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28"/>
  </p:notesMasterIdLst>
  <p:sldIdLst>
    <p:sldId id="256" r:id="rId2"/>
    <p:sldId id="260" r:id="rId3"/>
    <p:sldId id="279" r:id="rId4"/>
    <p:sldId id="294" r:id="rId5"/>
    <p:sldId id="288" r:id="rId6"/>
    <p:sldId id="295" r:id="rId7"/>
    <p:sldId id="289" r:id="rId8"/>
    <p:sldId id="296" r:id="rId9"/>
    <p:sldId id="292" r:id="rId10"/>
    <p:sldId id="285" r:id="rId11"/>
    <p:sldId id="299" r:id="rId12"/>
    <p:sldId id="311" r:id="rId13"/>
    <p:sldId id="302" r:id="rId14"/>
    <p:sldId id="301" r:id="rId15"/>
    <p:sldId id="300" r:id="rId16"/>
    <p:sldId id="315" r:id="rId17"/>
    <p:sldId id="306" r:id="rId18"/>
    <p:sldId id="307" r:id="rId19"/>
    <p:sldId id="308" r:id="rId20"/>
    <p:sldId id="309" r:id="rId21"/>
    <p:sldId id="303" r:id="rId22"/>
    <p:sldId id="304" r:id="rId23"/>
    <p:sldId id="316" r:id="rId24"/>
    <p:sldId id="305" r:id="rId25"/>
    <p:sldId id="317" r:id="rId26"/>
    <p:sldId id="3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PS2016" id="{282EACA4-C12B-8C4F-9495-B6F0E7E31B34}">
          <p14:sldIdLst>
            <p14:sldId id="256"/>
            <p14:sldId id="260"/>
            <p14:sldId id="279"/>
            <p14:sldId id="294"/>
            <p14:sldId id="288"/>
            <p14:sldId id="295"/>
            <p14:sldId id="289"/>
            <p14:sldId id="296"/>
            <p14:sldId id="292"/>
            <p14:sldId id="285"/>
          </p14:sldIdLst>
        </p14:section>
        <p14:section name="Backups" id="{821F84EF-08AF-A643-81EB-B19134E6105C}">
          <p14:sldIdLst>
            <p14:sldId id="299"/>
          </p14:sldIdLst>
        </p14:section>
        <p14:section name="Backups - Taylor Relaxation &amp; Helicity Balance" id="{7EEF6657-72F3-B24D-B974-954A61C1720D}">
          <p14:sldIdLst>
            <p14:sldId id="311"/>
            <p14:sldId id="302"/>
            <p14:sldId id="301"/>
            <p14:sldId id="300"/>
          </p14:sldIdLst>
        </p14:section>
        <p14:section name="Backups - Power Balance Model" id="{45BE72D5-BD92-794F-87AB-8375F14C9794}">
          <p14:sldIdLst>
            <p14:sldId id="315"/>
            <p14:sldId id="306"/>
            <p14:sldId id="307"/>
            <p14:sldId id="308"/>
            <p14:sldId id="309"/>
            <p14:sldId id="303"/>
            <p14:sldId id="304"/>
          </p14:sldIdLst>
        </p14:section>
        <p14:section name="Backups - High Beta" id="{BAF67937-8AC9-904B-9B1D-06B9225685DC}">
          <p14:sldIdLst>
            <p14:sldId id="316"/>
            <p14:sldId id="305"/>
          </p14:sldIdLst>
        </p14:section>
        <p14:section name="Backups - Ion Heating" id="{A5E923E9-E0D2-BF46-ADB6-0A10FE5D4ED0}">
          <p14:sldIdLst>
            <p14:sldId id="317"/>
            <p14:sldId id="310"/>
          </p14:sldIdLst>
        </p14:section>
        <p14:section name="Organizational" id="{9AA0F0C7-2E07-9247-B030-0C5DD74DD8C7}">
          <p14:sldIdLst/>
        </p14:section>
        <p14:section name="Extra/Backup" id="{2D1475E0-008F-9B48-98EB-06D3329737F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Rg st="1" end="10"/>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C300"/>
    <a:srgbClr val="FF0000"/>
    <a:srgbClr val="0000FF"/>
    <a:srgbClr val="444644"/>
    <a:srgbClr val="353735"/>
    <a:srgbClr val="B41701"/>
    <a:srgbClr val="BC2946"/>
    <a:srgbClr val="007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63"/>
    <p:restoredTop sz="93827"/>
  </p:normalViewPr>
  <p:slideViewPr>
    <p:cSldViewPr snapToGrid="0" snapToObjects="1">
      <p:cViewPr varScale="1">
        <p:scale>
          <a:sx n="90" d="100"/>
          <a:sy n="90" d="100"/>
        </p:scale>
        <p:origin x="216" y="2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image" Target="../media/image34.emf"/><Relationship Id="rId2"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1" Type="http://schemas.openxmlformats.org/officeDocument/2006/relationships/image" Target="../media/image55.emf"/><Relationship Id="rId12" Type="http://schemas.openxmlformats.org/officeDocument/2006/relationships/image" Target="../media/image56.emf"/><Relationship Id="rId13" Type="http://schemas.openxmlformats.org/officeDocument/2006/relationships/image" Target="../media/image57.emf"/><Relationship Id="rId14" Type="http://schemas.openxmlformats.org/officeDocument/2006/relationships/image" Target="../media/image58.emf"/><Relationship Id="rId15" Type="http://schemas.openxmlformats.org/officeDocument/2006/relationships/image" Target="../media/image59.emf"/><Relationship Id="rId1" Type="http://schemas.openxmlformats.org/officeDocument/2006/relationships/image" Target="../media/image45.emf"/><Relationship Id="rId2" Type="http://schemas.openxmlformats.org/officeDocument/2006/relationships/image" Target="../media/image46.emf"/><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2.emf"/><Relationship Id="rId9" Type="http://schemas.openxmlformats.org/officeDocument/2006/relationships/image" Target="../media/image53.emf"/><Relationship Id="rId10" Type="http://schemas.openxmlformats.org/officeDocument/2006/relationships/image" Target="../media/image5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E3594C-2AA1-B845-A29B-5B67F7F2173D}" type="datetimeFigureOut">
              <a:rPr lang="en-US" smtClean="0"/>
              <a:t>10/31/16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3EE97-8FD3-7446-879E-03F86F476CF6}" type="slidenum">
              <a:rPr lang="en-US" smtClean="0"/>
              <a:t>‹#›</a:t>
            </a:fld>
            <a:endParaRPr lang="en-US"/>
          </a:p>
        </p:txBody>
      </p:sp>
    </p:spTree>
    <p:extLst>
      <p:ext uri="{BB962C8B-B14F-4D97-AF65-F5344CB8AC3E}">
        <p14:creationId xmlns:p14="http://schemas.microsoft.com/office/powerpoint/2010/main" val="349517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3EE97-8FD3-7446-879E-03F86F476CF6}" type="slidenum">
              <a:rPr lang="en-US" smtClean="0"/>
              <a:t>1</a:t>
            </a:fld>
            <a:endParaRPr lang="en-US"/>
          </a:p>
        </p:txBody>
      </p:sp>
    </p:spTree>
    <p:extLst>
      <p:ext uri="{BB962C8B-B14F-4D97-AF65-F5344CB8AC3E}">
        <p14:creationId xmlns:p14="http://schemas.microsoft.com/office/powerpoint/2010/main" val="76277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summary, here are the take home points</a:t>
            </a:r>
            <a:r>
              <a:rPr lang="en-US" baseline="0" dirty="0" smtClean="0"/>
              <a:t> from this research:</a:t>
            </a:r>
          </a:p>
          <a:p>
            <a:endParaRPr lang="en-US" baseline="0" dirty="0" smtClean="0"/>
          </a:p>
          <a:p>
            <a:r>
              <a:rPr lang="en-US" baseline="0" dirty="0" smtClean="0"/>
              <a:t>READ ‘EM WITH FEELING BUDDY!!</a:t>
            </a:r>
            <a:endParaRPr lang="en-US" dirty="0"/>
          </a:p>
        </p:txBody>
      </p:sp>
      <p:sp>
        <p:nvSpPr>
          <p:cNvPr id="4" name="Slide Number Placeholder 3"/>
          <p:cNvSpPr>
            <a:spLocks noGrp="1"/>
          </p:cNvSpPr>
          <p:nvPr>
            <p:ph type="sldNum" sz="quarter" idx="10"/>
          </p:nvPr>
        </p:nvSpPr>
        <p:spPr/>
        <p:txBody>
          <a:bodyPr/>
          <a:lstStyle/>
          <a:p>
            <a:fld id="{EFF3EE97-8FD3-7446-879E-03F86F476CF6}" type="slidenum">
              <a:rPr lang="en-US" smtClean="0"/>
              <a:t>10</a:t>
            </a:fld>
            <a:endParaRPr lang="en-US"/>
          </a:p>
        </p:txBody>
      </p:sp>
    </p:spTree>
    <p:extLst>
      <p:ext uri="{BB962C8B-B14F-4D97-AF65-F5344CB8AC3E}">
        <p14:creationId xmlns:p14="http://schemas.microsoft.com/office/powerpoint/2010/main" val="1402961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Poynting’s Theorem</a:t>
            </a:r>
            <a:r>
              <a:rPr lang="en-US" baseline="0" dirty="0" smtClean="0"/>
              <a:t> states: dW/dt = -d/dt int_V(1/2 * eps0 * E^2 + B^2 / mu0) d^3x – int_S 1/mu0 * </a:t>
            </a:r>
            <a:r>
              <a:rPr lang="en-US" b="1" baseline="0" dirty="0" smtClean="0"/>
              <a:t>E</a:t>
            </a:r>
            <a:r>
              <a:rPr lang="en-US" b="0" baseline="0" dirty="0" smtClean="0"/>
              <a:t>x</a:t>
            </a:r>
            <a:r>
              <a:rPr lang="en-US" b="1" baseline="0" dirty="0" smtClean="0"/>
              <a:t>B</a:t>
            </a:r>
            <a:r>
              <a:rPr lang="en-US" b="0" baseline="0" dirty="0" smtClean="0"/>
              <a:t> dot n^hat d^2x</a:t>
            </a:r>
          </a:p>
          <a:p>
            <a:endParaRPr lang="en-US" dirty="0" smtClean="0"/>
          </a:p>
          <a:p>
            <a:r>
              <a:rPr lang="en-US" dirty="0" smtClean="0"/>
              <a:t>Also, recall definition</a:t>
            </a:r>
            <a:r>
              <a:rPr lang="en-US" baseline="0" dirty="0" smtClean="0"/>
              <a:t> of gauge: dA/dt = E + gradV</a:t>
            </a:r>
          </a:p>
          <a:p>
            <a:r>
              <a:rPr lang="en-US" baseline="0" dirty="0" smtClean="0"/>
              <a:t>----- Meeting Notes (12/11/14 11:12) -----</a:t>
            </a:r>
          </a:p>
          <a:p>
            <a:r>
              <a:rPr lang="en-US" baseline="0" dirty="0" smtClean="0"/>
              <a:t>Need more of a link prior to this between helicity injection and plasma current</a:t>
            </a:r>
          </a:p>
          <a:p>
            <a:r>
              <a:rPr lang="en-US" baseline="0" dirty="0" smtClean="0"/>
              <a:t>----- Meeting Notes (12/11/14 11:49) -----</a:t>
            </a:r>
          </a:p>
          <a:p>
            <a:r>
              <a:rPr lang="en-US" baseline="0" dirty="0" smtClean="0"/>
              <a:t>Again, clearer link btwn helicity &amp; plasma current</a:t>
            </a:r>
          </a:p>
          <a:p>
            <a:endParaRPr lang="en-US" baseline="0" dirty="0" smtClean="0"/>
          </a:p>
          <a:p>
            <a:r>
              <a:rPr lang="en-US" baseline="0" dirty="0" smtClean="0"/>
              <a:t>----- Meeting Notes (12/11/14 20:46) -----</a:t>
            </a:r>
          </a:p>
          <a:p>
            <a:r>
              <a:rPr lang="en-US" baseline="0" dirty="0" smtClean="0"/>
              <a:t>injeciton spelled wrong!!!</a:t>
            </a:r>
          </a:p>
          <a:p>
            <a:endParaRPr lang="en-US" baseline="0" dirty="0" smtClean="0"/>
          </a:p>
        </p:txBody>
      </p:sp>
      <p:sp>
        <p:nvSpPr>
          <p:cNvPr id="4" name="Slide Number Placeholder 3"/>
          <p:cNvSpPr>
            <a:spLocks noGrp="1"/>
          </p:cNvSpPr>
          <p:nvPr>
            <p:ph type="sldNum" sz="quarter" idx="10"/>
          </p:nvPr>
        </p:nvSpPr>
        <p:spPr/>
        <p:txBody>
          <a:bodyPr/>
          <a:lstStyle/>
          <a:p>
            <a:fld id="{257C0E4D-6815-9D4E-8BBC-57C87995F9A5}" type="slidenum">
              <a:rPr lang="en-US" smtClean="0"/>
              <a:t>14</a:t>
            </a:fld>
            <a:endParaRPr lang="en-US" dirty="0"/>
          </a:p>
        </p:txBody>
      </p:sp>
    </p:spTree>
    <p:extLst>
      <p:ext uri="{BB962C8B-B14F-4D97-AF65-F5344CB8AC3E}">
        <p14:creationId xmlns:p14="http://schemas.microsoft.com/office/powerpoint/2010/main" val="65248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Curl(A) = B  </a:t>
            </a:r>
          </a:p>
          <a:p>
            <a:r>
              <a:rPr lang="en-US" sz="1400" dirty="0" smtClean="0"/>
              <a:t>Magnetic energy</a:t>
            </a:r>
            <a:r>
              <a:rPr lang="en-US" sz="1400" baseline="0" dirty="0" smtClean="0"/>
              <a:t> ~ (1 / 2µ</a:t>
            </a:r>
            <a:r>
              <a:rPr lang="en-US" sz="1400" baseline="-25000" dirty="0" smtClean="0"/>
              <a:t>0</a:t>
            </a:r>
            <a:r>
              <a:rPr lang="en-US" sz="1400" baseline="0" dirty="0" smtClean="0"/>
              <a:t>) int</a:t>
            </a:r>
            <a:r>
              <a:rPr lang="en-US" sz="1400" baseline="-25000" dirty="0" smtClean="0"/>
              <a:t>V</a:t>
            </a:r>
            <a:r>
              <a:rPr lang="en-US" sz="1400" baseline="0" dirty="0" smtClean="0"/>
              <a:t> B</a:t>
            </a:r>
            <a:r>
              <a:rPr lang="en-US" sz="1400" baseline="30000" dirty="0" smtClean="0"/>
              <a:t>2</a:t>
            </a:r>
            <a:r>
              <a:rPr lang="en-US" sz="1400" baseline="0" dirty="0" smtClean="0"/>
              <a:t> d</a:t>
            </a:r>
            <a:r>
              <a:rPr lang="en-US" sz="1400" baseline="30000" dirty="0" smtClean="0"/>
              <a:t>3</a:t>
            </a:r>
            <a:r>
              <a:rPr lang="en-US" sz="1400" baseline="0" dirty="0" smtClean="0"/>
              <a:t>x ~ B</a:t>
            </a:r>
            <a:r>
              <a:rPr lang="en-US" sz="1400" baseline="30000" dirty="0" smtClean="0"/>
              <a:t>2</a:t>
            </a:r>
            <a:r>
              <a:rPr lang="en-US" sz="1400" baseline="0" dirty="0" smtClean="0"/>
              <a:t>L</a:t>
            </a:r>
            <a:r>
              <a:rPr lang="en-US" sz="1400" baseline="30000" dirty="0" smtClean="0"/>
              <a:t>3</a:t>
            </a:r>
            <a:r>
              <a:rPr lang="en-US" sz="1400" baseline="0" dirty="0" smtClean="0"/>
              <a:t> while</a:t>
            </a:r>
          </a:p>
          <a:p>
            <a:r>
              <a:rPr lang="en-US" sz="1400" baseline="0" dirty="0" smtClean="0"/>
              <a:t>Helicity ~ int</a:t>
            </a:r>
            <a:r>
              <a:rPr lang="en-US" sz="1400" baseline="-25000" dirty="0" smtClean="0"/>
              <a:t>V</a:t>
            </a:r>
            <a:r>
              <a:rPr lang="en-US" sz="1400" baseline="0" dirty="0" smtClean="0"/>
              <a:t> A*B ~ B</a:t>
            </a:r>
            <a:r>
              <a:rPr lang="en-US" sz="1400" baseline="30000" dirty="0" smtClean="0"/>
              <a:t>2</a:t>
            </a:r>
            <a:r>
              <a:rPr lang="en-US" sz="1400" baseline="0" dirty="0" smtClean="0"/>
              <a:t>L</a:t>
            </a:r>
            <a:r>
              <a:rPr lang="en-US" sz="1400" baseline="30000" dirty="0" smtClean="0"/>
              <a:t>4</a:t>
            </a:r>
          </a:p>
        </p:txBody>
      </p:sp>
      <p:sp>
        <p:nvSpPr>
          <p:cNvPr id="4" name="Slide Number Placeholder 3"/>
          <p:cNvSpPr>
            <a:spLocks noGrp="1"/>
          </p:cNvSpPr>
          <p:nvPr>
            <p:ph type="sldNum" sz="quarter" idx="10"/>
          </p:nvPr>
        </p:nvSpPr>
        <p:spPr/>
        <p:txBody>
          <a:bodyPr/>
          <a:lstStyle/>
          <a:p>
            <a:fld id="{257C0E4D-6815-9D4E-8BBC-57C87995F9A5}" type="slidenum">
              <a:rPr lang="en-US" smtClean="0"/>
              <a:t>15</a:t>
            </a:fld>
            <a:endParaRPr lang="en-US" dirty="0"/>
          </a:p>
        </p:txBody>
      </p:sp>
    </p:spTree>
    <p:extLst>
      <p:ext uri="{BB962C8B-B14F-4D97-AF65-F5344CB8AC3E}">
        <p14:creationId xmlns:p14="http://schemas.microsoft.com/office/powerpoint/2010/main" val="1197699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2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6C3D2D9D-5FF2-46BC-B587-0B5AF4D1E4C8}" type="slidenum">
              <a:rPr lang="en-US" smtClean="0"/>
              <a:pPr/>
              <a:t>18</a:t>
            </a:fld>
            <a:endParaRPr lang="en-US"/>
          </a:p>
        </p:txBody>
      </p:sp>
    </p:spTree>
    <p:extLst>
      <p:ext uri="{BB962C8B-B14F-4D97-AF65-F5344CB8AC3E}">
        <p14:creationId xmlns:p14="http://schemas.microsoft.com/office/powerpoint/2010/main" val="1697538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2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6C3D2D9D-5FF2-46BC-B587-0B5AF4D1E4C8}" type="slidenum">
              <a:rPr lang="en-US" smtClean="0"/>
              <a:pPr/>
              <a:t>20</a:t>
            </a:fld>
            <a:endParaRPr lang="en-US"/>
          </a:p>
        </p:txBody>
      </p:sp>
    </p:spTree>
    <p:extLst>
      <p:ext uri="{BB962C8B-B14F-4D97-AF65-F5344CB8AC3E}">
        <p14:creationId xmlns:p14="http://schemas.microsoft.com/office/powerpoint/2010/main" val="77807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SAY:</a:t>
            </a:r>
          </a:p>
          <a:p>
            <a:r>
              <a:rPr lang="en-US" baseline="0" dirty="0" smtClean="0"/>
              <a:t>As you saw in the previous talk, Pegasus is a compact, ultralow aspect ratio </a:t>
            </a:r>
            <a:r>
              <a:rPr lang="en-US" baseline="0" dirty="0" err="1" smtClean="0"/>
              <a:t>tokamak</a:t>
            </a:r>
            <a:r>
              <a:rPr lang="en-US" baseline="0" dirty="0" smtClean="0"/>
              <a:t>.</a:t>
            </a:r>
          </a:p>
          <a:p>
            <a:r>
              <a:rPr lang="en-US" baseline="0" dirty="0" smtClean="0"/>
              <a:t>It has a roughly 1 m major radius, and uses a technique called local helicity injection to start up plasmas without using the central solenoid.</a:t>
            </a:r>
          </a:p>
          <a:p>
            <a:r>
              <a:rPr lang="en-US" baseline="0" dirty="0" smtClean="0"/>
              <a:t>	There are two locations from which we inject helicity, one on the low-field side and one on the high-field side of the plasma.</a:t>
            </a:r>
          </a:p>
          <a:p>
            <a:r>
              <a:rPr lang="en-US" baseline="0" dirty="0" smtClean="0"/>
              <a:t>I’d like to tell you about first results from Thomson scattering of electron temperatures and densities from these plasmas; specifically, this talk will compare results from the LFS and HFS locations.</a:t>
            </a:r>
          </a:p>
          <a:p>
            <a:r>
              <a:rPr lang="en-US" baseline="0" dirty="0" smtClean="0"/>
              <a:t>Additionally, I’ll detail the kinetic measurements from Thomson scattering that went into calculating recent results of very high toroidal beta.</a:t>
            </a:r>
            <a:endParaRPr lang="en-US" baseline="0" dirty="0" smtClean="0"/>
          </a:p>
        </p:txBody>
      </p:sp>
      <p:sp>
        <p:nvSpPr>
          <p:cNvPr id="4" name="Slide Number Placeholder 3"/>
          <p:cNvSpPr>
            <a:spLocks noGrp="1"/>
          </p:cNvSpPr>
          <p:nvPr>
            <p:ph type="sldNum" sz="quarter" idx="10"/>
          </p:nvPr>
        </p:nvSpPr>
        <p:spPr/>
        <p:txBody>
          <a:bodyPr/>
          <a:lstStyle/>
          <a:p>
            <a:fld id="{B0DE4428-9F7E-0549-9F51-80CD72F5F3DE}" type="slidenum">
              <a:rPr lang="en-US" smtClean="0"/>
              <a:t>2</a:t>
            </a:fld>
            <a:endParaRPr lang="en-US"/>
          </a:p>
        </p:txBody>
      </p:sp>
    </p:spTree>
    <p:extLst>
      <p:ext uri="{BB962C8B-B14F-4D97-AF65-F5344CB8AC3E}">
        <p14:creationId xmlns:p14="http://schemas.microsoft.com/office/powerpoint/2010/main" val="1856669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SAY:</a:t>
            </a:r>
          </a:p>
          <a:p>
            <a:r>
              <a:rPr lang="en-US" dirty="0" smtClean="0"/>
              <a:t>First,</a:t>
            </a:r>
            <a:r>
              <a:rPr lang="en-US" baseline="0" dirty="0" smtClean="0"/>
              <a:t> the motivation for this study is that plasma current predictions for Local Helicity Injection depend strongly on electron confinement scaling during injection. </a:t>
            </a:r>
          </a:p>
          <a:p>
            <a:r>
              <a:rPr lang="en-US" baseline="0" dirty="0" smtClean="0"/>
              <a:t>If we were to scale up this technique to a larger system, here NSTX-U for example, we can see here the steady-state plasma current achieved for a given drive voltage from LHI, depends strongly on the dominant confinement during helicity injection. Plotted here are the steady state plasma currents you can expect from a given drive voltage, assuming different confinement </a:t>
            </a:r>
            <a:r>
              <a:rPr lang="en-US" baseline="0" dirty="0" err="1" smtClean="0"/>
              <a:t>scalings</a:t>
            </a:r>
            <a:r>
              <a:rPr lang="en-US" baseline="0" dirty="0" smtClean="0"/>
              <a:t>.</a:t>
            </a:r>
          </a:p>
          <a:p>
            <a:endParaRPr lang="en-US" baseline="0" dirty="0" smtClean="0"/>
          </a:p>
          <a:p>
            <a:r>
              <a:rPr lang="en-US" baseline="0" dirty="0" smtClean="0"/>
              <a:t>As you move to better confinement, we see a large increase in plasma current for a small increase in the necessary drive.  This reduces the hardware and power supply demands to produce high drive voltages, and makes the system quite attractive at larger scale.</a:t>
            </a:r>
          </a:p>
          <a:p>
            <a:endParaRPr lang="en-US" baseline="0" dirty="0" smtClean="0"/>
          </a:p>
          <a:p>
            <a:r>
              <a:rPr lang="en-US" baseline="0" dirty="0" smtClean="0"/>
              <a:t>Now, these predictions are for a steady-state driven current.  We model the plasma current evolution to this steady state value with a 0-D power balance model.    There's a lot of complexity and detailed analysis involved in the components of this model, and I encourage you to check out Jayson Barr's poster tomorrow to learn more.</a:t>
            </a:r>
          </a:p>
          <a:p>
            <a:endParaRPr lang="en-US" baseline="0" dirty="0" smtClean="0"/>
          </a:p>
          <a:p>
            <a:r>
              <a:rPr lang="en-US" baseline="0" dirty="0" smtClean="0"/>
              <a:t>For our purposes here, we can grossly simplify things down to 3 voltages driving our plasma: a drive voltage from LHI, an anti-drive term from resistive losses, and an inductive term from changes in the product of inductance times current.</a:t>
            </a:r>
          </a:p>
          <a:p>
            <a:endParaRPr lang="en-US" baseline="0" dirty="0" smtClean="0"/>
          </a:p>
          <a:p>
            <a:r>
              <a:rPr lang="en-US" baseline="0" dirty="0" smtClean="0"/>
              <a:t>The resistive term scales like Te^-3/2, which is gives a fairly strong dependence of plasma current on Te.  Furthermore, the dominant confinement scaling may change depending on which drive term is largest </a:t>
            </a:r>
            <a:r>
              <a:rPr lang="en-US" baseline="0" dirty="0" smtClean="0">
                <a:sym typeface="Wingdings"/>
              </a:rPr>
              <a:t> we may get largely different confinement if helicity drive dominates or if inductive drive dominates. </a:t>
            </a:r>
          </a:p>
          <a:p>
            <a:endParaRPr lang="en-US" baseline="0" dirty="0" smtClean="0">
              <a:sym typeface="Wingdings"/>
            </a:endParaRPr>
          </a:p>
          <a:p>
            <a:r>
              <a:rPr lang="en-US" baseline="0" dirty="0" smtClean="0">
                <a:sym typeface="Wingdings"/>
              </a:rPr>
              <a:t>In fact, these predictions for NSTX-U assume a mix of LHI and Inductive drive.  So in order to accurately scale this technique up to larger systems, it’s quite important to understand and explore how electron temperature varies as the type of drive voltage is scanned.  I’ll show here results from the 2 extremes: one case when inductive-drive dominates, and two cases for LHI-dominant drive.  In order to vary the drive source in this manner, both LFS and HFS injection were used.</a:t>
            </a:r>
            <a:endParaRPr lang="en-US" baseline="0" dirty="0" smtClean="0"/>
          </a:p>
          <a:p>
            <a:endParaRPr lang="en-US" baseline="0" dirty="0" smtClean="0"/>
          </a:p>
          <a:p>
            <a:endParaRPr lang="en-US" baseline="0" dirty="0" smtClean="0"/>
          </a:p>
          <a:p>
            <a:r>
              <a:rPr lang="en-US" baseline="0" dirty="0" smtClean="0"/>
              <a:t>TO ASK:</a:t>
            </a:r>
          </a:p>
          <a:p>
            <a:pPr marL="171450" indent="-171450">
              <a:buFontTx/>
              <a:buChar char="-"/>
            </a:pPr>
            <a:r>
              <a:rPr lang="en-US" baseline="0" dirty="0" smtClean="0"/>
              <a:t>What assumptions went into the scaling plot:</a:t>
            </a:r>
          </a:p>
          <a:p>
            <a:pPr marL="628650" lvl="1" indent="-171450">
              <a:buFontTx/>
              <a:buChar char="-"/>
            </a:pPr>
            <a:r>
              <a:rPr lang="en-US" baseline="0" dirty="0" smtClean="0"/>
              <a:t>Aspect ratio</a:t>
            </a:r>
          </a:p>
          <a:p>
            <a:pPr marL="628650" lvl="1" indent="-171450">
              <a:buFontTx/>
              <a:buChar char="-"/>
            </a:pPr>
            <a:r>
              <a:rPr lang="en-US" baseline="0" dirty="0" smtClean="0"/>
              <a:t>Major radius</a:t>
            </a:r>
          </a:p>
          <a:p>
            <a:pPr marL="628650" lvl="1" indent="-171450">
              <a:buFontTx/>
              <a:buChar char="-"/>
            </a:pPr>
            <a:r>
              <a:rPr lang="en-US" baseline="0" dirty="0" smtClean="0"/>
              <a:t>Core radius</a:t>
            </a:r>
          </a:p>
          <a:p>
            <a:pPr marL="628650" lvl="1" indent="-171450">
              <a:buFontTx/>
              <a:buChar char="-"/>
            </a:pPr>
            <a:r>
              <a:rPr lang="en-US" baseline="0" dirty="0" smtClean="0"/>
              <a:t>Plasma height</a:t>
            </a:r>
          </a:p>
          <a:p>
            <a:pPr marL="628650" lvl="1" indent="-171450">
              <a:buFontTx/>
              <a:buChar char="-"/>
            </a:pPr>
            <a:r>
              <a:rPr lang="en-US" baseline="0" dirty="0" smtClean="0"/>
              <a:t>Eta factor (what’s this again??)</a:t>
            </a:r>
          </a:p>
          <a:p>
            <a:pPr marL="628650" lvl="1" indent="-171450">
              <a:buFontTx/>
              <a:buChar char="-"/>
            </a:pPr>
            <a:r>
              <a:rPr lang="en-US" baseline="0" dirty="0" smtClean="0"/>
              <a:t>Delta</a:t>
            </a:r>
          </a:p>
          <a:p>
            <a:pPr marL="628650" lvl="1" indent="-171450">
              <a:buFontTx/>
              <a:buChar char="-"/>
            </a:pPr>
            <a:r>
              <a:rPr lang="en-US" baseline="0" dirty="0" err="1" smtClean="0"/>
              <a:t>P_aux</a:t>
            </a:r>
            <a:r>
              <a:rPr lang="en-US" baseline="0" dirty="0" smtClean="0"/>
              <a:t> (MW)</a:t>
            </a:r>
          </a:p>
          <a:p>
            <a:pPr marL="628650" lvl="1" indent="-171450">
              <a:buFontTx/>
              <a:buChar char="-"/>
            </a:pPr>
            <a:r>
              <a:rPr lang="en-US" baseline="0" dirty="0" err="1" smtClean="0"/>
              <a:t>Z_eff</a:t>
            </a:r>
            <a:endParaRPr lang="en-US" baseline="0" dirty="0" smtClean="0"/>
          </a:p>
          <a:p>
            <a:pPr marL="628650" lvl="1" indent="-171450">
              <a:buFontTx/>
              <a:buChar char="-"/>
            </a:pPr>
            <a:r>
              <a:rPr lang="en-US" baseline="0" dirty="0" smtClean="0"/>
              <a:t>Greenwald fraction</a:t>
            </a:r>
          </a:p>
          <a:p>
            <a:pPr marL="628650" lvl="1" indent="-171450">
              <a:buFontTx/>
              <a:buChar char="-"/>
            </a:pPr>
            <a:r>
              <a:rPr lang="en-US" baseline="0" dirty="0" err="1" smtClean="0"/>
              <a:t>P_rad</a:t>
            </a:r>
            <a:r>
              <a:rPr lang="en-US" baseline="0" dirty="0" smtClean="0"/>
              <a:t> fraction</a:t>
            </a:r>
          </a:p>
          <a:p>
            <a:pPr marL="628650" lvl="1" indent="-171450">
              <a:buFontTx/>
              <a:buChar char="-"/>
            </a:pPr>
            <a:r>
              <a:rPr lang="en-US" baseline="0" dirty="0" smtClean="0"/>
              <a:t>H factor</a:t>
            </a:r>
          </a:p>
          <a:p>
            <a:pPr marL="628650" lvl="1" indent="-171450">
              <a:buFontTx/>
              <a:buChar char="-"/>
            </a:pPr>
            <a:r>
              <a:rPr lang="en-US" baseline="0" dirty="0" smtClean="0"/>
              <a:t>Ne exponent</a:t>
            </a:r>
          </a:p>
          <a:p>
            <a:pPr marL="628650" lvl="1" indent="-171450">
              <a:buFontTx/>
              <a:buChar char="-"/>
            </a:pPr>
            <a:r>
              <a:rPr lang="en-US" baseline="0" dirty="0" smtClean="0"/>
              <a:t>Te exponent</a:t>
            </a:r>
          </a:p>
          <a:p>
            <a:pPr marL="628650" lvl="1" indent="-171450">
              <a:buFontTx/>
              <a:buChar char="-"/>
            </a:pPr>
            <a:r>
              <a:rPr lang="en-US" baseline="0" dirty="0" err="1" smtClean="0"/>
              <a:t>Ti</a:t>
            </a:r>
            <a:r>
              <a:rPr lang="en-US" baseline="0" dirty="0" smtClean="0"/>
              <a:t>/</a:t>
            </a:r>
            <a:r>
              <a:rPr lang="en-US" baseline="0" dirty="0" err="1" smtClean="0"/>
              <a:t>Te</a:t>
            </a:r>
            <a:r>
              <a:rPr lang="en-US" baseline="0" dirty="0" smtClean="0"/>
              <a:t> ratio</a:t>
            </a:r>
          </a:p>
          <a:p>
            <a:pPr marL="628650" lvl="1" indent="-171450">
              <a:buFontTx/>
              <a:buChar char="-"/>
            </a:pPr>
            <a:r>
              <a:rPr lang="en-US" baseline="0" dirty="0" smtClean="0"/>
              <a:t>Ion mass</a:t>
            </a:r>
          </a:p>
          <a:p>
            <a:pPr marL="628650" lvl="1" indent="-171450">
              <a:buFontTx/>
              <a:buChar char="-"/>
            </a:pPr>
            <a:r>
              <a:rPr lang="en-US" baseline="0" dirty="0" err="1" smtClean="0"/>
              <a:t>B_tf</a:t>
            </a:r>
            <a:r>
              <a:rPr lang="en-US" baseline="0" dirty="0" smtClean="0"/>
              <a:t> (T)</a:t>
            </a:r>
          </a:p>
          <a:p>
            <a:pPr marL="171450" lvl="0" indent="-171450">
              <a:buFontTx/>
              <a:buChar char="-"/>
            </a:pPr>
            <a:r>
              <a:rPr lang="en-US" baseline="0" dirty="0" smtClean="0"/>
              <a:t>Where are we NOW in terms of V_LHI?</a:t>
            </a:r>
          </a:p>
          <a:p>
            <a:pPr marL="171450" lvl="0" indent="-171450">
              <a:buFontTx/>
              <a:buChar char="-"/>
            </a:pPr>
            <a:r>
              <a:rPr lang="en-US" baseline="0" dirty="0" smtClean="0"/>
              <a:t>Have backup slide with all the operative terms in the power balance model</a:t>
            </a:r>
          </a:p>
          <a:p>
            <a:pPr marL="628650" lvl="1" indent="-171450">
              <a:buFontTx/>
              <a:buChar char="-"/>
            </a:pPr>
            <a:endParaRPr lang="en-US" baseline="0" dirty="0" smtClean="0"/>
          </a:p>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fld id="{EFF3EE97-8FD3-7446-879E-03F86F476CF6}" type="slidenum">
              <a:rPr lang="en-US" smtClean="0"/>
              <a:t>3</a:t>
            </a:fld>
            <a:endParaRPr lang="en-US"/>
          </a:p>
        </p:txBody>
      </p:sp>
    </p:spTree>
    <p:extLst>
      <p:ext uri="{BB962C8B-B14F-4D97-AF65-F5344CB8AC3E}">
        <p14:creationId xmlns:p14="http://schemas.microsoft.com/office/powerpoint/2010/main" val="1603444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Low-field side injection,</a:t>
            </a:r>
            <a:r>
              <a:rPr lang="en-US" baseline="0" dirty="0" smtClean="0"/>
              <a:t> the drive mechanism is dominantly inductive for 2 main reasons:</a:t>
            </a:r>
          </a:p>
          <a:p>
            <a:r>
              <a:rPr lang="en-US" baseline="0" dirty="0" smtClean="0"/>
              <a:t>First, as the plasma position and shape evolve inward from the LFS injectors, the shape evolution drives an inductive voltage.  I'm showing a cartoon of the plasma shape evolution here on the lower RHS, where the LCFSs at several times are drawn.</a:t>
            </a:r>
          </a:p>
          <a:p>
            <a:endParaRPr lang="en-US" baseline="0" dirty="0" smtClean="0"/>
          </a:p>
          <a:p>
            <a:r>
              <a:rPr lang="en-US" baseline="0" dirty="0" smtClean="0"/>
              <a:t>The second reason inductive drive dominates in LFS injection is that as the plasma grows away from the injectors LHI becomes less effective.  Eventually the plasma moves far enough inward it disconnects from the injection drive.</a:t>
            </a:r>
          </a:p>
          <a:p>
            <a:endParaRPr lang="en-US" baseline="0" dirty="0" smtClean="0"/>
          </a:p>
          <a:p>
            <a:r>
              <a:rPr lang="en-US" baseline="0" dirty="0" smtClean="0"/>
              <a:t>These effects lead to </a:t>
            </a:r>
            <a:r>
              <a:rPr lang="en-US" baseline="0" dirty="0" err="1" smtClean="0"/>
              <a:t>Vind</a:t>
            </a:r>
            <a:r>
              <a:rPr lang="en-US" baseline="0" dirty="0" smtClean="0"/>
              <a:t> &gt; VLHI during the high </a:t>
            </a:r>
            <a:r>
              <a:rPr lang="en-US" baseline="0" dirty="0" err="1" smtClean="0"/>
              <a:t>ip</a:t>
            </a:r>
            <a:r>
              <a:rPr lang="en-US" baseline="0" dirty="0" smtClean="0"/>
              <a:t> phase of the discharge.  In this regime we observe a peaked electron temperature profile while the discharge is connected to the injection drive source.  Here the plasma major radius is noted by a dashed gray line.</a:t>
            </a:r>
          </a:p>
          <a:p>
            <a:r>
              <a:rPr lang="en-US" baseline="0" dirty="0" smtClean="0"/>
              <a:t>Eventually the plasma moves inboard enough that it disconnects from the LFS-located injectors, and we see the temperature profile collapse</a:t>
            </a:r>
          </a:p>
          <a:p>
            <a:endParaRPr lang="en-US" baseline="0" dirty="0" smtClean="0"/>
          </a:p>
          <a:p>
            <a:r>
              <a:rPr lang="en-US" baseline="0" dirty="0" smtClean="0"/>
              <a:t>However, while connected to the drive source these plasmas maintain densities &gt; 1019 m-3 and temperatures &gt;100 eV for several confinement times, and so would be good candidates for subsequent direct current drive.</a:t>
            </a:r>
          </a:p>
          <a:p>
            <a:endParaRPr lang="en-US" baseline="0" dirty="0" smtClean="0"/>
          </a:p>
          <a:p>
            <a:endParaRPr lang="en-US" baseline="0" dirty="0" smtClean="0"/>
          </a:p>
          <a:p>
            <a:endParaRPr lang="en-US" baseline="0" dirty="0" smtClean="0"/>
          </a:p>
          <a:p>
            <a:r>
              <a:rPr lang="en-US" baseline="0" dirty="0" smtClean="0"/>
              <a:t>TO ASK:</a:t>
            </a:r>
          </a:p>
          <a:p>
            <a:r>
              <a:rPr lang="en-US" baseline="0" dirty="0" smtClean="0"/>
              <a:t>- What is estimated energy confinement time for these discharges?</a:t>
            </a:r>
            <a:endParaRPr lang="en-US" dirty="0"/>
          </a:p>
        </p:txBody>
      </p:sp>
      <p:sp>
        <p:nvSpPr>
          <p:cNvPr id="4" name="Slide Number Placeholder 3"/>
          <p:cNvSpPr>
            <a:spLocks noGrp="1"/>
          </p:cNvSpPr>
          <p:nvPr>
            <p:ph type="sldNum" sz="quarter" idx="10"/>
          </p:nvPr>
        </p:nvSpPr>
        <p:spPr/>
        <p:txBody>
          <a:bodyPr/>
          <a:lstStyle/>
          <a:p>
            <a:fld id="{EFF3EE97-8FD3-7446-879E-03F86F476CF6}" type="slidenum">
              <a:rPr lang="en-US" smtClean="0"/>
              <a:t>4</a:t>
            </a:fld>
            <a:endParaRPr lang="en-US"/>
          </a:p>
        </p:txBody>
      </p:sp>
    </p:spTree>
    <p:extLst>
      <p:ext uri="{BB962C8B-B14F-4D97-AF65-F5344CB8AC3E}">
        <p14:creationId xmlns:p14="http://schemas.microsoft.com/office/powerpoint/2010/main" val="36804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SAY:</a:t>
            </a:r>
          </a:p>
          <a:p>
            <a:r>
              <a:rPr lang="en-US" baseline="0" dirty="0" smtClean="0"/>
              <a:t>Now when we switch to dominantly helicity-driven discharges we find a similar result that Te remains peaked when the inductive-drive component is small.</a:t>
            </a:r>
          </a:p>
          <a:p>
            <a:r>
              <a:rPr lang="en-US" baseline="0" dirty="0" smtClean="0"/>
              <a:t>For the most direct comparison, we used the same LFS injectors but developed a discharge that remained roughly fixed in space, at large major radius. Again, shown here on the lower RHS.</a:t>
            </a:r>
          </a:p>
          <a:p>
            <a:endParaRPr lang="en-US" baseline="0" dirty="0" smtClean="0"/>
          </a:p>
          <a:p>
            <a:r>
              <a:rPr lang="en-US" baseline="0" dirty="0" smtClean="0"/>
              <a:t>By necessity these discharges were lower performance due to the shape constraints, but we were able to reproduce many instances when helicity-injection drive was larger than the inductive drive.</a:t>
            </a:r>
          </a:p>
          <a:p>
            <a:endParaRPr lang="en-US" baseline="0" dirty="0" smtClean="0"/>
          </a:p>
          <a:p>
            <a:r>
              <a:rPr lang="en-US" baseline="0" dirty="0" smtClean="0"/>
              <a:t>I’m showing electron temperatures from two such time points here, where now the major radius is shifted to the right side of the screen and we’re looking at the inboard-half of the plasma with our Thomson system. Temperature profiles remain peaked and have maxima near 80 eV.</a:t>
            </a:r>
          </a:p>
          <a:p>
            <a:endParaRPr lang="en-US" baseline="0" dirty="0" smtClean="0"/>
          </a:p>
          <a:p>
            <a:r>
              <a:rPr lang="en-US" baseline="0" dirty="0" smtClean="0"/>
              <a:t>These results validate the hypothesis that Te(R) remains peaked and not largely stochastic when the plasma is driven solely by edge LHI.</a:t>
            </a:r>
          </a:p>
          <a:p>
            <a:r>
              <a:rPr lang="en-US" baseline="0" dirty="0" smtClean="0"/>
              <a:t>However, we needed to validate this hypothesis with higher performance plasmas, and for that reason, among others, we installed helicity injectors in the HFS region of the plasma.</a:t>
            </a:r>
          </a:p>
        </p:txBody>
      </p:sp>
      <p:sp>
        <p:nvSpPr>
          <p:cNvPr id="4" name="Slide Number Placeholder 3"/>
          <p:cNvSpPr>
            <a:spLocks noGrp="1"/>
          </p:cNvSpPr>
          <p:nvPr>
            <p:ph type="sldNum" sz="quarter" idx="10"/>
          </p:nvPr>
        </p:nvSpPr>
        <p:spPr/>
        <p:txBody>
          <a:bodyPr/>
          <a:lstStyle/>
          <a:p>
            <a:fld id="{EFF3EE97-8FD3-7446-879E-03F86F476CF6}" type="slidenum">
              <a:rPr lang="en-US" smtClean="0"/>
              <a:t>5</a:t>
            </a:fld>
            <a:endParaRPr lang="en-US"/>
          </a:p>
        </p:txBody>
      </p:sp>
    </p:spTree>
    <p:extLst>
      <p:ext uri="{BB962C8B-B14F-4D97-AF65-F5344CB8AC3E}">
        <p14:creationId xmlns:p14="http://schemas.microsoft.com/office/powerpoint/2010/main" val="1575095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SAY:</a:t>
            </a:r>
          </a:p>
          <a:p>
            <a:r>
              <a:rPr lang="en-US" dirty="0" smtClean="0"/>
              <a:t>For HFS injection, we’re</a:t>
            </a:r>
            <a:r>
              <a:rPr lang="en-US" baseline="0" dirty="0" smtClean="0"/>
              <a:t> able to develop higher-plasma current, higher-elongated plasmas that reach peaked </a:t>
            </a:r>
            <a:r>
              <a:rPr lang="en-US" baseline="0" dirty="0" err="1" smtClean="0"/>
              <a:t>Te’s</a:t>
            </a:r>
            <a:r>
              <a:rPr lang="en-US" baseline="0" dirty="0" smtClean="0"/>
              <a:t> greater than 100 eV</a:t>
            </a:r>
          </a:p>
          <a:p>
            <a:r>
              <a:rPr lang="en-US" baseline="0" dirty="0" smtClean="0"/>
              <a:t>Similarly to the previous case, these discharges are driven predominantly by helicity injection.  However, dissimilarly, these plasmas have higher plasma currents &amp; performance, and much higher helicity-to-inductive drive ratios.</a:t>
            </a:r>
          </a:p>
          <a:p>
            <a:endParaRPr lang="en-US" dirty="0" smtClean="0"/>
          </a:p>
          <a:p>
            <a:r>
              <a:rPr lang="en-US" dirty="0" smtClean="0"/>
              <a:t>Also,</a:t>
            </a:r>
            <a:r>
              <a:rPr lang="en-US" baseline="0" dirty="0" smtClean="0"/>
              <a:t> we're able to push the density a bit higher, and achieve temperatures &amp; densities that are comparable to Ohmic plasmas in Pegasus.  This is suggestive that confinement during LHI may be on the order of Ohmic-confinement.</a:t>
            </a:r>
          </a:p>
          <a:p>
            <a:endParaRPr lang="en-US" baseline="0" dirty="0" smtClean="0"/>
          </a:p>
          <a:p>
            <a:r>
              <a:rPr lang="en-US" baseline="0" dirty="0" smtClean="0"/>
              <a:t>And here, this is a clear example of LHI drive dominating throughout the discharge.</a:t>
            </a:r>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smtClean="0"/>
          </a:p>
          <a:p>
            <a:endParaRPr lang="en-US" dirty="0" smtClean="0"/>
          </a:p>
          <a:p>
            <a:r>
              <a:rPr lang="en-US" dirty="0" smtClean="0"/>
              <a:t>An important subtlety</a:t>
            </a:r>
            <a:r>
              <a:rPr lang="en-US" baseline="0" dirty="0" smtClean="0"/>
              <a:t> to mention is that while these discharges have higher helicity-to-inductive drive ratios, the overall amount of drive needed is significantly less than the LFS case.  This matches our expectations that injection from the HFS divertor region would be more effective. [and so may be ideal for scaling up to larger devices]</a:t>
            </a:r>
          </a:p>
          <a:p>
            <a:endParaRPr lang="en-US" baseline="0" dirty="0" smtClean="0">
              <a:sym typeface="Wingdings"/>
            </a:endParaRPr>
          </a:p>
          <a:p>
            <a:endParaRPr lang="en-US" baseline="0" dirty="0" smtClean="0">
              <a:sym typeface="Wingdings"/>
            </a:endParaRPr>
          </a:p>
          <a:p>
            <a:endParaRPr lang="en-US" baseline="0" dirty="0" smtClean="0">
              <a:sym typeface="Wingdings"/>
            </a:endParaRPr>
          </a:p>
          <a:p>
            <a:r>
              <a:rPr lang="en-US" baseline="0" dirty="0" smtClean="0">
                <a:sym typeface="Wingdings"/>
              </a:rPr>
              <a:t>TO DO:</a:t>
            </a:r>
          </a:p>
          <a:p>
            <a:pPr marL="171450" indent="-171450">
              <a:buFontTx/>
              <a:buChar char="-"/>
            </a:pPr>
            <a:r>
              <a:rPr lang="en-US" baseline="0" dirty="0" smtClean="0">
                <a:sym typeface="Wingdings"/>
              </a:rPr>
              <a:t>Consider calculating ne bar by using time-evolving minor radius, not just cherry-picking the minor radius from the end of the shot (not </a:t>
            </a:r>
            <a:r>
              <a:rPr lang="en-US" baseline="0" dirty="0" err="1" smtClean="0">
                <a:sym typeface="Wingdings"/>
              </a:rPr>
              <a:t>nec</a:t>
            </a:r>
            <a:r>
              <a:rPr lang="en-US" baseline="0" dirty="0" smtClean="0">
                <a:sym typeface="Wingdings"/>
              </a:rPr>
              <a:t>. representative of early development</a:t>
            </a:r>
            <a:r>
              <a:rPr lang="mr-IN" baseline="0" dirty="0" smtClean="0">
                <a:sym typeface="Wingdings"/>
              </a:rPr>
              <a:t>…</a:t>
            </a:r>
            <a:r>
              <a:rPr lang="en-US" baseline="0" dirty="0" smtClean="0">
                <a:sym typeface="Wingdings"/>
              </a:rPr>
              <a:t>)</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FF3EE97-8FD3-7446-879E-03F86F476CF6}" type="slidenum">
              <a:rPr lang="en-US" smtClean="0"/>
              <a:t>6</a:t>
            </a:fld>
            <a:endParaRPr lang="en-US"/>
          </a:p>
        </p:txBody>
      </p:sp>
    </p:spTree>
    <p:extLst>
      <p:ext uri="{BB962C8B-B14F-4D97-AF65-F5344CB8AC3E}">
        <p14:creationId xmlns:p14="http://schemas.microsoft.com/office/powerpoint/2010/main" val="181308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SAY:</a:t>
            </a:r>
            <a:endParaRPr lang="en-US" dirty="0" smtClean="0"/>
          </a:p>
          <a:p>
            <a:r>
              <a:rPr lang="en-US" dirty="0" smtClean="0"/>
              <a:t>Given these substantive</a:t>
            </a:r>
            <a:r>
              <a:rPr lang="en-US" baseline="0" dirty="0" smtClean="0"/>
              <a:t> densities and temperatures, these plasmas should provide good targets for subsequent current drive schemes. </a:t>
            </a:r>
          </a:p>
          <a:p>
            <a:r>
              <a:rPr lang="en-US" baseline="0" dirty="0" smtClean="0"/>
              <a:t>We've previously optimized handoff to auxiliary current drive and found that coupling to auxiliary drive is quite sensitive to the plasma current ramp rate </a:t>
            </a:r>
            <a:r>
              <a:rPr lang="mr-IN" baseline="0" dirty="0" smtClean="0"/>
              <a:t>–</a:t>
            </a:r>
            <a:r>
              <a:rPr lang="en-US" baseline="0" dirty="0" smtClean="0"/>
              <a:t>&gt; from equilibrium reconstructions and MHD analysis our supposition is this has to do with the resultant current profile evolution.  </a:t>
            </a:r>
          </a:p>
          <a:p>
            <a:endParaRPr lang="en-US" baseline="0" dirty="0" smtClean="0"/>
          </a:p>
          <a:p>
            <a:r>
              <a:rPr lang="en-US" baseline="0" dirty="0" smtClean="0"/>
              <a:t>In Pegasus the available auxiliary drive is Ohmic, and shown here in the UR is an example when we start the plasma with LHI and transition to Ohmic drive.  We're able to smoothly catch the evolving plasma current, here where the drive voltage from the Ohmic solenoid turns on and the small amount of injected current turns off, and ramp it up for as long as our power supplies allow.</a:t>
            </a:r>
          </a:p>
          <a:p>
            <a:r>
              <a:rPr lang="en-US" baseline="0" dirty="0" smtClean="0"/>
              <a:t>Additionally, we’ve had cases where LHI-initiated discharges transition directly to H-mode upon application of the solenoid, bypassing any L-mode or lower confinement regime.</a:t>
            </a:r>
          </a:p>
          <a:p>
            <a:endParaRPr lang="en-US" baseline="0" dirty="0" smtClean="0"/>
          </a:p>
          <a:p>
            <a:r>
              <a:rPr lang="en-US" baseline="0" dirty="0" smtClean="0"/>
              <a:t>These examples were from campaigns prior to operation of Thomson scattering, and so an upcoming campaign is to characterize Te and ne through the LHI-OH transition.  In doing so, we might evaluate the viability of using LHI to couple directly to Neutral Beam Injection on a larger device.</a:t>
            </a:r>
          </a:p>
          <a:p>
            <a:endParaRPr lang="en-US" baseline="0" dirty="0" smtClean="0"/>
          </a:p>
          <a:p>
            <a:endParaRPr lang="en-US" baseline="0" dirty="0" smtClean="0"/>
          </a:p>
          <a:p>
            <a:r>
              <a:rPr lang="en-US" baseline="0" dirty="0" smtClean="0"/>
              <a:t>Now, I’d like to switch gears a bit and highlight some results obtained as a natural outgrowth of our main LHI-development program.</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FF3EE97-8FD3-7446-879E-03F86F476CF6}" type="slidenum">
              <a:rPr lang="en-US" smtClean="0"/>
              <a:t>7</a:t>
            </a:fld>
            <a:endParaRPr lang="en-US"/>
          </a:p>
        </p:txBody>
      </p:sp>
    </p:spTree>
    <p:extLst>
      <p:ext uri="{BB962C8B-B14F-4D97-AF65-F5344CB8AC3E}">
        <p14:creationId xmlns:p14="http://schemas.microsoft.com/office/powerpoint/2010/main" val="140419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it turns out, HFS injection at low toroidal</a:t>
            </a:r>
            <a:r>
              <a:rPr lang="en-US" baseline="0" dirty="0" smtClean="0"/>
              <a:t> field provides a unique operating space for non-</a:t>
            </a:r>
            <a:r>
              <a:rPr lang="en-US" baseline="0" dirty="0" err="1" smtClean="0"/>
              <a:t>solenoidal</a:t>
            </a:r>
            <a:r>
              <a:rPr lang="en-US" baseline="0" dirty="0" smtClean="0"/>
              <a:t> sustainment at High normalized current.</a:t>
            </a:r>
          </a:p>
          <a:p>
            <a:r>
              <a:rPr lang="en-US" baseline="0" dirty="0" smtClean="0"/>
              <a:t>You heard previously that Plasma Material Interactions in our HFS injection campaign limited the magnitude of toroidal field we could apply.</a:t>
            </a:r>
          </a:p>
          <a:p>
            <a:r>
              <a:rPr lang="en-US" baseline="0" dirty="0" smtClean="0"/>
              <a:t>	When we pushed this space to its limits, ultimately here a toroidal field current only 60% our plasma current (shown here on the second trace), we were able to access and sustain plasmas in an operating space with very high normalized currents, at times with values 10-15.</a:t>
            </a:r>
          </a:p>
          <a:p>
            <a:endParaRPr lang="en-US" baseline="0" dirty="0" smtClean="0"/>
          </a:p>
          <a:p>
            <a:r>
              <a:rPr lang="en-US" baseline="0" dirty="0" smtClean="0"/>
              <a:t>Coupled with high densities and temperatures, shown here on the bottom right versus major radius, this enables access to very high beta toroidal values.  A key feature I don’t have time to go into detail on, and that we’re still actively investigating, is the role of anomalous ion heating due to reconnection in the edge during LHI.  I’m showing here the electron temperature profile in red, which interestingly shows a sharp gradient region in the edge.  Regarding the ion temperatures, at this time point we measure the core ion temperature to be ~1.5 times the core electron temperature. This provides a significant contribution to the total plasma pressure.</a:t>
            </a:r>
          </a:p>
          <a:p>
            <a:endParaRPr lang="en-US" baseline="0" dirty="0" smtClean="0"/>
          </a:p>
          <a:p>
            <a:r>
              <a:rPr lang="en-US" baseline="0" dirty="0" smtClean="0"/>
              <a:t>Now, in order to accurately calculate toroidal beta, we’ve done kinetically-constrained magnetic equilibrium fits using the Thomson profiles.  Specifically, we’ve constrained the total core pressure as measured by Thomson and our ion temperature diagnostic, and we’ve constrained the edge location as defined by the electron temperature profiles.</a:t>
            </a:r>
            <a:endParaRPr lang="en-US" dirty="0"/>
          </a:p>
        </p:txBody>
      </p:sp>
      <p:sp>
        <p:nvSpPr>
          <p:cNvPr id="4" name="Slide Number Placeholder 3"/>
          <p:cNvSpPr>
            <a:spLocks noGrp="1"/>
          </p:cNvSpPr>
          <p:nvPr>
            <p:ph type="sldNum" sz="quarter" idx="10"/>
          </p:nvPr>
        </p:nvSpPr>
        <p:spPr/>
        <p:txBody>
          <a:bodyPr/>
          <a:lstStyle/>
          <a:p>
            <a:fld id="{EFF3EE97-8FD3-7446-879E-03F86F476CF6}" type="slidenum">
              <a:rPr lang="en-US" smtClean="0"/>
              <a:t>8</a:t>
            </a:fld>
            <a:endParaRPr lang="en-US"/>
          </a:p>
        </p:txBody>
      </p:sp>
    </p:spTree>
    <p:extLst>
      <p:ext uri="{BB962C8B-B14F-4D97-AF65-F5344CB8AC3E}">
        <p14:creationId xmlns:p14="http://schemas.microsoft.com/office/powerpoint/2010/main" val="502278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SAY: </a:t>
            </a:r>
          </a:p>
          <a:p>
            <a:r>
              <a:rPr lang="en-US" dirty="0" smtClean="0"/>
              <a:t>I’m showing</a:t>
            </a:r>
            <a:r>
              <a:rPr lang="en-US" baseline="0" dirty="0" smtClean="0"/>
              <a:t> a sample magnetic reconstruction here on the left hand side which uses these kinetic constraints, here for a plasma current of 0.1 MA and toroidal field of 25 </a:t>
            </a:r>
            <a:r>
              <a:rPr lang="en-US" baseline="0" dirty="0" err="1" smtClean="0"/>
              <a:t>mT.</a:t>
            </a:r>
            <a:endParaRPr lang="en-US" baseline="0" dirty="0" smtClean="0"/>
          </a:p>
          <a:p>
            <a:r>
              <a:rPr lang="en-US" baseline="0" dirty="0" smtClean="0"/>
              <a:t>These plasmas are highly elongated, and have an extremely low li.  For this case, we obtain a toroidal beta of 95%.</a:t>
            </a:r>
          </a:p>
          <a:p>
            <a:endParaRPr lang="en-US" baseline="0" dirty="0" smtClean="0"/>
          </a:p>
          <a:p>
            <a:r>
              <a:rPr lang="en-US" baseline="0" dirty="0" smtClean="0"/>
              <a:t>On the right hand side I’m showing a Troyon plot, a scatter plot of toroidal beta versus normalized plasma current.  Operating spaces of several other </a:t>
            </a:r>
            <a:r>
              <a:rPr lang="en-US" baseline="0" dirty="0" err="1" smtClean="0"/>
              <a:t>tokamaks</a:t>
            </a:r>
            <a:r>
              <a:rPr lang="en-US" baseline="0" dirty="0" smtClean="0"/>
              <a:t> are shown as shaded regions, and updated Pegasus discharges are highlight as individual points.  I should mention that the filled-in symbols represent beta-values obtained directly from kinetically-constrained equilibrium reconstructions.  The empty symbols are magnetics-only reconstructions that have been calibrated based on the constrained results.</a:t>
            </a:r>
          </a:p>
          <a:p>
            <a:endParaRPr lang="en-US" baseline="0" dirty="0" smtClean="0"/>
          </a:p>
          <a:p>
            <a:r>
              <a:rPr lang="en-US" baseline="0" dirty="0" smtClean="0"/>
              <a:t>We note that some of the highest beta values come directly from kinetically-constrained equilibria.</a:t>
            </a:r>
          </a:p>
          <a:p>
            <a:r>
              <a:rPr lang="en-US" baseline="0" dirty="0" smtClean="0"/>
              <a:t>I should also point out, too, that all of these discharges used zero Ohmic drive.  Every Pegasus plasma on this plot was produced using solely Local Helicity Injection.</a:t>
            </a:r>
          </a:p>
          <a:p>
            <a:endParaRPr lang="en-US" baseline="0" dirty="0" smtClean="0"/>
          </a:p>
          <a:p>
            <a:endParaRPr lang="en-US" baseline="0" dirty="0" smtClean="0"/>
          </a:p>
          <a:p>
            <a:r>
              <a:rPr lang="en-US" baseline="0" dirty="0" smtClean="0"/>
              <a:t>TO DO: </a:t>
            </a:r>
          </a:p>
          <a:p>
            <a:r>
              <a:rPr lang="en-US" baseline="0" dirty="0" smtClean="0"/>
              <a:t>- Get list / have list on hand of caveats from Ray’s IAEA talk</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EFF3EE97-8FD3-7446-879E-03F86F476CF6}" type="slidenum">
              <a:rPr lang="en-US" smtClean="0"/>
              <a:t>9</a:t>
            </a:fld>
            <a:endParaRPr lang="en-US"/>
          </a:p>
        </p:txBody>
      </p:sp>
    </p:spTree>
    <p:extLst>
      <p:ext uri="{BB962C8B-B14F-4D97-AF65-F5344CB8AC3E}">
        <p14:creationId xmlns:p14="http://schemas.microsoft.com/office/powerpoint/2010/main" val="1450573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a:lvl1pPr>
          </a:lstStyle>
          <a:p>
            <a:r>
              <a:rPr lang="en-US" dirty="0" smtClean="0"/>
              <a:t>Default Text</a:t>
            </a:r>
            <a:endParaRPr lang="en-US" dirty="0"/>
          </a:p>
        </p:txBody>
      </p:sp>
      <p:sp>
        <p:nvSpPr>
          <p:cNvPr id="3" name="Footer Placeholder 2"/>
          <p:cNvSpPr>
            <a:spLocks noGrp="1"/>
          </p:cNvSpPr>
          <p:nvPr>
            <p:ph type="ftr" sz="quarter" idx="10"/>
          </p:nvPr>
        </p:nvSpPr>
        <p:spPr/>
        <p:txBody>
          <a:bodyPr/>
          <a:lstStyle/>
          <a:p>
            <a:endParaRPr lang="en-US"/>
          </a:p>
        </p:txBody>
      </p:sp>
      <p:sp>
        <p:nvSpPr>
          <p:cNvPr id="6" name="Text Placeholder 5"/>
          <p:cNvSpPr>
            <a:spLocks noGrp="1"/>
          </p:cNvSpPr>
          <p:nvPr>
            <p:ph type="body" sz="quarter" idx="11"/>
          </p:nvPr>
        </p:nvSpPr>
        <p:spPr>
          <a:xfrm>
            <a:off x="609600" y="1066800"/>
            <a:ext cx="10972800" cy="5105400"/>
          </a:xfrm>
        </p:spPr>
        <p:txBody>
          <a:bodyPr/>
          <a:lstStyle>
            <a:lvl1pPr>
              <a:defRPr sz="2000"/>
            </a:lvl1pPr>
            <a:lvl2pPr>
              <a:defRPr sz="1800"/>
            </a:lvl2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2292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 Split Text /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V Title &amp; Graphics</a:t>
            </a:r>
            <a:endParaRPr lang="en-US" dirty="0"/>
          </a:p>
        </p:txBody>
      </p:sp>
      <p:sp>
        <p:nvSpPr>
          <p:cNvPr id="3" name="Footer Placeholder 2"/>
          <p:cNvSpPr>
            <a:spLocks noGrp="1"/>
          </p:cNvSpPr>
          <p:nvPr>
            <p:ph type="ftr" sz="quarter" idx="10"/>
          </p:nvPr>
        </p:nvSpPr>
        <p:spPr>
          <a:xfrm>
            <a:off x="101602" y="6538569"/>
            <a:ext cx="9550400" cy="304800"/>
          </a:xfrm>
        </p:spPr>
        <p:txBody>
          <a:bodyPr/>
          <a:lstStyle>
            <a:lvl1pPr>
              <a:defRPr sz="1200"/>
            </a:lvl1pPr>
          </a:lstStyle>
          <a:p>
            <a:endParaRPr lang="en-US"/>
          </a:p>
        </p:txBody>
      </p:sp>
      <p:sp>
        <p:nvSpPr>
          <p:cNvPr id="6" name="Text Placeholder 5"/>
          <p:cNvSpPr>
            <a:spLocks noGrp="1"/>
          </p:cNvSpPr>
          <p:nvPr>
            <p:ph type="body" sz="quarter" idx="11"/>
          </p:nvPr>
        </p:nvSpPr>
        <p:spPr>
          <a:xfrm>
            <a:off x="169334" y="990600"/>
            <a:ext cx="5689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Picture Placeholder 7"/>
          <p:cNvSpPr>
            <a:spLocks noGrp="1"/>
          </p:cNvSpPr>
          <p:nvPr>
            <p:ph type="pic" sz="quarter" idx="12"/>
          </p:nvPr>
        </p:nvSpPr>
        <p:spPr>
          <a:xfrm>
            <a:off x="6028268" y="990600"/>
            <a:ext cx="5994400" cy="5257800"/>
          </a:xfrm>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134591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 Split Text /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 H Title &amp; Graphics</a:t>
            </a:r>
            <a:endParaRPr lang="en-US" dirty="0"/>
          </a:p>
        </p:txBody>
      </p:sp>
      <p:sp>
        <p:nvSpPr>
          <p:cNvPr id="3" name="Footer Placeholder 2"/>
          <p:cNvSpPr>
            <a:spLocks noGrp="1"/>
          </p:cNvSpPr>
          <p:nvPr>
            <p:ph type="ftr" sz="quarter" idx="10"/>
          </p:nvPr>
        </p:nvSpPr>
        <p:spPr/>
        <p:txBody>
          <a:bodyPr/>
          <a:lstStyle/>
          <a:p>
            <a:endParaRPr lang="en-US"/>
          </a:p>
        </p:txBody>
      </p:sp>
      <p:sp>
        <p:nvSpPr>
          <p:cNvPr id="6" name="Text Placeholder 5"/>
          <p:cNvSpPr>
            <a:spLocks noGrp="1"/>
          </p:cNvSpPr>
          <p:nvPr>
            <p:ph type="body" sz="quarter" idx="11"/>
          </p:nvPr>
        </p:nvSpPr>
        <p:spPr>
          <a:xfrm>
            <a:off x="186267" y="4114800"/>
            <a:ext cx="11819466"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Picture Placeholder 7"/>
          <p:cNvSpPr>
            <a:spLocks noGrp="1"/>
          </p:cNvSpPr>
          <p:nvPr>
            <p:ph type="pic" sz="quarter" idx="12"/>
          </p:nvPr>
        </p:nvSpPr>
        <p:spPr>
          <a:xfrm>
            <a:off x="186267" y="990600"/>
            <a:ext cx="11819466" cy="3048000"/>
          </a:xfrm>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1013238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14801" y="4227968"/>
            <a:ext cx="3962400" cy="2477632"/>
          </a:xfrm>
        </p:spPr>
        <p:txBody>
          <a:bodyPr anchor="ctr"/>
          <a:lstStyle>
            <a:lvl1pPr marL="0" indent="0" algn="ctr">
              <a:lnSpc>
                <a:spcPct val="100000"/>
              </a:lnSpc>
              <a:spcBef>
                <a:spcPts val="0"/>
              </a:spcBef>
              <a:buNone/>
              <a:defRPr/>
            </a:lvl1pPr>
            <a:lvl2pPr marL="608625" indent="0" algn="ctr">
              <a:buNone/>
              <a:defRPr/>
            </a:lvl2pPr>
            <a:lvl3pPr marL="1217249" indent="0" algn="ctr">
              <a:buNone/>
              <a:defRPr/>
            </a:lvl3pPr>
            <a:lvl4pPr marL="1825874" indent="0" algn="ctr">
              <a:buNone/>
              <a:defRPr/>
            </a:lvl4pPr>
            <a:lvl5pPr marL="2434499" indent="0" algn="ctr">
              <a:buNone/>
              <a:defRPr/>
            </a:lvl5pPr>
            <a:lvl6pPr marL="3043123" indent="0" algn="ctr">
              <a:buNone/>
              <a:defRPr/>
            </a:lvl6pPr>
            <a:lvl7pPr marL="3651748" indent="0" algn="ctr">
              <a:buNone/>
              <a:defRPr/>
            </a:lvl7pPr>
            <a:lvl8pPr marL="4260372" indent="0" algn="ctr">
              <a:buNone/>
              <a:defRPr/>
            </a:lvl8pPr>
            <a:lvl9pPr marL="4868997" indent="0" algn="ctr">
              <a:buNone/>
              <a:defRPr/>
            </a:lvl9pPr>
          </a:lstStyle>
          <a:p>
            <a:r>
              <a:rPr lang="en-US" dirty="0" smtClean="0"/>
              <a:t>Venue</a:t>
            </a:r>
          </a:p>
          <a:p>
            <a:r>
              <a:rPr lang="en-US" dirty="0" smtClean="0"/>
              <a:t>City, State</a:t>
            </a:r>
          </a:p>
          <a:p>
            <a:r>
              <a:rPr lang="en-US" dirty="0" smtClean="0"/>
              <a:t>Date</a:t>
            </a:r>
            <a:endParaRPr lang="en-US" dirty="0"/>
          </a:p>
        </p:txBody>
      </p:sp>
      <p:sp>
        <p:nvSpPr>
          <p:cNvPr id="8" name="AutoShape 2"/>
          <p:cNvSpPr>
            <a:spLocks noChangeArrowheads="1"/>
          </p:cNvSpPr>
          <p:nvPr/>
        </p:nvSpPr>
        <p:spPr bwMode="auto">
          <a:xfrm>
            <a:off x="613834" y="116682"/>
            <a:ext cx="10964333" cy="2014539"/>
          </a:xfrm>
          <a:prstGeom prst="roundRect">
            <a:avLst>
              <a:gd name="adj" fmla="val 4574"/>
            </a:avLst>
          </a:prstGeom>
          <a:solidFill>
            <a:srgbClr val="B41800"/>
          </a:solidFill>
          <a:ln w="9525">
            <a:solidFill>
              <a:srgbClr val="B41800"/>
            </a:solidFill>
            <a:round/>
            <a:headEnd/>
            <a:tailEnd/>
          </a:ln>
          <a:effectLst/>
        </p:spPr>
        <p:txBody>
          <a:bodyPr lIns="119808" tIns="102172" rIns="119808" bIns="59904" anchor="ctr" anchorCtr="1"/>
          <a:lstStyle/>
          <a:p>
            <a:pPr algn="ctr">
              <a:lnSpc>
                <a:spcPct val="93000"/>
              </a:lnSpc>
              <a:tabLst>
                <a:tab pos="0" algn="l"/>
                <a:tab pos="1217249" algn="l"/>
                <a:tab pos="2434499" algn="l"/>
                <a:tab pos="3651748" algn="l"/>
                <a:tab pos="4868997" algn="l"/>
                <a:tab pos="6086246" algn="l"/>
                <a:tab pos="7303496" algn="l"/>
                <a:tab pos="8520745" algn="l"/>
                <a:tab pos="9737994" algn="l"/>
                <a:tab pos="10955244" algn="l"/>
                <a:tab pos="12172493" algn="l"/>
                <a:tab pos="13389742" algn="l"/>
              </a:tabLst>
            </a:pPr>
            <a:endParaRPr lang="en-US" sz="4800" dirty="0">
              <a:solidFill>
                <a:srgbClr val="FFFFFF"/>
              </a:solidFill>
              <a:effectLst>
                <a:outerShdw blurRad="50800" dist="38100" dir="2700000" algn="tl" rotWithShape="0">
                  <a:prstClr val="black">
                    <a:alpha val="40000"/>
                  </a:prstClr>
                </a:outerShdw>
              </a:effectLst>
              <a:latin typeface="Arial" charset="0"/>
            </a:endParaRPr>
          </a:p>
        </p:txBody>
      </p:sp>
      <p:grpSp>
        <p:nvGrpSpPr>
          <p:cNvPr id="9" name="Group 3"/>
          <p:cNvGrpSpPr>
            <a:grpSpLocks/>
          </p:cNvGrpSpPr>
          <p:nvPr/>
        </p:nvGrpSpPr>
        <p:grpSpPr bwMode="auto">
          <a:xfrm>
            <a:off x="8787899" y="4114298"/>
            <a:ext cx="3304266" cy="2668831"/>
            <a:chOff x="3835" y="2257"/>
            <a:chExt cx="1872" cy="2016"/>
          </a:xfrm>
        </p:grpSpPr>
        <p:sp>
          <p:nvSpPr>
            <p:cNvPr id="10" name="AutoShape 4"/>
            <p:cNvSpPr>
              <a:spLocks noChangeArrowheads="1"/>
            </p:cNvSpPr>
            <p:nvPr/>
          </p:nvSpPr>
          <p:spPr bwMode="auto">
            <a:xfrm>
              <a:off x="3835" y="2257"/>
              <a:ext cx="1872" cy="2016"/>
            </a:xfrm>
            <a:prstGeom prst="roundRect">
              <a:avLst>
                <a:gd name="adj" fmla="val 3097"/>
              </a:avLst>
            </a:prstGeom>
            <a:solidFill>
              <a:srgbClr val="B41800"/>
            </a:solidFill>
            <a:ln w="9525">
              <a:solidFill>
                <a:srgbClr val="B41800"/>
              </a:solidFill>
              <a:round/>
              <a:headEnd/>
              <a:tailEnd/>
            </a:ln>
            <a:effectLst/>
          </p:spPr>
          <p:txBody>
            <a:bodyPr wrap="none" anchor="ctr"/>
            <a:lstStyle/>
            <a:p>
              <a:endParaRPr lang="en-US" sz="1800"/>
            </a:p>
          </p:txBody>
        </p:sp>
        <p:pic>
          <p:nvPicPr>
            <p:cNvPr id="11" name="Picture 5"/>
            <p:cNvPicPr>
              <a:picLocks noChangeAspect="1" noChangeArrowheads="1"/>
            </p:cNvPicPr>
            <p:nvPr/>
          </p:nvPicPr>
          <p:blipFill>
            <a:blip r:embed="rId2" cstate="print"/>
            <a:srcRect/>
            <a:stretch>
              <a:fillRect/>
            </a:stretch>
          </p:blipFill>
          <p:spPr bwMode="auto">
            <a:xfrm>
              <a:off x="4257" y="2336"/>
              <a:ext cx="1028" cy="1371"/>
            </a:xfrm>
            <a:prstGeom prst="rect">
              <a:avLst/>
            </a:prstGeom>
            <a:noFill/>
            <a:ln w="9525">
              <a:noFill/>
              <a:round/>
              <a:headEnd/>
              <a:tailEnd/>
            </a:ln>
            <a:effectLst/>
          </p:spPr>
        </p:pic>
        <p:sp>
          <p:nvSpPr>
            <p:cNvPr id="12" name="Text Box 6"/>
            <p:cNvSpPr txBox="1">
              <a:spLocks noChangeArrowheads="1"/>
            </p:cNvSpPr>
            <p:nvPr/>
          </p:nvSpPr>
          <p:spPr bwMode="auto">
            <a:xfrm>
              <a:off x="3924" y="3720"/>
              <a:ext cx="1694" cy="449"/>
            </a:xfrm>
            <a:prstGeom prst="rect">
              <a:avLst/>
            </a:prstGeom>
            <a:noFill/>
            <a:ln w="9525">
              <a:noFill/>
              <a:round/>
              <a:headEnd/>
              <a:tailEnd/>
            </a:ln>
            <a:effectLst/>
          </p:spPr>
          <p:txBody>
            <a:bodyPr lIns="90000" tIns="64404" rIns="90000" bIns="45000"/>
            <a:lstStyle/>
            <a:p>
              <a:pPr algn="ctr">
                <a:lnSpc>
                  <a:spcPct val="93000"/>
                </a:lnSpc>
                <a:tabLst>
                  <a:tab pos="0" algn="l"/>
                  <a:tab pos="1217249" algn="l"/>
                  <a:tab pos="2434499" algn="l"/>
                  <a:tab pos="3651748" algn="l"/>
                  <a:tab pos="4868997" algn="l"/>
                  <a:tab pos="6086246" algn="l"/>
                  <a:tab pos="7303496" algn="l"/>
                  <a:tab pos="8520745" algn="l"/>
                  <a:tab pos="9737994" algn="l"/>
                  <a:tab pos="10955244" algn="l"/>
                  <a:tab pos="12172493" algn="l"/>
                  <a:tab pos="13389742" algn="l"/>
                </a:tabLst>
              </a:pPr>
              <a:r>
                <a:rPr lang="en-US" sz="2100" cap="small" baseline="0" dirty="0">
                  <a:solidFill>
                    <a:srgbClr val="FFFFFF"/>
                  </a:solidFill>
                  <a:effectLst>
                    <a:outerShdw blurRad="50800" dist="38100" dir="2700000" algn="tl" rotWithShape="0">
                      <a:prstClr val="black">
                        <a:alpha val="40000"/>
                      </a:prstClr>
                    </a:outerShdw>
                  </a:effectLst>
                  <a:latin typeface="Arial" charset="0"/>
                </a:rPr>
                <a:t>PEGASUS</a:t>
              </a:r>
            </a:p>
            <a:p>
              <a:pPr algn="ctr">
                <a:lnSpc>
                  <a:spcPct val="93000"/>
                </a:lnSpc>
                <a:tabLst>
                  <a:tab pos="0" algn="l"/>
                  <a:tab pos="1217249" algn="l"/>
                  <a:tab pos="2434499" algn="l"/>
                  <a:tab pos="3651748" algn="l"/>
                  <a:tab pos="4868997" algn="l"/>
                  <a:tab pos="6086246" algn="l"/>
                  <a:tab pos="7303496" algn="l"/>
                  <a:tab pos="8520745" algn="l"/>
                  <a:tab pos="9737994" algn="l"/>
                  <a:tab pos="10955244" algn="l"/>
                  <a:tab pos="12172493" algn="l"/>
                  <a:tab pos="13389742" algn="l"/>
                </a:tabLst>
              </a:pPr>
              <a:r>
                <a:rPr lang="en-US" sz="2100" dirty="0">
                  <a:solidFill>
                    <a:srgbClr val="FFFFFF"/>
                  </a:solidFill>
                  <a:effectLst>
                    <a:outerShdw blurRad="50800" dist="38100" dir="2700000" algn="tl" rotWithShape="0">
                      <a:prstClr val="black">
                        <a:alpha val="40000"/>
                      </a:prstClr>
                    </a:outerShdw>
                  </a:effectLst>
                  <a:latin typeface="Arial" charset="0"/>
                </a:rPr>
                <a:t>Toroidal Experiment</a:t>
              </a:r>
            </a:p>
          </p:txBody>
        </p:sp>
      </p:grpSp>
      <p:grpSp>
        <p:nvGrpSpPr>
          <p:cNvPr id="13" name="Group 7"/>
          <p:cNvGrpSpPr>
            <a:grpSpLocks/>
          </p:cNvGrpSpPr>
          <p:nvPr/>
        </p:nvGrpSpPr>
        <p:grpSpPr bwMode="auto">
          <a:xfrm>
            <a:off x="34483" y="4227969"/>
            <a:ext cx="3161114" cy="2553208"/>
            <a:chOff x="68" y="2255"/>
            <a:chExt cx="1872" cy="2016"/>
          </a:xfrm>
        </p:grpSpPr>
        <p:sp>
          <p:nvSpPr>
            <p:cNvPr id="14" name="AutoShape 8"/>
            <p:cNvSpPr>
              <a:spLocks noChangeArrowheads="1"/>
            </p:cNvSpPr>
            <p:nvPr/>
          </p:nvSpPr>
          <p:spPr bwMode="auto">
            <a:xfrm>
              <a:off x="68" y="2255"/>
              <a:ext cx="1872" cy="2016"/>
            </a:xfrm>
            <a:prstGeom prst="roundRect">
              <a:avLst>
                <a:gd name="adj" fmla="val 3097"/>
              </a:avLst>
            </a:prstGeom>
            <a:solidFill>
              <a:srgbClr val="B41800"/>
            </a:solidFill>
            <a:ln w="9525">
              <a:solidFill>
                <a:srgbClr val="B41800"/>
              </a:solidFill>
              <a:round/>
              <a:headEnd/>
              <a:tailEnd/>
            </a:ln>
            <a:effectLst/>
          </p:spPr>
          <p:txBody>
            <a:bodyPr wrap="none" anchor="ctr"/>
            <a:lstStyle/>
            <a:p>
              <a:endParaRPr lang="en-US" sz="1800"/>
            </a:p>
          </p:txBody>
        </p:sp>
        <p:pic>
          <p:nvPicPr>
            <p:cNvPr id="15" name="Picture 9"/>
            <p:cNvPicPr>
              <a:picLocks noChangeAspect="1" noChangeArrowheads="1"/>
            </p:cNvPicPr>
            <p:nvPr/>
          </p:nvPicPr>
          <p:blipFill>
            <a:blip r:embed="rId3" cstate="print"/>
            <a:srcRect/>
            <a:stretch>
              <a:fillRect/>
            </a:stretch>
          </p:blipFill>
          <p:spPr bwMode="auto">
            <a:xfrm>
              <a:off x="661" y="2299"/>
              <a:ext cx="686" cy="1439"/>
            </a:xfrm>
            <a:prstGeom prst="rect">
              <a:avLst/>
            </a:prstGeom>
            <a:noFill/>
            <a:ln w="9525">
              <a:noFill/>
              <a:round/>
              <a:headEnd/>
              <a:tailEnd/>
            </a:ln>
            <a:effectLst/>
          </p:spPr>
        </p:pic>
        <p:sp>
          <p:nvSpPr>
            <p:cNvPr id="16" name="Text Box 10"/>
            <p:cNvSpPr txBox="1">
              <a:spLocks noChangeArrowheads="1"/>
            </p:cNvSpPr>
            <p:nvPr/>
          </p:nvSpPr>
          <p:spPr bwMode="auto">
            <a:xfrm>
              <a:off x="123" y="3693"/>
              <a:ext cx="1762" cy="474"/>
            </a:xfrm>
            <a:prstGeom prst="rect">
              <a:avLst/>
            </a:prstGeom>
            <a:noFill/>
            <a:ln w="9525">
              <a:noFill/>
              <a:round/>
              <a:headEnd/>
              <a:tailEnd/>
            </a:ln>
            <a:effectLst/>
          </p:spPr>
          <p:txBody>
            <a:bodyPr lIns="90000" tIns="64404" rIns="90000" bIns="45000"/>
            <a:lstStyle/>
            <a:p>
              <a:pPr algn="ctr">
                <a:lnSpc>
                  <a:spcPct val="93000"/>
                </a:lnSpc>
                <a:tabLst>
                  <a:tab pos="0" algn="l"/>
                  <a:tab pos="1217249" algn="l"/>
                  <a:tab pos="2434499" algn="l"/>
                  <a:tab pos="3651748" algn="l"/>
                  <a:tab pos="4868997" algn="l"/>
                  <a:tab pos="6086246" algn="l"/>
                  <a:tab pos="7303496" algn="l"/>
                  <a:tab pos="8520745" algn="l"/>
                  <a:tab pos="9737994" algn="l"/>
                  <a:tab pos="10955244" algn="l"/>
                  <a:tab pos="12172493" algn="l"/>
                  <a:tab pos="13389742" algn="l"/>
                </a:tabLst>
              </a:pPr>
              <a:r>
                <a:rPr lang="en-US" sz="2100" dirty="0" smtClean="0">
                  <a:solidFill>
                    <a:srgbClr val="FFFFFF"/>
                  </a:solidFill>
                  <a:effectLst>
                    <a:outerShdw blurRad="50800" dist="38100" dir="2700000" algn="tl" rotWithShape="0">
                      <a:prstClr val="black">
                        <a:alpha val="40000"/>
                      </a:prstClr>
                    </a:outerShdw>
                  </a:effectLst>
                  <a:latin typeface="Arial" charset="0"/>
                </a:rPr>
                <a:t>University of</a:t>
              </a:r>
            </a:p>
            <a:p>
              <a:pPr algn="ctr">
                <a:lnSpc>
                  <a:spcPct val="93000"/>
                </a:lnSpc>
                <a:tabLst>
                  <a:tab pos="0" algn="l"/>
                  <a:tab pos="1217249" algn="l"/>
                  <a:tab pos="2434499" algn="l"/>
                  <a:tab pos="3651748" algn="l"/>
                  <a:tab pos="4868997" algn="l"/>
                  <a:tab pos="6086246" algn="l"/>
                  <a:tab pos="7303496" algn="l"/>
                  <a:tab pos="8520745" algn="l"/>
                  <a:tab pos="9737994" algn="l"/>
                  <a:tab pos="10955244" algn="l"/>
                  <a:tab pos="12172493" algn="l"/>
                  <a:tab pos="13389742" algn="l"/>
                </a:tabLst>
              </a:pPr>
              <a:r>
                <a:rPr lang="en-US" sz="2100" dirty="0" smtClean="0">
                  <a:solidFill>
                    <a:srgbClr val="FFFFFF"/>
                  </a:solidFill>
                  <a:effectLst>
                    <a:outerShdw blurRad="50800" dist="38100" dir="2700000" algn="tl" rotWithShape="0">
                      <a:prstClr val="black">
                        <a:alpha val="40000"/>
                      </a:prstClr>
                    </a:outerShdw>
                  </a:effectLst>
                  <a:latin typeface="Arial" charset="0"/>
                </a:rPr>
                <a:t>Wisconsin-Madison</a:t>
              </a:r>
              <a:endParaRPr lang="en-US" sz="2100" dirty="0">
                <a:solidFill>
                  <a:srgbClr val="FFFFFF"/>
                </a:solidFill>
                <a:effectLst>
                  <a:outerShdw blurRad="50800" dist="38100" dir="2700000" algn="tl" rotWithShape="0">
                    <a:prstClr val="black">
                      <a:alpha val="40000"/>
                    </a:prstClr>
                  </a:outerShdw>
                </a:effectLst>
                <a:latin typeface="Arial" charset="0"/>
              </a:endParaRPr>
            </a:p>
          </p:txBody>
        </p:sp>
      </p:grpSp>
      <p:sp>
        <p:nvSpPr>
          <p:cNvPr id="17" name="Title 16"/>
          <p:cNvSpPr>
            <a:spLocks noGrp="1"/>
          </p:cNvSpPr>
          <p:nvPr>
            <p:ph type="title" hasCustomPrompt="1"/>
          </p:nvPr>
        </p:nvSpPr>
        <p:spPr>
          <a:xfrm>
            <a:off x="660400" y="247651"/>
            <a:ext cx="10871200" cy="1752600"/>
          </a:xfrm>
        </p:spPr>
        <p:txBody>
          <a:bodyPr/>
          <a:lstStyle>
            <a:lvl1pPr>
              <a:defRPr>
                <a:effectLst>
                  <a:outerShdw blurRad="50800" dist="38100" dir="2700000" algn="tl" rotWithShape="0">
                    <a:prstClr val="black">
                      <a:alpha val="40000"/>
                    </a:prstClr>
                  </a:outerShdw>
                </a:effectLst>
              </a:defRPr>
            </a:lvl1pPr>
          </a:lstStyle>
          <a:p>
            <a:r>
              <a:rPr lang="en-US" dirty="0" smtClean="0"/>
              <a:t>Title</a:t>
            </a:r>
            <a:endParaRPr lang="en-US" dirty="0"/>
          </a:p>
        </p:txBody>
      </p:sp>
      <p:sp>
        <p:nvSpPr>
          <p:cNvPr id="20" name="Text Placeholder 19"/>
          <p:cNvSpPr>
            <a:spLocks noGrp="1"/>
          </p:cNvSpPr>
          <p:nvPr>
            <p:ph type="body" sz="quarter" idx="10" hasCustomPrompt="1"/>
          </p:nvPr>
        </p:nvSpPr>
        <p:spPr>
          <a:xfrm>
            <a:off x="304800" y="2531895"/>
            <a:ext cx="11582400" cy="1295400"/>
          </a:xfrm>
        </p:spPr>
        <p:txBody>
          <a:bodyPr anchor="ctr"/>
          <a:lstStyle>
            <a:lvl1pPr algn="ctr">
              <a:buNone/>
              <a:defRPr sz="3700" b="0"/>
            </a:lvl1pPr>
          </a:lstStyle>
          <a:p>
            <a:pPr lvl="0"/>
            <a:r>
              <a:rPr lang="en-US" dirty="0" smtClean="0"/>
              <a:t>Author List</a:t>
            </a:r>
            <a:endParaRPr lang="en-US" dirty="0"/>
          </a:p>
        </p:txBody>
      </p:sp>
    </p:spTree>
    <p:extLst>
      <p:ext uri="{BB962C8B-B14F-4D97-AF65-F5344CB8AC3E}">
        <p14:creationId xmlns:p14="http://schemas.microsoft.com/office/powerpoint/2010/main" val="11318848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bstrac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p>
        </p:txBody>
      </p:sp>
      <p:sp>
        <p:nvSpPr>
          <p:cNvPr id="6" name="TextBox 5"/>
          <p:cNvSpPr txBox="1"/>
          <p:nvPr/>
        </p:nvSpPr>
        <p:spPr>
          <a:xfrm>
            <a:off x="355600" y="5943601"/>
            <a:ext cx="7721600" cy="451405"/>
          </a:xfrm>
          <a:prstGeom prst="rect">
            <a:avLst/>
          </a:prstGeom>
          <a:noFill/>
        </p:spPr>
        <p:txBody>
          <a:bodyPr wrap="square" lIns="121725" tIns="60862" rIns="121725" bIns="60862" rtlCol="0">
            <a:spAutoFit/>
          </a:bodyPr>
          <a:lstStyle/>
          <a:p>
            <a:pPr marL="0" indent="0" algn="l">
              <a:lnSpc>
                <a:spcPct val="100000"/>
              </a:lnSpc>
              <a:tabLst>
                <a:tab pos="0" algn="l"/>
                <a:tab pos="1217249" algn="l"/>
                <a:tab pos="2434499" algn="l"/>
                <a:tab pos="3651748" algn="l"/>
                <a:tab pos="4868997" algn="l"/>
                <a:tab pos="6086246" algn="l"/>
                <a:tab pos="7303496" algn="l"/>
                <a:tab pos="8520745" algn="l"/>
                <a:tab pos="9737994" algn="l"/>
                <a:tab pos="10955244" algn="l"/>
                <a:tab pos="12172493" algn="l"/>
                <a:tab pos="13389742" algn="l"/>
              </a:tabLst>
            </a:pPr>
            <a:r>
              <a:rPr lang="en-US" sz="2100" baseline="0" dirty="0" smtClean="0">
                <a:latin typeface="Times New Roman" pitchFamily="18" charset="0"/>
              </a:rPr>
              <a:t>Work supported by U.S. DOE Grant DE-FG02-96ER54375</a:t>
            </a:r>
            <a:endParaRPr lang="en-US" sz="2100" baseline="0" dirty="0">
              <a:latin typeface="Times New Roman" pitchFamily="18" charset="0"/>
            </a:endParaRPr>
          </a:p>
        </p:txBody>
      </p:sp>
      <p:sp>
        <p:nvSpPr>
          <p:cNvPr id="9" name="Text Placeholder 8"/>
          <p:cNvSpPr>
            <a:spLocks noGrp="1"/>
          </p:cNvSpPr>
          <p:nvPr>
            <p:ph type="body" sz="quarter" idx="11"/>
          </p:nvPr>
        </p:nvSpPr>
        <p:spPr>
          <a:xfrm>
            <a:off x="355601" y="1066800"/>
            <a:ext cx="11480800" cy="4724400"/>
          </a:xfrm>
        </p:spPr>
        <p:txBody>
          <a:bodyPr/>
          <a:lstStyle>
            <a:lvl1pPr algn="just">
              <a:buFont typeface="Arial" pitchFamily="34" charset="0"/>
              <a:buNone/>
              <a:defRPr sz="2700">
                <a:latin typeface="Times New Roman" pitchFamily="18" charset="0"/>
                <a:cs typeface="Times New Roman" pitchFamily="18" charset="0"/>
              </a:defRPr>
            </a:lvl1pPr>
            <a:lvl2pPr marL="989015" marR="0" indent="-380390" algn="just" defTabSz="608625" rtl="0" eaLnBrk="1" fontAlgn="base" latinLnBrk="0" hangingPunct="1">
              <a:lnSpc>
                <a:spcPct val="95000"/>
              </a:lnSpc>
              <a:spcBef>
                <a:spcPts val="932"/>
              </a:spcBef>
              <a:spcAft>
                <a:spcPct val="0"/>
              </a:spcAft>
              <a:buClr>
                <a:srgbClr val="000000"/>
              </a:buClr>
              <a:buSzPct val="100000"/>
              <a:buFont typeface="Times New Roman" pitchFamily="18" charset="0"/>
              <a:buNone/>
              <a:tabLst/>
              <a:defRPr/>
            </a:lvl2pPr>
            <a:lvl3pPr algn="just">
              <a:buNone/>
              <a:defRPr/>
            </a:lvl3pPr>
            <a:lvl4pPr algn="just">
              <a:buNone/>
              <a:defRPr/>
            </a:lvl4pPr>
            <a:lvl5pPr algn="just">
              <a:buNone/>
              <a:defRPr/>
            </a:lvl5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03901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 Only</a:t>
            </a:r>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925765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 y="3"/>
            <a:ext cx="12192001" cy="914401"/>
            <a:chOff x="0" y="0"/>
            <a:chExt cx="5760" cy="576"/>
          </a:xfrm>
        </p:grpSpPr>
        <p:sp>
          <p:nvSpPr>
            <p:cNvPr id="1027" name="AutoShape 3"/>
            <p:cNvSpPr>
              <a:spLocks noChangeArrowheads="1"/>
            </p:cNvSpPr>
            <p:nvPr/>
          </p:nvSpPr>
          <p:spPr bwMode="auto">
            <a:xfrm>
              <a:off x="0" y="0"/>
              <a:ext cx="5760" cy="576"/>
            </a:xfrm>
            <a:prstGeom prst="roundRect">
              <a:avLst>
                <a:gd name="adj" fmla="val 171"/>
              </a:avLst>
            </a:prstGeom>
            <a:solidFill>
              <a:srgbClr val="C58D2A"/>
            </a:solidFill>
            <a:ln w="9525">
              <a:solidFill>
                <a:srgbClr val="C58D2A"/>
              </a:solidFill>
              <a:round/>
              <a:headEnd/>
              <a:tailEnd/>
            </a:ln>
            <a:effectLst/>
          </p:spPr>
          <p:txBody>
            <a:bodyPr wrap="none" anchor="ctr"/>
            <a:lstStyle/>
            <a:p>
              <a:endParaRPr lang="en-US" sz="1800"/>
            </a:p>
          </p:txBody>
        </p:sp>
        <p:sp>
          <p:nvSpPr>
            <p:cNvPr id="1028" name="AutoShape 4"/>
            <p:cNvSpPr>
              <a:spLocks noChangeArrowheads="1"/>
            </p:cNvSpPr>
            <p:nvPr/>
          </p:nvSpPr>
          <p:spPr bwMode="auto">
            <a:xfrm>
              <a:off x="0" y="0"/>
              <a:ext cx="5760" cy="518"/>
            </a:xfrm>
            <a:prstGeom prst="roundRect">
              <a:avLst>
                <a:gd name="adj" fmla="val 190"/>
              </a:avLst>
            </a:prstGeom>
            <a:solidFill>
              <a:srgbClr val="B41800"/>
            </a:solidFill>
            <a:ln w="9525">
              <a:solidFill>
                <a:srgbClr val="B41800"/>
              </a:solidFill>
              <a:round/>
              <a:headEnd/>
              <a:tailEnd/>
            </a:ln>
            <a:effectLst/>
          </p:spPr>
          <p:txBody>
            <a:bodyPr wrap="none" anchor="ctr"/>
            <a:lstStyle/>
            <a:p>
              <a:endParaRPr lang="en-US" sz="1800"/>
            </a:p>
          </p:txBody>
        </p:sp>
      </p:grpSp>
      <p:sp>
        <p:nvSpPr>
          <p:cNvPr id="1029" name="Rectangle 5"/>
          <p:cNvSpPr>
            <a:spLocks noGrp="1" noChangeArrowheads="1"/>
          </p:cNvSpPr>
          <p:nvPr>
            <p:ph type="title"/>
          </p:nvPr>
        </p:nvSpPr>
        <p:spPr bwMode="auto">
          <a:xfrm>
            <a:off x="1117600" y="1"/>
            <a:ext cx="9956800" cy="836613"/>
          </a:xfrm>
          <a:prstGeom prst="rect">
            <a:avLst/>
          </a:prstGeom>
          <a:noFill/>
          <a:ln w="9525">
            <a:noFill/>
            <a:round/>
            <a:headEnd/>
            <a:tailEnd/>
          </a:ln>
          <a:effectLst/>
        </p:spPr>
        <p:txBody>
          <a:bodyPr vert="horz" wrap="square" lIns="0" tIns="0" rIns="0" bIns="0" numCol="1" anchor="ctr" anchorCtr="0" compatLnSpc="1">
            <a:prstTxWarp prst="textNoShape">
              <a:avLst/>
            </a:prstTxWarp>
            <a:normAutofit/>
          </a:bodyPr>
          <a:lstStyle/>
          <a:p>
            <a:pPr lvl="0"/>
            <a:r>
              <a:rPr lang="en-GB" dirty="0" smtClean="0"/>
              <a:t>Pegasus Master Slide</a:t>
            </a:r>
          </a:p>
        </p:txBody>
      </p:sp>
      <p:sp>
        <p:nvSpPr>
          <p:cNvPr id="1030" name="Rectangle 6"/>
          <p:cNvSpPr>
            <a:spLocks noGrp="1" noChangeArrowheads="1"/>
          </p:cNvSpPr>
          <p:nvPr>
            <p:ph type="body" idx="1"/>
          </p:nvPr>
        </p:nvSpPr>
        <p:spPr bwMode="auto">
          <a:xfrm>
            <a:off x="1171288" y="1110599"/>
            <a:ext cx="10871200" cy="5181600"/>
          </a:xfrm>
          <a:prstGeom prst="rect">
            <a:avLst/>
          </a:prstGeom>
          <a:noFill/>
          <a:ln w="9525">
            <a:noFill/>
            <a:round/>
            <a:headEnd/>
            <a:tailEnd/>
          </a:ln>
          <a:effectLst/>
        </p:spPr>
        <p:txBody>
          <a:bodyPr vert="horz" wrap="square" lIns="0" tIns="28179"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pic>
        <p:nvPicPr>
          <p:cNvPr id="1033" name="Picture 9"/>
          <p:cNvPicPr>
            <a:picLocks noChangeAspect="1" noChangeArrowheads="1"/>
          </p:cNvPicPr>
          <p:nvPr/>
        </p:nvPicPr>
        <p:blipFill>
          <a:blip r:embed="rId8" cstate="print"/>
          <a:srcRect l="26566" r="24879" b="38715"/>
          <a:stretch>
            <a:fillRect/>
          </a:stretch>
        </p:blipFill>
        <p:spPr bwMode="auto">
          <a:xfrm>
            <a:off x="11563365" y="6262696"/>
            <a:ext cx="476250" cy="601664"/>
          </a:xfrm>
          <a:prstGeom prst="rect">
            <a:avLst/>
          </a:prstGeom>
          <a:noFill/>
          <a:ln w="9525">
            <a:noFill/>
            <a:round/>
            <a:headEnd/>
            <a:tailEnd/>
          </a:ln>
          <a:effectLst/>
        </p:spPr>
      </p:pic>
      <p:pic>
        <p:nvPicPr>
          <p:cNvPr id="1035" name="Picture 11"/>
          <p:cNvPicPr>
            <a:picLocks noChangeAspect="1" noChangeArrowheads="1"/>
          </p:cNvPicPr>
          <p:nvPr/>
        </p:nvPicPr>
        <p:blipFill>
          <a:blip r:embed="rId9" cstate="print"/>
          <a:srcRect/>
          <a:stretch>
            <a:fillRect/>
          </a:stretch>
        </p:blipFill>
        <p:spPr bwMode="auto">
          <a:xfrm>
            <a:off x="192619" y="76204"/>
            <a:ext cx="685863" cy="685863"/>
          </a:xfrm>
          <a:prstGeom prst="rect">
            <a:avLst/>
          </a:prstGeom>
          <a:noFill/>
          <a:ln w="9525">
            <a:noFill/>
            <a:round/>
            <a:headEnd/>
            <a:tailEnd/>
          </a:ln>
          <a:effectLst/>
        </p:spPr>
      </p:pic>
      <p:sp>
        <p:nvSpPr>
          <p:cNvPr id="13" name="TextBox 12"/>
          <p:cNvSpPr txBox="1"/>
          <p:nvPr/>
        </p:nvSpPr>
        <p:spPr>
          <a:xfrm>
            <a:off x="8331204" y="762000"/>
            <a:ext cx="60959" cy="399912"/>
          </a:xfrm>
          <a:prstGeom prst="rect">
            <a:avLst/>
          </a:prstGeom>
          <a:noFill/>
        </p:spPr>
        <p:txBody>
          <a:bodyPr wrap="square" lIns="121725" tIns="60862" rIns="121725" bIns="60862" rtlCol="0">
            <a:spAutoFit/>
          </a:bodyPr>
          <a:lstStyle/>
          <a:p>
            <a:endParaRPr lang="en-US" sz="1800" dirty="0"/>
          </a:p>
        </p:txBody>
      </p:sp>
      <p:sp>
        <p:nvSpPr>
          <p:cNvPr id="14" name="Footer Placeholder 13"/>
          <p:cNvSpPr>
            <a:spLocks noGrp="1"/>
          </p:cNvSpPr>
          <p:nvPr>
            <p:ph type="ftr" sz="quarter" idx="3"/>
          </p:nvPr>
        </p:nvSpPr>
        <p:spPr>
          <a:xfrm>
            <a:off x="101602" y="6538569"/>
            <a:ext cx="9550400" cy="304800"/>
          </a:xfrm>
          <a:prstGeom prst="rect">
            <a:avLst/>
          </a:prstGeom>
        </p:spPr>
        <p:txBody>
          <a:bodyPr vert="horz" lIns="121725" tIns="60862" rIns="121725" bIns="60862" rtlCol="0" anchor="t"/>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95469653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timing>
    <p:tnLst>
      <p:par>
        <p:cTn id="1" dur="indefinite" restart="never" nodeType="tmRoot"/>
      </p:par>
    </p:tnLst>
  </p:timing>
  <p:txStyles>
    <p:titleStyle>
      <a:lvl1pPr marL="0" indent="-304312" algn="ctr" defTabSz="608625" rtl="0" eaLnBrk="1" fontAlgn="base" hangingPunct="1">
        <a:lnSpc>
          <a:spcPct val="93000"/>
        </a:lnSpc>
        <a:spcBef>
          <a:spcPct val="0"/>
        </a:spcBef>
        <a:spcAft>
          <a:spcPct val="0"/>
        </a:spcAft>
        <a:buClr>
          <a:srgbClr val="000000"/>
        </a:buClr>
        <a:buSzPct val="100000"/>
        <a:buFont typeface="Times New Roman" pitchFamily="18" charset="0"/>
        <a:defRPr sz="2800" baseline="0">
          <a:solidFill>
            <a:srgbClr val="FFFFFF"/>
          </a:solidFill>
          <a:effectLst>
            <a:outerShdw blurRad="50800" dist="38100" dir="2700000" algn="tl" rotWithShape="0">
              <a:prstClr val="black">
                <a:alpha val="40000"/>
              </a:prstClr>
            </a:outerShdw>
          </a:effectLst>
          <a:latin typeface="+mj-lt"/>
          <a:ea typeface="+mj-ea"/>
          <a:cs typeface="+mj-cs"/>
        </a:defRPr>
      </a:lvl1pPr>
      <a:lvl2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2pPr>
      <a:lvl3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3pPr>
      <a:lvl4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4pPr>
      <a:lvl5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5pPr>
      <a:lvl6pPr marL="3347436"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6pPr>
      <a:lvl7pPr marL="3956060"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7pPr>
      <a:lvl8pPr marL="4564685"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8pPr>
      <a:lvl9pPr marL="5173309"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9pPr>
    </p:titleStyle>
    <p:bodyStyle>
      <a:lvl1pPr marL="456468" indent="-456468" algn="l" defTabSz="608625" rtl="0" eaLnBrk="1" fontAlgn="base" hangingPunct="1">
        <a:lnSpc>
          <a:spcPct val="93000"/>
        </a:lnSpc>
        <a:spcBef>
          <a:spcPts val="1065"/>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1pPr>
      <a:lvl2pPr marL="989015" indent="-380390" algn="l" defTabSz="608625" rtl="0" eaLnBrk="1" fontAlgn="base" hangingPunct="1">
        <a:lnSpc>
          <a:spcPct val="95000"/>
        </a:lnSpc>
        <a:spcBef>
          <a:spcPts val="932"/>
        </a:spcBef>
        <a:spcAft>
          <a:spcPct val="0"/>
        </a:spcAft>
        <a:buClr>
          <a:srgbClr val="000000"/>
        </a:buClr>
        <a:buSzPct val="100000"/>
        <a:buFont typeface="Times New Roman" pitchFamily="18" charset="0"/>
        <a:buChar char="–"/>
        <a:defRPr sz="1800">
          <a:solidFill>
            <a:srgbClr val="000000"/>
          </a:solidFill>
          <a:latin typeface="Times New Roman" pitchFamily="18" charset="0"/>
          <a:cs typeface="+mn-cs"/>
        </a:defRPr>
      </a:lvl2pPr>
      <a:lvl3pPr marL="1521562" indent="-304312" algn="l" defTabSz="608625" rtl="0" eaLnBrk="1" fontAlgn="base" hangingPunct="1">
        <a:lnSpc>
          <a:spcPct val="93000"/>
        </a:lnSpc>
        <a:spcBef>
          <a:spcPts val="799"/>
        </a:spcBef>
        <a:spcAft>
          <a:spcPct val="0"/>
        </a:spcAft>
        <a:buClr>
          <a:srgbClr val="000000"/>
        </a:buClr>
        <a:buSzPct val="100000"/>
        <a:buFont typeface="Times New Roman" pitchFamily="18" charset="0"/>
        <a:buChar char="•"/>
        <a:defRPr sz="1800">
          <a:solidFill>
            <a:srgbClr val="000000"/>
          </a:solidFill>
          <a:latin typeface="+mn-lt"/>
          <a:cs typeface="+mn-cs"/>
        </a:defRPr>
      </a:lvl3pPr>
      <a:lvl4pPr marL="213018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1800">
          <a:solidFill>
            <a:srgbClr val="000000"/>
          </a:solidFill>
          <a:latin typeface="+mn-lt"/>
          <a:cs typeface="+mn-cs"/>
        </a:defRPr>
      </a:lvl4pPr>
      <a:lvl5pPr marL="2738811"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1800">
          <a:solidFill>
            <a:srgbClr val="000000"/>
          </a:solidFill>
          <a:latin typeface="+mn-lt"/>
          <a:cs typeface="+mn-cs"/>
        </a:defRPr>
      </a:lvl5pPr>
      <a:lvl6pPr marL="334743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6pPr>
      <a:lvl7pPr marL="3956060"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7pPr>
      <a:lvl8pPr marL="4564685"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8pPr>
      <a:lvl9pPr marL="5173309"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4.emf"/><Relationship Id="rId5" Type="http://schemas.openxmlformats.org/officeDocument/2006/relationships/oleObject" Target="../embeddings/oleObject2.bin"/><Relationship Id="rId6" Type="http://schemas.openxmlformats.org/officeDocument/2006/relationships/image" Target="../media/image35.emf"/><Relationship Id="rId7" Type="http://schemas.openxmlformats.org/officeDocument/2006/relationships/image" Target="../media/image38.emf"/><Relationship Id="rId8" Type="http://schemas.openxmlformats.org/officeDocument/2006/relationships/oleObject" Target="../embeddings/oleObject3.bin"/><Relationship Id="rId9" Type="http://schemas.openxmlformats.org/officeDocument/2006/relationships/image" Target="../media/image36.emf"/><Relationship Id="rId10" Type="http://schemas.openxmlformats.org/officeDocument/2006/relationships/oleObject" Target="../embeddings/oleObject4.bin"/><Relationship Id="rId11" Type="http://schemas.openxmlformats.org/officeDocument/2006/relationships/image" Target="../media/image3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5" Type="http://schemas.microsoft.com/office/2007/relationships/hdphoto" Target="../media/hdphoto2.wdp"/><Relationship Id="rId6" Type="http://schemas.openxmlformats.org/officeDocument/2006/relationships/image" Target="../media/image43.em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44.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0" Type="http://schemas.openxmlformats.org/officeDocument/2006/relationships/oleObject" Target="../embeddings/oleObject14.bin"/><Relationship Id="rId21" Type="http://schemas.openxmlformats.org/officeDocument/2006/relationships/image" Target="../media/image53.emf"/><Relationship Id="rId22" Type="http://schemas.openxmlformats.org/officeDocument/2006/relationships/oleObject" Target="../embeddings/oleObject15.bin"/><Relationship Id="rId23" Type="http://schemas.openxmlformats.org/officeDocument/2006/relationships/image" Target="../media/image54.emf"/><Relationship Id="rId24" Type="http://schemas.openxmlformats.org/officeDocument/2006/relationships/oleObject" Target="../embeddings/oleObject16.bin"/><Relationship Id="rId25" Type="http://schemas.openxmlformats.org/officeDocument/2006/relationships/image" Target="../media/image55.emf"/><Relationship Id="rId26" Type="http://schemas.openxmlformats.org/officeDocument/2006/relationships/oleObject" Target="../embeddings/oleObject17.bin"/><Relationship Id="rId27" Type="http://schemas.openxmlformats.org/officeDocument/2006/relationships/image" Target="../media/image56.emf"/><Relationship Id="rId28" Type="http://schemas.openxmlformats.org/officeDocument/2006/relationships/oleObject" Target="../embeddings/oleObject18.bin"/><Relationship Id="rId29" Type="http://schemas.openxmlformats.org/officeDocument/2006/relationships/image" Target="../media/image57.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oleObject" Target="../embeddings/oleObject6.bin"/><Relationship Id="rId5" Type="http://schemas.openxmlformats.org/officeDocument/2006/relationships/image" Target="../media/image45.emf"/><Relationship Id="rId30" Type="http://schemas.openxmlformats.org/officeDocument/2006/relationships/oleObject" Target="../embeddings/oleObject19.bin"/><Relationship Id="rId31" Type="http://schemas.openxmlformats.org/officeDocument/2006/relationships/image" Target="../media/image58.emf"/><Relationship Id="rId32" Type="http://schemas.openxmlformats.org/officeDocument/2006/relationships/oleObject" Target="../embeddings/oleObject20.bin"/><Relationship Id="rId9" Type="http://schemas.openxmlformats.org/officeDocument/2006/relationships/image" Target="../media/image47.emf"/><Relationship Id="rId6" Type="http://schemas.openxmlformats.org/officeDocument/2006/relationships/oleObject" Target="../embeddings/oleObject7.bin"/><Relationship Id="rId7" Type="http://schemas.openxmlformats.org/officeDocument/2006/relationships/image" Target="../media/image46.emf"/><Relationship Id="rId8" Type="http://schemas.openxmlformats.org/officeDocument/2006/relationships/oleObject" Target="../embeddings/oleObject8.bin"/><Relationship Id="rId33" Type="http://schemas.openxmlformats.org/officeDocument/2006/relationships/image" Target="../media/image59.emf"/><Relationship Id="rId34" Type="http://schemas.openxmlformats.org/officeDocument/2006/relationships/oleObject" Target="../embeddings/oleObject21.bin"/><Relationship Id="rId35" Type="http://schemas.openxmlformats.org/officeDocument/2006/relationships/oleObject" Target="../embeddings/oleObject22.bin"/><Relationship Id="rId10" Type="http://schemas.openxmlformats.org/officeDocument/2006/relationships/oleObject" Target="../embeddings/oleObject9.bin"/><Relationship Id="rId11" Type="http://schemas.openxmlformats.org/officeDocument/2006/relationships/image" Target="../media/image48.emf"/><Relationship Id="rId12" Type="http://schemas.openxmlformats.org/officeDocument/2006/relationships/oleObject" Target="../embeddings/oleObject10.bin"/><Relationship Id="rId13" Type="http://schemas.openxmlformats.org/officeDocument/2006/relationships/image" Target="../media/image49.emf"/><Relationship Id="rId14" Type="http://schemas.openxmlformats.org/officeDocument/2006/relationships/oleObject" Target="../embeddings/oleObject11.bin"/><Relationship Id="rId15" Type="http://schemas.openxmlformats.org/officeDocument/2006/relationships/image" Target="../media/image50.emf"/><Relationship Id="rId16" Type="http://schemas.openxmlformats.org/officeDocument/2006/relationships/oleObject" Target="../embeddings/oleObject12.bin"/><Relationship Id="rId17" Type="http://schemas.openxmlformats.org/officeDocument/2006/relationships/image" Target="../media/image51.emf"/><Relationship Id="rId18" Type="http://schemas.openxmlformats.org/officeDocument/2006/relationships/oleObject" Target="../embeddings/oleObject13.bin"/><Relationship Id="rId19" Type="http://schemas.openxmlformats.org/officeDocument/2006/relationships/image" Target="../media/image5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 Id="rId3"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5" Type="http://schemas.openxmlformats.org/officeDocument/2006/relationships/image" Target="../media/image64.emf"/><Relationship Id="rId6" Type="http://schemas.openxmlformats.org/officeDocument/2006/relationships/image" Target="../media/image65.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oleObject" Target="../embeddings/oleObject23.bin"/><Relationship Id="rId5" Type="http://schemas.openxmlformats.org/officeDocument/2006/relationships/image" Target="../media/image66.emf"/><Relationship Id="rId6" Type="http://schemas.openxmlformats.org/officeDocument/2006/relationships/image" Target="../media/image68.emf"/><Relationship Id="rId7" Type="http://schemas.openxmlformats.org/officeDocument/2006/relationships/image" Target="../media/image69.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 Id="rId3" Type="http://schemas.openxmlformats.org/officeDocument/2006/relationships/image" Target="../media/image7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 Id="rId3" Type="http://schemas.openxmlformats.org/officeDocument/2006/relationships/image" Target="../media/image73.em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png"/><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5" Type="http://schemas.openxmlformats.org/officeDocument/2006/relationships/image" Target="../media/image20.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5" Type="http://schemas.microsoft.com/office/2007/relationships/hdphoto" Target="../media/hdphoto1.wdp"/><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114800" y="4286250"/>
            <a:ext cx="3962400" cy="2419349"/>
          </a:xfrm>
        </p:spPr>
        <p:txBody>
          <a:bodyPr/>
          <a:lstStyle/>
          <a:p>
            <a:r>
              <a:rPr lang="en-US" dirty="0" smtClean="0"/>
              <a:t>58</a:t>
            </a:r>
            <a:r>
              <a:rPr lang="en-US" baseline="30000" dirty="0" smtClean="0"/>
              <a:t>th</a:t>
            </a:r>
            <a:r>
              <a:rPr lang="en-US" dirty="0" smtClean="0"/>
              <a:t> Annual Meeting of the APS Division of Plasma Physics</a:t>
            </a:r>
          </a:p>
          <a:p>
            <a:endParaRPr lang="en-US" dirty="0"/>
          </a:p>
          <a:p>
            <a:r>
              <a:rPr lang="en-US" dirty="0" smtClean="0"/>
              <a:t>San Jose, CA</a:t>
            </a:r>
          </a:p>
          <a:p>
            <a:r>
              <a:rPr lang="en-US" dirty="0" smtClean="0"/>
              <a:t>November 1, 2016</a:t>
            </a:r>
            <a:endParaRPr lang="en-US" dirty="0"/>
          </a:p>
        </p:txBody>
      </p:sp>
      <p:sp>
        <p:nvSpPr>
          <p:cNvPr id="2" name="Title 1"/>
          <p:cNvSpPr>
            <a:spLocks noGrp="1"/>
          </p:cNvSpPr>
          <p:nvPr>
            <p:ph type="title"/>
          </p:nvPr>
        </p:nvSpPr>
        <p:spPr/>
        <p:txBody>
          <a:bodyPr>
            <a:normAutofit/>
          </a:bodyPr>
          <a:lstStyle/>
          <a:p>
            <a:r>
              <a:rPr lang="en-US" dirty="0" smtClean="0"/>
              <a:t>Electron Temperature Evolution During Local Helicity Injection on the Pegasus Toroidal Experiment</a:t>
            </a:r>
            <a:endParaRPr lang="en-US" dirty="0"/>
          </a:p>
        </p:txBody>
      </p:sp>
      <p:sp>
        <p:nvSpPr>
          <p:cNvPr id="5" name="Text Placeholder 4"/>
          <p:cNvSpPr>
            <a:spLocks noGrp="1"/>
          </p:cNvSpPr>
          <p:nvPr>
            <p:ph type="body" sz="quarter" idx="10"/>
          </p:nvPr>
        </p:nvSpPr>
        <p:spPr>
          <a:xfrm>
            <a:off x="304800" y="2406815"/>
            <a:ext cx="11582400" cy="1295400"/>
          </a:xfrm>
        </p:spPr>
        <p:txBody>
          <a:bodyPr/>
          <a:lstStyle/>
          <a:p>
            <a:r>
              <a:rPr lang="en-US" sz="2800" dirty="0" smtClean="0"/>
              <a:t>D.J. Schlossberg,</a:t>
            </a:r>
          </a:p>
          <a:p>
            <a:r>
              <a:rPr lang="en-US" sz="1800" dirty="0"/>
              <a:t>J.L. Barr, G.M. Bodner, M.W. Bongard, R.J. Fonck, </a:t>
            </a:r>
          </a:p>
          <a:p>
            <a:r>
              <a:rPr lang="en-US" sz="1800" dirty="0"/>
              <a:t>J.M. Perry, J.A. Reusch, and C. Rodriguez Sanchez</a:t>
            </a:r>
          </a:p>
        </p:txBody>
      </p:sp>
    </p:spTree>
    <p:extLst>
      <p:ext uri="{BB962C8B-B14F-4D97-AF65-F5344CB8AC3E}">
        <p14:creationId xmlns:p14="http://schemas.microsoft.com/office/powerpoint/2010/main" val="1095966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60" y="3"/>
            <a:ext cx="10952480" cy="836613"/>
          </a:xfrm>
        </p:spPr>
        <p:txBody>
          <a:bodyPr>
            <a:normAutofit/>
          </a:bodyPr>
          <a:lstStyle/>
          <a:p>
            <a:r>
              <a:rPr lang="en-US" dirty="0" smtClean="0"/>
              <a:t>LHI-Driven Plasmas Have T</a:t>
            </a:r>
            <a:r>
              <a:rPr lang="en-US" baseline="-25000" dirty="0" smtClean="0"/>
              <a:t>e</a:t>
            </a:r>
            <a:r>
              <a:rPr lang="en-US" dirty="0" smtClean="0"/>
              <a:t>(0) ~100 eV and</a:t>
            </a:r>
            <a:br>
              <a:rPr lang="en-US" dirty="0" smtClean="0"/>
            </a:br>
            <a:r>
              <a:rPr lang="en-US" dirty="0" smtClean="0"/>
              <a:t>Provide Access to High </a:t>
            </a:r>
            <a:r>
              <a:rPr lang="en-US" dirty="0" smtClean="0">
                <a:latin typeface="Symbol" charset="2"/>
                <a:ea typeface="Symbol" charset="2"/>
                <a:cs typeface="Symbol" charset="2"/>
              </a:rPr>
              <a:t>b</a:t>
            </a:r>
            <a:r>
              <a:rPr lang="en-US" baseline="-25000" dirty="0" smtClean="0"/>
              <a:t>t</a:t>
            </a:r>
            <a:r>
              <a:rPr lang="en-US" dirty="0" smtClean="0"/>
              <a:t>, High I</a:t>
            </a:r>
            <a:r>
              <a:rPr lang="en-US" baseline="-25000" dirty="0" smtClean="0"/>
              <a:t>N</a:t>
            </a:r>
            <a:r>
              <a:rPr lang="en-US" dirty="0" smtClean="0"/>
              <a:t> Operating </a:t>
            </a:r>
            <a:r>
              <a:rPr lang="en-US" dirty="0"/>
              <a:t>S</a:t>
            </a:r>
            <a:r>
              <a:rPr lang="en-US" dirty="0" smtClean="0"/>
              <a:t>pace</a:t>
            </a:r>
            <a:endParaRPr lang="en-US" dirty="0"/>
          </a:p>
        </p:txBody>
      </p:sp>
      <p:sp>
        <p:nvSpPr>
          <p:cNvPr id="3" name="Text Placeholder 2"/>
          <p:cNvSpPr>
            <a:spLocks noGrp="1"/>
          </p:cNvSpPr>
          <p:nvPr>
            <p:ph type="body" sz="quarter" idx="11"/>
          </p:nvPr>
        </p:nvSpPr>
        <p:spPr>
          <a:xfrm>
            <a:off x="732249" y="1717027"/>
            <a:ext cx="10839991" cy="3845573"/>
          </a:xfrm>
        </p:spPr>
        <p:txBody>
          <a:bodyPr/>
          <a:lstStyle/>
          <a:p>
            <a:pPr>
              <a:lnSpc>
                <a:spcPct val="100000"/>
              </a:lnSpc>
              <a:spcBef>
                <a:spcPts val="0"/>
              </a:spcBef>
            </a:pPr>
            <a:r>
              <a:rPr lang="en-US" sz="2200" dirty="0" smtClean="0"/>
              <a:t>Local Helicity Injection (LHI) sustains ~100 eV T</a:t>
            </a:r>
            <a:r>
              <a:rPr lang="en-US" sz="2200" baseline="-25000" dirty="0" smtClean="0"/>
              <a:t>e</a:t>
            </a:r>
            <a:r>
              <a:rPr lang="en-US" sz="2200" dirty="0" smtClean="0"/>
              <a:t>, moderately-high </a:t>
            </a:r>
            <a:r>
              <a:rPr lang="en-US" sz="2200" dirty="0" smtClean="0"/>
              <a:t>n</a:t>
            </a:r>
            <a:r>
              <a:rPr lang="en-US" sz="2200" baseline="-25000" dirty="0" smtClean="0"/>
              <a:t>e</a:t>
            </a:r>
          </a:p>
          <a:p>
            <a:pPr marL="0" indent="0">
              <a:lnSpc>
                <a:spcPct val="100000"/>
              </a:lnSpc>
              <a:spcBef>
                <a:spcPts val="0"/>
              </a:spcBef>
              <a:buNone/>
            </a:pPr>
            <a:endParaRPr lang="en-US" sz="2200" dirty="0" smtClean="0"/>
          </a:p>
          <a:p>
            <a:pPr>
              <a:lnSpc>
                <a:spcPct val="100000"/>
              </a:lnSpc>
              <a:spcBef>
                <a:spcPts val="0"/>
              </a:spcBef>
            </a:pPr>
            <a:endParaRPr lang="en-US" sz="2200" dirty="0" smtClean="0"/>
          </a:p>
          <a:p>
            <a:pPr>
              <a:lnSpc>
                <a:spcPct val="100000"/>
              </a:lnSpc>
              <a:spcBef>
                <a:spcPts val="0"/>
              </a:spcBef>
            </a:pPr>
            <a:r>
              <a:rPr lang="en-US" sz="2200" dirty="0" smtClean="0"/>
              <a:t>No strong T</a:t>
            </a:r>
            <a:r>
              <a:rPr lang="en-US" sz="2200" baseline="-25000" dirty="0" smtClean="0"/>
              <a:t>e</a:t>
            </a:r>
            <a:r>
              <a:rPr lang="en-US" sz="2200" dirty="0" smtClean="0"/>
              <a:t>(R</a:t>
            </a:r>
            <a:r>
              <a:rPr lang="en-US" sz="2200" baseline="-25000" dirty="0" smtClean="0"/>
              <a:t>maj</a:t>
            </a:r>
            <a:r>
              <a:rPr lang="en-US" sz="2200" dirty="0" smtClean="0"/>
              <a:t>) </a:t>
            </a:r>
            <a:r>
              <a:rPr lang="en-US" sz="2200" dirty="0"/>
              <a:t>dependence on </a:t>
            </a:r>
            <a:r>
              <a:rPr lang="en-US" sz="2200" dirty="0" smtClean="0"/>
              <a:t>LHI location and ratio of LHI-to-inductive </a:t>
            </a:r>
            <a:r>
              <a:rPr lang="en-US" sz="2200" dirty="0" smtClean="0"/>
              <a:t>drive</a:t>
            </a:r>
          </a:p>
          <a:p>
            <a:pPr marL="0" indent="0">
              <a:lnSpc>
                <a:spcPct val="100000"/>
              </a:lnSpc>
              <a:spcBef>
                <a:spcPts val="0"/>
              </a:spcBef>
              <a:buNone/>
            </a:pPr>
            <a:endParaRPr lang="en-US" sz="2200" dirty="0" smtClean="0"/>
          </a:p>
          <a:p>
            <a:pPr>
              <a:lnSpc>
                <a:spcPct val="100000"/>
              </a:lnSpc>
              <a:spcBef>
                <a:spcPts val="0"/>
              </a:spcBef>
            </a:pPr>
            <a:endParaRPr lang="en-US" sz="2200" dirty="0"/>
          </a:p>
          <a:p>
            <a:pPr>
              <a:lnSpc>
                <a:spcPct val="100000"/>
              </a:lnSpc>
              <a:spcBef>
                <a:spcPts val="0"/>
              </a:spcBef>
            </a:pPr>
            <a:r>
              <a:rPr lang="en-US" sz="2200" dirty="0" smtClean="0"/>
              <a:t>Effective startup target for direct OH coupling (Pegasus); Future to NBI (NSTX-U</a:t>
            </a:r>
            <a:r>
              <a:rPr lang="en-US" sz="2200" dirty="0" smtClean="0"/>
              <a:t>)?</a:t>
            </a:r>
            <a:endParaRPr lang="en-US" sz="2200" i="1" dirty="0"/>
          </a:p>
          <a:p>
            <a:pPr>
              <a:lnSpc>
                <a:spcPct val="100000"/>
              </a:lnSpc>
              <a:spcBef>
                <a:spcPts val="0"/>
              </a:spcBef>
            </a:pPr>
            <a:endParaRPr lang="en-US" sz="2400" i="1" dirty="0" smtClean="0"/>
          </a:p>
          <a:p>
            <a:pPr marL="0" indent="0">
              <a:lnSpc>
                <a:spcPct val="100000"/>
              </a:lnSpc>
              <a:spcBef>
                <a:spcPts val="0"/>
              </a:spcBef>
              <a:buNone/>
            </a:pPr>
            <a:endParaRPr lang="en-US" sz="2400" i="1" dirty="0"/>
          </a:p>
          <a:p>
            <a:pPr>
              <a:lnSpc>
                <a:spcPct val="100000"/>
              </a:lnSpc>
              <a:spcBef>
                <a:spcPts val="0"/>
              </a:spcBef>
            </a:pPr>
            <a:r>
              <a:rPr lang="en-US" sz="2200" dirty="0" smtClean="0"/>
              <a:t>Very high </a:t>
            </a:r>
            <a:r>
              <a:rPr lang="en-US" sz="2200" dirty="0" smtClean="0">
                <a:latin typeface="Symbol" charset="2"/>
                <a:ea typeface="Symbol" charset="2"/>
                <a:cs typeface="Symbol" charset="2"/>
              </a:rPr>
              <a:t>b</a:t>
            </a:r>
            <a:r>
              <a:rPr lang="en-US" sz="2200" baseline="-25000" dirty="0" smtClean="0"/>
              <a:t>t</a:t>
            </a:r>
            <a:r>
              <a:rPr lang="en-US" sz="2200" dirty="0" smtClean="0"/>
              <a:t> confirmed by kinetic measurements</a:t>
            </a:r>
            <a:endParaRPr lang="en-US" sz="2200" i="1" dirty="0"/>
          </a:p>
          <a:p>
            <a:pPr>
              <a:lnSpc>
                <a:spcPct val="100000"/>
              </a:lnSpc>
              <a:spcBef>
                <a:spcPts val="0"/>
              </a:spcBef>
            </a:pPr>
            <a:endParaRPr lang="en-US" sz="2200" dirty="0" smtClean="0"/>
          </a:p>
        </p:txBody>
      </p:sp>
      <p:sp>
        <p:nvSpPr>
          <p:cNvPr id="4" name="Footer Placeholder 7"/>
          <p:cNvSpPr>
            <a:spLocks noGrp="1"/>
          </p:cNvSpPr>
          <p:nvPr>
            <p:ph type="ftr" sz="quarter" idx="10"/>
          </p:nvPr>
        </p:nvSpPr>
        <p:spPr>
          <a:xfrm>
            <a:off x="101602" y="6538569"/>
            <a:ext cx="3330951" cy="304800"/>
          </a:xfrm>
        </p:spPr>
        <p:txBody>
          <a:bodyPr/>
          <a:lstStyle/>
          <a:p>
            <a:r>
              <a:rPr lang="en-US" i="1" dirty="0" smtClean="0"/>
              <a:t>D.J. Schlossberg, APS-DPP 2016, 10/10</a:t>
            </a:r>
            <a:endParaRPr lang="en-US" i="1" dirty="0"/>
          </a:p>
        </p:txBody>
      </p:sp>
    </p:spTree>
    <p:extLst>
      <p:ext uri="{BB962C8B-B14F-4D97-AF65-F5344CB8AC3E}">
        <p14:creationId xmlns:p14="http://schemas.microsoft.com/office/powerpoint/2010/main" val="1363056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11859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Taylor Relaxation &amp; Helicity Balance</a:t>
            </a:r>
            <a:endParaRPr lang="en-US" dirty="0"/>
          </a:p>
        </p:txBody>
      </p:sp>
      <p:sp>
        <p:nvSpPr>
          <p:cNvPr id="3" name="TextBox 2"/>
          <p:cNvSpPr txBox="1"/>
          <p:nvPr/>
        </p:nvSpPr>
        <p:spPr>
          <a:xfrm>
            <a:off x="2000250" y="2000249"/>
            <a:ext cx="8601075" cy="3139321"/>
          </a:xfrm>
          <a:prstGeom prst="rect">
            <a:avLst/>
          </a:prstGeom>
          <a:noFill/>
        </p:spPr>
        <p:txBody>
          <a:bodyPr wrap="square" rtlCol="0">
            <a:spAutoFit/>
          </a:bodyPr>
          <a:lstStyle/>
          <a:p>
            <a:r>
              <a:rPr lang="en-US" sz="6600" dirty="0" smtClean="0">
                <a:latin typeface="+mn-lt"/>
              </a:rPr>
              <a:t>Backups</a:t>
            </a:r>
            <a:r>
              <a:rPr lang="en-US" sz="6600" smtClean="0">
                <a:latin typeface="+mn-lt"/>
              </a:rPr>
              <a:t>: </a:t>
            </a:r>
          </a:p>
          <a:p>
            <a:r>
              <a:rPr lang="en-US" sz="6600" dirty="0" smtClean="0">
                <a:latin typeface="+mn-lt"/>
              </a:rPr>
              <a:t>Taylor Relaxation &amp; Helicity Balance</a:t>
            </a:r>
            <a:endParaRPr lang="en-US" sz="6600" dirty="0" smtClean="0">
              <a:latin typeface="+mn-lt"/>
            </a:endParaRPr>
          </a:p>
        </p:txBody>
      </p:sp>
    </p:spTree>
    <p:extLst>
      <p:ext uri="{BB962C8B-B14F-4D97-AF65-F5344CB8AC3E}">
        <p14:creationId xmlns:p14="http://schemas.microsoft.com/office/powerpoint/2010/main" val="776524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678" y="42343"/>
            <a:ext cx="7345680" cy="738188"/>
          </a:xfrm>
        </p:spPr>
        <p:txBody>
          <a:bodyPr>
            <a:noAutofit/>
          </a:bodyPr>
          <a:lstStyle/>
          <a:p>
            <a:r>
              <a:rPr lang="en-US" sz="2471" dirty="0"/>
              <a:t>Physics </a:t>
            </a:r>
            <a:r>
              <a:rPr lang="en-US" sz="2471" dirty="0"/>
              <a:t>Models Provide a Predictive Understanding for LHI Startup</a:t>
            </a:r>
            <a:endParaRPr lang="en-US" sz="2471" dirty="0"/>
          </a:p>
        </p:txBody>
      </p:sp>
      <p:sp>
        <p:nvSpPr>
          <p:cNvPr id="3" name="Text Placeholder 18"/>
          <p:cNvSpPr>
            <a:spLocks noGrp="1"/>
          </p:cNvSpPr>
          <p:nvPr>
            <p:ph type="body" sz="quarter" idx="11"/>
          </p:nvPr>
        </p:nvSpPr>
        <p:spPr>
          <a:xfrm>
            <a:off x="1820146" y="1612946"/>
            <a:ext cx="4494825" cy="3762586"/>
          </a:xfrm>
        </p:spPr>
        <p:txBody>
          <a:bodyPr>
            <a:normAutofit fontScale="92500" lnSpcReduction="20000"/>
          </a:bodyPr>
          <a:lstStyle/>
          <a:p>
            <a:pPr marL="453858" indent="-403433">
              <a:buFont typeface="+mj-lt"/>
              <a:buAutoNum type="arabicPeriod"/>
            </a:pPr>
            <a:r>
              <a:rPr lang="en-US" sz="2074" dirty="0"/>
              <a:t>Taylor relaxation, helicity conservation</a:t>
            </a:r>
          </a:p>
          <a:p>
            <a:pPr marL="809668" lvl="1" indent="-289968"/>
            <a:r>
              <a:rPr lang="en-US" sz="1853" dirty="0"/>
              <a:t>Steady-state maximum </a:t>
            </a:r>
            <a:r>
              <a:rPr lang="en-US" sz="1853" dirty="0"/>
              <a:t>I</a:t>
            </a:r>
            <a:r>
              <a:rPr lang="en-US" sz="1853" baseline="-25000" dirty="0"/>
              <a:t>p</a:t>
            </a:r>
            <a:r>
              <a:rPr lang="en-US" sz="1853" dirty="0"/>
              <a:t> </a:t>
            </a:r>
            <a:r>
              <a:rPr lang="en-US" sz="1853" dirty="0"/>
              <a:t>limits</a:t>
            </a:r>
            <a:endParaRPr lang="en-US" sz="1853" dirty="0"/>
          </a:p>
          <a:p>
            <a:pPr marL="453858" indent="-403433">
              <a:buFont typeface="+mj-lt"/>
              <a:buAutoNum type="arabicPeriod"/>
            </a:pPr>
            <a:endParaRPr lang="en-US" sz="4765" dirty="0"/>
          </a:p>
          <a:p>
            <a:pPr marL="453858" indent="-403433">
              <a:buFont typeface="+mj-lt"/>
              <a:buAutoNum type="arabicPeriod"/>
            </a:pPr>
            <a:r>
              <a:rPr lang="en-US" sz="2074" dirty="0"/>
              <a:t>0-D power-balance I</a:t>
            </a:r>
            <a:r>
              <a:rPr lang="en-US" sz="2074" baseline="-25000" dirty="0"/>
              <a:t>p</a:t>
            </a:r>
            <a:r>
              <a:rPr lang="en-US" sz="2074" dirty="0"/>
              <a:t>(t</a:t>
            </a:r>
            <a:r>
              <a:rPr lang="en-US" sz="2074" dirty="0"/>
              <a:t>)</a:t>
            </a:r>
          </a:p>
          <a:p>
            <a:pPr marL="809668" lvl="1" indent="-289968"/>
            <a:r>
              <a:rPr lang="en-US" sz="1853" dirty="0"/>
              <a:t>V</a:t>
            </a:r>
            <a:r>
              <a:rPr lang="en-US" sz="1853" baseline="-25000" dirty="0"/>
              <a:t>LHI</a:t>
            </a:r>
            <a:r>
              <a:rPr lang="en-US" sz="1853" dirty="0"/>
              <a:t> for effective LHI current drive</a:t>
            </a:r>
          </a:p>
          <a:p>
            <a:pPr marL="453858" indent="-403433">
              <a:buFont typeface="+mj-lt"/>
              <a:buAutoNum type="arabicPeriod"/>
            </a:pPr>
            <a:endParaRPr lang="en-US" sz="4765" dirty="0"/>
          </a:p>
          <a:p>
            <a:pPr marL="453858" indent="-403433">
              <a:buFont typeface="+mj-lt"/>
              <a:buAutoNum type="arabicPeriod"/>
            </a:pPr>
            <a:r>
              <a:rPr lang="en-US" sz="2074" dirty="0"/>
              <a:t>3D </a:t>
            </a:r>
            <a:r>
              <a:rPr lang="en-US" sz="2074" dirty="0"/>
              <a:t>Resistive MHD (NIMROD</a:t>
            </a:r>
            <a:r>
              <a:rPr lang="en-US" sz="2074" dirty="0"/>
              <a:t>)</a:t>
            </a:r>
          </a:p>
          <a:p>
            <a:pPr marL="809668" lvl="1" indent="-289968"/>
            <a:r>
              <a:rPr lang="en-US" sz="1853" dirty="0"/>
              <a:t>Physics of LHI current drive mechanism</a:t>
            </a:r>
            <a:endParaRPr lang="en-US" sz="1853" dirty="0"/>
          </a:p>
        </p:txBody>
      </p:sp>
      <p:sp>
        <p:nvSpPr>
          <p:cNvPr id="4" name="Text Box 3"/>
          <p:cNvSpPr txBox="1">
            <a:spLocks noChangeArrowheads="1"/>
          </p:cNvSpPr>
          <p:nvPr/>
        </p:nvSpPr>
        <p:spPr bwMode="auto">
          <a:xfrm>
            <a:off x="5502089" y="6232173"/>
            <a:ext cx="3518596" cy="6787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r>
              <a:rPr lang="en-US" sz="882" i="1" dirty="0"/>
              <a:t>D.J</a:t>
            </a:r>
            <a:r>
              <a:rPr lang="en-US" sz="882" i="1" dirty="0"/>
              <a:t>. </a:t>
            </a:r>
            <a:r>
              <a:rPr lang="en-US" sz="882" i="1" dirty="0" err="1"/>
              <a:t>Battaglia</a:t>
            </a:r>
            <a:r>
              <a:rPr lang="en-US" sz="882" i="1" dirty="0"/>
              <a:t>, et al. </a:t>
            </a:r>
            <a:r>
              <a:rPr lang="en-US" sz="882" i="1" dirty="0" err="1"/>
              <a:t>Nucl</a:t>
            </a:r>
            <a:r>
              <a:rPr lang="en-US" sz="882" i="1" dirty="0"/>
              <a:t>. Fusion </a:t>
            </a:r>
            <a:r>
              <a:rPr lang="en-US" sz="882" b="1" i="1" dirty="0"/>
              <a:t>51</a:t>
            </a:r>
            <a:r>
              <a:rPr lang="en-US" sz="882" i="1" dirty="0"/>
              <a:t> (2011) 073029.</a:t>
            </a:r>
          </a:p>
          <a:p>
            <a:pPr eaLnBrk="1" hangingPunct="1">
              <a:lnSpc>
                <a:spcPct val="100000"/>
              </a:lnSpc>
              <a:buClrTx/>
              <a:buSzTx/>
              <a:buFontTx/>
              <a:buNone/>
            </a:pPr>
            <a:r>
              <a:rPr lang="en-US" sz="882" i="1" dirty="0">
                <a:solidFill>
                  <a:srgbClr val="000000"/>
                </a:solidFill>
              </a:rPr>
              <a:t>N.W</a:t>
            </a:r>
            <a:r>
              <a:rPr lang="en-US" sz="882" i="1" dirty="0">
                <a:solidFill>
                  <a:srgbClr val="000000"/>
                </a:solidFill>
              </a:rPr>
              <a:t>. </a:t>
            </a:r>
            <a:r>
              <a:rPr lang="en-US" sz="882" i="1" dirty="0" err="1">
                <a:solidFill>
                  <a:srgbClr val="000000"/>
                </a:solidFill>
              </a:rPr>
              <a:t>Eidietis</a:t>
            </a:r>
            <a:r>
              <a:rPr lang="en-US" sz="882" i="1" dirty="0">
                <a:solidFill>
                  <a:srgbClr val="000000"/>
                </a:solidFill>
              </a:rPr>
              <a:t>, Ph.D. Thesis, UW-Madison, 2007.</a:t>
            </a:r>
            <a:br>
              <a:rPr lang="en-US" sz="882" i="1" dirty="0">
                <a:solidFill>
                  <a:srgbClr val="000000"/>
                </a:solidFill>
              </a:rPr>
            </a:br>
            <a:r>
              <a:rPr lang="en-US" sz="882" i="1" dirty="0">
                <a:solidFill>
                  <a:srgbClr val="000000"/>
                </a:solidFill>
              </a:rPr>
              <a:t>J</a:t>
            </a:r>
            <a:r>
              <a:rPr lang="en-US" sz="882" i="1" dirty="0">
                <a:solidFill>
                  <a:srgbClr val="000000"/>
                </a:solidFill>
              </a:rPr>
              <a:t>. O’Bryan, Ph.D. Thesis, UW-Madison, 2014.</a:t>
            </a:r>
          </a:p>
          <a:p>
            <a:pPr eaLnBrk="1" hangingPunct="1">
              <a:lnSpc>
                <a:spcPct val="100000"/>
              </a:lnSpc>
              <a:buClrTx/>
              <a:buSzTx/>
              <a:buFontTx/>
              <a:buNone/>
            </a:pPr>
            <a:r>
              <a:rPr lang="en-US" sz="882" i="1" dirty="0">
                <a:latin typeface="Times New Roman"/>
                <a:cs typeface="Times New Roman"/>
              </a:rPr>
              <a:t>J</a:t>
            </a:r>
            <a:r>
              <a:rPr lang="en-US" sz="882" i="1" dirty="0">
                <a:latin typeface="Times New Roman"/>
                <a:cs typeface="Times New Roman"/>
              </a:rPr>
              <a:t>. O’Bryan, C.R. </a:t>
            </a:r>
            <a:r>
              <a:rPr lang="en-US" sz="882" i="1" dirty="0" err="1">
                <a:latin typeface="Times New Roman"/>
                <a:cs typeface="Times New Roman"/>
              </a:rPr>
              <a:t>Sovinec</a:t>
            </a:r>
            <a:r>
              <a:rPr lang="en-US" sz="882" i="1" dirty="0">
                <a:latin typeface="Times New Roman"/>
                <a:cs typeface="Times New Roman"/>
              </a:rPr>
              <a:t>, Plasma Phys. Control. Fusion </a:t>
            </a:r>
            <a:r>
              <a:rPr lang="en-US" sz="882" b="1" i="1" dirty="0">
                <a:latin typeface="Times New Roman"/>
                <a:cs typeface="Times New Roman"/>
              </a:rPr>
              <a:t>56 </a:t>
            </a:r>
            <a:r>
              <a:rPr lang="en-US" sz="882" i="1" dirty="0">
                <a:latin typeface="Times New Roman"/>
                <a:cs typeface="Times New Roman"/>
              </a:rPr>
              <a:t>064005 (2014)</a:t>
            </a:r>
          </a:p>
        </p:txBody>
      </p:sp>
      <p:grpSp>
        <p:nvGrpSpPr>
          <p:cNvPr id="5" name="Group 4"/>
          <p:cNvGrpSpPr/>
          <p:nvPr/>
        </p:nvGrpSpPr>
        <p:grpSpPr>
          <a:xfrm>
            <a:off x="5806805" y="1320865"/>
            <a:ext cx="4606102" cy="1100268"/>
            <a:chOff x="2311159" y="1439292"/>
            <a:chExt cx="5220250" cy="1246970"/>
          </a:xfrm>
        </p:grpSpPr>
        <p:grpSp>
          <p:nvGrpSpPr>
            <p:cNvPr id="6" name="Group 5"/>
            <p:cNvGrpSpPr/>
            <p:nvPr/>
          </p:nvGrpSpPr>
          <p:grpSpPr>
            <a:xfrm>
              <a:off x="2311159" y="1439305"/>
              <a:ext cx="2381648" cy="1246947"/>
              <a:chOff x="3776133" y="1166051"/>
              <a:chExt cx="2381648" cy="1246947"/>
            </a:xfrm>
          </p:grpSpPr>
          <p:grpSp>
            <p:nvGrpSpPr>
              <p:cNvPr id="11" name="Group 10"/>
              <p:cNvGrpSpPr/>
              <p:nvPr/>
            </p:nvGrpSpPr>
            <p:grpSpPr>
              <a:xfrm>
                <a:off x="3776133" y="1540805"/>
                <a:ext cx="2381648" cy="872193"/>
                <a:chOff x="4020156" y="1031204"/>
                <a:chExt cx="2434887" cy="979410"/>
              </a:xfrm>
            </p:grpSpPr>
            <p:graphicFrame>
              <p:nvGraphicFramePr>
                <p:cNvPr id="13" name="Object 12"/>
                <p:cNvGraphicFramePr>
                  <a:graphicFrameLocks noChangeAspect="1"/>
                </p:cNvGraphicFramePr>
                <p:nvPr>
                  <p:extLst/>
                </p:nvPr>
              </p:nvGraphicFramePr>
              <p:xfrm>
                <a:off x="4126985" y="1058135"/>
                <a:ext cx="2217000" cy="934108"/>
              </p:xfrm>
              <a:graphic>
                <a:graphicData uri="http://schemas.openxmlformats.org/presentationml/2006/ole">
                  <mc:AlternateContent xmlns:mc="http://schemas.openxmlformats.org/markup-compatibility/2006">
                    <mc:Choice xmlns:v="urn:schemas-microsoft-com:vml" Requires="v">
                      <p:oleObj spid="_x0000_s1089" name="Equation" r:id="rId3" imgW="1130300" imgH="457200" progId="Equation.3">
                        <p:embed/>
                      </p:oleObj>
                    </mc:Choice>
                    <mc:Fallback>
                      <p:oleObj name="Equation" r:id="rId3" imgW="1130300" imgH="457200" progId="Equation.3">
                        <p:embed/>
                        <p:pic>
                          <p:nvPicPr>
                            <p:cNvPr id="0" name=""/>
                            <p:cNvPicPr/>
                            <p:nvPr/>
                          </p:nvPicPr>
                          <p:blipFill>
                            <a:blip r:embed="rId4"/>
                            <a:stretch>
                              <a:fillRect/>
                            </a:stretch>
                          </p:blipFill>
                          <p:spPr>
                            <a:xfrm>
                              <a:off x="4126985" y="1058135"/>
                              <a:ext cx="2217000" cy="934108"/>
                            </a:xfrm>
                            <a:prstGeom prst="rect">
                              <a:avLst/>
                            </a:prstGeom>
                          </p:spPr>
                        </p:pic>
                      </p:oleObj>
                    </mc:Fallback>
                  </mc:AlternateContent>
                </a:graphicData>
              </a:graphic>
            </p:graphicFrame>
            <p:sp>
              <p:nvSpPr>
                <p:cNvPr id="14" name="Rectangle 13"/>
                <p:cNvSpPr/>
                <p:nvPr/>
              </p:nvSpPr>
              <p:spPr bwMode="auto">
                <a:xfrm>
                  <a:off x="4020156" y="1031204"/>
                  <a:ext cx="2434887" cy="979410"/>
                </a:xfrm>
                <a:prstGeom prst="rect">
                  <a:avLst/>
                </a:prstGeom>
                <a:noFill/>
                <a:ln w="12700" cap="flat" cmpd="sng" algn="ctr">
                  <a:solidFill>
                    <a:srgbClr val="0000FF"/>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395"/>
                  <a:endParaRPr lang="en-US" sz="1588">
                    <a:solidFill>
                      <a:srgbClr val="0000FF"/>
                    </a:solidFill>
                  </a:endParaRPr>
                </a:p>
              </p:txBody>
            </p:sp>
          </p:grpSp>
          <p:sp>
            <p:nvSpPr>
              <p:cNvPr id="12" name="TextBox 11"/>
              <p:cNvSpPr txBox="1"/>
              <p:nvPr/>
            </p:nvSpPr>
            <p:spPr>
              <a:xfrm>
                <a:off x="3974801" y="1166051"/>
                <a:ext cx="1984313" cy="381587"/>
              </a:xfrm>
              <a:prstGeom prst="rect">
                <a:avLst/>
              </a:prstGeom>
              <a:noFill/>
            </p:spPr>
            <p:txBody>
              <a:bodyPr wrap="none" rtlCol="0">
                <a:spAutoFit/>
              </a:bodyPr>
              <a:lstStyle/>
              <a:p>
                <a:pPr algn="ctr"/>
                <a:r>
                  <a:rPr lang="en-US" sz="1588" dirty="0">
                    <a:latin typeface="Arial"/>
                    <a:cs typeface="Arial"/>
                  </a:rPr>
                  <a:t>Taylor Relaxation</a:t>
                </a:r>
              </a:p>
            </p:txBody>
          </p:sp>
        </p:grpSp>
        <p:grpSp>
          <p:nvGrpSpPr>
            <p:cNvPr id="7" name="Group 6"/>
            <p:cNvGrpSpPr/>
            <p:nvPr/>
          </p:nvGrpSpPr>
          <p:grpSpPr>
            <a:xfrm>
              <a:off x="4925955" y="1439292"/>
              <a:ext cx="2605454" cy="1246970"/>
              <a:chOff x="6503296" y="1166051"/>
              <a:chExt cx="2177402" cy="1246970"/>
            </a:xfrm>
          </p:grpSpPr>
          <p:sp>
            <p:nvSpPr>
              <p:cNvPr id="9" name="TextBox 8"/>
              <p:cNvSpPr txBox="1"/>
              <p:nvPr/>
            </p:nvSpPr>
            <p:spPr>
              <a:xfrm>
                <a:off x="6596623" y="1166051"/>
                <a:ext cx="1990748" cy="381588"/>
              </a:xfrm>
              <a:prstGeom prst="rect">
                <a:avLst/>
              </a:prstGeom>
              <a:noFill/>
            </p:spPr>
            <p:txBody>
              <a:bodyPr wrap="none" rtlCol="0">
                <a:spAutoFit/>
              </a:bodyPr>
              <a:lstStyle/>
              <a:p>
                <a:pPr algn="ctr"/>
                <a:r>
                  <a:rPr lang="en-US" sz="1588" dirty="0">
                    <a:latin typeface="Arial"/>
                    <a:cs typeface="Arial"/>
                  </a:rPr>
                  <a:t>Helicity Conservation</a:t>
                </a:r>
              </a:p>
            </p:txBody>
          </p:sp>
          <p:sp>
            <p:nvSpPr>
              <p:cNvPr id="10" name="Rectangle 9"/>
              <p:cNvSpPr/>
              <p:nvPr/>
            </p:nvSpPr>
            <p:spPr bwMode="auto">
              <a:xfrm>
                <a:off x="6503296" y="1536732"/>
                <a:ext cx="2177402" cy="876289"/>
              </a:xfrm>
              <a:prstGeom prst="rect">
                <a:avLst/>
              </a:prstGeom>
              <a:noFill/>
              <a:ln w="12700" cap="flat" cmpd="sng" algn="ctr">
                <a:solidFill>
                  <a:srgbClr val="0000FF"/>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395"/>
                <a:endParaRPr lang="en-US" sz="1588">
                  <a:solidFill>
                    <a:srgbClr val="0000FF"/>
                  </a:solidFill>
                </a:endParaRPr>
              </a:p>
            </p:txBody>
          </p:sp>
        </p:grpSp>
        <p:graphicFrame>
          <p:nvGraphicFramePr>
            <p:cNvPr id="8" name="Object 7"/>
            <p:cNvGraphicFramePr>
              <a:graphicFrameLocks noChangeAspect="1"/>
            </p:cNvGraphicFramePr>
            <p:nvPr>
              <p:extLst/>
            </p:nvPr>
          </p:nvGraphicFramePr>
          <p:xfrm>
            <a:off x="5179210" y="1818370"/>
            <a:ext cx="2098946" cy="827920"/>
          </p:xfrm>
          <a:graphic>
            <a:graphicData uri="http://schemas.openxmlformats.org/presentationml/2006/ole">
              <mc:AlternateContent xmlns:mc="http://schemas.openxmlformats.org/markup-compatibility/2006">
                <mc:Choice xmlns:v="urn:schemas-microsoft-com:vml" Requires="v">
                  <p:oleObj spid="_x0000_s1090" name="Equation" r:id="rId5" imgW="1130300" imgH="406400" progId="Equation.3">
                    <p:embed/>
                  </p:oleObj>
                </mc:Choice>
                <mc:Fallback>
                  <p:oleObj name="Equation" r:id="rId5" imgW="1130300" imgH="406400" progId="Equation.3">
                    <p:embed/>
                    <p:pic>
                      <p:nvPicPr>
                        <p:cNvPr id="0" name=""/>
                        <p:cNvPicPr/>
                        <p:nvPr/>
                      </p:nvPicPr>
                      <p:blipFill>
                        <a:blip r:embed="rId6"/>
                        <a:stretch>
                          <a:fillRect/>
                        </a:stretch>
                      </p:blipFill>
                      <p:spPr>
                        <a:xfrm>
                          <a:off x="5179210" y="1818370"/>
                          <a:ext cx="2098946" cy="827920"/>
                        </a:xfrm>
                        <a:prstGeom prst="rect">
                          <a:avLst/>
                        </a:prstGeom>
                      </p:spPr>
                    </p:pic>
                  </p:oleObj>
                </mc:Fallback>
              </mc:AlternateContent>
            </a:graphicData>
          </a:graphic>
        </p:graphicFrame>
      </p:grpSp>
      <p:grpSp>
        <p:nvGrpSpPr>
          <p:cNvPr id="15" name="Group 14"/>
          <p:cNvGrpSpPr/>
          <p:nvPr/>
        </p:nvGrpSpPr>
        <p:grpSpPr>
          <a:xfrm>
            <a:off x="6507085" y="3836721"/>
            <a:ext cx="3358471" cy="1979232"/>
            <a:chOff x="6947854" y="4088902"/>
            <a:chExt cx="4256630" cy="2508542"/>
          </a:xfrm>
        </p:grpSpPr>
        <p:pic>
          <p:nvPicPr>
            <p:cNvPr id="16" name="Picture 15"/>
            <p:cNvPicPr>
              <a:picLocks noChangeAspect="1"/>
            </p:cNvPicPr>
            <p:nvPr/>
          </p:nvPicPr>
          <p:blipFill>
            <a:blip r:embed="rId7"/>
            <a:stretch>
              <a:fillRect/>
            </a:stretch>
          </p:blipFill>
          <p:spPr>
            <a:xfrm>
              <a:off x="7888921" y="4294231"/>
              <a:ext cx="2373982" cy="2303213"/>
            </a:xfrm>
            <a:prstGeom prst="rect">
              <a:avLst/>
            </a:prstGeom>
          </p:spPr>
        </p:pic>
        <p:sp>
          <p:nvSpPr>
            <p:cNvPr id="17" name="TextBox 16"/>
            <p:cNvSpPr txBox="1"/>
            <p:nvPr/>
          </p:nvSpPr>
          <p:spPr>
            <a:xfrm>
              <a:off x="6947854" y="4088902"/>
              <a:ext cx="4256630" cy="426738"/>
            </a:xfrm>
            <a:prstGeom prst="rect">
              <a:avLst/>
            </a:prstGeom>
            <a:solidFill>
              <a:srgbClr val="FFFFFF"/>
            </a:solidFill>
          </p:spPr>
          <p:txBody>
            <a:bodyPr wrap="square" rtlCol="0">
              <a:spAutoFit/>
            </a:bodyPr>
            <a:lstStyle/>
            <a:p>
              <a:pPr algn="ctr"/>
              <a:r>
                <a:rPr lang="en-US" sz="1588" dirty="0">
                  <a:latin typeface="Arial" charset="0"/>
                  <a:ea typeface="Arial" charset="0"/>
                  <a:cs typeface="Arial" charset="0"/>
                </a:rPr>
                <a:t>Reconnecting LHI Current Stream</a:t>
              </a:r>
            </a:p>
          </p:txBody>
        </p:sp>
      </p:grpSp>
      <p:grpSp>
        <p:nvGrpSpPr>
          <p:cNvPr id="18" name="Group 17"/>
          <p:cNvGrpSpPr/>
          <p:nvPr/>
        </p:nvGrpSpPr>
        <p:grpSpPr>
          <a:xfrm>
            <a:off x="6561593" y="2971277"/>
            <a:ext cx="3739839" cy="522963"/>
            <a:chOff x="6757671" y="2843370"/>
            <a:chExt cx="4238485" cy="592691"/>
          </a:xfrm>
        </p:grpSpPr>
        <p:graphicFrame>
          <p:nvGraphicFramePr>
            <p:cNvPr id="19" name="Object 18"/>
            <p:cNvGraphicFramePr>
              <a:graphicFrameLocks noChangeAspect="1"/>
            </p:cNvGraphicFramePr>
            <p:nvPr>
              <p:extLst/>
            </p:nvPr>
          </p:nvGraphicFramePr>
          <p:xfrm>
            <a:off x="6820358" y="2884538"/>
            <a:ext cx="2976564" cy="504825"/>
          </p:xfrm>
          <a:graphic>
            <a:graphicData uri="http://schemas.openxmlformats.org/presentationml/2006/ole">
              <mc:AlternateContent xmlns:mc="http://schemas.openxmlformats.org/markup-compatibility/2006">
                <mc:Choice xmlns:v="urn:schemas-microsoft-com:vml" Requires="v">
                  <p:oleObj spid="_x0000_s1091" name="Equation" r:id="rId8" imgW="1435100" imgH="241300" progId="Equation.3">
                    <p:embed/>
                  </p:oleObj>
                </mc:Choice>
                <mc:Fallback>
                  <p:oleObj name="Equation" r:id="rId8" imgW="1435100" imgH="241300" progId="Equation.3">
                    <p:embed/>
                    <p:pic>
                      <p:nvPicPr>
                        <p:cNvPr id="0" name=""/>
                        <p:cNvPicPr/>
                        <p:nvPr/>
                      </p:nvPicPr>
                      <p:blipFill>
                        <a:blip r:embed="rId9"/>
                        <a:stretch>
                          <a:fillRect/>
                        </a:stretch>
                      </p:blipFill>
                      <p:spPr>
                        <a:xfrm>
                          <a:off x="6820358" y="2884538"/>
                          <a:ext cx="2976564" cy="504825"/>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9948050" y="2890742"/>
            <a:ext cx="1048106" cy="499421"/>
          </p:xfrm>
          <a:graphic>
            <a:graphicData uri="http://schemas.openxmlformats.org/presentationml/2006/ole">
              <mc:AlternateContent xmlns:mc="http://schemas.openxmlformats.org/markup-compatibility/2006">
                <mc:Choice xmlns:v="urn:schemas-microsoft-com:vml" Requires="v">
                  <p:oleObj spid="_x0000_s1092" name="Equation" r:id="rId10" imgW="482600" imgH="228600" progId="Equation.3">
                    <p:embed/>
                  </p:oleObj>
                </mc:Choice>
                <mc:Fallback>
                  <p:oleObj name="Equation" r:id="rId10" imgW="482600" imgH="228600" progId="Equation.3">
                    <p:embed/>
                    <p:pic>
                      <p:nvPicPr>
                        <p:cNvPr id="0" name=""/>
                        <p:cNvPicPr/>
                        <p:nvPr/>
                      </p:nvPicPr>
                      <p:blipFill>
                        <a:blip r:embed="rId11"/>
                        <a:stretch>
                          <a:fillRect/>
                        </a:stretch>
                      </p:blipFill>
                      <p:spPr>
                        <a:xfrm>
                          <a:off x="9948050" y="2890742"/>
                          <a:ext cx="1048106" cy="499421"/>
                        </a:xfrm>
                        <a:prstGeom prst="rect">
                          <a:avLst/>
                        </a:prstGeom>
                      </p:spPr>
                    </p:pic>
                  </p:oleObj>
                </mc:Fallback>
              </mc:AlternateContent>
            </a:graphicData>
          </a:graphic>
        </p:graphicFrame>
        <p:sp>
          <p:nvSpPr>
            <p:cNvPr id="21" name="Rectangle 20"/>
            <p:cNvSpPr/>
            <p:nvPr/>
          </p:nvSpPr>
          <p:spPr bwMode="auto">
            <a:xfrm>
              <a:off x="6757671" y="2843395"/>
              <a:ext cx="4224867" cy="592666"/>
            </a:xfrm>
            <a:prstGeom prst="rect">
              <a:avLst/>
            </a:prstGeom>
            <a:noFill/>
            <a:ln w="12700" cap="flat" cmpd="sng" algn="ctr">
              <a:solidFill>
                <a:srgbClr val="0000FF"/>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395"/>
              <a:endParaRPr lang="en-US" sz="1588">
                <a:solidFill>
                  <a:srgbClr val="0000FF"/>
                </a:solidFill>
              </a:endParaRPr>
            </a:p>
          </p:txBody>
        </p:sp>
        <p:sp>
          <p:nvSpPr>
            <p:cNvPr id="22" name="TextBox 21"/>
            <p:cNvSpPr txBox="1"/>
            <p:nvPr/>
          </p:nvSpPr>
          <p:spPr>
            <a:xfrm>
              <a:off x="9714999" y="2843370"/>
              <a:ext cx="272875" cy="381587"/>
            </a:xfrm>
            <a:prstGeom prst="rect">
              <a:avLst/>
            </a:prstGeom>
            <a:noFill/>
          </p:spPr>
          <p:txBody>
            <a:bodyPr wrap="none" rtlCol="0">
              <a:spAutoFit/>
            </a:bodyPr>
            <a:lstStyle/>
            <a:p>
              <a:r>
                <a:rPr lang="en-US" sz="1588" dirty="0"/>
                <a:t>;</a:t>
              </a:r>
            </a:p>
          </p:txBody>
        </p:sp>
      </p:grpSp>
      <p:sp>
        <p:nvSpPr>
          <p:cNvPr id="23" name="Footer Placeholder 22"/>
          <p:cNvSpPr>
            <a:spLocks noGrp="1"/>
          </p:cNvSpPr>
          <p:nvPr>
            <p:ph type="ftr" sz="quarter" idx="10"/>
          </p:nvPr>
        </p:nvSpPr>
        <p:spPr/>
        <p:txBody>
          <a:bodyPr/>
          <a:lstStyle/>
          <a:p>
            <a:pPr>
              <a:lnSpc>
                <a:spcPct val="100000"/>
              </a:lnSpc>
            </a:pPr>
            <a:r>
              <a:rPr lang="pt-BR" i="1" smtClean="0">
                <a:solidFill>
                  <a:schemeClr val="tx1"/>
                </a:solidFill>
              </a:rPr>
              <a:t>RJF IAEA FEC2016 </a:t>
            </a:r>
            <a:endParaRPr lang="en-US" dirty="0"/>
          </a:p>
        </p:txBody>
      </p:sp>
    </p:spTree>
    <p:extLst>
      <p:ext uri="{BB962C8B-B14F-4D97-AF65-F5344CB8AC3E}">
        <p14:creationId xmlns:p14="http://schemas.microsoft.com/office/powerpoint/2010/main" val="1602873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150" y="1"/>
            <a:ext cx="7467600" cy="836613"/>
          </a:xfrm>
        </p:spPr>
        <p:txBody>
          <a:bodyPr>
            <a:normAutofit/>
          </a:bodyPr>
          <a:lstStyle/>
          <a:p>
            <a:r>
              <a:rPr lang="en-US" dirty="0" smtClean="0"/>
              <a:t>Helicity evolution and related plasma current depends strongly on T</a:t>
            </a:r>
            <a:r>
              <a:rPr lang="en-US" baseline="-25000" dirty="0" smtClean="0"/>
              <a:t>e</a:t>
            </a:r>
            <a:endParaRPr lang="en-US" dirty="0"/>
          </a:p>
        </p:txBody>
      </p:sp>
      <p:sp>
        <p:nvSpPr>
          <p:cNvPr id="3" name="Footer Placeholder 2"/>
          <p:cNvSpPr>
            <a:spLocks noGrp="1"/>
          </p:cNvSpPr>
          <p:nvPr>
            <p:ph type="ftr" sz="quarter" idx="10"/>
          </p:nvPr>
        </p:nvSpPr>
        <p:spPr/>
        <p:txBody>
          <a:bodyPr/>
          <a:lstStyle/>
          <a:p>
            <a:r>
              <a:rPr lang="en-US" dirty="0" smtClean="0"/>
              <a:t>D. J. Schlossberg, Preliminary Exam, Fall 2014</a:t>
            </a:r>
            <a:endParaRPr lang="en-US" dirty="0"/>
          </a:p>
        </p:txBody>
      </p:sp>
      <p:sp>
        <p:nvSpPr>
          <p:cNvPr id="5" name="TextBox 4"/>
          <p:cNvSpPr txBox="1"/>
          <p:nvPr/>
        </p:nvSpPr>
        <p:spPr>
          <a:xfrm>
            <a:off x="1898470" y="1119254"/>
            <a:ext cx="7613648" cy="646331"/>
          </a:xfrm>
          <a:prstGeom prst="rect">
            <a:avLst/>
          </a:prstGeom>
          <a:noFill/>
        </p:spPr>
        <p:txBody>
          <a:bodyPr wrap="square" rtlCol="0">
            <a:spAutoFit/>
          </a:bodyPr>
          <a:lstStyle/>
          <a:p>
            <a:pPr marL="285750" indent="-285750">
              <a:buFont typeface="Arial"/>
              <a:buChar char="•"/>
            </a:pPr>
            <a:r>
              <a:rPr lang="en-US" dirty="0"/>
              <a:t>In a tokamak, fields and currents are oriented such that helicity injection drives toroidal current:</a:t>
            </a:r>
          </a:p>
        </p:txBody>
      </p:sp>
      <p:grpSp>
        <p:nvGrpSpPr>
          <p:cNvPr id="4" name="Group 3"/>
          <p:cNvGrpSpPr/>
          <p:nvPr/>
        </p:nvGrpSpPr>
        <p:grpSpPr>
          <a:xfrm>
            <a:off x="1898470" y="3295527"/>
            <a:ext cx="8426092" cy="2554546"/>
            <a:chOff x="374470" y="3183295"/>
            <a:chExt cx="8426092" cy="2554546"/>
          </a:xfrm>
        </p:grpSpPr>
        <p:sp>
          <p:nvSpPr>
            <p:cNvPr id="13" name="TextBox 12"/>
            <p:cNvSpPr txBox="1"/>
            <p:nvPr/>
          </p:nvSpPr>
          <p:spPr>
            <a:xfrm>
              <a:off x="374470" y="3183295"/>
              <a:ext cx="8426092" cy="2554546"/>
            </a:xfrm>
            <a:prstGeom prst="rect">
              <a:avLst/>
            </a:prstGeom>
            <a:noFill/>
          </p:spPr>
          <p:txBody>
            <a:bodyPr wrap="square" rtlCol="0">
              <a:spAutoFit/>
            </a:bodyPr>
            <a:lstStyle/>
            <a:p>
              <a:pPr marL="1657350" lvl="3" indent="-285750">
                <a:buFont typeface="Lucida Grande"/>
                <a:buChar char="-"/>
              </a:pPr>
              <a:r>
                <a:rPr lang="en-US" sz="1600" dirty="0">
                  <a:latin typeface="Times New Roman"/>
                  <a:cs typeface="Times New Roman"/>
                </a:rPr>
                <a:t>Formulation analogous to Poynting’s Theorem for energy</a:t>
              </a:r>
              <a:endParaRPr lang="en-US" sz="1600" dirty="0">
                <a:latin typeface="Times New Roman"/>
                <a:cs typeface="Times New Roman"/>
              </a:endParaRPr>
            </a:p>
            <a:p>
              <a:endParaRPr lang="en-US" dirty="0"/>
            </a:p>
            <a:p>
              <a:endParaRPr lang="en-US" dirty="0"/>
            </a:p>
            <a:p>
              <a:pPr marL="285750" indent="-285750">
                <a:buFont typeface="Arial"/>
                <a:buChar char="•"/>
              </a:pPr>
              <a:r>
                <a:rPr lang="en-US" dirty="0"/>
                <a:t>Helicity dissipation term depends on resistivity</a:t>
              </a:r>
              <a:r>
                <a:rPr lang="en-US" baseline="30000" dirty="0"/>
                <a:t>1</a:t>
              </a:r>
              <a:r>
                <a:rPr lang="en-US" dirty="0"/>
                <a:t>, which in turn depends on T</a:t>
              </a:r>
              <a:r>
                <a:rPr lang="en-US" baseline="-25000" dirty="0"/>
                <a:t>e</a:t>
              </a:r>
              <a:r>
                <a:rPr lang="en-US" dirty="0"/>
                <a:t>:</a:t>
              </a:r>
            </a:p>
            <a:p>
              <a:endParaRPr lang="en-US" dirty="0"/>
            </a:p>
            <a:p>
              <a:endParaRPr lang="en-US" dirty="0"/>
            </a:p>
            <a:p>
              <a:endParaRPr lang="en-US" dirty="0"/>
            </a:p>
            <a:p>
              <a:endParaRPr lang="en-US" dirty="0"/>
            </a:p>
            <a:p>
              <a:pPr marL="285750" indent="-285750">
                <a:buFont typeface="Arial"/>
                <a:buChar char="•"/>
              </a:pPr>
              <a:r>
                <a:rPr lang="en-US" dirty="0"/>
                <a:t>Thomson scattering will be used to quantify T</a:t>
              </a:r>
              <a:r>
                <a:rPr lang="en-US" baseline="-25000" dirty="0"/>
                <a:t>e</a:t>
              </a:r>
              <a:r>
                <a:rPr lang="en-US" dirty="0"/>
                <a:t>, and thereby helicity dissipation</a:t>
              </a:r>
            </a:p>
          </p:txBody>
        </p:sp>
        <p:pic>
          <p:nvPicPr>
            <p:cNvPr id="14" name="Picture 13"/>
            <p:cNvPicPr>
              <a:picLocks noChangeAspect="1"/>
            </p:cNvPicPr>
            <p:nvPr/>
          </p:nvPicPr>
          <p:blipFill>
            <a:blip r:embed="rId3"/>
            <a:stretch>
              <a:fillRect/>
            </a:stretch>
          </p:blipFill>
          <p:spPr>
            <a:xfrm>
              <a:off x="2057400" y="4358162"/>
              <a:ext cx="5029200" cy="863600"/>
            </a:xfrm>
            <a:prstGeom prst="rect">
              <a:avLst/>
            </a:prstGeom>
          </p:spPr>
        </p:pic>
      </p:grpSp>
      <p:sp>
        <p:nvSpPr>
          <p:cNvPr id="9" name="TextBox 8"/>
          <p:cNvSpPr txBox="1"/>
          <p:nvPr/>
        </p:nvSpPr>
        <p:spPr>
          <a:xfrm>
            <a:off x="4873693" y="6460223"/>
            <a:ext cx="2207098" cy="215444"/>
          </a:xfrm>
          <a:prstGeom prst="rect">
            <a:avLst/>
          </a:prstGeom>
          <a:noFill/>
        </p:spPr>
        <p:txBody>
          <a:bodyPr wrap="square" rtlCol="0">
            <a:spAutoFit/>
          </a:bodyPr>
          <a:lstStyle/>
          <a:p>
            <a:r>
              <a:rPr lang="en-US" sz="800" baseline="30000" dirty="0"/>
              <a:t>1</a:t>
            </a:r>
            <a:r>
              <a:rPr lang="en-US" sz="800" dirty="0"/>
              <a:t>Spitzer, Lyman, Jr. et al. Phys. Rev. 1953.</a:t>
            </a:r>
            <a:endParaRPr lang="en-US" sz="800" dirty="0"/>
          </a:p>
        </p:txBody>
      </p:sp>
      <p:sp>
        <p:nvSpPr>
          <p:cNvPr id="15" name="TextBox 14"/>
          <p:cNvSpPr txBox="1"/>
          <p:nvPr/>
        </p:nvSpPr>
        <p:spPr>
          <a:xfrm>
            <a:off x="8639954" y="6407944"/>
            <a:ext cx="534096" cy="307777"/>
          </a:xfrm>
          <a:prstGeom prst="rect">
            <a:avLst/>
          </a:prstGeom>
          <a:noFill/>
        </p:spPr>
        <p:txBody>
          <a:bodyPr wrap="none" rtlCol="0">
            <a:spAutoFit/>
          </a:bodyPr>
          <a:lstStyle/>
          <a:p>
            <a:r>
              <a:rPr lang="en-US" sz="1400" dirty="0">
                <a:solidFill>
                  <a:schemeClr val="bg1">
                    <a:lumMod val="65000"/>
                  </a:schemeClr>
                </a:solidFill>
              </a:rPr>
              <a:t>3</a:t>
            </a:r>
            <a:r>
              <a:rPr lang="en-US" sz="1400" dirty="0">
                <a:solidFill>
                  <a:schemeClr val="bg1">
                    <a:lumMod val="65000"/>
                  </a:schemeClr>
                </a:solidFill>
              </a:rPr>
              <a:t>/36</a:t>
            </a:r>
            <a:endParaRPr lang="en-US" sz="1400" dirty="0">
              <a:solidFill>
                <a:schemeClr val="bg1">
                  <a:lumMod val="65000"/>
                </a:schemeClr>
              </a:solidFill>
            </a:endParaRPr>
          </a:p>
        </p:txBody>
      </p:sp>
      <p:grpSp>
        <p:nvGrpSpPr>
          <p:cNvPr id="7" name="Group 6"/>
          <p:cNvGrpSpPr/>
          <p:nvPr/>
        </p:nvGrpSpPr>
        <p:grpSpPr>
          <a:xfrm>
            <a:off x="2827678" y="1857720"/>
            <a:ext cx="6536644" cy="1391245"/>
            <a:chOff x="1303678" y="1857719"/>
            <a:chExt cx="6536644" cy="1391245"/>
          </a:xfrm>
        </p:grpSpPr>
        <p:sp>
          <p:nvSpPr>
            <p:cNvPr id="11" name="Rectangle 10"/>
            <p:cNvSpPr/>
            <p:nvPr/>
          </p:nvSpPr>
          <p:spPr bwMode="auto">
            <a:xfrm>
              <a:off x="1303678" y="1857719"/>
              <a:ext cx="6536644" cy="1391245"/>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lnSpc>
                  <a:spcPct val="95000"/>
                </a:lnSpc>
                <a:spcBef>
                  <a:spcPct val="0"/>
                </a:spcBef>
                <a:spcAft>
                  <a:spcPct val="0"/>
                </a:spcAft>
                <a:buClr>
                  <a:srgbClr val="000000"/>
                </a:buClr>
                <a:buSzPct val="100000"/>
              </a:pPr>
              <a:endParaRPr lang="en-US" sz="2400" dirty="0">
                <a:latin typeface="Times New Roman" pitchFamily="18" charset="0"/>
                <a:cs typeface="Lucida Sans Unicode" pitchFamily="34" charset="0"/>
              </a:endParaRPr>
            </a:p>
          </p:txBody>
        </p:sp>
        <p:pic>
          <p:nvPicPr>
            <p:cNvPr id="6" name="Picture 5"/>
            <p:cNvPicPr>
              <a:picLocks noChangeAspect="1"/>
            </p:cNvPicPr>
            <p:nvPr/>
          </p:nvPicPr>
          <p:blipFill>
            <a:blip r:embed="rId4"/>
            <a:stretch>
              <a:fillRect/>
            </a:stretch>
          </p:blipFill>
          <p:spPr>
            <a:xfrm>
              <a:off x="1553936" y="2027864"/>
              <a:ext cx="5911850" cy="1066800"/>
            </a:xfrm>
            <a:prstGeom prst="rect">
              <a:avLst/>
            </a:prstGeom>
          </p:spPr>
        </p:pic>
      </p:grpSp>
    </p:spTree>
    <p:extLst>
      <p:ext uri="{BB962C8B-B14F-4D97-AF65-F5344CB8AC3E}">
        <p14:creationId xmlns:p14="http://schemas.microsoft.com/office/powerpoint/2010/main" val="343352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86467" y="1260190"/>
            <a:ext cx="8658013" cy="2862322"/>
          </a:xfrm>
          <a:prstGeom prst="rect">
            <a:avLst/>
          </a:prstGeom>
          <a:noFill/>
        </p:spPr>
        <p:txBody>
          <a:bodyPr wrap="square" rtlCol="0">
            <a:spAutoFit/>
          </a:bodyPr>
          <a:lstStyle/>
          <a:p>
            <a:pPr marL="285750" indent="-285750">
              <a:buFont typeface="Arial"/>
              <a:buChar char="•"/>
            </a:pPr>
            <a:r>
              <a:rPr lang="en-US" dirty="0"/>
              <a:t>Helicity describes linkage between magnetic flux</a:t>
            </a:r>
          </a:p>
          <a:p>
            <a:pPr marL="284163"/>
            <a:r>
              <a:rPr lang="en-US" dirty="0"/>
              <a:t>tubes:</a:t>
            </a: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r>
              <a:rPr lang="en-US" dirty="0"/>
              <a:t>Helicity is conserved on resistive time scales even</a:t>
            </a:r>
          </a:p>
          <a:p>
            <a:r>
              <a:rPr lang="en-US" dirty="0"/>
              <a:t> </a:t>
            </a:r>
            <a:r>
              <a:rPr lang="en-US" dirty="0"/>
              <a:t>   when magnetic energy is not</a:t>
            </a:r>
          </a:p>
          <a:p>
            <a:pPr marL="285750" indent="-285750">
              <a:buFont typeface="Arial"/>
              <a:buChar char="•"/>
            </a:pPr>
            <a:endParaRPr lang="en-US" dirty="0"/>
          </a:p>
          <a:p>
            <a:pPr marL="285750" indent="-285750">
              <a:buFont typeface="Arial"/>
              <a:buChar char="•"/>
            </a:pPr>
            <a:endParaRPr lang="en-US" dirty="0"/>
          </a:p>
        </p:txBody>
      </p:sp>
      <p:sp>
        <p:nvSpPr>
          <p:cNvPr id="2" name="Title 1"/>
          <p:cNvSpPr>
            <a:spLocks noGrp="1"/>
          </p:cNvSpPr>
          <p:nvPr>
            <p:ph type="title"/>
          </p:nvPr>
        </p:nvSpPr>
        <p:spPr>
          <a:xfrm>
            <a:off x="2299704" y="1"/>
            <a:ext cx="8214360" cy="836613"/>
          </a:xfrm>
        </p:spPr>
        <p:txBody>
          <a:bodyPr>
            <a:normAutofit/>
          </a:bodyPr>
          <a:lstStyle/>
          <a:p>
            <a:r>
              <a:rPr lang="en-US" dirty="0" smtClean="0"/>
              <a:t>Helicity is a conserved quantity in magnetic systems, and directly relates to current drive</a:t>
            </a:r>
            <a:endParaRPr lang="en-US" dirty="0"/>
          </a:p>
        </p:txBody>
      </p:sp>
      <p:sp>
        <p:nvSpPr>
          <p:cNvPr id="3" name="Footer Placeholder 2"/>
          <p:cNvSpPr>
            <a:spLocks noGrp="1"/>
          </p:cNvSpPr>
          <p:nvPr>
            <p:ph type="ftr" sz="quarter" idx="10"/>
          </p:nvPr>
        </p:nvSpPr>
        <p:spPr/>
        <p:txBody>
          <a:bodyPr/>
          <a:lstStyle/>
          <a:p>
            <a:r>
              <a:rPr lang="en-US" dirty="0" smtClean="0"/>
              <a:t>D. J. Schlossberg, Preliminary Exam, Fall 2014</a:t>
            </a:r>
            <a:endParaRPr lang="en-US" dirty="0"/>
          </a:p>
        </p:txBody>
      </p:sp>
      <p:pic>
        <p:nvPicPr>
          <p:cNvPr id="8" name="Picture 7"/>
          <p:cNvPicPr>
            <a:picLocks noChangeAspect="1"/>
          </p:cNvPicPr>
          <p:nvPr/>
        </p:nvPicPr>
        <p:blipFill rotWithShape="1">
          <a:blip r:embed="rId3"/>
          <a:srcRect l="4954" r="51969" b="49684"/>
          <a:stretch/>
        </p:blipFill>
        <p:spPr>
          <a:xfrm>
            <a:off x="2489833" y="2035998"/>
            <a:ext cx="2199254" cy="639014"/>
          </a:xfrm>
          <a:prstGeom prst="rect">
            <a:avLst/>
          </a:prstGeom>
        </p:spPr>
      </p:pic>
      <p:grpSp>
        <p:nvGrpSpPr>
          <p:cNvPr id="25" name="Group 24"/>
          <p:cNvGrpSpPr/>
          <p:nvPr/>
        </p:nvGrpSpPr>
        <p:grpSpPr>
          <a:xfrm>
            <a:off x="7122505" y="949456"/>
            <a:ext cx="3448418" cy="2403626"/>
            <a:chOff x="5598505" y="949456"/>
            <a:chExt cx="3448418" cy="2403626"/>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710" b="100000" l="1329" r="96498">
                          <a14:foregroundMark x1="81884" y1="30195" x2="81884" y2="30195"/>
                        </a14:backgroundRemoval>
                      </a14:imgEffect>
                    </a14:imgLayer>
                  </a14:imgProps>
                </a:ext>
                <a:ext uri="{28A0092B-C50C-407E-A947-70E740481C1C}">
                  <a14:useLocalDpi xmlns:a14="http://schemas.microsoft.com/office/drawing/2010/main"/>
                </a:ext>
              </a:extLst>
            </a:blip>
            <a:stretch>
              <a:fillRect/>
            </a:stretch>
          </p:blipFill>
          <p:spPr>
            <a:xfrm>
              <a:off x="5598505" y="1009302"/>
              <a:ext cx="3448418" cy="2343780"/>
            </a:xfrm>
            <a:prstGeom prst="rect">
              <a:avLst/>
            </a:prstGeom>
          </p:spPr>
        </p:pic>
        <p:sp>
          <p:nvSpPr>
            <p:cNvPr id="15" name="TextBox 14"/>
            <p:cNvSpPr txBox="1"/>
            <p:nvPr/>
          </p:nvSpPr>
          <p:spPr>
            <a:xfrm>
              <a:off x="7811775" y="949456"/>
              <a:ext cx="1014445" cy="276999"/>
            </a:xfrm>
            <a:prstGeom prst="rect">
              <a:avLst/>
            </a:prstGeom>
            <a:noFill/>
          </p:spPr>
          <p:txBody>
            <a:bodyPr wrap="none" rtlCol="0">
              <a:spAutoFit/>
            </a:bodyPr>
            <a:lstStyle/>
            <a:p>
              <a:r>
                <a:rPr lang="en-US" sz="1200" dirty="0"/>
                <a:t>Poloidal flux</a:t>
              </a:r>
              <a:endParaRPr lang="en-US" sz="1200" dirty="0"/>
            </a:p>
          </p:txBody>
        </p:sp>
        <p:cxnSp>
          <p:nvCxnSpPr>
            <p:cNvPr id="17" name="Straight Arrow Connector 16"/>
            <p:cNvCxnSpPr>
              <a:stCxn id="15" idx="2"/>
            </p:cNvCxnSpPr>
            <p:nvPr/>
          </p:nvCxnSpPr>
          <p:spPr bwMode="auto">
            <a:xfrm flipH="1">
              <a:off x="8162468" y="1226455"/>
              <a:ext cx="156530" cy="45078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8" name="TextBox 17"/>
            <p:cNvSpPr txBox="1"/>
            <p:nvPr/>
          </p:nvSpPr>
          <p:spPr>
            <a:xfrm>
              <a:off x="6074224" y="2996230"/>
              <a:ext cx="1005804" cy="276999"/>
            </a:xfrm>
            <a:prstGeom prst="rect">
              <a:avLst/>
            </a:prstGeom>
            <a:noFill/>
          </p:spPr>
          <p:txBody>
            <a:bodyPr wrap="none" rtlCol="0">
              <a:spAutoFit/>
            </a:bodyPr>
            <a:lstStyle/>
            <a:p>
              <a:r>
                <a:rPr lang="en-US" sz="1200" dirty="0"/>
                <a:t>Toroidal flux</a:t>
              </a:r>
              <a:endParaRPr lang="en-US" sz="1200" dirty="0"/>
            </a:p>
          </p:txBody>
        </p:sp>
        <p:cxnSp>
          <p:nvCxnSpPr>
            <p:cNvPr id="19" name="Straight Arrow Connector 18"/>
            <p:cNvCxnSpPr>
              <a:stCxn id="18" idx="0"/>
            </p:cNvCxnSpPr>
            <p:nvPr/>
          </p:nvCxnSpPr>
          <p:spPr bwMode="auto">
            <a:xfrm flipV="1">
              <a:off x="6577126" y="2445139"/>
              <a:ext cx="351367" cy="551091"/>
            </a:xfrm>
            <a:prstGeom prst="straightConnector1">
              <a:avLst/>
            </a:prstGeom>
            <a:solidFill>
              <a:srgbClr val="00B8FF"/>
            </a:solidFill>
            <a:ln w="9525" cap="flat" cmpd="sng" algn="ctr">
              <a:solidFill>
                <a:schemeClr val="tx1"/>
              </a:solidFill>
              <a:prstDash val="solid"/>
              <a:round/>
              <a:headEnd type="none" w="med" len="med"/>
              <a:tailEnd type="arrow"/>
            </a:ln>
            <a:effectLst/>
          </p:spPr>
        </p:cxnSp>
      </p:grpSp>
      <p:grpSp>
        <p:nvGrpSpPr>
          <p:cNvPr id="20" name="Group 19"/>
          <p:cNvGrpSpPr/>
          <p:nvPr/>
        </p:nvGrpSpPr>
        <p:grpSpPr>
          <a:xfrm>
            <a:off x="1786466" y="3871978"/>
            <a:ext cx="7983512" cy="1854995"/>
            <a:chOff x="512242" y="1110494"/>
            <a:chExt cx="7983512" cy="1854995"/>
          </a:xfrm>
        </p:grpSpPr>
        <p:pic>
          <p:nvPicPr>
            <p:cNvPr id="21" name="Picture 20"/>
            <p:cNvPicPr>
              <a:picLocks noChangeAspect="1"/>
            </p:cNvPicPr>
            <p:nvPr/>
          </p:nvPicPr>
          <p:blipFill rotWithShape="1">
            <a:blip r:embed="rId6"/>
            <a:srcRect t="66391" r="60911"/>
            <a:stretch/>
          </p:blipFill>
          <p:spPr>
            <a:xfrm>
              <a:off x="1215609" y="1883834"/>
              <a:ext cx="2055222" cy="426834"/>
            </a:xfrm>
            <a:prstGeom prst="rect">
              <a:avLst/>
            </a:prstGeom>
          </p:spPr>
        </p:pic>
        <p:sp>
          <p:nvSpPr>
            <p:cNvPr id="22" name="TextBox 21"/>
            <p:cNvSpPr txBox="1"/>
            <p:nvPr/>
          </p:nvSpPr>
          <p:spPr>
            <a:xfrm>
              <a:off x="512242" y="1110494"/>
              <a:ext cx="7983512" cy="646331"/>
            </a:xfrm>
            <a:prstGeom prst="rect">
              <a:avLst/>
            </a:prstGeom>
            <a:noFill/>
          </p:spPr>
          <p:txBody>
            <a:bodyPr wrap="square" rtlCol="0">
              <a:spAutoFit/>
            </a:bodyPr>
            <a:lstStyle/>
            <a:p>
              <a:pPr marL="285750" indent="-285750">
                <a:buFont typeface="Arial"/>
                <a:buChar char="•"/>
              </a:pPr>
              <a:r>
                <a:rPr lang="en-US" dirty="0"/>
                <a:t>System’s minimum energy state, </a:t>
              </a:r>
              <a:r>
                <a:rPr lang="en-US" i="1" dirty="0"/>
                <a:t>given constant helicity constraint</a:t>
              </a:r>
              <a:r>
                <a:rPr lang="en-US" dirty="0"/>
                <a:t>, can be represented by:</a:t>
              </a:r>
              <a:endParaRPr lang="en-US" dirty="0"/>
            </a:p>
          </p:txBody>
        </p:sp>
        <p:sp>
          <p:nvSpPr>
            <p:cNvPr id="23" name="TextBox 22"/>
            <p:cNvSpPr txBox="1"/>
            <p:nvPr/>
          </p:nvSpPr>
          <p:spPr>
            <a:xfrm>
              <a:off x="512242" y="2380713"/>
              <a:ext cx="7983512" cy="584776"/>
            </a:xfrm>
            <a:prstGeom prst="rect">
              <a:avLst/>
            </a:prstGeom>
            <a:noFill/>
          </p:spPr>
          <p:txBody>
            <a:bodyPr wrap="square" rtlCol="0">
              <a:spAutoFit/>
            </a:bodyPr>
            <a:lstStyle/>
            <a:p>
              <a:pPr marL="742950" lvl="1" indent="-285750">
                <a:buFont typeface="Lucida Grande"/>
                <a:buChar char="-"/>
              </a:pPr>
              <a:r>
                <a:rPr lang="en-US" sz="1600" dirty="0">
                  <a:latin typeface="Symbol" charset="2"/>
                  <a:cs typeface="Symbol" charset="2"/>
                </a:rPr>
                <a:t>l</a:t>
              </a:r>
              <a:r>
                <a:rPr lang="en-US" sz="1600" dirty="0">
                  <a:latin typeface="Times New Roman"/>
                  <a:cs typeface="Times New Roman"/>
                </a:rPr>
                <a:t> represents system eigenstates (“Taylor states”)</a:t>
              </a:r>
            </a:p>
            <a:p>
              <a:pPr marL="742950" lvl="1" indent="-285750">
                <a:buFont typeface="Lucida Grande"/>
                <a:buChar char="-"/>
              </a:pPr>
              <a:r>
                <a:rPr lang="en-US" sz="1600" dirty="0">
                  <a:latin typeface="Times New Roman"/>
                  <a:cs typeface="Times New Roman"/>
                </a:rPr>
                <a:t>Unstable systems relax to this minimum energy state</a:t>
              </a:r>
              <a:endParaRPr lang="en-US" sz="1600" dirty="0">
                <a:latin typeface="Times New Roman"/>
                <a:cs typeface="Times New Roman"/>
              </a:endParaRPr>
            </a:p>
          </p:txBody>
        </p:sp>
      </p:grpSp>
      <p:sp>
        <p:nvSpPr>
          <p:cNvPr id="5" name="TextBox 4"/>
          <p:cNvSpPr txBox="1"/>
          <p:nvPr/>
        </p:nvSpPr>
        <p:spPr>
          <a:xfrm>
            <a:off x="4995268" y="6430830"/>
            <a:ext cx="2328833" cy="461665"/>
          </a:xfrm>
          <a:prstGeom prst="rect">
            <a:avLst/>
          </a:prstGeom>
          <a:noFill/>
        </p:spPr>
        <p:txBody>
          <a:bodyPr wrap="none" rtlCol="0">
            <a:spAutoFit/>
          </a:bodyPr>
          <a:lstStyle/>
          <a:p>
            <a:r>
              <a:rPr lang="en-US" sz="800" dirty="0"/>
              <a:t>J.B. Taylor, </a:t>
            </a:r>
            <a:r>
              <a:rPr lang="en-US" sz="800" i="1" dirty="0"/>
              <a:t>Phys. Rev. Lett.</a:t>
            </a:r>
            <a:r>
              <a:rPr lang="en-US" sz="800" dirty="0"/>
              <a:t>, 1974.</a:t>
            </a:r>
          </a:p>
          <a:p>
            <a:r>
              <a:rPr lang="en-US" sz="800" dirty="0"/>
              <a:t>Woltjer, L., </a:t>
            </a:r>
            <a:r>
              <a:rPr lang="en-US" sz="800" i="1" dirty="0"/>
              <a:t>Proc. Natl. Acad. Sci.</a:t>
            </a:r>
            <a:r>
              <a:rPr lang="en-US" sz="800" dirty="0"/>
              <a:t>,</a:t>
            </a:r>
            <a:r>
              <a:rPr lang="en-US" sz="800" i="1" dirty="0"/>
              <a:t> </a:t>
            </a:r>
            <a:r>
              <a:rPr lang="en-US" sz="800" dirty="0"/>
              <a:t>1958.</a:t>
            </a:r>
          </a:p>
          <a:p>
            <a:r>
              <a:rPr lang="en-US" sz="800" dirty="0"/>
              <a:t>Brown, M.R. et al. </a:t>
            </a:r>
            <a:r>
              <a:rPr lang="en-US" sz="800" i="1" dirty="0" err="1"/>
              <a:t>Geophys</a:t>
            </a:r>
            <a:r>
              <a:rPr lang="en-US" sz="800" i="1" dirty="0"/>
              <a:t>. Monograph</a:t>
            </a:r>
            <a:r>
              <a:rPr lang="en-US" sz="800" dirty="0"/>
              <a:t>, 1999.</a:t>
            </a:r>
            <a:endParaRPr lang="en-US" sz="800" dirty="0"/>
          </a:p>
        </p:txBody>
      </p:sp>
      <p:sp>
        <p:nvSpPr>
          <p:cNvPr id="24" name="TextBox 23"/>
          <p:cNvSpPr txBox="1"/>
          <p:nvPr/>
        </p:nvSpPr>
        <p:spPr>
          <a:xfrm>
            <a:off x="8639954" y="6407944"/>
            <a:ext cx="534096" cy="307777"/>
          </a:xfrm>
          <a:prstGeom prst="rect">
            <a:avLst/>
          </a:prstGeom>
          <a:noFill/>
        </p:spPr>
        <p:txBody>
          <a:bodyPr wrap="none" rtlCol="0">
            <a:spAutoFit/>
          </a:bodyPr>
          <a:lstStyle/>
          <a:p>
            <a:r>
              <a:rPr lang="en-US" sz="1400" dirty="0">
                <a:solidFill>
                  <a:schemeClr val="bg1">
                    <a:lumMod val="65000"/>
                  </a:schemeClr>
                </a:solidFill>
              </a:rPr>
              <a:t>2</a:t>
            </a:r>
            <a:r>
              <a:rPr lang="en-US" sz="1400" dirty="0">
                <a:solidFill>
                  <a:schemeClr val="bg1">
                    <a:lumMod val="65000"/>
                  </a:schemeClr>
                </a:solidFill>
              </a:rPr>
              <a:t>/36</a:t>
            </a:r>
            <a:endParaRPr lang="en-US" sz="1400" dirty="0">
              <a:solidFill>
                <a:schemeClr val="bg1">
                  <a:lumMod val="65000"/>
                </a:schemeClr>
              </a:solidFill>
            </a:endParaRPr>
          </a:p>
        </p:txBody>
      </p:sp>
    </p:spTree>
    <p:extLst>
      <p:ext uri="{BB962C8B-B14F-4D97-AF65-F5344CB8AC3E}">
        <p14:creationId xmlns:p14="http://schemas.microsoft.com/office/powerpoint/2010/main" val="178065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Power Balance Model</a:t>
            </a:r>
            <a:endParaRPr lang="en-US" dirty="0"/>
          </a:p>
        </p:txBody>
      </p:sp>
      <p:sp>
        <p:nvSpPr>
          <p:cNvPr id="3" name="TextBox 2"/>
          <p:cNvSpPr txBox="1"/>
          <p:nvPr/>
        </p:nvSpPr>
        <p:spPr>
          <a:xfrm>
            <a:off x="2000250" y="2000249"/>
            <a:ext cx="8601075" cy="2123658"/>
          </a:xfrm>
          <a:prstGeom prst="rect">
            <a:avLst/>
          </a:prstGeom>
          <a:noFill/>
        </p:spPr>
        <p:txBody>
          <a:bodyPr wrap="square" rtlCol="0">
            <a:spAutoFit/>
          </a:bodyPr>
          <a:lstStyle/>
          <a:p>
            <a:r>
              <a:rPr lang="en-US" sz="6600" dirty="0" smtClean="0">
                <a:latin typeface="+mn-lt"/>
              </a:rPr>
              <a:t>Backups: </a:t>
            </a:r>
          </a:p>
          <a:p>
            <a:r>
              <a:rPr lang="en-US" sz="6600" dirty="0" smtClean="0">
                <a:latin typeface="+mn-lt"/>
              </a:rPr>
              <a:t>Power Balance Model</a:t>
            </a:r>
            <a:endParaRPr lang="en-US" sz="6600" dirty="0" smtClean="0">
              <a:latin typeface="+mn-lt"/>
            </a:endParaRPr>
          </a:p>
        </p:txBody>
      </p:sp>
    </p:spTree>
    <p:extLst>
      <p:ext uri="{BB962C8B-B14F-4D97-AF65-F5344CB8AC3E}">
        <p14:creationId xmlns:p14="http://schemas.microsoft.com/office/powerpoint/2010/main" val="146436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86" y="9"/>
            <a:ext cx="8120225" cy="836613"/>
          </a:xfrm>
        </p:spPr>
        <p:txBody>
          <a:bodyPr>
            <a:normAutofit/>
          </a:bodyPr>
          <a:lstStyle/>
          <a:p>
            <a:r>
              <a:rPr lang="en-US" sz="2849" dirty="0"/>
              <a:t>Power</a:t>
            </a:r>
            <a:r>
              <a:rPr lang="en-US" sz="2849" dirty="0"/>
              <a:t>-Balance, Taylor Relaxation</a:t>
            </a:r>
            <a:r>
              <a:rPr lang="en-US" sz="2849" dirty="0"/>
              <a:t/>
            </a:r>
            <a:br>
              <a:rPr lang="en-US" sz="2849" dirty="0"/>
            </a:br>
            <a:r>
              <a:rPr lang="en-US" sz="2849" dirty="0"/>
              <a:t>Applied to Predict </a:t>
            </a:r>
            <a:r>
              <a:rPr lang="en-US" sz="2849" dirty="0"/>
              <a:t>LHI I</a:t>
            </a:r>
            <a:r>
              <a:rPr lang="en-US" sz="2849" baseline="-25000" dirty="0"/>
              <a:t>p</a:t>
            </a:r>
            <a:r>
              <a:rPr lang="en-US" sz="2849" dirty="0"/>
              <a:t>(t</a:t>
            </a:r>
            <a:r>
              <a:rPr lang="en-US" sz="2849" dirty="0"/>
              <a:t>)</a:t>
            </a:r>
            <a:endParaRPr lang="en-US" sz="2849" dirty="0"/>
          </a:p>
        </p:txBody>
      </p:sp>
      <p:sp>
        <p:nvSpPr>
          <p:cNvPr id="7" name="Text Placeholder 6"/>
          <p:cNvSpPr>
            <a:spLocks noGrp="1"/>
          </p:cNvSpPr>
          <p:nvPr>
            <p:ph type="body" sz="quarter" idx="11"/>
          </p:nvPr>
        </p:nvSpPr>
        <p:spPr>
          <a:xfrm>
            <a:off x="2054658" y="1494631"/>
            <a:ext cx="8088317" cy="5692951"/>
          </a:xfrm>
        </p:spPr>
        <p:txBody>
          <a:bodyPr/>
          <a:lstStyle/>
          <a:p>
            <a:pPr marL="0" indent="0">
              <a:buNone/>
            </a:pPr>
            <a:r>
              <a:rPr lang="en-US" sz="2469" dirty="0"/>
              <a:t>0-D LHI model predicts I</a:t>
            </a:r>
            <a:r>
              <a:rPr lang="en-US" sz="2469" baseline="-25000" dirty="0"/>
              <a:t>p</a:t>
            </a:r>
            <a:r>
              <a:rPr lang="en-US" sz="2469" dirty="0"/>
              <a:t>(t) based on lowest of two limits</a:t>
            </a:r>
            <a:r>
              <a:rPr lang="en-US" sz="2469" dirty="0"/>
              <a:t>:</a:t>
            </a:r>
          </a:p>
          <a:p>
            <a:pPr marL="0" indent="0">
              <a:buNone/>
            </a:pPr>
            <a:endParaRPr lang="en-US" sz="1234" dirty="0"/>
          </a:p>
          <a:p>
            <a:pPr marL="0" indent="0">
              <a:buNone/>
            </a:pPr>
            <a:endParaRPr lang="en-US" sz="100" dirty="0"/>
          </a:p>
          <a:p>
            <a:r>
              <a:rPr lang="en-US" sz="2089" dirty="0">
                <a:cs typeface="Arial"/>
              </a:rPr>
              <a:t>Poynting’s Theorem at plasma </a:t>
            </a:r>
            <a:r>
              <a:rPr lang="en-US" sz="2089" dirty="0">
                <a:cs typeface="Arial"/>
              </a:rPr>
              <a:t>boundary </a:t>
            </a:r>
            <a:r>
              <a:rPr lang="en-US" sz="2089" dirty="0">
                <a:cs typeface="Arial"/>
              </a:rPr>
              <a:t>sets I</a:t>
            </a:r>
            <a:r>
              <a:rPr lang="en-US" sz="2089" baseline="-25000" dirty="0">
                <a:cs typeface="Arial"/>
              </a:rPr>
              <a:t>p</a:t>
            </a:r>
            <a:r>
              <a:rPr lang="en-US" sz="2089" dirty="0">
                <a:cs typeface="Arial"/>
              </a:rPr>
              <a:t>(t</a:t>
            </a:r>
            <a:r>
              <a:rPr lang="en-US" sz="2089" dirty="0">
                <a:cs typeface="Arial"/>
              </a:rPr>
              <a:t>):</a:t>
            </a:r>
            <a:endParaRPr lang="en-US" sz="2089" dirty="0">
              <a:cs typeface="Arial"/>
            </a:endParaRPr>
          </a:p>
          <a:p>
            <a:pPr lvl="2">
              <a:buFont typeface="Lucida Grande"/>
              <a:buChar char="-"/>
            </a:pPr>
            <a:endParaRPr lang="en-US" sz="2279" dirty="0"/>
          </a:p>
          <a:p>
            <a:pPr lvl="2">
              <a:buFont typeface="Lucida Grande"/>
              <a:buChar char="-"/>
            </a:pPr>
            <a:endParaRPr lang="en-US" sz="2279" dirty="0"/>
          </a:p>
          <a:p>
            <a:endParaRPr lang="en-US" sz="2279" dirty="0"/>
          </a:p>
          <a:p>
            <a:endParaRPr lang="en-US" sz="2279" dirty="0"/>
          </a:p>
          <a:p>
            <a:pPr marL="0" indent="0">
              <a:buNone/>
            </a:pPr>
            <a:endParaRPr lang="en-US" sz="2279" dirty="0"/>
          </a:p>
          <a:p>
            <a:pPr marL="0" indent="0">
              <a:buNone/>
            </a:pPr>
            <a:endParaRPr lang="en-US" sz="1424" dirty="0"/>
          </a:p>
          <a:p>
            <a:pPr marL="0" indent="0">
              <a:buNone/>
            </a:pPr>
            <a:endParaRPr lang="en-US" sz="1424" dirty="0"/>
          </a:p>
          <a:p>
            <a:r>
              <a:rPr lang="en-US" sz="2089" dirty="0"/>
              <a:t>Taylor </a:t>
            </a:r>
            <a:r>
              <a:rPr lang="en-US" sz="2089" dirty="0"/>
              <a:t>relaxation </a:t>
            </a:r>
            <a:r>
              <a:rPr lang="en-US" sz="2089" dirty="0"/>
              <a:t>limit strictly enforced as maximum I</a:t>
            </a:r>
            <a:r>
              <a:rPr lang="en-US" sz="2089" baseline="-25000" dirty="0"/>
              <a:t>p</a:t>
            </a:r>
            <a:endParaRPr lang="en-US" sz="2089" dirty="0">
              <a:latin typeface="Times New Roman"/>
              <a:cs typeface="Times New Roman"/>
            </a:endParaRPr>
          </a:p>
        </p:txBody>
      </p:sp>
      <p:grpSp>
        <p:nvGrpSpPr>
          <p:cNvPr id="8" name="Group 7"/>
          <p:cNvGrpSpPr/>
          <p:nvPr/>
        </p:nvGrpSpPr>
        <p:grpSpPr>
          <a:xfrm>
            <a:off x="2501204" y="3026559"/>
            <a:ext cx="7388552" cy="1845720"/>
            <a:chOff x="837682" y="2876552"/>
            <a:chExt cx="8730735" cy="2484901"/>
          </a:xfrm>
        </p:grpSpPr>
        <p:grpSp>
          <p:nvGrpSpPr>
            <p:cNvPr id="24" name="Group 23"/>
            <p:cNvGrpSpPr/>
            <p:nvPr/>
          </p:nvGrpSpPr>
          <p:grpSpPr>
            <a:xfrm>
              <a:off x="1516063" y="2876552"/>
              <a:ext cx="6610351" cy="1531939"/>
              <a:chOff x="4477511" y="5718542"/>
              <a:chExt cx="5122587" cy="1076833"/>
            </a:xfrm>
          </p:grpSpPr>
          <p:graphicFrame>
            <p:nvGraphicFramePr>
              <p:cNvPr id="14" name="Object 2"/>
              <p:cNvGraphicFramePr>
                <a:graphicFrameLocks noChangeAspect="1"/>
              </p:cNvGraphicFramePr>
              <p:nvPr>
                <p:extLst/>
              </p:nvPr>
            </p:nvGraphicFramePr>
            <p:xfrm>
              <a:off x="4477511" y="5718542"/>
              <a:ext cx="5122587" cy="1076833"/>
            </p:xfrm>
            <a:graphic>
              <a:graphicData uri="http://schemas.openxmlformats.org/presentationml/2006/ole">
                <mc:AlternateContent xmlns:mc="http://schemas.openxmlformats.org/markup-compatibility/2006">
                  <mc:Choice xmlns:v="urn:schemas-microsoft-com:vml" Requires="v">
                    <p:oleObj spid="_x0000_s3085" name="Equation" r:id="rId3" imgW="2324100" imgH="482600" progId="Equation.3">
                      <p:embed/>
                    </p:oleObj>
                  </mc:Choice>
                  <mc:Fallback>
                    <p:oleObj name="Equation" r:id="rId3" imgW="2324100" imgH="482600" progId="Equation.3">
                      <p:embed/>
                      <p:pic>
                        <p:nvPicPr>
                          <p:cNvPr id="0" name=""/>
                          <p:cNvPicPr>
                            <a:picLocks noChangeAspect="1" noChangeArrowheads="1"/>
                          </p:cNvPicPr>
                          <p:nvPr/>
                        </p:nvPicPr>
                        <p:blipFill>
                          <a:blip r:embed="rId4"/>
                          <a:srcRect/>
                          <a:stretch>
                            <a:fillRect/>
                          </a:stretch>
                        </p:blipFill>
                        <p:spPr bwMode="auto">
                          <a:xfrm>
                            <a:off x="4477511" y="5718542"/>
                            <a:ext cx="5122587" cy="1076833"/>
                          </a:xfrm>
                          <a:prstGeom prst="rect">
                            <a:avLst/>
                          </a:prstGeom>
                          <a:noFill/>
                          <a:ln>
                            <a:noFill/>
                          </a:ln>
                          <a:effectLst/>
                          <a:extLst/>
                        </p:spPr>
                      </p:pic>
                    </p:oleObj>
                  </mc:Fallback>
                </mc:AlternateContent>
              </a:graphicData>
            </a:graphic>
          </p:graphicFrame>
          <p:sp>
            <p:nvSpPr>
              <p:cNvPr id="15" name="Line 4"/>
              <p:cNvSpPr>
                <a:spLocks noChangeShapeType="1"/>
              </p:cNvSpPr>
              <p:nvPr/>
            </p:nvSpPr>
            <p:spPr bwMode="auto">
              <a:xfrm>
                <a:off x="4504274" y="6544378"/>
                <a:ext cx="575452" cy="0"/>
              </a:xfrm>
              <a:prstGeom prst="line">
                <a:avLst/>
              </a:prstGeom>
              <a:noFill/>
              <a:ln w="38100">
                <a:solidFill>
                  <a:srgbClr val="0000FF"/>
                </a:solidFill>
                <a:round/>
                <a:headEnd/>
                <a:tailEnd/>
              </a:ln>
            </p:spPr>
            <p:txBody>
              <a:bodyPr wrap="none" anchor="ctr">
                <a:prstTxWarp prst="textNoShape">
                  <a:avLst/>
                </a:prstTxWarp>
              </a:bodyPr>
              <a:lstStyle/>
              <a:p>
                <a:endParaRPr lang="en-US" sz="1709"/>
              </a:p>
            </p:txBody>
          </p:sp>
          <p:sp>
            <p:nvSpPr>
              <p:cNvPr id="16" name="Line 4"/>
              <p:cNvSpPr>
                <a:spLocks noChangeShapeType="1"/>
              </p:cNvSpPr>
              <p:nvPr/>
            </p:nvSpPr>
            <p:spPr bwMode="auto">
              <a:xfrm flipV="1">
                <a:off x="5538982" y="6781913"/>
                <a:ext cx="1823023" cy="0"/>
              </a:xfrm>
              <a:prstGeom prst="line">
                <a:avLst/>
              </a:prstGeom>
              <a:noFill/>
              <a:ln w="38100">
                <a:solidFill>
                  <a:srgbClr val="008000"/>
                </a:solidFill>
                <a:round/>
                <a:headEnd/>
                <a:tailEnd/>
              </a:ln>
            </p:spPr>
            <p:txBody>
              <a:bodyPr wrap="none" anchor="ctr">
                <a:prstTxWarp prst="textNoShape">
                  <a:avLst/>
                </a:prstTxWarp>
              </a:bodyPr>
              <a:lstStyle/>
              <a:p>
                <a:endParaRPr lang="en-US" sz="1709"/>
              </a:p>
            </p:txBody>
          </p:sp>
          <p:sp>
            <p:nvSpPr>
              <p:cNvPr id="17" name="Line 4"/>
              <p:cNvSpPr>
                <a:spLocks noChangeShapeType="1"/>
              </p:cNvSpPr>
              <p:nvPr/>
            </p:nvSpPr>
            <p:spPr bwMode="auto">
              <a:xfrm flipV="1">
                <a:off x="7830975" y="6544378"/>
                <a:ext cx="622621" cy="0"/>
              </a:xfrm>
              <a:prstGeom prst="line">
                <a:avLst/>
              </a:prstGeom>
              <a:noFill/>
              <a:ln w="38100">
                <a:solidFill>
                  <a:srgbClr val="C20000"/>
                </a:solidFill>
                <a:round/>
                <a:headEnd/>
                <a:tailEnd/>
              </a:ln>
            </p:spPr>
            <p:txBody>
              <a:bodyPr wrap="none" anchor="ctr">
                <a:prstTxWarp prst="textNoShape">
                  <a:avLst/>
                </a:prstTxWarp>
              </a:bodyPr>
              <a:lstStyle/>
              <a:p>
                <a:endParaRPr lang="en-US" sz="1709"/>
              </a:p>
            </p:txBody>
          </p:sp>
          <p:sp>
            <p:nvSpPr>
              <p:cNvPr id="18" name="Line 4"/>
              <p:cNvSpPr>
                <a:spLocks noChangeShapeType="1"/>
              </p:cNvSpPr>
              <p:nvPr/>
            </p:nvSpPr>
            <p:spPr bwMode="auto">
              <a:xfrm flipV="1">
                <a:off x="8755977" y="6544378"/>
                <a:ext cx="685704" cy="0"/>
              </a:xfrm>
              <a:prstGeom prst="line">
                <a:avLst/>
              </a:prstGeom>
              <a:noFill/>
              <a:ln w="38100">
                <a:solidFill>
                  <a:srgbClr val="660066"/>
                </a:solidFill>
                <a:round/>
                <a:headEnd/>
                <a:tailEnd/>
              </a:ln>
            </p:spPr>
            <p:txBody>
              <a:bodyPr wrap="none" anchor="ctr">
                <a:prstTxWarp prst="textNoShape">
                  <a:avLst/>
                </a:prstTxWarp>
              </a:bodyPr>
              <a:lstStyle/>
              <a:p>
                <a:endParaRPr lang="en-US" sz="1709"/>
              </a:p>
            </p:txBody>
          </p:sp>
        </p:grpSp>
        <p:sp>
          <p:nvSpPr>
            <p:cNvPr id="3" name="Rectangle 2"/>
            <p:cNvSpPr/>
            <p:nvPr/>
          </p:nvSpPr>
          <p:spPr>
            <a:xfrm>
              <a:off x="837682" y="4115781"/>
              <a:ext cx="2037282" cy="1245672"/>
            </a:xfrm>
            <a:prstGeom prst="rect">
              <a:avLst/>
            </a:prstGeom>
          </p:spPr>
          <p:txBody>
            <a:bodyPr wrap="square">
              <a:spAutoFit/>
            </a:bodyPr>
            <a:lstStyle/>
            <a:p>
              <a:pPr algn="ctr"/>
              <a:r>
                <a:rPr lang="en-US" sz="1804" dirty="0">
                  <a:solidFill>
                    <a:srgbClr val="0000FF"/>
                  </a:solidFill>
                </a:rPr>
                <a:t> Plasma</a:t>
              </a:r>
              <a:br>
                <a:rPr lang="en-US" sz="1804" dirty="0">
                  <a:solidFill>
                    <a:srgbClr val="0000FF"/>
                  </a:solidFill>
                </a:rPr>
              </a:br>
              <a:r>
                <a:rPr lang="en-US" sz="1804" dirty="0">
                  <a:solidFill>
                    <a:srgbClr val="0000FF"/>
                  </a:solidFill>
                </a:rPr>
                <a:t>surface-voltage</a:t>
              </a:r>
            </a:p>
          </p:txBody>
        </p:sp>
        <p:sp>
          <p:nvSpPr>
            <p:cNvPr id="4" name="Rectangle 3"/>
            <p:cNvSpPr/>
            <p:nvPr/>
          </p:nvSpPr>
          <p:spPr>
            <a:xfrm>
              <a:off x="2886075" y="4400783"/>
              <a:ext cx="2359025" cy="871884"/>
            </a:xfrm>
            <a:prstGeom prst="rect">
              <a:avLst/>
            </a:prstGeom>
          </p:spPr>
          <p:txBody>
            <a:bodyPr wrap="square">
              <a:spAutoFit/>
            </a:bodyPr>
            <a:lstStyle/>
            <a:p>
              <a:pPr algn="ctr"/>
              <a:r>
                <a:rPr lang="en-US" sz="1804" dirty="0">
                  <a:solidFill>
                    <a:srgbClr val="008000"/>
                  </a:solidFill>
                </a:rPr>
                <a:t>Internal magnetic energy storage</a:t>
              </a:r>
            </a:p>
          </p:txBody>
        </p:sp>
        <p:sp>
          <p:nvSpPr>
            <p:cNvPr id="5" name="Rectangle 4"/>
            <p:cNvSpPr/>
            <p:nvPr/>
          </p:nvSpPr>
          <p:spPr>
            <a:xfrm>
              <a:off x="5397961" y="4118581"/>
              <a:ext cx="1667218" cy="871884"/>
            </a:xfrm>
            <a:prstGeom prst="rect">
              <a:avLst/>
            </a:prstGeom>
          </p:spPr>
          <p:txBody>
            <a:bodyPr wrap="square">
              <a:spAutoFit/>
            </a:bodyPr>
            <a:lstStyle/>
            <a:p>
              <a:pPr algn="ctr"/>
              <a:r>
                <a:rPr lang="en-US" sz="1804" dirty="0">
                  <a:solidFill>
                    <a:srgbClr val="C20000"/>
                  </a:solidFill>
                </a:rPr>
                <a:t>Resistive</a:t>
              </a:r>
              <a:br>
                <a:rPr lang="en-US" sz="1804" dirty="0">
                  <a:solidFill>
                    <a:srgbClr val="C20000"/>
                  </a:solidFill>
                </a:rPr>
              </a:br>
              <a:r>
                <a:rPr lang="en-US" sz="1804" dirty="0">
                  <a:solidFill>
                    <a:srgbClr val="C20000"/>
                  </a:solidFill>
                </a:rPr>
                <a:t>Dissipation</a:t>
              </a:r>
            </a:p>
          </p:txBody>
        </p:sp>
        <p:sp>
          <p:nvSpPr>
            <p:cNvPr id="6" name="Rectangle 5"/>
            <p:cNvSpPr/>
            <p:nvPr/>
          </p:nvSpPr>
          <p:spPr>
            <a:xfrm>
              <a:off x="6985462" y="4100281"/>
              <a:ext cx="2582955" cy="871884"/>
            </a:xfrm>
            <a:prstGeom prst="rect">
              <a:avLst/>
            </a:prstGeom>
          </p:spPr>
          <p:txBody>
            <a:bodyPr wrap="square">
              <a:spAutoFit/>
            </a:bodyPr>
            <a:lstStyle/>
            <a:p>
              <a:r>
                <a:rPr lang="en-US" sz="1804" dirty="0">
                  <a:solidFill>
                    <a:srgbClr val="660066"/>
                  </a:solidFill>
                </a:rPr>
                <a:t>Non-inductive</a:t>
              </a:r>
              <a:br>
                <a:rPr lang="en-US" sz="1804" dirty="0">
                  <a:solidFill>
                    <a:srgbClr val="660066"/>
                  </a:solidFill>
                </a:rPr>
              </a:br>
              <a:r>
                <a:rPr lang="en-US" sz="1804" dirty="0">
                  <a:solidFill>
                    <a:srgbClr val="660066"/>
                  </a:solidFill>
                </a:rPr>
                <a:t>current </a:t>
              </a:r>
              <a:r>
                <a:rPr lang="en-US" sz="1804" dirty="0">
                  <a:solidFill>
                    <a:srgbClr val="660066"/>
                  </a:solidFill>
                </a:rPr>
                <a:t>drive (</a:t>
              </a:r>
              <a:r>
                <a:rPr lang="en-US" sz="1804" dirty="0">
                  <a:solidFill>
                    <a:srgbClr val="660066"/>
                  </a:solidFill>
                </a:rPr>
                <a:t>LHI)</a:t>
              </a:r>
            </a:p>
          </p:txBody>
        </p:sp>
      </p:grpSp>
      <p:sp>
        <p:nvSpPr>
          <p:cNvPr id="21" name="Rectangle 20"/>
          <p:cNvSpPr/>
          <p:nvPr/>
        </p:nvSpPr>
        <p:spPr>
          <a:xfrm>
            <a:off x="1671228" y="6498391"/>
            <a:ext cx="4763905" cy="267637"/>
          </a:xfrm>
          <a:prstGeom prst="rect">
            <a:avLst/>
          </a:prstGeom>
        </p:spPr>
        <p:txBody>
          <a:bodyPr wrap="square">
            <a:spAutoFit/>
          </a:bodyPr>
          <a:lstStyle/>
          <a:p>
            <a:pPr>
              <a:lnSpc>
                <a:spcPct val="100000"/>
              </a:lnSpc>
            </a:pPr>
            <a:r>
              <a:rPr lang="en-US" sz="1139" i="1" dirty="0"/>
              <a:t>J.L. Barr, </a:t>
            </a:r>
            <a:r>
              <a:rPr lang="en-US" sz="1139" i="1" dirty="0"/>
              <a:t>APS DPP 2015</a:t>
            </a:r>
            <a:endParaRPr lang="en-US" sz="1139" i="1" dirty="0"/>
          </a:p>
        </p:txBody>
      </p:sp>
    </p:spTree>
    <p:extLst>
      <p:ext uri="{BB962C8B-B14F-4D97-AF65-F5344CB8AC3E}">
        <p14:creationId xmlns:p14="http://schemas.microsoft.com/office/powerpoint/2010/main" val="1654017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bwMode="auto">
          <a:xfrm>
            <a:off x="13072238" y="3014506"/>
            <a:ext cx="1377629" cy="313509"/>
          </a:xfrm>
          <a:prstGeom prst="rect">
            <a:avLst/>
          </a:prstGeom>
          <a:noFill/>
          <a:ln w="38100" cap="flat" cmpd="sng" algn="ctr">
            <a:solidFill>
              <a:srgbClr val="008000"/>
            </a:solidFill>
            <a:prstDash val="solid"/>
            <a:round/>
            <a:headEnd type="none" w="med" len="med"/>
            <a:tailEnd type="none" w="med" len="med"/>
          </a:ln>
          <a:effectLst/>
        </p:spPr>
        <p:txBody>
          <a:bodyPr vert="horz" wrap="square" lIns="90744" tIns="45371" rIns="90744" bIns="45371" numCol="1" rtlCol="0" anchor="t" anchorCtr="0" compatLnSpc="1">
            <a:prstTxWarp prst="textNoShape">
              <a:avLst/>
            </a:prstTxWarp>
          </a:bodyPr>
          <a:lstStyle/>
          <a:p>
            <a:pPr defTabSz="453736"/>
            <a:endParaRPr lang="en-US" sz="1709">
              <a:ln w="38100" cmpd="sng">
                <a:solidFill>
                  <a:srgbClr val="0000FF"/>
                </a:solidFill>
              </a:ln>
            </a:endParaRPr>
          </a:p>
        </p:txBody>
      </p:sp>
      <p:sp>
        <p:nvSpPr>
          <p:cNvPr id="66" name="Rectangle 65"/>
          <p:cNvSpPr/>
          <p:nvPr/>
        </p:nvSpPr>
        <p:spPr bwMode="auto">
          <a:xfrm>
            <a:off x="13072237" y="1810089"/>
            <a:ext cx="2583431" cy="1204416"/>
          </a:xfrm>
          <a:prstGeom prst="rect">
            <a:avLst/>
          </a:prstGeom>
          <a:noFill/>
          <a:ln w="38100" cap="flat" cmpd="sng" algn="ctr">
            <a:solidFill>
              <a:srgbClr val="008000"/>
            </a:solidFill>
            <a:prstDash val="solid"/>
            <a:round/>
            <a:headEnd type="none" w="med" len="med"/>
            <a:tailEnd type="none" w="med" len="med"/>
          </a:ln>
          <a:effectLst/>
        </p:spPr>
        <p:txBody>
          <a:bodyPr vert="horz" wrap="square" lIns="90744" tIns="45371" rIns="90744" bIns="45371" numCol="1" rtlCol="0" anchor="t" anchorCtr="0" compatLnSpc="1">
            <a:prstTxWarp prst="textNoShape">
              <a:avLst/>
            </a:prstTxWarp>
          </a:bodyPr>
          <a:lstStyle/>
          <a:p>
            <a:pPr defTabSz="453736"/>
            <a:endParaRPr lang="en-US" sz="1709">
              <a:ln w="38100" cmpd="sng">
                <a:solidFill>
                  <a:srgbClr val="0000FF"/>
                </a:solidFill>
              </a:ln>
            </a:endParaRPr>
          </a:p>
        </p:txBody>
      </p:sp>
      <p:sp>
        <p:nvSpPr>
          <p:cNvPr id="2" name="Title 1"/>
          <p:cNvSpPr>
            <a:spLocks noGrp="1"/>
          </p:cNvSpPr>
          <p:nvPr>
            <p:ph type="title"/>
          </p:nvPr>
        </p:nvSpPr>
        <p:spPr>
          <a:xfrm>
            <a:off x="2409390" y="18"/>
            <a:ext cx="8200836" cy="836613"/>
          </a:xfrm>
        </p:spPr>
        <p:txBody>
          <a:bodyPr>
            <a:noAutofit/>
          </a:bodyPr>
          <a:lstStyle/>
          <a:p>
            <a:r>
              <a:rPr lang="en-US" sz="2849" dirty="0"/>
              <a:t>Power Balance Model Incorporates</a:t>
            </a:r>
            <a:br>
              <a:rPr lang="en-US" sz="2849" dirty="0"/>
            </a:br>
            <a:r>
              <a:rPr lang="en-US" sz="2849" dirty="0"/>
              <a:t>Analytic Plasma Inductance Formulae</a:t>
            </a:r>
            <a:endParaRPr lang="en-US" sz="2849" dirty="0"/>
          </a:p>
        </p:txBody>
      </p:sp>
      <p:sp>
        <p:nvSpPr>
          <p:cNvPr id="29699" name="Text Placeholder 18"/>
          <p:cNvSpPr>
            <a:spLocks noGrp="1"/>
          </p:cNvSpPr>
          <p:nvPr>
            <p:ph type="body" sz="quarter" idx="11"/>
          </p:nvPr>
        </p:nvSpPr>
        <p:spPr>
          <a:xfrm>
            <a:off x="5292588" y="1470276"/>
            <a:ext cx="5007141" cy="519299"/>
          </a:xfrm>
        </p:spPr>
        <p:txBody>
          <a:bodyPr>
            <a:normAutofit/>
          </a:bodyPr>
          <a:lstStyle/>
          <a:p>
            <a:pPr marL="453128" lvl="1" indent="0">
              <a:lnSpc>
                <a:spcPct val="120000"/>
              </a:lnSpc>
              <a:buNone/>
            </a:pPr>
            <a:r>
              <a:rPr lang="en-US" sz="1804" dirty="0"/>
              <a:t>Analytic low-</a:t>
            </a:r>
            <a:r>
              <a:rPr lang="en-US" sz="1804" i="1" dirty="0"/>
              <a:t>A</a:t>
            </a:r>
            <a:r>
              <a:rPr lang="en-US" sz="1804" dirty="0"/>
              <a:t> descriptions of </a:t>
            </a:r>
            <a:r>
              <a:rPr lang="en-US" sz="1804" dirty="0" err="1">
                <a:solidFill>
                  <a:schemeClr val="tx1"/>
                </a:solidFill>
                <a:ea typeface="ＭＳ Ｐゴシック" charset="0"/>
                <a:cs typeface="Times New Roman" pitchFamily="18" charset="0"/>
              </a:rPr>
              <a:t>L</a:t>
            </a:r>
            <a:r>
              <a:rPr lang="en-US" sz="1804" baseline="-25000" dirty="0" err="1">
                <a:solidFill>
                  <a:schemeClr val="tx1"/>
                </a:solidFill>
                <a:ea typeface="ＭＳ Ｐゴシック" charset="0"/>
                <a:cs typeface="Times New Roman" pitchFamily="18" charset="0"/>
              </a:rPr>
              <a:t>p</a:t>
            </a:r>
            <a:r>
              <a:rPr lang="en-US" sz="1804" baseline="30000" dirty="0"/>
              <a:t>*</a:t>
            </a:r>
            <a:r>
              <a:rPr lang="en-US" sz="1804" dirty="0"/>
              <a:t>, </a:t>
            </a:r>
            <a:r>
              <a:rPr lang="en-US" sz="1804" i="1" dirty="0" err="1"/>
              <a:t>B</a:t>
            </a:r>
            <a:r>
              <a:rPr lang="en-US" sz="1804" i="1" baseline="-25000" dirty="0" err="1"/>
              <a:t>z</a:t>
            </a:r>
            <a:r>
              <a:rPr lang="en-US" sz="1804" baseline="30000" dirty="0"/>
              <a:t>*</a:t>
            </a:r>
            <a:r>
              <a:rPr lang="en-US" sz="1804" baseline="30000" dirty="0"/>
              <a:t>*</a:t>
            </a:r>
            <a:endParaRPr lang="en-US" sz="1994" baseline="30000" dirty="0"/>
          </a:p>
        </p:txBody>
      </p:sp>
      <p:graphicFrame>
        <p:nvGraphicFramePr>
          <p:cNvPr id="3" name="Object 2"/>
          <p:cNvGraphicFramePr>
            <a:graphicFrameLocks noChangeAspect="1"/>
          </p:cNvGraphicFramePr>
          <p:nvPr>
            <p:extLst/>
          </p:nvPr>
        </p:nvGraphicFramePr>
        <p:xfrm>
          <a:off x="2288680" y="996296"/>
          <a:ext cx="3531494" cy="480813"/>
        </p:xfrm>
        <a:graphic>
          <a:graphicData uri="http://schemas.openxmlformats.org/presentationml/2006/ole">
            <mc:AlternateContent xmlns:mc="http://schemas.openxmlformats.org/markup-compatibility/2006">
              <mc:Choice xmlns:v="urn:schemas-microsoft-com:vml" Requires="v">
                <p:oleObj spid="_x0000_s4301" name="Equation" r:id="rId4" imgW="2082800" imgH="279400" progId="Equation.3">
                  <p:embed/>
                </p:oleObj>
              </mc:Choice>
              <mc:Fallback>
                <p:oleObj name="Equation" r:id="rId4" imgW="2082800" imgH="279400" progId="Equation.3">
                  <p:embed/>
                  <p:pic>
                    <p:nvPicPr>
                      <p:cNvPr id="0" name=""/>
                      <p:cNvPicPr/>
                      <p:nvPr/>
                    </p:nvPicPr>
                    <p:blipFill>
                      <a:blip r:embed="rId5"/>
                      <a:stretch>
                        <a:fillRect/>
                      </a:stretch>
                    </p:blipFill>
                    <p:spPr>
                      <a:xfrm>
                        <a:off x="2288680" y="996296"/>
                        <a:ext cx="3531494" cy="480813"/>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859114" y="2193055"/>
          <a:ext cx="4484077" cy="797336"/>
        </p:xfrm>
        <a:graphic>
          <a:graphicData uri="http://schemas.openxmlformats.org/presentationml/2006/ole">
            <mc:AlternateContent xmlns:mc="http://schemas.openxmlformats.org/markup-compatibility/2006">
              <mc:Choice xmlns:v="urn:schemas-microsoft-com:vml" Requires="v">
                <p:oleObj spid="_x0000_s4302" name="Equation" r:id="rId6" imgW="2463800" imgH="431800" progId="Equation.3">
                  <p:embed/>
                </p:oleObj>
              </mc:Choice>
              <mc:Fallback>
                <p:oleObj name="Equation" r:id="rId6" imgW="2463800" imgH="431800" progId="Equation.3">
                  <p:embed/>
                  <p:pic>
                    <p:nvPicPr>
                      <p:cNvPr id="0" name=""/>
                      <p:cNvPicPr/>
                      <p:nvPr/>
                    </p:nvPicPr>
                    <p:blipFill>
                      <a:blip r:embed="rId7"/>
                      <a:stretch>
                        <a:fillRect/>
                      </a:stretch>
                    </p:blipFill>
                    <p:spPr>
                      <a:xfrm>
                        <a:off x="1859114" y="2193055"/>
                        <a:ext cx="4484077" cy="797336"/>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7576695" y="2210118"/>
          <a:ext cx="2110211" cy="804600"/>
        </p:xfrm>
        <a:graphic>
          <a:graphicData uri="http://schemas.openxmlformats.org/presentationml/2006/ole">
            <mc:AlternateContent xmlns:mc="http://schemas.openxmlformats.org/markup-compatibility/2006">
              <mc:Choice xmlns:v="urn:schemas-microsoft-com:vml" Requires="v">
                <p:oleObj spid="_x0000_s4303" name="Equation" r:id="rId8" imgW="1079500" imgH="406400" progId="Equation.3">
                  <p:embed/>
                </p:oleObj>
              </mc:Choice>
              <mc:Fallback>
                <p:oleObj name="Equation" r:id="rId8" imgW="1079500" imgH="406400" progId="Equation.3">
                  <p:embed/>
                  <p:pic>
                    <p:nvPicPr>
                      <p:cNvPr id="0" name=""/>
                      <p:cNvPicPr/>
                      <p:nvPr/>
                    </p:nvPicPr>
                    <p:blipFill>
                      <a:blip r:embed="rId9"/>
                      <a:stretch>
                        <a:fillRect/>
                      </a:stretch>
                    </p:blipFill>
                    <p:spPr>
                      <a:xfrm>
                        <a:off x="7576695" y="2210118"/>
                        <a:ext cx="2110211" cy="804600"/>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1902824" y="4640834"/>
          <a:ext cx="3043144" cy="587052"/>
        </p:xfrm>
        <a:graphic>
          <a:graphicData uri="http://schemas.openxmlformats.org/presentationml/2006/ole">
            <mc:AlternateContent xmlns:mc="http://schemas.openxmlformats.org/markup-compatibility/2006">
              <mc:Choice xmlns:v="urn:schemas-microsoft-com:vml" Requires="v">
                <p:oleObj spid="_x0000_s4304" name="Equation" r:id="rId10" imgW="2146300" imgH="406400" progId="Equation.3">
                  <p:embed/>
                </p:oleObj>
              </mc:Choice>
              <mc:Fallback>
                <p:oleObj name="Equation" r:id="rId10" imgW="2146300" imgH="406400" progId="Equation.3">
                  <p:embed/>
                  <p:pic>
                    <p:nvPicPr>
                      <p:cNvPr id="0" name=""/>
                      <p:cNvPicPr/>
                      <p:nvPr/>
                    </p:nvPicPr>
                    <p:blipFill>
                      <a:blip r:embed="rId11"/>
                      <a:stretch>
                        <a:fillRect/>
                      </a:stretch>
                    </p:blipFill>
                    <p:spPr>
                      <a:xfrm>
                        <a:off x="1902824" y="4640834"/>
                        <a:ext cx="3043144" cy="587052"/>
                      </a:xfrm>
                      <a:prstGeom prst="rect">
                        <a:avLst/>
                      </a:prstGeom>
                    </p:spPr>
                  </p:pic>
                </p:oleObj>
              </mc:Fallback>
            </mc:AlternateContent>
          </a:graphicData>
        </a:graphic>
      </p:graphicFrame>
      <p:graphicFrame>
        <p:nvGraphicFramePr>
          <p:cNvPr id="16" name="Object 15"/>
          <p:cNvGraphicFramePr>
            <a:graphicFrameLocks noChangeAspect="1"/>
          </p:cNvGraphicFramePr>
          <p:nvPr>
            <p:extLst/>
          </p:nvPr>
        </p:nvGraphicFramePr>
        <p:xfrm>
          <a:off x="6980758" y="3343087"/>
          <a:ext cx="3419957" cy="988758"/>
        </p:xfrm>
        <a:graphic>
          <a:graphicData uri="http://schemas.openxmlformats.org/presentationml/2006/ole">
            <mc:AlternateContent xmlns:mc="http://schemas.openxmlformats.org/markup-compatibility/2006">
              <mc:Choice xmlns:v="urn:schemas-microsoft-com:vml" Requires="v">
                <p:oleObj spid="_x0000_s4305" name="Equation" r:id="rId12" imgW="1879600" imgH="533400" progId="Equation.3">
                  <p:embed/>
                </p:oleObj>
              </mc:Choice>
              <mc:Fallback>
                <p:oleObj name="Equation" r:id="rId12" imgW="1879600" imgH="533400" progId="Equation.3">
                  <p:embed/>
                  <p:pic>
                    <p:nvPicPr>
                      <p:cNvPr id="0" name=""/>
                      <p:cNvPicPr/>
                      <p:nvPr/>
                    </p:nvPicPr>
                    <p:blipFill>
                      <a:blip r:embed="rId13"/>
                      <a:stretch>
                        <a:fillRect/>
                      </a:stretch>
                    </p:blipFill>
                    <p:spPr>
                      <a:xfrm>
                        <a:off x="6980758" y="3343087"/>
                        <a:ext cx="3419957" cy="988758"/>
                      </a:xfrm>
                      <a:prstGeom prst="rect">
                        <a:avLst/>
                      </a:prstGeom>
                    </p:spPr>
                  </p:pic>
                </p:oleObj>
              </mc:Fallback>
            </mc:AlternateContent>
          </a:graphicData>
        </a:graphic>
      </p:graphicFrame>
      <p:graphicFrame>
        <p:nvGraphicFramePr>
          <p:cNvPr id="18" name="Object 17"/>
          <p:cNvGraphicFramePr>
            <a:graphicFrameLocks noChangeAspect="1"/>
          </p:cNvGraphicFramePr>
          <p:nvPr>
            <p:extLst/>
          </p:nvPr>
        </p:nvGraphicFramePr>
        <p:xfrm>
          <a:off x="2177163" y="5305531"/>
          <a:ext cx="2021207" cy="625816"/>
        </p:xfrm>
        <a:graphic>
          <a:graphicData uri="http://schemas.openxmlformats.org/presentationml/2006/ole">
            <mc:AlternateContent xmlns:mc="http://schemas.openxmlformats.org/markup-compatibility/2006">
              <mc:Choice xmlns:v="urn:schemas-microsoft-com:vml" Requires="v">
                <p:oleObj spid="_x0000_s4306" name="Equation" r:id="rId14" imgW="1371600" imgH="419100" progId="Equation.3">
                  <p:embed/>
                </p:oleObj>
              </mc:Choice>
              <mc:Fallback>
                <p:oleObj name="Equation" r:id="rId14" imgW="1371600" imgH="419100" progId="Equation.3">
                  <p:embed/>
                  <p:pic>
                    <p:nvPicPr>
                      <p:cNvPr id="0" name=""/>
                      <p:cNvPicPr/>
                      <p:nvPr/>
                    </p:nvPicPr>
                    <p:blipFill>
                      <a:blip r:embed="rId15"/>
                      <a:stretch>
                        <a:fillRect/>
                      </a:stretch>
                    </p:blipFill>
                    <p:spPr>
                      <a:xfrm>
                        <a:off x="2177163" y="5305531"/>
                        <a:ext cx="2021207" cy="625816"/>
                      </a:xfrm>
                      <a:prstGeom prst="rect">
                        <a:avLst/>
                      </a:prstGeom>
                    </p:spPr>
                  </p:pic>
                </p:oleObj>
              </mc:Fallback>
            </mc:AlternateContent>
          </a:graphicData>
        </a:graphic>
      </p:graphicFrame>
      <p:graphicFrame>
        <p:nvGraphicFramePr>
          <p:cNvPr id="19" name="Object 2"/>
          <p:cNvGraphicFramePr>
            <a:graphicFrameLocks noChangeAspect="1"/>
          </p:cNvGraphicFramePr>
          <p:nvPr>
            <p:extLst/>
          </p:nvPr>
        </p:nvGraphicFramePr>
        <p:xfrm>
          <a:off x="4885678" y="5062852"/>
          <a:ext cx="2242795" cy="497405"/>
        </p:xfrm>
        <a:graphic>
          <a:graphicData uri="http://schemas.openxmlformats.org/presentationml/2006/ole">
            <mc:AlternateContent xmlns:mc="http://schemas.openxmlformats.org/markup-compatibility/2006">
              <mc:Choice xmlns:v="urn:schemas-microsoft-com:vml" Requires="v">
                <p:oleObj spid="_x0000_s4307" name="Equation" r:id="rId16" imgW="1981200" imgH="431800" progId="Equation.3">
                  <p:embed/>
                </p:oleObj>
              </mc:Choice>
              <mc:Fallback>
                <p:oleObj name="Equation" r:id="rId16" imgW="1981200" imgH="431800" progId="Equation.3">
                  <p:embed/>
                  <p:pic>
                    <p:nvPicPr>
                      <p:cNvPr id="0" name=""/>
                      <p:cNvPicPr>
                        <a:picLocks noChangeAspect="1" noChangeArrowheads="1"/>
                      </p:cNvPicPr>
                      <p:nvPr/>
                    </p:nvPicPr>
                    <p:blipFill>
                      <a:blip r:embed="rId17"/>
                      <a:srcRect/>
                      <a:stretch>
                        <a:fillRect/>
                      </a:stretch>
                    </p:blipFill>
                    <p:spPr bwMode="auto">
                      <a:xfrm>
                        <a:off x="4885678" y="5062852"/>
                        <a:ext cx="2242795" cy="497405"/>
                      </a:xfrm>
                      <a:prstGeom prst="rect">
                        <a:avLst/>
                      </a:prstGeom>
                      <a:noFill/>
                      <a:ln>
                        <a:noFill/>
                      </a:ln>
                      <a:effectLst/>
                      <a:extLst/>
                    </p:spPr>
                  </p:pic>
                </p:oleObj>
              </mc:Fallback>
            </mc:AlternateContent>
          </a:graphicData>
        </a:graphic>
      </p:graphicFrame>
      <p:graphicFrame>
        <p:nvGraphicFramePr>
          <p:cNvPr id="20" name="Object 2"/>
          <p:cNvGraphicFramePr>
            <a:graphicFrameLocks noChangeAspect="1"/>
          </p:cNvGraphicFramePr>
          <p:nvPr>
            <p:extLst/>
          </p:nvPr>
        </p:nvGraphicFramePr>
        <p:xfrm>
          <a:off x="4704004" y="5738106"/>
          <a:ext cx="2471973" cy="336688"/>
        </p:xfrm>
        <a:graphic>
          <a:graphicData uri="http://schemas.openxmlformats.org/presentationml/2006/ole">
            <mc:AlternateContent xmlns:mc="http://schemas.openxmlformats.org/markup-compatibility/2006">
              <mc:Choice xmlns:v="urn:schemas-microsoft-com:vml" Requires="v">
                <p:oleObj spid="_x0000_s4308" name="Equation" r:id="rId18" imgW="2184400" imgH="292100" progId="Equation.3">
                  <p:embed/>
                </p:oleObj>
              </mc:Choice>
              <mc:Fallback>
                <p:oleObj name="Equation" r:id="rId18" imgW="2184400" imgH="292100" progId="Equation.3">
                  <p:embed/>
                  <p:pic>
                    <p:nvPicPr>
                      <p:cNvPr id="0" name=""/>
                      <p:cNvPicPr>
                        <a:picLocks noChangeAspect="1" noChangeArrowheads="1"/>
                      </p:cNvPicPr>
                      <p:nvPr/>
                    </p:nvPicPr>
                    <p:blipFill>
                      <a:blip r:embed="rId19"/>
                      <a:srcRect/>
                      <a:stretch>
                        <a:fillRect/>
                      </a:stretch>
                    </p:blipFill>
                    <p:spPr bwMode="auto">
                      <a:xfrm>
                        <a:off x="4704004" y="5738106"/>
                        <a:ext cx="2471973" cy="336688"/>
                      </a:xfrm>
                      <a:prstGeom prst="rect">
                        <a:avLst/>
                      </a:prstGeom>
                      <a:noFill/>
                      <a:ln>
                        <a:noFill/>
                      </a:ln>
                      <a:effectLst/>
                      <a:extLst/>
                    </p:spPr>
                  </p:pic>
                </p:oleObj>
              </mc:Fallback>
            </mc:AlternateContent>
          </a:graphicData>
        </a:graphic>
      </p:graphicFrame>
      <p:graphicFrame>
        <p:nvGraphicFramePr>
          <p:cNvPr id="29" name="Object 2"/>
          <p:cNvGraphicFramePr>
            <a:graphicFrameLocks noChangeAspect="1"/>
          </p:cNvGraphicFramePr>
          <p:nvPr>
            <p:extLst/>
          </p:nvPr>
        </p:nvGraphicFramePr>
        <p:xfrm>
          <a:off x="4292466" y="3639832"/>
          <a:ext cx="2407758" cy="274689"/>
        </p:xfrm>
        <a:graphic>
          <a:graphicData uri="http://schemas.openxmlformats.org/presentationml/2006/ole">
            <mc:AlternateContent xmlns:mc="http://schemas.openxmlformats.org/markup-compatibility/2006">
              <mc:Choice xmlns:v="urn:schemas-microsoft-com:vml" Requires="v">
                <p:oleObj spid="_x0000_s4309" name="Equation" r:id="rId20" imgW="2044700" imgH="228600" progId="Equation.3">
                  <p:embed/>
                </p:oleObj>
              </mc:Choice>
              <mc:Fallback>
                <p:oleObj name="Equation" r:id="rId20" imgW="2044700" imgH="228600" progId="Equation.3">
                  <p:embed/>
                  <p:pic>
                    <p:nvPicPr>
                      <p:cNvPr id="0" name=""/>
                      <p:cNvPicPr>
                        <a:picLocks noChangeAspect="1" noChangeArrowheads="1"/>
                      </p:cNvPicPr>
                      <p:nvPr/>
                    </p:nvPicPr>
                    <p:blipFill>
                      <a:blip r:embed="rId21"/>
                      <a:srcRect/>
                      <a:stretch>
                        <a:fillRect/>
                      </a:stretch>
                    </p:blipFill>
                    <p:spPr bwMode="auto">
                      <a:xfrm>
                        <a:off x="4292466" y="3639832"/>
                        <a:ext cx="2407758" cy="274689"/>
                      </a:xfrm>
                      <a:prstGeom prst="rect">
                        <a:avLst/>
                      </a:prstGeom>
                      <a:noFill/>
                      <a:ln>
                        <a:noFill/>
                      </a:ln>
                      <a:effectLst/>
                      <a:extLst/>
                    </p:spPr>
                  </p:pic>
                </p:oleObj>
              </mc:Fallback>
            </mc:AlternateContent>
          </a:graphicData>
        </a:graphic>
      </p:graphicFrame>
      <p:graphicFrame>
        <p:nvGraphicFramePr>
          <p:cNvPr id="30" name="Object 2"/>
          <p:cNvGraphicFramePr>
            <a:graphicFrameLocks noChangeAspect="1"/>
          </p:cNvGraphicFramePr>
          <p:nvPr>
            <p:extLst/>
          </p:nvPr>
        </p:nvGraphicFramePr>
        <p:xfrm>
          <a:off x="4347797" y="3952488"/>
          <a:ext cx="2273531" cy="350370"/>
        </p:xfrm>
        <a:graphic>
          <a:graphicData uri="http://schemas.openxmlformats.org/presentationml/2006/ole">
            <mc:AlternateContent xmlns:mc="http://schemas.openxmlformats.org/markup-compatibility/2006">
              <mc:Choice xmlns:v="urn:schemas-microsoft-com:vml" Requires="v">
                <p:oleObj spid="_x0000_s4310" name="Equation" r:id="rId22" imgW="1930400" imgH="292100" progId="Equation.3">
                  <p:embed/>
                </p:oleObj>
              </mc:Choice>
              <mc:Fallback>
                <p:oleObj name="Equation" r:id="rId22" imgW="1930400" imgH="292100" progId="Equation.3">
                  <p:embed/>
                  <p:pic>
                    <p:nvPicPr>
                      <p:cNvPr id="0" name=""/>
                      <p:cNvPicPr>
                        <a:picLocks noChangeAspect="1" noChangeArrowheads="1"/>
                      </p:cNvPicPr>
                      <p:nvPr/>
                    </p:nvPicPr>
                    <p:blipFill>
                      <a:blip r:embed="rId23"/>
                      <a:srcRect/>
                      <a:stretch>
                        <a:fillRect/>
                      </a:stretch>
                    </p:blipFill>
                    <p:spPr bwMode="auto">
                      <a:xfrm>
                        <a:off x="4347797" y="3952488"/>
                        <a:ext cx="2273531" cy="350370"/>
                      </a:xfrm>
                      <a:prstGeom prst="rect">
                        <a:avLst/>
                      </a:prstGeom>
                      <a:noFill/>
                      <a:ln>
                        <a:noFill/>
                      </a:ln>
                      <a:effectLst/>
                      <a:extLst/>
                    </p:spPr>
                  </p:pic>
                </p:oleObj>
              </mc:Fallback>
            </mc:AlternateContent>
          </a:graphicData>
        </a:graphic>
      </p:graphicFrame>
      <p:graphicFrame>
        <p:nvGraphicFramePr>
          <p:cNvPr id="31" name="Object 2"/>
          <p:cNvGraphicFramePr>
            <a:graphicFrameLocks noChangeAspect="1"/>
          </p:cNvGraphicFramePr>
          <p:nvPr>
            <p:extLst/>
          </p:nvPr>
        </p:nvGraphicFramePr>
        <p:xfrm>
          <a:off x="1781682" y="3659443"/>
          <a:ext cx="2363477" cy="626461"/>
        </p:xfrm>
        <a:graphic>
          <a:graphicData uri="http://schemas.openxmlformats.org/presentationml/2006/ole">
            <mc:AlternateContent xmlns:mc="http://schemas.openxmlformats.org/markup-compatibility/2006">
              <mc:Choice xmlns:v="urn:schemas-microsoft-com:vml" Requires="v">
                <p:oleObj spid="_x0000_s4311" name="Equation" r:id="rId24" imgW="2006600" imgH="520700" progId="Equation.3">
                  <p:embed/>
                </p:oleObj>
              </mc:Choice>
              <mc:Fallback>
                <p:oleObj name="Equation" r:id="rId24" imgW="2006600" imgH="520700" progId="Equation.3">
                  <p:embed/>
                  <p:pic>
                    <p:nvPicPr>
                      <p:cNvPr id="0" name=""/>
                      <p:cNvPicPr>
                        <a:picLocks noChangeAspect="1" noChangeArrowheads="1"/>
                      </p:cNvPicPr>
                      <p:nvPr/>
                    </p:nvPicPr>
                    <p:blipFill>
                      <a:blip r:embed="rId25"/>
                      <a:srcRect/>
                      <a:stretch>
                        <a:fillRect/>
                      </a:stretch>
                    </p:blipFill>
                    <p:spPr bwMode="auto">
                      <a:xfrm>
                        <a:off x="1781682" y="3659443"/>
                        <a:ext cx="2363477" cy="626461"/>
                      </a:xfrm>
                      <a:prstGeom prst="rect">
                        <a:avLst/>
                      </a:prstGeom>
                      <a:noFill/>
                      <a:ln>
                        <a:noFill/>
                      </a:ln>
                      <a:effectLst/>
                      <a:extLst/>
                    </p:spPr>
                  </p:pic>
                </p:oleObj>
              </mc:Fallback>
            </mc:AlternateContent>
          </a:graphicData>
        </a:graphic>
      </p:graphicFrame>
      <p:sp>
        <p:nvSpPr>
          <p:cNvPr id="28" name="Rectangle 27"/>
          <p:cNvSpPr/>
          <p:nvPr/>
        </p:nvSpPr>
        <p:spPr bwMode="auto">
          <a:xfrm>
            <a:off x="6874085" y="2105392"/>
            <a:ext cx="3615557" cy="1005578"/>
          </a:xfrm>
          <a:prstGeom prst="rect">
            <a:avLst/>
          </a:prstGeom>
          <a:noFill/>
          <a:ln w="38100" cap="flat" cmpd="sng" algn="ctr">
            <a:solidFill>
              <a:srgbClr val="660066"/>
            </a:solidFill>
            <a:prstDash val="solid"/>
            <a:round/>
            <a:headEnd type="none" w="med" len="med"/>
            <a:tailEnd type="none" w="med" len="med"/>
          </a:ln>
          <a:effectLst/>
        </p:spPr>
        <p:txBody>
          <a:bodyPr vert="horz" wrap="square" lIns="90744" tIns="45371" rIns="90744" bIns="45371" numCol="1" rtlCol="0" anchor="t" anchorCtr="0" compatLnSpc="1">
            <a:prstTxWarp prst="textNoShape">
              <a:avLst/>
            </a:prstTxWarp>
          </a:bodyPr>
          <a:lstStyle/>
          <a:p>
            <a:pPr defTabSz="453736"/>
            <a:endParaRPr lang="en-US" sz="1709" dirty="0">
              <a:ln w="38100" cmpd="sng">
                <a:solidFill>
                  <a:srgbClr val="0000FF"/>
                </a:solidFill>
              </a:ln>
            </a:endParaRPr>
          </a:p>
          <a:p>
            <a:pPr defTabSz="453736"/>
            <a:endParaRPr lang="en-US" sz="1709" dirty="0">
              <a:ln w="38100" cmpd="sng">
                <a:solidFill>
                  <a:srgbClr val="0000FF"/>
                </a:solidFill>
              </a:ln>
            </a:endParaRPr>
          </a:p>
        </p:txBody>
      </p:sp>
      <p:sp>
        <p:nvSpPr>
          <p:cNvPr id="33" name="Rectangle 32"/>
          <p:cNvSpPr/>
          <p:nvPr/>
        </p:nvSpPr>
        <p:spPr bwMode="auto">
          <a:xfrm>
            <a:off x="1718981" y="2109626"/>
            <a:ext cx="5015803" cy="2279495"/>
          </a:xfrm>
          <a:prstGeom prst="rect">
            <a:avLst/>
          </a:prstGeom>
          <a:noFill/>
          <a:ln w="38100" cap="flat" cmpd="sng" algn="ctr">
            <a:solidFill>
              <a:srgbClr val="0000FF"/>
            </a:solidFill>
            <a:prstDash val="solid"/>
            <a:round/>
            <a:headEnd type="none" w="med" len="med"/>
            <a:tailEnd type="none" w="med" len="med"/>
          </a:ln>
          <a:effectLst/>
        </p:spPr>
        <p:txBody>
          <a:bodyPr vert="horz" wrap="square" lIns="90744" tIns="45371" rIns="90744" bIns="45371" numCol="1" rtlCol="0" anchor="t" anchorCtr="0" compatLnSpc="1">
            <a:prstTxWarp prst="textNoShape">
              <a:avLst/>
            </a:prstTxWarp>
          </a:bodyPr>
          <a:lstStyle/>
          <a:p>
            <a:pPr defTabSz="453736"/>
            <a:endParaRPr lang="en-US" sz="1709">
              <a:ln w="38100" cmpd="sng">
                <a:noFill/>
              </a:ln>
              <a:solidFill>
                <a:schemeClr val="accent2"/>
              </a:solidFill>
            </a:endParaRPr>
          </a:p>
        </p:txBody>
      </p:sp>
      <p:sp>
        <p:nvSpPr>
          <p:cNvPr id="34" name="Rectangle 33"/>
          <p:cNvSpPr/>
          <p:nvPr/>
        </p:nvSpPr>
        <p:spPr bwMode="auto">
          <a:xfrm>
            <a:off x="6879873" y="3235123"/>
            <a:ext cx="3621827" cy="1141940"/>
          </a:xfrm>
          <a:prstGeom prst="rect">
            <a:avLst/>
          </a:prstGeom>
          <a:noFill/>
          <a:ln w="38100" cap="flat" cmpd="sng" algn="ctr">
            <a:solidFill>
              <a:srgbClr val="FF0000"/>
            </a:solidFill>
            <a:prstDash val="solid"/>
            <a:round/>
            <a:headEnd type="none" w="med" len="med"/>
            <a:tailEnd type="none" w="med" len="med"/>
          </a:ln>
          <a:effectLst/>
        </p:spPr>
        <p:txBody>
          <a:bodyPr vert="horz" wrap="square" lIns="90744" tIns="45371" rIns="90744" bIns="45371" numCol="1" rtlCol="0" anchor="t" anchorCtr="0" compatLnSpc="1">
            <a:prstTxWarp prst="textNoShape">
              <a:avLst/>
            </a:prstTxWarp>
          </a:bodyPr>
          <a:lstStyle/>
          <a:p>
            <a:pPr defTabSz="453736"/>
            <a:endParaRPr lang="en-US" sz="1709">
              <a:ln w="38100" cmpd="sng">
                <a:solidFill>
                  <a:srgbClr val="0000FF"/>
                </a:solidFill>
              </a:ln>
            </a:endParaRPr>
          </a:p>
        </p:txBody>
      </p:sp>
      <p:sp>
        <p:nvSpPr>
          <p:cNvPr id="35" name="Rectangle 34"/>
          <p:cNvSpPr/>
          <p:nvPr/>
        </p:nvSpPr>
        <p:spPr bwMode="auto">
          <a:xfrm>
            <a:off x="1728079" y="4499029"/>
            <a:ext cx="5810363" cy="1610370"/>
          </a:xfrm>
          <a:prstGeom prst="rect">
            <a:avLst/>
          </a:prstGeom>
          <a:noFill/>
          <a:ln w="38100" cap="flat" cmpd="sng" algn="ctr">
            <a:solidFill>
              <a:schemeClr val="accent2">
                <a:lumMod val="60000"/>
                <a:lumOff val="40000"/>
              </a:schemeClr>
            </a:solidFill>
            <a:prstDash val="solid"/>
            <a:round/>
            <a:headEnd type="none" w="med" len="med"/>
            <a:tailEnd type="none" w="med" len="med"/>
          </a:ln>
          <a:effectLst/>
        </p:spPr>
        <p:txBody>
          <a:bodyPr vert="horz" wrap="square" lIns="90744" tIns="45371" rIns="90744" bIns="45371" numCol="1" rtlCol="0" anchor="t" anchorCtr="0" compatLnSpc="1">
            <a:prstTxWarp prst="textNoShape">
              <a:avLst/>
            </a:prstTxWarp>
          </a:bodyPr>
          <a:lstStyle/>
          <a:p>
            <a:pPr defTabSz="453736"/>
            <a:endParaRPr lang="en-US" sz="1709">
              <a:ln w="38100" cmpd="sng">
                <a:solidFill>
                  <a:srgbClr val="0000FF"/>
                </a:solidFill>
              </a:ln>
            </a:endParaRPr>
          </a:p>
        </p:txBody>
      </p:sp>
      <p:graphicFrame>
        <p:nvGraphicFramePr>
          <p:cNvPr id="37" name="Object 2"/>
          <p:cNvGraphicFramePr>
            <a:graphicFrameLocks noChangeAspect="1"/>
          </p:cNvGraphicFramePr>
          <p:nvPr>
            <p:extLst/>
          </p:nvPr>
        </p:nvGraphicFramePr>
        <p:xfrm>
          <a:off x="2665496" y="2921057"/>
          <a:ext cx="3073288" cy="697858"/>
        </p:xfrm>
        <a:graphic>
          <a:graphicData uri="http://schemas.openxmlformats.org/presentationml/2006/ole">
            <mc:AlternateContent xmlns:mc="http://schemas.openxmlformats.org/markup-compatibility/2006">
              <mc:Choice xmlns:v="urn:schemas-microsoft-com:vml" Requires="v">
                <p:oleObj spid="_x0000_s4312" name="Equation" r:id="rId26" imgW="2159000" imgH="482600" progId="Equation.3">
                  <p:embed/>
                </p:oleObj>
              </mc:Choice>
              <mc:Fallback>
                <p:oleObj name="Equation" r:id="rId26" imgW="2159000" imgH="482600" progId="Equation.3">
                  <p:embed/>
                  <p:pic>
                    <p:nvPicPr>
                      <p:cNvPr id="0" name=""/>
                      <p:cNvPicPr>
                        <a:picLocks noChangeAspect="1" noChangeArrowheads="1"/>
                      </p:cNvPicPr>
                      <p:nvPr/>
                    </p:nvPicPr>
                    <p:blipFill>
                      <a:blip r:embed="rId27"/>
                      <a:srcRect/>
                      <a:stretch>
                        <a:fillRect/>
                      </a:stretch>
                    </p:blipFill>
                    <p:spPr bwMode="auto">
                      <a:xfrm>
                        <a:off x="2665496" y="2921057"/>
                        <a:ext cx="3073288" cy="697858"/>
                      </a:xfrm>
                      <a:prstGeom prst="rect">
                        <a:avLst/>
                      </a:prstGeom>
                      <a:noFill/>
                      <a:ln>
                        <a:noFill/>
                      </a:ln>
                      <a:effectLst/>
                      <a:extLst/>
                    </p:spPr>
                  </p:pic>
                </p:oleObj>
              </mc:Fallback>
            </mc:AlternateContent>
          </a:graphicData>
        </a:graphic>
      </p:graphicFrame>
      <p:sp>
        <p:nvSpPr>
          <p:cNvPr id="4" name="TextBox 3"/>
          <p:cNvSpPr txBox="1"/>
          <p:nvPr/>
        </p:nvSpPr>
        <p:spPr>
          <a:xfrm>
            <a:off x="5111238" y="4597680"/>
            <a:ext cx="183325" cy="354649"/>
          </a:xfrm>
          <a:prstGeom prst="rect">
            <a:avLst/>
          </a:prstGeom>
          <a:noFill/>
        </p:spPr>
        <p:txBody>
          <a:bodyPr wrap="none" lIns="90744" tIns="45371" rIns="90744" bIns="45371" rtlCol="0">
            <a:spAutoFit/>
          </a:bodyPr>
          <a:lstStyle/>
          <a:p>
            <a:endParaRPr lang="en-US" sz="1709"/>
          </a:p>
        </p:txBody>
      </p:sp>
      <p:sp>
        <p:nvSpPr>
          <p:cNvPr id="39" name="Rectangle 38"/>
          <p:cNvSpPr/>
          <p:nvPr/>
        </p:nvSpPr>
        <p:spPr bwMode="auto">
          <a:xfrm>
            <a:off x="7745583" y="2658772"/>
            <a:ext cx="241167" cy="198308"/>
          </a:xfrm>
          <a:prstGeom prst="rect">
            <a:avLst/>
          </a:prstGeom>
          <a:solidFill>
            <a:schemeClr val="bg1"/>
          </a:solidFill>
          <a:ln w="9525" cap="flat" cmpd="sng" algn="ctr">
            <a:noFill/>
            <a:prstDash val="solid"/>
            <a:round/>
            <a:headEnd type="none" w="med" len="med"/>
            <a:tailEnd type="none" w="med" len="med"/>
          </a:ln>
          <a:effectLst/>
        </p:spPr>
        <p:txBody>
          <a:bodyPr vert="horz" wrap="square" lIns="90744" tIns="45371" rIns="90744" bIns="45371" numCol="1" rtlCol="0" anchor="t" anchorCtr="0" compatLnSpc="1">
            <a:prstTxWarp prst="textNoShape">
              <a:avLst/>
            </a:prstTxWarp>
          </a:bodyPr>
          <a:lstStyle/>
          <a:p>
            <a:pPr defTabSz="453736"/>
            <a:endParaRPr lang="en-US" sz="1709"/>
          </a:p>
        </p:txBody>
      </p:sp>
      <p:sp>
        <p:nvSpPr>
          <p:cNvPr id="40" name="TextBox 39"/>
          <p:cNvSpPr txBox="1"/>
          <p:nvPr/>
        </p:nvSpPr>
        <p:spPr>
          <a:xfrm>
            <a:off x="7648491" y="2619205"/>
            <a:ext cx="410887" cy="266933"/>
          </a:xfrm>
          <a:prstGeom prst="rect">
            <a:avLst/>
          </a:prstGeom>
          <a:noFill/>
        </p:spPr>
        <p:txBody>
          <a:bodyPr wrap="none" lIns="90744" tIns="45371" rIns="90744" bIns="45371" rtlCol="0">
            <a:spAutoFit/>
          </a:bodyPr>
          <a:lstStyle/>
          <a:p>
            <a:r>
              <a:rPr lang="en-US" sz="1139" i="1" dirty="0">
                <a:latin typeface="Lucida Sans Unicode" charset="0"/>
                <a:ea typeface="Lucida Sans Unicode" charset="0"/>
                <a:cs typeface="Lucida Sans Unicode" charset="0"/>
              </a:rPr>
              <a:t>LHI</a:t>
            </a:r>
          </a:p>
        </p:txBody>
      </p:sp>
      <p:graphicFrame>
        <p:nvGraphicFramePr>
          <p:cNvPr id="45" name="Object 2"/>
          <p:cNvGraphicFramePr>
            <a:graphicFrameLocks noChangeAspect="1"/>
          </p:cNvGraphicFramePr>
          <p:nvPr>
            <p:extLst/>
          </p:nvPr>
        </p:nvGraphicFramePr>
        <p:xfrm>
          <a:off x="5512823" y="5441749"/>
          <a:ext cx="1653327" cy="365701"/>
        </p:xfrm>
        <a:graphic>
          <a:graphicData uri="http://schemas.openxmlformats.org/presentationml/2006/ole">
            <mc:AlternateContent xmlns:mc="http://schemas.openxmlformats.org/markup-compatibility/2006">
              <mc:Choice xmlns:v="urn:schemas-microsoft-com:vml" Requires="v">
                <p:oleObj spid="_x0000_s4313" name="Equation" r:id="rId28" imgW="1460500" imgH="317500" progId="Equation.3">
                  <p:embed/>
                </p:oleObj>
              </mc:Choice>
              <mc:Fallback>
                <p:oleObj name="Equation" r:id="rId28" imgW="1460500" imgH="317500" progId="Equation.3">
                  <p:embed/>
                  <p:pic>
                    <p:nvPicPr>
                      <p:cNvPr id="0" name=""/>
                      <p:cNvPicPr>
                        <a:picLocks noChangeAspect="1" noChangeArrowheads="1"/>
                      </p:cNvPicPr>
                      <p:nvPr/>
                    </p:nvPicPr>
                    <p:blipFill>
                      <a:blip r:embed="rId29"/>
                      <a:srcRect/>
                      <a:stretch>
                        <a:fillRect/>
                      </a:stretch>
                    </p:blipFill>
                    <p:spPr bwMode="auto">
                      <a:xfrm>
                        <a:off x="5512823" y="5441749"/>
                        <a:ext cx="1653327" cy="365701"/>
                      </a:xfrm>
                      <a:prstGeom prst="rect">
                        <a:avLst/>
                      </a:prstGeom>
                      <a:noFill/>
                      <a:ln>
                        <a:noFill/>
                      </a:ln>
                      <a:effectLst/>
                      <a:extLst/>
                    </p:spPr>
                  </p:pic>
                </p:oleObj>
              </mc:Fallback>
            </mc:AlternateContent>
          </a:graphicData>
        </a:graphic>
      </p:graphicFrame>
      <p:sp>
        <p:nvSpPr>
          <p:cNvPr id="7" name="Right Brace 6"/>
          <p:cNvSpPr/>
          <p:nvPr/>
        </p:nvSpPr>
        <p:spPr bwMode="auto">
          <a:xfrm rot="5400000">
            <a:off x="3263873" y="862149"/>
            <a:ext cx="241160" cy="1531369"/>
          </a:xfrm>
          <a:prstGeom prst="rightBrace">
            <a:avLst/>
          </a:prstGeom>
          <a:noFill/>
          <a:ln w="38100" cap="flat" cmpd="sng" algn="ctr">
            <a:solidFill>
              <a:srgbClr val="008000"/>
            </a:solidFill>
            <a:prstDash val="solid"/>
            <a:round/>
            <a:headEnd type="none" w="med" len="med"/>
            <a:tailEnd type="none" w="med" len="med"/>
          </a:ln>
          <a:effectLst/>
        </p:spPr>
        <p:txBody>
          <a:bodyPr vert="horz" wrap="square" lIns="86809" tIns="43405" rIns="86809" bIns="43405" numCol="1" spcCol="0" rtlCol="0" anchor="t" anchorCtr="0" compatLnSpc="1">
            <a:prstTxWarp prst="textNoShape">
              <a:avLst/>
            </a:prstTxWarp>
          </a:bodyPr>
          <a:lstStyle/>
          <a:p>
            <a:pPr defTabSz="434071"/>
            <a:endParaRPr lang="en-US" sz="2279"/>
          </a:p>
        </p:txBody>
      </p:sp>
      <p:sp>
        <p:nvSpPr>
          <p:cNvPr id="10" name="TextBox 9"/>
          <p:cNvSpPr txBox="1"/>
          <p:nvPr/>
        </p:nvSpPr>
        <p:spPr>
          <a:xfrm>
            <a:off x="3109133" y="1696958"/>
            <a:ext cx="601645" cy="369268"/>
          </a:xfrm>
          <a:prstGeom prst="rect">
            <a:avLst/>
          </a:prstGeom>
          <a:noFill/>
        </p:spPr>
        <p:txBody>
          <a:bodyPr wrap="none" lIns="90744" tIns="45371" rIns="90744" bIns="45371" rtlCol="0">
            <a:spAutoFit/>
          </a:bodyPr>
          <a:lstStyle/>
          <a:p>
            <a:r>
              <a:rPr lang="en-US" sz="1804" dirty="0">
                <a:latin typeface="Arial" charset="0"/>
                <a:ea typeface="Arial" charset="0"/>
                <a:cs typeface="Arial" charset="0"/>
              </a:rPr>
              <a:t>V</a:t>
            </a:r>
            <a:r>
              <a:rPr lang="en-US" sz="1804" baseline="-25000" dirty="0">
                <a:latin typeface="Arial" charset="0"/>
                <a:ea typeface="Arial" charset="0"/>
                <a:cs typeface="Arial" charset="0"/>
              </a:rPr>
              <a:t>IND</a:t>
            </a:r>
          </a:p>
        </p:txBody>
      </p:sp>
      <p:graphicFrame>
        <p:nvGraphicFramePr>
          <p:cNvPr id="46" name="Object 45"/>
          <p:cNvGraphicFramePr>
            <a:graphicFrameLocks noChangeAspect="1"/>
          </p:cNvGraphicFramePr>
          <p:nvPr>
            <p:extLst/>
          </p:nvPr>
        </p:nvGraphicFramePr>
        <p:xfrm>
          <a:off x="7817918" y="4589585"/>
          <a:ext cx="2189677" cy="740061"/>
        </p:xfrm>
        <a:graphic>
          <a:graphicData uri="http://schemas.openxmlformats.org/presentationml/2006/ole">
            <mc:AlternateContent xmlns:mc="http://schemas.openxmlformats.org/markup-compatibility/2006">
              <mc:Choice xmlns:v="urn:schemas-microsoft-com:vml" Requires="v">
                <p:oleObj spid="_x0000_s4314" name="Equation" r:id="rId30" imgW="1333500" imgH="457200" progId="Equation.3">
                  <p:embed/>
                </p:oleObj>
              </mc:Choice>
              <mc:Fallback>
                <p:oleObj name="Equation" r:id="rId30" imgW="1333500" imgH="457200" progId="Equation.3">
                  <p:embed/>
                  <p:pic>
                    <p:nvPicPr>
                      <p:cNvPr id="0" name=""/>
                      <p:cNvPicPr/>
                      <p:nvPr/>
                    </p:nvPicPr>
                    <p:blipFill>
                      <a:blip r:embed="rId31"/>
                      <a:stretch>
                        <a:fillRect/>
                      </a:stretch>
                    </p:blipFill>
                    <p:spPr>
                      <a:xfrm>
                        <a:off x="7817918" y="4589585"/>
                        <a:ext cx="2189677" cy="740061"/>
                      </a:xfrm>
                      <a:prstGeom prst="rect">
                        <a:avLst/>
                      </a:prstGeom>
                    </p:spPr>
                  </p:pic>
                </p:oleObj>
              </mc:Fallback>
            </mc:AlternateContent>
          </a:graphicData>
        </a:graphic>
      </p:graphicFrame>
      <p:graphicFrame>
        <p:nvGraphicFramePr>
          <p:cNvPr id="48" name="Object 2"/>
          <p:cNvGraphicFramePr>
            <a:graphicFrameLocks noChangeAspect="1"/>
          </p:cNvGraphicFramePr>
          <p:nvPr>
            <p:extLst/>
          </p:nvPr>
        </p:nvGraphicFramePr>
        <p:xfrm>
          <a:off x="8369682" y="5300444"/>
          <a:ext cx="1049812" cy="644809"/>
        </p:xfrm>
        <a:graphic>
          <a:graphicData uri="http://schemas.openxmlformats.org/presentationml/2006/ole">
            <mc:AlternateContent xmlns:mc="http://schemas.openxmlformats.org/markup-compatibility/2006">
              <mc:Choice xmlns:v="urn:schemas-microsoft-com:vml" Requires="v">
                <p:oleObj spid="_x0000_s4315" name="Equation" r:id="rId32" imgW="749300" imgH="469900" progId="Equation.3">
                  <p:embed/>
                </p:oleObj>
              </mc:Choice>
              <mc:Fallback>
                <p:oleObj name="Equation" r:id="rId32" imgW="749300" imgH="469900" progId="Equation.3">
                  <p:embed/>
                  <p:pic>
                    <p:nvPicPr>
                      <p:cNvPr id="0" name=""/>
                      <p:cNvPicPr>
                        <a:picLocks noChangeAspect="1" noChangeArrowheads="1"/>
                      </p:cNvPicPr>
                      <p:nvPr/>
                    </p:nvPicPr>
                    <p:blipFill>
                      <a:blip r:embed="rId33"/>
                      <a:srcRect/>
                      <a:stretch>
                        <a:fillRect/>
                      </a:stretch>
                    </p:blipFill>
                    <p:spPr bwMode="auto">
                      <a:xfrm>
                        <a:off x="8369682" y="5300444"/>
                        <a:ext cx="1049812" cy="644809"/>
                      </a:xfrm>
                      <a:prstGeom prst="rect">
                        <a:avLst/>
                      </a:prstGeom>
                      <a:noFill/>
                      <a:ln>
                        <a:noFill/>
                      </a:ln>
                      <a:effectLst/>
                      <a:extLst/>
                    </p:spPr>
                  </p:pic>
                </p:oleObj>
              </mc:Fallback>
            </mc:AlternateContent>
          </a:graphicData>
        </a:graphic>
      </p:graphicFrame>
      <p:sp>
        <p:nvSpPr>
          <p:cNvPr id="52" name="Rectangle 51"/>
          <p:cNvSpPr/>
          <p:nvPr/>
        </p:nvSpPr>
        <p:spPr bwMode="auto">
          <a:xfrm>
            <a:off x="7683139" y="4511088"/>
            <a:ext cx="2411604" cy="1481751"/>
          </a:xfrm>
          <a:prstGeom prst="rect">
            <a:avLst/>
          </a:prstGeom>
          <a:noFill/>
          <a:ln w="38100" cap="flat" cmpd="sng" algn="ctr">
            <a:solidFill>
              <a:srgbClr val="008000"/>
            </a:solidFill>
            <a:prstDash val="solid"/>
            <a:round/>
            <a:headEnd type="none" w="med" len="med"/>
            <a:tailEnd type="none" w="med" len="med"/>
          </a:ln>
          <a:effectLst/>
        </p:spPr>
        <p:txBody>
          <a:bodyPr vert="horz" wrap="square" lIns="90744" tIns="45371" rIns="90744" bIns="45371" numCol="1" rtlCol="0" anchor="t" anchorCtr="0" compatLnSpc="1">
            <a:prstTxWarp prst="textNoShape">
              <a:avLst/>
            </a:prstTxWarp>
          </a:bodyPr>
          <a:lstStyle/>
          <a:p>
            <a:pPr defTabSz="453736"/>
            <a:endParaRPr lang="en-US" sz="1709">
              <a:ln w="38100" cmpd="sng">
                <a:solidFill>
                  <a:srgbClr val="0000FF"/>
                </a:solidFill>
              </a:ln>
            </a:endParaRPr>
          </a:p>
        </p:txBody>
      </p:sp>
      <p:sp>
        <p:nvSpPr>
          <p:cNvPr id="62" name="Rectangle 61"/>
          <p:cNvSpPr/>
          <p:nvPr/>
        </p:nvSpPr>
        <p:spPr bwMode="auto">
          <a:xfrm>
            <a:off x="13084295" y="2521514"/>
            <a:ext cx="1341455" cy="625631"/>
          </a:xfrm>
          <a:prstGeom prst="rect">
            <a:avLst/>
          </a:prstGeom>
          <a:solidFill>
            <a:srgbClr val="FFFFFF"/>
          </a:solidFill>
          <a:ln w="38100" cap="flat" cmpd="sng" algn="ctr">
            <a:noFill/>
            <a:prstDash val="solid"/>
            <a:round/>
            <a:headEnd type="none" w="med" len="med"/>
            <a:tailEnd type="none" w="med" len="med"/>
          </a:ln>
          <a:effectLst/>
        </p:spPr>
        <p:txBody>
          <a:bodyPr vert="horz" wrap="square" lIns="90744" tIns="45371" rIns="90744" bIns="45371" numCol="1" rtlCol="0" anchor="t" anchorCtr="0" compatLnSpc="1">
            <a:prstTxWarp prst="textNoShape">
              <a:avLst/>
            </a:prstTxWarp>
          </a:bodyPr>
          <a:lstStyle/>
          <a:p>
            <a:pPr defTabSz="453736"/>
            <a:endParaRPr lang="en-US" sz="1709">
              <a:ln w="38100" cmpd="sng">
                <a:solidFill>
                  <a:srgbClr val="0000FF"/>
                </a:solidFill>
              </a:ln>
            </a:endParaRPr>
          </a:p>
        </p:txBody>
      </p:sp>
      <p:graphicFrame>
        <p:nvGraphicFramePr>
          <p:cNvPr id="63" name="Object 62"/>
          <p:cNvGraphicFramePr>
            <a:graphicFrameLocks noChangeAspect="1"/>
          </p:cNvGraphicFramePr>
          <p:nvPr>
            <p:extLst/>
          </p:nvPr>
        </p:nvGraphicFramePr>
        <p:xfrm>
          <a:off x="13207016" y="1912705"/>
          <a:ext cx="2192419" cy="740987"/>
        </p:xfrm>
        <a:graphic>
          <a:graphicData uri="http://schemas.openxmlformats.org/presentationml/2006/ole">
            <mc:AlternateContent xmlns:mc="http://schemas.openxmlformats.org/markup-compatibility/2006">
              <mc:Choice xmlns:v="urn:schemas-microsoft-com:vml" Requires="v">
                <p:oleObj spid="_x0000_s4316" name="Equation" r:id="rId34" imgW="1333500" imgH="457200" progId="Equation.3">
                  <p:embed/>
                </p:oleObj>
              </mc:Choice>
              <mc:Fallback>
                <p:oleObj name="Equation" r:id="rId34" imgW="1333500" imgH="457200" progId="Equation.3">
                  <p:embed/>
                  <p:pic>
                    <p:nvPicPr>
                      <p:cNvPr id="0" name=""/>
                      <p:cNvPicPr/>
                      <p:nvPr/>
                    </p:nvPicPr>
                    <p:blipFill>
                      <a:blip r:embed="rId31"/>
                      <a:stretch>
                        <a:fillRect/>
                      </a:stretch>
                    </p:blipFill>
                    <p:spPr>
                      <a:xfrm>
                        <a:off x="13207016" y="1912705"/>
                        <a:ext cx="2192419" cy="740987"/>
                      </a:xfrm>
                      <a:prstGeom prst="rect">
                        <a:avLst/>
                      </a:prstGeom>
                    </p:spPr>
                  </p:pic>
                </p:oleObj>
              </mc:Fallback>
            </mc:AlternateContent>
          </a:graphicData>
        </a:graphic>
      </p:graphicFrame>
      <p:graphicFrame>
        <p:nvGraphicFramePr>
          <p:cNvPr id="64" name="Object 2"/>
          <p:cNvGraphicFramePr>
            <a:graphicFrameLocks noChangeAspect="1"/>
          </p:cNvGraphicFramePr>
          <p:nvPr>
            <p:extLst/>
          </p:nvPr>
        </p:nvGraphicFramePr>
        <p:xfrm>
          <a:off x="13264401" y="2649752"/>
          <a:ext cx="1049812" cy="644809"/>
        </p:xfrm>
        <a:graphic>
          <a:graphicData uri="http://schemas.openxmlformats.org/presentationml/2006/ole">
            <mc:AlternateContent xmlns:mc="http://schemas.openxmlformats.org/markup-compatibility/2006">
              <mc:Choice xmlns:v="urn:schemas-microsoft-com:vml" Requires="v">
                <p:oleObj spid="_x0000_s4317" name="Equation" r:id="rId35" imgW="749300" imgH="469900" progId="Equation.3">
                  <p:embed/>
                </p:oleObj>
              </mc:Choice>
              <mc:Fallback>
                <p:oleObj name="Equation" r:id="rId35" imgW="749300" imgH="469900" progId="Equation.3">
                  <p:embed/>
                  <p:pic>
                    <p:nvPicPr>
                      <p:cNvPr id="0" name=""/>
                      <p:cNvPicPr>
                        <a:picLocks noChangeAspect="1" noChangeArrowheads="1"/>
                      </p:cNvPicPr>
                      <p:nvPr/>
                    </p:nvPicPr>
                    <p:blipFill>
                      <a:blip r:embed="rId33"/>
                      <a:srcRect/>
                      <a:stretch>
                        <a:fillRect/>
                      </a:stretch>
                    </p:blipFill>
                    <p:spPr bwMode="auto">
                      <a:xfrm>
                        <a:off x="13264401" y="2649752"/>
                        <a:ext cx="1049812" cy="644809"/>
                      </a:xfrm>
                      <a:prstGeom prst="rect">
                        <a:avLst/>
                      </a:prstGeom>
                      <a:noFill/>
                      <a:ln>
                        <a:noFill/>
                      </a:ln>
                      <a:effectLst/>
                      <a:extLst/>
                    </p:spPr>
                  </p:pic>
                </p:oleObj>
              </mc:Fallback>
            </mc:AlternateContent>
          </a:graphicData>
        </a:graphic>
      </p:graphicFrame>
      <p:sp>
        <p:nvSpPr>
          <p:cNvPr id="43" name="Line 4"/>
          <p:cNvSpPr>
            <a:spLocks noChangeShapeType="1"/>
          </p:cNvSpPr>
          <p:nvPr/>
        </p:nvSpPr>
        <p:spPr bwMode="auto">
          <a:xfrm>
            <a:off x="2662815" y="1438485"/>
            <a:ext cx="317695" cy="0"/>
          </a:xfrm>
          <a:prstGeom prst="line">
            <a:avLst/>
          </a:prstGeom>
          <a:noFill/>
          <a:ln w="38100">
            <a:solidFill>
              <a:srgbClr val="0000FF"/>
            </a:solidFill>
            <a:round/>
            <a:headEnd/>
            <a:tailEnd/>
          </a:ln>
        </p:spPr>
        <p:txBody>
          <a:bodyPr wrap="none" anchor="ctr">
            <a:prstTxWarp prst="textNoShape">
              <a:avLst/>
            </a:prstTxWarp>
          </a:bodyPr>
          <a:lstStyle/>
          <a:p>
            <a:endParaRPr lang="en-US" sz="1709"/>
          </a:p>
        </p:txBody>
      </p:sp>
      <p:sp>
        <p:nvSpPr>
          <p:cNvPr id="44" name="Line 4"/>
          <p:cNvSpPr>
            <a:spLocks noChangeShapeType="1"/>
          </p:cNvSpPr>
          <p:nvPr/>
        </p:nvSpPr>
        <p:spPr bwMode="auto">
          <a:xfrm flipV="1">
            <a:off x="3810074" y="1436089"/>
            <a:ext cx="303890" cy="0"/>
          </a:xfrm>
          <a:prstGeom prst="line">
            <a:avLst/>
          </a:prstGeom>
          <a:noFill/>
          <a:ln w="38100">
            <a:solidFill>
              <a:srgbClr val="008000"/>
            </a:solidFill>
            <a:round/>
            <a:headEnd/>
            <a:tailEnd/>
          </a:ln>
        </p:spPr>
        <p:txBody>
          <a:bodyPr wrap="none" anchor="ctr">
            <a:prstTxWarp prst="textNoShape">
              <a:avLst/>
            </a:prstTxWarp>
          </a:bodyPr>
          <a:lstStyle/>
          <a:p>
            <a:endParaRPr lang="en-US" sz="1709"/>
          </a:p>
        </p:txBody>
      </p:sp>
      <p:sp>
        <p:nvSpPr>
          <p:cNvPr id="47" name="Line 4"/>
          <p:cNvSpPr>
            <a:spLocks noChangeShapeType="1"/>
          </p:cNvSpPr>
          <p:nvPr/>
        </p:nvSpPr>
        <p:spPr bwMode="auto">
          <a:xfrm flipV="1">
            <a:off x="4381647" y="1438485"/>
            <a:ext cx="299043" cy="0"/>
          </a:xfrm>
          <a:prstGeom prst="line">
            <a:avLst/>
          </a:prstGeom>
          <a:noFill/>
          <a:ln w="38100">
            <a:solidFill>
              <a:srgbClr val="C20000"/>
            </a:solidFill>
            <a:round/>
            <a:headEnd/>
            <a:tailEnd/>
          </a:ln>
        </p:spPr>
        <p:txBody>
          <a:bodyPr wrap="none" anchor="ctr">
            <a:prstTxWarp prst="textNoShape">
              <a:avLst/>
            </a:prstTxWarp>
          </a:bodyPr>
          <a:lstStyle/>
          <a:p>
            <a:endParaRPr lang="en-US" sz="1709"/>
          </a:p>
        </p:txBody>
      </p:sp>
      <p:sp>
        <p:nvSpPr>
          <p:cNvPr id="49" name="Line 4"/>
          <p:cNvSpPr>
            <a:spLocks noChangeShapeType="1"/>
          </p:cNvSpPr>
          <p:nvPr/>
        </p:nvSpPr>
        <p:spPr bwMode="auto">
          <a:xfrm flipV="1">
            <a:off x="4933170" y="1438485"/>
            <a:ext cx="314247" cy="0"/>
          </a:xfrm>
          <a:prstGeom prst="line">
            <a:avLst/>
          </a:prstGeom>
          <a:noFill/>
          <a:ln w="38100">
            <a:solidFill>
              <a:srgbClr val="660066"/>
            </a:solidFill>
            <a:round/>
            <a:headEnd/>
            <a:tailEnd/>
          </a:ln>
        </p:spPr>
        <p:txBody>
          <a:bodyPr wrap="none" anchor="ctr">
            <a:prstTxWarp prst="textNoShape">
              <a:avLst/>
            </a:prstTxWarp>
          </a:bodyPr>
          <a:lstStyle/>
          <a:p>
            <a:endParaRPr lang="en-US" sz="1709"/>
          </a:p>
        </p:txBody>
      </p:sp>
      <p:sp>
        <p:nvSpPr>
          <p:cNvPr id="51" name="Line 4"/>
          <p:cNvSpPr>
            <a:spLocks noChangeShapeType="1"/>
          </p:cNvSpPr>
          <p:nvPr/>
        </p:nvSpPr>
        <p:spPr bwMode="auto">
          <a:xfrm>
            <a:off x="3229542" y="1438485"/>
            <a:ext cx="317695" cy="0"/>
          </a:xfrm>
          <a:prstGeom prst="line">
            <a:avLst/>
          </a:prstGeom>
          <a:noFill/>
          <a:ln w="38100">
            <a:solidFill>
              <a:schemeClr val="accent2">
                <a:lumMod val="60000"/>
                <a:lumOff val="40000"/>
              </a:schemeClr>
            </a:solidFill>
            <a:round/>
            <a:headEnd/>
            <a:tailEnd/>
          </a:ln>
        </p:spPr>
        <p:txBody>
          <a:bodyPr wrap="none" anchor="ctr">
            <a:prstTxWarp prst="textNoShape">
              <a:avLst/>
            </a:prstTxWarp>
          </a:bodyPr>
          <a:lstStyle/>
          <a:p>
            <a:endParaRPr lang="en-US" sz="1709"/>
          </a:p>
        </p:txBody>
      </p:sp>
      <p:sp>
        <p:nvSpPr>
          <p:cNvPr id="53" name="Rectangle 52"/>
          <p:cNvSpPr/>
          <p:nvPr/>
        </p:nvSpPr>
        <p:spPr>
          <a:xfrm>
            <a:off x="1671228" y="6498391"/>
            <a:ext cx="4763905" cy="267637"/>
          </a:xfrm>
          <a:prstGeom prst="rect">
            <a:avLst/>
          </a:prstGeom>
        </p:spPr>
        <p:txBody>
          <a:bodyPr wrap="square">
            <a:spAutoFit/>
          </a:bodyPr>
          <a:lstStyle/>
          <a:p>
            <a:pPr>
              <a:lnSpc>
                <a:spcPct val="100000"/>
              </a:lnSpc>
            </a:pPr>
            <a:r>
              <a:rPr lang="en-US" sz="1139" i="1" dirty="0"/>
              <a:t>J.L. Barr, </a:t>
            </a:r>
            <a:r>
              <a:rPr lang="en-US" sz="1139" i="1" dirty="0"/>
              <a:t>APS DPP 2015</a:t>
            </a:r>
            <a:endParaRPr lang="en-US" sz="1139" i="1" dirty="0"/>
          </a:p>
        </p:txBody>
      </p:sp>
      <p:sp>
        <p:nvSpPr>
          <p:cNvPr id="54" name="Text Placeholder 3"/>
          <p:cNvSpPr txBox="1">
            <a:spLocks/>
          </p:cNvSpPr>
          <p:nvPr/>
        </p:nvSpPr>
        <p:spPr bwMode="auto">
          <a:xfrm>
            <a:off x="5692588" y="6262778"/>
            <a:ext cx="3596275" cy="645463"/>
          </a:xfrm>
          <a:prstGeom prst="rect">
            <a:avLst/>
          </a:prstGeom>
          <a:noFill/>
          <a:ln w="9525">
            <a:noFill/>
            <a:round/>
            <a:headEnd/>
            <a:tailEnd/>
          </a:ln>
          <a:effectLst/>
        </p:spPr>
        <p:txBody>
          <a:bodyPr vert="horz" wrap="square" lIns="0" tIns="20997" rIns="0" bIns="0" numCol="1" anchor="t" anchorCtr="0" compatLnSpc="1">
            <a:prstTxWarp prst="textNoShape">
              <a:avLst/>
            </a:prstTxWarp>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pPr marL="0" indent="0">
              <a:buNone/>
            </a:pPr>
            <a:r>
              <a:rPr lang="en-US" sz="855" i="1" dirty="0"/>
              <a:t>*  S.P</a:t>
            </a:r>
            <a:r>
              <a:rPr lang="en-US" sz="855" i="1" dirty="0"/>
              <a:t>. </a:t>
            </a:r>
            <a:r>
              <a:rPr lang="en-US" sz="855" i="1" dirty="0" err="1"/>
              <a:t>Hirshman</a:t>
            </a:r>
            <a:r>
              <a:rPr lang="en-US" sz="855" i="1" dirty="0"/>
              <a:t> and G.H. Nielson 1986 Phys. Fluids </a:t>
            </a:r>
            <a:r>
              <a:rPr lang="en-US" sz="855" b="1" i="1" dirty="0"/>
              <a:t>29</a:t>
            </a:r>
            <a:r>
              <a:rPr lang="en-US" sz="855" i="1" dirty="0"/>
              <a:t> </a:t>
            </a:r>
            <a:r>
              <a:rPr lang="en-US" sz="855" i="1" dirty="0"/>
              <a:t>790</a:t>
            </a:r>
            <a:br>
              <a:rPr lang="en-US" sz="855" i="1" dirty="0"/>
            </a:br>
            <a:r>
              <a:rPr lang="en-US" sz="855" dirty="0"/>
              <a:t>*</a:t>
            </a:r>
            <a:r>
              <a:rPr lang="en-US" sz="855" dirty="0"/>
              <a:t>* O</a:t>
            </a:r>
            <a:r>
              <a:rPr lang="en-US" sz="855" dirty="0"/>
              <a:t>. </a:t>
            </a:r>
            <a:r>
              <a:rPr lang="en-US" sz="855" dirty="0" err="1"/>
              <a:t>Mitarai</a:t>
            </a:r>
            <a:r>
              <a:rPr lang="en-US" sz="855" dirty="0"/>
              <a:t> and Y. </a:t>
            </a:r>
            <a:r>
              <a:rPr lang="en-US" sz="855" dirty="0" err="1"/>
              <a:t>Takase</a:t>
            </a:r>
            <a:r>
              <a:rPr lang="en-US" sz="855" dirty="0"/>
              <a:t> 2003 </a:t>
            </a:r>
            <a:r>
              <a:rPr lang="en-US" sz="855" i="1" dirty="0"/>
              <a:t>Fusion Sci. Technol</a:t>
            </a:r>
            <a:r>
              <a:rPr lang="en-US" sz="855" i="1" dirty="0"/>
              <a:t>.</a:t>
            </a:r>
            <a:br>
              <a:rPr lang="en-US" sz="855" i="1" dirty="0"/>
            </a:br>
            <a:r>
              <a:rPr lang="en-US" sz="855" i="1" dirty="0"/>
              <a:t>   S</a:t>
            </a:r>
            <a:r>
              <a:rPr lang="en-US" sz="855" i="1" dirty="0"/>
              <a:t>. Ejima et al 1982 </a:t>
            </a:r>
            <a:r>
              <a:rPr lang="en-US" sz="855" i="1" dirty="0" err="1"/>
              <a:t>Nucl</a:t>
            </a:r>
            <a:r>
              <a:rPr lang="en-US" sz="855" i="1" dirty="0"/>
              <a:t>. Fusion </a:t>
            </a:r>
            <a:r>
              <a:rPr lang="en-US" sz="855" b="1" i="1" dirty="0"/>
              <a:t>22</a:t>
            </a:r>
            <a:r>
              <a:rPr lang="en-US" sz="855" i="1" dirty="0"/>
              <a:t> 1313</a:t>
            </a:r>
            <a:br>
              <a:rPr lang="en-US" sz="855" i="1" dirty="0"/>
            </a:br>
            <a:r>
              <a:rPr lang="en-US" sz="855" i="1" dirty="0"/>
              <a:t>   J.A</a:t>
            </a:r>
            <a:r>
              <a:rPr lang="en-US" sz="855" i="1" dirty="0"/>
              <a:t>. Romero and JET-EFDA Contributors 2010 </a:t>
            </a:r>
            <a:r>
              <a:rPr lang="en-US" sz="855" i="1" dirty="0" err="1"/>
              <a:t>Nucl</a:t>
            </a:r>
            <a:r>
              <a:rPr lang="en-US" sz="855" i="1" dirty="0"/>
              <a:t>. Fusion </a:t>
            </a:r>
            <a:r>
              <a:rPr lang="en-US" sz="855" b="1" i="1" dirty="0"/>
              <a:t>50</a:t>
            </a:r>
            <a:r>
              <a:rPr lang="en-US" sz="855" i="1" dirty="0"/>
              <a:t> </a:t>
            </a:r>
            <a:r>
              <a:rPr lang="en-US" sz="855" i="1" dirty="0"/>
              <a:t>115002</a:t>
            </a:r>
            <a:br>
              <a:rPr lang="en-US" sz="855" i="1" dirty="0"/>
            </a:br>
            <a:endParaRPr lang="en-US" sz="855" i="1" dirty="0"/>
          </a:p>
        </p:txBody>
      </p:sp>
    </p:spTree>
    <p:extLst>
      <p:ext uri="{BB962C8B-B14F-4D97-AF65-F5344CB8AC3E}">
        <p14:creationId xmlns:p14="http://schemas.microsoft.com/office/powerpoint/2010/main" val="18724696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85" y="9"/>
            <a:ext cx="8200837" cy="836613"/>
          </a:xfrm>
        </p:spPr>
        <p:txBody>
          <a:bodyPr>
            <a:normAutofit/>
          </a:bodyPr>
          <a:lstStyle/>
          <a:p>
            <a:r>
              <a:rPr lang="en-US" sz="2849" dirty="0"/>
              <a:t>0-D Model Takes Plasma,</a:t>
            </a:r>
            <a:br>
              <a:rPr lang="en-US" sz="2849" dirty="0"/>
            </a:br>
            <a:r>
              <a:rPr lang="en-US" sz="2849" dirty="0"/>
              <a:t>Injector Parameters as Inputs</a:t>
            </a:r>
            <a:endParaRPr lang="en-US" sz="2849" baseline="-25000" dirty="0"/>
          </a:p>
        </p:txBody>
      </p:sp>
      <p:sp>
        <p:nvSpPr>
          <p:cNvPr id="5" name="Text Placeholder 3"/>
          <p:cNvSpPr txBox="1">
            <a:spLocks/>
          </p:cNvSpPr>
          <p:nvPr/>
        </p:nvSpPr>
        <p:spPr bwMode="auto">
          <a:xfrm>
            <a:off x="1836889" y="1291887"/>
            <a:ext cx="3951929" cy="5562144"/>
          </a:xfrm>
          <a:prstGeom prst="rect">
            <a:avLst/>
          </a:prstGeom>
          <a:noFill/>
          <a:ln w="9525">
            <a:noFill/>
            <a:round/>
            <a:headEnd/>
            <a:tailEnd/>
          </a:ln>
          <a:effectLst/>
        </p:spPr>
        <p:txBody>
          <a:bodyPr vert="horz" wrap="square" lIns="0" tIns="20997" rIns="0" bIns="0" numCol="1" anchor="t" anchorCtr="0" compatLnSpc="1">
            <a:prstTxWarp prst="textNoShape">
              <a:avLst/>
            </a:prstTxWarp>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r>
              <a:rPr lang="en-US" sz="1994" dirty="0"/>
              <a:t>Initial condition: I</a:t>
            </a:r>
            <a:r>
              <a:rPr lang="en-US" sz="1994" baseline="-25000" dirty="0"/>
              <a:t>p</a:t>
            </a:r>
            <a:r>
              <a:rPr lang="en-US" sz="1994" dirty="0"/>
              <a:t>(t</a:t>
            </a:r>
            <a:r>
              <a:rPr lang="en-US" sz="1994" baseline="-25000" dirty="0"/>
              <a:t>0</a:t>
            </a:r>
            <a:r>
              <a:rPr lang="en-US" sz="1994" dirty="0"/>
              <a:t>)=I</a:t>
            </a:r>
            <a:r>
              <a:rPr lang="en-US" sz="1994" baseline="-25000" dirty="0"/>
              <a:t>TL</a:t>
            </a:r>
            <a:endParaRPr lang="en-US" sz="1994" baseline="-25000" dirty="0"/>
          </a:p>
          <a:p>
            <a:endParaRPr lang="en-US" sz="1139" dirty="0"/>
          </a:p>
          <a:p>
            <a:r>
              <a:rPr lang="en-US" sz="1994" dirty="0"/>
              <a:t>Shape(t)</a:t>
            </a:r>
          </a:p>
          <a:p>
            <a:pPr lvl="1"/>
            <a:r>
              <a:rPr lang="en-US" sz="1899" dirty="0"/>
              <a:t>R</a:t>
            </a:r>
            <a:r>
              <a:rPr lang="en-US" sz="1899" baseline="-25000" dirty="0"/>
              <a:t>0</a:t>
            </a:r>
            <a:r>
              <a:rPr lang="en-US" sz="1899" dirty="0"/>
              <a:t>(t), a(t), </a:t>
            </a:r>
            <a:r>
              <a:rPr lang="en-US" sz="1899" dirty="0" err="1">
                <a:latin typeface="Times New Roman"/>
                <a:cs typeface="Times New Roman"/>
              </a:rPr>
              <a:t>κ</a:t>
            </a:r>
            <a:r>
              <a:rPr lang="en-US" sz="1899" dirty="0"/>
              <a:t>(t), </a:t>
            </a:r>
            <a:r>
              <a:rPr lang="en-US" sz="1899" dirty="0" err="1">
                <a:latin typeface="Times New Roman"/>
                <a:cs typeface="Times New Roman"/>
              </a:rPr>
              <a:t>δ</a:t>
            </a:r>
            <a:r>
              <a:rPr lang="en-US" sz="1899" dirty="0"/>
              <a:t>(t)</a:t>
            </a:r>
          </a:p>
          <a:p>
            <a:pPr lvl="1"/>
            <a:r>
              <a:rPr lang="en-US" sz="1899" dirty="0"/>
              <a:t>Vertical </a:t>
            </a:r>
            <a:r>
              <a:rPr lang="en-US" sz="1899" dirty="0"/>
              <a:t>symmetry</a:t>
            </a:r>
            <a:endParaRPr lang="en-US" sz="1899" dirty="0"/>
          </a:p>
          <a:p>
            <a:endParaRPr lang="en-US" sz="1139" dirty="0"/>
          </a:p>
          <a:p>
            <a:r>
              <a:rPr lang="en-US" sz="1994" dirty="0"/>
              <a:t>&lt;</a:t>
            </a:r>
            <a:r>
              <a:rPr lang="en-US" sz="1994" dirty="0" err="1"/>
              <a:t>η</a:t>
            </a:r>
            <a:r>
              <a:rPr lang="en-US" sz="1994" dirty="0"/>
              <a:t>&gt;(t), </a:t>
            </a:r>
            <a:r>
              <a:rPr lang="en-US" sz="1994" dirty="0">
                <a:latin typeface="Mistral"/>
                <a:cs typeface="Mistral"/>
              </a:rPr>
              <a:t>l</a:t>
            </a:r>
            <a:r>
              <a:rPr lang="en-US" sz="1994" baseline="-25000" dirty="0"/>
              <a:t>i</a:t>
            </a:r>
            <a:r>
              <a:rPr lang="en-US" sz="1994" dirty="0"/>
              <a:t>(t), β</a:t>
            </a:r>
            <a:r>
              <a:rPr lang="en-US" sz="1994" baseline="-25000" dirty="0"/>
              <a:t>p</a:t>
            </a:r>
            <a:r>
              <a:rPr lang="en-US" sz="1994" dirty="0"/>
              <a:t>(t)</a:t>
            </a:r>
          </a:p>
          <a:p>
            <a:pPr lvl="1"/>
            <a:r>
              <a:rPr lang="en-US" sz="1899" dirty="0"/>
              <a:t>Constant &lt;</a:t>
            </a:r>
            <a:r>
              <a:rPr lang="en-US" sz="2089" dirty="0" err="1"/>
              <a:t>η</a:t>
            </a:r>
            <a:r>
              <a:rPr lang="en-US" sz="1899" dirty="0"/>
              <a:t>&gt; </a:t>
            </a:r>
            <a:r>
              <a:rPr lang="en-US" sz="1899" dirty="0"/>
              <a:t>assumed</a:t>
            </a:r>
          </a:p>
          <a:p>
            <a:pPr lvl="2"/>
            <a:r>
              <a:rPr lang="en-US" sz="1614" dirty="0"/>
              <a:t>Spitzer</a:t>
            </a:r>
          </a:p>
          <a:p>
            <a:pPr lvl="1"/>
            <a:r>
              <a:rPr lang="en-US" sz="1899" dirty="0"/>
              <a:t>β</a:t>
            </a:r>
            <a:r>
              <a:rPr lang="en-US" sz="1899" baseline="-25000" dirty="0"/>
              <a:t>p </a:t>
            </a:r>
            <a:r>
              <a:rPr lang="en-US" sz="1899" dirty="0"/>
              <a:t>= 0</a:t>
            </a:r>
            <a:endParaRPr lang="en-US" sz="1899" dirty="0"/>
          </a:p>
          <a:p>
            <a:pPr lvl="1"/>
            <a:r>
              <a:rPr lang="en-US" sz="1899" dirty="0">
                <a:latin typeface="Mistral"/>
                <a:cs typeface="Mistral"/>
              </a:rPr>
              <a:t>l</a:t>
            </a:r>
            <a:r>
              <a:rPr lang="en-US" sz="1899" baseline="-25000" dirty="0"/>
              <a:t>i</a:t>
            </a:r>
            <a:r>
              <a:rPr lang="en-US" sz="1899" dirty="0"/>
              <a:t> dropping</a:t>
            </a:r>
            <a:r>
              <a:rPr lang="en-US" sz="1899" dirty="0"/>
              <a:t>: 0.5 </a:t>
            </a:r>
            <a:r>
              <a:rPr lang="en-US" sz="1899" dirty="0">
                <a:sym typeface="Wingdings"/>
              </a:rPr>
              <a:t> </a:t>
            </a:r>
            <a:r>
              <a:rPr lang="en-US" sz="1899" dirty="0">
                <a:sym typeface="Wingdings"/>
              </a:rPr>
              <a:t>0.2</a:t>
            </a:r>
          </a:p>
          <a:p>
            <a:endParaRPr lang="en-US" sz="1139" dirty="0"/>
          </a:p>
          <a:p>
            <a:r>
              <a:rPr lang="en-US" sz="1994" dirty="0"/>
              <a:t>Injector Inputs:</a:t>
            </a:r>
          </a:p>
          <a:p>
            <a:pPr lvl="1"/>
            <a:r>
              <a:rPr lang="en-US" sz="1899" dirty="0" err="1"/>
              <a:t>A</a:t>
            </a:r>
            <a:r>
              <a:rPr lang="en-US" sz="1899" baseline="-25000" dirty="0" err="1"/>
              <a:t>inj</a:t>
            </a:r>
            <a:r>
              <a:rPr lang="en-US" sz="1899" dirty="0"/>
              <a:t>(t), </a:t>
            </a:r>
            <a:r>
              <a:rPr lang="en-US" sz="1899" dirty="0" err="1"/>
              <a:t>V</a:t>
            </a:r>
            <a:r>
              <a:rPr lang="en-US" sz="1899" baseline="-25000" dirty="0" err="1"/>
              <a:t>inj</a:t>
            </a:r>
            <a:r>
              <a:rPr lang="en-US" sz="1899" dirty="0"/>
              <a:t>(t), </a:t>
            </a:r>
            <a:r>
              <a:rPr lang="en-US" sz="1899" dirty="0" err="1"/>
              <a:t>R</a:t>
            </a:r>
            <a:r>
              <a:rPr lang="en-US" sz="1899" baseline="-25000" dirty="0" err="1"/>
              <a:t>inj</a:t>
            </a:r>
            <a:r>
              <a:rPr lang="en-US" sz="1899" dirty="0"/>
              <a:t>(t)</a:t>
            </a:r>
          </a:p>
        </p:txBody>
      </p:sp>
      <p:grpSp>
        <p:nvGrpSpPr>
          <p:cNvPr id="4" name="Group 3"/>
          <p:cNvGrpSpPr/>
          <p:nvPr/>
        </p:nvGrpSpPr>
        <p:grpSpPr>
          <a:xfrm>
            <a:off x="7806663" y="1754075"/>
            <a:ext cx="2939960" cy="3997628"/>
            <a:chOff x="6302111" y="1597559"/>
            <a:chExt cx="3282311" cy="440674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111" y="1597559"/>
              <a:ext cx="3282311" cy="4406740"/>
            </a:xfrm>
            <a:prstGeom prst="rect">
              <a:avLst/>
            </a:prstGeom>
          </p:spPr>
        </p:pic>
        <p:sp>
          <p:nvSpPr>
            <p:cNvPr id="11" name="TextBox 10"/>
            <p:cNvSpPr txBox="1"/>
            <p:nvPr/>
          </p:nvSpPr>
          <p:spPr>
            <a:xfrm>
              <a:off x="7907060" y="4684361"/>
              <a:ext cx="1165417" cy="584965"/>
            </a:xfrm>
            <a:prstGeom prst="rect">
              <a:avLst/>
            </a:prstGeom>
            <a:noFill/>
          </p:spPr>
          <p:txBody>
            <a:bodyPr wrap="square" rtlCol="0">
              <a:spAutoFit/>
            </a:bodyPr>
            <a:lstStyle/>
            <a:p>
              <a:r>
                <a:rPr lang="en-US" sz="1424" dirty="0"/>
                <a:t>κ: 1</a:t>
              </a:r>
              <a:r>
                <a:rPr lang="en-US" sz="1424" dirty="0">
                  <a:sym typeface="Wingdings"/>
                </a:rPr>
                <a:t> </a:t>
              </a:r>
              <a:r>
                <a:rPr lang="en-US" sz="1424" dirty="0"/>
                <a:t>2</a:t>
              </a:r>
            </a:p>
            <a:p>
              <a:r>
                <a:rPr lang="en-US" sz="1424" dirty="0"/>
                <a:t>δ: 0</a:t>
              </a:r>
              <a:r>
                <a:rPr lang="en-US" sz="1424" dirty="0">
                  <a:sym typeface="Wingdings"/>
                </a:rPr>
                <a:t> 0.5</a:t>
              </a:r>
              <a:endParaRPr lang="en-US" sz="1424" dirty="0"/>
            </a:p>
          </p:txBody>
        </p:sp>
      </p:grpSp>
      <p:grpSp>
        <p:nvGrpSpPr>
          <p:cNvPr id="6" name="Group 5"/>
          <p:cNvGrpSpPr/>
          <p:nvPr/>
        </p:nvGrpSpPr>
        <p:grpSpPr>
          <a:xfrm>
            <a:off x="5334311" y="1609746"/>
            <a:ext cx="2651118" cy="4358976"/>
            <a:chOff x="4155520" y="1663700"/>
            <a:chExt cx="2931080" cy="481929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31" t="1601" r="10728" b="52606"/>
            <a:stretch/>
          </p:blipFill>
          <p:spPr>
            <a:xfrm>
              <a:off x="4216400" y="1663700"/>
              <a:ext cx="2870200" cy="28575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8561" r="11114"/>
            <a:stretch/>
          </p:blipFill>
          <p:spPr>
            <a:xfrm>
              <a:off x="4155520" y="4521200"/>
              <a:ext cx="2931080" cy="1961790"/>
            </a:xfrm>
            <a:prstGeom prst="rect">
              <a:avLst/>
            </a:prstGeom>
          </p:spPr>
        </p:pic>
      </p:grpSp>
      <p:sp>
        <p:nvSpPr>
          <p:cNvPr id="13" name="Rectangle 12"/>
          <p:cNvSpPr/>
          <p:nvPr/>
        </p:nvSpPr>
        <p:spPr>
          <a:xfrm>
            <a:off x="1671228" y="6498391"/>
            <a:ext cx="4763905" cy="267637"/>
          </a:xfrm>
          <a:prstGeom prst="rect">
            <a:avLst/>
          </a:prstGeom>
        </p:spPr>
        <p:txBody>
          <a:bodyPr wrap="square">
            <a:spAutoFit/>
          </a:bodyPr>
          <a:lstStyle/>
          <a:p>
            <a:pPr>
              <a:lnSpc>
                <a:spcPct val="100000"/>
              </a:lnSpc>
            </a:pPr>
            <a:r>
              <a:rPr lang="en-US" sz="1139" i="1" dirty="0"/>
              <a:t>J.L. Barr, </a:t>
            </a:r>
            <a:r>
              <a:rPr lang="en-US" sz="1139" i="1" dirty="0"/>
              <a:t>APS DPP 2015</a:t>
            </a:r>
            <a:endParaRPr lang="en-US" sz="1139" i="1" dirty="0"/>
          </a:p>
        </p:txBody>
      </p:sp>
      <p:sp>
        <p:nvSpPr>
          <p:cNvPr id="15" name="TextBox 14"/>
          <p:cNvSpPr txBox="1"/>
          <p:nvPr/>
        </p:nvSpPr>
        <p:spPr>
          <a:xfrm rot="16200000">
            <a:off x="5015070" y="3409584"/>
            <a:ext cx="1085222" cy="355354"/>
          </a:xfrm>
          <a:prstGeom prst="rect">
            <a:avLst/>
          </a:prstGeom>
          <a:solidFill>
            <a:srgbClr val="FFFFFF"/>
          </a:solidFill>
        </p:spPr>
        <p:txBody>
          <a:bodyPr wrap="square" rtlCol="0">
            <a:spAutoFit/>
          </a:bodyPr>
          <a:lstStyle/>
          <a:p>
            <a:pPr algn="ctr"/>
            <a:r>
              <a:rPr lang="en-US" sz="1709" dirty="0">
                <a:latin typeface="Mistral"/>
                <a:cs typeface="Mistral"/>
              </a:rPr>
              <a:t>l</a:t>
            </a:r>
            <a:r>
              <a:rPr lang="en-US" sz="1709" baseline="-25000" dirty="0"/>
              <a:t>i</a:t>
            </a:r>
          </a:p>
        </p:txBody>
      </p:sp>
    </p:spTree>
    <p:extLst>
      <p:ext uri="{BB962C8B-B14F-4D97-AF65-F5344CB8AC3E}">
        <p14:creationId xmlns:p14="http://schemas.microsoft.com/office/powerpoint/2010/main" val="224170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741"/>
          <a:stretch/>
        </p:blipFill>
        <p:spPr>
          <a:xfrm flipH="1">
            <a:off x="585747" y="1546538"/>
            <a:ext cx="2743290" cy="3199306"/>
          </a:xfrm>
          <a:prstGeom prst="rect">
            <a:avLst/>
          </a:prstGeom>
        </p:spPr>
      </p:pic>
      <p:sp>
        <p:nvSpPr>
          <p:cNvPr id="5" name="Title 4"/>
          <p:cNvSpPr>
            <a:spLocks noGrp="1"/>
          </p:cNvSpPr>
          <p:nvPr>
            <p:ph type="title"/>
          </p:nvPr>
        </p:nvSpPr>
        <p:spPr>
          <a:xfrm>
            <a:off x="821303" y="3"/>
            <a:ext cx="10952480" cy="836613"/>
          </a:xfrm>
        </p:spPr>
        <p:txBody>
          <a:bodyPr>
            <a:normAutofit/>
          </a:bodyPr>
          <a:lstStyle/>
          <a:p>
            <a:r>
              <a:rPr lang="en-US" dirty="0" smtClean="0"/>
              <a:t>Pegasus is a Compact, </a:t>
            </a:r>
            <a:r>
              <a:rPr lang="en-US" dirty="0"/>
              <a:t>U</a:t>
            </a:r>
            <a:r>
              <a:rPr lang="en-US" dirty="0" smtClean="0"/>
              <a:t>ltralow </a:t>
            </a:r>
            <a:r>
              <a:rPr lang="en-US" dirty="0"/>
              <a:t>A</a:t>
            </a:r>
            <a:r>
              <a:rPr lang="en-US" dirty="0" smtClean="0"/>
              <a:t>spect </a:t>
            </a:r>
            <a:r>
              <a:rPr lang="en-US" dirty="0"/>
              <a:t>R</a:t>
            </a:r>
            <a:r>
              <a:rPr lang="en-US" dirty="0" smtClean="0"/>
              <a:t>atio </a:t>
            </a:r>
            <a:r>
              <a:rPr lang="en-US" dirty="0"/>
              <a:t>S</a:t>
            </a:r>
            <a:r>
              <a:rPr lang="en-US" dirty="0" smtClean="0"/>
              <a:t>pherical </a:t>
            </a:r>
            <a:r>
              <a:rPr lang="en-US" dirty="0"/>
              <a:t>T</a:t>
            </a:r>
            <a:r>
              <a:rPr lang="en-US" dirty="0" smtClean="0"/>
              <a:t>okamak</a:t>
            </a:r>
            <a:endParaRPr lang="en-US" dirty="0"/>
          </a:p>
        </p:txBody>
      </p:sp>
      <p:sp>
        <p:nvSpPr>
          <p:cNvPr id="8" name="Footer Placeholder 7"/>
          <p:cNvSpPr>
            <a:spLocks noGrp="1"/>
          </p:cNvSpPr>
          <p:nvPr>
            <p:ph type="ftr" sz="quarter" idx="10"/>
          </p:nvPr>
        </p:nvSpPr>
        <p:spPr>
          <a:xfrm>
            <a:off x="101602" y="6538569"/>
            <a:ext cx="3330951" cy="304800"/>
          </a:xfrm>
        </p:spPr>
        <p:txBody>
          <a:bodyPr/>
          <a:lstStyle/>
          <a:p>
            <a:r>
              <a:rPr lang="en-US" i="1" dirty="0" smtClean="0"/>
              <a:t>D.J. Schlossberg, APS-DPP 2016, 2/10</a:t>
            </a:r>
            <a:endParaRPr lang="en-US" i="1" dirty="0"/>
          </a:p>
        </p:txBody>
      </p:sp>
      <p:grpSp>
        <p:nvGrpSpPr>
          <p:cNvPr id="130" name="Group 129"/>
          <p:cNvGrpSpPr/>
          <p:nvPr/>
        </p:nvGrpSpPr>
        <p:grpSpPr>
          <a:xfrm>
            <a:off x="780719" y="5001539"/>
            <a:ext cx="2353346" cy="1233907"/>
            <a:chOff x="5029576" y="3218060"/>
            <a:chExt cx="3142401" cy="1812385"/>
          </a:xfrm>
        </p:grpSpPr>
        <p:sp>
          <p:nvSpPr>
            <p:cNvPr id="18" name="TextBox 17"/>
            <p:cNvSpPr txBox="1"/>
            <p:nvPr/>
          </p:nvSpPr>
          <p:spPr bwMode="auto">
            <a:xfrm>
              <a:off x="5029576" y="3218060"/>
              <a:ext cx="3142401" cy="452068"/>
            </a:xfrm>
            <a:prstGeom prst="rect">
              <a:avLst/>
            </a:prstGeom>
            <a:noFill/>
          </p:spPr>
          <p:txBody>
            <a:bodyPr>
              <a:spAutoFit/>
            </a:bodyPr>
            <a:lstStyle/>
            <a:p>
              <a:pPr algn="ctr">
                <a:defRPr/>
              </a:pPr>
              <a:r>
                <a:rPr lang="en-US" sz="1400" dirty="0" smtClean="0">
                  <a:solidFill>
                    <a:srgbClr val="800000"/>
                  </a:solidFill>
                  <a:latin typeface="+mj-lt"/>
                </a:rPr>
                <a:t>Experimental </a:t>
              </a:r>
              <a:r>
                <a:rPr lang="en-US" sz="1400" dirty="0">
                  <a:solidFill>
                    <a:srgbClr val="800000"/>
                  </a:solidFill>
                  <a:latin typeface="+mj-lt"/>
                </a:rPr>
                <a:t>Parameters</a:t>
              </a:r>
            </a:p>
          </p:txBody>
        </p:sp>
        <p:sp>
          <p:nvSpPr>
            <p:cNvPr id="24" name="TextBox 12"/>
            <p:cNvSpPr txBox="1">
              <a:spLocks noChangeArrowheads="1"/>
            </p:cNvSpPr>
            <p:nvPr/>
          </p:nvSpPr>
          <p:spPr bwMode="auto">
            <a:xfrm>
              <a:off x="5545364" y="3538621"/>
              <a:ext cx="1271161" cy="1491824"/>
            </a:xfrm>
            <a:prstGeom prst="rect">
              <a:avLst/>
            </a:prstGeom>
            <a:noFill/>
            <a:ln w="9525">
              <a:noFill/>
              <a:miter lim="800000"/>
              <a:headEnd/>
              <a:tailEnd/>
            </a:ln>
          </p:spPr>
          <p:txBody>
            <a:bodyPr wrap="square">
              <a:prstTxWarp prst="textNoShape">
                <a:avLst/>
              </a:prstTxWarp>
              <a:spAutoFit/>
            </a:bodyPr>
            <a:lstStyle/>
            <a:p>
              <a:r>
                <a:rPr lang="en-US" sz="1200" dirty="0">
                  <a:ea typeface="Times New Roman" charset="0"/>
                  <a:cs typeface="Times New Roman" charset="0"/>
                </a:rPr>
                <a:t>A</a:t>
              </a:r>
            </a:p>
            <a:p>
              <a:r>
                <a:rPr lang="en-US" sz="1200" dirty="0">
                  <a:ea typeface="Times New Roman" charset="0"/>
                  <a:cs typeface="Times New Roman" charset="0"/>
                </a:rPr>
                <a:t>R(m)</a:t>
              </a:r>
            </a:p>
            <a:p>
              <a:r>
                <a:rPr lang="en-US" sz="1200" dirty="0">
                  <a:ea typeface="Times New Roman" charset="0"/>
                  <a:cs typeface="Times New Roman" charset="0"/>
                </a:rPr>
                <a:t>I</a:t>
              </a:r>
              <a:r>
                <a:rPr lang="en-US" sz="1200" baseline="-25000" dirty="0">
                  <a:ea typeface="Times New Roman" charset="0"/>
                  <a:cs typeface="Times New Roman" charset="0"/>
                </a:rPr>
                <a:t>p</a:t>
              </a:r>
              <a:r>
                <a:rPr lang="en-US" sz="1200" dirty="0">
                  <a:ea typeface="Times New Roman" charset="0"/>
                  <a:cs typeface="Times New Roman" charset="0"/>
                </a:rPr>
                <a:t> (MA)</a:t>
              </a:r>
            </a:p>
            <a:p>
              <a:r>
                <a:rPr lang="en-US" sz="1200" dirty="0">
                  <a:latin typeface="Symbol" charset="2"/>
                  <a:ea typeface="Symbol" charset="2"/>
                  <a:cs typeface="Symbol" charset="2"/>
                </a:rPr>
                <a:t>k</a:t>
              </a:r>
            </a:p>
            <a:p>
              <a:r>
                <a:rPr lang="el-GR" sz="1200" dirty="0">
                  <a:ea typeface="Times New Roman" charset="0"/>
                  <a:cs typeface="Times New Roman" charset="0"/>
                </a:rPr>
                <a:t>β</a:t>
              </a:r>
              <a:r>
                <a:rPr lang="en-US" sz="1200" baseline="-25000" dirty="0">
                  <a:ea typeface="Times New Roman" charset="0"/>
                  <a:cs typeface="Times New Roman" charset="0"/>
                </a:rPr>
                <a:t>t</a:t>
              </a:r>
              <a:r>
                <a:rPr lang="en-US" sz="1200" dirty="0">
                  <a:ea typeface="Times New Roman" charset="0"/>
                  <a:cs typeface="Times New Roman" charset="0"/>
                </a:rPr>
                <a:t> </a:t>
              </a:r>
              <a:r>
                <a:rPr lang="en-US" sz="1200" dirty="0" smtClean="0">
                  <a:ea typeface="Times New Roman" charset="0"/>
                  <a:cs typeface="Times New Roman" charset="0"/>
                </a:rPr>
                <a:t>(%)</a:t>
              </a:r>
              <a:endParaRPr lang="en-US" sz="1200" dirty="0">
                <a:ea typeface="Times New Roman" charset="0"/>
                <a:cs typeface="Times New Roman" charset="0"/>
              </a:endParaRPr>
            </a:p>
          </p:txBody>
        </p:sp>
        <p:sp>
          <p:nvSpPr>
            <p:cNvPr id="22" name="TextBox 13"/>
            <p:cNvSpPr txBox="1">
              <a:spLocks noChangeArrowheads="1"/>
            </p:cNvSpPr>
            <p:nvPr/>
          </p:nvSpPr>
          <p:spPr bwMode="auto">
            <a:xfrm>
              <a:off x="6585194" y="3538621"/>
              <a:ext cx="1170696" cy="1491824"/>
            </a:xfrm>
            <a:prstGeom prst="rect">
              <a:avLst/>
            </a:prstGeom>
            <a:noFill/>
            <a:ln w="9525">
              <a:noFill/>
              <a:miter lim="800000"/>
              <a:headEnd/>
              <a:tailEnd/>
            </a:ln>
          </p:spPr>
          <p:txBody>
            <a:bodyPr>
              <a:prstTxWarp prst="textNoShape">
                <a:avLst/>
              </a:prstTxWarp>
              <a:spAutoFit/>
            </a:bodyPr>
            <a:lstStyle/>
            <a:p>
              <a:pPr algn="ctr"/>
              <a:r>
                <a:rPr lang="en-US" sz="1200" dirty="0">
                  <a:ea typeface="Times New Roman" charset="0"/>
                  <a:cs typeface="Times New Roman" charset="0"/>
                </a:rPr>
                <a:t>1.15 – 1.3</a:t>
              </a:r>
            </a:p>
            <a:p>
              <a:pPr algn="ctr"/>
              <a:r>
                <a:rPr lang="en-US" sz="1200" dirty="0">
                  <a:ea typeface="Times New Roman" charset="0"/>
                  <a:cs typeface="Times New Roman" charset="0"/>
                </a:rPr>
                <a:t>0.2 – 0.45 </a:t>
              </a:r>
            </a:p>
            <a:p>
              <a:pPr algn="ctr"/>
              <a:r>
                <a:rPr lang="en-US" sz="1200" dirty="0">
                  <a:ea typeface="Times New Roman" charset="0"/>
                  <a:cs typeface="Times New Roman" charset="0"/>
                </a:rPr>
                <a:t>≤  .21</a:t>
              </a:r>
            </a:p>
            <a:p>
              <a:pPr algn="ctr"/>
              <a:r>
                <a:rPr lang="en-US" sz="1200" dirty="0" smtClean="0">
                  <a:ea typeface="Times New Roman" charset="0"/>
                  <a:cs typeface="Times New Roman" charset="0"/>
                </a:rPr>
                <a:t>1.4 </a:t>
              </a:r>
              <a:r>
                <a:rPr lang="en-US" sz="1200" dirty="0">
                  <a:ea typeface="Times New Roman" charset="0"/>
                  <a:cs typeface="Times New Roman" charset="0"/>
                </a:rPr>
                <a:t>– </a:t>
              </a:r>
              <a:r>
                <a:rPr lang="en-US" sz="1200" dirty="0" smtClean="0">
                  <a:ea typeface="Times New Roman" charset="0"/>
                  <a:cs typeface="Times New Roman" charset="0"/>
                </a:rPr>
                <a:t>3.7</a:t>
              </a:r>
              <a:endParaRPr lang="en-US" sz="1200" dirty="0">
                <a:ea typeface="Times New Roman" charset="0"/>
                <a:cs typeface="Times New Roman" charset="0"/>
              </a:endParaRPr>
            </a:p>
            <a:p>
              <a:pPr algn="ctr"/>
              <a:r>
                <a:rPr lang="en-US" sz="1200" dirty="0">
                  <a:ea typeface="Times New Roman" charset="0"/>
                  <a:cs typeface="Times New Roman" charset="0"/>
                </a:rPr>
                <a:t>≤ </a:t>
              </a:r>
              <a:r>
                <a:rPr lang="en-US" sz="1200" dirty="0" smtClean="0">
                  <a:ea typeface="Times New Roman" charset="0"/>
                  <a:cs typeface="Times New Roman" charset="0"/>
                </a:rPr>
                <a:t>100</a:t>
              </a:r>
              <a:endParaRPr lang="en-US" sz="1200" dirty="0">
                <a:ea typeface="Times New Roman" charset="0"/>
                <a:cs typeface="Times New Roman" charset="0"/>
              </a:endParaRPr>
            </a:p>
          </p:txBody>
        </p:sp>
      </p:grpSp>
      <p:grpSp>
        <p:nvGrpSpPr>
          <p:cNvPr id="4" name="Group 3"/>
          <p:cNvGrpSpPr/>
          <p:nvPr/>
        </p:nvGrpSpPr>
        <p:grpSpPr>
          <a:xfrm>
            <a:off x="12781801" y="1081397"/>
            <a:ext cx="3848100" cy="3816822"/>
            <a:chOff x="8012523" y="1567590"/>
            <a:chExt cx="3848100" cy="3816822"/>
          </a:xfrm>
        </p:grpSpPr>
        <p:sp>
          <p:nvSpPr>
            <p:cNvPr id="34" name="TextBox 33"/>
            <p:cNvSpPr txBox="1"/>
            <p:nvPr/>
          </p:nvSpPr>
          <p:spPr>
            <a:xfrm>
              <a:off x="8190234" y="1567590"/>
              <a:ext cx="3568382" cy="277116"/>
            </a:xfrm>
            <a:prstGeom prst="rect">
              <a:avLst/>
            </a:prstGeom>
            <a:noFill/>
          </p:spPr>
          <p:txBody>
            <a:bodyPr wrap="square" rtlCol="0">
              <a:noAutofit/>
            </a:bodyPr>
            <a:lstStyle/>
            <a:p>
              <a:pPr algn="ctr"/>
              <a:r>
                <a:rPr lang="en-US" sz="1600" dirty="0" smtClean="0"/>
                <a:t>Thomson Sightline in Typical Plasma</a:t>
              </a:r>
              <a:endParaRPr lang="en-US" sz="1600" dirty="0"/>
            </a:p>
          </p:txBody>
        </p:sp>
        <p:grpSp>
          <p:nvGrpSpPr>
            <p:cNvPr id="133" name="Group 132"/>
            <p:cNvGrpSpPr/>
            <p:nvPr/>
          </p:nvGrpSpPr>
          <p:grpSpPr>
            <a:xfrm>
              <a:off x="8012523" y="1879478"/>
              <a:ext cx="3848100" cy="3504934"/>
              <a:chOff x="3759200" y="1132848"/>
              <a:chExt cx="5397500" cy="4916161"/>
            </a:xfrm>
          </p:grpSpPr>
          <p:pic>
            <p:nvPicPr>
              <p:cNvPr id="134" name="Picture 133"/>
              <p:cNvPicPr>
                <a:picLocks noChangeAspect="1"/>
              </p:cNvPicPr>
              <p:nvPr/>
            </p:nvPicPr>
            <p:blipFill rotWithShape="1">
              <a:blip r:embed="rId4" cstate="print">
                <a:extLst>
                  <a:ext uri="{28A0092B-C50C-407E-A947-70E740481C1C}">
                    <a14:useLocalDpi xmlns:a14="http://schemas.microsoft.com/office/drawing/2010/main"/>
                  </a:ext>
                </a:extLst>
              </a:blip>
              <a:srcRect l="1608" t="993" r="5338" b="-580"/>
              <a:stretch/>
            </p:blipFill>
            <p:spPr>
              <a:xfrm>
                <a:off x="3759200" y="1193800"/>
                <a:ext cx="5397500" cy="4855209"/>
              </a:xfrm>
              <a:prstGeom prst="rect">
                <a:avLst/>
              </a:prstGeom>
            </p:spPr>
          </p:pic>
          <p:grpSp>
            <p:nvGrpSpPr>
              <p:cNvPr id="135" name="Group 134"/>
              <p:cNvGrpSpPr/>
              <p:nvPr/>
            </p:nvGrpSpPr>
            <p:grpSpPr>
              <a:xfrm>
                <a:off x="3784255" y="1132848"/>
                <a:ext cx="2994327" cy="4614325"/>
                <a:chOff x="1589239" y="4761964"/>
                <a:chExt cx="2994327" cy="4614325"/>
              </a:xfrm>
            </p:grpSpPr>
            <p:sp>
              <p:nvSpPr>
                <p:cNvPr id="211" name="Freeform 210"/>
                <p:cNvSpPr/>
                <p:nvPr/>
              </p:nvSpPr>
              <p:spPr>
                <a:xfrm>
                  <a:off x="1736482" y="4761964"/>
                  <a:ext cx="887589" cy="1271789"/>
                </a:xfrm>
                <a:custGeom>
                  <a:avLst/>
                  <a:gdLst>
                    <a:gd name="connsiteX0" fmla="*/ 911568 w 911568"/>
                    <a:gd name="connsiteY0" fmla="*/ 0 h 1242811"/>
                    <a:gd name="connsiteX1" fmla="*/ 422170 w 911568"/>
                    <a:gd name="connsiteY1" fmla="*/ 206062 h 1242811"/>
                    <a:gd name="connsiteX2" fmla="*/ 61562 w 911568"/>
                    <a:gd name="connsiteY2" fmla="*/ 911180 h 1242811"/>
                    <a:gd name="connsiteX3" fmla="*/ 387 w 911568"/>
                    <a:gd name="connsiteY3" fmla="*/ 1242811 h 1242811"/>
                    <a:gd name="connsiteX0" fmla="*/ 913099 w 913099"/>
                    <a:gd name="connsiteY0" fmla="*/ 0 h 1242811"/>
                    <a:gd name="connsiteX1" fmla="*/ 481656 w 913099"/>
                    <a:gd name="connsiteY1" fmla="*/ 299434 h 1242811"/>
                    <a:gd name="connsiteX2" fmla="*/ 63093 w 913099"/>
                    <a:gd name="connsiteY2" fmla="*/ 911180 h 1242811"/>
                    <a:gd name="connsiteX3" fmla="*/ 1918 w 913099"/>
                    <a:gd name="connsiteY3" fmla="*/ 1242811 h 1242811"/>
                    <a:gd name="connsiteX0" fmla="*/ 913099 w 913099"/>
                    <a:gd name="connsiteY0" fmla="*/ 0 h 1242811"/>
                    <a:gd name="connsiteX1" fmla="*/ 481656 w 913099"/>
                    <a:gd name="connsiteY1" fmla="*/ 299434 h 1242811"/>
                    <a:gd name="connsiteX2" fmla="*/ 63093 w 913099"/>
                    <a:gd name="connsiteY2" fmla="*/ 911180 h 1242811"/>
                    <a:gd name="connsiteX3" fmla="*/ 1918 w 913099"/>
                    <a:gd name="connsiteY3" fmla="*/ 1242811 h 1242811"/>
                    <a:gd name="connsiteX0" fmla="*/ 913099 w 913099"/>
                    <a:gd name="connsiteY0" fmla="*/ 0 h 1242811"/>
                    <a:gd name="connsiteX1" fmla="*/ 732795 w 913099"/>
                    <a:gd name="connsiteY1" fmla="*/ 96591 h 1242811"/>
                    <a:gd name="connsiteX2" fmla="*/ 481656 w 913099"/>
                    <a:gd name="connsiteY2" fmla="*/ 299434 h 1242811"/>
                    <a:gd name="connsiteX3" fmla="*/ 63093 w 913099"/>
                    <a:gd name="connsiteY3" fmla="*/ 911180 h 1242811"/>
                    <a:gd name="connsiteX4" fmla="*/ 1918 w 913099"/>
                    <a:gd name="connsiteY4" fmla="*/ 1242811 h 1242811"/>
                    <a:gd name="connsiteX0" fmla="*/ 912383 w 912383"/>
                    <a:gd name="connsiteY0" fmla="*/ 0 h 1242811"/>
                    <a:gd name="connsiteX1" fmla="*/ 732079 w 912383"/>
                    <a:gd name="connsiteY1" fmla="*/ 96591 h 1242811"/>
                    <a:gd name="connsiteX2" fmla="*/ 458402 w 912383"/>
                    <a:gd name="connsiteY2" fmla="*/ 318752 h 1242811"/>
                    <a:gd name="connsiteX3" fmla="*/ 62377 w 912383"/>
                    <a:gd name="connsiteY3" fmla="*/ 911180 h 1242811"/>
                    <a:gd name="connsiteX4" fmla="*/ 1202 w 912383"/>
                    <a:gd name="connsiteY4" fmla="*/ 1242811 h 1242811"/>
                    <a:gd name="connsiteX0" fmla="*/ 912383 w 912383"/>
                    <a:gd name="connsiteY0" fmla="*/ 0 h 1242811"/>
                    <a:gd name="connsiteX1" fmla="*/ 732079 w 912383"/>
                    <a:gd name="connsiteY1" fmla="*/ 96591 h 1242811"/>
                    <a:gd name="connsiteX2" fmla="*/ 458402 w 912383"/>
                    <a:gd name="connsiteY2" fmla="*/ 318752 h 1242811"/>
                    <a:gd name="connsiteX3" fmla="*/ 62377 w 912383"/>
                    <a:gd name="connsiteY3" fmla="*/ 911180 h 1242811"/>
                    <a:gd name="connsiteX4" fmla="*/ 1202 w 912383"/>
                    <a:gd name="connsiteY4" fmla="*/ 1242811 h 1242811"/>
                    <a:gd name="connsiteX0" fmla="*/ 911181 w 911181"/>
                    <a:gd name="connsiteY0" fmla="*/ 0 h 1242811"/>
                    <a:gd name="connsiteX1" fmla="*/ 730877 w 911181"/>
                    <a:gd name="connsiteY1" fmla="*/ 96591 h 1242811"/>
                    <a:gd name="connsiteX2" fmla="*/ 457200 w 911181"/>
                    <a:gd name="connsiteY2" fmla="*/ 318752 h 1242811"/>
                    <a:gd name="connsiteX3" fmla="*/ 222161 w 911181"/>
                    <a:gd name="connsiteY3" fmla="*/ 669701 h 1242811"/>
                    <a:gd name="connsiteX4" fmla="*/ 0 w 911181"/>
                    <a:gd name="connsiteY4" fmla="*/ 1242811 h 1242811"/>
                    <a:gd name="connsiteX0" fmla="*/ 716399 w 716399"/>
                    <a:gd name="connsiteY0" fmla="*/ 0 h 1178417"/>
                    <a:gd name="connsiteX1" fmla="*/ 536095 w 716399"/>
                    <a:gd name="connsiteY1" fmla="*/ 96591 h 1178417"/>
                    <a:gd name="connsiteX2" fmla="*/ 262418 w 716399"/>
                    <a:gd name="connsiteY2" fmla="*/ 318752 h 1178417"/>
                    <a:gd name="connsiteX3" fmla="*/ 27379 w 716399"/>
                    <a:gd name="connsiteY3" fmla="*/ 669701 h 1178417"/>
                    <a:gd name="connsiteX4" fmla="*/ 4840 w 716399"/>
                    <a:gd name="connsiteY4" fmla="*/ 1178417 h 1178417"/>
                    <a:gd name="connsiteX0" fmla="*/ 713724 w 713724"/>
                    <a:gd name="connsiteY0" fmla="*/ 0 h 1178417"/>
                    <a:gd name="connsiteX1" fmla="*/ 533420 w 713724"/>
                    <a:gd name="connsiteY1" fmla="*/ 96591 h 1178417"/>
                    <a:gd name="connsiteX2" fmla="*/ 259743 w 713724"/>
                    <a:gd name="connsiteY2" fmla="*/ 318752 h 1178417"/>
                    <a:gd name="connsiteX3" fmla="*/ 31144 w 713724"/>
                    <a:gd name="connsiteY3" fmla="*/ 679360 h 1178417"/>
                    <a:gd name="connsiteX4" fmla="*/ 2165 w 713724"/>
                    <a:gd name="connsiteY4" fmla="*/ 1178417 h 1178417"/>
                    <a:gd name="connsiteX0" fmla="*/ 713724 w 713724"/>
                    <a:gd name="connsiteY0" fmla="*/ 0 h 1194516"/>
                    <a:gd name="connsiteX1" fmla="*/ 533420 w 713724"/>
                    <a:gd name="connsiteY1" fmla="*/ 96591 h 1194516"/>
                    <a:gd name="connsiteX2" fmla="*/ 259743 w 713724"/>
                    <a:gd name="connsiteY2" fmla="*/ 318752 h 1194516"/>
                    <a:gd name="connsiteX3" fmla="*/ 31144 w 713724"/>
                    <a:gd name="connsiteY3" fmla="*/ 679360 h 1194516"/>
                    <a:gd name="connsiteX4" fmla="*/ 2165 w 713724"/>
                    <a:gd name="connsiteY4" fmla="*/ 1194516 h 1194516"/>
                    <a:gd name="connsiteX0" fmla="*/ 887589 w 887589"/>
                    <a:gd name="connsiteY0" fmla="*/ 0 h 1271789"/>
                    <a:gd name="connsiteX1" fmla="*/ 533420 w 887589"/>
                    <a:gd name="connsiteY1" fmla="*/ 173864 h 1271789"/>
                    <a:gd name="connsiteX2" fmla="*/ 259743 w 887589"/>
                    <a:gd name="connsiteY2" fmla="*/ 396025 h 1271789"/>
                    <a:gd name="connsiteX3" fmla="*/ 31144 w 887589"/>
                    <a:gd name="connsiteY3" fmla="*/ 756633 h 1271789"/>
                    <a:gd name="connsiteX4" fmla="*/ 2165 w 887589"/>
                    <a:gd name="connsiteY4" fmla="*/ 1271789 h 127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89" h="1271789">
                      <a:moveTo>
                        <a:pt x="887589" y="0"/>
                      </a:moveTo>
                      <a:cubicBezTo>
                        <a:pt x="858075" y="10732"/>
                        <a:pt x="605327" y="123958"/>
                        <a:pt x="533420" y="173864"/>
                      </a:cubicBezTo>
                      <a:cubicBezTo>
                        <a:pt x="461513" y="223770"/>
                        <a:pt x="343456" y="298897"/>
                        <a:pt x="259743" y="396025"/>
                      </a:cubicBezTo>
                      <a:cubicBezTo>
                        <a:pt x="176030" y="493153"/>
                        <a:pt x="74074" y="610673"/>
                        <a:pt x="31144" y="756633"/>
                      </a:cubicBezTo>
                      <a:cubicBezTo>
                        <a:pt x="-11786" y="902593"/>
                        <a:pt x="2165" y="1271789"/>
                        <a:pt x="2165" y="1271789"/>
                      </a:cubicBezTo>
                    </a:path>
                  </a:pathLst>
                </a:custGeom>
                <a:noFill/>
                <a:ln w="19050">
                  <a:solidFill>
                    <a:srgbClr val="D57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12" name="Straight Connector 211"/>
                <p:cNvCxnSpPr/>
                <p:nvPr/>
              </p:nvCxnSpPr>
              <p:spPr>
                <a:xfrm>
                  <a:off x="1736482" y="6185079"/>
                  <a:ext cx="0" cy="328411"/>
                </a:xfrm>
                <a:prstGeom prst="line">
                  <a:avLst/>
                </a:prstGeom>
                <a:ln w="19050">
                  <a:solidFill>
                    <a:srgbClr val="D571C1"/>
                  </a:solidFill>
                </a:ln>
              </p:spPr>
              <p:style>
                <a:lnRef idx="1">
                  <a:schemeClr val="accent1"/>
                </a:lnRef>
                <a:fillRef idx="0">
                  <a:schemeClr val="accent1"/>
                </a:fillRef>
                <a:effectRef idx="0">
                  <a:schemeClr val="accent1"/>
                </a:effectRef>
                <a:fontRef idx="minor">
                  <a:schemeClr val="tx1"/>
                </a:fontRef>
              </p:style>
            </p:cxnSp>
            <p:grpSp>
              <p:nvGrpSpPr>
                <p:cNvPr id="213" name="Group 212"/>
                <p:cNvGrpSpPr/>
                <p:nvPr/>
              </p:nvGrpSpPr>
              <p:grpSpPr>
                <a:xfrm>
                  <a:off x="1589239" y="5997800"/>
                  <a:ext cx="159068" cy="225915"/>
                  <a:chOff x="1589239" y="5997800"/>
                  <a:chExt cx="159068" cy="225915"/>
                </a:xfrm>
              </p:grpSpPr>
              <p:sp>
                <p:nvSpPr>
                  <p:cNvPr id="220" name="Rectangle 219"/>
                  <p:cNvSpPr/>
                  <p:nvPr/>
                </p:nvSpPr>
                <p:spPr>
                  <a:xfrm>
                    <a:off x="1589239" y="5997800"/>
                    <a:ext cx="75355" cy="225915"/>
                  </a:xfrm>
                  <a:prstGeom prst="rect">
                    <a:avLst/>
                  </a:prstGeom>
                  <a:noFill/>
                  <a:ln w="19050">
                    <a:solidFill>
                      <a:srgbClr val="D57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1" name="Rectangle 220"/>
                  <p:cNvSpPr/>
                  <p:nvPr/>
                </p:nvSpPr>
                <p:spPr>
                  <a:xfrm>
                    <a:off x="1647422" y="6035363"/>
                    <a:ext cx="100885" cy="141667"/>
                  </a:xfrm>
                  <a:prstGeom prst="rect">
                    <a:avLst/>
                  </a:prstGeom>
                  <a:solidFill>
                    <a:schemeClr val="bg1"/>
                  </a:solidFill>
                  <a:ln w="19050">
                    <a:solidFill>
                      <a:srgbClr val="D57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14" name="Group 213"/>
                <p:cNvGrpSpPr/>
                <p:nvPr/>
              </p:nvGrpSpPr>
              <p:grpSpPr>
                <a:xfrm>
                  <a:off x="1589239" y="6442442"/>
                  <a:ext cx="219916" cy="1181421"/>
                  <a:chOff x="1589239" y="6442442"/>
                  <a:chExt cx="219916" cy="1181421"/>
                </a:xfrm>
              </p:grpSpPr>
              <p:sp>
                <p:nvSpPr>
                  <p:cNvPr id="218" name="Rectangle 217"/>
                  <p:cNvSpPr/>
                  <p:nvPr/>
                </p:nvSpPr>
                <p:spPr>
                  <a:xfrm>
                    <a:off x="1589239" y="6442442"/>
                    <a:ext cx="76429" cy="1181421"/>
                  </a:xfrm>
                  <a:prstGeom prst="rect">
                    <a:avLst/>
                  </a:prstGeom>
                  <a:noFill/>
                  <a:ln w="19050">
                    <a:solidFill>
                      <a:srgbClr val="D57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9" name="Rectangle 218"/>
                  <p:cNvSpPr/>
                  <p:nvPr/>
                </p:nvSpPr>
                <p:spPr>
                  <a:xfrm>
                    <a:off x="1646678" y="6507348"/>
                    <a:ext cx="162477" cy="1048380"/>
                  </a:xfrm>
                  <a:prstGeom prst="rect">
                    <a:avLst/>
                  </a:prstGeom>
                  <a:solidFill>
                    <a:schemeClr val="bg1"/>
                  </a:solidFill>
                  <a:ln w="19050">
                    <a:solidFill>
                      <a:srgbClr val="D57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cxnSp>
              <p:nvCxnSpPr>
                <p:cNvPr id="215" name="Straight Connector 214"/>
                <p:cNvCxnSpPr/>
                <p:nvPr/>
              </p:nvCxnSpPr>
              <p:spPr>
                <a:xfrm>
                  <a:off x="4202591" y="4965879"/>
                  <a:ext cx="0" cy="4410410"/>
                </a:xfrm>
                <a:prstGeom prst="line">
                  <a:avLst/>
                </a:prstGeom>
                <a:ln w="19050">
                  <a:solidFill>
                    <a:srgbClr val="D571C1"/>
                  </a:solidFill>
                </a:ln>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4073641" y="4836603"/>
                  <a:ext cx="509925" cy="128788"/>
                </a:xfrm>
                <a:prstGeom prst="rect">
                  <a:avLst/>
                </a:prstGeom>
                <a:solidFill>
                  <a:schemeClr val="bg1"/>
                </a:solidFill>
                <a:ln w="19050">
                  <a:solidFill>
                    <a:srgbClr val="D57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17" name="Straight Connector 216"/>
                <p:cNvCxnSpPr/>
                <p:nvPr/>
              </p:nvCxnSpPr>
              <p:spPr>
                <a:xfrm>
                  <a:off x="4455199" y="4967967"/>
                  <a:ext cx="0" cy="4408322"/>
                </a:xfrm>
                <a:prstGeom prst="line">
                  <a:avLst/>
                </a:prstGeom>
                <a:ln w="19050">
                  <a:solidFill>
                    <a:srgbClr val="D571C1"/>
                  </a:solidFill>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784255" y="1726078"/>
                <a:ext cx="5334345" cy="2650674"/>
                <a:chOff x="1114270" y="1995483"/>
                <a:chExt cx="5334345" cy="2650674"/>
              </a:xfrm>
            </p:grpSpPr>
            <p:grpSp>
              <p:nvGrpSpPr>
                <p:cNvPr id="138" name="Group 137"/>
                <p:cNvGrpSpPr/>
                <p:nvPr/>
              </p:nvGrpSpPr>
              <p:grpSpPr>
                <a:xfrm>
                  <a:off x="1114270" y="1995483"/>
                  <a:ext cx="5334345" cy="2650674"/>
                  <a:chOff x="1307464" y="2081799"/>
                  <a:chExt cx="5622278" cy="2650673"/>
                </a:xfrm>
              </p:grpSpPr>
              <p:grpSp>
                <p:nvGrpSpPr>
                  <p:cNvPr id="157" name="Group 156"/>
                  <p:cNvGrpSpPr/>
                  <p:nvPr/>
                </p:nvGrpSpPr>
                <p:grpSpPr>
                  <a:xfrm>
                    <a:off x="1307464" y="2081799"/>
                    <a:ext cx="5622278" cy="2650673"/>
                    <a:chOff x="1307464" y="2194168"/>
                    <a:chExt cx="5622279" cy="2793745"/>
                  </a:xfrm>
                </p:grpSpPr>
                <p:grpSp>
                  <p:nvGrpSpPr>
                    <p:cNvPr id="176" name="Group 175"/>
                    <p:cNvGrpSpPr/>
                    <p:nvPr/>
                  </p:nvGrpSpPr>
                  <p:grpSpPr>
                    <a:xfrm>
                      <a:off x="1307464" y="3908634"/>
                      <a:ext cx="5622279" cy="1079279"/>
                      <a:chOff x="1307464" y="3908646"/>
                      <a:chExt cx="5622279" cy="1079276"/>
                    </a:xfrm>
                  </p:grpSpPr>
                  <p:grpSp>
                    <p:nvGrpSpPr>
                      <p:cNvPr id="203" name="Group 202"/>
                      <p:cNvGrpSpPr/>
                      <p:nvPr/>
                    </p:nvGrpSpPr>
                    <p:grpSpPr>
                      <a:xfrm>
                        <a:off x="1307464" y="3908646"/>
                        <a:ext cx="5622279" cy="884"/>
                        <a:chOff x="1307464" y="3710513"/>
                        <a:chExt cx="5622278" cy="198130"/>
                      </a:xfrm>
                    </p:grpSpPr>
                    <p:cxnSp>
                      <p:nvCxnSpPr>
                        <p:cNvPr id="209" name="Straight Connector 208"/>
                        <p:cNvCxnSpPr/>
                        <p:nvPr/>
                      </p:nvCxnSpPr>
                      <p:spPr bwMode="auto">
                        <a:xfrm>
                          <a:off x="1307464" y="3710513"/>
                          <a:ext cx="2739900" cy="0"/>
                        </a:xfrm>
                        <a:prstGeom prst="line">
                          <a:avLst/>
                        </a:prstGeom>
                        <a:solidFill>
                          <a:srgbClr val="00B8FF"/>
                        </a:solidFill>
                        <a:ln w="28575" cap="flat" cmpd="sng" algn="ctr">
                          <a:solidFill>
                            <a:srgbClr val="07FA03"/>
                          </a:solidFill>
                          <a:prstDash val="solid"/>
                          <a:round/>
                          <a:headEnd type="none" w="med" len="med"/>
                          <a:tailEnd type="none" w="med" len="med"/>
                        </a:ln>
                        <a:effectLst/>
                      </p:spPr>
                    </p:cxnSp>
                    <p:cxnSp>
                      <p:nvCxnSpPr>
                        <p:cNvPr id="210" name="Straight Connector 209"/>
                        <p:cNvCxnSpPr/>
                        <p:nvPr/>
                      </p:nvCxnSpPr>
                      <p:spPr bwMode="auto">
                        <a:xfrm>
                          <a:off x="4341370" y="3908643"/>
                          <a:ext cx="2588372" cy="0"/>
                        </a:xfrm>
                        <a:prstGeom prst="line">
                          <a:avLst/>
                        </a:prstGeom>
                        <a:solidFill>
                          <a:srgbClr val="00B8FF"/>
                        </a:solidFill>
                        <a:ln w="28575" cap="flat" cmpd="sng" algn="ctr">
                          <a:solidFill>
                            <a:srgbClr val="07FA03"/>
                          </a:solidFill>
                          <a:prstDash val="solid"/>
                          <a:round/>
                          <a:headEnd type="none" w="med" len="med"/>
                          <a:tailEnd type="none" w="med" len="med"/>
                        </a:ln>
                        <a:effectLst/>
                      </p:spPr>
                    </p:cxnSp>
                  </p:grpSp>
                  <p:grpSp>
                    <p:nvGrpSpPr>
                      <p:cNvPr id="204" name="Group 203"/>
                      <p:cNvGrpSpPr/>
                      <p:nvPr/>
                    </p:nvGrpSpPr>
                    <p:grpSpPr>
                      <a:xfrm>
                        <a:off x="1752814" y="3963131"/>
                        <a:ext cx="2288798" cy="1024791"/>
                        <a:chOff x="1752814" y="3963131"/>
                        <a:chExt cx="2288798" cy="1024791"/>
                      </a:xfrm>
                    </p:grpSpPr>
                    <p:cxnSp>
                      <p:nvCxnSpPr>
                        <p:cNvPr id="205" name="Straight Connector 204"/>
                        <p:cNvCxnSpPr/>
                        <p:nvPr/>
                      </p:nvCxnSpPr>
                      <p:spPr bwMode="auto">
                        <a:xfrm>
                          <a:off x="1763486" y="3963131"/>
                          <a:ext cx="0" cy="7228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6" name="Straight Connector 205"/>
                        <p:cNvCxnSpPr/>
                        <p:nvPr/>
                      </p:nvCxnSpPr>
                      <p:spPr bwMode="auto">
                        <a:xfrm>
                          <a:off x="3931300" y="3963133"/>
                          <a:ext cx="0" cy="7239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7" name="Straight Connector 206"/>
                        <p:cNvCxnSpPr/>
                        <p:nvPr/>
                      </p:nvCxnSpPr>
                      <p:spPr bwMode="auto">
                        <a:xfrm flipH="1">
                          <a:off x="1763487" y="4226431"/>
                          <a:ext cx="2167813" cy="1"/>
                        </a:xfrm>
                        <a:prstGeom prst="line">
                          <a:avLst/>
                        </a:prstGeom>
                        <a:solidFill>
                          <a:srgbClr val="00B8FF"/>
                        </a:solidFill>
                        <a:ln w="9525" cap="flat" cmpd="sng" algn="ctr">
                          <a:solidFill>
                            <a:schemeClr val="tx1"/>
                          </a:solidFill>
                          <a:prstDash val="solid"/>
                          <a:round/>
                          <a:headEnd type="diamond" w="lg" len="med"/>
                          <a:tailEnd type="diamond" w="lg" len="med"/>
                        </a:ln>
                        <a:effectLst/>
                      </p:spPr>
                    </p:cxnSp>
                    <p:sp>
                      <p:nvSpPr>
                        <p:cNvPr id="208" name="TextBox 207"/>
                        <p:cNvSpPr txBox="1"/>
                        <p:nvPr/>
                      </p:nvSpPr>
                      <p:spPr>
                        <a:xfrm>
                          <a:off x="1752814" y="4160334"/>
                          <a:ext cx="2288798" cy="827588"/>
                        </a:xfrm>
                        <a:prstGeom prst="rect">
                          <a:avLst/>
                        </a:prstGeom>
                        <a:noFill/>
                      </p:spPr>
                      <p:txBody>
                        <a:bodyPr wrap="none" rtlCol="0">
                          <a:noAutofit/>
                        </a:bodyPr>
                        <a:lstStyle/>
                        <a:p>
                          <a:pPr algn="ctr"/>
                          <a:r>
                            <a:rPr lang="en-US" sz="1600" dirty="0" smtClean="0">
                              <a:latin typeface="Times New Roman" charset="0"/>
                              <a:ea typeface="Times New Roman" charset="0"/>
                              <a:cs typeface="Times New Roman" charset="0"/>
                            </a:rPr>
                            <a:t>80 cm viewing </a:t>
                          </a:r>
                          <a:r>
                            <a:rPr lang="en-US" sz="1600" dirty="0">
                              <a:latin typeface="Times New Roman" charset="0"/>
                              <a:ea typeface="Times New Roman" charset="0"/>
                              <a:cs typeface="Times New Roman" charset="0"/>
                            </a:rPr>
                            <a:t/>
                          </a:r>
                          <a:br>
                            <a:rPr lang="en-US" sz="1600" dirty="0">
                              <a:latin typeface="Times New Roman" charset="0"/>
                              <a:ea typeface="Times New Roman" charset="0"/>
                              <a:cs typeface="Times New Roman" charset="0"/>
                            </a:rPr>
                          </a:br>
                          <a:r>
                            <a:rPr lang="en-US" sz="1600" dirty="0" smtClean="0">
                              <a:latin typeface="Times New Roman" charset="0"/>
                              <a:ea typeface="Times New Roman" charset="0"/>
                              <a:cs typeface="Times New Roman" charset="0"/>
                            </a:rPr>
                            <a:t>region</a:t>
                          </a:r>
                        </a:p>
                      </p:txBody>
                    </p:sp>
                  </p:grpSp>
                </p:grpSp>
                <p:grpSp>
                  <p:nvGrpSpPr>
                    <p:cNvPr id="177" name="Group 176"/>
                    <p:cNvGrpSpPr/>
                    <p:nvPr/>
                  </p:nvGrpSpPr>
                  <p:grpSpPr>
                    <a:xfrm>
                      <a:off x="1518600" y="2194168"/>
                      <a:ext cx="2529282" cy="1776474"/>
                      <a:chOff x="1518600" y="2194168"/>
                      <a:chExt cx="2529282" cy="1776474"/>
                    </a:xfrm>
                  </p:grpSpPr>
                  <p:sp>
                    <p:nvSpPr>
                      <p:cNvPr id="178" name="Rectangle 177"/>
                      <p:cNvSpPr/>
                      <p:nvPr/>
                    </p:nvSpPr>
                    <p:spPr bwMode="auto">
                      <a:xfrm>
                        <a:off x="2350607" y="3832118"/>
                        <a:ext cx="451334" cy="13852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nvGrpSpPr>
                      <p:cNvPr id="179" name="Group 178"/>
                      <p:cNvGrpSpPr/>
                      <p:nvPr/>
                    </p:nvGrpSpPr>
                    <p:grpSpPr>
                      <a:xfrm>
                        <a:off x="1518600" y="2194168"/>
                        <a:ext cx="2529282" cy="1776474"/>
                        <a:chOff x="1518600" y="2194168"/>
                        <a:chExt cx="2529283" cy="1776474"/>
                      </a:xfrm>
                    </p:grpSpPr>
                    <p:grpSp>
                      <p:nvGrpSpPr>
                        <p:cNvPr id="180" name="Group 179"/>
                        <p:cNvGrpSpPr/>
                        <p:nvPr/>
                      </p:nvGrpSpPr>
                      <p:grpSpPr>
                        <a:xfrm>
                          <a:off x="1518600" y="2194168"/>
                          <a:ext cx="2529283" cy="1776474"/>
                          <a:chOff x="1518600" y="2194166"/>
                          <a:chExt cx="2529281" cy="1776473"/>
                        </a:xfrm>
                      </p:grpSpPr>
                      <p:grpSp>
                        <p:nvGrpSpPr>
                          <p:cNvPr id="197" name="Group 196"/>
                          <p:cNvGrpSpPr/>
                          <p:nvPr/>
                        </p:nvGrpSpPr>
                        <p:grpSpPr>
                          <a:xfrm>
                            <a:off x="1520770" y="2194166"/>
                            <a:ext cx="2527111" cy="1776473"/>
                            <a:chOff x="1520770" y="2194168"/>
                            <a:chExt cx="2527112" cy="1776474"/>
                          </a:xfrm>
                        </p:grpSpPr>
                        <p:cxnSp>
                          <p:nvCxnSpPr>
                            <p:cNvPr id="199" name="Straight Connector 198"/>
                            <p:cNvCxnSpPr/>
                            <p:nvPr/>
                          </p:nvCxnSpPr>
                          <p:spPr bwMode="auto">
                            <a:xfrm flipH="1" flipV="1">
                              <a:off x="1520770" y="2802991"/>
                              <a:ext cx="834212" cy="116765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flipH="1" flipV="1">
                              <a:off x="1536980" y="2212554"/>
                              <a:ext cx="820172" cy="161861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1" name="Straight Connector 200"/>
                            <p:cNvCxnSpPr/>
                            <p:nvPr/>
                          </p:nvCxnSpPr>
                          <p:spPr bwMode="auto">
                            <a:xfrm flipV="1">
                              <a:off x="2801572" y="2809895"/>
                              <a:ext cx="1246309" cy="116074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2" name="Straight Connector 201"/>
                            <p:cNvCxnSpPr/>
                            <p:nvPr/>
                          </p:nvCxnSpPr>
                          <p:spPr bwMode="auto">
                            <a:xfrm flipV="1">
                              <a:off x="2801573" y="2194168"/>
                              <a:ext cx="1246309" cy="1643379"/>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198" name="Rectangle 197"/>
                          <p:cNvSpPr/>
                          <p:nvPr/>
                        </p:nvSpPr>
                        <p:spPr bwMode="auto">
                          <a:xfrm>
                            <a:off x="1518600" y="2195119"/>
                            <a:ext cx="2527590" cy="613822"/>
                          </a:xfrm>
                          <a:prstGeom prst="rect">
                            <a:avLst/>
                          </a:prstGeom>
                          <a:solidFill>
                            <a:srgbClr val="FFFFFF"/>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cxnSp>
                      <p:nvCxnSpPr>
                        <p:cNvPr id="181" name="Straight Connector 180"/>
                        <p:cNvCxnSpPr/>
                        <p:nvPr/>
                      </p:nvCxnSpPr>
                      <p:spPr bwMode="auto">
                        <a:xfrm>
                          <a:off x="1518600" y="2528882"/>
                          <a:ext cx="2527591" cy="0"/>
                        </a:xfrm>
                        <a:prstGeom prst="line">
                          <a:avLst/>
                        </a:prstGeom>
                        <a:solidFill>
                          <a:srgbClr val="00B8FF"/>
                        </a:solidFill>
                        <a:ln w="38100" cap="flat" cmpd="sng" algn="ctr">
                          <a:solidFill>
                            <a:srgbClr val="C4FB60"/>
                          </a:solidFill>
                          <a:prstDash val="solid"/>
                          <a:round/>
                          <a:headEnd type="none" w="med" len="med"/>
                          <a:tailEnd type="none" w="med" len="med"/>
                        </a:ln>
                        <a:effectLst/>
                      </p:spPr>
                    </p:cxnSp>
                    <p:grpSp>
                      <p:nvGrpSpPr>
                        <p:cNvPr id="182" name="Group 181"/>
                        <p:cNvGrpSpPr/>
                        <p:nvPr/>
                      </p:nvGrpSpPr>
                      <p:grpSpPr>
                        <a:xfrm>
                          <a:off x="1781359" y="2321816"/>
                          <a:ext cx="2003118" cy="418960"/>
                          <a:chOff x="2233727" y="3828404"/>
                          <a:chExt cx="702079" cy="161527"/>
                        </a:xfrm>
                      </p:grpSpPr>
                      <p:grpSp>
                        <p:nvGrpSpPr>
                          <p:cNvPr id="183" name="Group 182"/>
                          <p:cNvGrpSpPr/>
                          <p:nvPr/>
                        </p:nvGrpSpPr>
                        <p:grpSpPr>
                          <a:xfrm>
                            <a:off x="2233727" y="3828404"/>
                            <a:ext cx="328677" cy="161527"/>
                            <a:chOff x="2233729" y="3828407"/>
                            <a:chExt cx="328678" cy="161526"/>
                          </a:xfrm>
                        </p:grpSpPr>
                        <p:grpSp>
                          <p:nvGrpSpPr>
                            <p:cNvPr id="191" name="Group 190"/>
                            <p:cNvGrpSpPr/>
                            <p:nvPr/>
                          </p:nvGrpSpPr>
                          <p:grpSpPr>
                            <a:xfrm>
                              <a:off x="2233729" y="3828407"/>
                              <a:ext cx="147816" cy="99619"/>
                              <a:chOff x="2233726" y="3828404"/>
                              <a:chExt cx="147814" cy="99633"/>
                            </a:xfrm>
                          </p:grpSpPr>
                          <p:sp>
                            <p:nvSpPr>
                              <p:cNvPr id="195" name="Rectangle 194"/>
                              <p:cNvSpPr/>
                              <p:nvPr/>
                            </p:nvSpPr>
                            <p:spPr bwMode="auto">
                              <a:xfrm>
                                <a:off x="2233726" y="3888470"/>
                                <a:ext cx="147814" cy="39567"/>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96" name="Rectangle 195"/>
                              <p:cNvSpPr/>
                              <p:nvPr/>
                            </p:nvSpPr>
                            <p:spPr bwMode="auto">
                              <a:xfrm>
                                <a:off x="2233726" y="3828404"/>
                                <a:ext cx="147814" cy="39567"/>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nvGrpSpPr>
                            <p:cNvPr id="192" name="Group 191"/>
                            <p:cNvGrpSpPr/>
                            <p:nvPr/>
                          </p:nvGrpSpPr>
                          <p:grpSpPr>
                            <a:xfrm>
                              <a:off x="2414591" y="3890314"/>
                              <a:ext cx="147816" cy="99619"/>
                              <a:chOff x="2414588" y="3890314"/>
                              <a:chExt cx="147814" cy="99634"/>
                            </a:xfrm>
                          </p:grpSpPr>
                          <p:sp>
                            <p:nvSpPr>
                              <p:cNvPr id="193" name="Rectangle 192"/>
                              <p:cNvSpPr/>
                              <p:nvPr/>
                            </p:nvSpPr>
                            <p:spPr bwMode="auto">
                              <a:xfrm>
                                <a:off x="2414588" y="3950381"/>
                                <a:ext cx="147814" cy="39567"/>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94" name="Rectangle 193"/>
                              <p:cNvSpPr/>
                              <p:nvPr/>
                            </p:nvSpPr>
                            <p:spPr bwMode="auto">
                              <a:xfrm>
                                <a:off x="2414588" y="3890314"/>
                                <a:ext cx="147814" cy="39567"/>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grpSp>
                        <p:nvGrpSpPr>
                          <p:cNvPr id="184" name="Group 183"/>
                          <p:cNvGrpSpPr/>
                          <p:nvPr/>
                        </p:nvGrpSpPr>
                        <p:grpSpPr>
                          <a:xfrm>
                            <a:off x="2607129" y="3828404"/>
                            <a:ext cx="328677" cy="161527"/>
                            <a:chOff x="2233725" y="3828407"/>
                            <a:chExt cx="328681" cy="161526"/>
                          </a:xfrm>
                        </p:grpSpPr>
                        <p:grpSp>
                          <p:nvGrpSpPr>
                            <p:cNvPr id="185" name="Group 184"/>
                            <p:cNvGrpSpPr/>
                            <p:nvPr/>
                          </p:nvGrpSpPr>
                          <p:grpSpPr>
                            <a:xfrm>
                              <a:off x="2233725" y="3828407"/>
                              <a:ext cx="147816" cy="99619"/>
                              <a:chOff x="2233726" y="3828404"/>
                              <a:chExt cx="147814" cy="99633"/>
                            </a:xfrm>
                          </p:grpSpPr>
                          <p:sp>
                            <p:nvSpPr>
                              <p:cNvPr id="189" name="Rectangle 188"/>
                              <p:cNvSpPr/>
                              <p:nvPr/>
                            </p:nvSpPr>
                            <p:spPr bwMode="auto">
                              <a:xfrm>
                                <a:off x="2233726" y="3888470"/>
                                <a:ext cx="147814" cy="39567"/>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90" name="Rectangle 189"/>
                              <p:cNvSpPr/>
                              <p:nvPr/>
                            </p:nvSpPr>
                            <p:spPr bwMode="auto">
                              <a:xfrm>
                                <a:off x="2233726" y="3828404"/>
                                <a:ext cx="147814" cy="39567"/>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nvGrpSpPr>
                            <p:cNvPr id="186" name="Group 185"/>
                            <p:cNvGrpSpPr/>
                            <p:nvPr/>
                          </p:nvGrpSpPr>
                          <p:grpSpPr>
                            <a:xfrm>
                              <a:off x="2414590" y="3890314"/>
                              <a:ext cx="147816" cy="99619"/>
                              <a:chOff x="2414588" y="3890314"/>
                              <a:chExt cx="147814" cy="99634"/>
                            </a:xfrm>
                          </p:grpSpPr>
                          <p:sp>
                            <p:nvSpPr>
                              <p:cNvPr id="187" name="Rectangle 186"/>
                              <p:cNvSpPr/>
                              <p:nvPr/>
                            </p:nvSpPr>
                            <p:spPr bwMode="auto">
                              <a:xfrm>
                                <a:off x="2414588" y="3950381"/>
                                <a:ext cx="147814" cy="39567"/>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88" name="Rectangle 187"/>
                              <p:cNvSpPr/>
                              <p:nvPr/>
                            </p:nvSpPr>
                            <p:spPr bwMode="auto">
                              <a:xfrm>
                                <a:off x="2414588" y="3890314"/>
                                <a:ext cx="147814" cy="39567"/>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grpSp>
                  </p:grpSp>
                </p:grpSp>
              </p:grpSp>
              <p:grpSp>
                <p:nvGrpSpPr>
                  <p:cNvPr id="158" name="Group 157"/>
                  <p:cNvGrpSpPr/>
                  <p:nvPr/>
                </p:nvGrpSpPr>
                <p:grpSpPr>
                  <a:xfrm>
                    <a:off x="2386614" y="3669007"/>
                    <a:ext cx="396306" cy="86507"/>
                    <a:chOff x="2233726" y="3834568"/>
                    <a:chExt cx="702079" cy="161526"/>
                  </a:xfrm>
                </p:grpSpPr>
                <p:grpSp>
                  <p:nvGrpSpPr>
                    <p:cNvPr id="162" name="Group 161"/>
                    <p:cNvGrpSpPr/>
                    <p:nvPr/>
                  </p:nvGrpSpPr>
                  <p:grpSpPr>
                    <a:xfrm>
                      <a:off x="2233726" y="3834568"/>
                      <a:ext cx="328677" cy="161526"/>
                      <a:chOff x="2233729" y="3834532"/>
                      <a:chExt cx="328673" cy="161563"/>
                    </a:xfrm>
                  </p:grpSpPr>
                  <p:grpSp>
                    <p:nvGrpSpPr>
                      <p:cNvPr id="170" name="Group 169"/>
                      <p:cNvGrpSpPr/>
                      <p:nvPr/>
                    </p:nvGrpSpPr>
                    <p:grpSpPr>
                      <a:xfrm>
                        <a:off x="2233729" y="3834532"/>
                        <a:ext cx="147814" cy="99616"/>
                        <a:chOff x="2233726" y="3834550"/>
                        <a:chExt cx="147814" cy="99624"/>
                      </a:xfrm>
                    </p:grpSpPr>
                    <p:sp>
                      <p:nvSpPr>
                        <p:cNvPr id="174" name="Rectangle 173"/>
                        <p:cNvSpPr/>
                        <p:nvPr/>
                      </p:nvSpPr>
                      <p:spPr bwMode="auto">
                        <a:xfrm>
                          <a:off x="2233726" y="3894602"/>
                          <a:ext cx="147814" cy="39572"/>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75" name="Rectangle 174"/>
                        <p:cNvSpPr/>
                        <p:nvPr/>
                      </p:nvSpPr>
                      <p:spPr bwMode="auto">
                        <a:xfrm>
                          <a:off x="2233726" y="3834550"/>
                          <a:ext cx="147814" cy="3957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nvGrpSpPr>
                      <p:cNvPr id="171" name="Group 170"/>
                      <p:cNvGrpSpPr/>
                      <p:nvPr/>
                    </p:nvGrpSpPr>
                    <p:grpSpPr>
                      <a:xfrm>
                        <a:off x="2414588" y="3896479"/>
                        <a:ext cx="147814" cy="99616"/>
                        <a:chOff x="2414584" y="3896480"/>
                        <a:chExt cx="147814" cy="99603"/>
                      </a:xfrm>
                    </p:grpSpPr>
                    <p:sp>
                      <p:nvSpPr>
                        <p:cNvPr id="172" name="Rectangle 171"/>
                        <p:cNvSpPr/>
                        <p:nvPr/>
                      </p:nvSpPr>
                      <p:spPr bwMode="auto">
                        <a:xfrm>
                          <a:off x="2414584" y="3956510"/>
                          <a:ext cx="147814" cy="395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73" name="Rectangle 172"/>
                        <p:cNvSpPr/>
                        <p:nvPr/>
                      </p:nvSpPr>
                      <p:spPr bwMode="auto">
                        <a:xfrm>
                          <a:off x="2414584" y="3896480"/>
                          <a:ext cx="147814" cy="395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grpSp>
                  <p:nvGrpSpPr>
                    <p:cNvPr id="163" name="Group 162"/>
                    <p:cNvGrpSpPr/>
                    <p:nvPr/>
                  </p:nvGrpSpPr>
                  <p:grpSpPr>
                    <a:xfrm>
                      <a:off x="2607128" y="3834568"/>
                      <a:ext cx="328677" cy="161526"/>
                      <a:chOff x="2233729" y="3834532"/>
                      <a:chExt cx="328673" cy="161563"/>
                    </a:xfrm>
                  </p:grpSpPr>
                  <p:grpSp>
                    <p:nvGrpSpPr>
                      <p:cNvPr id="164" name="Group 163"/>
                      <p:cNvGrpSpPr/>
                      <p:nvPr/>
                    </p:nvGrpSpPr>
                    <p:grpSpPr>
                      <a:xfrm>
                        <a:off x="2233729" y="3834532"/>
                        <a:ext cx="147814" cy="99616"/>
                        <a:chOff x="2233726" y="3834550"/>
                        <a:chExt cx="147814" cy="99573"/>
                      </a:xfrm>
                    </p:grpSpPr>
                    <p:sp>
                      <p:nvSpPr>
                        <p:cNvPr id="168" name="Rectangle 167"/>
                        <p:cNvSpPr/>
                        <p:nvPr/>
                      </p:nvSpPr>
                      <p:spPr bwMode="auto">
                        <a:xfrm>
                          <a:off x="2233726" y="3894551"/>
                          <a:ext cx="147814" cy="39572"/>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69" name="Rectangle 168"/>
                        <p:cNvSpPr/>
                        <p:nvPr/>
                      </p:nvSpPr>
                      <p:spPr bwMode="auto">
                        <a:xfrm>
                          <a:off x="2233726" y="3834550"/>
                          <a:ext cx="147814" cy="39572"/>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nvGrpSpPr>
                      <p:cNvPr id="165" name="Group 164"/>
                      <p:cNvGrpSpPr/>
                      <p:nvPr/>
                    </p:nvGrpSpPr>
                    <p:grpSpPr>
                      <a:xfrm>
                        <a:off x="2414588" y="3896479"/>
                        <a:ext cx="147814" cy="99616"/>
                        <a:chOff x="2414584" y="3896480"/>
                        <a:chExt cx="147814" cy="99603"/>
                      </a:xfrm>
                    </p:grpSpPr>
                    <p:sp>
                      <p:nvSpPr>
                        <p:cNvPr id="166" name="Rectangle 165"/>
                        <p:cNvSpPr/>
                        <p:nvPr/>
                      </p:nvSpPr>
                      <p:spPr bwMode="auto">
                        <a:xfrm>
                          <a:off x="2414584" y="3956510"/>
                          <a:ext cx="147814" cy="395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67" name="Rectangle 166"/>
                        <p:cNvSpPr/>
                        <p:nvPr/>
                      </p:nvSpPr>
                      <p:spPr bwMode="auto">
                        <a:xfrm>
                          <a:off x="2414584" y="3896480"/>
                          <a:ext cx="147814" cy="395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grpSp>
            </p:grpSp>
            <p:grpSp>
              <p:nvGrpSpPr>
                <p:cNvPr id="139" name="Group 138"/>
                <p:cNvGrpSpPr/>
                <p:nvPr/>
              </p:nvGrpSpPr>
              <p:grpSpPr>
                <a:xfrm>
                  <a:off x="2939278" y="3582433"/>
                  <a:ext cx="376010" cy="86508"/>
                  <a:chOff x="2290555" y="3731799"/>
                  <a:chExt cx="376010" cy="86508"/>
                </a:xfrm>
              </p:grpSpPr>
              <p:sp>
                <p:nvSpPr>
                  <p:cNvPr id="149" name="Rectangle 148"/>
                  <p:cNvSpPr/>
                  <p:nvPr/>
                </p:nvSpPr>
                <p:spPr bwMode="auto">
                  <a:xfrm>
                    <a:off x="2290555" y="3763948"/>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50" name="Rectangle 149"/>
                  <p:cNvSpPr/>
                  <p:nvPr/>
                </p:nvSpPr>
                <p:spPr bwMode="auto">
                  <a:xfrm>
                    <a:off x="2290555" y="3731799"/>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51" name="Rectangle 150"/>
                  <p:cNvSpPr/>
                  <p:nvPr/>
                </p:nvSpPr>
                <p:spPr bwMode="auto">
                  <a:xfrm>
                    <a:off x="2387418" y="3797113"/>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52" name="Rectangle 151"/>
                  <p:cNvSpPr/>
                  <p:nvPr/>
                </p:nvSpPr>
                <p:spPr bwMode="auto">
                  <a:xfrm>
                    <a:off x="2387418" y="3764964"/>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53" name="Rectangle 152"/>
                  <p:cNvSpPr/>
                  <p:nvPr/>
                </p:nvSpPr>
                <p:spPr bwMode="auto">
                  <a:xfrm>
                    <a:off x="2490537" y="3763948"/>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54" name="Rectangle 153"/>
                  <p:cNvSpPr/>
                  <p:nvPr/>
                </p:nvSpPr>
                <p:spPr bwMode="auto">
                  <a:xfrm>
                    <a:off x="2490537" y="3731799"/>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55" name="Rectangle 154"/>
                  <p:cNvSpPr/>
                  <p:nvPr/>
                </p:nvSpPr>
                <p:spPr bwMode="auto">
                  <a:xfrm>
                    <a:off x="2587400" y="3797113"/>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56" name="Rectangle 155"/>
                  <p:cNvSpPr/>
                  <p:nvPr/>
                </p:nvSpPr>
                <p:spPr bwMode="auto">
                  <a:xfrm>
                    <a:off x="2587400" y="3764964"/>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nvGrpSpPr>
                <p:cNvPr id="140" name="Group 139"/>
                <p:cNvGrpSpPr/>
                <p:nvPr/>
              </p:nvGrpSpPr>
              <p:grpSpPr>
                <a:xfrm>
                  <a:off x="1642425" y="3580408"/>
                  <a:ext cx="376010" cy="86508"/>
                  <a:chOff x="2290555" y="3731799"/>
                  <a:chExt cx="376010" cy="86508"/>
                </a:xfrm>
              </p:grpSpPr>
              <p:sp>
                <p:nvSpPr>
                  <p:cNvPr id="141" name="Rectangle 140"/>
                  <p:cNvSpPr/>
                  <p:nvPr/>
                </p:nvSpPr>
                <p:spPr bwMode="auto">
                  <a:xfrm>
                    <a:off x="2290555" y="3763948"/>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42" name="Rectangle 141"/>
                  <p:cNvSpPr/>
                  <p:nvPr/>
                </p:nvSpPr>
                <p:spPr bwMode="auto">
                  <a:xfrm>
                    <a:off x="2290555" y="3731799"/>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43" name="Rectangle 142"/>
                  <p:cNvSpPr/>
                  <p:nvPr/>
                </p:nvSpPr>
                <p:spPr bwMode="auto">
                  <a:xfrm>
                    <a:off x="2387418" y="3797113"/>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44" name="Rectangle 143"/>
                  <p:cNvSpPr/>
                  <p:nvPr/>
                </p:nvSpPr>
                <p:spPr bwMode="auto">
                  <a:xfrm>
                    <a:off x="2387418" y="3764964"/>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45" name="Rectangle 144"/>
                  <p:cNvSpPr/>
                  <p:nvPr/>
                </p:nvSpPr>
                <p:spPr bwMode="auto">
                  <a:xfrm>
                    <a:off x="2490537" y="3763948"/>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46" name="Rectangle 145"/>
                  <p:cNvSpPr/>
                  <p:nvPr/>
                </p:nvSpPr>
                <p:spPr bwMode="auto">
                  <a:xfrm>
                    <a:off x="2490537" y="3731799"/>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47" name="Rectangle 146"/>
                  <p:cNvSpPr/>
                  <p:nvPr/>
                </p:nvSpPr>
                <p:spPr bwMode="auto">
                  <a:xfrm>
                    <a:off x="2587400" y="3797113"/>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48" name="Rectangle 147"/>
                  <p:cNvSpPr/>
                  <p:nvPr/>
                </p:nvSpPr>
                <p:spPr bwMode="auto">
                  <a:xfrm>
                    <a:off x="2587400" y="3764964"/>
                    <a:ext cx="79165" cy="21194"/>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sp>
            <p:nvSpPr>
              <p:cNvPr id="137" name="Freeform 136"/>
              <p:cNvSpPr/>
              <p:nvPr/>
            </p:nvSpPr>
            <p:spPr>
              <a:xfrm flipV="1">
                <a:off x="3926190" y="3937627"/>
                <a:ext cx="1886290" cy="2017758"/>
              </a:xfrm>
              <a:custGeom>
                <a:avLst/>
                <a:gdLst>
                  <a:gd name="connsiteX0" fmla="*/ 911568 w 911568"/>
                  <a:gd name="connsiteY0" fmla="*/ 0 h 1242811"/>
                  <a:gd name="connsiteX1" fmla="*/ 422170 w 911568"/>
                  <a:gd name="connsiteY1" fmla="*/ 206062 h 1242811"/>
                  <a:gd name="connsiteX2" fmla="*/ 61562 w 911568"/>
                  <a:gd name="connsiteY2" fmla="*/ 911180 h 1242811"/>
                  <a:gd name="connsiteX3" fmla="*/ 387 w 911568"/>
                  <a:gd name="connsiteY3" fmla="*/ 1242811 h 1242811"/>
                  <a:gd name="connsiteX0" fmla="*/ 913099 w 913099"/>
                  <a:gd name="connsiteY0" fmla="*/ 0 h 1242811"/>
                  <a:gd name="connsiteX1" fmla="*/ 481656 w 913099"/>
                  <a:gd name="connsiteY1" fmla="*/ 299434 h 1242811"/>
                  <a:gd name="connsiteX2" fmla="*/ 63093 w 913099"/>
                  <a:gd name="connsiteY2" fmla="*/ 911180 h 1242811"/>
                  <a:gd name="connsiteX3" fmla="*/ 1918 w 913099"/>
                  <a:gd name="connsiteY3" fmla="*/ 1242811 h 1242811"/>
                  <a:gd name="connsiteX0" fmla="*/ 913099 w 913099"/>
                  <a:gd name="connsiteY0" fmla="*/ 0 h 1242811"/>
                  <a:gd name="connsiteX1" fmla="*/ 481656 w 913099"/>
                  <a:gd name="connsiteY1" fmla="*/ 299434 h 1242811"/>
                  <a:gd name="connsiteX2" fmla="*/ 63093 w 913099"/>
                  <a:gd name="connsiteY2" fmla="*/ 911180 h 1242811"/>
                  <a:gd name="connsiteX3" fmla="*/ 1918 w 913099"/>
                  <a:gd name="connsiteY3" fmla="*/ 1242811 h 1242811"/>
                  <a:gd name="connsiteX0" fmla="*/ 913099 w 913099"/>
                  <a:gd name="connsiteY0" fmla="*/ 0 h 1242811"/>
                  <a:gd name="connsiteX1" fmla="*/ 732795 w 913099"/>
                  <a:gd name="connsiteY1" fmla="*/ 96591 h 1242811"/>
                  <a:gd name="connsiteX2" fmla="*/ 481656 w 913099"/>
                  <a:gd name="connsiteY2" fmla="*/ 299434 h 1242811"/>
                  <a:gd name="connsiteX3" fmla="*/ 63093 w 913099"/>
                  <a:gd name="connsiteY3" fmla="*/ 911180 h 1242811"/>
                  <a:gd name="connsiteX4" fmla="*/ 1918 w 913099"/>
                  <a:gd name="connsiteY4" fmla="*/ 1242811 h 1242811"/>
                  <a:gd name="connsiteX0" fmla="*/ 912383 w 912383"/>
                  <a:gd name="connsiteY0" fmla="*/ 0 h 1242811"/>
                  <a:gd name="connsiteX1" fmla="*/ 732079 w 912383"/>
                  <a:gd name="connsiteY1" fmla="*/ 96591 h 1242811"/>
                  <a:gd name="connsiteX2" fmla="*/ 458402 w 912383"/>
                  <a:gd name="connsiteY2" fmla="*/ 318752 h 1242811"/>
                  <a:gd name="connsiteX3" fmla="*/ 62377 w 912383"/>
                  <a:gd name="connsiteY3" fmla="*/ 911180 h 1242811"/>
                  <a:gd name="connsiteX4" fmla="*/ 1202 w 912383"/>
                  <a:gd name="connsiteY4" fmla="*/ 1242811 h 1242811"/>
                  <a:gd name="connsiteX0" fmla="*/ 912383 w 912383"/>
                  <a:gd name="connsiteY0" fmla="*/ 0 h 1242811"/>
                  <a:gd name="connsiteX1" fmla="*/ 732079 w 912383"/>
                  <a:gd name="connsiteY1" fmla="*/ 96591 h 1242811"/>
                  <a:gd name="connsiteX2" fmla="*/ 458402 w 912383"/>
                  <a:gd name="connsiteY2" fmla="*/ 318752 h 1242811"/>
                  <a:gd name="connsiteX3" fmla="*/ 62377 w 912383"/>
                  <a:gd name="connsiteY3" fmla="*/ 911180 h 1242811"/>
                  <a:gd name="connsiteX4" fmla="*/ 1202 w 912383"/>
                  <a:gd name="connsiteY4" fmla="*/ 1242811 h 1242811"/>
                  <a:gd name="connsiteX0" fmla="*/ 911181 w 911181"/>
                  <a:gd name="connsiteY0" fmla="*/ 0 h 1242811"/>
                  <a:gd name="connsiteX1" fmla="*/ 730877 w 911181"/>
                  <a:gd name="connsiteY1" fmla="*/ 96591 h 1242811"/>
                  <a:gd name="connsiteX2" fmla="*/ 457200 w 911181"/>
                  <a:gd name="connsiteY2" fmla="*/ 318752 h 1242811"/>
                  <a:gd name="connsiteX3" fmla="*/ 222161 w 911181"/>
                  <a:gd name="connsiteY3" fmla="*/ 669701 h 1242811"/>
                  <a:gd name="connsiteX4" fmla="*/ 0 w 911181"/>
                  <a:gd name="connsiteY4" fmla="*/ 1242811 h 1242811"/>
                  <a:gd name="connsiteX0" fmla="*/ 716399 w 716399"/>
                  <a:gd name="connsiteY0" fmla="*/ 0 h 1178417"/>
                  <a:gd name="connsiteX1" fmla="*/ 536095 w 716399"/>
                  <a:gd name="connsiteY1" fmla="*/ 96591 h 1178417"/>
                  <a:gd name="connsiteX2" fmla="*/ 262418 w 716399"/>
                  <a:gd name="connsiteY2" fmla="*/ 318752 h 1178417"/>
                  <a:gd name="connsiteX3" fmla="*/ 27379 w 716399"/>
                  <a:gd name="connsiteY3" fmla="*/ 669701 h 1178417"/>
                  <a:gd name="connsiteX4" fmla="*/ 4840 w 716399"/>
                  <a:gd name="connsiteY4" fmla="*/ 1178417 h 1178417"/>
                  <a:gd name="connsiteX0" fmla="*/ 713724 w 713724"/>
                  <a:gd name="connsiteY0" fmla="*/ 0 h 1178417"/>
                  <a:gd name="connsiteX1" fmla="*/ 533420 w 713724"/>
                  <a:gd name="connsiteY1" fmla="*/ 96591 h 1178417"/>
                  <a:gd name="connsiteX2" fmla="*/ 259743 w 713724"/>
                  <a:gd name="connsiteY2" fmla="*/ 318752 h 1178417"/>
                  <a:gd name="connsiteX3" fmla="*/ 31144 w 713724"/>
                  <a:gd name="connsiteY3" fmla="*/ 679360 h 1178417"/>
                  <a:gd name="connsiteX4" fmla="*/ 2165 w 713724"/>
                  <a:gd name="connsiteY4" fmla="*/ 1178417 h 1178417"/>
                  <a:gd name="connsiteX0" fmla="*/ 713724 w 713724"/>
                  <a:gd name="connsiteY0" fmla="*/ 0 h 1194516"/>
                  <a:gd name="connsiteX1" fmla="*/ 533420 w 713724"/>
                  <a:gd name="connsiteY1" fmla="*/ 96591 h 1194516"/>
                  <a:gd name="connsiteX2" fmla="*/ 259743 w 713724"/>
                  <a:gd name="connsiteY2" fmla="*/ 318752 h 1194516"/>
                  <a:gd name="connsiteX3" fmla="*/ 31144 w 713724"/>
                  <a:gd name="connsiteY3" fmla="*/ 679360 h 1194516"/>
                  <a:gd name="connsiteX4" fmla="*/ 2165 w 713724"/>
                  <a:gd name="connsiteY4" fmla="*/ 1194516 h 1194516"/>
                  <a:gd name="connsiteX0" fmla="*/ 887589 w 887589"/>
                  <a:gd name="connsiteY0" fmla="*/ 0 h 1271789"/>
                  <a:gd name="connsiteX1" fmla="*/ 533420 w 887589"/>
                  <a:gd name="connsiteY1" fmla="*/ 173864 h 1271789"/>
                  <a:gd name="connsiteX2" fmla="*/ 259743 w 887589"/>
                  <a:gd name="connsiteY2" fmla="*/ 396025 h 1271789"/>
                  <a:gd name="connsiteX3" fmla="*/ 31144 w 887589"/>
                  <a:gd name="connsiteY3" fmla="*/ 756633 h 1271789"/>
                  <a:gd name="connsiteX4" fmla="*/ 2165 w 887589"/>
                  <a:gd name="connsiteY4" fmla="*/ 1271789 h 1271789"/>
                  <a:gd name="connsiteX0" fmla="*/ 893211 w 893211"/>
                  <a:gd name="connsiteY0" fmla="*/ 0 h 1728989"/>
                  <a:gd name="connsiteX1" fmla="*/ 539042 w 893211"/>
                  <a:gd name="connsiteY1" fmla="*/ 173864 h 1728989"/>
                  <a:gd name="connsiteX2" fmla="*/ 265365 w 893211"/>
                  <a:gd name="connsiteY2" fmla="*/ 396025 h 1728989"/>
                  <a:gd name="connsiteX3" fmla="*/ 36766 w 893211"/>
                  <a:gd name="connsiteY3" fmla="*/ 756633 h 1728989"/>
                  <a:gd name="connsiteX4" fmla="*/ 353 w 893211"/>
                  <a:gd name="connsiteY4" fmla="*/ 1728989 h 1728989"/>
                  <a:gd name="connsiteX0" fmla="*/ 883317 w 883317"/>
                  <a:gd name="connsiteY0" fmla="*/ 0 h 1728989"/>
                  <a:gd name="connsiteX1" fmla="*/ 529148 w 883317"/>
                  <a:gd name="connsiteY1" fmla="*/ 173864 h 1728989"/>
                  <a:gd name="connsiteX2" fmla="*/ 255471 w 883317"/>
                  <a:gd name="connsiteY2" fmla="*/ 396025 h 1728989"/>
                  <a:gd name="connsiteX3" fmla="*/ 26872 w 883317"/>
                  <a:gd name="connsiteY3" fmla="*/ 756633 h 1728989"/>
                  <a:gd name="connsiteX4" fmla="*/ 5327 w 883317"/>
                  <a:gd name="connsiteY4" fmla="*/ 1728989 h 1728989"/>
                  <a:gd name="connsiteX0" fmla="*/ 883317 w 883317"/>
                  <a:gd name="connsiteY0" fmla="*/ 0 h 1728989"/>
                  <a:gd name="connsiteX1" fmla="*/ 788302 w 883317"/>
                  <a:gd name="connsiteY1" fmla="*/ 45127 h 1728989"/>
                  <a:gd name="connsiteX2" fmla="*/ 529148 w 883317"/>
                  <a:gd name="connsiteY2" fmla="*/ 173864 h 1728989"/>
                  <a:gd name="connsiteX3" fmla="*/ 255471 w 883317"/>
                  <a:gd name="connsiteY3" fmla="*/ 396025 h 1728989"/>
                  <a:gd name="connsiteX4" fmla="*/ 26872 w 883317"/>
                  <a:gd name="connsiteY4" fmla="*/ 756633 h 1728989"/>
                  <a:gd name="connsiteX5" fmla="*/ 5327 w 883317"/>
                  <a:gd name="connsiteY5" fmla="*/ 1728989 h 1728989"/>
                  <a:gd name="connsiteX0" fmla="*/ 1317965 w 1317965"/>
                  <a:gd name="connsiteY0" fmla="*/ 0 h 1897108"/>
                  <a:gd name="connsiteX1" fmla="*/ 788302 w 1317965"/>
                  <a:gd name="connsiteY1" fmla="*/ 213246 h 1897108"/>
                  <a:gd name="connsiteX2" fmla="*/ 529148 w 1317965"/>
                  <a:gd name="connsiteY2" fmla="*/ 341983 h 1897108"/>
                  <a:gd name="connsiteX3" fmla="*/ 255471 w 1317965"/>
                  <a:gd name="connsiteY3" fmla="*/ 564144 h 1897108"/>
                  <a:gd name="connsiteX4" fmla="*/ 26872 w 1317965"/>
                  <a:gd name="connsiteY4" fmla="*/ 924752 h 1897108"/>
                  <a:gd name="connsiteX5" fmla="*/ 5327 w 1317965"/>
                  <a:gd name="connsiteY5" fmla="*/ 1897108 h 1897108"/>
                  <a:gd name="connsiteX0" fmla="*/ 1317965 w 1317965"/>
                  <a:gd name="connsiteY0" fmla="*/ 0 h 1897108"/>
                  <a:gd name="connsiteX1" fmla="*/ 997425 w 1317965"/>
                  <a:gd name="connsiteY1" fmla="*/ 114836 h 1897108"/>
                  <a:gd name="connsiteX2" fmla="*/ 529148 w 1317965"/>
                  <a:gd name="connsiteY2" fmla="*/ 341983 h 1897108"/>
                  <a:gd name="connsiteX3" fmla="*/ 255471 w 1317965"/>
                  <a:gd name="connsiteY3" fmla="*/ 564144 h 1897108"/>
                  <a:gd name="connsiteX4" fmla="*/ 26872 w 1317965"/>
                  <a:gd name="connsiteY4" fmla="*/ 924752 h 1897108"/>
                  <a:gd name="connsiteX5" fmla="*/ 5327 w 1317965"/>
                  <a:gd name="connsiteY5" fmla="*/ 1897108 h 1897108"/>
                  <a:gd name="connsiteX0" fmla="*/ 1317965 w 1317965"/>
                  <a:gd name="connsiteY0" fmla="*/ 0 h 1897108"/>
                  <a:gd name="connsiteX1" fmla="*/ 1010125 w 1317965"/>
                  <a:gd name="connsiteY1" fmla="*/ 118011 h 1897108"/>
                  <a:gd name="connsiteX2" fmla="*/ 529148 w 1317965"/>
                  <a:gd name="connsiteY2" fmla="*/ 341983 h 1897108"/>
                  <a:gd name="connsiteX3" fmla="*/ 255471 w 1317965"/>
                  <a:gd name="connsiteY3" fmla="*/ 564144 h 1897108"/>
                  <a:gd name="connsiteX4" fmla="*/ 26872 w 1317965"/>
                  <a:gd name="connsiteY4" fmla="*/ 924752 h 1897108"/>
                  <a:gd name="connsiteX5" fmla="*/ 5327 w 1317965"/>
                  <a:gd name="connsiteY5" fmla="*/ 1897108 h 1897108"/>
                  <a:gd name="connsiteX0" fmla="*/ 1378290 w 1378290"/>
                  <a:gd name="connsiteY0" fmla="*/ 0 h 1912983"/>
                  <a:gd name="connsiteX1" fmla="*/ 1010125 w 1378290"/>
                  <a:gd name="connsiteY1" fmla="*/ 133886 h 1912983"/>
                  <a:gd name="connsiteX2" fmla="*/ 529148 w 1378290"/>
                  <a:gd name="connsiteY2" fmla="*/ 357858 h 1912983"/>
                  <a:gd name="connsiteX3" fmla="*/ 255471 w 1378290"/>
                  <a:gd name="connsiteY3" fmla="*/ 580019 h 1912983"/>
                  <a:gd name="connsiteX4" fmla="*/ 26872 w 1378290"/>
                  <a:gd name="connsiteY4" fmla="*/ 940627 h 1912983"/>
                  <a:gd name="connsiteX5" fmla="*/ 5327 w 1378290"/>
                  <a:gd name="connsiteY5" fmla="*/ 1912983 h 1912983"/>
                  <a:gd name="connsiteX0" fmla="*/ 1321140 w 1321140"/>
                  <a:gd name="connsiteY0" fmla="*/ 0 h 1900283"/>
                  <a:gd name="connsiteX1" fmla="*/ 1010125 w 1321140"/>
                  <a:gd name="connsiteY1" fmla="*/ 121186 h 1900283"/>
                  <a:gd name="connsiteX2" fmla="*/ 529148 w 1321140"/>
                  <a:gd name="connsiteY2" fmla="*/ 345158 h 1900283"/>
                  <a:gd name="connsiteX3" fmla="*/ 255471 w 1321140"/>
                  <a:gd name="connsiteY3" fmla="*/ 567319 h 1900283"/>
                  <a:gd name="connsiteX4" fmla="*/ 26872 w 1321140"/>
                  <a:gd name="connsiteY4" fmla="*/ 927927 h 1900283"/>
                  <a:gd name="connsiteX5" fmla="*/ 5327 w 1321140"/>
                  <a:gd name="connsiteY5" fmla="*/ 1900283 h 1900283"/>
                  <a:gd name="connsiteX0" fmla="*/ 1321140 w 1321140"/>
                  <a:gd name="connsiteY0" fmla="*/ 0 h 1900283"/>
                  <a:gd name="connsiteX1" fmla="*/ 1239535 w 1321140"/>
                  <a:gd name="connsiteY1" fmla="*/ 30834 h 1900283"/>
                  <a:gd name="connsiteX2" fmla="*/ 1010125 w 1321140"/>
                  <a:gd name="connsiteY2" fmla="*/ 121186 h 1900283"/>
                  <a:gd name="connsiteX3" fmla="*/ 529148 w 1321140"/>
                  <a:gd name="connsiteY3" fmla="*/ 345158 h 1900283"/>
                  <a:gd name="connsiteX4" fmla="*/ 255471 w 1321140"/>
                  <a:gd name="connsiteY4" fmla="*/ 567319 h 1900283"/>
                  <a:gd name="connsiteX5" fmla="*/ 26872 w 1321140"/>
                  <a:gd name="connsiteY5" fmla="*/ 927927 h 1900283"/>
                  <a:gd name="connsiteX6" fmla="*/ 5327 w 1321140"/>
                  <a:gd name="connsiteY6" fmla="*/ 1900283 h 1900283"/>
                  <a:gd name="connsiteX0" fmla="*/ 1886290 w 1886290"/>
                  <a:gd name="connsiteY0" fmla="*/ 0 h 2017758"/>
                  <a:gd name="connsiteX1" fmla="*/ 1239535 w 1886290"/>
                  <a:gd name="connsiteY1" fmla="*/ 148309 h 2017758"/>
                  <a:gd name="connsiteX2" fmla="*/ 1010125 w 1886290"/>
                  <a:gd name="connsiteY2" fmla="*/ 238661 h 2017758"/>
                  <a:gd name="connsiteX3" fmla="*/ 529148 w 1886290"/>
                  <a:gd name="connsiteY3" fmla="*/ 462633 h 2017758"/>
                  <a:gd name="connsiteX4" fmla="*/ 255471 w 1886290"/>
                  <a:gd name="connsiteY4" fmla="*/ 684794 h 2017758"/>
                  <a:gd name="connsiteX5" fmla="*/ 26872 w 1886290"/>
                  <a:gd name="connsiteY5" fmla="*/ 1045402 h 2017758"/>
                  <a:gd name="connsiteX6" fmla="*/ 5327 w 1886290"/>
                  <a:gd name="connsiteY6" fmla="*/ 2017758 h 2017758"/>
                  <a:gd name="connsiteX0" fmla="*/ 1886290 w 1886290"/>
                  <a:gd name="connsiteY0" fmla="*/ 0 h 2017758"/>
                  <a:gd name="connsiteX1" fmla="*/ 1410985 w 1886290"/>
                  <a:gd name="connsiteY1" fmla="*/ 103859 h 2017758"/>
                  <a:gd name="connsiteX2" fmla="*/ 1010125 w 1886290"/>
                  <a:gd name="connsiteY2" fmla="*/ 238661 h 2017758"/>
                  <a:gd name="connsiteX3" fmla="*/ 529148 w 1886290"/>
                  <a:gd name="connsiteY3" fmla="*/ 462633 h 2017758"/>
                  <a:gd name="connsiteX4" fmla="*/ 255471 w 1886290"/>
                  <a:gd name="connsiteY4" fmla="*/ 684794 h 2017758"/>
                  <a:gd name="connsiteX5" fmla="*/ 26872 w 1886290"/>
                  <a:gd name="connsiteY5" fmla="*/ 1045402 h 2017758"/>
                  <a:gd name="connsiteX6" fmla="*/ 5327 w 1886290"/>
                  <a:gd name="connsiteY6" fmla="*/ 2017758 h 2017758"/>
                  <a:gd name="connsiteX0" fmla="*/ 1886290 w 1886290"/>
                  <a:gd name="connsiteY0" fmla="*/ 0 h 2017758"/>
                  <a:gd name="connsiteX1" fmla="*/ 1410985 w 1886290"/>
                  <a:gd name="connsiteY1" fmla="*/ 103859 h 2017758"/>
                  <a:gd name="connsiteX2" fmla="*/ 1010125 w 1886290"/>
                  <a:gd name="connsiteY2" fmla="*/ 238661 h 2017758"/>
                  <a:gd name="connsiteX3" fmla="*/ 529148 w 1886290"/>
                  <a:gd name="connsiteY3" fmla="*/ 462633 h 2017758"/>
                  <a:gd name="connsiteX4" fmla="*/ 255471 w 1886290"/>
                  <a:gd name="connsiteY4" fmla="*/ 684794 h 2017758"/>
                  <a:gd name="connsiteX5" fmla="*/ 26872 w 1886290"/>
                  <a:gd name="connsiteY5" fmla="*/ 1045402 h 2017758"/>
                  <a:gd name="connsiteX6" fmla="*/ 5327 w 1886290"/>
                  <a:gd name="connsiteY6" fmla="*/ 2017758 h 2017758"/>
                  <a:gd name="connsiteX0" fmla="*/ 1886290 w 1886290"/>
                  <a:gd name="connsiteY0" fmla="*/ 0 h 2017758"/>
                  <a:gd name="connsiteX1" fmla="*/ 1410985 w 1886290"/>
                  <a:gd name="connsiteY1" fmla="*/ 103859 h 2017758"/>
                  <a:gd name="connsiteX2" fmla="*/ 1010125 w 1886290"/>
                  <a:gd name="connsiteY2" fmla="*/ 238661 h 2017758"/>
                  <a:gd name="connsiteX3" fmla="*/ 529148 w 1886290"/>
                  <a:gd name="connsiteY3" fmla="*/ 462633 h 2017758"/>
                  <a:gd name="connsiteX4" fmla="*/ 255471 w 1886290"/>
                  <a:gd name="connsiteY4" fmla="*/ 684794 h 2017758"/>
                  <a:gd name="connsiteX5" fmla="*/ 26872 w 1886290"/>
                  <a:gd name="connsiteY5" fmla="*/ 1045402 h 2017758"/>
                  <a:gd name="connsiteX6" fmla="*/ 5327 w 1886290"/>
                  <a:gd name="connsiteY6" fmla="*/ 2017758 h 20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290" h="2017758">
                    <a:moveTo>
                      <a:pt x="1886290" y="0"/>
                    </a:moveTo>
                    <a:cubicBezTo>
                      <a:pt x="1872689" y="5139"/>
                      <a:pt x="1475521" y="83661"/>
                      <a:pt x="1410985" y="103859"/>
                    </a:cubicBezTo>
                    <a:cubicBezTo>
                      <a:pt x="1355974" y="108182"/>
                      <a:pt x="1128523" y="186274"/>
                      <a:pt x="1010125" y="238661"/>
                    </a:cubicBezTo>
                    <a:cubicBezTo>
                      <a:pt x="891727" y="291048"/>
                      <a:pt x="654924" y="388278"/>
                      <a:pt x="529148" y="462633"/>
                    </a:cubicBezTo>
                    <a:cubicBezTo>
                      <a:pt x="403372" y="536988"/>
                      <a:pt x="339184" y="587666"/>
                      <a:pt x="255471" y="684794"/>
                    </a:cubicBezTo>
                    <a:cubicBezTo>
                      <a:pt x="171758" y="781922"/>
                      <a:pt x="69802" y="899442"/>
                      <a:pt x="26872" y="1045402"/>
                    </a:cubicBezTo>
                    <a:cubicBezTo>
                      <a:pt x="-16058" y="1191362"/>
                      <a:pt x="5327" y="2017758"/>
                      <a:pt x="5327" y="2017758"/>
                    </a:cubicBezTo>
                  </a:path>
                </a:pathLst>
              </a:custGeom>
              <a:noFill/>
              <a:ln w="19050">
                <a:solidFill>
                  <a:srgbClr val="D57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grpSp>
        <p:nvGrpSpPr>
          <p:cNvPr id="29" name="Group 28"/>
          <p:cNvGrpSpPr/>
          <p:nvPr/>
        </p:nvGrpSpPr>
        <p:grpSpPr>
          <a:xfrm>
            <a:off x="2033499" y="1327295"/>
            <a:ext cx="1257024" cy="207309"/>
            <a:chOff x="2145045" y="1077849"/>
            <a:chExt cx="1382726" cy="207309"/>
          </a:xfrm>
        </p:grpSpPr>
        <p:cxnSp>
          <p:nvCxnSpPr>
            <p:cNvPr id="3" name="Straight Arrow Connector 2"/>
            <p:cNvCxnSpPr/>
            <p:nvPr/>
          </p:nvCxnSpPr>
          <p:spPr bwMode="auto">
            <a:xfrm flipH="1">
              <a:off x="2145045" y="1202003"/>
              <a:ext cx="1382726" cy="0"/>
            </a:xfrm>
            <a:prstGeom prst="straightConnector1">
              <a:avLst/>
            </a:prstGeom>
            <a:solidFill>
              <a:srgbClr val="00B8FF"/>
            </a:solidFill>
            <a:ln w="28575" cap="flat" cmpd="sng" algn="ctr">
              <a:solidFill>
                <a:schemeClr val="tx1"/>
              </a:solidFill>
              <a:prstDash val="solid"/>
              <a:round/>
              <a:headEnd type="triangle" w="lg" len="lg"/>
              <a:tailEnd type="triangle" w="lg" len="lg"/>
            </a:ln>
            <a:effectLst/>
          </p:spPr>
        </p:cxnSp>
        <p:sp>
          <p:nvSpPr>
            <p:cNvPr id="28" name="TextBox 27"/>
            <p:cNvSpPr txBox="1"/>
            <p:nvPr/>
          </p:nvSpPr>
          <p:spPr>
            <a:xfrm>
              <a:off x="2432098" y="1077849"/>
              <a:ext cx="838592" cy="207309"/>
            </a:xfrm>
            <a:prstGeom prst="rect">
              <a:avLst/>
            </a:prstGeom>
            <a:solidFill>
              <a:schemeClr val="bg1"/>
            </a:solidFill>
          </p:spPr>
          <p:txBody>
            <a:bodyPr wrap="none" rtlCol="0" anchor="ctr">
              <a:noAutofit/>
            </a:bodyPr>
            <a:lstStyle/>
            <a:p>
              <a:pPr algn="ctr"/>
              <a:r>
                <a:rPr lang="en-US" sz="2800" dirty="0" smtClean="0"/>
                <a:t>1 m</a:t>
              </a:r>
            </a:p>
          </p:txBody>
        </p:sp>
      </p:grpSp>
      <p:grpSp>
        <p:nvGrpSpPr>
          <p:cNvPr id="15" name="Group 14"/>
          <p:cNvGrpSpPr/>
          <p:nvPr/>
        </p:nvGrpSpPr>
        <p:grpSpPr>
          <a:xfrm>
            <a:off x="2676554" y="3373169"/>
            <a:ext cx="2310215" cy="864861"/>
            <a:chOff x="2938667" y="3373169"/>
            <a:chExt cx="1909268" cy="864861"/>
          </a:xfrm>
        </p:grpSpPr>
        <p:sp>
          <p:nvSpPr>
            <p:cNvPr id="27" name="TextBox 26"/>
            <p:cNvSpPr txBox="1"/>
            <p:nvPr/>
          </p:nvSpPr>
          <p:spPr>
            <a:xfrm>
              <a:off x="3558773" y="3443966"/>
              <a:ext cx="1289162" cy="794064"/>
            </a:xfrm>
            <a:prstGeom prst="rect">
              <a:avLst/>
            </a:prstGeom>
            <a:noFill/>
          </p:spPr>
          <p:txBody>
            <a:bodyPr wrap="square" rtlCol="0">
              <a:spAutoFit/>
            </a:bodyPr>
            <a:lstStyle/>
            <a:p>
              <a:pPr defTabSz="457200" eaLnBrk="0" fontAlgn="base" hangingPunct="0">
                <a:lnSpc>
                  <a:spcPct val="95000"/>
                </a:lnSpc>
                <a:spcBef>
                  <a:spcPct val="0"/>
                </a:spcBef>
                <a:spcAft>
                  <a:spcPct val="0"/>
                </a:spcAft>
                <a:buClr>
                  <a:srgbClr val="000000"/>
                </a:buClr>
                <a:buSzPct val="100000"/>
              </a:pPr>
              <a:r>
                <a:rPr lang="en-US" sz="1600" dirty="0" smtClean="0"/>
                <a:t>LFS Local </a:t>
              </a:r>
              <a:r>
                <a:rPr lang="en-US" sz="1600"/>
                <a:t>Helicity </a:t>
              </a:r>
              <a:r>
                <a:rPr lang="en-US" sz="1600" smtClean="0"/>
                <a:t>Injectors</a:t>
              </a:r>
              <a:endParaRPr lang="en-US" sz="1600" dirty="0"/>
            </a:p>
          </p:txBody>
        </p:sp>
        <p:cxnSp>
          <p:nvCxnSpPr>
            <p:cNvPr id="30" name="Straight Arrow Connector 29"/>
            <p:cNvCxnSpPr/>
            <p:nvPr/>
          </p:nvCxnSpPr>
          <p:spPr bwMode="auto">
            <a:xfrm flipH="1" flipV="1">
              <a:off x="2938667" y="3373169"/>
              <a:ext cx="645470" cy="332829"/>
            </a:xfrm>
            <a:prstGeom prst="straightConnector1">
              <a:avLst/>
            </a:prstGeom>
            <a:solidFill>
              <a:srgbClr val="00B8FF"/>
            </a:solidFill>
            <a:ln w="19050" cap="flat" cmpd="sng" algn="ctr">
              <a:solidFill>
                <a:schemeClr val="tx1"/>
              </a:solidFill>
              <a:prstDash val="solid"/>
              <a:round/>
              <a:headEnd type="none" w="med" len="med"/>
              <a:tailEnd type="triangle" w="lg" len="lg"/>
            </a:ln>
            <a:effectLst/>
          </p:spPr>
        </p:cxnSp>
      </p:grpSp>
      <p:grpSp>
        <p:nvGrpSpPr>
          <p:cNvPr id="21" name="Group 20"/>
          <p:cNvGrpSpPr/>
          <p:nvPr/>
        </p:nvGrpSpPr>
        <p:grpSpPr>
          <a:xfrm>
            <a:off x="2249725" y="3947591"/>
            <a:ext cx="2536988" cy="1091190"/>
            <a:chOff x="2641166" y="3443425"/>
            <a:chExt cx="2096689" cy="1091190"/>
          </a:xfrm>
        </p:grpSpPr>
        <p:sp>
          <p:nvSpPr>
            <p:cNvPr id="117" name="TextBox 116"/>
            <p:cNvSpPr txBox="1"/>
            <p:nvPr/>
          </p:nvSpPr>
          <p:spPr>
            <a:xfrm>
              <a:off x="3594855" y="3740551"/>
              <a:ext cx="1143000" cy="794064"/>
            </a:xfrm>
            <a:prstGeom prst="rect">
              <a:avLst/>
            </a:prstGeom>
            <a:noFill/>
          </p:spPr>
          <p:txBody>
            <a:bodyPr wrap="square" rtlCol="0">
              <a:spAutoFit/>
            </a:bodyPr>
            <a:lstStyle/>
            <a:p>
              <a:pPr defTabSz="457200" eaLnBrk="0" fontAlgn="base" hangingPunct="0">
                <a:lnSpc>
                  <a:spcPct val="95000"/>
                </a:lnSpc>
                <a:spcBef>
                  <a:spcPct val="0"/>
                </a:spcBef>
                <a:spcAft>
                  <a:spcPct val="0"/>
                </a:spcAft>
                <a:buClr>
                  <a:srgbClr val="000000"/>
                </a:buClr>
                <a:buSzPct val="100000"/>
              </a:pPr>
              <a:r>
                <a:rPr lang="en-US" sz="1600" dirty="0" smtClean="0"/>
                <a:t>HFS Local </a:t>
              </a:r>
              <a:r>
                <a:rPr lang="en-US" sz="1600" dirty="0"/>
                <a:t>Helicity Injectors</a:t>
              </a:r>
            </a:p>
          </p:txBody>
        </p:sp>
        <p:cxnSp>
          <p:nvCxnSpPr>
            <p:cNvPr id="118" name="Straight Arrow Connector 117"/>
            <p:cNvCxnSpPr/>
            <p:nvPr/>
          </p:nvCxnSpPr>
          <p:spPr bwMode="auto">
            <a:xfrm flipH="1" flipV="1">
              <a:off x="2641166" y="3443425"/>
              <a:ext cx="950849" cy="538684"/>
            </a:xfrm>
            <a:prstGeom prst="straightConnector1">
              <a:avLst/>
            </a:prstGeom>
            <a:solidFill>
              <a:srgbClr val="00B8FF"/>
            </a:solidFill>
            <a:ln w="19050" cap="flat" cmpd="sng" algn="ctr">
              <a:solidFill>
                <a:schemeClr val="tx1"/>
              </a:solidFill>
              <a:prstDash val="solid"/>
              <a:round/>
              <a:headEnd type="none" w="med" len="med"/>
              <a:tailEnd type="triangle" w="lg" len="lg"/>
            </a:ln>
            <a:effectLst/>
          </p:spPr>
        </p:cxnSp>
      </p:grpSp>
      <p:grpSp>
        <p:nvGrpSpPr>
          <p:cNvPr id="6" name="Group 5"/>
          <p:cNvGrpSpPr/>
          <p:nvPr/>
        </p:nvGrpSpPr>
        <p:grpSpPr>
          <a:xfrm>
            <a:off x="5565295" y="1458293"/>
            <a:ext cx="6420745" cy="4978592"/>
            <a:chOff x="5601781" y="1710082"/>
            <a:chExt cx="6420745" cy="4978592"/>
          </a:xfrm>
        </p:grpSpPr>
        <p:pic>
          <p:nvPicPr>
            <p:cNvPr id="115" name="Picture 114"/>
            <p:cNvPicPr>
              <a:picLocks noChangeAspect="1"/>
            </p:cNvPicPr>
            <p:nvPr/>
          </p:nvPicPr>
          <p:blipFill rotWithShape="1">
            <a:blip r:embed="rId5"/>
            <a:srcRect t="-437" r="10133" b="8808"/>
            <a:stretch/>
          </p:blipFill>
          <p:spPr>
            <a:xfrm rot="16200000">
              <a:off x="6322858" y="989005"/>
              <a:ext cx="4978592" cy="6420745"/>
            </a:xfrm>
            <a:prstGeom prst="rect">
              <a:avLst/>
            </a:prstGeom>
          </p:spPr>
        </p:pic>
        <p:pic>
          <p:nvPicPr>
            <p:cNvPr id="13" name="Picture 12"/>
            <p:cNvPicPr>
              <a:picLocks noChangeAspect="1"/>
            </p:cNvPicPr>
            <p:nvPr/>
          </p:nvPicPr>
          <p:blipFill>
            <a:blip r:embed="rId6"/>
            <a:stretch>
              <a:fillRect/>
            </a:stretch>
          </p:blipFill>
          <p:spPr>
            <a:xfrm flipV="1">
              <a:off x="7987243" y="4565245"/>
              <a:ext cx="1962727" cy="1327727"/>
            </a:xfrm>
            <a:prstGeom prst="rect">
              <a:avLst/>
            </a:prstGeom>
          </p:spPr>
        </p:pic>
        <p:grpSp>
          <p:nvGrpSpPr>
            <p:cNvPr id="123" name="Group 122"/>
            <p:cNvGrpSpPr/>
            <p:nvPr/>
          </p:nvGrpSpPr>
          <p:grpSpPr>
            <a:xfrm rot="16200000">
              <a:off x="10122821" y="3527811"/>
              <a:ext cx="1038863" cy="473366"/>
              <a:chOff x="2209929" y="1056986"/>
              <a:chExt cx="1382726" cy="630049"/>
            </a:xfrm>
          </p:grpSpPr>
          <p:cxnSp>
            <p:nvCxnSpPr>
              <p:cNvPr id="124" name="Straight Arrow Connector 123"/>
              <p:cNvCxnSpPr/>
              <p:nvPr/>
            </p:nvCxnSpPr>
            <p:spPr bwMode="auto">
              <a:xfrm flipH="1">
                <a:off x="2209929" y="1396350"/>
                <a:ext cx="1382726" cy="0"/>
              </a:xfrm>
              <a:prstGeom prst="straightConnector1">
                <a:avLst/>
              </a:prstGeom>
              <a:solidFill>
                <a:srgbClr val="00B8FF"/>
              </a:solidFill>
              <a:ln w="28575" cap="flat" cmpd="sng" algn="ctr">
                <a:solidFill>
                  <a:schemeClr val="tx1"/>
                </a:solidFill>
                <a:prstDash val="solid"/>
                <a:round/>
                <a:headEnd type="triangle" w="lg" len="lg"/>
                <a:tailEnd type="triangle" w="lg" len="lg"/>
              </a:ln>
              <a:effectLst/>
            </p:spPr>
          </p:cxnSp>
          <p:sp>
            <p:nvSpPr>
              <p:cNvPr id="125" name="TextBox 124"/>
              <p:cNvSpPr txBox="1"/>
              <p:nvPr/>
            </p:nvSpPr>
            <p:spPr>
              <a:xfrm rot="5400000">
                <a:off x="2677751" y="1205073"/>
                <a:ext cx="630049" cy="333875"/>
              </a:xfrm>
              <a:prstGeom prst="rect">
                <a:avLst/>
              </a:prstGeom>
              <a:solidFill>
                <a:schemeClr val="bg1"/>
              </a:solidFill>
            </p:spPr>
            <p:txBody>
              <a:bodyPr wrap="none" rtlCol="0" anchor="ctr">
                <a:noAutofit/>
              </a:bodyPr>
              <a:lstStyle/>
              <a:p>
                <a:pPr algn="ctr"/>
                <a:r>
                  <a:rPr lang="en-US" sz="2000" dirty="0" smtClean="0"/>
                  <a:t>1 m</a:t>
                </a:r>
              </a:p>
            </p:txBody>
          </p:sp>
        </p:grpSp>
      </p:grpSp>
      <p:sp>
        <p:nvSpPr>
          <p:cNvPr id="119" name="TextBox 118"/>
          <p:cNvSpPr txBox="1"/>
          <p:nvPr/>
        </p:nvSpPr>
        <p:spPr>
          <a:xfrm>
            <a:off x="7810517" y="6340755"/>
            <a:ext cx="2155824" cy="267766"/>
          </a:xfrm>
          <a:prstGeom prst="rect">
            <a:avLst/>
          </a:prstGeom>
          <a:noFill/>
        </p:spPr>
        <p:txBody>
          <a:bodyPr wrap="square" rtlCol="0">
            <a:spAutoFit/>
          </a:bodyPr>
          <a:lstStyle/>
          <a:p>
            <a:pPr defTabSz="457200" eaLnBrk="0" fontAlgn="base" hangingPunct="0">
              <a:lnSpc>
                <a:spcPct val="95000"/>
              </a:lnSpc>
              <a:spcBef>
                <a:spcPct val="0"/>
              </a:spcBef>
              <a:spcAft>
                <a:spcPct val="0"/>
              </a:spcAft>
              <a:buClr>
                <a:srgbClr val="000000"/>
              </a:buClr>
              <a:buSzPct val="100000"/>
            </a:pPr>
            <a:r>
              <a:rPr lang="en-US" sz="1200" u="sng" smtClean="0"/>
              <a:t>Thomson Diagnostic Layout</a:t>
            </a:r>
            <a:endParaRPr lang="en-US" sz="1200" u="sng" dirty="0"/>
          </a:p>
        </p:txBody>
      </p:sp>
      <p:sp>
        <p:nvSpPr>
          <p:cNvPr id="159" name="Text Placeholder 6"/>
          <p:cNvSpPr txBox="1">
            <a:spLocks/>
          </p:cNvSpPr>
          <p:nvPr/>
        </p:nvSpPr>
        <p:spPr bwMode="auto">
          <a:xfrm>
            <a:off x="3926490" y="1309664"/>
            <a:ext cx="5348740" cy="1503051"/>
          </a:xfrm>
          <a:prstGeom prst="rect">
            <a:avLst/>
          </a:prstGeom>
          <a:noFill/>
          <a:ln w="9525">
            <a:noFill/>
            <a:round/>
            <a:headEnd/>
            <a:tailEnd/>
          </a:ln>
          <a:effectLst/>
        </p:spPr>
        <p:txBody>
          <a:bodyPr vert="horz" wrap="square" lIns="0" tIns="21168" rIns="0" bIns="0" numCol="1" anchor="t" anchorCtr="0" compatLnSpc="1">
            <a:prstTxWarp prst="textNoShape">
              <a:avLst/>
            </a:prstTxWarp>
          </a:bodyPr>
          <a:lstStyle>
            <a:lvl1pPr marL="342900" indent="-342900" algn="l" defTabSz="457200" rtl="0" eaLnBrk="1" fontAlgn="base" hangingPunct="1">
              <a:lnSpc>
                <a:spcPct val="93000"/>
              </a:lnSpc>
              <a:spcBef>
                <a:spcPts val="8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1pPr>
            <a:lvl2pPr marL="742950" indent="-285750" algn="l" defTabSz="457200" rtl="0" eaLnBrk="1" fontAlgn="base" hangingPunct="1">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eaLnBrk="1" fontAlgn="base" hangingPunct="1">
              <a:lnSpc>
                <a:spcPct val="93000"/>
              </a:lnSpc>
              <a:spcBef>
                <a:spcPts val="600"/>
              </a:spcBef>
              <a:spcAft>
                <a:spcPct val="0"/>
              </a:spcAft>
              <a:buClr>
                <a:srgbClr val="000000"/>
              </a:buClr>
              <a:buSzPct val="100000"/>
              <a:buFont typeface="Times New Roman" pitchFamily="18" charset="0"/>
              <a:buChar char="•"/>
              <a:defRPr>
                <a:solidFill>
                  <a:srgbClr val="000000"/>
                </a:solidFill>
                <a:latin typeface="+mn-lt"/>
                <a:cs typeface="+mn-cs"/>
              </a:defRPr>
            </a:lvl3pPr>
            <a:lvl4pPr marL="16002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pPr marL="0" indent="0">
              <a:buNone/>
            </a:pPr>
            <a:r>
              <a:rPr lang="en-US" b="1" kern="0" dirty="0" smtClean="0">
                <a:solidFill>
                  <a:srgbClr val="B41701"/>
                </a:solidFill>
              </a:rPr>
              <a:t>Research presented here includes:</a:t>
            </a:r>
          </a:p>
          <a:p>
            <a:r>
              <a:rPr lang="en-US" sz="2000" kern="0" dirty="0"/>
              <a:t>1</a:t>
            </a:r>
            <a:r>
              <a:rPr lang="en-US" sz="2000" kern="0" baseline="30000" dirty="0"/>
              <a:t>st</a:t>
            </a:r>
            <a:r>
              <a:rPr lang="en-US" sz="2000" kern="0" dirty="0"/>
              <a:t> Thomson scattering T</a:t>
            </a:r>
            <a:r>
              <a:rPr lang="en-US" sz="2000" kern="0" baseline="-25000" dirty="0"/>
              <a:t>e</a:t>
            </a:r>
            <a:r>
              <a:rPr lang="en-US" sz="2000" kern="0" dirty="0"/>
              <a:t>(R), n</a:t>
            </a:r>
            <a:r>
              <a:rPr lang="en-US" sz="2000" kern="0" baseline="-25000" dirty="0"/>
              <a:t>e</a:t>
            </a:r>
            <a:r>
              <a:rPr lang="en-US" sz="2000" kern="0" dirty="0"/>
              <a:t>(R) in LHI </a:t>
            </a:r>
            <a:r>
              <a:rPr lang="en-US" sz="2000" kern="0" dirty="0" smtClean="0"/>
              <a:t>plasmas</a:t>
            </a:r>
          </a:p>
          <a:p>
            <a:r>
              <a:rPr lang="en-US" sz="2000" kern="0" dirty="0" smtClean="0"/>
              <a:t>Kinetic measurements for high </a:t>
            </a:r>
            <a:r>
              <a:rPr lang="en-US" sz="2000" kern="0" dirty="0" smtClean="0">
                <a:latin typeface="Symbol" charset="2"/>
                <a:ea typeface="Symbol" charset="2"/>
                <a:cs typeface="Symbol" charset="2"/>
              </a:rPr>
              <a:t>b</a:t>
            </a:r>
            <a:r>
              <a:rPr lang="en-US" sz="2000" kern="0" baseline="-25000" dirty="0" smtClean="0"/>
              <a:t>t</a:t>
            </a:r>
          </a:p>
          <a:p>
            <a:pPr>
              <a:buFont typeface="Arial" charset="0"/>
              <a:buChar char="•"/>
            </a:pPr>
            <a:endParaRPr lang="en-US" sz="2000" kern="0" dirty="0" smtClean="0"/>
          </a:p>
        </p:txBody>
      </p:sp>
    </p:spTree>
    <p:extLst>
      <p:ext uri="{BB962C8B-B14F-4D97-AF65-F5344CB8AC3E}">
        <p14:creationId xmlns:p14="http://schemas.microsoft.com/office/powerpoint/2010/main" val="5882197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90" y="18"/>
            <a:ext cx="8200836" cy="836613"/>
          </a:xfrm>
        </p:spPr>
        <p:txBody>
          <a:bodyPr>
            <a:normAutofit/>
          </a:bodyPr>
          <a:lstStyle/>
          <a:p>
            <a:r>
              <a:rPr lang="en-US" sz="2849" dirty="0" err="1"/>
              <a:t>ShapeFIT</a:t>
            </a:r>
            <a:r>
              <a:rPr lang="en-US" sz="2849" dirty="0"/>
              <a:t>: Fast Boundary Reconstruction</a:t>
            </a:r>
            <a:br>
              <a:rPr lang="en-US" sz="2849" dirty="0"/>
            </a:br>
            <a:r>
              <a:rPr lang="en-US" sz="2849" dirty="0"/>
              <a:t>Code Provides Shape(t)</a:t>
            </a:r>
            <a:endParaRPr lang="en-US" sz="2849" dirty="0"/>
          </a:p>
        </p:txBody>
      </p:sp>
      <p:sp>
        <p:nvSpPr>
          <p:cNvPr id="4" name="Text Placeholder 3"/>
          <p:cNvSpPr>
            <a:spLocks noGrp="1"/>
          </p:cNvSpPr>
          <p:nvPr>
            <p:ph type="body" sz="quarter" idx="11"/>
          </p:nvPr>
        </p:nvSpPr>
        <p:spPr>
          <a:xfrm>
            <a:off x="2057319" y="1295899"/>
            <a:ext cx="3473462" cy="5396300"/>
          </a:xfrm>
        </p:spPr>
        <p:txBody>
          <a:bodyPr/>
          <a:lstStyle/>
          <a:p>
            <a:r>
              <a:rPr lang="en-US" sz="2184" dirty="0"/>
              <a:t>Plasma treated as 4-6 </a:t>
            </a:r>
            <a:r>
              <a:rPr lang="en-US" sz="2184" dirty="0"/>
              <a:t>filaments</a:t>
            </a:r>
          </a:p>
          <a:p>
            <a:pPr lvl="1"/>
            <a:r>
              <a:rPr lang="en-US" sz="1899" dirty="0"/>
              <a:t>Positions</a:t>
            </a:r>
            <a:r>
              <a:rPr lang="en-US" sz="1899" dirty="0"/>
              <a:t>, currents fit to </a:t>
            </a:r>
            <a:r>
              <a:rPr lang="en-US" sz="1899" dirty="0"/>
              <a:t>magnetics</a:t>
            </a:r>
            <a:endParaRPr lang="en-US" sz="1899" dirty="0"/>
          </a:p>
          <a:p>
            <a:endParaRPr lang="en-US" sz="1519" dirty="0"/>
          </a:p>
          <a:p>
            <a:r>
              <a:rPr lang="en-US" sz="2184" dirty="0"/>
              <a:t>Wall currents modeled</a:t>
            </a:r>
          </a:p>
          <a:p>
            <a:pPr lvl="1"/>
            <a:r>
              <a:rPr lang="en-US" sz="1899" dirty="0"/>
              <a:t>Same model used in KFIT equilibrium code</a:t>
            </a:r>
          </a:p>
          <a:p>
            <a:endParaRPr lang="en-US" sz="1519" dirty="0"/>
          </a:p>
          <a:p>
            <a:r>
              <a:rPr lang="en-US" sz="2184" dirty="0"/>
              <a:t>Validating </a:t>
            </a:r>
            <a:r>
              <a:rPr lang="en-US" sz="2184" dirty="0"/>
              <a:t>against reconstructions</a:t>
            </a:r>
            <a:endParaRPr lang="en-US" sz="2184" dirty="0"/>
          </a:p>
          <a:p>
            <a:pPr lvl="2">
              <a:buFont typeface="Lucida Grande"/>
              <a:buChar char="-"/>
            </a:pPr>
            <a:r>
              <a:rPr lang="en-US" sz="1899" dirty="0"/>
              <a:t>R</a:t>
            </a:r>
            <a:r>
              <a:rPr lang="en-US" sz="1899" baseline="-25000" dirty="0"/>
              <a:t>0</a:t>
            </a:r>
            <a:r>
              <a:rPr lang="en-US" sz="1899" dirty="0"/>
              <a:t> ± 1.5 cm</a:t>
            </a:r>
          </a:p>
          <a:p>
            <a:pPr lvl="2">
              <a:buFont typeface="Lucida Grande"/>
              <a:buChar char="-"/>
            </a:pPr>
            <a:r>
              <a:rPr lang="en-US" sz="1899" dirty="0"/>
              <a:t>a ± 1.5 cm</a:t>
            </a:r>
          </a:p>
          <a:p>
            <a:pPr lvl="2">
              <a:buFont typeface="Lucida Grande"/>
              <a:buChar char="-"/>
            </a:pPr>
            <a:r>
              <a:rPr lang="el-GR" sz="1899" dirty="0"/>
              <a:t>κ</a:t>
            </a:r>
            <a:r>
              <a:rPr lang="en-US" sz="1899" dirty="0"/>
              <a:t> ± </a:t>
            </a:r>
            <a:r>
              <a:rPr lang="en-US" sz="1899" dirty="0"/>
              <a:t>15%</a:t>
            </a:r>
            <a:endParaRPr lang="en-US" sz="1899" dirty="0"/>
          </a:p>
          <a:p>
            <a:pPr lvl="2">
              <a:buFont typeface="Lucida Grande"/>
              <a:buChar char="-"/>
            </a:pPr>
            <a:r>
              <a:rPr lang="en-US" sz="1899" dirty="0" err="1"/>
              <a:t>δ</a:t>
            </a:r>
            <a:r>
              <a:rPr lang="en-US" sz="1899" dirty="0"/>
              <a:t> ± 25%</a:t>
            </a:r>
            <a:endParaRPr lang="en-US" sz="2279" dirty="0"/>
          </a:p>
        </p:txBody>
      </p:sp>
      <p:sp>
        <p:nvSpPr>
          <p:cNvPr id="8" name="TextBox 7"/>
          <p:cNvSpPr txBox="1"/>
          <p:nvPr/>
        </p:nvSpPr>
        <p:spPr>
          <a:xfrm flipH="1">
            <a:off x="6294452" y="1148522"/>
            <a:ext cx="2029769" cy="350678"/>
          </a:xfrm>
          <a:prstGeom prst="rect">
            <a:avLst/>
          </a:prstGeom>
          <a:noFill/>
        </p:spPr>
        <p:txBody>
          <a:bodyPr wrap="square" lIns="86809" tIns="43405" rIns="86809" bIns="43405" rtlCol="0">
            <a:spAutoFit/>
          </a:bodyPr>
          <a:lstStyle/>
          <a:p>
            <a:pPr algn="ctr"/>
            <a:r>
              <a:rPr lang="en-US" sz="1709" dirty="0"/>
              <a:t>Filament Model</a:t>
            </a:r>
          </a:p>
        </p:txBody>
      </p:sp>
      <p:sp>
        <p:nvSpPr>
          <p:cNvPr id="9" name="TextBox 8"/>
          <p:cNvSpPr txBox="1"/>
          <p:nvPr/>
        </p:nvSpPr>
        <p:spPr>
          <a:xfrm flipH="1">
            <a:off x="8189574" y="1148522"/>
            <a:ext cx="2110154" cy="350678"/>
          </a:xfrm>
          <a:prstGeom prst="rect">
            <a:avLst/>
          </a:prstGeom>
          <a:noFill/>
        </p:spPr>
        <p:txBody>
          <a:bodyPr wrap="square" lIns="86809" tIns="43405" rIns="86809" bIns="43405" rtlCol="0">
            <a:spAutoFit/>
          </a:bodyPr>
          <a:lstStyle/>
          <a:p>
            <a:pPr algn="ctr"/>
            <a:r>
              <a:rPr lang="en-US" sz="1709" dirty="0"/>
              <a:t>KFIT </a:t>
            </a:r>
            <a:r>
              <a:rPr lang="en-US" sz="1709" dirty="0"/>
              <a:t>Equilibrium</a:t>
            </a:r>
            <a:endParaRPr lang="en-US" sz="1709" dirty="0"/>
          </a:p>
        </p:txBody>
      </p:sp>
      <p:pic>
        <p:nvPicPr>
          <p:cNvPr id="11" name="Picture 10"/>
          <p:cNvPicPr>
            <a:picLocks noChangeAspect="1"/>
          </p:cNvPicPr>
          <p:nvPr/>
        </p:nvPicPr>
        <p:blipFill>
          <a:blip r:embed="rId3"/>
          <a:stretch>
            <a:fillRect/>
          </a:stretch>
        </p:blipFill>
        <p:spPr>
          <a:xfrm>
            <a:off x="7840897" y="3794942"/>
            <a:ext cx="979714" cy="289461"/>
          </a:xfrm>
          <a:prstGeom prst="rect">
            <a:avLst/>
          </a:prstGeom>
        </p:spPr>
      </p:pic>
      <p:pic>
        <p:nvPicPr>
          <p:cNvPr id="5" name="Picture 4"/>
          <p:cNvPicPr>
            <a:picLocks noChangeAspect="1"/>
          </p:cNvPicPr>
          <p:nvPr/>
        </p:nvPicPr>
        <p:blipFill>
          <a:blip r:embed="rId4"/>
          <a:stretch>
            <a:fillRect/>
          </a:stretch>
        </p:blipFill>
        <p:spPr>
          <a:xfrm>
            <a:off x="6282689" y="1402750"/>
            <a:ext cx="1891246" cy="2556300"/>
          </a:xfrm>
          <a:prstGeom prst="rect">
            <a:avLst/>
          </a:prstGeom>
        </p:spPr>
      </p:pic>
      <p:pic>
        <p:nvPicPr>
          <p:cNvPr id="7" name="Picture 6"/>
          <p:cNvPicPr>
            <a:picLocks noChangeAspect="1"/>
          </p:cNvPicPr>
          <p:nvPr/>
        </p:nvPicPr>
        <p:blipFill>
          <a:blip r:embed="rId5"/>
          <a:stretch>
            <a:fillRect/>
          </a:stretch>
        </p:blipFill>
        <p:spPr>
          <a:xfrm>
            <a:off x="8227756" y="1404759"/>
            <a:ext cx="1864976" cy="2538441"/>
          </a:xfrm>
          <a:prstGeom prst="rect">
            <a:avLst/>
          </a:prstGeom>
        </p:spPr>
      </p:pic>
      <p:sp>
        <p:nvSpPr>
          <p:cNvPr id="17" name="Rectangle 16"/>
          <p:cNvSpPr/>
          <p:nvPr/>
        </p:nvSpPr>
        <p:spPr bwMode="auto">
          <a:xfrm>
            <a:off x="8358387" y="5715503"/>
            <a:ext cx="2263894" cy="1154556"/>
          </a:xfrm>
          <a:prstGeom prst="rect">
            <a:avLst/>
          </a:prstGeom>
          <a:solidFill>
            <a:srgbClr val="FFFFFF"/>
          </a:solidFill>
          <a:ln w="9525" cap="flat" cmpd="sng" algn="ctr">
            <a:noFill/>
            <a:prstDash val="solid"/>
            <a:round/>
            <a:headEnd type="none" w="med" len="med"/>
            <a:tailEnd type="none" w="med" len="med"/>
          </a:ln>
          <a:effectLst/>
        </p:spPr>
        <p:txBody>
          <a:bodyPr vert="horz" wrap="square" lIns="86818" tIns="43409" rIns="86818" bIns="43409" numCol="1" rtlCol="0" anchor="t" anchorCtr="0" compatLnSpc="1">
            <a:prstTxWarp prst="textNoShape">
              <a:avLst/>
            </a:prstTxWarp>
          </a:bodyPr>
          <a:lstStyle/>
          <a:p>
            <a:pPr defTabSz="434111" eaLnBrk="0" fontAlgn="base" hangingPunct="0">
              <a:lnSpc>
                <a:spcPct val="95000"/>
              </a:lnSpc>
              <a:spcBef>
                <a:spcPct val="0"/>
              </a:spcBef>
              <a:spcAft>
                <a:spcPct val="0"/>
              </a:spcAft>
              <a:buClr>
                <a:srgbClr val="000000"/>
              </a:buClr>
              <a:buSzPct val="100000"/>
            </a:pPr>
            <a:endParaRPr lang="en-US" sz="2279">
              <a:latin typeface="Times New Roman" pitchFamily="18" charset="0"/>
              <a:cs typeface="Lucida Sans Unicode" pitchFamily="34" charset="0"/>
            </a:endParaRPr>
          </a:p>
        </p:txBody>
      </p:sp>
      <p:pic>
        <p:nvPicPr>
          <p:cNvPr id="18" name="Picture 17"/>
          <p:cNvPicPr>
            <a:picLocks noChangeAspect="1"/>
          </p:cNvPicPr>
          <p:nvPr/>
        </p:nvPicPr>
        <p:blipFill>
          <a:blip r:embed="rId6"/>
          <a:stretch>
            <a:fillRect/>
          </a:stretch>
        </p:blipFill>
        <p:spPr>
          <a:xfrm>
            <a:off x="5948793" y="4029391"/>
            <a:ext cx="4471978" cy="2545845"/>
          </a:xfrm>
          <a:prstGeom prst="rect">
            <a:avLst/>
          </a:prstGeom>
        </p:spPr>
      </p:pic>
      <p:sp>
        <p:nvSpPr>
          <p:cNvPr id="21" name="Rectangle 20"/>
          <p:cNvSpPr/>
          <p:nvPr/>
        </p:nvSpPr>
        <p:spPr>
          <a:xfrm>
            <a:off x="1671228" y="6498391"/>
            <a:ext cx="4763905" cy="267637"/>
          </a:xfrm>
          <a:prstGeom prst="rect">
            <a:avLst/>
          </a:prstGeom>
        </p:spPr>
        <p:txBody>
          <a:bodyPr wrap="square">
            <a:spAutoFit/>
          </a:bodyPr>
          <a:lstStyle/>
          <a:p>
            <a:pPr>
              <a:lnSpc>
                <a:spcPct val="100000"/>
              </a:lnSpc>
            </a:pPr>
            <a:r>
              <a:rPr lang="en-US" sz="1139" i="1" dirty="0"/>
              <a:t>J.L. Barr, </a:t>
            </a:r>
            <a:r>
              <a:rPr lang="en-US" sz="1139" i="1" dirty="0"/>
              <a:t>APS DPP 2015</a:t>
            </a:r>
            <a:endParaRPr lang="en-US" sz="1139" i="1" dirty="0"/>
          </a:p>
        </p:txBody>
      </p:sp>
      <p:sp>
        <p:nvSpPr>
          <p:cNvPr id="22" name="TextBox 21"/>
          <p:cNvSpPr txBox="1"/>
          <p:nvPr/>
        </p:nvSpPr>
        <p:spPr>
          <a:xfrm>
            <a:off x="7128470" y="4481564"/>
            <a:ext cx="1065124" cy="296876"/>
          </a:xfrm>
          <a:prstGeom prst="rect">
            <a:avLst/>
          </a:prstGeom>
          <a:noFill/>
        </p:spPr>
        <p:txBody>
          <a:bodyPr wrap="square" rtlCol="0">
            <a:spAutoFit/>
          </a:bodyPr>
          <a:lstStyle/>
          <a:p>
            <a:pPr algn="ctr"/>
            <a:r>
              <a:rPr lang="en-US" sz="1329" dirty="0" err="1"/>
              <a:t>ShapeFIT</a:t>
            </a:r>
            <a:endParaRPr lang="en-US" sz="1329" dirty="0"/>
          </a:p>
        </p:txBody>
      </p:sp>
      <p:sp>
        <p:nvSpPr>
          <p:cNvPr id="23" name="TextBox 22"/>
          <p:cNvSpPr txBox="1"/>
          <p:nvPr/>
        </p:nvSpPr>
        <p:spPr>
          <a:xfrm>
            <a:off x="8880914" y="4425292"/>
            <a:ext cx="554960" cy="296876"/>
          </a:xfrm>
          <a:prstGeom prst="rect">
            <a:avLst/>
          </a:prstGeom>
          <a:noFill/>
        </p:spPr>
        <p:txBody>
          <a:bodyPr wrap="none" rtlCol="0">
            <a:spAutoFit/>
          </a:bodyPr>
          <a:lstStyle/>
          <a:p>
            <a:r>
              <a:rPr lang="en-US" sz="1329" dirty="0"/>
              <a:t>KFIT</a:t>
            </a:r>
            <a:endParaRPr lang="en-US" sz="1329" dirty="0"/>
          </a:p>
        </p:txBody>
      </p:sp>
      <p:cxnSp>
        <p:nvCxnSpPr>
          <p:cNvPr id="25" name="Straight Arrow Connector 24"/>
          <p:cNvCxnSpPr/>
          <p:nvPr/>
        </p:nvCxnSpPr>
        <p:spPr bwMode="auto">
          <a:xfrm flipV="1">
            <a:off x="7661032" y="4320795"/>
            <a:ext cx="0" cy="25120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31" name="Straight Arrow Connector 30"/>
          <p:cNvCxnSpPr/>
          <p:nvPr/>
        </p:nvCxnSpPr>
        <p:spPr bwMode="auto">
          <a:xfrm flipH="1" flipV="1">
            <a:off x="8726157" y="4441372"/>
            <a:ext cx="211015" cy="120580"/>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95737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02497" y="3038358"/>
            <a:ext cx="2779742" cy="2522438"/>
            <a:chOff x="2780685" y="2531465"/>
            <a:chExt cx="2689713" cy="266566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5939"/>
            <a:stretch/>
          </p:blipFill>
          <p:spPr>
            <a:xfrm>
              <a:off x="3350022" y="2531465"/>
              <a:ext cx="2120376" cy="2665666"/>
            </a:xfrm>
            <a:prstGeom prst="rect">
              <a:avLst/>
            </a:prstGeom>
          </p:spPr>
        </p:pic>
        <p:sp>
          <p:nvSpPr>
            <p:cNvPr id="7" name="TextBox 6"/>
            <p:cNvSpPr txBox="1"/>
            <p:nvPr/>
          </p:nvSpPr>
          <p:spPr>
            <a:xfrm>
              <a:off x="2780685" y="3519884"/>
              <a:ext cx="991454" cy="614050"/>
            </a:xfrm>
            <a:prstGeom prst="rect">
              <a:avLst/>
            </a:prstGeom>
            <a:noFill/>
          </p:spPr>
          <p:txBody>
            <a:bodyPr wrap="none" rtlCol="0">
              <a:spAutoFit/>
            </a:bodyPr>
            <a:lstStyle/>
            <a:p>
              <a:pPr algn="ctr"/>
              <a:r>
                <a:rPr lang="en-US" sz="1588">
                  <a:latin typeface="Arial" charset="0"/>
                  <a:ea typeface="Arial" charset="0"/>
                  <a:cs typeface="Arial" charset="0"/>
                </a:rPr>
                <a:t>Shape</a:t>
              </a:r>
              <a:br>
                <a:rPr lang="en-US" sz="1588">
                  <a:latin typeface="Arial" charset="0"/>
                  <a:ea typeface="Arial" charset="0"/>
                  <a:cs typeface="Arial" charset="0"/>
                </a:rPr>
              </a:br>
              <a:r>
                <a:rPr lang="en-US" sz="1588">
                  <a:latin typeface="Arial" charset="0"/>
                  <a:ea typeface="Arial" charset="0"/>
                  <a:cs typeface="Arial" charset="0"/>
                </a:rPr>
                <a:t>Evolution</a:t>
              </a:r>
              <a:endParaRPr lang="en-US" sz="1588" dirty="0">
                <a:latin typeface="Arial" charset="0"/>
                <a:ea typeface="Arial" charset="0"/>
                <a:cs typeface="Arial" charset="0"/>
              </a:endParaRPr>
            </a:p>
          </p:txBody>
        </p:sp>
      </p:grpSp>
      <p:sp>
        <p:nvSpPr>
          <p:cNvPr id="8" name="Title 1"/>
          <p:cNvSpPr txBox="1">
            <a:spLocks/>
          </p:cNvSpPr>
          <p:nvPr/>
        </p:nvSpPr>
        <p:spPr>
          <a:xfrm>
            <a:off x="2604103" y="10146"/>
            <a:ext cx="7779320" cy="833509"/>
          </a:xfrm>
          <a:prstGeom prst="rect">
            <a:avLst/>
          </a:prstGeom>
        </p:spPr>
        <p:txBody>
          <a:bodyPr anchor="ctr">
            <a:noAutofit/>
          </a:bodyPr>
          <a:lstStyle>
            <a:lvl1pPr marL="0" indent="-304312" algn="ctr" defTabSz="608625" rtl="0" eaLnBrk="1" fontAlgn="base" hangingPunct="1">
              <a:lnSpc>
                <a:spcPct val="93000"/>
              </a:lnSpc>
              <a:spcBef>
                <a:spcPct val="0"/>
              </a:spcBef>
              <a:spcAft>
                <a:spcPct val="0"/>
              </a:spcAft>
              <a:buClr>
                <a:srgbClr val="000000"/>
              </a:buClr>
              <a:buSzPct val="100000"/>
              <a:buFont typeface="Times New Roman" pitchFamily="18" charset="0"/>
              <a:defRPr sz="4800" baseline="0">
                <a:solidFill>
                  <a:srgbClr val="FFFFFF"/>
                </a:solidFill>
                <a:effectLst>
                  <a:outerShdw blurRad="50800" dist="38100" dir="2700000" algn="tl" rotWithShape="0">
                    <a:prstClr val="black">
                      <a:alpha val="40000"/>
                    </a:prstClr>
                  </a:outerShdw>
                </a:effectLst>
                <a:latin typeface="+mj-lt"/>
                <a:ea typeface="+mj-ea"/>
                <a:cs typeface="+mj-cs"/>
              </a:defRPr>
            </a:lvl1pPr>
            <a:lvl2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2pPr>
            <a:lvl3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3pPr>
            <a:lvl4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4pPr>
            <a:lvl5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5pPr>
            <a:lvl6pPr marL="3347436"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6pPr>
            <a:lvl7pPr marL="3956060"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7pPr>
            <a:lvl8pPr marL="4564685"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8pPr>
            <a:lvl9pPr marL="5173309"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9pPr>
          </a:lstStyle>
          <a:p>
            <a:pPr>
              <a:lnSpc>
                <a:spcPct val="100000"/>
              </a:lnSpc>
            </a:pPr>
            <a:r>
              <a:rPr lang="en-US" sz="2824" dirty="0"/>
              <a:t>Power Balance </a:t>
            </a:r>
            <a:r>
              <a:rPr lang="en-US" sz="2824"/>
              <a:t>Model Provides</a:t>
            </a:r>
          </a:p>
          <a:p>
            <a:pPr>
              <a:lnSpc>
                <a:spcPct val="100000"/>
              </a:lnSpc>
            </a:pPr>
            <a:r>
              <a:rPr lang="en-US" sz="2824" dirty="0"/>
              <a:t>Predictive Tool for </a:t>
            </a:r>
            <a:r>
              <a:rPr lang="en-US" sz="2824" dirty="0" err="1"/>
              <a:t>I</a:t>
            </a:r>
            <a:r>
              <a:rPr lang="en-US" sz="2824" baseline="-25000" dirty="0" err="1"/>
              <a:t>p</a:t>
            </a:r>
            <a:r>
              <a:rPr lang="en-US" sz="2824" dirty="0"/>
              <a:t>(t)</a:t>
            </a:r>
            <a:endParaRPr lang="en-US" sz="2824" dirty="0"/>
          </a:p>
        </p:txBody>
      </p:sp>
      <p:sp>
        <p:nvSpPr>
          <p:cNvPr id="9" name="Text Placeholder 3"/>
          <p:cNvSpPr txBox="1">
            <a:spLocks/>
          </p:cNvSpPr>
          <p:nvPr/>
        </p:nvSpPr>
        <p:spPr>
          <a:xfrm>
            <a:off x="1947218" y="1661905"/>
            <a:ext cx="3517773" cy="1778054"/>
          </a:xfrm>
          <a:prstGeom prst="rect">
            <a:avLst/>
          </a:prstGeom>
        </p:spPr>
        <p:txBody>
          <a:bodyPr/>
          <a:lstStyle>
            <a:lvl1pPr marL="456468" indent="-456468" algn="l" defTabSz="608625" rtl="0" eaLnBrk="1" fontAlgn="base" hangingPunct="1">
              <a:lnSpc>
                <a:spcPct val="93000"/>
              </a:lnSpc>
              <a:spcBef>
                <a:spcPts val="1065"/>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989015" indent="-380390" algn="l" defTabSz="608625" rtl="0" eaLnBrk="1" fontAlgn="base" hangingPunct="1">
              <a:lnSpc>
                <a:spcPct val="95000"/>
              </a:lnSpc>
              <a:spcBef>
                <a:spcPts val="932"/>
              </a:spcBef>
              <a:spcAft>
                <a:spcPct val="0"/>
              </a:spcAft>
              <a:buClr>
                <a:srgbClr val="000000"/>
              </a:buClr>
              <a:buSzPct val="100000"/>
              <a:buFont typeface="Times New Roman" pitchFamily="18" charset="0"/>
              <a:buChar char="–"/>
              <a:defRPr sz="2700">
                <a:solidFill>
                  <a:srgbClr val="000000"/>
                </a:solidFill>
                <a:latin typeface="Times New Roman" pitchFamily="18" charset="0"/>
                <a:cs typeface="+mn-cs"/>
              </a:defRPr>
            </a:lvl2pPr>
            <a:lvl3pPr marL="1521562" indent="-304312" algn="l" defTabSz="608625" rtl="0" eaLnBrk="1" fontAlgn="base" hangingPunct="1">
              <a:lnSpc>
                <a:spcPct val="93000"/>
              </a:lnSpc>
              <a:spcBef>
                <a:spcPts val="799"/>
              </a:spcBef>
              <a:spcAft>
                <a:spcPct val="0"/>
              </a:spcAft>
              <a:buClr>
                <a:srgbClr val="000000"/>
              </a:buClr>
              <a:buSzPct val="100000"/>
              <a:buFont typeface="Times New Roman" pitchFamily="18" charset="0"/>
              <a:buChar char="•"/>
              <a:defRPr>
                <a:solidFill>
                  <a:srgbClr val="000000"/>
                </a:solidFill>
                <a:latin typeface="+mn-lt"/>
                <a:cs typeface="+mn-cs"/>
              </a:defRPr>
            </a:lvl3pPr>
            <a:lvl4pPr marL="213018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4pPr>
            <a:lvl5pPr marL="2738811"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5pPr>
            <a:lvl6pPr marL="334743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6pPr>
            <a:lvl7pPr marL="3956060"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7pPr>
            <a:lvl8pPr marL="4564685"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8pPr>
            <a:lvl9pPr marL="5173309"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9pPr>
          </a:lstStyle>
          <a:p>
            <a:pPr marL="606551" lvl="1" indent="-298373"/>
            <a:r>
              <a:rPr lang="en-US" sz="1588" dirty="0">
                <a:latin typeface="Times New Roman" charset="0"/>
                <a:ea typeface="Times New Roman" charset="0"/>
                <a:cs typeface="Times New Roman" charset="0"/>
              </a:rPr>
              <a:t>V</a:t>
            </a:r>
            <a:r>
              <a:rPr lang="en-US" sz="1588" baseline="-25000" dirty="0">
                <a:latin typeface="Times New Roman" charset="0"/>
                <a:ea typeface="Times New Roman" charset="0"/>
                <a:cs typeface="Times New Roman" charset="0"/>
              </a:rPr>
              <a:t>LHI</a:t>
            </a:r>
            <a:r>
              <a:rPr lang="en-US" sz="1588" dirty="0">
                <a:latin typeface="Times New Roman" charset="0"/>
                <a:ea typeface="Times New Roman" charset="0"/>
                <a:cs typeface="Times New Roman" charset="0"/>
              </a:rPr>
              <a:t>: effective drive</a:t>
            </a:r>
            <a:endParaRPr lang="en-US" sz="1588" baseline="30000" dirty="0">
              <a:latin typeface="Times New Roman" charset="0"/>
              <a:ea typeface="Times New Roman" charset="0"/>
              <a:cs typeface="Times New Roman" charset="0"/>
            </a:endParaRPr>
          </a:p>
          <a:p>
            <a:pPr marL="606551" lvl="1" indent="-298373"/>
            <a:r>
              <a:rPr lang="en-US" sz="1588" dirty="0">
                <a:latin typeface="Times New Roman" charset="0"/>
                <a:ea typeface="Times New Roman" charset="0"/>
                <a:cs typeface="Times New Roman" charset="0"/>
              </a:rPr>
              <a:t>V</a:t>
            </a:r>
            <a:r>
              <a:rPr lang="en-US" sz="1588" baseline="-25000" dirty="0">
                <a:latin typeface="Times New Roman" charset="0"/>
                <a:ea typeface="Times New Roman" charset="0"/>
                <a:cs typeface="Times New Roman" charset="0"/>
              </a:rPr>
              <a:t>IR</a:t>
            </a:r>
            <a:r>
              <a:rPr lang="en-US" sz="1588" dirty="0">
                <a:latin typeface="Times New Roman" charset="0"/>
                <a:ea typeface="Times New Roman" charset="0"/>
                <a:cs typeface="Times New Roman" charset="0"/>
              </a:rPr>
              <a:t>: </a:t>
            </a:r>
            <a:r>
              <a:rPr lang="en-US" sz="1588" dirty="0">
                <a:latin typeface="Times New Roman" charset="0"/>
                <a:ea typeface="Times New Roman" charset="0"/>
                <a:cs typeface="Times New Roman" charset="0"/>
              </a:rPr>
              <a:t>resistive dissipation</a:t>
            </a:r>
          </a:p>
          <a:p>
            <a:pPr marL="606551" lvl="1" indent="-298373"/>
            <a:r>
              <a:rPr lang="en-US" sz="1588" dirty="0">
                <a:latin typeface="Times New Roman" charset="0"/>
                <a:ea typeface="Times New Roman" charset="0"/>
                <a:cs typeface="Times New Roman" charset="0"/>
              </a:rPr>
              <a:t>V</a:t>
            </a:r>
            <a:r>
              <a:rPr lang="en-US" sz="1588" baseline="-25000" dirty="0">
                <a:latin typeface="Times New Roman" charset="0"/>
                <a:ea typeface="Times New Roman" charset="0"/>
                <a:cs typeface="Times New Roman" charset="0"/>
              </a:rPr>
              <a:t>IND</a:t>
            </a:r>
            <a:r>
              <a:rPr lang="en-US" sz="1588" dirty="0">
                <a:latin typeface="Times New Roman" charset="0"/>
                <a:ea typeface="Times New Roman" charset="0"/>
                <a:cs typeface="Times New Roman" charset="0"/>
              </a:rPr>
              <a:t>: analytic, from shape(t)</a:t>
            </a:r>
          </a:p>
          <a:p>
            <a:pPr marL="606551" lvl="1" indent="-298373"/>
            <a:r>
              <a:rPr lang="en-US" sz="1588" dirty="0">
                <a:latin typeface="Times New Roman" charset="0"/>
                <a:ea typeface="Times New Roman" charset="0"/>
                <a:cs typeface="Times New Roman" charset="0"/>
              </a:rPr>
              <a:t>Taylor relaxation </a:t>
            </a:r>
            <a:r>
              <a:rPr lang="en-US" sz="1588" dirty="0">
                <a:latin typeface="Times New Roman" charset="0"/>
                <a:ea typeface="Times New Roman" charset="0"/>
                <a:cs typeface="Times New Roman" charset="0"/>
              </a:rPr>
              <a:t>limit: </a:t>
            </a:r>
            <a:r>
              <a:rPr lang="en-US" sz="1588" dirty="0">
                <a:latin typeface="Times New Roman" charset="0"/>
                <a:ea typeface="Times New Roman" charset="0"/>
                <a:cs typeface="Times New Roman" charset="0"/>
              </a:rPr>
              <a:t>I</a:t>
            </a:r>
            <a:r>
              <a:rPr lang="en-US" sz="1588" baseline="-25000" dirty="0">
                <a:latin typeface="Times New Roman" charset="0"/>
                <a:ea typeface="Times New Roman" charset="0"/>
                <a:cs typeface="Times New Roman" charset="0"/>
              </a:rPr>
              <a:t>p</a:t>
            </a:r>
            <a:r>
              <a:rPr lang="en-US" sz="1588" dirty="0">
                <a:latin typeface="Times New Roman" charset="0"/>
                <a:ea typeface="Times New Roman" charset="0"/>
                <a:cs typeface="Times New Roman" charset="0"/>
              </a:rPr>
              <a:t> ≤ </a:t>
            </a:r>
            <a:r>
              <a:rPr lang="en-US" sz="1588" dirty="0">
                <a:latin typeface="Times New Roman" charset="0"/>
                <a:ea typeface="Times New Roman" charset="0"/>
                <a:cs typeface="Times New Roman" charset="0"/>
              </a:rPr>
              <a:t>I</a:t>
            </a:r>
            <a:r>
              <a:rPr lang="en-US" sz="1588" baseline="-25000" dirty="0">
                <a:latin typeface="Times New Roman" charset="0"/>
                <a:ea typeface="Times New Roman" charset="0"/>
                <a:cs typeface="Times New Roman" charset="0"/>
              </a:rPr>
              <a:t>TL</a:t>
            </a:r>
            <a:endParaRPr lang="en-US" sz="1588" dirty="0">
              <a:latin typeface="Times New Roman" charset="0"/>
              <a:ea typeface="Times New Roman" charset="0"/>
              <a:cs typeface="Times New Roman" charset="0"/>
            </a:endParaRPr>
          </a:p>
          <a:p>
            <a:endParaRPr lang="en-US" sz="1765" dirty="0"/>
          </a:p>
        </p:txBody>
      </p:sp>
      <p:graphicFrame>
        <p:nvGraphicFramePr>
          <p:cNvPr id="10" name="Object 9"/>
          <p:cNvGraphicFramePr>
            <a:graphicFrameLocks noChangeAspect="1"/>
          </p:cNvGraphicFramePr>
          <p:nvPr>
            <p:extLst/>
          </p:nvPr>
        </p:nvGraphicFramePr>
        <p:xfrm>
          <a:off x="2257739" y="1206296"/>
          <a:ext cx="2369222" cy="401820"/>
        </p:xfrm>
        <a:graphic>
          <a:graphicData uri="http://schemas.openxmlformats.org/presentationml/2006/ole">
            <mc:AlternateContent xmlns:mc="http://schemas.openxmlformats.org/markup-compatibility/2006">
              <mc:Choice xmlns:v="urn:schemas-microsoft-com:vml" Requires="v">
                <p:oleObj spid="_x0000_s2065" name="Equation" r:id="rId4" imgW="1435100" imgH="241300" progId="Equation.3">
                  <p:embed/>
                </p:oleObj>
              </mc:Choice>
              <mc:Fallback>
                <p:oleObj name="Equation" r:id="rId4" imgW="1435100" imgH="241300" progId="Equation.3">
                  <p:embed/>
                  <p:pic>
                    <p:nvPicPr>
                      <p:cNvPr id="0" name=""/>
                      <p:cNvPicPr/>
                      <p:nvPr/>
                    </p:nvPicPr>
                    <p:blipFill>
                      <a:blip r:embed="rId5"/>
                      <a:stretch>
                        <a:fillRect/>
                      </a:stretch>
                    </p:blipFill>
                    <p:spPr>
                      <a:xfrm>
                        <a:off x="2257739" y="1206296"/>
                        <a:ext cx="2369222" cy="401820"/>
                      </a:xfrm>
                      <a:prstGeom prst="rect">
                        <a:avLst/>
                      </a:prstGeom>
                    </p:spPr>
                  </p:pic>
                </p:oleObj>
              </mc:Fallback>
            </mc:AlternateContent>
          </a:graphicData>
        </a:graphic>
      </p:graphicFrame>
      <p:grpSp>
        <p:nvGrpSpPr>
          <p:cNvPr id="18" name="Group 17"/>
          <p:cNvGrpSpPr/>
          <p:nvPr/>
        </p:nvGrpSpPr>
        <p:grpSpPr>
          <a:xfrm>
            <a:off x="6041473" y="1352263"/>
            <a:ext cx="3927984" cy="4612199"/>
            <a:chOff x="4967402" y="1461680"/>
            <a:chExt cx="4451715" cy="5227159"/>
          </a:xfrm>
        </p:grpSpPr>
        <p:grpSp>
          <p:nvGrpSpPr>
            <p:cNvPr id="2" name="Group 1"/>
            <p:cNvGrpSpPr/>
            <p:nvPr/>
          </p:nvGrpSpPr>
          <p:grpSpPr>
            <a:xfrm>
              <a:off x="5026621" y="4560923"/>
              <a:ext cx="4392496" cy="2127916"/>
              <a:chOff x="5159262" y="4388419"/>
              <a:chExt cx="4062593" cy="1968097"/>
            </a:xfrm>
            <a:noFill/>
          </p:grpSpPr>
          <p:pic>
            <p:nvPicPr>
              <p:cNvPr id="3" name="Picture 2"/>
              <p:cNvPicPr>
                <a:picLocks noChangeAspect="1"/>
              </p:cNvPicPr>
              <p:nvPr/>
            </p:nvPicPr>
            <p:blipFill rotWithShape="1">
              <a:blip r:embed="rId6">
                <a:clrChange>
                  <a:clrFrom>
                    <a:srgbClr val="FFFFFF"/>
                  </a:clrFrom>
                  <a:clrTo>
                    <a:srgbClr val="FFFFFF">
                      <a:alpha val="0"/>
                    </a:srgbClr>
                  </a:clrTo>
                </a:clrChange>
                <a:alphaModFix/>
                <a:extLst>
                  <a:ext uri="{28A0092B-C50C-407E-A947-70E740481C1C}">
                    <a14:useLocalDpi xmlns:a14="http://schemas.microsoft.com/office/drawing/2010/main" val="0"/>
                  </a:ext>
                </a:extLst>
              </a:blip>
              <a:srcRect l="12156" t="53185" b="1"/>
              <a:stretch/>
            </p:blipFill>
            <p:spPr>
              <a:xfrm>
                <a:off x="5563549" y="4480882"/>
                <a:ext cx="3658306" cy="1875634"/>
              </a:xfrm>
              <a:prstGeom prst="rect">
                <a:avLst/>
              </a:prstGeom>
              <a:noFill/>
              <a:ln>
                <a:noFill/>
              </a:ln>
            </p:spPr>
          </p:pic>
          <p:sp>
            <p:nvSpPr>
              <p:cNvPr id="4" name="TextBox 3"/>
              <p:cNvSpPr txBox="1"/>
              <p:nvPr/>
            </p:nvSpPr>
            <p:spPr>
              <a:xfrm rot="16200000">
                <a:off x="4470680" y="5077001"/>
                <a:ext cx="1673164" cy="296000"/>
              </a:xfrm>
              <a:prstGeom prst="rect">
                <a:avLst/>
              </a:prstGeom>
              <a:noFill/>
              <a:ln>
                <a:noFill/>
              </a:ln>
            </p:spPr>
            <p:txBody>
              <a:bodyPr wrap="none" rtlCol="0">
                <a:spAutoFit/>
              </a:bodyPr>
              <a:lstStyle/>
              <a:p>
                <a:r>
                  <a:rPr lang="en-US" sz="1235" dirty="0">
                    <a:latin typeface="Arial" charset="0"/>
                    <a:ea typeface="Arial" charset="0"/>
                    <a:cs typeface="Arial" charset="0"/>
                  </a:rPr>
                  <a:t>System Voltages [V]</a:t>
                </a:r>
                <a:endParaRPr lang="en-US" sz="1235" dirty="0">
                  <a:latin typeface="Arial" charset="0"/>
                  <a:ea typeface="Arial" charset="0"/>
                  <a:cs typeface="Arial" charset="0"/>
                </a:endParaRPr>
              </a:p>
            </p:txBody>
          </p:sp>
        </p:grpSp>
        <p:grpSp>
          <p:nvGrpSpPr>
            <p:cNvPr id="11" name="Group 10"/>
            <p:cNvGrpSpPr/>
            <p:nvPr/>
          </p:nvGrpSpPr>
          <p:grpSpPr>
            <a:xfrm>
              <a:off x="4967402" y="1461680"/>
              <a:ext cx="4082774" cy="2940446"/>
              <a:chOff x="4999345" y="2845669"/>
              <a:chExt cx="3776133" cy="2719600"/>
            </a:xfrm>
          </p:grpSpPr>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4595" r="8809" b="4809"/>
              <a:stretch/>
            </p:blipFill>
            <p:spPr>
              <a:xfrm>
                <a:off x="4999345" y="2845669"/>
                <a:ext cx="3776133" cy="2719600"/>
              </a:xfrm>
              <a:prstGeom prst="rect">
                <a:avLst/>
              </a:prstGeom>
            </p:spPr>
          </p:pic>
          <p:sp>
            <p:nvSpPr>
              <p:cNvPr id="13" name="TextBox 12"/>
              <p:cNvSpPr txBox="1"/>
              <p:nvPr/>
            </p:nvSpPr>
            <p:spPr>
              <a:xfrm>
                <a:off x="7066528" y="4314148"/>
                <a:ext cx="1371519" cy="352928"/>
              </a:xfrm>
              <a:prstGeom prst="rect">
                <a:avLst/>
              </a:prstGeom>
              <a:noFill/>
            </p:spPr>
            <p:txBody>
              <a:bodyPr wrap="none" rtlCol="0">
                <a:spAutoFit/>
              </a:bodyPr>
              <a:lstStyle/>
              <a:p>
                <a:r>
                  <a:rPr lang="en-US" sz="1588" dirty="0"/>
                  <a:t>&lt;</a:t>
                </a:r>
                <a:r>
                  <a:rPr lang="en-US" sz="1588" dirty="0" err="1"/>
                  <a:t>T</a:t>
                </a:r>
                <a:r>
                  <a:rPr lang="en-US" sz="1588" baseline="-25000" dirty="0" err="1"/>
                  <a:t>e</a:t>
                </a:r>
                <a:r>
                  <a:rPr lang="en-US" sz="1588" dirty="0"/>
                  <a:t>&gt; = 60eV</a:t>
                </a:r>
                <a:endParaRPr lang="en-US" sz="1588" dirty="0"/>
              </a:p>
            </p:txBody>
          </p:sp>
        </p:grpSp>
      </p:grpSp>
      <p:sp>
        <p:nvSpPr>
          <p:cNvPr id="14" name="Rectangle 13"/>
          <p:cNvSpPr/>
          <p:nvPr/>
        </p:nvSpPr>
        <p:spPr>
          <a:xfrm>
            <a:off x="6106263" y="6120815"/>
            <a:ext cx="2960300" cy="771045"/>
          </a:xfrm>
          <a:prstGeom prst="rect">
            <a:avLst/>
          </a:prstGeom>
        </p:spPr>
        <p:txBody>
          <a:bodyPr wrap="square">
            <a:spAutoFit/>
          </a:bodyPr>
          <a:lstStyle/>
          <a:p>
            <a:pPr eaLnBrk="1" hangingPunct="1">
              <a:lnSpc>
                <a:spcPct val="100000"/>
              </a:lnSpc>
              <a:buClrTx/>
              <a:buSzTx/>
              <a:buFontTx/>
              <a:buNone/>
            </a:pPr>
            <a:r>
              <a:rPr lang="en-US" sz="882" i="1" dirty="0">
                <a:solidFill>
                  <a:srgbClr val="000000"/>
                </a:solidFill>
                <a:latin typeface="Times New Roman" charset="0"/>
                <a:ea typeface="ＭＳ Ｐゴシック" charset="0"/>
              </a:rPr>
              <a:t> </a:t>
            </a:r>
            <a:r>
              <a:rPr lang="en-US" sz="882" i="1" dirty="0" err="1">
                <a:solidFill>
                  <a:srgbClr val="000000"/>
                </a:solidFill>
                <a:latin typeface="Times New Roman" charset="0"/>
                <a:ea typeface="ＭＳ Ｐゴシック" charset="0"/>
              </a:rPr>
              <a:t>Eidietis</a:t>
            </a:r>
            <a:r>
              <a:rPr lang="en-US" sz="882" i="1" dirty="0">
                <a:solidFill>
                  <a:srgbClr val="000000"/>
                </a:solidFill>
                <a:latin typeface="Times New Roman" charset="0"/>
                <a:ea typeface="ＭＳ Ｐゴシック" charset="0"/>
              </a:rPr>
              <a:t> </a:t>
            </a:r>
            <a:r>
              <a:rPr lang="en-US" sz="882" i="1" dirty="0">
                <a:solidFill>
                  <a:srgbClr val="000000"/>
                </a:solidFill>
                <a:latin typeface="Times New Roman" charset="0"/>
                <a:ea typeface="ＭＳ Ｐゴシック" charset="0"/>
              </a:rPr>
              <a:t>et al., J. Fusion </a:t>
            </a:r>
            <a:r>
              <a:rPr lang="en-US" sz="882" i="1" dirty="0" err="1">
                <a:solidFill>
                  <a:srgbClr val="000000"/>
                </a:solidFill>
                <a:latin typeface="Times New Roman" charset="0"/>
                <a:ea typeface="ＭＳ Ｐゴシック" charset="0"/>
              </a:rPr>
              <a:t>Energ</a:t>
            </a:r>
            <a:r>
              <a:rPr lang="en-US" sz="882" i="1" dirty="0">
                <a:solidFill>
                  <a:srgbClr val="000000"/>
                </a:solidFill>
                <a:latin typeface="Times New Roman" charset="0"/>
                <a:ea typeface="ＭＳ Ｐゴシック" charset="0"/>
              </a:rPr>
              <a:t>. </a:t>
            </a:r>
            <a:r>
              <a:rPr lang="en-US" sz="882" b="1" i="1" dirty="0">
                <a:solidFill>
                  <a:srgbClr val="000000"/>
                </a:solidFill>
                <a:latin typeface="Times New Roman" charset="0"/>
                <a:ea typeface="ＭＳ Ｐゴシック" charset="0"/>
              </a:rPr>
              <a:t>26</a:t>
            </a:r>
            <a:r>
              <a:rPr lang="en-US" sz="882" i="1" dirty="0">
                <a:solidFill>
                  <a:srgbClr val="000000"/>
                </a:solidFill>
                <a:latin typeface="Times New Roman" charset="0"/>
                <a:ea typeface="ＭＳ Ｐゴシック" charset="0"/>
              </a:rPr>
              <a:t>, 43 (2007)</a:t>
            </a:r>
          </a:p>
          <a:p>
            <a:pPr eaLnBrk="1" hangingPunct="1">
              <a:lnSpc>
                <a:spcPct val="100000"/>
              </a:lnSpc>
              <a:buClrTx/>
              <a:buSzTx/>
            </a:pPr>
            <a:r>
              <a:rPr lang="en-US" sz="882" i="1" dirty="0">
                <a:solidFill>
                  <a:srgbClr val="000000"/>
                </a:solidFill>
                <a:latin typeface="Times New Roman" charset="0"/>
                <a:ea typeface="ＭＳ Ｐゴシック" charset="0"/>
              </a:rPr>
              <a:t> </a:t>
            </a:r>
            <a:r>
              <a:rPr lang="en-US" sz="882" i="1" dirty="0"/>
              <a:t>S.P</a:t>
            </a:r>
            <a:r>
              <a:rPr lang="en-US" sz="882" i="1" dirty="0"/>
              <a:t>. </a:t>
            </a:r>
            <a:r>
              <a:rPr lang="en-US" sz="882" i="1" dirty="0" err="1"/>
              <a:t>Hirshman</a:t>
            </a:r>
            <a:r>
              <a:rPr lang="en-US" sz="882" i="1" dirty="0"/>
              <a:t> and G.H. Nielson 1986 Phys. Fluids </a:t>
            </a:r>
            <a:r>
              <a:rPr lang="en-US" sz="882" b="1" i="1" dirty="0"/>
              <a:t>29</a:t>
            </a:r>
            <a:r>
              <a:rPr lang="en-US" sz="882" i="1" dirty="0"/>
              <a:t> </a:t>
            </a:r>
            <a:r>
              <a:rPr lang="en-US" sz="882" i="1" dirty="0"/>
              <a:t>790</a:t>
            </a:r>
          </a:p>
          <a:p>
            <a:pPr eaLnBrk="1" hangingPunct="1">
              <a:lnSpc>
                <a:spcPct val="100000"/>
              </a:lnSpc>
              <a:buClrTx/>
              <a:buSzTx/>
            </a:pPr>
            <a:r>
              <a:rPr lang="en-US" sz="882" i="1" dirty="0"/>
              <a:t>  O</a:t>
            </a:r>
            <a:r>
              <a:rPr lang="en-US" sz="882" i="1" dirty="0"/>
              <a:t>. </a:t>
            </a:r>
            <a:r>
              <a:rPr lang="en-US" sz="882" i="1" dirty="0" err="1"/>
              <a:t>Mitarai</a:t>
            </a:r>
            <a:r>
              <a:rPr lang="en-US" sz="882" i="1" dirty="0"/>
              <a:t> and Y. </a:t>
            </a:r>
            <a:r>
              <a:rPr lang="en-US" sz="882" i="1" dirty="0" err="1"/>
              <a:t>Takase</a:t>
            </a:r>
            <a:r>
              <a:rPr lang="en-US" sz="882" i="1" dirty="0"/>
              <a:t> 2003 Fusion Sci. Technol.</a:t>
            </a:r>
          </a:p>
          <a:p>
            <a:pPr eaLnBrk="1" hangingPunct="1">
              <a:lnSpc>
                <a:spcPct val="100000"/>
              </a:lnSpc>
              <a:buClrTx/>
              <a:buSzTx/>
              <a:buFontTx/>
              <a:buNone/>
            </a:pPr>
            <a:r>
              <a:rPr lang="en-US" sz="882" i="1" dirty="0">
                <a:solidFill>
                  <a:srgbClr val="000000"/>
                </a:solidFill>
                <a:latin typeface="Times New Roman" charset="0"/>
                <a:ea typeface="ＭＳ Ｐゴシック" charset="0"/>
              </a:rPr>
              <a:t>  </a:t>
            </a:r>
            <a:r>
              <a:rPr lang="en-US" sz="882" i="1" dirty="0" err="1">
                <a:solidFill>
                  <a:srgbClr val="000000"/>
                </a:solidFill>
                <a:latin typeface="Times New Roman" charset="0"/>
                <a:ea typeface="ＭＳ Ｐゴシック" charset="0"/>
              </a:rPr>
              <a:t>Battaglia</a:t>
            </a:r>
            <a:r>
              <a:rPr lang="en-US" sz="882" i="1" dirty="0">
                <a:solidFill>
                  <a:srgbClr val="000000"/>
                </a:solidFill>
                <a:latin typeface="Times New Roman" charset="0"/>
                <a:ea typeface="ＭＳ Ｐゴシック" charset="0"/>
              </a:rPr>
              <a:t> </a:t>
            </a:r>
            <a:r>
              <a:rPr lang="en-US" sz="882" i="1" dirty="0">
                <a:solidFill>
                  <a:srgbClr val="000000"/>
                </a:solidFill>
                <a:latin typeface="Times New Roman" charset="0"/>
                <a:ea typeface="ＭＳ Ｐゴシック" charset="0"/>
              </a:rPr>
              <a:t>et al., </a:t>
            </a:r>
            <a:r>
              <a:rPr lang="en-US" sz="882" i="1" dirty="0" err="1">
                <a:solidFill>
                  <a:srgbClr val="000000"/>
                </a:solidFill>
                <a:latin typeface="Times New Roman" charset="0"/>
                <a:ea typeface="ＭＳ Ｐゴシック" charset="0"/>
              </a:rPr>
              <a:t>Nucl</a:t>
            </a:r>
            <a:r>
              <a:rPr lang="en-US" sz="882" i="1" dirty="0">
                <a:solidFill>
                  <a:srgbClr val="000000"/>
                </a:solidFill>
                <a:latin typeface="Times New Roman" charset="0"/>
                <a:ea typeface="ＭＳ Ｐゴシック" charset="0"/>
              </a:rPr>
              <a:t>. Fusion </a:t>
            </a:r>
            <a:r>
              <a:rPr lang="en-US" sz="882" b="1" i="1" dirty="0">
                <a:solidFill>
                  <a:srgbClr val="000000"/>
                </a:solidFill>
                <a:latin typeface="Times New Roman" charset="0"/>
                <a:ea typeface="ＭＳ Ｐゴシック" charset="0"/>
              </a:rPr>
              <a:t>51</a:t>
            </a:r>
            <a:r>
              <a:rPr lang="en-US" sz="882" i="1" dirty="0">
                <a:solidFill>
                  <a:srgbClr val="000000"/>
                </a:solidFill>
                <a:latin typeface="Times New Roman" charset="0"/>
                <a:ea typeface="ＭＳ Ｐゴシック" charset="0"/>
              </a:rPr>
              <a:t>, 073029 (2011</a:t>
            </a:r>
            <a:r>
              <a:rPr lang="en-US" sz="882" i="1" dirty="0">
                <a:solidFill>
                  <a:srgbClr val="000000"/>
                </a:solidFill>
                <a:latin typeface="Times New Roman" charset="0"/>
                <a:ea typeface="ＭＳ Ｐゴシック" charset="0"/>
              </a:rPr>
              <a:t>)</a:t>
            </a:r>
          </a:p>
        </p:txBody>
      </p:sp>
      <p:sp>
        <p:nvSpPr>
          <p:cNvPr id="15" name="Text Placeholder 3"/>
          <p:cNvSpPr txBox="1">
            <a:spLocks/>
          </p:cNvSpPr>
          <p:nvPr/>
        </p:nvSpPr>
        <p:spPr>
          <a:xfrm>
            <a:off x="6366348" y="1106413"/>
            <a:ext cx="4010821" cy="413498"/>
          </a:xfrm>
          <a:prstGeom prst="rect">
            <a:avLst/>
          </a:prstGeom>
        </p:spPr>
        <p:txBody>
          <a:bodyPr/>
          <a:lstStyle>
            <a:lvl1pPr marL="456468" indent="-456468" algn="l" defTabSz="608625" rtl="0" eaLnBrk="1" fontAlgn="base" hangingPunct="1">
              <a:lnSpc>
                <a:spcPct val="93000"/>
              </a:lnSpc>
              <a:spcBef>
                <a:spcPts val="1065"/>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989015" indent="-380390" algn="l" defTabSz="608625" rtl="0" eaLnBrk="1" fontAlgn="base" hangingPunct="1">
              <a:lnSpc>
                <a:spcPct val="95000"/>
              </a:lnSpc>
              <a:spcBef>
                <a:spcPts val="932"/>
              </a:spcBef>
              <a:spcAft>
                <a:spcPct val="0"/>
              </a:spcAft>
              <a:buClr>
                <a:srgbClr val="000000"/>
              </a:buClr>
              <a:buSzPct val="100000"/>
              <a:buFont typeface="Times New Roman" pitchFamily="18" charset="0"/>
              <a:buChar char="–"/>
              <a:defRPr sz="2700">
                <a:solidFill>
                  <a:srgbClr val="000000"/>
                </a:solidFill>
                <a:latin typeface="Times New Roman" pitchFamily="18" charset="0"/>
                <a:cs typeface="+mn-cs"/>
              </a:defRPr>
            </a:lvl2pPr>
            <a:lvl3pPr marL="1521562" indent="-304312" algn="l" defTabSz="608625" rtl="0" eaLnBrk="1" fontAlgn="base" hangingPunct="1">
              <a:lnSpc>
                <a:spcPct val="93000"/>
              </a:lnSpc>
              <a:spcBef>
                <a:spcPts val="799"/>
              </a:spcBef>
              <a:spcAft>
                <a:spcPct val="0"/>
              </a:spcAft>
              <a:buClr>
                <a:srgbClr val="000000"/>
              </a:buClr>
              <a:buSzPct val="100000"/>
              <a:buFont typeface="Times New Roman" pitchFamily="18" charset="0"/>
              <a:buChar char="•"/>
              <a:defRPr>
                <a:solidFill>
                  <a:srgbClr val="000000"/>
                </a:solidFill>
                <a:latin typeface="+mn-lt"/>
                <a:cs typeface="+mn-cs"/>
              </a:defRPr>
            </a:lvl3pPr>
            <a:lvl4pPr marL="213018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4pPr>
            <a:lvl5pPr marL="2738811"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5pPr>
            <a:lvl6pPr marL="334743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6pPr>
            <a:lvl7pPr marL="3956060"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7pPr>
            <a:lvl8pPr marL="4564685"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8pPr>
            <a:lvl9pPr marL="5173309"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9pPr>
          </a:lstStyle>
          <a:p>
            <a:pPr marL="257749" indent="-257749"/>
            <a:r>
              <a:rPr lang="en-US" sz="1765" dirty="0"/>
              <a:t>Model reasonably recreates </a:t>
            </a:r>
            <a:r>
              <a:rPr lang="en-US" sz="1765" dirty="0" err="1"/>
              <a:t>I</a:t>
            </a:r>
            <a:r>
              <a:rPr lang="en-US" sz="1765" baseline="-25000" dirty="0" err="1"/>
              <a:t>p</a:t>
            </a:r>
            <a:r>
              <a:rPr lang="en-US" sz="1765" dirty="0"/>
              <a:t>(t)</a:t>
            </a:r>
          </a:p>
        </p:txBody>
      </p:sp>
      <p:sp>
        <p:nvSpPr>
          <p:cNvPr id="17" name="Text Placeholder 3"/>
          <p:cNvSpPr txBox="1">
            <a:spLocks/>
          </p:cNvSpPr>
          <p:nvPr/>
        </p:nvSpPr>
        <p:spPr>
          <a:xfrm>
            <a:off x="2095499" y="5847143"/>
            <a:ext cx="3284366" cy="670208"/>
          </a:xfrm>
          <a:prstGeom prst="rect">
            <a:avLst/>
          </a:prstGeom>
        </p:spPr>
        <p:txBody>
          <a:bodyPr/>
          <a:lstStyle>
            <a:lvl1pPr marL="456468" indent="-456468" algn="l" defTabSz="608625" rtl="0" eaLnBrk="1" fontAlgn="base" hangingPunct="1">
              <a:lnSpc>
                <a:spcPct val="93000"/>
              </a:lnSpc>
              <a:spcBef>
                <a:spcPts val="1065"/>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989015" indent="-380390" algn="l" defTabSz="608625" rtl="0" eaLnBrk="1" fontAlgn="base" hangingPunct="1">
              <a:lnSpc>
                <a:spcPct val="95000"/>
              </a:lnSpc>
              <a:spcBef>
                <a:spcPts val="932"/>
              </a:spcBef>
              <a:spcAft>
                <a:spcPct val="0"/>
              </a:spcAft>
              <a:buClr>
                <a:srgbClr val="000000"/>
              </a:buClr>
              <a:buSzPct val="100000"/>
              <a:buFont typeface="Times New Roman" pitchFamily="18" charset="0"/>
              <a:buChar char="–"/>
              <a:defRPr sz="2700">
                <a:solidFill>
                  <a:srgbClr val="000000"/>
                </a:solidFill>
                <a:latin typeface="Times New Roman" pitchFamily="18" charset="0"/>
                <a:cs typeface="+mn-cs"/>
              </a:defRPr>
            </a:lvl2pPr>
            <a:lvl3pPr marL="1521562" indent="-304312" algn="l" defTabSz="608625" rtl="0" eaLnBrk="1" fontAlgn="base" hangingPunct="1">
              <a:lnSpc>
                <a:spcPct val="93000"/>
              </a:lnSpc>
              <a:spcBef>
                <a:spcPts val="799"/>
              </a:spcBef>
              <a:spcAft>
                <a:spcPct val="0"/>
              </a:spcAft>
              <a:buClr>
                <a:srgbClr val="000000"/>
              </a:buClr>
              <a:buSzPct val="100000"/>
              <a:buFont typeface="Times New Roman" pitchFamily="18" charset="0"/>
              <a:buChar char="•"/>
              <a:defRPr>
                <a:solidFill>
                  <a:srgbClr val="000000"/>
                </a:solidFill>
                <a:latin typeface="+mn-lt"/>
                <a:cs typeface="+mn-cs"/>
              </a:defRPr>
            </a:lvl3pPr>
            <a:lvl4pPr marL="213018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4pPr>
            <a:lvl5pPr marL="2738811"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5pPr>
            <a:lvl6pPr marL="334743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6pPr>
            <a:lvl7pPr marL="3956060"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7pPr>
            <a:lvl8pPr marL="4564685"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8pPr>
            <a:lvl9pPr marL="5173309"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9pPr>
          </a:lstStyle>
          <a:p>
            <a:pPr marL="257749" indent="-257749"/>
            <a:r>
              <a:rPr lang="en-US" sz="1765"/>
              <a:t>V</a:t>
            </a:r>
            <a:r>
              <a:rPr lang="en-US" sz="1765" baseline="-25000"/>
              <a:t>IND</a:t>
            </a:r>
            <a:r>
              <a:rPr lang="en-US" sz="1765"/>
              <a:t> </a:t>
            </a:r>
            <a:r>
              <a:rPr lang="en-US" sz="1765" dirty="0"/>
              <a:t>dominates current drive</a:t>
            </a:r>
          </a:p>
        </p:txBody>
      </p:sp>
      <p:sp>
        <p:nvSpPr>
          <p:cNvPr id="16" name="Footer Placeholder 15"/>
          <p:cNvSpPr>
            <a:spLocks noGrp="1"/>
          </p:cNvSpPr>
          <p:nvPr>
            <p:ph type="ftr" sz="quarter" idx="10"/>
          </p:nvPr>
        </p:nvSpPr>
        <p:spPr/>
        <p:txBody>
          <a:bodyPr/>
          <a:lstStyle/>
          <a:p>
            <a:pPr>
              <a:lnSpc>
                <a:spcPct val="100000"/>
              </a:lnSpc>
            </a:pPr>
            <a:r>
              <a:rPr lang="pt-BR" i="1" smtClean="0">
                <a:solidFill>
                  <a:schemeClr val="tx1"/>
                </a:solidFill>
              </a:rPr>
              <a:t>RJF IAEA FEC2016 </a:t>
            </a:r>
            <a:endParaRPr lang="en-US" dirty="0"/>
          </a:p>
        </p:txBody>
      </p:sp>
    </p:spTree>
    <p:extLst>
      <p:ext uri="{BB962C8B-B14F-4D97-AF65-F5344CB8AC3E}">
        <p14:creationId xmlns:p14="http://schemas.microsoft.com/office/powerpoint/2010/main" val="934695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047" y="53590"/>
            <a:ext cx="7977035" cy="738188"/>
          </a:xfrm>
        </p:spPr>
        <p:txBody>
          <a:bodyPr>
            <a:noAutofit/>
          </a:bodyPr>
          <a:lstStyle/>
          <a:p>
            <a:r>
              <a:rPr lang="en-US" sz="2570" dirty="0"/>
              <a:t>Understanding Confinement Scaling in LHI is</a:t>
            </a:r>
            <a:br>
              <a:rPr lang="en-US" sz="2570" dirty="0"/>
            </a:br>
            <a:r>
              <a:rPr lang="en-US" sz="2570" dirty="0"/>
              <a:t>Critical for Predicting to NSTX-U and Beyond</a:t>
            </a:r>
            <a:endParaRPr lang="en-US" sz="2570" baseline="-25000" dirty="0"/>
          </a:p>
        </p:txBody>
      </p:sp>
      <p:sp>
        <p:nvSpPr>
          <p:cNvPr id="3" name="Text Placeholder 2"/>
          <p:cNvSpPr txBox="1">
            <a:spLocks/>
          </p:cNvSpPr>
          <p:nvPr/>
        </p:nvSpPr>
        <p:spPr bwMode="auto">
          <a:xfrm>
            <a:off x="2007120" y="1368881"/>
            <a:ext cx="3627784" cy="5110725"/>
          </a:xfrm>
          <a:prstGeom prst="rect">
            <a:avLst/>
          </a:prstGeom>
          <a:noFill/>
          <a:ln w="9525">
            <a:noFill/>
            <a:round/>
            <a:headEnd/>
            <a:tailEnd/>
          </a:ln>
          <a:effectLst/>
        </p:spPr>
        <p:txBody>
          <a:bodyPr vert="horz" wrap="square" lIns="0" tIns="18362" rIns="0" bIns="0" numCol="1" anchor="t" anchorCtr="0" compatLnSpc="1">
            <a:prstTxWarp prst="textNoShape">
              <a:avLst/>
            </a:prstTxWarp>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sz="1600">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r>
              <a:rPr lang="en-US" sz="1765" dirty="0"/>
              <a:t>Rapid improvement with V</a:t>
            </a:r>
            <a:r>
              <a:rPr lang="en-US" sz="1765" baseline="-25000" dirty="0"/>
              <a:t>LHI</a:t>
            </a:r>
            <a:r>
              <a:rPr lang="en-US" sz="1765" dirty="0"/>
              <a:t> under favorable scalings</a:t>
            </a:r>
            <a:endParaRPr lang="en-US" sz="1765" baseline="-25000" dirty="0"/>
          </a:p>
          <a:p>
            <a:pPr lvl="1"/>
            <a:r>
              <a:rPr lang="en-US" sz="1588" dirty="0"/>
              <a:t>Possible </a:t>
            </a:r>
            <a:r>
              <a:rPr lang="en-US" sz="1588" dirty="0"/>
              <a:t>reduction </a:t>
            </a:r>
            <a:r>
              <a:rPr lang="en-US" sz="1588" dirty="0"/>
              <a:t>in injector requirements</a:t>
            </a:r>
          </a:p>
          <a:p>
            <a:endParaRPr lang="en-US" sz="1765" dirty="0">
              <a:latin typeface="Arial" charset="0"/>
              <a:ea typeface="Arial" charset="0"/>
              <a:cs typeface="Arial" charset="0"/>
            </a:endParaRPr>
          </a:p>
          <a:p>
            <a:endParaRPr lang="en-US" sz="1765" dirty="0">
              <a:latin typeface="Arial" charset="0"/>
              <a:ea typeface="Arial" charset="0"/>
              <a:cs typeface="Arial" charset="0"/>
            </a:endParaRPr>
          </a:p>
          <a:p>
            <a:endParaRPr lang="en-US" sz="1765" dirty="0">
              <a:latin typeface="Arial" charset="0"/>
              <a:ea typeface="Arial" charset="0"/>
              <a:cs typeface="Arial" charset="0"/>
            </a:endParaRPr>
          </a:p>
          <a:p>
            <a:r>
              <a:rPr lang="en-US" sz="1765" dirty="0">
                <a:latin typeface="Arial" charset="0"/>
                <a:ea typeface="Arial" charset="0"/>
                <a:cs typeface="Arial" charset="0"/>
              </a:rPr>
              <a:t>Current projections: I</a:t>
            </a:r>
            <a:r>
              <a:rPr lang="en-US" sz="1765" baseline="-25000" dirty="0">
                <a:latin typeface="Arial" charset="0"/>
                <a:ea typeface="Arial" charset="0"/>
                <a:cs typeface="Arial" charset="0"/>
              </a:rPr>
              <a:t>p</a:t>
            </a:r>
            <a:r>
              <a:rPr lang="en-US" sz="1765" dirty="0">
                <a:latin typeface="Arial" charset="0"/>
                <a:ea typeface="Arial" charset="0"/>
                <a:cs typeface="Arial" charset="0"/>
              </a:rPr>
              <a:t>~1 MA on NSTX-U accessible</a:t>
            </a:r>
          </a:p>
          <a:p>
            <a:endParaRPr lang="en-US" sz="1765" dirty="0">
              <a:latin typeface="Arial" charset="0"/>
              <a:ea typeface="Arial" charset="0"/>
              <a:cs typeface="Arial" charset="0"/>
            </a:endParaRPr>
          </a:p>
          <a:p>
            <a:endParaRPr lang="en-US" sz="1765" dirty="0">
              <a:latin typeface="Arial" charset="0"/>
              <a:ea typeface="Arial" charset="0"/>
              <a:cs typeface="Arial" charset="0"/>
            </a:endParaRPr>
          </a:p>
          <a:p>
            <a:endParaRPr lang="en-US" sz="1765" dirty="0">
              <a:latin typeface="Arial" charset="0"/>
              <a:ea typeface="Arial" charset="0"/>
              <a:cs typeface="Arial" charset="0"/>
            </a:endParaRPr>
          </a:p>
          <a:p>
            <a:r>
              <a:rPr lang="en-US" sz="1765" dirty="0">
                <a:latin typeface="Arial" charset="0"/>
                <a:ea typeface="Arial" charset="0"/>
                <a:cs typeface="Arial" charset="0"/>
              </a:rPr>
              <a:t>Will need V</a:t>
            </a:r>
            <a:r>
              <a:rPr lang="en-US" sz="1765" baseline="-25000" dirty="0">
                <a:latin typeface="Arial" charset="0"/>
                <a:ea typeface="Arial" charset="0"/>
                <a:cs typeface="Arial" charset="0"/>
              </a:rPr>
              <a:t>LHI</a:t>
            </a:r>
            <a:r>
              <a:rPr lang="en-US" sz="1765" dirty="0">
                <a:latin typeface="Arial" charset="0"/>
                <a:ea typeface="Arial" charset="0"/>
                <a:cs typeface="Arial" charset="0"/>
              </a:rPr>
              <a:t> ~ V</a:t>
            </a:r>
            <a:r>
              <a:rPr lang="en-US" sz="1765" baseline="-25000" dirty="0">
                <a:latin typeface="Arial" charset="0"/>
                <a:ea typeface="Arial" charset="0"/>
                <a:cs typeface="Arial" charset="0"/>
              </a:rPr>
              <a:t>IND</a:t>
            </a:r>
          </a:p>
          <a:p>
            <a:pPr lvl="1"/>
            <a:r>
              <a:rPr lang="en-US" sz="1588" dirty="0">
                <a:latin typeface="Times New Roman" charset="0"/>
                <a:ea typeface="Times New Roman" charset="0"/>
                <a:cs typeface="Times New Roman" charset="0"/>
              </a:rPr>
              <a:t>Confinement studies needed when sustained by V</a:t>
            </a:r>
            <a:r>
              <a:rPr lang="en-US" sz="1588" baseline="-25000" dirty="0">
                <a:latin typeface="Times New Roman" charset="0"/>
                <a:ea typeface="Times New Roman" charset="0"/>
                <a:cs typeface="Times New Roman" charset="0"/>
              </a:rPr>
              <a:t>LHI</a:t>
            </a:r>
          </a:p>
        </p:txBody>
      </p:sp>
      <p:grpSp>
        <p:nvGrpSpPr>
          <p:cNvPr id="29" name="Group 28"/>
          <p:cNvGrpSpPr/>
          <p:nvPr/>
        </p:nvGrpSpPr>
        <p:grpSpPr>
          <a:xfrm>
            <a:off x="6140410" y="1115010"/>
            <a:ext cx="3871256" cy="2339695"/>
            <a:chOff x="6838355" y="1035087"/>
            <a:chExt cx="4387423" cy="2651654"/>
          </a:xfrm>
        </p:grpSpPr>
        <p:sp>
          <p:nvSpPr>
            <p:cNvPr id="30" name="TextBox 29"/>
            <p:cNvSpPr txBox="1"/>
            <p:nvPr/>
          </p:nvSpPr>
          <p:spPr>
            <a:xfrm>
              <a:off x="9912938" y="1489586"/>
              <a:ext cx="728875" cy="539207"/>
            </a:xfrm>
            <a:prstGeom prst="rect">
              <a:avLst/>
            </a:prstGeom>
            <a:noFill/>
          </p:spPr>
          <p:txBody>
            <a:bodyPr wrap="none" rtlCol="0">
              <a:spAutoFit/>
            </a:bodyPr>
            <a:lstStyle/>
            <a:p>
              <a:pPr algn="ctr"/>
              <a:r>
                <a:rPr lang="en-US" sz="1246" dirty="0"/>
                <a:t>&lt;T</a:t>
              </a:r>
              <a:r>
                <a:rPr lang="en-US" sz="1246" baseline="-25000" dirty="0"/>
                <a:t>e</a:t>
              </a:r>
              <a:r>
                <a:rPr lang="en-US" sz="1246" dirty="0"/>
                <a:t>&gt;=</a:t>
              </a:r>
            </a:p>
            <a:p>
              <a:pPr algn="ctr"/>
              <a:r>
                <a:rPr lang="en-US" sz="1246" dirty="0"/>
                <a:t>100eV</a:t>
              </a:r>
              <a:endParaRPr lang="en-US" sz="1246" dirty="0"/>
            </a:p>
          </p:txBody>
        </p:sp>
        <p:pic>
          <p:nvPicPr>
            <p:cNvPr id="31" name="Picture 30"/>
            <p:cNvPicPr>
              <a:picLocks noChangeAspect="1"/>
            </p:cNvPicPr>
            <p:nvPr/>
          </p:nvPicPr>
          <p:blipFill>
            <a:blip r:embed="rId2"/>
            <a:stretch>
              <a:fillRect/>
            </a:stretch>
          </p:blipFill>
          <p:spPr>
            <a:xfrm>
              <a:off x="6838355" y="1199676"/>
              <a:ext cx="4384413" cy="2487065"/>
            </a:xfrm>
            <a:prstGeom prst="rect">
              <a:avLst/>
            </a:prstGeom>
          </p:spPr>
        </p:pic>
        <p:sp>
          <p:nvSpPr>
            <p:cNvPr id="32" name="TextBox 31"/>
            <p:cNvSpPr txBox="1"/>
            <p:nvPr/>
          </p:nvSpPr>
          <p:spPr>
            <a:xfrm>
              <a:off x="9053458" y="2153076"/>
              <a:ext cx="1043171" cy="539207"/>
            </a:xfrm>
            <a:prstGeom prst="rect">
              <a:avLst/>
            </a:prstGeom>
            <a:noFill/>
          </p:spPr>
          <p:txBody>
            <a:bodyPr wrap="none" rtlCol="0">
              <a:spAutoFit/>
            </a:bodyPr>
            <a:lstStyle/>
            <a:p>
              <a:pPr algn="ctr"/>
              <a:r>
                <a:rPr lang="en-US" sz="1246" dirty="0"/>
                <a:t>R-R</a:t>
              </a:r>
            </a:p>
            <a:p>
              <a:pPr algn="ctr"/>
              <a:r>
                <a:rPr lang="en-US" sz="1246" dirty="0"/>
                <a:t>Stochastic</a:t>
              </a:r>
            </a:p>
          </p:txBody>
        </p:sp>
        <p:sp>
          <p:nvSpPr>
            <p:cNvPr id="33" name="TextBox 32"/>
            <p:cNvSpPr txBox="1"/>
            <p:nvPr/>
          </p:nvSpPr>
          <p:spPr>
            <a:xfrm>
              <a:off x="9660759" y="2815249"/>
              <a:ext cx="1103196" cy="321926"/>
            </a:xfrm>
            <a:prstGeom prst="rect">
              <a:avLst/>
            </a:prstGeom>
            <a:noFill/>
          </p:spPr>
          <p:txBody>
            <a:bodyPr wrap="none" rtlCol="0">
              <a:spAutoFit/>
            </a:bodyPr>
            <a:lstStyle/>
            <a:p>
              <a:r>
                <a:rPr lang="en-US" sz="1246" dirty="0"/>
                <a:t>&lt;T</a:t>
              </a:r>
              <a:r>
                <a:rPr lang="en-US" sz="1246" baseline="-25000" dirty="0"/>
                <a:t>e</a:t>
              </a:r>
              <a:r>
                <a:rPr lang="en-US" sz="1246" dirty="0"/>
                <a:t>&gt;=30eV</a:t>
              </a:r>
              <a:endParaRPr lang="en-US" sz="1246" dirty="0"/>
            </a:p>
          </p:txBody>
        </p:sp>
        <p:sp>
          <p:nvSpPr>
            <p:cNvPr id="34" name="TextBox 33"/>
            <p:cNvSpPr txBox="1"/>
            <p:nvPr/>
          </p:nvSpPr>
          <p:spPr>
            <a:xfrm>
              <a:off x="6975017" y="1035087"/>
              <a:ext cx="4250761" cy="381588"/>
            </a:xfrm>
            <a:prstGeom prst="rect">
              <a:avLst/>
            </a:prstGeom>
            <a:noFill/>
          </p:spPr>
          <p:txBody>
            <a:bodyPr wrap="square" rtlCol="0">
              <a:spAutoFit/>
            </a:bodyPr>
            <a:lstStyle/>
            <a:p>
              <a:pPr algn="ctr"/>
              <a:r>
                <a:rPr lang="en-US" sz="1588" b="1" dirty="0">
                  <a:latin typeface="Arial" charset="0"/>
                  <a:ea typeface="Arial" charset="0"/>
                  <a:cs typeface="Arial" charset="0"/>
                </a:rPr>
                <a:t>NSTX-U: Confinement Scalings</a:t>
              </a:r>
              <a:endParaRPr lang="en-US" sz="1588" b="1" baseline="-25000" dirty="0">
                <a:latin typeface="Arial" charset="0"/>
                <a:ea typeface="Arial" charset="0"/>
                <a:cs typeface="Arial" charset="0"/>
              </a:endParaRPr>
            </a:p>
          </p:txBody>
        </p:sp>
        <p:sp>
          <p:nvSpPr>
            <p:cNvPr id="35" name="Rectangle 34"/>
            <p:cNvSpPr/>
            <p:nvPr/>
          </p:nvSpPr>
          <p:spPr bwMode="auto">
            <a:xfrm>
              <a:off x="8187114" y="1589042"/>
              <a:ext cx="275836" cy="164590"/>
            </a:xfrm>
            <a:prstGeom prst="rect">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sp>
          <p:nvSpPr>
            <p:cNvPr id="36" name="TextBox 35"/>
            <p:cNvSpPr txBox="1"/>
            <p:nvPr/>
          </p:nvSpPr>
          <p:spPr>
            <a:xfrm>
              <a:off x="7562379" y="1521114"/>
              <a:ext cx="981402" cy="539207"/>
            </a:xfrm>
            <a:prstGeom prst="rect">
              <a:avLst/>
            </a:prstGeom>
            <a:noFill/>
          </p:spPr>
          <p:txBody>
            <a:bodyPr wrap="none" rtlCol="0">
              <a:spAutoFit/>
            </a:bodyPr>
            <a:lstStyle/>
            <a:p>
              <a:r>
                <a:rPr lang="en-US" sz="1246" dirty="0"/>
                <a:t>ITER-97L</a:t>
              </a:r>
            </a:p>
            <a:p>
              <a:pPr algn="ctr"/>
              <a:r>
                <a:rPr lang="en-US" sz="1246" dirty="0"/>
                <a:t>Scaling</a:t>
              </a:r>
            </a:p>
          </p:txBody>
        </p:sp>
      </p:grpSp>
      <p:sp>
        <p:nvSpPr>
          <p:cNvPr id="28" name="Footer Placeholder 27"/>
          <p:cNvSpPr>
            <a:spLocks noGrp="1"/>
          </p:cNvSpPr>
          <p:nvPr>
            <p:ph type="ftr" sz="quarter" idx="10"/>
          </p:nvPr>
        </p:nvSpPr>
        <p:spPr/>
        <p:txBody>
          <a:bodyPr/>
          <a:lstStyle/>
          <a:p>
            <a:pPr>
              <a:lnSpc>
                <a:spcPct val="100000"/>
              </a:lnSpc>
            </a:pPr>
            <a:r>
              <a:rPr lang="pt-BR" i="1" smtClean="0">
                <a:solidFill>
                  <a:schemeClr val="tx1"/>
                </a:solidFill>
              </a:rPr>
              <a:t>RJF IAEA FEC2016 </a:t>
            </a:r>
            <a:endParaRPr lang="en-US" dirty="0"/>
          </a:p>
        </p:txBody>
      </p:sp>
      <p:grpSp>
        <p:nvGrpSpPr>
          <p:cNvPr id="38" name="Group 37"/>
          <p:cNvGrpSpPr/>
          <p:nvPr/>
        </p:nvGrpSpPr>
        <p:grpSpPr>
          <a:xfrm>
            <a:off x="5791527" y="3534270"/>
            <a:ext cx="4597978" cy="2800789"/>
            <a:chOff x="4684130" y="4005506"/>
            <a:chExt cx="5211042" cy="3174227"/>
          </a:xfrm>
        </p:grpSpPr>
        <p:grpSp>
          <p:nvGrpSpPr>
            <p:cNvPr id="4" name="Group 3"/>
            <p:cNvGrpSpPr/>
            <p:nvPr/>
          </p:nvGrpSpPr>
          <p:grpSpPr>
            <a:xfrm>
              <a:off x="4684130" y="4005506"/>
              <a:ext cx="5211042" cy="3174227"/>
              <a:chOff x="6456222" y="3601996"/>
              <a:chExt cx="5211042" cy="3174227"/>
            </a:xfrm>
          </p:grpSpPr>
          <p:grpSp>
            <p:nvGrpSpPr>
              <p:cNvPr id="5" name="Group 4"/>
              <p:cNvGrpSpPr/>
              <p:nvPr/>
            </p:nvGrpSpPr>
            <p:grpSpPr>
              <a:xfrm>
                <a:off x="6456222" y="3601996"/>
                <a:ext cx="5211042" cy="3174227"/>
                <a:chOff x="6456222" y="1053868"/>
                <a:chExt cx="5211042" cy="3174227"/>
              </a:xfrm>
            </p:grpSpPr>
            <p:grpSp>
              <p:nvGrpSpPr>
                <p:cNvPr id="12" name="Group 11"/>
                <p:cNvGrpSpPr/>
                <p:nvPr/>
              </p:nvGrpSpPr>
              <p:grpSpPr>
                <a:xfrm>
                  <a:off x="6456222" y="1053868"/>
                  <a:ext cx="2712127" cy="3166827"/>
                  <a:chOff x="1625377" y="1046586"/>
                  <a:chExt cx="3476578" cy="4059441"/>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r="64005"/>
                  <a:stretch/>
                </p:blipFill>
                <p:spPr>
                  <a:xfrm>
                    <a:off x="1625377" y="1253219"/>
                    <a:ext cx="2962278" cy="3852808"/>
                  </a:xfrm>
                  <a:prstGeom prst="rect">
                    <a:avLst/>
                  </a:prstGeom>
                </p:spPr>
              </p:pic>
              <p:sp>
                <p:nvSpPr>
                  <p:cNvPr id="24" name="Rectangle 23"/>
                  <p:cNvSpPr/>
                  <p:nvPr/>
                </p:nvSpPr>
                <p:spPr bwMode="auto">
                  <a:xfrm>
                    <a:off x="3697019" y="3727940"/>
                    <a:ext cx="742760" cy="206020"/>
                  </a:xfrm>
                  <a:prstGeom prst="rect">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sp>
                <p:nvSpPr>
                  <p:cNvPr id="25" name="TextBox 24"/>
                  <p:cNvSpPr txBox="1"/>
                  <p:nvPr/>
                </p:nvSpPr>
                <p:spPr>
                  <a:xfrm>
                    <a:off x="3922593" y="3611561"/>
                    <a:ext cx="629245" cy="370932"/>
                  </a:xfrm>
                  <a:prstGeom prst="rect">
                    <a:avLst/>
                  </a:prstGeom>
                  <a:noFill/>
                </p:spPr>
                <p:txBody>
                  <a:bodyPr wrap="none" rtlCol="0">
                    <a:spAutoFit/>
                  </a:bodyPr>
                  <a:lstStyle/>
                  <a:p>
                    <a:r>
                      <a:rPr lang="en-US" sz="1059" dirty="0">
                        <a:latin typeface="Arial" charset="0"/>
                        <a:ea typeface="Arial" charset="0"/>
                        <a:cs typeface="Arial" charset="0"/>
                      </a:rPr>
                      <a:t>V</a:t>
                    </a:r>
                    <a:r>
                      <a:rPr lang="en-US" sz="1059" baseline="-25000" dirty="0">
                        <a:latin typeface="Arial" charset="0"/>
                        <a:ea typeface="Arial" charset="0"/>
                        <a:cs typeface="Arial" charset="0"/>
                      </a:rPr>
                      <a:t>IND</a:t>
                    </a:r>
                    <a:endParaRPr lang="en-US" sz="1059" baseline="-25000" dirty="0">
                      <a:latin typeface="Arial" charset="0"/>
                      <a:ea typeface="Arial" charset="0"/>
                      <a:cs typeface="Arial" charset="0"/>
                    </a:endParaRPr>
                  </a:p>
                </p:txBody>
              </p:sp>
              <p:sp>
                <p:nvSpPr>
                  <p:cNvPr id="26" name="Oval 25"/>
                  <p:cNvSpPr/>
                  <p:nvPr/>
                </p:nvSpPr>
                <p:spPr bwMode="auto">
                  <a:xfrm>
                    <a:off x="3803200" y="3149576"/>
                    <a:ext cx="81886" cy="109113"/>
                  </a:xfrm>
                  <a:prstGeom prst="ellipse">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sp>
                <p:nvSpPr>
                  <p:cNvPr id="27" name="TextBox 26"/>
                  <p:cNvSpPr txBox="1"/>
                  <p:nvPr/>
                </p:nvSpPr>
                <p:spPr>
                  <a:xfrm>
                    <a:off x="1882034" y="1046586"/>
                    <a:ext cx="3219921" cy="489143"/>
                  </a:xfrm>
                  <a:prstGeom prst="rect">
                    <a:avLst/>
                  </a:prstGeom>
                  <a:noFill/>
                </p:spPr>
                <p:txBody>
                  <a:bodyPr wrap="square" rtlCol="0">
                    <a:spAutoFit/>
                  </a:bodyPr>
                  <a:lstStyle/>
                  <a:p>
                    <a:pPr algn="ctr"/>
                    <a:r>
                      <a:rPr lang="en-US" sz="1588" b="1" dirty="0">
                        <a:latin typeface="Arial" charset="0"/>
                        <a:ea typeface="Arial" charset="0"/>
                        <a:cs typeface="Arial" charset="0"/>
                      </a:rPr>
                      <a:t>P</a:t>
                    </a:r>
                    <a:r>
                      <a:rPr lang="en-US" sz="1588" b="1" cap="small" dirty="0">
                        <a:latin typeface="Arial" charset="0"/>
                        <a:ea typeface="Arial" charset="0"/>
                        <a:cs typeface="Arial" charset="0"/>
                      </a:rPr>
                      <a:t>egasus</a:t>
                    </a:r>
                    <a:r>
                      <a:rPr lang="en-US" sz="1588" b="1" dirty="0">
                        <a:latin typeface="Arial" charset="0"/>
                        <a:ea typeface="Arial" charset="0"/>
                        <a:cs typeface="Arial" charset="0"/>
                      </a:rPr>
                      <a:t>: V</a:t>
                    </a:r>
                    <a:r>
                      <a:rPr lang="en-US" sz="1588" b="1" baseline="-25000" dirty="0">
                        <a:latin typeface="Arial" charset="0"/>
                        <a:ea typeface="Arial" charset="0"/>
                        <a:cs typeface="Arial" charset="0"/>
                      </a:rPr>
                      <a:t>LHI </a:t>
                    </a:r>
                    <a:r>
                      <a:rPr lang="en-US" sz="1588" b="1" dirty="0">
                        <a:latin typeface="Arial" charset="0"/>
                        <a:ea typeface="Arial" charset="0"/>
                        <a:cs typeface="Arial" charset="0"/>
                      </a:rPr>
                      <a:t>&lt; V</a:t>
                    </a:r>
                    <a:r>
                      <a:rPr lang="en-US" sz="1588" b="1" baseline="-25000" dirty="0">
                        <a:latin typeface="Arial" charset="0"/>
                        <a:ea typeface="Arial" charset="0"/>
                        <a:cs typeface="Arial" charset="0"/>
                      </a:rPr>
                      <a:t>IND</a:t>
                    </a:r>
                    <a:endParaRPr lang="en-US" sz="1588" b="1" baseline="-25000" dirty="0">
                      <a:latin typeface="Arial" charset="0"/>
                      <a:ea typeface="Arial" charset="0"/>
                      <a:cs typeface="Arial" charset="0"/>
                    </a:endParaRPr>
                  </a:p>
                </p:txBody>
              </p:sp>
              <p:sp>
                <p:nvSpPr>
                  <p:cNvPr id="23" name="TextBox 22"/>
                  <p:cNvSpPr txBox="1"/>
                  <p:nvPr/>
                </p:nvSpPr>
                <p:spPr>
                  <a:xfrm>
                    <a:off x="2571672" y="2940759"/>
                    <a:ext cx="575681" cy="351185"/>
                  </a:xfrm>
                  <a:prstGeom prst="rect">
                    <a:avLst/>
                  </a:prstGeom>
                  <a:noFill/>
                </p:spPr>
                <p:txBody>
                  <a:bodyPr wrap="none" rtlCol="0">
                    <a:spAutoFit/>
                  </a:bodyPr>
                  <a:lstStyle/>
                  <a:p>
                    <a:r>
                      <a:rPr lang="en-US" sz="971" dirty="0">
                        <a:latin typeface="Arial" charset="0"/>
                        <a:ea typeface="Arial" charset="0"/>
                        <a:cs typeface="Arial" charset="0"/>
                      </a:rPr>
                      <a:t>V</a:t>
                    </a:r>
                    <a:r>
                      <a:rPr lang="en-US" sz="971" baseline="-25000" dirty="0">
                        <a:latin typeface="Arial" charset="0"/>
                        <a:ea typeface="Arial" charset="0"/>
                        <a:cs typeface="Arial" charset="0"/>
                      </a:rPr>
                      <a:t>LHI</a:t>
                    </a:r>
                    <a:endParaRPr lang="en-US" sz="971" baseline="-25000" dirty="0">
                      <a:latin typeface="Arial" charset="0"/>
                      <a:ea typeface="Arial" charset="0"/>
                      <a:cs typeface="Arial" charset="0"/>
                    </a:endParaRPr>
                  </a:p>
                </p:txBody>
              </p:sp>
            </p:grpSp>
            <p:grpSp>
              <p:nvGrpSpPr>
                <p:cNvPr id="13" name="Group 12"/>
                <p:cNvGrpSpPr/>
                <p:nvPr/>
              </p:nvGrpSpPr>
              <p:grpSpPr>
                <a:xfrm>
                  <a:off x="9233812" y="1053868"/>
                  <a:ext cx="2433452" cy="3174227"/>
                  <a:chOff x="4296014" y="1074491"/>
                  <a:chExt cx="3069972" cy="4004512"/>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5625"/>
                  <a:stretch/>
                </p:blipFill>
                <p:spPr>
                  <a:xfrm>
                    <a:off x="4537061" y="1226194"/>
                    <a:ext cx="2828925" cy="3852809"/>
                  </a:xfrm>
                  <a:prstGeom prst="rect">
                    <a:avLst/>
                  </a:prstGeom>
                </p:spPr>
              </p:pic>
              <p:sp>
                <p:nvSpPr>
                  <p:cNvPr id="15" name="TextBox 14"/>
                  <p:cNvSpPr txBox="1"/>
                  <p:nvPr/>
                </p:nvSpPr>
                <p:spPr>
                  <a:xfrm>
                    <a:off x="4296014" y="1074491"/>
                    <a:ext cx="2978673" cy="481400"/>
                  </a:xfrm>
                  <a:prstGeom prst="rect">
                    <a:avLst/>
                  </a:prstGeom>
                  <a:noFill/>
                </p:spPr>
                <p:txBody>
                  <a:bodyPr wrap="square" rtlCol="0">
                    <a:spAutoFit/>
                  </a:bodyPr>
                  <a:lstStyle/>
                  <a:p>
                    <a:pPr algn="ctr"/>
                    <a:r>
                      <a:rPr lang="en-US" sz="1588" b="1" dirty="0">
                        <a:latin typeface="Arial" charset="0"/>
                        <a:ea typeface="Arial" charset="0"/>
                        <a:cs typeface="Arial" charset="0"/>
                      </a:rPr>
                      <a:t>NSTX-U: V</a:t>
                    </a:r>
                    <a:r>
                      <a:rPr lang="en-US" sz="1588" b="1" baseline="-25000" dirty="0">
                        <a:latin typeface="Arial" charset="0"/>
                        <a:ea typeface="Arial" charset="0"/>
                        <a:cs typeface="Arial" charset="0"/>
                      </a:rPr>
                      <a:t>LHI</a:t>
                    </a:r>
                    <a:r>
                      <a:rPr lang="en-US" sz="1588" b="1" dirty="0">
                        <a:latin typeface="Arial" charset="0"/>
                        <a:ea typeface="Arial" charset="0"/>
                        <a:cs typeface="Arial" charset="0"/>
                      </a:rPr>
                      <a:t> ~ V</a:t>
                    </a:r>
                    <a:r>
                      <a:rPr lang="en-US" sz="1588" b="1" baseline="-25000" dirty="0">
                        <a:latin typeface="Arial" charset="0"/>
                        <a:ea typeface="Arial" charset="0"/>
                        <a:cs typeface="Arial" charset="0"/>
                      </a:rPr>
                      <a:t>IND</a:t>
                    </a:r>
                    <a:endParaRPr lang="en-US" sz="1588" b="1" baseline="-25000" dirty="0">
                      <a:latin typeface="Arial" charset="0"/>
                      <a:ea typeface="Arial" charset="0"/>
                      <a:cs typeface="Arial" charset="0"/>
                    </a:endParaRPr>
                  </a:p>
                </p:txBody>
              </p:sp>
              <p:sp>
                <p:nvSpPr>
                  <p:cNvPr id="16" name="Rectangle 15"/>
                  <p:cNvSpPr/>
                  <p:nvPr/>
                </p:nvSpPr>
                <p:spPr bwMode="auto">
                  <a:xfrm>
                    <a:off x="6191247" y="4163833"/>
                    <a:ext cx="634512" cy="171496"/>
                  </a:xfrm>
                  <a:prstGeom prst="rect">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sp>
                <p:nvSpPr>
                  <p:cNvPr id="17" name="TextBox 16"/>
                  <p:cNvSpPr txBox="1"/>
                  <p:nvPr/>
                </p:nvSpPr>
                <p:spPr>
                  <a:xfrm>
                    <a:off x="6351773" y="4111199"/>
                    <a:ext cx="619284" cy="365060"/>
                  </a:xfrm>
                  <a:prstGeom prst="rect">
                    <a:avLst/>
                  </a:prstGeom>
                  <a:noFill/>
                </p:spPr>
                <p:txBody>
                  <a:bodyPr wrap="none" rtlCol="0">
                    <a:spAutoFit/>
                  </a:bodyPr>
                  <a:lstStyle/>
                  <a:p>
                    <a:r>
                      <a:rPr lang="en-US" sz="1059" dirty="0">
                        <a:latin typeface="Arial" charset="0"/>
                        <a:ea typeface="Arial" charset="0"/>
                        <a:cs typeface="Arial" charset="0"/>
                      </a:rPr>
                      <a:t>V</a:t>
                    </a:r>
                    <a:r>
                      <a:rPr lang="en-US" sz="1059" baseline="-25000" dirty="0">
                        <a:latin typeface="Arial" charset="0"/>
                        <a:ea typeface="Arial" charset="0"/>
                        <a:cs typeface="Arial" charset="0"/>
                      </a:rPr>
                      <a:t>IND</a:t>
                    </a:r>
                    <a:endParaRPr lang="en-US" sz="1059" baseline="-25000" dirty="0">
                      <a:latin typeface="Arial" charset="0"/>
                      <a:ea typeface="Arial" charset="0"/>
                      <a:cs typeface="Arial" charset="0"/>
                    </a:endParaRPr>
                  </a:p>
                </p:txBody>
              </p:sp>
              <p:sp>
                <p:nvSpPr>
                  <p:cNvPr id="18" name="Rectangle 17"/>
                  <p:cNvSpPr/>
                  <p:nvPr/>
                </p:nvSpPr>
                <p:spPr bwMode="auto">
                  <a:xfrm>
                    <a:off x="5220667" y="2902906"/>
                    <a:ext cx="182880" cy="91440"/>
                  </a:xfrm>
                  <a:prstGeom prst="rect">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sp>
                <p:nvSpPr>
                  <p:cNvPr id="19" name="TextBox 18"/>
                  <p:cNvSpPr txBox="1"/>
                  <p:nvPr/>
                </p:nvSpPr>
                <p:spPr>
                  <a:xfrm>
                    <a:off x="5102056" y="2855845"/>
                    <a:ext cx="490935" cy="306754"/>
                  </a:xfrm>
                  <a:prstGeom prst="rect">
                    <a:avLst/>
                  </a:prstGeom>
                  <a:noFill/>
                </p:spPr>
                <p:txBody>
                  <a:bodyPr wrap="none" rtlCol="0">
                    <a:spAutoFit/>
                  </a:bodyPr>
                  <a:lstStyle/>
                  <a:p>
                    <a:r>
                      <a:rPr lang="en-US" sz="794" dirty="0">
                        <a:latin typeface="Arial" charset="0"/>
                        <a:ea typeface="Arial" charset="0"/>
                        <a:cs typeface="Arial" charset="0"/>
                      </a:rPr>
                      <a:t>LHI</a:t>
                    </a:r>
                    <a:endParaRPr lang="en-US" sz="794" dirty="0">
                      <a:latin typeface="Arial" charset="0"/>
                      <a:ea typeface="Arial" charset="0"/>
                      <a:cs typeface="Arial" charset="0"/>
                    </a:endParaRPr>
                  </a:p>
                </p:txBody>
              </p:sp>
              <p:sp>
                <p:nvSpPr>
                  <p:cNvPr id="20" name="Oval 19"/>
                  <p:cNvSpPr/>
                  <p:nvPr/>
                </p:nvSpPr>
                <p:spPr bwMode="auto">
                  <a:xfrm>
                    <a:off x="6426617" y="3554921"/>
                    <a:ext cx="81886" cy="109113"/>
                  </a:xfrm>
                  <a:prstGeom prst="ellipse">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grpSp>
          </p:grpSp>
          <p:sp>
            <p:nvSpPr>
              <p:cNvPr id="6" name="Rectangle 5"/>
              <p:cNvSpPr/>
              <p:nvPr/>
            </p:nvSpPr>
            <p:spPr bwMode="auto">
              <a:xfrm>
                <a:off x="7567180" y="4970134"/>
                <a:ext cx="1076129" cy="301827"/>
              </a:xfrm>
              <a:prstGeom prst="rect">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sp>
            <p:nvSpPr>
              <p:cNvPr id="7" name="Rectangle 6"/>
              <p:cNvSpPr/>
              <p:nvPr/>
            </p:nvSpPr>
            <p:spPr bwMode="auto">
              <a:xfrm>
                <a:off x="10160219" y="4942114"/>
                <a:ext cx="1058788" cy="128016"/>
              </a:xfrm>
              <a:prstGeom prst="rect">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sp>
            <p:nvSpPr>
              <p:cNvPr id="8" name="Rectangle 7"/>
              <p:cNvSpPr/>
              <p:nvPr/>
            </p:nvSpPr>
            <p:spPr bwMode="auto">
              <a:xfrm>
                <a:off x="10251659" y="5014463"/>
                <a:ext cx="843061" cy="238410"/>
              </a:xfrm>
              <a:prstGeom prst="rect">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sp>
            <p:nvSpPr>
              <p:cNvPr id="9" name="TextBox 8"/>
              <p:cNvSpPr txBox="1"/>
              <p:nvPr/>
            </p:nvSpPr>
            <p:spPr>
              <a:xfrm>
                <a:off x="8072341" y="5144108"/>
                <a:ext cx="467264" cy="289369"/>
              </a:xfrm>
              <a:prstGeom prst="rect">
                <a:avLst/>
              </a:prstGeom>
              <a:solidFill>
                <a:schemeClr val="bg1"/>
              </a:solidFill>
            </p:spPr>
            <p:txBody>
              <a:bodyPr wrap="none" rtlCol="0">
                <a:spAutoFit/>
              </a:bodyPr>
              <a:lstStyle/>
              <a:p>
                <a:r>
                  <a:rPr lang="en-US" sz="1059" dirty="0">
                    <a:latin typeface="Arial" charset="0"/>
                    <a:ea typeface="Arial" charset="0"/>
                    <a:cs typeface="Arial" charset="0"/>
                  </a:rPr>
                  <a:t>-</a:t>
                </a:r>
                <a:r>
                  <a:rPr lang="en-US" sz="1059" dirty="0">
                    <a:latin typeface="Arial" charset="0"/>
                    <a:ea typeface="Arial" charset="0"/>
                    <a:cs typeface="Arial" charset="0"/>
                  </a:rPr>
                  <a:t>V</a:t>
                </a:r>
                <a:r>
                  <a:rPr lang="en-US" sz="1059" baseline="-25000" dirty="0">
                    <a:latin typeface="Arial" charset="0"/>
                    <a:ea typeface="Arial" charset="0"/>
                    <a:cs typeface="Arial" charset="0"/>
                  </a:rPr>
                  <a:t>IR</a:t>
                </a:r>
                <a:endParaRPr lang="en-US" sz="1059" baseline="-25000" dirty="0">
                  <a:latin typeface="Arial" charset="0"/>
                  <a:ea typeface="Arial" charset="0"/>
                  <a:cs typeface="Arial" charset="0"/>
                </a:endParaRPr>
              </a:p>
            </p:txBody>
          </p:sp>
          <p:sp>
            <p:nvSpPr>
              <p:cNvPr id="10" name="Rectangle 9"/>
              <p:cNvSpPr/>
              <p:nvPr/>
            </p:nvSpPr>
            <p:spPr bwMode="auto">
              <a:xfrm>
                <a:off x="10996956" y="5493739"/>
                <a:ext cx="167297" cy="196954"/>
              </a:xfrm>
              <a:prstGeom prst="rect">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sp>
            <p:nvSpPr>
              <p:cNvPr id="11" name="TextBox 10"/>
              <p:cNvSpPr txBox="1"/>
              <p:nvPr/>
            </p:nvSpPr>
            <p:spPr>
              <a:xfrm>
                <a:off x="10784632" y="5444105"/>
                <a:ext cx="467264" cy="289369"/>
              </a:xfrm>
              <a:prstGeom prst="rect">
                <a:avLst/>
              </a:prstGeom>
              <a:noFill/>
            </p:spPr>
            <p:txBody>
              <a:bodyPr wrap="none" rtlCol="0">
                <a:spAutoFit/>
              </a:bodyPr>
              <a:lstStyle/>
              <a:p>
                <a:r>
                  <a:rPr lang="en-US" sz="1059" dirty="0">
                    <a:latin typeface="Arial" charset="0"/>
                    <a:ea typeface="Arial" charset="0"/>
                    <a:cs typeface="Arial" charset="0"/>
                  </a:rPr>
                  <a:t>-</a:t>
                </a:r>
                <a:r>
                  <a:rPr lang="en-US" sz="1059" dirty="0">
                    <a:latin typeface="Arial" charset="0"/>
                    <a:ea typeface="Arial" charset="0"/>
                    <a:cs typeface="Arial" charset="0"/>
                  </a:rPr>
                  <a:t>V</a:t>
                </a:r>
                <a:r>
                  <a:rPr lang="en-US" sz="1059" baseline="-25000" dirty="0">
                    <a:latin typeface="Arial" charset="0"/>
                    <a:ea typeface="Arial" charset="0"/>
                    <a:cs typeface="Arial" charset="0"/>
                  </a:rPr>
                  <a:t>IR</a:t>
                </a:r>
                <a:endParaRPr lang="en-US" sz="1059" baseline="-25000" dirty="0">
                  <a:latin typeface="Arial" charset="0"/>
                  <a:ea typeface="Arial" charset="0"/>
                  <a:cs typeface="Arial" charset="0"/>
                </a:endParaRPr>
              </a:p>
            </p:txBody>
          </p:sp>
        </p:grpSp>
        <p:sp>
          <p:nvSpPr>
            <p:cNvPr id="37" name="Rectangle 36"/>
            <p:cNvSpPr/>
            <p:nvPr/>
          </p:nvSpPr>
          <p:spPr bwMode="auto">
            <a:xfrm flipH="1">
              <a:off x="5554954" y="5816922"/>
              <a:ext cx="216660" cy="291751"/>
            </a:xfrm>
            <a:prstGeom prst="rect">
              <a:avLst/>
            </a:prstGeom>
            <a:solidFill>
              <a:schemeClr val="bg1"/>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403433" eaLnBrk="0" fontAlgn="base" hangingPunct="0">
                <a:lnSpc>
                  <a:spcPct val="95000"/>
                </a:lnSpc>
                <a:spcBef>
                  <a:spcPct val="0"/>
                </a:spcBef>
                <a:spcAft>
                  <a:spcPct val="0"/>
                </a:spcAft>
                <a:buClr>
                  <a:srgbClr val="000000"/>
                </a:buClr>
                <a:buSzPct val="100000"/>
              </a:pPr>
              <a:endParaRPr lang="en-US" sz="2118">
                <a:latin typeface="Times New Roman" pitchFamily="18" charset="0"/>
                <a:cs typeface="Lucida Sans Unicode" pitchFamily="34" charset="0"/>
              </a:endParaRPr>
            </a:p>
          </p:txBody>
        </p:sp>
      </p:grpSp>
    </p:spTree>
    <p:extLst>
      <p:ext uri="{BB962C8B-B14F-4D97-AF65-F5344CB8AC3E}">
        <p14:creationId xmlns:p14="http://schemas.microsoft.com/office/powerpoint/2010/main" val="15061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High Beta</a:t>
            </a:r>
            <a:endParaRPr lang="en-US" dirty="0"/>
          </a:p>
        </p:txBody>
      </p:sp>
      <p:sp>
        <p:nvSpPr>
          <p:cNvPr id="3" name="TextBox 2"/>
          <p:cNvSpPr txBox="1"/>
          <p:nvPr/>
        </p:nvSpPr>
        <p:spPr>
          <a:xfrm>
            <a:off x="2000250" y="2000249"/>
            <a:ext cx="8601075" cy="2123658"/>
          </a:xfrm>
          <a:prstGeom prst="rect">
            <a:avLst/>
          </a:prstGeom>
          <a:noFill/>
        </p:spPr>
        <p:txBody>
          <a:bodyPr wrap="square" rtlCol="0">
            <a:spAutoFit/>
          </a:bodyPr>
          <a:lstStyle/>
          <a:p>
            <a:r>
              <a:rPr lang="en-US" sz="6600" dirty="0" smtClean="0">
                <a:latin typeface="+mn-lt"/>
              </a:rPr>
              <a:t>Backups: </a:t>
            </a:r>
          </a:p>
          <a:p>
            <a:r>
              <a:rPr lang="en-US" sz="6600" dirty="0" smtClean="0">
                <a:latin typeface="+mn-lt"/>
              </a:rPr>
              <a:t>High Beta</a:t>
            </a:r>
            <a:endParaRPr lang="en-US" sz="6600" dirty="0" smtClean="0">
              <a:latin typeface="+mn-lt"/>
            </a:endParaRPr>
          </a:p>
        </p:txBody>
      </p:sp>
    </p:spTree>
    <p:extLst>
      <p:ext uri="{BB962C8B-B14F-4D97-AF65-F5344CB8AC3E}">
        <p14:creationId xmlns:p14="http://schemas.microsoft.com/office/powerpoint/2010/main" val="1518015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801" y="4213412"/>
            <a:ext cx="1311678" cy="2313187"/>
          </a:xfrm>
          <a:prstGeom prst="rect">
            <a:avLst/>
          </a:prstGeom>
        </p:spPr>
      </p:pic>
      <p:sp>
        <p:nvSpPr>
          <p:cNvPr id="2" name="Title 1"/>
          <p:cNvSpPr txBox="1">
            <a:spLocks/>
          </p:cNvSpPr>
          <p:nvPr/>
        </p:nvSpPr>
        <p:spPr>
          <a:xfrm>
            <a:off x="2558717" y="31270"/>
            <a:ext cx="7812198" cy="850259"/>
          </a:xfrm>
          <a:prstGeom prst="rect">
            <a:avLst/>
          </a:prstGeom>
        </p:spPr>
        <p:txBody>
          <a:bodyPr anchor="ctr">
            <a:normAutofit fontScale="92500"/>
          </a:bodyPr>
          <a:lstStyle>
            <a:lvl1pPr marL="0" indent="-304312" algn="ctr" defTabSz="608625" rtl="0" eaLnBrk="1" fontAlgn="base" hangingPunct="1">
              <a:lnSpc>
                <a:spcPct val="93000"/>
              </a:lnSpc>
              <a:spcBef>
                <a:spcPct val="0"/>
              </a:spcBef>
              <a:spcAft>
                <a:spcPct val="0"/>
              </a:spcAft>
              <a:buClr>
                <a:srgbClr val="000000"/>
              </a:buClr>
              <a:buSzPct val="100000"/>
              <a:buFont typeface="Times New Roman" pitchFamily="18" charset="0"/>
              <a:defRPr sz="4800" baseline="0">
                <a:solidFill>
                  <a:srgbClr val="FFFFFF"/>
                </a:solidFill>
                <a:effectLst>
                  <a:outerShdw blurRad="50800" dist="38100" dir="2700000" algn="tl" rotWithShape="0">
                    <a:prstClr val="black">
                      <a:alpha val="40000"/>
                    </a:prstClr>
                  </a:outerShdw>
                </a:effectLst>
                <a:latin typeface="+mj-lt"/>
                <a:ea typeface="+mj-ea"/>
                <a:cs typeface="+mj-cs"/>
              </a:defRPr>
            </a:lvl1pPr>
            <a:lvl2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2pPr>
            <a:lvl3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3pPr>
            <a:lvl4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4pPr>
            <a:lvl5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5pPr>
            <a:lvl6pPr marL="3347436"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6pPr>
            <a:lvl7pPr marL="3956060"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7pPr>
            <a:lvl8pPr marL="4564685"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8pPr>
            <a:lvl9pPr marL="5173309"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9pPr>
          </a:lstStyle>
          <a:p>
            <a:pPr>
              <a:lnSpc>
                <a:spcPct val="100000"/>
              </a:lnSpc>
            </a:pPr>
            <a:r>
              <a:rPr lang="en-US" sz="2647" dirty="0"/>
              <a:t>LHI Provides </a:t>
            </a:r>
            <a:r>
              <a:rPr lang="en-US" sz="2647" dirty="0"/>
              <a:t>A</a:t>
            </a:r>
            <a:r>
              <a:rPr lang="en-US" sz="2647" dirty="0"/>
              <a:t>ccess to High-</a:t>
            </a:r>
            <a:r>
              <a:rPr lang="en-US" sz="2647" dirty="0" err="1">
                <a:latin typeface="Symbol" charset="2"/>
                <a:ea typeface="Symbol" charset="2"/>
                <a:cs typeface="Symbol" charset="2"/>
              </a:rPr>
              <a:t>b</a:t>
            </a:r>
            <a:r>
              <a:rPr lang="en-US" sz="2647" baseline="-25000" dirty="0" err="1"/>
              <a:t>T</a:t>
            </a:r>
            <a:r>
              <a:rPr lang="en-US" sz="2647" dirty="0"/>
              <a:t> at A ~ 1 with Non-Solenoidal Sustainment and Anomalous Ion Heating</a:t>
            </a:r>
            <a:endParaRPr lang="en-US" sz="2647" baseline="-25000" dirty="0"/>
          </a:p>
        </p:txBody>
      </p:sp>
      <p:sp>
        <p:nvSpPr>
          <p:cNvPr id="7" name="Text Placeholder 18"/>
          <p:cNvSpPr txBox="1">
            <a:spLocks/>
          </p:cNvSpPr>
          <p:nvPr/>
        </p:nvSpPr>
        <p:spPr>
          <a:xfrm>
            <a:off x="1658470" y="1327964"/>
            <a:ext cx="4332064" cy="5198635"/>
          </a:xfrm>
          <a:prstGeom prst="rect">
            <a:avLst/>
          </a:prstGeom>
        </p:spPr>
        <p:txBody>
          <a:bodyPr wrap="square">
            <a:normAutofit fontScale="62500" lnSpcReduction="20000"/>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sz="1600">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pPr>
              <a:lnSpc>
                <a:spcPct val="120000"/>
              </a:lnSpc>
              <a:spcAft>
                <a:spcPts val="529"/>
              </a:spcAft>
            </a:pPr>
            <a:r>
              <a:rPr lang="en-US" sz="1941" dirty="0"/>
              <a:t>Equilibrium reconstructions estimate  </a:t>
            </a:r>
            <a:r>
              <a:rPr lang="en-US" sz="1941" dirty="0" err="1">
                <a:latin typeface="Symbol" charset="2"/>
                <a:ea typeface="Symbol" charset="2"/>
                <a:cs typeface="Symbol" charset="2"/>
              </a:rPr>
              <a:t>b</a:t>
            </a:r>
            <a:r>
              <a:rPr lang="en-US" sz="1941" baseline="-25000" dirty="0" err="1"/>
              <a:t>T</a:t>
            </a:r>
            <a:r>
              <a:rPr lang="en-US" sz="1941" baseline="-25000" dirty="0"/>
              <a:t> </a:t>
            </a:r>
            <a:r>
              <a:rPr lang="en-US" sz="1765" dirty="0"/>
              <a:t>(~&lt;P&gt;/B</a:t>
            </a:r>
            <a:r>
              <a:rPr lang="en-US" sz="1765" baseline="-25000" dirty="0"/>
              <a:t>T0</a:t>
            </a:r>
            <a:r>
              <a:rPr lang="en-US" sz="1765" baseline="30000" dirty="0"/>
              <a:t>2</a:t>
            </a:r>
            <a:r>
              <a:rPr lang="en-US" sz="1765" dirty="0"/>
              <a:t>)</a:t>
            </a:r>
            <a:endParaRPr lang="en-US" sz="1941" dirty="0"/>
          </a:p>
          <a:p>
            <a:pPr lvl="1">
              <a:spcAft>
                <a:spcPts val="529"/>
              </a:spcAft>
            </a:pPr>
            <a:r>
              <a:rPr lang="en-US" sz="1765" dirty="0"/>
              <a:t>Matches external magnetics, </a:t>
            </a:r>
            <a:r>
              <a:rPr lang="en-US" sz="1765" dirty="0" err="1"/>
              <a:t>P</a:t>
            </a:r>
            <a:r>
              <a:rPr lang="en-US" sz="1765" baseline="-25000" dirty="0" err="1"/>
              <a:t>tot</a:t>
            </a:r>
            <a:r>
              <a:rPr lang="en-US" sz="1765" dirty="0"/>
              <a:t>(0), and edge in </a:t>
            </a:r>
            <a:r>
              <a:rPr lang="en-US" sz="1765" dirty="0" err="1"/>
              <a:t>T</a:t>
            </a:r>
            <a:r>
              <a:rPr lang="en-US" sz="1765" baseline="-25000" dirty="0" err="1"/>
              <a:t>e</a:t>
            </a:r>
            <a:r>
              <a:rPr lang="en-US" sz="1765" dirty="0"/>
              <a:t>(R)</a:t>
            </a:r>
            <a:endParaRPr lang="en-US" sz="1765" dirty="0"/>
          </a:p>
          <a:p>
            <a:pPr lvl="1">
              <a:spcAft>
                <a:spcPts val="529"/>
              </a:spcAft>
            </a:pPr>
            <a:r>
              <a:rPr lang="en-US" sz="1765" dirty="0"/>
              <a:t>Includes anomalous </a:t>
            </a:r>
            <a:r>
              <a:rPr lang="en-US" sz="1765" dirty="0" err="1"/>
              <a:t>T</a:t>
            </a:r>
            <a:r>
              <a:rPr lang="en-US" sz="1765" baseline="-25000" dirty="0" err="1"/>
              <a:t>i</a:t>
            </a:r>
            <a:r>
              <a:rPr lang="en-US" sz="1765" dirty="0"/>
              <a:t>(0)</a:t>
            </a:r>
          </a:p>
          <a:p>
            <a:pPr lvl="1">
              <a:spcAft>
                <a:spcPts val="529"/>
              </a:spcAft>
            </a:pPr>
            <a:r>
              <a:rPr lang="en-US" sz="1765" dirty="0"/>
              <a:t>Some caveats for these initial results</a:t>
            </a:r>
          </a:p>
          <a:p>
            <a:pPr lvl="2">
              <a:lnSpc>
                <a:spcPct val="120000"/>
              </a:lnSpc>
              <a:spcBef>
                <a:spcPts val="0"/>
              </a:spcBef>
              <a:spcAft>
                <a:spcPts val="529"/>
              </a:spcAft>
            </a:pPr>
            <a:r>
              <a:rPr lang="en-US" sz="1412" dirty="0"/>
              <a:t>Assumes closed flux surfaces inboard of injectors</a:t>
            </a:r>
          </a:p>
          <a:p>
            <a:pPr lvl="2">
              <a:lnSpc>
                <a:spcPct val="120000"/>
              </a:lnSpc>
              <a:spcBef>
                <a:spcPts val="0"/>
              </a:spcBef>
              <a:spcAft>
                <a:spcPts val="529"/>
              </a:spcAft>
            </a:pPr>
            <a:r>
              <a:rPr lang="en-US" sz="1412" dirty="0"/>
              <a:t>Role of SOL edge current</a:t>
            </a:r>
          </a:p>
          <a:p>
            <a:pPr lvl="2">
              <a:lnSpc>
                <a:spcPct val="120000"/>
              </a:lnSpc>
              <a:spcBef>
                <a:spcPts val="0"/>
              </a:spcBef>
              <a:spcAft>
                <a:spcPts val="529"/>
              </a:spcAft>
            </a:pPr>
            <a:r>
              <a:rPr lang="en-US" sz="1412" dirty="0"/>
              <a:t>Magnetics-only reconstructions scaled via comparison to those with kinetic constraints</a:t>
            </a:r>
          </a:p>
          <a:p>
            <a:pPr lvl="2">
              <a:lnSpc>
                <a:spcPct val="120000"/>
              </a:lnSpc>
              <a:spcBef>
                <a:spcPts val="0"/>
              </a:spcBef>
              <a:spcAft>
                <a:spcPts val="529"/>
              </a:spcAft>
            </a:pPr>
            <a:r>
              <a:rPr lang="en-US" sz="1412" dirty="0"/>
              <a:t>Need full kinetic profiles in future</a:t>
            </a:r>
          </a:p>
          <a:p>
            <a:pPr lvl="1">
              <a:spcAft>
                <a:spcPts val="529"/>
              </a:spcAft>
            </a:pPr>
            <a:endParaRPr lang="en-US" sz="1765" dirty="0"/>
          </a:p>
          <a:p>
            <a:pPr lvl="1">
              <a:lnSpc>
                <a:spcPct val="20000"/>
              </a:lnSpc>
              <a:spcBef>
                <a:spcPts val="0"/>
              </a:spcBef>
              <a:spcAft>
                <a:spcPts val="529"/>
              </a:spcAft>
            </a:pPr>
            <a:endParaRPr lang="en-US" sz="1765" dirty="0"/>
          </a:p>
          <a:p>
            <a:pPr>
              <a:lnSpc>
                <a:spcPct val="120000"/>
              </a:lnSpc>
              <a:spcAft>
                <a:spcPts val="529"/>
              </a:spcAft>
            </a:pPr>
            <a:r>
              <a:rPr lang="en-US" sz="1941" dirty="0"/>
              <a:t>High </a:t>
            </a:r>
            <a:r>
              <a:rPr lang="en-US" sz="1941" dirty="0" err="1">
                <a:latin typeface="Symbol" charset="2"/>
                <a:ea typeface="Symbol" charset="2"/>
                <a:cs typeface="Symbol" charset="2"/>
              </a:rPr>
              <a:t>b</a:t>
            </a:r>
            <a:r>
              <a:rPr lang="en-US" sz="1941" baseline="-25000" dirty="0" err="1"/>
              <a:t>T</a:t>
            </a:r>
            <a:r>
              <a:rPr lang="en-US" sz="1941" dirty="0"/>
              <a:t> plasmas often terminated by disruption</a:t>
            </a:r>
          </a:p>
          <a:p>
            <a:pPr lvl="1">
              <a:spcAft>
                <a:spcPts val="529"/>
              </a:spcAft>
            </a:pPr>
            <a:r>
              <a:rPr lang="en-US" sz="1765" dirty="0"/>
              <a:t>n = 1, low-m precursors </a:t>
            </a:r>
          </a:p>
          <a:p>
            <a:pPr lvl="1">
              <a:spcAft>
                <a:spcPts val="529"/>
              </a:spcAft>
            </a:pPr>
            <a:endParaRPr lang="en-US" sz="1765" dirty="0"/>
          </a:p>
          <a:p>
            <a:pPr>
              <a:lnSpc>
                <a:spcPct val="20000"/>
              </a:lnSpc>
              <a:spcBef>
                <a:spcPts val="0"/>
              </a:spcBef>
              <a:spcAft>
                <a:spcPts val="529"/>
              </a:spcAft>
            </a:pPr>
            <a:endParaRPr lang="en-US" sz="1941" dirty="0"/>
          </a:p>
          <a:p>
            <a:pPr>
              <a:lnSpc>
                <a:spcPct val="120000"/>
              </a:lnSpc>
              <a:spcAft>
                <a:spcPts val="529"/>
              </a:spcAft>
            </a:pPr>
            <a:r>
              <a:rPr lang="en-US" sz="1941" dirty="0"/>
              <a:t>Expands accessible high I</a:t>
            </a:r>
            <a:r>
              <a:rPr lang="en-US" sz="1941" baseline="-25000" dirty="0"/>
              <a:t>N</a:t>
            </a:r>
            <a:r>
              <a:rPr lang="en-US" sz="1941" dirty="0"/>
              <a:t>, </a:t>
            </a:r>
            <a:r>
              <a:rPr lang="en-US" sz="1941" dirty="0" err="1">
                <a:latin typeface="Symbol" charset="2"/>
                <a:ea typeface="Symbol" charset="2"/>
                <a:cs typeface="Symbol" charset="2"/>
              </a:rPr>
              <a:t>b</a:t>
            </a:r>
            <a:r>
              <a:rPr lang="en-US" sz="1941" baseline="-25000" dirty="0" err="1"/>
              <a:t>T</a:t>
            </a:r>
            <a:r>
              <a:rPr lang="en-US" sz="1941" dirty="0"/>
              <a:t> space for tokamak stability studies at extreme </a:t>
            </a:r>
            <a:r>
              <a:rPr lang="en-US" sz="1941" dirty="0" err="1"/>
              <a:t>toroidicity</a:t>
            </a:r>
            <a:endParaRPr lang="en-US" sz="1941" dirty="0"/>
          </a:p>
          <a:p>
            <a:pPr lvl="1">
              <a:spcAft>
                <a:spcPts val="529"/>
              </a:spcAft>
            </a:pPr>
            <a:r>
              <a:rPr lang="en-US" sz="1765" dirty="0"/>
              <a:t>Campaign underway to document, extend to higher </a:t>
            </a:r>
            <a:r>
              <a:rPr lang="en-US" sz="1765" dirty="0" err="1"/>
              <a:t>I</a:t>
            </a:r>
            <a:r>
              <a:rPr lang="en-US" sz="1765" baseline="-25000" dirty="0" err="1"/>
              <a:t>p</a:t>
            </a:r>
            <a:endParaRPr lang="en-US" sz="1765" baseline="-25000" dirty="0"/>
          </a:p>
          <a:p>
            <a:pPr lvl="1">
              <a:spcAft>
                <a:spcPts val="529"/>
              </a:spcAft>
            </a:pPr>
            <a:r>
              <a:rPr lang="en-US" sz="1765" dirty="0"/>
              <a:t>Improved LHI injector hardware to increase </a:t>
            </a:r>
            <a:r>
              <a:rPr lang="en-US" sz="1765" dirty="0" err="1"/>
              <a:t>I</a:t>
            </a:r>
            <a:r>
              <a:rPr lang="en-US" sz="1765" baseline="-25000" dirty="0" err="1"/>
              <a:t>p</a:t>
            </a:r>
            <a:r>
              <a:rPr lang="en-US" sz="1765" dirty="0"/>
              <a:t>, B</a:t>
            </a:r>
            <a:r>
              <a:rPr lang="en-US" sz="1765" baseline="-25000" dirty="0"/>
              <a:t>TF</a:t>
            </a:r>
            <a:r>
              <a:rPr lang="en-US" sz="1765" dirty="0"/>
              <a:t> access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015" y="4582601"/>
            <a:ext cx="1876714" cy="140092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400" y="1221332"/>
            <a:ext cx="4369517" cy="2988348"/>
          </a:xfrm>
          <a:prstGeom prst="rect">
            <a:avLst/>
          </a:prstGeom>
        </p:spPr>
      </p:pic>
      <p:sp>
        <p:nvSpPr>
          <p:cNvPr id="4" name="Footer Placeholder 3"/>
          <p:cNvSpPr>
            <a:spLocks noGrp="1"/>
          </p:cNvSpPr>
          <p:nvPr>
            <p:ph type="ftr" sz="quarter" idx="10"/>
          </p:nvPr>
        </p:nvSpPr>
        <p:spPr/>
        <p:txBody>
          <a:bodyPr/>
          <a:lstStyle/>
          <a:p>
            <a:pPr>
              <a:lnSpc>
                <a:spcPct val="100000"/>
              </a:lnSpc>
            </a:pPr>
            <a:r>
              <a:rPr lang="pt-BR" i="1" smtClean="0">
                <a:solidFill>
                  <a:schemeClr val="tx1"/>
                </a:solidFill>
              </a:rPr>
              <a:t>RJF IAEA FEC2016 </a:t>
            </a:r>
            <a:endParaRPr lang="en-US" dirty="0"/>
          </a:p>
        </p:txBody>
      </p:sp>
      <p:sp>
        <p:nvSpPr>
          <p:cNvPr id="5" name="TextBox 4"/>
          <p:cNvSpPr txBox="1"/>
          <p:nvPr/>
        </p:nvSpPr>
        <p:spPr>
          <a:xfrm flipH="1">
            <a:off x="6701729" y="1040103"/>
            <a:ext cx="3301387" cy="309637"/>
          </a:xfrm>
          <a:prstGeom prst="rect">
            <a:avLst/>
          </a:prstGeom>
          <a:noFill/>
        </p:spPr>
        <p:txBody>
          <a:bodyPr wrap="square" rtlCol="0">
            <a:spAutoFit/>
          </a:bodyPr>
          <a:lstStyle/>
          <a:p>
            <a:pPr algn="ctr"/>
            <a:r>
              <a:rPr lang="en-US" sz="1412" i="1" dirty="0">
                <a:latin typeface="Helvetica" charset="0"/>
                <a:ea typeface="Helvetica" charset="0"/>
                <a:cs typeface="Helvetica" charset="0"/>
              </a:rPr>
              <a:t>Initial Exploration of High-</a:t>
            </a:r>
            <a:r>
              <a:rPr lang="en-US" sz="1412" i="1" dirty="0" err="1">
                <a:latin typeface="Symbol" charset="2"/>
                <a:ea typeface="Symbol" charset="2"/>
                <a:cs typeface="Symbol" charset="2"/>
              </a:rPr>
              <a:t>b</a:t>
            </a:r>
            <a:r>
              <a:rPr lang="en-US" sz="1412" i="1" baseline="-25000" dirty="0" err="1">
                <a:latin typeface="Helvetica" charset="0"/>
                <a:ea typeface="Helvetica" charset="0"/>
                <a:cs typeface="Helvetica" charset="0"/>
              </a:rPr>
              <a:t>T</a:t>
            </a:r>
            <a:r>
              <a:rPr lang="en-US" sz="1412" i="1" dirty="0">
                <a:latin typeface="Helvetica" charset="0"/>
                <a:ea typeface="Helvetica" charset="0"/>
                <a:cs typeface="Helvetica" charset="0"/>
              </a:rPr>
              <a:t> Space </a:t>
            </a:r>
            <a:endParaRPr lang="en-US" sz="1412" i="1" dirty="0">
              <a:latin typeface="Helvetica" charset="0"/>
              <a:ea typeface="Helvetica" charset="0"/>
              <a:cs typeface="Helvetica" charset="0"/>
            </a:endParaRPr>
          </a:p>
        </p:txBody>
      </p:sp>
    </p:spTree>
    <p:extLst>
      <p:ext uri="{BB962C8B-B14F-4D97-AF65-F5344CB8AC3E}">
        <p14:creationId xmlns:p14="http://schemas.microsoft.com/office/powerpoint/2010/main" val="1969044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Ion Heating</a:t>
            </a:r>
            <a:endParaRPr lang="en-US" dirty="0"/>
          </a:p>
        </p:txBody>
      </p:sp>
      <p:sp>
        <p:nvSpPr>
          <p:cNvPr id="3" name="TextBox 2"/>
          <p:cNvSpPr txBox="1"/>
          <p:nvPr/>
        </p:nvSpPr>
        <p:spPr>
          <a:xfrm>
            <a:off x="2000250" y="2000249"/>
            <a:ext cx="8601075" cy="2123658"/>
          </a:xfrm>
          <a:prstGeom prst="rect">
            <a:avLst/>
          </a:prstGeom>
          <a:noFill/>
        </p:spPr>
        <p:txBody>
          <a:bodyPr wrap="square" rtlCol="0">
            <a:spAutoFit/>
          </a:bodyPr>
          <a:lstStyle/>
          <a:p>
            <a:r>
              <a:rPr lang="en-US" sz="6600" dirty="0" smtClean="0">
                <a:latin typeface="+mn-lt"/>
              </a:rPr>
              <a:t>Backups: </a:t>
            </a:r>
          </a:p>
          <a:p>
            <a:r>
              <a:rPr lang="en-US" sz="6600" dirty="0" smtClean="0">
                <a:latin typeface="+mn-lt"/>
              </a:rPr>
              <a:t>Ion Heating</a:t>
            </a:r>
            <a:endParaRPr lang="en-US" sz="6600" dirty="0" smtClean="0">
              <a:latin typeface="+mn-lt"/>
            </a:endParaRPr>
          </a:p>
        </p:txBody>
      </p:sp>
    </p:spTree>
    <p:extLst>
      <p:ext uri="{BB962C8B-B14F-4D97-AF65-F5344CB8AC3E}">
        <p14:creationId xmlns:p14="http://schemas.microsoft.com/office/powerpoint/2010/main" val="168673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52105" y="34612"/>
            <a:ext cx="7537501" cy="722410"/>
          </a:xfrm>
          <a:prstGeom prst="rect">
            <a:avLst/>
          </a:prstGeom>
        </p:spPr>
        <p:txBody>
          <a:bodyPr anchor="ctr">
            <a:noAutofit/>
          </a:bodyPr>
          <a:lstStyle>
            <a:lvl1pPr marL="0" indent="-304312" algn="ctr" defTabSz="608625" rtl="0" eaLnBrk="1" fontAlgn="base" hangingPunct="1">
              <a:lnSpc>
                <a:spcPct val="93000"/>
              </a:lnSpc>
              <a:spcBef>
                <a:spcPct val="0"/>
              </a:spcBef>
              <a:spcAft>
                <a:spcPct val="0"/>
              </a:spcAft>
              <a:buClr>
                <a:srgbClr val="000000"/>
              </a:buClr>
              <a:buSzPct val="100000"/>
              <a:buFont typeface="Times New Roman" pitchFamily="18" charset="0"/>
              <a:defRPr sz="4800" baseline="0">
                <a:solidFill>
                  <a:srgbClr val="FFFFFF"/>
                </a:solidFill>
                <a:effectLst>
                  <a:outerShdw blurRad="50800" dist="38100" dir="2700000" algn="tl" rotWithShape="0">
                    <a:prstClr val="black">
                      <a:alpha val="40000"/>
                    </a:prstClr>
                  </a:outerShdw>
                </a:effectLst>
                <a:latin typeface="+mj-lt"/>
                <a:ea typeface="+mj-ea"/>
                <a:cs typeface="+mj-cs"/>
              </a:defRPr>
            </a:lvl1pPr>
            <a:lvl2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2pPr>
            <a:lvl3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3pPr>
            <a:lvl4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4pPr>
            <a:lvl5pPr marL="2738811"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5pPr>
            <a:lvl6pPr marL="3347436"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6pPr>
            <a:lvl7pPr marL="3956060"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7pPr>
            <a:lvl8pPr marL="4564685"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8pPr>
            <a:lvl9pPr marL="5173309" indent="-304312" algn="l" defTabSz="608625" rtl="0" eaLnBrk="1" fontAlgn="base" hangingPunct="1">
              <a:lnSpc>
                <a:spcPct val="93000"/>
              </a:lnSpc>
              <a:spcBef>
                <a:spcPct val="0"/>
              </a:spcBef>
              <a:spcAft>
                <a:spcPct val="0"/>
              </a:spcAft>
              <a:buClr>
                <a:srgbClr val="000000"/>
              </a:buClr>
              <a:buSzPct val="100000"/>
              <a:buFont typeface="Times New Roman" pitchFamily="18" charset="0"/>
              <a:defRPr sz="4800">
                <a:solidFill>
                  <a:srgbClr val="FFFFFF"/>
                </a:solidFill>
                <a:effectLst>
                  <a:outerShdw blurRad="38100" dist="38100" dir="2700000" algn="tl">
                    <a:srgbClr val="C0C0C0"/>
                  </a:outerShdw>
                </a:effectLst>
                <a:latin typeface="Arial" charset="0"/>
                <a:cs typeface="Lucida Sans Unicode" pitchFamily="34" charset="0"/>
              </a:defRPr>
            </a:lvl9pPr>
          </a:lstStyle>
          <a:p>
            <a:pPr>
              <a:lnSpc>
                <a:spcPct val="100000"/>
              </a:lnSpc>
            </a:pPr>
            <a:r>
              <a:rPr lang="en-US" sz="2471" dirty="0"/>
              <a:t>Reconnection-driven Ion Heating </a:t>
            </a:r>
          </a:p>
          <a:p>
            <a:pPr>
              <a:lnSpc>
                <a:spcPct val="100000"/>
              </a:lnSpc>
            </a:pPr>
            <a:r>
              <a:rPr lang="en-US" sz="2471" dirty="0"/>
              <a:t>G</a:t>
            </a:r>
            <a:r>
              <a:rPr lang="en-US" sz="2471" dirty="0"/>
              <a:t>ives </a:t>
            </a:r>
            <a:r>
              <a:rPr lang="en-US" sz="2471" dirty="0" err="1"/>
              <a:t>T</a:t>
            </a:r>
            <a:r>
              <a:rPr lang="en-US" sz="2471" baseline="-25000" dirty="0" err="1"/>
              <a:t>i</a:t>
            </a:r>
            <a:r>
              <a:rPr lang="en-US" sz="2471" dirty="0"/>
              <a:t> &gt; </a:t>
            </a:r>
            <a:r>
              <a:rPr lang="en-US" sz="2471" dirty="0" err="1"/>
              <a:t>T</a:t>
            </a:r>
            <a:r>
              <a:rPr lang="en-US" sz="2471" baseline="-25000" dirty="0" err="1"/>
              <a:t>e</a:t>
            </a:r>
            <a:r>
              <a:rPr lang="en-US" sz="2471" dirty="0"/>
              <a:t> </a:t>
            </a:r>
            <a:r>
              <a:rPr lang="en-US" sz="2471" dirty="0"/>
              <a:t>During LHI </a:t>
            </a:r>
            <a:endParaRPr lang="en-US" sz="2471" dirty="0"/>
          </a:p>
        </p:txBody>
      </p:sp>
      <p:sp>
        <p:nvSpPr>
          <p:cNvPr id="5" name="Text Placeholder 2"/>
          <p:cNvSpPr txBox="1">
            <a:spLocks/>
          </p:cNvSpPr>
          <p:nvPr/>
        </p:nvSpPr>
        <p:spPr bwMode="auto">
          <a:xfrm>
            <a:off x="2137963" y="1383948"/>
            <a:ext cx="3896636" cy="3105444"/>
          </a:xfrm>
          <a:prstGeom prst="rect">
            <a:avLst/>
          </a:prstGeom>
          <a:noFill/>
          <a:ln w="9525">
            <a:noFill/>
            <a:round/>
            <a:headEnd/>
            <a:tailEnd/>
          </a:ln>
          <a:effectLst/>
        </p:spPr>
        <p:txBody>
          <a:bodyPr vert="horz" wrap="square" lIns="0" tIns="18362" rIns="0" bIns="0" numCol="1" anchor="t" anchorCtr="0" compatLnSpc="1">
            <a:prstTxWarp prst="textNoShape">
              <a:avLst/>
            </a:prstTxWarp>
            <a:noAutofit/>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sz="1600">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pPr marL="357207" indent="-346001">
              <a:lnSpc>
                <a:spcPct val="120000"/>
              </a:lnSpc>
            </a:pPr>
            <a:r>
              <a:rPr lang="en-US" sz="1412" dirty="0">
                <a:latin typeface="Helvetica" charset="0"/>
                <a:ea typeface="Helvetica" charset="0"/>
                <a:cs typeface="Helvetica" charset="0"/>
              </a:rPr>
              <a:t>Impurity </a:t>
            </a:r>
            <a:r>
              <a:rPr lang="en-US" sz="1412" dirty="0" err="1">
                <a:latin typeface="Helvetica" charset="0"/>
                <a:ea typeface="Helvetica" charset="0"/>
                <a:cs typeface="Helvetica" charset="0"/>
              </a:rPr>
              <a:t>T</a:t>
            </a:r>
            <a:r>
              <a:rPr lang="en-US" sz="1412" baseline="-25000" dirty="0" err="1">
                <a:latin typeface="Helvetica" charset="0"/>
                <a:ea typeface="Helvetica" charset="0"/>
                <a:cs typeface="Helvetica" charset="0"/>
              </a:rPr>
              <a:t>i</a:t>
            </a:r>
            <a:r>
              <a:rPr lang="en-US" sz="1412" dirty="0">
                <a:latin typeface="Helvetica" charset="0"/>
                <a:ea typeface="Helvetica" charset="0"/>
                <a:cs typeface="Helvetica" charset="0"/>
              </a:rPr>
              <a:t>(0) ~ 100 – 500 eV &gt; </a:t>
            </a:r>
            <a:r>
              <a:rPr lang="en-US" sz="1412" dirty="0" err="1">
                <a:latin typeface="Helvetica" charset="0"/>
                <a:ea typeface="Helvetica" charset="0"/>
                <a:cs typeface="Helvetica" charset="0"/>
              </a:rPr>
              <a:t>T</a:t>
            </a:r>
            <a:r>
              <a:rPr lang="en-US" sz="1412" baseline="-25000" dirty="0" err="1">
                <a:latin typeface="Helvetica" charset="0"/>
                <a:ea typeface="Helvetica" charset="0"/>
                <a:cs typeface="Helvetica" charset="0"/>
              </a:rPr>
              <a:t>e</a:t>
            </a:r>
            <a:r>
              <a:rPr lang="en-US" sz="1412" dirty="0">
                <a:latin typeface="Helvetica" charset="0"/>
                <a:ea typeface="Helvetica" charset="0"/>
                <a:cs typeface="Helvetica" charset="0"/>
              </a:rPr>
              <a:t> routinely observed during LHI</a:t>
            </a:r>
          </a:p>
          <a:p>
            <a:pPr marL="357207" indent="-346001">
              <a:lnSpc>
                <a:spcPts val="176"/>
              </a:lnSpc>
            </a:pPr>
            <a:endParaRPr lang="en-US" sz="1412" dirty="0">
              <a:latin typeface="Helvetica" charset="0"/>
              <a:ea typeface="Helvetica" charset="0"/>
              <a:cs typeface="Helvetica" charset="0"/>
            </a:endParaRPr>
          </a:p>
          <a:p>
            <a:pPr marL="357207" indent="-346001">
              <a:lnSpc>
                <a:spcPct val="120000"/>
              </a:lnSpc>
            </a:pPr>
            <a:r>
              <a:rPr lang="en-US" sz="1412" dirty="0">
                <a:latin typeface="Helvetica" charset="0"/>
                <a:ea typeface="Helvetica" charset="0"/>
                <a:cs typeface="Helvetica" charset="0"/>
              </a:rPr>
              <a:t>Continuous ion </a:t>
            </a:r>
            <a:r>
              <a:rPr lang="en-US" sz="1412" dirty="0">
                <a:latin typeface="Helvetica" charset="0"/>
                <a:ea typeface="Helvetica" charset="0"/>
                <a:cs typeface="Helvetica" charset="0"/>
              </a:rPr>
              <a:t>heating from reconnection between collinear current </a:t>
            </a:r>
            <a:r>
              <a:rPr lang="en-US" sz="1412" dirty="0">
                <a:latin typeface="Helvetica" charset="0"/>
                <a:ea typeface="Helvetica" charset="0"/>
                <a:cs typeface="Helvetica" charset="0"/>
              </a:rPr>
              <a:t>streams</a:t>
            </a:r>
          </a:p>
          <a:p>
            <a:pPr marL="710211" lvl="1" indent="-346001">
              <a:lnSpc>
                <a:spcPct val="120000"/>
              </a:lnSpc>
            </a:pPr>
            <a:r>
              <a:rPr lang="en-US" sz="1412" dirty="0">
                <a:latin typeface="Times New Roman" charset="0"/>
                <a:ea typeface="Times New Roman" charset="0"/>
                <a:cs typeface="Times New Roman" charset="0"/>
              </a:rPr>
              <a:t>No effect on current drive efficiency</a:t>
            </a:r>
          </a:p>
          <a:p>
            <a:pPr marL="710211" lvl="1" indent="-346001">
              <a:lnSpc>
                <a:spcPct val="120000"/>
              </a:lnSpc>
            </a:pPr>
            <a:r>
              <a:rPr lang="en-US" sz="1412" dirty="0">
                <a:latin typeface="Times New Roman" charset="0"/>
                <a:ea typeface="Times New Roman" charset="0"/>
                <a:cs typeface="Times New Roman" charset="0"/>
              </a:rPr>
              <a:t>Significant </a:t>
            </a:r>
            <a:r>
              <a:rPr lang="en-US" sz="1412" dirty="0">
                <a:latin typeface="Times New Roman" charset="0"/>
                <a:ea typeface="Times New Roman" charset="0"/>
                <a:cs typeface="Times New Roman" charset="0"/>
              </a:rPr>
              <a:t>ion heating </a:t>
            </a:r>
            <a:r>
              <a:rPr lang="en-US" sz="1412" dirty="0">
                <a:latin typeface="Times New Roman" charset="0"/>
                <a:ea typeface="Times New Roman" charset="0"/>
                <a:cs typeface="Times New Roman" charset="0"/>
              </a:rPr>
              <a:t>(~ few  0.1 </a:t>
            </a:r>
            <a:r>
              <a:rPr lang="en-US" sz="1412" dirty="0">
                <a:latin typeface="Times New Roman" charset="0"/>
                <a:ea typeface="Times New Roman" charset="0"/>
                <a:cs typeface="Times New Roman" charset="0"/>
              </a:rPr>
              <a:t>MW)</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276" y="3973349"/>
            <a:ext cx="3621324" cy="228593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025" y="1644296"/>
            <a:ext cx="3769249" cy="4712836"/>
          </a:xfrm>
          <a:prstGeom prst="rect">
            <a:avLst/>
          </a:prstGeom>
        </p:spPr>
      </p:pic>
      <p:sp>
        <p:nvSpPr>
          <p:cNvPr id="3" name="TextBox 2"/>
          <p:cNvSpPr txBox="1"/>
          <p:nvPr/>
        </p:nvSpPr>
        <p:spPr>
          <a:xfrm>
            <a:off x="6740732" y="1072325"/>
            <a:ext cx="3714718" cy="662489"/>
          </a:xfrm>
          <a:prstGeom prst="rect">
            <a:avLst/>
          </a:prstGeom>
          <a:noFill/>
        </p:spPr>
        <p:txBody>
          <a:bodyPr wrap="square" rtlCol="0">
            <a:spAutoFit/>
          </a:bodyPr>
          <a:lstStyle/>
          <a:p>
            <a:pPr algn="ctr"/>
            <a:r>
              <a:rPr lang="en-US" sz="1235" dirty="0">
                <a:latin typeface="Helvetica" charset="0"/>
                <a:ea typeface="Helvetica" charset="0"/>
                <a:cs typeface="Helvetica" charset="0"/>
              </a:rPr>
              <a:t>Ion heating correlated with high frequency MHD fluctuations, not with discrete reconnection </a:t>
            </a:r>
            <a:r>
              <a:rPr lang="en-US" sz="1235">
                <a:latin typeface="Helvetica" charset="0"/>
                <a:ea typeface="Helvetica" charset="0"/>
                <a:cs typeface="Helvetica" charset="0"/>
              </a:rPr>
              <a:t>between helical </a:t>
            </a:r>
            <a:r>
              <a:rPr lang="en-US" sz="1235" dirty="0">
                <a:latin typeface="Helvetica" charset="0"/>
                <a:ea typeface="Helvetica" charset="0"/>
                <a:cs typeface="Helvetica" charset="0"/>
              </a:rPr>
              <a:t>streams</a:t>
            </a:r>
            <a:endParaRPr lang="en-US" sz="1235" dirty="0">
              <a:latin typeface="Helvetica" charset="0"/>
              <a:ea typeface="Helvetica" charset="0"/>
              <a:cs typeface="Helvetica" charset="0"/>
            </a:endParaRPr>
          </a:p>
        </p:txBody>
      </p:sp>
      <p:sp>
        <p:nvSpPr>
          <p:cNvPr id="7" name="TextBox 6"/>
          <p:cNvSpPr txBox="1"/>
          <p:nvPr/>
        </p:nvSpPr>
        <p:spPr>
          <a:xfrm>
            <a:off x="2480158" y="3637504"/>
            <a:ext cx="3714718" cy="472437"/>
          </a:xfrm>
          <a:prstGeom prst="rect">
            <a:avLst/>
          </a:prstGeom>
          <a:noFill/>
        </p:spPr>
        <p:txBody>
          <a:bodyPr wrap="square" rtlCol="0">
            <a:spAutoFit/>
          </a:bodyPr>
          <a:lstStyle/>
          <a:p>
            <a:pPr algn="ctr"/>
            <a:r>
              <a:rPr lang="en-US" sz="1235" dirty="0">
                <a:latin typeface="Helvetica" charset="0"/>
                <a:ea typeface="Helvetica" charset="0"/>
                <a:cs typeface="Helvetica" charset="0"/>
              </a:rPr>
              <a:t>Ion heating consistent with </a:t>
            </a:r>
          </a:p>
          <a:p>
            <a:pPr algn="ctr"/>
            <a:r>
              <a:rPr lang="en-US" sz="1235" dirty="0">
                <a:latin typeface="Helvetica" charset="0"/>
                <a:ea typeface="Helvetica" charset="0"/>
                <a:cs typeface="Helvetica" charset="0"/>
              </a:rPr>
              <a:t>2-fluid reconnection theory</a:t>
            </a:r>
            <a:endParaRPr lang="en-US" sz="1235" dirty="0">
              <a:latin typeface="Helvetica" charset="0"/>
              <a:ea typeface="Helvetica" charset="0"/>
              <a:cs typeface="Helvetica" charset="0"/>
            </a:endParaRPr>
          </a:p>
        </p:txBody>
      </p:sp>
      <p:sp>
        <p:nvSpPr>
          <p:cNvPr id="4" name="Footer Placeholder 3"/>
          <p:cNvSpPr>
            <a:spLocks noGrp="1"/>
          </p:cNvSpPr>
          <p:nvPr>
            <p:ph type="ftr" sz="quarter" idx="10"/>
          </p:nvPr>
        </p:nvSpPr>
        <p:spPr/>
        <p:txBody>
          <a:bodyPr/>
          <a:lstStyle/>
          <a:p>
            <a:pPr>
              <a:lnSpc>
                <a:spcPct val="100000"/>
              </a:lnSpc>
            </a:pPr>
            <a:r>
              <a:rPr lang="pt-BR" i="1" smtClean="0">
                <a:solidFill>
                  <a:schemeClr val="tx1"/>
                </a:solidFill>
              </a:rPr>
              <a:t>RJF IAEA FEC2016 </a:t>
            </a:r>
            <a:endParaRPr lang="en-US" dirty="0"/>
          </a:p>
        </p:txBody>
      </p:sp>
    </p:spTree>
    <p:extLst>
      <p:ext uri="{BB962C8B-B14F-4D97-AF65-F5344CB8AC3E}">
        <p14:creationId xmlns:p14="http://schemas.microsoft.com/office/powerpoint/2010/main" val="1355970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245" y="1"/>
            <a:ext cx="9051636" cy="836613"/>
          </a:xfrm>
        </p:spPr>
        <p:txBody>
          <a:bodyPr>
            <a:normAutofit/>
          </a:bodyPr>
          <a:lstStyle/>
          <a:p>
            <a:r>
              <a:rPr lang="en-US" dirty="0" smtClean="0"/>
              <a:t>I</a:t>
            </a:r>
            <a:r>
              <a:rPr lang="en-US" baseline="-25000" dirty="0" smtClean="0"/>
              <a:t>p</a:t>
            </a:r>
            <a:r>
              <a:rPr lang="en-US" dirty="0" smtClean="0"/>
              <a:t> Projections for LHI Depend Strongly on Electron Confinement Scaling </a:t>
            </a:r>
            <a:endParaRPr lang="en-US" dirty="0"/>
          </a:p>
        </p:txBody>
      </p:sp>
      <p:sp>
        <p:nvSpPr>
          <p:cNvPr id="3" name="Text Placeholder 2"/>
          <p:cNvSpPr>
            <a:spLocks noGrp="1"/>
          </p:cNvSpPr>
          <p:nvPr>
            <p:ph type="body" sz="quarter" idx="11"/>
          </p:nvPr>
        </p:nvSpPr>
        <p:spPr>
          <a:xfrm>
            <a:off x="521346" y="1462782"/>
            <a:ext cx="5208364" cy="4420289"/>
          </a:xfrm>
        </p:spPr>
        <p:txBody>
          <a:bodyPr/>
          <a:lstStyle/>
          <a:p>
            <a:r>
              <a:rPr lang="en-US" dirty="0" smtClean="0"/>
              <a:t>0-D power-balance model</a:t>
            </a:r>
            <a:r>
              <a:rPr lang="en-US" baseline="30000" dirty="0" smtClean="0"/>
              <a:t>1</a:t>
            </a:r>
            <a:r>
              <a:rPr lang="en-US" dirty="0" smtClean="0"/>
              <a:t> predicts </a:t>
            </a:r>
            <a:br>
              <a:rPr lang="en-US" dirty="0" smtClean="0"/>
            </a:br>
            <a:r>
              <a:rPr lang="en-US" dirty="0" smtClean="0"/>
              <a:t>I</a:t>
            </a:r>
            <a:r>
              <a:rPr lang="en-US" baseline="-25000" dirty="0" smtClean="0"/>
              <a:t>p</a:t>
            </a:r>
            <a:r>
              <a:rPr lang="en-US" dirty="0" smtClean="0"/>
              <a:t>(t) from Local Helicity </a:t>
            </a:r>
            <a:r>
              <a:rPr lang="en-US" dirty="0" smtClean="0"/>
              <a:t>Injection (LHI):</a:t>
            </a:r>
            <a:endParaRPr lang="en-US" dirty="0"/>
          </a:p>
          <a:p>
            <a:pPr marL="0" indent="0">
              <a:spcBef>
                <a:spcPts val="2800"/>
              </a:spcBef>
              <a:spcAft>
                <a:spcPts val="1400"/>
              </a:spcAft>
              <a:buNone/>
            </a:pPr>
            <a:r>
              <a:rPr lang="en-US" sz="2400" dirty="0"/>
              <a:t>	</a:t>
            </a:r>
            <a:r>
              <a:rPr lang="en-US" sz="2400" dirty="0" smtClean="0"/>
              <a:t>	I</a:t>
            </a:r>
            <a:r>
              <a:rPr lang="en-US" sz="2400" baseline="-25000" dirty="0" smtClean="0"/>
              <a:t>p</a:t>
            </a:r>
            <a:r>
              <a:rPr lang="en-US" sz="2400" dirty="0" smtClean="0"/>
              <a:t>[ V</a:t>
            </a:r>
            <a:r>
              <a:rPr lang="en-US" sz="2400" baseline="-25000" dirty="0" smtClean="0"/>
              <a:t>LHI</a:t>
            </a:r>
            <a:r>
              <a:rPr lang="en-US" sz="2400" dirty="0" smtClean="0"/>
              <a:t>+V</a:t>
            </a:r>
            <a:r>
              <a:rPr lang="en-US" sz="2400" baseline="-25000" dirty="0" smtClean="0"/>
              <a:t>IR</a:t>
            </a:r>
            <a:r>
              <a:rPr lang="en-US" sz="2400" dirty="0" smtClean="0"/>
              <a:t>+V</a:t>
            </a:r>
            <a:r>
              <a:rPr lang="en-US" sz="2400" baseline="-25000" dirty="0" smtClean="0"/>
              <a:t>IND</a:t>
            </a:r>
            <a:r>
              <a:rPr lang="en-US" sz="2400" dirty="0" smtClean="0"/>
              <a:t> ] = 0</a:t>
            </a:r>
          </a:p>
          <a:p>
            <a:endParaRPr lang="en-US" baseline="30000" dirty="0" smtClean="0"/>
          </a:p>
          <a:p>
            <a:endParaRPr lang="en-US" baseline="30000" dirty="0"/>
          </a:p>
          <a:p>
            <a:r>
              <a:rPr lang="en-US" dirty="0" smtClean="0"/>
              <a:t>Projected T</a:t>
            </a:r>
            <a:r>
              <a:rPr lang="en-US" baseline="-25000" dirty="0" smtClean="0"/>
              <a:t>e</a:t>
            </a:r>
            <a:r>
              <a:rPr lang="en-US" dirty="0" smtClean="0"/>
              <a:t>, I</a:t>
            </a:r>
            <a:r>
              <a:rPr lang="en-US" baseline="-25000" dirty="0" smtClean="0"/>
              <a:t>p</a:t>
            </a:r>
            <a:r>
              <a:rPr lang="en-US" dirty="0" smtClean="0"/>
              <a:t>, may vary if:</a:t>
            </a:r>
          </a:p>
          <a:p>
            <a:pPr lvl="1"/>
            <a:r>
              <a:rPr lang="en-US" dirty="0" smtClean="0"/>
              <a:t>Helicity drive dominates	 (V</a:t>
            </a:r>
            <a:r>
              <a:rPr lang="en-US" baseline="-25000" dirty="0" smtClean="0"/>
              <a:t>LHI</a:t>
            </a:r>
            <a:r>
              <a:rPr lang="en-US" dirty="0" smtClean="0"/>
              <a:t> &gt;&gt; V</a:t>
            </a:r>
            <a:r>
              <a:rPr lang="en-US" baseline="-25000" dirty="0" smtClean="0"/>
              <a:t>IND</a:t>
            </a:r>
            <a:r>
              <a:rPr lang="en-US" dirty="0" smtClean="0"/>
              <a:t>)</a:t>
            </a:r>
          </a:p>
          <a:p>
            <a:pPr lvl="1"/>
            <a:r>
              <a:rPr lang="en-US" dirty="0" smtClean="0"/>
              <a:t>Inductive drive dominates	 (V</a:t>
            </a:r>
            <a:r>
              <a:rPr lang="en-US" baseline="-25000" dirty="0" smtClean="0"/>
              <a:t>LHI </a:t>
            </a:r>
            <a:r>
              <a:rPr lang="en-US" dirty="0" smtClean="0"/>
              <a:t>&lt;&lt; V</a:t>
            </a:r>
            <a:r>
              <a:rPr lang="en-US" baseline="-25000" dirty="0" smtClean="0"/>
              <a:t>IND</a:t>
            </a:r>
            <a:r>
              <a:rPr lang="en-US" dirty="0" smtClean="0"/>
              <a:t>)</a:t>
            </a:r>
          </a:p>
          <a:p>
            <a:pPr marL="0" indent="0">
              <a:buNone/>
            </a:pPr>
            <a:endParaRPr lang="en-US" dirty="0" smtClean="0"/>
          </a:p>
          <a:p>
            <a:r>
              <a:rPr lang="en-US" dirty="0" smtClean="0"/>
              <a:t>Exploring T</a:t>
            </a:r>
            <a:r>
              <a:rPr lang="en-US" baseline="-25000" dirty="0" smtClean="0"/>
              <a:t>e</a:t>
            </a:r>
            <a:r>
              <a:rPr lang="en-US" dirty="0" smtClean="0"/>
              <a:t> behavior </a:t>
            </a:r>
            <a:r>
              <a:rPr lang="en-US" dirty="0" smtClean="0"/>
              <a:t>as dominant drive method varies</a:t>
            </a:r>
            <a:endParaRPr lang="en-US" baseline="-25000" dirty="0"/>
          </a:p>
        </p:txBody>
      </p:sp>
      <p:grpSp>
        <p:nvGrpSpPr>
          <p:cNvPr id="30" name="Group 29"/>
          <p:cNvGrpSpPr/>
          <p:nvPr/>
        </p:nvGrpSpPr>
        <p:grpSpPr>
          <a:xfrm>
            <a:off x="12799779" y="3672927"/>
            <a:ext cx="7022923" cy="2808246"/>
            <a:chOff x="5001331" y="3672927"/>
            <a:chExt cx="7022923" cy="2808246"/>
          </a:xfrm>
        </p:grpSpPr>
        <p:grpSp>
          <p:nvGrpSpPr>
            <p:cNvPr id="15" name="Group 14"/>
            <p:cNvGrpSpPr/>
            <p:nvPr/>
          </p:nvGrpSpPr>
          <p:grpSpPr>
            <a:xfrm>
              <a:off x="5818692" y="3672927"/>
              <a:ext cx="6205562" cy="2808246"/>
              <a:chOff x="5865186" y="3409455"/>
              <a:chExt cx="6205562" cy="2808246"/>
            </a:xfrm>
          </p:grpSpPr>
          <p:grpSp>
            <p:nvGrpSpPr>
              <p:cNvPr id="14" name="Group 13"/>
              <p:cNvGrpSpPr/>
              <p:nvPr/>
            </p:nvGrpSpPr>
            <p:grpSpPr>
              <a:xfrm>
                <a:off x="5865186" y="3409455"/>
                <a:ext cx="2230778" cy="2768395"/>
                <a:chOff x="5865186" y="3409455"/>
                <a:chExt cx="2230778" cy="276839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89197" y="3499699"/>
                  <a:ext cx="2006767" cy="2678151"/>
                </a:xfrm>
                <a:prstGeom prst="rect">
                  <a:avLst/>
                </a:prstGeom>
              </p:spPr>
            </p:pic>
            <p:sp>
              <p:nvSpPr>
                <p:cNvPr id="9" name="TextBox 8"/>
                <p:cNvSpPr txBox="1"/>
                <p:nvPr/>
              </p:nvSpPr>
              <p:spPr>
                <a:xfrm>
                  <a:off x="5865186" y="3409455"/>
                  <a:ext cx="2156108" cy="387795"/>
                </a:xfrm>
                <a:prstGeom prst="rect">
                  <a:avLst/>
                </a:prstGeom>
                <a:solidFill>
                  <a:schemeClr val="bg1"/>
                </a:solidFill>
              </p:spPr>
              <p:txBody>
                <a:bodyPr wrap="none" rtlCol="0" anchor="ctr">
                  <a:noAutofit/>
                </a:bodyPr>
                <a:lstStyle/>
                <a:p>
                  <a:pPr algn="ctr"/>
                  <a:r>
                    <a:rPr lang="en-US" sz="1600" b="1" dirty="0" smtClean="0"/>
                    <a:t>P</a:t>
                  </a:r>
                  <a:r>
                    <a:rPr lang="en-US" sz="1600" b="1" cap="small" dirty="0" smtClean="0"/>
                    <a:t>egasus</a:t>
                  </a:r>
                  <a:r>
                    <a:rPr lang="en-US" sz="1600" b="1" dirty="0" smtClean="0"/>
                    <a:t>: V</a:t>
                  </a:r>
                  <a:r>
                    <a:rPr lang="en-US" sz="1600" b="1" baseline="-25000" dirty="0" smtClean="0"/>
                    <a:t>LHI</a:t>
                  </a:r>
                  <a:r>
                    <a:rPr lang="en-US" sz="1600" b="1" dirty="0" smtClean="0"/>
                    <a:t> &lt; V</a:t>
                  </a:r>
                  <a:r>
                    <a:rPr lang="en-US" sz="1600" b="1" baseline="-25000" dirty="0" smtClean="0"/>
                    <a:t>IND</a:t>
                  </a:r>
                </a:p>
              </p:txBody>
            </p:sp>
          </p:grpSp>
          <p:grpSp>
            <p:nvGrpSpPr>
              <p:cNvPr id="13" name="Group 12"/>
              <p:cNvGrpSpPr/>
              <p:nvPr/>
            </p:nvGrpSpPr>
            <p:grpSpPr>
              <a:xfrm>
                <a:off x="7942379" y="3427082"/>
                <a:ext cx="2156108" cy="2790619"/>
                <a:chOff x="8021294" y="3427082"/>
                <a:chExt cx="2156108" cy="2790619"/>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48299" y="3531655"/>
                  <a:ext cx="1901542" cy="2686046"/>
                </a:xfrm>
                <a:prstGeom prst="rect">
                  <a:avLst/>
                </a:prstGeom>
              </p:spPr>
            </p:pic>
            <p:sp>
              <p:nvSpPr>
                <p:cNvPr id="10" name="TextBox 9"/>
                <p:cNvSpPr txBox="1"/>
                <p:nvPr/>
              </p:nvSpPr>
              <p:spPr>
                <a:xfrm>
                  <a:off x="8021294" y="3427082"/>
                  <a:ext cx="2156108" cy="352541"/>
                </a:xfrm>
                <a:prstGeom prst="rect">
                  <a:avLst/>
                </a:prstGeom>
                <a:solidFill>
                  <a:schemeClr val="bg1"/>
                </a:solidFill>
              </p:spPr>
              <p:txBody>
                <a:bodyPr wrap="none" rtlCol="0" anchor="ctr">
                  <a:noAutofit/>
                </a:bodyPr>
                <a:lstStyle/>
                <a:p>
                  <a:pPr algn="ctr"/>
                  <a:r>
                    <a:rPr lang="en-US" sz="1600" b="1" dirty="0" smtClean="0"/>
                    <a:t>NSTX-U: </a:t>
                  </a:r>
                  <a:r>
                    <a:rPr lang="en-US" sz="1600" b="1" smtClean="0"/>
                    <a:t>V</a:t>
                  </a:r>
                  <a:r>
                    <a:rPr lang="en-US" sz="1600" b="1" baseline="-25000" smtClean="0"/>
                    <a:t>LHI</a:t>
                  </a:r>
                  <a:r>
                    <a:rPr lang="en-US" sz="1600" b="1" smtClean="0"/>
                    <a:t> ~ </a:t>
                  </a:r>
                  <a:r>
                    <a:rPr lang="en-US" sz="1600" b="1" dirty="0" smtClean="0"/>
                    <a:t>V</a:t>
                  </a:r>
                  <a:r>
                    <a:rPr lang="en-US" sz="1600" b="1" baseline="-25000" dirty="0" smtClean="0"/>
                    <a:t>IND</a:t>
                  </a:r>
                </a:p>
              </p:txBody>
            </p:sp>
          </p:grpSp>
          <p:grpSp>
            <p:nvGrpSpPr>
              <p:cNvPr id="12" name="Group 11"/>
              <p:cNvGrpSpPr/>
              <p:nvPr/>
            </p:nvGrpSpPr>
            <p:grpSpPr>
              <a:xfrm>
                <a:off x="10094242" y="3427082"/>
                <a:ext cx="1976506" cy="2774975"/>
                <a:chOff x="10094242" y="3427082"/>
                <a:chExt cx="1976506" cy="2774975"/>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94242" y="3459996"/>
                  <a:ext cx="1629340" cy="2742061"/>
                </a:xfrm>
                <a:prstGeom prst="rect">
                  <a:avLst/>
                </a:prstGeom>
              </p:spPr>
            </p:pic>
            <p:sp>
              <p:nvSpPr>
                <p:cNvPr id="11" name="TextBox 10"/>
                <p:cNvSpPr txBox="1"/>
                <p:nvPr/>
              </p:nvSpPr>
              <p:spPr>
                <a:xfrm>
                  <a:off x="10110650" y="3427082"/>
                  <a:ext cx="1960098" cy="352541"/>
                </a:xfrm>
                <a:prstGeom prst="rect">
                  <a:avLst/>
                </a:prstGeom>
                <a:solidFill>
                  <a:schemeClr val="bg1"/>
                </a:solidFill>
              </p:spPr>
              <p:txBody>
                <a:bodyPr wrap="none" rtlCol="0" anchor="ctr">
                  <a:noAutofit/>
                </a:bodyPr>
                <a:lstStyle/>
                <a:p>
                  <a:pPr algn="ctr"/>
                  <a:r>
                    <a:rPr lang="en-US" sz="1600" b="1" smtClean="0"/>
                    <a:t>P</a:t>
                  </a:r>
                  <a:r>
                    <a:rPr lang="en-US" sz="1600" b="1" cap="small" smtClean="0"/>
                    <a:t>egasus</a:t>
                  </a:r>
                  <a:r>
                    <a:rPr lang="en-US" sz="1600" b="1" smtClean="0"/>
                    <a:t>: </a:t>
                  </a:r>
                  <a:r>
                    <a:rPr lang="en-US" sz="1600" b="1" dirty="0" smtClean="0"/>
                    <a:t>V</a:t>
                  </a:r>
                  <a:r>
                    <a:rPr lang="en-US" sz="1600" b="1" baseline="-25000" dirty="0" smtClean="0"/>
                    <a:t>LHI</a:t>
                  </a:r>
                  <a:r>
                    <a:rPr lang="en-US" sz="1600" b="1" dirty="0" smtClean="0"/>
                    <a:t> ≳ V</a:t>
                  </a:r>
                  <a:r>
                    <a:rPr lang="en-US" sz="1600" b="1" baseline="-25000" dirty="0" smtClean="0"/>
                    <a:t>IND</a:t>
                  </a:r>
                </a:p>
              </p:txBody>
            </p:sp>
          </p:grpSp>
        </p:grpSp>
        <p:sp>
          <p:nvSpPr>
            <p:cNvPr id="20" name="TextBox 19"/>
            <p:cNvSpPr txBox="1"/>
            <p:nvPr/>
          </p:nvSpPr>
          <p:spPr>
            <a:xfrm>
              <a:off x="5001331" y="4547373"/>
              <a:ext cx="979714" cy="375826"/>
            </a:xfrm>
            <a:prstGeom prst="rect">
              <a:avLst/>
            </a:prstGeom>
            <a:noFill/>
          </p:spPr>
          <p:txBody>
            <a:bodyPr wrap="square" rtlCol="0">
              <a:normAutofit fontScale="62500" lnSpcReduction="20000"/>
            </a:bodyPr>
            <a:lstStyle/>
            <a:p>
              <a:r>
                <a:rPr lang="en-US" dirty="0" smtClean="0"/>
                <a:t>Strongly </a:t>
              </a:r>
              <a:r>
                <a:rPr lang="en-US" dirty="0" err="1" smtClean="0"/>
                <a:t>T</a:t>
              </a:r>
              <a:r>
                <a:rPr lang="en-US" baseline="-25000" dirty="0" err="1" smtClean="0"/>
                <a:t>e</a:t>
              </a:r>
              <a:r>
                <a:rPr lang="en-US" dirty="0" smtClean="0"/>
                <a:t>-dependent</a:t>
              </a:r>
            </a:p>
          </p:txBody>
        </p:sp>
        <p:sp>
          <p:nvSpPr>
            <p:cNvPr id="4" name="Oval 3"/>
            <p:cNvSpPr/>
            <p:nvPr/>
          </p:nvSpPr>
          <p:spPr bwMode="auto">
            <a:xfrm>
              <a:off x="7242718" y="5035817"/>
              <a:ext cx="343501" cy="31896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cxnSp>
          <p:nvCxnSpPr>
            <p:cNvPr id="17" name="Curved Connector 16"/>
            <p:cNvCxnSpPr/>
            <p:nvPr/>
          </p:nvCxnSpPr>
          <p:spPr bwMode="auto">
            <a:xfrm>
              <a:off x="5849067" y="4735286"/>
              <a:ext cx="1334250" cy="383690"/>
            </a:xfrm>
            <a:prstGeom prst="curvedConnector3">
              <a:avLst/>
            </a:prstGeom>
            <a:solidFill>
              <a:srgbClr val="00B8FF"/>
            </a:solidFill>
            <a:ln w="9525" cap="flat" cmpd="sng" algn="ctr">
              <a:solidFill>
                <a:schemeClr val="tx1"/>
              </a:solidFill>
              <a:prstDash val="solid"/>
              <a:round/>
              <a:headEnd type="none" w="med" len="med"/>
              <a:tailEnd type="triangle"/>
            </a:ln>
            <a:effectLst/>
          </p:spPr>
        </p:cxnSp>
      </p:grpSp>
      <p:sp>
        <p:nvSpPr>
          <p:cNvPr id="31" name="Rectangle 30"/>
          <p:cNvSpPr/>
          <p:nvPr/>
        </p:nvSpPr>
        <p:spPr>
          <a:xfrm>
            <a:off x="7489952" y="6538569"/>
            <a:ext cx="3931862" cy="276999"/>
          </a:xfrm>
          <a:prstGeom prst="rect">
            <a:avLst/>
          </a:prstGeom>
        </p:spPr>
        <p:txBody>
          <a:bodyPr wrap="square">
            <a:spAutoFit/>
          </a:bodyPr>
          <a:lstStyle/>
          <a:p>
            <a:r>
              <a:rPr lang="en-US" sz="1200" i="1" baseline="30000" dirty="0" smtClean="0"/>
              <a:t>1</a:t>
            </a:r>
            <a:r>
              <a:rPr lang="en-US" sz="1200" i="1" dirty="0" smtClean="0"/>
              <a:t> J.L. Barr, et al. NP10.55, Poster session Wed morning</a:t>
            </a:r>
            <a:endParaRPr lang="en-US" sz="1200" i="1" dirty="0"/>
          </a:p>
        </p:txBody>
      </p:sp>
      <p:grpSp>
        <p:nvGrpSpPr>
          <p:cNvPr id="38" name="Group 37"/>
          <p:cNvGrpSpPr/>
          <p:nvPr/>
        </p:nvGrpSpPr>
        <p:grpSpPr>
          <a:xfrm>
            <a:off x="2904544" y="2811650"/>
            <a:ext cx="1880397" cy="622908"/>
            <a:chOff x="2962020" y="2356395"/>
            <a:chExt cx="1880397" cy="622908"/>
          </a:xfrm>
        </p:grpSpPr>
        <p:cxnSp>
          <p:nvCxnSpPr>
            <p:cNvPr id="34" name="Elbow Connector 33"/>
            <p:cNvCxnSpPr/>
            <p:nvPr/>
          </p:nvCxnSpPr>
          <p:spPr bwMode="auto">
            <a:xfrm>
              <a:off x="2962020" y="2356395"/>
              <a:ext cx="586854" cy="335856"/>
            </a:xfrm>
            <a:prstGeom prst="bentConnector3">
              <a:avLst>
                <a:gd name="adj1" fmla="val -1163"/>
              </a:avLst>
            </a:prstGeom>
            <a:solidFill>
              <a:srgbClr val="00B8FF"/>
            </a:solidFill>
            <a:ln w="12700" cap="flat" cmpd="sng" algn="ctr">
              <a:solidFill>
                <a:schemeClr val="tx1"/>
              </a:solidFill>
              <a:prstDash val="solid"/>
              <a:round/>
              <a:headEnd type="none" w="med" len="med"/>
              <a:tailEnd type="triangle" w="lg" len="lg"/>
            </a:ln>
            <a:effectLst/>
          </p:spPr>
        </p:cxnSp>
        <p:sp>
          <p:nvSpPr>
            <p:cNvPr id="37" name="Rectangle 36"/>
            <p:cNvSpPr/>
            <p:nvPr/>
          </p:nvSpPr>
          <p:spPr>
            <a:xfrm>
              <a:off x="3480634" y="2456083"/>
              <a:ext cx="1361783" cy="523220"/>
            </a:xfrm>
            <a:prstGeom prst="rect">
              <a:avLst/>
            </a:prstGeom>
          </p:spPr>
          <p:txBody>
            <a:bodyPr wrap="none">
              <a:spAutoFit/>
            </a:bodyPr>
            <a:lstStyle/>
            <a:p>
              <a:r>
                <a:rPr lang="en-US" sz="2800" dirty="0" smtClean="0">
                  <a:solidFill>
                    <a:srgbClr val="FF0000"/>
                  </a:solidFill>
                </a:rPr>
                <a:t>∝ T</a:t>
              </a:r>
              <a:r>
                <a:rPr lang="en-US" sz="2800" baseline="-25000" dirty="0" smtClean="0">
                  <a:solidFill>
                    <a:srgbClr val="FF0000"/>
                  </a:solidFill>
                </a:rPr>
                <a:t>e</a:t>
              </a:r>
              <a:r>
                <a:rPr lang="en-US" sz="2800" baseline="30000" dirty="0" smtClean="0">
                  <a:solidFill>
                    <a:srgbClr val="FF0000"/>
                  </a:solidFill>
                </a:rPr>
                <a:t>-3/2</a:t>
              </a:r>
              <a:endParaRPr lang="en-US" sz="2800" baseline="30000" dirty="0">
                <a:solidFill>
                  <a:srgbClr val="FF0000"/>
                </a:solidFill>
              </a:endParaRPr>
            </a:p>
          </p:txBody>
        </p:sp>
      </p:grpSp>
      <p:grpSp>
        <p:nvGrpSpPr>
          <p:cNvPr id="21" name="Group 20"/>
          <p:cNvGrpSpPr/>
          <p:nvPr/>
        </p:nvGrpSpPr>
        <p:grpSpPr>
          <a:xfrm>
            <a:off x="6406820" y="1798490"/>
            <a:ext cx="5726545" cy="3680954"/>
            <a:chOff x="5858467" y="1373068"/>
            <a:chExt cx="5726545" cy="3680954"/>
          </a:xfrm>
        </p:grpSpPr>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8467" y="1532658"/>
              <a:ext cx="5726545" cy="3521364"/>
            </a:xfrm>
            <a:prstGeom prst="rect">
              <a:avLst/>
            </a:prstGeom>
          </p:spPr>
        </p:pic>
        <p:sp>
          <p:nvSpPr>
            <p:cNvPr id="35" name="TextBox 34"/>
            <p:cNvSpPr txBox="1"/>
            <p:nvPr/>
          </p:nvSpPr>
          <p:spPr>
            <a:xfrm>
              <a:off x="6155286" y="1373068"/>
              <a:ext cx="5428291" cy="369332"/>
            </a:xfrm>
            <a:prstGeom prst="rect">
              <a:avLst/>
            </a:prstGeom>
            <a:noFill/>
          </p:spPr>
          <p:txBody>
            <a:bodyPr wrap="square" rtlCol="0">
              <a:spAutoFit/>
            </a:bodyPr>
            <a:lstStyle/>
            <a:p>
              <a:pPr algn="ctr"/>
              <a:r>
                <a:rPr lang="en-US" sz="1800" dirty="0" smtClean="0">
                  <a:latin typeface="Arial" charset="0"/>
                  <a:ea typeface="Arial" charset="0"/>
                  <a:cs typeface="Arial" charset="0"/>
                </a:rPr>
                <a:t>NSTX-U: Projected I</a:t>
              </a:r>
              <a:r>
                <a:rPr lang="en-US" sz="1800" baseline="-25000" dirty="0" smtClean="0">
                  <a:latin typeface="Arial" charset="0"/>
                  <a:ea typeface="Arial" charset="0"/>
                  <a:cs typeface="Arial" charset="0"/>
                </a:rPr>
                <a:t>p</a:t>
              </a:r>
              <a:r>
                <a:rPr lang="en-US" sz="1800" dirty="0" smtClean="0">
                  <a:latin typeface="Arial" charset="0"/>
                  <a:ea typeface="Arial" charset="0"/>
                  <a:cs typeface="Arial" charset="0"/>
                </a:rPr>
                <a:t> Scaling with V</a:t>
              </a:r>
              <a:r>
                <a:rPr lang="en-US" sz="1800" baseline="-25000" dirty="0" smtClean="0">
                  <a:latin typeface="Arial" charset="0"/>
                  <a:ea typeface="Arial" charset="0"/>
                  <a:cs typeface="Arial" charset="0"/>
                </a:rPr>
                <a:t>LHI</a:t>
              </a:r>
              <a:endParaRPr lang="en-US" sz="1800" baseline="-25000" dirty="0">
                <a:latin typeface="Arial" charset="0"/>
                <a:ea typeface="Arial" charset="0"/>
                <a:cs typeface="Arial" charset="0"/>
              </a:endParaRPr>
            </a:p>
          </p:txBody>
        </p:sp>
        <p:sp>
          <p:nvSpPr>
            <p:cNvPr id="40" name="TextBox 39"/>
            <p:cNvSpPr txBox="1"/>
            <p:nvPr/>
          </p:nvSpPr>
          <p:spPr>
            <a:xfrm>
              <a:off x="7841086" y="2587480"/>
              <a:ext cx="1374179" cy="284288"/>
            </a:xfrm>
            <a:prstGeom prst="rect">
              <a:avLst/>
            </a:prstGeom>
            <a:solidFill>
              <a:schemeClr val="bg1"/>
            </a:solidFill>
          </p:spPr>
          <p:txBody>
            <a:bodyPr wrap="square" lIns="0" tIns="0" rIns="0" bIns="0" rtlCol="0">
              <a:spAutoFit/>
            </a:bodyPr>
            <a:lstStyle/>
            <a:p>
              <a:pPr algn="ctr"/>
              <a:r>
                <a:rPr lang="en-US" dirty="0" smtClean="0">
                  <a:latin typeface="+mn-lt"/>
                </a:rPr>
                <a:t>&lt;T</a:t>
              </a:r>
              <a:r>
                <a:rPr lang="en-US" baseline="-25000" dirty="0" smtClean="0">
                  <a:latin typeface="+mn-lt"/>
                </a:rPr>
                <a:t>e</a:t>
              </a:r>
              <a:r>
                <a:rPr lang="en-US" dirty="0" smtClean="0">
                  <a:latin typeface="+mn-lt"/>
                </a:rPr>
                <a:t>&gt;=150eV</a:t>
              </a:r>
              <a:endParaRPr lang="en-US" dirty="0">
                <a:latin typeface="+mn-lt"/>
              </a:endParaRPr>
            </a:p>
          </p:txBody>
        </p:sp>
        <p:sp>
          <p:nvSpPr>
            <p:cNvPr id="41" name="TextBox 40"/>
            <p:cNvSpPr txBox="1"/>
            <p:nvPr/>
          </p:nvSpPr>
          <p:spPr>
            <a:xfrm>
              <a:off x="9560104" y="2581212"/>
              <a:ext cx="1143198" cy="277003"/>
            </a:xfrm>
            <a:prstGeom prst="rect">
              <a:avLst/>
            </a:prstGeom>
            <a:solidFill>
              <a:schemeClr val="bg1"/>
            </a:solidFill>
          </p:spPr>
          <p:txBody>
            <a:bodyPr wrap="none" lIns="0" tIns="0" rIns="0" bIns="0" rtlCol="0">
              <a:spAutoFit/>
            </a:bodyPr>
            <a:lstStyle/>
            <a:p>
              <a:r>
                <a:rPr lang="en-US" dirty="0" smtClean="0">
                  <a:latin typeface="+mn-lt"/>
                </a:rPr>
                <a:t>&lt;T</a:t>
              </a:r>
              <a:r>
                <a:rPr lang="en-US" baseline="-25000" dirty="0" smtClean="0">
                  <a:latin typeface="+mn-lt"/>
                </a:rPr>
                <a:t>e</a:t>
              </a:r>
              <a:r>
                <a:rPr lang="en-US" dirty="0" smtClean="0">
                  <a:latin typeface="+mn-lt"/>
                </a:rPr>
                <a:t>&gt;=75eV</a:t>
              </a:r>
              <a:endParaRPr lang="en-US" dirty="0">
                <a:latin typeface="+mn-lt"/>
              </a:endParaRPr>
            </a:p>
          </p:txBody>
        </p:sp>
        <p:sp>
          <p:nvSpPr>
            <p:cNvPr id="42" name="TextBox 41"/>
            <p:cNvSpPr txBox="1"/>
            <p:nvPr/>
          </p:nvSpPr>
          <p:spPr>
            <a:xfrm>
              <a:off x="6851583" y="1868501"/>
              <a:ext cx="968475" cy="389711"/>
            </a:xfrm>
            <a:prstGeom prst="rect">
              <a:avLst/>
            </a:prstGeom>
            <a:solidFill>
              <a:schemeClr val="bg1"/>
            </a:solidFill>
          </p:spPr>
          <p:txBody>
            <a:bodyPr wrap="none" lIns="0" tIns="0" rIns="0" bIns="0" rtlCol="0">
              <a:noAutofit/>
            </a:bodyPr>
            <a:lstStyle/>
            <a:p>
              <a:pPr algn="ctr"/>
              <a:r>
                <a:rPr lang="en-US" dirty="0" smtClean="0">
                  <a:latin typeface="+mn-lt"/>
                </a:rPr>
                <a:t>ITER-97L</a:t>
              </a:r>
            </a:p>
            <a:p>
              <a:pPr algn="ctr"/>
              <a:r>
                <a:rPr lang="en-US" dirty="0" smtClean="0">
                  <a:latin typeface="+mn-lt"/>
                </a:rPr>
                <a:t>Scaling</a:t>
              </a:r>
              <a:endParaRPr lang="en-US" dirty="0">
                <a:latin typeface="+mn-lt"/>
              </a:endParaRPr>
            </a:p>
          </p:txBody>
        </p:sp>
        <p:sp>
          <p:nvSpPr>
            <p:cNvPr id="32" name="TextBox 31"/>
            <p:cNvSpPr txBox="1"/>
            <p:nvPr/>
          </p:nvSpPr>
          <p:spPr>
            <a:xfrm>
              <a:off x="9270895" y="1828335"/>
              <a:ext cx="1511597" cy="320386"/>
            </a:xfrm>
            <a:prstGeom prst="rect">
              <a:avLst/>
            </a:prstGeom>
            <a:solidFill>
              <a:schemeClr val="bg1"/>
            </a:solidFill>
          </p:spPr>
          <p:txBody>
            <a:bodyPr wrap="square" lIns="0" tIns="0" rIns="0" bIns="0" rtlCol="0">
              <a:spAutoFit/>
            </a:bodyPr>
            <a:lstStyle/>
            <a:p>
              <a:pPr algn="ctr"/>
              <a:r>
                <a:rPr lang="en-US" dirty="0" smtClean="0">
                  <a:latin typeface="+mn-lt"/>
                </a:rPr>
                <a:t>RR Stochastic Scaling</a:t>
              </a:r>
              <a:endParaRPr lang="en-US" dirty="0">
                <a:latin typeface="+mn-lt"/>
              </a:endParaRPr>
            </a:p>
          </p:txBody>
        </p:sp>
      </p:grpSp>
      <p:sp>
        <p:nvSpPr>
          <p:cNvPr id="33" name="Footer Placeholder 7"/>
          <p:cNvSpPr>
            <a:spLocks noGrp="1"/>
          </p:cNvSpPr>
          <p:nvPr>
            <p:ph type="ftr" sz="quarter" idx="10"/>
          </p:nvPr>
        </p:nvSpPr>
        <p:spPr>
          <a:xfrm>
            <a:off x="101602" y="6538569"/>
            <a:ext cx="3330951" cy="304800"/>
          </a:xfrm>
        </p:spPr>
        <p:txBody>
          <a:bodyPr/>
          <a:lstStyle/>
          <a:p>
            <a:r>
              <a:rPr lang="en-US" i="1" dirty="0" smtClean="0"/>
              <a:t>D.J. Schlossberg, APS-DPP 2016, </a:t>
            </a:r>
            <a:r>
              <a:rPr lang="en-US" i="1" dirty="0"/>
              <a:t>3</a:t>
            </a:r>
            <a:r>
              <a:rPr lang="en-US" i="1" dirty="0" smtClean="0"/>
              <a:t>/10</a:t>
            </a:r>
            <a:endParaRPr lang="en-US" i="1" dirty="0"/>
          </a:p>
        </p:txBody>
      </p:sp>
      <p:sp>
        <p:nvSpPr>
          <p:cNvPr id="36" name="Text Placeholder 2"/>
          <p:cNvSpPr txBox="1">
            <a:spLocks/>
          </p:cNvSpPr>
          <p:nvPr/>
        </p:nvSpPr>
        <p:spPr bwMode="auto">
          <a:xfrm>
            <a:off x="-4392949" y="746415"/>
            <a:ext cx="4063147" cy="3177404"/>
          </a:xfrm>
          <a:prstGeom prst="rect">
            <a:avLst/>
          </a:prstGeom>
          <a:noFill/>
          <a:ln w="9525">
            <a:noFill/>
            <a:round/>
            <a:headEnd/>
            <a:tailEnd/>
          </a:ln>
          <a:effectLst/>
        </p:spPr>
        <p:txBody>
          <a:bodyPr vert="horz" wrap="square" lIns="0" tIns="20810" rIns="0" bIns="0" numCol="1" anchor="t" anchorCtr="0" compatLnSpc="1">
            <a:prstTxWarp prst="textNoShape">
              <a:avLst/>
            </a:prstTxWarp>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sz="1600">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r>
              <a:rPr lang="en-US" sz="1400" dirty="0" smtClean="0"/>
              <a:t>Rapid improvement with V</a:t>
            </a:r>
            <a:r>
              <a:rPr lang="en-US" sz="1400" baseline="-25000" dirty="0" smtClean="0"/>
              <a:t>LHI</a:t>
            </a:r>
            <a:r>
              <a:rPr lang="en-US" sz="1400" dirty="0" smtClean="0"/>
              <a:t> under favorable </a:t>
            </a:r>
            <a:r>
              <a:rPr lang="en-US" sz="1400" dirty="0" err="1" smtClean="0"/>
              <a:t>scalings</a:t>
            </a:r>
            <a:endParaRPr lang="en-US" sz="1400" baseline="-25000" dirty="0" smtClean="0"/>
          </a:p>
          <a:p>
            <a:pPr lvl="1"/>
            <a:r>
              <a:rPr lang="en-US" sz="1200" dirty="0" smtClean="0"/>
              <a:t>Possible reduction in injector requirements</a:t>
            </a:r>
          </a:p>
          <a:p>
            <a:pPr marL="0" indent="0">
              <a:buNone/>
            </a:pPr>
            <a:endParaRPr lang="en-US" sz="1400" dirty="0" smtClean="0">
              <a:latin typeface="Arial" charset="0"/>
              <a:ea typeface="Arial" charset="0"/>
              <a:cs typeface="Arial" charset="0"/>
            </a:endParaRPr>
          </a:p>
          <a:p>
            <a:r>
              <a:rPr lang="en-US" sz="1400" dirty="0" smtClean="0">
                <a:latin typeface="Arial" charset="0"/>
                <a:ea typeface="Arial" charset="0"/>
                <a:cs typeface="Arial" charset="0"/>
              </a:rPr>
              <a:t>Current projections: I</a:t>
            </a:r>
            <a:r>
              <a:rPr lang="en-US" sz="1400" baseline="-25000" dirty="0" smtClean="0">
                <a:latin typeface="Arial" charset="0"/>
                <a:ea typeface="Arial" charset="0"/>
                <a:cs typeface="Arial" charset="0"/>
              </a:rPr>
              <a:t>p</a:t>
            </a:r>
            <a:r>
              <a:rPr lang="en-US" sz="1400" dirty="0" smtClean="0">
                <a:latin typeface="Arial" charset="0"/>
                <a:ea typeface="Arial" charset="0"/>
                <a:cs typeface="Arial" charset="0"/>
              </a:rPr>
              <a:t>~1 MA on NSTX-U accessible</a:t>
            </a:r>
          </a:p>
          <a:p>
            <a:endParaRPr lang="en-US" sz="1400" dirty="0" smtClean="0">
              <a:latin typeface="Arial" charset="0"/>
              <a:ea typeface="Arial" charset="0"/>
              <a:cs typeface="Arial" charset="0"/>
            </a:endParaRPr>
          </a:p>
          <a:p>
            <a:r>
              <a:rPr lang="en-US" sz="1400" dirty="0" smtClean="0">
                <a:latin typeface="Arial" charset="0"/>
                <a:ea typeface="Arial" charset="0"/>
                <a:cs typeface="Arial" charset="0"/>
              </a:rPr>
              <a:t>Will need V</a:t>
            </a:r>
            <a:r>
              <a:rPr lang="en-US" sz="1400" baseline="-25000" dirty="0" smtClean="0">
                <a:latin typeface="Arial" charset="0"/>
                <a:ea typeface="Arial" charset="0"/>
                <a:cs typeface="Arial" charset="0"/>
              </a:rPr>
              <a:t>LHI</a:t>
            </a:r>
            <a:r>
              <a:rPr lang="en-US" sz="1400" dirty="0" smtClean="0">
                <a:latin typeface="Arial" charset="0"/>
                <a:ea typeface="Arial" charset="0"/>
                <a:cs typeface="Arial" charset="0"/>
              </a:rPr>
              <a:t> ~ V</a:t>
            </a:r>
            <a:r>
              <a:rPr lang="en-US" sz="1400" baseline="-25000" dirty="0" smtClean="0">
                <a:latin typeface="Arial" charset="0"/>
                <a:ea typeface="Arial" charset="0"/>
                <a:cs typeface="Arial" charset="0"/>
              </a:rPr>
              <a:t>IND</a:t>
            </a:r>
          </a:p>
          <a:p>
            <a:pPr lvl="1"/>
            <a:r>
              <a:rPr lang="en-US" sz="1200" dirty="0" smtClean="0">
                <a:latin typeface="Times New Roman" charset="0"/>
                <a:ea typeface="Times New Roman" charset="0"/>
                <a:cs typeface="Times New Roman" charset="0"/>
              </a:rPr>
              <a:t>Confinement studies needed when sustained by V</a:t>
            </a:r>
            <a:r>
              <a:rPr lang="en-US" sz="1200" baseline="-25000" dirty="0" smtClean="0">
                <a:latin typeface="Times New Roman" charset="0"/>
                <a:ea typeface="Times New Roman" charset="0"/>
                <a:cs typeface="Times New Roman" charset="0"/>
              </a:rPr>
              <a:t>LHI</a:t>
            </a:r>
            <a:endParaRPr lang="en-US" sz="1200" baseline="-25000" dirty="0">
              <a:latin typeface="Times New Roman" charset="0"/>
              <a:ea typeface="Times New Roman" charset="0"/>
              <a:cs typeface="Times New Roman" charset="0"/>
            </a:endParaRPr>
          </a:p>
          <a:p>
            <a:pPr marL="457200" lvl="1" indent="0">
              <a:buNone/>
            </a:pPr>
            <a:endParaRPr lang="en-US" sz="1200" strike="sngStrike" dirty="0" smtClean="0"/>
          </a:p>
          <a:p>
            <a:pPr marL="457200" lvl="1" indent="0">
              <a:buNone/>
            </a:pPr>
            <a:r>
              <a:rPr lang="en-US" sz="1000" dirty="0" smtClean="0"/>
              <a:t>-From RJF IAEA</a:t>
            </a:r>
            <a:endParaRPr lang="en-US" sz="1000" dirty="0"/>
          </a:p>
        </p:txBody>
      </p:sp>
    </p:spTree>
    <p:extLst>
      <p:ext uri="{BB962C8B-B14F-4D97-AF65-F5344CB8AC3E}">
        <p14:creationId xmlns:p14="http://schemas.microsoft.com/office/powerpoint/2010/main" val="1322510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925312" y="1350733"/>
            <a:ext cx="5966072" cy="5152516"/>
          </a:xfrm>
          <a:prstGeom prst="rect">
            <a:avLst/>
          </a:prstGeom>
        </p:spPr>
      </p:pic>
      <p:sp>
        <p:nvSpPr>
          <p:cNvPr id="5" name="Title 4"/>
          <p:cNvSpPr>
            <a:spLocks noGrp="1"/>
          </p:cNvSpPr>
          <p:nvPr>
            <p:ph type="title"/>
          </p:nvPr>
        </p:nvSpPr>
        <p:spPr>
          <a:xfrm>
            <a:off x="72136" y="40947"/>
            <a:ext cx="12047728" cy="836613"/>
          </a:xfrm>
        </p:spPr>
        <p:txBody>
          <a:bodyPr>
            <a:normAutofit/>
          </a:bodyPr>
          <a:lstStyle/>
          <a:p>
            <a:pPr indent="0"/>
            <a:r>
              <a:rPr lang="en-US" dirty="0"/>
              <a:t>L</a:t>
            </a:r>
            <a:r>
              <a:rPr lang="en-US" dirty="0" smtClean="0"/>
              <a:t>FS Local Helicity Injection Produces Core T</a:t>
            </a:r>
            <a:r>
              <a:rPr lang="en-US" baseline="-25000" dirty="0" smtClean="0"/>
              <a:t>e</a:t>
            </a:r>
            <a:r>
              <a:rPr lang="en-US" dirty="0" smtClean="0"/>
              <a:t> &gt; 100 eV </a:t>
            </a:r>
            <a:endParaRPr lang="en-US" dirty="0"/>
          </a:p>
        </p:txBody>
      </p:sp>
      <p:sp>
        <p:nvSpPr>
          <p:cNvPr id="11" name="Text Placeholder 6"/>
          <p:cNvSpPr txBox="1">
            <a:spLocks/>
          </p:cNvSpPr>
          <p:nvPr/>
        </p:nvSpPr>
        <p:spPr bwMode="auto">
          <a:xfrm>
            <a:off x="482681" y="1288529"/>
            <a:ext cx="4460953" cy="5305819"/>
          </a:xfrm>
          <a:prstGeom prst="rect">
            <a:avLst/>
          </a:prstGeom>
          <a:noFill/>
          <a:ln w="9525">
            <a:noFill/>
            <a:round/>
            <a:headEnd/>
            <a:tailEnd/>
          </a:ln>
          <a:effectLst/>
        </p:spPr>
        <p:txBody>
          <a:bodyPr vert="horz" wrap="square" lIns="0" tIns="21168" rIns="0" bIns="0" numCol="1" anchor="t" anchorCtr="0" compatLnSpc="1">
            <a:prstTxWarp prst="textNoShape">
              <a:avLst/>
            </a:prstTxWarp>
            <a:normAutofit/>
          </a:bodyPr>
          <a:lstStyle>
            <a:lvl1pPr marL="342900" indent="-342900" algn="l" defTabSz="457200" rtl="0" eaLnBrk="1" fontAlgn="base" hangingPunct="1">
              <a:lnSpc>
                <a:spcPct val="93000"/>
              </a:lnSpc>
              <a:spcBef>
                <a:spcPts val="8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1pPr>
            <a:lvl2pPr marL="742950" indent="-285750" algn="l" defTabSz="457200" rtl="0" eaLnBrk="1" fontAlgn="base" hangingPunct="1">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eaLnBrk="1" fontAlgn="base" hangingPunct="1">
              <a:lnSpc>
                <a:spcPct val="93000"/>
              </a:lnSpc>
              <a:spcBef>
                <a:spcPts val="600"/>
              </a:spcBef>
              <a:spcAft>
                <a:spcPct val="0"/>
              </a:spcAft>
              <a:buClr>
                <a:srgbClr val="000000"/>
              </a:buClr>
              <a:buSzPct val="100000"/>
              <a:buFont typeface="Times New Roman" pitchFamily="18" charset="0"/>
              <a:buChar char="•"/>
              <a:defRPr>
                <a:solidFill>
                  <a:srgbClr val="000000"/>
                </a:solidFill>
                <a:latin typeface="+mn-lt"/>
                <a:cs typeface="+mn-cs"/>
              </a:defRPr>
            </a:lvl3pPr>
            <a:lvl4pPr marL="16002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pPr>
              <a:buFont typeface="Arial" charset="0"/>
              <a:buChar char="•"/>
            </a:pPr>
            <a:r>
              <a:rPr lang="en-US" sz="2000" kern="0" dirty="0" smtClean="0"/>
              <a:t>Plasma position and shape evolve inward from outboard injectors</a:t>
            </a:r>
          </a:p>
          <a:p>
            <a:pPr lvl="1">
              <a:buFontTx/>
              <a:buChar char="-"/>
            </a:pPr>
            <a:r>
              <a:rPr lang="en-US" sz="1800" kern="0" dirty="0" smtClean="0">
                <a:latin typeface="Arial" charset="0"/>
                <a:ea typeface="Arial" charset="0"/>
                <a:cs typeface="Arial" charset="0"/>
              </a:rPr>
              <a:t>Shape evolution generates V</a:t>
            </a:r>
            <a:r>
              <a:rPr lang="en-US" sz="1800" kern="0" baseline="-25000" dirty="0" smtClean="0">
                <a:latin typeface="Arial" charset="0"/>
                <a:ea typeface="Arial" charset="0"/>
                <a:cs typeface="Arial" charset="0"/>
              </a:rPr>
              <a:t>IND</a:t>
            </a:r>
            <a:endParaRPr lang="en-US" sz="1800" kern="0" dirty="0" smtClean="0">
              <a:latin typeface="Arial" charset="0"/>
              <a:ea typeface="Arial" charset="0"/>
              <a:cs typeface="Arial" charset="0"/>
            </a:endParaRPr>
          </a:p>
          <a:p>
            <a:pPr lvl="1">
              <a:buFontTx/>
              <a:buChar char="-"/>
            </a:pPr>
            <a:r>
              <a:rPr lang="en-US" sz="1800" kern="0" dirty="0" smtClean="0">
                <a:latin typeface="Arial" charset="0"/>
                <a:ea typeface="Arial" charset="0"/>
                <a:cs typeface="Arial" charset="0"/>
              </a:rPr>
              <a:t>V</a:t>
            </a:r>
            <a:r>
              <a:rPr lang="en-US" sz="1800" kern="0" baseline="-25000" dirty="0" smtClean="0">
                <a:latin typeface="Arial" charset="0"/>
                <a:ea typeface="Arial" charset="0"/>
                <a:cs typeface="Arial" charset="0"/>
              </a:rPr>
              <a:t>IND</a:t>
            </a:r>
            <a:r>
              <a:rPr lang="en-US" sz="1800" kern="0" dirty="0" smtClean="0">
                <a:latin typeface="Arial" charset="0"/>
                <a:ea typeface="Arial" charset="0"/>
                <a:cs typeface="Arial" charset="0"/>
              </a:rPr>
              <a:t> &gt; V</a:t>
            </a:r>
            <a:r>
              <a:rPr lang="en-US" sz="1800" kern="0" baseline="-25000" dirty="0" smtClean="0">
                <a:latin typeface="Arial" charset="0"/>
                <a:ea typeface="Arial" charset="0"/>
                <a:cs typeface="Arial" charset="0"/>
              </a:rPr>
              <a:t>LHI</a:t>
            </a:r>
            <a:r>
              <a:rPr lang="en-US" sz="1800" kern="0" dirty="0" smtClean="0">
                <a:latin typeface="Arial" charset="0"/>
                <a:ea typeface="Arial" charset="0"/>
                <a:cs typeface="Arial" charset="0"/>
              </a:rPr>
              <a:t> during high-I</a:t>
            </a:r>
            <a:r>
              <a:rPr lang="en-US" sz="1800" kern="0" baseline="-25000" dirty="0" smtClean="0">
                <a:latin typeface="Arial" charset="0"/>
                <a:ea typeface="Arial" charset="0"/>
                <a:cs typeface="Arial" charset="0"/>
              </a:rPr>
              <a:t>p</a:t>
            </a:r>
            <a:r>
              <a:rPr lang="en-US" sz="1800" kern="0" dirty="0" smtClean="0">
                <a:latin typeface="Arial" charset="0"/>
                <a:ea typeface="Arial" charset="0"/>
                <a:cs typeface="Arial" charset="0"/>
              </a:rPr>
              <a:t> phase</a:t>
            </a:r>
          </a:p>
          <a:p>
            <a:pPr marL="0" indent="0">
              <a:buNone/>
            </a:pPr>
            <a:endParaRPr lang="en-US" sz="2000" kern="0" dirty="0" smtClean="0"/>
          </a:p>
          <a:p>
            <a:pPr marL="0" indent="0">
              <a:buNone/>
            </a:pPr>
            <a:endParaRPr lang="en-US" sz="2000" kern="0" dirty="0" smtClean="0"/>
          </a:p>
          <a:p>
            <a:pPr>
              <a:buFont typeface="Arial" charset="0"/>
              <a:buChar char="•"/>
            </a:pPr>
            <a:r>
              <a:rPr lang="en-US" sz="2000" kern="0" dirty="0" smtClean="0"/>
              <a:t>Peaked T</a:t>
            </a:r>
            <a:r>
              <a:rPr lang="en-US" sz="2000" kern="0" baseline="-25000" dirty="0" smtClean="0"/>
              <a:t>e</a:t>
            </a:r>
            <a:r>
              <a:rPr lang="en-US" sz="2000" kern="0" dirty="0" smtClean="0"/>
              <a:t>(R) during drive phase (connected)</a:t>
            </a:r>
          </a:p>
          <a:p>
            <a:pPr lvl="1">
              <a:buFontTx/>
              <a:buChar char="-"/>
            </a:pPr>
            <a:r>
              <a:rPr lang="en-US" sz="1800" kern="0" dirty="0" smtClean="0"/>
              <a:t>Not strongly stochastic</a:t>
            </a:r>
          </a:p>
          <a:p>
            <a:pPr lvl="1">
              <a:buFontTx/>
              <a:buChar char="-"/>
            </a:pPr>
            <a:r>
              <a:rPr lang="en-US" sz="1800" kern="0" dirty="0" smtClean="0"/>
              <a:t>After disconnect radial compression drives skin current</a:t>
            </a:r>
            <a:endParaRPr lang="en-US" sz="2000" kern="0" dirty="0" smtClean="0"/>
          </a:p>
          <a:p>
            <a:pPr>
              <a:buFont typeface="Arial" charset="0"/>
              <a:buChar char="•"/>
            </a:pPr>
            <a:endParaRPr lang="en-US" sz="2000" kern="0" dirty="0" smtClean="0"/>
          </a:p>
          <a:p>
            <a:pPr>
              <a:buFont typeface="Arial" charset="0"/>
              <a:buChar char="•"/>
            </a:pPr>
            <a:r>
              <a:rPr lang="en-US" sz="2000" kern="0" dirty="0" smtClean="0"/>
              <a:t>Core n</a:t>
            </a:r>
            <a:r>
              <a:rPr lang="en-US" sz="2000" kern="0" baseline="-25000" dirty="0" smtClean="0"/>
              <a:t>e</a:t>
            </a:r>
            <a:r>
              <a:rPr lang="en-US" sz="2000" kern="0" dirty="0" smtClean="0"/>
              <a:t> &gt; 10</a:t>
            </a:r>
            <a:r>
              <a:rPr lang="en-US" sz="2000" kern="0" baseline="30000" dirty="0" smtClean="0"/>
              <a:t>19</a:t>
            </a:r>
            <a:r>
              <a:rPr lang="en-US" sz="2000" kern="0" dirty="0" smtClean="0"/>
              <a:t> m</a:t>
            </a:r>
            <a:r>
              <a:rPr lang="en-US" sz="2000" kern="0" baseline="30000" dirty="0" smtClean="0"/>
              <a:t>-3</a:t>
            </a:r>
            <a:r>
              <a:rPr lang="en-US" sz="2000" kern="0" dirty="0" smtClean="0"/>
              <a:t>, T</a:t>
            </a:r>
            <a:r>
              <a:rPr lang="en-US" sz="2000" kern="0" baseline="-25000" dirty="0" smtClean="0"/>
              <a:t>e</a:t>
            </a:r>
            <a:r>
              <a:rPr lang="en-US" sz="2000" kern="0" dirty="0" smtClean="0"/>
              <a:t> ≥ 100 eV provides target for subsequent CD</a:t>
            </a:r>
            <a:endParaRPr lang="en-US" sz="2000" kern="0" dirty="0"/>
          </a:p>
        </p:txBody>
      </p:sp>
      <p:pic>
        <p:nvPicPr>
          <p:cNvPr id="3076" name="Picture 4" descr="ttps://89b3dc18-a-bf4ca052-s-sites.googlegroups.com/a/wisc.edu/pegasus/Home/diagnostics/thomson-scatteri"/>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633"/>
          <a:stretch/>
        </p:blipFill>
        <p:spPr bwMode="auto">
          <a:xfrm>
            <a:off x="-3502577" y="545329"/>
            <a:ext cx="2563907" cy="46078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l="10265" t="9641" r="6692" b="16718"/>
          <a:stretch/>
        </p:blipFill>
        <p:spPr>
          <a:xfrm>
            <a:off x="3518972" y="7467165"/>
            <a:ext cx="2234166" cy="2592325"/>
          </a:xfrm>
          <a:prstGeom prst="rect">
            <a:avLst/>
          </a:prstGeom>
        </p:spPr>
      </p:pic>
      <p:pic>
        <p:nvPicPr>
          <p:cNvPr id="16" name="Picture 15"/>
          <p:cNvPicPr>
            <a:picLocks noChangeAspect="1"/>
          </p:cNvPicPr>
          <p:nvPr/>
        </p:nvPicPr>
        <p:blipFill rotWithShape="1">
          <a:blip r:embed="rId6"/>
          <a:srcRect t="5904"/>
          <a:stretch/>
        </p:blipFill>
        <p:spPr>
          <a:xfrm>
            <a:off x="13098266" y="1113692"/>
            <a:ext cx="6474791" cy="4496009"/>
          </a:xfrm>
          <a:prstGeom prst="rect">
            <a:avLst/>
          </a:prstGeom>
        </p:spPr>
      </p:pic>
      <p:grpSp>
        <p:nvGrpSpPr>
          <p:cNvPr id="3" name="Group 2"/>
          <p:cNvGrpSpPr/>
          <p:nvPr/>
        </p:nvGrpSpPr>
        <p:grpSpPr>
          <a:xfrm>
            <a:off x="7074692" y="1218785"/>
            <a:ext cx="4754306" cy="2984147"/>
            <a:chOff x="7074692" y="1218785"/>
            <a:chExt cx="4754306" cy="2984147"/>
          </a:xfrm>
        </p:grpSpPr>
        <p:sp>
          <p:nvSpPr>
            <p:cNvPr id="15" name="TextBox 14"/>
            <p:cNvSpPr txBox="1"/>
            <p:nvPr/>
          </p:nvSpPr>
          <p:spPr>
            <a:xfrm>
              <a:off x="7074692" y="1218785"/>
              <a:ext cx="4454770" cy="263611"/>
            </a:xfrm>
            <a:prstGeom prst="rect">
              <a:avLst/>
            </a:prstGeom>
            <a:noFill/>
          </p:spPr>
          <p:txBody>
            <a:bodyPr wrap="none" lIns="0" tIns="0" rIns="0" bIns="0" rtlCol="0">
              <a:noAutofit/>
            </a:bodyPr>
            <a:lstStyle/>
            <a:p>
              <a:r>
                <a:rPr lang="en-US" dirty="0" smtClean="0"/>
                <a:t>Peaked T</a:t>
              </a:r>
              <a:r>
                <a:rPr lang="en-US" baseline="-25000" dirty="0" smtClean="0"/>
                <a:t>e</a:t>
              </a:r>
              <a:r>
                <a:rPr lang="en-US" dirty="0" smtClean="0"/>
                <a:t>(R) while Connected to Injectors</a:t>
              </a:r>
            </a:p>
          </p:txBody>
        </p:sp>
        <p:sp>
          <p:nvSpPr>
            <p:cNvPr id="17" name="TextBox 16"/>
            <p:cNvSpPr txBox="1"/>
            <p:nvPr/>
          </p:nvSpPr>
          <p:spPr>
            <a:xfrm>
              <a:off x="8223888" y="1524769"/>
              <a:ext cx="799036" cy="170581"/>
            </a:xfrm>
            <a:prstGeom prst="rect">
              <a:avLst/>
            </a:prstGeom>
            <a:solidFill>
              <a:schemeClr val="bg1"/>
            </a:solidFill>
          </p:spPr>
          <p:txBody>
            <a:bodyPr wrap="none" lIns="0" tIns="0" rIns="0" bIns="0" rtlCol="0">
              <a:noAutofit/>
            </a:bodyPr>
            <a:lstStyle/>
            <a:p>
              <a:pPr algn="ctr"/>
              <a:r>
                <a:rPr lang="en-US" sz="1200" i="1" dirty="0" smtClean="0"/>
                <a:t>Connected</a:t>
              </a:r>
            </a:p>
          </p:txBody>
        </p:sp>
        <p:sp>
          <p:nvSpPr>
            <p:cNvPr id="18" name="TextBox 17"/>
            <p:cNvSpPr txBox="1"/>
            <p:nvPr/>
          </p:nvSpPr>
          <p:spPr>
            <a:xfrm>
              <a:off x="10862164" y="1524769"/>
              <a:ext cx="966834" cy="170581"/>
            </a:xfrm>
            <a:prstGeom prst="rect">
              <a:avLst/>
            </a:prstGeom>
            <a:solidFill>
              <a:schemeClr val="bg1"/>
            </a:solidFill>
          </p:spPr>
          <p:txBody>
            <a:bodyPr wrap="none" lIns="0" tIns="0" rIns="0" bIns="0" rtlCol="0">
              <a:noAutofit/>
            </a:bodyPr>
            <a:lstStyle/>
            <a:p>
              <a:pPr algn="ctr"/>
              <a:r>
                <a:rPr lang="en-US" sz="1200" i="1" dirty="0" smtClean="0"/>
                <a:t>Disconnected</a:t>
              </a:r>
            </a:p>
          </p:txBody>
        </p:sp>
        <p:cxnSp>
          <p:nvCxnSpPr>
            <p:cNvPr id="22" name="Straight Connector 21"/>
            <p:cNvCxnSpPr/>
            <p:nvPr/>
          </p:nvCxnSpPr>
          <p:spPr bwMode="auto">
            <a:xfrm flipH="1" flipV="1">
              <a:off x="8288380" y="3779613"/>
              <a:ext cx="899716" cy="423319"/>
            </a:xfrm>
            <a:prstGeom prst="line">
              <a:avLst/>
            </a:prstGeom>
            <a:solidFill>
              <a:srgbClr val="00B8FF"/>
            </a:solidFill>
            <a:ln w="25400" cap="flat" cmpd="sng" algn="ctr">
              <a:solidFill>
                <a:srgbClr val="FF0000"/>
              </a:solidFill>
              <a:prstDash val="sysDash"/>
              <a:round/>
              <a:headEnd type="none" w="med" len="med"/>
              <a:tailEnd type="none" w="med" len="med"/>
            </a:ln>
            <a:effectLst/>
          </p:spPr>
        </p:cxnSp>
        <p:cxnSp>
          <p:nvCxnSpPr>
            <p:cNvPr id="25" name="Straight Connector 24"/>
            <p:cNvCxnSpPr/>
            <p:nvPr/>
          </p:nvCxnSpPr>
          <p:spPr bwMode="auto">
            <a:xfrm flipV="1">
              <a:off x="9647445" y="3779613"/>
              <a:ext cx="604007" cy="423319"/>
            </a:xfrm>
            <a:prstGeom prst="line">
              <a:avLst/>
            </a:prstGeom>
            <a:solidFill>
              <a:srgbClr val="00B8FF"/>
            </a:solidFill>
            <a:ln w="25400" cap="flat" cmpd="sng" algn="ctr">
              <a:solidFill>
                <a:srgbClr val="0070C0"/>
              </a:solidFill>
              <a:prstDash val="sysDash"/>
              <a:round/>
              <a:headEnd type="none" w="med" len="med"/>
              <a:tailEnd type="none" w="med" len="med"/>
            </a:ln>
            <a:effectLst/>
          </p:spPr>
        </p:cxnSp>
        <p:sp>
          <p:nvSpPr>
            <p:cNvPr id="29" name="TextBox 28"/>
            <p:cNvSpPr txBox="1"/>
            <p:nvPr/>
          </p:nvSpPr>
          <p:spPr>
            <a:xfrm>
              <a:off x="8356464" y="1749117"/>
              <a:ext cx="636393" cy="178053"/>
            </a:xfrm>
            <a:prstGeom prst="rect">
              <a:avLst/>
            </a:prstGeom>
            <a:solidFill>
              <a:schemeClr val="bg1"/>
            </a:solidFill>
          </p:spPr>
          <p:txBody>
            <a:bodyPr wrap="none" lIns="0" tIns="0" rIns="0" bIns="0" rtlCol="0">
              <a:noAutofit/>
            </a:bodyPr>
            <a:lstStyle/>
            <a:p>
              <a:pPr algn="r"/>
              <a:r>
                <a:rPr lang="en-US" sz="1400" dirty="0" smtClean="0">
                  <a:solidFill>
                    <a:srgbClr val="FF0000"/>
                  </a:solidFill>
                  <a:latin typeface="+mn-lt"/>
                </a:rPr>
                <a:t>23.0 ms</a:t>
              </a:r>
            </a:p>
          </p:txBody>
        </p:sp>
        <p:sp>
          <p:nvSpPr>
            <p:cNvPr id="31" name="TextBox 30"/>
            <p:cNvSpPr txBox="1"/>
            <p:nvPr/>
          </p:nvSpPr>
          <p:spPr>
            <a:xfrm>
              <a:off x="7964575" y="3489096"/>
              <a:ext cx="1005245" cy="215444"/>
            </a:xfrm>
            <a:prstGeom prst="rect">
              <a:avLst/>
            </a:prstGeom>
            <a:solidFill>
              <a:schemeClr val="bg1"/>
            </a:solidFill>
          </p:spPr>
          <p:txBody>
            <a:bodyPr wrap="none" lIns="0" tIns="0" rIns="0" bIns="0" rtlCol="0">
              <a:noAutofit/>
            </a:bodyPr>
            <a:lstStyle/>
            <a:p>
              <a:pPr algn="r"/>
              <a:r>
                <a:rPr lang="en-US" sz="1400" dirty="0" err="1" smtClean="0">
                  <a:solidFill>
                    <a:srgbClr val="FF0000"/>
                  </a:solidFill>
                </a:rPr>
                <a:t>I</a:t>
              </a:r>
              <a:r>
                <a:rPr lang="en-US" sz="1400" baseline="-25000" dirty="0" err="1" smtClean="0">
                  <a:solidFill>
                    <a:srgbClr val="FF0000"/>
                  </a:solidFill>
                </a:rPr>
                <a:t>p</a:t>
              </a:r>
              <a:r>
                <a:rPr lang="en-US" sz="1400" dirty="0" smtClean="0">
                  <a:solidFill>
                    <a:srgbClr val="FF0000"/>
                  </a:solidFill>
                </a:rPr>
                <a:t>=0.08 MA</a:t>
              </a:r>
            </a:p>
          </p:txBody>
        </p:sp>
        <p:sp>
          <p:nvSpPr>
            <p:cNvPr id="32" name="TextBox 31"/>
            <p:cNvSpPr txBox="1"/>
            <p:nvPr/>
          </p:nvSpPr>
          <p:spPr>
            <a:xfrm>
              <a:off x="11136093" y="1755058"/>
              <a:ext cx="636393" cy="178053"/>
            </a:xfrm>
            <a:prstGeom prst="rect">
              <a:avLst/>
            </a:prstGeom>
            <a:solidFill>
              <a:schemeClr val="bg1"/>
            </a:solidFill>
          </p:spPr>
          <p:txBody>
            <a:bodyPr wrap="none" lIns="0" tIns="0" rIns="0" bIns="0" rtlCol="0">
              <a:noAutofit/>
            </a:bodyPr>
            <a:lstStyle/>
            <a:p>
              <a:pPr algn="r"/>
              <a:r>
                <a:rPr lang="en-US" sz="1400" dirty="0" smtClean="0">
                  <a:solidFill>
                    <a:srgbClr val="0070C0"/>
                  </a:solidFill>
                  <a:latin typeface="+mn-lt"/>
                </a:rPr>
                <a:t>24.2 ms</a:t>
              </a:r>
            </a:p>
          </p:txBody>
        </p:sp>
        <p:sp>
          <p:nvSpPr>
            <p:cNvPr id="33" name="TextBox 32"/>
            <p:cNvSpPr txBox="1"/>
            <p:nvPr/>
          </p:nvSpPr>
          <p:spPr>
            <a:xfrm>
              <a:off x="10775676" y="3489096"/>
              <a:ext cx="1005245" cy="215444"/>
            </a:xfrm>
            <a:prstGeom prst="rect">
              <a:avLst/>
            </a:prstGeom>
            <a:solidFill>
              <a:schemeClr val="bg1"/>
            </a:solidFill>
          </p:spPr>
          <p:txBody>
            <a:bodyPr wrap="none" lIns="0" tIns="0" rIns="0" bIns="0" rtlCol="0">
              <a:noAutofit/>
            </a:bodyPr>
            <a:lstStyle/>
            <a:p>
              <a:pPr algn="r"/>
              <a:r>
                <a:rPr lang="en-US" sz="1400" dirty="0" err="1" smtClean="0">
                  <a:solidFill>
                    <a:srgbClr val="0070C0"/>
                  </a:solidFill>
                </a:rPr>
                <a:t>I</a:t>
              </a:r>
              <a:r>
                <a:rPr lang="en-US" sz="1400" baseline="-25000" dirty="0" err="1" smtClean="0">
                  <a:solidFill>
                    <a:srgbClr val="0070C0"/>
                  </a:solidFill>
                </a:rPr>
                <a:t>p</a:t>
              </a:r>
              <a:r>
                <a:rPr lang="en-US" sz="1400" dirty="0" smtClean="0">
                  <a:solidFill>
                    <a:srgbClr val="0070C0"/>
                  </a:solidFill>
                </a:rPr>
                <a:t>=0.10 MA</a:t>
              </a:r>
            </a:p>
          </p:txBody>
        </p:sp>
        <p:grpSp>
          <p:nvGrpSpPr>
            <p:cNvPr id="35" name="Group 34"/>
            <p:cNvGrpSpPr/>
            <p:nvPr/>
          </p:nvGrpSpPr>
          <p:grpSpPr>
            <a:xfrm>
              <a:off x="7227702" y="2191212"/>
              <a:ext cx="3756654" cy="912008"/>
              <a:chOff x="7277806" y="2385236"/>
              <a:chExt cx="3756654" cy="912008"/>
            </a:xfrm>
          </p:grpSpPr>
          <p:sp>
            <p:nvSpPr>
              <p:cNvPr id="34" name="Freeform 33"/>
              <p:cNvSpPr/>
              <p:nvPr/>
            </p:nvSpPr>
            <p:spPr bwMode="auto">
              <a:xfrm>
                <a:off x="7277806" y="2385236"/>
                <a:ext cx="1182772" cy="912008"/>
              </a:xfrm>
              <a:custGeom>
                <a:avLst/>
                <a:gdLst>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4" fmla="*/ 518163 w 1356363"/>
                  <a:gd name="connsiteY4" fmla="*/ 618880 h 931300"/>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0" fmla="*/ 1402083 w 1402083"/>
                  <a:gd name="connsiteY0" fmla="*/ 1048617 h 1048617"/>
                  <a:gd name="connsiteX1" fmla="*/ 1104903 w 1402083"/>
                  <a:gd name="connsiteY1" fmla="*/ 210417 h 1048617"/>
                  <a:gd name="connsiteX2" fmla="*/ 510543 w 1402083"/>
                  <a:gd name="connsiteY2" fmla="*/ 42777 h 1048617"/>
                  <a:gd name="connsiteX3" fmla="*/ 3 w 1402083"/>
                  <a:gd name="connsiteY3" fmla="*/ 850497 h 1048617"/>
                  <a:gd name="connsiteX0" fmla="*/ 1402083 w 1402083"/>
                  <a:gd name="connsiteY0" fmla="*/ 1059758 h 1059758"/>
                  <a:gd name="connsiteX1" fmla="*/ 1165863 w 1402083"/>
                  <a:gd name="connsiteY1" fmla="*/ 183458 h 1059758"/>
                  <a:gd name="connsiteX2" fmla="*/ 510543 w 1402083"/>
                  <a:gd name="connsiteY2" fmla="*/ 53918 h 1059758"/>
                  <a:gd name="connsiteX3" fmla="*/ 3 w 1402083"/>
                  <a:gd name="connsiteY3" fmla="*/ 861638 h 1059758"/>
                  <a:gd name="connsiteX0" fmla="*/ 1402083 w 1402083"/>
                  <a:gd name="connsiteY0" fmla="*/ 986342 h 986342"/>
                  <a:gd name="connsiteX1" fmla="*/ 1165863 w 1402083"/>
                  <a:gd name="connsiteY1" fmla="*/ 110042 h 986342"/>
                  <a:gd name="connsiteX2" fmla="*/ 685803 w 1402083"/>
                  <a:gd name="connsiteY2" fmla="*/ 87182 h 986342"/>
                  <a:gd name="connsiteX3" fmla="*/ 3 w 1402083"/>
                  <a:gd name="connsiteY3" fmla="*/ 788222 h 986342"/>
                  <a:gd name="connsiteX0" fmla="*/ 1196344 w 1196344"/>
                  <a:gd name="connsiteY0" fmla="*/ 998238 h 998238"/>
                  <a:gd name="connsiteX1" fmla="*/ 960124 w 1196344"/>
                  <a:gd name="connsiteY1" fmla="*/ 121938 h 998238"/>
                  <a:gd name="connsiteX2" fmla="*/ 480064 w 1196344"/>
                  <a:gd name="connsiteY2" fmla="*/ 99078 h 998238"/>
                  <a:gd name="connsiteX3" fmla="*/ 4 w 1196344"/>
                  <a:gd name="connsiteY3" fmla="*/ 982998 h 998238"/>
                  <a:gd name="connsiteX0" fmla="*/ 1150625 w 1150625"/>
                  <a:gd name="connsiteY0" fmla="*/ 996221 h 996221"/>
                  <a:gd name="connsiteX1" fmla="*/ 914405 w 1150625"/>
                  <a:gd name="connsiteY1" fmla="*/ 119921 h 996221"/>
                  <a:gd name="connsiteX2" fmla="*/ 434345 w 1150625"/>
                  <a:gd name="connsiteY2" fmla="*/ 97061 h 996221"/>
                  <a:gd name="connsiteX3" fmla="*/ 5 w 1150625"/>
                  <a:gd name="connsiteY3" fmla="*/ 950501 h 996221"/>
                  <a:gd name="connsiteX0" fmla="*/ 1150625 w 1150625"/>
                  <a:gd name="connsiteY0" fmla="*/ 970936 h 970936"/>
                  <a:gd name="connsiteX1" fmla="*/ 914405 w 1150625"/>
                  <a:gd name="connsiteY1" fmla="*/ 94636 h 970936"/>
                  <a:gd name="connsiteX2" fmla="*/ 411485 w 1150625"/>
                  <a:gd name="connsiteY2" fmla="*/ 117496 h 970936"/>
                  <a:gd name="connsiteX3" fmla="*/ 5 w 1150625"/>
                  <a:gd name="connsiteY3" fmla="*/ 925216 h 970936"/>
                  <a:gd name="connsiteX0" fmla="*/ 1150626 w 1150626"/>
                  <a:gd name="connsiteY0" fmla="*/ 975550 h 975550"/>
                  <a:gd name="connsiteX1" fmla="*/ 914406 w 1150626"/>
                  <a:gd name="connsiteY1" fmla="*/ 99250 h 975550"/>
                  <a:gd name="connsiteX2" fmla="*/ 339415 w 1150626"/>
                  <a:gd name="connsiteY2" fmla="*/ 113101 h 975550"/>
                  <a:gd name="connsiteX3" fmla="*/ 6 w 1150626"/>
                  <a:gd name="connsiteY3" fmla="*/ 929830 h 975550"/>
                  <a:gd name="connsiteX0" fmla="*/ 1132608 w 1132608"/>
                  <a:gd name="connsiteY0" fmla="*/ 879585 h 923953"/>
                  <a:gd name="connsiteX1" fmla="*/ 914406 w 1132608"/>
                  <a:gd name="connsiteY1" fmla="*/ 93373 h 923953"/>
                  <a:gd name="connsiteX2" fmla="*/ 339415 w 1132608"/>
                  <a:gd name="connsiteY2" fmla="*/ 107224 h 923953"/>
                  <a:gd name="connsiteX3" fmla="*/ 6 w 1132608"/>
                  <a:gd name="connsiteY3" fmla="*/ 923953 h 923953"/>
                  <a:gd name="connsiteX0" fmla="*/ 1132608 w 1132608"/>
                  <a:gd name="connsiteY0" fmla="*/ 889159 h 933527"/>
                  <a:gd name="connsiteX1" fmla="*/ 914406 w 1132608"/>
                  <a:gd name="connsiteY1" fmla="*/ 102947 h 933527"/>
                  <a:gd name="connsiteX2" fmla="*/ 619752 w 1132608"/>
                  <a:gd name="connsiteY2" fmla="*/ 10804 h 933527"/>
                  <a:gd name="connsiteX3" fmla="*/ 339415 w 1132608"/>
                  <a:gd name="connsiteY3" fmla="*/ 116798 h 933527"/>
                  <a:gd name="connsiteX4" fmla="*/ 6 w 1132608"/>
                  <a:gd name="connsiteY4" fmla="*/ 933527 h 933527"/>
                  <a:gd name="connsiteX0" fmla="*/ 1132608 w 1132608"/>
                  <a:gd name="connsiteY0" fmla="*/ 1022553 h 1066921"/>
                  <a:gd name="connsiteX1" fmla="*/ 914406 w 1132608"/>
                  <a:gd name="connsiteY1" fmla="*/ 236341 h 1066921"/>
                  <a:gd name="connsiteX2" fmla="*/ 619752 w 1132608"/>
                  <a:gd name="connsiteY2" fmla="*/ 56 h 1066921"/>
                  <a:gd name="connsiteX3" fmla="*/ 339415 w 1132608"/>
                  <a:gd name="connsiteY3" fmla="*/ 250192 h 1066921"/>
                  <a:gd name="connsiteX4" fmla="*/ 6 w 1132608"/>
                  <a:gd name="connsiteY4" fmla="*/ 1066921 h 1066921"/>
                  <a:gd name="connsiteX0" fmla="*/ 1132608 w 1132608"/>
                  <a:gd name="connsiteY0" fmla="*/ 968591 h 1012959"/>
                  <a:gd name="connsiteX1" fmla="*/ 914406 w 1132608"/>
                  <a:gd name="connsiteY1" fmla="*/ 182379 h 1012959"/>
                  <a:gd name="connsiteX2" fmla="*/ 619752 w 1132608"/>
                  <a:gd name="connsiteY2" fmla="*/ 148 h 1012959"/>
                  <a:gd name="connsiteX3" fmla="*/ 339415 w 1132608"/>
                  <a:gd name="connsiteY3" fmla="*/ 196230 h 1012959"/>
                  <a:gd name="connsiteX4" fmla="*/ 6 w 1132608"/>
                  <a:gd name="connsiteY4" fmla="*/ 1012959 h 1012959"/>
                  <a:gd name="connsiteX0" fmla="*/ 1132608 w 1132608"/>
                  <a:gd name="connsiteY0" fmla="*/ 903664 h 948032"/>
                  <a:gd name="connsiteX1" fmla="*/ 914406 w 1132608"/>
                  <a:gd name="connsiteY1" fmla="*/ 117452 h 948032"/>
                  <a:gd name="connsiteX2" fmla="*/ 619752 w 1132608"/>
                  <a:gd name="connsiteY2" fmla="*/ 5201 h 948032"/>
                  <a:gd name="connsiteX3" fmla="*/ 339415 w 1132608"/>
                  <a:gd name="connsiteY3" fmla="*/ 131303 h 948032"/>
                  <a:gd name="connsiteX4" fmla="*/ 6 w 1132608"/>
                  <a:gd name="connsiteY4" fmla="*/ 948032 h 948032"/>
                  <a:gd name="connsiteX0" fmla="*/ 1132608 w 1132608"/>
                  <a:gd name="connsiteY0" fmla="*/ 915102 h 959470"/>
                  <a:gd name="connsiteX1" fmla="*/ 914406 w 1132608"/>
                  <a:gd name="connsiteY1" fmla="*/ 128890 h 959470"/>
                  <a:gd name="connsiteX2" fmla="*/ 624417 w 1132608"/>
                  <a:gd name="connsiteY2" fmla="*/ 2643 h 959470"/>
                  <a:gd name="connsiteX3" fmla="*/ 339415 w 1132608"/>
                  <a:gd name="connsiteY3" fmla="*/ 142741 h 959470"/>
                  <a:gd name="connsiteX4" fmla="*/ 6 w 1132608"/>
                  <a:gd name="connsiteY4" fmla="*/ 959470 h 959470"/>
                  <a:gd name="connsiteX0" fmla="*/ 1132608 w 1132608"/>
                  <a:gd name="connsiteY0" fmla="*/ 914144 h 958512"/>
                  <a:gd name="connsiteX1" fmla="*/ 883669 w 1132608"/>
                  <a:gd name="connsiteY1" fmla="*/ 139458 h 958512"/>
                  <a:gd name="connsiteX2" fmla="*/ 624417 w 1132608"/>
                  <a:gd name="connsiteY2" fmla="*/ 1685 h 958512"/>
                  <a:gd name="connsiteX3" fmla="*/ 339415 w 1132608"/>
                  <a:gd name="connsiteY3" fmla="*/ 141783 h 958512"/>
                  <a:gd name="connsiteX4" fmla="*/ 6 w 1132608"/>
                  <a:gd name="connsiteY4" fmla="*/ 958512 h 958512"/>
                  <a:gd name="connsiteX0" fmla="*/ 1132608 w 1132608"/>
                  <a:gd name="connsiteY0" fmla="*/ 914144 h 958512"/>
                  <a:gd name="connsiteX1" fmla="*/ 902880 w 1132608"/>
                  <a:gd name="connsiteY1" fmla="*/ 139458 h 958512"/>
                  <a:gd name="connsiteX2" fmla="*/ 624417 w 1132608"/>
                  <a:gd name="connsiteY2" fmla="*/ 1685 h 958512"/>
                  <a:gd name="connsiteX3" fmla="*/ 339415 w 1132608"/>
                  <a:gd name="connsiteY3" fmla="*/ 141783 h 958512"/>
                  <a:gd name="connsiteX4" fmla="*/ 6 w 1132608"/>
                  <a:gd name="connsiteY4" fmla="*/ 958512 h 958512"/>
                  <a:gd name="connsiteX0" fmla="*/ 1132608 w 1132608"/>
                  <a:gd name="connsiteY0" fmla="*/ 914144 h 958512"/>
                  <a:gd name="connsiteX1" fmla="*/ 902880 w 1132608"/>
                  <a:gd name="connsiteY1" fmla="*/ 139458 h 958512"/>
                  <a:gd name="connsiteX2" fmla="*/ 624417 w 1132608"/>
                  <a:gd name="connsiteY2" fmla="*/ 1685 h 958512"/>
                  <a:gd name="connsiteX3" fmla="*/ 339415 w 1132608"/>
                  <a:gd name="connsiteY3" fmla="*/ 141783 h 958512"/>
                  <a:gd name="connsiteX4" fmla="*/ 6 w 1132608"/>
                  <a:gd name="connsiteY4" fmla="*/ 958512 h 958512"/>
                  <a:gd name="connsiteX0" fmla="*/ 1132608 w 1132608"/>
                  <a:gd name="connsiteY0" fmla="*/ 912872 h 957240"/>
                  <a:gd name="connsiteX1" fmla="*/ 902880 w 1132608"/>
                  <a:gd name="connsiteY1" fmla="*/ 138186 h 957240"/>
                  <a:gd name="connsiteX2" fmla="*/ 624417 w 1132608"/>
                  <a:gd name="connsiteY2" fmla="*/ 413 h 957240"/>
                  <a:gd name="connsiteX3" fmla="*/ 339415 w 1132608"/>
                  <a:gd name="connsiteY3" fmla="*/ 140511 h 957240"/>
                  <a:gd name="connsiteX4" fmla="*/ 6 w 1132608"/>
                  <a:gd name="connsiteY4" fmla="*/ 957240 h 957240"/>
                  <a:gd name="connsiteX0" fmla="*/ 1132608 w 1132608"/>
                  <a:gd name="connsiteY0" fmla="*/ 935527 h 979895"/>
                  <a:gd name="connsiteX1" fmla="*/ 902880 w 1132608"/>
                  <a:gd name="connsiteY1" fmla="*/ 160841 h 979895"/>
                  <a:gd name="connsiteX2" fmla="*/ 620575 w 1132608"/>
                  <a:gd name="connsiteY2" fmla="*/ 16 h 979895"/>
                  <a:gd name="connsiteX3" fmla="*/ 339415 w 1132608"/>
                  <a:gd name="connsiteY3" fmla="*/ 163166 h 979895"/>
                  <a:gd name="connsiteX4" fmla="*/ 6 w 1132608"/>
                  <a:gd name="connsiteY4" fmla="*/ 979895 h 979895"/>
                  <a:gd name="connsiteX0" fmla="*/ 1132608 w 1132608"/>
                  <a:gd name="connsiteY0" fmla="*/ 935771 h 980139"/>
                  <a:gd name="connsiteX1" fmla="*/ 864297 w 1132608"/>
                  <a:gd name="connsiteY1" fmla="*/ 176518 h 980139"/>
                  <a:gd name="connsiteX2" fmla="*/ 620575 w 1132608"/>
                  <a:gd name="connsiteY2" fmla="*/ 260 h 980139"/>
                  <a:gd name="connsiteX3" fmla="*/ 339415 w 1132608"/>
                  <a:gd name="connsiteY3" fmla="*/ 163410 h 980139"/>
                  <a:gd name="connsiteX4" fmla="*/ 6 w 1132608"/>
                  <a:gd name="connsiteY4" fmla="*/ 980139 h 980139"/>
                  <a:gd name="connsiteX0" fmla="*/ 1175049 w 1175049"/>
                  <a:gd name="connsiteY0" fmla="*/ 916480 h 980139"/>
                  <a:gd name="connsiteX1" fmla="*/ 864297 w 1175049"/>
                  <a:gd name="connsiteY1" fmla="*/ 176518 h 980139"/>
                  <a:gd name="connsiteX2" fmla="*/ 620575 w 1175049"/>
                  <a:gd name="connsiteY2" fmla="*/ 260 h 980139"/>
                  <a:gd name="connsiteX3" fmla="*/ 339415 w 1175049"/>
                  <a:gd name="connsiteY3" fmla="*/ 163410 h 980139"/>
                  <a:gd name="connsiteX4" fmla="*/ 6 w 1175049"/>
                  <a:gd name="connsiteY4" fmla="*/ 980139 h 980139"/>
                  <a:gd name="connsiteX0" fmla="*/ 1175049 w 1175049"/>
                  <a:gd name="connsiteY0" fmla="*/ 919835 h 983494"/>
                  <a:gd name="connsiteX1" fmla="*/ 937604 w 1175049"/>
                  <a:gd name="connsiteY1" fmla="*/ 249321 h 983494"/>
                  <a:gd name="connsiteX2" fmla="*/ 620575 w 1175049"/>
                  <a:gd name="connsiteY2" fmla="*/ 3615 h 983494"/>
                  <a:gd name="connsiteX3" fmla="*/ 339415 w 1175049"/>
                  <a:gd name="connsiteY3" fmla="*/ 166765 h 983494"/>
                  <a:gd name="connsiteX4" fmla="*/ 6 w 1175049"/>
                  <a:gd name="connsiteY4" fmla="*/ 983494 h 983494"/>
                  <a:gd name="connsiteX0" fmla="*/ 1175049 w 1175049"/>
                  <a:gd name="connsiteY0" fmla="*/ 917226 h 980885"/>
                  <a:gd name="connsiteX1" fmla="*/ 899022 w 1175049"/>
                  <a:gd name="connsiteY1" fmla="*/ 196555 h 980885"/>
                  <a:gd name="connsiteX2" fmla="*/ 620575 w 1175049"/>
                  <a:gd name="connsiteY2" fmla="*/ 1006 h 980885"/>
                  <a:gd name="connsiteX3" fmla="*/ 339415 w 1175049"/>
                  <a:gd name="connsiteY3" fmla="*/ 164156 h 980885"/>
                  <a:gd name="connsiteX4" fmla="*/ 6 w 1175049"/>
                  <a:gd name="connsiteY4" fmla="*/ 980885 h 980885"/>
                  <a:gd name="connsiteX0" fmla="*/ 1175049 w 1175049"/>
                  <a:gd name="connsiteY0" fmla="*/ 917226 h 980885"/>
                  <a:gd name="connsiteX1" fmla="*/ 899022 w 1175049"/>
                  <a:gd name="connsiteY1" fmla="*/ 196555 h 980885"/>
                  <a:gd name="connsiteX2" fmla="*/ 620575 w 1175049"/>
                  <a:gd name="connsiteY2" fmla="*/ 1006 h 980885"/>
                  <a:gd name="connsiteX3" fmla="*/ 339415 w 1175049"/>
                  <a:gd name="connsiteY3" fmla="*/ 164156 h 980885"/>
                  <a:gd name="connsiteX4" fmla="*/ 6 w 1175049"/>
                  <a:gd name="connsiteY4" fmla="*/ 980885 h 980885"/>
                  <a:gd name="connsiteX0" fmla="*/ 1175049 w 1175049"/>
                  <a:gd name="connsiteY0" fmla="*/ 906222 h 969881"/>
                  <a:gd name="connsiteX1" fmla="*/ 899022 w 1175049"/>
                  <a:gd name="connsiteY1" fmla="*/ 185551 h 969881"/>
                  <a:gd name="connsiteX2" fmla="*/ 643725 w 1175049"/>
                  <a:gd name="connsiteY2" fmla="*/ 1577 h 969881"/>
                  <a:gd name="connsiteX3" fmla="*/ 339415 w 1175049"/>
                  <a:gd name="connsiteY3" fmla="*/ 153152 h 969881"/>
                  <a:gd name="connsiteX4" fmla="*/ 6 w 1175049"/>
                  <a:gd name="connsiteY4" fmla="*/ 969881 h 969881"/>
                  <a:gd name="connsiteX0" fmla="*/ 1175048 w 1175048"/>
                  <a:gd name="connsiteY0" fmla="*/ 911831 h 975490"/>
                  <a:gd name="connsiteX1" fmla="*/ 899021 w 1175048"/>
                  <a:gd name="connsiteY1" fmla="*/ 191160 h 975490"/>
                  <a:gd name="connsiteX2" fmla="*/ 643724 w 1175048"/>
                  <a:gd name="connsiteY2" fmla="*/ 7186 h 975490"/>
                  <a:gd name="connsiteX3" fmla="*/ 350988 w 1175048"/>
                  <a:gd name="connsiteY3" fmla="*/ 131753 h 975490"/>
                  <a:gd name="connsiteX4" fmla="*/ 5 w 1175048"/>
                  <a:gd name="connsiteY4" fmla="*/ 975490 h 975490"/>
                  <a:gd name="connsiteX0" fmla="*/ 1175048 w 1175048"/>
                  <a:gd name="connsiteY0" fmla="*/ 908857 h 972516"/>
                  <a:gd name="connsiteX1" fmla="*/ 899021 w 1175048"/>
                  <a:gd name="connsiteY1" fmla="*/ 188186 h 972516"/>
                  <a:gd name="connsiteX2" fmla="*/ 643724 w 1175048"/>
                  <a:gd name="connsiteY2" fmla="*/ 4212 h 972516"/>
                  <a:gd name="connsiteX3" fmla="*/ 347130 w 1175048"/>
                  <a:gd name="connsiteY3" fmla="*/ 140354 h 972516"/>
                  <a:gd name="connsiteX4" fmla="*/ 5 w 1175048"/>
                  <a:gd name="connsiteY4" fmla="*/ 972516 h 972516"/>
                  <a:gd name="connsiteX0" fmla="*/ 1175048 w 1175048"/>
                  <a:gd name="connsiteY0" fmla="*/ 906222 h 969881"/>
                  <a:gd name="connsiteX1" fmla="*/ 899021 w 1175048"/>
                  <a:gd name="connsiteY1" fmla="*/ 185551 h 969881"/>
                  <a:gd name="connsiteX2" fmla="*/ 643724 w 1175048"/>
                  <a:gd name="connsiteY2" fmla="*/ 1577 h 969881"/>
                  <a:gd name="connsiteX3" fmla="*/ 339414 w 1175048"/>
                  <a:gd name="connsiteY3" fmla="*/ 153152 h 969881"/>
                  <a:gd name="connsiteX4" fmla="*/ 5 w 1175048"/>
                  <a:gd name="connsiteY4" fmla="*/ 969881 h 969881"/>
                  <a:gd name="connsiteX0" fmla="*/ 1175057 w 1175057"/>
                  <a:gd name="connsiteY0" fmla="*/ 906222 h 969881"/>
                  <a:gd name="connsiteX1" fmla="*/ 899030 w 1175057"/>
                  <a:gd name="connsiteY1" fmla="*/ 185551 h 969881"/>
                  <a:gd name="connsiteX2" fmla="*/ 643733 w 1175057"/>
                  <a:gd name="connsiteY2" fmla="*/ 1577 h 969881"/>
                  <a:gd name="connsiteX3" fmla="*/ 339423 w 1175057"/>
                  <a:gd name="connsiteY3" fmla="*/ 153152 h 969881"/>
                  <a:gd name="connsiteX4" fmla="*/ 14 w 1175057"/>
                  <a:gd name="connsiteY4" fmla="*/ 969881 h 969881"/>
                  <a:gd name="connsiteX0" fmla="*/ 1182772 w 1182772"/>
                  <a:gd name="connsiteY0" fmla="*/ 906222 h 912008"/>
                  <a:gd name="connsiteX1" fmla="*/ 906745 w 1182772"/>
                  <a:gd name="connsiteY1" fmla="*/ 185551 h 912008"/>
                  <a:gd name="connsiteX2" fmla="*/ 651448 w 1182772"/>
                  <a:gd name="connsiteY2" fmla="*/ 1577 h 912008"/>
                  <a:gd name="connsiteX3" fmla="*/ 347138 w 1182772"/>
                  <a:gd name="connsiteY3" fmla="*/ 153152 h 912008"/>
                  <a:gd name="connsiteX4" fmla="*/ 13 w 1182772"/>
                  <a:gd name="connsiteY4" fmla="*/ 912008 h 91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772" h="912008">
                    <a:moveTo>
                      <a:pt x="1182772" y="906222"/>
                    </a:moveTo>
                    <a:cubicBezTo>
                      <a:pt x="1127527" y="618567"/>
                      <a:pt x="995299" y="336325"/>
                      <a:pt x="906745" y="185551"/>
                    </a:cubicBezTo>
                    <a:cubicBezTo>
                      <a:pt x="818191" y="34777"/>
                      <a:pt x="744716" y="6977"/>
                      <a:pt x="651448" y="1577"/>
                    </a:cubicBezTo>
                    <a:cubicBezTo>
                      <a:pt x="558180" y="-3823"/>
                      <a:pt x="454271" y="-4124"/>
                      <a:pt x="347138" y="153152"/>
                    </a:cubicBezTo>
                    <a:cubicBezTo>
                      <a:pt x="89518" y="530299"/>
                      <a:pt x="-1257" y="815488"/>
                      <a:pt x="13" y="912008"/>
                    </a:cubicBezTo>
                  </a:path>
                </a:pathLst>
              </a:custGeom>
              <a:noFill/>
              <a:ln w="38100" cap="flat" cmpd="sng" algn="ctr">
                <a:solidFill>
                  <a:srgbClr val="FF0000">
                    <a:alpha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36" name="Freeform 35"/>
              <p:cNvSpPr/>
              <p:nvPr/>
            </p:nvSpPr>
            <p:spPr bwMode="auto">
              <a:xfrm>
                <a:off x="10027971" y="2697440"/>
                <a:ext cx="1006489" cy="596602"/>
              </a:xfrm>
              <a:custGeom>
                <a:avLst/>
                <a:gdLst>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4" fmla="*/ 518163 w 1356363"/>
                  <a:gd name="connsiteY4" fmla="*/ 618880 h 931300"/>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0" fmla="*/ 1402083 w 1402083"/>
                  <a:gd name="connsiteY0" fmla="*/ 1048617 h 1048617"/>
                  <a:gd name="connsiteX1" fmla="*/ 1104903 w 1402083"/>
                  <a:gd name="connsiteY1" fmla="*/ 210417 h 1048617"/>
                  <a:gd name="connsiteX2" fmla="*/ 510543 w 1402083"/>
                  <a:gd name="connsiteY2" fmla="*/ 42777 h 1048617"/>
                  <a:gd name="connsiteX3" fmla="*/ 3 w 1402083"/>
                  <a:gd name="connsiteY3" fmla="*/ 850497 h 1048617"/>
                  <a:gd name="connsiteX0" fmla="*/ 1402083 w 1402083"/>
                  <a:gd name="connsiteY0" fmla="*/ 1059758 h 1059758"/>
                  <a:gd name="connsiteX1" fmla="*/ 1165863 w 1402083"/>
                  <a:gd name="connsiteY1" fmla="*/ 183458 h 1059758"/>
                  <a:gd name="connsiteX2" fmla="*/ 510543 w 1402083"/>
                  <a:gd name="connsiteY2" fmla="*/ 53918 h 1059758"/>
                  <a:gd name="connsiteX3" fmla="*/ 3 w 1402083"/>
                  <a:gd name="connsiteY3" fmla="*/ 861638 h 1059758"/>
                  <a:gd name="connsiteX0" fmla="*/ 1402083 w 1402083"/>
                  <a:gd name="connsiteY0" fmla="*/ 986342 h 986342"/>
                  <a:gd name="connsiteX1" fmla="*/ 1165863 w 1402083"/>
                  <a:gd name="connsiteY1" fmla="*/ 110042 h 986342"/>
                  <a:gd name="connsiteX2" fmla="*/ 685803 w 1402083"/>
                  <a:gd name="connsiteY2" fmla="*/ 87182 h 986342"/>
                  <a:gd name="connsiteX3" fmla="*/ 3 w 1402083"/>
                  <a:gd name="connsiteY3" fmla="*/ 788222 h 986342"/>
                  <a:gd name="connsiteX0" fmla="*/ 1196344 w 1196344"/>
                  <a:gd name="connsiteY0" fmla="*/ 998238 h 998238"/>
                  <a:gd name="connsiteX1" fmla="*/ 960124 w 1196344"/>
                  <a:gd name="connsiteY1" fmla="*/ 121938 h 998238"/>
                  <a:gd name="connsiteX2" fmla="*/ 480064 w 1196344"/>
                  <a:gd name="connsiteY2" fmla="*/ 99078 h 998238"/>
                  <a:gd name="connsiteX3" fmla="*/ 4 w 1196344"/>
                  <a:gd name="connsiteY3" fmla="*/ 982998 h 998238"/>
                  <a:gd name="connsiteX0" fmla="*/ 1150625 w 1150625"/>
                  <a:gd name="connsiteY0" fmla="*/ 996221 h 996221"/>
                  <a:gd name="connsiteX1" fmla="*/ 914405 w 1150625"/>
                  <a:gd name="connsiteY1" fmla="*/ 119921 h 996221"/>
                  <a:gd name="connsiteX2" fmla="*/ 434345 w 1150625"/>
                  <a:gd name="connsiteY2" fmla="*/ 97061 h 996221"/>
                  <a:gd name="connsiteX3" fmla="*/ 5 w 1150625"/>
                  <a:gd name="connsiteY3" fmla="*/ 950501 h 996221"/>
                  <a:gd name="connsiteX0" fmla="*/ 1150625 w 1150625"/>
                  <a:gd name="connsiteY0" fmla="*/ 970936 h 970936"/>
                  <a:gd name="connsiteX1" fmla="*/ 914405 w 1150625"/>
                  <a:gd name="connsiteY1" fmla="*/ 94636 h 970936"/>
                  <a:gd name="connsiteX2" fmla="*/ 411485 w 1150625"/>
                  <a:gd name="connsiteY2" fmla="*/ 117496 h 970936"/>
                  <a:gd name="connsiteX3" fmla="*/ 5 w 1150625"/>
                  <a:gd name="connsiteY3" fmla="*/ 925216 h 970936"/>
                  <a:gd name="connsiteX0" fmla="*/ 1150626 w 1150626"/>
                  <a:gd name="connsiteY0" fmla="*/ 975550 h 975550"/>
                  <a:gd name="connsiteX1" fmla="*/ 914406 w 1150626"/>
                  <a:gd name="connsiteY1" fmla="*/ 99250 h 975550"/>
                  <a:gd name="connsiteX2" fmla="*/ 339415 w 1150626"/>
                  <a:gd name="connsiteY2" fmla="*/ 113101 h 975550"/>
                  <a:gd name="connsiteX3" fmla="*/ 6 w 1150626"/>
                  <a:gd name="connsiteY3" fmla="*/ 929830 h 975550"/>
                  <a:gd name="connsiteX0" fmla="*/ 1132608 w 1132608"/>
                  <a:gd name="connsiteY0" fmla="*/ 879585 h 923953"/>
                  <a:gd name="connsiteX1" fmla="*/ 914406 w 1132608"/>
                  <a:gd name="connsiteY1" fmla="*/ 93373 h 923953"/>
                  <a:gd name="connsiteX2" fmla="*/ 339415 w 1132608"/>
                  <a:gd name="connsiteY2" fmla="*/ 107224 h 923953"/>
                  <a:gd name="connsiteX3" fmla="*/ 6 w 1132608"/>
                  <a:gd name="connsiteY3" fmla="*/ 923953 h 923953"/>
                  <a:gd name="connsiteX0" fmla="*/ 1132608 w 1132608"/>
                  <a:gd name="connsiteY0" fmla="*/ 889159 h 933527"/>
                  <a:gd name="connsiteX1" fmla="*/ 914406 w 1132608"/>
                  <a:gd name="connsiteY1" fmla="*/ 102947 h 933527"/>
                  <a:gd name="connsiteX2" fmla="*/ 619752 w 1132608"/>
                  <a:gd name="connsiteY2" fmla="*/ 10804 h 933527"/>
                  <a:gd name="connsiteX3" fmla="*/ 339415 w 1132608"/>
                  <a:gd name="connsiteY3" fmla="*/ 116798 h 933527"/>
                  <a:gd name="connsiteX4" fmla="*/ 6 w 1132608"/>
                  <a:gd name="connsiteY4" fmla="*/ 933527 h 933527"/>
                  <a:gd name="connsiteX0" fmla="*/ 1132608 w 1132608"/>
                  <a:gd name="connsiteY0" fmla="*/ 1022553 h 1066921"/>
                  <a:gd name="connsiteX1" fmla="*/ 914406 w 1132608"/>
                  <a:gd name="connsiteY1" fmla="*/ 236341 h 1066921"/>
                  <a:gd name="connsiteX2" fmla="*/ 619752 w 1132608"/>
                  <a:gd name="connsiteY2" fmla="*/ 56 h 1066921"/>
                  <a:gd name="connsiteX3" fmla="*/ 339415 w 1132608"/>
                  <a:gd name="connsiteY3" fmla="*/ 250192 h 1066921"/>
                  <a:gd name="connsiteX4" fmla="*/ 6 w 1132608"/>
                  <a:gd name="connsiteY4" fmla="*/ 1066921 h 1066921"/>
                  <a:gd name="connsiteX0" fmla="*/ 1132608 w 1132608"/>
                  <a:gd name="connsiteY0" fmla="*/ 968591 h 1012959"/>
                  <a:gd name="connsiteX1" fmla="*/ 914406 w 1132608"/>
                  <a:gd name="connsiteY1" fmla="*/ 182379 h 1012959"/>
                  <a:gd name="connsiteX2" fmla="*/ 619752 w 1132608"/>
                  <a:gd name="connsiteY2" fmla="*/ 148 h 1012959"/>
                  <a:gd name="connsiteX3" fmla="*/ 339415 w 1132608"/>
                  <a:gd name="connsiteY3" fmla="*/ 196230 h 1012959"/>
                  <a:gd name="connsiteX4" fmla="*/ 6 w 1132608"/>
                  <a:gd name="connsiteY4" fmla="*/ 1012959 h 1012959"/>
                  <a:gd name="connsiteX0" fmla="*/ 1132616 w 1132616"/>
                  <a:gd name="connsiteY0" fmla="*/ 968591 h 1012959"/>
                  <a:gd name="connsiteX1" fmla="*/ 914414 w 1132616"/>
                  <a:gd name="connsiteY1" fmla="*/ 182379 h 1012959"/>
                  <a:gd name="connsiteX2" fmla="*/ 619760 w 1132616"/>
                  <a:gd name="connsiteY2" fmla="*/ 148 h 1012959"/>
                  <a:gd name="connsiteX3" fmla="*/ 181768 w 1132616"/>
                  <a:gd name="connsiteY3" fmla="*/ 480010 h 1012959"/>
                  <a:gd name="connsiteX4" fmla="*/ 14 w 1132616"/>
                  <a:gd name="connsiteY4" fmla="*/ 1012959 h 1012959"/>
                  <a:gd name="connsiteX0" fmla="*/ 1132612 w 1132612"/>
                  <a:gd name="connsiteY0" fmla="*/ 786226 h 830594"/>
                  <a:gd name="connsiteX1" fmla="*/ 914410 w 1132612"/>
                  <a:gd name="connsiteY1" fmla="*/ 14 h 830594"/>
                  <a:gd name="connsiteX2" fmla="*/ 363003 w 1132612"/>
                  <a:gd name="connsiteY2" fmla="*/ 763714 h 830594"/>
                  <a:gd name="connsiteX3" fmla="*/ 181764 w 1132612"/>
                  <a:gd name="connsiteY3" fmla="*/ 297645 h 830594"/>
                  <a:gd name="connsiteX4" fmla="*/ 10 w 1132612"/>
                  <a:gd name="connsiteY4" fmla="*/ 830594 h 830594"/>
                  <a:gd name="connsiteX0" fmla="*/ 1132612 w 1132612"/>
                  <a:gd name="connsiteY0" fmla="*/ 552001 h 596369"/>
                  <a:gd name="connsiteX1" fmla="*/ 788285 w 1132612"/>
                  <a:gd name="connsiteY1" fmla="*/ 20 h 596369"/>
                  <a:gd name="connsiteX2" fmla="*/ 363003 w 1132612"/>
                  <a:gd name="connsiteY2" fmla="*/ 529489 h 596369"/>
                  <a:gd name="connsiteX3" fmla="*/ 181764 w 1132612"/>
                  <a:gd name="connsiteY3" fmla="*/ 63420 h 596369"/>
                  <a:gd name="connsiteX4" fmla="*/ 10 w 1132612"/>
                  <a:gd name="connsiteY4" fmla="*/ 596369 h 596369"/>
                  <a:gd name="connsiteX0" fmla="*/ 1060541 w 1060541"/>
                  <a:gd name="connsiteY0" fmla="*/ 506983 h 596395"/>
                  <a:gd name="connsiteX1" fmla="*/ 788285 w 1060541"/>
                  <a:gd name="connsiteY1" fmla="*/ 46 h 596395"/>
                  <a:gd name="connsiteX2" fmla="*/ 363003 w 1060541"/>
                  <a:gd name="connsiteY2" fmla="*/ 529515 h 596395"/>
                  <a:gd name="connsiteX3" fmla="*/ 181764 w 1060541"/>
                  <a:gd name="connsiteY3" fmla="*/ 63446 h 596395"/>
                  <a:gd name="connsiteX4" fmla="*/ 10 w 1060541"/>
                  <a:gd name="connsiteY4" fmla="*/ 596395 h 596395"/>
                  <a:gd name="connsiteX0" fmla="*/ 1060542 w 1060542"/>
                  <a:gd name="connsiteY0" fmla="*/ 507003 h 596415"/>
                  <a:gd name="connsiteX1" fmla="*/ 788286 w 1060542"/>
                  <a:gd name="connsiteY1" fmla="*/ 66 h 596415"/>
                  <a:gd name="connsiteX2" fmla="*/ 448588 w 1060542"/>
                  <a:gd name="connsiteY2" fmla="*/ 534040 h 596415"/>
                  <a:gd name="connsiteX3" fmla="*/ 181765 w 1060542"/>
                  <a:gd name="connsiteY3" fmla="*/ 63466 h 596415"/>
                  <a:gd name="connsiteX4" fmla="*/ 11 w 1060542"/>
                  <a:gd name="connsiteY4" fmla="*/ 596415 h 596415"/>
                  <a:gd name="connsiteX0" fmla="*/ 1060542 w 1060542"/>
                  <a:gd name="connsiteY0" fmla="*/ 507008 h 596420"/>
                  <a:gd name="connsiteX1" fmla="*/ 788286 w 1060542"/>
                  <a:gd name="connsiteY1" fmla="*/ 71 h 596420"/>
                  <a:gd name="connsiteX2" fmla="*/ 435075 w 1060542"/>
                  <a:gd name="connsiteY2" fmla="*/ 466478 h 596420"/>
                  <a:gd name="connsiteX3" fmla="*/ 181765 w 1060542"/>
                  <a:gd name="connsiteY3" fmla="*/ 63471 h 596420"/>
                  <a:gd name="connsiteX4" fmla="*/ 11 w 1060542"/>
                  <a:gd name="connsiteY4" fmla="*/ 596420 h 596420"/>
                  <a:gd name="connsiteX0" fmla="*/ 1060542 w 1060542"/>
                  <a:gd name="connsiteY0" fmla="*/ 507026 h 596438"/>
                  <a:gd name="connsiteX1" fmla="*/ 788286 w 1060542"/>
                  <a:gd name="connsiteY1" fmla="*/ 89 h 596438"/>
                  <a:gd name="connsiteX2" fmla="*/ 457597 w 1060542"/>
                  <a:gd name="connsiteY2" fmla="*/ 461992 h 596438"/>
                  <a:gd name="connsiteX3" fmla="*/ 181765 w 1060542"/>
                  <a:gd name="connsiteY3" fmla="*/ 63489 h 596438"/>
                  <a:gd name="connsiteX4" fmla="*/ 11 w 1060542"/>
                  <a:gd name="connsiteY4" fmla="*/ 596438 h 596438"/>
                  <a:gd name="connsiteX0" fmla="*/ 1001985 w 1001985"/>
                  <a:gd name="connsiteY0" fmla="*/ 488952 h 596382"/>
                  <a:gd name="connsiteX1" fmla="*/ 788286 w 1001985"/>
                  <a:gd name="connsiteY1" fmla="*/ 33 h 596382"/>
                  <a:gd name="connsiteX2" fmla="*/ 457597 w 1001985"/>
                  <a:gd name="connsiteY2" fmla="*/ 461936 h 596382"/>
                  <a:gd name="connsiteX3" fmla="*/ 181765 w 1001985"/>
                  <a:gd name="connsiteY3" fmla="*/ 63433 h 596382"/>
                  <a:gd name="connsiteX4" fmla="*/ 11 w 1001985"/>
                  <a:gd name="connsiteY4" fmla="*/ 596382 h 596382"/>
                  <a:gd name="connsiteX0" fmla="*/ 1006489 w 1006489"/>
                  <a:gd name="connsiteY0" fmla="*/ 520600 h 596499"/>
                  <a:gd name="connsiteX1" fmla="*/ 788286 w 1006489"/>
                  <a:gd name="connsiteY1" fmla="*/ 150 h 596499"/>
                  <a:gd name="connsiteX2" fmla="*/ 457597 w 1006489"/>
                  <a:gd name="connsiteY2" fmla="*/ 462053 h 596499"/>
                  <a:gd name="connsiteX3" fmla="*/ 181765 w 1006489"/>
                  <a:gd name="connsiteY3" fmla="*/ 63550 h 596499"/>
                  <a:gd name="connsiteX4" fmla="*/ 11 w 1006489"/>
                  <a:gd name="connsiteY4" fmla="*/ 596499 h 596499"/>
                  <a:gd name="connsiteX0" fmla="*/ 1006489 w 1006489"/>
                  <a:gd name="connsiteY0" fmla="*/ 538721 h 596602"/>
                  <a:gd name="connsiteX1" fmla="*/ 788286 w 1006489"/>
                  <a:gd name="connsiteY1" fmla="*/ 253 h 596602"/>
                  <a:gd name="connsiteX2" fmla="*/ 457597 w 1006489"/>
                  <a:gd name="connsiteY2" fmla="*/ 462156 h 596602"/>
                  <a:gd name="connsiteX3" fmla="*/ 181765 w 1006489"/>
                  <a:gd name="connsiteY3" fmla="*/ 63653 h 596602"/>
                  <a:gd name="connsiteX4" fmla="*/ 11 w 1006489"/>
                  <a:gd name="connsiteY4" fmla="*/ 596602 h 59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489" h="596602">
                    <a:moveTo>
                      <a:pt x="1006489" y="538721"/>
                    </a:moveTo>
                    <a:cubicBezTo>
                      <a:pt x="951244" y="251066"/>
                      <a:pt x="879768" y="13014"/>
                      <a:pt x="788286" y="253"/>
                    </a:cubicBezTo>
                    <a:cubicBezTo>
                      <a:pt x="696804" y="-12508"/>
                      <a:pt x="553429" y="459847"/>
                      <a:pt x="457597" y="462156"/>
                    </a:cubicBezTo>
                    <a:cubicBezTo>
                      <a:pt x="361765" y="464465"/>
                      <a:pt x="258029" y="41245"/>
                      <a:pt x="181765" y="63653"/>
                    </a:cubicBezTo>
                    <a:cubicBezTo>
                      <a:pt x="105501" y="86061"/>
                      <a:pt x="-1259" y="500082"/>
                      <a:pt x="11" y="596602"/>
                    </a:cubicBezTo>
                  </a:path>
                </a:pathLst>
              </a:custGeom>
              <a:noFill/>
              <a:ln w="38100" cap="flat" cmpd="sng" algn="ctr">
                <a:solidFill>
                  <a:srgbClr val="0070C0">
                    <a:alpha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sp>
        <p:nvSpPr>
          <p:cNvPr id="21" name="Footer Placeholder 7"/>
          <p:cNvSpPr>
            <a:spLocks noGrp="1"/>
          </p:cNvSpPr>
          <p:nvPr>
            <p:ph type="ftr" sz="quarter" idx="10"/>
          </p:nvPr>
        </p:nvSpPr>
        <p:spPr>
          <a:xfrm>
            <a:off x="101602" y="6538569"/>
            <a:ext cx="3330951" cy="304800"/>
          </a:xfrm>
        </p:spPr>
        <p:txBody>
          <a:bodyPr/>
          <a:lstStyle/>
          <a:p>
            <a:r>
              <a:rPr lang="en-US" i="1" dirty="0" smtClean="0"/>
              <a:t>D.J. Schlossberg, APS-DPP 2016, </a:t>
            </a:r>
            <a:r>
              <a:rPr lang="en-US" i="1" dirty="0"/>
              <a:t>4</a:t>
            </a:r>
            <a:r>
              <a:rPr lang="en-US" i="1" dirty="0" smtClean="0"/>
              <a:t>/10</a:t>
            </a:r>
            <a:endParaRPr lang="en-US" i="1" dirty="0"/>
          </a:p>
        </p:txBody>
      </p:sp>
      <p:grpSp>
        <p:nvGrpSpPr>
          <p:cNvPr id="14" name="Group 13"/>
          <p:cNvGrpSpPr/>
          <p:nvPr/>
        </p:nvGrpSpPr>
        <p:grpSpPr>
          <a:xfrm>
            <a:off x="10978537" y="4215561"/>
            <a:ext cx="798176" cy="1778939"/>
            <a:chOff x="10966889" y="4215561"/>
            <a:chExt cx="798176" cy="1778939"/>
          </a:xfrm>
        </p:grpSpPr>
        <p:grpSp>
          <p:nvGrpSpPr>
            <p:cNvPr id="10" name="Group 9"/>
            <p:cNvGrpSpPr/>
            <p:nvPr/>
          </p:nvGrpSpPr>
          <p:grpSpPr>
            <a:xfrm>
              <a:off x="10968959" y="4215561"/>
              <a:ext cx="795528" cy="1709928"/>
              <a:chOff x="10968959" y="4215561"/>
              <a:chExt cx="795528" cy="1709928"/>
            </a:xfrm>
          </p:grpSpPr>
          <p:sp>
            <p:nvSpPr>
              <p:cNvPr id="4" name="Rectangle 3"/>
              <p:cNvSpPr/>
              <p:nvPr/>
            </p:nvSpPr>
            <p:spPr bwMode="auto">
              <a:xfrm>
                <a:off x="10968959" y="4215561"/>
                <a:ext cx="795528" cy="17099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8" name="Left Arrow 7"/>
              <p:cNvSpPr/>
              <p:nvPr/>
            </p:nvSpPr>
            <p:spPr bwMode="auto">
              <a:xfrm>
                <a:off x="11070565" y="5103187"/>
                <a:ext cx="539843" cy="213150"/>
              </a:xfrm>
              <a:prstGeom prst="leftArrow">
                <a:avLst/>
              </a:prstGeom>
              <a:solidFill>
                <a:srgbClr val="00B8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pic>
          <p:nvPicPr>
            <p:cNvPr id="13" name="Picture 12"/>
            <p:cNvPicPr>
              <a:picLocks noChangeAspect="1"/>
            </p:cNvPicPr>
            <p:nvPr/>
          </p:nvPicPr>
          <p:blipFill rotWithShape="1">
            <a:blip r:embed="rId7"/>
            <a:srcRect l="32349" t="13228" r="26451" b="23094"/>
            <a:stretch/>
          </p:blipFill>
          <p:spPr>
            <a:xfrm>
              <a:off x="10966889" y="4311873"/>
              <a:ext cx="798176" cy="1682627"/>
            </a:xfrm>
            <a:prstGeom prst="rect">
              <a:avLst/>
            </a:prstGeom>
          </p:spPr>
        </p:pic>
      </p:grpSp>
      <p:grpSp>
        <p:nvGrpSpPr>
          <p:cNvPr id="27" name="Group 26"/>
          <p:cNvGrpSpPr/>
          <p:nvPr/>
        </p:nvGrpSpPr>
        <p:grpSpPr>
          <a:xfrm>
            <a:off x="5760222" y="1671474"/>
            <a:ext cx="6157666" cy="4880450"/>
            <a:chOff x="5760222" y="1671474"/>
            <a:chExt cx="6157666" cy="4880450"/>
          </a:xfrm>
        </p:grpSpPr>
        <p:grpSp>
          <p:nvGrpSpPr>
            <p:cNvPr id="24" name="Group 23"/>
            <p:cNvGrpSpPr/>
            <p:nvPr/>
          </p:nvGrpSpPr>
          <p:grpSpPr>
            <a:xfrm>
              <a:off x="5760222" y="1671474"/>
              <a:ext cx="6096733" cy="4662545"/>
              <a:chOff x="5760222" y="1671474"/>
              <a:chExt cx="6096733" cy="4662545"/>
            </a:xfrm>
          </p:grpSpPr>
          <p:grpSp>
            <p:nvGrpSpPr>
              <p:cNvPr id="12" name="Group 11"/>
              <p:cNvGrpSpPr/>
              <p:nvPr/>
            </p:nvGrpSpPr>
            <p:grpSpPr>
              <a:xfrm>
                <a:off x="5760222" y="1671474"/>
                <a:ext cx="773003" cy="2113644"/>
                <a:chOff x="5760222" y="1671474"/>
                <a:chExt cx="773003" cy="2113644"/>
              </a:xfrm>
            </p:grpSpPr>
            <p:grpSp>
              <p:nvGrpSpPr>
                <p:cNvPr id="7" name="Group 6"/>
                <p:cNvGrpSpPr/>
                <p:nvPr/>
              </p:nvGrpSpPr>
              <p:grpSpPr>
                <a:xfrm>
                  <a:off x="6191785" y="1671474"/>
                  <a:ext cx="341440" cy="2113644"/>
                  <a:chOff x="6191785" y="1671474"/>
                  <a:chExt cx="341440" cy="2113644"/>
                </a:xfrm>
              </p:grpSpPr>
              <p:sp>
                <p:nvSpPr>
                  <p:cNvPr id="2" name="TextBox 1"/>
                  <p:cNvSpPr txBox="1"/>
                  <p:nvPr/>
                </p:nvSpPr>
                <p:spPr>
                  <a:xfrm>
                    <a:off x="6191785" y="1671474"/>
                    <a:ext cx="341440" cy="246221"/>
                  </a:xfrm>
                  <a:prstGeom prst="rect">
                    <a:avLst/>
                  </a:prstGeom>
                  <a:solidFill>
                    <a:srgbClr val="FFFFFF"/>
                  </a:solidFill>
                </p:spPr>
                <p:txBody>
                  <a:bodyPr wrap="none" lIns="0" tIns="0" rIns="0" bIns="0" rtlCol="0" anchor="ctr">
                    <a:noAutofit/>
                  </a:bodyPr>
                  <a:lstStyle/>
                  <a:p>
                    <a:pPr algn="r"/>
                    <a:r>
                      <a:rPr lang="en-US" smtClean="0">
                        <a:latin typeface="+mn-lt"/>
                      </a:rPr>
                      <a:t>150</a:t>
                    </a:r>
                    <a:endParaRPr lang="en-US" dirty="0" smtClean="0">
                      <a:latin typeface="+mn-lt"/>
                    </a:endParaRPr>
                  </a:p>
                </p:txBody>
              </p:sp>
              <p:sp>
                <p:nvSpPr>
                  <p:cNvPr id="28" name="TextBox 27"/>
                  <p:cNvSpPr txBox="1"/>
                  <p:nvPr/>
                </p:nvSpPr>
                <p:spPr>
                  <a:xfrm>
                    <a:off x="6191785" y="2290853"/>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100</a:t>
                    </a:r>
                    <a:endParaRPr lang="en-US" dirty="0" smtClean="0">
                      <a:latin typeface="+mn-lt"/>
                    </a:endParaRPr>
                  </a:p>
                </p:txBody>
              </p:sp>
              <p:sp>
                <p:nvSpPr>
                  <p:cNvPr id="30" name="TextBox 29"/>
                  <p:cNvSpPr txBox="1"/>
                  <p:nvPr/>
                </p:nvSpPr>
                <p:spPr>
                  <a:xfrm>
                    <a:off x="6191785" y="2915432"/>
                    <a:ext cx="341440" cy="246221"/>
                  </a:xfrm>
                  <a:prstGeom prst="rect">
                    <a:avLst/>
                  </a:prstGeom>
                  <a:solidFill>
                    <a:srgbClr val="FFFFFF"/>
                  </a:solidFill>
                </p:spPr>
                <p:txBody>
                  <a:bodyPr wrap="none" lIns="0" tIns="0" rIns="0" bIns="0" rtlCol="0" anchor="ctr">
                    <a:noAutofit/>
                  </a:bodyPr>
                  <a:lstStyle/>
                  <a:p>
                    <a:pPr algn="r"/>
                    <a:r>
                      <a:rPr lang="en-US" dirty="0"/>
                      <a:t>5</a:t>
                    </a:r>
                    <a:r>
                      <a:rPr lang="en-US" dirty="0" smtClean="0">
                        <a:latin typeface="+mn-lt"/>
                      </a:rPr>
                      <a:t>0</a:t>
                    </a:r>
                    <a:endParaRPr lang="en-US" dirty="0" smtClean="0">
                      <a:latin typeface="+mn-lt"/>
                    </a:endParaRPr>
                  </a:p>
                </p:txBody>
              </p:sp>
              <p:sp>
                <p:nvSpPr>
                  <p:cNvPr id="37" name="TextBox 36"/>
                  <p:cNvSpPr txBox="1"/>
                  <p:nvPr/>
                </p:nvSpPr>
                <p:spPr>
                  <a:xfrm>
                    <a:off x="6191785" y="3538897"/>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0</a:t>
                    </a:r>
                    <a:endParaRPr lang="en-US" dirty="0" smtClean="0">
                      <a:latin typeface="+mn-lt"/>
                    </a:endParaRPr>
                  </a:p>
                </p:txBody>
              </p:sp>
            </p:grpSp>
            <p:sp>
              <p:nvSpPr>
                <p:cNvPr id="38" name="TextBox 37"/>
                <p:cNvSpPr txBox="1"/>
                <p:nvPr/>
              </p:nvSpPr>
              <p:spPr>
                <a:xfrm rot="16200000">
                  <a:off x="5453384" y="2553650"/>
                  <a:ext cx="974168" cy="360492"/>
                </a:xfrm>
                <a:prstGeom prst="rect">
                  <a:avLst/>
                </a:prstGeom>
                <a:solidFill>
                  <a:srgbClr val="FFFFFF"/>
                </a:solidFill>
              </p:spPr>
              <p:txBody>
                <a:bodyPr wrap="none" lIns="0" tIns="0" rIns="0" bIns="0" rtlCol="0" anchor="ctr">
                  <a:noAutofit/>
                </a:bodyPr>
                <a:lstStyle/>
                <a:p>
                  <a:pPr algn="ctr"/>
                  <a:r>
                    <a:rPr lang="en-US" sz="2000" dirty="0" smtClean="0">
                      <a:latin typeface="+mn-lt"/>
                    </a:rPr>
                    <a:t>T</a:t>
                  </a:r>
                  <a:r>
                    <a:rPr lang="en-US" sz="2000" baseline="-25000" dirty="0" smtClean="0">
                      <a:latin typeface="+mn-lt"/>
                    </a:rPr>
                    <a:t>e</a:t>
                  </a:r>
                  <a:r>
                    <a:rPr lang="en-US" sz="2000" dirty="0" smtClean="0">
                      <a:latin typeface="+mn-lt"/>
                    </a:rPr>
                    <a:t> (eV)</a:t>
                  </a:r>
                  <a:endParaRPr lang="en-US" sz="2000" dirty="0" smtClean="0">
                    <a:latin typeface="+mn-lt"/>
                  </a:endParaRPr>
                </a:p>
              </p:txBody>
            </p:sp>
          </p:grpSp>
          <p:grpSp>
            <p:nvGrpSpPr>
              <p:cNvPr id="19" name="Group 18"/>
              <p:cNvGrpSpPr/>
              <p:nvPr/>
            </p:nvGrpSpPr>
            <p:grpSpPr>
              <a:xfrm>
                <a:off x="6512438" y="3736548"/>
                <a:ext cx="2575075" cy="438830"/>
                <a:chOff x="6512438" y="3736548"/>
                <a:chExt cx="2575075" cy="438830"/>
              </a:xfrm>
            </p:grpSpPr>
            <p:sp>
              <p:nvSpPr>
                <p:cNvPr id="43" name="TextBox 42"/>
                <p:cNvSpPr txBox="1"/>
                <p:nvPr/>
              </p:nvSpPr>
              <p:spPr>
                <a:xfrm>
                  <a:off x="6512438" y="3736548"/>
                  <a:ext cx="212007" cy="168172"/>
                </a:xfrm>
                <a:prstGeom prst="rect">
                  <a:avLst/>
                </a:prstGeom>
                <a:solidFill>
                  <a:srgbClr val="FFFFFF"/>
                </a:solidFill>
              </p:spPr>
              <p:txBody>
                <a:bodyPr wrap="none" lIns="0" tIns="0" rIns="0" bIns="0" rtlCol="0" anchor="ctr">
                  <a:noAutofit/>
                </a:bodyPr>
                <a:lstStyle/>
                <a:p>
                  <a:pPr algn="ctr"/>
                  <a:r>
                    <a:rPr lang="en-US" dirty="0" smtClean="0">
                      <a:latin typeface="+mn-lt"/>
                    </a:rPr>
                    <a:t>0</a:t>
                  </a:r>
                  <a:endParaRPr lang="en-US" dirty="0" smtClean="0">
                    <a:latin typeface="+mn-lt"/>
                  </a:endParaRPr>
                </a:p>
              </p:txBody>
            </p:sp>
            <p:sp>
              <p:nvSpPr>
                <p:cNvPr id="45" name="TextBox 44"/>
                <p:cNvSpPr txBox="1"/>
                <p:nvPr/>
              </p:nvSpPr>
              <p:spPr>
                <a:xfrm>
                  <a:off x="8854305" y="3740394"/>
                  <a:ext cx="233208" cy="184989"/>
                </a:xfrm>
                <a:prstGeom prst="rect">
                  <a:avLst/>
                </a:prstGeom>
                <a:solidFill>
                  <a:srgbClr val="FFFFFF"/>
                </a:solidFill>
              </p:spPr>
              <p:txBody>
                <a:bodyPr wrap="none" lIns="0" tIns="0" rIns="0" bIns="0" rtlCol="0" anchor="ctr">
                  <a:noAutofit/>
                </a:bodyPr>
                <a:lstStyle/>
                <a:p>
                  <a:pPr algn="ctr"/>
                  <a:r>
                    <a:rPr lang="en-US" dirty="0" smtClean="0"/>
                    <a:t>1</a:t>
                  </a:r>
                  <a:endParaRPr lang="en-US" dirty="0" smtClean="0">
                    <a:latin typeface="+mn-lt"/>
                  </a:endParaRPr>
                </a:p>
              </p:txBody>
            </p:sp>
            <p:sp>
              <p:nvSpPr>
                <p:cNvPr id="42" name="TextBox 41"/>
                <p:cNvSpPr txBox="1"/>
                <p:nvPr/>
              </p:nvSpPr>
              <p:spPr>
                <a:xfrm>
                  <a:off x="7227702" y="3739183"/>
                  <a:ext cx="1178744" cy="436195"/>
                </a:xfrm>
                <a:prstGeom prst="rect">
                  <a:avLst/>
                </a:prstGeom>
                <a:solidFill>
                  <a:srgbClr val="FFFFFF"/>
                </a:solidFill>
              </p:spPr>
              <p:txBody>
                <a:bodyPr wrap="none" lIns="0" tIns="0" rIns="0" bIns="0" rtlCol="0" anchor="ctr">
                  <a:noAutofit/>
                </a:bodyPr>
                <a:lstStyle/>
                <a:p>
                  <a:pPr algn="ctr"/>
                  <a:r>
                    <a:rPr lang="en-US" sz="2000" dirty="0"/>
                    <a:t>R</a:t>
                  </a:r>
                  <a:r>
                    <a:rPr lang="en-US" sz="2000" baseline="-25000" dirty="0" smtClean="0"/>
                    <a:t>maj</a:t>
                  </a:r>
                  <a:r>
                    <a:rPr lang="en-US" sz="2000" dirty="0" smtClean="0"/>
                    <a:t> (m)</a:t>
                  </a:r>
                  <a:endParaRPr lang="en-US" sz="2000" dirty="0" smtClean="0"/>
                </a:p>
              </p:txBody>
            </p:sp>
            <p:sp>
              <p:nvSpPr>
                <p:cNvPr id="44" name="TextBox 43"/>
                <p:cNvSpPr txBox="1"/>
                <p:nvPr/>
              </p:nvSpPr>
              <p:spPr>
                <a:xfrm>
                  <a:off x="7636347" y="3748802"/>
                  <a:ext cx="233208" cy="168172"/>
                </a:xfrm>
                <a:prstGeom prst="rect">
                  <a:avLst/>
                </a:prstGeom>
                <a:solidFill>
                  <a:srgbClr val="FFFFFF"/>
                </a:solidFill>
              </p:spPr>
              <p:txBody>
                <a:bodyPr wrap="none" lIns="0" tIns="0" rIns="0" bIns="0" rtlCol="0" anchor="ctr">
                  <a:noAutofit/>
                </a:bodyPr>
                <a:lstStyle/>
                <a:p>
                  <a:pPr algn="ctr"/>
                  <a:r>
                    <a:rPr lang="en-US" dirty="0" smtClean="0"/>
                    <a:t>.5</a:t>
                  </a:r>
                  <a:endParaRPr lang="en-US" dirty="0" smtClean="0">
                    <a:latin typeface="+mn-lt"/>
                  </a:endParaRPr>
                </a:p>
              </p:txBody>
            </p:sp>
          </p:grpSp>
          <p:grpSp>
            <p:nvGrpSpPr>
              <p:cNvPr id="47" name="Group 46"/>
              <p:cNvGrpSpPr/>
              <p:nvPr/>
            </p:nvGrpSpPr>
            <p:grpSpPr>
              <a:xfrm>
                <a:off x="9106035" y="3748411"/>
                <a:ext cx="2750920" cy="368320"/>
                <a:chOff x="6418654" y="3736548"/>
                <a:chExt cx="2750920" cy="368320"/>
              </a:xfrm>
            </p:grpSpPr>
            <p:sp>
              <p:nvSpPr>
                <p:cNvPr id="48" name="TextBox 47"/>
                <p:cNvSpPr txBox="1"/>
                <p:nvPr/>
              </p:nvSpPr>
              <p:spPr>
                <a:xfrm>
                  <a:off x="6418654" y="3736548"/>
                  <a:ext cx="212007" cy="168172"/>
                </a:xfrm>
                <a:prstGeom prst="rect">
                  <a:avLst/>
                </a:prstGeom>
                <a:solidFill>
                  <a:srgbClr val="FFFFFF"/>
                </a:solidFill>
              </p:spPr>
              <p:txBody>
                <a:bodyPr wrap="none" lIns="0" tIns="0" rIns="0" bIns="0" rtlCol="0" anchor="ctr">
                  <a:noAutofit/>
                </a:bodyPr>
                <a:lstStyle/>
                <a:p>
                  <a:pPr algn="ctr"/>
                  <a:r>
                    <a:rPr lang="en-US" dirty="0" smtClean="0">
                      <a:latin typeface="+mn-lt"/>
                    </a:rPr>
                    <a:t>0</a:t>
                  </a:r>
                  <a:endParaRPr lang="en-US" dirty="0" smtClean="0">
                    <a:latin typeface="+mn-lt"/>
                  </a:endParaRPr>
                </a:p>
              </p:txBody>
            </p:sp>
            <p:sp>
              <p:nvSpPr>
                <p:cNvPr id="49" name="TextBox 48"/>
                <p:cNvSpPr txBox="1"/>
                <p:nvPr/>
              </p:nvSpPr>
              <p:spPr>
                <a:xfrm>
                  <a:off x="8936366" y="3740394"/>
                  <a:ext cx="233208" cy="184989"/>
                </a:xfrm>
                <a:prstGeom prst="rect">
                  <a:avLst/>
                </a:prstGeom>
                <a:solidFill>
                  <a:srgbClr val="FFFFFF"/>
                </a:solidFill>
              </p:spPr>
              <p:txBody>
                <a:bodyPr wrap="none" lIns="0" tIns="0" rIns="0" bIns="0" rtlCol="0" anchor="ctr">
                  <a:noAutofit/>
                </a:bodyPr>
                <a:lstStyle/>
                <a:p>
                  <a:pPr algn="ctr"/>
                  <a:r>
                    <a:rPr lang="en-US" dirty="0" smtClean="0"/>
                    <a:t>1</a:t>
                  </a:r>
                  <a:endParaRPr lang="en-US" dirty="0" smtClean="0">
                    <a:latin typeface="+mn-lt"/>
                  </a:endParaRPr>
                </a:p>
              </p:txBody>
            </p:sp>
            <p:sp>
              <p:nvSpPr>
                <p:cNvPr id="50" name="TextBox 49"/>
                <p:cNvSpPr txBox="1"/>
                <p:nvPr/>
              </p:nvSpPr>
              <p:spPr>
                <a:xfrm>
                  <a:off x="7313940" y="3744376"/>
                  <a:ext cx="1071585" cy="360492"/>
                </a:xfrm>
                <a:prstGeom prst="rect">
                  <a:avLst/>
                </a:prstGeom>
                <a:solidFill>
                  <a:srgbClr val="FFFFFF"/>
                </a:solidFill>
              </p:spPr>
              <p:txBody>
                <a:bodyPr wrap="none" lIns="0" tIns="0" rIns="0" bIns="0" rtlCol="0" anchor="ctr">
                  <a:noAutofit/>
                </a:bodyPr>
                <a:lstStyle/>
                <a:p>
                  <a:pPr algn="ctr"/>
                  <a:r>
                    <a:rPr lang="en-US" sz="2000" dirty="0"/>
                    <a:t>R</a:t>
                  </a:r>
                  <a:r>
                    <a:rPr lang="en-US" sz="2000" baseline="-25000" dirty="0" smtClean="0"/>
                    <a:t>maj</a:t>
                  </a:r>
                  <a:r>
                    <a:rPr lang="en-US" sz="2000" dirty="0" smtClean="0"/>
                    <a:t> (</a:t>
                  </a:r>
                  <a:r>
                    <a:rPr lang="en-US" sz="2000" smtClean="0"/>
                    <a:t>m)</a:t>
                  </a:r>
                  <a:endParaRPr lang="en-US" sz="2000" dirty="0" smtClean="0"/>
                </a:p>
              </p:txBody>
            </p:sp>
            <p:sp>
              <p:nvSpPr>
                <p:cNvPr id="51" name="TextBox 50"/>
                <p:cNvSpPr txBox="1"/>
                <p:nvPr/>
              </p:nvSpPr>
              <p:spPr>
                <a:xfrm>
                  <a:off x="7636347" y="3748802"/>
                  <a:ext cx="233208" cy="168172"/>
                </a:xfrm>
                <a:prstGeom prst="rect">
                  <a:avLst/>
                </a:prstGeom>
                <a:solidFill>
                  <a:srgbClr val="FFFFFF"/>
                </a:solidFill>
              </p:spPr>
              <p:txBody>
                <a:bodyPr wrap="none" lIns="0" tIns="0" rIns="0" bIns="0" rtlCol="0" anchor="ctr">
                  <a:noAutofit/>
                </a:bodyPr>
                <a:lstStyle/>
                <a:p>
                  <a:pPr algn="ctr"/>
                  <a:r>
                    <a:rPr lang="en-US" dirty="0" smtClean="0"/>
                    <a:t>.5</a:t>
                  </a:r>
                  <a:endParaRPr lang="en-US" dirty="0" smtClean="0">
                    <a:latin typeface="+mn-lt"/>
                  </a:endParaRPr>
                </a:p>
              </p:txBody>
            </p:sp>
          </p:grpSp>
          <p:grpSp>
            <p:nvGrpSpPr>
              <p:cNvPr id="52" name="Group 51"/>
              <p:cNvGrpSpPr/>
              <p:nvPr/>
            </p:nvGrpSpPr>
            <p:grpSpPr>
              <a:xfrm>
                <a:off x="5763271" y="4113685"/>
                <a:ext cx="774271" cy="1046851"/>
                <a:chOff x="5758954" y="2081779"/>
                <a:chExt cx="774271" cy="1046851"/>
              </a:xfrm>
            </p:grpSpPr>
            <p:grpSp>
              <p:nvGrpSpPr>
                <p:cNvPr id="53" name="Group 52"/>
                <p:cNvGrpSpPr/>
                <p:nvPr/>
              </p:nvGrpSpPr>
              <p:grpSpPr>
                <a:xfrm>
                  <a:off x="6191785" y="2081779"/>
                  <a:ext cx="341440" cy="1046851"/>
                  <a:chOff x="6191785" y="2081779"/>
                  <a:chExt cx="341440" cy="1046851"/>
                </a:xfrm>
              </p:grpSpPr>
              <p:sp>
                <p:nvSpPr>
                  <p:cNvPr id="55" name="TextBox 54"/>
                  <p:cNvSpPr txBox="1"/>
                  <p:nvPr/>
                </p:nvSpPr>
                <p:spPr>
                  <a:xfrm>
                    <a:off x="6191785" y="2081779"/>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.15</a:t>
                    </a:r>
                    <a:endParaRPr lang="en-US" dirty="0" smtClean="0">
                      <a:latin typeface="+mn-lt"/>
                    </a:endParaRPr>
                  </a:p>
                </p:txBody>
              </p:sp>
              <p:sp>
                <p:nvSpPr>
                  <p:cNvPr id="56" name="TextBox 55"/>
                  <p:cNvSpPr txBox="1"/>
                  <p:nvPr/>
                </p:nvSpPr>
                <p:spPr>
                  <a:xfrm>
                    <a:off x="6191785" y="2349468"/>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.10</a:t>
                    </a:r>
                    <a:endParaRPr lang="en-US" dirty="0" smtClean="0">
                      <a:latin typeface="+mn-lt"/>
                    </a:endParaRPr>
                  </a:p>
                </p:txBody>
              </p:sp>
              <p:sp>
                <p:nvSpPr>
                  <p:cNvPr id="57" name="TextBox 56"/>
                  <p:cNvSpPr txBox="1"/>
                  <p:nvPr/>
                </p:nvSpPr>
                <p:spPr>
                  <a:xfrm>
                    <a:off x="6191785" y="2610634"/>
                    <a:ext cx="341440" cy="246221"/>
                  </a:xfrm>
                  <a:prstGeom prst="rect">
                    <a:avLst/>
                  </a:prstGeom>
                  <a:solidFill>
                    <a:srgbClr val="FFFFFF"/>
                  </a:solidFill>
                </p:spPr>
                <p:txBody>
                  <a:bodyPr wrap="none" lIns="0" tIns="0" rIns="0" bIns="0" rtlCol="0" anchor="ctr">
                    <a:noAutofit/>
                  </a:bodyPr>
                  <a:lstStyle/>
                  <a:p>
                    <a:pPr algn="r"/>
                    <a:r>
                      <a:rPr lang="en-US" dirty="0" smtClean="0"/>
                      <a:t>.05</a:t>
                    </a:r>
                    <a:endParaRPr lang="en-US" dirty="0" smtClean="0">
                      <a:latin typeface="+mn-lt"/>
                    </a:endParaRPr>
                  </a:p>
                </p:txBody>
              </p:sp>
              <p:sp>
                <p:nvSpPr>
                  <p:cNvPr id="58" name="TextBox 57"/>
                  <p:cNvSpPr txBox="1"/>
                  <p:nvPr/>
                </p:nvSpPr>
                <p:spPr>
                  <a:xfrm>
                    <a:off x="6191785" y="2882409"/>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0</a:t>
                    </a:r>
                    <a:endParaRPr lang="en-US" dirty="0" smtClean="0">
                      <a:latin typeface="+mn-lt"/>
                    </a:endParaRPr>
                  </a:p>
                </p:txBody>
              </p:sp>
            </p:grpSp>
            <p:sp>
              <p:nvSpPr>
                <p:cNvPr id="54" name="TextBox 53"/>
                <p:cNvSpPr txBox="1"/>
                <p:nvPr/>
              </p:nvSpPr>
              <p:spPr>
                <a:xfrm rot="16200000">
                  <a:off x="5452116" y="2459866"/>
                  <a:ext cx="974168" cy="360492"/>
                </a:xfrm>
                <a:prstGeom prst="rect">
                  <a:avLst/>
                </a:prstGeom>
                <a:solidFill>
                  <a:srgbClr val="FFFFFF"/>
                </a:solidFill>
              </p:spPr>
              <p:txBody>
                <a:bodyPr wrap="none" lIns="0" tIns="0" rIns="0" bIns="0" rtlCol="0" anchor="ctr">
                  <a:noAutofit/>
                </a:bodyPr>
                <a:lstStyle/>
                <a:p>
                  <a:pPr algn="ctr"/>
                  <a:r>
                    <a:rPr lang="en-US" sz="2000" dirty="0" smtClean="0"/>
                    <a:t>I</a:t>
                  </a:r>
                  <a:r>
                    <a:rPr lang="en-US" sz="2000" baseline="-25000" dirty="0"/>
                    <a:t>p</a:t>
                  </a:r>
                  <a:r>
                    <a:rPr lang="en-US" sz="2000" dirty="0" smtClean="0"/>
                    <a:t> (MA)</a:t>
                  </a:r>
                  <a:endParaRPr lang="en-US" sz="2000" dirty="0" smtClean="0"/>
                </a:p>
              </p:txBody>
            </p:sp>
          </p:grpSp>
          <p:grpSp>
            <p:nvGrpSpPr>
              <p:cNvPr id="23" name="Group 22"/>
              <p:cNvGrpSpPr/>
              <p:nvPr/>
            </p:nvGrpSpPr>
            <p:grpSpPr>
              <a:xfrm>
                <a:off x="5780501" y="5132250"/>
                <a:ext cx="799864" cy="1201769"/>
                <a:chOff x="5780501" y="5132250"/>
                <a:chExt cx="799864" cy="1201769"/>
              </a:xfrm>
            </p:grpSpPr>
            <p:grpSp>
              <p:nvGrpSpPr>
                <p:cNvPr id="60" name="Group 59"/>
                <p:cNvGrpSpPr/>
                <p:nvPr/>
              </p:nvGrpSpPr>
              <p:grpSpPr>
                <a:xfrm>
                  <a:off x="6323836" y="5132250"/>
                  <a:ext cx="256529" cy="842874"/>
                  <a:chOff x="6191785" y="2285756"/>
                  <a:chExt cx="341440" cy="842874"/>
                </a:xfrm>
              </p:grpSpPr>
              <p:sp>
                <p:nvSpPr>
                  <p:cNvPr id="62" name="TextBox 61"/>
                  <p:cNvSpPr txBox="1"/>
                  <p:nvPr/>
                </p:nvSpPr>
                <p:spPr>
                  <a:xfrm>
                    <a:off x="6191785" y="2285756"/>
                    <a:ext cx="341440" cy="152884"/>
                  </a:xfrm>
                  <a:prstGeom prst="rect">
                    <a:avLst/>
                  </a:prstGeom>
                  <a:solidFill>
                    <a:srgbClr val="FFFFFF"/>
                  </a:solidFill>
                </p:spPr>
                <p:txBody>
                  <a:bodyPr wrap="none" lIns="0" tIns="0" rIns="45720" bIns="0" rtlCol="0" anchor="ctr">
                    <a:noAutofit/>
                  </a:bodyPr>
                  <a:lstStyle/>
                  <a:p>
                    <a:pPr algn="r"/>
                    <a:r>
                      <a:rPr lang="en-US" smtClean="0">
                        <a:latin typeface="+mn-lt"/>
                      </a:rPr>
                      <a:t>3</a:t>
                    </a:r>
                    <a:endParaRPr lang="en-US" dirty="0" smtClean="0">
                      <a:latin typeface="+mn-lt"/>
                    </a:endParaRPr>
                  </a:p>
                </p:txBody>
              </p:sp>
              <p:sp>
                <p:nvSpPr>
                  <p:cNvPr id="63" name="TextBox 62"/>
                  <p:cNvSpPr txBox="1"/>
                  <p:nvPr/>
                </p:nvSpPr>
                <p:spPr>
                  <a:xfrm>
                    <a:off x="6191785" y="2455113"/>
                    <a:ext cx="341440" cy="246221"/>
                  </a:xfrm>
                  <a:prstGeom prst="rect">
                    <a:avLst/>
                  </a:prstGeom>
                  <a:solidFill>
                    <a:srgbClr val="FFFFFF"/>
                  </a:solidFill>
                </p:spPr>
                <p:txBody>
                  <a:bodyPr wrap="none" lIns="0" tIns="0" rIns="45720" bIns="0" rtlCol="0" anchor="ctr">
                    <a:noAutofit/>
                  </a:bodyPr>
                  <a:lstStyle/>
                  <a:p>
                    <a:pPr algn="r"/>
                    <a:r>
                      <a:rPr lang="en-US" dirty="0" smtClean="0">
                        <a:latin typeface="+mn-lt"/>
                      </a:rPr>
                      <a:t>2</a:t>
                    </a:r>
                    <a:endParaRPr lang="en-US" dirty="0" smtClean="0">
                      <a:latin typeface="+mn-lt"/>
                    </a:endParaRPr>
                  </a:p>
                </p:txBody>
              </p:sp>
              <p:sp>
                <p:nvSpPr>
                  <p:cNvPr id="64" name="TextBox 63"/>
                  <p:cNvSpPr txBox="1"/>
                  <p:nvPr/>
                </p:nvSpPr>
                <p:spPr>
                  <a:xfrm>
                    <a:off x="6337315" y="2680963"/>
                    <a:ext cx="192735" cy="168172"/>
                  </a:xfrm>
                  <a:prstGeom prst="rect">
                    <a:avLst/>
                  </a:prstGeom>
                  <a:solidFill>
                    <a:srgbClr val="FFFFFF"/>
                  </a:solidFill>
                </p:spPr>
                <p:txBody>
                  <a:bodyPr wrap="none" lIns="0" tIns="0" rIns="45720" bIns="0" rtlCol="0" anchor="ctr">
                    <a:noAutofit/>
                  </a:bodyPr>
                  <a:lstStyle/>
                  <a:p>
                    <a:pPr algn="r"/>
                    <a:r>
                      <a:rPr lang="en-US" dirty="0" smtClean="0"/>
                      <a:t>1</a:t>
                    </a:r>
                    <a:endParaRPr lang="en-US" dirty="0" smtClean="0">
                      <a:latin typeface="+mn-lt"/>
                    </a:endParaRPr>
                  </a:p>
                </p:txBody>
              </p:sp>
              <p:sp>
                <p:nvSpPr>
                  <p:cNvPr id="65" name="TextBox 64"/>
                  <p:cNvSpPr txBox="1"/>
                  <p:nvPr/>
                </p:nvSpPr>
                <p:spPr>
                  <a:xfrm>
                    <a:off x="6191785" y="2882409"/>
                    <a:ext cx="341440" cy="246221"/>
                  </a:xfrm>
                  <a:prstGeom prst="rect">
                    <a:avLst/>
                  </a:prstGeom>
                  <a:solidFill>
                    <a:srgbClr val="FFFFFF"/>
                  </a:solidFill>
                </p:spPr>
                <p:txBody>
                  <a:bodyPr wrap="none" lIns="0" tIns="0" rIns="45720" bIns="0" rtlCol="0" anchor="ctr">
                    <a:noAutofit/>
                  </a:bodyPr>
                  <a:lstStyle/>
                  <a:p>
                    <a:pPr algn="r"/>
                    <a:r>
                      <a:rPr lang="en-US" dirty="0" smtClean="0">
                        <a:latin typeface="+mn-lt"/>
                      </a:rPr>
                      <a:t>0</a:t>
                    </a:r>
                    <a:endParaRPr lang="en-US" dirty="0" smtClean="0">
                      <a:latin typeface="+mn-lt"/>
                    </a:endParaRPr>
                  </a:p>
                </p:txBody>
              </p:sp>
            </p:grpSp>
            <p:sp>
              <p:nvSpPr>
                <p:cNvPr id="61" name="TextBox 60"/>
                <p:cNvSpPr txBox="1"/>
                <p:nvPr/>
              </p:nvSpPr>
              <p:spPr>
                <a:xfrm rot="16200000">
                  <a:off x="5481418" y="5454358"/>
                  <a:ext cx="1178744" cy="580577"/>
                </a:xfrm>
                <a:prstGeom prst="rect">
                  <a:avLst/>
                </a:prstGeom>
                <a:solidFill>
                  <a:srgbClr val="FFFFFF"/>
                </a:solidFill>
              </p:spPr>
              <p:txBody>
                <a:bodyPr wrap="none" lIns="0" tIns="0" rIns="0" bIns="0" rtlCol="0" anchor="ctr">
                  <a:noAutofit/>
                </a:bodyPr>
                <a:lstStyle/>
                <a:p>
                  <a:pPr algn="ctr"/>
                  <a:r>
                    <a:rPr lang="en-US" dirty="0" smtClean="0"/>
                    <a:t>System</a:t>
                  </a:r>
                </a:p>
                <a:p>
                  <a:pPr algn="ctr"/>
                  <a:r>
                    <a:rPr lang="en-US" dirty="0" smtClean="0"/>
                    <a:t>Voltages (V)</a:t>
                  </a:r>
                  <a:endParaRPr lang="en-US" dirty="0" smtClean="0"/>
                </a:p>
              </p:txBody>
            </p:sp>
          </p:grpSp>
        </p:grpSp>
        <p:grpSp>
          <p:nvGrpSpPr>
            <p:cNvPr id="26" name="Group 25"/>
            <p:cNvGrpSpPr/>
            <p:nvPr/>
          </p:nvGrpSpPr>
          <p:grpSpPr>
            <a:xfrm>
              <a:off x="7940137" y="6054275"/>
              <a:ext cx="3977751" cy="497649"/>
              <a:chOff x="7940137" y="6054275"/>
              <a:chExt cx="3977751" cy="497649"/>
            </a:xfrm>
          </p:grpSpPr>
          <p:sp>
            <p:nvSpPr>
              <p:cNvPr id="66" name="TextBox 65"/>
              <p:cNvSpPr txBox="1"/>
              <p:nvPr/>
            </p:nvSpPr>
            <p:spPr>
              <a:xfrm>
                <a:off x="8626293" y="6191432"/>
                <a:ext cx="1178744" cy="360492"/>
              </a:xfrm>
              <a:prstGeom prst="rect">
                <a:avLst/>
              </a:prstGeom>
              <a:solidFill>
                <a:srgbClr val="FFFFFF"/>
              </a:solidFill>
            </p:spPr>
            <p:txBody>
              <a:bodyPr wrap="none" lIns="0" tIns="0" rIns="0" bIns="0" rtlCol="0" anchor="ctr">
                <a:noAutofit/>
              </a:bodyPr>
              <a:lstStyle/>
              <a:p>
                <a:pPr algn="ctr"/>
                <a:r>
                  <a:rPr lang="en-US" sz="2000" dirty="0" smtClean="0"/>
                  <a:t>Time </a:t>
                </a:r>
                <a:r>
                  <a:rPr lang="en-US" sz="2000" dirty="0" smtClean="0"/>
                  <a:t>(ms)</a:t>
                </a:r>
                <a:endParaRPr lang="en-US" sz="2000" dirty="0" smtClean="0"/>
              </a:p>
            </p:txBody>
          </p:sp>
          <p:sp>
            <p:nvSpPr>
              <p:cNvPr id="67" name="TextBox 66"/>
              <p:cNvSpPr txBox="1"/>
              <p:nvPr/>
            </p:nvSpPr>
            <p:spPr>
              <a:xfrm>
                <a:off x="7940137" y="6054275"/>
                <a:ext cx="310400" cy="184989"/>
              </a:xfrm>
              <a:prstGeom prst="rect">
                <a:avLst/>
              </a:prstGeom>
              <a:solidFill>
                <a:srgbClr val="FFFFFF"/>
              </a:solidFill>
            </p:spPr>
            <p:txBody>
              <a:bodyPr wrap="none" lIns="0" tIns="0" rIns="0" bIns="0" rtlCol="0" anchor="ctr">
                <a:noAutofit/>
              </a:bodyPr>
              <a:lstStyle/>
              <a:p>
                <a:pPr algn="ctr"/>
                <a:r>
                  <a:rPr lang="en-US" dirty="0" smtClean="0"/>
                  <a:t>20</a:t>
                </a:r>
                <a:endParaRPr lang="en-US" dirty="0" smtClean="0">
                  <a:latin typeface="+mn-lt"/>
                </a:endParaRPr>
              </a:p>
            </p:txBody>
          </p:sp>
          <p:sp>
            <p:nvSpPr>
              <p:cNvPr id="68" name="TextBox 67"/>
              <p:cNvSpPr txBox="1"/>
              <p:nvPr/>
            </p:nvSpPr>
            <p:spPr>
              <a:xfrm>
                <a:off x="9777551" y="6058692"/>
                <a:ext cx="310400" cy="184989"/>
              </a:xfrm>
              <a:prstGeom prst="rect">
                <a:avLst/>
              </a:prstGeom>
              <a:solidFill>
                <a:srgbClr val="FFFFFF"/>
              </a:solidFill>
            </p:spPr>
            <p:txBody>
              <a:bodyPr wrap="none" lIns="0" tIns="0" rIns="0" bIns="0" rtlCol="0" anchor="ctr">
                <a:noAutofit/>
              </a:bodyPr>
              <a:lstStyle/>
              <a:p>
                <a:pPr algn="ctr"/>
                <a:r>
                  <a:rPr lang="en-US" dirty="0" smtClean="0"/>
                  <a:t>25</a:t>
                </a:r>
                <a:endParaRPr lang="en-US" dirty="0" smtClean="0">
                  <a:latin typeface="+mn-lt"/>
                </a:endParaRPr>
              </a:p>
            </p:txBody>
          </p:sp>
          <p:sp>
            <p:nvSpPr>
              <p:cNvPr id="69" name="TextBox 68"/>
              <p:cNvSpPr txBox="1"/>
              <p:nvPr/>
            </p:nvSpPr>
            <p:spPr>
              <a:xfrm>
                <a:off x="11607488" y="6063885"/>
                <a:ext cx="310400" cy="184989"/>
              </a:xfrm>
              <a:prstGeom prst="rect">
                <a:avLst/>
              </a:prstGeom>
              <a:solidFill>
                <a:srgbClr val="FFFFFF"/>
              </a:solidFill>
            </p:spPr>
            <p:txBody>
              <a:bodyPr wrap="none" lIns="0" tIns="0" rIns="0" bIns="0" rtlCol="0" anchor="ctr">
                <a:noAutofit/>
              </a:bodyPr>
              <a:lstStyle/>
              <a:p>
                <a:pPr algn="ctr"/>
                <a:r>
                  <a:rPr lang="en-US" smtClean="0"/>
                  <a:t>30</a:t>
                </a:r>
                <a:endParaRPr lang="en-US" dirty="0" smtClean="0">
                  <a:latin typeface="+mn-lt"/>
                </a:endParaRPr>
              </a:p>
            </p:txBody>
          </p:sp>
        </p:grpSp>
      </p:grpSp>
      <p:grpSp>
        <p:nvGrpSpPr>
          <p:cNvPr id="71" name="Group 70"/>
          <p:cNvGrpSpPr/>
          <p:nvPr/>
        </p:nvGrpSpPr>
        <p:grpSpPr>
          <a:xfrm>
            <a:off x="7308880" y="5190347"/>
            <a:ext cx="482353" cy="574566"/>
            <a:chOff x="7308880" y="5190347"/>
            <a:chExt cx="482353" cy="574566"/>
          </a:xfrm>
        </p:grpSpPr>
        <p:sp>
          <p:nvSpPr>
            <p:cNvPr id="70" name="TextBox 69"/>
            <p:cNvSpPr txBox="1"/>
            <p:nvPr/>
          </p:nvSpPr>
          <p:spPr>
            <a:xfrm>
              <a:off x="7406832" y="5371329"/>
              <a:ext cx="349455" cy="168172"/>
            </a:xfrm>
            <a:prstGeom prst="rect">
              <a:avLst/>
            </a:prstGeom>
            <a:solidFill>
              <a:srgbClr val="FFFFFF"/>
            </a:solidFill>
          </p:spPr>
          <p:txBody>
            <a:bodyPr wrap="none" lIns="0" tIns="0" rIns="0" bIns="0" rtlCol="0" anchor="ctr">
              <a:noAutofit/>
            </a:bodyPr>
            <a:lstStyle/>
            <a:p>
              <a:pPr algn="ctr"/>
              <a:r>
                <a:rPr lang="en-US" dirty="0" smtClean="0">
                  <a:latin typeface="+mn-lt"/>
                </a:rPr>
                <a:t>V</a:t>
              </a:r>
              <a:r>
                <a:rPr lang="en-US" baseline="-25000" dirty="0" smtClean="0">
                  <a:latin typeface="+mn-lt"/>
                </a:rPr>
                <a:t>LHI</a:t>
              </a:r>
              <a:endParaRPr lang="en-US" baseline="-25000" dirty="0" smtClean="0">
                <a:latin typeface="+mn-lt"/>
              </a:endParaRPr>
            </a:p>
          </p:txBody>
        </p:sp>
        <p:sp>
          <p:nvSpPr>
            <p:cNvPr id="72" name="TextBox 71"/>
            <p:cNvSpPr txBox="1"/>
            <p:nvPr/>
          </p:nvSpPr>
          <p:spPr>
            <a:xfrm>
              <a:off x="7308880" y="5190347"/>
              <a:ext cx="406370" cy="180982"/>
            </a:xfrm>
            <a:prstGeom prst="rect">
              <a:avLst/>
            </a:prstGeom>
            <a:solidFill>
              <a:srgbClr val="FFFFFF"/>
            </a:solidFill>
          </p:spPr>
          <p:txBody>
            <a:bodyPr wrap="none" lIns="0" tIns="0" rIns="0" bIns="0" rtlCol="0" anchor="ctr">
              <a:noAutofit/>
            </a:bodyPr>
            <a:lstStyle/>
            <a:p>
              <a:pPr algn="ctr"/>
              <a:r>
                <a:rPr lang="en-US" dirty="0" smtClean="0">
                  <a:solidFill>
                    <a:srgbClr val="FF0000"/>
                  </a:solidFill>
                  <a:latin typeface="+mn-lt"/>
                </a:rPr>
                <a:t>-V</a:t>
              </a:r>
              <a:r>
                <a:rPr lang="en-US" baseline="-25000" dirty="0" smtClean="0">
                  <a:solidFill>
                    <a:srgbClr val="FF0000"/>
                  </a:solidFill>
                </a:rPr>
                <a:t>IR</a:t>
              </a:r>
              <a:endParaRPr lang="en-US" baseline="-25000" dirty="0" smtClean="0">
                <a:solidFill>
                  <a:srgbClr val="FF0000"/>
                </a:solidFill>
              </a:endParaRPr>
            </a:p>
          </p:txBody>
        </p:sp>
        <p:sp>
          <p:nvSpPr>
            <p:cNvPr id="73" name="TextBox 72"/>
            <p:cNvSpPr txBox="1"/>
            <p:nvPr/>
          </p:nvSpPr>
          <p:spPr>
            <a:xfrm>
              <a:off x="7406832" y="5594684"/>
              <a:ext cx="384401" cy="170229"/>
            </a:xfrm>
            <a:prstGeom prst="rect">
              <a:avLst/>
            </a:prstGeom>
            <a:solidFill>
              <a:srgbClr val="FFFFFF"/>
            </a:solidFill>
          </p:spPr>
          <p:txBody>
            <a:bodyPr wrap="none" lIns="0" tIns="0" rIns="0" bIns="0" rtlCol="0" anchor="ctr">
              <a:noAutofit/>
            </a:bodyPr>
            <a:lstStyle/>
            <a:p>
              <a:pPr algn="ctr"/>
              <a:r>
                <a:rPr lang="en-US" dirty="0" smtClean="0">
                  <a:solidFill>
                    <a:srgbClr val="00C300"/>
                  </a:solidFill>
                </a:rPr>
                <a:t>V</a:t>
              </a:r>
              <a:r>
                <a:rPr lang="en-US" baseline="-25000" dirty="0" smtClean="0">
                  <a:solidFill>
                    <a:srgbClr val="00C300"/>
                  </a:solidFill>
                </a:rPr>
                <a:t>IND</a:t>
              </a:r>
              <a:endParaRPr lang="en-US" baseline="-25000" dirty="0" smtClean="0">
                <a:solidFill>
                  <a:srgbClr val="00C300"/>
                </a:solidFill>
              </a:endParaRPr>
            </a:p>
          </p:txBody>
        </p:sp>
      </p:grpSp>
    </p:spTree>
    <p:extLst>
      <p:ext uri="{BB962C8B-B14F-4D97-AF65-F5344CB8AC3E}">
        <p14:creationId xmlns:p14="http://schemas.microsoft.com/office/powerpoint/2010/main" val="726764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25312" y="1362456"/>
            <a:ext cx="5966072" cy="5152516"/>
          </a:xfrm>
          <a:prstGeom prst="rect">
            <a:avLst/>
          </a:prstGeom>
        </p:spPr>
      </p:pic>
      <p:sp>
        <p:nvSpPr>
          <p:cNvPr id="5" name="Title 4"/>
          <p:cNvSpPr>
            <a:spLocks noGrp="1"/>
          </p:cNvSpPr>
          <p:nvPr>
            <p:ph type="title"/>
          </p:nvPr>
        </p:nvSpPr>
        <p:spPr>
          <a:xfrm>
            <a:off x="858157" y="1"/>
            <a:ext cx="10952480" cy="836613"/>
          </a:xfrm>
        </p:spPr>
        <p:txBody>
          <a:bodyPr>
            <a:normAutofit/>
          </a:bodyPr>
          <a:lstStyle/>
          <a:p>
            <a:pPr indent="0"/>
            <a:r>
              <a:rPr lang="en-US" dirty="0"/>
              <a:t>T</a:t>
            </a:r>
            <a:r>
              <a:rPr lang="en-US" baseline="-25000" dirty="0"/>
              <a:t>e</a:t>
            </a:r>
            <a:r>
              <a:rPr lang="en-US" dirty="0"/>
              <a:t> (R</a:t>
            </a:r>
            <a:r>
              <a:rPr lang="en-US" baseline="-25000" dirty="0"/>
              <a:t>maj</a:t>
            </a:r>
            <a:r>
              <a:rPr lang="en-US" dirty="0"/>
              <a:t>,t) </a:t>
            </a:r>
            <a:r>
              <a:rPr lang="en-US" dirty="0" smtClean="0"/>
              <a:t>Remains Peaked for LFS LHI when V</a:t>
            </a:r>
            <a:r>
              <a:rPr lang="en-US" baseline="-25000" dirty="0" smtClean="0"/>
              <a:t>IND</a:t>
            </a:r>
            <a:r>
              <a:rPr lang="en-US" dirty="0" smtClean="0"/>
              <a:t> Small</a:t>
            </a:r>
            <a:endParaRPr lang="en-US" dirty="0"/>
          </a:p>
        </p:txBody>
      </p:sp>
      <p:sp>
        <p:nvSpPr>
          <p:cNvPr id="13" name="Text Placeholder 5"/>
          <p:cNvSpPr>
            <a:spLocks noGrp="1"/>
          </p:cNvSpPr>
          <p:nvPr>
            <p:ph type="body" sz="quarter" idx="11"/>
          </p:nvPr>
        </p:nvSpPr>
        <p:spPr>
          <a:xfrm>
            <a:off x="556054" y="1722819"/>
            <a:ext cx="4707925" cy="3776340"/>
          </a:xfrm>
        </p:spPr>
        <p:txBody>
          <a:bodyPr>
            <a:noAutofit/>
          </a:bodyPr>
          <a:lstStyle/>
          <a:p>
            <a:r>
              <a:rPr lang="en-US" sz="2200" dirty="0" smtClean="0"/>
              <a:t>Same injection location but static, circular plasmas at large R</a:t>
            </a:r>
            <a:r>
              <a:rPr lang="en-US" sz="2200" baseline="-25000" dirty="0" smtClean="0"/>
              <a:t>maj</a:t>
            </a:r>
            <a:endParaRPr lang="en-US" sz="2200" dirty="0" smtClean="0"/>
          </a:p>
          <a:p>
            <a:pPr lvl="1"/>
            <a:r>
              <a:rPr lang="en-US" dirty="0" smtClean="0"/>
              <a:t>Lower performance due to shape constraints</a:t>
            </a:r>
          </a:p>
          <a:p>
            <a:endParaRPr lang="en-US" sz="2200" dirty="0"/>
          </a:p>
          <a:p>
            <a:r>
              <a:rPr lang="en-US" sz="2200" dirty="0" smtClean="0"/>
              <a:t>V</a:t>
            </a:r>
            <a:r>
              <a:rPr lang="en-US" sz="2200" baseline="-25000" dirty="0" smtClean="0"/>
              <a:t>IND</a:t>
            </a:r>
            <a:r>
              <a:rPr lang="en-US" sz="2200" dirty="0" smtClean="0"/>
              <a:t> = 0, T</a:t>
            </a:r>
            <a:r>
              <a:rPr lang="en-US" sz="2200" baseline="-25000" dirty="0" smtClean="0"/>
              <a:t>e</a:t>
            </a:r>
            <a:r>
              <a:rPr lang="en-US" sz="2200" dirty="0" smtClean="0"/>
              <a:t>(0) ~ 80 eV</a:t>
            </a:r>
          </a:p>
          <a:p>
            <a:endParaRPr lang="en-US" sz="2200" dirty="0"/>
          </a:p>
          <a:p>
            <a:r>
              <a:rPr lang="en-US" sz="2200" dirty="0" smtClean="0"/>
              <a:t>T</a:t>
            </a:r>
            <a:r>
              <a:rPr lang="en-US" sz="2200" baseline="-25000" dirty="0" smtClean="0"/>
              <a:t>e</a:t>
            </a:r>
            <a:r>
              <a:rPr lang="en-US" sz="2200" dirty="0" smtClean="0"/>
              <a:t>(R) remains peaked while driven solely by edge </a:t>
            </a:r>
            <a:r>
              <a:rPr lang="en-US" sz="2200" dirty="0" smtClean="0"/>
              <a:t>LHI</a:t>
            </a:r>
            <a:endParaRPr lang="en-US" sz="2200" dirty="0" smtClean="0"/>
          </a:p>
        </p:txBody>
      </p:sp>
      <p:sp>
        <p:nvSpPr>
          <p:cNvPr id="11" name="Rectangle 10"/>
          <p:cNvSpPr/>
          <p:nvPr/>
        </p:nvSpPr>
        <p:spPr bwMode="auto">
          <a:xfrm>
            <a:off x="8083864" y="6989380"/>
            <a:ext cx="3109653" cy="1181069"/>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r>
              <a:rPr kumimoji="0" lang="en-US" b="0" i="0" u="none" strike="noStrike" cap="none" normalizeH="0" baseline="0" dirty="0" smtClean="0">
                <a:ln>
                  <a:noFill/>
                </a:ln>
                <a:solidFill>
                  <a:schemeClr val="tx1"/>
                </a:solidFill>
                <a:effectLst/>
                <a:latin typeface="Times New Roman" pitchFamily="18" charset="0"/>
                <a:cs typeface="Lucida Sans Unicode" pitchFamily="34" charset="0"/>
              </a:rPr>
              <a:t>I</a:t>
            </a:r>
            <a:r>
              <a:rPr kumimoji="0" lang="en-US" b="0" i="0" u="none" strike="noStrike" cap="none" normalizeH="0" baseline="-25000" dirty="0" smtClean="0">
                <a:ln>
                  <a:noFill/>
                </a:ln>
                <a:solidFill>
                  <a:schemeClr val="tx1"/>
                </a:solidFill>
                <a:effectLst/>
                <a:latin typeface="Times New Roman" pitchFamily="18" charset="0"/>
                <a:cs typeface="Lucida Sans Unicode" pitchFamily="34" charset="0"/>
              </a:rPr>
              <a:t>p</a:t>
            </a:r>
            <a:r>
              <a:rPr kumimoji="0" lang="en-US" b="0" i="0" u="none" strike="noStrike" cap="none" normalizeH="0" baseline="0" dirty="0" smtClean="0">
                <a:ln>
                  <a:noFill/>
                </a:ln>
                <a:solidFill>
                  <a:schemeClr val="tx1"/>
                </a:solidFill>
                <a:effectLst/>
                <a:latin typeface="Times New Roman" pitchFamily="18" charset="0"/>
                <a:cs typeface="Lucida Sans Unicode" pitchFamily="34" charset="0"/>
              </a:rPr>
              <a:t> and </a:t>
            </a:r>
            <a:r>
              <a:rPr kumimoji="0" lang="en-US" b="0" i="0" u="none" strike="noStrike" cap="none" normalizeH="0" baseline="0" dirty="0" err="1" smtClean="0">
                <a:ln>
                  <a:noFill/>
                </a:ln>
                <a:solidFill>
                  <a:schemeClr val="tx1"/>
                </a:solidFill>
                <a:effectLst/>
                <a:latin typeface="Times New Roman" pitchFamily="18" charset="0"/>
                <a:cs typeface="Lucida Sans Unicode" pitchFamily="34" charset="0"/>
              </a:rPr>
              <a:t>I</a:t>
            </a:r>
            <a:r>
              <a:rPr kumimoji="0" lang="en-US" b="0" i="0" u="none" strike="noStrike" cap="none" normalizeH="0" baseline="-25000" dirty="0" err="1" smtClean="0">
                <a:ln>
                  <a:noFill/>
                </a:ln>
                <a:solidFill>
                  <a:schemeClr val="tx1"/>
                </a:solidFill>
                <a:effectLst/>
                <a:latin typeface="Times New Roman" pitchFamily="18" charset="0"/>
                <a:cs typeface="Lucida Sans Unicode" pitchFamily="34" charset="0"/>
              </a:rPr>
              <a:t>inj</a:t>
            </a:r>
            <a:r>
              <a:rPr kumimoji="0" lang="en-US" b="0" i="0" u="none" strike="noStrike" cap="none" normalizeH="0" baseline="0" dirty="0" smtClean="0">
                <a:ln>
                  <a:noFill/>
                </a:ln>
                <a:solidFill>
                  <a:schemeClr val="tx1"/>
                </a:solidFill>
                <a:effectLst/>
                <a:latin typeface="Times New Roman" pitchFamily="18" charset="0"/>
                <a:cs typeface="Lucida Sans Unicode" pitchFamily="34" charset="0"/>
              </a:rPr>
              <a:t> for LHI shot, maybe </a:t>
            </a:r>
            <a:r>
              <a:rPr kumimoji="0" lang="en-US" b="0" i="0" u="none" strike="noStrike" cap="none" normalizeH="0" baseline="0" dirty="0" err="1" smtClean="0">
                <a:ln>
                  <a:noFill/>
                </a:ln>
                <a:solidFill>
                  <a:schemeClr val="tx1"/>
                </a:solidFill>
                <a:effectLst/>
                <a:latin typeface="Times New Roman" pitchFamily="18" charset="0"/>
                <a:cs typeface="Lucida Sans Unicode" pitchFamily="34" charset="0"/>
              </a:rPr>
              <a:t>overplot</a:t>
            </a:r>
            <a:r>
              <a:rPr kumimoji="0" lang="en-US" b="0" i="0" u="none" strike="noStrike" cap="none" normalizeH="0" baseline="0" dirty="0" smtClean="0">
                <a:ln>
                  <a:noFill/>
                </a:ln>
                <a:solidFill>
                  <a:schemeClr val="tx1"/>
                </a:solidFill>
                <a:effectLst/>
                <a:latin typeface="Times New Roman" pitchFamily="18" charset="0"/>
                <a:cs typeface="Lucida Sans Unicode" pitchFamily="34" charset="0"/>
              </a:rPr>
              <a:t> </a:t>
            </a:r>
            <a:r>
              <a:rPr kumimoji="0" lang="en-US" b="0" i="0" u="none" strike="noStrike" cap="none" normalizeH="0" baseline="0" dirty="0" err="1" smtClean="0">
                <a:ln>
                  <a:noFill/>
                </a:ln>
                <a:solidFill>
                  <a:schemeClr val="tx1"/>
                </a:solidFill>
                <a:effectLst/>
                <a:latin typeface="Times New Roman" pitchFamily="18" charset="0"/>
                <a:cs typeface="Lucida Sans Unicode" pitchFamily="34" charset="0"/>
              </a:rPr>
              <a:t>Ind</a:t>
            </a:r>
            <a:r>
              <a:rPr kumimoji="0" lang="en-US" b="0" i="0" u="none" strike="noStrike" cap="none" normalizeH="0" dirty="0" smtClean="0">
                <a:ln>
                  <a:noFill/>
                </a:ln>
                <a:solidFill>
                  <a:schemeClr val="tx1"/>
                </a:solidFill>
                <a:effectLst/>
                <a:latin typeface="Times New Roman" pitchFamily="18" charset="0"/>
                <a:cs typeface="Lucida Sans Unicode" pitchFamily="34" charset="0"/>
              </a:rPr>
              <a:t> I</a:t>
            </a:r>
            <a:r>
              <a:rPr kumimoji="0" lang="en-US" b="0" i="0" u="none" strike="noStrike" cap="none" normalizeH="0" baseline="-25000" dirty="0" smtClean="0">
                <a:ln>
                  <a:noFill/>
                </a:ln>
                <a:solidFill>
                  <a:schemeClr val="tx1"/>
                </a:solidFill>
                <a:effectLst/>
                <a:latin typeface="Times New Roman" pitchFamily="18" charset="0"/>
                <a:cs typeface="Lucida Sans Unicode" pitchFamily="34" charset="0"/>
              </a:rPr>
              <a:t>p</a:t>
            </a:r>
            <a:r>
              <a:rPr kumimoji="0" lang="en-US" b="0" i="0" u="none" strike="noStrike" cap="none" normalizeH="0" dirty="0" smtClean="0">
                <a:ln>
                  <a:noFill/>
                </a:ln>
                <a:solidFill>
                  <a:schemeClr val="tx1"/>
                </a:solidFill>
                <a:effectLst/>
                <a:latin typeface="Times New Roman" pitchFamily="18" charset="0"/>
                <a:cs typeface="Lucida Sans Unicode" pitchFamily="34" charset="0"/>
              </a:rPr>
              <a:t> as well?</a:t>
            </a:r>
            <a:endParaRPr kumimoji="0" lang="en-US" b="0" i="0" u="none" strike="noStrike" cap="none" normalizeH="0" baseline="0" dirty="0" smtClean="0">
              <a:ln>
                <a:noFill/>
              </a:ln>
              <a:solidFill>
                <a:schemeClr val="tx1"/>
              </a:solidFill>
              <a:effectLst/>
              <a:latin typeface="Times New Roman" pitchFamily="18" charset="0"/>
              <a:cs typeface="Lucida Sans Unicode" pitchFamily="34" charset="0"/>
            </a:endParaRPr>
          </a:p>
        </p:txBody>
      </p:sp>
      <p:sp>
        <p:nvSpPr>
          <p:cNvPr id="21" name="Rectangle 20"/>
          <p:cNvSpPr/>
          <p:nvPr/>
        </p:nvSpPr>
        <p:spPr bwMode="auto">
          <a:xfrm>
            <a:off x="2275858" y="6989380"/>
            <a:ext cx="2168435" cy="3344092"/>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0" name="Text Placeholder 5"/>
          <p:cNvSpPr txBox="1">
            <a:spLocks/>
          </p:cNvSpPr>
          <p:nvPr/>
        </p:nvSpPr>
        <p:spPr bwMode="auto">
          <a:xfrm>
            <a:off x="-6391371" y="1285806"/>
            <a:ext cx="4952209" cy="4975698"/>
          </a:xfrm>
          <a:prstGeom prst="rect">
            <a:avLst/>
          </a:prstGeom>
          <a:noFill/>
          <a:ln w="9525">
            <a:noFill/>
            <a:round/>
            <a:headEnd/>
            <a:tailEnd/>
          </a:ln>
          <a:effectLst/>
        </p:spPr>
        <p:txBody>
          <a:bodyPr vert="horz" wrap="square" lIns="0" tIns="28179" rIns="0" bIns="0" numCol="1" anchor="t" anchorCtr="0" compatLnSpc="1">
            <a:prstTxWarp prst="textNoShape">
              <a:avLst/>
            </a:prstTxWarp>
          </a:bodyPr>
          <a:lstStyle>
            <a:lvl1pPr marL="456468" indent="-456468" algn="l" defTabSz="608625" rtl="0" eaLnBrk="1" fontAlgn="base" hangingPunct="1">
              <a:lnSpc>
                <a:spcPct val="93000"/>
              </a:lnSpc>
              <a:spcBef>
                <a:spcPts val="1065"/>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1pPr>
            <a:lvl2pPr marL="989015" indent="-380390" algn="l" defTabSz="608625" rtl="0" eaLnBrk="1" fontAlgn="base" hangingPunct="1">
              <a:lnSpc>
                <a:spcPct val="95000"/>
              </a:lnSpc>
              <a:spcBef>
                <a:spcPts val="932"/>
              </a:spcBef>
              <a:spcAft>
                <a:spcPct val="0"/>
              </a:spcAft>
              <a:buClr>
                <a:srgbClr val="000000"/>
              </a:buClr>
              <a:buSzPct val="100000"/>
              <a:buFont typeface="Times New Roman" pitchFamily="18" charset="0"/>
              <a:buChar char="–"/>
              <a:defRPr sz="1800">
                <a:solidFill>
                  <a:srgbClr val="000000"/>
                </a:solidFill>
                <a:latin typeface="Times New Roman" pitchFamily="18" charset="0"/>
                <a:cs typeface="+mn-cs"/>
              </a:defRPr>
            </a:lvl2pPr>
            <a:lvl3pPr marL="1521562" indent="-304312" algn="l" defTabSz="608625" rtl="0" eaLnBrk="1" fontAlgn="base" hangingPunct="1">
              <a:lnSpc>
                <a:spcPct val="93000"/>
              </a:lnSpc>
              <a:spcBef>
                <a:spcPts val="799"/>
              </a:spcBef>
              <a:spcAft>
                <a:spcPct val="0"/>
              </a:spcAft>
              <a:buClr>
                <a:srgbClr val="000000"/>
              </a:buClr>
              <a:buSzPct val="100000"/>
              <a:buFont typeface="Times New Roman" pitchFamily="18" charset="0"/>
              <a:buChar char="•"/>
              <a:defRPr sz="1800">
                <a:solidFill>
                  <a:srgbClr val="000000"/>
                </a:solidFill>
                <a:latin typeface="+mn-lt"/>
                <a:cs typeface="+mn-cs"/>
              </a:defRPr>
            </a:lvl3pPr>
            <a:lvl4pPr marL="213018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1800">
                <a:solidFill>
                  <a:srgbClr val="000000"/>
                </a:solidFill>
                <a:latin typeface="+mn-lt"/>
                <a:cs typeface="+mn-cs"/>
              </a:defRPr>
            </a:lvl4pPr>
            <a:lvl5pPr marL="2738811"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1800">
                <a:solidFill>
                  <a:srgbClr val="000000"/>
                </a:solidFill>
                <a:latin typeface="+mn-lt"/>
                <a:cs typeface="+mn-cs"/>
              </a:defRPr>
            </a:lvl5pPr>
            <a:lvl6pPr marL="3347436"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6pPr>
            <a:lvl7pPr marL="3956060"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7pPr>
            <a:lvl8pPr marL="4564685"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8pPr>
            <a:lvl9pPr marL="5173309" indent="-304312" algn="l" defTabSz="608625" rtl="0" eaLnBrk="1" fontAlgn="base" hangingPunct="1">
              <a:lnSpc>
                <a:spcPct val="93000"/>
              </a:lnSpc>
              <a:spcBef>
                <a:spcPts val="666"/>
              </a:spcBef>
              <a:spcAft>
                <a:spcPct val="0"/>
              </a:spcAft>
              <a:buClr>
                <a:srgbClr val="000000"/>
              </a:buClr>
              <a:buSzPct val="100000"/>
              <a:buFont typeface="Times New Roman" pitchFamily="18" charset="0"/>
              <a:buChar char="»"/>
              <a:defRPr sz="2700">
                <a:solidFill>
                  <a:srgbClr val="000000"/>
                </a:solidFill>
                <a:latin typeface="+mn-lt"/>
                <a:cs typeface="+mn-cs"/>
              </a:defRPr>
            </a:lvl9pPr>
          </a:lstStyle>
          <a:p>
            <a:r>
              <a:rPr lang="en-US" kern="0" dirty="0" smtClean="0"/>
              <a:t>Even with small plasma, ~no V</a:t>
            </a:r>
            <a:r>
              <a:rPr lang="en-US" kern="0" baseline="-25000" dirty="0" smtClean="0"/>
              <a:t>IND</a:t>
            </a:r>
            <a:r>
              <a:rPr lang="en-US" kern="0" dirty="0" smtClean="0"/>
              <a:t>, </a:t>
            </a:r>
            <a:br>
              <a:rPr lang="en-US" kern="0" dirty="0" smtClean="0"/>
            </a:br>
            <a:r>
              <a:rPr lang="en-US" kern="0" dirty="0" smtClean="0"/>
              <a:t>LHI sustains ~80 eV core T</a:t>
            </a:r>
            <a:r>
              <a:rPr lang="en-US" kern="0" baseline="-25000" dirty="0" smtClean="0"/>
              <a:t>e</a:t>
            </a:r>
          </a:p>
          <a:p>
            <a:endParaRPr lang="en-US" kern="0" baseline="-25000" dirty="0" smtClean="0"/>
          </a:p>
          <a:p>
            <a:r>
              <a:rPr lang="en-US" kern="0" dirty="0" smtClean="0"/>
              <a:t>Plasma evolution tailored so R</a:t>
            </a:r>
            <a:r>
              <a:rPr lang="en-US" kern="0" baseline="-25000" dirty="0" smtClean="0"/>
              <a:t>0</a:t>
            </a:r>
            <a:r>
              <a:rPr lang="en-US" kern="0" dirty="0" smtClean="0"/>
              <a:t>(t) ~ 0.6 m</a:t>
            </a:r>
          </a:p>
          <a:p>
            <a:pPr lvl="1"/>
            <a:r>
              <a:rPr lang="en-US" kern="0" dirty="0" smtClean="0"/>
              <a:t>Minimizes V</a:t>
            </a:r>
            <a:r>
              <a:rPr lang="en-US" kern="0" baseline="-25000" dirty="0" smtClean="0"/>
              <a:t>IND</a:t>
            </a:r>
          </a:p>
          <a:p>
            <a:pPr marL="0" indent="0">
              <a:buFont typeface="Times New Roman" pitchFamily="18" charset="0"/>
              <a:buNone/>
            </a:pPr>
            <a:endParaRPr lang="en-US" kern="0" dirty="0" smtClean="0"/>
          </a:p>
          <a:p>
            <a:r>
              <a:rPr lang="en-US" kern="0" dirty="0" smtClean="0"/>
              <a:t>Plasmas are small, circular plasmas at large </a:t>
            </a:r>
            <a:r>
              <a:rPr lang="en-US" kern="0" dirty="0" err="1" smtClean="0"/>
              <a:t>R</a:t>
            </a:r>
            <a:r>
              <a:rPr lang="en-US" kern="0" baseline="-25000" dirty="0" err="1" smtClean="0"/>
              <a:t>major</a:t>
            </a:r>
            <a:r>
              <a:rPr lang="en-US" kern="0" dirty="0" smtClean="0"/>
              <a:t> </a:t>
            </a:r>
            <a:endParaRPr lang="en-US" kern="0" dirty="0"/>
          </a:p>
        </p:txBody>
      </p:sp>
      <p:sp>
        <p:nvSpPr>
          <p:cNvPr id="22" name="TextBox 21"/>
          <p:cNvSpPr txBox="1"/>
          <p:nvPr/>
        </p:nvSpPr>
        <p:spPr>
          <a:xfrm>
            <a:off x="7364777" y="1216152"/>
            <a:ext cx="3828740" cy="263611"/>
          </a:xfrm>
          <a:prstGeom prst="rect">
            <a:avLst/>
          </a:prstGeom>
          <a:noFill/>
        </p:spPr>
        <p:txBody>
          <a:bodyPr wrap="none" lIns="0" tIns="0" rIns="0" bIns="0" rtlCol="0">
            <a:noAutofit/>
          </a:bodyPr>
          <a:lstStyle/>
          <a:p>
            <a:r>
              <a:rPr lang="en-US" dirty="0" smtClean="0"/>
              <a:t>T</a:t>
            </a:r>
            <a:r>
              <a:rPr lang="en-US" baseline="-25000" dirty="0" smtClean="0"/>
              <a:t>e</a:t>
            </a:r>
            <a:r>
              <a:rPr lang="en-US" dirty="0" smtClean="0"/>
              <a:t>(R) &gt; 85 eV with majority LHI-drive</a:t>
            </a:r>
            <a:endParaRPr lang="en-US" baseline="-25000" dirty="0" smtClean="0"/>
          </a:p>
        </p:txBody>
      </p:sp>
      <p:grpSp>
        <p:nvGrpSpPr>
          <p:cNvPr id="45" name="Group 44"/>
          <p:cNvGrpSpPr/>
          <p:nvPr/>
        </p:nvGrpSpPr>
        <p:grpSpPr>
          <a:xfrm>
            <a:off x="7414319" y="1749127"/>
            <a:ext cx="4339404" cy="1943983"/>
            <a:chOff x="7414319" y="1749127"/>
            <a:chExt cx="4339404" cy="1943983"/>
          </a:xfrm>
        </p:grpSpPr>
        <p:grpSp>
          <p:nvGrpSpPr>
            <p:cNvPr id="35" name="Group 34"/>
            <p:cNvGrpSpPr/>
            <p:nvPr/>
          </p:nvGrpSpPr>
          <p:grpSpPr>
            <a:xfrm>
              <a:off x="7414319" y="2452318"/>
              <a:ext cx="3722332" cy="1067263"/>
              <a:chOff x="7414319" y="2452318"/>
              <a:chExt cx="3722332" cy="1067263"/>
            </a:xfrm>
          </p:grpSpPr>
          <p:sp>
            <p:nvSpPr>
              <p:cNvPr id="16" name="Freeform 15"/>
              <p:cNvSpPr/>
              <p:nvPr/>
            </p:nvSpPr>
            <p:spPr bwMode="auto">
              <a:xfrm>
                <a:off x="7414319" y="2452318"/>
                <a:ext cx="1114321" cy="1019876"/>
              </a:xfrm>
              <a:custGeom>
                <a:avLst/>
                <a:gdLst>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4" fmla="*/ 518163 w 1356363"/>
                  <a:gd name="connsiteY4" fmla="*/ 618880 h 931300"/>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0" fmla="*/ 1402083 w 1402083"/>
                  <a:gd name="connsiteY0" fmla="*/ 1048617 h 1048617"/>
                  <a:gd name="connsiteX1" fmla="*/ 1104903 w 1402083"/>
                  <a:gd name="connsiteY1" fmla="*/ 210417 h 1048617"/>
                  <a:gd name="connsiteX2" fmla="*/ 510543 w 1402083"/>
                  <a:gd name="connsiteY2" fmla="*/ 42777 h 1048617"/>
                  <a:gd name="connsiteX3" fmla="*/ 3 w 1402083"/>
                  <a:gd name="connsiteY3" fmla="*/ 850497 h 1048617"/>
                  <a:gd name="connsiteX0" fmla="*/ 1402083 w 1402083"/>
                  <a:gd name="connsiteY0" fmla="*/ 1059758 h 1059758"/>
                  <a:gd name="connsiteX1" fmla="*/ 1165863 w 1402083"/>
                  <a:gd name="connsiteY1" fmla="*/ 183458 h 1059758"/>
                  <a:gd name="connsiteX2" fmla="*/ 510543 w 1402083"/>
                  <a:gd name="connsiteY2" fmla="*/ 53918 h 1059758"/>
                  <a:gd name="connsiteX3" fmla="*/ 3 w 1402083"/>
                  <a:gd name="connsiteY3" fmla="*/ 861638 h 1059758"/>
                  <a:gd name="connsiteX0" fmla="*/ 1402083 w 1402083"/>
                  <a:gd name="connsiteY0" fmla="*/ 986342 h 986342"/>
                  <a:gd name="connsiteX1" fmla="*/ 1165863 w 1402083"/>
                  <a:gd name="connsiteY1" fmla="*/ 110042 h 986342"/>
                  <a:gd name="connsiteX2" fmla="*/ 685803 w 1402083"/>
                  <a:gd name="connsiteY2" fmla="*/ 87182 h 986342"/>
                  <a:gd name="connsiteX3" fmla="*/ 3 w 1402083"/>
                  <a:gd name="connsiteY3" fmla="*/ 788222 h 986342"/>
                  <a:gd name="connsiteX0" fmla="*/ 1196344 w 1196344"/>
                  <a:gd name="connsiteY0" fmla="*/ 998238 h 998238"/>
                  <a:gd name="connsiteX1" fmla="*/ 960124 w 1196344"/>
                  <a:gd name="connsiteY1" fmla="*/ 121938 h 998238"/>
                  <a:gd name="connsiteX2" fmla="*/ 480064 w 1196344"/>
                  <a:gd name="connsiteY2" fmla="*/ 99078 h 998238"/>
                  <a:gd name="connsiteX3" fmla="*/ 4 w 1196344"/>
                  <a:gd name="connsiteY3" fmla="*/ 982998 h 998238"/>
                  <a:gd name="connsiteX0" fmla="*/ 1150625 w 1150625"/>
                  <a:gd name="connsiteY0" fmla="*/ 996221 h 996221"/>
                  <a:gd name="connsiteX1" fmla="*/ 914405 w 1150625"/>
                  <a:gd name="connsiteY1" fmla="*/ 119921 h 996221"/>
                  <a:gd name="connsiteX2" fmla="*/ 434345 w 1150625"/>
                  <a:gd name="connsiteY2" fmla="*/ 97061 h 996221"/>
                  <a:gd name="connsiteX3" fmla="*/ 5 w 1150625"/>
                  <a:gd name="connsiteY3" fmla="*/ 950501 h 996221"/>
                  <a:gd name="connsiteX0" fmla="*/ 1150625 w 1150625"/>
                  <a:gd name="connsiteY0" fmla="*/ 970936 h 970936"/>
                  <a:gd name="connsiteX1" fmla="*/ 914405 w 1150625"/>
                  <a:gd name="connsiteY1" fmla="*/ 94636 h 970936"/>
                  <a:gd name="connsiteX2" fmla="*/ 411485 w 1150625"/>
                  <a:gd name="connsiteY2" fmla="*/ 117496 h 970936"/>
                  <a:gd name="connsiteX3" fmla="*/ 5 w 1150625"/>
                  <a:gd name="connsiteY3" fmla="*/ 925216 h 970936"/>
                  <a:gd name="connsiteX0" fmla="*/ 1150626 w 1150626"/>
                  <a:gd name="connsiteY0" fmla="*/ 975550 h 975550"/>
                  <a:gd name="connsiteX1" fmla="*/ 914406 w 1150626"/>
                  <a:gd name="connsiteY1" fmla="*/ 99250 h 975550"/>
                  <a:gd name="connsiteX2" fmla="*/ 339415 w 1150626"/>
                  <a:gd name="connsiteY2" fmla="*/ 113101 h 975550"/>
                  <a:gd name="connsiteX3" fmla="*/ 6 w 1150626"/>
                  <a:gd name="connsiteY3" fmla="*/ 929830 h 975550"/>
                  <a:gd name="connsiteX0" fmla="*/ 1132608 w 1132608"/>
                  <a:gd name="connsiteY0" fmla="*/ 879585 h 923953"/>
                  <a:gd name="connsiteX1" fmla="*/ 914406 w 1132608"/>
                  <a:gd name="connsiteY1" fmla="*/ 93373 h 923953"/>
                  <a:gd name="connsiteX2" fmla="*/ 339415 w 1132608"/>
                  <a:gd name="connsiteY2" fmla="*/ 107224 h 923953"/>
                  <a:gd name="connsiteX3" fmla="*/ 6 w 1132608"/>
                  <a:gd name="connsiteY3" fmla="*/ 923953 h 923953"/>
                  <a:gd name="connsiteX0" fmla="*/ 1132608 w 1132608"/>
                  <a:gd name="connsiteY0" fmla="*/ 889159 h 933527"/>
                  <a:gd name="connsiteX1" fmla="*/ 914406 w 1132608"/>
                  <a:gd name="connsiteY1" fmla="*/ 102947 h 933527"/>
                  <a:gd name="connsiteX2" fmla="*/ 619752 w 1132608"/>
                  <a:gd name="connsiteY2" fmla="*/ 10804 h 933527"/>
                  <a:gd name="connsiteX3" fmla="*/ 339415 w 1132608"/>
                  <a:gd name="connsiteY3" fmla="*/ 116798 h 933527"/>
                  <a:gd name="connsiteX4" fmla="*/ 6 w 1132608"/>
                  <a:gd name="connsiteY4" fmla="*/ 933527 h 933527"/>
                  <a:gd name="connsiteX0" fmla="*/ 1132608 w 1132608"/>
                  <a:gd name="connsiteY0" fmla="*/ 1022553 h 1066921"/>
                  <a:gd name="connsiteX1" fmla="*/ 914406 w 1132608"/>
                  <a:gd name="connsiteY1" fmla="*/ 236341 h 1066921"/>
                  <a:gd name="connsiteX2" fmla="*/ 619752 w 1132608"/>
                  <a:gd name="connsiteY2" fmla="*/ 56 h 1066921"/>
                  <a:gd name="connsiteX3" fmla="*/ 339415 w 1132608"/>
                  <a:gd name="connsiteY3" fmla="*/ 250192 h 1066921"/>
                  <a:gd name="connsiteX4" fmla="*/ 6 w 1132608"/>
                  <a:gd name="connsiteY4" fmla="*/ 1066921 h 1066921"/>
                  <a:gd name="connsiteX0" fmla="*/ 1132608 w 1132608"/>
                  <a:gd name="connsiteY0" fmla="*/ 968591 h 1012959"/>
                  <a:gd name="connsiteX1" fmla="*/ 914406 w 1132608"/>
                  <a:gd name="connsiteY1" fmla="*/ 182379 h 1012959"/>
                  <a:gd name="connsiteX2" fmla="*/ 619752 w 1132608"/>
                  <a:gd name="connsiteY2" fmla="*/ 148 h 1012959"/>
                  <a:gd name="connsiteX3" fmla="*/ 339415 w 1132608"/>
                  <a:gd name="connsiteY3" fmla="*/ 196230 h 1012959"/>
                  <a:gd name="connsiteX4" fmla="*/ 6 w 1132608"/>
                  <a:gd name="connsiteY4" fmla="*/ 1012959 h 1012959"/>
                  <a:gd name="connsiteX0" fmla="*/ 1132608 w 1132608"/>
                  <a:gd name="connsiteY0" fmla="*/ 968443 h 1012811"/>
                  <a:gd name="connsiteX1" fmla="*/ 619752 w 1132608"/>
                  <a:gd name="connsiteY1" fmla="*/ 0 h 1012811"/>
                  <a:gd name="connsiteX2" fmla="*/ 339415 w 1132608"/>
                  <a:gd name="connsiteY2" fmla="*/ 196082 h 1012811"/>
                  <a:gd name="connsiteX3" fmla="*/ 6 w 1132608"/>
                  <a:gd name="connsiteY3" fmla="*/ 1012811 h 1012811"/>
                  <a:gd name="connsiteX0" fmla="*/ 619752 w 619752"/>
                  <a:gd name="connsiteY0" fmla="*/ 0 h 1012811"/>
                  <a:gd name="connsiteX1" fmla="*/ 339415 w 619752"/>
                  <a:gd name="connsiteY1" fmla="*/ 196082 h 1012811"/>
                  <a:gd name="connsiteX2" fmla="*/ 6 w 619752"/>
                  <a:gd name="connsiteY2" fmla="*/ 1012811 h 1012811"/>
                  <a:gd name="connsiteX0" fmla="*/ 630703 w 630703"/>
                  <a:gd name="connsiteY0" fmla="*/ 6894 h 926623"/>
                  <a:gd name="connsiteX1" fmla="*/ 339415 w 630703"/>
                  <a:gd name="connsiteY1" fmla="*/ 109894 h 926623"/>
                  <a:gd name="connsiteX2" fmla="*/ 6 w 630703"/>
                  <a:gd name="connsiteY2" fmla="*/ 926623 h 926623"/>
                  <a:gd name="connsiteX0" fmla="*/ 630703 w 630703"/>
                  <a:gd name="connsiteY0" fmla="*/ 0 h 919729"/>
                  <a:gd name="connsiteX1" fmla="*/ 279185 w 630703"/>
                  <a:gd name="connsiteY1" fmla="*/ 349396 h 919729"/>
                  <a:gd name="connsiteX2" fmla="*/ 6 w 630703"/>
                  <a:gd name="connsiteY2" fmla="*/ 919729 h 919729"/>
                  <a:gd name="connsiteX0" fmla="*/ 630712 w 630712"/>
                  <a:gd name="connsiteY0" fmla="*/ 0 h 919729"/>
                  <a:gd name="connsiteX1" fmla="*/ 180636 w 630712"/>
                  <a:gd name="connsiteY1" fmla="*/ 267264 h 919729"/>
                  <a:gd name="connsiteX2" fmla="*/ 15 w 630712"/>
                  <a:gd name="connsiteY2" fmla="*/ 919729 h 919729"/>
                  <a:gd name="connsiteX0" fmla="*/ 630710 w 630710"/>
                  <a:gd name="connsiteY0" fmla="*/ 0 h 919729"/>
                  <a:gd name="connsiteX1" fmla="*/ 202155 w 630710"/>
                  <a:gd name="connsiteY1" fmla="*/ 286924 h 919729"/>
                  <a:gd name="connsiteX2" fmla="*/ 13 w 630710"/>
                  <a:gd name="connsiteY2" fmla="*/ 919729 h 919729"/>
                  <a:gd name="connsiteX0" fmla="*/ 647927 w 647927"/>
                  <a:gd name="connsiteY0" fmla="*/ 0 h 873855"/>
                  <a:gd name="connsiteX1" fmla="*/ 202155 w 647927"/>
                  <a:gd name="connsiteY1" fmla="*/ 241050 h 873855"/>
                  <a:gd name="connsiteX2" fmla="*/ 13 w 647927"/>
                  <a:gd name="connsiteY2" fmla="*/ 873855 h 873855"/>
                  <a:gd name="connsiteX0" fmla="*/ 645169 w 645169"/>
                  <a:gd name="connsiteY0" fmla="*/ 0 h 899045"/>
                  <a:gd name="connsiteX1" fmla="*/ 202155 w 645169"/>
                  <a:gd name="connsiteY1" fmla="*/ 266240 h 899045"/>
                  <a:gd name="connsiteX2" fmla="*/ 13 w 645169"/>
                  <a:gd name="connsiteY2" fmla="*/ 899045 h 899045"/>
                </a:gdLst>
                <a:ahLst/>
                <a:cxnLst>
                  <a:cxn ang="0">
                    <a:pos x="connsiteX0" y="connsiteY0"/>
                  </a:cxn>
                  <a:cxn ang="0">
                    <a:pos x="connsiteX1" y="connsiteY1"/>
                  </a:cxn>
                  <a:cxn ang="0">
                    <a:pos x="connsiteX2" y="connsiteY2"/>
                  </a:cxn>
                </a:cxnLst>
                <a:rect l="l" t="t" r="r" b="b"/>
                <a:pathLst>
                  <a:path w="645169" h="899045">
                    <a:moveTo>
                      <a:pt x="645169" y="0"/>
                    </a:moveTo>
                    <a:cubicBezTo>
                      <a:pt x="549337" y="2309"/>
                      <a:pt x="307271" y="112952"/>
                      <a:pt x="202155" y="266240"/>
                    </a:cubicBezTo>
                    <a:cubicBezTo>
                      <a:pt x="97039" y="419528"/>
                      <a:pt x="-1257" y="802525"/>
                      <a:pt x="13" y="899045"/>
                    </a:cubicBezTo>
                  </a:path>
                </a:pathLst>
              </a:custGeom>
              <a:noFill/>
              <a:ln w="38100" cap="flat" cmpd="sng" algn="ctr">
                <a:solidFill>
                  <a:srgbClr val="FF0000">
                    <a:alpha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20" name="Freeform 19"/>
              <p:cNvSpPr/>
              <p:nvPr/>
            </p:nvSpPr>
            <p:spPr bwMode="auto">
              <a:xfrm>
                <a:off x="9939864" y="2483975"/>
                <a:ext cx="1196787" cy="1035606"/>
              </a:xfrm>
              <a:custGeom>
                <a:avLst/>
                <a:gdLst>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4" fmla="*/ 518163 w 1356363"/>
                  <a:gd name="connsiteY4" fmla="*/ 618880 h 931300"/>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0" fmla="*/ 1402083 w 1402083"/>
                  <a:gd name="connsiteY0" fmla="*/ 1048617 h 1048617"/>
                  <a:gd name="connsiteX1" fmla="*/ 1104903 w 1402083"/>
                  <a:gd name="connsiteY1" fmla="*/ 210417 h 1048617"/>
                  <a:gd name="connsiteX2" fmla="*/ 510543 w 1402083"/>
                  <a:gd name="connsiteY2" fmla="*/ 42777 h 1048617"/>
                  <a:gd name="connsiteX3" fmla="*/ 3 w 1402083"/>
                  <a:gd name="connsiteY3" fmla="*/ 850497 h 1048617"/>
                  <a:gd name="connsiteX0" fmla="*/ 1402083 w 1402083"/>
                  <a:gd name="connsiteY0" fmla="*/ 1059758 h 1059758"/>
                  <a:gd name="connsiteX1" fmla="*/ 1165863 w 1402083"/>
                  <a:gd name="connsiteY1" fmla="*/ 183458 h 1059758"/>
                  <a:gd name="connsiteX2" fmla="*/ 510543 w 1402083"/>
                  <a:gd name="connsiteY2" fmla="*/ 53918 h 1059758"/>
                  <a:gd name="connsiteX3" fmla="*/ 3 w 1402083"/>
                  <a:gd name="connsiteY3" fmla="*/ 861638 h 1059758"/>
                  <a:gd name="connsiteX0" fmla="*/ 1402083 w 1402083"/>
                  <a:gd name="connsiteY0" fmla="*/ 986342 h 986342"/>
                  <a:gd name="connsiteX1" fmla="*/ 1165863 w 1402083"/>
                  <a:gd name="connsiteY1" fmla="*/ 110042 h 986342"/>
                  <a:gd name="connsiteX2" fmla="*/ 685803 w 1402083"/>
                  <a:gd name="connsiteY2" fmla="*/ 87182 h 986342"/>
                  <a:gd name="connsiteX3" fmla="*/ 3 w 1402083"/>
                  <a:gd name="connsiteY3" fmla="*/ 788222 h 986342"/>
                  <a:gd name="connsiteX0" fmla="*/ 1196344 w 1196344"/>
                  <a:gd name="connsiteY0" fmla="*/ 998238 h 998238"/>
                  <a:gd name="connsiteX1" fmla="*/ 960124 w 1196344"/>
                  <a:gd name="connsiteY1" fmla="*/ 121938 h 998238"/>
                  <a:gd name="connsiteX2" fmla="*/ 480064 w 1196344"/>
                  <a:gd name="connsiteY2" fmla="*/ 99078 h 998238"/>
                  <a:gd name="connsiteX3" fmla="*/ 4 w 1196344"/>
                  <a:gd name="connsiteY3" fmla="*/ 982998 h 998238"/>
                  <a:gd name="connsiteX0" fmla="*/ 1150625 w 1150625"/>
                  <a:gd name="connsiteY0" fmla="*/ 996221 h 996221"/>
                  <a:gd name="connsiteX1" fmla="*/ 914405 w 1150625"/>
                  <a:gd name="connsiteY1" fmla="*/ 119921 h 996221"/>
                  <a:gd name="connsiteX2" fmla="*/ 434345 w 1150625"/>
                  <a:gd name="connsiteY2" fmla="*/ 97061 h 996221"/>
                  <a:gd name="connsiteX3" fmla="*/ 5 w 1150625"/>
                  <a:gd name="connsiteY3" fmla="*/ 950501 h 996221"/>
                  <a:gd name="connsiteX0" fmla="*/ 1150625 w 1150625"/>
                  <a:gd name="connsiteY0" fmla="*/ 970936 h 970936"/>
                  <a:gd name="connsiteX1" fmla="*/ 914405 w 1150625"/>
                  <a:gd name="connsiteY1" fmla="*/ 94636 h 970936"/>
                  <a:gd name="connsiteX2" fmla="*/ 411485 w 1150625"/>
                  <a:gd name="connsiteY2" fmla="*/ 117496 h 970936"/>
                  <a:gd name="connsiteX3" fmla="*/ 5 w 1150625"/>
                  <a:gd name="connsiteY3" fmla="*/ 925216 h 970936"/>
                  <a:gd name="connsiteX0" fmla="*/ 1150626 w 1150626"/>
                  <a:gd name="connsiteY0" fmla="*/ 975550 h 975550"/>
                  <a:gd name="connsiteX1" fmla="*/ 914406 w 1150626"/>
                  <a:gd name="connsiteY1" fmla="*/ 99250 h 975550"/>
                  <a:gd name="connsiteX2" fmla="*/ 339415 w 1150626"/>
                  <a:gd name="connsiteY2" fmla="*/ 113101 h 975550"/>
                  <a:gd name="connsiteX3" fmla="*/ 6 w 1150626"/>
                  <a:gd name="connsiteY3" fmla="*/ 929830 h 975550"/>
                  <a:gd name="connsiteX0" fmla="*/ 1132608 w 1132608"/>
                  <a:gd name="connsiteY0" fmla="*/ 879585 h 923953"/>
                  <a:gd name="connsiteX1" fmla="*/ 914406 w 1132608"/>
                  <a:gd name="connsiteY1" fmla="*/ 93373 h 923953"/>
                  <a:gd name="connsiteX2" fmla="*/ 339415 w 1132608"/>
                  <a:gd name="connsiteY2" fmla="*/ 107224 h 923953"/>
                  <a:gd name="connsiteX3" fmla="*/ 6 w 1132608"/>
                  <a:gd name="connsiteY3" fmla="*/ 923953 h 923953"/>
                  <a:gd name="connsiteX0" fmla="*/ 1132608 w 1132608"/>
                  <a:gd name="connsiteY0" fmla="*/ 889159 h 933527"/>
                  <a:gd name="connsiteX1" fmla="*/ 914406 w 1132608"/>
                  <a:gd name="connsiteY1" fmla="*/ 102947 h 933527"/>
                  <a:gd name="connsiteX2" fmla="*/ 619752 w 1132608"/>
                  <a:gd name="connsiteY2" fmla="*/ 10804 h 933527"/>
                  <a:gd name="connsiteX3" fmla="*/ 339415 w 1132608"/>
                  <a:gd name="connsiteY3" fmla="*/ 116798 h 933527"/>
                  <a:gd name="connsiteX4" fmla="*/ 6 w 1132608"/>
                  <a:gd name="connsiteY4" fmla="*/ 933527 h 933527"/>
                  <a:gd name="connsiteX0" fmla="*/ 1132608 w 1132608"/>
                  <a:gd name="connsiteY0" fmla="*/ 1022553 h 1066921"/>
                  <a:gd name="connsiteX1" fmla="*/ 914406 w 1132608"/>
                  <a:gd name="connsiteY1" fmla="*/ 236341 h 1066921"/>
                  <a:gd name="connsiteX2" fmla="*/ 619752 w 1132608"/>
                  <a:gd name="connsiteY2" fmla="*/ 56 h 1066921"/>
                  <a:gd name="connsiteX3" fmla="*/ 339415 w 1132608"/>
                  <a:gd name="connsiteY3" fmla="*/ 250192 h 1066921"/>
                  <a:gd name="connsiteX4" fmla="*/ 6 w 1132608"/>
                  <a:gd name="connsiteY4" fmla="*/ 1066921 h 1066921"/>
                  <a:gd name="connsiteX0" fmla="*/ 1132608 w 1132608"/>
                  <a:gd name="connsiteY0" fmla="*/ 968591 h 1012959"/>
                  <a:gd name="connsiteX1" fmla="*/ 914406 w 1132608"/>
                  <a:gd name="connsiteY1" fmla="*/ 182379 h 1012959"/>
                  <a:gd name="connsiteX2" fmla="*/ 619752 w 1132608"/>
                  <a:gd name="connsiteY2" fmla="*/ 148 h 1012959"/>
                  <a:gd name="connsiteX3" fmla="*/ 339415 w 1132608"/>
                  <a:gd name="connsiteY3" fmla="*/ 196230 h 1012959"/>
                  <a:gd name="connsiteX4" fmla="*/ 6 w 1132608"/>
                  <a:gd name="connsiteY4" fmla="*/ 1012959 h 1012959"/>
                  <a:gd name="connsiteX0" fmla="*/ 1132608 w 1132608"/>
                  <a:gd name="connsiteY0" fmla="*/ 968443 h 1012811"/>
                  <a:gd name="connsiteX1" fmla="*/ 619752 w 1132608"/>
                  <a:gd name="connsiteY1" fmla="*/ 0 h 1012811"/>
                  <a:gd name="connsiteX2" fmla="*/ 339415 w 1132608"/>
                  <a:gd name="connsiteY2" fmla="*/ 196082 h 1012811"/>
                  <a:gd name="connsiteX3" fmla="*/ 6 w 1132608"/>
                  <a:gd name="connsiteY3" fmla="*/ 1012811 h 1012811"/>
                  <a:gd name="connsiteX0" fmla="*/ 619752 w 619752"/>
                  <a:gd name="connsiteY0" fmla="*/ 0 h 1012811"/>
                  <a:gd name="connsiteX1" fmla="*/ 339415 w 619752"/>
                  <a:gd name="connsiteY1" fmla="*/ 196082 h 1012811"/>
                  <a:gd name="connsiteX2" fmla="*/ 6 w 619752"/>
                  <a:gd name="connsiteY2" fmla="*/ 1012811 h 1012811"/>
                  <a:gd name="connsiteX0" fmla="*/ 630703 w 630703"/>
                  <a:gd name="connsiteY0" fmla="*/ 6894 h 926623"/>
                  <a:gd name="connsiteX1" fmla="*/ 339415 w 630703"/>
                  <a:gd name="connsiteY1" fmla="*/ 109894 h 926623"/>
                  <a:gd name="connsiteX2" fmla="*/ 6 w 630703"/>
                  <a:gd name="connsiteY2" fmla="*/ 926623 h 926623"/>
                  <a:gd name="connsiteX0" fmla="*/ 630703 w 630703"/>
                  <a:gd name="connsiteY0" fmla="*/ 0 h 919729"/>
                  <a:gd name="connsiteX1" fmla="*/ 279185 w 630703"/>
                  <a:gd name="connsiteY1" fmla="*/ 349396 h 919729"/>
                  <a:gd name="connsiteX2" fmla="*/ 6 w 630703"/>
                  <a:gd name="connsiteY2" fmla="*/ 919729 h 919729"/>
                  <a:gd name="connsiteX0" fmla="*/ 630712 w 630712"/>
                  <a:gd name="connsiteY0" fmla="*/ 0 h 919729"/>
                  <a:gd name="connsiteX1" fmla="*/ 180636 w 630712"/>
                  <a:gd name="connsiteY1" fmla="*/ 267264 h 919729"/>
                  <a:gd name="connsiteX2" fmla="*/ 15 w 630712"/>
                  <a:gd name="connsiteY2" fmla="*/ 919729 h 919729"/>
                  <a:gd name="connsiteX0" fmla="*/ 630709 w 630709"/>
                  <a:gd name="connsiteY0" fmla="*/ 0 h 919729"/>
                  <a:gd name="connsiteX1" fmla="*/ 208010 w 630709"/>
                  <a:gd name="connsiteY1" fmla="*/ 272739 h 919729"/>
                  <a:gd name="connsiteX2" fmla="*/ 12 w 630709"/>
                  <a:gd name="connsiteY2" fmla="*/ 919729 h 919729"/>
                  <a:gd name="connsiteX0" fmla="*/ 696414 w 696414"/>
                  <a:gd name="connsiteY0" fmla="*/ 0 h 919729"/>
                  <a:gd name="connsiteX1" fmla="*/ 208010 w 696414"/>
                  <a:gd name="connsiteY1" fmla="*/ 272739 h 919729"/>
                  <a:gd name="connsiteX2" fmla="*/ 12 w 696414"/>
                  <a:gd name="connsiteY2" fmla="*/ 919729 h 919729"/>
                  <a:gd name="connsiteX0" fmla="*/ 1253964 w 1253964"/>
                  <a:gd name="connsiteY0" fmla="*/ 0 h 971768"/>
                  <a:gd name="connsiteX1" fmla="*/ 765560 w 1253964"/>
                  <a:gd name="connsiteY1" fmla="*/ 272739 h 971768"/>
                  <a:gd name="connsiteX2" fmla="*/ 1 w 1253964"/>
                  <a:gd name="connsiteY2" fmla="*/ 971768 h 971768"/>
                  <a:gd name="connsiteX0" fmla="*/ 1253968 w 1253968"/>
                  <a:gd name="connsiteY0" fmla="*/ 0 h 971768"/>
                  <a:gd name="connsiteX1" fmla="*/ 349252 w 1253968"/>
                  <a:gd name="connsiteY1" fmla="*/ 235568 h 971768"/>
                  <a:gd name="connsiteX2" fmla="*/ 5 w 1253968"/>
                  <a:gd name="connsiteY2" fmla="*/ 971768 h 971768"/>
                  <a:gd name="connsiteX0" fmla="*/ 1179626 w 1179626"/>
                  <a:gd name="connsiteY0" fmla="*/ 0 h 1172490"/>
                  <a:gd name="connsiteX1" fmla="*/ 349252 w 1179626"/>
                  <a:gd name="connsiteY1" fmla="*/ 436290 h 1172490"/>
                  <a:gd name="connsiteX2" fmla="*/ 5 w 1179626"/>
                  <a:gd name="connsiteY2" fmla="*/ 1172490 h 1172490"/>
                  <a:gd name="connsiteX0" fmla="*/ 1179626 w 1179626"/>
                  <a:gd name="connsiteY0" fmla="*/ 0 h 1172490"/>
                  <a:gd name="connsiteX1" fmla="*/ 378988 w 1179626"/>
                  <a:gd name="connsiteY1" fmla="*/ 473461 h 1172490"/>
                  <a:gd name="connsiteX2" fmla="*/ 5 w 1179626"/>
                  <a:gd name="connsiteY2" fmla="*/ 1172490 h 1172490"/>
                  <a:gd name="connsiteX0" fmla="*/ 1179629 w 1179629"/>
                  <a:gd name="connsiteY0" fmla="*/ 0 h 1172490"/>
                  <a:gd name="connsiteX1" fmla="*/ 252611 w 1179629"/>
                  <a:gd name="connsiteY1" fmla="*/ 384251 h 1172490"/>
                  <a:gd name="connsiteX2" fmla="*/ 8 w 1179629"/>
                  <a:gd name="connsiteY2" fmla="*/ 1172490 h 1172490"/>
                  <a:gd name="connsiteX0" fmla="*/ 1179629 w 1179629"/>
                  <a:gd name="connsiteY0" fmla="*/ 0 h 1172490"/>
                  <a:gd name="connsiteX1" fmla="*/ 252611 w 1179629"/>
                  <a:gd name="connsiteY1" fmla="*/ 384251 h 1172490"/>
                  <a:gd name="connsiteX2" fmla="*/ 8 w 1179629"/>
                  <a:gd name="connsiteY2" fmla="*/ 1172490 h 1172490"/>
                  <a:gd name="connsiteX0" fmla="*/ 1179629 w 1179629"/>
                  <a:gd name="connsiteY0" fmla="*/ 0 h 1172490"/>
                  <a:gd name="connsiteX1" fmla="*/ 260045 w 1179629"/>
                  <a:gd name="connsiteY1" fmla="*/ 421421 h 1172490"/>
                  <a:gd name="connsiteX2" fmla="*/ 8 w 1179629"/>
                  <a:gd name="connsiteY2" fmla="*/ 1172490 h 1172490"/>
                  <a:gd name="connsiteX0" fmla="*/ 1179629 w 1179629"/>
                  <a:gd name="connsiteY0" fmla="*/ 0 h 1172490"/>
                  <a:gd name="connsiteX1" fmla="*/ 260045 w 1179629"/>
                  <a:gd name="connsiteY1" fmla="*/ 421421 h 1172490"/>
                  <a:gd name="connsiteX2" fmla="*/ 8 w 1179629"/>
                  <a:gd name="connsiteY2" fmla="*/ 1172490 h 1172490"/>
                  <a:gd name="connsiteX0" fmla="*/ 1209366 w 1209366"/>
                  <a:gd name="connsiteY0" fmla="*/ 0 h 1127885"/>
                  <a:gd name="connsiteX1" fmla="*/ 260045 w 1209366"/>
                  <a:gd name="connsiteY1" fmla="*/ 376816 h 1127885"/>
                  <a:gd name="connsiteX2" fmla="*/ 8 w 1209366"/>
                  <a:gd name="connsiteY2" fmla="*/ 1127885 h 1127885"/>
                  <a:gd name="connsiteX0" fmla="*/ 1209365 w 1209365"/>
                  <a:gd name="connsiteY0" fmla="*/ 0 h 1127885"/>
                  <a:gd name="connsiteX1" fmla="*/ 289541 w 1209365"/>
                  <a:gd name="connsiteY1" fmla="*/ 445642 h 1127885"/>
                  <a:gd name="connsiteX2" fmla="*/ 7 w 1209365"/>
                  <a:gd name="connsiteY2" fmla="*/ 1127885 h 1127885"/>
                  <a:gd name="connsiteX0" fmla="*/ 1209369 w 1209369"/>
                  <a:gd name="connsiteY0" fmla="*/ 0 h 1127885"/>
                  <a:gd name="connsiteX1" fmla="*/ 220719 w 1209369"/>
                  <a:gd name="connsiteY1" fmla="*/ 376816 h 1127885"/>
                  <a:gd name="connsiteX2" fmla="*/ 11 w 1209369"/>
                  <a:gd name="connsiteY2" fmla="*/ 1127885 h 1127885"/>
                  <a:gd name="connsiteX0" fmla="*/ 1209369 w 1209369"/>
                  <a:gd name="connsiteY0" fmla="*/ 0 h 1127885"/>
                  <a:gd name="connsiteX1" fmla="*/ 663881 w 1209369"/>
                  <a:gd name="connsiteY1" fmla="*/ 150403 h 1127885"/>
                  <a:gd name="connsiteX2" fmla="*/ 220719 w 1209369"/>
                  <a:gd name="connsiteY2" fmla="*/ 376816 h 1127885"/>
                  <a:gd name="connsiteX3" fmla="*/ 11 w 1209369"/>
                  <a:gd name="connsiteY3" fmla="*/ 1127885 h 1127885"/>
                  <a:gd name="connsiteX0" fmla="*/ 1196787 w 1196787"/>
                  <a:gd name="connsiteY0" fmla="*/ 0 h 1035606"/>
                  <a:gd name="connsiteX1" fmla="*/ 651299 w 1196787"/>
                  <a:gd name="connsiteY1" fmla="*/ 150403 h 1035606"/>
                  <a:gd name="connsiteX2" fmla="*/ 208137 w 1196787"/>
                  <a:gd name="connsiteY2" fmla="*/ 376816 h 1035606"/>
                  <a:gd name="connsiteX3" fmla="*/ 13 w 1196787"/>
                  <a:gd name="connsiteY3" fmla="*/ 1035606 h 1035606"/>
                </a:gdLst>
                <a:ahLst/>
                <a:cxnLst>
                  <a:cxn ang="0">
                    <a:pos x="connsiteX0" y="connsiteY0"/>
                  </a:cxn>
                  <a:cxn ang="0">
                    <a:pos x="connsiteX1" y="connsiteY1"/>
                  </a:cxn>
                  <a:cxn ang="0">
                    <a:pos x="connsiteX2" y="connsiteY2"/>
                  </a:cxn>
                  <a:cxn ang="0">
                    <a:pos x="connsiteX3" y="connsiteY3"/>
                  </a:cxn>
                </a:cxnLst>
                <a:rect l="l" t="t" r="r" b="b"/>
                <a:pathLst>
                  <a:path w="1196787" h="1035606">
                    <a:moveTo>
                      <a:pt x="1196787" y="0"/>
                    </a:moveTo>
                    <a:cubicBezTo>
                      <a:pt x="1105872" y="25067"/>
                      <a:pt x="816074" y="87600"/>
                      <a:pt x="651299" y="150403"/>
                    </a:cubicBezTo>
                    <a:cubicBezTo>
                      <a:pt x="486524" y="213206"/>
                      <a:pt x="318782" y="213902"/>
                      <a:pt x="208137" y="376816"/>
                    </a:cubicBezTo>
                    <a:cubicBezTo>
                      <a:pt x="92070" y="530104"/>
                      <a:pt x="-1257" y="939086"/>
                      <a:pt x="13" y="1035606"/>
                    </a:cubicBezTo>
                  </a:path>
                </a:pathLst>
              </a:custGeom>
              <a:noFill/>
              <a:ln w="38100" cap="flat" cmpd="sng" algn="ctr">
                <a:solidFill>
                  <a:srgbClr val="0070C0">
                    <a:alpha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sp>
          <p:nvSpPr>
            <p:cNvPr id="41" name="TextBox 40"/>
            <p:cNvSpPr txBox="1"/>
            <p:nvPr/>
          </p:nvSpPr>
          <p:spPr>
            <a:xfrm>
              <a:off x="8083864" y="1749127"/>
              <a:ext cx="859494" cy="215444"/>
            </a:xfrm>
            <a:prstGeom prst="rect">
              <a:avLst/>
            </a:prstGeom>
            <a:solidFill>
              <a:schemeClr val="bg1"/>
            </a:solidFill>
          </p:spPr>
          <p:txBody>
            <a:bodyPr wrap="none" lIns="0" tIns="0" rIns="0" bIns="0" rtlCol="0">
              <a:noAutofit/>
            </a:bodyPr>
            <a:lstStyle/>
            <a:p>
              <a:pPr algn="r"/>
              <a:r>
                <a:rPr lang="en-US" sz="1400" dirty="0" smtClean="0">
                  <a:solidFill>
                    <a:srgbClr val="FF0000"/>
                  </a:solidFill>
                  <a:latin typeface="+mn-lt"/>
                </a:rPr>
                <a:t>23.03 ms</a:t>
              </a:r>
            </a:p>
          </p:txBody>
        </p:sp>
        <p:sp>
          <p:nvSpPr>
            <p:cNvPr id="42" name="TextBox 41"/>
            <p:cNvSpPr txBox="1"/>
            <p:nvPr/>
          </p:nvSpPr>
          <p:spPr>
            <a:xfrm>
              <a:off x="8154160" y="3394463"/>
              <a:ext cx="789198" cy="298647"/>
            </a:xfrm>
            <a:prstGeom prst="rect">
              <a:avLst/>
            </a:prstGeom>
            <a:solidFill>
              <a:schemeClr val="bg1"/>
            </a:solidFill>
          </p:spPr>
          <p:txBody>
            <a:bodyPr wrap="none" lIns="0" tIns="0" rIns="0" bIns="0" rtlCol="0" anchor="b">
              <a:noAutofit/>
            </a:bodyPr>
            <a:lstStyle/>
            <a:p>
              <a:pPr algn="r"/>
              <a:r>
                <a:rPr lang="en-US" sz="1400" dirty="0" err="1" smtClean="0">
                  <a:solidFill>
                    <a:srgbClr val="FF0000"/>
                  </a:solidFill>
                </a:rPr>
                <a:t>I</a:t>
              </a:r>
              <a:r>
                <a:rPr lang="en-US" sz="1400" baseline="-25000" dirty="0" err="1" smtClean="0">
                  <a:solidFill>
                    <a:srgbClr val="FF0000"/>
                  </a:solidFill>
                </a:rPr>
                <a:t>p</a:t>
              </a:r>
              <a:r>
                <a:rPr lang="en-US" sz="1400" dirty="0" smtClean="0">
                  <a:solidFill>
                    <a:srgbClr val="FF0000"/>
                  </a:solidFill>
                </a:rPr>
                <a:t>=46.7 kA</a:t>
              </a:r>
            </a:p>
          </p:txBody>
        </p:sp>
        <p:sp>
          <p:nvSpPr>
            <p:cNvPr id="43" name="TextBox 42"/>
            <p:cNvSpPr txBox="1"/>
            <p:nvPr/>
          </p:nvSpPr>
          <p:spPr>
            <a:xfrm>
              <a:off x="11117330" y="1749127"/>
              <a:ext cx="636393" cy="215444"/>
            </a:xfrm>
            <a:prstGeom prst="rect">
              <a:avLst/>
            </a:prstGeom>
            <a:solidFill>
              <a:schemeClr val="bg1"/>
            </a:solidFill>
          </p:spPr>
          <p:txBody>
            <a:bodyPr wrap="none" lIns="0" tIns="0" rIns="0" bIns="0" rtlCol="0">
              <a:noAutofit/>
            </a:bodyPr>
            <a:lstStyle/>
            <a:p>
              <a:pPr algn="r"/>
              <a:r>
                <a:rPr lang="en-US" sz="1400" dirty="0" smtClean="0">
                  <a:solidFill>
                    <a:srgbClr val="0070C0"/>
                  </a:solidFill>
                  <a:latin typeface="+mn-lt"/>
                </a:rPr>
                <a:t>28.03 ms</a:t>
              </a:r>
            </a:p>
          </p:txBody>
        </p:sp>
        <p:sp>
          <p:nvSpPr>
            <p:cNvPr id="44" name="TextBox 43"/>
            <p:cNvSpPr txBox="1"/>
            <p:nvPr/>
          </p:nvSpPr>
          <p:spPr>
            <a:xfrm>
              <a:off x="11000036" y="3341836"/>
              <a:ext cx="753687" cy="351274"/>
            </a:xfrm>
            <a:prstGeom prst="rect">
              <a:avLst/>
            </a:prstGeom>
            <a:solidFill>
              <a:schemeClr val="bg1"/>
            </a:solidFill>
          </p:spPr>
          <p:txBody>
            <a:bodyPr wrap="none" lIns="0" tIns="0" rIns="0" bIns="0" rtlCol="0" anchor="b">
              <a:noAutofit/>
            </a:bodyPr>
            <a:lstStyle/>
            <a:p>
              <a:pPr algn="r"/>
              <a:r>
                <a:rPr lang="en-US" sz="1400" dirty="0" err="1" smtClean="0">
                  <a:solidFill>
                    <a:srgbClr val="0070C0"/>
                  </a:solidFill>
                </a:rPr>
                <a:t>I</a:t>
              </a:r>
              <a:r>
                <a:rPr lang="en-US" sz="1400" baseline="-25000" dirty="0" err="1" smtClean="0">
                  <a:solidFill>
                    <a:srgbClr val="0070C0"/>
                  </a:solidFill>
                </a:rPr>
                <a:t>p</a:t>
              </a:r>
              <a:r>
                <a:rPr lang="en-US" sz="1400" dirty="0" smtClean="0">
                  <a:solidFill>
                    <a:srgbClr val="0070C0"/>
                  </a:solidFill>
                </a:rPr>
                <a:t>=48 kA</a:t>
              </a:r>
            </a:p>
          </p:txBody>
        </p:sp>
      </p:grpSp>
      <p:sp>
        <p:nvSpPr>
          <p:cNvPr id="23" name="Footer Placeholder 7"/>
          <p:cNvSpPr>
            <a:spLocks noGrp="1"/>
          </p:cNvSpPr>
          <p:nvPr>
            <p:ph type="ftr" sz="quarter" idx="10"/>
          </p:nvPr>
        </p:nvSpPr>
        <p:spPr>
          <a:xfrm>
            <a:off x="101602" y="6538569"/>
            <a:ext cx="3330951" cy="304800"/>
          </a:xfrm>
        </p:spPr>
        <p:txBody>
          <a:bodyPr/>
          <a:lstStyle/>
          <a:p>
            <a:r>
              <a:rPr lang="en-US" i="1" dirty="0" smtClean="0"/>
              <a:t>D.J. Schlossberg, APS-DPP 2016, </a:t>
            </a:r>
            <a:r>
              <a:rPr lang="en-US" i="1" dirty="0"/>
              <a:t>5</a:t>
            </a:r>
            <a:r>
              <a:rPr lang="en-US" i="1" dirty="0" smtClean="0"/>
              <a:t>/10</a:t>
            </a:r>
            <a:endParaRPr lang="en-US" i="1" dirty="0"/>
          </a:p>
        </p:txBody>
      </p:sp>
      <p:cxnSp>
        <p:nvCxnSpPr>
          <p:cNvPr id="25" name="Straight Connector 24"/>
          <p:cNvCxnSpPr/>
          <p:nvPr/>
        </p:nvCxnSpPr>
        <p:spPr bwMode="auto">
          <a:xfrm flipH="1" flipV="1">
            <a:off x="8112739" y="3782790"/>
            <a:ext cx="143580" cy="454399"/>
          </a:xfrm>
          <a:prstGeom prst="line">
            <a:avLst/>
          </a:prstGeom>
          <a:solidFill>
            <a:srgbClr val="00B8FF"/>
          </a:solidFill>
          <a:ln w="25400" cap="flat" cmpd="sng" algn="ctr">
            <a:solidFill>
              <a:srgbClr val="FF0000"/>
            </a:solidFill>
            <a:prstDash val="sysDash"/>
            <a:round/>
            <a:headEnd type="none" w="med" len="med"/>
            <a:tailEnd type="none" w="med" len="med"/>
          </a:ln>
          <a:effectLst/>
        </p:spPr>
      </p:cxnSp>
      <p:cxnSp>
        <p:nvCxnSpPr>
          <p:cNvPr id="28" name="Straight Connector 27"/>
          <p:cNvCxnSpPr/>
          <p:nvPr/>
        </p:nvCxnSpPr>
        <p:spPr bwMode="auto">
          <a:xfrm flipV="1">
            <a:off x="9439420" y="3773165"/>
            <a:ext cx="143580" cy="454399"/>
          </a:xfrm>
          <a:prstGeom prst="line">
            <a:avLst/>
          </a:prstGeom>
          <a:solidFill>
            <a:srgbClr val="00B8FF"/>
          </a:solidFill>
          <a:ln w="25400" cap="flat" cmpd="sng" algn="ctr">
            <a:solidFill>
              <a:srgbClr val="0000FF"/>
            </a:solidFill>
            <a:prstDash val="sysDash"/>
            <a:round/>
            <a:headEnd type="none" w="med" len="med"/>
            <a:tailEnd type="none" w="med" len="med"/>
          </a:ln>
          <a:effectLst/>
        </p:spPr>
      </p:cxnSp>
      <p:grpSp>
        <p:nvGrpSpPr>
          <p:cNvPr id="15" name="Group 14"/>
          <p:cNvGrpSpPr/>
          <p:nvPr/>
        </p:nvGrpSpPr>
        <p:grpSpPr>
          <a:xfrm>
            <a:off x="10979886" y="4282633"/>
            <a:ext cx="795528" cy="1759352"/>
            <a:chOff x="10962525" y="4288420"/>
            <a:chExt cx="795528" cy="1759352"/>
          </a:xfrm>
        </p:grpSpPr>
        <p:sp>
          <p:nvSpPr>
            <p:cNvPr id="31" name="Rectangle 30"/>
            <p:cNvSpPr/>
            <p:nvPr/>
          </p:nvSpPr>
          <p:spPr bwMode="auto">
            <a:xfrm>
              <a:off x="10962525" y="4288420"/>
              <a:ext cx="795528" cy="17593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pic>
          <p:nvPicPr>
            <p:cNvPr id="6" name="Picture 5"/>
            <p:cNvPicPr>
              <a:picLocks noChangeAspect="1"/>
            </p:cNvPicPr>
            <p:nvPr/>
          </p:nvPicPr>
          <p:blipFill rotWithShape="1">
            <a:blip r:embed="rId5"/>
            <a:srcRect l="29767" t="7299" r="17907" b="17203"/>
            <a:stretch/>
          </p:blipFill>
          <p:spPr>
            <a:xfrm>
              <a:off x="10997781" y="4400869"/>
              <a:ext cx="745328" cy="1505566"/>
            </a:xfrm>
            <a:prstGeom prst="rect">
              <a:avLst/>
            </a:prstGeom>
          </p:spPr>
        </p:pic>
      </p:grpSp>
      <p:grpSp>
        <p:nvGrpSpPr>
          <p:cNvPr id="66" name="Group 65"/>
          <p:cNvGrpSpPr/>
          <p:nvPr/>
        </p:nvGrpSpPr>
        <p:grpSpPr>
          <a:xfrm>
            <a:off x="5731029" y="1671474"/>
            <a:ext cx="6125926" cy="4887325"/>
            <a:chOff x="5731029" y="1671474"/>
            <a:chExt cx="6125926" cy="4887325"/>
          </a:xfrm>
        </p:grpSpPr>
        <p:grpSp>
          <p:nvGrpSpPr>
            <p:cNvPr id="67" name="Group 66"/>
            <p:cNvGrpSpPr/>
            <p:nvPr/>
          </p:nvGrpSpPr>
          <p:grpSpPr>
            <a:xfrm>
              <a:off x="5731029" y="1671474"/>
              <a:ext cx="6125926" cy="4662545"/>
              <a:chOff x="5731029" y="1671474"/>
              <a:chExt cx="6125926" cy="4662545"/>
            </a:xfrm>
          </p:grpSpPr>
          <p:grpSp>
            <p:nvGrpSpPr>
              <p:cNvPr id="73" name="Group 72"/>
              <p:cNvGrpSpPr/>
              <p:nvPr/>
            </p:nvGrpSpPr>
            <p:grpSpPr>
              <a:xfrm>
                <a:off x="5760222" y="1671474"/>
                <a:ext cx="773003" cy="2113644"/>
                <a:chOff x="5760222" y="1671474"/>
                <a:chExt cx="773003" cy="2113644"/>
              </a:xfrm>
            </p:grpSpPr>
            <p:grpSp>
              <p:nvGrpSpPr>
                <p:cNvPr id="98" name="Group 97"/>
                <p:cNvGrpSpPr/>
                <p:nvPr/>
              </p:nvGrpSpPr>
              <p:grpSpPr>
                <a:xfrm>
                  <a:off x="6191785" y="1671474"/>
                  <a:ext cx="341440" cy="2113644"/>
                  <a:chOff x="6191785" y="1671474"/>
                  <a:chExt cx="341440" cy="2113644"/>
                </a:xfrm>
              </p:grpSpPr>
              <p:sp>
                <p:nvSpPr>
                  <p:cNvPr id="100" name="TextBox 99"/>
                  <p:cNvSpPr txBox="1"/>
                  <p:nvPr/>
                </p:nvSpPr>
                <p:spPr>
                  <a:xfrm>
                    <a:off x="6191785" y="1671474"/>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150</a:t>
                    </a:r>
                    <a:endParaRPr lang="en-US" dirty="0" smtClean="0">
                      <a:latin typeface="+mn-lt"/>
                    </a:endParaRPr>
                  </a:p>
                </p:txBody>
              </p:sp>
              <p:sp>
                <p:nvSpPr>
                  <p:cNvPr id="101" name="TextBox 100"/>
                  <p:cNvSpPr txBox="1"/>
                  <p:nvPr/>
                </p:nvSpPr>
                <p:spPr>
                  <a:xfrm>
                    <a:off x="6191785" y="2290853"/>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100</a:t>
                    </a:r>
                    <a:endParaRPr lang="en-US" dirty="0" smtClean="0">
                      <a:latin typeface="+mn-lt"/>
                    </a:endParaRPr>
                  </a:p>
                </p:txBody>
              </p:sp>
              <p:sp>
                <p:nvSpPr>
                  <p:cNvPr id="102" name="TextBox 101"/>
                  <p:cNvSpPr txBox="1"/>
                  <p:nvPr/>
                </p:nvSpPr>
                <p:spPr>
                  <a:xfrm>
                    <a:off x="6191785" y="2915432"/>
                    <a:ext cx="341440" cy="246221"/>
                  </a:xfrm>
                  <a:prstGeom prst="rect">
                    <a:avLst/>
                  </a:prstGeom>
                  <a:solidFill>
                    <a:srgbClr val="FFFFFF"/>
                  </a:solidFill>
                </p:spPr>
                <p:txBody>
                  <a:bodyPr wrap="none" lIns="0" tIns="0" rIns="0" bIns="0" rtlCol="0" anchor="ctr">
                    <a:noAutofit/>
                  </a:bodyPr>
                  <a:lstStyle/>
                  <a:p>
                    <a:pPr algn="r"/>
                    <a:r>
                      <a:rPr lang="en-US" dirty="0"/>
                      <a:t>5</a:t>
                    </a:r>
                    <a:r>
                      <a:rPr lang="en-US" dirty="0" smtClean="0">
                        <a:latin typeface="+mn-lt"/>
                      </a:rPr>
                      <a:t>0</a:t>
                    </a:r>
                    <a:endParaRPr lang="en-US" dirty="0" smtClean="0">
                      <a:latin typeface="+mn-lt"/>
                    </a:endParaRPr>
                  </a:p>
                </p:txBody>
              </p:sp>
              <p:sp>
                <p:nvSpPr>
                  <p:cNvPr id="103" name="TextBox 102"/>
                  <p:cNvSpPr txBox="1"/>
                  <p:nvPr/>
                </p:nvSpPr>
                <p:spPr>
                  <a:xfrm>
                    <a:off x="6191785" y="3538897"/>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0</a:t>
                    </a:r>
                    <a:endParaRPr lang="en-US" dirty="0" smtClean="0">
                      <a:latin typeface="+mn-lt"/>
                    </a:endParaRPr>
                  </a:p>
                </p:txBody>
              </p:sp>
            </p:grpSp>
            <p:sp>
              <p:nvSpPr>
                <p:cNvPr id="99" name="TextBox 98"/>
                <p:cNvSpPr txBox="1"/>
                <p:nvPr/>
              </p:nvSpPr>
              <p:spPr>
                <a:xfrm rot="16200000">
                  <a:off x="5453384" y="2553650"/>
                  <a:ext cx="974168" cy="360492"/>
                </a:xfrm>
                <a:prstGeom prst="rect">
                  <a:avLst/>
                </a:prstGeom>
                <a:solidFill>
                  <a:srgbClr val="FFFFFF"/>
                </a:solidFill>
              </p:spPr>
              <p:txBody>
                <a:bodyPr wrap="none" lIns="0" tIns="0" rIns="0" bIns="0" rtlCol="0" anchor="ctr">
                  <a:noAutofit/>
                </a:bodyPr>
                <a:lstStyle/>
                <a:p>
                  <a:pPr algn="ctr"/>
                  <a:r>
                    <a:rPr lang="en-US" sz="2000" dirty="0" smtClean="0">
                      <a:latin typeface="+mn-lt"/>
                    </a:rPr>
                    <a:t>T</a:t>
                  </a:r>
                  <a:r>
                    <a:rPr lang="en-US" sz="2000" baseline="-25000" dirty="0" smtClean="0">
                      <a:latin typeface="+mn-lt"/>
                    </a:rPr>
                    <a:t>e</a:t>
                  </a:r>
                  <a:r>
                    <a:rPr lang="en-US" sz="2000" dirty="0" smtClean="0">
                      <a:latin typeface="+mn-lt"/>
                    </a:rPr>
                    <a:t> (eV)</a:t>
                  </a:r>
                  <a:endParaRPr lang="en-US" sz="2000" dirty="0" smtClean="0">
                    <a:latin typeface="+mn-lt"/>
                  </a:endParaRPr>
                </a:p>
              </p:txBody>
            </p:sp>
          </p:grpSp>
          <p:grpSp>
            <p:nvGrpSpPr>
              <p:cNvPr id="74" name="Group 73"/>
              <p:cNvGrpSpPr/>
              <p:nvPr/>
            </p:nvGrpSpPr>
            <p:grpSpPr>
              <a:xfrm>
                <a:off x="6512438" y="3736548"/>
                <a:ext cx="2575075" cy="381559"/>
                <a:chOff x="6512438" y="3736548"/>
                <a:chExt cx="2575075" cy="381559"/>
              </a:xfrm>
            </p:grpSpPr>
            <p:sp>
              <p:nvSpPr>
                <p:cNvPr id="94" name="TextBox 93"/>
                <p:cNvSpPr txBox="1"/>
                <p:nvPr/>
              </p:nvSpPr>
              <p:spPr>
                <a:xfrm>
                  <a:off x="6512438" y="3736548"/>
                  <a:ext cx="212007" cy="168172"/>
                </a:xfrm>
                <a:prstGeom prst="rect">
                  <a:avLst/>
                </a:prstGeom>
                <a:solidFill>
                  <a:srgbClr val="FFFFFF"/>
                </a:solidFill>
              </p:spPr>
              <p:txBody>
                <a:bodyPr wrap="none" lIns="0" tIns="0" rIns="0" bIns="0" rtlCol="0" anchor="ctr">
                  <a:noAutofit/>
                </a:bodyPr>
                <a:lstStyle/>
                <a:p>
                  <a:pPr algn="ctr"/>
                  <a:r>
                    <a:rPr lang="en-US" dirty="0" smtClean="0">
                      <a:latin typeface="+mn-lt"/>
                    </a:rPr>
                    <a:t>0</a:t>
                  </a:r>
                  <a:endParaRPr lang="en-US" dirty="0" smtClean="0">
                    <a:latin typeface="+mn-lt"/>
                  </a:endParaRPr>
                </a:p>
              </p:txBody>
            </p:sp>
            <p:sp>
              <p:nvSpPr>
                <p:cNvPr id="95" name="TextBox 94"/>
                <p:cNvSpPr txBox="1"/>
                <p:nvPr/>
              </p:nvSpPr>
              <p:spPr>
                <a:xfrm>
                  <a:off x="8854305" y="3740394"/>
                  <a:ext cx="233208" cy="184989"/>
                </a:xfrm>
                <a:prstGeom prst="rect">
                  <a:avLst/>
                </a:prstGeom>
                <a:solidFill>
                  <a:srgbClr val="FFFFFF"/>
                </a:solidFill>
              </p:spPr>
              <p:txBody>
                <a:bodyPr wrap="none" lIns="0" tIns="0" rIns="0" bIns="0" rtlCol="0" anchor="ctr">
                  <a:noAutofit/>
                </a:bodyPr>
                <a:lstStyle/>
                <a:p>
                  <a:pPr algn="ctr"/>
                  <a:r>
                    <a:rPr lang="en-US" dirty="0" smtClean="0"/>
                    <a:t>1</a:t>
                  </a:r>
                  <a:endParaRPr lang="en-US" dirty="0" smtClean="0">
                    <a:latin typeface="+mn-lt"/>
                  </a:endParaRPr>
                </a:p>
              </p:txBody>
            </p:sp>
            <p:sp>
              <p:nvSpPr>
                <p:cNvPr id="96" name="TextBox 95"/>
                <p:cNvSpPr txBox="1"/>
                <p:nvPr/>
              </p:nvSpPr>
              <p:spPr>
                <a:xfrm>
                  <a:off x="7317544" y="3820180"/>
                  <a:ext cx="805097" cy="297927"/>
                </a:xfrm>
                <a:prstGeom prst="rect">
                  <a:avLst/>
                </a:prstGeom>
                <a:solidFill>
                  <a:srgbClr val="FFFFFF"/>
                </a:solidFill>
              </p:spPr>
              <p:txBody>
                <a:bodyPr wrap="none" lIns="0" tIns="0" rIns="0" bIns="0" rtlCol="0" anchor="ctr">
                  <a:noAutofit/>
                </a:bodyPr>
                <a:lstStyle/>
                <a:p>
                  <a:pPr algn="ctr"/>
                  <a:r>
                    <a:rPr lang="en-US" sz="2000" dirty="0"/>
                    <a:t>R</a:t>
                  </a:r>
                  <a:r>
                    <a:rPr lang="en-US" sz="2000" baseline="-25000" dirty="0" smtClean="0"/>
                    <a:t>maj</a:t>
                  </a:r>
                  <a:r>
                    <a:rPr lang="en-US" sz="2000" dirty="0" smtClean="0"/>
                    <a:t> (m)</a:t>
                  </a:r>
                  <a:endParaRPr lang="en-US" sz="2000" dirty="0" smtClean="0"/>
                </a:p>
              </p:txBody>
            </p:sp>
            <p:sp>
              <p:nvSpPr>
                <p:cNvPr id="97" name="TextBox 96"/>
                <p:cNvSpPr txBox="1"/>
                <p:nvPr/>
              </p:nvSpPr>
              <p:spPr>
                <a:xfrm>
                  <a:off x="7636347" y="3748802"/>
                  <a:ext cx="233208" cy="168172"/>
                </a:xfrm>
                <a:prstGeom prst="rect">
                  <a:avLst/>
                </a:prstGeom>
                <a:solidFill>
                  <a:srgbClr val="FFFFFF"/>
                </a:solidFill>
              </p:spPr>
              <p:txBody>
                <a:bodyPr wrap="none" lIns="0" tIns="0" rIns="0" bIns="0" rtlCol="0" anchor="ctr">
                  <a:noAutofit/>
                </a:bodyPr>
                <a:lstStyle/>
                <a:p>
                  <a:pPr algn="ctr"/>
                  <a:r>
                    <a:rPr lang="en-US" dirty="0" smtClean="0"/>
                    <a:t>.5</a:t>
                  </a:r>
                  <a:endParaRPr lang="en-US" dirty="0" smtClean="0">
                    <a:latin typeface="+mn-lt"/>
                  </a:endParaRPr>
                </a:p>
              </p:txBody>
            </p:sp>
          </p:grpSp>
          <p:grpSp>
            <p:nvGrpSpPr>
              <p:cNvPr id="75" name="Group 74"/>
              <p:cNvGrpSpPr/>
              <p:nvPr/>
            </p:nvGrpSpPr>
            <p:grpSpPr>
              <a:xfrm>
                <a:off x="9106035" y="3748411"/>
                <a:ext cx="2750920" cy="438830"/>
                <a:chOff x="6418654" y="3736548"/>
                <a:chExt cx="2750920" cy="438830"/>
              </a:xfrm>
            </p:grpSpPr>
            <p:sp>
              <p:nvSpPr>
                <p:cNvPr id="90" name="TextBox 89"/>
                <p:cNvSpPr txBox="1"/>
                <p:nvPr/>
              </p:nvSpPr>
              <p:spPr>
                <a:xfrm>
                  <a:off x="6418654" y="3736548"/>
                  <a:ext cx="212007" cy="168172"/>
                </a:xfrm>
                <a:prstGeom prst="rect">
                  <a:avLst/>
                </a:prstGeom>
                <a:solidFill>
                  <a:srgbClr val="FFFFFF"/>
                </a:solidFill>
              </p:spPr>
              <p:txBody>
                <a:bodyPr wrap="none" lIns="0" tIns="0" rIns="0" bIns="0" rtlCol="0" anchor="ctr">
                  <a:noAutofit/>
                </a:bodyPr>
                <a:lstStyle/>
                <a:p>
                  <a:pPr algn="ctr"/>
                  <a:r>
                    <a:rPr lang="en-US" dirty="0" smtClean="0">
                      <a:latin typeface="+mn-lt"/>
                    </a:rPr>
                    <a:t>0</a:t>
                  </a:r>
                  <a:endParaRPr lang="en-US" dirty="0" smtClean="0">
                    <a:latin typeface="+mn-lt"/>
                  </a:endParaRPr>
                </a:p>
              </p:txBody>
            </p:sp>
            <p:sp>
              <p:nvSpPr>
                <p:cNvPr id="91" name="TextBox 90"/>
                <p:cNvSpPr txBox="1"/>
                <p:nvPr/>
              </p:nvSpPr>
              <p:spPr>
                <a:xfrm>
                  <a:off x="8936366" y="3740394"/>
                  <a:ext cx="233208" cy="184989"/>
                </a:xfrm>
                <a:prstGeom prst="rect">
                  <a:avLst/>
                </a:prstGeom>
                <a:solidFill>
                  <a:srgbClr val="FFFFFF"/>
                </a:solidFill>
              </p:spPr>
              <p:txBody>
                <a:bodyPr wrap="none" lIns="0" tIns="0" rIns="0" bIns="0" rtlCol="0" anchor="ctr">
                  <a:noAutofit/>
                </a:bodyPr>
                <a:lstStyle/>
                <a:p>
                  <a:pPr algn="ctr"/>
                  <a:r>
                    <a:rPr lang="en-US" dirty="0" smtClean="0"/>
                    <a:t>1</a:t>
                  </a:r>
                  <a:endParaRPr lang="en-US" dirty="0" smtClean="0">
                    <a:latin typeface="+mn-lt"/>
                  </a:endParaRPr>
                </a:p>
              </p:txBody>
            </p:sp>
            <p:sp>
              <p:nvSpPr>
                <p:cNvPr id="92" name="TextBox 91"/>
                <p:cNvSpPr txBox="1"/>
                <p:nvPr/>
              </p:nvSpPr>
              <p:spPr>
                <a:xfrm>
                  <a:off x="7227702" y="3739183"/>
                  <a:ext cx="1178744" cy="436195"/>
                </a:xfrm>
                <a:prstGeom prst="rect">
                  <a:avLst/>
                </a:prstGeom>
                <a:solidFill>
                  <a:srgbClr val="FFFFFF"/>
                </a:solidFill>
              </p:spPr>
              <p:txBody>
                <a:bodyPr wrap="none" lIns="0" tIns="0" rIns="0" bIns="0" rtlCol="0" anchor="ctr">
                  <a:noAutofit/>
                </a:bodyPr>
                <a:lstStyle/>
                <a:p>
                  <a:pPr algn="ctr"/>
                  <a:r>
                    <a:rPr lang="en-US" sz="2000" dirty="0"/>
                    <a:t>R</a:t>
                  </a:r>
                  <a:r>
                    <a:rPr lang="en-US" sz="2000" baseline="-25000" dirty="0" smtClean="0"/>
                    <a:t>maj</a:t>
                  </a:r>
                  <a:r>
                    <a:rPr lang="en-US" sz="2000" dirty="0" smtClean="0"/>
                    <a:t> (m)</a:t>
                  </a:r>
                  <a:endParaRPr lang="en-US" sz="2000" dirty="0" smtClean="0"/>
                </a:p>
              </p:txBody>
            </p:sp>
            <p:sp>
              <p:nvSpPr>
                <p:cNvPr id="93" name="TextBox 92"/>
                <p:cNvSpPr txBox="1"/>
                <p:nvPr/>
              </p:nvSpPr>
              <p:spPr>
                <a:xfrm>
                  <a:off x="7636347" y="3748802"/>
                  <a:ext cx="233208" cy="168172"/>
                </a:xfrm>
                <a:prstGeom prst="rect">
                  <a:avLst/>
                </a:prstGeom>
                <a:solidFill>
                  <a:srgbClr val="FFFFFF"/>
                </a:solidFill>
              </p:spPr>
              <p:txBody>
                <a:bodyPr wrap="none" lIns="0" tIns="0" rIns="0" bIns="0" rtlCol="0" anchor="ctr">
                  <a:noAutofit/>
                </a:bodyPr>
                <a:lstStyle/>
                <a:p>
                  <a:pPr algn="ctr"/>
                  <a:r>
                    <a:rPr lang="en-US" dirty="0" smtClean="0"/>
                    <a:t>.5</a:t>
                  </a:r>
                  <a:endParaRPr lang="en-US" dirty="0" smtClean="0">
                    <a:latin typeface="+mn-lt"/>
                  </a:endParaRPr>
                </a:p>
              </p:txBody>
            </p:sp>
          </p:grpSp>
          <p:grpSp>
            <p:nvGrpSpPr>
              <p:cNvPr id="76" name="Group 75"/>
              <p:cNvGrpSpPr/>
              <p:nvPr/>
            </p:nvGrpSpPr>
            <p:grpSpPr>
              <a:xfrm>
                <a:off x="5731029" y="4113685"/>
                <a:ext cx="836993" cy="1046851"/>
                <a:chOff x="5726712" y="2081779"/>
                <a:chExt cx="836993" cy="1046851"/>
              </a:xfrm>
            </p:grpSpPr>
            <p:grpSp>
              <p:nvGrpSpPr>
                <p:cNvPr id="84" name="Group 83"/>
                <p:cNvGrpSpPr/>
                <p:nvPr/>
              </p:nvGrpSpPr>
              <p:grpSpPr>
                <a:xfrm>
                  <a:off x="6219285" y="2081779"/>
                  <a:ext cx="344420" cy="1046851"/>
                  <a:chOff x="6219285" y="2081779"/>
                  <a:chExt cx="344420" cy="1046851"/>
                </a:xfrm>
              </p:grpSpPr>
              <p:sp>
                <p:nvSpPr>
                  <p:cNvPr id="86" name="TextBox 85"/>
                  <p:cNvSpPr txBox="1"/>
                  <p:nvPr/>
                </p:nvSpPr>
                <p:spPr>
                  <a:xfrm>
                    <a:off x="6222265" y="2081779"/>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.15</a:t>
                    </a:r>
                    <a:endParaRPr lang="en-US" dirty="0" smtClean="0">
                      <a:latin typeface="+mn-lt"/>
                    </a:endParaRPr>
                  </a:p>
                </p:txBody>
              </p:sp>
              <p:sp>
                <p:nvSpPr>
                  <p:cNvPr id="87" name="TextBox 86"/>
                  <p:cNvSpPr txBox="1"/>
                  <p:nvPr/>
                </p:nvSpPr>
                <p:spPr>
                  <a:xfrm>
                    <a:off x="6222265" y="2349468"/>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.10</a:t>
                    </a:r>
                    <a:endParaRPr lang="en-US" dirty="0" smtClean="0">
                      <a:latin typeface="+mn-lt"/>
                    </a:endParaRPr>
                  </a:p>
                </p:txBody>
              </p:sp>
              <p:sp>
                <p:nvSpPr>
                  <p:cNvPr id="88" name="TextBox 87"/>
                  <p:cNvSpPr txBox="1"/>
                  <p:nvPr/>
                </p:nvSpPr>
                <p:spPr>
                  <a:xfrm>
                    <a:off x="6222265" y="2610634"/>
                    <a:ext cx="341440" cy="246221"/>
                  </a:xfrm>
                  <a:prstGeom prst="rect">
                    <a:avLst/>
                  </a:prstGeom>
                  <a:solidFill>
                    <a:srgbClr val="FFFFFF"/>
                  </a:solidFill>
                </p:spPr>
                <p:txBody>
                  <a:bodyPr wrap="none" lIns="0" tIns="0" rIns="0" bIns="0" rtlCol="0" anchor="ctr">
                    <a:noAutofit/>
                  </a:bodyPr>
                  <a:lstStyle/>
                  <a:p>
                    <a:pPr algn="r"/>
                    <a:r>
                      <a:rPr lang="en-US" dirty="0" smtClean="0"/>
                      <a:t>.05</a:t>
                    </a:r>
                    <a:endParaRPr lang="en-US" dirty="0" smtClean="0">
                      <a:latin typeface="+mn-lt"/>
                    </a:endParaRPr>
                  </a:p>
                </p:txBody>
              </p:sp>
              <p:sp>
                <p:nvSpPr>
                  <p:cNvPr id="89" name="TextBox 88"/>
                  <p:cNvSpPr txBox="1"/>
                  <p:nvPr/>
                </p:nvSpPr>
                <p:spPr>
                  <a:xfrm>
                    <a:off x="6219285" y="2882409"/>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0</a:t>
                    </a:r>
                    <a:endParaRPr lang="en-US" dirty="0" smtClean="0">
                      <a:latin typeface="+mn-lt"/>
                    </a:endParaRPr>
                  </a:p>
                </p:txBody>
              </p:sp>
            </p:grpSp>
            <p:sp>
              <p:nvSpPr>
                <p:cNvPr id="85" name="TextBox 84"/>
                <p:cNvSpPr txBox="1"/>
                <p:nvPr/>
              </p:nvSpPr>
              <p:spPr>
                <a:xfrm rot="16200000">
                  <a:off x="5494491" y="2400033"/>
                  <a:ext cx="885607" cy="421165"/>
                </a:xfrm>
                <a:prstGeom prst="rect">
                  <a:avLst/>
                </a:prstGeom>
                <a:solidFill>
                  <a:srgbClr val="FFFFFF"/>
                </a:solidFill>
              </p:spPr>
              <p:txBody>
                <a:bodyPr wrap="none" lIns="0" tIns="0" rIns="0" bIns="0" rtlCol="0" anchor="ctr">
                  <a:noAutofit/>
                </a:bodyPr>
                <a:lstStyle/>
                <a:p>
                  <a:pPr algn="ctr"/>
                  <a:r>
                    <a:rPr lang="en-US" sz="2000" dirty="0" smtClean="0"/>
                    <a:t>I</a:t>
                  </a:r>
                  <a:r>
                    <a:rPr lang="en-US" sz="2000" baseline="-25000" dirty="0"/>
                    <a:t>p</a:t>
                  </a:r>
                  <a:r>
                    <a:rPr lang="en-US" sz="2000" dirty="0" smtClean="0"/>
                    <a:t> (MA)</a:t>
                  </a:r>
                  <a:endParaRPr lang="en-US" sz="2000" dirty="0" smtClean="0"/>
                </a:p>
              </p:txBody>
            </p:sp>
          </p:grpSp>
          <p:grpSp>
            <p:nvGrpSpPr>
              <p:cNvPr id="77" name="Group 76"/>
              <p:cNvGrpSpPr/>
              <p:nvPr/>
            </p:nvGrpSpPr>
            <p:grpSpPr>
              <a:xfrm>
                <a:off x="5780501" y="5132250"/>
                <a:ext cx="802850" cy="1201769"/>
                <a:chOff x="5780501" y="5132250"/>
                <a:chExt cx="802850" cy="1201769"/>
              </a:xfrm>
            </p:grpSpPr>
            <p:grpSp>
              <p:nvGrpSpPr>
                <p:cNvPr id="78" name="Group 77"/>
                <p:cNvGrpSpPr/>
                <p:nvPr/>
              </p:nvGrpSpPr>
              <p:grpSpPr>
                <a:xfrm>
                  <a:off x="6323842" y="5132250"/>
                  <a:ext cx="259509" cy="842874"/>
                  <a:chOff x="6191785" y="2285756"/>
                  <a:chExt cx="345406" cy="842874"/>
                </a:xfrm>
              </p:grpSpPr>
              <p:sp>
                <p:nvSpPr>
                  <p:cNvPr id="80" name="TextBox 79"/>
                  <p:cNvSpPr txBox="1"/>
                  <p:nvPr/>
                </p:nvSpPr>
                <p:spPr>
                  <a:xfrm>
                    <a:off x="6195751" y="2285756"/>
                    <a:ext cx="341440" cy="152884"/>
                  </a:xfrm>
                  <a:prstGeom prst="rect">
                    <a:avLst/>
                  </a:prstGeom>
                  <a:solidFill>
                    <a:srgbClr val="FFFFFF"/>
                  </a:solidFill>
                </p:spPr>
                <p:txBody>
                  <a:bodyPr wrap="none" lIns="0" tIns="0" rIns="45720" bIns="0" rtlCol="0" anchor="ctr">
                    <a:noAutofit/>
                  </a:bodyPr>
                  <a:lstStyle/>
                  <a:p>
                    <a:pPr algn="r"/>
                    <a:r>
                      <a:rPr lang="en-US" smtClean="0">
                        <a:latin typeface="+mn-lt"/>
                      </a:rPr>
                      <a:t>3</a:t>
                    </a:r>
                    <a:endParaRPr lang="en-US" dirty="0" smtClean="0">
                      <a:latin typeface="+mn-lt"/>
                    </a:endParaRPr>
                  </a:p>
                </p:txBody>
              </p:sp>
              <p:sp>
                <p:nvSpPr>
                  <p:cNvPr id="81" name="TextBox 80"/>
                  <p:cNvSpPr txBox="1"/>
                  <p:nvPr/>
                </p:nvSpPr>
                <p:spPr>
                  <a:xfrm>
                    <a:off x="6191785" y="2455113"/>
                    <a:ext cx="341440" cy="246221"/>
                  </a:xfrm>
                  <a:prstGeom prst="rect">
                    <a:avLst/>
                  </a:prstGeom>
                  <a:solidFill>
                    <a:srgbClr val="FFFFFF"/>
                  </a:solidFill>
                </p:spPr>
                <p:txBody>
                  <a:bodyPr wrap="none" lIns="0" tIns="0" rIns="45720" bIns="0" rtlCol="0" anchor="ctr">
                    <a:noAutofit/>
                  </a:bodyPr>
                  <a:lstStyle/>
                  <a:p>
                    <a:pPr algn="r"/>
                    <a:r>
                      <a:rPr lang="en-US" dirty="0" smtClean="0">
                        <a:latin typeface="+mn-lt"/>
                      </a:rPr>
                      <a:t>2</a:t>
                    </a:r>
                    <a:endParaRPr lang="en-US" dirty="0" smtClean="0">
                      <a:latin typeface="+mn-lt"/>
                    </a:endParaRPr>
                  </a:p>
                </p:txBody>
              </p:sp>
              <p:sp>
                <p:nvSpPr>
                  <p:cNvPr id="82" name="TextBox 81"/>
                  <p:cNvSpPr txBox="1"/>
                  <p:nvPr/>
                </p:nvSpPr>
                <p:spPr>
                  <a:xfrm>
                    <a:off x="6337315" y="2680963"/>
                    <a:ext cx="192735" cy="168172"/>
                  </a:xfrm>
                  <a:prstGeom prst="rect">
                    <a:avLst/>
                  </a:prstGeom>
                  <a:solidFill>
                    <a:srgbClr val="FFFFFF"/>
                  </a:solidFill>
                </p:spPr>
                <p:txBody>
                  <a:bodyPr wrap="none" lIns="0" tIns="0" rIns="45720" bIns="0" rtlCol="0" anchor="ctr">
                    <a:noAutofit/>
                  </a:bodyPr>
                  <a:lstStyle/>
                  <a:p>
                    <a:pPr algn="r"/>
                    <a:r>
                      <a:rPr lang="en-US" dirty="0" smtClean="0"/>
                      <a:t>1</a:t>
                    </a:r>
                    <a:endParaRPr lang="en-US" dirty="0" smtClean="0">
                      <a:latin typeface="+mn-lt"/>
                    </a:endParaRPr>
                  </a:p>
                </p:txBody>
              </p:sp>
              <p:sp>
                <p:nvSpPr>
                  <p:cNvPr id="83" name="TextBox 82"/>
                  <p:cNvSpPr txBox="1"/>
                  <p:nvPr/>
                </p:nvSpPr>
                <p:spPr>
                  <a:xfrm>
                    <a:off x="6191785" y="2882409"/>
                    <a:ext cx="341440" cy="246221"/>
                  </a:xfrm>
                  <a:prstGeom prst="rect">
                    <a:avLst/>
                  </a:prstGeom>
                  <a:solidFill>
                    <a:srgbClr val="FFFFFF"/>
                  </a:solidFill>
                </p:spPr>
                <p:txBody>
                  <a:bodyPr wrap="none" lIns="0" tIns="0" rIns="45720" bIns="0" rtlCol="0" anchor="ctr">
                    <a:noAutofit/>
                  </a:bodyPr>
                  <a:lstStyle/>
                  <a:p>
                    <a:pPr algn="r"/>
                    <a:r>
                      <a:rPr lang="en-US" dirty="0" smtClean="0">
                        <a:latin typeface="+mn-lt"/>
                      </a:rPr>
                      <a:t>0</a:t>
                    </a:r>
                    <a:endParaRPr lang="en-US" dirty="0" smtClean="0">
                      <a:latin typeface="+mn-lt"/>
                    </a:endParaRPr>
                  </a:p>
                </p:txBody>
              </p:sp>
            </p:grpSp>
            <p:sp>
              <p:nvSpPr>
                <p:cNvPr id="79" name="TextBox 78"/>
                <p:cNvSpPr txBox="1"/>
                <p:nvPr/>
              </p:nvSpPr>
              <p:spPr>
                <a:xfrm rot="16200000">
                  <a:off x="5481418" y="5454358"/>
                  <a:ext cx="1178744" cy="580577"/>
                </a:xfrm>
                <a:prstGeom prst="rect">
                  <a:avLst/>
                </a:prstGeom>
                <a:solidFill>
                  <a:srgbClr val="FFFFFF"/>
                </a:solidFill>
              </p:spPr>
              <p:txBody>
                <a:bodyPr wrap="none" lIns="0" tIns="0" rIns="0" bIns="0" rtlCol="0" anchor="ctr">
                  <a:noAutofit/>
                </a:bodyPr>
                <a:lstStyle/>
                <a:p>
                  <a:pPr algn="ctr"/>
                  <a:r>
                    <a:rPr lang="en-US" dirty="0" smtClean="0"/>
                    <a:t>System</a:t>
                  </a:r>
                </a:p>
                <a:p>
                  <a:pPr algn="ctr"/>
                  <a:r>
                    <a:rPr lang="en-US" dirty="0" smtClean="0"/>
                    <a:t>Voltages (V)</a:t>
                  </a:r>
                  <a:endParaRPr lang="en-US" dirty="0" smtClean="0"/>
                </a:p>
              </p:txBody>
            </p:sp>
          </p:grpSp>
        </p:grpSp>
        <p:grpSp>
          <p:nvGrpSpPr>
            <p:cNvPr id="68" name="Group 67"/>
            <p:cNvGrpSpPr/>
            <p:nvPr/>
          </p:nvGrpSpPr>
          <p:grpSpPr>
            <a:xfrm>
              <a:off x="7400925" y="6070088"/>
              <a:ext cx="2640155" cy="488711"/>
              <a:chOff x="7400925" y="6070088"/>
              <a:chExt cx="2640155" cy="488711"/>
            </a:xfrm>
          </p:grpSpPr>
          <p:sp>
            <p:nvSpPr>
              <p:cNvPr id="69" name="TextBox 68"/>
              <p:cNvSpPr txBox="1"/>
              <p:nvPr/>
            </p:nvSpPr>
            <p:spPr>
              <a:xfrm>
                <a:off x="8626293" y="6198307"/>
                <a:ext cx="1178744" cy="360492"/>
              </a:xfrm>
              <a:prstGeom prst="rect">
                <a:avLst/>
              </a:prstGeom>
              <a:solidFill>
                <a:srgbClr val="FFFFFF"/>
              </a:solidFill>
            </p:spPr>
            <p:txBody>
              <a:bodyPr wrap="none" lIns="0" tIns="0" rIns="0" bIns="0" rtlCol="0" anchor="ctr">
                <a:noAutofit/>
              </a:bodyPr>
              <a:lstStyle/>
              <a:p>
                <a:pPr algn="ctr"/>
                <a:r>
                  <a:rPr lang="en-US" sz="2000" dirty="0" smtClean="0"/>
                  <a:t>Time </a:t>
                </a:r>
                <a:r>
                  <a:rPr lang="en-US" sz="2000" dirty="0" smtClean="0"/>
                  <a:t>(ms)</a:t>
                </a:r>
                <a:endParaRPr lang="en-US" sz="2000" dirty="0" smtClean="0"/>
              </a:p>
            </p:txBody>
          </p:sp>
          <p:sp>
            <p:nvSpPr>
              <p:cNvPr id="70" name="TextBox 69"/>
              <p:cNvSpPr txBox="1"/>
              <p:nvPr/>
            </p:nvSpPr>
            <p:spPr>
              <a:xfrm>
                <a:off x="7400925" y="6098937"/>
                <a:ext cx="310400" cy="184989"/>
              </a:xfrm>
              <a:prstGeom prst="rect">
                <a:avLst/>
              </a:prstGeom>
              <a:solidFill>
                <a:srgbClr val="FFFFFF"/>
              </a:solidFill>
            </p:spPr>
            <p:txBody>
              <a:bodyPr wrap="none" lIns="0" tIns="0" rIns="0" bIns="0" rtlCol="0" anchor="ctr">
                <a:noAutofit/>
              </a:bodyPr>
              <a:lstStyle/>
              <a:p>
                <a:pPr algn="ctr"/>
                <a:r>
                  <a:rPr lang="en-US" dirty="0" smtClean="0"/>
                  <a:t>20</a:t>
                </a:r>
                <a:endParaRPr lang="en-US" dirty="0" smtClean="0">
                  <a:latin typeface="+mn-lt"/>
                </a:endParaRPr>
              </a:p>
            </p:txBody>
          </p:sp>
          <p:sp>
            <p:nvSpPr>
              <p:cNvPr id="71" name="TextBox 70"/>
              <p:cNvSpPr txBox="1"/>
              <p:nvPr/>
            </p:nvSpPr>
            <p:spPr>
              <a:xfrm>
                <a:off x="8548759" y="6070088"/>
                <a:ext cx="310400" cy="184989"/>
              </a:xfrm>
              <a:prstGeom prst="rect">
                <a:avLst/>
              </a:prstGeom>
              <a:solidFill>
                <a:srgbClr val="FFFFFF"/>
              </a:solidFill>
            </p:spPr>
            <p:txBody>
              <a:bodyPr wrap="none" lIns="0" tIns="0" rIns="0" bIns="0" rtlCol="0" anchor="ctr">
                <a:noAutofit/>
              </a:bodyPr>
              <a:lstStyle/>
              <a:p>
                <a:pPr algn="ctr"/>
                <a:r>
                  <a:rPr lang="en-US" dirty="0" smtClean="0"/>
                  <a:t>25</a:t>
                </a:r>
                <a:endParaRPr lang="en-US" dirty="0" smtClean="0">
                  <a:latin typeface="+mn-lt"/>
                </a:endParaRPr>
              </a:p>
            </p:txBody>
          </p:sp>
          <p:sp>
            <p:nvSpPr>
              <p:cNvPr id="72" name="TextBox 71"/>
              <p:cNvSpPr txBox="1"/>
              <p:nvPr/>
            </p:nvSpPr>
            <p:spPr>
              <a:xfrm>
                <a:off x="9730680" y="6076515"/>
                <a:ext cx="310400" cy="184989"/>
              </a:xfrm>
              <a:prstGeom prst="rect">
                <a:avLst/>
              </a:prstGeom>
              <a:solidFill>
                <a:srgbClr val="FFFFFF"/>
              </a:solidFill>
            </p:spPr>
            <p:txBody>
              <a:bodyPr wrap="none" lIns="0" tIns="0" rIns="0" bIns="0" rtlCol="0" anchor="ctr">
                <a:noAutofit/>
              </a:bodyPr>
              <a:lstStyle/>
              <a:p>
                <a:pPr algn="ctr"/>
                <a:r>
                  <a:rPr lang="en-US" smtClean="0"/>
                  <a:t>30</a:t>
                </a:r>
                <a:endParaRPr lang="en-US" dirty="0" smtClean="0">
                  <a:latin typeface="+mn-lt"/>
                </a:endParaRPr>
              </a:p>
            </p:txBody>
          </p:sp>
        </p:grpSp>
      </p:grpSp>
      <p:sp>
        <p:nvSpPr>
          <p:cNvPr id="104" name="TextBox 103"/>
          <p:cNvSpPr txBox="1"/>
          <p:nvPr/>
        </p:nvSpPr>
        <p:spPr>
          <a:xfrm>
            <a:off x="10909424" y="6070088"/>
            <a:ext cx="310400" cy="184989"/>
          </a:xfrm>
          <a:prstGeom prst="rect">
            <a:avLst/>
          </a:prstGeom>
          <a:solidFill>
            <a:srgbClr val="FFFFFF"/>
          </a:solidFill>
        </p:spPr>
        <p:txBody>
          <a:bodyPr wrap="none" lIns="0" tIns="0" rIns="0" bIns="0" rtlCol="0" anchor="ctr">
            <a:noAutofit/>
          </a:bodyPr>
          <a:lstStyle/>
          <a:p>
            <a:pPr algn="ctr"/>
            <a:r>
              <a:rPr lang="en-US" dirty="0" smtClean="0"/>
              <a:t>35</a:t>
            </a:r>
            <a:endParaRPr lang="en-US" dirty="0" smtClean="0">
              <a:latin typeface="+mn-lt"/>
            </a:endParaRPr>
          </a:p>
        </p:txBody>
      </p:sp>
      <p:grpSp>
        <p:nvGrpSpPr>
          <p:cNvPr id="4" name="Group 3"/>
          <p:cNvGrpSpPr/>
          <p:nvPr/>
        </p:nvGrpSpPr>
        <p:grpSpPr>
          <a:xfrm>
            <a:off x="6849578" y="5287400"/>
            <a:ext cx="3435305" cy="529073"/>
            <a:chOff x="6849578" y="5287400"/>
            <a:chExt cx="3435305" cy="529073"/>
          </a:xfrm>
        </p:grpSpPr>
        <p:sp>
          <p:nvSpPr>
            <p:cNvPr id="106" name="TextBox 105"/>
            <p:cNvSpPr txBox="1"/>
            <p:nvPr/>
          </p:nvSpPr>
          <p:spPr>
            <a:xfrm>
              <a:off x="6849578" y="5287400"/>
              <a:ext cx="422841" cy="270843"/>
            </a:xfrm>
            <a:prstGeom prst="rect">
              <a:avLst/>
            </a:prstGeom>
            <a:solidFill>
              <a:srgbClr val="FFFFFF"/>
            </a:solidFill>
          </p:spPr>
          <p:txBody>
            <a:bodyPr wrap="none" lIns="0" tIns="0" rIns="0" bIns="0" rtlCol="0" anchor="ctr">
              <a:noAutofit/>
            </a:bodyPr>
            <a:lstStyle/>
            <a:p>
              <a:pPr algn="ctr"/>
              <a:r>
                <a:rPr lang="en-US" dirty="0" smtClean="0">
                  <a:latin typeface="+mn-lt"/>
                </a:rPr>
                <a:t>V</a:t>
              </a:r>
              <a:r>
                <a:rPr lang="en-US" baseline="-25000" dirty="0" smtClean="0">
                  <a:latin typeface="+mn-lt"/>
                </a:rPr>
                <a:t>LHI</a:t>
              </a:r>
              <a:endParaRPr lang="en-US" baseline="-25000" dirty="0" smtClean="0">
                <a:latin typeface="+mn-lt"/>
              </a:endParaRPr>
            </a:p>
          </p:txBody>
        </p:sp>
        <p:sp>
          <p:nvSpPr>
            <p:cNvPr id="107" name="TextBox 106"/>
            <p:cNvSpPr txBox="1"/>
            <p:nvPr/>
          </p:nvSpPr>
          <p:spPr>
            <a:xfrm>
              <a:off x="9878513" y="5395849"/>
              <a:ext cx="406370" cy="180982"/>
            </a:xfrm>
            <a:prstGeom prst="rect">
              <a:avLst/>
            </a:prstGeom>
            <a:solidFill>
              <a:srgbClr val="FFFFFF"/>
            </a:solidFill>
          </p:spPr>
          <p:txBody>
            <a:bodyPr wrap="none" lIns="0" tIns="0" rIns="0" bIns="0" rtlCol="0" anchor="ctr">
              <a:noAutofit/>
            </a:bodyPr>
            <a:lstStyle/>
            <a:p>
              <a:pPr algn="ctr"/>
              <a:r>
                <a:rPr lang="en-US" dirty="0" smtClean="0">
                  <a:solidFill>
                    <a:srgbClr val="FF0000"/>
                  </a:solidFill>
                  <a:latin typeface="+mn-lt"/>
                </a:rPr>
                <a:t>-V</a:t>
              </a:r>
              <a:r>
                <a:rPr lang="en-US" baseline="-25000" dirty="0" smtClean="0">
                  <a:solidFill>
                    <a:srgbClr val="FF0000"/>
                  </a:solidFill>
                </a:rPr>
                <a:t>IR</a:t>
              </a:r>
              <a:endParaRPr lang="en-US" baseline="-25000" dirty="0" smtClean="0">
                <a:solidFill>
                  <a:srgbClr val="FF0000"/>
                </a:solidFill>
              </a:endParaRPr>
            </a:p>
          </p:txBody>
        </p:sp>
        <p:sp>
          <p:nvSpPr>
            <p:cNvPr id="108" name="TextBox 107"/>
            <p:cNvSpPr txBox="1"/>
            <p:nvPr/>
          </p:nvSpPr>
          <p:spPr>
            <a:xfrm>
              <a:off x="6971830" y="5567240"/>
              <a:ext cx="384401" cy="249233"/>
            </a:xfrm>
            <a:prstGeom prst="rect">
              <a:avLst/>
            </a:prstGeom>
            <a:solidFill>
              <a:srgbClr val="FFFFFF"/>
            </a:solidFill>
          </p:spPr>
          <p:txBody>
            <a:bodyPr wrap="none" lIns="0" tIns="0" rIns="0" bIns="0" rtlCol="0" anchor="ctr">
              <a:noAutofit/>
            </a:bodyPr>
            <a:lstStyle/>
            <a:p>
              <a:pPr algn="ctr"/>
              <a:r>
                <a:rPr lang="en-US" dirty="0" smtClean="0">
                  <a:solidFill>
                    <a:srgbClr val="00C300"/>
                  </a:solidFill>
                </a:rPr>
                <a:t>V</a:t>
              </a:r>
              <a:r>
                <a:rPr lang="en-US" baseline="-25000" dirty="0" smtClean="0">
                  <a:solidFill>
                    <a:srgbClr val="00C300"/>
                  </a:solidFill>
                </a:rPr>
                <a:t>IND</a:t>
              </a:r>
              <a:endParaRPr lang="en-US" baseline="-25000" dirty="0" smtClean="0">
                <a:solidFill>
                  <a:srgbClr val="00C300"/>
                </a:solidFill>
              </a:endParaRPr>
            </a:p>
          </p:txBody>
        </p:sp>
      </p:grpSp>
    </p:spTree>
    <p:extLst>
      <p:ext uri="{BB962C8B-B14F-4D97-AF65-F5344CB8AC3E}">
        <p14:creationId xmlns:p14="http://schemas.microsoft.com/office/powerpoint/2010/main" val="960433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870448" y="740664"/>
            <a:ext cx="6110413" cy="5667768"/>
          </a:xfrm>
          <a:prstGeom prst="rect">
            <a:avLst/>
          </a:prstGeom>
        </p:spPr>
      </p:pic>
      <p:sp>
        <p:nvSpPr>
          <p:cNvPr id="5" name="Title 4"/>
          <p:cNvSpPr>
            <a:spLocks noGrp="1"/>
          </p:cNvSpPr>
          <p:nvPr>
            <p:ph type="title"/>
          </p:nvPr>
        </p:nvSpPr>
        <p:spPr>
          <a:xfrm>
            <a:off x="1117600" y="3"/>
            <a:ext cx="9956800" cy="836613"/>
          </a:xfrm>
        </p:spPr>
        <p:txBody>
          <a:bodyPr>
            <a:normAutofit/>
          </a:bodyPr>
          <a:lstStyle/>
          <a:p>
            <a:pPr indent="0"/>
            <a:r>
              <a:rPr lang="en-US" dirty="0" smtClean="0"/>
              <a:t>HFS Injection Gives Peaked T</a:t>
            </a:r>
            <a:r>
              <a:rPr lang="en-US" baseline="-25000" dirty="0" smtClean="0"/>
              <a:t>e</a:t>
            </a:r>
            <a:r>
              <a:rPr lang="en-US" dirty="0" smtClean="0"/>
              <a:t>(R) for Sustained, Highly Elongated</a:t>
            </a:r>
            <a:r>
              <a:rPr lang="en-US" dirty="0"/>
              <a:t> </a:t>
            </a:r>
            <a:r>
              <a:rPr lang="en-US" dirty="0" smtClean="0"/>
              <a:t>Discharge</a:t>
            </a:r>
            <a:endParaRPr lang="en-US" dirty="0"/>
          </a:p>
        </p:txBody>
      </p:sp>
      <p:sp>
        <p:nvSpPr>
          <p:cNvPr id="7" name="TextBox 6"/>
          <p:cNvSpPr txBox="1"/>
          <p:nvPr/>
        </p:nvSpPr>
        <p:spPr>
          <a:xfrm>
            <a:off x="686735" y="1588855"/>
            <a:ext cx="4692996" cy="4148804"/>
          </a:xfrm>
          <a:prstGeom prst="rect">
            <a:avLst/>
          </a:prstGeom>
          <a:noFill/>
        </p:spPr>
        <p:txBody>
          <a:bodyPr wrap="square" rtlCol="0">
            <a:noAutofit/>
          </a:bodyPr>
          <a:lstStyle/>
          <a:p>
            <a:pPr marL="285750" indent="-285750">
              <a:buFont typeface="Arial" charset="0"/>
              <a:buChar char="•"/>
            </a:pPr>
            <a:r>
              <a:rPr lang="en-US" sz="2400" dirty="0" smtClean="0"/>
              <a:t>T</a:t>
            </a:r>
            <a:r>
              <a:rPr lang="en-US" sz="2400" baseline="-25000" dirty="0" smtClean="0"/>
              <a:t>e</a:t>
            </a:r>
            <a:r>
              <a:rPr lang="en-US" sz="2400" dirty="0" smtClean="0"/>
              <a:t>(0) ≥ 100 eV</a:t>
            </a:r>
            <a:endParaRPr lang="en-US" sz="2400" baseline="-25000" dirty="0" smtClean="0"/>
          </a:p>
          <a:p>
            <a:endParaRPr lang="en-US" sz="2400" dirty="0" smtClean="0"/>
          </a:p>
          <a:p>
            <a:endParaRPr lang="en-US" sz="2400" dirty="0" smtClean="0"/>
          </a:p>
          <a:p>
            <a:pPr marL="285750" indent="-285750">
              <a:buFont typeface="Arial" charset="0"/>
              <a:buChar char="•"/>
            </a:pPr>
            <a:r>
              <a:rPr lang="en-US" sz="2400" dirty="0" smtClean="0"/>
              <a:t>n</a:t>
            </a:r>
            <a:r>
              <a:rPr lang="en-US" sz="2400" baseline="-25000" dirty="0" smtClean="0"/>
              <a:t>e</a:t>
            </a:r>
            <a:r>
              <a:rPr lang="en-US" sz="2400" dirty="0" smtClean="0"/>
              <a:t> increasing to ~1.2 x 10</a:t>
            </a:r>
            <a:r>
              <a:rPr lang="en-US" sz="2400" baseline="30000" dirty="0" smtClean="0"/>
              <a:t>19</a:t>
            </a:r>
            <a:r>
              <a:rPr lang="en-US" sz="2400" dirty="0" smtClean="0"/>
              <a:t> m</a:t>
            </a:r>
            <a:r>
              <a:rPr lang="en-US" sz="2400" baseline="30000" dirty="0" smtClean="0"/>
              <a:t>-3</a:t>
            </a:r>
          </a:p>
          <a:p>
            <a:endParaRPr lang="en-US" sz="2400" dirty="0" smtClean="0"/>
          </a:p>
          <a:p>
            <a:endParaRPr lang="en-US" sz="2400" dirty="0" smtClean="0"/>
          </a:p>
          <a:p>
            <a:pPr marL="285750" indent="-285750">
              <a:buFont typeface="Arial" charset="0"/>
              <a:buChar char="•"/>
            </a:pPr>
            <a:r>
              <a:rPr lang="en-US" sz="2400" dirty="0" smtClean="0"/>
              <a:t>T</a:t>
            </a:r>
            <a:r>
              <a:rPr lang="en-US" sz="2400" baseline="-25000" dirty="0" smtClean="0"/>
              <a:t>e</a:t>
            </a:r>
            <a:r>
              <a:rPr lang="en-US" sz="2400" dirty="0" smtClean="0"/>
              <a:t>, n</a:t>
            </a:r>
            <a:r>
              <a:rPr lang="en-US" sz="2400" baseline="-25000" dirty="0" smtClean="0"/>
              <a:t>e</a:t>
            </a:r>
            <a:r>
              <a:rPr lang="en-US" sz="2400" dirty="0" smtClean="0"/>
              <a:t> comparable to Ohmic plasmas in Pegasus</a:t>
            </a:r>
          </a:p>
          <a:p>
            <a:pPr marL="285750" indent="-285750">
              <a:buFont typeface="Arial" charset="0"/>
              <a:buChar char="•"/>
            </a:pPr>
            <a:endParaRPr lang="en-US" sz="2000" dirty="0" smtClean="0">
              <a:latin typeface="Times New Roman" charset="0"/>
              <a:ea typeface="Times New Roman" charset="0"/>
              <a:cs typeface="Times New Roman" charset="0"/>
            </a:endParaRPr>
          </a:p>
          <a:p>
            <a:pPr marL="342900" indent="-342900">
              <a:buFont typeface=".AppleSystemUIFont" charset="0"/>
              <a:buChar char="-"/>
            </a:pPr>
            <a:endParaRPr lang="en-US" sz="2000" dirty="0">
              <a:latin typeface="Times New Roman" charset="0"/>
              <a:ea typeface="Times New Roman" charset="0"/>
              <a:cs typeface="Times New Roman" charset="0"/>
            </a:endParaRPr>
          </a:p>
          <a:p>
            <a:pPr marL="342900" indent="-342900">
              <a:buFont typeface="Arial" charset="0"/>
              <a:buChar char="•"/>
            </a:pPr>
            <a:r>
              <a:rPr lang="en-US" sz="2400" dirty="0" smtClean="0">
                <a:ea typeface="Times New Roman" charset="0"/>
                <a:cs typeface="Times New Roman" charset="0"/>
              </a:rPr>
              <a:t>V</a:t>
            </a:r>
            <a:r>
              <a:rPr lang="en-US" sz="2400" baseline="-25000" dirty="0" smtClean="0">
                <a:ea typeface="Times New Roman" charset="0"/>
                <a:cs typeface="Times New Roman" charset="0"/>
              </a:rPr>
              <a:t>LHI</a:t>
            </a:r>
            <a:r>
              <a:rPr lang="en-US" sz="2400" dirty="0" smtClean="0">
                <a:ea typeface="Times New Roman" charset="0"/>
                <a:cs typeface="Times New Roman" charset="0"/>
              </a:rPr>
              <a:t>-driven throughout</a:t>
            </a:r>
          </a:p>
        </p:txBody>
      </p:sp>
      <p:cxnSp>
        <p:nvCxnSpPr>
          <p:cNvPr id="14" name="Straight Connector 13"/>
          <p:cNvCxnSpPr/>
          <p:nvPr/>
        </p:nvCxnSpPr>
        <p:spPr bwMode="auto">
          <a:xfrm>
            <a:off x="1055828" y="2795000"/>
            <a:ext cx="161668" cy="0"/>
          </a:xfrm>
          <a:prstGeom prst="line">
            <a:avLst/>
          </a:prstGeom>
          <a:solidFill>
            <a:srgbClr val="00B8FF"/>
          </a:solidFill>
          <a:ln w="28575" cap="flat" cmpd="sng" algn="ctr">
            <a:solidFill>
              <a:schemeClr val="tx1"/>
            </a:solidFill>
            <a:prstDash val="solid"/>
            <a:round/>
            <a:headEnd type="none" w="med" len="med"/>
            <a:tailEnd type="none" w="med" len="med"/>
          </a:ln>
          <a:effectLst/>
        </p:spPr>
      </p:cxnSp>
      <p:sp>
        <p:nvSpPr>
          <p:cNvPr id="16" name="Freeform 15"/>
          <p:cNvSpPr/>
          <p:nvPr/>
        </p:nvSpPr>
        <p:spPr bwMode="auto">
          <a:xfrm>
            <a:off x="7138743" y="1539330"/>
            <a:ext cx="1224812" cy="1096810"/>
          </a:xfrm>
          <a:custGeom>
            <a:avLst/>
            <a:gdLst>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4" fmla="*/ 518163 w 1356363"/>
              <a:gd name="connsiteY4" fmla="*/ 618880 h 931300"/>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0" fmla="*/ 1402083 w 1402083"/>
              <a:gd name="connsiteY0" fmla="*/ 1048617 h 1048617"/>
              <a:gd name="connsiteX1" fmla="*/ 1104903 w 1402083"/>
              <a:gd name="connsiteY1" fmla="*/ 210417 h 1048617"/>
              <a:gd name="connsiteX2" fmla="*/ 510543 w 1402083"/>
              <a:gd name="connsiteY2" fmla="*/ 42777 h 1048617"/>
              <a:gd name="connsiteX3" fmla="*/ 3 w 1402083"/>
              <a:gd name="connsiteY3" fmla="*/ 850497 h 1048617"/>
              <a:gd name="connsiteX0" fmla="*/ 1402083 w 1402083"/>
              <a:gd name="connsiteY0" fmla="*/ 1059758 h 1059758"/>
              <a:gd name="connsiteX1" fmla="*/ 1165863 w 1402083"/>
              <a:gd name="connsiteY1" fmla="*/ 183458 h 1059758"/>
              <a:gd name="connsiteX2" fmla="*/ 510543 w 1402083"/>
              <a:gd name="connsiteY2" fmla="*/ 53918 h 1059758"/>
              <a:gd name="connsiteX3" fmla="*/ 3 w 1402083"/>
              <a:gd name="connsiteY3" fmla="*/ 861638 h 1059758"/>
              <a:gd name="connsiteX0" fmla="*/ 1402083 w 1402083"/>
              <a:gd name="connsiteY0" fmla="*/ 986342 h 986342"/>
              <a:gd name="connsiteX1" fmla="*/ 1165863 w 1402083"/>
              <a:gd name="connsiteY1" fmla="*/ 110042 h 986342"/>
              <a:gd name="connsiteX2" fmla="*/ 685803 w 1402083"/>
              <a:gd name="connsiteY2" fmla="*/ 87182 h 986342"/>
              <a:gd name="connsiteX3" fmla="*/ 3 w 1402083"/>
              <a:gd name="connsiteY3" fmla="*/ 788222 h 986342"/>
              <a:gd name="connsiteX0" fmla="*/ 1196344 w 1196344"/>
              <a:gd name="connsiteY0" fmla="*/ 998238 h 998238"/>
              <a:gd name="connsiteX1" fmla="*/ 960124 w 1196344"/>
              <a:gd name="connsiteY1" fmla="*/ 121938 h 998238"/>
              <a:gd name="connsiteX2" fmla="*/ 480064 w 1196344"/>
              <a:gd name="connsiteY2" fmla="*/ 99078 h 998238"/>
              <a:gd name="connsiteX3" fmla="*/ 4 w 1196344"/>
              <a:gd name="connsiteY3" fmla="*/ 982998 h 998238"/>
              <a:gd name="connsiteX0" fmla="*/ 1150625 w 1150625"/>
              <a:gd name="connsiteY0" fmla="*/ 996221 h 996221"/>
              <a:gd name="connsiteX1" fmla="*/ 914405 w 1150625"/>
              <a:gd name="connsiteY1" fmla="*/ 119921 h 996221"/>
              <a:gd name="connsiteX2" fmla="*/ 434345 w 1150625"/>
              <a:gd name="connsiteY2" fmla="*/ 97061 h 996221"/>
              <a:gd name="connsiteX3" fmla="*/ 5 w 1150625"/>
              <a:gd name="connsiteY3" fmla="*/ 950501 h 996221"/>
              <a:gd name="connsiteX0" fmla="*/ 1150625 w 1150625"/>
              <a:gd name="connsiteY0" fmla="*/ 970936 h 970936"/>
              <a:gd name="connsiteX1" fmla="*/ 914405 w 1150625"/>
              <a:gd name="connsiteY1" fmla="*/ 94636 h 970936"/>
              <a:gd name="connsiteX2" fmla="*/ 411485 w 1150625"/>
              <a:gd name="connsiteY2" fmla="*/ 117496 h 970936"/>
              <a:gd name="connsiteX3" fmla="*/ 5 w 1150625"/>
              <a:gd name="connsiteY3" fmla="*/ 925216 h 970936"/>
              <a:gd name="connsiteX0" fmla="*/ 1150626 w 1150626"/>
              <a:gd name="connsiteY0" fmla="*/ 975550 h 975550"/>
              <a:gd name="connsiteX1" fmla="*/ 914406 w 1150626"/>
              <a:gd name="connsiteY1" fmla="*/ 99250 h 975550"/>
              <a:gd name="connsiteX2" fmla="*/ 339415 w 1150626"/>
              <a:gd name="connsiteY2" fmla="*/ 113101 h 975550"/>
              <a:gd name="connsiteX3" fmla="*/ 6 w 1150626"/>
              <a:gd name="connsiteY3" fmla="*/ 929830 h 975550"/>
              <a:gd name="connsiteX0" fmla="*/ 1132608 w 1132608"/>
              <a:gd name="connsiteY0" fmla="*/ 879585 h 923953"/>
              <a:gd name="connsiteX1" fmla="*/ 914406 w 1132608"/>
              <a:gd name="connsiteY1" fmla="*/ 93373 h 923953"/>
              <a:gd name="connsiteX2" fmla="*/ 339415 w 1132608"/>
              <a:gd name="connsiteY2" fmla="*/ 107224 h 923953"/>
              <a:gd name="connsiteX3" fmla="*/ 6 w 1132608"/>
              <a:gd name="connsiteY3" fmla="*/ 923953 h 923953"/>
              <a:gd name="connsiteX0" fmla="*/ 1132608 w 1132608"/>
              <a:gd name="connsiteY0" fmla="*/ 889159 h 933527"/>
              <a:gd name="connsiteX1" fmla="*/ 914406 w 1132608"/>
              <a:gd name="connsiteY1" fmla="*/ 102947 h 933527"/>
              <a:gd name="connsiteX2" fmla="*/ 619752 w 1132608"/>
              <a:gd name="connsiteY2" fmla="*/ 10804 h 933527"/>
              <a:gd name="connsiteX3" fmla="*/ 339415 w 1132608"/>
              <a:gd name="connsiteY3" fmla="*/ 116798 h 933527"/>
              <a:gd name="connsiteX4" fmla="*/ 6 w 1132608"/>
              <a:gd name="connsiteY4" fmla="*/ 933527 h 933527"/>
              <a:gd name="connsiteX0" fmla="*/ 1132608 w 1132608"/>
              <a:gd name="connsiteY0" fmla="*/ 1022553 h 1066921"/>
              <a:gd name="connsiteX1" fmla="*/ 914406 w 1132608"/>
              <a:gd name="connsiteY1" fmla="*/ 236341 h 1066921"/>
              <a:gd name="connsiteX2" fmla="*/ 619752 w 1132608"/>
              <a:gd name="connsiteY2" fmla="*/ 56 h 1066921"/>
              <a:gd name="connsiteX3" fmla="*/ 339415 w 1132608"/>
              <a:gd name="connsiteY3" fmla="*/ 250192 h 1066921"/>
              <a:gd name="connsiteX4" fmla="*/ 6 w 1132608"/>
              <a:gd name="connsiteY4" fmla="*/ 1066921 h 1066921"/>
              <a:gd name="connsiteX0" fmla="*/ 1132608 w 1132608"/>
              <a:gd name="connsiteY0" fmla="*/ 968591 h 1012959"/>
              <a:gd name="connsiteX1" fmla="*/ 914406 w 1132608"/>
              <a:gd name="connsiteY1" fmla="*/ 182379 h 1012959"/>
              <a:gd name="connsiteX2" fmla="*/ 619752 w 1132608"/>
              <a:gd name="connsiteY2" fmla="*/ 148 h 1012959"/>
              <a:gd name="connsiteX3" fmla="*/ 339415 w 1132608"/>
              <a:gd name="connsiteY3" fmla="*/ 196230 h 1012959"/>
              <a:gd name="connsiteX4" fmla="*/ 6 w 1132608"/>
              <a:gd name="connsiteY4" fmla="*/ 1012959 h 1012959"/>
              <a:gd name="connsiteX0" fmla="*/ 1132608 w 1132608"/>
              <a:gd name="connsiteY0" fmla="*/ 968443 h 1012811"/>
              <a:gd name="connsiteX1" fmla="*/ 619752 w 1132608"/>
              <a:gd name="connsiteY1" fmla="*/ 0 h 1012811"/>
              <a:gd name="connsiteX2" fmla="*/ 339415 w 1132608"/>
              <a:gd name="connsiteY2" fmla="*/ 196082 h 1012811"/>
              <a:gd name="connsiteX3" fmla="*/ 6 w 1132608"/>
              <a:gd name="connsiteY3" fmla="*/ 1012811 h 1012811"/>
              <a:gd name="connsiteX0" fmla="*/ 619752 w 619752"/>
              <a:gd name="connsiteY0" fmla="*/ 0 h 1012811"/>
              <a:gd name="connsiteX1" fmla="*/ 339415 w 619752"/>
              <a:gd name="connsiteY1" fmla="*/ 196082 h 1012811"/>
              <a:gd name="connsiteX2" fmla="*/ 6 w 619752"/>
              <a:gd name="connsiteY2" fmla="*/ 1012811 h 1012811"/>
              <a:gd name="connsiteX0" fmla="*/ 630703 w 630703"/>
              <a:gd name="connsiteY0" fmla="*/ 6894 h 926623"/>
              <a:gd name="connsiteX1" fmla="*/ 339415 w 630703"/>
              <a:gd name="connsiteY1" fmla="*/ 109894 h 926623"/>
              <a:gd name="connsiteX2" fmla="*/ 6 w 630703"/>
              <a:gd name="connsiteY2" fmla="*/ 926623 h 926623"/>
              <a:gd name="connsiteX0" fmla="*/ 630703 w 630703"/>
              <a:gd name="connsiteY0" fmla="*/ 0 h 919729"/>
              <a:gd name="connsiteX1" fmla="*/ 279185 w 630703"/>
              <a:gd name="connsiteY1" fmla="*/ 349396 h 919729"/>
              <a:gd name="connsiteX2" fmla="*/ 6 w 630703"/>
              <a:gd name="connsiteY2" fmla="*/ 919729 h 919729"/>
              <a:gd name="connsiteX0" fmla="*/ 630712 w 630712"/>
              <a:gd name="connsiteY0" fmla="*/ 0 h 919729"/>
              <a:gd name="connsiteX1" fmla="*/ 180636 w 630712"/>
              <a:gd name="connsiteY1" fmla="*/ 267264 h 919729"/>
              <a:gd name="connsiteX2" fmla="*/ 15 w 630712"/>
              <a:gd name="connsiteY2" fmla="*/ 919729 h 919729"/>
              <a:gd name="connsiteX0" fmla="*/ 630710 w 630710"/>
              <a:gd name="connsiteY0" fmla="*/ 0 h 919729"/>
              <a:gd name="connsiteX1" fmla="*/ 202155 w 630710"/>
              <a:gd name="connsiteY1" fmla="*/ 286924 h 919729"/>
              <a:gd name="connsiteX2" fmla="*/ 13 w 630710"/>
              <a:gd name="connsiteY2" fmla="*/ 919729 h 919729"/>
              <a:gd name="connsiteX0" fmla="*/ 647927 w 647927"/>
              <a:gd name="connsiteY0" fmla="*/ 0 h 873855"/>
              <a:gd name="connsiteX1" fmla="*/ 202155 w 647927"/>
              <a:gd name="connsiteY1" fmla="*/ 241050 h 873855"/>
              <a:gd name="connsiteX2" fmla="*/ 13 w 647927"/>
              <a:gd name="connsiteY2" fmla="*/ 873855 h 873855"/>
              <a:gd name="connsiteX0" fmla="*/ 645169 w 645169"/>
              <a:gd name="connsiteY0" fmla="*/ 0 h 899045"/>
              <a:gd name="connsiteX1" fmla="*/ 202155 w 645169"/>
              <a:gd name="connsiteY1" fmla="*/ 266240 h 899045"/>
              <a:gd name="connsiteX2" fmla="*/ 13 w 645169"/>
              <a:gd name="connsiteY2" fmla="*/ 899045 h 899045"/>
              <a:gd name="connsiteX0" fmla="*/ 597560 w 597560"/>
              <a:gd name="connsiteY0" fmla="*/ 0 h 941694"/>
              <a:gd name="connsiteX1" fmla="*/ 154546 w 597560"/>
              <a:gd name="connsiteY1" fmla="*/ 266240 h 941694"/>
              <a:gd name="connsiteX2" fmla="*/ 24 w 597560"/>
              <a:gd name="connsiteY2" fmla="*/ 941694 h 941694"/>
              <a:gd name="connsiteX0" fmla="*/ 597553 w 597553"/>
              <a:gd name="connsiteY0" fmla="*/ 0 h 941694"/>
              <a:gd name="connsiteX1" fmla="*/ 174147 w 597553"/>
              <a:gd name="connsiteY1" fmla="*/ 244915 h 941694"/>
              <a:gd name="connsiteX2" fmla="*/ 17 w 597553"/>
              <a:gd name="connsiteY2" fmla="*/ 941694 h 941694"/>
              <a:gd name="connsiteX0" fmla="*/ 597553 w 597553"/>
              <a:gd name="connsiteY0" fmla="*/ 0 h 941694"/>
              <a:gd name="connsiteX1" fmla="*/ 407327 w 597553"/>
              <a:gd name="connsiteY1" fmla="*/ 53016 h 941694"/>
              <a:gd name="connsiteX2" fmla="*/ 174147 w 597553"/>
              <a:gd name="connsiteY2" fmla="*/ 244915 h 941694"/>
              <a:gd name="connsiteX3" fmla="*/ 17 w 597553"/>
              <a:gd name="connsiteY3" fmla="*/ 941694 h 941694"/>
              <a:gd name="connsiteX0" fmla="*/ 597553 w 597553"/>
              <a:gd name="connsiteY0" fmla="*/ 160561 h 1102255"/>
              <a:gd name="connsiteX1" fmla="*/ 527777 w 597553"/>
              <a:gd name="connsiteY1" fmla="*/ 332 h 1102255"/>
              <a:gd name="connsiteX2" fmla="*/ 407327 w 597553"/>
              <a:gd name="connsiteY2" fmla="*/ 213577 h 1102255"/>
              <a:gd name="connsiteX3" fmla="*/ 174147 w 597553"/>
              <a:gd name="connsiteY3" fmla="*/ 405476 h 1102255"/>
              <a:gd name="connsiteX4" fmla="*/ 17 w 597553"/>
              <a:gd name="connsiteY4" fmla="*/ 1102255 h 1102255"/>
              <a:gd name="connsiteX0" fmla="*/ 858061 w 858061"/>
              <a:gd name="connsiteY0" fmla="*/ 1341649 h 1341649"/>
              <a:gd name="connsiteX1" fmla="*/ 527777 w 858061"/>
              <a:gd name="connsiteY1" fmla="*/ 44 h 1341649"/>
              <a:gd name="connsiteX2" fmla="*/ 407327 w 858061"/>
              <a:gd name="connsiteY2" fmla="*/ 213289 h 1341649"/>
              <a:gd name="connsiteX3" fmla="*/ 174147 w 858061"/>
              <a:gd name="connsiteY3" fmla="*/ 405188 h 1341649"/>
              <a:gd name="connsiteX4" fmla="*/ 17 w 858061"/>
              <a:gd name="connsiteY4" fmla="*/ 1101967 h 1341649"/>
              <a:gd name="connsiteX0" fmla="*/ 858061 w 858061"/>
              <a:gd name="connsiteY0" fmla="*/ 1341649 h 1341649"/>
              <a:gd name="connsiteX1" fmla="*/ 527777 w 858061"/>
              <a:gd name="connsiteY1" fmla="*/ 44 h 1341649"/>
              <a:gd name="connsiteX2" fmla="*/ 379315 w 858061"/>
              <a:gd name="connsiteY2" fmla="*/ 136521 h 1341649"/>
              <a:gd name="connsiteX3" fmla="*/ 174147 w 858061"/>
              <a:gd name="connsiteY3" fmla="*/ 405188 h 1341649"/>
              <a:gd name="connsiteX4" fmla="*/ 17 w 858061"/>
              <a:gd name="connsiteY4" fmla="*/ 1101967 h 1341649"/>
              <a:gd name="connsiteX0" fmla="*/ 858057 w 858057"/>
              <a:gd name="connsiteY0" fmla="*/ 1341649 h 1341649"/>
              <a:gd name="connsiteX1" fmla="*/ 527773 w 858057"/>
              <a:gd name="connsiteY1" fmla="*/ 44 h 1341649"/>
              <a:gd name="connsiteX2" fmla="*/ 379311 w 858057"/>
              <a:gd name="connsiteY2" fmla="*/ 136521 h 1341649"/>
              <a:gd name="connsiteX3" fmla="*/ 196552 w 858057"/>
              <a:gd name="connsiteY3" fmla="*/ 443572 h 1341649"/>
              <a:gd name="connsiteX4" fmla="*/ 13 w 858057"/>
              <a:gd name="connsiteY4" fmla="*/ 1101967 h 1341649"/>
              <a:gd name="connsiteX0" fmla="*/ 858057 w 858057"/>
              <a:gd name="connsiteY0" fmla="*/ 1373862 h 1373862"/>
              <a:gd name="connsiteX1" fmla="*/ 527773 w 858057"/>
              <a:gd name="connsiteY1" fmla="*/ 32257 h 1373862"/>
              <a:gd name="connsiteX2" fmla="*/ 196552 w 858057"/>
              <a:gd name="connsiteY2" fmla="*/ 475785 h 1373862"/>
              <a:gd name="connsiteX3" fmla="*/ 13 w 858057"/>
              <a:gd name="connsiteY3" fmla="*/ 1134180 h 1373862"/>
              <a:gd name="connsiteX0" fmla="*/ 858052 w 858052"/>
              <a:gd name="connsiteY0" fmla="*/ 1376058 h 1376058"/>
              <a:gd name="connsiteX1" fmla="*/ 527768 w 858052"/>
              <a:gd name="connsiteY1" fmla="*/ 34453 h 1376058"/>
              <a:gd name="connsiteX2" fmla="*/ 266576 w 858052"/>
              <a:gd name="connsiteY2" fmla="*/ 443862 h 1376058"/>
              <a:gd name="connsiteX3" fmla="*/ 8 w 858052"/>
              <a:gd name="connsiteY3" fmla="*/ 1136376 h 1376058"/>
              <a:gd name="connsiteX0" fmla="*/ 858051 w 858051"/>
              <a:gd name="connsiteY0" fmla="*/ 1376058 h 1376058"/>
              <a:gd name="connsiteX1" fmla="*/ 527767 w 858051"/>
              <a:gd name="connsiteY1" fmla="*/ 34453 h 1376058"/>
              <a:gd name="connsiteX2" fmla="*/ 266575 w 858051"/>
              <a:gd name="connsiteY2" fmla="*/ 443862 h 1376058"/>
              <a:gd name="connsiteX3" fmla="*/ 7 w 858051"/>
              <a:gd name="connsiteY3" fmla="*/ 1136376 h 1376058"/>
              <a:gd name="connsiteX0" fmla="*/ 858051 w 858051"/>
              <a:gd name="connsiteY0" fmla="*/ 1377484 h 1377484"/>
              <a:gd name="connsiteX1" fmla="*/ 527767 w 858051"/>
              <a:gd name="connsiteY1" fmla="*/ 35879 h 1377484"/>
              <a:gd name="connsiteX2" fmla="*/ 266575 w 858051"/>
              <a:gd name="connsiteY2" fmla="*/ 445288 h 1377484"/>
              <a:gd name="connsiteX3" fmla="*/ 7 w 858051"/>
              <a:gd name="connsiteY3" fmla="*/ 1137802 h 1377484"/>
              <a:gd name="connsiteX0" fmla="*/ 858052 w 858052"/>
              <a:gd name="connsiteY0" fmla="*/ 1377484 h 1377484"/>
              <a:gd name="connsiteX1" fmla="*/ 527768 w 858052"/>
              <a:gd name="connsiteY1" fmla="*/ 35879 h 1377484"/>
              <a:gd name="connsiteX2" fmla="*/ 266576 w 858052"/>
              <a:gd name="connsiteY2" fmla="*/ 445288 h 1377484"/>
              <a:gd name="connsiteX3" fmla="*/ 8 w 858052"/>
              <a:gd name="connsiteY3" fmla="*/ 1137802 h 1377484"/>
              <a:gd name="connsiteX0" fmla="*/ 858052 w 858052"/>
              <a:gd name="connsiteY0" fmla="*/ 1384377 h 1384377"/>
              <a:gd name="connsiteX1" fmla="*/ 527768 w 858052"/>
              <a:gd name="connsiteY1" fmla="*/ 42772 h 1384377"/>
              <a:gd name="connsiteX2" fmla="*/ 266576 w 858052"/>
              <a:gd name="connsiteY2" fmla="*/ 452181 h 1384377"/>
              <a:gd name="connsiteX3" fmla="*/ 8 w 858052"/>
              <a:gd name="connsiteY3" fmla="*/ 1144695 h 1384377"/>
              <a:gd name="connsiteX0" fmla="*/ 858067 w 858067"/>
              <a:gd name="connsiteY0" fmla="*/ 1389404 h 1389404"/>
              <a:gd name="connsiteX1" fmla="*/ 527783 w 858067"/>
              <a:gd name="connsiteY1" fmla="*/ 47799 h 1389404"/>
              <a:gd name="connsiteX2" fmla="*/ 173452 w 858067"/>
              <a:gd name="connsiteY2" fmla="*/ 412426 h 1389404"/>
              <a:gd name="connsiteX3" fmla="*/ 23 w 858067"/>
              <a:gd name="connsiteY3" fmla="*/ 1149722 h 1389404"/>
              <a:gd name="connsiteX0" fmla="*/ 858060 w 858060"/>
              <a:gd name="connsiteY0" fmla="*/ 1387615 h 1387615"/>
              <a:gd name="connsiteX1" fmla="*/ 527776 w 858060"/>
              <a:gd name="connsiteY1" fmla="*/ 46010 h 1387615"/>
              <a:gd name="connsiteX2" fmla="*/ 197955 w 858060"/>
              <a:gd name="connsiteY2" fmla="*/ 425564 h 1387615"/>
              <a:gd name="connsiteX3" fmla="*/ 16 w 858060"/>
              <a:gd name="connsiteY3" fmla="*/ 1147933 h 1387615"/>
              <a:gd name="connsiteX0" fmla="*/ 858060 w 858060"/>
              <a:gd name="connsiteY0" fmla="*/ 1263764 h 1263764"/>
              <a:gd name="connsiteX1" fmla="*/ 517972 w 858060"/>
              <a:gd name="connsiteY1" fmla="*/ 71431 h 1263764"/>
              <a:gd name="connsiteX2" fmla="*/ 197955 w 858060"/>
              <a:gd name="connsiteY2" fmla="*/ 301713 h 1263764"/>
              <a:gd name="connsiteX3" fmla="*/ 16 w 858060"/>
              <a:gd name="connsiteY3" fmla="*/ 1024082 h 1263764"/>
              <a:gd name="connsiteX0" fmla="*/ 858060 w 858060"/>
              <a:gd name="connsiteY0" fmla="*/ 1286896 h 1286896"/>
              <a:gd name="connsiteX1" fmla="*/ 513071 w 858060"/>
              <a:gd name="connsiteY1" fmla="*/ 64709 h 1286896"/>
              <a:gd name="connsiteX2" fmla="*/ 197955 w 858060"/>
              <a:gd name="connsiteY2" fmla="*/ 324845 h 1286896"/>
              <a:gd name="connsiteX3" fmla="*/ 16 w 858060"/>
              <a:gd name="connsiteY3" fmla="*/ 1047214 h 1286896"/>
            </a:gdLst>
            <a:ahLst/>
            <a:cxnLst>
              <a:cxn ang="0">
                <a:pos x="connsiteX0" y="connsiteY0"/>
              </a:cxn>
              <a:cxn ang="0">
                <a:pos x="connsiteX1" y="connsiteY1"/>
              </a:cxn>
              <a:cxn ang="0">
                <a:pos x="connsiteX2" y="connsiteY2"/>
              </a:cxn>
              <a:cxn ang="0">
                <a:pos x="connsiteX3" y="connsiteY3"/>
              </a:cxn>
            </a:cxnLst>
            <a:rect l="l" t="t" r="r" b="b"/>
            <a:pathLst>
              <a:path w="858060" h="1286896">
                <a:moveTo>
                  <a:pt x="858060" y="1286896"/>
                </a:moveTo>
                <a:cubicBezTo>
                  <a:pt x="847831" y="1287913"/>
                  <a:pt x="623322" y="214388"/>
                  <a:pt x="513071" y="64709"/>
                </a:cubicBezTo>
                <a:cubicBezTo>
                  <a:pt x="402820" y="-84970"/>
                  <a:pt x="336336" y="34569"/>
                  <a:pt x="197955" y="324845"/>
                </a:cubicBezTo>
                <a:cubicBezTo>
                  <a:pt x="73231" y="610345"/>
                  <a:pt x="-1254" y="950694"/>
                  <a:pt x="16" y="1047214"/>
                </a:cubicBezTo>
              </a:path>
            </a:pathLst>
          </a:custGeom>
          <a:noFill/>
          <a:ln w="38100" cap="flat" cmpd="sng" algn="ctr">
            <a:solidFill>
              <a:srgbClr val="FF0000">
                <a:alpha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7" name="Freeform 16"/>
          <p:cNvSpPr/>
          <p:nvPr/>
        </p:nvSpPr>
        <p:spPr bwMode="auto">
          <a:xfrm>
            <a:off x="9814588" y="1761903"/>
            <a:ext cx="1136264" cy="951159"/>
          </a:xfrm>
          <a:custGeom>
            <a:avLst/>
            <a:gdLst>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4" fmla="*/ 518163 w 1356363"/>
              <a:gd name="connsiteY4" fmla="*/ 618880 h 931300"/>
              <a:gd name="connsiteX0" fmla="*/ 1356363 w 1356363"/>
              <a:gd name="connsiteY0" fmla="*/ 931300 h 931300"/>
              <a:gd name="connsiteX1" fmla="*/ 1104903 w 1356363"/>
              <a:gd name="connsiteY1" fmla="*/ 207400 h 931300"/>
              <a:gd name="connsiteX2" fmla="*/ 510543 w 1356363"/>
              <a:gd name="connsiteY2" fmla="*/ 39760 h 931300"/>
              <a:gd name="connsiteX3" fmla="*/ 3 w 1356363"/>
              <a:gd name="connsiteY3" fmla="*/ 847480 h 931300"/>
              <a:gd name="connsiteX0" fmla="*/ 1402083 w 1402083"/>
              <a:gd name="connsiteY0" fmla="*/ 1048617 h 1048617"/>
              <a:gd name="connsiteX1" fmla="*/ 1104903 w 1402083"/>
              <a:gd name="connsiteY1" fmla="*/ 210417 h 1048617"/>
              <a:gd name="connsiteX2" fmla="*/ 510543 w 1402083"/>
              <a:gd name="connsiteY2" fmla="*/ 42777 h 1048617"/>
              <a:gd name="connsiteX3" fmla="*/ 3 w 1402083"/>
              <a:gd name="connsiteY3" fmla="*/ 850497 h 1048617"/>
              <a:gd name="connsiteX0" fmla="*/ 1402083 w 1402083"/>
              <a:gd name="connsiteY0" fmla="*/ 1059758 h 1059758"/>
              <a:gd name="connsiteX1" fmla="*/ 1165863 w 1402083"/>
              <a:gd name="connsiteY1" fmla="*/ 183458 h 1059758"/>
              <a:gd name="connsiteX2" fmla="*/ 510543 w 1402083"/>
              <a:gd name="connsiteY2" fmla="*/ 53918 h 1059758"/>
              <a:gd name="connsiteX3" fmla="*/ 3 w 1402083"/>
              <a:gd name="connsiteY3" fmla="*/ 861638 h 1059758"/>
              <a:gd name="connsiteX0" fmla="*/ 1402083 w 1402083"/>
              <a:gd name="connsiteY0" fmla="*/ 986342 h 986342"/>
              <a:gd name="connsiteX1" fmla="*/ 1165863 w 1402083"/>
              <a:gd name="connsiteY1" fmla="*/ 110042 h 986342"/>
              <a:gd name="connsiteX2" fmla="*/ 685803 w 1402083"/>
              <a:gd name="connsiteY2" fmla="*/ 87182 h 986342"/>
              <a:gd name="connsiteX3" fmla="*/ 3 w 1402083"/>
              <a:gd name="connsiteY3" fmla="*/ 788222 h 986342"/>
              <a:gd name="connsiteX0" fmla="*/ 1196344 w 1196344"/>
              <a:gd name="connsiteY0" fmla="*/ 998238 h 998238"/>
              <a:gd name="connsiteX1" fmla="*/ 960124 w 1196344"/>
              <a:gd name="connsiteY1" fmla="*/ 121938 h 998238"/>
              <a:gd name="connsiteX2" fmla="*/ 480064 w 1196344"/>
              <a:gd name="connsiteY2" fmla="*/ 99078 h 998238"/>
              <a:gd name="connsiteX3" fmla="*/ 4 w 1196344"/>
              <a:gd name="connsiteY3" fmla="*/ 982998 h 998238"/>
              <a:gd name="connsiteX0" fmla="*/ 1150625 w 1150625"/>
              <a:gd name="connsiteY0" fmla="*/ 996221 h 996221"/>
              <a:gd name="connsiteX1" fmla="*/ 914405 w 1150625"/>
              <a:gd name="connsiteY1" fmla="*/ 119921 h 996221"/>
              <a:gd name="connsiteX2" fmla="*/ 434345 w 1150625"/>
              <a:gd name="connsiteY2" fmla="*/ 97061 h 996221"/>
              <a:gd name="connsiteX3" fmla="*/ 5 w 1150625"/>
              <a:gd name="connsiteY3" fmla="*/ 950501 h 996221"/>
              <a:gd name="connsiteX0" fmla="*/ 1150625 w 1150625"/>
              <a:gd name="connsiteY0" fmla="*/ 970936 h 970936"/>
              <a:gd name="connsiteX1" fmla="*/ 914405 w 1150625"/>
              <a:gd name="connsiteY1" fmla="*/ 94636 h 970936"/>
              <a:gd name="connsiteX2" fmla="*/ 411485 w 1150625"/>
              <a:gd name="connsiteY2" fmla="*/ 117496 h 970936"/>
              <a:gd name="connsiteX3" fmla="*/ 5 w 1150625"/>
              <a:gd name="connsiteY3" fmla="*/ 925216 h 970936"/>
              <a:gd name="connsiteX0" fmla="*/ 1150626 w 1150626"/>
              <a:gd name="connsiteY0" fmla="*/ 975550 h 975550"/>
              <a:gd name="connsiteX1" fmla="*/ 914406 w 1150626"/>
              <a:gd name="connsiteY1" fmla="*/ 99250 h 975550"/>
              <a:gd name="connsiteX2" fmla="*/ 339415 w 1150626"/>
              <a:gd name="connsiteY2" fmla="*/ 113101 h 975550"/>
              <a:gd name="connsiteX3" fmla="*/ 6 w 1150626"/>
              <a:gd name="connsiteY3" fmla="*/ 929830 h 975550"/>
              <a:gd name="connsiteX0" fmla="*/ 1132608 w 1132608"/>
              <a:gd name="connsiteY0" fmla="*/ 879585 h 923953"/>
              <a:gd name="connsiteX1" fmla="*/ 914406 w 1132608"/>
              <a:gd name="connsiteY1" fmla="*/ 93373 h 923953"/>
              <a:gd name="connsiteX2" fmla="*/ 339415 w 1132608"/>
              <a:gd name="connsiteY2" fmla="*/ 107224 h 923953"/>
              <a:gd name="connsiteX3" fmla="*/ 6 w 1132608"/>
              <a:gd name="connsiteY3" fmla="*/ 923953 h 923953"/>
              <a:gd name="connsiteX0" fmla="*/ 1132608 w 1132608"/>
              <a:gd name="connsiteY0" fmla="*/ 889159 h 933527"/>
              <a:gd name="connsiteX1" fmla="*/ 914406 w 1132608"/>
              <a:gd name="connsiteY1" fmla="*/ 102947 h 933527"/>
              <a:gd name="connsiteX2" fmla="*/ 619752 w 1132608"/>
              <a:gd name="connsiteY2" fmla="*/ 10804 h 933527"/>
              <a:gd name="connsiteX3" fmla="*/ 339415 w 1132608"/>
              <a:gd name="connsiteY3" fmla="*/ 116798 h 933527"/>
              <a:gd name="connsiteX4" fmla="*/ 6 w 1132608"/>
              <a:gd name="connsiteY4" fmla="*/ 933527 h 933527"/>
              <a:gd name="connsiteX0" fmla="*/ 1132608 w 1132608"/>
              <a:gd name="connsiteY0" fmla="*/ 1022553 h 1066921"/>
              <a:gd name="connsiteX1" fmla="*/ 914406 w 1132608"/>
              <a:gd name="connsiteY1" fmla="*/ 236341 h 1066921"/>
              <a:gd name="connsiteX2" fmla="*/ 619752 w 1132608"/>
              <a:gd name="connsiteY2" fmla="*/ 56 h 1066921"/>
              <a:gd name="connsiteX3" fmla="*/ 339415 w 1132608"/>
              <a:gd name="connsiteY3" fmla="*/ 250192 h 1066921"/>
              <a:gd name="connsiteX4" fmla="*/ 6 w 1132608"/>
              <a:gd name="connsiteY4" fmla="*/ 1066921 h 1066921"/>
              <a:gd name="connsiteX0" fmla="*/ 1132608 w 1132608"/>
              <a:gd name="connsiteY0" fmla="*/ 968591 h 1012959"/>
              <a:gd name="connsiteX1" fmla="*/ 914406 w 1132608"/>
              <a:gd name="connsiteY1" fmla="*/ 182379 h 1012959"/>
              <a:gd name="connsiteX2" fmla="*/ 619752 w 1132608"/>
              <a:gd name="connsiteY2" fmla="*/ 148 h 1012959"/>
              <a:gd name="connsiteX3" fmla="*/ 339415 w 1132608"/>
              <a:gd name="connsiteY3" fmla="*/ 196230 h 1012959"/>
              <a:gd name="connsiteX4" fmla="*/ 6 w 1132608"/>
              <a:gd name="connsiteY4" fmla="*/ 1012959 h 1012959"/>
              <a:gd name="connsiteX0" fmla="*/ 1132608 w 1132608"/>
              <a:gd name="connsiteY0" fmla="*/ 968443 h 1012811"/>
              <a:gd name="connsiteX1" fmla="*/ 619752 w 1132608"/>
              <a:gd name="connsiteY1" fmla="*/ 0 h 1012811"/>
              <a:gd name="connsiteX2" fmla="*/ 339415 w 1132608"/>
              <a:gd name="connsiteY2" fmla="*/ 196082 h 1012811"/>
              <a:gd name="connsiteX3" fmla="*/ 6 w 1132608"/>
              <a:gd name="connsiteY3" fmla="*/ 1012811 h 1012811"/>
              <a:gd name="connsiteX0" fmla="*/ 619752 w 619752"/>
              <a:gd name="connsiteY0" fmla="*/ 0 h 1012811"/>
              <a:gd name="connsiteX1" fmla="*/ 339415 w 619752"/>
              <a:gd name="connsiteY1" fmla="*/ 196082 h 1012811"/>
              <a:gd name="connsiteX2" fmla="*/ 6 w 619752"/>
              <a:gd name="connsiteY2" fmla="*/ 1012811 h 1012811"/>
              <a:gd name="connsiteX0" fmla="*/ 630703 w 630703"/>
              <a:gd name="connsiteY0" fmla="*/ 6894 h 926623"/>
              <a:gd name="connsiteX1" fmla="*/ 339415 w 630703"/>
              <a:gd name="connsiteY1" fmla="*/ 109894 h 926623"/>
              <a:gd name="connsiteX2" fmla="*/ 6 w 630703"/>
              <a:gd name="connsiteY2" fmla="*/ 926623 h 926623"/>
              <a:gd name="connsiteX0" fmla="*/ 630703 w 630703"/>
              <a:gd name="connsiteY0" fmla="*/ 0 h 919729"/>
              <a:gd name="connsiteX1" fmla="*/ 279185 w 630703"/>
              <a:gd name="connsiteY1" fmla="*/ 349396 h 919729"/>
              <a:gd name="connsiteX2" fmla="*/ 6 w 630703"/>
              <a:gd name="connsiteY2" fmla="*/ 919729 h 919729"/>
              <a:gd name="connsiteX0" fmla="*/ 630712 w 630712"/>
              <a:gd name="connsiteY0" fmla="*/ 0 h 919729"/>
              <a:gd name="connsiteX1" fmla="*/ 180636 w 630712"/>
              <a:gd name="connsiteY1" fmla="*/ 267264 h 919729"/>
              <a:gd name="connsiteX2" fmla="*/ 15 w 630712"/>
              <a:gd name="connsiteY2" fmla="*/ 919729 h 919729"/>
              <a:gd name="connsiteX0" fmla="*/ 630709 w 630709"/>
              <a:gd name="connsiteY0" fmla="*/ 0 h 919729"/>
              <a:gd name="connsiteX1" fmla="*/ 208010 w 630709"/>
              <a:gd name="connsiteY1" fmla="*/ 272739 h 919729"/>
              <a:gd name="connsiteX2" fmla="*/ 12 w 630709"/>
              <a:gd name="connsiteY2" fmla="*/ 919729 h 919729"/>
              <a:gd name="connsiteX0" fmla="*/ 696414 w 696414"/>
              <a:gd name="connsiteY0" fmla="*/ 0 h 919729"/>
              <a:gd name="connsiteX1" fmla="*/ 208010 w 696414"/>
              <a:gd name="connsiteY1" fmla="*/ 272739 h 919729"/>
              <a:gd name="connsiteX2" fmla="*/ 12 w 696414"/>
              <a:gd name="connsiteY2" fmla="*/ 919729 h 919729"/>
              <a:gd name="connsiteX0" fmla="*/ 1253964 w 1253964"/>
              <a:gd name="connsiteY0" fmla="*/ 0 h 971768"/>
              <a:gd name="connsiteX1" fmla="*/ 765560 w 1253964"/>
              <a:gd name="connsiteY1" fmla="*/ 272739 h 971768"/>
              <a:gd name="connsiteX2" fmla="*/ 1 w 1253964"/>
              <a:gd name="connsiteY2" fmla="*/ 971768 h 971768"/>
              <a:gd name="connsiteX0" fmla="*/ 1253968 w 1253968"/>
              <a:gd name="connsiteY0" fmla="*/ 0 h 971768"/>
              <a:gd name="connsiteX1" fmla="*/ 349252 w 1253968"/>
              <a:gd name="connsiteY1" fmla="*/ 235568 h 971768"/>
              <a:gd name="connsiteX2" fmla="*/ 5 w 1253968"/>
              <a:gd name="connsiteY2" fmla="*/ 971768 h 971768"/>
              <a:gd name="connsiteX0" fmla="*/ 1179626 w 1179626"/>
              <a:gd name="connsiteY0" fmla="*/ 0 h 1172490"/>
              <a:gd name="connsiteX1" fmla="*/ 349252 w 1179626"/>
              <a:gd name="connsiteY1" fmla="*/ 436290 h 1172490"/>
              <a:gd name="connsiteX2" fmla="*/ 5 w 1179626"/>
              <a:gd name="connsiteY2" fmla="*/ 1172490 h 1172490"/>
              <a:gd name="connsiteX0" fmla="*/ 1179626 w 1179626"/>
              <a:gd name="connsiteY0" fmla="*/ 0 h 1172490"/>
              <a:gd name="connsiteX1" fmla="*/ 378988 w 1179626"/>
              <a:gd name="connsiteY1" fmla="*/ 473461 h 1172490"/>
              <a:gd name="connsiteX2" fmla="*/ 5 w 1179626"/>
              <a:gd name="connsiteY2" fmla="*/ 1172490 h 1172490"/>
              <a:gd name="connsiteX0" fmla="*/ 1179629 w 1179629"/>
              <a:gd name="connsiteY0" fmla="*/ 0 h 1172490"/>
              <a:gd name="connsiteX1" fmla="*/ 252611 w 1179629"/>
              <a:gd name="connsiteY1" fmla="*/ 384251 h 1172490"/>
              <a:gd name="connsiteX2" fmla="*/ 8 w 1179629"/>
              <a:gd name="connsiteY2" fmla="*/ 1172490 h 1172490"/>
              <a:gd name="connsiteX0" fmla="*/ 1179629 w 1179629"/>
              <a:gd name="connsiteY0" fmla="*/ 0 h 1172490"/>
              <a:gd name="connsiteX1" fmla="*/ 252611 w 1179629"/>
              <a:gd name="connsiteY1" fmla="*/ 384251 h 1172490"/>
              <a:gd name="connsiteX2" fmla="*/ 8 w 1179629"/>
              <a:gd name="connsiteY2" fmla="*/ 1172490 h 1172490"/>
              <a:gd name="connsiteX0" fmla="*/ 1179629 w 1179629"/>
              <a:gd name="connsiteY0" fmla="*/ 0 h 1172490"/>
              <a:gd name="connsiteX1" fmla="*/ 260045 w 1179629"/>
              <a:gd name="connsiteY1" fmla="*/ 421421 h 1172490"/>
              <a:gd name="connsiteX2" fmla="*/ 8 w 1179629"/>
              <a:gd name="connsiteY2" fmla="*/ 1172490 h 1172490"/>
              <a:gd name="connsiteX0" fmla="*/ 1179629 w 1179629"/>
              <a:gd name="connsiteY0" fmla="*/ 0 h 1172490"/>
              <a:gd name="connsiteX1" fmla="*/ 260045 w 1179629"/>
              <a:gd name="connsiteY1" fmla="*/ 421421 h 1172490"/>
              <a:gd name="connsiteX2" fmla="*/ 8 w 1179629"/>
              <a:gd name="connsiteY2" fmla="*/ 1172490 h 1172490"/>
              <a:gd name="connsiteX0" fmla="*/ 1209366 w 1209366"/>
              <a:gd name="connsiteY0" fmla="*/ 0 h 1127885"/>
              <a:gd name="connsiteX1" fmla="*/ 260045 w 1209366"/>
              <a:gd name="connsiteY1" fmla="*/ 376816 h 1127885"/>
              <a:gd name="connsiteX2" fmla="*/ 8 w 1209366"/>
              <a:gd name="connsiteY2" fmla="*/ 1127885 h 1127885"/>
              <a:gd name="connsiteX0" fmla="*/ 1209365 w 1209365"/>
              <a:gd name="connsiteY0" fmla="*/ 0 h 1127885"/>
              <a:gd name="connsiteX1" fmla="*/ 289541 w 1209365"/>
              <a:gd name="connsiteY1" fmla="*/ 445642 h 1127885"/>
              <a:gd name="connsiteX2" fmla="*/ 7 w 1209365"/>
              <a:gd name="connsiteY2" fmla="*/ 1127885 h 1127885"/>
              <a:gd name="connsiteX0" fmla="*/ 1209369 w 1209369"/>
              <a:gd name="connsiteY0" fmla="*/ 0 h 1127885"/>
              <a:gd name="connsiteX1" fmla="*/ 220719 w 1209369"/>
              <a:gd name="connsiteY1" fmla="*/ 376816 h 1127885"/>
              <a:gd name="connsiteX2" fmla="*/ 11 w 1209369"/>
              <a:gd name="connsiteY2" fmla="*/ 1127885 h 1127885"/>
              <a:gd name="connsiteX0" fmla="*/ 1209369 w 1209369"/>
              <a:gd name="connsiteY0" fmla="*/ 0 h 1127885"/>
              <a:gd name="connsiteX1" fmla="*/ 663881 w 1209369"/>
              <a:gd name="connsiteY1" fmla="*/ 150403 h 1127885"/>
              <a:gd name="connsiteX2" fmla="*/ 220719 w 1209369"/>
              <a:gd name="connsiteY2" fmla="*/ 376816 h 1127885"/>
              <a:gd name="connsiteX3" fmla="*/ 11 w 1209369"/>
              <a:gd name="connsiteY3" fmla="*/ 1127885 h 1127885"/>
              <a:gd name="connsiteX0" fmla="*/ 1196787 w 1196787"/>
              <a:gd name="connsiteY0" fmla="*/ 0 h 1035606"/>
              <a:gd name="connsiteX1" fmla="*/ 651299 w 1196787"/>
              <a:gd name="connsiteY1" fmla="*/ 150403 h 1035606"/>
              <a:gd name="connsiteX2" fmla="*/ 208137 w 1196787"/>
              <a:gd name="connsiteY2" fmla="*/ 376816 h 1035606"/>
              <a:gd name="connsiteX3" fmla="*/ 13 w 1196787"/>
              <a:gd name="connsiteY3" fmla="*/ 1035606 h 1035606"/>
              <a:gd name="connsiteX0" fmla="*/ 1256054 w 1256054"/>
              <a:gd name="connsiteY0" fmla="*/ 1282562 h 1282902"/>
              <a:gd name="connsiteX1" fmla="*/ 651299 w 1256054"/>
              <a:gd name="connsiteY1" fmla="*/ 2098 h 1282902"/>
              <a:gd name="connsiteX2" fmla="*/ 208137 w 1256054"/>
              <a:gd name="connsiteY2" fmla="*/ 228511 h 1282902"/>
              <a:gd name="connsiteX3" fmla="*/ 13 w 1256054"/>
              <a:gd name="connsiteY3" fmla="*/ 887301 h 1282902"/>
              <a:gd name="connsiteX0" fmla="*/ 1256054 w 1256054"/>
              <a:gd name="connsiteY0" fmla="*/ 1282562 h 1282902"/>
              <a:gd name="connsiteX1" fmla="*/ 1057699 w 1256054"/>
              <a:gd name="connsiteY1" fmla="*/ 2098 h 1282902"/>
              <a:gd name="connsiteX2" fmla="*/ 208137 w 1256054"/>
              <a:gd name="connsiteY2" fmla="*/ 228511 h 1282902"/>
              <a:gd name="connsiteX3" fmla="*/ 13 w 1256054"/>
              <a:gd name="connsiteY3" fmla="*/ 887301 h 1282902"/>
              <a:gd name="connsiteX0" fmla="*/ 1256054 w 1256054"/>
              <a:gd name="connsiteY0" fmla="*/ 1315429 h 1315769"/>
              <a:gd name="connsiteX1" fmla="*/ 1057699 w 1256054"/>
              <a:gd name="connsiteY1" fmla="*/ 34965 h 1315769"/>
              <a:gd name="connsiteX2" fmla="*/ 646519 w 1256054"/>
              <a:gd name="connsiteY2" fmla="*/ 591756 h 1315769"/>
              <a:gd name="connsiteX3" fmla="*/ 208137 w 1256054"/>
              <a:gd name="connsiteY3" fmla="*/ 261378 h 1315769"/>
              <a:gd name="connsiteX4" fmla="*/ 13 w 1256054"/>
              <a:gd name="connsiteY4" fmla="*/ 920168 h 1315769"/>
              <a:gd name="connsiteX0" fmla="*/ 1256046 w 1256046"/>
              <a:gd name="connsiteY0" fmla="*/ 1315429 h 1315769"/>
              <a:gd name="connsiteX1" fmla="*/ 1057691 w 1256046"/>
              <a:gd name="connsiteY1" fmla="*/ 34965 h 1315769"/>
              <a:gd name="connsiteX2" fmla="*/ 646511 w 1256046"/>
              <a:gd name="connsiteY2" fmla="*/ 591756 h 1315769"/>
              <a:gd name="connsiteX3" fmla="*/ 385929 w 1256046"/>
              <a:gd name="connsiteY3" fmla="*/ 566178 h 1315769"/>
              <a:gd name="connsiteX4" fmla="*/ 5 w 1256046"/>
              <a:gd name="connsiteY4" fmla="*/ 920168 h 1315769"/>
              <a:gd name="connsiteX0" fmla="*/ 1256041 w 1256041"/>
              <a:gd name="connsiteY0" fmla="*/ 1315429 h 1315769"/>
              <a:gd name="connsiteX1" fmla="*/ 1057686 w 1256041"/>
              <a:gd name="connsiteY1" fmla="*/ 34965 h 1315769"/>
              <a:gd name="connsiteX2" fmla="*/ 646506 w 1256041"/>
              <a:gd name="connsiteY2" fmla="*/ 591756 h 1315769"/>
              <a:gd name="connsiteX3" fmla="*/ 385924 w 1256041"/>
              <a:gd name="connsiteY3" fmla="*/ 566178 h 1315769"/>
              <a:gd name="connsiteX4" fmla="*/ 248572 w 1256041"/>
              <a:gd name="connsiteY4" fmla="*/ 176891 h 1315769"/>
              <a:gd name="connsiteX5" fmla="*/ 0 w 1256041"/>
              <a:gd name="connsiteY5" fmla="*/ 920168 h 1315769"/>
              <a:gd name="connsiteX0" fmla="*/ 1256041 w 1256041"/>
              <a:gd name="connsiteY0" fmla="*/ 1315429 h 1315769"/>
              <a:gd name="connsiteX1" fmla="*/ 1057686 w 1256041"/>
              <a:gd name="connsiteY1" fmla="*/ 34965 h 1315769"/>
              <a:gd name="connsiteX2" fmla="*/ 646506 w 1256041"/>
              <a:gd name="connsiteY2" fmla="*/ 591756 h 1315769"/>
              <a:gd name="connsiteX3" fmla="*/ 631457 w 1256041"/>
              <a:gd name="connsiteY3" fmla="*/ 312178 h 1315769"/>
              <a:gd name="connsiteX4" fmla="*/ 248572 w 1256041"/>
              <a:gd name="connsiteY4" fmla="*/ 176891 h 1315769"/>
              <a:gd name="connsiteX5" fmla="*/ 0 w 1256041"/>
              <a:gd name="connsiteY5" fmla="*/ 920168 h 1315769"/>
              <a:gd name="connsiteX0" fmla="*/ 1256041 w 1256041"/>
              <a:gd name="connsiteY0" fmla="*/ 1325105 h 1325445"/>
              <a:gd name="connsiteX1" fmla="*/ 1057686 w 1256041"/>
              <a:gd name="connsiteY1" fmla="*/ 44641 h 1325445"/>
              <a:gd name="connsiteX2" fmla="*/ 773506 w 1256041"/>
              <a:gd name="connsiteY2" fmla="*/ 415166 h 1325445"/>
              <a:gd name="connsiteX3" fmla="*/ 631457 w 1256041"/>
              <a:gd name="connsiteY3" fmla="*/ 321854 h 1325445"/>
              <a:gd name="connsiteX4" fmla="*/ 248572 w 1256041"/>
              <a:gd name="connsiteY4" fmla="*/ 186567 h 1325445"/>
              <a:gd name="connsiteX5" fmla="*/ 0 w 1256041"/>
              <a:gd name="connsiteY5" fmla="*/ 929844 h 1325445"/>
              <a:gd name="connsiteX0" fmla="*/ 1256041 w 1256041"/>
              <a:gd name="connsiteY0" fmla="*/ 1325105 h 1325445"/>
              <a:gd name="connsiteX1" fmla="*/ 1057686 w 1256041"/>
              <a:gd name="connsiteY1" fmla="*/ 44641 h 1325445"/>
              <a:gd name="connsiteX2" fmla="*/ 815840 w 1256041"/>
              <a:gd name="connsiteY2" fmla="*/ 415166 h 1325445"/>
              <a:gd name="connsiteX3" fmla="*/ 631457 w 1256041"/>
              <a:gd name="connsiteY3" fmla="*/ 321854 h 1325445"/>
              <a:gd name="connsiteX4" fmla="*/ 248572 w 1256041"/>
              <a:gd name="connsiteY4" fmla="*/ 186567 h 1325445"/>
              <a:gd name="connsiteX5" fmla="*/ 0 w 1256041"/>
              <a:gd name="connsiteY5" fmla="*/ 929844 h 1325445"/>
              <a:gd name="connsiteX0" fmla="*/ 1256041 w 1256041"/>
              <a:gd name="connsiteY0" fmla="*/ 1325105 h 1325445"/>
              <a:gd name="connsiteX1" fmla="*/ 1057686 w 1256041"/>
              <a:gd name="connsiteY1" fmla="*/ 44641 h 1325445"/>
              <a:gd name="connsiteX2" fmla="*/ 815840 w 1256041"/>
              <a:gd name="connsiteY2" fmla="*/ 415166 h 1325445"/>
              <a:gd name="connsiteX3" fmla="*/ 589123 w 1256041"/>
              <a:gd name="connsiteY3" fmla="*/ 338787 h 1325445"/>
              <a:gd name="connsiteX4" fmla="*/ 248572 w 1256041"/>
              <a:gd name="connsiteY4" fmla="*/ 186567 h 1325445"/>
              <a:gd name="connsiteX5" fmla="*/ 0 w 1256041"/>
              <a:gd name="connsiteY5" fmla="*/ 929844 h 1325445"/>
              <a:gd name="connsiteX0" fmla="*/ 1350293 w 1350293"/>
              <a:gd name="connsiteY0" fmla="*/ 1320597 h 1320938"/>
              <a:gd name="connsiteX1" fmla="*/ 1057686 w 1350293"/>
              <a:gd name="connsiteY1" fmla="*/ 44641 h 1320938"/>
              <a:gd name="connsiteX2" fmla="*/ 815840 w 1350293"/>
              <a:gd name="connsiteY2" fmla="*/ 415166 h 1320938"/>
              <a:gd name="connsiteX3" fmla="*/ 589123 w 1350293"/>
              <a:gd name="connsiteY3" fmla="*/ 338787 h 1320938"/>
              <a:gd name="connsiteX4" fmla="*/ 248572 w 1350293"/>
              <a:gd name="connsiteY4" fmla="*/ 186567 h 1320938"/>
              <a:gd name="connsiteX5" fmla="*/ 0 w 1350293"/>
              <a:gd name="connsiteY5" fmla="*/ 929844 h 1320938"/>
              <a:gd name="connsiteX0" fmla="*/ 1374880 w 1374880"/>
              <a:gd name="connsiteY0" fmla="*/ 1320597 h 1320938"/>
              <a:gd name="connsiteX1" fmla="*/ 1057686 w 1374880"/>
              <a:gd name="connsiteY1" fmla="*/ 44641 h 1320938"/>
              <a:gd name="connsiteX2" fmla="*/ 815840 w 1374880"/>
              <a:gd name="connsiteY2" fmla="*/ 415166 h 1320938"/>
              <a:gd name="connsiteX3" fmla="*/ 589123 w 1374880"/>
              <a:gd name="connsiteY3" fmla="*/ 338787 h 1320938"/>
              <a:gd name="connsiteX4" fmla="*/ 248572 w 1374880"/>
              <a:gd name="connsiteY4" fmla="*/ 186567 h 1320938"/>
              <a:gd name="connsiteX5" fmla="*/ 0 w 1374880"/>
              <a:gd name="connsiteY5" fmla="*/ 929844 h 1320938"/>
              <a:gd name="connsiteX0" fmla="*/ 1374880 w 1374880"/>
              <a:gd name="connsiteY0" fmla="*/ 1320597 h 1320597"/>
              <a:gd name="connsiteX1" fmla="*/ 1057686 w 1374880"/>
              <a:gd name="connsiteY1" fmla="*/ 44641 h 1320597"/>
              <a:gd name="connsiteX2" fmla="*/ 815840 w 1374880"/>
              <a:gd name="connsiteY2" fmla="*/ 415166 h 1320597"/>
              <a:gd name="connsiteX3" fmla="*/ 589123 w 1374880"/>
              <a:gd name="connsiteY3" fmla="*/ 338787 h 1320597"/>
              <a:gd name="connsiteX4" fmla="*/ 248572 w 1374880"/>
              <a:gd name="connsiteY4" fmla="*/ 186567 h 1320597"/>
              <a:gd name="connsiteX5" fmla="*/ 0 w 1374880"/>
              <a:gd name="connsiteY5" fmla="*/ 929844 h 1320597"/>
              <a:gd name="connsiteX0" fmla="*/ 1374880 w 1374880"/>
              <a:gd name="connsiteY0" fmla="*/ 1320597 h 1320597"/>
              <a:gd name="connsiteX1" fmla="*/ 1057686 w 1374880"/>
              <a:gd name="connsiteY1" fmla="*/ 44641 h 1320597"/>
              <a:gd name="connsiteX2" fmla="*/ 815840 w 1374880"/>
              <a:gd name="connsiteY2" fmla="*/ 415166 h 1320597"/>
              <a:gd name="connsiteX3" fmla="*/ 589123 w 1374880"/>
              <a:gd name="connsiteY3" fmla="*/ 338787 h 1320597"/>
              <a:gd name="connsiteX4" fmla="*/ 248572 w 1374880"/>
              <a:gd name="connsiteY4" fmla="*/ 186567 h 1320597"/>
              <a:gd name="connsiteX5" fmla="*/ 0 w 1374880"/>
              <a:gd name="connsiteY5" fmla="*/ 929844 h 1320597"/>
              <a:gd name="connsiteX0" fmla="*/ 1374880 w 1374880"/>
              <a:gd name="connsiteY0" fmla="*/ 1355388 h 1355388"/>
              <a:gd name="connsiteX1" fmla="*/ 1098664 w 1374880"/>
              <a:gd name="connsiteY1" fmla="*/ 43371 h 1355388"/>
              <a:gd name="connsiteX2" fmla="*/ 815840 w 1374880"/>
              <a:gd name="connsiteY2" fmla="*/ 449957 h 1355388"/>
              <a:gd name="connsiteX3" fmla="*/ 589123 w 1374880"/>
              <a:gd name="connsiteY3" fmla="*/ 373578 h 1355388"/>
              <a:gd name="connsiteX4" fmla="*/ 248572 w 1374880"/>
              <a:gd name="connsiteY4" fmla="*/ 221358 h 1355388"/>
              <a:gd name="connsiteX5" fmla="*/ 0 w 1374880"/>
              <a:gd name="connsiteY5" fmla="*/ 964635 h 1355388"/>
              <a:gd name="connsiteX0" fmla="*/ 1374880 w 1374880"/>
              <a:gd name="connsiteY0" fmla="*/ 1270565 h 1270565"/>
              <a:gd name="connsiteX1" fmla="*/ 1110957 w 1374880"/>
              <a:gd name="connsiteY1" fmla="*/ 48700 h 1270565"/>
              <a:gd name="connsiteX2" fmla="*/ 815840 w 1374880"/>
              <a:gd name="connsiteY2" fmla="*/ 365134 h 1270565"/>
              <a:gd name="connsiteX3" fmla="*/ 589123 w 1374880"/>
              <a:gd name="connsiteY3" fmla="*/ 288755 h 1270565"/>
              <a:gd name="connsiteX4" fmla="*/ 248572 w 1374880"/>
              <a:gd name="connsiteY4" fmla="*/ 136535 h 1270565"/>
              <a:gd name="connsiteX5" fmla="*/ 0 w 1374880"/>
              <a:gd name="connsiteY5" fmla="*/ 879812 h 1270565"/>
              <a:gd name="connsiteX0" fmla="*/ 1374880 w 1374880"/>
              <a:gd name="connsiteY0" fmla="*/ 1265765 h 1265765"/>
              <a:gd name="connsiteX1" fmla="*/ 1110957 w 1374880"/>
              <a:gd name="connsiteY1" fmla="*/ 43900 h 1265765"/>
              <a:gd name="connsiteX2" fmla="*/ 799449 w 1374880"/>
              <a:gd name="connsiteY2" fmla="*/ 427949 h 1265765"/>
              <a:gd name="connsiteX3" fmla="*/ 589123 w 1374880"/>
              <a:gd name="connsiteY3" fmla="*/ 283955 h 1265765"/>
              <a:gd name="connsiteX4" fmla="*/ 248572 w 1374880"/>
              <a:gd name="connsiteY4" fmla="*/ 131735 h 1265765"/>
              <a:gd name="connsiteX5" fmla="*/ 0 w 1374880"/>
              <a:gd name="connsiteY5" fmla="*/ 875012 h 1265765"/>
              <a:gd name="connsiteX0" fmla="*/ 1374880 w 1374880"/>
              <a:gd name="connsiteY0" fmla="*/ 1265495 h 1265495"/>
              <a:gd name="connsiteX1" fmla="*/ 1110957 w 1374880"/>
              <a:gd name="connsiteY1" fmla="*/ 43630 h 1265495"/>
              <a:gd name="connsiteX2" fmla="*/ 799449 w 1374880"/>
              <a:gd name="connsiteY2" fmla="*/ 427679 h 1265495"/>
              <a:gd name="connsiteX3" fmla="*/ 626003 w 1374880"/>
              <a:gd name="connsiteY3" fmla="*/ 256640 h 1265495"/>
              <a:gd name="connsiteX4" fmla="*/ 248572 w 1374880"/>
              <a:gd name="connsiteY4" fmla="*/ 131465 h 1265495"/>
              <a:gd name="connsiteX5" fmla="*/ 0 w 1374880"/>
              <a:gd name="connsiteY5" fmla="*/ 874742 h 1265495"/>
              <a:gd name="connsiteX0" fmla="*/ 1374880 w 1374880"/>
              <a:gd name="connsiteY0" fmla="*/ 1265993 h 1265993"/>
              <a:gd name="connsiteX1" fmla="*/ 1110957 w 1374880"/>
              <a:gd name="connsiteY1" fmla="*/ 44128 h 1265993"/>
              <a:gd name="connsiteX2" fmla="*/ 799449 w 1374880"/>
              <a:gd name="connsiteY2" fmla="*/ 428177 h 1265993"/>
              <a:gd name="connsiteX3" fmla="*/ 593220 w 1374880"/>
              <a:gd name="connsiteY3" fmla="*/ 306721 h 1265993"/>
              <a:gd name="connsiteX4" fmla="*/ 248572 w 1374880"/>
              <a:gd name="connsiteY4" fmla="*/ 131963 h 1265993"/>
              <a:gd name="connsiteX5" fmla="*/ 0 w 1374880"/>
              <a:gd name="connsiteY5" fmla="*/ 875240 h 1265993"/>
              <a:gd name="connsiteX0" fmla="*/ 1374880 w 1374880"/>
              <a:gd name="connsiteY0" fmla="*/ 1265993 h 1265993"/>
              <a:gd name="connsiteX1" fmla="*/ 1110957 w 1374880"/>
              <a:gd name="connsiteY1" fmla="*/ 44128 h 1265993"/>
              <a:gd name="connsiteX2" fmla="*/ 799449 w 1374880"/>
              <a:gd name="connsiteY2" fmla="*/ 428177 h 1265993"/>
              <a:gd name="connsiteX3" fmla="*/ 593220 w 1374880"/>
              <a:gd name="connsiteY3" fmla="*/ 306721 h 1265993"/>
              <a:gd name="connsiteX4" fmla="*/ 244475 w 1374880"/>
              <a:gd name="connsiteY4" fmla="*/ 104917 h 1265993"/>
              <a:gd name="connsiteX5" fmla="*/ 0 w 1374880"/>
              <a:gd name="connsiteY5" fmla="*/ 875240 h 126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880" h="1265993">
                <a:moveTo>
                  <a:pt x="1374880" y="1265993"/>
                </a:moveTo>
                <a:cubicBezTo>
                  <a:pt x="1091365" y="1047646"/>
                  <a:pt x="1275732" y="-18675"/>
                  <a:pt x="1110957" y="44128"/>
                </a:cubicBezTo>
                <a:cubicBezTo>
                  <a:pt x="992435" y="-155506"/>
                  <a:pt x="885738" y="384412"/>
                  <a:pt x="799449" y="428177"/>
                </a:cubicBezTo>
                <a:cubicBezTo>
                  <a:pt x="713160" y="471942"/>
                  <a:pt x="685716" y="360598"/>
                  <a:pt x="593220" y="306721"/>
                </a:cubicBezTo>
                <a:cubicBezTo>
                  <a:pt x="500724" y="252844"/>
                  <a:pt x="308796" y="45919"/>
                  <a:pt x="244475" y="104917"/>
                </a:cubicBezTo>
                <a:cubicBezTo>
                  <a:pt x="180154" y="163915"/>
                  <a:pt x="38607" y="836027"/>
                  <a:pt x="0" y="875240"/>
                </a:cubicBezTo>
              </a:path>
            </a:pathLst>
          </a:custGeom>
          <a:noFill/>
          <a:ln w="38100" cap="flat" cmpd="sng" algn="ctr">
            <a:solidFill>
              <a:srgbClr val="0070C0">
                <a:alpha val="4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3" name="Footer Placeholder 7"/>
          <p:cNvSpPr>
            <a:spLocks noGrp="1"/>
          </p:cNvSpPr>
          <p:nvPr>
            <p:ph type="ftr" sz="quarter" idx="10"/>
          </p:nvPr>
        </p:nvSpPr>
        <p:spPr>
          <a:xfrm>
            <a:off x="101602" y="6538569"/>
            <a:ext cx="3330951" cy="304800"/>
          </a:xfrm>
        </p:spPr>
        <p:txBody>
          <a:bodyPr/>
          <a:lstStyle/>
          <a:p>
            <a:r>
              <a:rPr lang="en-US" i="1" dirty="0" smtClean="0"/>
              <a:t>D.J. Schlossberg, APS-DPP 2016, </a:t>
            </a:r>
            <a:r>
              <a:rPr lang="en-US" i="1" dirty="0"/>
              <a:t>6</a:t>
            </a:r>
            <a:r>
              <a:rPr lang="en-US" i="1" dirty="0" smtClean="0"/>
              <a:t>/10</a:t>
            </a:r>
            <a:endParaRPr lang="en-US" i="1" dirty="0"/>
          </a:p>
        </p:txBody>
      </p:sp>
      <p:grpSp>
        <p:nvGrpSpPr>
          <p:cNvPr id="8" name="Group 7"/>
          <p:cNvGrpSpPr/>
          <p:nvPr/>
        </p:nvGrpSpPr>
        <p:grpSpPr>
          <a:xfrm>
            <a:off x="10848704" y="3638349"/>
            <a:ext cx="1050778" cy="1526672"/>
            <a:chOff x="10848704" y="3638349"/>
            <a:chExt cx="1050778" cy="1526672"/>
          </a:xfrm>
        </p:grpSpPr>
        <p:sp>
          <p:nvSpPr>
            <p:cNvPr id="4" name="Rectangle 3"/>
            <p:cNvSpPr/>
            <p:nvPr/>
          </p:nvSpPr>
          <p:spPr bwMode="auto">
            <a:xfrm>
              <a:off x="10848704" y="3638349"/>
              <a:ext cx="1050778" cy="15266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nvGrpSpPr>
            <p:cNvPr id="12" name="Group 11"/>
            <p:cNvGrpSpPr>
              <a:grpSpLocks noChangeAspect="1"/>
            </p:cNvGrpSpPr>
            <p:nvPr/>
          </p:nvGrpSpPr>
          <p:grpSpPr>
            <a:xfrm>
              <a:off x="10848704" y="3745821"/>
              <a:ext cx="989816" cy="1264085"/>
              <a:chOff x="3934109" y="4703358"/>
              <a:chExt cx="1449189" cy="1850746"/>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0615" t="6446" r="1539" b="5499"/>
              <a:stretch/>
            </p:blipFill>
            <p:spPr>
              <a:xfrm>
                <a:off x="3934109" y="4703358"/>
                <a:ext cx="1449189" cy="1850746"/>
              </a:xfrm>
              <a:prstGeom prst="roundRect">
                <a:avLst/>
              </a:prstGeom>
            </p:spPr>
          </p:pic>
          <p:sp>
            <p:nvSpPr>
              <p:cNvPr id="10" name="Oval 9"/>
              <p:cNvSpPr/>
              <p:nvPr/>
            </p:nvSpPr>
            <p:spPr bwMode="auto">
              <a:xfrm>
                <a:off x="4593330" y="4995205"/>
                <a:ext cx="170425" cy="677588"/>
              </a:xfrm>
              <a:prstGeom prst="ellipse">
                <a:avLst/>
              </a:prstGeom>
              <a:blipFill>
                <a:blip r:embed="rId6"/>
                <a:stretch>
                  <a:fillRect/>
                </a:stretch>
              </a:blipFill>
              <a:ln w="9525" cap="flat" cmpd="sng" algn="ctr">
                <a:noFill/>
                <a:prstDash val="solid"/>
                <a:round/>
                <a:headEnd type="none" w="med" len="med"/>
                <a:tailEnd type="none" w="med" len="med"/>
              </a:ln>
              <a:effectLst>
                <a:softEdge rad="25400"/>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sp>
            <p:nvSpPr>
              <p:cNvPr id="11" name="Rectangle 10"/>
              <p:cNvSpPr/>
              <p:nvPr/>
            </p:nvSpPr>
            <p:spPr bwMode="auto">
              <a:xfrm>
                <a:off x="4715066" y="5277638"/>
                <a:ext cx="243795" cy="176964"/>
              </a:xfrm>
              <a:prstGeom prst="rect">
                <a:avLst/>
              </a:prstGeom>
              <a:blipFill>
                <a:blip r:embed="rId7"/>
                <a:stretch>
                  <a:fillRect/>
                </a:stretch>
              </a:blipFill>
              <a:ln w="9525" cap="flat" cmpd="sng" algn="ctr">
                <a:noFill/>
                <a:prstDash val="solid"/>
                <a:round/>
                <a:headEnd type="none" w="med" len="med"/>
                <a:tailEnd type="none" w="med" len="med"/>
              </a:ln>
              <a:effectLst>
                <a:glow>
                  <a:schemeClr val="tx1"/>
                </a:glow>
                <a:softEdge rad="12700"/>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sp>
        <p:nvSpPr>
          <p:cNvPr id="15" name="Rectangle 14"/>
          <p:cNvSpPr/>
          <p:nvPr/>
        </p:nvSpPr>
        <p:spPr>
          <a:xfrm>
            <a:off x="6709719" y="6538569"/>
            <a:ext cx="4712096" cy="276999"/>
          </a:xfrm>
          <a:prstGeom prst="rect">
            <a:avLst/>
          </a:prstGeom>
        </p:spPr>
        <p:txBody>
          <a:bodyPr wrap="square">
            <a:spAutoFit/>
          </a:bodyPr>
          <a:lstStyle/>
          <a:p>
            <a:r>
              <a:rPr lang="en-US" sz="1200" i="1"/>
              <a:t>s</a:t>
            </a:r>
            <a:r>
              <a:rPr lang="en-US" sz="1200" i="1" smtClean="0"/>
              <a:t>ee </a:t>
            </a:r>
            <a:r>
              <a:rPr lang="en-US" sz="1200" i="1" dirty="0" smtClean="0"/>
              <a:t>also: J.M. Perry, </a:t>
            </a:r>
            <a:r>
              <a:rPr lang="en-US" sz="1200" i="1" dirty="0" smtClean="0"/>
              <a:t>et al. </a:t>
            </a:r>
            <a:r>
              <a:rPr lang="en-US" sz="1200" i="1" dirty="0" smtClean="0"/>
              <a:t>NP10.53, </a:t>
            </a:r>
            <a:r>
              <a:rPr lang="en-US" sz="1200" i="1" dirty="0" smtClean="0"/>
              <a:t>Poster session Wed morning</a:t>
            </a:r>
            <a:endParaRPr lang="en-US" sz="1200" i="1" dirty="0"/>
          </a:p>
        </p:txBody>
      </p:sp>
      <p:grpSp>
        <p:nvGrpSpPr>
          <p:cNvPr id="2" name="Group 1"/>
          <p:cNvGrpSpPr/>
          <p:nvPr/>
        </p:nvGrpSpPr>
        <p:grpSpPr>
          <a:xfrm>
            <a:off x="10466775" y="5329824"/>
            <a:ext cx="422841" cy="695985"/>
            <a:chOff x="10466775" y="5329824"/>
            <a:chExt cx="422841" cy="695985"/>
          </a:xfrm>
        </p:grpSpPr>
        <p:sp>
          <p:nvSpPr>
            <p:cNvPr id="21" name="TextBox 20"/>
            <p:cNvSpPr txBox="1"/>
            <p:nvPr/>
          </p:nvSpPr>
          <p:spPr>
            <a:xfrm>
              <a:off x="10466775" y="5776576"/>
              <a:ext cx="422841" cy="249233"/>
            </a:xfrm>
            <a:prstGeom prst="rect">
              <a:avLst/>
            </a:prstGeom>
            <a:solidFill>
              <a:srgbClr val="FFFFFF"/>
            </a:solidFill>
          </p:spPr>
          <p:txBody>
            <a:bodyPr wrap="none" lIns="0" tIns="0" rIns="0" bIns="0" rtlCol="0" anchor="ctr">
              <a:noAutofit/>
            </a:bodyPr>
            <a:lstStyle/>
            <a:p>
              <a:pPr algn="ctr"/>
              <a:r>
                <a:rPr lang="en-US" dirty="0" smtClean="0">
                  <a:solidFill>
                    <a:srgbClr val="00C300"/>
                  </a:solidFill>
                </a:rPr>
                <a:t>V</a:t>
              </a:r>
              <a:r>
                <a:rPr lang="en-US" baseline="-25000" dirty="0" smtClean="0">
                  <a:solidFill>
                    <a:srgbClr val="00C300"/>
                  </a:solidFill>
                </a:rPr>
                <a:t>IND</a:t>
              </a:r>
              <a:endParaRPr lang="en-US" baseline="-25000" dirty="0" smtClean="0">
                <a:solidFill>
                  <a:srgbClr val="00C300"/>
                </a:solidFill>
              </a:endParaRPr>
            </a:p>
          </p:txBody>
        </p:sp>
        <p:sp>
          <p:nvSpPr>
            <p:cNvPr id="20" name="TextBox 19"/>
            <p:cNvSpPr txBox="1"/>
            <p:nvPr/>
          </p:nvSpPr>
          <p:spPr>
            <a:xfrm>
              <a:off x="10468662" y="5569431"/>
              <a:ext cx="406370" cy="199080"/>
            </a:xfrm>
            <a:prstGeom prst="rect">
              <a:avLst/>
            </a:prstGeom>
            <a:solidFill>
              <a:srgbClr val="FFFFFF"/>
            </a:solidFill>
          </p:spPr>
          <p:txBody>
            <a:bodyPr wrap="none" lIns="0" tIns="0" rIns="0" bIns="0" rtlCol="0" anchor="ctr">
              <a:noAutofit/>
            </a:bodyPr>
            <a:lstStyle/>
            <a:p>
              <a:pPr algn="ctr"/>
              <a:r>
                <a:rPr lang="en-US" smtClean="0">
                  <a:solidFill>
                    <a:srgbClr val="FF0000"/>
                  </a:solidFill>
                  <a:latin typeface="+mn-lt"/>
                </a:rPr>
                <a:t>-V</a:t>
              </a:r>
              <a:r>
                <a:rPr lang="en-US" baseline="-25000" smtClean="0">
                  <a:solidFill>
                    <a:srgbClr val="FF0000"/>
                  </a:solidFill>
                </a:rPr>
                <a:t>IR  </a:t>
              </a:r>
              <a:endParaRPr lang="en-US" baseline="-25000" dirty="0" smtClean="0">
                <a:solidFill>
                  <a:srgbClr val="FF0000"/>
                </a:solidFill>
              </a:endParaRPr>
            </a:p>
          </p:txBody>
        </p:sp>
        <p:sp>
          <p:nvSpPr>
            <p:cNvPr id="19" name="TextBox 18"/>
            <p:cNvSpPr txBox="1"/>
            <p:nvPr/>
          </p:nvSpPr>
          <p:spPr>
            <a:xfrm>
              <a:off x="10481244" y="5329824"/>
              <a:ext cx="349455" cy="246221"/>
            </a:xfrm>
            <a:prstGeom prst="rect">
              <a:avLst/>
            </a:prstGeom>
            <a:solidFill>
              <a:srgbClr val="FFFFFF"/>
            </a:solidFill>
          </p:spPr>
          <p:txBody>
            <a:bodyPr wrap="none" lIns="0" tIns="0" rIns="0" bIns="0" rtlCol="0" anchor="ctr">
              <a:noAutofit/>
            </a:bodyPr>
            <a:lstStyle/>
            <a:p>
              <a:pPr algn="ctr"/>
              <a:r>
                <a:rPr lang="en-US" dirty="0" smtClean="0">
                  <a:latin typeface="+mn-lt"/>
                </a:rPr>
                <a:t>V</a:t>
              </a:r>
              <a:r>
                <a:rPr lang="en-US" baseline="-25000" dirty="0" smtClean="0">
                  <a:latin typeface="+mn-lt"/>
                </a:rPr>
                <a:t>LHI</a:t>
              </a:r>
              <a:endParaRPr lang="en-US" baseline="-25000" dirty="0" smtClean="0">
                <a:latin typeface="+mn-lt"/>
              </a:endParaRPr>
            </a:p>
          </p:txBody>
        </p:sp>
      </p:grpSp>
      <p:grpSp>
        <p:nvGrpSpPr>
          <p:cNvPr id="28" name="Group 27"/>
          <p:cNvGrpSpPr/>
          <p:nvPr/>
        </p:nvGrpSpPr>
        <p:grpSpPr>
          <a:xfrm>
            <a:off x="5735508" y="1093992"/>
            <a:ext cx="812597" cy="1836586"/>
            <a:chOff x="5735508" y="1093992"/>
            <a:chExt cx="812597" cy="1836586"/>
          </a:xfrm>
        </p:grpSpPr>
        <p:grpSp>
          <p:nvGrpSpPr>
            <p:cNvPr id="27" name="Group 26"/>
            <p:cNvGrpSpPr/>
            <p:nvPr/>
          </p:nvGrpSpPr>
          <p:grpSpPr>
            <a:xfrm>
              <a:off x="6134963" y="1093992"/>
              <a:ext cx="413142" cy="1836586"/>
              <a:chOff x="6134963" y="1093992"/>
              <a:chExt cx="413142" cy="1836586"/>
            </a:xfrm>
          </p:grpSpPr>
          <p:sp>
            <p:nvSpPr>
              <p:cNvPr id="22" name="TextBox 21"/>
              <p:cNvSpPr txBox="1"/>
              <p:nvPr/>
            </p:nvSpPr>
            <p:spPr>
              <a:xfrm>
                <a:off x="6134963" y="1093992"/>
                <a:ext cx="413142" cy="246221"/>
              </a:xfrm>
              <a:prstGeom prst="rect">
                <a:avLst/>
              </a:prstGeom>
              <a:solidFill>
                <a:srgbClr val="FFFFFF"/>
              </a:solidFill>
            </p:spPr>
            <p:txBody>
              <a:bodyPr wrap="none" lIns="0" tIns="0" rIns="0" bIns="0" rtlCol="0" anchor="ctr">
                <a:noAutofit/>
              </a:bodyPr>
              <a:lstStyle/>
              <a:p>
                <a:pPr algn="r"/>
                <a:r>
                  <a:rPr lang="en-US" smtClean="0">
                    <a:latin typeface="+mn-lt"/>
                  </a:rPr>
                  <a:t>150</a:t>
                </a:r>
                <a:endParaRPr lang="en-US" dirty="0" smtClean="0">
                  <a:latin typeface="+mn-lt"/>
                </a:endParaRPr>
              </a:p>
            </p:txBody>
          </p:sp>
          <p:sp>
            <p:nvSpPr>
              <p:cNvPr id="23" name="TextBox 22"/>
              <p:cNvSpPr txBox="1"/>
              <p:nvPr/>
            </p:nvSpPr>
            <p:spPr>
              <a:xfrm>
                <a:off x="6172521" y="1618837"/>
                <a:ext cx="375584" cy="246221"/>
              </a:xfrm>
              <a:prstGeom prst="rect">
                <a:avLst/>
              </a:prstGeom>
              <a:solidFill>
                <a:srgbClr val="FFFFFF"/>
              </a:solidFill>
            </p:spPr>
            <p:txBody>
              <a:bodyPr wrap="none" lIns="0" tIns="0" rIns="0" bIns="0" rtlCol="0" anchor="ctr">
                <a:noAutofit/>
              </a:bodyPr>
              <a:lstStyle/>
              <a:p>
                <a:pPr algn="r"/>
                <a:r>
                  <a:rPr lang="en-US" dirty="0" smtClean="0">
                    <a:latin typeface="+mn-lt"/>
                  </a:rPr>
                  <a:t>100</a:t>
                </a:r>
                <a:endParaRPr lang="en-US" dirty="0" smtClean="0">
                  <a:latin typeface="+mn-lt"/>
                </a:endParaRPr>
              </a:p>
            </p:txBody>
          </p:sp>
          <p:sp>
            <p:nvSpPr>
              <p:cNvPr id="24" name="TextBox 23"/>
              <p:cNvSpPr txBox="1"/>
              <p:nvPr/>
            </p:nvSpPr>
            <p:spPr>
              <a:xfrm>
                <a:off x="6206665" y="2154643"/>
                <a:ext cx="341440" cy="246221"/>
              </a:xfrm>
              <a:prstGeom prst="rect">
                <a:avLst/>
              </a:prstGeom>
              <a:solidFill>
                <a:srgbClr val="FFFFFF"/>
              </a:solidFill>
            </p:spPr>
            <p:txBody>
              <a:bodyPr wrap="none" lIns="0" tIns="0" rIns="0" bIns="0" rtlCol="0" anchor="ctr">
                <a:noAutofit/>
              </a:bodyPr>
              <a:lstStyle/>
              <a:p>
                <a:pPr algn="r"/>
                <a:r>
                  <a:rPr lang="en-US" dirty="0"/>
                  <a:t>5</a:t>
                </a:r>
                <a:r>
                  <a:rPr lang="en-US" dirty="0" smtClean="0">
                    <a:latin typeface="+mn-lt"/>
                  </a:rPr>
                  <a:t>0</a:t>
                </a:r>
                <a:endParaRPr lang="en-US" dirty="0" smtClean="0">
                  <a:latin typeface="+mn-lt"/>
                </a:endParaRPr>
              </a:p>
            </p:txBody>
          </p:sp>
          <p:sp>
            <p:nvSpPr>
              <p:cNvPr id="25" name="TextBox 24"/>
              <p:cNvSpPr txBox="1"/>
              <p:nvPr/>
            </p:nvSpPr>
            <p:spPr>
              <a:xfrm>
                <a:off x="6206665" y="2684357"/>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0</a:t>
                </a:r>
                <a:endParaRPr lang="en-US" dirty="0" smtClean="0">
                  <a:latin typeface="+mn-lt"/>
                </a:endParaRPr>
              </a:p>
            </p:txBody>
          </p:sp>
        </p:grpSp>
        <p:sp>
          <p:nvSpPr>
            <p:cNvPr id="26" name="TextBox 25"/>
            <p:cNvSpPr txBox="1"/>
            <p:nvPr/>
          </p:nvSpPr>
          <p:spPr>
            <a:xfrm rot="16200000">
              <a:off x="5428670" y="1825820"/>
              <a:ext cx="974168" cy="360492"/>
            </a:xfrm>
            <a:prstGeom prst="rect">
              <a:avLst/>
            </a:prstGeom>
            <a:solidFill>
              <a:srgbClr val="FFFFFF"/>
            </a:solidFill>
          </p:spPr>
          <p:txBody>
            <a:bodyPr wrap="none" lIns="0" tIns="0" rIns="0" bIns="0" rtlCol="0" anchor="ctr">
              <a:noAutofit/>
            </a:bodyPr>
            <a:lstStyle/>
            <a:p>
              <a:pPr algn="ctr"/>
              <a:r>
                <a:rPr lang="en-US" sz="2000" dirty="0" smtClean="0">
                  <a:latin typeface="+mn-lt"/>
                </a:rPr>
                <a:t>T</a:t>
              </a:r>
              <a:r>
                <a:rPr lang="en-US" sz="2000" baseline="-25000" dirty="0" smtClean="0">
                  <a:latin typeface="+mn-lt"/>
                </a:rPr>
                <a:t>e</a:t>
              </a:r>
              <a:r>
                <a:rPr lang="en-US" sz="2000" dirty="0" smtClean="0">
                  <a:latin typeface="+mn-lt"/>
                </a:rPr>
                <a:t> (eV)</a:t>
              </a:r>
              <a:endParaRPr lang="en-US" sz="2000" dirty="0" smtClean="0">
                <a:latin typeface="+mn-lt"/>
              </a:endParaRPr>
            </a:p>
          </p:txBody>
        </p:sp>
      </p:grpSp>
      <p:grpSp>
        <p:nvGrpSpPr>
          <p:cNvPr id="34" name="Group 33"/>
          <p:cNvGrpSpPr/>
          <p:nvPr/>
        </p:nvGrpSpPr>
        <p:grpSpPr>
          <a:xfrm>
            <a:off x="6470502" y="2891148"/>
            <a:ext cx="2724900" cy="427896"/>
            <a:chOff x="6470502" y="2891148"/>
            <a:chExt cx="2724900" cy="427896"/>
          </a:xfrm>
        </p:grpSpPr>
        <p:sp>
          <p:nvSpPr>
            <p:cNvPr id="30" name="TextBox 29"/>
            <p:cNvSpPr txBox="1"/>
            <p:nvPr/>
          </p:nvSpPr>
          <p:spPr>
            <a:xfrm>
              <a:off x="7326172" y="2991324"/>
              <a:ext cx="1071585" cy="327720"/>
            </a:xfrm>
            <a:prstGeom prst="rect">
              <a:avLst/>
            </a:prstGeom>
            <a:solidFill>
              <a:srgbClr val="FFFFFF"/>
            </a:solidFill>
          </p:spPr>
          <p:txBody>
            <a:bodyPr wrap="none" lIns="0" tIns="0" rIns="0" bIns="0" rtlCol="0" anchor="ctr">
              <a:noAutofit/>
            </a:bodyPr>
            <a:lstStyle/>
            <a:p>
              <a:pPr algn="ctr"/>
              <a:r>
                <a:rPr lang="en-US" sz="2000" dirty="0" err="1"/>
                <a:t>R</a:t>
              </a:r>
              <a:r>
                <a:rPr lang="en-US" sz="2000" baseline="-25000" dirty="0" err="1" smtClean="0"/>
                <a:t>major</a:t>
              </a:r>
              <a:r>
                <a:rPr lang="en-US" sz="2000" dirty="0" smtClean="0">
                  <a:latin typeface="+mn-lt"/>
                </a:rPr>
                <a:t> (m)</a:t>
              </a:r>
              <a:endParaRPr lang="en-US" sz="2000" dirty="0" smtClean="0">
                <a:latin typeface="+mn-lt"/>
              </a:endParaRPr>
            </a:p>
          </p:txBody>
        </p:sp>
        <p:grpSp>
          <p:nvGrpSpPr>
            <p:cNvPr id="33" name="Group 32"/>
            <p:cNvGrpSpPr/>
            <p:nvPr/>
          </p:nvGrpSpPr>
          <p:grpSpPr>
            <a:xfrm>
              <a:off x="6470502" y="2891148"/>
              <a:ext cx="2724900" cy="246221"/>
              <a:chOff x="6470502" y="2891148"/>
              <a:chExt cx="2724900" cy="246221"/>
            </a:xfrm>
          </p:grpSpPr>
          <p:sp>
            <p:nvSpPr>
              <p:cNvPr id="29" name="TextBox 28"/>
              <p:cNvSpPr txBox="1"/>
              <p:nvPr/>
            </p:nvSpPr>
            <p:spPr>
              <a:xfrm>
                <a:off x="6470502" y="2891148"/>
                <a:ext cx="341440" cy="246221"/>
              </a:xfrm>
              <a:prstGeom prst="rect">
                <a:avLst/>
              </a:prstGeom>
              <a:solidFill>
                <a:srgbClr val="FFFFFF"/>
              </a:solidFill>
            </p:spPr>
            <p:txBody>
              <a:bodyPr wrap="none" lIns="0" tIns="0" rIns="0" bIns="0" rtlCol="0" anchor="ctr">
                <a:noAutofit/>
              </a:bodyPr>
              <a:lstStyle/>
              <a:p>
                <a:pPr algn="ctr"/>
                <a:r>
                  <a:rPr lang="en-US" dirty="0" smtClean="0">
                    <a:latin typeface="+mn-lt"/>
                  </a:rPr>
                  <a:t>0</a:t>
                </a:r>
                <a:endParaRPr lang="en-US" dirty="0" smtClean="0">
                  <a:latin typeface="+mn-lt"/>
                </a:endParaRPr>
              </a:p>
            </p:txBody>
          </p:sp>
          <p:sp>
            <p:nvSpPr>
              <p:cNvPr id="31" name="TextBox 30"/>
              <p:cNvSpPr txBox="1"/>
              <p:nvPr/>
            </p:nvSpPr>
            <p:spPr>
              <a:xfrm>
                <a:off x="7664310" y="2891148"/>
                <a:ext cx="341440" cy="246221"/>
              </a:xfrm>
              <a:prstGeom prst="rect">
                <a:avLst/>
              </a:prstGeom>
              <a:solidFill>
                <a:srgbClr val="FFFFFF"/>
              </a:solidFill>
            </p:spPr>
            <p:txBody>
              <a:bodyPr wrap="none" lIns="0" tIns="0" rIns="0" bIns="0" rtlCol="0" anchor="ctr">
                <a:noAutofit/>
              </a:bodyPr>
              <a:lstStyle/>
              <a:p>
                <a:pPr algn="ctr"/>
                <a:r>
                  <a:rPr lang="en-US" dirty="0" smtClean="0">
                    <a:latin typeface="+mn-lt"/>
                  </a:rPr>
                  <a:t>.5</a:t>
                </a:r>
                <a:endParaRPr lang="en-US" dirty="0" smtClean="0">
                  <a:latin typeface="+mn-lt"/>
                </a:endParaRPr>
              </a:p>
            </p:txBody>
          </p:sp>
          <p:sp>
            <p:nvSpPr>
              <p:cNvPr id="32" name="TextBox 31"/>
              <p:cNvSpPr txBox="1"/>
              <p:nvPr/>
            </p:nvSpPr>
            <p:spPr>
              <a:xfrm>
                <a:off x="8853962" y="2891148"/>
                <a:ext cx="341440" cy="246221"/>
              </a:xfrm>
              <a:prstGeom prst="rect">
                <a:avLst/>
              </a:prstGeom>
              <a:solidFill>
                <a:srgbClr val="FFFFFF"/>
              </a:solidFill>
            </p:spPr>
            <p:txBody>
              <a:bodyPr wrap="none" lIns="0" tIns="0" rIns="0" bIns="0" rtlCol="0" anchor="ctr">
                <a:noAutofit/>
              </a:bodyPr>
              <a:lstStyle/>
              <a:p>
                <a:pPr algn="ctr"/>
                <a:r>
                  <a:rPr lang="en-US" dirty="0"/>
                  <a:t>1</a:t>
                </a:r>
                <a:endParaRPr lang="en-US" dirty="0" smtClean="0">
                  <a:latin typeface="+mn-lt"/>
                </a:endParaRPr>
              </a:p>
            </p:txBody>
          </p:sp>
        </p:grpSp>
      </p:grpSp>
      <p:grpSp>
        <p:nvGrpSpPr>
          <p:cNvPr id="35" name="Group 34"/>
          <p:cNvGrpSpPr/>
          <p:nvPr/>
        </p:nvGrpSpPr>
        <p:grpSpPr>
          <a:xfrm>
            <a:off x="9156315" y="2880091"/>
            <a:ext cx="2857326" cy="427896"/>
            <a:chOff x="6470502" y="2891148"/>
            <a:chExt cx="2857326" cy="427896"/>
          </a:xfrm>
        </p:grpSpPr>
        <p:sp>
          <p:nvSpPr>
            <p:cNvPr id="36" name="TextBox 35"/>
            <p:cNvSpPr txBox="1"/>
            <p:nvPr/>
          </p:nvSpPr>
          <p:spPr>
            <a:xfrm>
              <a:off x="7326172" y="2991324"/>
              <a:ext cx="1071585" cy="327720"/>
            </a:xfrm>
            <a:prstGeom prst="rect">
              <a:avLst/>
            </a:prstGeom>
            <a:solidFill>
              <a:srgbClr val="FFFFFF"/>
            </a:solidFill>
          </p:spPr>
          <p:txBody>
            <a:bodyPr wrap="none" lIns="0" tIns="0" rIns="0" bIns="0" rtlCol="0" anchor="ctr">
              <a:noAutofit/>
            </a:bodyPr>
            <a:lstStyle/>
            <a:p>
              <a:pPr algn="ctr"/>
              <a:r>
                <a:rPr lang="en-US" sz="2000" dirty="0" err="1"/>
                <a:t>R</a:t>
              </a:r>
              <a:r>
                <a:rPr lang="en-US" sz="2000" baseline="-25000" dirty="0" err="1" smtClean="0"/>
                <a:t>major</a:t>
              </a:r>
              <a:r>
                <a:rPr lang="en-US" sz="2000" dirty="0" smtClean="0">
                  <a:latin typeface="+mn-lt"/>
                </a:rPr>
                <a:t> (m)</a:t>
              </a:r>
              <a:endParaRPr lang="en-US" sz="2000" dirty="0" smtClean="0">
                <a:latin typeface="+mn-lt"/>
              </a:endParaRPr>
            </a:p>
          </p:txBody>
        </p:sp>
        <p:grpSp>
          <p:nvGrpSpPr>
            <p:cNvPr id="37" name="Group 36"/>
            <p:cNvGrpSpPr/>
            <p:nvPr/>
          </p:nvGrpSpPr>
          <p:grpSpPr>
            <a:xfrm>
              <a:off x="6470502" y="2891148"/>
              <a:ext cx="2857326" cy="246221"/>
              <a:chOff x="6470502" y="2891148"/>
              <a:chExt cx="2857326" cy="246221"/>
            </a:xfrm>
          </p:grpSpPr>
          <p:sp>
            <p:nvSpPr>
              <p:cNvPr id="38" name="TextBox 37"/>
              <p:cNvSpPr txBox="1"/>
              <p:nvPr/>
            </p:nvSpPr>
            <p:spPr>
              <a:xfrm>
                <a:off x="6470502" y="2891148"/>
                <a:ext cx="341440" cy="246221"/>
              </a:xfrm>
              <a:prstGeom prst="rect">
                <a:avLst/>
              </a:prstGeom>
              <a:solidFill>
                <a:srgbClr val="FFFFFF"/>
              </a:solidFill>
            </p:spPr>
            <p:txBody>
              <a:bodyPr wrap="none" lIns="0" tIns="0" rIns="0" bIns="0" rtlCol="0" anchor="ctr">
                <a:noAutofit/>
              </a:bodyPr>
              <a:lstStyle/>
              <a:p>
                <a:pPr algn="ctr"/>
                <a:r>
                  <a:rPr lang="en-US" dirty="0" smtClean="0">
                    <a:latin typeface="+mn-lt"/>
                  </a:rPr>
                  <a:t>0</a:t>
                </a:r>
                <a:endParaRPr lang="en-US" dirty="0" smtClean="0">
                  <a:latin typeface="+mn-lt"/>
                </a:endParaRPr>
              </a:p>
            </p:txBody>
          </p:sp>
          <p:sp>
            <p:nvSpPr>
              <p:cNvPr id="39" name="TextBox 38"/>
              <p:cNvSpPr txBox="1"/>
              <p:nvPr/>
            </p:nvSpPr>
            <p:spPr>
              <a:xfrm>
                <a:off x="7750908" y="2915458"/>
                <a:ext cx="256529" cy="184989"/>
              </a:xfrm>
              <a:prstGeom prst="rect">
                <a:avLst/>
              </a:prstGeom>
              <a:solidFill>
                <a:srgbClr val="FFFFFF"/>
              </a:solidFill>
            </p:spPr>
            <p:txBody>
              <a:bodyPr wrap="none" lIns="0" tIns="0" rIns="0" bIns="0" rtlCol="0" anchor="ctr">
                <a:noAutofit/>
              </a:bodyPr>
              <a:lstStyle/>
              <a:p>
                <a:pPr algn="ctr"/>
                <a:r>
                  <a:rPr lang="en-US" smtClean="0">
                    <a:latin typeface="+mn-lt"/>
                  </a:rPr>
                  <a:t>.</a:t>
                </a:r>
                <a:r>
                  <a:rPr lang="en-US" dirty="0" smtClean="0">
                    <a:latin typeface="+mn-lt"/>
                  </a:rPr>
                  <a:t>5</a:t>
                </a:r>
                <a:endParaRPr lang="en-US" dirty="0" smtClean="0">
                  <a:latin typeface="+mn-lt"/>
                </a:endParaRPr>
              </a:p>
            </p:txBody>
          </p:sp>
          <p:sp>
            <p:nvSpPr>
              <p:cNvPr id="40" name="TextBox 39"/>
              <p:cNvSpPr txBox="1"/>
              <p:nvPr/>
            </p:nvSpPr>
            <p:spPr>
              <a:xfrm>
                <a:off x="8986388" y="2891148"/>
                <a:ext cx="341440" cy="246221"/>
              </a:xfrm>
              <a:prstGeom prst="rect">
                <a:avLst/>
              </a:prstGeom>
              <a:solidFill>
                <a:srgbClr val="FFFFFF"/>
              </a:solidFill>
            </p:spPr>
            <p:txBody>
              <a:bodyPr wrap="none" lIns="0" tIns="0" rIns="0" bIns="0" rtlCol="0" anchor="ctr">
                <a:noAutofit/>
              </a:bodyPr>
              <a:lstStyle/>
              <a:p>
                <a:pPr algn="ctr"/>
                <a:r>
                  <a:rPr lang="en-US" dirty="0"/>
                  <a:t>1</a:t>
                </a:r>
                <a:endParaRPr lang="en-US" dirty="0" smtClean="0">
                  <a:latin typeface="+mn-lt"/>
                </a:endParaRPr>
              </a:p>
            </p:txBody>
          </p:sp>
        </p:grpSp>
      </p:grpSp>
    </p:spTree>
    <p:extLst>
      <p:ext uri="{BB962C8B-B14F-4D97-AF65-F5344CB8AC3E}">
        <p14:creationId xmlns:p14="http://schemas.microsoft.com/office/powerpoint/2010/main" val="1669475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31967" y="1"/>
            <a:ext cx="9051636" cy="836613"/>
          </a:xfrm>
        </p:spPr>
        <p:txBody>
          <a:bodyPr>
            <a:normAutofit/>
          </a:bodyPr>
          <a:lstStyle/>
          <a:p>
            <a:pPr indent="0"/>
            <a:r>
              <a:rPr lang="en-US" dirty="0" smtClean="0"/>
              <a:t>LHI Plasmas </a:t>
            </a:r>
            <a:r>
              <a:rPr lang="en-US" smtClean="0"/>
              <a:t>Provide Targets </a:t>
            </a:r>
            <a:r>
              <a:rPr lang="en-US" dirty="0" smtClean="0"/>
              <a:t>for Subsequent Current Drive Schemes</a:t>
            </a:r>
            <a:endParaRPr lang="en-US" dirty="0"/>
          </a:p>
        </p:txBody>
      </p:sp>
      <p:sp>
        <p:nvSpPr>
          <p:cNvPr id="19" name="Text Placeholder 5"/>
          <p:cNvSpPr>
            <a:spLocks noGrp="1"/>
          </p:cNvSpPr>
          <p:nvPr>
            <p:ph type="body" sz="quarter" idx="11"/>
          </p:nvPr>
        </p:nvSpPr>
        <p:spPr>
          <a:xfrm>
            <a:off x="531915" y="1526324"/>
            <a:ext cx="5484466" cy="4331871"/>
          </a:xfrm>
        </p:spPr>
        <p:txBody>
          <a:bodyPr/>
          <a:lstStyle/>
          <a:p>
            <a:r>
              <a:rPr lang="en-US" sz="2400" dirty="0" smtClean="0"/>
              <a:t>Coupling to aux. drive is sensitive to </a:t>
            </a:r>
            <a:br>
              <a:rPr lang="en-US" sz="2400" dirty="0" smtClean="0"/>
            </a:br>
            <a:r>
              <a:rPr lang="en-US" sz="2400" dirty="0" smtClean="0"/>
              <a:t>I</a:t>
            </a:r>
            <a:r>
              <a:rPr lang="en-US" sz="2400" baseline="-25000" dirty="0" smtClean="0"/>
              <a:t>p</a:t>
            </a:r>
            <a:r>
              <a:rPr lang="en-US" sz="2400" dirty="0" smtClean="0"/>
              <a:t> ramp-rate:</a:t>
            </a:r>
          </a:p>
          <a:p>
            <a:pPr lvl="1"/>
            <a:r>
              <a:rPr lang="en-US" sz="2000" dirty="0" smtClean="0"/>
              <a:t>J(</a:t>
            </a:r>
            <a:r>
              <a:rPr lang="en-US" sz="2000" dirty="0" smtClean="0">
                <a:latin typeface="Symbol" charset="2"/>
                <a:ea typeface="Symbol" charset="2"/>
                <a:cs typeface="Symbol" charset="2"/>
              </a:rPr>
              <a:t>y</a:t>
            </a:r>
            <a:r>
              <a:rPr lang="en-US" sz="2000" dirty="0" smtClean="0"/>
              <a:t>) too hollow: ineffective coupling</a:t>
            </a:r>
          </a:p>
          <a:p>
            <a:pPr lvl="1"/>
            <a:r>
              <a:rPr lang="en-US" sz="2000" dirty="0" smtClean="0"/>
              <a:t>J(</a:t>
            </a:r>
            <a:r>
              <a:rPr lang="en-US" sz="2000" dirty="0">
                <a:latin typeface="Symbol" charset="2"/>
                <a:ea typeface="Symbol" charset="2"/>
                <a:cs typeface="Symbol" charset="2"/>
              </a:rPr>
              <a:t>y</a:t>
            </a:r>
            <a:r>
              <a:rPr lang="en-US" sz="2000" dirty="0" smtClean="0"/>
              <a:t>) too peaked: MHD </a:t>
            </a:r>
            <a:r>
              <a:rPr lang="en-US" sz="2000" dirty="0" smtClean="0"/>
              <a:t>unstable</a:t>
            </a:r>
            <a:endParaRPr lang="en-US" sz="2400" dirty="0" smtClean="0"/>
          </a:p>
          <a:p>
            <a:pPr marL="0" indent="0">
              <a:buNone/>
            </a:pPr>
            <a:endParaRPr lang="en-US" sz="2400" dirty="0"/>
          </a:p>
          <a:p>
            <a:r>
              <a:rPr lang="en-US" sz="2400" dirty="0" smtClean="0"/>
              <a:t>Pegasus aux. drive = </a:t>
            </a:r>
            <a:r>
              <a:rPr lang="en-US" sz="2400" dirty="0" smtClean="0"/>
              <a:t>Ohmic</a:t>
            </a:r>
          </a:p>
          <a:p>
            <a:endParaRPr lang="en-US" sz="2400" dirty="0" smtClean="0"/>
          </a:p>
          <a:p>
            <a:pPr marL="0" indent="0">
              <a:buNone/>
            </a:pPr>
            <a:endParaRPr lang="en-US" sz="2400" dirty="0"/>
          </a:p>
          <a:p>
            <a:r>
              <a:rPr lang="en-US" sz="2400" dirty="0" smtClean="0"/>
              <a:t>Upcoming campaign: characterize </a:t>
            </a:r>
            <a:br>
              <a:rPr lang="en-US" sz="2400" dirty="0" smtClean="0"/>
            </a:br>
            <a:r>
              <a:rPr lang="en-US" sz="2400" dirty="0" smtClean="0"/>
              <a:t>T</a:t>
            </a:r>
            <a:r>
              <a:rPr lang="en-US" sz="2400" baseline="-25000" dirty="0" smtClean="0"/>
              <a:t>e</a:t>
            </a:r>
            <a:r>
              <a:rPr lang="en-US" sz="2400" dirty="0" smtClean="0"/>
              <a:t>, n</a:t>
            </a:r>
            <a:r>
              <a:rPr lang="en-US" sz="2400" baseline="-25000" dirty="0" smtClean="0"/>
              <a:t>e</a:t>
            </a:r>
            <a:r>
              <a:rPr lang="en-US" sz="2400" dirty="0" smtClean="0"/>
              <a:t> through LHI-OH transition</a:t>
            </a:r>
          </a:p>
        </p:txBody>
      </p:sp>
      <p:grpSp>
        <p:nvGrpSpPr>
          <p:cNvPr id="17" name="Group 16"/>
          <p:cNvGrpSpPr>
            <a:grpSpLocks noChangeAspect="1"/>
          </p:cNvGrpSpPr>
          <p:nvPr/>
        </p:nvGrpSpPr>
        <p:grpSpPr>
          <a:xfrm>
            <a:off x="6032692" y="4287064"/>
            <a:ext cx="5894527" cy="2188825"/>
            <a:chOff x="2464018" y="1400417"/>
            <a:chExt cx="6483980" cy="2407708"/>
          </a:xfrm>
        </p:grpSpPr>
        <p:sp>
          <p:nvSpPr>
            <p:cNvPr id="11" name="Rectangle 10"/>
            <p:cNvSpPr/>
            <p:nvPr/>
          </p:nvSpPr>
          <p:spPr bwMode="auto">
            <a:xfrm>
              <a:off x="5147636" y="3381113"/>
              <a:ext cx="186206" cy="172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pic>
          <p:nvPicPr>
            <p:cNvPr id="12" name="Picture 11"/>
            <p:cNvPicPr>
              <a:picLocks noChangeAspect="1"/>
            </p:cNvPicPr>
            <p:nvPr/>
          </p:nvPicPr>
          <p:blipFill>
            <a:blip r:embed="rId3"/>
            <a:stretch>
              <a:fillRect/>
            </a:stretch>
          </p:blipFill>
          <p:spPr>
            <a:xfrm>
              <a:off x="2464018" y="1400417"/>
              <a:ext cx="6483980" cy="2407708"/>
            </a:xfrm>
            <a:prstGeom prst="rect">
              <a:avLst/>
            </a:prstGeom>
          </p:spPr>
        </p:pic>
        <p:sp>
          <p:nvSpPr>
            <p:cNvPr id="15" name="TextBox 14"/>
            <p:cNvSpPr txBox="1"/>
            <p:nvPr/>
          </p:nvSpPr>
          <p:spPr>
            <a:xfrm>
              <a:off x="4247707" y="2265344"/>
              <a:ext cx="583789" cy="387286"/>
            </a:xfrm>
            <a:prstGeom prst="rect">
              <a:avLst/>
            </a:prstGeom>
            <a:noFill/>
          </p:spPr>
          <p:txBody>
            <a:bodyPr wrap="none" rtlCol="0">
              <a:spAutoFit/>
            </a:bodyPr>
            <a:lstStyle/>
            <a:p>
              <a:pPr algn="ctr"/>
              <a:r>
                <a:rPr lang="en-US" sz="2000" dirty="0" smtClean="0">
                  <a:latin typeface="+mn-lt"/>
                </a:rPr>
                <a:t>LHI</a:t>
              </a:r>
            </a:p>
          </p:txBody>
        </p:sp>
        <p:sp>
          <p:nvSpPr>
            <p:cNvPr id="16" name="TextBox 15"/>
            <p:cNvSpPr txBox="1"/>
            <p:nvPr/>
          </p:nvSpPr>
          <p:spPr>
            <a:xfrm>
              <a:off x="5969603" y="2245680"/>
              <a:ext cx="1723674" cy="387286"/>
            </a:xfrm>
            <a:prstGeom prst="rect">
              <a:avLst/>
            </a:prstGeom>
            <a:noFill/>
          </p:spPr>
          <p:txBody>
            <a:bodyPr wrap="none" rtlCol="0">
              <a:spAutoFit/>
            </a:bodyPr>
            <a:lstStyle/>
            <a:p>
              <a:pPr algn="ctr"/>
              <a:r>
                <a:rPr lang="en-US" sz="2000" dirty="0" smtClean="0">
                  <a:latin typeface="+mn-lt"/>
                </a:rPr>
                <a:t>OH (H-mode)</a:t>
              </a:r>
            </a:p>
          </p:txBody>
        </p:sp>
      </p:grpSp>
      <p:sp>
        <p:nvSpPr>
          <p:cNvPr id="2" name="TextBox 1"/>
          <p:cNvSpPr txBox="1"/>
          <p:nvPr/>
        </p:nvSpPr>
        <p:spPr>
          <a:xfrm>
            <a:off x="7414722" y="1147382"/>
            <a:ext cx="3156758" cy="624549"/>
          </a:xfrm>
          <a:prstGeom prst="rect">
            <a:avLst/>
          </a:prstGeom>
          <a:noFill/>
        </p:spPr>
        <p:txBody>
          <a:bodyPr wrap="none" rtlCol="0">
            <a:normAutofit lnSpcReduction="10000"/>
          </a:bodyPr>
          <a:lstStyle/>
          <a:p>
            <a:pPr algn="ctr"/>
            <a:r>
              <a:rPr lang="en-US" dirty="0" smtClean="0"/>
              <a:t>LHI-to OH Handoff Examples </a:t>
            </a:r>
          </a:p>
          <a:p>
            <a:pPr algn="ctr"/>
            <a:r>
              <a:rPr lang="en-US" sz="1700" i="1" dirty="0" smtClean="0"/>
              <a:t>(</a:t>
            </a:r>
            <a:r>
              <a:rPr lang="en-US" sz="1700" i="1" dirty="0"/>
              <a:t>Pre-Thomson </a:t>
            </a:r>
            <a:r>
              <a:rPr lang="en-US" sz="1700" i="1" dirty="0" smtClean="0"/>
              <a:t>Scattering)</a:t>
            </a:r>
            <a:endParaRPr lang="en-US" sz="1500" i="1" dirty="0" smtClean="0"/>
          </a:p>
        </p:txBody>
      </p:sp>
      <p:sp>
        <p:nvSpPr>
          <p:cNvPr id="13" name="Footer Placeholder 7"/>
          <p:cNvSpPr>
            <a:spLocks noGrp="1"/>
          </p:cNvSpPr>
          <p:nvPr>
            <p:ph type="ftr" sz="quarter" idx="10"/>
          </p:nvPr>
        </p:nvSpPr>
        <p:spPr>
          <a:xfrm>
            <a:off x="101602" y="6538569"/>
            <a:ext cx="3330951" cy="304800"/>
          </a:xfrm>
        </p:spPr>
        <p:txBody>
          <a:bodyPr/>
          <a:lstStyle/>
          <a:p>
            <a:r>
              <a:rPr lang="en-US" i="1" dirty="0" smtClean="0"/>
              <a:t>D.J. Schlossberg, APS-DPP 2016, 7/10</a:t>
            </a:r>
            <a:endParaRPr lang="en-US" i="1" dirty="0"/>
          </a:p>
        </p:txBody>
      </p:sp>
      <p:grpSp>
        <p:nvGrpSpPr>
          <p:cNvPr id="4" name="Group 3"/>
          <p:cNvGrpSpPr/>
          <p:nvPr/>
        </p:nvGrpSpPr>
        <p:grpSpPr>
          <a:xfrm>
            <a:off x="6435410" y="1782937"/>
            <a:ext cx="4851729" cy="2522626"/>
            <a:chOff x="6435410" y="1782937"/>
            <a:chExt cx="4851729" cy="2522626"/>
          </a:xfrm>
        </p:grpSpPr>
        <p:pic>
          <p:nvPicPr>
            <p:cNvPr id="18" name="Picture 9" descr="Synopsis_Layout_small.pdf"/>
            <p:cNvPicPr>
              <a:picLocks noChangeAspect="1"/>
            </p:cNvPicPr>
            <p:nvPr/>
          </p:nvPicPr>
          <p:blipFill rotWithShape="1">
            <a:blip r:embed="rId4"/>
            <a:srcRect l="2058" t="3410" r="3654" b="35957"/>
            <a:stretch/>
          </p:blipFill>
          <p:spPr bwMode="auto">
            <a:xfrm>
              <a:off x="6576594" y="1782937"/>
              <a:ext cx="4710545" cy="2493121"/>
            </a:xfrm>
            <a:prstGeom prst="rect">
              <a:avLst/>
            </a:prstGeom>
            <a:noFill/>
            <a:ln w="9525">
              <a:noFill/>
              <a:miter lim="800000"/>
              <a:headEnd/>
              <a:tailEnd/>
            </a:ln>
          </p:spPr>
        </p:pic>
        <p:grpSp>
          <p:nvGrpSpPr>
            <p:cNvPr id="3" name="Group 2"/>
            <p:cNvGrpSpPr/>
            <p:nvPr/>
          </p:nvGrpSpPr>
          <p:grpSpPr>
            <a:xfrm>
              <a:off x="6435410" y="2005324"/>
              <a:ext cx="857425" cy="2300239"/>
              <a:chOff x="6435410" y="2005324"/>
              <a:chExt cx="857425" cy="2300239"/>
            </a:xfrm>
          </p:grpSpPr>
          <p:sp>
            <p:nvSpPr>
              <p:cNvPr id="22" name="TextBox 21"/>
              <p:cNvSpPr txBox="1"/>
              <p:nvPr/>
            </p:nvSpPr>
            <p:spPr>
              <a:xfrm>
                <a:off x="6893687" y="2005324"/>
                <a:ext cx="399148" cy="246221"/>
              </a:xfrm>
              <a:prstGeom prst="rect">
                <a:avLst/>
              </a:prstGeom>
              <a:solidFill>
                <a:schemeClr val="bg1"/>
              </a:solidFill>
            </p:spPr>
            <p:txBody>
              <a:bodyPr wrap="none" lIns="0" tIns="0" rIns="0" bIns="0" rtlCol="0">
                <a:spAutoFit/>
              </a:bodyPr>
              <a:lstStyle/>
              <a:p>
                <a:pPr algn="r"/>
                <a:r>
                  <a:rPr lang="en-US" sz="1600" dirty="0" smtClean="0"/>
                  <a:t>0.20</a:t>
                </a:r>
                <a:endParaRPr lang="en-US" sz="1600" dirty="0" smtClean="0">
                  <a:latin typeface="+mn-lt"/>
                </a:endParaRPr>
              </a:p>
            </p:txBody>
          </p:sp>
          <p:sp>
            <p:nvSpPr>
              <p:cNvPr id="24" name="TextBox 23"/>
              <p:cNvSpPr txBox="1"/>
              <p:nvPr/>
            </p:nvSpPr>
            <p:spPr>
              <a:xfrm>
                <a:off x="6744195" y="3517616"/>
                <a:ext cx="548640" cy="246221"/>
              </a:xfrm>
              <a:prstGeom prst="rect">
                <a:avLst/>
              </a:prstGeom>
              <a:solidFill>
                <a:schemeClr val="bg1"/>
              </a:solidFill>
            </p:spPr>
            <p:txBody>
              <a:bodyPr wrap="none" lIns="0" tIns="0" rIns="0" bIns="0" rtlCol="0">
                <a:spAutoFit/>
              </a:bodyPr>
              <a:lstStyle/>
              <a:p>
                <a:pPr algn="r"/>
                <a:r>
                  <a:rPr lang="en-US" sz="1600" dirty="0" smtClean="0"/>
                  <a:t>0.05</a:t>
                </a:r>
                <a:endParaRPr lang="en-US" sz="1600" dirty="0" smtClean="0">
                  <a:latin typeface="+mn-lt"/>
                </a:endParaRPr>
              </a:p>
            </p:txBody>
          </p:sp>
          <p:sp>
            <p:nvSpPr>
              <p:cNvPr id="25" name="TextBox 24"/>
              <p:cNvSpPr txBox="1"/>
              <p:nvPr/>
            </p:nvSpPr>
            <p:spPr>
              <a:xfrm>
                <a:off x="6744195" y="4059342"/>
                <a:ext cx="548640" cy="246221"/>
              </a:xfrm>
              <a:prstGeom prst="rect">
                <a:avLst/>
              </a:prstGeom>
              <a:solidFill>
                <a:schemeClr val="bg1"/>
              </a:solidFill>
            </p:spPr>
            <p:txBody>
              <a:bodyPr wrap="none" lIns="0" tIns="0" rIns="0" bIns="0" rtlCol="0">
                <a:spAutoFit/>
              </a:bodyPr>
              <a:lstStyle/>
              <a:p>
                <a:pPr algn="r"/>
                <a:r>
                  <a:rPr lang="en-US" sz="1600" dirty="0" smtClean="0">
                    <a:latin typeface="+mn-lt"/>
                  </a:rPr>
                  <a:t>0</a:t>
                </a:r>
                <a:endParaRPr lang="en-US" sz="1600" dirty="0" smtClean="0">
                  <a:latin typeface="+mn-lt"/>
                </a:endParaRPr>
              </a:p>
            </p:txBody>
          </p:sp>
          <p:sp>
            <p:nvSpPr>
              <p:cNvPr id="26" name="TextBox 25"/>
              <p:cNvSpPr txBox="1"/>
              <p:nvPr/>
            </p:nvSpPr>
            <p:spPr>
              <a:xfrm rot="16200000">
                <a:off x="6104725" y="2756863"/>
                <a:ext cx="1157050" cy="495679"/>
              </a:xfrm>
              <a:prstGeom prst="rect">
                <a:avLst/>
              </a:prstGeom>
              <a:solidFill>
                <a:schemeClr val="bg1"/>
              </a:solidFill>
            </p:spPr>
            <p:txBody>
              <a:bodyPr wrap="none" lIns="0" tIns="0" rIns="0" bIns="0" rtlCol="0">
                <a:spAutoFit/>
              </a:bodyPr>
              <a:lstStyle/>
              <a:p>
                <a:pPr algn="ctr"/>
                <a:r>
                  <a:rPr lang="en-US" sz="2000" dirty="0" smtClean="0">
                    <a:ea typeface="Symbol" charset="2"/>
                    <a:cs typeface="Symbol" charset="2"/>
                  </a:rPr>
                  <a:t>I</a:t>
                </a:r>
                <a:r>
                  <a:rPr lang="en-US" sz="2000" baseline="-25000" dirty="0" smtClean="0">
                    <a:ea typeface="Symbol" charset="2"/>
                    <a:cs typeface="Symbol" charset="2"/>
                  </a:rPr>
                  <a:t>p</a:t>
                </a:r>
                <a:r>
                  <a:rPr lang="en-US" sz="2000" dirty="0" smtClean="0">
                    <a:ea typeface="Symbol" charset="2"/>
                    <a:cs typeface="Symbol" charset="2"/>
                  </a:rPr>
                  <a:t> (MA)</a:t>
                </a:r>
                <a:endParaRPr lang="en-US" sz="2000" dirty="0" smtClean="0"/>
              </a:p>
            </p:txBody>
          </p:sp>
          <p:sp>
            <p:nvSpPr>
              <p:cNvPr id="23" name="TextBox 22"/>
              <p:cNvSpPr txBox="1"/>
              <p:nvPr/>
            </p:nvSpPr>
            <p:spPr>
              <a:xfrm>
                <a:off x="6893687" y="3021045"/>
                <a:ext cx="399148" cy="246221"/>
              </a:xfrm>
              <a:prstGeom prst="rect">
                <a:avLst/>
              </a:prstGeom>
              <a:solidFill>
                <a:schemeClr val="bg1"/>
              </a:solidFill>
            </p:spPr>
            <p:txBody>
              <a:bodyPr wrap="none" lIns="0" tIns="0" rIns="0" bIns="0" rtlCol="0">
                <a:spAutoFit/>
              </a:bodyPr>
              <a:lstStyle/>
              <a:p>
                <a:pPr algn="r"/>
                <a:r>
                  <a:rPr lang="en-US" sz="1600" dirty="0" smtClean="0"/>
                  <a:t>0.10</a:t>
                </a:r>
                <a:endParaRPr lang="en-US" sz="1600" dirty="0" smtClean="0">
                  <a:latin typeface="+mn-lt"/>
                </a:endParaRPr>
              </a:p>
            </p:txBody>
          </p:sp>
          <p:sp>
            <p:nvSpPr>
              <p:cNvPr id="27" name="TextBox 26"/>
              <p:cNvSpPr txBox="1"/>
              <p:nvPr/>
            </p:nvSpPr>
            <p:spPr>
              <a:xfrm>
                <a:off x="6744195" y="2513184"/>
                <a:ext cx="548640" cy="246221"/>
              </a:xfrm>
              <a:prstGeom prst="rect">
                <a:avLst/>
              </a:prstGeom>
              <a:solidFill>
                <a:schemeClr val="bg1"/>
              </a:solidFill>
            </p:spPr>
            <p:txBody>
              <a:bodyPr wrap="none" lIns="0" tIns="0" rIns="0" bIns="0" rtlCol="0">
                <a:spAutoFit/>
              </a:bodyPr>
              <a:lstStyle/>
              <a:p>
                <a:pPr algn="r"/>
                <a:r>
                  <a:rPr lang="en-US" sz="1600" dirty="0" smtClean="0"/>
                  <a:t>0.15</a:t>
                </a:r>
                <a:endParaRPr lang="en-US" sz="1600" dirty="0" smtClean="0">
                  <a:latin typeface="+mn-lt"/>
                </a:endParaRPr>
              </a:p>
            </p:txBody>
          </p:sp>
        </p:grpSp>
      </p:grpSp>
    </p:spTree>
    <p:extLst>
      <p:ext uri="{BB962C8B-B14F-4D97-AF65-F5344CB8AC3E}">
        <p14:creationId xmlns:p14="http://schemas.microsoft.com/office/powerpoint/2010/main" val="773319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0182" y="1"/>
            <a:ext cx="9051636" cy="836613"/>
          </a:xfrm>
        </p:spPr>
        <p:txBody>
          <a:bodyPr>
            <a:normAutofit/>
          </a:bodyPr>
          <a:lstStyle/>
          <a:p>
            <a:r>
              <a:rPr lang="en-US" dirty="0" smtClean="0"/>
              <a:t>HFS Injection at low TF Provides Non-Solenoidal Sustainment at High I</a:t>
            </a:r>
            <a:r>
              <a:rPr lang="en-US" baseline="-25000" dirty="0" smtClean="0"/>
              <a:t>N</a:t>
            </a:r>
            <a:endParaRPr lang="en-US" baseline="-25000" dirty="0"/>
          </a:p>
        </p:txBody>
      </p:sp>
      <mc:AlternateContent xmlns:mc="http://schemas.openxmlformats.org/markup-compatibility/2006">
        <mc:Choice xmlns:a14="http://schemas.microsoft.com/office/drawing/2010/main" Requires="a14">
          <p:sp>
            <p:nvSpPr>
              <p:cNvPr id="12" name="Text Placeholder 18"/>
              <p:cNvSpPr txBox="1">
                <a:spLocks/>
              </p:cNvSpPr>
              <p:nvPr/>
            </p:nvSpPr>
            <p:spPr>
              <a:xfrm>
                <a:off x="414118" y="1328745"/>
                <a:ext cx="4997077" cy="4638075"/>
              </a:xfrm>
              <a:prstGeom prst="rect">
                <a:avLst/>
              </a:prstGeom>
            </p:spPr>
            <p:txBody>
              <a:bodyPr wrap="square">
                <a:normAutofit fontScale="92500" lnSpcReduction="20000"/>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sz="1600">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pPr>
                  <a:spcAft>
                    <a:spcPts val="600"/>
                  </a:spcAft>
                </a:pPr>
                <a:r>
                  <a:rPr lang="en-US" sz="2600" dirty="0" smtClean="0"/>
                  <a:t>HFS LHI development campaign provides unique operation space</a:t>
                </a:r>
              </a:p>
              <a:p>
                <a:pPr lvl="1">
                  <a:spcAft>
                    <a:spcPts val="600"/>
                  </a:spcAft>
                </a:pPr>
                <a:r>
                  <a:rPr lang="en-US" sz="2100" dirty="0" smtClean="0"/>
                  <a:t>Low I</a:t>
                </a:r>
                <a:r>
                  <a:rPr lang="en-US" sz="2100" baseline="-25000" dirty="0" smtClean="0"/>
                  <a:t>TF</a:t>
                </a:r>
                <a:r>
                  <a:rPr lang="en-US" sz="2100" dirty="0" smtClean="0"/>
                  <a:t> </a:t>
                </a:r>
                <a:r>
                  <a:rPr lang="en-US" sz="2100" dirty="0">
                    <a:latin typeface="Symbol" charset="2"/>
                    <a:ea typeface="Symbol" charset="2"/>
                    <a:cs typeface="Symbol" charset="2"/>
                  </a:rPr>
                  <a:t>~ </a:t>
                </a:r>
                <a:r>
                  <a:rPr lang="en-US" sz="2100" dirty="0"/>
                  <a:t>0.6 </a:t>
                </a:r>
                <a:r>
                  <a:rPr lang="en-US" sz="2100" dirty="0" smtClean="0"/>
                  <a:t>I</a:t>
                </a:r>
                <a:r>
                  <a:rPr lang="en-US" sz="2100" baseline="-25000" dirty="0" smtClean="0"/>
                  <a:t>p</a:t>
                </a:r>
                <a:endParaRPr lang="en-US" sz="2100" dirty="0" smtClean="0"/>
              </a:p>
              <a:p>
                <a:pPr lvl="1">
                  <a:spcAft>
                    <a:spcPts val="600"/>
                  </a:spcAft>
                </a:pPr>
                <a14:m>
                  <m:oMath xmlns:m="http://schemas.openxmlformats.org/officeDocument/2006/math">
                    <m:sSub>
                      <m:sSubPr>
                        <m:ctrlPr>
                          <a:rPr lang="en-US" sz="2100" b="0" i="1" smtClean="0">
                            <a:latin typeface="Cambria Math" charset="0"/>
                          </a:rPr>
                        </m:ctrlPr>
                      </m:sSubPr>
                      <m:e>
                        <m:r>
                          <a:rPr lang="en-US" sz="2100" b="0" i="1" smtClean="0">
                            <a:latin typeface="Cambria Math" charset="0"/>
                          </a:rPr>
                          <m:t>𝐼</m:t>
                        </m:r>
                      </m:e>
                      <m:sub>
                        <m:r>
                          <a:rPr lang="en-US" sz="2100" b="0" i="1" smtClean="0">
                            <a:latin typeface="Cambria Math" charset="0"/>
                          </a:rPr>
                          <m:t>𝑁</m:t>
                        </m:r>
                      </m:sub>
                    </m:sSub>
                    <m:r>
                      <a:rPr lang="en-US" sz="2100" b="0" i="1" smtClean="0">
                        <a:latin typeface="Cambria Math" charset="0"/>
                      </a:rPr>
                      <m:t>=5</m:t>
                    </m:r>
                    <m:r>
                      <a:rPr lang="en-US" sz="2100" b="0" i="1" smtClean="0">
                        <a:latin typeface="Cambria Math" charset="0"/>
                      </a:rPr>
                      <m:t>𝐴</m:t>
                    </m:r>
                    <m:f>
                      <m:fPr>
                        <m:ctrlPr>
                          <a:rPr lang="en-US" sz="2100" b="0" i="1" smtClean="0">
                            <a:latin typeface="Cambria Math" charset="0"/>
                          </a:rPr>
                        </m:ctrlPr>
                      </m:fPr>
                      <m:num>
                        <m:sSub>
                          <m:sSubPr>
                            <m:ctrlPr>
                              <a:rPr lang="en-US" sz="2100" b="0" i="1" smtClean="0">
                                <a:latin typeface="Cambria Math" charset="0"/>
                              </a:rPr>
                            </m:ctrlPr>
                          </m:sSubPr>
                          <m:e>
                            <m:r>
                              <a:rPr lang="en-US" sz="2100" b="0" i="1" smtClean="0">
                                <a:latin typeface="Cambria Math" charset="0"/>
                              </a:rPr>
                              <m:t>𝐼</m:t>
                            </m:r>
                          </m:e>
                          <m:sub>
                            <m:r>
                              <a:rPr lang="en-US" sz="2100" b="0" i="1" smtClean="0">
                                <a:latin typeface="Cambria Math" charset="0"/>
                              </a:rPr>
                              <m:t>𝑝</m:t>
                            </m:r>
                          </m:sub>
                        </m:sSub>
                      </m:num>
                      <m:den>
                        <m:sSub>
                          <m:sSubPr>
                            <m:ctrlPr>
                              <a:rPr lang="en-US" sz="2100" b="0" i="1" smtClean="0">
                                <a:latin typeface="Cambria Math" charset="0"/>
                              </a:rPr>
                            </m:ctrlPr>
                          </m:sSubPr>
                          <m:e>
                            <m:r>
                              <a:rPr lang="en-US" sz="2100" b="0" i="1" smtClean="0">
                                <a:latin typeface="Cambria Math" charset="0"/>
                              </a:rPr>
                              <m:t>𝐼</m:t>
                            </m:r>
                          </m:e>
                          <m:sub>
                            <m:r>
                              <a:rPr lang="en-US" sz="2100" b="0" i="1" smtClean="0">
                                <a:latin typeface="Cambria Math" charset="0"/>
                              </a:rPr>
                              <m:t>𝑇𝐹</m:t>
                            </m:r>
                          </m:sub>
                        </m:sSub>
                      </m:den>
                    </m:f>
                    <m:r>
                      <a:rPr lang="en-US" sz="2100" b="0" i="1" smtClean="0">
                        <a:latin typeface="Cambria Math" charset="0"/>
                      </a:rPr>
                      <m:t>&gt;10</m:t>
                    </m:r>
                  </m:oMath>
                </a14:m>
                <a:r>
                  <a:rPr lang="en-US" sz="2100" dirty="0" smtClean="0"/>
                  <a:t> accessible</a:t>
                </a:r>
              </a:p>
              <a:p>
                <a:pPr lvl="1">
                  <a:spcAft>
                    <a:spcPts val="600"/>
                  </a:spcAft>
                </a:pPr>
                <a:endParaRPr lang="en-US" sz="2100" baseline="-25000" dirty="0"/>
              </a:p>
              <a:p>
                <a:pPr>
                  <a:spcAft>
                    <a:spcPts val="600"/>
                  </a:spcAft>
                </a:pPr>
                <a:r>
                  <a:rPr lang="en-US" sz="2600" dirty="0" smtClean="0"/>
                  <a:t>Enables high </a:t>
                </a:r>
                <a:r>
                  <a:rPr lang="en-US" sz="2600" dirty="0" smtClean="0">
                    <a:latin typeface="Symbol" charset="2"/>
                    <a:ea typeface="Symbol" charset="2"/>
                    <a:cs typeface="Symbol" charset="2"/>
                  </a:rPr>
                  <a:t>b</a:t>
                </a:r>
                <a:r>
                  <a:rPr lang="en-US" sz="2600" baseline="-25000" dirty="0"/>
                  <a:t>t</a:t>
                </a:r>
                <a:r>
                  <a:rPr lang="en-US" sz="2600" dirty="0" smtClean="0"/>
                  <a:t> access</a:t>
                </a:r>
                <a:r>
                  <a:rPr lang="en-US" sz="2600" baseline="30000" dirty="0" smtClean="0"/>
                  <a:t>1</a:t>
                </a:r>
              </a:p>
              <a:p>
                <a:pPr lvl="1">
                  <a:spcAft>
                    <a:spcPts val="600"/>
                  </a:spcAft>
                </a:pPr>
                <a:r>
                  <a:rPr lang="en-US" sz="2100" dirty="0" smtClean="0"/>
                  <a:t>Aided by anomalous ion heating</a:t>
                </a:r>
              </a:p>
              <a:p>
                <a:pPr lvl="1">
                  <a:spcAft>
                    <a:spcPts val="600"/>
                  </a:spcAft>
                </a:pPr>
                <a:endParaRPr lang="en-US" sz="2100" dirty="0" smtClean="0"/>
              </a:p>
              <a:p>
                <a:pPr>
                  <a:spcAft>
                    <a:spcPts val="600"/>
                  </a:spcAft>
                </a:pPr>
                <a:r>
                  <a:rPr lang="en-US" sz="2600" dirty="0" smtClean="0"/>
                  <a:t>Kinetic constraints on </a:t>
                </a:r>
                <a:br>
                  <a:rPr lang="en-US" sz="2600" dirty="0" smtClean="0"/>
                </a:br>
                <a:r>
                  <a:rPr lang="en-US" sz="2600" dirty="0" smtClean="0"/>
                  <a:t>magnetic equilibrium fits</a:t>
                </a:r>
                <a:r>
                  <a:rPr lang="en-US" sz="2600" baseline="30000" dirty="0" smtClean="0"/>
                  <a:t>2</a:t>
                </a:r>
              </a:p>
              <a:p>
                <a:pPr lvl="1">
                  <a:spcAft>
                    <a:spcPts val="600"/>
                  </a:spcAft>
                </a:pPr>
                <a:r>
                  <a:rPr lang="en-US" sz="2100" dirty="0" smtClean="0"/>
                  <a:t>P</a:t>
                </a:r>
                <a:r>
                  <a:rPr lang="en-US" sz="2100" baseline="-25000" dirty="0" smtClean="0"/>
                  <a:t>tot</a:t>
                </a:r>
                <a:r>
                  <a:rPr lang="en-US" sz="2100" dirty="0" smtClean="0"/>
                  <a:t>(0)</a:t>
                </a:r>
              </a:p>
              <a:p>
                <a:pPr lvl="1">
                  <a:spcAft>
                    <a:spcPts val="600"/>
                  </a:spcAft>
                </a:pPr>
                <a:r>
                  <a:rPr lang="en-US" sz="2100" dirty="0" smtClean="0"/>
                  <a:t>Edge location defined by </a:t>
                </a:r>
                <a:r>
                  <a:rPr lang="en-US" sz="2100" dirty="0" smtClean="0"/>
                  <a:t>T</a:t>
                </a:r>
                <a:r>
                  <a:rPr lang="en-US" sz="2100" baseline="-25000" dirty="0" smtClean="0"/>
                  <a:t>e</a:t>
                </a:r>
                <a:r>
                  <a:rPr lang="en-US" sz="2100" dirty="0" smtClean="0"/>
                  <a:t> </a:t>
                </a:r>
                <a:r>
                  <a:rPr lang="en-US" sz="2100" dirty="0" smtClean="0"/>
                  <a:t>profiles</a:t>
                </a:r>
              </a:p>
            </p:txBody>
          </p:sp>
        </mc:Choice>
        <mc:Fallback>
          <p:sp>
            <p:nvSpPr>
              <p:cNvPr id="12" name="Text Placeholder 18"/>
              <p:cNvSpPr txBox="1">
                <a:spLocks noRot="1" noChangeAspect="1" noMove="1" noResize="1" noEditPoints="1" noAdjustHandles="1" noChangeArrowheads="1" noChangeShapeType="1" noTextEdit="1"/>
              </p:cNvSpPr>
              <p:nvPr/>
            </p:nvSpPr>
            <p:spPr>
              <a:xfrm>
                <a:off x="414118" y="1328745"/>
                <a:ext cx="4997077" cy="4638075"/>
              </a:xfrm>
              <a:prstGeom prst="rect">
                <a:avLst/>
              </a:prstGeom>
              <a:blipFill rotWithShape="0">
                <a:blip r:embed="rId3"/>
                <a:stretch>
                  <a:fillRect l="-1951" t="-3154" r="-2195"/>
                </a:stretch>
              </a:blipFill>
            </p:spPr>
            <p:txBody>
              <a:bodyPr/>
              <a:lstStyle/>
              <a:p>
                <a:r>
                  <a:rPr lang="en-US">
                    <a:noFill/>
                  </a:rPr>
                  <a:t> </a:t>
                </a:r>
              </a:p>
            </p:txBody>
          </p:sp>
        </mc:Fallback>
      </mc:AlternateContent>
      <p:grpSp>
        <p:nvGrpSpPr>
          <p:cNvPr id="8" name="Group 7"/>
          <p:cNvGrpSpPr/>
          <p:nvPr/>
        </p:nvGrpSpPr>
        <p:grpSpPr>
          <a:xfrm>
            <a:off x="7828078" y="3214688"/>
            <a:ext cx="2981895" cy="658481"/>
            <a:chOff x="7828078" y="3214688"/>
            <a:chExt cx="2981895" cy="658481"/>
          </a:xfrm>
        </p:grpSpPr>
        <p:grpSp>
          <p:nvGrpSpPr>
            <p:cNvPr id="7" name="Group 6"/>
            <p:cNvGrpSpPr/>
            <p:nvPr/>
          </p:nvGrpSpPr>
          <p:grpSpPr>
            <a:xfrm>
              <a:off x="7828078" y="3214688"/>
              <a:ext cx="2712795" cy="626034"/>
              <a:chOff x="7828078" y="3214688"/>
              <a:chExt cx="2712795" cy="626034"/>
            </a:xfrm>
          </p:grpSpPr>
          <p:cxnSp>
            <p:nvCxnSpPr>
              <p:cNvPr id="18" name="Straight Connector 17"/>
              <p:cNvCxnSpPr/>
              <p:nvPr/>
            </p:nvCxnSpPr>
            <p:spPr bwMode="auto">
              <a:xfrm flipH="1">
                <a:off x="7828078" y="3626410"/>
                <a:ext cx="924390" cy="214312"/>
              </a:xfrm>
              <a:prstGeom prst="line">
                <a:avLst/>
              </a:prstGeom>
              <a:solidFill>
                <a:srgbClr val="00B8FF"/>
              </a:solidFill>
              <a:ln w="9525" cap="flat" cmpd="sng" algn="ctr">
                <a:solidFill>
                  <a:schemeClr val="tx1"/>
                </a:solidFill>
                <a:prstDash val="dash"/>
                <a:round/>
                <a:headEnd type="none" w="med" len="med"/>
                <a:tailEnd type="none" w="med" len="med"/>
              </a:ln>
              <a:effectLst/>
            </p:spPr>
          </p:cxnSp>
          <p:cxnSp>
            <p:nvCxnSpPr>
              <p:cNvPr id="34" name="Straight Connector 33"/>
              <p:cNvCxnSpPr/>
              <p:nvPr/>
            </p:nvCxnSpPr>
            <p:spPr bwMode="auto">
              <a:xfrm flipH="1">
                <a:off x="9616483" y="3214688"/>
                <a:ext cx="924390" cy="214312"/>
              </a:xfrm>
              <a:prstGeom prst="line">
                <a:avLst/>
              </a:prstGeom>
              <a:solidFill>
                <a:srgbClr val="00B8FF"/>
              </a:solidFill>
              <a:ln w="9525" cap="flat" cmpd="sng" algn="ctr">
                <a:solidFill>
                  <a:schemeClr val="tx1"/>
                </a:solidFill>
                <a:prstDash val="dash"/>
                <a:round/>
                <a:headEnd type="none" w="med" len="med"/>
                <a:tailEnd type="none" w="med" len="med"/>
              </a:ln>
              <a:effectLst/>
            </p:spPr>
          </p:cxnSp>
        </p:grpSp>
        <p:cxnSp>
          <p:nvCxnSpPr>
            <p:cNvPr id="37" name="Straight Connector 36"/>
            <p:cNvCxnSpPr/>
            <p:nvPr/>
          </p:nvCxnSpPr>
          <p:spPr bwMode="auto">
            <a:xfrm>
              <a:off x="10573241" y="3214688"/>
              <a:ext cx="236732" cy="658481"/>
            </a:xfrm>
            <a:prstGeom prst="line">
              <a:avLst/>
            </a:prstGeom>
            <a:solidFill>
              <a:srgbClr val="00B8FF"/>
            </a:solidFill>
            <a:ln w="9525" cap="flat" cmpd="sng" algn="ctr">
              <a:solidFill>
                <a:schemeClr val="tx1"/>
              </a:solidFill>
              <a:prstDash val="dash"/>
              <a:round/>
              <a:headEnd type="none" w="med" len="med"/>
              <a:tailEnd type="none" w="med" len="med"/>
            </a:ln>
            <a:effectLst/>
          </p:spPr>
        </p:cxnSp>
      </p:grpSp>
      <p:sp>
        <p:nvSpPr>
          <p:cNvPr id="16" name="Footer Placeholder 7"/>
          <p:cNvSpPr>
            <a:spLocks noGrp="1"/>
          </p:cNvSpPr>
          <p:nvPr>
            <p:ph type="ftr" sz="quarter" idx="10"/>
          </p:nvPr>
        </p:nvSpPr>
        <p:spPr>
          <a:xfrm>
            <a:off x="101602" y="6538569"/>
            <a:ext cx="3330951" cy="304800"/>
          </a:xfrm>
        </p:spPr>
        <p:txBody>
          <a:bodyPr/>
          <a:lstStyle/>
          <a:p>
            <a:r>
              <a:rPr lang="en-US" i="1" dirty="0" smtClean="0"/>
              <a:t>D.J. Schlossberg, APS-DPP 2016, </a:t>
            </a:r>
            <a:r>
              <a:rPr lang="en-US" i="1" dirty="0"/>
              <a:t>8</a:t>
            </a:r>
            <a:r>
              <a:rPr lang="en-US" i="1" dirty="0" smtClean="0"/>
              <a:t>/10</a:t>
            </a:r>
            <a:endParaRPr lang="en-US" i="1" dirty="0"/>
          </a:p>
        </p:txBody>
      </p:sp>
      <p:sp>
        <p:nvSpPr>
          <p:cNvPr id="17" name="Rectangle 16"/>
          <p:cNvSpPr/>
          <p:nvPr/>
        </p:nvSpPr>
        <p:spPr>
          <a:xfrm>
            <a:off x="7602164" y="6338153"/>
            <a:ext cx="3931862" cy="461665"/>
          </a:xfrm>
          <a:prstGeom prst="rect">
            <a:avLst/>
          </a:prstGeom>
        </p:spPr>
        <p:txBody>
          <a:bodyPr wrap="square">
            <a:spAutoFit/>
          </a:bodyPr>
          <a:lstStyle/>
          <a:p>
            <a:r>
              <a:rPr lang="en-US" sz="1200" i="1" baseline="30000" dirty="0" smtClean="0"/>
              <a:t>1</a:t>
            </a:r>
            <a:r>
              <a:rPr lang="en-US" sz="1200" i="1" dirty="0" smtClean="0"/>
              <a:t> M.W. Bongard, et al. NP10.52 Poster Wed morning</a:t>
            </a:r>
          </a:p>
          <a:p>
            <a:r>
              <a:rPr lang="en-US" sz="1200" i="1" baseline="30000" dirty="0" smtClean="0"/>
              <a:t>2</a:t>
            </a:r>
            <a:r>
              <a:rPr lang="en-US" sz="1200" i="1" dirty="0" smtClean="0"/>
              <a:t> G.M. Bodner, et al. NP10.54, Poster Wed. morning</a:t>
            </a:r>
            <a:endParaRPr lang="en-US" sz="1200" i="1" baseline="30000" dirty="0"/>
          </a:p>
        </p:txBody>
      </p:sp>
      <p:sp>
        <p:nvSpPr>
          <p:cNvPr id="22" name="TextBox 21"/>
          <p:cNvSpPr txBox="1"/>
          <p:nvPr/>
        </p:nvSpPr>
        <p:spPr>
          <a:xfrm>
            <a:off x="10573241" y="3879036"/>
            <a:ext cx="405688" cy="461665"/>
          </a:xfrm>
          <a:prstGeom prst="rect">
            <a:avLst/>
          </a:prstGeom>
          <a:noFill/>
        </p:spPr>
        <p:txBody>
          <a:bodyPr wrap="none" rtlCol="0">
            <a:spAutoFit/>
          </a:bodyPr>
          <a:lstStyle/>
          <a:p>
            <a:r>
              <a:rPr lang="en-US" sz="2400" dirty="0" err="1" smtClean="0"/>
              <a:t>T</a:t>
            </a:r>
            <a:r>
              <a:rPr lang="en-US" sz="2400" baseline="-25000" dirty="0" err="1" smtClean="0"/>
              <a:t>i</a:t>
            </a:r>
            <a:endParaRPr lang="en-US" sz="2400" dirty="0" smtClean="0"/>
          </a:p>
        </p:txBody>
      </p:sp>
      <p:sp>
        <p:nvSpPr>
          <p:cNvPr id="4" name="TextBox 3"/>
          <p:cNvSpPr txBox="1"/>
          <p:nvPr/>
        </p:nvSpPr>
        <p:spPr>
          <a:xfrm rot="16200000">
            <a:off x="4931681" y="4561019"/>
            <a:ext cx="1239442" cy="338554"/>
          </a:xfrm>
          <a:prstGeom prst="rect">
            <a:avLst/>
          </a:prstGeom>
          <a:solidFill>
            <a:schemeClr val="bg1"/>
          </a:solidFill>
        </p:spPr>
        <p:txBody>
          <a:bodyPr wrap="none" rtlCol="0">
            <a:spAutoFit/>
          </a:bodyPr>
          <a:lstStyle/>
          <a:p>
            <a:r>
              <a:rPr lang="en-US" sz="1600" dirty="0"/>
              <a:t>n</a:t>
            </a:r>
            <a:r>
              <a:rPr lang="en-US" sz="1600" baseline="-25000" dirty="0" smtClean="0"/>
              <a:t>e</a:t>
            </a:r>
            <a:r>
              <a:rPr lang="en-US" sz="1600" dirty="0" smtClean="0"/>
              <a:t>(10</a:t>
            </a:r>
            <a:r>
              <a:rPr lang="en-US" sz="1600" baseline="30000" dirty="0" smtClean="0"/>
              <a:t>19</a:t>
            </a:r>
            <a:r>
              <a:rPr lang="en-US" sz="1600" dirty="0" smtClean="0"/>
              <a:t> m</a:t>
            </a:r>
            <a:r>
              <a:rPr lang="en-US" sz="1600" baseline="30000" dirty="0" smtClean="0"/>
              <a:t>-3</a:t>
            </a:r>
            <a:r>
              <a:rPr lang="en-US" sz="1600" dirty="0" smtClean="0"/>
              <a:t>)</a:t>
            </a:r>
            <a:endParaRPr lang="en-US" sz="1600" dirty="0" smtClean="0">
              <a:latin typeface="+mn-lt"/>
            </a:endParaRPr>
          </a:p>
        </p:txBody>
      </p:sp>
      <p:sp>
        <p:nvSpPr>
          <p:cNvPr id="21" name="TextBox 20"/>
          <p:cNvSpPr txBox="1"/>
          <p:nvPr/>
        </p:nvSpPr>
        <p:spPr>
          <a:xfrm rot="16200000">
            <a:off x="8517692" y="4503702"/>
            <a:ext cx="808106" cy="338554"/>
          </a:xfrm>
          <a:prstGeom prst="rect">
            <a:avLst/>
          </a:prstGeom>
          <a:solidFill>
            <a:schemeClr val="bg1"/>
          </a:solidFill>
        </p:spPr>
        <p:txBody>
          <a:bodyPr wrap="none" rtlCol="0">
            <a:spAutoFit/>
          </a:bodyPr>
          <a:lstStyle/>
          <a:p>
            <a:r>
              <a:rPr lang="en-US" sz="1600" dirty="0" smtClean="0"/>
              <a:t>T</a:t>
            </a:r>
            <a:r>
              <a:rPr lang="en-US" sz="1600" baseline="-25000" dirty="0" smtClean="0"/>
              <a:t>e</a:t>
            </a:r>
            <a:r>
              <a:rPr lang="en-US" sz="1600" dirty="0" smtClean="0"/>
              <a:t> (eV)</a:t>
            </a:r>
            <a:endParaRPr lang="en-US" sz="1600" dirty="0" smtClean="0">
              <a:latin typeface="+mn-lt"/>
            </a:endParaRPr>
          </a:p>
        </p:txBody>
      </p:sp>
      <p:grpSp>
        <p:nvGrpSpPr>
          <p:cNvPr id="45" name="Group 44"/>
          <p:cNvGrpSpPr/>
          <p:nvPr/>
        </p:nvGrpSpPr>
        <p:grpSpPr>
          <a:xfrm>
            <a:off x="5213098" y="3802297"/>
            <a:ext cx="6706022" cy="2298184"/>
            <a:chOff x="5213098" y="3802297"/>
            <a:chExt cx="6706022" cy="2298184"/>
          </a:xfrm>
        </p:grpSpPr>
        <p:grpSp>
          <p:nvGrpSpPr>
            <p:cNvPr id="44" name="Group 43"/>
            <p:cNvGrpSpPr/>
            <p:nvPr/>
          </p:nvGrpSpPr>
          <p:grpSpPr>
            <a:xfrm>
              <a:off x="8639562" y="3802297"/>
              <a:ext cx="3279558" cy="2274953"/>
              <a:chOff x="8639562" y="3802297"/>
              <a:chExt cx="3279558" cy="2274953"/>
            </a:xfrm>
          </p:grpSpPr>
          <p:pic>
            <p:nvPicPr>
              <p:cNvPr id="32" name="Picture 31"/>
              <p:cNvPicPr>
                <a:picLocks noChangeAspect="1"/>
              </p:cNvPicPr>
              <p:nvPr/>
            </p:nvPicPr>
            <p:blipFill rotWithShape="1">
              <a:blip r:embed="rId4"/>
              <a:srcRect l="2449" t="18208" r="8074"/>
              <a:stretch/>
            </p:blipFill>
            <p:spPr>
              <a:xfrm>
                <a:off x="8863144" y="3859591"/>
                <a:ext cx="3021227" cy="2058092"/>
              </a:xfrm>
              <a:prstGeom prst="rect">
                <a:avLst/>
              </a:prstGeom>
            </p:spPr>
          </p:pic>
          <p:sp>
            <p:nvSpPr>
              <p:cNvPr id="19" name="TextBox 18"/>
              <p:cNvSpPr txBox="1"/>
              <p:nvPr/>
            </p:nvSpPr>
            <p:spPr>
              <a:xfrm>
                <a:off x="8997479" y="3802297"/>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150</a:t>
                </a:r>
                <a:endParaRPr lang="en-US" dirty="0" smtClean="0">
                  <a:latin typeface="+mn-lt"/>
                </a:endParaRPr>
              </a:p>
            </p:txBody>
          </p:sp>
          <p:sp>
            <p:nvSpPr>
              <p:cNvPr id="23" name="TextBox 22"/>
              <p:cNvSpPr txBox="1"/>
              <p:nvPr/>
            </p:nvSpPr>
            <p:spPr>
              <a:xfrm>
                <a:off x="9003785" y="4912411"/>
                <a:ext cx="341440" cy="246221"/>
              </a:xfrm>
              <a:prstGeom prst="rect">
                <a:avLst/>
              </a:prstGeom>
              <a:solidFill>
                <a:srgbClr val="FFFFFF"/>
              </a:solidFill>
            </p:spPr>
            <p:txBody>
              <a:bodyPr wrap="none" lIns="0" tIns="0" rIns="0" bIns="0" rtlCol="0" anchor="ctr">
                <a:noAutofit/>
              </a:bodyPr>
              <a:lstStyle/>
              <a:p>
                <a:pPr algn="r"/>
                <a:r>
                  <a:rPr lang="en-US" dirty="0"/>
                  <a:t>5</a:t>
                </a:r>
                <a:r>
                  <a:rPr lang="en-US" dirty="0" smtClean="0">
                    <a:latin typeface="+mn-lt"/>
                  </a:rPr>
                  <a:t>0</a:t>
                </a:r>
                <a:endParaRPr lang="en-US" dirty="0" smtClean="0">
                  <a:latin typeface="+mn-lt"/>
                </a:endParaRPr>
              </a:p>
            </p:txBody>
          </p:sp>
          <p:sp>
            <p:nvSpPr>
              <p:cNvPr id="24" name="TextBox 23"/>
              <p:cNvSpPr txBox="1"/>
              <p:nvPr/>
            </p:nvSpPr>
            <p:spPr>
              <a:xfrm>
                <a:off x="9003785" y="5434974"/>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0</a:t>
                </a:r>
                <a:endParaRPr lang="en-US" dirty="0" smtClean="0">
                  <a:latin typeface="+mn-lt"/>
                </a:endParaRPr>
              </a:p>
            </p:txBody>
          </p:sp>
          <p:sp>
            <p:nvSpPr>
              <p:cNvPr id="25" name="TextBox 24"/>
              <p:cNvSpPr txBox="1"/>
              <p:nvPr/>
            </p:nvSpPr>
            <p:spPr>
              <a:xfrm rot="16200000">
                <a:off x="8395029" y="4501263"/>
                <a:ext cx="885607" cy="396541"/>
              </a:xfrm>
              <a:prstGeom prst="rect">
                <a:avLst/>
              </a:prstGeom>
              <a:solidFill>
                <a:srgbClr val="FFFFFF"/>
              </a:solidFill>
            </p:spPr>
            <p:txBody>
              <a:bodyPr wrap="none" lIns="0" tIns="0" rIns="0" bIns="0" rtlCol="0" anchor="ctr">
                <a:noAutofit/>
              </a:bodyPr>
              <a:lstStyle/>
              <a:p>
                <a:pPr algn="ctr"/>
                <a:r>
                  <a:rPr lang="en-US" sz="2000" dirty="0" smtClean="0">
                    <a:latin typeface="+mn-lt"/>
                  </a:rPr>
                  <a:t>T</a:t>
                </a:r>
                <a:r>
                  <a:rPr lang="en-US" sz="2000" baseline="-25000" dirty="0" smtClean="0">
                    <a:latin typeface="+mn-lt"/>
                  </a:rPr>
                  <a:t>e</a:t>
                </a:r>
                <a:r>
                  <a:rPr lang="en-US" sz="2000" dirty="0" smtClean="0">
                    <a:latin typeface="+mn-lt"/>
                  </a:rPr>
                  <a:t> (eV)</a:t>
                </a:r>
                <a:endParaRPr lang="en-US" sz="2000" dirty="0" smtClean="0">
                  <a:latin typeface="+mn-lt"/>
                </a:endParaRPr>
              </a:p>
            </p:txBody>
          </p:sp>
          <p:sp>
            <p:nvSpPr>
              <p:cNvPr id="27" name="TextBox 26"/>
              <p:cNvSpPr txBox="1"/>
              <p:nvPr/>
            </p:nvSpPr>
            <p:spPr>
              <a:xfrm>
                <a:off x="9255072" y="5651544"/>
                <a:ext cx="212007" cy="168172"/>
              </a:xfrm>
              <a:prstGeom prst="rect">
                <a:avLst/>
              </a:prstGeom>
              <a:solidFill>
                <a:srgbClr val="FFFFFF"/>
              </a:solidFill>
            </p:spPr>
            <p:txBody>
              <a:bodyPr wrap="none" lIns="0" tIns="0" rIns="0" bIns="0" rtlCol="0" anchor="ctr">
                <a:noAutofit/>
              </a:bodyPr>
              <a:lstStyle/>
              <a:p>
                <a:pPr algn="ctr"/>
                <a:r>
                  <a:rPr lang="en-US" dirty="0" smtClean="0">
                    <a:latin typeface="+mn-lt"/>
                  </a:rPr>
                  <a:t>0</a:t>
                </a:r>
                <a:endParaRPr lang="en-US" dirty="0" smtClean="0">
                  <a:latin typeface="+mn-lt"/>
                </a:endParaRPr>
              </a:p>
            </p:txBody>
          </p:sp>
          <p:sp>
            <p:nvSpPr>
              <p:cNvPr id="28" name="TextBox 27"/>
              <p:cNvSpPr txBox="1"/>
              <p:nvPr/>
            </p:nvSpPr>
            <p:spPr>
              <a:xfrm>
                <a:off x="11369228" y="5636472"/>
                <a:ext cx="549892" cy="184989"/>
              </a:xfrm>
              <a:prstGeom prst="rect">
                <a:avLst/>
              </a:prstGeom>
              <a:solidFill>
                <a:srgbClr val="FFFFFF"/>
              </a:solidFill>
            </p:spPr>
            <p:txBody>
              <a:bodyPr wrap="none" lIns="0" tIns="0" rIns="0" bIns="0" rtlCol="0" anchor="ctr">
                <a:noAutofit/>
              </a:bodyPr>
              <a:lstStyle/>
              <a:p>
                <a:pPr algn="ctr"/>
                <a:r>
                  <a:rPr lang="en-US" dirty="0" smtClean="0"/>
                  <a:t>0.8</a:t>
                </a:r>
                <a:endParaRPr lang="en-US" dirty="0" smtClean="0">
                  <a:latin typeface="+mn-lt"/>
                </a:endParaRPr>
              </a:p>
            </p:txBody>
          </p:sp>
          <p:sp>
            <p:nvSpPr>
              <p:cNvPr id="29" name="TextBox 28"/>
              <p:cNvSpPr txBox="1"/>
              <p:nvPr/>
            </p:nvSpPr>
            <p:spPr>
              <a:xfrm>
                <a:off x="10038702" y="5779323"/>
                <a:ext cx="974168" cy="297927"/>
              </a:xfrm>
              <a:prstGeom prst="rect">
                <a:avLst/>
              </a:prstGeom>
              <a:solidFill>
                <a:srgbClr val="FFFFFF"/>
              </a:solidFill>
            </p:spPr>
            <p:txBody>
              <a:bodyPr wrap="none" lIns="0" tIns="0" rIns="0" bIns="0" rtlCol="0" anchor="ctr">
                <a:noAutofit/>
              </a:bodyPr>
              <a:lstStyle/>
              <a:p>
                <a:pPr algn="ctr"/>
                <a:r>
                  <a:rPr lang="en-US" sz="2000" dirty="0"/>
                  <a:t>R</a:t>
                </a:r>
                <a:r>
                  <a:rPr lang="en-US" sz="2000" baseline="-25000" dirty="0" smtClean="0"/>
                  <a:t>maj</a:t>
                </a:r>
                <a:r>
                  <a:rPr lang="en-US" sz="2000" dirty="0" smtClean="0"/>
                  <a:t> (m)</a:t>
                </a:r>
                <a:endParaRPr lang="en-US" sz="2000" dirty="0" smtClean="0"/>
              </a:p>
            </p:txBody>
          </p:sp>
          <p:sp>
            <p:nvSpPr>
              <p:cNvPr id="30" name="TextBox 29"/>
              <p:cNvSpPr txBox="1"/>
              <p:nvPr/>
            </p:nvSpPr>
            <p:spPr>
              <a:xfrm>
                <a:off x="9726151" y="5645352"/>
                <a:ext cx="1426280" cy="168172"/>
              </a:xfrm>
              <a:prstGeom prst="rect">
                <a:avLst/>
              </a:prstGeom>
              <a:solidFill>
                <a:srgbClr val="FFFFFF"/>
              </a:solidFill>
            </p:spPr>
            <p:txBody>
              <a:bodyPr wrap="none" lIns="0" tIns="0" rIns="0" bIns="0" rtlCol="0" anchor="ctr">
                <a:noAutofit/>
              </a:bodyPr>
              <a:lstStyle/>
              <a:p>
                <a:pPr algn="ctr"/>
                <a:r>
                  <a:rPr lang="en-US" smtClean="0"/>
                  <a:t>0.4</a:t>
                </a:r>
                <a:endParaRPr lang="en-US" dirty="0" smtClean="0">
                  <a:latin typeface="+mn-lt"/>
                </a:endParaRPr>
              </a:p>
            </p:txBody>
          </p:sp>
          <p:sp>
            <p:nvSpPr>
              <p:cNvPr id="20" name="TextBox 19"/>
              <p:cNvSpPr txBox="1"/>
              <p:nvPr/>
            </p:nvSpPr>
            <p:spPr>
              <a:xfrm>
                <a:off x="8991173" y="4338280"/>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100</a:t>
                </a:r>
                <a:endParaRPr lang="en-US" dirty="0" smtClean="0">
                  <a:latin typeface="+mn-lt"/>
                </a:endParaRPr>
              </a:p>
            </p:txBody>
          </p:sp>
        </p:grpSp>
        <p:grpSp>
          <p:nvGrpSpPr>
            <p:cNvPr id="43" name="Group 42"/>
            <p:cNvGrpSpPr/>
            <p:nvPr/>
          </p:nvGrpSpPr>
          <p:grpSpPr>
            <a:xfrm>
              <a:off x="5213098" y="3859591"/>
              <a:ext cx="3481749" cy="2240890"/>
              <a:chOff x="5213098" y="3859591"/>
              <a:chExt cx="3481749" cy="2240890"/>
            </a:xfrm>
          </p:grpSpPr>
          <p:pic>
            <p:nvPicPr>
              <p:cNvPr id="26" name="Picture 25"/>
              <p:cNvPicPr>
                <a:picLocks noChangeAspect="1"/>
              </p:cNvPicPr>
              <p:nvPr/>
            </p:nvPicPr>
            <p:blipFill rotWithShape="1">
              <a:blip r:embed="rId5"/>
              <a:srcRect l="3914" t="12042" r="8754"/>
              <a:stretch/>
            </p:blipFill>
            <p:spPr>
              <a:xfrm>
                <a:off x="5406469" y="3859591"/>
                <a:ext cx="3243649" cy="2226511"/>
              </a:xfrm>
              <a:prstGeom prst="rect">
                <a:avLst/>
              </a:prstGeom>
            </p:spPr>
          </p:pic>
          <p:grpSp>
            <p:nvGrpSpPr>
              <p:cNvPr id="11" name="Group 10"/>
              <p:cNvGrpSpPr/>
              <p:nvPr/>
            </p:nvGrpSpPr>
            <p:grpSpPr>
              <a:xfrm>
                <a:off x="5213098" y="3966234"/>
                <a:ext cx="3481749" cy="2134247"/>
                <a:chOff x="5213098" y="3966234"/>
                <a:chExt cx="3481749" cy="2134247"/>
              </a:xfrm>
            </p:grpSpPr>
            <p:grpSp>
              <p:nvGrpSpPr>
                <p:cNvPr id="10" name="Group 9"/>
                <p:cNvGrpSpPr/>
                <p:nvPr/>
              </p:nvGrpSpPr>
              <p:grpSpPr>
                <a:xfrm>
                  <a:off x="5879453" y="5659703"/>
                  <a:ext cx="2815394" cy="440778"/>
                  <a:chOff x="5879453" y="5659703"/>
                  <a:chExt cx="2815394" cy="440778"/>
                </a:xfrm>
              </p:grpSpPr>
              <p:sp>
                <p:nvSpPr>
                  <p:cNvPr id="31" name="TextBox 30"/>
                  <p:cNvSpPr txBox="1"/>
                  <p:nvPr/>
                </p:nvSpPr>
                <p:spPr>
                  <a:xfrm>
                    <a:off x="5879453" y="5674775"/>
                    <a:ext cx="212007" cy="168172"/>
                  </a:xfrm>
                  <a:prstGeom prst="rect">
                    <a:avLst/>
                  </a:prstGeom>
                  <a:solidFill>
                    <a:srgbClr val="FFFFFF"/>
                  </a:solidFill>
                </p:spPr>
                <p:txBody>
                  <a:bodyPr wrap="none" lIns="0" tIns="0" rIns="0" bIns="0" rtlCol="0" anchor="ctr">
                    <a:noAutofit/>
                  </a:bodyPr>
                  <a:lstStyle/>
                  <a:p>
                    <a:pPr algn="ctr"/>
                    <a:r>
                      <a:rPr lang="en-US" dirty="0" smtClean="0">
                        <a:latin typeface="+mn-lt"/>
                      </a:rPr>
                      <a:t>0</a:t>
                    </a:r>
                    <a:endParaRPr lang="en-US" dirty="0" smtClean="0">
                      <a:latin typeface="+mn-lt"/>
                    </a:endParaRPr>
                  </a:p>
                </p:txBody>
              </p:sp>
              <p:sp>
                <p:nvSpPr>
                  <p:cNvPr id="33" name="TextBox 32"/>
                  <p:cNvSpPr txBox="1"/>
                  <p:nvPr/>
                </p:nvSpPr>
                <p:spPr>
                  <a:xfrm>
                    <a:off x="8144955" y="5659703"/>
                    <a:ext cx="549892" cy="184989"/>
                  </a:xfrm>
                  <a:prstGeom prst="rect">
                    <a:avLst/>
                  </a:prstGeom>
                  <a:solidFill>
                    <a:srgbClr val="FFFFFF"/>
                  </a:solidFill>
                </p:spPr>
                <p:txBody>
                  <a:bodyPr wrap="none" lIns="0" tIns="0" rIns="0" bIns="0" rtlCol="0" anchor="ctr">
                    <a:noAutofit/>
                  </a:bodyPr>
                  <a:lstStyle/>
                  <a:p>
                    <a:pPr algn="ctr"/>
                    <a:r>
                      <a:rPr lang="en-US" dirty="0" smtClean="0"/>
                      <a:t>0.8</a:t>
                    </a:r>
                    <a:endParaRPr lang="en-US" dirty="0" smtClean="0">
                      <a:latin typeface="+mn-lt"/>
                    </a:endParaRPr>
                  </a:p>
                </p:txBody>
              </p:sp>
              <p:sp>
                <p:nvSpPr>
                  <p:cNvPr id="35" name="TextBox 34"/>
                  <p:cNvSpPr txBox="1"/>
                  <p:nvPr/>
                </p:nvSpPr>
                <p:spPr>
                  <a:xfrm>
                    <a:off x="6751369" y="5802554"/>
                    <a:ext cx="974168" cy="297927"/>
                  </a:xfrm>
                  <a:prstGeom prst="rect">
                    <a:avLst/>
                  </a:prstGeom>
                  <a:solidFill>
                    <a:srgbClr val="FFFFFF"/>
                  </a:solidFill>
                </p:spPr>
                <p:txBody>
                  <a:bodyPr wrap="none" lIns="0" tIns="0" rIns="0" bIns="0" rtlCol="0" anchor="ctr">
                    <a:noAutofit/>
                  </a:bodyPr>
                  <a:lstStyle/>
                  <a:p>
                    <a:pPr algn="ctr"/>
                    <a:r>
                      <a:rPr lang="en-US" sz="2000" dirty="0"/>
                      <a:t>R</a:t>
                    </a:r>
                    <a:r>
                      <a:rPr lang="en-US" sz="2000" baseline="-25000" dirty="0" smtClean="0"/>
                      <a:t>maj</a:t>
                    </a:r>
                    <a:r>
                      <a:rPr lang="en-US" sz="2000" dirty="0" smtClean="0"/>
                      <a:t> (m)</a:t>
                    </a:r>
                    <a:endParaRPr lang="en-US" sz="2000" dirty="0" smtClean="0"/>
                  </a:p>
                </p:txBody>
              </p:sp>
              <p:sp>
                <p:nvSpPr>
                  <p:cNvPr id="36" name="TextBox 35"/>
                  <p:cNvSpPr txBox="1"/>
                  <p:nvPr/>
                </p:nvSpPr>
                <p:spPr>
                  <a:xfrm>
                    <a:off x="6367504" y="5668583"/>
                    <a:ext cx="1568908" cy="168172"/>
                  </a:xfrm>
                  <a:prstGeom prst="rect">
                    <a:avLst/>
                  </a:prstGeom>
                  <a:solidFill>
                    <a:srgbClr val="FFFFFF"/>
                  </a:solidFill>
                </p:spPr>
                <p:txBody>
                  <a:bodyPr wrap="none" lIns="0" tIns="0" rIns="0" bIns="0" rtlCol="0" anchor="ctr">
                    <a:noAutofit/>
                  </a:bodyPr>
                  <a:lstStyle/>
                  <a:p>
                    <a:pPr algn="ctr"/>
                    <a:r>
                      <a:rPr lang="en-US" smtClean="0"/>
                      <a:t>0.4</a:t>
                    </a:r>
                    <a:endParaRPr lang="en-US" dirty="0" smtClean="0">
                      <a:latin typeface="+mn-lt"/>
                    </a:endParaRPr>
                  </a:p>
                </p:txBody>
              </p:sp>
            </p:grpSp>
            <p:grpSp>
              <p:nvGrpSpPr>
                <p:cNvPr id="9" name="Group 8"/>
                <p:cNvGrpSpPr/>
                <p:nvPr/>
              </p:nvGrpSpPr>
              <p:grpSpPr>
                <a:xfrm>
                  <a:off x="5213098" y="3966234"/>
                  <a:ext cx="759228" cy="1695579"/>
                  <a:chOff x="5213098" y="3966234"/>
                  <a:chExt cx="759228" cy="1695579"/>
                </a:xfrm>
              </p:grpSpPr>
              <p:sp>
                <p:nvSpPr>
                  <p:cNvPr id="38" name="TextBox 37"/>
                  <p:cNvSpPr txBox="1"/>
                  <p:nvPr/>
                </p:nvSpPr>
                <p:spPr>
                  <a:xfrm>
                    <a:off x="5521871" y="3966234"/>
                    <a:ext cx="450455" cy="353742"/>
                  </a:xfrm>
                  <a:prstGeom prst="rect">
                    <a:avLst/>
                  </a:prstGeom>
                  <a:solidFill>
                    <a:srgbClr val="FFFFFF"/>
                  </a:solidFill>
                </p:spPr>
                <p:txBody>
                  <a:bodyPr wrap="none" lIns="0" tIns="0" rIns="0" bIns="0" rtlCol="0" anchor="ctr">
                    <a:noAutofit/>
                  </a:bodyPr>
                  <a:lstStyle/>
                  <a:p>
                    <a:pPr algn="r"/>
                    <a:r>
                      <a:rPr lang="en-US" dirty="0" smtClean="0">
                        <a:latin typeface="+mn-lt"/>
                      </a:rPr>
                      <a:t>1.5</a:t>
                    </a:r>
                    <a:endParaRPr lang="en-US" dirty="0" smtClean="0">
                      <a:latin typeface="+mn-lt"/>
                    </a:endParaRPr>
                  </a:p>
                </p:txBody>
              </p:sp>
              <p:sp>
                <p:nvSpPr>
                  <p:cNvPr id="41" name="TextBox 40"/>
                  <p:cNvSpPr txBox="1"/>
                  <p:nvPr/>
                </p:nvSpPr>
                <p:spPr>
                  <a:xfrm rot="16200000">
                    <a:off x="4646742" y="4552692"/>
                    <a:ext cx="1568908" cy="436195"/>
                  </a:xfrm>
                  <a:prstGeom prst="rect">
                    <a:avLst/>
                  </a:prstGeom>
                  <a:solidFill>
                    <a:srgbClr val="FFFFFF"/>
                  </a:solidFill>
                </p:spPr>
                <p:txBody>
                  <a:bodyPr wrap="none" lIns="0" tIns="0" rIns="0" bIns="0" rtlCol="0" anchor="ctr">
                    <a:noAutofit/>
                  </a:bodyPr>
                  <a:lstStyle/>
                  <a:p>
                    <a:pPr algn="ctr"/>
                    <a:r>
                      <a:rPr lang="en-US" sz="2000" dirty="0"/>
                      <a:t>n</a:t>
                    </a:r>
                    <a:r>
                      <a:rPr lang="en-US" sz="2000" baseline="-25000" dirty="0" smtClean="0">
                        <a:latin typeface="+mn-lt"/>
                      </a:rPr>
                      <a:t>e</a:t>
                    </a:r>
                    <a:r>
                      <a:rPr lang="en-US" sz="2000" dirty="0" smtClean="0">
                        <a:latin typeface="+mn-lt"/>
                      </a:rPr>
                      <a:t> (10</a:t>
                    </a:r>
                    <a:r>
                      <a:rPr lang="en-US" sz="2000" baseline="30000" dirty="0" smtClean="0">
                        <a:latin typeface="+mn-lt"/>
                      </a:rPr>
                      <a:t>19 </a:t>
                    </a:r>
                    <a:r>
                      <a:rPr lang="en-US" sz="2000" dirty="0" smtClean="0">
                        <a:latin typeface="+mn-lt"/>
                      </a:rPr>
                      <a:t>m</a:t>
                    </a:r>
                    <a:r>
                      <a:rPr lang="en-US" sz="2000" baseline="30000" dirty="0" smtClean="0">
                        <a:latin typeface="+mn-lt"/>
                      </a:rPr>
                      <a:t>-3</a:t>
                    </a:r>
                    <a:r>
                      <a:rPr lang="en-US" sz="2000" dirty="0" smtClean="0">
                        <a:latin typeface="+mn-lt"/>
                      </a:rPr>
                      <a:t>)</a:t>
                    </a:r>
                    <a:endParaRPr lang="en-US" sz="2000" dirty="0" smtClean="0">
                      <a:latin typeface="+mn-lt"/>
                    </a:endParaRPr>
                  </a:p>
                </p:txBody>
              </p:sp>
              <p:sp>
                <p:nvSpPr>
                  <p:cNvPr id="42" name="TextBox 41"/>
                  <p:cNvSpPr txBox="1"/>
                  <p:nvPr/>
                </p:nvSpPr>
                <p:spPr>
                  <a:xfrm>
                    <a:off x="5630886" y="4476553"/>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1.0</a:t>
                    </a:r>
                    <a:endParaRPr lang="en-US" dirty="0" smtClean="0">
                      <a:latin typeface="+mn-lt"/>
                    </a:endParaRPr>
                  </a:p>
                </p:txBody>
              </p:sp>
              <p:sp>
                <p:nvSpPr>
                  <p:cNvPr id="39" name="TextBox 38"/>
                  <p:cNvSpPr txBox="1"/>
                  <p:nvPr/>
                </p:nvSpPr>
                <p:spPr>
                  <a:xfrm>
                    <a:off x="5630886" y="4962400"/>
                    <a:ext cx="341440" cy="246221"/>
                  </a:xfrm>
                  <a:prstGeom prst="rect">
                    <a:avLst/>
                  </a:prstGeom>
                  <a:solidFill>
                    <a:srgbClr val="FFFFFF"/>
                  </a:solidFill>
                </p:spPr>
                <p:txBody>
                  <a:bodyPr wrap="none" lIns="0" tIns="0" rIns="0" bIns="0" rtlCol="0" anchor="ctr">
                    <a:noAutofit/>
                  </a:bodyPr>
                  <a:lstStyle/>
                  <a:p>
                    <a:pPr algn="r"/>
                    <a:r>
                      <a:rPr lang="en-US" dirty="0" smtClean="0"/>
                      <a:t>0.5</a:t>
                    </a:r>
                    <a:endParaRPr lang="en-US" dirty="0" smtClean="0">
                      <a:latin typeface="+mn-lt"/>
                    </a:endParaRPr>
                  </a:p>
                </p:txBody>
              </p:sp>
              <p:sp>
                <p:nvSpPr>
                  <p:cNvPr id="40" name="TextBox 39"/>
                  <p:cNvSpPr txBox="1"/>
                  <p:nvPr/>
                </p:nvSpPr>
                <p:spPr>
                  <a:xfrm>
                    <a:off x="5630886" y="5415592"/>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0.0</a:t>
                    </a:r>
                    <a:endParaRPr lang="en-US" dirty="0" smtClean="0">
                      <a:latin typeface="+mn-lt"/>
                    </a:endParaRPr>
                  </a:p>
                </p:txBody>
              </p:sp>
            </p:grpSp>
          </p:grpSp>
        </p:grpSp>
      </p:grpSp>
      <p:grpSp>
        <p:nvGrpSpPr>
          <p:cNvPr id="70" name="Group 69"/>
          <p:cNvGrpSpPr/>
          <p:nvPr/>
        </p:nvGrpSpPr>
        <p:grpSpPr>
          <a:xfrm>
            <a:off x="6083244" y="955411"/>
            <a:ext cx="5615387" cy="2728050"/>
            <a:chOff x="6083244" y="955411"/>
            <a:chExt cx="5615387" cy="2728050"/>
          </a:xfrm>
        </p:grpSpPr>
        <p:pic>
          <p:nvPicPr>
            <p:cNvPr id="2" name="Picture 1"/>
            <p:cNvPicPr>
              <a:picLocks noChangeAspect="1"/>
            </p:cNvPicPr>
            <p:nvPr/>
          </p:nvPicPr>
          <p:blipFill>
            <a:blip r:embed="rId6"/>
            <a:stretch>
              <a:fillRect/>
            </a:stretch>
          </p:blipFill>
          <p:spPr>
            <a:xfrm>
              <a:off x="6228823" y="1251150"/>
              <a:ext cx="5469808" cy="2387216"/>
            </a:xfrm>
            <a:prstGeom prst="rect">
              <a:avLst/>
            </a:prstGeom>
          </p:spPr>
        </p:pic>
        <p:sp>
          <p:nvSpPr>
            <p:cNvPr id="14" name="TextBox 13"/>
            <p:cNvSpPr txBox="1"/>
            <p:nvPr/>
          </p:nvSpPr>
          <p:spPr>
            <a:xfrm>
              <a:off x="9951726" y="955411"/>
              <a:ext cx="954107" cy="400110"/>
            </a:xfrm>
            <a:prstGeom prst="rect">
              <a:avLst/>
            </a:prstGeom>
            <a:noFill/>
          </p:spPr>
          <p:txBody>
            <a:bodyPr wrap="none" rtlCol="0">
              <a:spAutoFit/>
            </a:bodyPr>
            <a:lstStyle/>
            <a:p>
              <a:r>
                <a:rPr lang="en-US" sz="2000" i="1" dirty="0" smtClean="0">
                  <a:latin typeface="Times New Roman" charset="0"/>
                  <a:ea typeface="Times New Roman" charset="0"/>
                  <a:cs typeface="Times New Roman" charset="0"/>
                </a:rPr>
                <a:t>I</a:t>
              </a:r>
              <a:r>
                <a:rPr lang="en-US" sz="2000" i="1" baseline="-25000" dirty="0" smtClean="0">
                  <a:latin typeface="Times New Roman" charset="0"/>
                  <a:ea typeface="Times New Roman" charset="0"/>
                  <a:cs typeface="Times New Roman" charset="0"/>
                </a:rPr>
                <a:t>N</a:t>
              </a:r>
              <a:r>
                <a:rPr lang="en-US" sz="2000" i="1" dirty="0" smtClean="0">
                  <a:latin typeface="Times New Roman" charset="0"/>
                  <a:ea typeface="Times New Roman" charset="0"/>
                  <a:cs typeface="Times New Roman" charset="0"/>
                </a:rPr>
                <a:t> = 15</a:t>
              </a:r>
              <a:endParaRPr lang="en-US" sz="2000" i="1" dirty="0">
                <a:latin typeface="Times New Roman" charset="0"/>
                <a:ea typeface="Times New Roman" charset="0"/>
                <a:cs typeface="Times New Roman" charset="0"/>
              </a:endParaRPr>
            </a:p>
          </p:txBody>
        </p:sp>
        <p:grpSp>
          <p:nvGrpSpPr>
            <p:cNvPr id="51" name="Group 50"/>
            <p:cNvGrpSpPr/>
            <p:nvPr/>
          </p:nvGrpSpPr>
          <p:grpSpPr>
            <a:xfrm>
              <a:off x="6084583" y="1215832"/>
              <a:ext cx="674471" cy="1204414"/>
              <a:chOff x="6084583" y="1215832"/>
              <a:chExt cx="674471" cy="1204414"/>
            </a:xfrm>
          </p:grpSpPr>
          <p:sp>
            <p:nvSpPr>
              <p:cNvPr id="46" name="TextBox 45"/>
              <p:cNvSpPr txBox="1"/>
              <p:nvPr/>
            </p:nvSpPr>
            <p:spPr>
              <a:xfrm>
                <a:off x="6308599" y="1215832"/>
                <a:ext cx="450455" cy="353742"/>
              </a:xfrm>
              <a:prstGeom prst="rect">
                <a:avLst/>
              </a:prstGeom>
              <a:solidFill>
                <a:srgbClr val="FFFFFF"/>
              </a:solidFill>
            </p:spPr>
            <p:txBody>
              <a:bodyPr wrap="none" lIns="0" tIns="0" rIns="0" bIns="0" rtlCol="0" anchor="ctr">
                <a:noAutofit/>
              </a:bodyPr>
              <a:lstStyle/>
              <a:p>
                <a:pPr algn="r"/>
                <a:r>
                  <a:rPr lang="en-US" dirty="0" smtClean="0">
                    <a:latin typeface="+mn-lt"/>
                  </a:rPr>
                  <a:t>120</a:t>
                </a:r>
                <a:endParaRPr lang="en-US" dirty="0" smtClean="0">
                  <a:latin typeface="+mn-lt"/>
                </a:endParaRPr>
              </a:p>
            </p:txBody>
          </p:sp>
          <p:sp>
            <p:nvSpPr>
              <p:cNvPr id="48" name="TextBox 47"/>
              <p:cNvSpPr txBox="1"/>
              <p:nvPr/>
            </p:nvSpPr>
            <p:spPr>
              <a:xfrm>
                <a:off x="6417614" y="1579031"/>
                <a:ext cx="341440" cy="246221"/>
              </a:xfrm>
              <a:prstGeom prst="rect">
                <a:avLst/>
              </a:prstGeom>
              <a:solidFill>
                <a:srgbClr val="FFFFFF"/>
              </a:solidFill>
            </p:spPr>
            <p:txBody>
              <a:bodyPr wrap="none" lIns="0" tIns="0" rIns="0" bIns="0" rtlCol="0" anchor="ctr">
                <a:noAutofit/>
              </a:bodyPr>
              <a:lstStyle/>
              <a:p>
                <a:pPr algn="r"/>
                <a:r>
                  <a:rPr lang="en-US" dirty="0" smtClean="0">
                    <a:latin typeface="+mn-lt"/>
                  </a:rPr>
                  <a:t>80</a:t>
                </a:r>
                <a:endParaRPr lang="en-US" dirty="0" smtClean="0">
                  <a:latin typeface="+mn-lt"/>
                </a:endParaRPr>
              </a:p>
            </p:txBody>
          </p:sp>
          <p:sp>
            <p:nvSpPr>
              <p:cNvPr id="49" name="TextBox 48"/>
              <p:cNvSpPr txBox="1"/>
              <p:nvPr/>
            </p:nvSpPr>
            <p:spPr>
              <a:xfrm>
                <a:off x="6417614" y="1892569"/>
                <a:ext cx="341440" cy="246221"/>
              </a:xfrm>
              <a:prstGeom prst="rect">
                <a:avLst/>
              </a:prstGeom>
              <a:solidFill>
                <a:srgbClr val="FFFFFF"/>
              </a:solidFill>
            </p:spPr>
            <p:txBody>
              <a:bodyPr wrap="none" lIns="0" tIns="0" rIns="0" bIns="0" rtlCol="0" anchor="ctr">
                <a:noAutofit/>
              </a:bodyPr>
              <a:lstStyle/>
              <a:p>
                <a:pPr algn="r"/>
                <a:r>
                  <a:rPr lang="en-US" dirty="0" smtClean="0"/>
                  <a:t>40</a:t>
                </a:r>
                <a:endParaRPr lang="en-US" dirty="0" smtClean="0">
                  <a:latin typeface="+mn-lt"/>
                </a:endParaRPr>
              </a:p>
            </p:txBody>
          </p:sp>
          <p:sp>
            <p:nvSpPr>
              <p:cNvPr id="50" name="TextBox 49"/>
              <p:cNvSpPr txBox="1"/>
              <p:nvPr/>
            </p:nvSpPr>
            <p:spPr>
              <a:xfrm>
                <a:off x="6566320" y="2235257"/>
                <a:ext cx="192734" cy="184989"/>
              </a:xfrm>
              <a:prstGeom prst="rect">
                <a:avLst/>
              </a:prstGeom>
              <a:solidFill>
                <a:srgbClr val="FFFFFF"/>
              </a:solidFill>
            </p:spPr>
            <p:txBody>
              <a:bodyPr wrap="none" lIns="0" tIns="0" rIns="0" bIns="0" rtlCol="0" anchor="ctr">
                <a:noAutofit/>
              </a:bodyPr>
              <a:lstStyle/>
              <a:p>
                <a:pPr algn="r"/>
                <a:r>
                  <a:rPr lang="en-US" dirty="0" smtClean="0">
                    <a:latin typeface="+mn-lt"/>
                  </a:rPr>
                  <a:t>0</a:t>
                </a:r>
                <a:endParaRPr lang="en-US" dirty="0" smtClean="0">
                  <a:latin typeface="+mn-lt"/>
                </a:endParaRPr>
              </a:p>
            </p:txBody>
          </p:sp>
          <p:sp>
            <p:nvSpPr>
              <p:cNvPr id="47" name="TextBox 46"/>
              <p:cNvSpPr txBox="1"/>
              <p:nvPr/>
            </p:nvSpPr>
            <p:spPr>
              <a:xfrm rot="16200000">
                <a:off x="5880305" y="1695937"/>
                <a:ext cx="805097" cy="396541"/>
              </a:xfrm>
              <a:prstGeom prst="rect">
                <a:avLst/>
              </a:prstGeom>
              <a:solidFill>
                <a:srgbClr val="FFFFFF"/>
              </a:solidFill>
            </p:spPr>
            <p:txBody>
              <a:bodyPr wrap="none" lIns="0" tIns="0" rIns="0" bIns="0" rtlCol="0" anchor="ctr">
                <a:noAutofit/>
              </a:bodyPr>
              <a:lstStyle/>
              <a:p>
                <a:pPr algn="ctr"/>
                <a:r>
                  <a:rPr lang="en-US" sz="2000"/>
                  <a:t>I</a:t>
                </a:r>
                <a:r>
                  <a:rPr lang="en-US" sz="2000" baseline="-25000" smtClean="0"/>
                  <a:t>p</a:t>
                </a:r>
                <a:r>
                  <a:rPr lang="en-US" sz="2000" smtClean="0">
                    <a:latin typeface="+mn-lt"/>
                  </a:rPr>
                  <a:t> (kA)</a:t>
                </a:r>
                <a:endParaRPr lang="en-US" sz="2000" dirty="0" smtClean="0">
                  <a:latin typeface="+mn-lt"/>
                </a:endParaRPr>
              </a:p>
            </p:txBody>
          </p:sp>
        </p:grpSp>
        <p:grpSp>
          <p:nvGrpSpPr>
            <p:cNvPr id="52" name="Group 51"/>
            <p:cNvGrpSpPr/>
            <p:nvPr/>
          </p:nvGrpSpPr>
          <p:grpSpPr>
            <a:xfrm>
              <a:off x="6083244" y="2418986"/>
              <a:ext cx="674471" cy="878988"/>
              <a:chOff x="6084583" y="1453911"/>
              <a:chExt cx="674471" cy="878988"/>
            </a:xfrm>
          </p:grpSpPr>
          <p:sp>
            <p:nvSpPr>
              <p:cNvPr id="53" name="TextBox 52"/>
              <p:cNvSpPr txBox="1"/>
              <p:nvPr/>
            </p:nvSpPr>
            <p:spPr>
              <a:xfrm>
                <a:off x="6308599" y="1453911"/>
                <a:ext cx="450455" cy="219646"/>
              </a:xfrm>
              <a:prstGeom prst="rect">
                <a:avLst/>
              </a:prstGeom>
              <a:solidFill>
                <a:srgbClr val="FFFFFF"/>
              </a:solidFill>
            </p:spPr>
            <p:txBody>
              <a:bodyPr wrap="none" lIns="0" tIns="0" rIns="0" bIns="0" rtlCol="0" anchor="ctr">
                <a:noAutofit/>
              </a:bodyPr>
              <a:lstStyle/>
              <a:p>
                <a:pPr algn="r"/>
                <a:r>
                  <a:rPr lang="en-US" dirty="0"/>
                  <a:t>6</a:t>
                </a:r>
                <a:r>
                  <a:rPr lang="en-US" dirty="0" smtClean="0">
                    <a:latin typeface="+mn-lt"/>
                  </a:rPr>
                  <a:t>0</a:t>
                </a:r>
                <a:endParaRPr lang="en-US" dirty="0" smtClean="0">
                  <a:latin typeface="+mn-lt"/>
                </a:endParaRPr>
              </a:p>
            </p:txBody>
          </p:sp>
          <p:sp>
            <p:nvSpPr>
              <p:cNvPr id="54" name="TextBox 53"/>
              <p:cNvSpPr txBox="1"/>
              <p:nvPr/>
            </p:nvSpPr>
            <p:spPr>
              <a:xfrm>
                <a:off x="6417614" y="1674813"/>
                <a:ext cx="341440" cy="436195"/>
              </a:xfrm>
              <a:prstGeom prst="rect">
                <a:avLst/>
              </a:prstGeom>
              <a:solidFill>
                <a:srgbClr val="FFFFFF"/>
              </a:solidFill>
            </p:spPr>
            <p:txBody>
              <a:bodyPr wrap="none" lIns="0" tIns="0" rIns="0" bIns="0" rtlCol="0" anchor="ctr">
                <a:noAutofit/>
              </a:bodyPr>
              <a:lstStyle/>
              <a:p>
                <a:pPr algn="r"/>
                <a:r>
                  <a:rPr lang="en-US" dirty="0" smtClean="0"/>
                  <a:t>3</a:t>
                </a:r>
                <a:r>
                  <a:rPr lang="en-US" dirty="0" smtClean="0">
                    <a:latin typeface="+mn-lt"/>
                  </a:rPr>
                  <a:t>0</a:t>
                </a:r>
                <a:endParaRPr lang="en-US" dirty="0" smtClean="0">
                  <a:latin typeface="+mn-lt"/>
                </a:endParaRPr>
              </a:p>
            </p:txBody>
          </p:sp>
          <p:sp>
            <p:nvSpPr>
              <p:cNvPr id="56" name="TextBox 55"/>
              <p:cNvSpPr txBox="1"/>
              <p:nvPr/>
            </p:nvSpPr>
            <p:spPr>
              <a:xfrm>
                <a:off x="6566320" y="2164727"/>
                <a:ext cx="192734" cy="168172"/>
              </a:xfrm>
              <a:prstGeom prst="rect">
                <a:avLst/>
              </a:prstGeom>
              <a:solidFill>
                <a:srgbClr val="FFFFFF"/>
              </a:solidFill>
            </p:spPr>
            <p:txBody>
              <a:bodyPr wrap="none" lIns="0" tIns="0" rIns="0" bIns="0" rtlCol="0" anchor="ctr">
                <a:noAutofit/>
              </a:bodyPr>
              <a:lstStyle/>
              <a:p>
                <a:pPr algn="r"/>
                <a:r>
                  <a:rPr lang="en-US" dirty="0" smtClean="0">
                    <a:latin typeface="+mn-lt"/>
                  </a:rPr>
                  <a:t>0</a:t>
                </a:r>
                <a:endParaRPr lang="en-US" dirty="0" smtClean="0">
                  <a:latin typeface="+mn-lt"/>
                </a:endParaRPr>
              </a:p>
            </p:txBody>
          </p:sp>
          <p:sp>
            <p:nvSpPr>
              <p:cNvPr id="57" name="TextBox 56"/>
              <p:cNvSpPr txBox="1"/>
              <p:nvPr/>
            </p:nvSpPr>
            <p:spPr>
              <a:xfrm rot="16200000">
                <a:off x="5880305" y="1695937"/>
                <a:ext cx="805097" cy="396541"/>
              </a:xfrm>
              <a:prstGeom prst="rect">
                <a:avLst/>
              </a:prstGeom>
              <a:solidFill>
                <a:srgbClr val="FFFFFF"/>
              </a:solidFill>
            </p:spPr>
            <p:txBody>
              <a:bodyPr wrap="none" lIns="0" tIns="0" rIns="0" bIns="0" rtlCol="0" anchor="ctr">
                <a:noAutofit/>
              </a:bodyPr>
              <a:lstStyle/>
              <a:p>
                <a:pPr algn="ctr"/>
                <a:r>
                  <a:rPr lang="en-US" sz="2000" dirty="0" smtClean="0"/>
                  <a:t>I</a:t>
                </a:r>
                <a:r>
                  <a:rPr lang="en-US" sz="2000" baseline="-25000" dirty="0" smtClean="0"/>
                  <a:t>TF</a:t>
                </a:r>
                <a:r>
                  <a:rPr lang="en-US" sz="2000" dirty="0" smtClean="0">
                    <a:latin typeface="+mn-lt"/>
                  </a:rPr>
                  <a:t> (kA)</a:t>
                </a:r>
                <a:endParaRPr lang="en-US" sz="2000" dirty="0" smtClean="0">
                  <a:latin typeface="+mn-lt"/>
                </a:endParaRPr>
              </a:p>
            </p:txBody>
          </p:sp>
        </p:grpSp>
        <p:grpSp>
          <p:nvGrpSpPr>
            <p:cNvPr id="69" name="Group 68"/>
            <p:cNvGrpSpPr/>
            <p:nvPr/>
          </p:nvGrpSpPr>
          <p:grpSpPr>
            <a:xfrm>
              <a:off x="6871887" y="3256104"/>
              <a:ext cx="4488070" cy="427357"/>
              <a:chOff x="6871887" y="3256104"/>
              <a:chExt cx="4488070" cy="427357"/>
            </a:xfrm>
          </p:grpSpPr>
          <p:sp>
            <p:nvSpPr>
              <p:cNvPr id="58" name="TextBox 57"/>
              <p:cNvSpPr txBox="1"/>
              <p:nvPr/>
            </p:nvSpPr>
            <p:spPr>
              <a:xfrm>
                <a:off x="6871887" y="3256104"/>
                <a:ext cx="233208" cy="203488"/>
              </a:xfrm>
              <a:prstGeom prst="rect">
                <a:avLst/>
              </a:prstGeom>
              <a:solidFill>
                <a:srgbClr val="FFFFFF"/>
              </a:solidFill>
            </p:spPr>
            <p:txBody>
              <a:bodyPr wrap="none" lIns="0" tIns="0" rIns="0" bIns="0" rtlCol="0" anchor="ctr">
                <a:noAutofit/>
              </a:bodyPr>
              <a:lstStyle/>
              <a:p>
                <a:pPr algn="ctr"/>
                <a:r>
                  <a:rPr lang="en-US" dirty="0" smtClean="0">
                    <a:latin typeface="+mn-lt"/>
                  </a:rPr>
                  <a:t>  </a:t>
                </a:r>
                <a:endParaRPr lang="en-US" dirty="0" smtClean="0">
                  <a:latin typeface="+mn-lt"/>
                </a:endParaRPr>
              </a:p>
            </p:txBody>
          </p:sp>
          <p:sp>
            <p:nvSpPr>
              <p:cNvPr id="59" name="TextBox 58"/>
              <p:cNvSpPr txBox="1"/>
              <p:nvPr/>
            </p:nvSpPr>
            <p:spPr>
              <a:xfrm>
                <a:off x="8610521" y="3459624"/>
                <a:ext cx="1208959" cy="223837"/>
              </a:xfrm>
              <a:prstGeom prst="rect">
                <a:avLst/>
              </a:prstGeom>
              <a:solidFill>
                <a:srgbClr val="FFFFFF"/>
              </a:solidFill>
            </p:spPr>
            <p:txBody>
              <a:bodyPr wrap="none" lIns="0" tIns="0" rIns="0" bIns="0" rtlCol="0" anchor="ctr">
                <a:noAutofit/>
              </a:bodyPr>
              <a:lstStyle/>
              <a:p>
                <a:pPr algn="ctr"/>
                <a:r>
                  <a:rPr lang="en-US" sz="2000" dirty="0" smtClean="0"/>
                  <a:t>Time </a:t>
                </a:r>
                <a:r>
                  <a:rPr lang="en-US" sz="2000" dirty="0" smtClean="0">
                    <a:latin typeface="+mn-lt"/>
                  </a:rPr>
                  <a:t>(ms)</a:t>
                </a:r>
                <a:endParaRPr lang="en-US" sz="2000" dirty="0" smtClean="0">
                  <a:latin typeface="+mn-lt"/>
                </a:endParaRPr>
              </a:p>
            </p:txBody>
          </p:sp>
          <p:sp>
            <p:nvSpPr>
              <p:cNvPr id="60" name="TextBox 59"/>
              <p:cNvSpPr txBox="1"/>
              <p:nvPr/>
            </p:nvSpPr>
            <p:spPr>
              <a:xfrm>
                <a:off x="7704675" y="3256104"/>
                <a:ext cx="233208" cy="203488"/>
              </a:xfrm>
              <a:prstGeom prst="rect">
                <a:avLst/>
              </a:prstGeom>
              <a:solidFill>
                <a:srgbClr val="FFFFFF"/>
              </a:solidFill>
            </p:spPr>
            <p:txBody>
              <a:bodyPr wrap="none" lIns="0" tIns="0" rIns="0" bIns="0" rtlCol="0" anchor="ctr">
                <a:noAutofit/>
              </a:bodyPr>
              <a:lstStyle/>
              <a:p>
                <a:pPr algn="ctr"/>
                <a:r>
                  <a:rPr lang="en-US" dirty="0" smtClean="0">
                    <a:latin typeface="+mn-lt"/>
                  </a:rPr>
                  <a:t>18</a:t>
                </a:r>
                <a:endParaRPr lang="en-US" dirty="0" smtClean="0">
                  <a:latin typeface="+mn-lt"/>
                </a:endParaRPr>
              </a:p>
            </p:txBody>
          </p:sp>
          <p:sp>
            <p:nvSpPr>
              <p:cNvPr id="62" name="TextBox 61"/>
              <p:cNvSpPr txBox="1"/>
              <p:nvPr/>
            </p:nvSpPr>
            <p:spPr>
              <a:xfrm>
                <a:off x="9370251" y="3256104"/>
                <a:ext cx="233208" cy="203488"/>
              </a:xfrm>
              <a:prstGeom prst="rect">
                <a:avLst/>
              </a:prstGeom>
              <a:solidFill>
                <a:srgbClr val="FFFFFF"/>
              </a:solidFill>
            </p:spPr>
            <p:txBody>
              <a:bodyPr wrap="none" lIns="0" tIns="0" rIns="0" bIns="0" rtlCol="0" anchor="ctr">
                <a:noAutofit/>
              </a:bodyPr>
              <a:lstStyle/>
              <a:p>
                <a:pPr algn="ctr"/>
                <a:r>
                  <a:rPr lang="en-US" dirty="0" smtClean="0"/>
                  <a:t>22</a:t>
                </a:r>
                <a:endParaRPr lang="en-US" dirty="0" smtClean="0">
                  <a:latin typeface="+mn-lt"/>
                </a:endParaRPr>
              </a:p>
            </p:txBody>
          </p:sp>
          <p:sp>
            <p:nvSpPr>
              <p:cNvPr id="64" name="TextBox 63"/>
              <p:cNvSpPr txBox="1"/>
              <p:nvPr/>
            </p:nvSpPr>
            <p:spPr>
              <a:xfrm>
                <a:off x="10984373" y="3256104"/>
                <a:ext cx="375584" cy="203488"/>
              </a:xfrm>
              <a:prstGeom prst="rect">
                <a:avLst/>
              </a:prstGeom>
              <a:solidFill>
                <a:srgbClr val="FFFFFF"/>
              </a:solidFill>
            </p:spPr>
            <p:txBody>
              <a:bodyPr wrap="none" lIns="0" tIns="0" rIns="0" bIns="0" rtlCol="0" anchor="ctr">
                <a:noAutofit/>
              </a:bodyPr>
              <a:lstStyle/>
              <a:p>
                <a:pPr algn="ctr"/>
                <a:r>
                  <a:rPr lang="en-US" dirty="0"/>
                  <a:t>2</a:t>
                </a:r>
                <a:r>
                  <a:rPr lang="en-US" dirty="0" smtClean="0">
                    <a:latin typeface="+mn-lt"/>
                  </a:rPr>
                  <a:t>6</a:t>
                </a:r>
                <a:endParaRPr lang="en-US" dirty="0" smtClean="0">
                  <a:latin typeface="+mn-lt"/>
                </a:endParaRPr>
              </a:p>
            </p:txBody>
          </p:sp>
          <p:sp>
            <p:nvSpPr>
              <p:cNvPr id="63" name="TextBox 62"/>
              <p:cNvSpPr txBox="1"/>
              <p:nvPr/>
            </p:nvSpPr>
            <p:spPr>
              <a:xfrm>
                <a:off x="10213640" y="3268250"/>
                <a:ext cx="327233" cy="191342"/>
              </a:xfrm>
              <a:prstGeom prst="rect">
                <a:avLst/>
              </a:prstGeom>
              <a:solidFill>
                <a:srgbClr val="FFFFFF"/>
              </a:solidFill>
            </p:spPr>
            <p:txBody>
              <a:bodyPr wrap="none" lIns="0" tIns="0" rIns="0" bIns="0" rtlCol="0" anchor="ctr">
                <a:noAutofit/>
              </a:bodyPr>
              <a:lstStyle/>
              <a:p>
                <a:pPr algn="ctr"/>
                <a:r>
                  <a:rPr lang="en-US" smtClean="0"/>
                  <a:t>   </a:t>
                </a:r>
                <a:endParaRPr lang="en-US" dirty="0" smtClean="0">
                  <a:latin typeface="+mn-lt"/>
                </a:endParaRPr>
              </a:p>
            </p:txBody>
          </p:sp>
          <p:sp>
            <p:nvSpPr>
              <p:cNvPr id="61" name="TextBox 60"/>
              <p:cNvSpPr txBox="1"/>
              <p:nvPr/>
            </p:nvSpPr>
            <p:spPr>
              <a:xfrm>
                <a:off x="8537463" y="3256104"/>
                <a:ext cx="233208" cy="203488"/>
              </a:xfrm>
              <a:prstGeom prst="rect">
                <a:avLst/>
              </a:prstGeom>
              <a:solidFill>
                <a:srgbClr val="FFFFFF"/>
              </a:solidFill>
            </p:spPr>
            <p:txBody>
              <a:bodyPr wrap="none" lIns="0" tIns="0" rIns="0" bIns="0" rtlCol="0" anchor="ctr">
                <a:noAutofit/>
              </a:bodyPr>
              <a:lstStyle/>
              <a:p>
                <a:pPr algn="ctr"/>
                <a:r>
                  <a:rPr lang="en-US" dirty="0" smtClean="0"/>
                  <a:t>   </a:t>
                </a:r>
                <a:endParaRPr lang="en-US" dirty="0" smtClean="0">
                  <a:latin typeface="+mn-lt"/>
                </a:endParaRPr>
              </a:p>
            </p:txBody>
          </p:sp>
        </p:grpSp>
      </p:grpSp>
    </p:spTree>
    <p:extLst>
      <p:ext uri="{BB962C8B-B14F-4D97-AF65-F5344CB8AC3E}">
        <p14:creationId xmlns:p14="http://schemas.microsoft.com/office/powerpoint/2010/main" val="15512919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2" y="1"/>
            <a:ext cx="9956800" cy="836613"/>
          </a:xfrm>
        </p:spPr>
        <p:txBody>
          <a:bodyPr>
            <a:normAutofit/>
          </a:bodyPr>
          <a:lstStyle/>
          <a:p>
            <a:r>
              <a:rPr lang="en-US" dirty="0" smtClean="0"/>
              <a:t>LHI-Produced Plasmas at low B</a:t>
            </a:r>
            <a:r>
              <a:rPr lang="en-US" baseline="-25000" dirty="0" smtClean="0"/>
              <a:t>t</a:t>
            </a:r>
            <a:r>
              <a:rPr lang="en-US" dirty="0" smtClean="0"/>
              <a:t> Provide High </a:t>
            </a:r>
            <a:r>
              <a:rPr lang="en-US" dirty="0" smtClean="0">
                <a:latin typeface="Symbol" charset="2"/>
                <a:ea typeface="Symbol" charset="2"/>
                <a:cs typeface="Symbol" charset="2"/>
              </a:rPr>
              <a:t>b</a:t>
            </a:r>
            <a:r>
              <a:rPr lang="en-US" baseline="-25000" dirty="0" smtClean="0"/>
              <a:t>t</a:t>
            </a:r>
            <a:endParaRPr lang="en-US" dirty="0"/>
          </a:p>
        </p:txBody>
      </p:sp>
      <p:sp>
        <p:nvSpPr>
          <p:cNvPr id="8" name="TextBox 7"/>
          <p:cNvSpPr txBox="1"/>
          <p:nvPr/>
        </p:nvSpPr>
        <p:spPr>
          <a:xfrm flipH="1">
            <a:off x="6790775" y="1496726"/>
            <a:ext cx="4980032" cy="755453"/>
          </a:xfrm>
          <a:prstGeom prst="rect">
            <a:avLst/>
          </a:prstGeom>
          <a:noFill/>
        </p:spPr>
        <p:txBody>
          <a:bodyPr wrap="square" rtlCol="0">
            <a:spAutoFit/>
          </a:bodyPr>
          <a:lstStyle/>
          <a:p>
            <a:pPr marL="342900" indent="-342900">
              <a:buFont typeface="Arial" charset="0"/>
              <a:buChar char="•"/>
            </a:pPr>
            <a:r>
              <a:rPr lang="en-US" sz="2400" dirty="0" smtClean="0">
                <a:latin typeface="Symbol" charset="2"/>
                <a:ea typeface="Symbol" charset="2"/>
                <a:cs typeface="Symbol" charset="2"/>
              </a:rPr>
              <a:t>b</a:t>
            </a:r>
            <a:r>
              <a:rPr lang="en-US" sz="2400" baseline="-25000" dirty="0" smtClean="0">
                <a:latin typeface="Arial" charset="0"/>
                <a:ea typeface="Arial" charset="0"/>
                <a:cs typeface="Arial" charset="0"/>
              </a:rPr>
              <a:t>T</a:t>
            </a:r>
            <a:r>
              <a:rPr lang="en-US" sz="2400" dirty="0" smtClean="0">
                <a:latin typeface="Arial" charset="0"/>
                <a:ea typeface="Arial" charset="0"/>
                <a:cs typeface="Arial" charset="0"/>
              </a:rPr>
              <a:t> for sustained, low-ℓ</a:t>
            </a:r>
            <a:r>
              <a:rPr lang="en-US" sz="2400" baseline="-25000" dirty="0" smtClean="0">
                <a:latin typeface="Arial" charset="0"/>
                <a:ea typeface="Arial" charset="0"/>
                <a:cs typeface="Arial" charset="0"/>
              </a:rPr>
              <a:t>i</a:t>
            </a:r>
            <a:r>
              <a:rPr lang="en-US" sz="2400" dirty="0" smtClean="0">
                <a:latin typeface="Arial" charset="0"/>
                <a:ea typeface="Arial" charset="0"/>
                <a:cs typeface="Arial" charset="0"/>
              </a:rPr>
              <a:t>, high-</a:t>
            </a:r>
            <a:r>
              <a:rPr lang="en-US" sz="2400" dirty="0" smtClean="0">
                <a:latin typeface="Symbol" charset="2"/>
                <a:ea typeface="Symbol" charset="2"/>
                <a:cs typeface="Symbol" charset="2"/>
              </a:rPr>
              <a:t>k</a:t>
            </a:r>
            <a:r>
              <a:rPr lang="en-US" sz="2400" dirty="0" smtClean="0">
                <a:latin typeface="Arial" charset="0"/>
                <a:ea typeface="Arial" charset="0"/>
                <a:cs typeface="Arial" charset="0"/>
              </a:rPr>
              <a:t>, </a:t>
            </a:r>
            <a:br>
              <a:rPr lang="en-US" sz="2400" dirty="0" smtClean="0">
                <a:latin typeface="Arial" charset="0"/>
                <a:ea typeface="Arial" charset="0"/>
                <a:cs typeface="Arial" charset="0"/>
              </a:rPr>
            </a:br>
            <a:r>
              <a:rPr lang="en-US" sz="2400" dirty="0" smtClean="0">
                <a:latin typeface="Arial" charset="0"/>
                <a:ea typeface="Arial" charset="0"/>
                <a:cs typeface="Arial" charset="0"/>
              </a:rPr>
              <a:t>LHI-driven plasmas</a:t>
            </a:r>
            <a:endParaRPr lang="en-US" sz="2400" dirty="0">
              <a:latin typeface="Arial" charset="0"/>
              <a:ea typeface="Arial" charset="0"/>
              <a:cs typeface="Arial" charset="0"/>
            </a:endParaRPr>
          </a:p>
        </p:txBody>
      </p:sp>
      <p:sp>
        <p:nvSpPr>
          <p:cNvPr id="9" name="Text Placeholder 18"/>
          <p:cNvSpPr txBox="1">
            <a:spLocks/>
          </p:cNvSpPr>
          <p:nvPr/>
        </p:nvSpPr>
        <p:spPr>
          <a:xfrm>
            <a:off x="565545" y="1553639"/>
            <a:ext cx="5956300" cy="689420"/>
          </a:xfrm>
          <a:prstGeom prst="rect">
            <a:avLst/>
          </a:prstGeom>
        </p:spPr>
        <p:txBody>
          <a:bodyPr wrap="square">
            <a:noAutofit/>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sz="1600">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pPr>
              <a:spcAft>
                <a:spcPts val="600"/>
              </a:spcAft>
            </a:pPr>
            <a:r>
              <a:rPr lang="en-US" sz="2400" dirty="0" smtClean="0"/>
              <a:t>Sample magnetic reconstruction at </a:t>
            </a:r>
            <a:br>
              <a:rPr lang="en-US" sz="2400" dirty="0" smtClean="0"/>
            </a:br>
            <a:r>
              <a:rPr lang="en-US" sz="2400" dirty="0" smtClean="0"/>
              <a:t>t = 24.5 ms, using kinetic constraints</a:t>
            </a:r>
          </a:p>
        </p:txBody>
      </p:sp>
      <p:sp>
        <p:nvSpPr>
          <p:cNvPr id="10" name="Footer Placeholder 7"/>
          <p:cNvSpPr>
            <a:spLocks noGrp="1"/>
          </p:cNvSpPr>
          <p:nvPr>
            <p:ph type="ftr" sz="quarter" idx="10"/>
          </p:nvPr>
        </p:nvSpPr>
        <p:spPr>
          <a:xfrm>
            <a:off x="101602" y="6538569"/>
            <a:ext cx="3330951" cy="304800"/>
          </a:xfrm>
        </p:spPr>
        <p:txBody>
          <a:bodyPr/>
          <a:lstStyle/>
          <a:p>
            <a:r>
              <a:rPr lang="en-US" i="1" dirty="0" smtClean="0"/>
              <a:t>D.J. Schlossberg, APS-DPP 2016, </a:t>
            </a:r>
            <a:r>
              <a:rPr lang="en-US" i="1" dirty="0"/>
              <a:t>9</a:t>
            </a:r>
            <a:r>
              <a:rPr lang="en-US" i="1" dirty="0" smtClean="0"/>
              <a:t>/10</a:t>
            </a:r>
            <a:endParaRPr lang="en-US" i="1" dirty="0"/>
          </a:p>
        </p:txBody>
      </p:sp>
      <p:sp>
        <p:nvSpPr>
          <p:cNvPr id="12" name="Rectangle 11"/>
          <p:cNvSpPr/>
          <p:nvPr/>
        </p:nvSpPr>
        <p:spPr>
          <a:xfrm>
            <a:off x="7602164" y="6538569"/>
            <a:ext cx="3931862" cy="276999"/>
          </a:xfrm>
          <a:prstGeom prst="rect">
            <a:avLst/>
          </a:prstGeom>
        </p:spPr>
        <p:txBody>
          <a:bodyPr wrap="square">
            <a:spAutoFit/>
          </a:bodyPr>
          <a:lstStyle/>
          <a:p>
            <a:r>
              <a:rPr lang="en-US" sz="1200" i="1" baseline="30000" dirty="0" smtClean="0"/>
              <a:t>1</a:t>
            </a:r>
            <a:r>
              <a:rPr lang="en-US" sz="1200" i="1" dirty="0" smtClean="0"/>
              <a:t> M.W. Bongard, et al. NP10.52 Poster Wed morning</a:t>
            </a:r>
          </a:p>
        </p:txBody>
      </p:sp>
      <p:grpSp>
        <p:nvGrpSpPr>
          <p:cNvPr id="11" name="Group 10"/>
          <p:cNvGrpSpPr/>
          <p:nvPr/>
        </p:nvGrpSpPr>
        <p:grpSpPr>
          <a:xfrm>
            <a:off x="658852" y="2430627"/>
            <a:ext cx="5074304" cy="3870007"/>
            <a:chOff x="658852" y="2430627"/>
            <a:chExt cx="5074304" cy="3870007"/>
          </a:xfrm>
        </p:grpSpPr>
        <p:grpSp>
          <p:nvGrpSpPr>
            <p:cNvPr id="3" name="Group 2"/>
            <p:cNvGrpSpPr/>
            <p:nvPr/>
          </p:nvGrpSpPr>
          <p:grpSpPr>
            <a:xfrm>
              <a:off x="658852" y="2430627"/>
              <a:ext cx="5064715" cy="3870007"/>
              <a:chOff x="714068" y="1850093"/>
              <a:chExt cx="5064715" cy="387000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68" y="1850093"/>
                <a:ext cx="2194462" cy="38700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924" y="1875072"/>
                <a:ext cx="2594859" cy="1937007"/>
              </a:xfrm>
              <a:prstGeom prst="rect">
                <a:avLst/>
              </a:prstGeom>
            </p:spPr>
          </p:pic>
        </p:grpSp>
        <p:sp>
          <p:nvSpPr>
            <p:cNvPr id="4" name="Rectangle 3"/>
            <p:cNvSpPr/>
            <p:nvPr/>
          </p:nvSpPr>
          <p:spPr bwMode="auto">
            <a:xfrm>
              <a:off x="4948396" y="2702532"/>
              <a:ext cx="784760" cy="1686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tx1"/>
                </a:solidFill>
                <a:effectLst/>
                <a:latin typeface="Times New Roman" pitchFamily="18" charset="0"/>
                <a:cs typeface="Lucida Sans Unicode" pitchFamily="34" charset="0"/>
              </a:endParaRPr>
            </a:p>
          </p:txBody>
        </p:sp>
      </p:grpSp>
      <p:grpSp>
        <p:nvGrpSpPr>
          <p:cNvPr id="34" name="Group 33"/>
          <p:cNvGrpSpPr/>
          <p:nvPr/>
        </p:nvGrpSpPr>
        <p:grpSpPr>
          <a:xfrm>
            <a:off x="6310834" y="2376470"/>
            <a:ext cx="5252048" cy="3492357"/>
            <a:chOff x="6310834" y="2376470"/>
            <a:chExt cx="5252048" cy="349235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43" y="2387621"/>
              <a:ext cx="4848365" cy="3315835"/>
            </a:xfrm>
            <a:prstGeom prst="rect">
              <a:avLst/>
            </a:prstGeom>
          </p:spPr>
        </p:pic>
        <p:grpSp>
          <p:nvGrpSpPr>
            <p:cNvPr id="22" name="Group 21"/>
            <p:cNvGrpSpPr/>
            <p:nvPr/>
          </p:nvGrpSpPr>
          <p:grpSpPr>
            <a:xfrm>
              <a:off x="6310834" y="2376470"/>
              <a:ext cx="854250" cy="3117884"/>
              <a:chOff x="6310834" y="2376470"/>
              <a:chExt cx="854250" cy="3117884"/>
            </a:xfrm>
          </p:grpSpPr>
          <p:sp>
            <p:nvSpPr>
              <p:cNvPr id="14" name="TextBox 13"/>
              <p:cNvSpPr txBox="1"/>
              <p:nvPr/>
            </p:nvSpPr>
            <p:spPr>
              <a:xfrm>
                <a:off x="6737082" y="2376470"/>
                <a:ext cx="428002" cy="307777"/>
              </a:xfrm>
              <a:prstGeom prst="rect">
                <a:avLst/>
              </a:prstGeom>
              <a:solidFill>
                <a:schemeClr val="bg1"/>
              </a:solidFill>
            </p:spPr>
            <p:txBody>
              <a:bodyPr wrap="none" lIns="0" tIns="0" rIns="0" bIns="0" rtlCol="0">
                <a:spAutoFit/>
              </a:bodyPr>
              <a:lstStyle/>
              <a:p>
                <a:pPr algn="r"/>
                <a:r>
                  <a:rPr lang="en-US" sz="2000" dirty="0" smtClean="0">
                    <a:latin typeface="+mn-lt"/>
                  </a:rPr>
                  <a:t>120</a:t>
                </a:r>
                <a:endParaRPr lang="en-US" sz="2000" dirty="0" smtClean="0">
                  <a:latin typeface="+mn-lt"/>
                </a:endParaRPr>
              </a:p>
            </p:txBody>
          </p:sp>
          <p:sp>
            <p:nvSpPr>
              <p:cNvPr id="15" name="TextBox 14"/>
              <p:cNvSpPr txBox="1"/>
              <p:nvPr/>
            </p:nvSpPr>
            <p:spPr>
              <a:xfrm>
                <a:off x="6737082" y="2844821"/>
                <a:ext cx="428002" cy="307777"/>
              </a:xfrm>
              <a:prstGeom prst="rect">
                <a:avLst/>
              </a:prstGeom>
              <a:solidFill>
                <a:schemeClr val="bg1"/>
              </a:solidFill>
            </p:spPr>
            <p:txBody>
              <a:bodyPr wrap="none" lIns="0" tIns="0" rIns="0" bIns="0" rtlCol="0">
                <a:spAutoFit/>
              </a:bodyPr>
              <a:lstStyle/>
              <a:p>
                <a:pPr algn="r"/>
                <a:r>
                  <a:rPr lang="en-US" sz="2000" dirty="0" smtClean="0">
                    <a:latin typeface="+mn-lt"/>
                  </a:rPr>
                  <a:t>100</a:t>
                </a:r>
                <a:endParaRPr lang="en-US" sz="2000" dirty="0" smtClean="0">
                  <a:latin typeface="+mn-lt"/>
                </a:endParaRPr>
              </a:p>
            </p:txBody>
          </p:sp>
          <p:sp>
            <p:nvSpPr>
              <p:cNvPr id="16" name="TextBox 15"/>
              <p:cNvSpPr txBox="1"/>
              <p:nvPr/>
            </p:nvSpPr>
            <p:spPr>
              <a:xfrm>
                <a:off x="6879748" y="3313172"/>
                <a:ext cx="285336" cy="307777"/>
              </a:xfrm>
              <a:prstGeom prst="rect">
                <a:avLst/>
              </a:prstGeom>
              <a:solidFill>
                <a:schemeClr val="bg1"/>
              </a:solidFill>
            </p:spPr>
            <p:txBody>
              <a:bodyPr wrap="none" lIns="0" tIns="0" rIns="0" bIns="0" rtlCol="0">
                <a:spAutoFit/>
              </a:bodyPr>
              <a:lstStyle/>
              <a:p>
                <a:pPr algn="r"/>
                <a:r>
                  <a:rPr lang="en-US" sz="2000" dirty="0" smtClean="0"/>
                  <a:t>80</a:t>
                </a:r>
                <a:endParaRPr lang="en-US" sz="2000" dirty="0" smtClean="0"/>
              </a:p>
            </p:txBody>
          </p:sp>
          <p:sp>
            <p:nvSpPr>
              <p:cNvPr id="18" name="TextBox 17"/>
              <p:cNvSpPr txBox="1"/>
              <p:nvPr/>
            </p:nvSpPr>
            <p:spPr>
              <a:xfrm>
                <a:off x="6879748" y="4249874"/>
                <a:ext cx="285336" cy="307777"/>
              </a:xfrm>
              <a:prstGeom prst="rect">
                <a:avLst/>
              </a:prstGeom>
              <a:solidFill>
                <a:schemeClr val="bg1"/>
              </a:solidFill>
            </p:spPr>
            <p:txBody>
              <a:bodyPr wrap="none" lIns="0" tIns="0" rIns="0" bIns="0" rtlCol="0">
                <a:spAutoFit/>
              </a:bodyPr>
              <a:lstStyle/>
              <a:p>
                <a:pPr algn="r"/>
                <a:r>
                  <a:rPr lang="en-US" sz="2000" dirty="0" smtClean="0">
                    <a:latin typeface="+mn-lt"/>
                  </a:rPr>
                  <a:t>40</a:t>
                </a:r>
                <a:endParaRPr lang="en-US" sz="2000" dirty="0" smtClean="0">
                  <a:latin typeface="+mn-lt"/>
                </a:endParaRPr>
              </a:p>
            </p:txBody>
          </p:sp>
          <p:sp>
            <p:nvSpPr>
              <p:cNvPr id="19" name="TextBox 18"/>
              <p:cNvSpPr txBox="1"/>
              <p:nvPr/>
            </p:nvSpPr>
            <p:spPr>
              <a:xfrm>
                <a:off x="6879748" y="4718225"/>
                <a:ext cx="285336" cy="307777"/>
              </a:xfrm>
              <a:prstGeom prst="rect">
                <a:avLst/>
              </a:prstGeom>
              <a:solidFill>
                <a:schemeClr val="bg1"/>
              </a:solidFill>
            </p:spPr>
            <p:txBody>
              <a:bodyPr wrap="none" lIns="0" tIns="0" rIns="0" bIns="0" rtlCol="0">
                <a:spAutoFit/>
              </a:bodyPr>
              <a:lstStyle/>
              <a:p>
                <a:pPr algn="r"/>
                <a:r>
                  <a:rPr lang="en-US" sz="2000" dirty="0" smtClean="0">
                    <a:latin typeface="+mn-lt"/>
                  </a:rPr>
                  <a:t>20</a:t>
                </a:r>
                <a:endParaRPr lang="en-US" sz="2000" dirty="0" smtClean="0">
                  <a:latin typeface="+mn-lt"/>
                </a:endParaRPr>
              </a:p>
            </p:txBody>
          </p:sp>
          <p:sp>
            <p:nvSpPr>
              <p:cNvPr id="20" name="TextBox 19"/>
              <p:cNvSpPr txBox="1"/>
              <p:nvPr/>
            </p:nvSpPr>
            <p:spPr>
              <a:xfrm>
                <a:off x="7022416" y="5186577"/>
                <a:ext cx="142668" cy="307777"/>
              </a:xfrm>
              <a:prstGeom prst="rect">
                <a:avLst/>
              </a:prstGeom>
              <a:solidFill>
                <a:schemeClr val="bg1"/>
              </a:solidFill>
            </p:spPr>
            <p:txBody>
              <a:bodyPr wrap="none" lIns="0" tIns="0" rIns="0" bIns="0" rtlCol="0">
                <a:spAutoFit/>
              </a:bodyPr>
              <a:lstStyle/>
              <a:p>
                <a:pPr algn="r"/>
                <a:r>
                  <a:rPr lang="en-US" sz="2000" dirty="0" smtClean="0">
                    <a:latin typeface="+mn-lt"/>
                  </a:rPr>
                  <a:t>0</a:t>
                </a:r>
                <a:endParaRPr lang="en-US" sz="2000" dirty="0" smtClean="0">
                  <a:latin typeface="+mn-lt"/>
                </a:endParaRPr>
              </a:p>
            </p:txBody>
          </p:sp>
          <p:sp>
            <p:nvSpPr>
              <p:cNvPr id="21" name="TextBox 20"/>
              <p:cNvSpPr txBox="1"/>
              <p:nvPr/>
            </p:nvSpPr>
            <p:spPr>
              <a:xfrm rot="16200000">
                <a:off x="6136726" y="3630726"/>
                <a:ext cx="921727" cy="573511"/>
              </a:xfrm>
              <a:prstGeom prst="rect">
                <a:avLst/>
              </a:prstGeom>
              <a:solidFill>
                <a:schemeClr val="bg1"/>
              </a:solidFill>
            </p:spPr>
            <p:txBody>
              <a:bodyPr wrap="none" lIns="0" tIns="0" rIns="0" bIns="0" rtlCol="0">
                <a:spAutoFit/>
              </a:bodyPr>
              <a:lstStyle/>
              <a:p>
                <a:pPr algn="r"/>
                <a:r>
                  <a:rPr lang="en-US" sz="2800" dirty="0" smtClean="0">
                    <a:latin typeface="Symbol" charset="2"/>
                    <a:ea typeface="Symbol" charset="2"/>
                    <a:cs typeface="Symbol" charset="2"/>
                  </a:rPr>
                  <a:t>b</a:t>
                </a:r>
                <a:r>
                  <a:rPr lang="en-US" sz="2800" baseline="-25000" dirty="0" smtClean="0"/>
                  <a:t>t</a:t>
                </a:r>
                <a:r>
                  <a:rPr lang="en-US" sz="2800" dirty="0" smtClean="0"/>
                  <a:t> (%)</a:t>
                </a:r>
                <a:endParaRPr lang="en-US" sz="2800" dirty="0" smtClean="0"/>
              </a:p>
            </p:txBody>
          </p:sp>
          <p:sp>
            <p:nvSpPr>
              <p:cNvPr id="17" name="TextBox 16"/>
              <p:cNvSpPr txBox="1"/>
              <p:nvPr/>
            </p:nvSpPr>
            <p:spPr>
              <a:xfrm>
                <a:off x="6879748" y="3781523"/>
                <a:ext cx="285336" cy="307777"/>
              </a:xfrm>
              <a:prstGeom prst="rect">
                <a:avLst/>
              </a:prstGeom>
              <a:solidFill>
                <a:schemeClr val="bg1"/>
              </a:solidFill>
            </p:spPr>
            <p:txBody>
              <a:bodyPr wrap="none" lIns="0" tIns="0" rIns="0" bIns="0" rtlCol="0">
                <a:spAutoFit/>
              </a:bodyPr>
              <a:lstStyle/>
              <a:p>
                <a:pPr algn="r"/>
                <a:r>
                  <a:rPr lang="en-US" sz="2000" dirty="0" smtClean="0"/>
                  <a:t>6</a:t>
                </a:r>
                <a:r>
                  <a:rPr lang="en-US" sz="2000" dirty="0" smtClean="0"/>
                  <a:t>0</a:t>
                </a:r>
                <a:endParaRPr lang="en-US" sz="2000" dirty="0" smtClean="0"/>
              </a:p>
            </p:txBody>
          </p:sp>
        </p:grpSp>
        <p:grpSp>
          <p:nvGrpSpPr>
            <p:cNvPr id="32" name="Group 31"/>
            <p:cNvGrpSpPr/>
            <p:nvPr/>
          </p:nvGrpSpPr>
          <p:grpSpPr>
            <a:xfrm>
              <a:off x="7140364" y="5342619"/>
              <a:ext cx="4422518" cy="526208"/>
              <a:chOff x="7140364" y="5342619"/>
              <a:chExt cx="4422518" cy="526208"/>
            </a:xfrm>
          </p:grpSpPr>
          <p:sp>
            <p:nvSpPr>
              <p:cNvPr id="27" name="TextBox 26"/>
              <p:cNvSpPr txBox="1"/>
              <p:nvPr/>
            </p:nvSpPr>
            <p:spPr>
              <a:xfrm>
                <a:off x="9855739" y="5342619"/>
                <a:ext cx="285335" cy="307777"/>
              </a:xfrm>
              <a:prstGeom prst="rect">
                <a:avLst/>
              </a:prstGeom>
              <a:solidFill>
                <a:schemeClr val="bg1"/>
              </a:solidFill>
            </p:spPr>
            <p:txBody>
              <a:bodyPr wrap="none" lIns="0" tIns="0" rIns="0" bIns="0" rtlCol="0">
                <a:spAutoFit/>
              </a:bodyPr>
              <a:lstStyle/>
              <a:p>
                <a:pPr algn="ctr"/>
                <a:r>
                  <a:rPr lang="en-US" sz="2000" dirty="0" smtClean="0">
                    <a:latin typeface="+mn-lt"/>
                  </a:rPr>
                  <a:t>10</a:t>
                </a:r>
                <a:endParaRPr lang="en-US" sz="2000" dirty="0" smtClean="0">
                  <a:latin typeface="+mn-lt"/>
                </a:endParaRPr>
              </a:p>
            </p:txBody>
          </p:sp>
          <p:sp>
            <p:nvSpPr>
              <p:cNvPr id="28" name="TextBox 27"/>
              <p:cNvSpPr txBox="1"/>
              <p:nvPr/>
            </p:nvSpPr>
            <p:spPr>
              <a:xfrm>
                <a:off x="8533840" y="5342619"/>
                <a:ext cx="142668" cy="307777"/>
              </a:xfrm>
              <a:prstGeom prst="rect">
                <a:avLst/>
              </a:prstGeom>
              <a:solidFill>
                <a:schemeClr val="bg1"/>
              </a:solidFill>
            </p:spPr>
            <p:txBody>
              <a:bodyPr wrap="none" lIns="0" tIns="0" rIns="0" bIns="0" rtlCol="0">
                <a:spAutoFit/>
              </a:bodyPr>
              <a:lstStyle/>
              <a:p>
                <a:pPr algn="ctr"/>
                <a:r>
                  <a:rPr lang="en-US" sz="2000" dirty="0" smtClean="0">
                    <a:latin typeface="+mn-lt"/>
                  </a:rPr>
                  <a:t>5</a:t>
                </a:r>
                <a:endParaRPr lang="en-US" sz="2000" dirty="0" smtClean="0">
                  <a:latin typeface="+mn-lt"/>
                </a:endParaRPr>
              </a:p>
            </p:txBody>
          </p:sp>
          <p:sp>
            <p:nvSpPr>
              <p:cNvPr id="29" name="TextBox 28"/>
              <p:cNvSpPr txBox="1"/>
              <p:nvPr/>
            </p:nvSpPr>
            <p:spPr>
              <a:xfrm>
                <a:off x="7140364" y="5342619"/>
                <a:ext cx="142668" cy="307777"/>
              </a:xfrm>
              <a:prstGeom prst="rect">
                <a:avLst/>
              </a:prstGeom>
              <a:solidFill>
                <a:schemeClr val="bg1"/>
              </a:solidFill>
            </p:spPr>
            <p:txBody>
              <a:bodyPr wrap="none" lIns="0" tIns="0" rIns="0" bIns="0" rtlCol="0">
                <a:spAutoFit/>
              </a:bodyPr>
              <a:lstStyle/>
              <a:p>
                <a:pPr algn="ctr"/>
                <a:r>
                  <a:rPr lang="en-US" sz="2000" dirty="0" smtClean="0">
                    <a:latin typeface="+mn-lt"/>
                  </a:rPr>
                  <a:t>0</a:t>
                </a:r>
                <a:endParaRPr lang="en-US" sz="2000" dirty="0" smtClean="0">
                  <a:latin typeface="+mn-lt"/>
                </a:endParaRPr>
              </a:p>
            </p:txBody>
          </p:sp>
          <p:sp>
            <p:nvSpPr>
              <p:cNvPr id="30" name="TextBox 29"/>
              <p:cNvSpPr txBox="1"/>
              <p:nvPr/>
            </p:nvSpPr>
            <p:spPr>
              <a:xfrm>
                <a:off x="9030720" y="5437940"/>
                <a:ext cx="513563" cy="430887"/>
              </a:xfrm>
              <a:prstGeom prst="rect">
                <a:avLst/>
              </a:prstGeom>
              <a:solidFill>
                <a:schemeClr val="bg1"/>
              </a:solidFill>
            </p:spPr>
            <p:txBody>
              <a:bodyPr wrap="square" lIns="0" tIns="0" rIns="0" bIns="0" rtlCol="0" anchor="b">
                <a:spAutoFit/>
              </a:bodyPr>
              <a:lstStyle/>
              <a:p>
                <a:pPr algn="ctr"/>
                <a:r>
                  <a:rPr lang="en-US" sz="2800" dirty="0" smtClean="0">
                    <a:ea typeface="Symbol" charset="2"/>
                    <a:cs typeface="Symbol" charset="2"/>
                  </a:rPr>
                  <a:t>I</a:t>
                </a:r>
                <a:r>
                  <a:rPr lang="en-US" sz="2800" baseline="-25000" dirty="0"/>
                  <a:t>N</a:t>
                </a:r>
                <a:endParaRPr lang="en-US" sz="2800" dirty="0" smtClean="0"/>
              </a:p>
            </p:txBody>
          </p:sp>
          <p:sp>
            <p:nvSpPr>
              <p:cNvPr id="31" name="TextBox 30"/>
              <p:cNvSpPr txBox="1"/>
              <p:nvPr/>
            </p:nvSpPr>
            <p:spPr>
              <a:xfrm>
                <a:off x="11277547" y="5342619"/>
                <a:ext cx="285335" cy="307777"/>
              </a:xfrm>
              <a:prstGeom prst="rect">
                <a:avLst/>
              </a:prstGeom>
              <a:solidFill>
                <a:schemeClr val="bg1"/>
              </a:solidFill>
            </p:spPr>
            <p:txBody>
              <a:bodyPr wrap="none" lIns="0" tIns="0" rIns="0" bIns="0" rtlCol="0">
                <a:spAutoFit/>
              </a:bodyPr>
              <a:lstStyle/>
              <a:p>
                <a:pPr algn="ctr"/>
                <a:r>
                  <a:rPr lang="en-US" sz="2000" dirty="0" smtClean="0"/>
                  <a:t>15</a:t>
                </a:r>
                <a:endParaRPr lang="en-US" sz="2000" dirty="0" smtClean="0"/>
              </a:p>
            </p:txBody>
          </p:sp>
        </p:grpSp>
      </p:grpSp>
    </p:spTree>
    <p:extLst>
      <p:ext uri="{BB962C8B-B14F-4D97-AF65-F5344CB8AC3E}">
        <p14:creationId xmlns:p14="http://schemas.microsoft.com/office/powerpoint/2010/main" val="13123130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Pegasus_Theme_Widescreen_Official">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defRPr kumimoji="0" lang="en-US" sz="2400" b="0" i="0" u="none" strike="noStrike" cap="none" normalizeH="0" baseline="0" smtClean="0">
            <a:ln>
              <a:noFill/>
            </a:ln>
            <a:solidFill>
              <a:schemeClr val="tx1"/>
            </a:solidFill>
            <a:effectLst/>
            <a:latin typeface="Times New Roman" pitchFamily="18"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defRPr kumimoji="0" lang="en-US" sz="2400" b="0" i="0" u="none" strike="noStrike" cap="none" normalizeH="0" baseline="0" smtClean="0">
            <a:ln>
              <a:noFill/>
            </a:ln>
            <a:solidFill>
              <a:schemeClr val="tx1"/>
            </a:solidFill>
            <a:effectLst/>
            <a:latin typeface="Times New Roman" pitchFamily="18" charset="0"/>
            <a:cs typeface="Lucida Sans Unicode" pitchFamily="34" charset="0"/>
          </a:defRPr>
        </a:defPPr>
      </a:lstStyle>
    </a:lnDef>
    <a:txDef>
      <a:spPr>
        <a:noFill/>
      </a:spPr>
      <a:bodyPr wrap="none" rtlCol="0">
        <a:spAutoFit/>
      </a:bodyPr>
      <a:lstStyle>
        <a:defPPr>
          <a:defRPr sz="1600" dirty="0"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gasus_Theme_Widescreen_Official" id="{73DC7DCC-FE0A-0C41-B867-26CCDA1A5D53}" vid="{A698735D-5AEC-B54A-8C87-1436FC2926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Pegasus_theme_widescreen_PegUL</Template>
  <TotalTime>8183</TotalTime>
  <Words>3660</Words>
  <Application>Microsoft Macintosh PowerPoint</Application>
  <PresentationFormat>Widescreen</PresentationFormat>
  <Paragraphs>637</Paragraphs>
  <Slides>26</Slides>
  <Notes>14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41" baseType="lpstr">
      <vt:lpstr>.AppleSystemUIFont</vt:lpstr>
      <vt:lpstr>Calibri</vt:lpstr>
      <vt:lpstr>Cambria Math</vt:lpstr>
      <vt:lpstr>Helvetica</vt:lpstr>
      <vt:lpstr>Lucida Grande</vt:lpstr>
      <vt:lpstr>Lucida Sans Unicode</vt:lpstr>
      <vt:lpstr>Mangal</vt:lpstr>
      <vt:lpstr>Mistral</vt:lpstr>
      <vt:lpstr>ＭＳ Ｐゴシック</vt:lpstr>
      <vt:lpstr>Symbol</vt:lpstr>
      <vt:lpstr>Times New Roman</vt:lpstr>
      <vt:lpstr>Wingdings</vt:lpstr>
      <vt:lpstr>Arial</vt:lpstr>
      <vt:lpstr>Pegasus_Theme_Widescreen_Official</vt:lpstr>
      <vt:lpstr>Equation</vt:lpstr>
      <vt:lpstr>Electron Temperature Evolution During Local Helicity Injection on the Pegasus Toroidal Experiment</vt:lpstr>
      <vt:lpstr>Pegasus is a Compact, Ultralow Aspect Ratio Spherical Tokamak</vt:lpstr>
      <vt:lpstr>Ip Projections for LHI Depend Strongly on Electron Confinement Scaling </vt:lpstr>
      <vt:lpstr>LFS Local Helicity Injection Produces Core Te &gt; 100 eV </vt:lpstr>
      <vt:lpstr>Te (Rmaj,t) Remains Peaked for LFS LHI when VIND Small</vt:lpstr>
      <vt:lpstr>HFS Injection Gives Peaked Te(R) for Sustained, Highly Elongated Discharge</vt:lpstr>
      <vt:lpstr>LHI Plasmas Provide Targets for Subsequent Current Drive Schemes</vt:lpstr>
      <vt:lpstr>HFS Injection at low TF Provides Non-Solenoidal Sustainment at High IN</vt:lpstr>
      <vt:lpstr>LHI-Produced Plasmas at low Bt Provide High bt</vt:lpstr>
      <vt:lpstr>LHI-Driven Plasmas Have Te(0) ~100 eV and Provide Access to High bt, High IN Operating Space</vt:lpstr>
      <vt:lpstr>PowerPoint Presentation</vt:lpstr>
      <vt:lpstr>Backups: Taylor Relaxation &amp; Helicity Balance</vt:lpstr>
      <vt:lpstr>Physics Models Provide a Predictive Understanding for LHI Startup</vt:lpstr>
      <vt:lpstr>Helicity evolution and related plasma current depends strongly on Te</vt:lpstr>
      <vt:lpstr>Helicity is a conserved quantity in magnetic systems, and directly relates to current drive</vt:lpstr>
      <vt:lpstr>Backups: Power Balance Model</vt:lpstr>
      <vt:lpstr>Power-Balance, Taylor Relaxation Applied to Predict LHI Ip(t)</vt:lpstr>
      <vt:lpstr>Power Balance Model Incorporates Analytic Plasma Inductance Formulae</vt:lpstr>
      <vt:lpstr>0-D Model Takes Plasma, Injector Parameters as Inputs</vt:lpstr>
      <vt:lpstr>ShapeFIT: Fast Boundary Reconstruction Code Provides Shape(t)</vt:lpstr>
      <vt:lpstr>PowerPoint Presentation</vt:lpstr>
      <vt:lpstr>Understanding Confinement Scaling in LHI is Critical for Predicting to NSTX-U and Beyond</vt:lpstr>
      <vt:lpstr>Backups: High Beta</vt:lpstr>
      <vt:lpstr>PowerPoint Presentation</vt:lpstr>
      <vt:lpstr>Backups: Ion Heating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DJS</dc:creator>
  <cp:lastModifiedBy>DJS</cp:lastModifiedBy>
  <cp:revision>382</cp:revision>
  <cp:lastPrinted>2016-11-01T14:55:25Z</cp:lastPrinted>
  <dcterms:created xsi:type="dcterms:W3CDTF">2016-10-15T21:42:34Z</dcterms:created>
  <dcterms:modified xsi:type="dcterms:W3CDTF">2016-11-01T15:01:23Z</dcterms:modified>
</cp:coreProperties>
</file>