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embeddings/Microsoft_Equation1.bin" ContentType="application/vnd.openxmlformats-officedocument.oleObject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Microsoft_Equation2.bin" ContentType="application/vnd.openxmlformats-officedocument.oleObject"/>
  <Override PartName="/ppt/embeddings/oleObject3.bin" ContentType="application/vnd.openxmlformats-officedocument.oleObject"/>
  <Override PartName="/ppt/embeddings/Microsoft_Equation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8" r:id="rId2"/>
    <p:sldId id="296" r:id="rId3"/>
    <p:sldId id="297" r:id="rId4"/>
    <p:sldId id="300" r:id="rId5"/>
    <p:sldId id="271" r:id="rId6"/>
    <p:sldId id="285" r:id="rId7"/>
    <p:sldId id="282" r:id="rId8"/>
    <p:sldId id="305" r:id="rId9"/>
    <p:sldId id="272" r:id="rId10"/>
    <p:sldId id="289" r:id="rId11"/>
    <p:sldId id="284" r:id="rId12"/>
    <p:sldId id="303" r:id="rId13"/>
    <p:sldId id="292" r:id="rId14"/>
    <p:sldId id="293" r:id="rId15"/>
    <p:sldId id="283" r:id="rId16"/>
    <p:sldId id="273" r:id="rId17"/>
    <p:sldId id="301" r:id="rId18"/>
    <p:sldId id="306" r:id="rId19"/>
    <p:sldId id="286" r:id="rId20"/>
    <p:sldId id="287" r:id="rId21"/>
    <p:sldId id="290" r:id="rId22"/>
    <p:sldId id="275" r:id="rId23"/>
    <p:sldId id="291" r:id="rId24"/>
    <p:sldId id="304" r:id="rId25"/>
    <p:sldId id="281" r:id="rId26"/>
    <p:sldId id="270" r:id="rId27"/>
    <p:sldId id="276" r:id="rId28"/>
    <p:sldId id="294" r:id="rId29"/>
    <p:sldId id="280" r:id="rId3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FF"/>
    <a:srgbClr val="800000"/>
    <a:srgbClr val="336699"/>
    <a:srgbClr val="92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47" autoAdjust="0"/>
    <p:restoredTop sz="99642" autoAdjust="0"/>
  </p:normalViewPr>
  <p:slideViewPr>
    <p:cSldViewPr snapToGrid="0">
      <p:cViewPr varScale="1">
        <p:scale>
          <a:sx n="200" d="100"/>
          <a:sy n="200" d="100"/>
        </p:scale>
        <p:origin x="-120" y="-2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Relationship Id="rId2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46C3C-6671-4B05-8C04-A564177E6221}" type="datetimeFigureOut">
              <a:rPr lang="en-US" smtClean="0"/>
              <a:t>10/24/17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37322-5B01-4894-A3A3-56232F48B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1771650"/>
            <a:ext cx="8077200" cy="8001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857250"/>
            <a:ext cx="8839200" cy="85725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4914900"/>
            <a:ext cx="9144000" cy="2286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2628900"/>
            <a:ext cx="8077200" cy="9144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76200" y="3733800"/>
            <a:ext cx="2514600" cy="285750"/>
          </a:xfrm>
        </p:spPr>
        <p:txBody>
          <a:bodyPr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  <p:pic>
        <p:nvPicPr>
          <p:cNvPr id="11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3714750"/>
            <a:ext cx="3467100" cy="135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662353"/>
            <a:ext cx="1355805" cy="142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61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000250"/>
            <a:ext cx="8077200" cy="8001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857250"/>
            <a:ext cx="8839200" cy="85725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4914900"/>
            <a:ext cx="9144000" cy="2286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028950"/>
            <a:ext cx="7315200" cy="9144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76200" y="4171950"/>
            <a:ext cx="2080200" cy="4572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  <p:pic>
        <p:nvPicPr>
          <p:cNvPr id="9" name="Picture 4" descr="C:\Users\jmenard\My Files\PPPL\Projects\NSTX-U\Presentation template\Template source\logo and banner source\Gray_banner_red_line_with_SC_NSTXU_logos_wid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8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994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800100"/>
            <a:ext cx="8991600" cy="4057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53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71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800100"/>
            <a:ext cx="4419600" cy="4057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800100"/>
            <a:ext cx="4419600" cy="4057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27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9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800100"/>
            <a:ext cx="8991600" cy="4057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0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47750"/>
            <a:ext cx="89916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9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4916324"/>
            <a:ext cx="9144000" cy="227176"/>
            <a:chOff x="0" y="4324350"/>
            <a:chExt cx="9144000" cy="227176"/>
          </a:xfrm>
        </p:grpSpPr>
        <p:pic>
          <p:nvPicPr>
            <p:cNvPr id="9" name="Picture 4" descr="C:\Users\jmenard\My Files\PPPL\Projects\NSTX-U\Presentation template\2015 - New template\logo and banner source\Gray_banner_red_line_bottom_NSTXU_logo.png"/>
            <p:cNvPicPr preferRelativeResize="0">
              <a:picLocks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4324350"/>
              <a:ext cx="6858000" cy="227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C:\Users\jmenard\My Files\PPPL\Projects\NSTX-U\Presentation template\2015 - New template\logo and banner source\Gray_banner_red_line_bottom_NSTXU_logo.png"/>
            <p:cNvPicPr preferRelativeResize="0">
              <a:picLocks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24350"/>
              <a:ext cx="6858000" cy="227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/>
          <p:cNvSpPr txBox="1"/>
          <p:nvPr userDrawn="1"/>
        </p:nvSpPr>
        <p:spPr>
          <a:xfrm>
            <a:off x="8458224" y="4933950"/>
            <a:ext cx="609576" cy="212366"/>
          </a:xfrm>
          <a:prstGeom prst="rect">
            <a:avLst/>
          </a:prstGeom>
          <a:noFill/>
        </p:spPr>
        <p:txBody>
          <a:bodyPr wrap="square" lIns="0" tIns="36576" rIns="0" bIns="36576" rtlCol="0">
            <a:spAutoFit/>
          </a:bodyPr>
          <a:lstStyle/>
          <a:p>
            <a:pPr algn="r"/>
            <a:fld id="{F117DE82-C9A9-43C8-BFFE-CF607F10B2C3}" type="slidenum">
              <a:rPr lang="en-US" sz="900" b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9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914400" y="4933950"/>
            <a:ext cx="7315200" cy="212366"/>
          </a:xfrm>
          <a:prstGeom prst="rect">
            <a:avLst/>
          </a:prstGeom>
          <a:noFill/>
        </p:spPr>
        <p:txBody>
          <a:bodyPr wrap="square" lIns="0" tIns="36576" rIns="0" bIns="36576" rtlCol="0">
            <a:spAutoFit/>
          </a:bodyPr>
          <a:lstStyle/>
          <a:p>
            <a:pPr algn="ctr">
              <a:defRPr/>
            </a:pPr>
            <a:r>
              <a:rPr lang="en-US" altLang="en-US" sz="900" b="1" dirty="0" smtClean="0">
                <a:solidFill>
                  <a:srgbClr val="336699"/>
                </a:solidFill>
              </a:rPr>
              <a:t>59</a:t>
            </a:r>
            <a:r>
              <a:rPr lang="en-US" altLang="en-US" sz="900" b="1" baseline="30000" dirty="0" smtClean="0">
                <a:solidFill>
                  <a:srgbClr val="336699"/>
                </a:solidFill>
              </a:rPr>
              <a:t>th</a:t>
            </a:r>
            <a:r>
              <a:rPr lang="en-US" altLang="en-US" sz="900" b="1" dirty="0" smtClean="0">
                <a:solidFill>
                  <a:srgbClr val="336699"/>
                </a:solidFill>
              </a:rPr>
              <a:t> APS-DPP Meeting, Milwaukee,</a:t>
            </a:r>
            <a:r>
              <a:rPr lang="en-US" altLang="en-US" sz="900" b="1" baseline="0" dirty="0" smtClean="0">
                <a:solidFill>
                  <a:srgbClr val="336699"/>
                </a:solidFill>
              </a:rPr>
              <a:t> WI, Oct. 23 – 27, 2017</a:t>
            </a:r>
            <a:endParaRPr lang="en-US" altLang="en-US" sz="900" b="1" dirty="0" smtClean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20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64" r:id="rId4"/>
    <p:sldLayoutId id="2147483665" r:id="rId5"/>
    <p:sldLayoutId id="2147483666" r:id="rId6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2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4.emf"/><Relationship Id="rId5" Type="http://schemas.openxmlformats.org/officeDocument/2006/relationships/image" Target="../media/image2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.bin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oleObject" Target="../embeddings/oleObject3.bin"/><Relationship Id="rId5" Type="http://schemas.openxmlformats.org/officeDocument/2006/relationships/image" Target="../media/image29.emf"/><Relationship Id="rId6" Type="http://schemas.openxmlformats.org/officeDocument/2006/relationships/oleObject" Target="../embeddings/Microsoft_Equation3.bin"/><Relationship Id="rId7" Type="http://schemas.openxmlformats.org/officeDocument/2006/relationships/image" Target="../media/image30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33400" y="2082645"/>
            <a:ext cx="8077200" cy="81254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Bef>
                <a:spcPts val="624"/>
              </a:spcBef>
            </a:pPr>
            <a:r>
              <a:rPr lang="en-US" smtClean="0"/>
              <a:t>E D </a:t>
            </a:r>
            <a:r>
              <a:rPr lang="en-US" dirty="0" smtClean="0"/>
              <a:t>Fredrickson,</a:t>
            </a:r>
          </a:p>
          <a:p>
            <a:pPr>
              <a:lnSpc>
                <a:spcPct val="110000"/>
              </a:lnSpc>
              <a:spcBef>
                <a:spcPts val="624"/>
              </a:spcBef>
            </a:pPr>
            <a:r>
              <a:rPr lang="en-US" dirty="0" smtClean="0"/>
              <a:t>E </a:t>
            </a:r>
            <a:r>
              <a:rPr lang="en-US" dirty="0" err="1" smtClean="0"/>
              <a:t>Belova</a:t>
            </a:r>
            <a:r>
              <a:rPr lang="en-US" dirty="0" smtClean="0"/>
              <a:t>, N N </a:t>
            </a:r>
            <a:r>
              <a:rPr lang="en-US" dirty="0" err="1" smtClean="0"/>
              <a:t>Gorelenkov</a:t>
            </a:r>
            <a:r>
              <a:rPr lang="en-US" dirty="0" smtClean="0"/>
              <a:t> and NSTX-U Team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009650"/>
            <a:ext cx="8839200" cy="1028700"/>
          </a:xfrm>
        </p:spPr>
        <p:txBody>
          <a:bodyPr>
            <a:normAutofit fontScale="90000"/>
          </a:bodyPr>
          <a:lstStyle/>
          <a:p>
            <a:r>
              <a:rPr lang="en-US" dirty="0"/>
              <a:t>Suppression of </a:t>
            </a:r>
            <a:r>
              <a:rPr lang="en-US" dirty="0" err="1"/>
              <a:t>Alfvénic</a:t>
            </a:r>
            <a:r>
              <a:rPr lang="en-US" dirty="0"/>
              <a:t> modes through modification of the fast ion distribution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400" y="2950414"/>
            <a:ext cx="8077200" cy="751248"/>
          </a:xfrm>
        </p:spPr>
        <p:txBody>
          <a:bodyPr>
            <a:normAutofit fontScale="85000" lnSpcReduction="20000"/>
          </a:bodyPr>
          <a:lstStyle/>
          <a:p>
            <a:pPr fontAlgn="base">
              <a:lnSpc>
                <a:spcPct val="85000"/>
              </a:lnSpc>
              <a:spcAft>
                <a:spcPct val="0"/>
              </a:spcAft>
            </a:pPr>
            <a:r>
              <a:rPr lang="en-US" altLang="en-US" dirty="0">
                <a:latin typeface="Arial" charset="0"/>
                <a:cs typeface="Arial" charset="0"/>
              </a:rPr>
              <a:t>59</a:t>
            </a:r>
            <a:r>
              <a:rPr lang="en-US" altLang="en-US" baseline="30000" dirty="0">
                <a:latin typeface="Arial" charset="0"/>
                <a:cs typeface="Arial" charset="0"/>
              </a:rPr>
              <a:t>th</a:t>
            </a:r>
            <a:r>
              <a:rPr lang="en-US" altLang="en-US" dirty="0">
                <a:latin typeface="Arial" charset="0"/>
                <a:cs typeface="Arial" charset="0"/>
              </a:rPr>
              <a:t> APS-DPP Meeting</a:t>
            </a:r>
          </a:p>
          <a:p>
            <a:pPr fontAlgn="base">
              <a:lnSpc>
                <a:spcPct val="85000"/>
              </a:lnSpc>
              <a:spcAft>
                <a:spcPct val="0"/>
              </a:spcAft>
            </a:pPr>
            <a:r>
              <a:rPr lang="en-US" altLang="en-US" dirty="0">
                <a:latin typeface="Arial" charset="0"/>
                <a:cs typeface="Arial" charset="0"/>
              </a:rPr>
              <a:t>Milwaukee, Wisconsin</a:t>
            </a:r>
          </a:p>
          <a:p>
            <a:pPr fontAlgn="base">
              <a:lnSpc>
                <a:spcPct val="85000"/>
              </a:lnSpc>
              <a:spcAft>
                <a:spcPct val="0"/>
              </a:spcAft>
            </a:pPr>
            <a:r>
              <a:rPr lang="en-US" altLang="en-US" dirty="0">
                <a:latin typeface="Arial" charset="0"/>
                <a:cs typeface="Arial" charset="0"/>
              </a:rPr>
              <a:t>Oct. 23 – 27, 2017</a:t>
            </a:r>
          </a:p>
        </p:txBody>
      </p:sp>
      <p:pic>
        <p:nvPicPr>
          <p:cNvPr id="23" name="Picture 6" descr="http://nstx.pppl.gov/DragNDrop/Presentation_Template/NSTX-U_cutaway_low_r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62650"/>
            <a:ext cx="1981204" cy="208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PPPL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19550"/>
            <a:ext cx="16065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4703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9150"/>
          </a:xfrm>
        </p:spPr>
        <p:txBody>
          <a:bodyPr>
            <a:noAutofit/>
          </a:bodyPr>
          <a:lstStyle/>
          <a:p>
            <a:r>
              <a:rPr lang="en-US" sz="3200" dirty="0"/>
              <a:t>Even if suppression isn’t complete, there is a strong reduction in mode amplitude 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76200" y="1008820"/>
            <a:ext cx="5638800" cy="3925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176"/>
              </a:spcBef>
            </a:pPr>
            <a:r>
              <a:rPr lang="en-US" sz="2400" dirty="0" smtClean="0"/>
              <a:t>Happens most commonly early in the plasma, probably when q is still high, density is low.</a:t>
            </a:r>
          </a:p>
          <a:p>
            <a:pPr>
              <a:spcBef>
                <a:spcPts val="1176"/>
              </a:spcBef>
            </a:pPr>
            <a:r>
              <a:rPr lang="en-US" sz="2400" dirty="0" smtClean="0"/>
              <a:t>Incomplete suppression is also more common the deepest of the new sources (closest to BL-1 sources).</a:t>
            </a:r>
          </a:p>
          <a:p>
            <a:pPr>
              <a:spcBef>
                <a:spcPts val="1176"/>
              </a:spcBef>
            </a:pPr>
            <a:r>
              <a:rPr lang="en-US" sz="2400" dirty="0" smtClean="0"/>
              <a:t>This is a fairly extreme example with only ≈15% of the total power coming from a BL-2 source.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646" y="887432"/>
            <a:ext cx="3383643" cy="403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59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510" y="895350"/>
            <a:ext cx="5257800" cy="4038600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Database constructed from 2016 shots where BL-2 source injected during strong GAE activity.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Histogram of fractional </a:t>
            </a:r>
            <a:r>
              <a:rPr lang="en-US" dirty="0"/>
              <a:t>drop in mode amplitude 25ms after injection of a BL-2 </a:t>
            </a:r>
            <a:r>
              <a:rPr lang="en-US" dirty="0" smtClean="0"/>
              <a:t>source;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lang="en-US" dirty="0"/>
              <a:t>comparison of amplitude averaged over 10 </a:t>
            </a:r>
            <a:r>
              <a:rPr lang="en-US" dirty="0" err="1"/>
              <a:t>ms</a:t>
            </a:r>
            <a:r>
              <a:rPr lang="en-US" dirty="0"/>
              <a:t> before, to 20-30 </a:t>
            </a:r>
            <a:r>
              <a:rPr lang="en-US" dirty="0" err="1"/>
              <a:t>ms</a:t>
            </a:r>
            <a:r>
              <a:rPr lang="en-US" dirty="0"/>
              <a:t> after injection.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Counts </a:t>
            </a:r>
            <a:r>
              <a:rPr lang="en-US" dirty="0"/>
              <a:t>in red all from 2-day XP focused on H-mode </a:t>
            </a:r>
            <a:r>
              <a:rPr lang="en-US" dirty="0" smtClean="0"/>
              <a:t>access;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lang="en-US" dirty="0"/>
              <a:t>unique characteristic of these shots hasn’t been identified.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5292"/>
            <a:ext cx="9144000" cy="685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Database constructed from NSTX-U shots shows BL-2 is very effective for suppressing GAE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195" y="946657"/>
            <a:ext cx="4031029" cy="392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34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9150"/>
          </a:xfrm>
        </p:spPr>
        <p:txBody>
          <a:bodyPr lIns="0" tIns="0" rIns="0" bIns="0" anchor="ctr" anchorCtr="1">
            <a:noAutofit/>
          </a:bodyPr>
          <a:lstStyle/>
          <a:p>
            <a:r>
              <a:rPr lang="en-US" sz="3200" dirty="0" smtClean="0"/>
              <a:t>Strong an</a:t>
            </a:r>
            <a:r>
              <a:rPr lang="en-US" sz="3200" dirty="0" smtClean="0">
                <a:solidFill>
                  <a:srgbClr val="FF00FF"/>
                </a:solidFill>
              </a:rPr>
              <a:t>ti-correlation</a:t>
            </a:r>
            <a:r>
              <a:rPr lang="en-US" sz="3200" dirty="0" smtClean="0"/>
              <a:t> between GAE activity and heating with BL-2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64879"/>
            <a:ext cx="8991600" cy="4098440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Transient events show clearest demonstration of suppression,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reduction</a:t>
            </a:r>
            <a:r>
              <a:rPr lang="en-US" dirty="0">
                <a:solidFill>
                  <a:srgbClr val="B9CDE5"/>
                </a:solidFill>
              </a:rPr>
              <a:t> of </a:t>
            </a:r>
            <a:r>
              <a:rPr lang="en-US" dirty="0" err="1">
                <a:solidFill>
                  <a:srgbClr val="B9CDE5"/>
                </a:solidFill>
              </a:rPr>
              <a:t>ctr</a:t>
            </a:r>
            <a:r>
              <a:rPr lang="en-US" dirty="0">
                <a:solidFill>
                  <a:srgbClr val="B9CDE5"/>
                </a:solidFill>
              </a:rPr>
              <a:t>-GAE amplitude with </a:t>
            </a:r>
            <a:r>
              <a:rPr lang="en-US" dirty="0">
                <a:solidFill>
                  <a:srgbClr val="8EB4E3"/>
                </a:solidFill>
              </a:rPr>
              <a:t>turn-on</a:t>
            </a:r>
            <a:r>
              <a:rPr lang="en-US" dirty="0">
                <a:solidFill>
                  <a:srgbClr val="B9CDE5"/>
                </a:solidFill>
              </a:rPr>
              <a:t> </a:t>
            </a:r>
            <a:r>
              <a:rPr lang="en-US" dirty="0" smtClean="0">
                <a:solidFill>
                  <a:srgbClr val="B9CDE5"/>
                </a:solidFill>
              </a:rPr>
              <a:t>of outboard </a:t>
            </a:r>
            <a:r>
              <a:rPr lang="en-US" dirty="0">
                <a:solidFill>
                  <a:srgbClr val="B9CDE5"/>
                </a:solidFill>
              </a:rPr>
              <a:t>source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rgbClr val="B9CDE5"/>
                </a:solidFill>
              </a:rPr>
              <a:t>or, </a:t>
            </a:r>
            <a:r>
              <a:rPr lang="en-US" dirty="0" smtClean="0">
                <a:solidFill>
                  <a:srgbClr val="E6B9B8"/>
                </a:solidFill>
              </a:rPr>
              <a:t>growth </a:t>
            </a:r>
            <a:r>
              <a:rPr lang="en-US" dirty="0" smtClean="0">
                <a:solidFill>
                  <a:srgbClr val="B9CDE5"/>
                </a:solidFill>
              </a:rPr>
              <a:t>of </a:t>
            </a:r>
            <a:r>
              <a:rPr lang="en-US" dirty="0" err="1" smtClean="0">
                <a:solidFill>
                  <a:srgbClr val="B9CDE5"/>
                </a:solidFill>
              </a:rPr>
              <a:t>ctr</a:t>
            </a:r>
            <a:r>
              <a:rPr lang="en-US" dirty="0" smtClean="0">
                <a:solidFill>
                  <a:srgbClr val="B9CDE5"/>
                </a:solidFill>
              </a:rPr>
              <a:t>-GAE </a:t>
            </a:r>
            <a:r>
              <a:rPr lang="en-US" dirty="0">
                <a:solidFill>
                  <a:srgbClr val="B9CDE5"/>
                </a:solidFill>
              </a:rPr>
              <a:t>amplitude </a:t>
            </a:r>
            <a:r>
              <a:rPr lang="en-US" dirty="0" smtClean="0">
                <a:solidFill>
                  <a:srgbClr val="B9CDE5"/>
                </a:solidFill>
              </a:rPr>
              <a:t>with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turn-off</a:t>
            </a:r>
            <a:r>
              <a:rPr lang="en-US" dirty="0" smtClean="0">
                <a:solidFill>
                  <a:srgbClr val="B9CDE5"/>
                </a:solidFill>
              </a:rPr>
              <a:t> of </a:t>
            </a:r>
            <a:r>
              <a:rPr lang="en-US" dirty="0">
                <a:solidFill>
                  <a:srgbClr val="B9CDE5"/>
                </a:solidFill>
              </a:rPr>
              <a:t>outboard </a:t>
            </a:r>
            <a:r>
              <a:rPr lang="en-US" dirty="0" smtClean="0">
                <a:solidFill>
                  <a:srgbClr val="B9CDE5"/>
                </a:solidFill>
              </a:rPr>
              <a:t>source.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BFBFBF"/>
                </a:solidFill>
              </a:rPr>
              <a:t>More than 120 examples </a:t>
            </a:r>
            <a:r>
              <a:rPr lang="en-US" dirty="0" smtClean="0">
                <a:solidFill>
                  <a:srgbClr val="BFBFBF"/>
                </a:solidFill>
              </a:rPr>
              <a:t>of transient events; </a:t>
            </a:r>
            <a:r>
              <a:rPr lang="en-US" dirty="0">
                <a:solidFill>
                  <a:srgbClr val="BFBFBF"/>
                </a:solidFill>
              </a:rPr>
              <a:t>BL2 source turning on or </a:t>
            </a:r>
            <a:r>
              <a:rPr lang="en-US" dirty="0" smtClean="0">
                <a:solidFill>
                  <a:srgbClr val="BFBFBF"/>
                </a:solidFill>
              </a:rPr>
              <a:t>off, </a:t>
            </a:r>
            <a:r>
              <a:rPr lang="en-US" dirty="0">
                <a:solidFill>
                  <a:srgbClr val="BFBFBF"/>
                </a:solidFill>
              </a:rPr>
              <a:t>during a plasma heated by BL1</a:t>
            </a:r>
            <a:r>
              <a:rPr lang="en-US" dirty="0" smtClean="0">
                <a:solidFill>
                  <a:srgbClr val="BFBFBF"/>
                </a:solidFill>
              </a:rPr>
              <a:t>.</a:t>
            </a:r>
            <a:endParaRPr lang="en-US" b="1" dirty="0" smtClean="0">
              <a:solidFill>
                <a:srgbClr val="BFBFBF"/>
              </a:solidFill>
            </a:endParaRP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BFBFBF"/>
                </a:solidFill>
              </a:rPr>
              <a:t>In most cases</a:t>
            </a:r>
            <a:r>
              <a:rPr lang="en-US" dirty="0">
                <a:solidFill>
                  <a:srgbClr val="BFBFBF"/>
                </a:solidFill>
              </a:rPr>
              <a:t>, complete suppression is </a:t>
            </a:r>
            <a:r>
              <a:rPr lang="en-US" dirty="0" smtClean="0">
                <a:solidFill>
                  <a:srgbClr val="BFBFBF"/>
                </a:solidFill>
              </a:rPr>
              <a:t>seen with BL-2 on, 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however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, particularly </a:t>
            </a: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with the most inboard source, GAE may persist.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lang="en-US" dirty="0"/>
              <a:t>Observations </a:t>
            </a:r>
            <a:r>
              <a:rPr lang="en-US" dirty="0" smtClean="0"/>
              <a:t>are qualitatively consistent </a:t>
            </a:r>
            <a:r>
              <a:rPr lang="en-US" dirty="0"/>
              <a:t>with </a:t>
            </a:r>
            <a:r>
              <a:rPr lang="en-US" dirty="0" smtClean="0"/>
              <a:t>analytic model </a:t>
            </a:r>
            <a:r>
              <a:rPr lang="en-US" dirty="0"/>
              <a:t>of cyclotron-</a:t>
            </a:r>
            <a:r>
              <a:rPr lang="en-US" dirty="0" smtClean="0"/>
              <a:t>resonance </a:t>
            </a:r>
            <a:r>
              <a:rPr lang="en-US" dirty="0"/>
              <a:t>drive of </a:t>
            </a:r>
            <a:r>
              <a:rPr lang="en-US" dirty="0" smtClean="0"/>
              <a:t>GAE.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HYM-code simulations, with more complete physics model, also predict new, off-axis, beams can suppress GAE.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881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971550"/>
            <a:ext cx="6172200" cy="3886200"/>
          </a:xfrm>
        </p:spPr>
        <p:txBody>
          <a:bodyPr>
            <a:normAutofit lnSpcReduction="10000"/>
          </a:bodyPr>
          <a:lstStyle/>
          <a:p>
            <a:pPr>
              <a:spcBef>
                <a:spcPts val="1968"/>
              </a:spcBef>
            </a:pPr>
            <a:r>
              <a:rPr lang="en-US" sz="2400" dirty="0" smtClean="0"/>
              <a:t>GAE appear after BL-2 source turns off.</a:t>
            </a:r>
          </a:p>
          <a:p>
            <a:pPr>
              <a:spcBef>
                <a:spcPts val="1968"/>
              </a:spcBef>
            </a:pPr>
            <a:r>
              <a:rPr lang="en-US" sz="2400" dirty="0" smtClean="0"/>
              <a:t>Modes </a:t>
            </a:r>
            <a:r>
              <a:rPr lang="en-US" sz="2400" dirty="0"/>
              <a:t>evolve from dominantly n=-9 to dominantly n=-11</a:t>
            </a:r>
            <a:r>
              <a:rPr lang="en-US" sz="2400" dirty="0" smtClean="0"/>
              <a:t>.</a:t>
            </a:r>
          </a:p>
          <a:p>
            <a:pPr>
              <a:spcBef>
                <a:spcPts val="1968"/>
              </a:spcBef>
            </a:pPr>
            <a:r>
              <a:rPr lang="en-US" sz="2400" dirty="0" smtClean="0"/>
              <a:t>GAE suppressed again, late in discharge, when BL-2 comes back on.</a:t>
            </a:r>
          </a:p>
          <a:p>
            <a:pPr>
              <a:spcBef>
                <a:spcPts val="1968"/>
              </a:spcBef>
            </a:pPr>
            <a:r>
              <a:rPr lang="en-US" sz="2400" dirty="0" smtClean="0"/>
              <a:t>BL-2 provides roughly 25% of total power.</a:t>
            </a:r>
          </a:p>
          <a:p>
            <a:pPr>
              <a:spcBef>
                <a:spcPts val="1968"/>
              </a:spcBef>
            </a:pPr>
            <a:r>
              <a:rPr lang="en-US" sz="2400" dirty="0"/>
              <a:t>Plasma is in L-mode, but suppression is also seen for H-mode plasmas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762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An example with strong GAE activity before suppression is chosen for analysis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121" y="895350"/>
            <a:ext cx="2867679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82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895350"/>
            <a:ext cx="5562600" cy="4038600"/>
          </a:xfrm>
        </p:spPr>
        <p:txBody>
          <a:bodyPr>
            <a:normAutofit/>
          </a:bodyPr>
          <a:lstStyle/>
          <a:p>
            <a:pPr>
              <a:spcBef>
                <a:spcPts val="1272"/>
              </a:spcBef>
            </a:pPr>
            <a:r>
              <a:rPr lang="en-US" sz="2400" dirty="0" smtClean="0"/>
              <a:t>GAE bursting before modes are suppressed.</a:t>
            </a:r>
          </a:p>
          <a:p>
            <a:pPr>
              <a:spcBef>
                <a:spcPts val="1272"/>
              </a:spcBef>
            </a:pPr>
            <a:r>
              <a:rPr lang="en-US" sz="2400" dirty="0" smtClean="0"/>
              <a:t>Analysis </a:t>
            </a:r>
            <a:r>
              <a:rPr lang="en-US" sz="2400" dirty="0"/>
              <a:t>done at two times: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0.44s,during GAE activity (w/o 2c),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0.47s, after 2c on.</a:t>
            </a:r>
          </a:p>
          <a:p>
            <a:pPr>
              <a:spcBef>
                <a:spcPts val="1272"/>
              </a:spcBef>
            </a:pPr>
            <a:r>
              <a:rPr lang="en-US" sz="2400" dirty="0" smtClean="0"/>
              <a:t>GAE </a:t>
            </a:r>
            <a:r>
              <a:rPr lang="en-US" sz="2400" dirty="0"/>
              <a:t>suppression noticeable within milliseconds.</a:t>
            </a:r>
          </a:p>
          <a:p>
            <a:pPr>
              <a:spcBef>
                <a:spcPts val="1272"/>
              </a:spcBef>
            </a:pPr>
            <a:r>
              <a:rPr lang="en-US" sz="2400" dirty="0" smtClean="0"/>
              <a:t>BL-2 (source 2c) </a:t>
            </a:r>
            <a:r>
              <a:rPr lang="en-US" sz="2400" dirty="0"/>
              <a:t>only adds ≈1.2MW out of 4.6MW, ≈26%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5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Analytic model evaluated and HYM simulations  done before and after BL-2 turns on.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242" y="925252"/>
            <a:ext cx="3838757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65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685" y="842508"/>
            <a:ext cx="5417457" cy="3785055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</a:pPr>
            <a:r>
              <a:rPr lang="en-US" sz="2400" dirty="0" smtClean="0"/>
              <a:t>Reflectometer response combines “interferometer” response and cut-off layer displacement,</a:t>
            </a:r>
          </a:p>
          <a:p>
            <a:pPr>
              <a:spcBef>
                <a:spcPts val="1400"/>
              </a:spcBef>
            </a:pPr>
            <a:r>
              <a:rPr lang="en-US" sz="2400" dirty="0" smtClean="0"/>
              <a:t>Reflectometer </a:t>
            </a:r>
            <a:r>
              <a:rPr lang="en-US" sz="2400" dirty="0"/>
              <a:t>data </a:t>
            </a:r>
            <a:r>
              <a:rPr lang="en-US" sz="2400" dirty="0" smtClean="0"/>
              <a:t>inverted with iterative model,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trial function </a:t>
            </a:r>
          </a:p>
          <a:p>
            <a:pPr>
              <a:spcBef>
                <a:spcPts val="1400"/>
              </a:spcBef>
            </a:pPr>
            <a:r>
              <a:rPr lang="en-US" sz="2400" dirty="0" smtClean="0"/>
              <a:t>Structure </a:t>
            </a:r>
            <a:r>
              <a:rPr lang="en-US" sz="2400" dirty="0"/>
              <a:t>peaks near minimum in q, as expected for GAE</a:t>
            </a:r>
            <a:r>
              <a:rPr lang="en-US" sz="2400" dirty="0" smtClean="0"/>
              <a:t>.</a:t>
            </a:r>
            <a:endParaRPr lang="en-US" sz="2400" dirty="0"/>
          </a:p>
          <a:p>
            <a:pPr lvl="1">
              <a:spcBef>
                <a:spcPts val="300"/>
              </a:spcBef>
            </a:pPr>
            <a:r>
              <a:rPr lang="en-US" dirty="0" smtClean="0"/>
              <a:t>nearly constant phase over radius.</a:t>
            </a:r>
            <a:endParaRPr lang="en-US" dirty="0"/>
          </a:p>
          <a:p>
            <a:pPr>
              <a:spcBef>
                <a:spcPts val="800"/>
              </a:spcBef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58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FF"/>
                </a:solidFill>
              </a:rPr>
              <a:t>Reflectometer array*</a:t>
            </a:r>
            <a:r>
              <a:rPr lang="en-US" sz="3200" dirty="0" smtClean="0"/>
              <a:t> shows mode structure as </a:t>
            </a:r>
            <a:br>
              <a:rPr lang="en-US" sz="3200" dirty="0" smtClean="0"/>
            </a:br>
            <a:r>
              <a:rPr lang="en-US" sz="3200" dirty="0" smtClean="0"/>
              <a:t>expected for global </a:t>
            </a:r>
            <a:r>
              <a:rPr lang="en-US" sz="3200" dirty="0" err="1" smtClean="0"/>
              <a:t>Alfvén</a:t>
            </a:r>
            <a:r>
              <a:rPr lang="en-US" sz="3200" dirty="0" smtClean="0"/>
              <a:t> eigenmodes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079" y="946656"/>
            <a:ext cx="3661145" cy="39522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1251" y="4579938"/>
            <a:ext cx="2621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FF"/>
                </a:solidFill>
              </a:rPr>
              <a:t>*N A Crocker, S Kubota, UCLA</a:t>
            </a:r>
            <a:endParaRPr lang="en-US" sz="14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740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71550"/>
            <a:ext cx="4419600" cy="3657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600" dirty="0"/>
              <a:t>Fast ions can be stabilizing/destabilizing </a:t>
            </a:r>
            <a:r>
              <a:rPr lang="en-US" sz="2600" dirty="0" smtClean="0"/>
              <a:t>depending on their </a:t>
            </a:r>
            <a:r>
              <a:rPr lang="en-US" sz="2600" i="1" dirty="0" err="1" smtClean="0"/>
              <a:t>k</a:t>
            </a:r>
            <a:r>
              <a:rPr lang="en-US" sz="2600" i="1" baseline="-25000" dirty="0" err="1" smtClean="0">
                <a:latin typeface="Symbol" charset="2"/>
                <a:cs typeface="Symbol" charset="2"/>
              </a:rPr>
              <a:t>^</a:t>
            </a:r>
            <a:r>
              <a:rPr lang="en-US" sz="2600" i="1" dirty="0" err="1">
                <a:latin typeface="Symbol" charset="2"/>
                <a:cs typeface="Symbol" charset="2"/>
              </a:rPr>
              <a:t>r</a:t>
            </a:r>
            <a:r>
              <a:rPr lang="en-US" sz="2600" i="1" baseline="-25000" dirty="0" err="1">
                <a:latin typeface="Arial"/>
                <a:cs typeface="Arial"/>
              </a:rPr>
              <a:t>L</a:t>
            </a:r>
            <a:r>
              <a:rPr lang="en-US" sz="2600" dirty="0" smtClean="0"/>
              <a:t>:</a:t>
            </a:r>
            <a:endParaRPr lang="en-US" sz="2600" dirty="0"/>
          </a:p>
          <a:p>
            <a:pPr marL="0" indent="0">
              <a:lnSpc>
                <a:spcPct val="110000"/>
              </a:lnSpc>
              <a:buNone/>
            </a:pPr>
            <a:r>
              <a:rPr lang="en-US" dirty="0"/>
              <a:t>    </a:t>
            </a:r>
            <a:r>
              <a:rPr lang="en-US" dirty="0">
                <a:solidFill>
                  <a:srgbClr val="0000FF"/>
                </a:solidFill>
              </a:rPr>
              <a:t>Stable</a:t>
            </a:r>
            <a:r>
              <a:rPr lang="en-US" dirty="0"/>
              <a:t>    </a:t>
            </a:r>
            <a:r>
              <a:rPr lang="en-US" dirty="0" smtClean="0"/>
              <a:t>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 smtClean="0"/>
              <a:t>    </a:t>
            </a:r>
            <a:r>
              <a:rPr lang="en-US" dirty="0">
                <a:solidFill>
                  <a:srgbClr val="FF0000"/>
                </a:solidFill>
              </a:rPr>
              <a:t>Unstable</a:t>
            </a:r>
            <a:r>
              <a:rPr lang="en-US" dirty="0"/>
              <a:t>:</a:t>
            </a:r>
          </a:p>
          <a:p>
            <a:pPr>
              <a:lnSpc>
                <a:spcPct val="110000"/>
              </a:lnSpc>
              <a:spcBef>
                <a:spcPts val="2376"/>
              </a:spcBef>
            </a:pPr>
            <a:r>
              <a:rPr lang="en-US" sz="2600" dirty="0"/>
              <a:t>Resonant outboard </a:t>
            </a:r>
            <a:r>
              <a:rPr lang="en-US" sz="2600" dirty="0" smtClean="0"/>
              <a:t>beam ions </a:t>
            </a:r>
            <a:r>
              <a:rPr lang="en-US" sz="2600" dirty="0"/>
              <a:t>with pitch &gt; 0.9 have small </a:t>
            </a:r>
            <a:r>
              <a:rPr lang="en-US" sz="2600" i="1" dirty="0" err="1" smtClean="0">
                <a:latin typeface="Symbol" charset="2"/>
                <a:cs typeface="Symbol" charset="2"/>
              </a:rPr>
              <a:t>r</a:t>
            </a:r>
            <a:r>
              <a:rPr lang="en-US" sz="2600" i="1" baseline="-25000" dirty="0" err="1" smtClean="0">
                <a:latin typeface="Arial"/>
                <a:cs typeface="Arial"/>
              </a:rPr>
              <a:t>L</a:t>
            </a:r>
            <a:r>
              <a:rPr lang="en-US" sz="2600" dirty="0" smtClean="0"/>
              <a:t>, </a:t>
            </a:r>
            <a:r>
              <a:rPr lang="en-US" sz="2600" dirty="0"/>
              <a:t>are stabilizing by this theory.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1216"/>
            <a:ext cx="9144000" cy="732104"/>
          </a:xfrm>
        </p:spPr>
        <p:txBody>
          <a:bodyPr>
            <a:noAutofit/>
          </a:bodyPr>
          <a:lstStyle/>
          <a:p>
            <a:r>
              <a:rPr lang="en-US" sz="3200" dirty="0" smtClean="0"/>
              <a:t>Analytic </a:t>
            </a:r>
            <a:r>
              <a:rPr lang="en-US" sz="3200" dirty="0"/>
              <a:t>model</a:t>
            </a:r>
            <a:r>
              <a:rPr lang="en-US" sz="3200" dirty="0" smtClean="0">
                <a:solidFill>
                  <a:srgbClr val="FF0000"/>
                </a:solidFill>
              </a:rPr>
              <a:t>*</a:t>
            </a:r>
            <a:r>
              <a:rPr lang="en-US" sz="3200" dirty="0" smtClean="0"/>
              <a:t> qualitatively predicts low </a:t>
            </a:r>
            <a:r>
              <a:rPr lang="en-US" sz="3200" i="1" dirty="0" err="1" smtClean="0"/>
              <a:t>k</a:t>
            </a:r>
            <a:r>
              <a:rPr lang="en-US" sz="3200" i="1" baseline="-25000" dirty="0" err="1" smtClean="0">
                <a:latin typeface="Symbol" charset="2"/>
                <a:cs typeface="Symbol" charset="2"/>
              </a:rPr>
              <a:t>^</a:t>
            </a:r>
            <a:r>
              <a:rPr lang="en-US" sz="3200" i="1" dirty="0" err="1" smtClean="0">
                <a:latin typeface="Symbol" charset="2"/>
                <a:cs typeface="Symbol" charset="2"/>
              </a:rPr>
              <a:t>r</a:t>
            </a:r>
            <a:r>
              <a:rPr lang="en-US" sz="3200" i="1" baseline="-25000" dirty="0" err="1" smtClean="0">
                <a:latin typeface="Arial"/>
                <a:cs typeface="Arial"/>
              </a:rPr>
              <a:t>L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(high pitch) fast ions will stabilize GAE 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205177"/>
              </p:ext>
            </p:extLst>
          </p:nvPr>
        </p:nvGraphicFramePr>
        <p:xfrm>
          <a:off x="1852613" y="2082800"/>
          <a:ext cx="1954212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" name="Equation" r:id="rId3" imgW="990600" imgH="444500" progId="Equation.3">
                  <p:embed/>
                </p:oleObj>
              </mc:Choice>
              <mc:Fallback>
                <p:oleObj name="Equation" r:id="rId3" imgW="9906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52613" y="2082800"/>
                        <a:ext cx="1954212" cy="87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3400" y="4552950"/>
            <a:ext cx="3336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Gorelenkov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smtClean="0">
                <a:solidFill>
                  <a:srgbClr val="FF0000"/>
                </a:solidFill>
              </a:rPr>
              <a:t>NF </a:t>
            </a:r>
            <a:r>
              <a:rPr lang="en-US" b="1" dirty="0" smtClean="0">
                <a:solidFill>
                  <a:srgbClr val="FF0000"/>
                </a:solidFill>
              </a:rPr>
              <a:t>43</a:t>
            </a:r>
            <a:r>
              <a:rPr lang="en-US" dirty="0" smtClean="0">
                <a:solidFill>
                  <a:srgbClr val="FF0000"/>
                </a:solidFill>
              </a:rPr>
              <a:t> (2003) 228.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1223" y="962433"/>
            <a:ext cx="4767781" cy="39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05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072" y="952501"/>
            <a:ext cx="4732270" cy="39089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95349"/>
            <a:ext cx="4267200" cy="4036001"/>
          </a:xfrm>
        </p:spPr>
        <p:txBody>
          <a:bodyPr>
            <a:normAutofit/>
          </a:bodyPr>
          <a:lstStyle/>
          <a:p>
            <a:pPr>
              <a:spcBef>
                <a:spcPts val="10800"/>
              </a:spcBef>
            </a:pPr>
            <a:r>
              <a:rPr lang="en-US" sz="2400" dirty="0" smtClean="0"/>
              <a:t>Experimental mode frequency used to estimate </a:t>
            </a:r>
            <a:r>
              <a:rPr lang="en-US" sz="2400" i="1" dirty="0" smtClean="0"/>
              <a:t>k</a:t>
            </a:r>
            <a:r>
              <a:rPr lang="en-US" sz="2400" i="1" baseline="-25000" dirty="0" smtClean="0"/>
              <a:t>||</a:t>
            </a:r>
            <a:r>
              <a:rPr lang="en-US" sz="2400" dirty="0" smtClean="0"/>
              <a:t> from dispersion relation:</a:t>
            </a:r>
          </a:p>
          <a:p>
            <a:pPr>
              <a:spcBef>
                <a:spcPts val="10800"/>
              </a:spcBef>
            </a:pPr>
            <a:r>
              <a:rPr lang="en-US" sz="2400" dirty="0" smtClean="0"/>
              <a:t>Experimental inputs are q, density, rotation profiles</a:t>
            </a:r>
            <a:r>
              <a:rPr lang="en-US" sz="2400" dirty="0"/>
              <a:t> </a:t>
            </a:r>
            <a:r>
              <a:rPr lang="en-US" sz="2400" dirty="0" smtClean="0"/>
              <a:t>and mode frequency, toroidal mode number.</a:t>
            </a:r>
          </a:p>
          <a:p>
            <a:pPr>
              <a:spcBef>
                <a:spcPts val="10800"/>
              </a:spcBef>
            </a:pPr>
            <a:endParaRPr lang="en-US" sz="2400" dirty="0" smtClean="0"/>
          </a:p>
          <a:p>
            <a:pPr>
              <a:spcBef>
                <a:spcPts val="10800"/>
              </a:spcBef>
            </a:pPr>
            <a:endParaRPr lang="en-US" sz="24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1540"/>
            <a:ext cx="9144000" cy="726339"/>
          </a:xfrm>
        </p:spPr>
        <p:txBody>
          <a:bodyPr>
            <a:noAutofit/>
          </a:bodyPr>
          <a:lstStyle/>
          <a:p>
            <a:r>
              <a:rPr lang="en-US" sz="3200" dirty="0" smtClean="0"/>
              <a:t>Local dispersion relation and experimental parameters are used to </a:t>
            </a:r>
            <a:r>
              <a:rPr lang="en-US" sz="3200" dirty="0" smtClean="0"/>
              <a:t>deduce </a:t>
            </a:r>
            <a:r>
              <a:rPr lang="en-US" sz="3200" i="1" dirty="0"/>
              <a:t>k</a:t>
            </a:r>
            <a:r>
              <a:rPr lang="en-US" sz="3200" i="1" baseline="-25000" dirty="0"/>
              <a:t>|</a:t>
            </a:r>
            <a:r>
              <a:rPr lang="en-US" sz="3200" i="1" baseline="-25000" dirty="0" smtClean="0"/>
              <a:t>|</a:t>
            </a:r>
            <a:r>
              <a:rPr lang="en-US" sz="3200" dirty="0"/>
              <a:t> and </a:t>
            </a:r>
            <a:r>
              <a:rPr lang="en-US" sz="3200" i="1" dirty="0"/>
              <a:t>k</a:t>
            </a:r>
            <a:r>
              <a:rPr lang="en-US" sz="3200" i="1" baseline="-25000" dirty="0">
                <a:latin typeface="Symbol" charset="2"/>
                <a:cs typeface="Symbol" charset="2"/>
              </a:rPr>
              <a:t>^</a:t>
            </a:r>
            <a:endParaRPr lang="en-US" sz="3200" i="1" baseline="-250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7768219"/>
              </p:ext>
            </p:extLst>
          </p:nvPr>
        </p:nvGraphicFramePr>
        <p:xfrm>
          <a:off x="672756" y="2168828"/>
          <a:ext cx="3202981" cy="1136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6" name="Equation" r:id="rId4" imgW="1968500" imgH="698500" progId="Equation.3">
                  <p:embed/>
                </p:oleObj>
              </mc:Choice>
              <mc:Fallback>
                <p:oleObj name="Equation" r:id="rId4" imgW="1968500" imgH="698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2756" y="2168828"/>
                        <a:ext cx="3202981" cy="11365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6454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95349"/>
            <a:ext cx="4267200" cy="4036001"/>
          </a:xfrm>
        </p:spPr>
        <p:txBody>
          <a:bodyPr>
            <a:normAutofit/>
          </a:bodyPr>
          <a:lstStyle/>
          <a:p>
            <a:pPr>
              <a:spcBef>
                <a:spcPts val="10800"/>
              </a:spcBef>
            </a:pPr>
            <a:r>
              <a:rPr lang="en-US" sz="2400" dirty="0" smtClean="0"/>
              <a:t>Experimental mode frequency used to estimate </a:t>
            </a:r>
            <a:r>
              <a:rPr lang="en-US" sz="2400" i="1" dirty="0" smtClean="0"/>
              <a:t>k</a:t>
            </a:r>
            <a:r>
              <a:rPr lang="en-US" sz="2400" i="1" baseline="-25000" dirty="0" smtClean="0"/>
              <a:t>||</a:t>
            </a:r>
            <a:r>
              <a:rPr lang="en-US" sz="2400" dirty="0" smtClean="0"/>
              <a:t> from dispersion relation:</a:t>
            </a:r>
          </a:p>
          <a:p>
            <a:pPr>
              <a:spcBef>
                <a:spcPts val="10800"/>
              </a:spcBef>
            </a:pPr>
            <a:r>
              <a:rPr lang="en-US" sz="2400" dirty="0" smtClean="0"/>
              <a:t>Experimental inputs are q, density, rotation profiles</a:t>
            </a:r>
            <a:r>
              <a:rPr lang="en-US" sz="2400" dirty="0"/>
              <a:t> </a:t>
            </a:r>
            <a:r>
              <a:rPr lang="en-US" sz="2400" dirty="0" smtClean="0"/>
              <a:t>and mode frequency, toroidal mode number.</a:t>
            </a:r>
          </a:p>
          <a:p>
            <a:pPr>
              <a:spcBef>
                <a:spcPts val="10800"/>
              </a:spcBef>
            </a:pPr>
            <a:endParaRPr lang="en-US" sz="2400" dirty="0" smtClean="0"/>
          </a:p>
          <a:p>
            <a:pPr>
              <a:spcBef>
                <a:spcPts val="10800"/>
              </a:spcBef>
            </a:pPr>
            <a:endParaRPr lang="en-US" sz="24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1540"/>
            <a:ext cx="9144000" cy="726339"/>
          </a:xfrm>
        </p:spPr>
        <p:txBody>
          <a:bodyPr>
            <a:noAutofit/>
          </a:bodyPr>
          <a:lstStyle/>
          <a:p>
            <a:r>
              <a:rPr lang="en-US" sz="3200" dirty="0"/>
              <a:t>Analytic theory predicts GAE amplitude </a:t>
            </a:r>
            <a:br>
              <a:rPr lang="en-US" sz="3200" dirty="0"/>
            </a:br>
            <a:r>
              <a:rPr lang="en-US" sz="3200" dirty="0"/>
              <a:t>to peak near minimum in continuum</a:t>
            </a:r>
            <a:endParaRPr lang="en-US" sz="3200" i="1" baseline="-250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3545621"/>
              </p:ext>
            </p:extLst>
          </p:nvPr>
        </p:nvGraphicFramePr>
        <p:xfrm>
          <a:off x="672756" y="2168828"/>
          <a:ext cx="3202981" cy="1136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" name="Equation" r:id="rId3" imgW="1968500" imgH="698500" progId="Equation.3">
                  <p:embed/>
                </p:oleObj>
              </mc:Choice>
              <mc:Fallback>
                <p:oleObj name="Equation" r:id="rId3" imgW="1968500" imgH="698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2756" y="2168828"/>
                        <a:ext cx="3202981" cy="11365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2072" y="952501"/>
            <a:ext cx="4732270" cy="390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01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95350"/>
            <a:ext cx="5029200" cy="4038600"/>
          </a:xfrm>
        </p:spPr>
        <p:txBody>
          <a:bodyPr>
            <a:noAutofit/>
          </a:bodyPr>
          <a:lstStyle/>
          <a:p>
            <a:pPr>
              <a:spcBef>
                <a:spcPts val="1080"/>
              </a:spcBef>
            </a:pPr>
            <a:r>
              <a:rPr lang="en-US" sz="2000" dirty="0" smtClean="0"/>
              <a:t>The parallel beam ion velocity for resonant fast ions is estimated from the resonance condition:</a:t>
            </a:r>
          </a:p>
          <a:p>
            <a:pPr lvl="1">
              <a:spcBef>
                <a:spcPts val="1080"/>
              </a:spcBef>
            </a:pPr>
            <a:r>
              <a:rPr lang="en-US" sz="1600" dirty="0" smtClean="0"/>
              <a:t> </a:t>
            </a:r>
          </a:p>
          <a:p>
            <a:pPr lvl="1">
              <a:spcBef>
                <a:spcPts val="1080"/>
              </a:spcBef>
            </a:pPr>
            <a:r>
              <a:rPr lang="en-US" sz="1600" dirty="0" smtClean="0"/>
              <a:t>the sidebands arise from particle drifts</a:t>
            </a:r>
          </a:p>
          <a:p>
            <a:pPr marL="0" indent="0">
              <a:spcBef>
                <a:spcPts val="1080"/>
              </a:spcBef>
              <a:buNone/>
            </a:pPr>
            <a:endParaRPr lang="en-US" sz="2000" dirty="0" smtClean="0"/>
          </a:p>
          <a:p>
            <a:pPr>
              <a:spcBef>
                <a:spcPts val="1080"/>
              </a:spcBef>
            </a:pPr>
            <a:r>
              <a:rPr lang="en-US" sz="2000" dirty="0" smtClean="0"/>
              <a:t>Two side-band</a:t>
            </a:r>
            <a:r>
              <a:rPr lang="en-US" sz="2000" dirty="0"/>
              <a:t> fast ion</a:t>
            </a:r>
            <a:r>
              <a:rPr lang="en-US" sz="2000" dirty="0" smtClean="0"/>
              <a:t> resonances are indicated by black lines in the figures.</a:t>
            </a:r>
          </a:p>
          <a:p>
            <a:pPr lvl="1">
              <a:spcBef>
                <a:spcPts val="480"/>
              </a:spcBef>
            </a:pPr>
            <a:r>
              <a:rPr lang="en-US" sz="1600" dirty="0" smtClean="0"/>
              <a:t>lines show fast ions at constant parallel velocity.</a:t>
            </a:r>
          </a:p>
          <a:p>
            <a:pPr lvl="1">
              <a:spcBef>
                <a:spcPts val="480"/>
              </a:spcBef>
            </a:pPr>
            <a:r>
              <a:rPr lang="en-US" sz="1600" dirty="0" smtClean="0"/>
              <a:t>gaining/losing perpendicular energy moves fast ions along black resonance lines.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350"/>
            <a:ext cx="9144000" cy="819150"/>
          </a:xfrm>
        </p:spPr>
        <p:txBody>
          <a:bodyPr>
            <a:noAutofit/>
          </a:bodyPr>
          <a:lstStyle/>
          <a:p>
            <a:r>
              <a:rPr lang="en-US" sz="3200" dirty="0" smtClean="0"/>
              <a:t>TRANSP modeling predicts that </a:t>
            </a:r>
            <a:br>
              <a:rPr lang="en-US" sz="3200" dirty="0" smtClean="0"/>
            </a:br>
            <a:r>
              <a:rPr lang="en-US" sz="3200" dirty="0" smtClean="0"/>
              <a:t>beam fast ions are resonant with the GAE  </a:t>
            </a:r>
            <a:endParaRPr lang="en-US" sz="32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5472294"/>
              </p:ext>
            </p:extLst>
          </p:nvPr>
        </p:nvGraphicFramePr>
        <p:xfrm>
          <a:off x="639763" y="1962150"/>
          <a:ext cx="2435225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4" name="Equation" r:id="rId3" imgW="1549400" imgH="241300" progId="Equation.3">
                  <p:embed/>
                </p:oleObj>
              </mc:Choice>
              <mc:Fallback>
                <p:oleObj name="Equation" r:id="rId3" imgW="1549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9763" y="1962150"/>
                        <a:ext cx="2435225" cy="379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895350"/>
            <a:ext cx="3962400" cy="402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06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NSTX </a:t>
            </a:r>
            <a:r>
              <a:rPr lang="en-US" sz="3200" dirty="0"/>
              <a:t>upgrade added a 2</a:t>
            </a:r>
            <a:r>
              <a:rPr lang="en-US" sz="3200" baseline="30000" dirty="0"/>
              <a:t>nd</a:t>
            </a:r>
            <a:r>
              <a:rPr lang="en-US" sz="3200" dirty="0"/>
              <a:t> neutral beam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and increased the </a:t>
            </a:r>
            <a:r>
              <a:rPr lang="en-US" sz="3200" dirty="0" smtClean="0"/>
              <a:t>toroidal field</a:t>
            </a:r>
            <a:endParaRPr lang="en-US" sz="3200" dirty="0"/>
          </a:p>
        </p:txBody>
      </p:sp>
      <p:sp>
        <p:nvSpPr>
          <p:cNvPr id="5" name="object 4"/>
          <p:cNvSpPr/>
          <p:nvPr/>
        </p:nvSpPr>
        <p:spPr>
          <a:xfrm>
            <a:off x="5334000" y="1047750"/>
            <a:ext cx="3657600" cy="37904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152400" y="864879"/>
            <a:ext cx="5638800" cy="390555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FF00FF"/>
                </a:solidFill>
              </a:rPr>
              <a:t>Motivation:</a:t>
            </a:r>
            <a:endParaRPr lang="en-US" dirty="0" smtClean="0">
              <a:solidFill>
                <a:srgbClr val="FF00FF"/>
              </a:solidFill>
            </a:endParaRPr>
          </a:p>
          <a:p>
            <a:pPr>
              <a:spcBef>
                <a:spcPts val="300"/>
              </a:spcBef>
            </a:pPr>
            <a:r>
              <a:rPr lang="en-US" sz="2400" dirty="0" smtClean="0"/>
              <a:t>Current </a:t>
            </a:r>
            <a:r>
              <a:rPr lang="en-US" sz="2400" dirty="0"/>
              <a:t>profile control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off-axis beam to broaden current profile</a:t>
            </a:r>
            <a:endParaRPr lang="en-US" sz="2000" dirty="0"/>
          </a:p>
          <a:p>
            <a:pPr>
              <a:spcBef>
                <a:spcPts val="300"/>
              </a:spcBef>
            </a:pPr>
            <a:r>
              <a:rPr lang="en-US" sz="2400" dirty="0"/>
              <a:t>Non-inductive current drive</a:t>
            </a:r>
          </a:p>
          <a:p>
            <a:pPr lvl="1">
              <a:spcBef>
                <a:spcPts val="0"/>
              </a:spcBef>
            </a:pPr>
            <a:r>
              <a:rPr lang="en-US" sz="2000" spc="-25" dirty="0" smtClean="0">
                <a:latin typeface="Arial Narrow"/>
                <a:cs typeface="Arial Narrow"/>
              </a:rPr>
              <a:t>Tangential </a:t>
            </a:r>
            <a:r>
              <a:rPr lang="en-US" sz="2000" spc="-5" dirty="0">
                <a:latin typeface="Arial Narrow"/>
                <a:cs typeface="Arial Narrow"/>
              </a:rPr>
              <a:t>NBI </a:t>
            </a:r>
            <a:r>
              <a:rPr lang="en-US" sz="2000" spc="-5" dirty="0">
                <a:latin typeface="Wingdings"/>
                <a:cs typeface="Wingdings"/>
              </a:rPr>
              <a:t></a:t>
            </a:r>
            <a:r>
              <a:rPr lang="en-US" sz="2000" spc="-5" dirty="0">
                <a:latin typeface="Times New Roman"/>
                <a:cs typeface="Times New Roman"/>
              </a:rPr>
              <a:t> </a:t>
            </a:r>
            <a:r>
              <a:rPr lang="en-US" sz="2000" spc="-5" dirty="0">
                <a:latin typeface="Arial Narrow"/>
                <a:cs typeface="Arial Narrow"/>
              </a:rPr>
              <a:t>2</a:t>
            </a:r>
            <a:r>
              <a:rPr lang="en-US" sz="2000" spc="-5" dirty="0">
                <a:cs typeface="Arial"/>
              </a:rPr>
              <a:t>× </a:t>
            </a:r>
            <a:r>
              <a:rPr lang="en-US" sz="2000" spc="-5" dirty="0">
                <a:latin typeface="Arial Narrow"/>
                <a:cs typeface="Arial Narrow"/>
              </a:rPr>
              <a:t>current drive</a:t>
            </a:r>
            <a:r>
              <a:rPr lang="en-US" sz="2000" spc="-130" dirty="0">
                <a:latin typeface="Arial Narrow"/>
                <a:cs typeface="Arial Narrow"/>
              </a:rPr>
              <a:t> </a:t>
            </a:r>
            <a:r>
              <a:rPr lang="en-US" sz="2000" spc="-10" dirty="0" smtClean="0">
                <a:latin typeface="Arial Narrow"/>
                <a:cs typeface="Arial Narrow"/>
              </a:rPr>
              <a:t>efficiency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Higher field, higher plasma current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support increased heating power</a:t>
            </a:r>
            <a:endParaRPr lang="en-US" sz="2000" dirty="0"/>
          </a:p>
          <a:p>
            <a:pPr lvl="1">
              <a:spcBef>
                <a:spcPts val="0"/>
              </a:spcBef>
            </a:pPr>
            <a:endParaRPr lang="en-US" sz="2000" spc="-10" dirty="0">
              <a:latin typeface="Arial Narrow"/>
              <a:cs typeface="Arial Narrow"/>
            </a:endParaRPr>
          </a:p>
          <a:p>
            <a:pPr>
              <a:spcBef>
                <a:spcPts val="0"/>
              </a:spcBef>
            </a:pPr>
            <a:r>
              <a:rPr lang="en-US" sz="2400" spc="-10" dirty="0" smtClean="0">
                <a:latin typeface="Arial "/>
                <a:cs typeface="Arial "/>
              </a:rPr>
              <a:t>Transport, power handling and stability studies…</a:t>
            </a:r>
            <a:endParaRPr lang="en-US" sz="2400" dirty="0">
              <a:latin typeface="Arial "/>
              <a:cs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3988728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056" y="895350"/>
            <a:ext cx="3975000" cy="40386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95350"/>
            <a:ext cx="5181600" cy="3962400"/>
          </a:xfrm>
        </p:spPr>
        <p:txBody>
          <a:bodyPr>
            <a:noAutofit/>
          </a:bodyPr>
          <a:lstStyle/>
          <a:p>
            <a:r>
              <a:rPr lang="en-US" sz="2000" i="1" dirty="0" smtClean="0"/>
              <a:t>k</a:t>
            </a:r>
            <a:r>
              <a:rPr lang="en-US" sz="2000" i="1" baseline="-25000" dirty="0" smtClean="0"/>
              <a:t>||</a:t>
            </a:r>
            <a:r>
              <a:rPr lang="en-US" sz="2000" i="1" dirty="0" smtClean="0"/>
              <a:t> </a:t>
            </a:r>
            <a:r>
              <a:rPr lang="en-US" sz="2000" dirty="0" smtClean="0"/>
              <a:t>estimated above is used to calculate k</a:t>
            </a:r>
            <a:r>
              <a:rPr lang="en-US" sz="2000" baseline="-25000" dirty="0" smtClean="0">
                <a:latin typeface="Symbol" charset="2"/>
                <a:cs typeface="Symbol" charset="2"/>
              </a:rPr>
              <a:t>^</a:t>
            </a:r>
            <a:r>
              <a:rPr lang="en-US" sz="2000" dirty="0" smtClean="0"/>
              <a:t>:</a:t>
            </a:r>
          </a:p>
          <a:p>
            <a:endParaRPr lang="en-US" sz="2000" dirty="0"/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The boundary between fast ions that drive </a:t>
            </a:r>
            <a:r>
              <a:rPr lang="en-US" sz="1600" i="1" dirty="0" err="1" smtClean="0"/>
              <a:t>vs</a:t>
            </a:r>
            <a:r>
              <a:rPr lang="en-US" sz="1600" dirty="0" smtClean="0"/>
              <a:t> damp the mode is:</a:t>
            </a:r>
          </a:p>
          <a:p>
            <a:endParaRPr lang="en-US" sz="2000" dirty="0" smtClean="0"/>
          </a:p>
          <a:p>
            <a:r>
              <a:rPr lang="en-US" sz="2000" dirty="0" smtClean="0"/>
              <a:t>…where </a:t>
            </a:r>
            <a:r>
              <a:rPr lang="en-US" sz="2000" i="1" dirty="0" err="1" smtClean="0">
                <a:latin typeface="Symbol" charset="2"/>
                <a:cs typeface="Symbol" charset="2"/>
              </a:rPr>
              <a:t>r</a:t>
            </a:r>
            <a:r>
              <a:rPr lang="en-US" sz="2000" i="1" baseline="-25000" dirty="0" err="1">
                <a:latin typeface="Arial"/>
                <a:cs typeface="Arial"/>
              </a:rPr>
              <a:t>L</a:t>
            </a:r>
            <a:r>
              <a:rPr lang="en-US" sz="2000" dirty="0" smtClean="0"/>
              <a:t> is calculated from the perpendicular fast ion energy.</a:t>
            </a:r>
          </a:p>
          <a:p>
            <a:pPr lvl="1"/>
            <a:r>
              <a:rPr lang="en-US" sz="1600" dirty="0" smtClean="0"/>
              <a:t>The boundary between damping and drive is shown by the dashed blue lines.</a:t>
            </a:r>
          </a:p>
          <a:p>
            <a:r>
              <a:rPr lang="en-US" sz="2000" dirty="0" smtClean="0"/>
              <a:t>The BL2 sources add primarily fast ions with high pitch (Fig. b).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Addition of BL-2 (2c) deposits resonant fast ions that are predicted to damp the GAE</a:t>
            </a:r>
            <a:endParaRPr lang="en-US" sz="3200" dirty="0">
              <a:latin typeface="Symbol" charset="2"/>
              <a:cs typeface="Symbol" charset="2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0678244"/>
              </p:ext>
            </p:extLst>
          </p:nvPr>
        </p:nvGraphicFramePr>
        <p:xfrm>
          <a:off x="609599" y="1276350"/>
          <a:ext cx="2190751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2" name="Equation" r:id="rId4" imgW="1460500" imgH="431800" progId="Equation.3">
                  <p:embed/>
                </p:oleObj>
              </mc:Choice>
              <mc:Fallback>
                <p:oleObj name="Equation" r:id="rId4" imgW="14605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599" y="1276350"/>
                        <a:ext cx="2190751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6190734"/>
              </p:ext>
            </p:extLst>
          </p:nvPr>
        </p:nvGraphicFramePr>
        <p:xfrm>
          <a:off x="514350" y="2503488"/>
          <a:ext cx="360045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3" name="Equation" r:id="rId6" imgW="2400300" imgH="203200" progId="Equation.3">
                  <p:embed/>
                </p:oleObj>
              </mc:Choice>
              <mc:Fallback>
                <p:oleObj name="Equation" r:id="rId6" imgW="24003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4350" y="2503488"/>
                        <a:ext cx="360045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V="1">
            <a:off x="4824970" y="3608017"/>
            <a:ext cx="4059384" cy="9079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424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036" y="943544"/>
            <a:ext cx="2717963" cy="398187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95349"/>
            <a:ext cx="6119586" cy="4003221"/>
          </a:xfrm>
        </p:spPr>
        <p:txBody>
          <a:bodyPr>
            <a:normAutofit/>
          </a:bodyPr>
          <a:lstStyle/>
          <a:p>
            <a:pPr>
              <a:spcBef>
                <a:spcPts val="576"/>
              </a:spcBef>
            </a:pPr>
            <a:r>
              <a:rPr lang="en-US" sz="2400" dirty="0" smtClean="0"/>
              <a:t>HYM is an initial value, hybrid code in toroidal geometry</a:t>
            </a:r>
          </a:p>
          <a:p>
            <a:pPr lvl="1">
              <a:spcBef>
                <a:spcPts val="300"/>
              </a:spcBef>
            </a:pPr>
            <a:r>
              <a:rPr lang="en-US" sz="2000" dirty="0" smtClean="0"/>
              <a:t>beam ions treated with full-orbit, </a:t>
            </a:r>
            <a:r>
              <a:rPr lang="en-US" sz="2000" dirty="0" err="1" smtClean="0">
                <a:latin typeface="Symbol" charset="2"/>
                <a:cs typeface="Symbol" charset="2"/>
              </a:rPr>
              <a:t>d</a:t>
            </a:r>
            <a:r>
              <a:rPr lang="en-US" sz="2000" dirty="0" err="1" smtClean="0"/>
              <a:t>f</a:t>
            </a:r>
            <a:r>
              <a:rPr lang="en-US" sz="2000" dirty="0" smtClean="0"/>
              <a:t> scheme</a:t>
            </a:r>
          </a:p>
          <a:p>
            <a:pPr lvl="1">
              <a:spcBef>
                <a:spcPts val="300"/>
              </a:spcBef>
            </a:pPr>
            <a:r>
              <a:rPr lang="en-US" sz="2000" dirty="0" smtClean="0"/>
              <a:t>thermal plasma is one-fluid MHD</a:t>
            </a:r>
          </a:p>
          <a:p>
            <a:pPr>
              <a:spcBef>
                <a:spcPts val="576"/>
              </a:spcBef>
            </a:pPr>
            <a:r>
              <a:rPr lang="en-US" sz="2400" dirty="0" smtClean="0"/>
              <a:t>Code can run non-linear, but only linear results shown here.</a:t>
            </a:r>
          </a:p>
          <a:p>
            <a:pPr>
              <a:spcBef>
                <a:spcPts val="576"/>
              </a:spcBef>
            </a:pPr>
            <a:r>
              <a:rPr lang="en-US" sz="2400" dirty="0" smtClean="0"/>
              <a:t>Growth rate positive at 0.44s, negative at 0.47s with added source 2c.</a:t>
            </a:r>
          </a:p>
          <a:p>
            <a:pPr>
              <a:spcBef>
                <a:spcPts val="576"/>
              </a:spcBef>
            </a:pPr>
            <a:r>
              <a:rPr lang="en-US" sz="2400" dirty="0" smtClean="0"/>
              <a:t>Simulated growth rates sensitive to fast ion distribution.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HYM</a:t>
            </a:r>
            <a:r>
              <a:rPr lang="en-US" sz="3200" dirty="0" smtClean="0">
                <a:solidFill>
                  <a:srgbClr val="FF0000"/>
                </a:solidFill>
              </a:rPr>
              <a:t>*</a:t>
            </a:r>
            <a:r>
              <a:rPr lang="en-US" sz="3200" dirty="0" smtClean="0"/>
              <a:t> code predicts mode instability </a:t>
            </a:r>
            <a:br>
              <a:rPr lang="en-US" sz="3200" dirty="0" smtClean="0"/>
            </a:br>
            <a:r>
              <a:rPr lang="en-US" sz="3200" dirty="0" smtClean="0"/>
              <a:t>at 0.44s, stable at 0.47s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839796" y="4587045"/>
            <a:ext cx="2507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*</a:t>
            </a:r>
            <a:r>
              <a:rPr lang="en-US" sz="1400" dirty="0" err="1" smtClean="0">
                <a:solidFill>
                  <a:srgbClr val="FF0000"/>
                </a:solidFill>
              </a:rPr>
              <a:t>Belova</a:t>
            </a:r>
            <a:r>
              <a:rPr lang="en-US" sz="1400" dirty="0" smtClean="0">
                <a:solidFill>
                  <a:srgbClr val="FF0000"/>
                </a:solidFill>
              </a:rPr>
              <a:t>, </a:t>
            </a:r>
            <a:r>
              <a:rPr lang="en-US" sz="1400" dirty="0" err="1" smtClean="0">
                <a:solidFill>
                  <a:srgbClr val="FF0000"/>
                </a:solidFill>
              </a:rPr>
              <a:t>PoP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10</a:t>
            </a:r>
            <a:r>
              <a:rPr lang="en-US" sz="1400" dirty="0">
                <a:solidFill>
                  <a:srgbClr val="FF0000"/>
                </a:solidFill>
              </a:rPr>
              <a:t> (2003) 3240</a:t>
            </a:r>
          </a:p>
        </p:txBody>
      </p:sp>
    </p:spTree>
    <p:extLst>
      <p:ext uri="{BB962C8B-B14F-4D97-AF65-F5344CB8AC3E}">
        <p14:creationId xmlns:p14="http://schemas.microsoft.com/office/powerpoint/2010/main" val="3838783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95350"/>
            <a:ext cx="5486400" cy="4038600"/>
          </a:xfrm>
        </p:spPr>
        <p:txBody>
          <a:bodyPr>
            <a:normAutofit/>
          </a:bodyPr>
          <a:lstStyle/>
          <a:p>
            <a:pPr>
              <a:spcBef>
                <a:spcPts val="1872"/>
              </a:spcBef>
            </a:pPr>
            <a:r>
              <a:rPr lang="en-US" sz="2400" dirty="0"/>
              <a:t>Top </a:t>
            </a:r>
            <a:r>
              <a:rPr lang="en-US" sz="2400" dirty="0" smtClean="0"/>
              <a:t>figure shows positive growth rates for n = -7 to -12</a:t>
            </a:r>
          </a:p>
          <a:p>
            <a:pPr lvl="1">
              <a:spcBef>
                <a:spcPts val="1872"/>
              </a:spcBef>
            </a:pPr>
            <a:r>
              <a:rPr lang="en-US" sz="2000" dirty="0" smtClean="0"/>
              <a:t>strong n = -8 to -11 shown above</a:t>
            </a:r>
          </a:p>
          <a:p>
            <a:pPr lvl="1">
              <a:spcBef>
                <a:spcPts val="1872"/>
              </a:spcBef>
            </a:pPr>
            <a:r>
              <a:rPr lang="en-US" sz="2000" dirty="0" smtClean="0"/>
              <a:t>weak n = -7 and -12 are also seen.</a:t>
            </a:r>
          </a:p>
          <a:p>
            <a:pPr>
              <a:spcBef>
                <a:spcPts val="1872"/>
              </a:spcBef>
            </a:pPr>
            <a:r>
              <a:rPr lang="en-US" sz="2400" dirty="0" smtClean="0"/>
              <a:t>Agreement with the experimentally observed frequencies is also good</a:t>
            </a:r>
          </a:p>
          <a:p>
            <a:pPr lvl="1">
              <a:spcBef>
                <a:spcPts val="1872"/>
              </a:spcBef>
            </a:pPr>
            <a:r>
              <a:rPr lang="en-US" sz="2000" dirty="0" smtClean="0"/>
              <a:t>frequencies corrected with a simple estimate for the Doppler shift.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HYM predicts frequencies of observed modes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936" y="905914"/>
            <a:ext cx="3461851" cy="399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38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95350"/>
            <a:ext cx="8991600" cy="4038600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1200"/>
              </a:spcBef>
            </a:pPr>
            <a:r>
              <a:rPr lang="en-US" dirty="0" smtClean="0"/>
              <a:t>Experiments </a:t>
            </a:r>
            <a:r>
              <a:rPr lang="en-US" dirty="0"/>
              <a:t>on NSTX-U with new neutral beam sources have found that the GAE can be completely suppressed with ≈25% of the beam power supplied by one of the new beam </a:t>
            </a:r>
            <a:r>
              <a:rPr lang="en-US" dirty="0" smtClean="0"/>
              <a:t>sources.</a:t>
            </a:r>
            <a:endParaRPr lang="en-US" sz="800" dirty="0"/>
          </a:p>
          <a:p>
            <a:pPr>
              <a:spcBef>
                <a:spcPts val="1200"/>
              </a:spcBef>
            </a:pPr>
            <a:r>
              <a:rPr lang="en-US" dirty="0" smtClean="0"/>
              <a:t>A </a:t>
            </a:r>
            <a:r>
              <a:rPr lang="en-US" dirty="0"/>
              <a:t>qualitative explanation is found in an analytic model for GAE drive through the Doppler-shifted cyclotron resonance.</a:t>
            </a:r>
            <a:endParaRPr lang="en-US" sz="800" dirty="0"/>
          </a:p>
          <a:p>
            <a:pPr>
              <a:spcBef>
                <a:spcPts val="1200"/>
              </a:spcBef>
            </a:pPr>
            <a:r>
              <a:rPr lang="en-US" dirty="0" smtClean="0"/>
              <a:t>Quantitative simulations with the hybrid MHD code, HYM, find excellent agreement with the experimental observations.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Extension of </a:t>
            </a:r>
            <a:r>
              <a:rPr lang="en-US" dirty="0"/>
              <a:t>similar </a:t>
            </a:r>
            <a:r>
              <a:rPr lang="en-US" dirty="0" smtClean="0"/>
              <a:t>techniques </a:t>
            </a:r>
            <a:r>
              <a:rPr lang="en-US" dirty="0"/>
              <a:t>to other </a:t>
            </a:r>
            <a:r>
              <a:rPr lang="en-US" dirty="0" smtClean="0"/>
              <a:t>instabilities may provide an efficient method of improving fusion reactor efficiency.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GAE </a:t>
            </a:r>
            <a:r>
              <a:rPr lang="en-US" sz="3200" dirty="0">
                <a:solidFill>
                  <a:srgbClr val="FF0000"/>
                </a:solidFill>
              </a:rPr>
              <a:t>suppression with increased </a:t>
            </a:r>
            <a:r>
              <a:rPr lang="en-US" sz="3200" dirty="0" smtClean="0">
                <a:solidFill>
                  <a:srgbClr val="FF0000"/>
                </a:solidFill>
              </a:rPr>
              <a:t/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NBI </a:t>
            </a:r>
            <a:r>
              <a:rPr lang="en-US" sz="3200" dirty="0">
                <a:solidFill>
                  <a:srgbClr val="FF0000"/>
                </a:solidFill>
              </a:rPr>
              <a:t>power is </a:t>
            </a:r>
            <a:r>
              <a:rPr lang="en-US" sz="3200" dirty="0" smtClean="0">
                <a:solidFill>
                  <a:srgbClr val="FF0000"/>
                </a:solidFill>
              </a:rPr>
              <a:t>robustly observed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80742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95350"/>
            <a:ext cx="8991600" cy="4038600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For more information on HYM-code simulations, please see at the NSTX-U poster session this afternoon: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Numerical </a:t>
            </a:r>
            <a:r>
              <a:rPr lang="en-US" dirty="0"/>
              <a:t>simulations of GAE stabilization in NSTX- </a:t>
            </a:r>
            <a:r>
              <a:rPr lang="en-US" dirty="0" smtClean="0"/>
              <a:t>U</a:t>
            </a:r>
          </a:p>
          <a:p>
            <a:pPr marL="457200" lvl="2" indent="0">
              <a:spcBef>
                <a:spcPts val="600"/>
              </a:spcBef>
              <a:buNone/>
            </a:pPr>
            <a:r>
              <a:rPr lang="en-US" dirty="0"/>
              <a:t>E. </a:t>
            </a:r>
            <a:r>
              <a:rPr lang="en-US" dirty="0" err="1"/>
              <a:t>Belova</a:t>
            </a:r>
            <a:r>
              <a:rPr lang="en-US" dirty="0"/>
              <a:t>	</a:t>
            </a:r>
            <a:r>
              <a:rPr lang="en-US" dirty="0" smtClean="0"/>
              <a:t>PP11</a:t>
            </a:r>
            <a:r>
              <a:rPr lang="en-US" dirty="0"/>
              <a:t>-45 </a:t>
            </a:r>
            <a:r>
              <a:rPr lang="en-US" dirty="0" smtClean="0"/>
              <a:t> 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Energetic-particle-modified global </a:t>
            </a:r>
            <a:r>
              <a:rPr lang="en-US" dirty="0" err="1" smtClean="0"/>
              <a:t>Alfvén</a:t>
            </a:r>
            <a:r>
              <a:rPr lang="en-US" dirty="0" smtClean="0"/>
              <a:t> Eigenmodes </a:t>
            </a:r>
            <a:endParaRPr lang="en-US" dirty="0"/>
          </a:p>
          <a:p>
            <a:pPr marL="457200" lvl="2" indent="0">
              <a:spcBef>
                <a:spcPts val="600"/>
              </a:spcBef>
              <a:buNone/>
            </a:pPr>
            <a:r>
              <a:rPr lang="en-US" dirty="0" smtClean="0"/>
              <a:t>J. </a:t>
            </a:r>
            <a:r>
              <a:rPr lang="en-US" dirty="0" err="1" smtClean="0"/>
              <a:t>Lestz</a:t>
            </a:r>
            <a:r>
              <a:rPr lang="en-US" dirty="0" smtClean="0"/>
              <a:t>	PP11-46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lang="en-US" dirty="0"/>
              <a:t>Destabilization of counter-propagating TAEs by off- axis, co-current Neutral Beam Injection</a:t>
            </a:r>
            <a:r>
              <a:rPr lang="en-US" b="1" dirty="0"/>
              <a:t> </a:t>
            </a:r>
            <a:r>
              <a:rPr lang="en-US" dirty="0" smtClean="0"/>
              <a:t> </a:t>
            </a:r>
            <a:endParaRPr lang="en-US" dirty="0"/>
          </a:p>
          <a:p>
            <a:pPr marL="457200" lvl="2" indent="0">
              <a:spcBef>
                <a:spcPts val="600"/>
              </a:spcBef>
              <a:buNone/>
            </a:pPr>
            <a:r>
              <a:rPr lang="en-US" dirty="0" smtClean="0">
                <a:solidFill>
                  <a:srgbClr val="0000FF"/>
                </a:solidFill>
              </a:rPr>
              <a:t>M </a:t>
            </a:r>
            <a:r>
              <a:rPr lang="en-US" dirty="0" err="1" smtClean="0">
                <a:solidFill>
                  <a:srgbClr val="0000FF"/>
                </a:solidFill>
              </a:rPr>
              <a:t>Podestà</a:t>
            </a:r>
            <a:r>
              <a:rPr lang="en-US" dirty="0" smtClean="0">
                <a:solidFill>
                  <a:srgbClr val="0000FF"/>
                </a:solidFill>
              </a:rPr>
              <a:t>	PP11 50</a:t>
            </a:r>
          </a:p>
          <a:p>
            <a:pPr marL="457200" lvl="2" indent="0">
              <a:spcBef>
                <a:spcPts val="600"/>
              </a:spcBef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Related posters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85145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971550"/>
            <a:ext cx="8915400" cy="533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Frequencies of GAE on NSTX-U consistent with this scaling.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GAE frequency and toroidal mode number </a:t>
            </a:r>
            <a:br>
              <a:rPr lang="en-US" sz="3200" dirty="0" smtClean="0"/>
            </a:br>
            <a:r>
              <a:rPr lang="en-US" sz="3200" dirty="0" smtClean="0"/>
              <a:t>increase with toroidal field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7350"/>
            <a:ext cx="9144000" cy="325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02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968" y="971550"/>
            <a:ext cx="4119032" cy="400049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47750"/>
            <a:ext cx="4572000" cy="3810000"/>
          </a:xfrm>
        </p:spPr>
        <p:txBody>
          <a:bodyPr>
            <a:normAutofit/>
          </a:bodyPr>
          <a:lstStyle/>
          <a:p>
            <a:r>
              <a:rPr lang="en-US" dirty="0" smtClean="0"/>
              <a:t>6.5 </a:t>
            </a:r>
            <a:r>
              <a:rPr lang="en-US" dirty="0" err="1" smtClean="0"/>
              <a:t>kG</a:t>
            </a:r>
            <a:r>
              <a:rPr lang="en-US" dirty="0" smtClean="0"/>
              <a:t> </a:t>
            </a:r>
            <a:r>
              <a:rPr lang="en-US" dirty="0"/>
              <a:t>toroidal field.</a:t>
            </a:r>
          </a:p>
          <a:p>
            <a:r>
              <a:rPr lang="en-US" dirty="0"/>
              <a:t>One 90 kV beam, </a:t>
            </a:r>
            <a:r>
              <a:rPr lang="en-US" dirty="0" smtClean="0"/>
              <a:t>3 - </a:t>
            </a:r>
            <a:r>
              <a:rPr lang="en-US" dirty="0"/>
              <a:t>70 kV beams</a:t>
            </a:r>
          </a:p>
          <a:p>
            <a:r>
              <a:rPr lang="en-US" dirty="0"/>
              <a:t>Two outboard sources.</a:t>
            </a:r>
          </a:p>
          <a:p>
            <a:r>
              <a:rPr lang="en-US" dirty="0"/>
              <a:t>Density </a:t>
            </a:r>
            <a:r>
              <a:rPr lang="en-US" dirty="0" smtClean="0"/>
              <a:t>similar</a:t>
            </a:r>
          </a:p>
          <a:p>
            <a:endParaRPr lang="en-US" dirty="0" smtClean="0"/>
          </a:p>
          <a:p>
            <a:r>
              <a:rPr lang="en-US" dirty="0" smtClean="0"/>
              <a:t>Note minimal </a:t>
            </a:r>
            <a:r>
              <a:rPr lang="en-US" dirty="0" err="1" smtClean="0"/>
              <a:t>hfAE</a:t>
            </a:r>
            <a:r>
              <a:rPr lang="en-US" dirty="0" smtClean="0"/>
              <a:t> activity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‘Similar’ 1MA</a:t>
            </a:r>
            <a:r>
              <a:rPr lang="en-US" dirty="0"/>
              <a:t>, 6MW </a:t>
            </a:r>
            <a:r>
              <a:rPr lang="en-US" dirty="0" smtClean="0"/>
              <a:t>NSTX</a:t>
            </a:r>
            <a:r>
              <a:rPr lang="en-US" dirty="0"/>
              <a:t>-</a:t>
            </a:r>
            <a:r>
              <a:rPr lang="en-US" dirty="0" smtClean="0"/>
              <a:t>U </a:t>
            </a:r>
            <a:r>
              <a:rPr lang="en-US" dirty="0"/>
              <a:t>H-</a:t>
            </a:r>
            <a:r>
              <a:rPr lang="en-US" dirty="0" smtClean="0"/>
              <a:t>mode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560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00100"/>
            <a:ext cx="5105400" cy="4057650"/>
          </a:xfrm>
        </p:spPr>
        <p:txBody>
          <a:bodyPr>
            <a:normAutofit/>
          </a:bodyPr>
          <a:lstStyle/>
          <a:p>
            <a:r>
              <a:rPr lang="en-US" dirty="0"/>
              <a:t>Top panel shows GAE excited by inboard sources 1b and 1c (blue and cyan, lower panel).</a:t>
            </a:r>
          </a:p>
          <a:p>
            <a:r>
              <a:rPr lang="en-US" dirty="0"/>
              <a:t>Outboard source 2a has block from 0.437s to 0.454s.</a:t>
            </a:r>
          </a:p>
          <a:p>
            <a:r>
              <a:rPr lang="en-US" dirty="0"/>
              <a:t>GAE amplitude grows during 2a off-time, suppressed after.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GAE grows during 2a beam block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742950"/>
            <a:ext cx="2895600" cy="414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91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95350"/>
            <a:ext cx="5410200" cy="4038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Significant amplitude in GAE frequency range only with no Beam Line 2 power.</a:t>
            </a:r>
          </a:p>
          <a:p>
            <a:r>
              <a:rPr lang="en-US" dirty="0" smtClean="0"/>
              <a:t>A few exceptions are mostly from early GAE when q was probably high (no MSE data yet).</a:t>
            </a:r>
          </a:p>
          <a:p>
            <a:pPr lvl="1"/>
            <a:r>
              <a:rPr lang="en-US" dirty="0" smtClean="0"/>
              <a:t>High q means high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eff</a:t>
            </a:r>
            <a:r>
              <a:rPr lang="en-US" dirty="0" smtClean="0"/>
              <a:t>, means large k</a:t>
            </a:r>
            <a:r>
              <a:rPr lang="en-US" baseline="-25000" dirty="0" smtClean="0">
                <a:latin typeface="Symbol" charset="2"/>
                <a:cs typeface="Symbol" charset="2"/>
              </a:rPr>
              <a:t>^</a:t>
            </a:r>
            <a:r>
              <a:rPr lang="en-US" dirty="0" smtClean="0"/>
              <a:t>, and Beam Line 2 could be destabilizing.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5800"/>
          </a:xfrm>
        </p:spPr>
        <p:txBody>
          <a:bodyPr>
            <a:noAutofit/>
          </a:bodyPr>
          <a:lstStyle/>
          <a:p>
            <a:r>
              <a:rPr lang="en-US" sz="3600" dirty="0" smtClean="0"/>
              <a:t>Database supports anecdotal evidence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233" y="895350"/>
            <a:ext cx="3658077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93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971550"/>
            <a:ext cx="5334000" cy="3886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GAE resonant with  trapped electrons: </a:t>
            </a:r>
          </a:p>
          <a:p>
            <a:pPr lvl="1"/>
            <a:r>
              <a:rPr lang="en-US" dirty="0"/>
              <a:t>direct electron heat transport…</a:t>
            </a:r>
          </a:p>
          <a:p>
            <a:pPr>
              <a:spcBef>
                <a:spcPts val="1872"/>
              </a:spcBef>
            </a:pPr>
            <a:r>
              <a:rPr lang="en-US" dirty="0"/>
              <a:t>…or, GAE ‘channel’ energy through GAE away from core: </a:t>
            </a:r>
          </a:p>
          <a:p>
            <a:pPr lvl="1">
              <a:spcBef>
                <a:spcPts val="672"/>
              </a:spcBef>
            </a:pPr>
            <a:r>
              <a:rPr lang="en-US" dirty="0"/>
              <a:t>less core electron heating.</a:t>
            </a:r>
          </a:p>
          <a:p>
            <a:pPr>
              <a:spcBef>
                <a:spcPts val="1872"/>
              </a:spcBef>
            </a:pPr>
            <a:r>
              <a:rPr lang="en-US" dirty="0">
                <a:solidFill>
                  <a:srgbClr val="FF0000"/>
                </a:solidFill>
              </a:rPr>
              <a:t>Control of GAE could help </a:t>
            </a:r>
            <a:r>
              <a:rPr lang="en-US" dirty="0" smtClean="0">
                <a:solidFill>
                  <a:srgbClr val="FF0000"/>
                </a:solidFill>
              </a:rPr>
              <a:t>answer open questions about </a:t>
            </a:r>
            <a:r>
              <a:rPr lang="en-US" dirty="0">
                <a:solidFill>
                  <a:srgbClr val="FF0000"/>
                </a:solidFill>
              </a:rPr>
              <a:t>electron heat </a:t>
            </a:r>
            <a:r>
              <a:rPr lang="en-US" dirty="0" smtClean="0">
                <a:solidFill>
                  <a:srgbClr val="FF0000"/>
                </a:solidFill>
              </a:rPr>
              <a:t>transport in STs.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5800"/>
          </a:xfrm>
        </p:spPr>
        <p:txBody>
          <a:bodyPr>
            <a:noAutofit/>
          </a:bodyPr>
          <a:lstStyle/>
          <a:p>
            <a:r>
              <a:rPr lang="en-US" sz="3200" dirty="0"/>
              <a:t>Global </a:t>
            </a:r>
            <a:r>
              <a:rPr lang="en-US" sz="3200" dirty="0" err="1"/>
              <a:t>Alfvén</a:t>
            </a:r>
            <a:r>
              <a:rPr lang="en-US" sz="3200" dirty="0"/>
              <a:t> eigenmodes on NSTX are </a:t>
            </a:r>
            <a:r>
              <a:rPr lang="en-US" sz="3200" dirty="0" smtClean="0"/>
              <a:t>an example </a:t>
            </a:r>
            <a:r>
              <a:rPr lang="en-US" sz="3200" dirty="0"/>
              <a:t>of (possibly) deleterious EP modes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910744"/>
            <a:ext cx="3429000" cy="398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10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997339"/>
            <a:ext cx="4876800" cy="3352412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Higher field</a:t>
            </a:r>
          </a:p>
          <a:p>
            <a:pPr lvl="1"/>
            <a:r>
              <a:rPr lang="en-US" sz="2000" dirty="0" smtClean="0"/>
              <a:t>extends </a:t>
            </a:r>
            <a:r>
              <a:rPr lang="en-US" sz="2000" dirty="0" err="1" smtClean="0"/>
              <a:t>V</a:t>
            </a:r>
            <a:r>
              <a:rPr lang="en-US" sz="2000" baseline="-25000" dirty="0" err="1" smtClean="0"/>
              <a:t>fast</a:t>
            </a:r>
            <a:r>
              <a:rPr lang="en-US" sz="2000" dirty="0" smtClean="0"/>
              <a:t>/</a:t>
            </a:r>
            <a:r>
              <a:rPr lang="en-US" sz="2000" dirty="0" err="1" smtClean="0"/>
              <a:t>V</a:t>
            </a:r>
            <a:r>
              <a:rPr lang="en-US" sz="2000" baseline="-25000" dirty="0" err="1" smtClean="0"/>
              <a:t>Alfvén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range to sub-</a:t>
            </a:r>
            <a:r>
              <a:rPr lang="en-US" sz="2000" dirty="0" err="1" smtClean="0"/>
              <a:t>Alfvénic</a:t>
            </a:r>
            <a:r>
              <a:rPr lang="en-US" sz="2000" dirty="0" smtClean="0"/>
              <a:t> (conventional </a:t>
            </a:r>
            <a:r>
              <a:rPr lang="en-US" sz="2000" dirty="0" err="1" smtClean="0"/>
              <a:t>tokamak</a:t>
            </a:r>
            <a:r>
              <a:rPr lang="en-US" sz="2000" dirty="0" smtClean="0"/>
              <a:t> space).</a:t>
            </a:r>
          </a:p>
          <a:p>
            <a:pPr lvl="1"/>
            <a:endParaRPr lang="en-US" sz="2000" baseline="-25000" dirty="0"/>
          </a:p>
          <a:p>
            <a:pPr>
              <a:spcBef>
                <a:spcPts val="1872"/>
              </a:spcBef>
            </a:pPr>
            <a:r>
              <a:rPr lang="en-US" sz="2400" dirty="0" smtClean="0"/>
              <a:t>New beams allow control of fast-ion distribution function</a:t>
            </a:r>
          </a:p>
          <a:p>
            <a:pPr lvl="1"/>
            <a:r>
              <a:rPr lang="en-US" sz="2000" dirty="0" smtClean="0"/>
              <a:t>hollow fast ion density profiles (TAE*)</a:t>
            </a:r>
          </a:p>
          <a:p>
            <a:pPr lvl="1"/>
            <a:r>
              <a:rPr lang="en-US" sz="2000" dirty="0" smtClean="0"/>
              <a:t>control of fast-ion pitch distribution. 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7056"/>
          </a:xfrm>
        </p:spPr>
        <p:txBody>
          <a:bodyPr>
            <a:noAutofit/>
          </a:bodyPr>
          <a:lstStyle/>
          <a:p>
            <a:r>
              <a:rPr lang="en-US" sz="3200" dirty="0" smtClean="0"/>
              <a:t>New capabilities also impact mission to study </a:t>
            </a:r>
            <a:br>
              <a:rPr lang="en-US" sz="3200" dirty="0" smtClean="0"/>
            </a:br>
            <a:r>
              <a:rPr lang="en-US" sz="3200" dirty="0" smtClean="0"/>
              <a:t>energetic particle driven instabilities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934" y="934657"/>
            <a:ext cx="3964214" cy="39830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8187" y="4445001"/>
            <a:ext cx="411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 </a:t>
            </a:r>
            <a:r>
              <a:rPr lang="en-US" dirty="0" err="1" smtClean="0">
                <a:solidFill>
                  <a:srgbClr val="0000FF"/>
                </a:solidFill>
              </a:rPr>
              <a:t>Podestà</a:t>
            </a:r>
            <a:r>
              <a:rPr lang="en-US" dirty="0" smtClean="0">
                <a:solidFill>
                  <a:srgbClr val="0000FF"/>
                </a:solidFill>
              </a:rPr>
              <a:t> – PP11 50, Wed. afternoon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534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71800" y="1348083"/>
            <a:ext cx="3048000" cy="1600200"/>
          </a:xfrm>
        </p:spPr>
        <p:txBody>
          <a:bodyPr numCol="1">
            <a:noAutofit/>
          </a:bodyPr>
          <a:lstStyle/>
          <a:p>
            <a:r>
              <a:rPr lang="en-US" sz="2000" dirty="0" smtClean="0"/>
              <a:t>Intermediate frequency are </a:t>
            </a:r>
            <a:r>
              <a:rPr lang="en-US" sz="2000" dirty="0" err="1" smtClean="0"/>
              <a:t>ctr</a:t>
            </a:r>
            <a:r>
              <a:rPr lang="en-US" sz="2000" dirty="0" smtClean="0"/>
              <a:t>-propagating: 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Global </a:t>
            </a:r>
            <a:r>
              <a:rPr lang="en-US" sz="1600" dirty="0" err="1">
                <a:solidFill>
                  <a:srgbClr val="FF0000"/>
                </a:solidFill>
              </a:rPr>
              <a:t>Alfvén</a:t>
            </a:r>
            <a:r>
              <a:rPr lang="en-US" sz="1600" dirty="0">
                <a:solidFill>
                  <a:srgbClr val="FF0000"/>
                </a:solidFill>
              </a:rPr>
              <a:t> eigenmodes</a:t>
            </a:r>
            <a:endParaRPr lang="en-US" sz="1600" dirty="0" smtClean="0">
              <a:solidFill>
                <a:srgbClr val="FF0000"/>
              </a:solidFill>
            </a:endParaRPr>
          </a:p>
          <a:p>
            <a:pPr lvl="1"/>
            <a:r>
              <a:rPr lang="en-US" sz="1600" dirty="0" smtClean="0"/>
              <a:t>Compressional </a:t>
            </a:r>
            <a:r>
              <a:rPr lang="en-US" sz="1600" dirty="0" err="1" smtClean="0"/>
              <a:t>Alfvén</a:t>
            </a:r>
            <a:r>
              <a:rPr lang="en-US" sz="1600" dirty="0" smtClean="0"/>
              <a:t> eigenmodes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ITER, fusion </a:t>
            </a:r>
            <a:r>
              <a:rPr lang="en-US" sz="3200" dirty="0" smtClean="0"/>
              <a:t>reactors will operate with super-</a:t>
            </a:r>
            <a:r>
              <a:rPr lang="en-US" sz="3200" dirty="0" err="1" smtClean="0"/>
              <a:t>Alfvénic</a:t>
            </a:r>
            <a:r>
              <a:rPr lang="en-US" sz="3200" dirty="0" smtClean="0"/>
              <a:t> fast ions =&gt; fast-ion driven instabilities</a:t>
            </a:r>
            <a:endParaRPr lang="en-US" sz="3200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0" y="1348083"/>
            <a:ext cx="3200400" cy="160020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Lower frequency -</a:t>
            </a:r>
          </a:p>
          <a:p>
            <a:pPr lvl="1"/>
            <a:r>
              <a:rPr lang="en-US" sz="1600" dirty="0" err="1" smtClean="0"/>
              <a:t>Fishbones</a:t>
            </a:r>
            <a:r>
              <a:rPr lang="en-US" sz="1600" dirty="0" smtClean="0"/>
              <a:t> (EPM)</a:t>
            </a:r>
          </a:p>
          <a:p>
            <a:pPr lvl="1"/>
            <a:r>
              <a:rPr lang="en-US" sz="1600" dirty="0" smtClean="0"/>
              <a:t>BAAE</a:t>
            </a:r>
          </a:p>
          <a:p>
            <a:pPr lvl="1"/>
            <a:r>
              <a:rPr lang="en-US" sz="1600" dirty="0" smtClean="0"/>
              <a:t>BAE</a:t>
            </a:r>
          </a:p>
          <a:p>
            <a:pPr lvl="1"/>
            <a:r>
              <a:rPr lang="en-US" sz="1600" dirty="0" smtClean="0"/>
              <a:t>Toroidal </a:t>
            </a:r>
            <a:r>
              <a:rPr lang="en-US" sz="1600" dirty="0" err="1" smtClean="0"/>
              <a:t>Alfvén</a:t>
            </a:r>
            <a:r>
              <a:rPr lang="en-US" sz="1600" dirty="0" smtClean="0"/>
              <a:t> eigenmodes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6165531" y="1348083"/>
            <a:ext cx="2978468" cy="160020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Near the ion cyclotron frequency are:</a:t>
            </a:r>
          </a:p>
          <a:p>
            <a:pPr lvl="1"/>
            <a:r>
              <a:rPr lang="en-US" sz="1600" dirty="0" smtClean="0"/>
              <a:t>co-Compressional </a:t>
            </a:r>
            <a:r>
              <a:rPr lang="en-US" sz="1600" dirty="0" err="1" smtClean="0"/>
              <a:t>Alfvén</a:t>
            </a:r>
            <a:r>
              <a:rPr lang="en-US" sz="1600" dirty="0" smtClean="0"/>
              <a:t> eigenmodes (CAE) </a:t>
            </a:r>
          </a:p>
          <a:p>
            <a:pPr lvl="1"/>
            <a:r>
              <a:rPr lang="en-US" sz="1600" dirty="0" smtClean="0"/>
              <a:t>Ion </a:t>
            </a:r>
            <a:r>
              <a:rPr lang="en-US" sz="1600" dirty="0" err="1" smtClean="0"/>
              <a:t>Cycl</a:t>
            </a:r>
            <a:r>
              <a:rPr lang="en-US" sz="1600" dirty="0" smtClean="0"/>
              <a:t>. emission (ICE)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1" y="2876550"/>
            <a:ext cx="2933982" cy="20416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239" y="2876550"/>
            <a:ext cx="2979044" cy="20416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128" y="2876069"/>
            <a:ext cx="2959319" cy="2036193"/>
          </a:xfrm>
          <a:prstGeom prst="rect">
            <a:avLst/>
          </a:prstGeom>
        </p:spPr>
      </p:pic>
      <p:sp>
        <p:nvSpPr>
          <p:cNvPr id="11" name="Content Placeholder 1"/>
          <p:cNvSpPr txBox="1">
            <a:spLocks/>
          </p:cNvSpPr>
          <p:nvPr/>
        </p:nvSpPr>
        <p:spPr>
          <a:xfrm>
            <a:off x="4720" y="892181"/>
            <a:ext cx="8848538" cy="4557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/>
              <a:t>Spherical </a:t>
            </a:r>
            <a:r>
              <a:rPr lang="en-US" sz="2400" dirty="0" err="1"/>
              <a:t>Tokamaks</a:t>
            </a:r>
            <a:r>
              <a:rPr lang="en-US" sz="2400" dirty="0"/>
              <a:t> routinely </a:t>
            </a:r>
            <a:r>
              <a:rPr lang="en-US" sz="2400" dirty="0" smtClean="0"/>
              <a:t>operate in </a:t>
            </a:r>
            <a:r>
              <a:rPr lang="en-US" sz="2400" dirty="0" smtClean="0"/>
              <a:t>this regime </a:t>
            </a:r>
          </a:p>
          <a:p>
            <a:pPr>
              <a:spcBef>
                <a:spcPts val="0"/>
              </a:spcBef>
            </a:pPr>
            <a:endParaRPr lang="en-US" sz="24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3413" y="1364874"/>
            <a:ext cx="89911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696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787982"/>
            <a:ext cx="8991600" cy="75189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200" dirty="0"/>
              <a:t>Each </a:t>
            </a:r>
            <a:r>
              <a:rPr lang="en-US" sz="2200" dirty="0" smtClean="0"/>
              <a:t>new source can suppress </a:t>
            </a:r>
            <a:r>
              <a:rPr lang="en-US" sz="2200" dirty="0" smtClean="0">
                <a:solidFill>
                  <a:srgbClr val="FF0000"/>
                </a:solidFill>
              </a:rPr>
              <a:t>Global </a:t>
            </a:r>
            <a:r>
              <a:rPr lang="en-US" sz="2200" dirty="0" err="1" smtClean="0">
                <a:solidFill>
                  <a:srgbClr val="FF0000"/>
                </a:solidFill>
              </a:rPr>
              <a:t>Alfvén</a:t>
            </a:r>
            <a:r>
              <a:rPr lang="en-US" sz="2200" dirty="0" smtClean="0">
                <a:solidFill>
                  <a:srgbClr val="FF0000"/>
                </a:solidFill>
              </a:rPr>
              <a:t> eigenmodes</a:t>
            </a:r>
            <a:r>
              <a:rPr lang="en-US" sz="2200" dirty="0" smtClean="0"/>
              <a:t> (GAE).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/>
              <a:t>Suppression occurs within milliseconds, </a:t>
            </a:r>
            <a:r>
              <a:rPr lang="en-US" sz="2200" i="1" dirty="0" smtClean="0"/>
              <a:t>e.g.</a:t>
            </a:r>
            <a:r>
              <a:rPr lang="en-US" sz="2200" dirty="0" smtClean="0"/>
              <a:t>, it’s the </a:t>
            </a:r>
            <a:r>
              <a:rPr lang="en-US" sz="2200" dirty="0" smtClean="0"/>
              <a:t>fast ions</a:t>
            </a:r>
            <a:r>
              <a:rPr lang="en-US" sz="2200" dirty="0" smtClean="0"/>
              <a:t>.</a:t>
            </a:r>
            <a:endParaRPr lang="en-US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Early in NSTX-U operation it was seen that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i="1" dirty="0" smtClean="0">
                <a:solidFill>
                  <a:srgbClr val="FF00FF"/>
                </a:solidFill>
              </a:rPr>
              <a:t>adding</a:t>
            </a:r>
            <a:r>
              <a:rPr lang="en-US" sz="2800" dirty="0" smtClean="0"/>
              <a:t> </a:t>
            </a:r>
            <a:r>
              <a:rPr lang="en-US" sz="2800" dirty="0"/>
              <a:t>beam power could suppress GAE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92163" y="1603319"/>
            <a:ext cx="2112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Addition of source 2a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7382" y="1603319"/>
            <a:ext cx="2112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Addition of source 2b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27142" y="1599476"/>
            <a:ext cx="2100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Addition of source 2c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84" y="1864761"/>
            <a:ext cx="7424886" cy="306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52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9150"/>
          </a:xfrm>
        </p:spPr>
        <p:txBody>
          <a:bodyPr lIns="0" tIns="0" rIns="0" bIns="0" anchor="ctr" anchorCtr="1">
            <a:noAutofit/>
          </a:bodyPr>
          <a:lstStyle/>
          <a:p>
            <a:r>
              <a:rPr lang="en-US" sz="3200" dirty="0" smtClean="0"/>
              <a:t>Strong anti-correlation between GAE activity </a:t>
            </a:r>
            <a:br>
              <a:rPr lang="en-US" sz="3200" dirty="0" smtClean="0"/>
            </a:br>
            <a:r>
              <a:rPr lang="en-US" sz="3200" dirty="0" smtClean="0"/>
              <a:t>and heating with BL-2 sources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64879"/>
            <a:ext cx="8991600" cy="4098440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 smtClean="0"/>
              <a:t>Transition events show clearest demonstration of suppression,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rgbClr val="0000FF"/>
                </a:solidFill>
              </a:rPr>
              <a:t>reduction </a:t>
            </a:r>
            <a:r>
              <a:rPr lang="en-US" dirty="0"/>
              <a:t>of </a:t>
            </a:r>
            <a:r>
              <a:rPr lang="en-US" dirty="0" err="1"/>
              <a:t>ctr</a:t>
            </a:r>
            <a:r>
              <a:rPr lang="en-US" dirty="0"/>
              <a:t>-GAE amplitude with </a:t>
            </a:r>
            <a:r>
              <a:rPr lang="en-US" dirty="0">
                <a:solidFill>
                  <a:srgbClr val="0000FF"/>
                </a:solidFill>
              </a:rPr>
              <a:t>turn-on</a:t>
            </a:r>
            <a:r>
              <a:rPr lang="en-US" dirty="0"/>
              <a:t> </a:t>
            </a:r>
            <a:r>
              <a:rPr lang="en-US" dirty="0" smtClean="0"/>
              <a:t>of outboard </a:t>
            </a:r>
            <a:r>
              <a:rPr lang="en-US" dirty="0"/>
              <a:t>source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or, </a:t>
            </a:r>
            <a:r>
              <a:rPr lang="en-US" dirty="0" smtClean="0">
                <a:solidFill>
                  <a:srgbClr val="FF0000"/>
                </a:solidFill>
              </a:rPr>
              <a:t>growth</a:t>
            </a:r>
            <a:r>
              <a:rPr lang="en-US" dirty="0" smtClean="0"/>
              <a:t> of </a:t>
            </a:r>
            <a:r>
              <a:rPr lang="en-US" dirty="0" err="1" smtClean="0"/>
              <a:t>ctr</a:t>
            </a:r>
            <a:r>
              <a:rPr lang="en-US" dirty="0" smtClean="0"/>
              <a:t>-GAE </a:t>
            </a:r>
            <a:r>
              <a:rPr lang="en-US" dirty="0"/>
              <a:t>amplitude </a:t>
            </a:r>
            <a:r>
              <a:rPr lang="en-US" dirty="0" smtClean="0"/>
              <a:t>with </a:t>
            </a:r>
            <a:r>
              <a:rPr lang="en-US" dirty="0" smtClean="0">
                <a:solidFill>
                  <a:srgbClr val="FF0000"/>
                </a:solidFill>
              </a:rPr>
              <a:t>turn-off</a:t>
            </a:r>
            <a:r>
              <a:rPr lang="en-US" dirty="0" smtClean="0"/>
              <a:t> of </a:t>
            </a:r>
            <a:r>
              <a:rPr lang="en-US" dirty="0"/>
              <a:t>outboard </a:t>
            </a:r>
            <a:r>
              <a:rPr lang="en-US" dirty="0" smtClean="0"/>
              <a:t>source.</a:t>
            </a:r>
          </a:p>
          <a:p>
            <a:pPr>
              <a:spcBef>
                <a:spcPts val="1200"/>
              </a:spcBef>
            </a:pPr>
            <a:r>
              <a:rPr lang="en-US" dirty="0"/>
              <a:t>More than 120 examples </a:t>
            </a:r>
            <a:r>
              <a:rPr lang="en-US" dirty="0" smtClean="0"/>
              <a:t>of transition events; 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BL-2 </a:t>
            </a:r>
            <a:r>
              <a:rPr lang="en-US" dirty="0"/>
              <a:t>source turning on or </a:t>
            </a:r>
            <a:r>
              <a:rPr lang="en-US" dirty="0" smtClean="0"/>
              <a:t>off, </a:t>
            </a:r>
            <a:r>
              <a:rPr lang="en-US" dirty="0"/>
              <a:t>during a plasma heated by </a:t>
            </a:r>
            <a:r>
              <a:rPr lang="en-US" dirty="0" smtClean="0"/>
              <a:t>BL-1.</a:t>
            </a:r>
            <a:endParaRPr lang="en-US" b="1" dirty="0" smtClean="0">
              <a:solidFill>
                <a:srgbClr val="000000"/>
              </a:solidFill>
            </a:endParaRPr>
          </a:p>
          <a:p>
            <a:pPr>
              <a:spcBef>
                <a:spcPts val="1200"/>
              </a:spcBef>
            </a:pPr>
            <a:r>
              <a:rPr lang="en-US" dirty="0" smtClean="0"/>
              <a:t>In most cases</a:t>
            </a:r>
            <a:r>
              <a:rPr lang="en-US" dirty="0"/>
              <a:t>, complete suppression is </a:t>
            </a:r>
            <a:r>
              <a:rPr lang="en-US" dirty="0" smtClean="0"/>
              <a:t>seen with BL-2, 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however</a:t>
            </a:r>
            <a:r>
              <a:rPr lang="en-US" dirty="0"/>
              <a:t>, particularly </a:t>
            </a:r>
            <a:r>
              <a:rPr lang="en-US" dirty="0" smtClean="0"/>
              <a:t>with the on axis source, GAE may persist.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Observations </a:t>
            </a:r>
            <a:r>
              <a:rPr lang="en-US" dirty="0" smtClean="0"/>
              <a:t>are qualitatively consistent </a:t>
            </a:r>
            <a:r>
              <a:rPr lang="en-US" dirty="0"/>
              <a:t>with </a:t>
            </a:r>
            <a:r>
              <a:rPr lang="en-US" dirty="0" smtClean="0"/>
              <a:t>an analytic model </a:t>
            </a:r>
            <a:r>
              <a:rPr lang="en-US" dirty="0"/>
              <a:t>of </a:t>
            </a:r>
            <a:r>
              <a:rPr lang="en-US" dirty="0" smtClean="0"/>
              <a:t>Doppler-shifted ion-cyclotron</a:t>
            </a:r>
            <a:r>
              <a:rPr lang="en-US" dirty="0"/>
              <a:t>-</a:t>
            </a:r>
            <a:r>
              <a:rPr lang="en-US" dirty="0" smtClean="0"/>
              <a:t>resonance </a:t>
            </a:r>
            <a:r>
              <a:rPr lang="en-US" dirty="0"/>
              <a:t>drive of </a:t>
            </a:r>
            <a:r>
              <a:rPr lang="en-US" dirty="0" smtClean="0"/>
              <a:t>GAE.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HYM-code simulations, with more complete physics model, also predict new, off-axis, beams can suppress GAE.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917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125" y="976310"/>
            <a:ext cx="3703308" cy="38496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9150"/>
          </a:xfrm>
        </p:spPr>
        <p:txBody>
          <a:bodyPr lIns="0" tIns="0" rIns="0" bIns="0" anchor="ctr" anchorCtr="1">
            <a:noAutofit/>
          </a:bodyPr>
          <a:lstStyle/>
          <a:p>
            <a:r>
              <a:rPr lang="en-US" sz="3200" dirty="0"/>
              <a:t>New sources added to provide more power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and </a:t>
            </a:r>
            <a:r>
              <a:rPr lang="en-US" sz="3200" dirty="0"/>
              <a:t>current profile </a:t>
            </a:r>
            <a:r>
              <a:rPr lang="en-US" sz="3200" dirty="0" smtClean="0"/>
              <a:t>control are aimed </a:t>
            </a:r>
            <a:r>
              <a:rPr lang="en-US" sz="3200" dirty="0" smtClean="0">
                <a:solidFill>
                  <a:srgbClr val="FF0000"/>
                </a:solidFill>
              </a:rPr>
              <a:t>off-axis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6200" y="895350"/>
            <a:ext cx="5257800" cy="40386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400" dirty="0"/>
              <a:t>Tangency radii of new beams </a:t>
            </a:r>
            <a:r>
              <a:rPr lang="en-US" sz="2400" dirty="0" smtClean="0"/>
              <a:t>for current profile control outside </a:t>
            </a:r>
            <a:r>
              <a:rPr lang="en-US" sz="2400" dirty="0"/>
              <a:t>magnetic </a:t>
            </a:r>
            <a:r>
              <a:rPr lang="en-US" sz="2400" dirty="0" smtClean="0"/>
              <a:t>axis.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400" dirty="0" smtClean="0"/>
              <a:t>Fast </a:t>
            </a:r>
            <a:r>
              <a:rPr lang="en-US" sz="2400" dirty="0"/>
              <a:t>ions deposited with high pitch (V</a:t>
            </a:r>
            <a:r>
              <a:rPr lang="en-US" sz="2400" baseline="-25000" dirty="0"/>
              <a:t>||</a:t>
            </a:r>
            <a:r>
              <a:rPr lang="en-US" sz="2400" dirty="0"/>
              <a:t>/V</a:t>
            </a:r>
            <a:r>
              <a:rPr lang="en-US" sz="2400" dirty="0" smtClean="0"/>
              <a:t>), velocity nearly parallel to magnetic field.</a:t>
            </a:r>
            <a:endParaRPr lang="en-US" sz="24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400" dirty="0"/>
              <a:t>Suppression of GAE discovered on NSTX-U with injection of new neutral </a:t>
            </a:r>
            <a:r>
              <a:rPr lang="en-US" sz="2400" dirty="0" smtClean="0"/>
              <a:t>beams.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41100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9150"/>
          </a:xfrm>
        </p:spPr>
        <p:txBody>
          <a:bodyPr lIns="0" tIns="0" rIns="0" bIns="0" anchor="ctr" anchorCtr="1">
            <a:noAutofit/>
          </a:bodyPr>
          <a:lstStyle/>
          <a:p>
            <a:r>
              <a:rPr lang="en-US" sz="3200" dirty="0"/>
              <a:t>New sources added to provide more power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and </a:t>
            </a:r>
            <a:r>
              <a:rPr lang="en-US" sz="3200" dirty="0"/>
              <a:t>current profile </a:t>
            </a:r>
            <a:r>
              <a:rPr lang="en-US" sz="3200" dirty="0" smtClean="0"/>
              <a:t>control are aimed </a:t>
            </a:r>
            <a:r>
              <a:rPr lang="en-US" sz="3200" dirty="0" smtClean="0">
                <a:solidFill>
                  <a:srgbClr val="FF0000"/>
                </a:solidFill>
              </a:rPr>
              <a:t>off-axis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6200" y="895350"/>
            <a:ext cx="5257800" cy="40386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400" dirty="0"/>
              <a:t>Tangency radii of new beams </a:t>
            </a:r>
            <a:r>
              <a:rPr lang="en-US" sz="2400" dirty="0" smtClean="0"/>
              <a:t>for current profile control outside </a:t>
            </a:r>
            <a:r>
              <a:rPr lang="en-US" sz="2400" dirty="0"/>
              <a:t>magnetic </a:t>
            </a:r>
            <a:r>
              <a:rPr lang="en-US" sz="2400" dirty="0" smtClean="0"/>
              <a:t>axis.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400" dirty="0" smtClean="0"/>
              <a:t>Fast </a:t>
            </a:r>
            <a:r>
              <a:rPr lang="en-US" sz="2400" dirty="0"/>
              <a:t>ions deposited with high pitch (V</a:t>
            </a:r>
            <a:r>
              <a:rPr lang="en-US" sz="2400" baseline="-25000" dirty="0"/>
              <a:t>||</a:t>
            </a:r>
            <a:r>
              <a:rPr lang="en-US" sz="2400" dirty="0"/>
              <a:t>/V</a:t>
            </a:r>
            <a:r>
              <a:rPr lang="en-US" sz="2400" dirty="0" smtClean="0"/>
              <a:t>), velocity nearly parallel to magnetic field.</a:t>
            </a:r>
            <a:endParaRPr lang="en-US" sz="24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400" dirty="0"/>
              <a:t>Suppression of GAE discovered on NSTX-U with injection of new neutral </a:t>
            </a:r>
            <a:r>
              <a:rPr lang="en-US" sz="2400" dirty="0" smtClean="0"/>
              <a:t>beams.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125" y="976310"/>
            <a:ext cx="3703308" cy="384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96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675" y="954539"/>
            <a:ext cx="4571325" cy="392862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9150"/>
          </a:xfrm>
        </p:spPr>
        <p:txBody>
          <a:bodyPr>
            <a:noAutofit/>
          </a:bodyPr>
          <a:lstStyle/>
          <a:p>
            <a:r>
              <a:rPr lang="en-US" sz="3200" dirty="0"/>
              <a:t>Suppression can occur in </a:t>
            </a:r>
            <a:r>
              <a:rPr lang="en-US" sz="3200" dirty="0" err="1"/>
              <a:t>msec</a:t>
            </a:r>
            <a:r>
              <a:rPr lang="en-US" sz="3200" dirty="0"/>
              <a:t>; fast ion distribution, not equilibrium </a:t>
            </a:r>
            <a:r>
              <a:rPr lang="en-US" sz="3200" dirty="0" smtClean="0"/>
              <a:t>changes, responsible</a:t>
            </a:r>
            <a:endParaRPr lang="en-US" sz="3200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29259" y="984250"/>
            <a:ext cx="4512843" cy="3980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2400" dirty="0"/>
              <a:t>Suppression occurs in </a:t>
            </a:r>
            <a:r>
              <a:rPr lang="en-US" sz="2400" dirty="0" err="1"/>
              <a:t>msecs</a:t>
            </a:r>
            <a:r>
              <a:rPr lang="en-US" sz="2400" dirty="0"/>
              <a:t>,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only a few BL-2 fast ions added.</a:t>
            </a:r>
          </a:p>
          <a:p>
            <a:pPr>
              <a:spcBef>
                <a:spcPts val="1800"/>
              </a:spcBef>
            </a:pPr>
            <a:r>
              <a:rPr lang="en-US" sz="2400" dirty="0"/>
              <a:t>Typical fast-ion slowing down time is of order &gt;25 </a:t>
            </a:r>
            <a:r>
              <a:rPr lang="en-US" sz="2400" dirty="0" err="1"/>
              <a:t>ms</a:t>
            </a:r>
            <a:endParaRPr lang="en-US" sz="2400" dirty="0"/>
          </a:p>
          <a:p>
            <a:pPr lvl="1">
              <a:spcBef>
                <a:spcPts val="600"/>
              </a:spcBef>
            </a:pPr>
            <a:r>
              <a:rPr lang="en-US" sz="2000" dirty="0">
                <a:solidFill>
                  <a:srgbClr val="FF0000"/>
                </a:solidFill>
              </a:rPr>
              <a:t>full-energy BL-2 fast ions responsible for suppression?</a:t>
            </a:r>
          </a:p>
          <a:p>
            <a:pPr>
              <a:spcBef>
                <a:spcPts val="1800"/>
              </a:spcBef>
            </a:pPr>
            <a:r>
              <a:rPr lang="en-US" sz="2400" dirty="0" smtClean="0"/>
              <a:t>Blue curve </a:t>
            </a:r>
            <a:r>
              <a:rPr lang="en-US" sz="2400" dirty="0"/>
              <a:t>is total </a:t>
            </a:r>
            <a:r>
              <a:rPr lang="en-US" sz="2400" dirty="0" smtClean="0"/>
              <a:t>BL-1 </a:t>
            </a:r>
            <a:r>
              <a:rPr lang="en-US" sz="2400" dirty="0"/>
              <a:t>source power, red curve is </a:t>
            </a:r>
            <a:r>
              <a:rPr lang="en-US" sz="2400" dirty="0" smtClean="0"/>
              <a:t>BL-2.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84533" y="4117955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2b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123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16710</TotalTime>
  <Words>1897</Words>
  <Application>Microsoft Macintosh PowerPoint</Application>
  <PresentationFormat>On-screen Show (16:9)</PresentationFormat>
  <Paragraphs>191</Paragraphs>
  <Slides>29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NSTX Upgrade</vt:lpstr>
      <vt:lpstr>Microsoft Equation</vt:lpstr>
      <vt:lpstr>Equation</vt:lpstr>
      <vt:lpstr>Suppression of Alfvénic modes through modification of the fast ion distribution</vt:lpstr>
      <vt:lpstr>NSTX upgrade added a 2nd neutral beam  and increased the toroidal field</vt:lpstr>
      <vt:lpstr>New capabilities also impact mission to study  energetic particle driven instabilities</vt:lpstr>
      <vt:lpstr>ITER, fusion reactors will operate with super-Alfvénic fast ions =&gt; fast-ion driven instabilities</vt:lpstr>
      <vt:lpstr>Early in NSTX-U operation it was seen that  adding beam power could suppress GAE</vt:lpstr>
      <vt:lpstr>Strong anti-correlation between GAE activity  and heating with BL-2 sources</vt:lpstr>
      <vt:lpstr>New sources added to provide more power  and current profile control are aimed off-axis</vt:lpstr>
      <vt:lpstr>New sources added to provide more power  and current profile control are aimed off-axis</vt:lpstr>
      <vt:lpstr>Suppression can occur in msec; fast ion distribution, not equilibrium changes, responsible</vt:lpstr>
      <vt:lpstr>Even if suppression isn’t complete, there is a strong reduction in mode amplitude </vt:lpstr>
      <vt:lpstr>Database constructed from NSTX-U shots shows BL-2 is very effective for suppressing GAE</vt:lpstr>
      <vt:lpstr>Strong anti-correlation between GAE activity and heating with BL-2</vt:lpstr>
      <vt:lpstr>An example with strong GAE activity before suppression is chosen for analysis</vt:lpstr>
      <vt:lpstr>Analytic model evaluated and HYM simulations  done before and after BL-2 turns on.</vt:lpstr>
      <vt:lpstr>Reflectometer array* shows mode structure as  expected for global Alfvén eigenmodes</vt:lpstr>
      <vt:lpstr>Analytic model* qualitatively predicts low k^rL  (high pitch) fast ions will stabilize GAE </vt:lpstr>
      <vt:lpstr>Local dispersion relation and experimental parameters are used to deduce k|| and k^</vt:lpstr>
      <vt:lpstr>Analytic theory predicts GAE amplitude  to peak near minimum in continuum</vt:lpstr>
      <vt:lpstr>TRANSP modeling predicts that  beam fast ions are resonant with the GAE  </vt:lpstr>
      <vt:lpstr>Addition of BL-2 (2c) deposits resonant fast ions that are predicted to damp the GAE</vt:lpstr>
      <vt:lpstr>HYM* code predicts mode instability  at 0.44s, stable at 0.47s</vt:lpstr>
      <vt:lpstr>HYM predicts frequencies of observed modes </vt:lpstr>
      <vt:lpstr>GAE suppression with increased  NBI power is robustly observed</vt:lpstr>
      <vt:lpstr>Related posters</vt:lpstr>
      <vt:lpstr>GAE frequency and toroidal mode number  increase with toroidal field</vt:lpstr>
      <vt:lpstr>‘Similar’ 1MA, 6MW NSTX-U H-mode</vt:lpstr>
      <vt:lpstr>GAE grows during 2a beam block</vt:lpstr>
      <vt:lpstr>Database supports anecdotal evidence</vt:lpstr>
      <vt:lpstr>Global Alfvén eigenmodes on NSTX are an example of (possibly) deleterious EP modes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Eric D. Fredrickson</cp:lastModifiedBy>
  <cp:revision>322</cp:revision>
  <dcterms:created xsi:type="dcterms:W3CDTF">2015-07-16T16:59:24Z</dcterms:created>
  <dcterms:modified xsi:type="dcterms:W3CDTF">2017-10-25T14:12:56Z</dcterms:modified>
</cp:coreProperties>
</file>