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2" r:id="rId1"/>
  </p:sldMasterIdLst>
  <p:notesMasterIdLst>
    <p:notesMasterId r:id="rId30"/>
  </p:notesMasterIdLst>
  <p:handoutMasterIdLst>
    <p:handoutMasterId r:id="rId31"/>
  </p:handoutMasterIdLst>
  <p:sldIdLst>
    <p:sldId id="1323" r:id="rId2"/>
    <p:sldId id="1219" r:id="rId3"/>
    <p:sldId id="1367" r:id="rId4"/>
    <p:sldId id="1368" r:id="rId5"/>
    <p:sldId id="1369" r:id="rId6"/>
    <p:sldId id="1370" r:id="rId7"/>
    <p:sldId id="1371" r:id="rId8"/>
    <p:sldId id="1372" r:id="rId9"/>
    <p:sldId id="1373" r:id="rId10"/>
    <p:sldId id="1374" r:id="rId11"/>
    <p:sldId id="1375" r:id="rId12"/>
    <p:sldId id="1349" r:id="rId13"/>
    <p:sldId id="1382" r:id="rId14"/>
    <p:sldId id="1350" r:id="rId15"/>
    <p:sldId id="1355" r:id="rId16"/>
    <p:sldId id="1365" r:id="rId17"/>
    <p:sldId id="1378" r:id="rId18"/>
    <p:sldId id="1234" r:id="rId19"/>
    <p:sldId id="1376" r:id="rId20"/>
    <p:sldId id="1379" r:id="rId21"/>
    <p:sldId id="1344" r:id="rId22"/>
    <p:sldId id="1383" r:id="rId23"/>
    <p:sldId id="1384" r:id="rId24"/>
    <p:sldId id="1385" r:id="rId25"/>
    <p:sldId id="1386" r:id="rId26"/>
    <p:sldId id="1282" r:id="rId27"/>
    <p:sldId id="1380" r:id="rId28"/>
    <p:sldId id="1381" r:id="rId29"/>
  </p:sldIdLst>
  <p:sldSz cx="9144000" cy="6858000" type="letter"/>
  <p:notesSz cx="6934200" cy="9220200"/>
  <p:defaultTextStyle>
    <a:defPPr>
      <a:defRPr lang="en-US"/>
    </a:defPPr>
    <a:lvl1pPr algn="l" rtl="0" fontAlgn="base">
      <a:spcBef>
        <a:spcPct val="20000"/>
      </a:spcBef>
      <a:spcAft>
        <a:spcPct val="0"/>
      </a:spcAft>
      <a:buChar char="•"/>
      <a:defRPr sz="1200" b="1" i="1" kern="1200">
        <a:solidFill>
          <a:srgbClr val="1822CD"/>
        </a:solidFill>
        <a:latin typeface="Helvetica" pitchFamily="-110" charset="0"/>
        <a:ea typeface="+mn-ea"/>
        <a:cs typeface="+mn-cs"/>
      </a:defRPr>
    </a:lvl1pPr>
    <a:lvl2pPr marL="457144" algn="l" rtl="0" fontAlgn="base">
      <a:spcBef>
        <a:spcPct val="20000"/>
      </a:spcBef>
      <a:spcAft>
        <a:spcPct val="0"/>
      </a:spcAft>
      <a:buChar char="•"/>
      <a:defRPr sz="1200" b="1" i="1" kern="1200">
        <a:solidFill>
          <a:srgbClr val="1822CD"/>
        </a:solidFill>
        <a:latin typeface="Helvetica" pitchFamily="-110" charset="0"/>
        <a:ea typeface="+mn-ea"/>
        <a:cs typeface="+mn-cs"/>
      </a:defRPr>
    </a:lvl2pPr>
    <a:lvl3pPr marL="914290" algn="l" rtl="0" fontAlgn="base">
      <a:spcBef>
        <a:spcPct val="20000"/>
      </a:spcBef>
      <a:spcAft>
        <a:spcPct val="0"/>
      </a:spcAft>
      <a:buChar char="•"/>
      <a:defRPr sz="1200" b="1" i="1" kern="1200">
        <a:solidFill>
          <a:srgbClr val="1822CD"/>
        </a:solidFill>
        <a:latin typeface="Helvetica" pitchFamily="-110" charset="0"/>
        <a:ea typeface="+mn-ea"/>
        <a:cs typeface="+mn-cs"/>
      </a:defRPr>
    </a:lvl3pPr>
    <a:lvl4pPr marL="1371434" algn="l" rtl="0" fontAlgn="base">
      <a:spcBef>
        <a:spcPct val="20000"/>
      </a:spcBef>
      <a:spcAft>
        <a:spcPct val="0"/>
      </a:spcAft>
      <a:buChar char="•"/>
      <a:defRPr sz="1200" b="1" i="1" kern="1200">
        <a:solidFill>
          <a:srgbClr val="1822CD"/>
        </a:solidFill>
        <a:latin typeface="Helvetica" pitchFamily="-110" charset="0"/>
        <a:ea typeface="+mn-ea"/>
        <a:cs typeface="+mn-cs"/>
      </a:defRPr>
    </a:lvl4pPr>
    <a:lvl5pPr marL="1828578" algn="l" rtl="0" fontAlgn="base">
      <a:spcBef>
        <a:spcPct val="20000"/>
      </a:spcBef>
      <a:spcAft>
        <a:spcPct val="0"/>
      </a:spcAft>
      <a:buChar char="•"/>
      <a:defRPr sz="1200" b="1" i="1" kern="1200">
        <a:solidFill>
          <a:srgbClr val="1822CD"/>
        </a:solidFill>
        <a:latin typeface="Helvetica" pitchFamily="-110" charset="0"/>
        <a:ea typeface="+mn-ea"/>
        <a:cs typeface="+mn-cs"/>
      </a:defRPr>
    </a:lvl5pPr>
    <a:lvl6pPr marL="2285723" algn="l" defTabSz="457144" rtl="0" eaLnBrk="1" latinLnBrk="0" hangingPunct="1">
      <a:defRPr sz="1200" b="1" i="1" kern="1200">
        <a:solidFill>
          <a:srgbClr val="1822CD"/>
        </a:solidFill>
        <a:latin typeface="Helvetica" pitchFamily="-110" charset="0"/>
        <a:ea typeface="+mn-ea"/>
        <a:cs typeface="+mn-cs"/>
      </a:defRPr>
    </a:lvl6pPr>
    <a:lvl7pPr marL="2742868" algn="l" defTabSz="457144" rtl="0" eaLnBrk="1" latinLnBrk="0" hangingPunct="1">
      <a:defRPr sz="1200" b="1" i="1" kern="1200">
        <a:solidFill>
          <a:srgbClr val="1822CD"/>
        </a:solidFill>
        <a:latin typeface="Helvetica" pitchFamily="-110" charset="0"/>
        <a:ea typeface="+mn-ea"/>
        <a:cs typeface="+mn-cs"/>
      </a:defRPr>
    </a:lvl7pPr>
    <a:lvl8pPr marL="3200012" algn="l" defTabSz="457144" rtl="0" eaLnBrk="1" latinLnBrk="0" hangingPunct="1">
      <a:defRPr sz="1200" b="1" i="1" kern="1200">
        <a:solidFill>
          <a:srgbClr val="1822CD"/>
        </a:solidFill>
        <a:latin typeface="Helvetica" pitchFamily="-110" charset="0"/>
        <a:ea typeface="+mn-ea"/>
        <a:cs typeface="+mn-cs"/>
      </a:defRPr>
    </a:lvl8pPr>
    <a:lvl9pPr marL="3657157" algn="l" defTabSz="457144" rtl="0" eaLnBrk="1" latinLnBrk="0" hangingPunct="1">
      <a:defRPr sz="1200" b="1" i="1" kern="1200">
        <a:solidFill>
          <a:srgbClr val="1822CD"/>
        </a:solidFill>
        <a:latin typeface="Helvetica" pitchFamily="-110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Vlad Soukhanovskii" initials="VAS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FF00"/>
    <a:srgbClr val="333399"/>
    <a:srgbClr val="004A95"/>
    <a:srgbClr val="1A4A91"/>
    <a:srgbClr val="9999FF"/>
    <a:srgbClr val="FF3300"/>
    <a:srgbClr val="FF0000"/>
    <a:srgbClr val="00CC66"/>
    <a:srgbClr val="FF9933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>
  <p:normalViewPr>
    <p:restoredLeft sz="13859" autoAdjust="0"/>
    <p:restoredTop sz="98424" autoAdjust="0"/>
  </p:normalViewPr>
  <p:slideViewPr>
    <p:cSldViewPr>
      <p:cViewPr varScale="1">
        <p:scale>
          <a:sx n="131" d="100"/>
          <a:sy n="131" d="100"/>
        </p:scale>
        <p:origin x="-1464" y="-112"/>
      </p:cViewPr>
      <p:guideLst>
        <p:guide orient="horz" pos="4224"/>
        <p:guide pos="2881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notesViewPr>
    <p:cSldViewPr>
      <p:cViewPr varScale="1">
        <p:scale>
          <a:sx n="98" d="100"/>
          <a:sy n="98" d="100"/>
        </p:scale>
        <p:origin x="-3420" y="-114"/>
      </p:cViewPr>
      <p:guideLst>
        <p:guide orient="horz" pos="2904"/>
        <p:guide pos="218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notesMaster" Target="notesMasters/notesMaster1.xml"/><Relationship Id="rId31" Type="http://schemas.openxmlformats.org/officeDocument/2006/relationships/handoutMaster" Target="handoutMasters/handoutMaster1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commentAuthors" Target="commentAuthors.xml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61" tIns="46181" rIns="92361" bIns="46181" numCol="1" anchor="t" anchorCtr="0" compatLnSpc="1">
            <a:prstTxWarp prst="textNoShape">
              <a:avLst/>
            </a:prstTxWarp>
          </a:bodyPr>
          <a:lstStyle>
            <a:lvl1pPr defTabSz="923925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-110" charset="0"/>
              </a:defRPr>
            </a:lvl1pPr>
          </a:lstStyle>
          <a:p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29063" y="0"/>
            <a:ext cx="30051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61" tIns="46181" rIns="92361" bIns="46181" numCol="1" anchor="t" anchorCtr="0" compatLnSpc="1">
            <a:prstTxWarp prst="textNoShape">
              <a:avLst/>
            </a:prstTxWarp>
          </a:bodyPr>
          <a:lstStyle>
            <a:lvl1pPr algn="r" defTabSz="923925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-110" charset="0"/>
              </a:defRPr>
            </a:lvl1pPr>
          </a:lstStyle>
          <a:p>
            <a:endParaRPr lang="en-US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58238"/>
            <a:ext cx="30051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61" tIns="46181" rIns="92361" bIns="46181" numCol="1" anchor="b" anchorCtr="0" compatLnSpc="1">
            <a:prstTxWarp prst="textNoShape">
              <a:avLst/>
            </a:prstTxWarp>
          </a:bodyPr>
          <a:lstStyle>
            <a:lvl1pPr defTabSz="923925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-110" charset="0"/>
              </a:defRPr>
            </a:lvl1pPr>
          </a:lstStyle>
          <a:p>
            <a:endParaRPr lang="en-US"/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9063" y="8758238"/>
            <a:ext cx="30051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61" tIns="46181" rIns="92361" bIns="46181" numCol="1" anchor="b" anchorCtr="0" compatLnSpc="1">
            <a:prstTxWarp prst="textNoShape">
              <a:avLst/>
            </a:prstTxWarp>
          </a:bodyPr>
          <a:lstStyle>
            <a:lvl1pPr algn="r" defTabSz="923925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-110" charset="0"/>
              </a:defRPr>
            </a:lvl1pPr>
          </a:lstStyle>
          <a:p>
            <a:fld id="{F7FB2AD0-43C0-D648-B71D-51380A770C6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5627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9" tIns="45710" rIns="91419" bIns="4571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-110" charset="0"/>
              </a:defRPr>
            </a:lvl1pPr>
          </a:lstStyle>
          <a:p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24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9" tIns="45710" rIns="91419" bIns="4571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-110" charset="0"/>
              </a:defRPr>
            </a:lvl1pPr>
          </a:lstStyle>
          <a:p>
            <a:endParaRPr lang="en-US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33475" y="684213"/>
            <a:ext cx="4667250" cy="35004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5988" y="4413250"/>
            <a:ext cx="5102225" cy="411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9" tIns="45710" rIns="91419" bIns="457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503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9" tIns="45710" rIns="91419" bIns="4571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-110" charset="0"/>
              </a:defRPr>
            </a:lvl1pPr>
          </a:lstStyle>
          <a:p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2400" y="87503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9" tIns="45710" rIns="91419" bIns="4571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-110" charset="0"/>
              </a:defRPr>
            </a:lvl1pPr>
          </a:lstStyle>
          <a:p>
            <a:fld id="{FD9C175B-1E06-C149-BD9C-853B17B227B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5409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0" charset="0"/>
        <a:ea typeface="+mn-ea"/>
        <a:cs typeface="+mn-cs"/>
      </a:defRPr>
    </a:lvl1pPr>
    <a:lvl2pPr marL="457144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0" charset="0"/>
        <a:ea typeface="ＭＳ Ｐゴシック" pitchFamily="-110" charset="-128"/>
        <a:cs typeface="+mn-cs"/>
      </a:defRPr>
    </a:lvl2pPr>
    <a:lvl3pPr marL="91429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0" charset="0"/>
        <a:ea typeface="ＭＳ Ｐゴシック" pitchFamily="-110" charset="-128"/>
        <a:cs typeface="+mn-cs"/>
      </a:defRPr>
    </a:lvl3pPr>
    <a:lvl4pPr marL="1371434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0" charset="0"/>
        <a:ea typeface="ＭＳ Ｐゴシック" pitchFamily="-110" charset="-128"/>
        <a:cs typeface="+mn-cs"/>
      </a:defRPr>
    </a:lvl4pPr>
    <a:lvl5pPr marL="1828578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0" charset="0"/>
        <a:ea typeface="ＭＳ Ｐゴシック" pitchFamily="-110" charset="-128"/>
        <a:cs typeface="+mn-cs"/>
      </a:defRPr>
    </a:lvl5pPr>
    <a:lvl6pPr marL="2285723" algn="l" defTabSz="45714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68" algn="l" defTabSz="45714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12" algn="l" defTabSz="45714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157" algn="l" defTabSz="45714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28B4A22-D121-CB4F-8ECF-1E09C9A0A2BE}" type="slidenum">
              <a:rPr lang="en-US"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pPr/>
              <a:t>1</a:t>
            </a:fld>
            <a:endParaRPr lang="en-US"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16387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62050" y="692150"/>
            <a:ext cx="4610100" cy="3457575"/>
          </a:xfrm>
          <a:solidFill>
            <a:srgbClr val="FFFFFF"/>
          </a:solidFill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Times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DA97A16-477F-384C-9CA5-78E25EE2BDCC}" type="slidenum">
              <a:rPr lang="en-US"/>
              <a:pPr/>
              <a:t>14</a:t>
            </a:fld>
            <a:endParaRPr lang="en-US"/>
          </a:p>
        </p:txBody>
      </p:sp>
      <p:sp>
        <p:nvSpPr>
          <p:cNvPr id="18435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33475" y="684213"/>
            <a:ext cx="4667250" cy="3500437"/>
          </a:xfrm>
          <a:solidFill>
            <a:srgbClr val="FFFFFF"/>
          </a:solidFill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Times" pitchFamily="-65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A161AFC-08BB-40DD-8A43-58615D75CF4D}" type="slidenum">
              <a:rPr lang="en-US"/>
              <a:pPr/>
              <a:t>15</a:t>
            </a:fld>
            <a:endParaRPr lang="en-US"/>
          </a:p>
        </p:txBody>
      </p:sp>
      <p:sp>
        <p:nvSpPr>
          <p:cNvPr id="22937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62050" y="692150"/>
            <a:ext cx="4610100" cy="34575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4560" y="4379595"/>
            <a:ext cx="5085080" cy="414909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2"/>
            <a:ext cx="7950200" cy="8096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1" y="1371601"/>
            <a:ext cx="39624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33401" y="3810001"/>
            <a:ext cx="39624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1371600"/>
            <a:ext cx="39624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1" y="1371600"/>
            <a:ext cx="3962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3962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1371600"/>
            <a:ext cx="9144000" cy="1981200"/>
            <a:chOff x="0" y="0"/>
            <a:chExt cx="5760" cy="708"/>
          </a:xfrm>
        </p:grpSpPr>
        <p:sp>
          <p:nvSpPr>
            <p:cNvPr id="5" name="Rectangle 3"/>
            <p:cNvSpPr>
              <a:spLocks noChangeArrowheads="1"/>
            </p:cNvSpPr>
            <p:nvPr userDrawn="1"/>
          </p:nvSpPr>
          <p:spPr bwMode="auto">
            <a:xfrm flipV="1">
              <a:off x="0" y="0"/>
              <a:ext cx="2880" cy="708"/>
            </a:xfrm>
            <a:prstGeom prst="rect">
              <a:avLst/>
            </a:prstGeom>
            <a:solidFill>
              <a:srgbClr val="124A9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Impact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 userDrawn="1"/>
          </p:nvSpPr>
          <p:spPr bwMode="auto">
            <a:xfrm flipV="1">
              <a:off x="2880" y="0"/>
              <a:ext cx="2880" cy="708"/>
            </a:xfrm>
            <a:prstGeom prst="rect">
              <a:avLst/>
            </a:prstGeom>
            <a:solidFill>
              <a:srgbClr val="124A9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Impact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</p:grpSp>
      <p:sp>
        <p:nvSpPr>
          <p:cNvPr id="7" name="Rectangle 12"/>
          <p:cNvSpPr>
            <a:spLocks noChangeArrowheads="1"/>
          </p:cNvSpPr>
          <p:nvPr/>
        </p:nvSpPr>
        <p:spPr bwMode="auto">
          <a:xfrm>
            <a:off x="1452563" y="3962400"/>
            <a:ext cx="640080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1" tIns="45711" rIns="91421" bIns="4571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defRPr/>
            </a:pPr>
            <a:endParaRPr lang="en-US" sz="2400">
              <a:solidFill>
                <a:schemeClr val="tx1"/>
              </a:solidFill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8" name="Rectangle 13"/>
          <p:cNvSpPr>
            <a:spLocks noChangeArrowheads="1"/>
          </p:cNvSpPr>
          <p:nvPr/>
        </p:nvSpPr>
        <p:spPr bwMode="auto">
          <a:xfrm>
            <a:off x="1371600" y="4191000"/>
            <a:ext cx="640080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1" tIns="45711" rIns="91421" bIns="4571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defRPr/>
            </a:pPr>
            <a:endParaRPr lang="en-US" sz="2400">
              <a:solidFill>
                <a:schemeClr val="tx1"/>
              </a:solidFill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9" name="Text Box 14"/>
          <p:cNvSpPr txBox="1">
            <a:spLocks noChangeArrowheads="1"/>
          </p:cNvSpPr>
          <p:nvPr/>
        </p:nvSpPr>
        <p:spPr bwMode="auto">
          <a:xfrm>
            <a:off x="1371600" y="4267200"/>
            <a:ext cx="6400800" cy="467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1" tIns="45711" rIns="91421" bIns="45711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en-US" sz="2400">
              <a:solidFill>
                <a:schemeClr val="tx1"/>
              </a:solidFill>
              <a:latin typeface="Helvetica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0" name="Rectangle 15"/>
          <p:cNvSpPr>
            <a:spLocks noChangeArrowheads="1"/>
          </p:cNvSpPr>
          <p:nvPr/>
        </p:nvSpPr>
        <p:spPr bwMode="auto">
          <a:xfrm>
            <a:off x="1371600" y="3962400"/>
            <a:ext cx="640080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1" tIns="45711" rIns="91421" bIns="4571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defRPr/>
            </a:pPr>
            <a:endParaRPr lang="en-US" sz="2400">
              <a:solidFill>
                <a:schemeClr val="tx1"/>
              </a:solidFill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grpSp>
        <p:nvGrpSpPr>
          <p:cNvPr id="11" name="Group 28"/>
          <p:cNvGrpSpPr>
            <a:grpSpLocks/>
          </p:cNvGrpSpPr>
          <p:nvPr userDrawn="1"/>
        </p:nvGrpSpPr>
        <p:grpSpPr bwMode="auto">
          <a:xfrm>
            <a:off x="0" y="3429000"/>
            <a:ext cx="9144000" cy="76200"/>
            <a:chOff x="0" y="0"/>
            <a:chExt cx="5760" cy="708"/>
          </a:xfrm>
        </p:grpSpPr>
        <p:sp>
          <p:nvSpPr>
            <p:cNvPr id="12" name="Rectangle 29"/>
            <p:cNvSpPr>
              <a:spLocks noChangeArrowheads="1"/>
            </p:cNvSpPr>
            <p:nvPr userDrawn="1"/>
          </p:nvSpPr>
          <p:spPr bwMode="auto">
            <a:xfrm flipV="1">
              <a:off x="0" y="0"/>
              <a:ext cx="2880" cy="708"/>
            </a:xfrm>
            <a:prstGeom prst="rect">
              <a:avLst/>
            </a:prstGeom>
            <a:solidFill>
              <a:srgbClr val="124A9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Impact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13" name="Rectangle 30"/>
            <p:cNvSpPr>
              <a:spLocks noChangeArrowheads="1"/>
            </p:cNvSpPr>
            <p:nvPr userDrawn="1"/>
          </p:nvSpPr>
          <p:spPr bwMode="auto">
            <a:xfrm flipV="1">
              <a:off x="2880" y="0"/>
              <a:ext cx="2880" cy="708"/>
            </a:xfrm>
            <a:prstGeom prst="rect">
              <a:avLst/>
            </a:prstGeom>
            <a:solidFill>
              <a:srgbClr val="124A9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Impact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</p:grpSp>
      <p:grpSp>
        <p:nvGrpSpPr>
          <p:cNvPr id="14" name="Group 31"/>
          <p:cNvGrpSpPr>
            <a:grpSpLocks/>
          </p:cNvGrpSpPr>
          <p:nvPr userDrawn="1"/>
        </p:nvGrpSpPr>
        <p:grpSpPr bwMode="auto">
          <a:xfrm>
            <a:off x="0" y="1219200"/>
            <a:ext cx="9144000" cy="76200"/>
            <a:chOff x="0" y="0"/>
            <a:chExt cx="5760" cy="708"/>
          </a:xfrm>
        </p:grpSpPr>
        <p:sp>
          <p:nvSpPr>
            <p:cNvPr id="15" name="Rectangle 32"/>
            <p:cNvSpPr>
              <a:spLocks noChangeArrowheads="1"/>
            </p:cNvSpPr>
            <p:nvPr userDrawn="1"/>
          </p:nvSpPr>
          <p:spPr bwMode="auto">
            <a:xfrm flipV="1">
              <a:off x="0" y="0"/>
              <a:ext cx="2880" cy="708"/>
            </a:xfrm>
            <a:prstGeom prst="rect">
              <a:avLst/>
            </a:prstGeom>
            <a:solidFill>
              <a:srgbClr val="124A9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Impact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16" name="Rectangle 33"/>
            <p:cNvSpPr>
              <a:spLocks noChangeArrowheads="1"/>
            </p:cNvSpPr>
            <p:nvPr userDrawn="1"/>
          </p:nvSpPr>
          <p:spPr bwMode="auto">
            <a:xfrm flipV="1">
              <a:off x="2880" y="0"/>
              <a:ext cx="2880" cy="708"/>
            </a:xfrm>
            <a:prstGeom prst="rect">
              <a:avLst/>
            </a:prstGeom>
            <a:solidFill>
              <a:srgbClr val="124A9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Impact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</p:grpSp>
      <p:pic>
        <p:nvPicPr>
          <p:cNvPr id="18" name="Picture 38" descr="lab_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2241550" cy="41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5591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4800600"/>
            <a:ext cx="6477000" cy="914400"/>
          </a:xfrm>
        </p:spPr>
        <p:txBody>
          <a:bodyPr anchor="ctr"/>
          <a:lstStyle>
            <a:lvl1pPr marL="0" indent="0" algn="ctr">
              <a:buFont typeface="Wingdings" pitchFamily="9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95592" name="Rectangle 8"/>
          <p:cNvSpPr>
            <a:spLocks noGrp="1" noChangeArrowheads="1"/>
          </p:cNvSpPr>
          <p:nvPr>
            <p:ph type="ctrTitle"/>
          </p:nvPr>
        </p:nvSpPr>
        <p:spPr>
          <a:xfrm>
            <a:off x="685800" y="1447800"/>
            <a:ext cx="7772400" cy="18288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3" name="Picture 2" descr="NSTX-U_log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98" y="-1"/>
            <a:ext cx="1601244" cy="411480"/>
          </a:xfrm>
          <a:prstGeom prst="rect">
            <a:avLst/>
          </a:prstGeom>
        </p:spPr>
      </p:pic>
      <p:pic>
        <p:nvPicPr>
          <p:cNvPr id="22" name="Picture 16"/>
          <p:cNvPicPr>
            <a:picLocks noChangeAspect="1" noChangeArrowheads="1"/>
          </p:cNvPicPr>
          <p:nvPr userDrawn="1"/>
        </p:nvPicPr>
        <p:blipFill>
          <a:blip r:embed="rId4">
            <a:clrChange>
              <a:clrFrom>
                <a:srgbClr val="072F6F"/>
              </a:clrFrom>
              <a:clrTo>
                <a:srgbClr val="072F6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0"/>
            <a:ext cx="689994" cy="411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07337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Char char="•"/>
              <a:tabLst/>
              <a:defRPr/>
            </a:lvl1pPr>
            <a:lvl4pPr>
              <a:buClr>
                <a:schemeClr val="tx2"/>
              </a:buClr>
              <a:defRPr/>
            </a:lvl4pPr>
            <a:lvl5pPr>
              <a:buClr>
                <a:schemeClr val="tx2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title" idx="4294967295"/>
          </p:nvPr>
        </p:nvSpPr>
        <p:spPr>
          <a:xfrm>
            <a:off x="457199" y="217256"/>
            <a:ext cx="8229601" cy="492991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278227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382002" y="6653213"/>
            <a:ext cx="762000" cy="152400"/>
          </a:xfrm>
          <a:prstGeom prst="rect">
            <a:avLst/>
          </a:prstGeom>
        </p:spPr>
        <p:txBody>
          <a:bodyPr lIns="91428" tIns="45714" rIns="91428" bIns="45714"/>
          <a:lstStyle>
            <a:lvl1pPr>
              <a:defRPr smtClean="0"/>
            </a:lvl1pPr>
          </a:lstStyle>
          <a:p>
            <a:fld id="{7A5BC9D7-C66C-704A-AD0D-8707F75BA86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0" y="152402"/>
            <a:ext cx="7950200" cy="8096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1" y="1371601"/>
            <a:ext cx="39624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71601"/>
            <a:ext cx="39624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33401" y="3810001"/>
            <a:ext cx="39624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810001"/>
            <a:ext cx="39624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2"/>
            <a:ext cx="7950200" cy="8096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1" y="1371600"/>
            <a:ext cx="39624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371600"/>
            <a:ext cx="39624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2"/>
            <a:ext cx="7950200" cy="8096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1" y="1371601"/>
            <a:ext cx="80772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401" y="3810001"/>
            <a:ext cx="80772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2"/>
            <a:ext cx="7950200" cy="8096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1" y="1371600"/>
            <a:ext cx="39624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71601"/>
            <a:ext cx="39624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810001"/>
            <a:ext cx="39624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2"/>
            <a:ext cx="7950200" cy="8096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1" y="1371601"/>
            <a:ext cx="80772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1" y="3810001"/>
            <a:ext cx="80772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5" name="Rectangle 15"/>
          <p:cNvSpPr>
            <a:spLocks noChangeArrowheads="1"/>
          </p:cNvSpPr>
          <p:nvPr userDrawn="1"/>
        </p:nvSpPr>
        <p:spPr bwMode="auto">
          <a:xfrm>
            <a:off x="4648200" y="6620258"/>
            <a:ext cx="3505200" cy="261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28" tIns="45714" rIns="91428" bIns="45714">
            <a:prstTxWarp prst="textNoShape">
              <a:avLst/>
            </a:prstTxWarp>
            <a:spAutoFit/>
          </a:bodyPr>
          <a:lstStyle/>
          <a:p>
            <a:pPr marL="0" marR="0" indent="0" algn="l" defTabSz="91429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1" i="1" dirty="0" smtClean="0">
                <a:solidFill>
                  <a:srgbClr val="004A95"/>
                </a:solidFill>
                <a:latin typeface="+mj-lt"/>
              </a:rPr>
              <a:t>V</a:t>
            </a:r>
            <a:r>
              <a:rPr lang="en-US" sz="1100" b="1" i="1" dirty="0">
                <a:solidFill>
                  <a:srgbClr val="004A95"/>
                </a:solidFill>
                <a:latin typeface="+mj-lt"/>
              </a:rPr>
              <a:t>. A. SOUKHANOVSKII,</a:t>
            </a:r>
            <a:r>
              <a:rPr lang="en-US" sz="1100" b="1" i="1" dirty="0" smtClean="0">
                <a:solidFill>
                  <a:srgbClr val="004A95"/>
                </a:solidFill>
                <a:latin typeface="+mj-lt"/>
              </a:rPr>
              <a:t> 40</a:t>
            </a:r>
            <a:r>
              <a:rPr lang="en-US" sz="1100" b="1" i="1" baseline="30000" dirty="0" smtClean="0">
                <a:solidFill>
                  <a:srgbClr val="004A95"/>
                </a:solidFill>
                <a:latin typeface="+mj-lt"/>
              </a:rPr>
              <a:t>th</a:t>
            </a:r>
            <a:r>
              <a:rPr lang="en-US" sz="1100" b="1" i="1" dirty="0" smtClean="0">
                <a:solidFill>
                  <a:srgbClr val="004A95"/>
                </a:solidFill>
                <a:latin typeface="+mj-lt"/>
              </a:rPr>
              <a:t> EPS, Espoo, Finland, 2</a:t>
            </a:r>
            <a:r>
              <a:rPr lang="en-US" sz="1100" b="1" i="1" baseline="0" dirty="0" smtClean="0">
                <a:solidFill>
                  <a:srgbClr val="004A95"/>
                </a:solidFill>
                <a:latin typeface="+mj-lt"/>
              </a:rPr>
              <a:t> July 20</a:t>
            </a:r>
            <a:r>
              <a:rPr lang="en-US" sz="1100" b="1" i="1" kern="1200" dirty="0" smtClean="0">
                <a:solidFill>
                  <a:srgbClr val="004A95"/>
                </a:solidFill>
                <a:latin typeface="+mj-lt"/>
                <a:ea typeface="+mn-ea"/>
                <a:cs typeface="+mn-cs"/>
              </a:rPr>
              <a:t>13 </a:t>
            </a:r>
          </a:p>
        </p:txBody>
      </p:sp>
      <p:sp>
        <p:nvSpPr>
          <p:cNvPr id="1945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1" y="1371600"/>
            <a:ext cx="80772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" y="1066800"/>
            <a:ext cx="9142413" cy="76200"/>
            <a:chOff x="0" y="0"/>
            <a:chExt cx="5760" cy="708"/>
          </a:xfrm>
        </p:grpSpPr>
        <p:sp>
          <p:nvSpPr>
            <p:cNvPr id="194565" name="Rectangle 5"/>
            <p:cNvSpPr>
              <a:spLocks noChangeArrowheads="1"/>
            </p:cNvSpPr>
            <p:nvPr userDrawn="1"/>
          </p:nvSpPr>
          <p:spPr bwMode="auto">
            <a:xfrm flipV="1">
              <a:off x="0" y="0"/>
              <a:ext cx="2880" cy="708"/>
            </a:xfrm>
            <a:prstGeom prst="rect">
              <a:avLst/>
            </a:prstGeom>
            <a:solidFill>
              <a:srgbClr val="124A91"/>
            </a:solidFill>
            <a:ln w="9525">
              <a:solidFill>
                <a:srgbClr val="015CAB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566" name="Rectangle 6"/>
            <p:cNvSpPr>
              <a:spLocks noChangeArrowheads="1"/>
            </p:cNvSpPr>
            <p:nvPr userDrawn="1"/>
          </p:nvSpPr>
          <p:spPr bwMode="auto">
            <a:xfrm flipV="1">
              <a:off x="2880" y="0"/>
              <a:ext cx="2880" cy="708"/>
            </a:xfrm>
            <a:prstGeom prst="rect">
              <a:avLst/>
            </a:prstGeom>
            <a:solidFill>
              <a:srgbClr val="124A91"/>
            </a:solidFill>
            <a:ln w="9525">
              <a:solidFill>
                <a:srgbClr val="015CAB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94567" name="Line 7"/>
          <p:cNvSpPr>
            <a:spLocks noChangeShapeType="1"/>
          </p:cNvSpPr>
          <p:nvPr/>
        </p:nvSpPr>
        <p:spPr bwMode="auto">
          <a:xfrm>
            <a:off x="1905000" y="6748274"/>
            <a:ext cx="2651760" cy="1588"/>
          </a:xfrm>
          <a:prstGeom prst="line">
            <a:avLst/>
          </a:prstGeom>
          <a:noFill/>
          <a:ln w="47625">
            <a:solidFill>
              <a:srgbClr val="015CAB"/>
            </a:solidFill>
            <a:round/>
            <a:headEnd/>
            <a:tailEnd/>
          </a:ln>
          <a:effectLst/>
        </p:spPr>
        <p:txBody>
          <a:bodyPr lIns="91428" tIns="45714" rIns="91428" bIns="45714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568" name="Text Box 8"/>
          <p:cNvSpPr txBox="1">
            <a:spLocks noChangeArrowheads="1"/>
          </p:cNvSpPr>
          <p:nvPr/>
        </p:nvSpPr>
        <p:spPr bwMode="auto">
          <a:xfrm>
            <a:off x="8458206" y="6629404"/>
            <a:ext cx="657225" cy="23851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 lIns="0" tIns="45714" rIns="91428" bIns="45714">
            <a:prstTxWarp prst="textNoShape">
              <a:avLst/>
            </a:prstTxWarp>
            <a:spAutoFit/>
          </a:bodyPr>
          <a:lstStyle/>
          <a:p>
            <a:pPr algn="r">
              <a:lnSpc>
                <a:spcPct val="75000"/>
              </a:lnSpc>
              <a:spcBef>
                <a:spcPct val="0"/>
              </a:spcBef>
              <a:buNone/>
            </a:pPr>
            <a:fld id="{B2FFE1B5-5104-6240-86A3-951E4951EB2F}" type="slidenum">
              <a:rPr lang="en-US" sz="1200" b="1">
                <a:solidFill>
                  <a:srgbClr val="004A95"/>
                </a:solidFill>
                <a:latin typeface="Arial Narrow" pitchFamily="-65" charset="0"/>
              </a:rPr>
              <a:pPr algn="r">
                <a:lnSpc>
                  <a:spcPct val="75000"/>
                </a:lnSpc>
                <a:spcBef>
                  <a:spcPct val="0"/>
                </a:spcBef>
                <a:buNone/>
              </a:pPr>
              <a:t>‹#›</a:t>
            </a:fld>
            <a:r>
              <a:rPr lang="en-US" sz="1200" b="1" dirty="0">
                <a:solidFill>
                  <a:srgbClr val="004A95"/>
                </a:solidFill>
                <a:latin typeface="Arial Narrow" pitchFamily="-65" charset="0"/>
              </a:rPr>
              <a:t> of</a:t>
            </a:r>
            <a:r>
              <a:rPr lang="en-US" sz="1200" b="1" dirty="0" smtClean="0">
                <a:solidFill>
                  <a:srgbClr val="004A95"/>
                </a:solidFill>
                <a:latin typeface="Arial Narrow" pitchFamily="-65" charset="0"/>
              </a:rPr>
              <a:t> 24</a:t>
            </a:r>
          </a:p>
        </p:txBody>
      </p:sp>
      <p:sp>
        <p:nvSpPr>
          <p:cNvPr id="194569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152402"/>
            <a:ext cx="795020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14" rIns="91428" bIns="45714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pic>
        <p:nvPicPr>
          <p:cNvPr id="194586" name="Picture 26" descr="lab_logo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152400" y="6583684"/>
            <a:ext cx="1676400" cy="307975"/>
          </a:xfrm>
          <a:prstGeom prst="rect">
            <a:avLst/>
          </a:prstGeom>
          <a:noFill/>
        </p:spPr>
      </p:pic>
      <p:sp>
        <p:nvSpPr>
          <p:cNvPr id="12" name="Line 7"/>
          <p:cNvSpPr>
            <a:spLocks noChangeShapeType="1"/>
          </p:cNvSpPr>
          <p:nvPr userDrawn="1"/>
        </p:nvSpPr>
        <p:spPr bwMode="auto">
          <a:xfrm flipV="1">
            <a:off x="8138160" y="6748272"/>
            <a:ext cx="320040" cy="0"/>
          </a:xfrm>
          <a:prstGeom prst="line">
            <a:avLst/>
          </a:prstGeom>
          <a:noFill/>
          <a:ln w="47625">
            <a:solidFill>
              <a:srgbClr val="015CAB"/>
            </a:solidFill>
            <a:round/>
            <a:headEnd/>
            <a:tailEnd/>
          </a:ln>
          <a:effectLst/>
        </p:spPr>
        <p:txBody>
          <a:bodyPr lIns="91428" tIns="45714" rIns="91428" bIns="45714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5" r:id="rId2"/>
    <p:sldLayoutId id="2147483666" r:id="rId3"/>
    <p:sldLayoutId id="2147483652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p:txStyles>
    <p:titleStyle>
      <a:lvl1pPr algn="l" rtl="0" fontAlgn="base">
        <a:spcBef>
          <a:spcPct val="0"/>
        </a:spcBef>
        <a:spcAft>
          <a:spcPct val="0"/>
        </a:spcAft>
        <a:defRPr sz="3200" b="1">
          <a:solidFill>
            <a:srgbClr val="015CAB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 b="1">
          <a:solidFill>
            <a:srgbClr val="015CAB"/>
          </a:solidFill>
          <a:latin typeface="Arial Narrow" pitchFamily="-65" charset="0"/>
          <a:ea typeface="ＭＳ Ｐゴシック" pitchFamily="-128" charset="-128"/>
          <a:cs typeface="ＭＳ Ｐゴシック" pitchFamily="-128" charset="-128"/>
        </a:defRPr>
      </a:lvl2pPr>
      <a:lvl3pPr algn="l" rtl="0" fontAlgn="base">
        <a:spcBef>
          <a:spcPct val="0"/>
        </a:spcBef>
        <a:spcAft>
          <a:spcPct val="0"/>
        </a:spcAft>
        <a:defRPr sz="3200" b="1">
          <a:solidFill>
            <a:srgbClr val="015CAB"/>
          </a:solidFill>
          <a:latin typeface="Arial Narrow" pitchFamily="-65" charset="0"/>
          <a:ea typeface="ＭＳ Ｐゴシック" pitchFamily="-128" charset="-128"/>
          <a:cs typeface="ＭＳ Ｐゴシック" pitchFamily="-128" charset="-128"/>
        </a:defRPr>
      </a:lvl3pPr>
      <a:lvl4pPr algn="l" rtl="0" fontAlgn="base">
        <a:spcBef>
          <a:spcPct val="0"/>
        </a:spcBef>
        <a:spcAft>
          <a:spcPct val="0"/>
        </a:spcAft>
        <a:defRPr sz="3200" b="1">
          <a:solidFill>
            <a:srgbClr val="015CAB"/>
          </a:solidFill>
          <a:latin typeface="Arial Narrow" pitchFamily="-65" charset="0"/>
          <a:ea typeface="ＭＳ Ｐゴシック" pitchFamily="-128" charset="-128"/>
          <a:cs typeface="ＭＳ Ｐゴシック" pitchFamily="-128" charset="-128"/>
        </a:defRPr>
      </a:lvl4pPr>
      <a:lvl5pPr algn="l" rtl="0" fontAlgn="base">
        <a:spcBef>
          <a:spcPct val="0"/>
        </a:spcBef>
        <a:spcAft>
          <a:spcPct val="0"/>
        </a:spcAft>
        <a:defRPr sz="3200" b="1">
          <a:solidFill>
            <a:srgbClr val="015CAB"/>
          </a:solidFill>
          <a:latin typeface="Arial Narrow" pitchFamily="-65" charset="0"/>
          <a:ea typeface="ＭＳ Ｐゴシック" pitchFamily="-128" charset="-128"/>
          <a:cs typeface="ＭＳ Ｐゴシック" pitchFamily="-128" charset="-128"/>
        </a:defRPr>
      </a:lvl5pPr>
      <a:lvl6pPr marL="457144" algn="l" rtl="0" fontAlgn="base">
        <a:spcBef>
          <a:spcPct val="0"/>
        </a:spcBef>
        <a:spcAft>
          <a:spcPct val="0"/>
        </a:spcAft>
        <a:defRPr sz="3200" b="1">
          <a:solidFill>
            <a:srgbClr val="015CAB"/>
          </a:solidFill>
          <a:latin typeface="Arial Narrow" pitchFamily="-65" charset="0"/>
          <a:ea typeface="ＭＳ Ｐゴシック" pitchFamily="-128" charset="-128"/>
          <a:cs typeface="ＭＳ Ｐゴシック" pitchFamily="-128" charset="-128"/>
        </a:defRPr>
      </a:lvl6pPr>
      <a:lvl7pPr marL="914290" algn="l" rtl="0" fontAlgn="base">
        <a:spcBef>
          <a:spcPct val="0"/>
        </a:spcBef>
        <a:spcAft>
          <a:spcPct val="0"/>
        </a:spcAft>
        <a:defRPr sz="3200" b="1">
          <a:solidFill>
            <a:srgbClr val="015CAB"/>
          </a:solidFill>
          <a:latin typeface="Arial Narrow" pitchFamily="-65" charset="0"/>
          <a:ea typeface="ＭＳ Ｐゴシック" pitchFamily="-128" charset="-128"/>
          <a:cs typeface="ＭＳ Ｐゴシック" pitchFamily="-128" charset="-128"/>
        </a:defRPr>
      </a:lvl7pPr>
      <a:lvl8pPr marL="1371434" algn="l" rtl="0" fontAlgn="base">
        <a:spcBef>
          <a:spcPct val="0"/>
        </a:spcBef>
        <a:spcAft>
          <a:spcPct val="0"/>
        </a:spcAft>
        <a:defRPr sz="3200" b="1">
          <a:solidFill>
            <a:srgbClr val="015CAB"/>
          </a:solidFill>
          <a:latin typeface="Arial Narrow" pitchFamily="-65" charset="0"/>
          <a:ea typeface="ＭＳ Ｐゴシック" pitchFamily="-128" charset="-128"/>
          <a:cs typeface="ＭＳ Ｐゴシック" pitchFamily="-128" charset="-128"/>
        </a:defRPr>
      </a:lvl8pPr>
      <a:lvl9pPr marL="1828578" algn="l" rtl="0" fontAlgn="base">
        <a:spcBef>
          <a:spcPct val="0"/>
        </a:spcBef>
        <a:spcAft>
          <a:spcPct val="0"/>
        </a:spcAft>
        <a:defRPr sz="3200" b="1">
          <a:solidFill>
            <a:srgbClr val="015CAB"/>
          </a:solidFill>
          <a:latin typeface="Arial Narrow" pitchFamily="-65" charset="0"/>
          <a:ea typeface="ＭＳ Ｐゴシック" pitchFamily="-128" charset="-128"/>
          <a:cs typeface="ＭＳ Ｐゴシック" pitchFamily="-128" charset="-128"/>
        </a:defRPr>
      </a:lvl9pPr>
    </p:titleStyle>
    <p:bodyStyle>
      <a:lvl1pPr marL="342858" indent="-342858" algn="l" rtl="0" fontAlgn="base">
        <a:spcBef>
          <a:spcPct val="20000"/>
        </a:spcBef>
        <a:spcAft>
          <a:spcPct val="0"/>
        </a:spcAft>
        <a:buClr>
          <a:srgbClr val="004483"/>
        </a:buClr>
        <a:buFont typeface="Wingdings" pitchFamily="-65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860" indent="-285715" algn="l" rtl="0" fontAlgn="base">
        <a:spcBef>
          <a:spcPct val="20000"/>
        </a:spcBef>
        <a:spcAft>
          <a:spcPct val="0"/>
        </a:spcAft>
        <a:buClr>
          <a:srgbClr val="004483"/>
        </a:buClr>
        <a:buFont typeface="Times" pitchFamily="-65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2862" indent="-228572" algn="l" rtl="0" fontAlgn="base">
        <a:spcBef>
          <a:spcPct val="20000"/>
        </a:spcBef>
        <a:spcAft>
          <a:spcPct val="0"/>
        </a:spcAft>
        <a:buClr>
          <a:srgbClr val="004483"/>
        </a:buClr>
        <a:buFont typeface="Symbol" pitchFamily="-65" charset="2"/>
        <a:buChar char="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006" indent="-228572" algn="l" rtl="0" fontAlgn="base">
        <a:spcBef>
          <a:spcPct val="20000"/>
        </a:spcBef>
        <a:spcAft>
          <a:spcPct val="0"/>
        </a:spcAft>
        <a:buClr>
          <a:srgbClr val="004483"/>
        </a:buClr>
        <a:buFont typeface="Symbol" pitchFamily="-65" charset="2"/>
        <a:buChar char="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150" indent="-228572" algn="l" rtl="0" fontAlgn="base">
        <a:spcBef>
          <a:spcPct val="20000"/>
        </a:spcBef>
        <a:spcAft>
          <a:spcPct val="0"/>
        </a:spcAft>
        <a:buClr>
          <a:srgbClr val="004483"/>
        </a:buClr>
        <a:buFont typeface="Geneva CE" pitchFamily="-65" charset="-18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295" indent="-228572" algn="l" rtl="0" fontAlgn="base">
        <a:spcBef>
          <a:spcPct val="20000"/>
        </a:spcBef>
        <a:spcAft>
          <a:spcPct val="0"/>
        </a:spcAft>
        <a:buClr>
          <a:srgbClr val="004483"/>
        </a:buClr>
        <a:buFont typeface="Geneva CE" pitchFamily="-65" charset="-18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440" indent="-228572" algn="l" rtl="0" fontAlgn="base">
        <a:spcBef>
          <a:spcPct val="20000"/>
        </a:spcBef>
        <a:spcAft>
          <a:spcPct val="0"/>
        </a:spcAft>
        <a:buClr>
          <a:srgbClr val="004483"/>
        </a:buClr>
        <a:buFont typeface="Geneva CE" pitchFamily="-65" charset="-18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8584" indent="-228572" algn="l" rtl="0" fontAlgn="base">
        <a:spcBef>
          <a:spcPct val="20000"/>
        </a:spcBef>
        <a:spcAft>
          <a:spcPct val="0"/>
        </a:spcAft>
        <a:buClr>
          <a:srgbClr val="004483"/>
        </a:buClr>
        <a:buFont typeface="Geneva CE" pitchFamily="-65" charset="-18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5729" indent="-228572" algn="l" rtl="0" fontAlgn="base">
        <a:spcBef>
          <a:spcPct val="20000"/>
        </a:spcBef>
        <a:spcAft>
          <a:spcPct val="0"/>
        </a:spcAft>
        <a:buClr>
          <a:srgbClr val="004483"/>
        </a:buClr>
        <a:buFont typeface="Geneva CE" pitchFamily="-65" charset="-18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4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0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4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78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23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68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12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57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jpeg"/><Relationship Id="rId5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4" Type="http://schemas.openxmlformats.org/officeDocument/2006/relationships/image" Target="../media/image24.emf"/><Relationship Id="rId5" Type="http://schemas.openxmlformats.org/officeDocument/2006/relationships/image" Target="../media/image25.emf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8.emf"/><Relationship Id="rId3" Type="http://schemas.openxmlformats.org/officeDocument/2006/relationships/image" Target="../media/image29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Relationship Id="rId3" Type="http://schemas.openxmlformats.org/officeDocument/2006/relationships/image" Target="../media/image10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32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image" Target="../media/image35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4" Type="http://schemas.openxmlformats.org/officeDocument/2006/relationships/image" Target="../media/image38.png"/><Relationship Id="rId5" Type="http://schemas.openxmlformats.org/officeDocument/2006/relationships/image" Target="../media/image39.png"/><Relationship Id="rId6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emf"/><Relationship Id="rId3" Type="http://schemas.openxmlformats.org/officeDocument/2006/relationships/image" Target="../media/image10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4" Type="http://schemas.openxmlformats.org/officeDocument/2006/relationships/image" Target="../media/image10.jp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1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4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5.emf"/><Relationship Id="rId3" Type="http://schemas.openxmlformats.org/officeDocument/2006/relationships/image" Target="../media/image10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Relationship Id="rId3" Type="http://schemas.openxmlformats.org/officeDocument/2006/relationships/image" Target="../media/image4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7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9.png"/><Relationship Id="rId3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4" Type="http://schemas.openxmlformats.org/officeDocument/2006/relationships/image" Target="../media/image11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0.jp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png"/><Relationship Id="rId3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38200" y="3505200"/>
            <a:ext cx="7467600" cy="1295401"/>
          </a:xfrm>
        </p:spPr>
        <p:txBody>
          <a:bodyPr>
            <a:noAutofit/>
          </a:bodyPr>
          <a:lstStyle/>
          <a:p>
            <a:pPr marL="457106" indent="-457106"/>
            <a:r>
              <a:rPr lang="en-US" sz="2000" b="1" dirty="0"/>
              <a:t>V. A. </a:t>
            </a:r>
            <a:r>
              <a:rPr lang="en-US" sz="2000" b="1" dirty="0" smtClean="0"/>
              <a:t>Soukhanovskii</a:t>
            </a:r>
            <a:endParaRPr lang="en-US" sz="2000" b="1" i="1" baseline="30000" dirty="0"/>
          </a:p>
          <a:p>
            <a:pPr marL="457106" indent="-457106"/>
            <a:r>
              <a:rPr lang="en-US" sz="1600" i="1" dirty="0"/>
              <a:t>Lawrence Livermore National </a:t>
            </a:r>
            <a:r>
              <a:rPr lang="en-US" sz="1600" i="1" dirty="0" smtClean="0"/>
              <a:t>Laboratory, Livermore, California, USA</a:t>
            </a:r>
          </a:p>
          <a:p>
            <a:pPr marL="457106" indent="-457106"/>
            <a:r>
              <a:rPr lang="en-US" sz="2000" b="1" dirty="0" smtClean="0"/>
              <a:t>for the NSTX-U and DIII-D Research Teams</a:t>
            </a:r>
            <a:endParaRPr lang="en-US" sz="2000" b="1" dirty="0"/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1371600"/>
            <a:ext cx="8534400" cy="1981200"/>
          </a:xfrm>
        </p:spPr>
        <p:txBody>
          <a:bodyPr/>
          <a:lstStyle/>
          <a:p>
            <a:r>
              <a:rPr lang="en-US" sz="3600" dirty="0"/>
              <a:t>Snowflake Divertor Studies in DIII-D and NSTX Aimed at the Power</a:t>
            </a:r>
            <a:br>
              <a:rPr lang="en-US" sz="3600" dirty="0"/>
            </a:br>
            <a:r>
              <a:rPr lang="en-US" sz="3600" dirty="0"/>
              <a:t>Exhaust Solution for the </a:t>
            </a:r>
            <a:r>
              <a:rPr lang="en-US" sz="3600" dirty="0" smtClean="0"/>
              <a:t>Tokamak</a:t>
            </a:r>
            <a:endParaRPr lang="en-US" sz="3600" dirty="0">
              <a:latin typeface="+mn-lt"/>
            </a:endParaRPr>
          </a:p>
        </p:txBody>
      </p:sp>
      <p:pic>
        <p:nvPicPr>
          <p:cNvPr id="2" name="Picture 1" descr="Screen Shot 2013-06-04 at 3.02.0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2640" y="4845636"/>
            <a:ext cx="4721560" cy="189568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029200" y="4876800"/>
            <a:ext cx="18218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2800" i="0" dirty="0" smtClean="0">
                <a:solidFill>
                  <a:schemeClr val="bg1"/>
                </a:solidFill>
                <a:latin typeface="+mj-lt"/>
              </a:rPr>
              <a:t>Oral O2.101</a:t>
            </a:r>
            <a:endParaRPr lang="en-US" sz="2800" i="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714816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 txBox="1">
            <a:spLocks/>
          </p:cNvSpPr>
          <p:nvPr/>
        </p:nvSpPr>
        <p:spPr bwMode="auto">
          <a:xfrm>
            <a:off x="304800" y="152400"/>
            <a:ext cx="800100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14" rIns="91428" bIns="45714" numCol="1" anchor="b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15CAB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15CAB"/>
                </a:solidFill>
                <a:latin typeface="Arial Narrow" pitchFamily="-65" charset="0"/>
                <a:ea typeface="ＭＳ Ｐゴシック" pitchFamily="-128" charset="-128"/>
                <a:cs typeface="ＭＳ Ｐゴシック" pitchFamily="-128" charset="-128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15CAB"/>
                </a:solidFill>
                <a:latin typeface="Arial Narrow" pitchFamily="-65" charset="0"/>
                <a:ea typeface="ＭＳ Ｐゴシック" pitchFamily="-128" charset="-128"/>
                <a:cs typeface="ＭＳ Ｐゴシック" pitchFamily="-128" charset="-128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15CAB"/>
                </a:solidFill>
                <a:latin typeface="Arial Narrow" pitchFamily="-65" charset="0"/>
                <a:ea typeface="ＭＳ Ｐゴシック" pitchFamily="-128" charset="-128"/>
                <a:cs typeface="ＭＳ Ｐゴシック" pitchFamily="-128" charset="-128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15CAB"/>
                </a:solidFill>
                <a:latin typeface="Arial Narrow" pitchFamily="-65" charset="0"/>
                <a:ea typeface="ＭＳ Ｐゴシック" pitchFamily="-128" charset="-128"/>
                <a:cs typeface="ＭＳ Ｐゴシック" pitchFamily="-128" charset="-128"/>
              </a:defRPr>
            </a:lvl5pPr>
            <a:lvl6pPr marL="457144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15CAB"/>
                </a:solidFill>
                <a:latin typeface="Arial Narrow" pitchFamily="-65" charset="0"/>
                <a:ea typeface="ＭＳ Ｐゴシック" pitchFamily="-128" charset="-128"/>
                <a:cs typeface="ＭＳ Ｐゴシック" pitchFamily="-128" charset="-128"/>
              </a:defRPr>
            </a:lvl6pPr>
            <a:lvl7pPr marL="91429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15CAB"/>
                </a:solidFill>
                <a:latin typeface="Arial Narrow" pitchFamily="-65" charset="0"/>
                <a:ea typeface="ＭＳ Ｐゴシック" pitchFamily="-128" charset="-128"/>
                <a:cs typeface="ＭＳ Ｐゴシック" pitchFamily="-128" charset="-128"/>
              </a:defRPr>
            </a:lvl7pPr>
            <a:lvl8pPr marL="1371434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15CAB"/>
                </a:solidFill>
                <a:latin typeface="Arial Narrow" pitchFamily="-65" charset="0"/>
                <a:ea typeface="ＭＳ Ｐゴシック" pitchFamily="-128" charset="-128"/>
                <a:cs typeface="ＭＳ Ｐゴシック" pitchFamily="-128" charset="-128"/>
              </a:defRPr>
            </a:lvl8pPr>
            <a:lvl9pPr marL="1828578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15CAB"/>
                </a:solidFill>
                <a:latin typeface="Arial Narrow" pitchFamily="-65" charset="0"/>
                <a:ea typeface="ＭＳ Ｐゴシック" pitchFamily="-128" charset="-128"/>
                <a:cs typeface="ＭＳ Ｐゴシック" pitchFamily="-128" charset="-128"/>
              </a:defRPr>
            </a:lvl9pPr>
          </a:lstStyle>
          <a:p>
            <a:pPr>
              <a:buNone/>
            </a:pPr>
            <a:r>
              <a:rPr lang="en-US" sz="3000" i="0" dirty="0" smtClean="0"/>
              <a:t>Snowflake divertor is a leading heat flux mitigation candidate for NSTX-Upgrade</a:t>
            </a:r>
            <a:endParaRPr lang="en-US" sz="3000" i="0" dirty="0"/>
          </a:p>
        </p:txBody>
      </p:sp>
      <p:pic>
        <p:nvPicPr>
          <p:cNvPr id="2" name="Picture 1" descr="iaea12-uedge-P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3048000"/>
            <a:ext cx="3358826" cy="3581400"/>
          </a:xfrm>
          <a:prstGeom prst="rect">
            <a:avLst/>
          </a:prstGeom>
        </p:spPr>
      </p:pic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5562600" y="1295400"/>
            <a:ext cx="3580149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64A90"/>
              </a:buClr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64A90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64A90"/>
              </a:buClr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64A90"/>
              </a:buClr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64A90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64A90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64A90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64A90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64A90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800" b="0" i="0" dirty="0" smtClean="0"/>
              <a:t>Predictions for 12 MW NBI</a:t>
            </a:r>
          </a:p>
          <a:p>
            <a:pPr lvl="1">
              <a:lnSpc>
                <a:spcPct val="90000"/>
              </a:lnSpc>
            </a:pPr>
            <a:r>
              <a:rPr lang="en-US" sz="1600" b="0" i="0" dirty="0" smtClean="0"/>
              <a:t>2D </a:t>
            </a:r>
            <a:r>
              <a:rPr lang="en-US" sz="1600" b="0" i="0" dirty="0" err="1" smtClean="0"/>
              <a:t>multifluid</a:t>
            </a:r>
            <a:r>
              <a:rPr lang="en-US" sz="1600" b="0" i="0" dirty="0" smtClean="0"/>
              <a:t> code UEDGE</a:t>
            </a:r>
          </a:p>
          <a:p>
            <a:pPr lvl="1">
              <a:lnSpc>
                <a:spcPct val="90000"/>
              </a:lnSpc>
            </a:pPr>
            <a:r>
              <a:rPr lang="en-US" sz="1600" b="0" dirty="0" smtClean="0"/>
              <a:t>P</a:t>
            </a:r>
            <a:r>
              <a:rPr lang="en-US" sz="1600" b="0" baseline="-25000" dirty="0" smtClean="0"/>
              <a:t>SOL</a:t>
            </a:r>
            <a:r>
              <a:rPr lang="en-US" sz="1600" b="0" i="0" dirty="0"/>
              <a:t>=9 </a:t>
            </a:r>
            <a:r>
              <a:rPr lang="en-US" sz="1600" b="0" i="0" dirty="0" smtClean="0"/>
              <a:t>MW, 4 % carbon</a:t>
            </a:r>
          </a:p>
          <a:p>
            <a:pPr lvl="1">
              <a:lnSpc>
                <a:spcPct val="90000"/>
              </a:lnSpc>
            </a:pPr>
            <a:r>
              <a:rPr lang="en-US" sz="1600" b="0" i="0" dirty="0" smtClean="0"/>
              <a:t>D, </a:t>
            </a:r>
            <a:r>
              <a:rPr lang="en-US" sz="1600" b="0" i="0" dirty="0" smtClean="0">
                <a:latin typeface="Symbol" charset="2"/>
                <a:cs typeface="Symbol" charset="2"/>
              </a:rPr>
              <a:t>c</a:t>
            </a:r>
            <a:r>
              <a:rPr lang="en-US" sz="1600" b="0" i="0" dirty="0" smtClean="0">
                <a:cs typeface="Symbol" charset="2"/>
              </a:rPr>
              <a:t> to match </a:t>
            </a:r>
            <a:r>
              <a:rPr lang="en-US" sz="1600" b="0" i="0" dirty="0" err="1" smtClean="0">
                <a:latin typeface="Symbol" charset="2"/>
                <a:cs typeface="Symbol" charset="2"/>
              </a:rPr>
              <a:t>l</a:t>
            </a:r>
            <a:r>
              <a:rPr lang="en-US" sz="1600" b="0" i="0" baseline="-25000" dirty="0" err="1">
                <a:cs typeface="Symbol" charset="2"/>
              </a:rPr>
              <a:t>q</a:t>
            </a:r>
            <a:endParaRPr lang="en-US" sz="1600" b="0" i="0" baseline="-25000" dirty="0" smtClean="0">
              <a:cs typeface="Symbol" charset="2"/>
            </a:endParaRPr>
          </a:p>
          <a:p>
            <a:pPr lvl="1">
              <a:lnSpc>
                <a:spcPct val="90000"/>
              </a:lnSpc>
            </a:pPr>
            <a:r>
              <a:rPr lang="en-US" sz="1600" b="0" i="0" dirty="0" smtClean="0"/>
              <a:t>Outer divertor attached</a:t>
            </a:r>
          </a:p>
          <a:p>
            <a:pPr lvl="2">
              <a:lnSpc>
                <a:spcPct val="90000"/>
              </a:lnSpc>
            </a:pPr>
            <a:r>
              <a:rPr lang="en-US" sz="1400" b="0" dirty="0" err="1" smtClean="0"/>
              <a:t>T</a:t>
            </a:r>
            <a:r>
              <a:rPr lang="en-US" sz="1400" b="0" baseline="-25000" dirty="0" err="1" smtClean="0"/>
              <a:t>e</a:t>
            </a:r>
            <a:r>
              <a:rPr lang="en-US" sz="1400" b="0" dirty="0" smtClean="0"/>
              <a:t>, T</a:t>
            </a:r>
            <a:r>
              <a:rPr lang="en-US" sz="1400" b="0" baseline="-25000" dirty="0" smtClean="0"/>
              <a:t>i</a:t>
            </a:r>
            <a:r>
              <a:rPr lang="en-US" sz="1400" b="0" i="0" dirty="0" smtClean="0"/>
              <a:t> ≤ 80 eV</a:t>
            </a:r>
          </a:p>
          <a:p>
            <a:pPr marL="0" indent="0">
              <a:lnSpc>
                <a:spcPct val="90000"/>
              </a:lnSpc>
              <a:buNone/>
            </a:pPr>
            <a:endParaRPr kumimoji="1" lang="en-US" sz="1800" b="0" i="0" dirty="0" smtClean="0"/>
          </a:p>
          <a:p>
            <a:pPr>
              <a:lnSpc>
                <a:spcPct val="90000"/>
              </a:lnSpc>
            </a:pPr>
            <a:endParaRPr kumimoji="1" lang="en-US" sz="1800" b="0" i="0" dirty="0" smtClean="0"/>
          </a:p>
          <a:p>
            <a:pPr>
              <a:lnSpc>
                <a:spcPct val="90000"/>
              </a:lnSpc>
            </a:pPr>
            <a:endParaRPr kumimoji="1" lang="en-US" b="0" i="0" dirty="0"/>
          </a:p>
        </p:txBody>
      </p:sp>
      <p:pic>
        <p:nvPicPr>
          <p:cNvPr id="21" name="Picture 7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45" r="7295"/>
          <a:stretch>
            <a:fillRect/>
          </a:stretch>
        </p:blipFill>
        <p:spPr bwMode="auto">
          <a:xfrm>
            <a:off x="457200" y="1143000"/>
            <a:ext cx="1835439" cy="2445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 Box 81"/>
          <p:cNvSpPr txBox="1">
            <a:spLocks noChangeArrowheads="1"/>
          </p:cNvSpPr>
          <p:nvPr/>
        </p:nvSpPr>
        <p:spPr bwMode="auto">
          <a:xfrm>
            <a:off x="609600" y="3505200"/>
            <a:ext cx="155033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 defTabSz="860425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pitchFamily="34" charset="-128"/>
              </a:defRPr>
            </a:lvl1pPr>
            <a:lvl2pPr marL="37931725" indent="-37474525" defTabSz="860425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pitchFamily="34" charset="-128"/>
              </a:defRPr>
            </a:lvl2pPr>
            <a:lvl3pPr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pitchFamily="34" charset="-128"/>
              </a:defRPr>
            </a:lvl3pPr>
            <a:lvl4pPr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pitchFamily="34" charset="-128"/>
              </a:defRPr>
            </a:lvl4pPr>
            <a:lvl5pPr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pitchFamily="34" charset="-128"/>
              </a:defRPr>
            </a:lvl9pPr>
          </a:lstStyle>
          <a:p>
            <a:pPr>
              <a:buFontTx/>
              <a:buNone/>
            </a:pPr>
            <a:r>
              <a:rPr lang="en-US" sz="1400" i="0" dirty="0">
                <a:solidFill>
                  <a:srgbClr val="090CFF"/>
                </a:solidFill>
              </a:rPr>
              <a:t>New </a:t>
            </a:r>
            <a:r>
              <a:rPr lang="en-US" sz="1400" i="0" dirty="0" smtClean="0">
                <a:solidFill>
                  <a:srgbClr val="090CFF"/>
                </a:solidFill>
              </a:rPr>
              <a:t>center-stack</a:t>
            </a:r>
            <a:endParaRPr lang="en-US" sz="1400" i="0" dirty="0">
              <a:solidFill>
                <a:srgbClr val="090CFF"/>
              </a:solidFill>
            </a:endParaRPr>
          </a:p>
        </p:txBody>
      </p:sp>
      <p:pic>
        <p:nvPicPr>
          <p:cNvPr id="24" name="Picture 79" descr="NB2 iso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78" r="5555"/>
          <a:stretch/>
        </p:blipFill>
        <p:spPr bwMode="auto">
          <a:xfrm>
            <a:off x="2400181" y="1200338"/>
            <a:ext cx="2515484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 Box 81"/>
          <p:cNvSpPr txBox="1">
            <a:spLocks noChangeArrowheads="1"/>
          </p:cNvSpPr>
          <p:nvPr/>
        </p:nvSpPr>
        <p:spPr bwMode="auto">
          <a:xfrm>
            <a:off x="2271283" y="3505200"/>
            <a:ext cx="155033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 defTabSz="860425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pitchFamily="34" charset="-128"/>
              </a:defRPr>
            </a:lvl1pPr>
            <a:lvl2pPr marL="37931725" indent="-37474525" defTabSz="860425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pitchFamily="34" charset="-128"/>
              </a:defRPr>
            </a:lvl2pPr>
            <a:lvl3pPr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pitchFamily="34" charset="-128"/>
              </a:defRPr>
            </a:lvl3pPr>
            <a:lvl4pPr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pitchFamily="34" charset="-128"/>
              </a:defRPr>
            </a:lvl4pPr>
            <a:lvl5pPr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pitchFamily="34" charset="-128"/>
              </a:defRPr>
            </a:lvl9pPr>
          </a:lstStyle>
          <a:p>
            <a:pPr>
              <a:buFontTx/>
              <a:buNone/>
            </a:pPr>
            <a:r>
              <a:rPr lang="en-US" sz="1400" i="0" dirty="0" smtClean="0">
                <a:solidFill>
                  <a:srgbClr val="090CFF"/>
                </a:solidFill>
              </a:rPr>
              <a:t>2</a:t>
            </a:r>
            <a:r>
              <a:rPr lang="en-US" sz="1400" i="0" baseline="30000" dirty="0" smtClean="0">
                <a:solidFill>
                  <a:srgbClr val="090CFF"/>
                </a:solidFill>
              </a:rPr>
              <a:t>nd</a:t>
            </a:r>
            <a:r>
              <a:rPr lang="en-US" sz="1400" i="0" dirty="0" smtClean="0">
                <a:solidFill>
                  <a:srgbClr val="090CFF"/>
                </a:solidFill>
              </a:rPr>
              <a:t> neutral </a:t>
            </a:r>
            <a:r>
              <a:rPr lang="en-US" sz="1400" i="0" dirty="0">
                <a:solidFill>
                  <a:srgbClr val="090CFF"/>
                </a:solidFill>
              </a:rPr>
              <a:t>b</a:t>
            </a:r>
            <a:r>
              <a:rPr lang="en-US" sz="1400" i="0" dirty="0" smtClean="0">
                <a:solidFill>
                  <a:srgbClr val="090CFF"/>
                </a:solidFill>
              </a:rPr>
              <a:t>eam</a:t>
            </a:r>
            <a:endParaRPr lang="en-US" sz="1400" i="0" dirty="0">
              <a:solidFill>
                <a:srgbClr val="090CFF"/>
              </a:solidFill>
            </a:endParaRPr>
          </a:p>
        </p:txBody>
      </p:sp>
      <p:cxnSp>
        <p:nvCxnSpPr>
          <p:cNvPr id="27" name="Straight Arrow Connector 26"/>
          <p:cNvCxnSpPr/>
          <p:nvPr/>
        </p:nvCxnSpPr>
        <p:spPr bwMode="auto">
          <a:xfrm flipV="1">
            <a:off x="838200" y="2419538"/>
            <a:ext cx="533400" cy="1066800"/>
          </a:xfrm>
          <a:prstGeom prst="straightConnector1">
            <a:avLst/>
          </a:prstGeom>
          <a:noFill/>
          <a:ln w="38100" cap="flat" cmpd="sng" algn="ctr">
            <a:solidFill>
              <a:srgbClr val="80FF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8" name="Rectangle 18"/>
          <p:cNvSpPr>
            <a:spLocks noChangeArrowheads="1"/>
          </p:cNvSpPr>
          <p:nvPr/>
        </p:nvSpPr>
        <p:spPr bwMode="auto">
          <a:xfrm>
            <a:off x="789847" y="3773141"/>
            <a:ext cx="42075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>
              <a:lnSpc>
                <a:spcPct val="90000"/>
              </a:lnSpc>
              <a:buFontTx/>
              <a:buNone/>
            </a:pPr>
            <a:r>
              <a:rPr lang="en-US" sz="1400" b="1" dirty="0" smtClean="0">
                <a:solidFill>
                  <a:srgbClr val="FF0000"/>
                </a:solidFill>
              </a:rPr>
              <a:t>B</a:t>
            </a:r>
            <a:r>
              <a:rPr lang="en-US" sz="1400" b="1" baseline="-25000" dirty="0" smtClean="0">
                <a:solidFill>
                  <a:srgbClr val="FF0000"/>
                </a:solidFill>
              </a:rPr>
              <a:t>T</a:t>
            </a:r>
            <a:r>
              <a:rPr lang="en-US" sz="1400" b="1" dirty="0" smtClean="0">
                <a:solidFill>
                  <a:srgbClr val="FF0000"/>
                </a:solidFill>
              </a:rPr>
              <a:t> </a:t>
            </a:r>
          </a:p>
          <a:p>
            <a:pPr algn="r">
              <a:lnSpc>
                <a:spcPct val="90000"/>
              </a:lnSpc>
              <a:buFontTx/>
              <a:buNone/>
            </a:pPr>
            <a:r>
              <a:rPr lang="en-US" sz="1400" b="1" dirty="0" err="1" smtClean="0">
                <a:solidFill>
                  <a:srgbClr val="FF0000"/>
                </a:solidFill>
              </a:rPr>
              <a:t>I</a:t>
            </a:r>
            <a:r>
              <a:rPr lang="en-US" sz="1400" b="1" baseline="-25000" dirty="0" err="1" smtClean="0">
                <a:solidFill>
                  <a:srgbClr val="FF0000"/>
                </a:solidFill>
              </a:rPr>
              <a:t>p</a:t>
            </a:r>
            <a:endParaRPr lang="en-US" sz="1400" b="1" baseline="-25000" dirty="0" smtClean="0">
              <a:solidFill>
                <a:srgbClr val="FF0000"/>
              </a:solidFill>
            </a:endParaRPr>
          </a:p>
        </p:txBody>
      </p:sp>
      <p:cxnSp>
        <p:nvCxnSpPr>
          <p:cNvPr id="29" name="Straight Arrow Connector 28"/>
          <p:cNvCxnSpPr/>
          <p:nvPr/>
        </p:nvCxnSpPr>
        <p:spPr bwMode="auto">
          <a:xfrm>
            <a:off x="1188228" y="3888637"/>
            <a:ext cx="351028" cy="0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0" name="Rectangle 18"/>
          <p:cNvSpPr>
            <a:spLocks noChangeArrowheads="1"/>
          </p:cNvSpPr>
          <p:nvPr/>
        </p:nvSpPr>
        <p:spPr bwMode="auto">
          <a:xfrm>
            <a:off x="1958532" y="3773141"/>
            <a:ext cx="76019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>
              <a:lnSpc>
                <a:spcPct val="90000"/>
              </a:lnSpc>
              <a:buFontTx/>
              <a:buNone/>
            </a:pPr>
            <a:r>
              <a:rPr lang="en-US" sz="1400" b="1" dirty="0" smtClean="0">
                <a:solidFill>
                  <a:srgbClr val="FF0000"/>
                </a:solidFill>
              </a:rPr>
              <a:t>P</a:t>
            </a:r>
            <a:r>
              <a:rPr lang="en-US" sz="1400" b="1" baseline="-25000" dirty="0" smtClean="0">
                <a:solidFill>
                  <a:srgbClr val="FF0000"/>
                </a:solidFill>
              </a:rPr>
              <a:t>NBI</a:t>
            </a:r>
            <a:r>
              <a:rPr lang="en-US" sz="1400" b="1" dirty="0" smtClean="0">
                <a:solidFill>
                  <a:srgbClr val="FF0000"/>
                </a:solidFill>
              </a:rPr>
              <a:t> </a:t>
            </a:r>
          </a:p>
          <a:p>
            <a:pPr algn="r">
              <a:lnSpc>
                <a:spcPct val="90000"/>
              </a:lnSpc>
              <a:buFontTx/>
              <a:buNone/>
            </a:pPr>
            <a:r>
              <a:rPr lang="en-US" sz="1400" b="1" dirty="0" smtClean="0">
                <a:solidFill>
                  <a:srgbClr val="FF0000"/>
                </a:solidFill>
              </a:rPr>
              <a:t>pulse</a:t>
            </a:r>
            <a:endParaRPr lang="en-US" sz="1400" b="1" baseline="-25000" dirty="0" smtClean="0">
              <a:solidFill>
                <a:srgbClr val="FF0000"/>
              </a:solidFill>
            </a:endParaRPr>
          </a:p>
        </p:txBody>
      </p:sp>
      <p:cxnSp>
        <p:nvCxnSpPr>
          <p:cNvPr id="31" name="Straight Arrow Connector 30"/>
          <p:cNvCxnSpPr/>
          <p:nvPr/>
        </p:nvCxnSpPr>
        <p:spPr bwMode="auto">
          <a:xfrm>
            <a:off x="1194700" y="4177994"/>
            <a:ext cx="351028" cy="0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" name="Straight Arrow Connector 31"/>
          <p:cNvCxnSpPr/>
          <p:nvPr/>
        </p:nvCxnSpPr>
        <p:spPr bwMode="auto">
          <a:xfrm>
            <a:off x="2712228" y="3888637"/>
            <a:ext cx="351028" cy="0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" name="Straight Arrow Connector 32"/>
          <p:cNvCxnSpPr/>
          <p:nvPr/>
        </p:nvCxnSpPr>
        <p:spPr bwMode="auto">
          <a:xfrm>
            <a:off x="2718700" y="4177994"/>
            <a:ext cx="351028" cy="0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4" name="Rectangle 18"/>
          <p:cNvSpPr>
            <a:spLocks noChangeArrowheads="1"/>
          </p:cNvSpPr>
          <p:nvPr/>
        </p:nvSpPr>
        <p:spPr bwMode="auto">
          <a:xfrm>
            <a:off x="1490071" y="3752865"/>
            <a:ext cx="467005" cy="286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>
              <a:lnSpc>
                <a:spcPct val="90000"/>
              </a:lnSpc>
              <a:buFontTx/>
              <a:buNone/>
            </a:pPr>
            <a:r>
              <a:rPr lang="en-US" sz="1400" b="1" dirty="0" smtClean="0">
                <a:solidFill>
                  <a:schemeClr val="tx1"/>
                </a:solidFill>
              </a:rPr>
              <a:t>1 T</a:t>
            </a:r>
          </a:p>
        </p:txBody>
      </p:sp>
      <p:sp>
        <p:nvSpPr>
          <p:cNvPr id="35" name="Rectangle 18"/>
          <p:cNvSpPr>
            <a:spLocks noChangeArrowheads="1"/>
          </p:cNvSpPr>
          <p:nvPr/>
        </p:nvSpPr>
        <p:spPr bwMode="auto">
          <a:xfrm>
            <a:off x="1477480" y="4036211"/>
            <a:ext cx="630956" cy="286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>
              <a:lnSpc>
                <a:spcPct val="90000"/>
              </a:lnSpc>
              <a:buFontTx/>
              <a:buNone/>
            </a:pPr>
            <a:r>
              <a:rPr lang="en-US" sz="1400" b="1" dirty="0" smtClean="0">
                <a:solidFill>
                  <a:schemeClr val="tx1"/>
                </a:solidFill>
              </a:rPr>
              <a:t>2 MA</a:t>
            </a:r>
          </a:p>
        </p:txBody>
      </p:sp>
      <p:sp>
        <p:nvSpPr>
          <p:cNvPr id="36" name="Rectangle 18"/>
          <p:cNvSpPr>
            <a:spLocks noChangeArrowheads="1"/>
          </p:cNvSpPr>
          <p:nvPr/>
        </p:nvSpPr>
        <p:spPr bwMode="auto">
          <a:xfrm>
            <a:off x="2978365" y="3752865"/>
            <a:ext cx="785114" cy="286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>
              <a:lnSpc>
                <a:spcPct val="90000"/>
              </a:lnSpc>
              <a:buFontTx/>
              <a:buNone/>
            </a:pPr>
            <a:r>
              <a:rPr lang="en-US" sz="1400" b="1" dirty="0" smtClean="0">
                <a:solidFill>
                  <a:schemeClr val="tx1"/>
                </a:solidFill>
              </a:rPr>
              <a:t>12 MW</a:t>
            </a:r>
          </a:p>
        </p:txBody>
      </p:sp>
      <p:sp>
        <p:nvSpPr>
          <p:cNvPr id="37" name="Rectangle 18"/>
          <p:cNvSpPr>
            <a:spLocks noChangeArrowheads="1"/>
          </p:cNvSpPr>
          <p:nvPr/>
        </p:nvSpPr>
        <p:spPr bwMode="auto">
          <a:xfrm>
            <a:off x="3009430" y="4036211"/>
            <a:ext cx="553405" cy="286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>
              <a:lnSpc>
                <a:spcPct val="90000"/>
              </a:lnSpc>
              <a:buFontTx/>
              <a:buNone/>
            </a:pPr>
            <a:r>
              <a:rPr lang="en-US" sz="1400" b="1" dirty="0" smtClean="0">
                <a:solidFill>
                  <a:schemeClr val="tx1"/>
                </a:solidFill>
              </a:rPr>
              <a:t>5 s</a:t>
            </a:r>
          </a:p>
        </p:txBody>
      </p:sp>
      <p:sp>
        <p:nvSpPr>
          <p:cNvPr id="38" name="Rectangle 37"/>
          <p:cNvSpPr/>
          <p:nvPr/>
        </p:nvSpPr>
        <p:spPr bwMode="auto">
          <a:xfrm>
            <a:off x="781896" y="3757239"/>
            <a:ext cx="2973632" cy="557253"/>
          </a:xfrm>
          <a:prstGeom prst="rect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sp>
        <p:nvSpPr>
          <p:cNvPr id="39" name="Rectangle 38"/>
          <p:cNvSpPr/>
          <p:nvPr/>
        </p:nvSpPr>
        <p:spPr bwMode="auto">
          <a:xfrm>
            <a:off x="228600" y="1295400"/>
            <a:ext cx="3733800" cy="2743200"/>
          </a:xfrm>
          <a:prstGeom prst="rect">
            <a:avLst/>
          </a:prstGeom>
          <a:noFill/>
          <a:ln w="571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rgbClr val="0039A6"/>
              </a:solidFill>
              <a:effectLst/>
              <a:latin typeface="Impact" pitchFamily="-65" charset="0"/>
              <a:ea typeface="ＭＳ Ｐゴシック" pitchFamily="-128" charset="-128"/>
              <a:cs typeface="ＭＳ Ｐゴシック" pitchFamily="-128" charset="-128"/>
            </a:endParaRPr>
          </a:p>
        </p:txBody>
      </p:sp>
      <p:cxnSp>
        <p:nvCxnSpPr>
          <p:cNvPr id="41" name="Straight Arrow Connector 40"/>
          <p:cNvCxnSpPr/>
          <p:nvPr/>
        </p:nvCxnSpPr>
        <p:spPr bwMode="auto">
          <a:xfrm flipV="1">
            <a:off x="2362200" y="2495738"/>
            <a:ext cx="533400" cy="1066800"/>
          </a:xfrm>
          <a:prstGeom prst="straightConnector1">
            <a:avLst/>
          </a:prstGeom>
          <a:noFill/>
          <a:ln w="38100" cap="flat" cmpd="sng" algn="ctr">
            <a:solidFill>
              <a:srgbClr val="80FF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3" name="Rectangle 3"/>
          <p:cNvSpPr txBox="1">
            <a:spLocks noChangeArrowheads="1"/>
          </p:cNvSpPr>
          <p:nvPr/>
        </p:nvSpPr>
        <p:spPr bwMode="auto">
          <a:xfrm>
            <a:off x="76200" y="4419600"/>
            <a:ext cx="54102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64A90"/>
              </a:buClr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64A90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64A90"/>
              </a:buClr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64A90"/>
              </a:buClr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64A90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64A90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64A90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64A90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64A90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800" i="0" dirty="0" smtClean="0"/>
              <a:t>NSTX-U Mission elements:</a:t>
            </a:r>
          </a:p>
          <a:p>
            <a:pPr marL="569893" lvl="1" indent="-169843" defTabSz="804769">
              <a:lnSpc>
                <a:spcPct val="90000"/>
              </a:lnSpc>
              <a:defRPr/>
            </a:pPr>
            <a:r>
              <a:rPr lang="en-US" sz="1600" b="0" i="0" kern="0" dirty="0"/>
              <a:t>Advance ST as candidate for Fusion Nuclear Science Facility </a:t>
            </a:r>
          </a:p>
          <a:p>
            <a:pPr marL="569893" lvl="1" indent="-169843" defTabSz="804769">
              <a:lnSpc>
                <a:spcPct val="90000"/>
              </a:lnSpc>
              <a:defRPr/>
            </a:pPr>
            <a:r>
              <a:rPr lang="en-US" sz="1600" b="0" i="0" kern="0" dirty="0">
                <a:solidFill>
                  <a:srgbClr val="FF0000"/>
                </a:solidFill>
              </a:rPr>
              <a:t>Develop solutions for the plasma-material interface challenge</a:t>
            </a:r>
          </a:p>
          <a:p>
            <a:pPr marL="569893" lvl="1" indent="-169843" defTabSz="804769">
              <a:lnSpc>
                <a:spcPct val="90000"/>
              </a:lnSpc>
              <a:defRPr/>
            </a:pPr>
            <a:r>
              <a:rPr lang="en-US" sz="1600" b="0" i="0" kern="0" dirty="0"/>
              <a:t>Explore unique ST parameter regimes to advance predictive capability for ITER</a:t>
            </a:r>
          </a:p>
          <a:p>
            <a:pPr marL="569893" lvl="1" indent="-169843" defTabSz="804769">
              <a:lnSpc>
                <a:spcPct val="90000"/>
              </a:lnSpc>
              <a:defRPr/>
            </a:pPr>
            <a:r>
              <a:rPr lang="en-US" sz="1600" b="0" i="0" kern="0" dirty="0"/>
              <a:t>Develop ST as fusion energy system</a:t>
            </a:r>
            <a:endParaRPr lang="en-US" sz="1600" b="0" i="0" kern="0" dirty="0">
              <a:solidFill>
                <a:srgbClr val="0000FF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endParaRPr kumimoji="1" lang="en-US" sz="1800" b="0" i="0" dirty="0" smtClean="0"/>
          </a:p>
          <a:p>
            <a:pPr>
              <a:lnSpc>
                <a:spcPct val="90000"/>
              </a:lnSpc>
            </a:pPr>
            <a:endParaRPr kumimoji="1" lang="en-US" sz="1800" b="0" i="0" dirty="0" smtClean="0"/>
          </a:p>
          <a:p>
            <a:pPr>
              <a:lnSpc>
                <a:spcPct val="90000"/>
              </a:lnSpc>
            </a:pPr>
            <a:endParaRPr kumimoji="1" lang="en-US" b="0" i="0" dirty="0"/>
          </a:p>
        </p:txBody>
      </p:sp>
      <p:pic>
        <p:nvPicPr>
          <p:cNvPr id="26" name="Picture 25" descr="NSTX-U_logo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685800"/>
            <a:ext cx="1209829" cy="310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0289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Developing the </a:t>
            </a:r>
            <a:r>
              <a:rPr lang="en-US" sz="2800" dirty="0"/>
              <a:t>Power Exhaust Solution for the </a:t>
            </a:r>
            <a:r>
              <a:rPr lang="en-US" sz="2800" dirty="0" smtClean="0"/>
              <a:t>Tokamak with the Snowflake </a:t>
            </a:r>
            <a:r>
              <a:rPr lang="en-US" sz="2800" dirty="0"/>
              <a:t>Divertor </a:t>
            </a:r>
            <a:r>
              <a:rPr lang="en-US" sz="2800" dirty="0" smtClean="0"/>
              <a:t>in NSTX and DIII</a:t>
            </a:r>
            <a:r>
              <a:rPr lang="en-US" sz="2800" dirty="0"/>
              <a:t>-</a:t>
            </a:r>
            <a:r>
              <a:rPr lang="en-US" sz="2800" dirty="0" smtClean="0"/>
              <a:t>D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858" lvl="1" indent="-342858">
              <a:buFont typeface="Wingdings" charset="2"/>
              <a:buChar char="§"/>
            </a:pPr>
            <a:r>
              <a:rPr lang="en-US" sz="2000" dirty="0"/>
              <a:t>Large zone of low </a:t>
            </a:r>
            <a:r>
              <a:rPr lang="en-US" sz="2000" dirty="0" err="1"/>
              <a:t>poloidal</a:t>
            </a:r>
            <a:r>
              <a:rPr lang="en-US" sz="2000" dirty="0"/>
              <a:t> field in divertor resulting in significant geometry benefits for heat exhaust</a:t>
            </a:r>
          </a:p>
          <a:p>
            <a:pPr>
              <a:buFont typeface="Wingdings" charset="2"/>
              <a:buChar char="§"/>
            </a:pPr>
            <a:endParaRPr lang="en-US" sz="2000" dirty="0" smtClean="0"/>
          </a:p>
          <a:p>
            <a:pPr marL="342858" lvl="1" indent="-342858">
              <a:buFont typeface="Wingdings" charset="2"/>
              <a:buChar char="§"/>
            </a:pPr>
            <a:r>
              <a:rPr lang="en-US" sz="2000" dirty="0"/>
              <a:t>Steady-state configurations with existing divertor coils</a:t>
            </a:r>
          </a:p>
          <a:p>
            <a:pPr>
              <a:buFont typeface="Wingdings" charset="2"/>
              <a:buChar char="§"/>
            </a:pPr>
            <a:endParaRPr lang="en-US" sz="2000" dirty="0" smtClean="0"/>
          </a:p>
          <a:p>
            <a:pPr marL="342858" lvl="1" indent="-342858">
              <a:buFont typeface="Wingdings" charset="2"/>
              <a:buChar char="§"/>
            </a:pPr>
            <a:r>
              <a:rPr lang="en-US" sz="2000" dirty="0" smtClean="0"/>
              <a:t>Significant peak </a:t>
            </a:r>
            <a:r>
              <a:rPr lang="en-US" sz="2000" dirty="0"/>
              <a:t>divertor heat flux reduction between and during Type I ELMs compatible with high H-mode confinement</a:t>
            </a:r>
          </a:p>
          <a:p>
            <a:pPr>
              <a:buFont typeface="Wingdings" charset="2"/>
              <a:buChar char="§"/>
            </a:pPr>
            <a:endParaRPr lang="en-US" sz="2000" dirty="0" smtClean="0"/>
          </a:p>
          <a:p>
            <a:pPr>
              <a:buFont typeface="Wingdings" charset="2"/>
              <a:buChar char="§"/>
            </a:pPr>
            <a:r>
              <a:rPr lang="en-US" sz="2000" dirty="0" smtClean="0"/>
              <a:t>Initial confirmation of compatibility with </a:t>
            </a:r>
            <a:r>
              <a:rPr lang="en-US" sz="2000" dirty="0" err="1" smtClean="0"/>
              <a:t>cryo</a:t>
            </a:r>
            <a:r>
              <a:rPr lang="en-US" sz="2000" dirty="0" smtClean="0"/>
              <a:t>-pump density control</a:t>
            </a:r>
          </a:p>
          <a:p>
            <a:pPr>
              <a:buFont typeface="Wingdings" charset="2"/>
              <a:buChar char="§"/>
            </a:pPr>
            <a:endParaRPr lang="en-US" sz="2000" dirty="0"/>
          </a:p>
          <a:p>
            <a:pPr marL="342858" lvl="1" indent="-342858">
              <a:buFont typeface="Wingdings" charset="2"/>
              <a:buChar char="§"/>
            </a:pPr>
            <a:r>
              <a:rPr lang="en-US" sz="2000" dirty="0"/>
              <a:t>Potential to combine with radiative divertor solution</a:t>
            </a:r>
          </a:p>
          <a:p>
            <a:pPr marL="0" indent="0">
              <a:buNone/>
            </a:pPr>
            <a:endParaRPr lang="en-US" sz="2000" dirty="0"/>
          </a:p>
          <a:p>
            <a:pPr>
              <a:buFont typeface="Wingdings" charset="2"/>
              <a:buChar char="§"/>
            </a:pPr>
            <a:r>
              <a:rPr lang="en-US" sz="2000" dirty="0" smtClean="0"/>
              <a:t>Favorable projections for NSTX-Upgrade with 12 MW NBI power</a:t>
            </a:r>
          </a:p>
          <a:p>
            <a:pPr>
              <a:buFont typeface="Wingdings" charset="2"/>
              <a:buChar char="§"/>
            </a:pPr>
            <a:endParaRPr lang="en-US" sz="2000" dirty="0" smtClean="0"/>
          </a:p>
          <a:p>
            <a:pPr>
              <a:buFont typeface="Wingdings" charset="2"/>
              <a:buChar char="§"/>
            </a:pPr>
            <a:endParaRPr lang="en-US" sz="2000" dirty="0" smtClean="0"/>
          </a:p>
          <a:p>
            <a:pPr>
              <a:buFont typeface="Wingdings" charset="2"/>
              <a:buChar char="§"/>
            </a:pPr>
            <a:endParaRPr lang="en-US" sz="2000" dirty="0" smtClean="0"/>
          </a:p>
          <a:p>
            <a:pPr lvl="1">
              <a:buFont typeface="Wingdings" charset="2"/>
              <a:buChar char="§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051303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 slides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8226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16"/>
    </mc:Choice>
    <mc:Fallback xmlns="" xmlns:mv="urn:schemas-microsoft-com:mac:vml">
      <p:transition spd="slow" advTm="916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Bibliography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077200" cy="5181600"/>
          </a:xfrm>
        </p:spPr>
        <p:txBody>
          <a:bodyPr/>
          <a:lstStyle/>
          <a:p>
            <a:pPr>
              <a:buNone/>
              <a:defRPr/>
            </a:pPr>
            <a:r>
              <a:rPr lang="en-US" sz="2000" b="1" dirty="0" smtClean="0"/>
              <a:t>Theory</a:t>
            </a:r>
          </a:p>
          <a:p>
            <a:pPr>
              <a:buNone/>
              <a:defRPr/>
            </a:pPr>
            <a:r>
              <a:rPr lang="en-US" sz="2000" dirty="0" smtClean="0"/>
              <a:t>D</a:t>
            </a:r>
            <a:r>
              <a:rPr lang="en-US" sz="2000" dirty="0"/>
              <a:t>. D. </a:t>
            </a:r>
            <a:r>
              <a:rPr lang="en-US" sz="2000" dirty="0" err="1"/>
              <a:t>Ryutov</a:t>
            </a:r>
            <a:r>
              <a:rPr lang="en-US" sz="2000" dirty="0"/>
              <a:t>, </a:t>
            </a:r>
            <a:r>
              <a:rPr lang="en-US" sz="2000" dirty="0" err="1"/>
              <a:t>PoP</a:t>
            </a:r>
            <a:r>
              <a:rPr lang="en-US" sz="2000" dirty="0"/>
              <a:t> 14 (2007), </a:t>
            </a:r>
            <a:r>
              <a:rPr lang="en-US" sz="2000" dirty="0" smtClean="0"/>
              <a:t>064502</a:t>
            </a:r>
          </a:p>
          <a:p>
            <a:pPr marL="0" indent="0">
              <a:buNone/>
            </a:pPr>
            <a:r>
              <a:rPr lang="en-US" sz="2000" dirty="0"/>
              <a:t>D. D. </a:t>
            </a:r>
            <a:r>
              <a:rPr lang="en-US" sz="2000" dirty="0" err="1"/>
              <a:t>Ryutov</a:t>
            </a:r>
            <a:r>
              <a:rPr lang="en-US" sz="2000" dirty="0"/>
              <a:t> et al., </a:t>
            </a:r>
            <a:r>
              <a:rPr lang="fr-FR" sz="2000" dirty="0" smtClean="0"/>
              <a:t>Plasma </a:t>
            </a:r>
            <a:r>
              <a:rPr lang="fr-FR" sz="2000" dirty="0"/>
              <a:t>Phys. Control. Fusion 52 (2010) 105001.</a:t>
            </a:r>
          </a:p>
          <a:p>
            <a:pPr marL="0" indent="0">
              <a:buNone/>
            </a:pPr>
            <a:r>
              <a:rPr lang="en-US" sz="2000" dirty="0"/>
              <a:t>D. D. </a:t>
            </a:r>
            <a:r>
              <a:rPr lang="en-US" sz="2000" dirty="0" err="1"/>
              <a:t>Ryutov</a:t>
            </a:r>
            <a:r>
              <a:rPr lang="en-US" sz="2000" dirty="0"/>
              <a:t>, </a:t>
            </a:r>
            <a:r>
              <a:rPr lang="fr-FR" sz="2000" dirty="0" err="1" smtClean="0"/>
              <a:t>Contrib</a:t>
            </a:r>
            <a:r>
              <a:rPr lang="fr-FR" sz="2000" dirty="0"/>
              <a:t>. Plasma Phys. 52 (2012) 539.</a:t>
            </a:r>
          </a:p>
          <a:p>
            <a:pPr>
              <a:buNone/>
              <a:defRPr/>
            </a:pPr>
            <a:r>
              <a:rPr lang="en-US" sz="2000" dirty="0" smtClean="0"/>
              <a:t>D</a:t>
            </a:r>
            <a:r>
              <a:rPr lang="en-US" sz="2000" dirty="0"/>
              <a:t>. D. </a:t>
            </a:r>
            <a:r>
              <a:rPr lang="en-US" sz="2000" dirty="0" err="1" smtClean="0"/>
              <a:t>Ryutov</a:t>
            </a:r>
            <a:r>
              <a:rPr lang="en-US" sz="2000" dirty="0"/>
              <a:t> </a:t>
            </a:r>
            <a:r>
              <a:rPr lang="en-US" sz="2000" dirty="0" smtClean="0"/>
              <a:t>et al., Plasma </a:t>
            </a:r>
            <a:r>
              <a:rPr lang="en-US" sz="2000" dirty="0"/>
              <a:t>Phys. Control. Fusion 54 (2012) </a:t>
            </a:r>
            <a:r>
              <a:rPr lang="en-US" sz="2000" dirty="0" smtClean="0"/>
              <a:t>124050</a:t>
            </a:r>
          </a:p>
          <a:p>
            <a:pPr>
              <a:buNone/>
              <a:defRPr/>
            </a:pPr>
            <a:r>
              <a:rPr lang="en-US" sz="2000" dirty="0"/>
              <a:t>D. D. </a:t>
            </a:r>
            <a:r>
              <a:rPr lang="en-US" sz="2000" dirty="0" err="1"/>
              <a:t>Ryutov</a:t>
            </a:r>
            <a:r>
              <a:rPr lang="en-US" sz="2000" dirty="0"/>
              <a:t> et al., Paper TH/P4-18, IAEA FEC 2012</a:t>
            </a:r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r>
              <a:rPr lang="en-US" sz="2000" b="1" dirty="0" smtClean="0"/>
              <a:t>DIII-D</a:t>
            </a:r>
            <a:endParaRPr lang="en-US" sz="2000" b="1" dirty="0"/>
          </a:p>
          <a:p>
            <a:pPr>
              <a:buNone/>
            </a:pPr>
            <a:r>
              <a:rPr lang="en-US" sz="2000" dirty="0"/>
              <a:t>S. L. Allen et al., Paper PD/1-2, IAEA FEC 2012</a:t>
            </a:r>
            <a:r>
              <a:rPr lang="en-US" sz="2000" dirty="0" smtClean="0"/>
              <a:t>.</a:t>
            </a:r>
          </a:p>
          <a:p>
            <a:pPr>
              <a:buNone/>
            </a:pPr>
            <a:endParaRPr lang="en-US" sz="2000" dirty="0" smtClean="0"/>
          </a:p>
          <a:p>
            <a:pPr>
              <a:buNone/>
              <a:defRPr/>
            </a:pPr>
            <a:r>
              <a:rPr lang="en-US" sz="2000" b="1" dirty="0"/>
              <a:t>NSTX</a:t>
            </a:r>
          </a:p>
          <a:p>
            <a:pPr>
              <a:buNone/>
            </a:pPr>
            <a:r>
              <a:rPr lang="en-US" sz="2000" dirty="0"/>
              <a:t>V. A. Soukhanovskii et al., </a:t>
            </a:r>
            <a:r>
              <a:rPr lang="en-US" sz="2000" dirty="0" err="1"/>
              <a:t>Nucl</a:t>
            </a:r>
            <a:r>
              <a:rPr lang="en-US" sz="2000" dirty="0"/>
              <a:t>. Fusion 51 (2011) 012001.</a:t>
            </a:r>
          </a:p>
          <a:p>
            <a:pPr>
              <a:buNone/>
            </a:pPr>
            <a:r>
              <a:rPr lang="en-US" sz="2000" dirty="0"/>
              <a:t>V. A. Soukhanovskii et al., Phys. Plasmas 19 (2012) 082504.</a:t>
            </a:r>
          </a:p>
          <a:p>
            <a:pPr>
              <a:buNone/>
            </a:pPr>
            <a:r>
              <a:rPr lang="en-US" sz="2000" dirty="0"/>
              <a:t>V. A. Soukhanovskii et al., Paper EX/P5-21, IAEA FEC 2012.</a:t>
            </a:r>
          </a:p>
          <a:p>
            <a:pPr>
              <a:buNone/>
            </a:pPr>
            <a:endParaRPr lang="en-US" sz="2000" dirty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/>
          </a:p>
          <a:p>
            <a:pPr>
              <a:buNone/>
              <a:defRPr/>
            </a:pPr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1603356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2" y="152402"/>
            <a:ext cx="8534400" cy="809625"/>
          </a:xfrm>
        </p:spPr>
        <p:txBody>
          <a:bodyPr/>
          <a:lstStyle/>
          <a:p>
            <a:pPr eaLnBrk="1" hangingPunct="1"/>
            <a:r>
              <a:rPr kumimoji="1" lang="en-US" dirty="0" smtClean="0"/>
              <a:t>Various techniques developed for reduction of heat fluxes </a:t>
            </a:r>
            <a:r>
              <a:rPr kumimoji="1" lang="en-US" i="1" dirty="0" err="1" smtClean="0"/>
              <a:t>q</a:t>
            </a:r>
            <a:r>
              <a:rPr kumimoji="1" lang="en-US" i="1" baseline="-25000" dirty="0" smtClean="0"/>
              <a:t>||</a:t>
            </a:r>
            <a:r>
              <a:rPr kumimoji="1" lang="en-US" dirty="0" smtClean="0"/>
              <a:t> (divertor SOL) and </a:t>
            </a:r>
            <a:r>
              <a:rPr kumimoji="1" lang="en-US" i="1" dirty="0" err="1" smtClean="0"/>
              <a:t>q</a:t>
            </a:r>
            <a:r>
              <a:rPr kumimoji="1" lang="en-US" i="1" baseline="-25000" dirty="0" err="1" smtClean="0"/>
              <a:t>peak</a:t>
            </a:r>
            <a:r>
              <a:rPr kumimoji="1" lang="en-US" dirty="0" smtClean="0"/>
              <a:t> (divertor target)</a:t>
            </a:r>
            <a:endParaRPr kumimoji="1" lang="en-US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4724400"/>
            <a:ext cx="8686800" cy="1447800"/>
          </a:xfrm>
        </p:spPr>
        <p:txBody>
          <a:bodyPr>
            <a:noAutofit/>
          </a:bodyPr>
          <a:lstStyle/>
          <a:p>
            <a:r>
              <a:rPr lang="en-US" sz="2000" dirty="0" smtClean="0"/>
              <a:t>Recent </a:t>
            </a:r>
            <a:r>
              <a:rPr lang="en-US" sz="2000" dirty="0"/>
              <a:t>ideas to improve standard divertor geometry</a:t>
            </a:r>
          </a:p>
          <a:p>
            <a:pPr marL="625400" lvl="1" indent="-279367"/>
            <a:r>
              <a:rPr lang="en-US" sz="1800" dirty="0"/>
              <a:t>Snowflake divertor (D. D. Ryutov, </a:t>
            </a:r>
            <a:r>
              <a:rPr lang="en-US" sz="1800" dirty="0" err="1"/>
              <a:t>PoP</a:t>
            </a:r>
            <a:r>
              <a:rPr lang="en-US" sz="1800" dirty="0"/>
              <a:t> 14, 064502 2007)</a:t>
            </a:r>
          </a:p>
          <a:p>
            <a:pPr marL="625400" lvl="1" indent="-279367"/>
            <a:r>
              <a:rPr lang="en-US" sz="1800" dirty="0" smtClean="0"/>
              <a:t>X</a:t>
            </a:r>
            <a:r>
              <a:rPr lang="en-US" sz="1800" dirty="0"/>
              <a:t>-divertor (M. </a:t>
            </a:r>
            <a:r>
              <a:rPr lang="en-US" sz="1800" dirty="0" err="1"/>
              <a:t>Kotschenreuther</a:t>
            </a:r>
            <a:r>
              <a:rPr lang="en-US" sz="1800" dirty="0"/>
              <a:t> </a:t>
            </a:r>
            <a:r>
              <a:rPr lang="en-US" sz="1800" i="1" dirty="0"/>
              <a:t>et. al</a:t>
            </a:r>
            <a:r>
              <a:rPr lang="en-US" sz="1800" dirty="0"/>
              <a:t>, IC/P6-43, IAEA FEC 2004</a:t>
            </a:r>
            <a:r>
              <a:rPr lang="en-US" sz="1800" dirty="0" smtClean="0"/>
              <a:t>)</a:t>
            </a:r>
          </a:p>
          <a:p>
            <a:pPr marL="625400" lvl="1" indent="-279367"/>
            <a:r>
              <a:rPr lang="en-US" sz="1800" dirty="0" smtClean="0"/>
              <a:t>Super</a:t>
            </a:r>
            <a:r>
              <a:rPr lang="en-US" sz="1800" dirty="0"/>
              <a:t>-X divertor (M. </a:t>
            </a:r>
            <a:r>
              <a:rPr lang="en-US" sz="1800" dirty="0" err="1"/>
              <a:t>Kotschenreuther</a:t>
            </a:r>
            <a:r>
              <a:rPr lang="en-US" sz="1800" dirty="0"/>
              <a:t> </a:t>
            </a:r>
            <a:r>
              <a:rPr lang="en-US" sz="1800" i="1" dirty="0"/>
              <a:t>et. al</a:t>
            </a:r>
            <a:r>
              <a:rPr lang="en-US" sz="1800" dirty="0"/>
              <a:t>, IC/P4-7, IAEA FEC </a:t>
            </a:r>
            <a:r>
              <a:rPr lang="en-US" sz="1800" dirty="0" smtClean="0"/>
              <a:t>2008</a:t>
            </a:r>
            <a:r>
              <a:rPr lang="en-US" sz="1800" dirty="0"/>
              <a:t>)</a:t>
            </a:r>
          </a:p>
          <a:p>
            <a:pPr lvl="1"/>
            <a:endParaRPr lang="en-US" sz="2000" dirty="0"/>
          </a:p>
          <a:p>
            <a:pPr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Clr>
                <a:srgbClr val="004A95"/>
              </a:buClr>
              <a:buFont typeface="Arial"/>
              <a:buChar char="•"/>
            </a:pPr>
            <a:endParaRPr lang="en-US" sz="1800" dirty="0"/>
          </a:p>
        </p:txBody>
      </p:sp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199" y="2971800"/>
            <a:ext cx="3227551" cy="838200"/>
          </a:xfrm>
          <a:prstGeom prst="rect">
            <a:avLst/>
          </a:prstGeom>
        </p:spPr>
      </p:pic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1447800"/>
            <a:ext cx="8053425" cy="914400"/>
          </a:xfrm>
          <a:prstGeom prst="rect">
            <a:avLst/>
          </a:prstGeom>
        </p:spPr>
      </p:pic>
      <p:pic>
        <p:nvPicPr>
          <p:cNvPr id="9" name="Picture 8" descr="latex-image-2.pd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000" y="3200400"/>
            <a:ext cx="3523794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432896"/>
      </p:ext>
    </p:extLst>
  </p:cSld>
  <p:clrMapOvr>
    <a:masterClrMapping/>
  </p:clrMapOvr>
  <p:transition xmlns:p14="http://schemas.microsoft.com/office/powerpoint/2010/main" advTm="95263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809625"/>
          </a:xfrm>
        </p:spPr>
        <p:txBody>
          <a:bodyPr/>
          <a:lstStyle/>
          <a:p>
            <a:r>
              <a:rPr lang="en-US" dirty="0" smtClean="0"/>
              <a:t>Heat flux mitigation is more challenging in compact divertor of spherical torus</a:t>
            </a:r>
            <a:endParaRPr kumimoji="1" lang="en-US" dirty="0"/>
          </a:p>
        </p:txBody>
      </p:sp>
      <p:sp>
        <p:nvSpPr>
          <p:cNvPr id="228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95400"/>
            <a:ext cx="7162800" cy="2362200"/>
          </a:xfrm>
        </p:spPr>
        <p:txBody>
          <a:bodyPr/>
          <a:lstStyle/>
          <a:p>
            <a:r>
              <a:rPr lang="en-US" sz="2000" dirty="0" smtClean="0"/>
              <a:t>NSTX</a:t>
            </a:r>
          </a:p>
          <a:p>
            <a:pPr lvl="1"/>
            <a:r>
              <a:rPr lang="en-US" sz="2000" i="1" dirty="0" err="1" smtClean="0"/>
              <a:t>I</a:t>
            </a:r>
            <a:r>
              <a:rPr lang="en-US" sz="2000" i="1" baseline="-25000" dirty="0" err="1" smtClean="0"/>
              <a:t>p</a:t>
            </a:r>
            <a:r>
              <a:rPr lang="en-US" sz="2000" dirty="0" smtClean="0"/>
              <a:t> = 0.7-1.4 MA, </a:t>
            </a:r>
            <a:r>
              <a:rPr lang="en-US" sz="2000" dirty="0" err="1" smtClean="0"/>
              <a:t>t</a:t>
            </a:r>
            <a:r>
              <a:rPr lang="en-US" sz="2000" baseline="-25000" dirty="0" err="1" smtClean="0"/>
              <a:t>pulse</a:t>
            </a:r>
            <a:r>
              <a:rPr lang="en-US" sz="2000" dirty="0" smtClean="0"/>
              <a:t> &lt; 1.5 </a:t>
            </a:r>
            <a:r>
              <a:rPr lang="en-US" sz="2000" dirty="0" err="1" smtClean="0"/>
              <a:t>s</a:t>
            </a:r>
            <a:r>
              <a:rPr lang="en-US" sz="2000" dirty="0" smtClean="0"/>
              <a:t>, </a:t>
            </a:r>
            <a:r>
              <a:rPr lang="en-US" sz="2000" i="1" dirty="0" smtClean="0"/>
              <a:t>P</a:t>
            </a:r>
            <a:r>
              <a:rPr lang="en-US" sz="2000" i="1" baseline="-25000" dirty="0" smtClean="0"/>
              <a:t>in</a:t>
            </a:r>
            <a:r>
              <a:rPr lang="en-US" sz="2000" dirty="0" smtClean="0"/>
              <a:t> ≤ 7.4 MW (NBI)</a:t>
            </a:r>
          </a:p>
          <a:p>
            <a:pPr lvl="1"/>
            <a:r>
              <a:rPr lang="en-US" sz="2000" dirty="0" smtClean="0"/>
              <a:t>ATJ and CFC graphite </a:t>
            </a:r>
            <a:r>
              <a:rPr lang="en-US" sz="2000" dirty="0" err="1" smtClean="0"/>
              <a:t>PFCs</a:t>
            </a:r>
            <a:endParaRPr lang="en-US" sz="2000" dirty="0" smtClean="0"/>
          </a:p>
          <a:p>
            <a:pPr lvl="1"/>
            <a:r>
              <a:rPr lang="en-US" sz="2000" dirty="0" smtClean="0"/>
              <a:t>P / R ~ 10</a:t>
            </a:r>
          </a:p>
          <a:p>
            <a:pPr lvl="1"/>
            <a:r>
              <a:rPr lang="en-US" sz="2000" i="1" dirty="0" err="1" smtClean="0"/>
              <a:t>q</a:t>
            </a:r>
            <a:r>
              <a:rPr lang="en-US" sz="2000" i="1" baseline="-25000" dirty="0" err="1" smtClean="0"/>
              <a:t>pk</a:t>
            </a:r>
            <a:r>
              <a:rPr lang="en-US" sz="2000" dirty="0" smtClean="0"/>
              <a:t> ≤ 15 MW/m</a:t>
            </a:r>
            <a:r>
              <a:rPr lang="en-US" sz="2000" baseline="30000" dirty="0" smtClean="0"/>
              <a:t>2</a:t>
            </a:r>
          </a:p>
          <a:p>
            <a:pPr lvl="1"/>
            <a:r>
              <a:rPr lang="en-US" sz="2000" i="1" dirty="0" err="1" smtClean="0"/>
              <a:t>q</a:t>
            </a:r>
            <a:r>
              <a:rPr lang="en-US" sz="2000" i="1" baseline="-25000" dirty="0" smtClean="0"/>
              <a:t>||</a:t>
            </a:r>
            <a:r>
              <a:rPr lang="en-US" sz="2000" dirty="0" smtClean="0"/>
              <a:t> ≤ 200 MW/m</a:t>
            </a:r>
            <a:r>
              <a:rPr lang="en-US" sz="2000" baseline="30000" dirty="0" smtClean="0"/>
              <a:t>2</a:t>
            </a:r>
          </a:p>
        </p:txBody>
      </p:sp>
      <p:graphicFrame>
        <p:nvGraphicFramePr>
          <p:cNvPr id="7" name="Group 50"/>
          <p:cNvGraphicFramePr>
            <a:graphicFrameLocks noGrp="1"/>
          </p:cNvGraphicFramePr>
          <p:nvPr/>
        </p:nvGraphicFramePr>
        <p:xfrm>
          <a:off x="381000" y="3886200"/>
          <a:ext cx="8458200" cy="2362200"/>
        </p:xfrm>
        <a:graphic>
          <a:graphicData uri="http://schemas.openxmlformats.org/drawingml/2006/table">
            <a:tbl>
              <a:tblPr/>
              <a:tblGrid>
                <a:gridCol w="5562600"/>
                <a:gridCol w="1295400"/>
                <a:gridCol w="1600200"/>
              </a:tblGrid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ea typeface="ＭＳ Ｐゴシック" charset="-128"/>
                          <a:cs typeface="ＭＳ Ｐゴシック" charset="-128"/>
                        </a:rPr>
                        <a:t>Quantity</a:t>
                      </a:r>
                      <a:endParaRPr kumimoji="0" lang="en-US" sz="19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24A91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ea typeface="ＭＳ Ｐゴシック" charset="-128"/>
                          <a:cs typeface="ＭＳ Ｐゴシック" charset="-128"/>
                        </a:rPr>
                        <a:t>NSTX</a:t>
                      </a:r>
                      <a:endParaRPr kumimoji="0" lang="en-US" sz="19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24A91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ea typeface="ＭＳ Ｐゴシック" charset="-128"/>
                          <a:cs typeface="ＭＳ Ｐゴシック" charset="-128"/>
                        </a:rPr>
                        <a:t>DIII-D</a:t>
                      </a:r>
                      <a:endParaRPr kumimoji="0" lang="en-US" sz="19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24A91">
                        <a:alpha val="70000"/>
                      </a:srgbClr>
                    </a:solidFill>
                  </a:tcPr>
                </a:tc>
              </a:tr>
              <a:tr h="32159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-128"/>
                          <a:cs typeface="ＭＳ Ｐゴシック" charset="-128"/>
                        </a:rPr>
                        <a:t>Aspect ratio</a:t>
                      </a:r>
                      <a:endParaRPr kumimoji="0" lang="en-US" sz="1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D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-128"/>
                          <a:cs typeface="ＭＳ Ｐゴシック" charset="-128"/>
                        </a:rPr>
                        <a:t>1.4-1.5</a:t>
                      </a:r>
                      <a:endParaRPr kumimoji="0" lang="en-US" sz="1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D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-128"/>
                          <a:cs typeface="ＭＳ Ｐゴシック" charset="-128"/>
                        </a:rPr>
                        <a:t>2.7</a:t>
                      </a:r>
                      <a:endParaRPr kumimoji="0" lang="en-US" sz="1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DE9"/>
                    </a:solidFill>
                  </a:tcPr>
                </a:tc>
              </a:tr>
              <a:tr h="32062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-128"/>
                          <a:cs typeface="ＭＳ Ｐゴシック" charset="-128"/>
                        </a:rPr>
                        <a:t>In-out plasma boundary area ratio</a:t>
                      </a:r>
                      <a:endParaRPr kumimoji="0" lang="en-US" sz="1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-128"/>
                          <a:cs typeface="ＭＳ Ｐゴシック" charset="-128"/>
                        </a:rPr>
                        <a:t>1:3</a:t>
                      </a:r>
                      <a:endParaRPr kumimoji="0" lang="en-US" sz="1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-128"/>
                          <a:cs typeface="ＭＳ Ｐゴシック" charset="-128"/>
                        </a:rPr>
                        <a:t>2:3</a:t>
                      </a:r>
                      <a:endParaRPr kumimoji="0" lang="en-US" sz="1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2159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-128"/>
                          <a:cs typeface="ＭＳ Ｐゴシック" charset="-128"/>
                        </a:rPr>
                        <a:t>X-point to target parallel length </a:t>
                      </a:r>
                      <a:r>
                        <a:rPr kumimoji="0" lang="en-US" sz="19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-128"/>
                          <a:cs typeface="ＭＳ Ｐゴシック" charset="-128"/>
                        </a:rPr>
                        <a:t>L</a:t>
                      </a:r>
                      <a:r>
                        <a:rPr kumimoji="0" lang="en-US" sz="1900" b="0" i="1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-128"/>
                          <a:cs typeface="ＭＳ Ｐゴシック" charset="-128"/>
                        </a:rPr>
                        <a:t>x</a:t>
                      </a: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-128"/>
                          <a:cs typeface="ＭＳ Ｐゴシック" charset="-128"/>
                        </a:rPr>
                        <a:t> (</a:t>
                      </a:r>
                      <a:r>
                        <a:rPr kumimoji="0" lang="en-US" sz="1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-128"/>
                          <a:cs typeface="ＭＳ Ｐゴシック" charset="-128"/>
                        </a:rPr>
                        <a:t>m</a:t>
                      </a: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-128"/>
                          <a:cs typeface="ＭＳ Ｐゴシック" charset="-128"/>
                        </a:rPr>
                        <a:t>)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D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-128"/>
                          <a:cs typeface="ＭＳ Ｐゴシック" charset="-128"/>
                        </a:rPr>
                        <a:t>5-10</a:t>
                      </a:r>
                      <a:endParaRPr kumimoji="0" lang="en-US" sz="1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D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-128"/>
                          <a:cs typeface="ＭＳ Ｐゴシック" charset="-128"/>
                        </a:rPr>
                        <a:t>10-20</a:t>
                      </a:r>
                      <a:endParaRPr kumimoji="0" lang="en-US" sz="1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DE9"/>
                    </a:solidFill>
                  </a:tcPr>
                </a:tc>
              </a:tr>
              <a:tr h="32062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-128"/>
                          <a:cs typeface="ＭＳ Ｐゴシック" charset="-128"/>
                        </a:rPr>
                        <a:t>Poloidal magnetic flux expansion </a:t>
                      </a:r>
                      <a:r>
                        <a:rPr kumimoji="0" lang="en-US" sz="19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-128"/>
                          <a:cs typeface="ＭＳ Ｐゴシック" charset="-128"/>
                        </a:rPr>
                        <a:t>f</a:t>
                      </a:r>
                      <a:r>
                        <a:rPr kumimoji="0" lang="en-US" sz="1900" b="0" i="1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-128"/>
                          <a:cs typeface="ＭＳ Ｐゴシック" charset="-128"/>
                        </a:rPr>
                        <a:t>exp</a:t>
                      </a: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-128"/>
                          <a:cs typeface="ＭＳ Ｐゴシック" charset="-128"/>
                        </a:rPr>
                        <a:t> at outer SP</a:t>
                      </a:r>
                      <a:endParaRPr kumimoji="0" lang="en-US" sz="1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-128"/>
                          <a:cs typeface="ＭＳ Ｐゴシック" charset="-128"/>
                        </a:rPr>
                        <a:t>5-30</a:t>
                      </a:r>
                      <a:endParaRPr kumimoji="0" lang="en-US" sz="1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-128"/>
                          <a:cs typeface="ＭＳ Ｐゴシック" charset="-128"/>
                        </a:rPr>
                        <a:t>3-15</a:t>
                      </a:r>
                      <a:endParaRPr kumimoji="0" lang="en-US" sz="1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2159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-128"/>
                          <a:cs typeface="ＭＳ Ｐゴシック" charset="-128"/>
                        </a:rPr>
                        <a:t>Magnetic field angle at outer SP (deg.)</a:t>
                      </a:r>
                      <a:endParaRPr kumimoji="0" lang="en-US" sz="1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D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-128"/>
                          <a:cs typeface="ＭＳ Ｐゴシック" charset="-128"/>
                        </a:rPr>
                        <a:t>1-10</a:t>
                      </a:r>
                      <a:endParaRPr kumimoji="0" lang="en-US" sz="1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D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-128"/>
                          <a:cs typeface="ＭＳ Ｐゴシック" charset="-128"/>
                        </a:rPr>
                        <a:t>1-2</a:t>
                      </a:r>
                      <a:endParaRPr kumimoji="0" lang="en-US" sz="1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DE9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00434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100" dirty="0" smtClean="0"/>
              <a:t>Snowflake divertor configurations obtained with existing divertor coils in NSTX</a:t>
            </a:r>
            <a:endParaRPr lang="en-US" sz="3100" i="1" dirty="0"/>
          </a:p>
        </p:txBody>
      </p:sp>
      <p:sp>
        <p:nvSpPr>
          <p:cNvPr id="16" name="Rectangle 15"/>
          <p:cNvSpPr/>
          <p:nvPr/>
        </p:nvSpPr>
        <p:spPr bwMode="auto">
          <a:xfrm>
            <a:off x="3352800" y="1143003"/>
            <a:ext cx="381000" cy="40009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8" tIns="45714" rIns="91428" bIns="45714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914290" eaLnBrk="0" hangingPunct="0">
              <a:spcBef>
                <a:spcPct val="50000"/>
              </a:spcBef>
              <a:buNone/>
            </a:pPr>
            <a:endParaRPr lang="en-US" sz="2000" i="0">
              <a:solidFill>
                <a:srgbClr val="004A95"/>
              </a:solidFill>
              <a:latin typeface="Impact" pitchFamily="-65" charset="0"/>
              <a:ea typeface="ＭＳ Ｐゴシック" pitchFamily="-128" charset="-128"/>
              <a:cs typeface="ＭＳ Ｐゴシック" pitchFamily="-128" charset="-128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224024" y="4035125"/>
            <a:ext cx="381000" cy="30776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8" tIns="45714" rIns="91428" bIns="45714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914290" eaLnBrk="0" hangingPunct="0">
              <a:spcBef>
                <a:spcPct val="50000"/>
              </a:spcBef>
              <a:buNone/>
            </a:pPr>
            <a:endParaRPr lang="en-US" sz="1400" b="0" i="0">
              <a:solidFill>
                <a:srgbClr val="0039A6"/>
              </a:solidFill>
              <a:latin typeface="Impact" pitchFamily="-65" charset="0"/>
              <a:ea typeface="ＭＳ Ｐゴシック" pitchFamily="-128" charset="-128"/>
              <a:cs typeface="ＭＳ Ｐゴシック" pitchFamily="-128" charset="-128"/>
            </a:endParaRPr>
          </a:p>
        </p:txBody>
      </p:sp>
      <p:pic>
        <p:nvPicPr>
          <p:cNvPr id="15" name="Picture 14" descr="NSTX_logo_mediu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954057" y="5570943"/>
            <a:ext cx="1159686" cy="381000"/>
          </a:xfrm>
          <a:prstGeom prst="rect">
            <a:avLst/>
          </a:prstGeom>
        </p:spPr>
      </p:pic>
      <p:pic>
        <p:nvPicPr>
          <p:cNvPr id="5" name="Picture 4" descr="POP38260-figure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295400"/>
            <a:ext cx="3581400" cy="5306525"/>
          </a:xfrm>
          <a:prstGeom prst="rect">
            <a:avLst/>
          </a:prstGeom>
        </p:spPr>
      </p:pic>
      <p:pic>
        <p:nvPicPr>
          <p:cNvPr id="12" name="Picture 11" descr="iaea12-magn-t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1295400"/>
            <a:ext cx="3475283" cy="5138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300636"/>
      </p:ext>
    </p:extLst>
  </p:cSld>
  <p:clrMapOvr>
    <a:masterClrMapping/>
  </p:clrMapOvr>
  <p:transition xmlns:p14="http://schemas.microsoft.com/office/powerpoint/2010/main" advTm="60547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0"/>
            <a:ext cx="8839200" cy="914400"/>
          </a:xfrm>
        </p:spPr>
        <p:txBody>
          <a:bodyPr/>
          <a:lstStyle/>
          <a:p>
            <a:r>
              <a:rPr lang="en-US" sz="3000" dirty="0" smtClean="0"/>
              <a:t>Snowflake divertor configurations obtained with existing divertor coils, maintained for up to 10 </a:t>
            </a:r>
            <a:r>
              <a:rPr lang="en-US" sz="3000" dirty="0" err="1" smtClean="0">
                <a:latin typeface="Symbol" charset="2"/>
                <a:cs typeface="Symbol" charset="2"/>
              </a:rPr>
              <a:t>t</a:t>
            </a:r>
            <a:r>
              <a:rPr lang="en-US" sz="3000" baseline="-25000" dirty="0" err="1" smtClean="0"/>
              <a:t>E</a:t>
            </a:r>
            <a:endParaRPr lang="en-US" sz="3000" i="1" baseline="-25000" dirty="0"/>
          </a:p>
        </p:txBody>
      </p:sp>
      <p:sp>
        <p:nvSpPr>
          <p:cNvPr id="16" name="Rectangle 15"/>
          <p:cNvSpPr/>
          <p:nvPr/>
        </p:nvSpPr>
        <p:spPr bwMode="auto">
          <a:xfrm>
            <a:off x="3352800" y="1143003"/>
            <a:ext cx="381000" cy="40009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8" tIns="45714" rIns="91428" bIns="45714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914290" eaLnBrk="0" hangingPunct="0">
              <a:spcBef>
                <a:spcPct val="50000"/>
              </a:spcBef>
              <a:buNone/>
            </a:pPr>
            <a:endParaRPr lang="en-US" sz="2000" i="0">
              <a:solidFill>
                <a:srgbClr val="004A95"/>
              </a:solidFill>
              <a:latin typeface="Impact" pitchFamily="-65" charset="0"/>
              <a:ea typeface="ＭＳ Ｐゴシック" pitchFamily="-128" charset="-128"/>
              <a:cs typeface="ＭＳ Ｐゴシック" pitchFamily="-128" charset="-128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224024" y="3886200"/>
            <a:ext cx="381000" cy="30776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8" tIns="45714" rIns="91428" bIns="45714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914290" eaLnBrk="0" hangingPunct="0">
              <a:spcBef>
                <a:spcPct val="50000"/>
              </a:spcBef>
              <a:buNone/>
            </a:pPr>
            <a:endParaRPr lang="en-US" sz="1400" b="0" i="0">
              <a:solidFill>
                <a:srgbClr val="0039A6"/>
              </a:solidFill>
              <a:latin typeface="Impact" pitchFamily="-65" charset="0"/>
              <a:ea typeface="ＭＳ Ｐゴシック" pitchFamily="-128" charset="-128"/>
              <a:cs typeface="ＭＳ Ｐゴシック" pitchFamily="-128" charset="-128"/>
            </a:endParaRPr>
          </a:p>
        </p:txBody>
      </p:sp>
      <p:pic>
        <p:nvPicPr>
          <p:cNvPr id="2" name="Picture 1" descr="POP38260-figure2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1295400"/>
            <a:ext cx="3429000" cy="5006212"/>
          </a:xfrm>
          <a:prstGeom prst="rect">
            <a:avLst/>
          </a:prstGeom>
        </p:spPr>
      </p:pic>
      <p:pic>
        <p:nvPicPr>
          <p:cNvPr id="3" name="Picture 2" descr="psi20-bp-rev2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295400"/>
            <a:ext cx="4876800" cy="4820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516210"/>
      </p:ext>
    </p:extLst>
  </p:cSld>
  <p:clrMapOvr>
    <a:masterClrMapping/>
  </p:clrMapOvr>
  <p:transition xmlns:p14="http://schemas.microsoft.com/office/powerpoint/2010/main" advTm="60547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609600" y="152402"/>
            <a:ext cx="7950200" cy="809625"/>
          </a:xfrm>
        </p:spPr>
        <p:txBody>
          <a:bodyPr/>
          <a:lstStyle/>
          <a:p>
            <a:pPr eaLnBrk="1" hangingPunct="1"/>
            <a:r>
              <a:rPr lang="en-US" dirty="0" smtClean="0"/>
              <a:t>NSTX: Plasma-wetted area and connection length are increased by 50-90 % in snowflake divertor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57200" y="4800600"/>
            <a:ext cx="8229601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pPr marL="342858" indent="-342858">
              <a:buClr>
                <a:srgbClr val="004483"/>
              </a:buClr>
              <a:buFont typeface="Wingdings" pitchFamily="-65" charset="2"/>
              <a:buChar char="§"/>
            </a:pPr>
            <a:r>
              <a:rPr lang="en-US" sz="1800" b="0" i="0" kern="0" dirty="0">
                <a:solidFill>
                  <a:schemeClr val="tx1"/>
                </a:solidFill>
                <a:latin typeface="+mn-lt"/>
              </a:rPr>
              <a:t>These properties observed in first 30-50 % of SOL </a:t>
            </a:r>
            <a:r>
              <a:rPr lang="en-US" sz="1800" b="0" i="0" kern="0" dirty="0" smtClean="0">
                <a:solidFill>
                  <a:schemeClr val="tx1"/>
                </a:solidFill>
                <a:latin typeface="+mn-lt"/>
              </a:rPr>
              <a:t>width (</a:t>
            </a:r>
            <a:r>
              <a:rPr lang="en-US" sz="1800" b="0" kern="0" dirty="0" smtClean="0">
                <a:solidFill>
                  <a:schemeClr val="tx1"/>
                </a:solidFill>
                <a:latin typeface="Symbol" charset="2"/>
                <a:cs typeface="Symbol" charset="2"/>
              </a:rPr>
              <a:t>l</a:t>
            </a:r>
            <a:r>
              <a:rPr lang="en-US" sz="1800" b="0" kern="0" baseline="-25000" dirty="0" smtClean="0">
                <a:solidFill>
                  <a:schemeClr val="tx1"/>
                </a:solidFill>
                <a:latin typeface="+mn-lt"/>
                <a:cs typeface="Symbol" charset="2"/>
              </a:rPr>
              <a:t>q</a:t>
            </a:r>
            <a:r>
              <a:rPr lang="en-US" sz="1800" b="0" i="0" kern="0" dirty="0" smtClean="0">
                <a:solidFill>
                  <a:schemeClr val="tx1"/>
                </a:solidFill>
                <a:latin typeface="+mn-lt"/>
              </a:rPr>
              <a:t>~6 mm)</a:t>
            </a:r>
            <a:endParaRPr lang="en-US" sz="1800" b="0" i="0" kern="0" dirty="0">
              <a:solidFill>
                <a:schemeClr val="tx1"/>
              </a:solidFill>
              <a:latin typeface="+mn-lt"/>
            </a:endParaRPr>
          </a:p>
          <a:p>
            <a:pPr marL="342858" indent="-342858">
              <a:buClr>
                <a:srgbClr val="004483"/>
              </a:buClr>
              <a:buFont typeface="Wingdings" pitchFamily="-65" charset="2"/>
              <a:buChar char="§"/>
            </a:pPr>
            <a:r>
              <a:rPr lang="en-US" sz="1800" b="0" kern="0" dirty="0" err="1">
                <a:solidFill>
                  <a:schemeClr val="tx1"/>
                </a:solidFill>
                <a:latin typeface="+mn-lt"/>
              </a:rPr>
              <a:t>B</a:t>
            </a:r>
            <a:r>
              <a:rPr lang="en-US" sz="1800" b="0" kern="0" baseline="-25000" dirty="0" err="1">
                <a:solidFill>
                  <a:schemeClr val="tx1"/>
                </a:solidFill>
                <a:latin typeface="+mn-lt"/>
              </a:rPr>
              <a:t>tot</a:t>
            </a:r>
            <a:r>
              <a:rPr lang="en-US" sz="1800" b="0" i="0" kern="0" dirty="0">
                <a:solidFill>
                  <a:schemeClr val="tx1"/>
                </a:solidFill>
                <a:latin typeface="+mn-lt"/>
              </a:rPr>
              <a:t> angles in the strike point region: 1-2</a:t>
            </a:r>
            <a:r>
              <a:rPr lang="en-US" sz="1800" b="0" i="0" kern="0" baseline="30000" dirty="0">
                <a:solidFill>
                  <a:schemeClr val="tx1"/>
                </a:solidFill>
                <a:latin typeface="+mn-lt"/>
              </a:rPr>
              <a:t>o</a:t>
            </a:r>
            <a:r>
              <a:rPr lang="en-US" sz="1800" b="0" i="0" kern="0" dirty="0">
                <a:solidFill>
                  <a:schemeClr val="tx1"/>
                </a:solidFill>
                <a:latin typeface="+mn-lt"/>
              </a:rPr>
              <a:t>, sometimes &lt; 1</a:t>
            </a:r>
            <a:r>
              <a:rPr lang="en-US" sz="1800" b="0" i="0" kern="0" baseline="30000" dirty="0">
                <a:solidFill>
                  <a:schemeClr val="tx1"/>
                </a:solidFill>
                <a:latin typeface="+mn-lt"/>
              </a:rPr>
              <a:t>o</a:t>
            </a:r>
          </a:p>
          <a:p>
            <a:pPr marL="800003" lvl="1" indent="-342858">
              <a:buClr>
                <a:srgbClr val="004483"/>
              </a:buClr>
            </a:pPr>
            <a:r>
              <a:rPr lang="en-US" sz="1600" b="0" i="0" kern="0" dirty="0">
                <a:solidFill>
                  <a:schemeClr val="tx1"/>
                </a:solidFill>
                <a:latin typeface="+mn-lt"/>
              </a:rPr>
              <a:t>Concern for hot-spot formation and sputtering from divertor tile </a:t>
            </a:r>
            <a:r>
              <a:rPr lang="en-US" sz="1600" b="0" i="0" kern="0" dirty="0" smtClean="0">
                <a:solidFill>
                  <a:schemeClr val="tx1"/>
                </a:solidFill>
                <a:latin typeface="+mn-lt"/>
              </a:rPr>
              <a:t>edges</a:t>
            </a:r>
          </a:p>
          <a:p>
            <a:pPr marL="800003" lvl="1" indent="-342858">
              <a:buClr>
                <a:srgbClr val="004483"/>
              </a:buClr>
            </a:pPr>
            <a:r>
              <a:rPr lang="en-US" sz="1600" b="0" i="0" kern="0" dirty="0" smtClean="0">
                <a:solidFill>
                  <a:schemeClr val="tx1"/>
                </a:solidFill>
                <a:latin typeface="+mn-lt"/>
              </a:rPr>
              <a:t>Can be alleviated by </a:t>
            </a:r>
            <a:r>
              <a:rPr lang="en-US" sz="1600" b="0" kern="0" dirty="0" smtClean="0">
                <a:solidFill>
                  <a:schemeClr val="tx1"/>
                </a:solidFill>
                <a:latin typeface="+mn-lt"/>
              </a:rPr>
              <a:t>q</a:t>
            </a:r>
            <a:r>
              <a:rPr lang="en-US" sz="1600" b="0" kern="0" baseline="-25000" dirty="0" smtClean="0">
                <a:solidFill>
                  <a:schemeClr val="tx1"/>
                </a:solidFill>
                <a:latin typeface="+mn-lt"/>
              </a:rPr>
              <a:t>|| </a:t>
            </a:r>
            <a:r>
              <a:rPr lang="en-US" sz="1600" b="0" i="0" kern="0" dirty="0" smtClean="0">
                <a:solidFill>
                  <a:schemeClr val="tx1"/>
                </a:solidFill>
                <a:latin typeface="+mn-lt"/>
              </a:rPr>
              <a:t>reduction due to radiative detachment and power partitioning between strike points</a:t>
            </a:r>
          </a:p>
          <a:p>
            <a:pPr marL="1257149" lvl="2" indent="-342858">
              <a:buClr>
                <a:srgbClr val="004483"/>
              </a:buClr>
            </a:pPr>
            <a:endParaRPr lang="en-US" sz="1600" b="0" kern="0" baseline="-250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9" name="Picture 8" descr="iaea10-sfd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600200"/>
            <a:ext cx="8173925" cy="3124200"/>
          </a:xfrm>
          <a:prstGeom prst="rect">
            <a:avLst/>
          </a:prstGeom>
        </p:spPr>
      </p:pic>
      <p:pic>
        <p:nvPicPr>
          <p:cNvPr id="6" name="Picture 5" descr="NSTX_logo_medium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1219200"/>
            <a:ext cx="1159686" cy="3810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advTm="105114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Snowflake divertor configurations obtained with existing divertor coils in </a:t>
            </a:r>
            <a:r>
              <a:rPr lang="en-US" dirty="0" smtClean="0"/>
              <a:t>DIII-D</a:t>
            </a:r>
            <a:endParaRPr lang="en-US" dirty="0"/>
          </a:p>
        </p:txBody>
      </p:sp>
      <p:pic>
        <p:nvPicPr>
          <p:cNvPr id="4" name="Content Placeholder 3" descr="iaea12-sfd-eq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5" r="-298"/>
          <a:stretch/>
        </p:blipFill>
        <p:spPr bwMode="auto">
          <a:xfrm>
            <a:off x="381000" y="1371600"/>
            <a:ext cx="8229600" cy="1609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</p:pic>
      <p:pic>
        <p:nvPicPr>
          <p:cNvPr id="5" name="Picture 1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72F6F"/>
              </a:clrFrom>
              <a:clrTo>
                <a:srgbClr val="072F6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457200"/>
            <a:ext cx="918127" cy="547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eps13-sfde-eq-lower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3200400"/>
            <a:ext cx="4821615" cy="3334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6057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/>
              </a:rPr>
              <a:t>Co-authors and Acknowledgements</a:t>
            </a:r>
            <a:endParaRPr lang="en-US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19200"/>
            <a:ext cx="8077200" cy="5334000"/>
          </a:xfrm>
        </p:spPr>
        <p:txBody>
          <a:bodyPr/>
          <a:lstStyle/>
          <a:p>
            <a:pPr marL="0" indent="0" algn="just">
              <a:buNone/>
            </a:pPr>
            <a:r>
              <a:rPr lang="en-US" sz="2000" dirty="0"/>
              <a:t>S</a:t>
            </a:r>
            <a:r>
              <a:rPr lang="en-US" sz="2000" dirty="0" smtClean="0"/>
              <a:t>. L</a:t>
            </a:r>
            <a:r>
              <a:rPr lang="en-US" sz="2000" dirty="0"/>
              <a:t>. Allen</a:t>
            </a:r>
            <a:r>
              <a:rPr lang="en-US" sz="2000" baseline="30000" dirty="0"/>
              <a:t>1</a:t>
            </a:r>
            <a:r>
              <a:rPr lang="en-US" sz="2000" dirty="0"/>
              <a:t>, </a:t>
            </a:r>
            <a:r>
              <a:rPr lang="en-US" sz="2000" dirty="0" smtClean="0"/>
              <a:t>E</a:t>
            </a:r>
            <a:r>
              <a:rPr lang="en-US" sz="2000" dirty="0"/>
              <a:t>. </a:t>
            </a:r>
            <a:r>
              <a:rPr lang="en-US" sz="2000" dirty="0" smtClean="0"/>
              <a:t>Kolemen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, </a:t>
            </a:r>
            <a:r>
              <a:rPr lang="en-US" sz="2000" dirty="0"/>
              <a:t>T. H. </a:t>
            </a:r>
            <a:r>
              <a:rPr lang="en-US" sz="2000" dirty="0" smtClean="0"/>
              <a:t>Osborne</a:t>
            </a:r>
            <a:r>
              <a:rPr lang="en-US" sz="2000" baseline="30000" dirty="0" smtClean="0"/>
              <a:t>3</a:t>
            </a:r>
            <a:r>
              <a:rPr lang="en-US" sz="2000" dirty="0" smtClean="0"/>
              <a:t>, </a:t>
            </a:r>
            <a:r>
              <a:rPr lang="en-US" sz="2000" dirty="0"/>
              <a:t>J</a:t>
            </a:r>
            <a:r>
              <a:rPr lang="en-US" sz="2000" dirty="0" smtClean="0"/>
              <a:t>. A</a:t>
            </a:r>
            <a:r>
              <a:rPr lang="en-US" sz="2000" dirty="0"/>
              <a:t>. Boedo</a:t>
            </a:r>
            <a:r>
              <a:rPr lang="en-US" sz="2000" baseline="30000" dirty="0"/>
              <a:t>4</a:t>
            </a:r>
            <a:r>
              <a:rPr lang="en-US" sz="2000" dirty="0" smtClean="0"/>
              <a:t>, </a:t>
            </a:r>
          </a:p>
          <a:p>
            <a:pPr marL="0" indent="0" algn="just">
              <a:buNone/>
            </a:pPr>
            <a:r>
              <a:rPr lang="en-US" sz="2000" dirty="0" smtClean="0"/>
              <a:t>M. E</a:t>
            </a:r>
            <a:r>
              <a:rPr lang="en-US" sz="2000" dirty="0"/>
              <a:t>. Fenstermacher</a:t>
            </a:r>
            <a:r>
              <a:rPr lang="en-US" sz="2000" baseline="30000" dirty="0"/>
              <a:t>1</a:t>
            </a:r>
            <a:r>
              <a:rPr lang="en-US" sz="2000" dirty="0"/>
              <a:t>, R.J. </a:t>
            </a:r>
            <a:r>
              <a:rPr lang="en-US" sz="2000" dirty="0" smtClean="0"/>
              <a:t>Groebner</a:t>
            </a:r>
            <a:r>
              <a:rPr lang="en-US" sz="2000" baseline="30000" dirty="0" smtClean="0"/>
              <a:t>3</a:t>
            </a:r>
            <a:r>
              <a:rPr lang="en-US" sz="2000" dirty="0" smtClean="0"/>
              <a:t>, </a:t>
            </a:r>
            <a:r>
              <a:rPr lang="en-US" sz="2000" dirty="0"/>
              <a:t>D.N. Hill</a:t>
            </a:r>
            <a:r>
              <a:rPr lang="en-US" sz="2000" baseline="30000" dirty="0"/>
              <a:t>1</a:t>
            </a:r>
            <a:r>
              <a:rPr lang="en-US" sz="2000" dirty="0"/>
              <a:t>, A.W. </a:t>
            </a:r>
            <a:r>
              <a:rPr lang="en-US" sz="2000" dirty="0" smtClean="0"/>
              <a:t>Hyatt</a:t>
            </a:r>
            <a:r>
              <a:rPr lang="en-US" sz="2000" baseline="30000" dirty="0" smtClean="0"/>
              <a:t>3</a:t>
            </a:r>
            <a:r>
              <a:rPr lang="en-US" sz="2000" dirty="0" smtClean="0"/>
              <a:t>, </a:t>
            </a:r>
            <a:endParaRPr lang="en-US" sz="2000" dirty="0" smtClean="0"/>
          </a:p>
          <a:p>
            <a:pPr marL="0" indent="0" algn="just">
              <a:buNone/>
            </a:pPr>
            <a:r>
              <a:rPr lang="en-US" sz="2000" dirty="0" smtClean="0"/>
              <a:t>C. J</a:t>
            </a:r>
            <a:r>
              <a:rPr lang="en-US" sz="2000" dirty="0"/>
              <a:t>. Lasnier</a:t>
            </a:r>
            <a:r>
              <a:rPr lang="en-US" sz="2000" baseline="30000" dirty="0"/>
              <a:t>1</a:t>
            </a:r>
            <a:r>
              <a:rPr lang="en-US" sz="2000" dirty="0"/>
              <a:t>, A</a:t>
            </a:r>
            <a:r>
              <a:rPr lang="en-US" sz="2000" dirty="0" smtClean="0"/>
              <a:t>. W</a:t>
            </a:r>
            <a:r>
              <a:rPr lang="en-US" sz="2000" dirty="0"/>
              <a:t>. </a:t>
            </a:r>
            <a:r>
              <a:rPr lang="en-US" sz="2000" dirty="0" smtClean="0"/>
              <a:t>Leonard</a:t>
            </a:r>
            <a:r>
              <a:rPr lang="en-US" sz="2000" baseline="30000" dirty="0" smtClean="0"/>
              <a:t>3</a:t>
            </a:r>
            <a:r>
              <a:rPr lang="en-US" sz="2000" dirty="0" smtClean="0"/>
              <a:t>, </a:t>
            </a:r>
            <a:r>
              <a:rPr lang="en-US" sz="2000" dirty="0"/>
              <a:t>M</a:t>
            </a:r>
            <a:r>
              <a:rPr lang="en-US" sz="2000" dirty="0" smtClean="0"/>
              <a:t>. A</a:t>
            </a:r>
            <a:r>
              <a:rPr lang="en-US" sz="2000" dirty="0"/>
              <a:t>. Makowski</a:t>
            </a:r>
            <a:r>
              <a:rPr lang="en-US" sz="2000" baseline="30000" dirty="0"/>
              <a:t>1</a:t>
            </a:r>
            <a:r>
              <a:rPr lang="en-US" sz="2000" dirty="0"/>
              <a:t>, W.H. Meyer</a:t>
            </a:r>
            <a:r>
              <a:rPr lang="en-US" sz="2000" baseline="30000" dirty="0"/>
              <a:t>1</a:t>
            </a:r>
            <a:r>
              <a:rPr lang="en-US" sz="2000" dirty="0"/>
              <a:t>, </a:t>
            </a:r>
            <a:endParaRPr lang="en-US" sz="2000" dirty="0" smtClean="0"/>
          </a:p>
          <a:p>
            <a:pPr marL="0" indent="0" algn="just">
              <a:buNone/>
            </a:pPr>
            <a:r>
              <a:rPr lang="en-US" sz="2000" dirty="0" smtClean="0"/>
              <a:t>A.G</a:t>
            </a:r>
            <a:r>
              <a:rPr lang="en-US" sz="2000" dirty="0"/>
              <a:t>. McLean</a:t>
            </a:r>
            <a:r>
              <a:rPr lang="en-US" sz="2000" baseline="30000" dirty="0"/>
              <a:t>1</a:t>
            </a:r>
            <a:r>
              <a:rPr lang="en-US" sz="2000" dirty="0"/>
              <a:t>, T.W. </a:t>
            </a:r>
            <a:r>
              <a:rPr lang="en-US" sz="2000" dirty="0" smtClean="0"/>
              <a:t>Petrie</a:t>
            </a:r>
            <a:r>
              <a:rPr lang="en-US" sz="2000" baseline="30000" dirty="0" smtClean="0"/>
              <a:t>3</a:t>
            </a:r>
            <a:r>
              <a:rPr lang="en-US" sz="2000" dirty="0" smtClean="0"/>
              <a:t>, </a:t>
            </a:r>
            <a:r>
              <a:rPr lang="en-US" sz="2000" dirty="0"/>
              <a:t>D. </a:t>
            </a:r>
            <a:r>
              <a:rPr lang="en-US" sz="2000" dirty="0" smtClean="0"/>
              <a:t>D. Ryutov</a:t>
            </a:r>
            <a:r>
              <a:rPr lang="en-US" sz="2000" baseline="30000" dirty="0" smtClean="0"/>
              <a:t>1</a:t>
            </a:r>
            <a:r>
              <a:rPr lang="en-US" sz="2000" dirty="0"/>
              <a:t>, J.G. Watkins</a:t>
            </a:r>
            <a:r>
              <a:rPr lang="en-US" sz="2000" baseline="30000" dirty="0"/>
              <a:t>5</a:t>
            </a:r>
            <a:r>
              <a:rPr lang="en-US" sz="2000" dirty="0"/>
              <a:t>, </a:t>
            </a:r>
            <a:endParaRPr lang="en-US" sz="2000" dirty="0" smtClean="0"/>
          </a:p>
          <a:p>
            <a:pPr marL="0" indent="0" algn="just">
              <a:buNone/>
            </a:pPr>
            <a:r>
              <a:rPr lang="en-US" sz="2000" dirty="0" smtClean="0"/>
              <a:t>R.E</a:t>
            </a:r>
            <a:r>
              <a:rPr lang="en-US" sz="2000" dirty="0"/>
              <a:t>. </a:t>
            </a:r>
            <a:r>
              <a:rPr lang="en-US" sz="2000" dirty="0" smtClean="0"/>
              <a:t>Bell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, </a:t>
            </a:r>
            <a:r>
              <a:rPr lang="en-US" sz="2000" dirty="0" smtClean="0"/>
              <a:t>A. </a:t>
            </a:r>
            <a:r>
              <a:rPr lang="en-US" sz="2000" dirty="0" smtClean="0"/>
              <a:t>Diallo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, </a:t>
            </a:r>
            <a:r>
              <a:rPr lang="en-US" sz="2000" dirty="0"/>
              <a:t>S. </a:t>
            </a:r>
            <a:r>
              <a:rPr lang="en-US" sz="2000" dirty="0" smtClean="0"/>
              <a:t>Gerhardt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, </a:t>
            </a:r>
            <a:r>
              <a:rPr lang="en-US" sz="2000" dirty="0"/>
              <a:t>R. </a:t>
            </a:r>
            <a:r>
              <a:rPr lang="en-US" sz="2000" dirty="0" smtClean="0"/>
              <a:t>Kaita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, </a:t>
            </a:r>
            <a:r>
              <a:rPr lang="en-US" sz="2000" dirty="0"/>
              <a:t>S. </a:t>
            </a:r>
            <a:r>
              <a:rPr lang="en-US" sz="2000" dirty="0" smtClean="0"/>
              <a:t>Kaye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, </a:t>
            </a:r>
            <a:r>
              <a:rPr lang="en-US" sz="2000" dirty="0"/>
              <a:t>B.P. </a:t>
            </a:r>
            <a:r>
              <a:rPr lang="en-US" sz="2000" dirty="0" smtClean="0"/>
              <a:t>LeBlanc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, </a:t>
            </a:r>
            <a:endParaRPr lang="en-US" sz="2000" dirty="0" smtClean="0"/>
          </a:p>
          <a:p>
            <a:pPr marL="0" indent="0" algn="just">
              <a:buNone/>
            </a:pPr>
            <a:r>
              <a:rPr lang="en-US" sz="2000" dirty="0" smtClean="0"/>
              <a:t>R</a:t>
            </a:r>
            <a:r>
              <a:rPr lang="en-US" sz="2000" dirty="0"/>
              <a:t>. </a:t>
            </a:r>
            <a:r>
              <a:rPr lang="en-US" sz="2000" dirty="0" smtClean="0"/>
              <a:t>Maingi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, </a:t>
            </a:r>
            <a:r>
              <a:rPr lang="en-US" sz="2000" dirty="0" smtClean="0"/>
              <a:t>E. T. Meier</a:t>
            </a:r>
            <a:r>
              <a:rPr lang="en-US" sz="2000" baseline="30000" dirty="0"/>
              <a:t>1</a:t>
            </a:r>
            <a:r>
              <a:rPr lang="en-US" sz="2000" dirty="0" smtClean="0"/>
              <a:t>, J.E</a:t>
            </a:r>
            <a:r>
              <a:rPr lang="en-US" sz="2000" dirty="0"/>
              <a:t>. </a:t>
            </a:r>
            <a:r>
              <a:rPr lang="en-US" sz="2000" dirty="0" smtClean="0"/>
              <a:t>Menard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, </a:t>
            </a:r>
            <a:r>
              <a:rPr lang="en-US" sz="2000" dirty="0"/>
              <a:t>M. </a:t>
            </a:r>
            <a:r>
              <a:rPr lang="en-US" sz="2000" dirty="0" smtClean="0"/>
              <a:t>Podesta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, </a:t>
            </a:r>
            <a:r>
              <a:rPr lang="en-US" sz="2000" dirty="0"/>
              <a:t>R. Raman</a:t>
            </a:r>
            <a:r>
              <a:rPr lang="en-US" sz="2000" baseline="30000" dirty="0"/>
              <a:t>6</a:t>
            </a:r>
            <a:r>
              <a:rPr lang="en-US" sz="2000" dirty="0"/>
              <a:t>, </a:t>
            </a:r>
            <a:endParaRPr lang="en-US" sz="2000" dirty="0" smtClean="0"/>
          </a:p>
          <a:p>
            <a:pPr marL="0" indent="0" algn="just">
              <a:buNone/>
            </a:pPr>
            <a:r>
              <a:rPr lang="en-US" sz="2000" dirty="0" smtClean="0"/>
              <a:t>A.L</a:t>
            </a:r>
            <a:r>
              <a:rPr lang="en-US" sz="2000" dirty="0"/>
              <a:t>. </a:t>
            </a:r>
            <a:r>
              <a:rPr lang="en-US" sz="2000" dirty="0" smtClean="0"/>
              <a:t>Roquemore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, </a:t>
            </a:r>
            <a:r>
              <a:rPr lang="en-US" sz="2000" dirty="0"/>
              <a:t>and F. </a:t>
            </a:r>
            <a:r>
              <a:rPr lang="en-US" sz="2000" smtClean="0"/>
              <a:t>Scotti</a:t>
            </a:r>
            <a:r>
              <a:rPr lang="en-US" sz="2000" baseline="30000" smtClean="0"/>
              <a:t>2</a:t>
            </a:r>
            <a:endParaRPr lang="en-US" sz="2000" baseline="30000" dirty="0" smtClean="0"/>
          </a:p>
          <a:p>
            <a:pPr marL="0" indent="0" algn="just">
              <a:buNone/>
            </a:pPr>
            <a:endParaRPr lang="en-US" sz="1200" dirty="0"/>
          </a:p>
          <a:p>
            <a:pPr marL="800004" lvl="2" indent="0">
              <a:lnSpc>
                <a:spcPct val="80000"/>
              </a:lnSpc>
              <a:buNone/>
            </a:pPr>
            <a:r>
              <a:rPr lang="en-US" sz="1600" i="1" baseline="30000" dirty="0"/>
              <a:t>1</a:t>
            </a:r>
            <a:r>
              <a:rPr lang="en-US" sz="1600" i="1" dirty="0"/>
              <a:t>Lawrence Livermore National Laboratory, Livermore, CA 94550, </a:t>
            </a:r>
            <a:r>
              <a:rPr lang="en-US" sz="1600" i="1" dirty="0" smtClean="0"/>
              <a:t>USA</a:t>
            </a:r>
          </a:p>
          <a:p>
            <a:pPr marL="800004" lvl="2" indent="0">
              <a:lnSpc>
                <a:spcPct val="80000"/>
              </a:lnSpc>
              <a:buNone/>
            </a:pPr>
            <a:r>
              <a:rPr lang="en-US" sz="1600" i="1" baseline="30000" dirty="0" smtClean="0"/>
              <a:t>2</a:t>
            </a:r>
            <a:r>
              <a:rPr lang="en-US" sz="1600" i="1" dirty="0" smtClean="0"/>
              <a:t>Princeton </a:t>
            </a:r>
            <a:r>
              <a:rPr lang="en-US" sz="1600" i="1" dirty="0"/>
              <a:t>Plasma Physics Laboratory, Princeton, NJ 08543-0451, USA</a:t>
            </a:r>
            <a:endParaRPr lang="en-US" sz="1600" dirty="0"/>
          </a:p>
          <a:p>
            <a:pPr marL="800004" lvl="2" indent="0">
              <a:lnSpc>
                <a:spcPct val="80000"/>
              </a:lnSpc>
              <a:buNone/>
            </a:pPr>
            <a:r>
              <a:rPr lang="en-US" sz="1600" i="1" baseline="30000" dirty="0" smtClean="0"/>
              <a:t>3</a:t>
            </a:r>
            <a:r>
              <a:rPr lang="en-US" sz="1600" i="1" dirty="0" smtClean="0"/>
              <a:t>General </a:t>
            </a:r>
            <a:r>
              <a:rPr lang="en-US" sz="1600" i="1" dirty="0"/>
              <a:t>Atomics, San Diego, CA 92186-5608, </a:t>
            </a:r>
            <a:r>
              <a:rPr lang="en-US" sz="1600" i="1" dirty="0" smtClean="0"/>
              <a:t>USA</a:t>
            </a:r>
            <a:endParaRPr lang="en-US" sz="1600" dirty="0"/>
          </a:p>
          <a:p>
            <a:pPr marL="800004" lvl="2" indent="0">
              <a:lnSpc>
                <a:spcPct val="80000"/>
              </a:lnSpc>
              <a:buNone/>
            </a:pPr>
            <a:r>
              <a:rPr lang="en-US" sz="1600" i="1" baseline="30000" dirty="0"/>
              <a:t>4</a:t>
            </a:r>
            <a:r>
              <a:rPr lang="en-US" sz="1600" i="1" dirty="0"/>
              <a:t>University of California San Diego, La Jolla, CA 92093-0417, USA</a:t>
            </a:r>
            <a:endParaRPr lang="en-US" sz="1600" dirty="0"/>
          </a:p>
          <a:p>
            <a:pPr marL="800004" lvl="2" indent="0">
              <a:lnSpc>
                <a:spcPct val="80000"/>
              </a:lnSpc>
              <a:buNone/>
            </a:pPr>
            <a:r>
              <a:rPr lang="en-US" sz="1600" i="1" baseline="30000" dirty="0"/>
              <a:t>5</a:t>
            </a:r>
            <a:r>
              <a:rPr lang="en-US" sz="1600" i="1" dirty="0"/>
              <a:t>Sandia National Laboratories, Livermore, CA 94550, USA</a:t>
            </a:r>
            <a:endParaRPr lang="en-US" sz="1600" dirty="0"/>
          </a:p>
          <a:p>
            <a:pPr marL="800004" lvl="2" indent="0">
              <a:lnSpc>
                <a:spcPct val="80000"/>
              </a:lnSpc>
              <a:buNone/>
            </a:pPr>
            <a:r>
              <a:rPr lang="en-US" sz="1600" i="1" baseline="30000" dirty="0"/>
              <a:t>6</a:t>
            </a:r>
            <a:r>
              <a:rPr lang="en-US" sz="1600" i="1" dirty="0"/>
              <a:t>University of Washington, Seattle, WA 98105, USA</a:t>
            </a:r>
            <a:r>
              <a:rPr lang="en-US" sz="1600" dirty="0"/>
              <a:t> </a:t>
            </a:r>
            <a:endParaRPr lang="en-US" sz="1600" dirty="0" smtClean="0"/>
          </a:p>
          <a:p>
            <a:pPr algn="ctr">
              <a:spcBef>
                <a:spcPct val="0"/>
              </a:spcBef>
              <a:buFontTx/>
              <a:buNone/>
            </a:pPr>
            <a:endParaRPr lang="en-US" sz="1800" dirty="0"/>
          </a:p>
          <a:p>
            <a:pPr marL="0" indent="0" algn="just">
              <a:buNone/>
            </a:pPr>
            <a:r>
              <a:rPr lang="en-US" sz="1600" dirty="0" smtClean="0"/>
              <a:t>Work supported </a:t>
            </a:r>
            <a:r>
              <a:rPr lang="en-US" sz="1600" dirty="0"/>
              <a:t>in part by the US </a:t>
            </a:r>
            <a:r>
              <a:rPr lang="en-US" sz="1600" dirty="0" smtClean="0"/>
              <a:t>DoE under DE</a:t>
            </a:r>
            <a:r>
              <a:rPr lang="en-US" sz="1600" dirty="0"/>
              <a:t>-AC52-</a:t>
            </a:r>
            <a:r>
              <a:rPr lang="en-US" sz="1600" dirty="0" smtClean="0"/>
              <a:t>07NA27344, DE</a:t>
            </a:r>
            <a:r>
              <a:rPr lang="en-US" sz="1600" dirty="0"/>
              <a:t>-AC52-</a:t>
            </a:r>
            <a:r>
              <a:rPr lang="en-US" sz="1600" dirty="0" smtClean="0"/>
              <a:t>07ER27344, DE</a:t>
            </a:r>
            <a:r>
              <a:rPr lang="en-US" sz="1600" dirty="0"/>
              <a:t>-FC02-04ER54698, DE-AC02-09CH11466, and DE-FG02-07ER54917.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sz="1800" dirty="0"/>
          </a:p>
        </p:txBody>
      </p:sp>
    </p:spTree>
  </p:cSld>
  <p:clrMapOvr>
    <a:masterClrMapping/>
  </p:clrMapOvr>
  <p:transition xmlns:p14="http://schemas.microsoft.com/office/powerpoint/2010/main" advTm="15798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6" descr="Picture 4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1" y="4572000"/>
            <a:ext cx="2755112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std-149737-half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1563" y="1219200"/>
            <a:ext cx="3682437" cy="3276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10600" cy="685800"/>
          </a:xfrm>
        </p:spPr>
        <p:txBody>
          <a:bodyPr/>
          <a:lstStyle/>
          <a:p>
            <a:r>
              <a:rPr lang="en-US" sz="2800" dirty="0" smtClean="0"/>
              <a:t>Snowflake configurations obtained from the standard divertor using an algorithm developed at NSTX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4953000"/>
            <a:ext cx="5562600" cy="1371600"/>
          </a:xfrm>
        </p:spPr>
        <p:txBody>
          <a:bodyPr/>
          <a:lstStyle/>
          <a:p>
            <a:r>
              <a:rPr lang="en-US" sz="1600" b="0" dirty="0" smtClean="0"/>
              <a:t>Grad-Shafranov equilibria modeling of possible configurations</a:t>
            </a:r>
          </a:p>
          <a:p>
            <a:r>
              <a:rPr lang="en-US" sz="1600" b="0" dirty="0" smtClean="0"/>
              <a:t>Inner and outer strike point positions controlled by PCS using F4B and F8B coils</a:t>
            </a:r>
            <a:endParaRPr lang="en-US" sz="1600" b="0" dirty="0"/>
          </a:p>
          <a:p>
            <a:r>
              <a:rPr lang="en-US" sz="1600" b="0" dirty="0" smtClean="0"/>
              <a:t>Secondary null-point formed and pushed in using F5B</a:t>
            </a:r>
          </a:p>
          <a:p>
            <a:endParaRPr lang="en-US" sz="1600" dirty="0"/>
          </a:p>
        </p:txBody>
      </p:sp>
      <p:cxnSp>
        <p:nvCxnSpPr>
          <p:cNvPr id="6" name="Straight Arrow Connector 5"/>
          <p:cNvCxnSpPr/>
          <p:nvPr/>
        </p:nvCxnSpPr>
        <p:spPr bwMode="auto">
          <a:xfrm>
            <a:off x="6477000" y="3886200"/>
            <a:ext cx="533400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8000"/>
            </a:solidFill>
            <a:prstDash val="solid"/>
            <a:round/>
            <a:headEnd type="triangle" w="lg" len="lg"/>
            <a:tailEnd type="triangle" w="lg" len="lg"/>
          </a:ln>
          <a:effectLst/>
        </p:spPr>
      </p:cxnSp>
      <p:cxnSp>
        <p:nvCxnSpPr>
          <p:cNvPr id="7" name="Straight Arrow Connector 6"/>
          <p:cNvCxnSpPr/>
          <p:nvPr/>
        </p:nvCxnSpPr>
        <p:spPr bwMode="auto">
          <a:xfrm flipV="1">
            <a:off x="6096000" y="2895600"/>
            <a:ext cx="0" cy="5334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8000"/>
            </a:solidFill>
            <a:prstDash val="solid"/>
            <a:round/>
            <a:headEnd type="triangle" w="lg" len="lg"/>
            <a:tailEnd type="triangle" w="lg" len="lg"/>
          </a:ln>
          <a:effectLst/>
        </p:spPr>
      </p:cxnSp>
      <p:cxnSp>
        <p:nvCxnSpPr>
          <p:cNvPr id="10" name="Straight Arrow Connector 9"/>
          <p:cNvCxnSpPr/>
          <p:nvPr/>
        </p:nvCxnSpPr>
        <p:spPr bwMode="auto">
          <a:xfrm flipV="1">
            <a:off x="6172200" y="3352800"/>
            <a:ext cx="228600" cy="3810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00FF"/>
            </a:solidFill>
            <a:prstDash val="solid"/>
            <a:round/>
            <a:headEnd type="triangle" w="lg" len="lg"/>
            <a:tailEnd type="triangle" w="lg" len="lg"/>
          </a:ln>
          <a:effectLst/>
        </p:spPr>
      </p:cxnSp>
      <p:sp>
        <p:nvSpPr>
          <p:cNvPr id="15" name="Rectangle 14"/>
          <p:cNvSpPr/>
          <p:nvPr/>
        </p:nvSpPr>
        <p:spPr>
          <a:xfrm>
            <a:off x="6324600" y="3090446"/>
            <a:ext cx="381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1600" b="1" i="0" u="none" dirty="0" smtClean="0">
                <a:solidFill>
                  <a:srgbClr val="0000FF"/>
                </a:solidFill>
                <a:latin typeface="Arial"/>
                <a:cs typeface="Arial"/>
              </a:rPr>
              <a:t>+</a:t>
            </a:r>
            <a:endParaRPr lang="en-US" sz="1600" b="1" i="0" u="none" dirty="0">
              <a:solidFill>
                <a:srgbClr val="0000FF"/>
              </a:solidFill>
              <a:latin typeface="Arial"/>
              <a:cs typeface="Arial"/>
            </a:endParaRPr>
          </a:p>
        </p:txBody>
      </p:sp>
      <p:pic>
        <p:nvPicPr>
          <p:cNvPr id="4" name="Picture 3" descr="sfd-coils-149738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143000"/>
            <a:ext cx="4890311" cy="38100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6629400" y="5209401"/>
            <a:ext cx="5334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1600" b="1" i="0" u="none" dirty="0" smtClean="0">
                <a:solidFill>
                  <a:srgbClr val="0000FF"/>
                </a:solidFill>
                <a:latin typeface="Arial"/>
                <a:cs typeface="Arial"/>
              </a:rPr>
              <a:t>+</a:t>
            </a:r>
            <a:endParaRPr lang="en-US" sz="1600" b="1" i="0" u="none" dirty="0"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858000" y="5562600"/>
            <a:ext cx="381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1600" b="1" i="0" u="none" dirty="0" smtClean="0">
                <a:solidFill>
                  <a:srgbClr val="0000FF"/>
                </a:solidFill>
                <a:latin typeface="Arial"/>
                <a:cs typeface="Arial"/>
              </a:rPr>
              <a:t>+</a:t>
            </a:r>
            <a:endParaRPr lang="en-US" sz="1600" b="1" i="0" u="none" dirty="0">
              <a:solidFill>
                <a:srgbClr val="0000FF"/>
              </a:solidFill>
              <a:latin typeface="Arial"/>
              <a:cs typeface="Arial"/>
            </a:endParaRPr>
          </a:p>
        </p:txBody>
      </p:sp>
      <p:pic>
        <p:nvPicPr>
          <p:cNvPr id="16" name="Picture 16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072F6F"/>
              </a:clrFrom>
              <a:clrTo>
                <a:srgbClr val="072F6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457200"/>
            <a:ext cx="918127" cy="547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30023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7950200" cy="809626"/>
          </a:xfrm>
        </p:spPr>
        <p:txBody>
          <a:bodyPr/>
          <a:lstStyle/>
          <a:p>
            <a:r>
              <a:rPr lang="en-US" dirty="0"/>
              <a:t>I</a:t>
            </a:r>
            <a:r>
              <a:rPr lang="en-US" dirty="0" smtClean="0"/>
              <a:t>mpulsive heat loads due to Type I ELMs are mitigated in snowflake divertor</a:t>
            </a:r>
            <a:endParaRPr lang="en-US" i="1" baseline="-250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381000" y="4191000"/>
            <a:ext cx="4953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69919" indent="-285750">
              <a:buClr>
                <a:srgbClr val="004483"/>
              </a:buClr>
              <a:buFont typeface="Wingdings" charset="2"/>
              <a:buChar char="§"/>
              <a:defRPr/>
            </a:pPr>
            <a:r>
              <a:rPr lang="en-US" sz="1800" b="0" i="0" kern="0" dirty="0" smtClean="0">
                <a:solidFill>
                  <a:schemeClr val="tx1"/>
                </a:solidFill>
                <a:latin typeface="+mn-lt"/>
              </a:rPr>
              <a:t>H-mode discharge, </a:t>
            </a:r>
            <a:r>
              <a:rPr lang="en-US" sz="1800" b="0" kern="0" dirty="0" smtClean="0">
                <a:solidFill>
                  <a:schemeClr val="tx1"/>
                </a:solidFill>
                <a:latin typeface="+mn-lt"/>
              </a:rPr>
              <a:t>W</a:t>
            </a:r>
            <a:r>
              <a:rPr lang="en-US" sz="1800" b="0" kern="0" baseline="-25000" dirty="0" smtClean="0">
                <a:solidFill>
                  <a:schemeClr val="tx1"/>
                </a:solidFill>
                <a:latin typeface="+mn-lt"/>
              </a:rPr>
              <a:t>MHD</a:t>
            </a:r>
            <a:r>
              <a:rPr lang="en-US" sz="1800" b="0" i="0" kern="0" dirty="0" smtClean="0">
                <a:solidFill>
                  <a:schemeClr val="tx1"/>
                </a:solidFill>
                <a:latin typeface="+mn-lt"/>
              </a:rPr>
              <a:t> ~ 220-250 kJ</a:t>
            </a:r>
          </a:p>
          <a:p>
            <a:pPr marL="627063" lvl="1" indent="-285750">
              <a:buClr>
                <a:srgbClr val="004483"/>
              </a:buClr>
              <a:defRPr/>
            </a:pPr>
            <a:r>
              <a:rPr lang="en-US" sz="1600" b="0" i="0" kern="0" dirty="0" smtClean="0">
                <a:solidFill>
                  <a:schemeClr val="tx1"/>
                </a:solidFill>
                <a:latin typeface="+mn-lt"/>
              </a:rPr>
              <a:t>Type I ELM (</a:t>
            </a:r>
            <a:r>
              <a:rPr lang="en-US" sz="1600" b="0" kern="0" dirty="0" smtClean="0">
                <a:solidFill>
                  <a:schemeClr val="tx1"/>
                </a:solidFill>
                <a:latin typeface="+mn-lt"/>
              </a:rPr>
              <a:t>W/</a:t>
            </a:r>
            <a:r>
              <a:rPr lang="en-US" sz="1600" b="0" kern="0" dirty="0" smtClean="0">
                <a:solidFill>
                  <a:schemeClr val="tx1"/>
                </a:solidFill>
                <a:latin typeface="Symbol" charset="2"/>
                <a:cs typeface="Symbol" charset="2"/>
              </a:rPr>
              <a:t>D</a:t>
            </a:r>
            <a:r>
              <a:rPr lang="en-US" sz="1600" b="0" kern="0" dirty="0" smtClean="0">
                <a:solidFill>
                  <a:schemeClr val="tx1"/>
                </a:solidFill>
                <a:latin typeface="+mn-lt"/>
              </a:rPr>
              <a:t>W </a:t>
            </a:r>
            <a:r>
              <a:rPr lang="en-US" sz="1600" b="0" i="0" kern="0" dirty="0" smtClean="0">
                <a:solidFill>
                  <a:schemeClr val="tx1"/>
                </a:solidFill>
                <a:latin typeface="+mn-lt"/>
              </a:rPr>
              <a:t>~ 5-8 %)</a:t>
            </a:r>
          </a:p>
        </p:txBody>
      </p:sp>
      <p:pic>
        <p:nvPicPr>
          <p:cNvPr id="3" name="Picture 2" descr="aps11-elm-q-profil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2" y="1295400"/>
            <a:ext cx="3364439" cy="2819400"/>
          </a:xfrm>
          <a:prstGeom prst="rect">
            <a:avLst/>
          </a:prstGeom>
        </p:spPr>
      </p:pic>
      <p:pic>
        <p:nvPicPr>
          <p:cNvPr id="5" name="Picture 4" descr="aps11-elm-temp2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1295400"/>
            <a:ext cx="3502980" cy="5410200"/>
          </a:xfrm>
          <a:prstGeom prst="rect">
            <a:avLst/>
          </a:prstGeom>
        </p:spPr>
      </p:pic>
      <p:pic>
        <p:nvPicPr>
          <p:cNvPr id="6" name="Picture 5" descr="aps11-elm-temp2d-legend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5562600"/>
            <a:ext cx="2866836" cy="1013799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 bwMode="auto">
          <a:xfrm>
            <a:off x="3733800" y="1676400"/>
            <a:ext cx="1676400" cy="457200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Straight Arrow Connector 11"/>
          <p:cNvCxnSpPr/>
          <p:nvPr/>
        </p:nvCxnSpPr>
        <p:spPr bwMode="auto">
          <a:xfrm>
            <a:off x="3733800" y="1828800"/>
            <a:ext cx="1752600" cy="1295400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>
            <a:off x="3733800" y="1981200"/>
            <a:ext cx="1676400" cy="2438400"/>
          </a:xfrm>
          <a:prstGeom prst="straightConnector1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>
            <a:off x="3733800" y="2209800"/>
            <a:ext cx="1752600" cy="3429000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8" name="Rectangle 17"/>
          <p:cNvSpPr/>
          <p:nvPr/>
        </p:nvSpPr>
        <p:spPr>
          <a:xfrm>
            <a:off x="4953000" y="1143001"/>
            <a:ext cx="4419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1800" i="0" kern="0" dirty="0" smtClean="0">
                <a:solidFill>
                  <a:schemeClr val="tx1"/>
                </a:solidFill>
                <a:latin typeface="+mn-lt"/>
              </a:rPr>
              <a:t>Steady-state                     At ELM peak </a:t>
            </a:r>
            <a:endParaRPr lang="en-US" sz="1800" dirty="0">
              <a:latin typeface="+mn-lt"/>
            </a:endParaRPr>
          </a:p>
        </p:txBody>
      </p:sp>
      <p:pic>
        <p:nvPicPr>
          <p:cNvPr id="4" name="Picture 3" descr="Picture 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645762"/>
            <a:ext cx="2429700" cy="564038"/>
          </a:xfrm>
          <a:prstGeom prst="rect">
            <a:avLst/>
          </a:prstGeom>
        </p:spPr>
      </p:pic>
      <p:pic>
        <p:nvPicPr>
          <p:cNvPr id="13" name="Picture 12" descr="NSTX_logo_medium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685800"/>
            <a:ext cx="1159686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6665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aea12-core-tt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143000"/>
            <a:ext cx="3733800" cy="5322058"/>
          </a:xfrm>
          <a:prstGeom prst="rect">
            <a:avLst/>
          </a:prstGeom>
        </p:spPr>
      </p:pic>
      <p:sp>
        <p:nvSpPr>
          <p:cNvPr id="15362" name="Title 3"/>
          <p:cNvSpPr>
            <a:spLocks noGrp="1"/>
          </p:cNvSpPr>
          <p:nvPr>
            <p:ph type="title"/>
          </p:nvPr>
        </p:nvSpPr>
        <p:spPr>
          <a:xfrm>
            <a:off x="228600" y="104775"/>
            <a:ext cx="8610600" cy="809625"/>
          </a:xfrm>
        </p:spPr>
        <p:txBody>
          <a:bodyPr/>
          <a:lstStyle/>
          <a:p>
            <a:pPr marL="514287" lvl="1" indent="-290477"/>
            <a:r>
              <a:rPr lang="en-US" sz="3000" dirty="0" smtClean="0"/>
              <a:t>Good H</a:t>
            </a:r>
            <a:r>
              <a:rPr lang="en-US" sz="3000" dirty="0"/>
              <a:t>-mode confinement properties and core impurity reduction obtained with snowflake divertor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4800601" y="1600200"/>
            <a:ext cx="39624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pPr marL="223811" indent="-223811" defTabSz="914290">
              <a:buClr>
                <a:srgbClr val="004483"/>
              </a:buClr>
              <a:buFont typeface="Wingdings" pitchFamily="-65" charset="2"/>
              <a:buChar char="§"/>
              <a:defRPr/>
            </a:pPr>
            <a:r>
              <a:rPr lang="en-US" sz="1800" b="0" i="0" kern="0" dirty="0" smtClean="0">
                <a:solidFill>
                  <a:schemeClr val="tx1"/>
                </a:solidFill>
                <a:latin typeface="+mn-lt"/>
              </a:rPr>
              <a:t>0.9 </a:t>
            </a:r>
            <a:r>
              <a:rPr lang="en-US" sz="1800" b="0" i="0" kern="0" dirty="0">
                <a:solidFill>
                  <a:schemeClr val="tx1"/>
                </a:solidFill>
                <a:latin typeface="+mn-lt"/>
              </a:rPr>
              <a:t>MA, 4 MW H-mode </a:t>
            </a:r>
          </a:p>
          <a:p>
            <a:pPr marL="223811" indent="-223811" defTabSz="914290">
              <a:buClr>
                <a:srgbClr val="004483"/>
              </a:buClr>
              <a:buFont typeface="Wingdings" pitchFamily="-65" charset="2"/>
              <a:buChar char="§"/>
              <a:defRPr/>
            </a:pPr>
            <a:r>
              <a:rPr lang="en-US" sz="1800" b="0" i="0" kern="0" dirty="0" err="1">
                <a:solidFill>
                  <a:schemeClr val="tx1"/>
                </a:solidFill>
                <a:latin typeface="Symbol" charset="2"/>
                <a:cs typeface="Symbol" charset="2"/>
              </a:rPr>
              <a:t>k</a:t>
            </a:r>
            <a:r>
              <a:rPr lang="en-US" sz="1800" b="0" i="0" kern="0" dirty="0">
                <a:solidFill>
                  <a:schemeClr val="tx1"/>
                </a:solidFill>
                <a:latin typeface="+mn-lt"/>
              </a:rPr>
              <a:t>=2.1, </a:t>
            </a:r>
            <a:r>
              <a:rPr lang="en-US" sz="1800" b="0" i="0" kern="0" dirty="0" err="1">
                <a:solidFill>
                  <a:schemeClr val="tx1"/>
                </a:solidFill>
                <a:latin typeface="Symbol" charset="2"/>
                <a:cs typeface="Symbol" charset="2"/>
              </a:rPr>
              <a:t>d</a:t>
            </a:r>
            <a:r>
              <a:rPr lang="en-US" sz="1800" b="0" i="0" kern="0" dirty="0">
                <a:solidFill>
                  <a:schemeClr val="tx1"/>
                </a:solidFill>
                <a:latin typeface="+mn-lt"/>
              </a:rPr>
              <a:t>=0.8</a:t>
            </a:r>
          </a:p>
          <a:p>
            <a:pPr marL="223811" indent="-223811" defTabSz="914290">
              <a:buClr>
                <a:srgbClr val="004483"/>
              </a:buClr>
              <a:buFont typeface="Wingdings" pitchFamily="-65" charset="2"/>
              <a:buChar char="§"/>
              <a:defRPr/>
            </a:pPr>
            <a:r>
              <a:rPr lang="en-US" sz="1800" b="0" i="0" kern="0" dirty="0">
                <a:solidFill>
                  <a:schemeClr val="tx1"/>
                </a:solidFill>
                <a:latin typeface="+mn-lt"/>
              </a:rPr>
              <a:t>Core </a:t>
            </a:r>
            <a:r>
              <a:rPr lang="en-US" sz="1800" b="0" kern="0" dirty="0">
                <a:solidFill>
                  <a:schemeClr val="tx1"/>
                </a:solidFill>
                <a:latin typeface="+mn-lt"/>
              </a:rPr>
              <a:t>T</a:t>
            </a:r>
            <a:r>
              <a:rPr lang="en-US" sz="1800" b="0" kern="0" baseline="-25000" dirty="0">
                <a:solidFill>
                  <a:schemeClr val="tx1"/>
                </a:solidFill>
                <a:latin typeface="+mn-lt"/>
              </a:rPr>
              <a:t>e</a:t>
            </a:r>
            <a:r>
              <a:rPr lang="en-US" sz="1800" b="0" i="0" kern="0" dirty="0">
                <a:solidFill>
                  <a:schemeClr val="tx1"/>
                </a:solidFill>
                <a:latin typeface="+mn-lt"/>
              </a:rPr>
              <a:t> ~ 0.8-1 </a:t>
            </a:r>
            <a:r>
              <a:rPr lang="en-US" sz="1800" b="0" i="0" kern="0" dirty="0" err="1">
                <a:solidFill>
                  <a:schemeClr val="tx1"/>
                </a:solidFill>
                <a:latin typeface="+mn-lt"/>
              </a:rPr>
              <a:t>keV</a:t>
            </a:r>
            <a:r>
              <a:rPr lang="en-US" sz="1800" b="0" i="0" kern="0" dirty="0">
                <a:solidFill>
                  <a:schemeClr val="tx1"/>
                </a:solidFill>
                <a:latin typeface="+mn-lt"/>
              </a:rPr>
              <a:t>, </a:t>
            </a:r>
            <a:r>
              <a:rPr lang="en-US" sz="1800" b="0" kern="0" dirty="0">
                <a:solidFill>
                  <a:schemeClr val="tx1"/>
                </a:solidFill>
                <a:latin typeface="+mn-lt"/>
              </a:rPr>
              <a:t>T</a:t>
            </a:r>
            <a:r>
              <a:rPr lang="en-US" sz="1800" b="0" kern="0" baseline="-25000" dirty="0">
                <a:solidFill>
                  <a:schemeClr val="tx1"/>
                </a:solidFill>
                <a:latin typeface="+mn-lt"/>
              </a:rPr>
              <a:t>i</a:t>
            </a:r>
            <a:r>
              <a:rPr lang="en-US" sz="1800" b="0" i="0" kern="0" dirty="0">
                <a:solidFill>
                  <a:schemeClr val="tx1"/>
                </a:solidFill>
                <a:latin typeface="+mn-lt"/>
              </a:rPr>
              <a:t> ~ 1 </a:t>
            </a:r>
            <a:r>
              <a:rPr lang="en-US" sz="1800" b="0" i="0" kern="0" dirty="0" err="1">
                <a:solidFill>
                  <a:schemeClr val="tx1"/>
                </a:solidFill>
                <a:latin typeface="+mn-lt"/>
              </a:rPr>
              <a:t>keV</a:t>
            </a:r>
            <a:endParaRPr lang="en-US" sz="1800" b="0" i="0" kern="0" dirty="0">
              <a:solidFill>
                <a:schemeClr val="tx1"/>
              </a:solidFill>
              <a:latin typeface="+mn-lt"/>
            </a:endParaRPr>
          </a:p>
          <a:p>
            <a:pPr marL="223811" indent="-223811" defTabSz="914290">
              <a:buClr>
                <a:srgbClr val="004483"/>
              </a:buClr>
              <a:buFont typeface="Wingdings" pitchFamily="-65" charset="2"/>
              <a:buChar char="§"/>
              <a:defRPr/>
            </a:pPr>
            <a:r>
              <a:rPr lang="en-US" sz="1800" b="0" i="0" kern="0" dirty="0" err="1">
                <a:solidFill>
                  <a:schemeClr val="tx1"/>
                </a:solidFill>
                <a:latin typeface="Symbol" charset="2"/>
                <a:cs typeface="Symbol" charset="2"/>
              </a:rPr>
              <a:t>b</a:t>
            </a:r>
            <a:r>
              <a:rPr lang="en-US" sz="1800" b="0" i="0" kern="0" baseline="-25000" dirty="0" err="1">
                <a:solidFill>
                  <a:schemeClr val="tx1"/>
                </a:solidFill>
                <a:latin typeface="+mn-lt"/>
              </a:rPr>
              <a:t>N</a:t>
            </a:r>
            <a:r>
              <a:rPr lang="en-US" sz="1800" b="0" i="0" kern="0" baseline="-250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800" b="0" i="0" kern="0" dirty="0">
                <a:solidFill>
                  <a:schemeClr val="tx1"/>
                </a:solidFill>
                <a:latin typeface="+mn-lt"/>
              </a:rPr>
              <a:t>~ 4-5</a:t>
            </a:r>
          </a:p>
          <a:p>
            <a:pPr marL="223811" indent="-223811" defTabSz="914290">
              <a:buClr>
                <a:srgbClr val="004483"/>
              </a:buClr>
              <a:buFont typeface="Wingdings" pitchFamily="-65" charset="2"/>
              <a:buChar char="§"/>
              <a:defRPr/>
            </a:pPr>
            <a:r>
              <a:rPr lang="en-US" sz="1800" b="0" i="0" kern="0" dirty="0">
                <a:solidFill>
                  <a:schemeClr val="tx1"/>
                </a:solidFill>
                <a:latin typeface="+mn-lt"/>
              </a:rPr>
              <a:t>Plasma stored energy</a:t>
            </a:r>
            <a:r>
              <a:rPr lang="en-US" sz="1800" b="0" kern="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800" b="0" i="0" kern="0" dirty="0">
                <a:solidFill>
                  <a:schemeClr val="tx1"/>
                </a:solidFill>
                <a:latin typeface="+mn-lt"/>
              </a:rPr>
              <a:t>~ 250 kJ</a:t>
            </a:r>
          </a:p>
          <a:p>
            <a:pPr marL="223811" indent="-223811" defTabSz="914290">
              <a:buClr>
                <a:srgbClr val="004483"/>
              </a:buClr>
              <a:buFont typeface="Wingdings" pitchFamily="-65" charset="2"/>
              <a:buChar char="§"/>
              <a:defRPr/>
            </a:pPr>
            <a:r>
              <a:rPr lang="en-US" sz="1800" b="0" i="0" kern="0" dirty="0">
                <a:solidFill>
                  <a:schemeClr val="tx1"/>
                </a:solidFill>
                <a:latin typeface="+mn-lt"/>
              </a:rPr>
              <a:t>H98(y,2) ~ 1 (from TRANSP</a:t>
            </a:r>
            <a:r>
              <a:rPr lang="en-US" sz="1800" b="0" i="0" kern="0" dirty="0" smtClean="0">
                <a:solidFill>
                  <a:schemeClr val="tx1"/>
                </a:solidFill>
                <a:latin typeface="+mn-lt"/>
              </a:rPr>
              <a:t>)</a:t>
            </a:r>
          </a:p>
          <a:p>
            <a:pPr marL="223811" indent="-223811" defTabSz="914290">
              <a:buClr>
                <a:srgbClr val="004483"/>
              </a:buClr>
              <a:buFont typeface="Wingdings" pitchFamily="-65" charset="2"/>
              <a:buChar char="§"/>
              <a:defRPr/>
            </a:pPr>
            <a:r>
              <a:rPr lang="en-US" sz="1800" b="0" i="0" kern="0" dirty="0" smtClean="0">
                <a:solidFill>
                  <a:schemeClr val="tx1"/>
                </a:solidFill>
                <a:latin typeface="+mn-lt"/>
              </a:rPr>
              <a:t>ELMs</a:t>
            </a:r>
          </a:p>
          <a:p>
            <a:pPr marL="680955" lvl="1" indent="-223811" defTabSz="914290">
              <a:buClr>
                <a:srgbClr val="004483"/>
              </a:buClr>
              <a:buFont typeface="Wingdings" pitchFamily="-65" charset="2"/>
              <a:buChar char="§"/>
              <a:defRPr/>
            </a:pPr>
            <a:r>
              <a:rPr lang="en-US" sz="1600" b="0" i="0" kern="0" dirty="0" smtClean="0">
                <a:solidFill>
                  <a:schemeClr val="tx1"/>
                </a:solidFill>
                <a:latin typeface="+mn-lt"/>
              </a:rPr>
              <a:t>Suppressed in standard divertor H-mode via lithium conditioning</a:t>
            </a:r>
          </a:p>
          <a:p>
            <a:pPr marL="680955" lvl="1" indent="-223811" defTabSz="914290">
              <a:buClr>
                <a:srgbClr val="004483"/>
              </a:buClr>
              <a:buFont typeface="Wingdings" pitchFamily="-65" charset="2"/>
              <a:buChar char="§"/>
              <a:defRPr/>
            </a:pPr>
            <a:r>
              <a:rPr lang="en-US" sz="1600" b="0" i="0" kern="0" dirty="0" smtClean="0">
                <a:solidFill>
                  <a:schemeClr val="tx1"/>
                </a:solidFill>
                <a:latin typeface="+mn-lt"/>
              </a:rPr>
              <a:t>Re-appeared in snowflake H-mode</a:t>
            </a:r>
            <a:endParaRPr lang="en-US" sz="1600" b="0" i="0" kern="0" dirty="0">
              <a:solidFill>
                <a:schemeClr val="tx1"/>
              </a:solidFill>
              <a:latin typeface="+mn-lt"/>
            </a:endParaRPr>
          </a:p>
          <a:p>
            <a:pPr marL="223811" indent="-223811" defTabSz="914290">
              <a:buClr>
                <a:srgbClr val="004483"/>
              </a:buClr>
              <a:buFont typeface="Wingdings" pitchFamily="-65" charset="2"/>
              <a:buChar char="§"/>
              <a:defRPr/>
            </a:pPr>
            <a:r>
              <a:rPr lang="en-US" sz="1800" b="0" i="0" kern="0" dirty="0">
                <a:solidFill>
                  <a:schemeClr val="tx1"/>
                </a:solidFill>
                <a:latin typeface="+mn-lt"/>
              </a:rPr>
              <a:t>Core carbon reduction due to</a:t>
            </a:r>
          </a:p>
          <a:p>
            <a:pPr lvl="1" indent="-233334">
              <a:buClr>
                <a:srgbClr val="004483"/>
              </a:buClr>
              <a:buFont typeface="Arial"/>
              <a:buChar char="•"/>
            </a:pPr>
            <a:r>
              <a:rPr lang="en-US" sz="1600" b="0" i="0" kern="0" dirty="0">
                <a:solidFill>
                  <a:schemeClr val="tx1"/>
                </a:solidFill>
                <a:latin typeface="+mn-lt"/>
              </a:rPr>
              <a:t>Type I ELMs</a:t>
            </a:r>
          </a:p>
          <a:p>
            <a:pPr lvl="1" indent="-233334">
              <a:buClr>
                <a:srgbClr val="004483"/>
              </a:buClr>
              <a:buFont typeface="Arial"/>
              <a:buChar char="•"/>
            </a:pPr>
            <a:r>
              <a:rPr lang="en-US" sz="1600" b="0" i="0" kern="0" dirty="0">
                <a:solidFill>
                  <a:schemeClr val="tx1"/>
                </a:solidFill>
                <a:latin typeface="+mn-lt"/>
              </a:rPr>
              <a:t>Edge source reduction</a:t>
            </a:r>
          </a:p>
          <a:p>
            <a:pPr marL="684130" lvl="2" indent="-228572">
              <a:buClr>
                <a:srgbClr val="004483"/>
              </a:buClr>
              <a:buFont typeface="Arial"/>
              <a:buChar char="•"/>
            </a:pPr>
            <a:r>
              <a:rPr lang="en-US" sz="1400" b="0" i="0" kern="0" dirty="0">
                <a:solidFill>
                  <a:schemeClr val="tx1"/>
                </a:solidFill>
                <a:latin typeface="+mn-lt"/>
              </a:rPr>
              <a:t>Divertor sputtering rates reduced due to partial detachment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209800" y="1219200"/>
            <a:ext cx="1752600" cy="4800600"/>
          </a:xfrm>
          <a:prstGeom prst="rect">
            <a:avLst/>
          </a:prstGeom>
          <a:solidFill>
            <a:srgbClr val="FF0000">
              <a:alpha val="1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rgbClr val="0039A6"/>
              </a:solidFill>
              <a:effectLst/>
              <a:latin typeface="Impact" pitchFamily="-65" charset="0"/>
              <a:ea typeface="ＭＳ Ｐゴシック" pitchFamily="-128" charset="-128"/>
              <a:cs typeface="ＭＳ Ｐゴシック" pitchFamily="-128" charset="-128"/>
            </a:endParaRPr>
          </a:p>
        </p:txBody>
      </p:sp>
      <p:pic>
        <p:nvPicPr>
          <p:cNvPr id="6" name="Picture 5" descr="NSTX_logo_medium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1219200"/>
            <a:ext cx="1159686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999298"/>
      </p:ext>
    </p:extLst>
  </p:cSld>
  <p:clrMapOvr>
    <a:masterClrMapping/>
  </p:clrMapOvr>
  <p:transition xmlns:p14="http://schemas.microsoft.com/office/powerpoint/2010/main" advTm="58800"/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09600" y="76200"/>
            <a:ext cx="8001000" cy="809625"/>
          </a:xfrm>
          <a:prstGeom prst="rect">
            <a:avLst/>
          </a:prstGeom>
        </p:spPr>
        <p:txBody>
          <a:bodyPr/>
          <a:lstStyle/>
          <a:p>
            <a:r>
              <a:rPr lang="en-US" sz="3000" dirty="0"/>
              <a:t>C</a:t>
            </a:r>
            <a:r>
              <a:rPr lang="en-US" sz="3000" dirty="0" smtClean="0"/>
              <a:t>ore carbon density significantly reduced with snowflake divertor</a:t>
            </a:r>
            <a:endParaRPr lang="en-US" sz="3000" dirty="0"/>
          </a:p>
        </p:txBody>
      </p:sp>
      <p:pic>
        <p:nvPicPr>
          <p:cNvPr id="4" name="Picture 3" descr="POP38260-figure5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371600"/>
            <a:ext cx="3543748" cy="5105400"/>
          </a:xfrm>
          <a:prstGeom prst="rect">
            <a:avLst/>
          </a:prstGeom>
        </p:spPr>
      </p:pic>
      <p:pic>
        <p:nvPicPr>
          <p:cNvPr id="5" name="Picture 4" descr="POP38260-figure6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1143000"/>
            <a:ext cx="4528676" cy="52578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85800" y="1066800"/>
            <a:ext cx="52578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i="0" dirty="0" smtClean="0">
                <a:solidFill>
                  <a:srgbClr val="000000"/>
                </a:solidFill>
                <a:latin typeface="+mn-lt"/>
              </a:rPr>
              <a:t>Standard divertor	</a:t>
            </a:r>
            <a:r>
              <a:rPr lang="en-US" sz="1600" i="0" dirty="0" smtClean="0">
                <a:solidFill>
                  <a:srgbClr val="FF0000"/>
                </a:solidFill>
                <a:latin typeface="+mn-lt"/>
              </a:rPr>
              <a:t>Snowflake</a:t>
            </a:r>
            <a:endParaRPr lang="en-US" sz="1600" i="0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6" name="Picture 5" descr="NSTX_logo_medium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533400"/>
            <a:ext cx="1159686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1363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3"/>
          <p:cNvSpPr>
            <a:spLocks noGrp="1"/>
          </p:cNvSpPr>
          <p:nvPr>
            <p:ph type="title"/>
          </p:nvPr>
        </p:nvSpPr>
        <p:spPr>
          <a:xfrm>
            <a:off x="228600" y="104775"/>
            <a:ext cx="8610600" cy="809625"/>
          </a:xfrm>
        </p:spPr>
        <p:txBody>
          <a:bodyPr/>
          <a:lstStyle/>
          <a:p>
            <a:pPr marL="514287" lvl="1" indent="-290477"/>
            <a:r>
              <a:rPr lang="en-US" sz="3000" dirty="0" smtClean="0"/>
              <a:t>Good </a:t>
            </a:r>
            <a:r>
              <a:rPr lang="en-US" sz="3000" dirty="0"/>
              <a:t>H-mode confinement properties </a:t>
            </a:r>
            <a:r>
              <a:rPr lang="en-US" sz="3000" dirty="0" smtClean="0"/>
              <a:t>retained or slightly reduced with CD</a:t>
            </a:r>
            <a:r>
              <a:rPr lang="en-US" sz="3000" baseline="-25000" dirty="0" smtClean="0"/>
              <a:t>4</a:t>
            </a:r>
            <a:r>
              <a:rPr lang="en-US" sz="3000" dirty="0" smtClean="0"/>
              <a:t>-seeded snowflake </a:t>
            </a:r>
            <a:r>
              <a:rPr lang="en-US" sz="3000" dirty="0"/>
              <a:t>divertor</a:t>
            </a:r>
          </a:p>
        </p:txBody>
      </p:sp>
      <p:pic>
        <p:nvPicPr>
          <p:cNvPr id="3" name="Picture 2" descr="eps12-core-tt2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143000"/>
            <a:ext cx="3733800" cy="535425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886200" y="5410200"/>
            <a:ext cx="2209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0" dirty="0" smtClean="0">
                <a:solidFill>
                  <a:schemeClr val="tx1"/>
                </a:solidFill>
                <a:latin typeface="+mj-lt"/>
              </a:rPr>
              <a:t>Standard</a:t>
            </a:r>
          </a:p>
          <a:p>
            <a:r>
              <a:rPr lang="en-US" sz="1400" i="0" dirty="0" smtClean="0">
                <a:solidFill>
                  <a:srgbClr val="FF0000"/>
                </a:solidFill>
                <a:latin typeface="+mj-lt"/>
              </a:rPr>
              <a:t>Snowflake</a:t>
            </a:r>
          </a:p>
          <a:p>
            <a:r>
              <a:rPr lang="en-US" sz="1400" i="0" dirty="0" smtClean="0">
                <a:solidFill>
                  <a:srgbClr val="0000FF"/>
                </a:solidFill>
                <a:latin typeface="+mj-lt"/>
              </a:rPr>
              <a:t>Radiative divertor w/ CD</a:t>
            </a:r>
            <a:r>
              <a:rPr lang="en-US" sz="1400" i="0" baseline="-25000" dirty="0" smtClean="0">
                <a:solidFill>
                  <a:srgbClr val="0000FF"/>
                </a:solidFill>
                <a:latin typeface="+mj-lt"/>
              </a:rPr>
              <a:t>4</a:t>
            </a:r>
          </a:p>
          <a:p>
            <a:r>
              <a:rPr lang="en-US" sz="1400" i="0" dirty="0" smtClean="0">
                <a:solidFill>
                  <a:srgbClr val="008000"/>
                </a:solidFill>
                <a:latin typeface="+mj-lt"/>
              </a:rPr>
              <a:t>Snowflake+CD</a:t>
            </a:r>
            <a:r>
              <a:rPr lang="en-US" sz="1400" i="0" baseline="-25000" dirty="0" smtClean="0">
                <a:solidFill>
                  <a:srgbClr val="008000"/>
                </a:solidFill>
                <a:latin typeface="+mj-lt"/>
              </a:rPr>
              <a:t>4</a:t>
            </a:r>
            <a:endParaRPr lang="en-US" sz="1400" i="0" baseline="-25000" dirty="0">
              <a:solidFill>
                <a:srgbClr val="008000"/>
              </a:solidFill>
              <a:latin typeface="+mj-lt"/>
            </a:endParaRPr>
          </a:p>
        </p:txBody>
      </p:sp>
      <p:pic>
        <p:nvPicPr>
          <p:cNvPr id="6" name="Picture 5" descr="eps12-c-profiles2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0653" y="1143000"/>
            <a:ext cx="4513347" cy="5863621"/>
          </a:xfrm>
          <a:prstGeom prst="rect">
            <a:avLst/>
          </a:prstGeom>
        </p:spPr>
      </p:pic>
      <p:pic>
        <p:nvPicPr>
          <p:cNvPr id="7" name="Picture 6" descr="NSTX_logo_medium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0"/>
            <a:ext cx="695812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424163"/>
      </p:ext>
    </p:extLst>
  </p:cSld>
  <p:clrMapOvr>
    <a:masterClrMapping/>
  </p:clrMapOvr>
  <p:transition xmlns:p14="http://schemas.microsoft.com/office/powerpoint/2010/main" advTm="58800"/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09600" y="76200"/>
            <a:ext cx="8305800" cy="809625"/>
          </a:xfrm>
          <a:prstGeom prst="rect">
            <a:avLst/>
          </a:prstGeom>
        </p:spPr>
        <p:txBody>
          <a:bodyPr/>
          <a:lstStyle/>
          <a:p>
            <a:r>
              <a:rPr lang="en-US" sz="2800" dirty="0" smtClean="0"/>
              <a:t>Divertor profiles show enhanced radiation and recombination zone in snowflake divertor w/ and w/o CD</a:t>
            </a:r>
            <a:r>
              <a:rPr lang="en-US" sz="2800" baseline="-25000" dirty="0" smtClean="0"/>
              <a:t>4</a:t>
            </a:r>
            <a:endParaRPr lang="en-US" sz="2800" baseline="-25000" dirty="0"/>
          </a:p>
        </p:txBody>
      </p:sp>
      <p:pic>
        <p:nvPicPr>
          <p:cNvPr id="4" name="Picture 3" descr="eps12-div-prof-land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115874"/>
            <a:ext cx="6726078" cy="528216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934200" y="5562600"/>
            <a:ext cx="2209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0" dirty="0" smtClean="0">
                <a:solidFill>
                  <a:schemeClr val="tx1"/>
                </a:solidFill>
                <a:latin typeface="+mj-lt"/>
              </a:rPr>
              <a:t>Standard</a:t>
            </a:r>
          </a:p>
          <a:p>
            <a:r>
              <a:rPr lang="en-US" sz="1400" i="0" dirty="0" smtClean="0">
                <a:solidFill>
                  <a:srgbClr val="FF0000"/>
                </a:solidFill>
                <a:latin typeface="+mj-lt"/>
              </a:rPr>
              <a:t>Snowflake</a:t>
            </a:r>
          </a:p>
          <a:p>
            <a:r>
              <a:rPr lang="en-US" sz="1400" i="0" dirty="0" smtClean="0">
                <a:solidFill>
                  <a:srgbClr val="0000FF"/>
                </a:solidFill>
                <a:latin typeface="+mj-lt"/>
              </a:rPr>
              <a:t>Radiative divertor w/ CD</a:t>
            </a:r>
            <a:r>
              <a:rPr lang="en-US" sz="1400" i="0" baseline="-25000" dirty="0" smtClean="0">
                <a:solidFill>
                  <a:srgbClr val="0000FF"/>
                </a:solidFill>
                <a:latin typeface="+mj-lt"/>
              </a:rPr>
              <a:t>4</a:t>
            </a:r>
          </a:p>
          <a:p>
            <a:r>
              <a:rPr lang="en-US" sz="1400" i="0" dirty="0" smtClean="0">
                <a:solidFill>
                  <a:srgbClr val="008000"/>
                </a:solidFill>
                <a:latin typeface="+mj-lt"/>
              </a:rPr>
              <a:t>Snowflake+CD</a:t>
            </a:r>
            <a:r>
              <a:rPr lang="en-US" sz="1400" i="0" baseline="-25000" dirty="0" smtClean="0">
                <a:solidFill>
                  <a:srgbClr val="008000"/>
                </a:solidFill>
                <a:latin typeface="+mj-lt"/>
              </a:rPr>
              <a:t>4</a:t>
            </a:r>
            <a:endParaRPr lang="en-US" sz="1400" i="0" baseline="-25000" dirty="0">
              <a:solidFill>
                <a:srgbClr val="008000"/>
              </a:solidFill>
              <a:latin typeface="+mj-lt"/>
            </a:endParaRPr>
          </a:p>
        </p:txBody>
      </p:sp>
      <p:pic>
        <p:nvPicPr>
          <p:cNvPr id="6" name="Picture 5" descr="NSTX_logo_medium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1371600"/>
            <a:ext cx="1159686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2191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950200" cy="809625"/>
          </a:xfrm>
        </p:spPr>
        <p:txBody>
          <a:bodyPr/>
          <a:lstStyle/>
          <a:p>
            <a:r>
              <a:rPr lang="en-US" dirty="0" smtClean="0"/>
              <a:t>NSTX: Access to radiative detachment with intrinsic carbon in snowflake divertor facilitated</a:t>
            </a:r>
            <a:endParaRPr lang="en-US" i="1" baseline="-25000" dirty="0"/>
          </a:p>
        </p:txBody>
      </p:sp>
      <p:sp>
        <p:nvSpPr>
          <p:cNvPr id="8" name="Rectangle 7"/>
          <p:cNvSpPr/>
          <p:nvPr/>
        </p:nvSpPr>
        <p:spPr>
          <a:xfrm>
            <a:off x="381001" y="5181600"/>
            <a:ext cx="8458200" cy="1249561"/>
          </a:xfrm>
          <a:prstGeom prst="rect">
            <a:avLst/>
          </a:prstGeom>
        </p:spPr>
        <p:txBody>
          <a:bodyPr wrap="square" lIns="91428" tIns="45714" rIns="91428" bIns="45714">
            <a:spAutoFit/>
          </a:bodyPr>
          <a:lstStyle/>
          <a:p>
            <a:pPr marL="223811" indent="-223811">
              <a:buClr>
                <a:srgbClr val="004A95"/>
              </a:buClr>
              <a:buFont typeface="Wingdings" charset="2"/>
              <a:buChar char="§"/>
            </a:pPr>
            <a:r>
              <a:rPr lang="en-US" sz="2000" b="0" i="0" kern="0" dirty="0">
                <a:solidFill>
                  <a:schemeClr val="tx1"/>
                </a:solidFill>
                <a:latin typeface="+mn-lt"/>
              </a:rPr>
              <a:t>Snowflake divertor (</a:t>
            </a:r>
            <a:r>
              <a:rPr lang="en-US" sz="4800" b="0" i="0" baseline="-25000" dirty="0">
                <a:solidFill>
                  <a:srgbClr val="FF6600"/>
                </a:solidFill>
                <a:latin typeface="+mn-lt"/>
              </a:rPr>
              <a:t>*</a:t>
            </a:r>
            <a:r>
              <a:rPr lang="en-US" sz="2000" b="0" i="0" kern="0" dirty="0">
                <a:solidFill>
                  <a:schemeClr val="tx1"/>
                </a:solidFill>
                <a:latin typeface="+mn-lt"/>
              </a:rPr>
              <a:t>): </a:t>
            </a:r>
            <a:r>
              <a:rPr lang="en-US" sz="2000" b="0" kern="0" dirty="0">
                <a:solidFill>
                  <a:schemeClr val="tx1"/>
                </a:solidFill>
                <a:latin typeface="+mn-lt"/>
              </a:rPr>
              <a:t>P</a:t>
            </a:r>
            <a:r>
              <a:rPr lang="en-US" sz="2000" b="0" kern="0" baseline="-25000" dirty="0">
                <a:solidFill>
                  <a:schemeClr val="tx1"/>
                </a:solidFill>
                <a:latin typeface="+mn-lt"/>
              </a:rPr>
              <a:t>SOL</a:t>
            </a:r>
            <a:r>
              <a:rPr lang="en-US" sz="2000" b="0" i="0" kern="0" dirty="0">
                <a:solidFill>
                  <a:schemeClr val="tx1"/>
                </a:solidFill>
                <a:latin typeface="+mn-lt"/>
              </a:rPr>
              <a:t>~3-4 MW, </a:t>
            </a:r>
            <a:r>
              <a:rPr lang="en-US" sz="2000" b="0" kern="0" dirty="0">
                <a:solidFill>
                  <a:schemeClr val="tx1"/>
                </a:solidFill>
                <a:latin typeface="+mn-lt"/>
              </a:rPr>
              <a:t>f</a:t>
            </a:r>
            <a:r>
              <a:rPr lang="en-US" sz="2000" b="0" kern="0" baseline="-25000" dirty="0">
                <a:solidFill>
                  <a:schemeClr val="tx1"/>
                </a:solidFill>
                <a:latin typeface="+mn-lt"/>
              </a:rPr>
              <a:t>exp</a:t>
            </a:r>
            <a:r>
              <a:rPr lang="en-US" sz="2000" b="0" i="0" kern="0" dirty="0">
                <a:solidFill>
                  <a:schemeClr val="tx1"/>
                </a:solidFill>
                <a:latin typeface="+mn-lt"/>
              </a:rPr>
              <a:t>~40-60, </a:t>
            </a:r>
            <a:r>
              <a:rPr lang="en-US" sz="2000" b="0" kern="0" dirty="0">
                <a:solidFill>
                  <a:schemeClr val="tx1"/>
                </a:solidFill>
                <a:latin typeface="+mn-lt"/>
              </a:rPr>
              <a:t>q</a:t>
            </a:r>
            <a:r>
              <a:rPr lang="en-US" sz="2000" b="0" kern="0" baseline="-25000" dirty="0">
                <a:solidFill>
                  <a:schemeClr val="tx1"/>
                </a:solidFill>
                <a:latin typeface="+mn-lt"/>
              </a:rPr>
              <a:t>peak</a:t>
            </a:r>
            <a:r>
              <a:rPr lang="en-US" sz="2000" b="0" i="0" kern="0" dirty="0">
                <a:solidFill>
                  <a:schemeClr val="tx1"/>
                </a:solidFill>
                <a:latin typeface="+mn-lt"/>
              </a:rPr>
              <a:t>~0.5-1.5 MW/m</a:t>
            </a:r>
            <a:r>
              <a:rPr lang="en-US" sz="2000" b="0" i="0" kern="0" baseline="30000" dirty="0">
                <a:solidFill>
                  <a:schemeClr val="tx1"/>
                </a:solidFill>
                <a:latin typeface="+mn-lt"/>
              </a:rPr>
              <a:t>2</a:t>
            </a:r>
            <a:endParaRPr lang="en-US" sz="2000" b="0" i="0" kern="0" dirty="0">
              <a:solidFill>
                <a:schemeClr val="tx1"/>
              </a:solidFill>
              <a:latin typeface="+mn-lt"/>
            </a:endParaRPr>
          </a:p>
          <a:p>
            <a:pPr marL="680955" lvl="1" indent="-223811">
              <a:buClr>
                <a:srgbClr val="004A95"/>
              </a:buClr>
              <a:buFont typeface="Wingdings" charset="2"/>
              <a:buChar char="§"/>
            </a:pPr>
            <a:r>
              <a:rPr lang="en-US" sz="1800" b="0" i="0" kern="0" dirty="0">
                <a:solidFill>
                  <a:schemeClr val="tx1"/>
                </a:solidFill>
                <a:latin typeface="+mn-lt"/>
              </a:rPr>
              <a:t>Low detachment </a:t>
            </a:r>
            <a:r>
              <a:rPr lang="en-US" sz="1800" b="0" i="0" kern="0" dirty="0" smtClean="0">
                <a:solidFill>
                  <a:schemeClr val="tx1"/>
                </a:solidFill>
                <a:latin typeface="+mn-lt"/>
              </a:rPr>
              <a:t>threshold</a:t>
            </a:r>
          </a:p>
          <a:p>
            <a:pPr marL="680955" lvl="1" indent="-223811">
              <a:buClr>
                <a:srgbClr val="004A95"/>
              </a:buClr>
              <a:buFont typeface="Wingdings" charset="2"/>
              <a:buChar char="§"/>
            </a:pPr>
            <a:r>
              <a:rPr lang="en-US" sz="1800" b="0" i="0" kern="0" dirty="0" smtClean="0">
                <a:solidFill>
                  <a:schemeClr val="tx1"/>
                </a:solidFill>
                <a:latin typeface="+mn-lt"/>
              </a:rPr>
              <a:t>Detachment characteristics comparable to PDD with D</a:t>
            </a:r>
            <a:r>
              <a:rPr lang="en-US" sz="1800" b="0" i="0" kern="0" baseline="-25000" dirty="0" smtClean="0">
                <a:solidFill>
                  <a:schemeClr val="tx1"/>
                </a:solidFill>
                <a:latin typeface="+mn-lt"/>
              </a:rPr>
              <a:t>2</a:t>
            </a:r>
            <a:r>
              <a:rPr lang="en-US" sz="1800" b="0" i="0" kern="0" dirty="0" smtClean="0">
                <a:solidFill>
                  <a:schemeClr val="tx1"/>
                </a:solidFill>
                <a:latin typeface="+mn-lt"/>
              </a:rPr>
              <a:t> or CD</a:t>
            </a:r>
            <a:r>
              <a:rPr lang="en-US" sz="1800" b="0" i="0" kern="0" baseline="-25000" dirty="0" smtClean="0">
                <a:solidFill>
                  <a:schemeClr val="tx1"/>
                </a:solidFill>
                <a:latin typeface="+mn-lt"/>
              </a:rPr>
              <a:t>4</a:t>
            </a:r>
            <a:r>
              <a:rPr lang="en-US" sz="1800" b="0" i="0" kern="0" dirty="0" smtClean="0">
                <a:solidFill>
                  <a:schemeClr val="tx1"/>
                </a:solidFill>
                <a:latin typeface="+mn-lt"/>
              </a:rPr>
              <a:t> puffing</a:t>
            </a:r>
            <a:endParaRPr lang="en-US" sz="1800" b="0" i="0" kern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478685" y="5724536"/>
            <a:ext cx="238518" cy="276987"/>
          </a:xfrm>
          <a:prstGeom prst="rect">
            <a:avLst/>
          </a:prstGeom>
          <a:noFill/>
        </p:spPr>
        <p:txBody>
          <a:bodyPr wrap="none" lIns="91428" tIns="45714" rIns="91428" bIns="45714" rtlCol="0">
            <a:spAutoFit/>
          </a:bodyPr>
          <a:lstStyle/>
          <a:p>
            <a:endParaRPr lang="en-US" dirty="0"/>
          </a:p>
        </p:txBody>
      </p:sp>
      <p:pic>
        <p:nvPicPr>
          <p:cNvPr id="9" name="Picture 8" descr="NSTX_logo_mediu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1219200"/>
            <a:ext cx="1159686" cy="381000"/>
          </a:xfrm>
          <a:prstGeom prst="rect">
            <a:avLst/>
          </a:prstGeom>
        </p:spPr>
      </p:pic>
      <p:pic>
        <p:nvPicPr>
          <p:cNvPr id="4" name="Picture 3" descr="psi20-sfd-pd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8526" y="1219200"/>
            <a:ext cx="4762687" cy="3962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999"/>
    </mc:Choice>
    <mc:Fallback xmlns="" xmlns:mv="urn:schemas-microsoft-com:mac:vml">
      <p:transition spd="slow" advTm="60999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79918" y="44093"/>
            <a:ext cx="8734273" cy="641707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Pedestal profiles very similar with and without SF(-)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23403"/>
            <a:ext cx="7620000" cy="705397"/>
          </a:xfrm>
        </p:spPr>
        <p:txBody>
          <a:bodyPr/>
          <a:lstStyle/>
          <a:p>
            <a:r>
              <a:rPr lang="en-US" dirty="0" smtClean="0"/>
              <a:t>Slightly steeper and higher n</a:t>
            </a:r>
            <a:r>
              <a:rPr lang="en-US" baseline="-25000" dirty="0" smtClean="0"/>
              <a:t>e</a:t>
            </a:r>
            <a:r>
              <a:rPr lang="en-US" dirty="0" smtClean="0"/>
              <a:t>, lower and flatter </a:t>
            </a:r>
            <a:r>
              <a:rPr lang="en-US" dirty="0" err="1" smtClean="0"/>
              <a:t>T</a:t>
            </a:r>
            <a:r>
              <a:rPr lang="en-US" baseline="-25000" dirty="0" err="1" smtClean="0"/>
              <a:t>e</a:t>
            </a:r>
            <a:r>
              <a:rPr lang="en-US" dirty="0" smtClean="0"/>
              <a:t> with SF-</a:t>
            </a:r>
            <a:endParaRPr lang="en-US" baseline="-25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614" y="2514600"/>
            <a:ext cx="2901857" cy="3657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7313" y="2455331"/>
            <a:ext cx="2842643" cy="3657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59934" y="2167465"/>
            <a:ext cx="25315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 smtClean="0"/>
              <a:t>Electron Density n</a:t>
            </a:r>
            <a:r>
              <a:rPr lang="en-US" baseline="-25000" dirty="0" smtClean="0"/>
              <a:t>e</a:t>
            </a:r>
            <a:endParaRPr lang="en-US" baseline="-25000" dirty="0"/>
          </a:p>
        </p:txBody>
      </p:sp>
      <p:sp>
        <p:nvSpPr>
          <p:cNvPr id="7" name="TextBox 6"/>
          <p:cNvSpPr txBox="1"/>
          <p:nvPr/>
        </p:nvSpPr>
        <p:spPr>
          <a:xfrm>
            <a:off x="5088466" y="2085999"/>
            <a:ext cx="30818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 smtClean="0"/>
              <a:t>Electron Temperature </a:t>
            </a:r>
            <a:r>
              <a:rPr lang="en-US" dirty="0" err="1" smtClean="0"/>
              <a:t>T</a:t>
            </a:r>
            <a:r>
              <a:rPr lang="en-US" baseline="-25000" dirty="0" err="1" smtClean="0"/>
              <a:t>e</a:t>
            </a:r>
            <a:endParaRPr lang="en-US" baseline="-25000" dirty="0"/>
          </a:p>
        </p:txBody>
      </p:sp>
      <p:pic>
        <p:nvPicPr>
          <p:cNvPr id="8" name="Picture 16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072F6F"/>
              </a:clrFrom>
              <a:clrTo>
                <a:srgbClr val="072F6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1676400"/>
            <a:ext cx="918127" cy="547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3124200" y="6172200"/>
            <a:ext cx="348437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  <a:defRPr/>
            </a:pPr>
            <a:r>
              <a:rPr lang="en-US" sz="1400" i="0" dirty="0" smtClean="0">
                <a:latin typeface="+mj-lt"/>
              </a:rPr>
              <a:t>S. L. Allen et </a:t>
            </a:r>
            <a:r>
              <a:rPr lang="en-US" sz="1400" i="0" dirty="0">
                <a:latin typeface="+mj-lt"/>
              </a:rPr>
              <a:t>al.</a:t>
            </a:r>
            <a:r>
              <a:rPr lang="en-US" sz="1400" i="0" dirty="0" smtClean="0">
                <a:latin typeface="+mj-lt"/>
              </a:rPr>
              <a:t>, </a:t>
            </a:r>
            <a:r>
              <a:rPr lang="en-US" sz="1400" i="0" dirty="0">
                <a:latin typeface="+mj-lt"/>
              </a:rPr>
              <a:t>Paper PD/1-2, IAEA FEC 2012.</a:t>
            </a:r>
            <a:endParaRPr lang="en-US" sz="1400" i="0" u="none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863137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394200" y="1320800"/>
            <a:ext cx="4292600" cy="4754563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 smtClean="0"/>
              <a:t>Detailed ELM analysis before/during SF shows:</a:t>
            </a:r>
          </a:p>
          <a:p>
            <a:pPr marL="0" indent="0">
              <a:buNone/>
            </a:pPr>
            <a:endParaRPr lang="en-US" sz="1800" dirty="0"/>
          </a:p>
          <a:p>
            <a:pPr>
              <a:lnSpc>
                <a:spcPct val="120000"/>
              </a:lnSpc>
            </a:pPr>
            <a:r>
              <a:rPr lang="en-US" sz="1800" b="1" dirty="0" smtClean="0"/>
              <a:t>Pedestal Energy (W</a:t>
            </a:r>
            <a:r>
              <a:rPr lang="en-US" sz="1800" b="1" baseline="-25000" dirty="0" smtClean="0"/>
              <a:t>PEDESTAL</a:t>
            </a:r>
            <a:r>
              <a:rPr lang="en-US" sz="1800" b="1" dirty="0" smtClean="0"/>
              <a:t>) Constant</a:t>
            </a:r>
          </a:p>
          <a:p>
            <a:pPr>
              <a:lnSpc>
                <a:spcPct val="120000"/>
              </a:lnSpc>
            </a:pPr>
            <a:r>
              <a:rPr lang="en-US" sz="1800" b="1" dirty="0" smtClean="0"/>
              <a:t>Confinement Constant</a:t>
            </a:r>
          </a:p>
          <a:p>
            <a:pPr>
              <a:lnSpc>
                <a:spcPct val="120000"/>
              </a:lnSpc>
            </a:pPr>
            <a:r>
              <a:rPr lang="en-US" sz="1800" dirty="0" smtClean="0"/>
              <a:t>Change in stored energy lost per ELM (ΔW</a:t>
            </a:r>
            <a:r>
              <a:rPr lang="en-US" sz="1800" baseline="-25000" dirty="0" smtClean="0"/>
              <a:t>ELM</a:t>
            </a:r>
            <a:r>
              <a:rPr lang="en-US" sz="1800" dirty="0" smtClean="0"/>
              <a:t>) is reduced</a:t>
            </a:r>
          </a:p>
          <a:p>
            <a:pPr>
              <a:lnSpc>
                <a:spcPct val="120000"/>
              </a:lnSpc>
            </a:pPr>
            <a:r>
              <a:rPr lang="en-US" sz="1800" dirty="0" smtClean="0"/>
              <a:t>Consistent with </a:t>
            </a:r>
            <a:r>
              <a:rPr lang="en-US" sz="1800" dirty="0" err="1" smtClean="0"/>
              <a:t>Loarte</a:t>
            </a:r>
            <a:r>
              <a:rPr lang="en-US" sz="1800" dirty="0" smtClean="0"/>
              <a:t> connection length scaling </a:t>
            </a:r>
            <a:endParaRPr lang="en-US" sz="1800" b="1" dirty="0" smtClean="0"/>
          </a:p>
          <a:p>
            <a:pPr>
              <a:lnSpc>
                <a:spcPct val="200000"/>
              </a:lnSpc>
            </a:pPr>
            <a:endParaRPr lang="en-US" sz="1800" b="1" dirty="0"/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Detailed ELM Analysis: </a:t>
            </a:r>
            <a:r>
              <a:rPr lang="en-US" dirty="0">
                <a:latin typeface="Symbol" charset="2"/>
                <a:cs typeface="Symbol" charset="2"/>
              </a:rPr>
              <a:t>D</a:t>
            </a:r>
            <a:r>
              <a:rPr lang="en-US" dirty="0"/>
              <a:t>W(ELM) decreased,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 </a:t>
            </a:r>
            <a:r>
              <a:rPr lang="en-US" dirty="0"/>
              <a:t>pedestal constant in SF</a:t>
            </a:r>
          </a:p>
        </p:txBody>
      </p:sp>
      <p:pic>
        <p:nvPicPr>
          <p:cNvPr id="4" name="Content Placeholder 3" descr="150672_v14_working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30" t="115" r="-548" b="-191"/>
          <a:stretch/>
        </p:blipFill>
        <p:spPr bwMode="auto">
          <a:xfrm>
            <a:off x="703709" y="1320800"/>
            <a:ext cx="3369122" cy="4754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H="1">
            <a:off x="2438403" y="2667000"/>
            <a:ext cx="2057397" cy="15621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2438402" y="3200400"/>
            <a:ext cx="2057398" cy="154093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2" idx="1"/>
          </p:cNvCxnSpPr>
          <p:nvPr/>
        </p:nvCxnSpPr>
        <p:spPr>
          <a:xfrm flipH="1">
            <a:off x="2751668" y="3698082"/>
            <a:ext cx="1642532" cy="180525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1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72F6F"/>
              </a:clrFrom>
              <a:clrTo>
                <a:srgbClr val="072F6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457200"/>
            <a:ext cx="918127" cy="547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4724400" y="5638800"/>
            <a:ext cx="348437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  <a:defRPr/>
            </a:pPr>
            <a:r>
              <a:rPr lang="en-US" sz="1400" i="0" dirty="0" smtClean="0">
                <a:latin typeface="+mj-lt"/>
              </a:rPr>
              <a:t>S. L. Allen et </a:t>
            </a:r>
            <a:r>
              <a:rPr lang="en-US" sz="1400" i="0" dirty="0">
                <a:latin typeface="+mj-lt"/>
              </a:rPr>
              <a:t>al.</a:t>
            </a:r>
            <a:r>
              <a:rPr lang="en-US" sz="1400" i="0" dirty="0" smtClean="0">
                <a:latin typeface="+mj-lt"/>
              </a:rPr>
              <a:t>, </a:t>
            </a:r>
            <a:r>
              <a:rPr lang="en-US" sz="1400" i="0" dirty="0">
                <a:latin typeface="+mj-lt"/>
              </a:rPr>
              <a:t>Paper PD/1-2, IAEA FEC 2012.</a:t>
            </a:r>
            <a:endParaRPr lang="en-US" sz="1400" i="0" u="none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20990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eq-150672-4550-low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0698" y="1295400"/>
            <a:ext cx="3356953" cy="228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04775"/>
            <a:ext cx="7950200" cy="809625"/>
          </a:xfrm>
        </p:spPr>
        <p:txBody>
          <a:bodyPr/>
          <a:lstStyle/>
          <a:p>
            <a:r>
              <a:rPr lang="en-US" sz="2800" dirty="0" smtClean="0"/>
              <a:t>Significant heat flux reduction between and during ELMs observed </a:t>
            </a:r>
            <a:r>
              <a:rPr lang="en-US" sz="2800" dirty="0"/>
              <a:t>in NSTX and DIII-</a:t>
            </a:r>
            <a:r>
              <a:rPr lang="en-US" sz="2800" dirty="0" smtClean="0"/>
              <a:t>D snowflake </a:t>
            </a:r>
            <a:r>
              <a:rPr lang="en-US" sz="2800" dirty="0" err="1" smtClean="0"/>
              <a:t>divertors</a:t>
            </a:r>
            <a:endParaRPr lang="en-US" sz="28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304800" y="1371600"/>
            <a:ext cx="54102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>
            <a:lvl1pPr marL="342858" indent="-342858" algn="l" rtl="0" fontAlgn="base">
              <a:spcBef>
                <a:spcPct val="20000"/>
              </a:spcBef>
              <a:spcAft>
                <a:spcPct val="0"/>
              </a:spcAft>
              <a:buClr>
                <a:srgbClr val="004483"/>
              </a:buClr>
              <a:buFont typeface="Wingdings" pitchFamily="-65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860" indent="-285715" algn="l" rtl="0" fontAlgn="base">
              <a:spcBef>
                <a:spcPct val="20000"/>
              </a:spcBef>
              <a:spcAft>
                <a:spcPct val="0"/>
              </a:spcAft>
              <a:buClr>
                <a:srgbClr val="004483"/>
              </a:buClr>
              <a:buFont typeface="Times" pitchFamily="-65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862" indent="-228572" algn="l" rtl="0" fontAlgn="base">
              <a:spcBef>
                <a:spcPct val="20000"/>
              </a:spcBef>
              <a:spcAft>
                <a:spcPct val="0"/>
              </a:spcAft>
              <a:buClr>
                <a:srgbClr val="004483"/>
              </a:buClr>
              <a:buFont typeface="Symbol" pitchFamily="-65" charset="2"/>
              <a:buChar char="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06" indent="-228572" algn="l" rtl="0" fontAlgn="base">
              <a:spcBef>
                <a:spcPct val="20000"/>
              </a:spcBef>
              <a:spcAft>
                <a:spcPct val="0"/>
              </a:spcAft>
              <a:buClr>
                <a:srgbClr val="004483"/>
              </a:buClr>
              <a:buFont typeface="Symbol" pitchFamily="-65" charset="2"/>
              <a:buChar char="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150" indent="-228572" algn="l" rtl="0" fontAlgn="base">
              <a:spcBef>
                <a:spcPct val="20000"/>
              </a:spcBef>
              <a:spcAft>
                <a:spcPct val="0"/>
              </a:spcAft>
              <a:buClr>
                <a:srgbClr val="004483"/>
              </a:buClr>
              <a:buFont typeface="Geneva CE" pitchFamily="-65" charset="-18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295" indent="-228572" algn="l" rtl="0" fontAlgn="base">
              <a:spcBef>
                <a:spcPct val="20000"/>
              </a:spcBef>
              <a:spcAft>
                <a:spcPct val="0"/>
              </a:spcAft>
              <a:buClr>
                <a:srgbClr val="004483"/>
              </a:buClr>
              <a:buFont typeface="Geneva CE" pitchFamily="-65" charset="-18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440" indent="-228572" algn="l" rtl="0" fontAlgn="base">
              <a:spcBef>
                <a:spcPct val="20000"/>
              </a:spcBef>
              <a:spcAft>
                <a:spcPct val="0"/>
              </a:spcAft>
              <a:buClr>
                <a:srgbClr val="004483"/>
              </a:buClr>
              <a:buFont typeface="Geneva CE" pitchFamily="-65" charset="-18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584" indent="-228572" algn="l" rtl="0" fontAlgn="base">
              <a:spcBef>
                <a:spcPct val="20000"/>
              </a:spcBef>
              <a:spcAft>
                <a:spcPct val="0"/>
              </a:spcAft>
              <a:buClr>
                <a:srgbClr val="004483"/>
              </a:buClr>
              <a:buFont typeface="Geneva CE" pitchFamily="-65" charset="-18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729" indent="-228572" algn="l" rtl="0" fontAlgn="base">
              <a:spcBef>
                <a:spcPct val="20000"/>
              </a:spcBef>
              <a:spcAft>
                <a:spcPct val="0"/>
              </a:spcAft>
              <a:buClr>
                <a:srgbClr val="004483"/>
              </a:buClr>
              <a:buFont typeface="Geneva CE" pitchFamily="-65" charset="-18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i="0" dirty="0" smtClean="0"/>
              <a:t>Outline of talk</a:t>
            </a:r>
          </a:p>
          <a:p>
            <a:r>
              <a:rPr lang="en-US" sz="2000" b="0" i="0" dirty="0" smtClean="0"/>
              <a:t>Snowflake divertor configuration</a:t>
            </a:r>
          </a:p>
          <a:p>
            <a:r>
              <a:rPr lang="en-US" sz="2000" b="0" i="0" dirty="0"/>
              <a:t>S</a:t>
            </a:r>
            <a:r>
              <a:rPr lang="en-US" sz="2000" b="0" i="0" dirty="0" smtClean="0"/>
              <a:t>nowflake </a:t>
            </a:r>
            <a:r>
              <a:rPr lang="en-US" sz="2000" b="0" i="0" dirty="0"/>
              <a:t>divertor </a:t>
            </a:r>
            <a:r>
              <a:rPr lang="en-US" sz="2000" b="0" i="0" dirty="0" smtClean="0"/>
              <a:t>in NSTX</a:t>
            </a:r>
            <a:endParaRPr lang="en-US" sz="1600" b="0" i="0" dirty="0"/>
          </a:p>
          <a:p>
            <a:pPr marL="800045" lvl="1" indent="-342900"/>
            <a:r>
              <a:rPr lang="en-US" sz="1800" b="0" i="0" dirty="0" smtClean="0"/>
              <a:t>Facilitated access to detachment</a:t>
            </a:r>
            <a:endParaRPr lang="en-US" sz="1800" b="0" i="0" dirty="0"/>
          </a:p>
          <a:p>
            <a:pPr marL="800045" lvl="1" indent="-342900"/>
            <a:r>
              <a:rPr lang="en-US" sz="1800" b="0" i="0" dirty="0"/>
              <a:t>Heat flux reduction compatible with H-</a:t>
            </a:r>
            <a:r>
              <a:rPr lang="en-US" sz="1800" b="0" i="0" dirty="0" smtClean="0"/>
              <a:t>mode</a:t>
            </a:r>
          </a:p>
          <a:p>
            <a:r>
              <a:rPr lang="en-US" sz="2000" b="0" i="0" dirty="0" smtClean="0"/>
              <a:t>Snowflake divertor in DIII-D</a:t>
            </a:r>
          </a:p>
          <a:p>
            <a:pPr marL="800045" lvl="1" indent="-342900"/>
            <a:r>
              <a:rPr lang="en-US" sz="1800" b="0" i="0" dirty="0"/>
              <a:t>Heat flux reduction compatible with H-mode</a:t>
            </a:r>
          </a:p>
          <a:p>
            <a:pPr lvl="1"/>
            <a:r>
              <a:rPr lang="en-US" sz="1800" b="0" i="0" dirty="0" err="1" smtClean="0"/>
              <a:t>Cryopump</a:t>
            </a:r>
            <a:r>
              <a:rPr lang="en-US" sz="1800" b="0" i="0" dirty="0" smtClean="0"/>
              <a:t> density control within </a:t>
            </a:r>
          </a:p>
          <a:p>
            <a:pPr marL="457145" lvl="1" indent="0">
              <a:buNone/>
            </a:pPr>
            <a:r>
              <a:rPr lang="en-US" sz="1800" b="0" i="0" dirty="0"/>
              <a:t>	</a:t>
            </a:r>
            <a:r>
              <a:rPr lang="en-US" sz="1800" b="0" i="0" dirty="0" smtClean="0"/>
              <a:t>n</a:t>
            </a:r>
            <a:r>
              <a:rPr lang="en-US" sz="1800" b="0" i="0" baseline="-25000" dirty="0" smtClean="0"/>
              <a:t>e</a:t>
            </a:r>
            <a:r>
              <a:rPr lang="en-US" sz="1800" b="0" i="0" dirty="0"/>
              <a:t>/</a:t>
            </a:r>
            <a:r>
              <a:rPr lang="en-US" sz="1800" b="0" i="0" dirty="0" err="1" smtClean="0"/>
              <a:t>n</a:t>
            </a:r>
            <a:r>
              <a:rPr lang="en-US" sz="1800" b="0" i="0" baseline="-25000" dirty="0" err="1" smtClean="0"/>
              <a:t>G</a:t>
            </a:r>
            <a:r>
              <a:rPr lang="en-US" sz="1800" b="0" i="0" baseline="-25000" dirty="0" smtClean="0"/>
              <a:t> </a:t>
            </a:r>
            <a:r>
              <a:rPr lang="en-US" sz="1800" b="0" i="0" dirty="0" smtClean="0"/>
              <a:t>= 0.4-0.75</a:t>
            </a:r>
          </a:p>
          <a:p>
            <a:pPr lvl="1"/>
            <a:r>
              <a:rPr lang="en-US" sz="1800" b="0" i="0" dirty="0" smtClean="0"/>
              <a:t>Detachment and ELM heat flux</a:t>
            </a:r>
          </a:p>
          <a:p>
            <a:r>
              <a:rPr lang="en-US" sz="2000" b="0" i="0" dirty="0" smtClean="0"/>
              <a:t>Projections for NSTX-Upgrade</a:t>
            </a:r>
            <a:endParaRPr lang="en-US" sz="2000" b="0" i="0" dirty="0"/>
          </a:p>
          <a:p>
            <a:r>
              <a:rPr lang="en-US" sz="2000" b="0" i="0" dirty="0" smtClean="0"/>
              <a:t>Conclusions</a:t>
            </a:r>
          </a:p>
        </p:txBody>
      </p:sp>
      <p:pic>
        <p:nvPicPr>
          <p:cNvPr id="8" name="Picture 1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72F6F"/>
              </a:clrFrom>
              <a:clrTo>
                <a:srgbClr val="072F6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3200400"/>
            <a:ext cx="791282" cy="47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eps13-q-150672-colcon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4038600"/>
            <a:ext cx="3154510" cy="2438400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 bwMode="auto">
          <a:xfrm>
            <a:off x="8458200" y="5029200"/>
            <a:ext cx="0" cy="685800"/>
          </a:xfrm>
          <a:prstGeom prst="straightConnector1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11" name="Rectangle 10"/>
          <p:cNvSpPr/>
          <p:nvPr/>
        </p:nvSpPr>
        <p:spPr>
          <a:xfrm>
            <a:off x="8534400" y="5105400"/>
            <a:ext cx="46872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4000" i="0" dirty="0" smtClean="0">
                <a:solidFill>
                  <a:schemeClr val="bg1">
                    <a:lumMod val="95000"/>
                  </a:schemeClr>
                </a:solidFill>
              </a:rPr>
              <a:t>*</a:t>
            </a:r>
            <a:endParaRPr lang="en-US" sz="40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6538063"/>
      </p:ext>
    </p:extLst>
  </p:cSld>
  <p:clrMapOvr>
    <a:masterClrMapping/>
  </p:clrMapOvr>
  <p:transition xmlns:p14="http://schemas.microsoft.com/office/powerpoint/2010/main" advTm="6810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3"/>
          <p:cNvSpPr>
            <a:spLocks noGrp="1"/>
          </p:cNvSpPr>
          <p:nvPr>
            <p:ph type="title"/>
          </p:nvPr>
        </p:nvSpPr>
        <p:spPr>
          <a:xfrm>
            <a:off x="533400" y="76200"/>
            <a:ext cx="8153400" cy="838200"/>
          </a:xfrm>
        </p:spPr>
        <p:txBody>
          <a:bodyPr>
            <a:noAutofit/>
          </a:bodyPr>
          <a:lstStyle/>
          <a:p>
            <a:r>
              <a:rPr lang="en-US" sz="3000" dirty="0" smtClean="0"/>
              <a:t>Snowflake divertor geometry takes advantage of </a:t>
            </a:r>
            <a:r>
              <a:rPr lang="en-US" sz="3000" i="1" dirty="0" err="1" smtClean="0"/>
              <a:t>B</a:t>
            </a:r>
            <a:r>
              <a:rPr lang="en-US" sz="3000" i="1" baseline="-25000" dirty="0" err="1" smtClean="0"/>
              <a:t>p</a:t>
            </a:r>
            <a:r>
              <a:rPr lang="en-US" sz="3000" dirty="0" smtClean="0"/>
              <a:t> structure in second-order null region</a:t>
            </a:r>
          </a:p>
        </p:txBody>
      </p:sp>
      <p:pic>
        <p:nvPicPr>
          <p:cNvPr id="18" name="Picture 17" descr="Picture 2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2861" y="3429000"/>
            <a:ext cx="3621139" cy="2050645"/>
          </a:xfrm>
          <a:prstGeom prst="rect">
            <a:avLst/>
          </a:prstGeom>
        </p:spPr>
      </p:pic>
      <p:pic>
        <p:nvPicPr>
          <p:cNvPr id="19" name="Picture 18" descr="ryutov-sfd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1404" y="1157540"/>
            <a:ext cx="1752601" cy="2423860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5791200" y="5334000"/>
            <a:ext cx="3276600" cy="634008"/>
          </a:xfrm>
          <a:prstGeom prst="rect">
            <a:avLst/>
          </a:prstGeom>
        </p:spPr>
        <p:txBody>
          <a:bodyPr wrap="square" lIns="91428" tIns="45714" rIns="91428" bIns="45714">
            <a:spAutoFit/>
          </a:bodyPr>
          <a:lstStyle/>
          <a:p>
            <a:pPr>
              <a:spcAft>
                <a:spcPts val="0"/>
              </a:spcAft>
              <a:buNone/>
            </a:pPr>
            <a:r>
              <a:rPr lang="en-US" sz="1600" b="1" i="0" u="none" dirty="0" smtClean="0">
                <a:solidFill>
                  <a:srgbClr val="FF0000"/>
                </a:solidFill>
                <a:latin typeface="+mn-lt"/>
              </a:rPr>
              <a:t>Snowflake-minus</a:t>
            </a:r>
          </a:p>
          <a:p>
            <a:pPr algn="r">
              <a:spcAft>
                <a:spcPts val="0"/>
              </a:spcAft>
              <a:buNone/>
            </a:pPr>
            <a:r>
              <a:rPr lang="en-US" sz="1600" b="1" i="0" u="none" dirty="0" smtClean="0">
                <a:solidFill>
                  <a:srgbClr val="FF0000"/>
                </a:solidFill>
                <a:latin typeface="+mn-lt"/>
              </a:rPr>
              <a:t>	Snowflake</a:t>
            </a:r>
            <a:r>
              <a:rPr lang="en-US" sz="1600" b="1" i="0" u="none" dirty="0">
                <a:solidFill>
                  <a:srgbClr val="FF0000"/>
                </a:solidFill>
                <a:latin typeface="+mn-lt"/>
              </a:rPr>
              <a:t>-plus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248400" y="1219200"/>
            <a:ext cx="1676400" cy="877151"/>
          </a:xfrm>
          <a:prstGeom prst="rect">
            <a:avLst/>
          </a:prstGeom>
        </p:spPr>
        <p:txBody>
          <a:bodyPr wrap="square" lIns="91428" tIns="45714" rIns="91428" bIns="45714" numCol="1">
            <a:spAutoFit/>
          </a:bodyPr>
          <a:lstStyle/>
          <a:p>
            <a:pPr>
              <a:lnSpc>
                <a:spcPct val="70000"/>
              </a:lnSpc>
              <a:spcAft>
                <a:spcPts val="0"/>
              </a:spcAft>
              <a:buNone/>
            </a:pPr>
            <a:r>
              <a:rPr lang="en-US" sz="2000" b="1" i="0" u="none" dirty="0" smtClean="0">
                <a:solidFill>
                  <a:srgbClr val="FF0000"/>
                </a:solidFill>
                <a:latin typeface="+mn-lt"/>
              </a:rPr>
              <a:t>Exact</a:t>
            </a:r>
          </a:p>
          <a:p>
            <a:pPr>
              <a:lnSpc>
                <a:spcPct val="70000"/>
              </a:lnSpc>
              <a:spcAft>
                <a:spcPts val="0"/>
              </a:spcAft>
              <a:buNone/>
            </a:pPr>
            <a:r>
              <a:rPr lang="en-US" sz="2000" b="1" i="0" u="none" dirty="0" smtClean="0">
                <a:solidFill>
                  <a:srgbClr val="FF0000"/>
                </a:solidFill>
                <a:latin typeface="+mn-lt"/>
              </a:rPr>
              <a:t>snowflake</a:t>
            </a:r>
            <a:endParaRPr lang="en-US" sz="2000" b="1" i="0" u="none" dirty="0">
              <a:solidFill>
                <a:srgbClr val="FF0000"/>
              </a:solidFill>
              <a:latin typeface="+mn-lt"/>
            </a:endParaRPr>
          </a:p>
          <a:p>
            <a:pPr>
              <a:lnSpc>
                <a:spcPct val="70000"/>
              </a:lnSpc>
              <a:spcAft>
                <a:spcPts val="0"/>
              </a:spcAft>
              <a:buNone/>
            </a:pPr>
            <a:endParaRPr lang="en-US" sz="2000" b="1" i="0" u="none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8077200" y="2743200"/>
            <a:ext cx="389850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3200" b="1" i="0" u="none" dirty="0" smtClean="0">
                <a:solidFill>
                  <a:srgbClr val="FF0000"/>
                </a:solidFill>
              </a:rPr>
              <a:t>*</a:t>
            </a:r>
            <a:endParaRPr lang="en-US" sz="3200" b="1" i="0" u="none" dirty="0">
              <a:solidFill>
                <a:srgbClr val="FF000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8001000" y="4191000"/>
            <a:ext cx="533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400" b="1" i="0" u="none" dirty="0" smtClean="0">
                <a:solidFill>
                  <a:srgbClr val="FF0000"/>
                </a:solidFill>
              </a:rPr>
              <a:t>+</a:t>
            </a:r>
            <a:endParaRPr lang="en-US" sz="2400" b="1" i="0" u="none" dirty="0">
              <a:solidFill>
                <a:srgbClr val="FF000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784038" y="4648200"/>
            <a:ext cx="3693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2400" b="1" i="0" u="none" dirty="0" smtClean="0">
                <a:solidFill>
                  <a:srgbClr val="FF0000"/>
                </a:solidFill>
              </a:rPr>
              <a:t>+</a:t>
            </a:r>
            <a:endParaRPr lang="en-US" sz="2400" b="1" i="0" u="none" dirty="0">
              <a:solidFill>
                <a:srgbClr val="FF0000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641038" y="4419600"/>
            <a:ext cx="3693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2400" b="1" i="0" u="none" dirty="0" smtClean="0">
                <a:solidFill>
                  <a:srgbClr val="FF0000"/>
                </a:solidFill>
              </a:rPr>
              <a:t>+</a:t>
            </a:r>
            <a:endParaRPr lang="en-US" sz="2400" b="1" i="0" u="none" dirty="0">
              <a:solidFill>
                <a:srgbClr val="FF0000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260038" y="4267200"/>
            <a:ext cx="3693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2400" b="1" i="0" u="none" dirty="0" smtClean="0">
                <a:solidFill>
                  <a:srgbClr val="FF0000"/>
                </a:solidFill>
              </a:rPr>
              <a:t>+</a:t>
            </a:r>
            <a:endParaRPr lang="en-US" sz="2400" b="1" i="0" u="none" dirty="0">
              <a:solidFill>
                <a:srgbClr val="FF0000"/>
              </a:solidFill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7807192" y="2969956"/>
            <a:ext cx="228600" cy="27431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rgbClr val="0039A6"/>
              </a:solidFill>
              <a:effectLst/>
              <a:latin typeface="Impact" pitchFamily="-65" charset="0"/>
              <a:ea typeface="ＭＳ Ｐゴシック" pitchFamily="-128" charset="-128"/>
              <a:cs typeface="ＭＳ Ｐゴシック" pitchFamily="-128" charset="-128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715000" y="5943600"/>
            <a:ext cx="3544560" cy="634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  <a:defRPr/>
            </a:pPr>
            <a:r>
              <a:rPr lang="en-US" sz="1600" b="1" i="0" u="none" dirty="0">
                <a:latin typeface="+mj-lt"/>
              </a:rPr>
              <a:t>D. D. Ryutov, </a:t>
            </a:r>
            <a:r>
              <a:rPr lang="en-US" sz="1600" b="1" i="0" u="none" dirty="0" err="1">
                <a:latin typeface="+mj-lt"/>
              </a:rPr>
              <a:t>PoP</a:t>
            </a:r>
            <a:r>
              <a:rPr lang="en-US" sz="1600" b="1" i="0" u="none" dirty="0">
                <a:latin typeface="+mj-lt"/>
              </a:rPr>
              <a:t> 14, 064502 </a:t>
            </a:r>
            <a:r>
              <a:rPr lang="en-US" sz="1600" b="1" i="0" u="none" dirty="0" smtClean="0">
                <a:latin typeface="+mj-lt"/>
              </a:rPr>
              <a:t>2007;</a:t>
            </a:r>
          </a:p>
          <a:p>
            <a:pPr>
              <a:buNone/>
              <a:defRPr/>
            </a:pPr>
            <a:r>
              <a:rPr lang="en-US" sz="1600" b="1" i="0" u="none" dirty="0" smtClean="0">
                <a:latin typeface="+mj-lt"/>
              </a:rPr>
              <a:t>EPS 2012 Invited, PPCF 54, 124050 (2012) 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7696200" y="3048000"/>
            <a:ext cx="3048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80" charset="0"/>
              <a:ea typeface="ＭＳ Ｐゴシック" pitchFamily="80" charset="-128"/>
              <a:cs typeface="ＭＳ Ｐゴシック" pitchFamily="80" charset="-128"/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 bwMode="auto">
          <a:xfrm>
            <a:off x="76200" y="3657600"/>
            <a:ext cx="5562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>
            <a:lvl1pPr marL="342858" indent="-342858" algn="l" rtl="0" fontAlgn="base">
              <a:spcBef>
                <a:spcPct val="20000"/>
              </a:spcBef>
              <a:spcAft>
                <a:spcPct val="0"/>
              </a:spcAft>
              <a:buClr>
                <a:srgbClr val="004483"/>
              </a:buClr>
              <a:buFont typeface="Wingdings" pitchFamily="-65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860" indent="-285715" algn="l" rtl="0" fontAlgn="base">
              <a:spcBef>
                <a:spcPct val="20000"/>
              </a:spcBef>
              <a:spcAft>
                <a:spcPct val="0"/>
              </a:spcAft>
              <a:buClr>
                <a:srgbClr val="004483"/>
              </a:buClr>
              <a:buFont typeface="Times" pitchFamily="-65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862" indent="-228572" algn="l" rtl="0" fontAlgn="base">
              <a:spcBef>
                <a:spcPct val="20000"/>
              </a:spcBef>
              <a:spcAft>
                <a:spcPct val="0"/>
              </a:spcAft>
              <a:buClr>
                <a:srgbClr val="004483"/>
              </a:buClr>
              <a:buFont typeface="Symbol" pitchFamily="-65" charset="2"/>
              <a:buChar char="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06" indent="-228572" algn="l" rtl="0" fontAlgn="base">
              <a:spcBef>
                <a:spcPct val="20000"/>
              </a:spcBef>
              <a:spcAft>
                <a:spcPct val="0"/>
              </a:spcAft>
              <a:buClr>
                <a:srgbClr val="004483"/>
              </a:buClr>
              <a:buFont typeface="Symbol" pitchFamily="-65" charset="2"/>
              <a:buChar char="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150" indent="-228572" algn="l" rtl="0" fontAlgn="base">
              <a:spcBef>
                <a:spcPct val="20000"/>
              </a:spcBef>
              <a:spcAft>
                <a:spcPct val="0"/>
              </a:spcAft>
              <a:buClr>
                <a:srgbClr val="004483"/>
              </a:buClr>
              <a:buFont typeface="Geneva CE" pitchFamily="-65" charset="-18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295" indent="-228572" algn="l" rtl="0" fontAlgn="base">
              <a:spcBef>
                <a:spcPct val="20000"/>
              </a:spcBef>
              <a:spcAft>
                <a:spcPct val="0"/>
              </a:spcAft>
              <a:buClr>
                <a:srgbClr val="004483"/>
              </a:buClr>
              <a:buFont typeface="Geneva CE" pitchFamily="-65" charset="-18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440" indent="-228572" algn="l" rtl="0" fontAlgn="base">
              <a:spcBef>
                <a:spcPct val="20000"/>
              </a:spcBef>
              <a:spcAft>
                <a:spcPct val="0"/>
              </a:spcAft>
              <a:buClr>
                <a:srgbClr val="004483"/>
              </a:buClr>
              <a:buFont typeface="Geneva CE" pitchFamily="-65" charset="-18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584" indent="-228572" algn="l" rtl="0" fontAlgn="base">
              <a:spcBef>
                <a:spcPct val="20000"/>
              </a:spcBef>
              <a:spcAft>
                <a:spcPct val="0"/>
              </a:spcAft>
              <a:buClr>
                <a:srgbClr val="004483"/>
              </a:buClr>
              <a:buFont typeface="Geneva CE" pitchFamily="-65" charset="-18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729" indent="-228572" algn="l" rtl="0" fontAlgn="base">
              <a:spcBef>
                <a:spcPct val="20000"/>
              </a:spcBef>
              <a:spcAft>
                <a:spcPct val="0"/>
              </a:spcAft>
              <a:buClr>
                <a:srgbClr val="004483"/>
              </a:buClr>
              <a:buFont typeface="Geneva CE" pitchFamily="-65" charset="-18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7061" indent="-285750"/>
            <a:r>
              <a:rPr lang="en-US" sz="2000" i="0" dirty="0" smtClean="0"/>
              <a:t>Predicted properties</a:t>
            </a:r>
            <a:endParaRPr lang="en-US" sz="2000" i="0" dirty="0"/>
          </a:p>
          <a:p>
            <a:pPr marL="627063" lvl="1" indent="-285750"/>
            <a:r>
              <a:rPr lang="en-US" sz="1800" b="0" i="0" dirty="0" smtClean="0"/>
              <a:t>Increased edge shear: </a:t>
            </a:r>
            <a:r>
              <a:rPr lang="en-US" sz="1800" b="0" i="0" dirty="0" err="1" smtClean="0"/>
              <a:t>ped</a:t>
            </a:r>
            <a:r>
              <a:rPr lang="en-US" sz="1800" b="0" i="0" dirty="0" smtClean="0"/>
              <a:t>. stability</a:t>
            </a:r>
          </a:p>
          <a:p>
            <a:pPr marL="627063" lvl="1" indent="-285750"/>
            <a:r>
              <a:rPr lang="en-US" sz="1800" b="0" i="0" dirty="0" err="1" smtClean="0"/>
              <a:t>Add’l</a:t>
            </a:r>
            <a:r>
              <a:rPr lang="en-US" sz="1800" b="0" i="0" dirty="0" smtClean="0"/>
              <a:t> null: H-mode power threshold, ion loss</a:t>
            </a:r>
          </a:p>
          <a:p>
            <a:pPr marL="627063" lvl="1" indent="-285750"/>
            <a:r>
              <a:rPr lang="en-US" sz="1800" b="0" i="0" dirty="0" smtClean="0"/>
              <a:t>Larger plasma wetted-area </a:t>
            </a:r>
            <a:r>
              <a:rPr lang="en-US" sz="1800" b="0" dirty="0" err="1" smtClean="0"/>
              <a:t>A</a:t>
            </a:r>
            <a:r>
              <a:rPr lang="en-US" sz="1800" b="0" baseline="-25000" dirty="0" err="1" smtClean="0"/>
              <a:t>wet</a:t>
            </a:r>
            <a:r>
              <a:rPr lang="en-US" sz="1800" b="0" i="0" dirty="0" smtClean="0"/>
              <a:t> : reduce </a:t>
            </a:r>
            <a:r>
              <a:rPr lang="en-US" sz="1800" b="0" dirty="0" err="1" smtClean="0"/>
              <a:t>q</a:t>
            </a:r>
            <a:r>
              <a:rPr lang="en-US" sz="1800" b="0" baseline="-25000" dirty="0" err="1" smtClean="0">
                <a:cs typeface="Symbol" charset="2"/>
              </a:rPr>
              <a:t>div</a:t>
            </a:r>
            <a:endParaRPr lang="en-US" sz="1800" b="0" baseline="-25000" dirty="0" smtClean="0">
              <a:cs typeface="Symbol" charset="2"/>
            </a:endParaRPr>
          </a:p>
          <a:p>
            <a:pPr marL="627063" lvl="1" indent="-285750"/>
            <a:r>
              <a:rPr lang="en-US" sz="1800" b="0" i="0" dirty="0" smtClean="0">
                <a:cs typeface="Symbol" charset="2"/>
              </a:rPr>
              <a:t>Four strike points : share </a:t>
            </a:r>
            <a:r>
              <a:rPr lang="en-US" sz="1800" b="0" i="0" dirty="0" err="1" smtClean="0"/>
              <a:t>q</a:t>
            </a:r>
            <a:r>
              <a:rPr lang="en-US" sz="1800" b="0" i="0" baseline="-25000" dirty="0" err="1" smtClean="0"/>
              <a:t>II</a:t>
            </a:r>
            <a:endParaRPr lang="en-US" sz="1800" b="0" i="0" dirty="0" smtClean="0">
              <a:cs typeface="Symbol" charset="2"/>
            </a:endParaRPr>
          </a:p>
          <a:p>
            <a:pPr marL="627063" lvl="1" indent="-285750"/>
            <a:r>
              <a:rPr lang="en-US" sz="1800" b="0" i="0" dirty="0" smtClean="0"/>
              <a:t>Larger X-point connection length L</a:t>
            </a:r>
            <a:r>
              <a:rPr lang="en-US" sz="1800" b="0" i="0" baseline="-25000" dirty="0" smtClean="0"/>
              <a:t>x</a:t>
            </a:r>
            <a:r>
              <a:rPr lang="en-US" sz="1800" b="0" i="0" dirty="0" smtClean="0"/>
              <a:t> : reduce </a:t>
            </a:r>
            <a:r>
              <a:rPr lang="en-US" sz="1800" b="0" i="0" dirty="0" err="1" smtClean="0"/>
              <a:t>q</a:t>
            </a:r>
            <a:r>
              <a:rPr lang="en-US" sz="1800" b="0" i="0" baseline="-25000" dirty="0" err="1" smtClean="0"/>
              <a:t>II</a:t>
            </a:r>
            <a:endParaRPr lang="en-US" sz="1800" b="0" i="0" baseline="-25000" dirty="0" smtClean="0"/>
          </a:p>
          <a:p>
            <a:pPr marL="627063" lvl="1" indent="-285750"/>
            <a:r>
              <a:rPr lang="en-US" sz="1800" b="0" i="0" dirty="0" smtClean="0"/>
              <a:t>Larger effective divertor volume </a:t>
            </a:r>
            <a:r>
              <a:rPr lang="en-US" sz="1800" b="0" i="0" dirty="0" err="1" smtClean="0"/>
              <a:t>V</a:t>
            </a:r>
            <a:r>
              <a:rPr lang="en-US" sz="1800" b="0" i="0" baseline="-25000" dirty="0" err="1" smtClean="0"/>
              <a:t>div</a:t>
            </a:r>
            <a:r>
              <a:rPr lang="en-US" sz="1800" b="0" i="0" dirty="0" smtClean="0"/>
              <a:t> : incr. </a:t>
            </a:r>
            <a:r>
              <a:rPr lang="en-US" sz="1800" b="0" i="0" dirty="0" err="1" smtClean="0"/>
              <a:t>P</a:t>
            </a:r>
            <a:r>
              <a:rPr lang="en-US" sz="1800" b="0" i="0" baseline="-25000" dirty="0" err="1" smtClean="0"/>
              <a:t>rad</a:t>
            </a:r>
            <a:r>
              <a:rPr lang="en-US" sz="1800" b="0" i="0" baseline="-25000" dirty="0" smtClean="0"/>
              <a:t> </a:t>
            </a:r>
          </a:p>
          <a:p>
            <a:pPr marL="627063" lvl="1" indent="-285750"/>
            <a:r>
              <a:rPr lang="en-US" sz="1800" b="0" i="0" dirty="0"/>
              <a:t>H</a:t>
            </a:r>
            <a:r>
              <a:rPr lang="en-US" sz="1800" b="0" i="0" dirty="0" smtClean="0"/>
              <a:t>igh </a:t>
            </a:r>
            <a:r>
              <a:rPr lang="en-US" sz="1800" b="0" i="0" dirty="0" err="1" smtClean="0">
                <a:latin typeface="Symbol" charset="2"/>
                <a:cs typeface="Symbol" charset="2"/>
              </a:rPr>
              <a:t>b</a:t>
            </a:r>
            <a:r>
              <a:rPr lang="en-US" sz="1800" b="0" i="0" baseline="-25000" dirty="0" err="1" smtClean="0"/>
              <a:t>p</a:t>
            </a:r>
            <a:r>
              <a:rPr lang="en-US" sz="1800" b="0" i="0" dirty="0" smtClean="0"/>
              <a:t> convective zone D* ≤ a (a </a:t>
            </a:r>
            <a:r>
              <a:rPr lang="en-US" sz="1800" b="0" i="0" dirty="0" err="1" smtClean="0">
                <a:latin typeface="Symbol" charset="2"/>
                <a:cs typeface="Symbol" charset="2"/>
              </a:rPr>
              <a:t>b</a:t>
            </a:r>
            <a:r>
              <a:rPr lang="en-US" sz="1800" b="0" i="0" baseline="-25000" dirty="0" err="1" smtClean="0"/>
              <a:t>pm</a:t>
            </a:r>
            <a:r>
              <a:rPr lang="en-US" sz="1800" b="0" i="0" dirty="0" smtClean="0"/>
              <a:t> / R)</a:t>
            </a:r>
            <a:r>
              <a:rPr lang="en-US" sz="1800" b="0" i="0" baseline="30000" dirty="0" smtClean="0"/>
              <a:t>1/4</a:t>
            </a:r>
          </a:p>
          <a:p>
            <a:endParaRPr lang="en-US" b="0" i="0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76200" y="1219200"/>
            <a:ext cx="5867400" cy="2057400"/>
          </a:xfrm>
        </p:spPr>
        <p:txBody>
          <a:bodyPr/>
          <a:lstStyle/>
          <a:p>
            <a:r>
              <a:rPr lang="en-US" sz="2000" b="1" dirty="0"/>
              <a:t>Snowflake </a:t>
            </a:r>
            <a:r>
              <a:rPr lang="en-US" sz="2000" b="1" dirty="0" smtClean="0"/>
              <a:t>divertor configuration</a:t>
            </a:r>
            <a:endParaRPr lang="en-US" sz="2000" b="1" dirty="0"/>
          </a:p>
          <a:p>
            <a:pPr marL="684130" lvl="1" indent="-342858"/>
            <a:r>
              <a:rPr lang="en-US" sz="1800" dirty="0"/>
              <a:t>Second-order null</a:t>
            </a:r>
            <a:endParaRPr lang="en-US" sz="1800" b="1" dirty="0"/>
          </a:p>
          <a:p>
            <a:pPr marL="1141274" lvl="3" indent="-342858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2"/>
              </a:buClr>
            </a:pPr>
            <a:r>
              <a:rPr lang="en-US" sz="1600" i="1" dirty="0"/>
              <a:t>B</a:t>
            </a:r>
            <a:r>
              <a:rPr lang="en-US" sz="1600" i="1" baseline="-25000" dirty="0"/>
              <a:t>p</a:t>
            </a:r>
            <a:r>
              <a:rPr lang="en-US" sz="1600" dirty="0"/>
              <a:t> ~ 0 and </a:t>
            </a:r>
            <a:r>
              <a:rPr lang="en-US" sz="1600" i="1" dirty="0"/>
              <a:t>grad B</a:t>
            </a:r>
            <a:r>
              <a:rPr lang="en-US" sz="1600" i="1" baseline="-25000" dirty="0"/>
              <a:t>p</a:t>
            </a:r>
            <a:r>
              <a:rPr lang="en-US" sz="1600" dirty="0"/>
              <a:t> ~ 0 (Cf. first-order null: </a:t>
            </a:r>
            <a:r>
              <a:rPr lang="en-US" sz="1600" i="1" dirty="0"/>
              <a:t>B</a:t>
            </a:r>
            <a:r>
              <a:rPr lang="en-US" sz="1600" i="1" baseline="-25000" dirty="0"/>
              <a:t>p</a:t>
            </a:r>
            <a:r>
              <a:rPr lang="en-US" sz="1600" dirty="0"/>
              <a:t> ~ 0</a:t>
            </a:r>
            <a:r>
              <a:rPr lang="en-US" sz="1600" i="1" dirty="0"/>
              <a:t>)</a:t>
            </a:r>
            <a:endParaRPr lang="en-US" sz="1600" dirty="0"/>
          </a:p>
          <a:p>
            <a:pPr marL="684130" lvl="1" indent="-342858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2"/>
              </a:buClr>
            </a:pPr>
            <a:r>
              <a:rPr lang="en-US" sz="1800" dirty="0" smtClean="0"/>
              <a:t>Exact </a:t>
            </a:r>
            <a:r>
              <a:rPr lang="en-US" sz="1800" dirty="0"/>
              <a:t>snowflake topologically </a:t>
            </a:r>
            <a:r>
              <a:rPr lang="en-US" sz="1800" dirty="0" smtClean="0"/>
              <a:t>unstable</a:t>
            </a:r>
          </a:p>
          <a:p>
            <a:pPr marL="684130" lvl="1" indent="-342858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2"/>
              </a:buClr>
            </a:pPr>
            <a:r>
              <a:rPr lang="en-US" sz="1800" dirty="0" smtClean="0"/>
              <a:t>Deviation from exact snowflake </a:t>
            </a:r>
          </a:p>
          <a:p>
            <a:pPr marL="1084132" lvl="2" indent="-342858">
              <a:spcBef>
                <a:spcPct val="0"/>
              </a:spcBef>
              <a:spcAft>
                <a:spcPts val="600"/>
              </a:spcAft>
              <a:buClr>
                <a:schemeClr val="accent2"/>
              </a:buClr>
            </a:pPr>
            <a:r>
              <a:rPr lang="en-US" sz="1600" dirty="0" smtClean="0"/>
              <a:t>d ≤</a:t>
            </a:r>
            <a:r>
              <a:rPr lang="fr-FR" sz="1600" dirty="0" smtClean="0"/>
              <a:t>  </a:t>
            </a:r>
            <a:r>
              <a:rPr lang="fr-FR" sz="1600" dirty="0"/>
              <a:t>a </a:t>
            </a:r>
            <a:r>
              <a:rPr lang="fr-FR" sz="1600" dirty="0" smtClean="0"/>
              <a:t>(</a:t>
            </a:r>
            <a:r>
              <a:rPr lang="fr-FR" sz="1600" dirty="0" err="1" smtClean="0">
                <a:latin typeface="Symbol" charset="2"/>
                <a:cs typeface="Symbol" charset="2"/>
              </a:rPr>
              <a:t>l</a:t>
            </a:r>
            <a:r>
              <a:rPr lang="fr-FR" sz="1600" baseline="-25000" dirty="0" err="1" smtClean="0"/>
              <a:t>q</a:t>
            </a:r>
            <a:r>
              <a:rPr lang="fr-FR" sz="1600" dirty="0"/>
              <a:t> </a:t>
            </a:r>
            <a:r>
              <a:rPr lang="fr-FR" sz="1600" dirty="0" smtClean="0"/>
              <a:t>/ a)</a:t>
            </a:r>
            <a:r>
              <a:rPr lang="fr-FR" sz="1600" baseline="30000" dirty="0" smtClean="0"/>
              <a:t>1/3</a:t>
            </a:r>
            <a:r>
              <a:rPr lang="fr-FR" sz="1600" dirty="0" smtClean="0"/>
              <a:t> </a:t>
            </a:r>
            <a:r>
              <a:rPr lang="fr-FR" sz="1600" dirty="0" err="1" smtClean="0"/>
              <a:t>where</a:t>
            </a:r>
            <a:r>
              <a:rPr lang="fr-FR" sz="1600" dirty="0" smtClean="0"/>
              <a:t> </a:t>
            </a:r>
            <a:r>
              <a:rPr lang="en-US" sz="1600" i="1" dirty="0">
                <a:cs typeface="Symbol" charset="2"/>
              </a:rPr>
              <a:t>d – </a:t>
            </a:r>
            <a:r>
              <a:rPr lang="en-US" sz="1600" dirty="0">
                <a:cs typeface="Symbol" charset="2"/>
              </a:rPr>
              <a:t>distance between nulls</a:t>
            </a:r>
            <a:r>
              <a:rPr lang="en-US" sz="1600" dirty="0" smtClean="0">
                <a:cs typeface="Symbol" charset="2"/>
              </a:rPr>
              <a:t>, </a:t>
            </a:r>
            <a:r>
              <a:rPr lang="en-US" sz="1600" i="1" dirty="0" smtClean="0">
                <a:cs typeface="Symbol" charset="2"/>
              </a:rPr>
              <a:t>a</a:t>
            </a:r>
            <a:r>
              <a:rPr lang="en-US" sz="1600" dirty="0" smtClean="0">
                <a:cs typeface="Symbol" charset="2"/>
              </a:rPr>
              <a:t> </a:t>
            </a:r>
            <a:r>
              <a:rPr lang="en-US" sz="1600" dirty="0">
                <a:cs typeface="Symbol" charset="2"/>
              </a:rPr>
              <a:t>– plasma minor </a:t>
            </a:r>
            <a:r>
              <a:rPr lang="en-US" sz="1600" dirty="0" smtClean="0">
                <a:cs typeface="Symbol" charset="2"/>
              </a:rPr>
              <a:t>radius, </a:t>
            </a:r>
            <a:r>
              <a:rPr lang="fr-FR" sz="1600" dirty="0" err="1" smtClean="0">
                <a:latin typeface="Symbol" charset="2"/>
                <a:cs typeface="Symbol" charset="2"/>
              </a:rPr>
              <a:t>l</a:t>
            </a:r>
            <a:r>
              <a:rPr lang="fr-FR" sz="1600" baseline="-25000" dirty="0" err="1" smtClean="0"/>
              <a:t>q</a:t>
            </a:r>
            <a:r>
              <a:rPr lang="fr-FR" sz="1600" baseline="-25000" dirty="0" smtClean="0"/>
              <a:t> </a:t>
            </a:r>
            <a:r>
              <a:rPr lang="fr-FR" sz="1600" dirty="0" smtClean="0"/>
              <a:t>– SOL </a:t>
            </a:r>
            <a:r>
              <a:rPr lang="fr-FR" sz="1600" dirty="0" err="1" smtClean="0"/>
              <a:t>width</a:t>
            </a:r>
            <a:endParaRPr lang="en-US" sz="1600" dirty="0">
              <a:cs typeface="Symbol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128093177"/>
      </p:ext>
    </p:extLst>
  </p:cSld>
  <p:clrMapOvr>
    <a:masterClrMapping/>
  </p:clrMapOvr>
  <p:transition xmlns:p14="http://schemas.microsoft.com/office/powerpoint/2010/main" advTm="122282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2"/>
            <a:ext cx="8229600" cy="809625"/>
          </a:xfrm>
        </p:spPr>
        <p:txBody>
          <a:bodyPr/>
          <a:lstStyle/>
          <a:p>
            <a:r>
              <a:rPr lang="en-US" sz="2700" dirty="0" smtClean="0"/>
              <a:t>Snowflake configurations sustained in NSTX </a:t>
            </a:r>
            <a:r>
              <a:rPr lang="en-US" sz="2700" dirty="0"/>
              <a:t>and DIII-D </a:t>
            </a:r>
            <a:r>
              <a:rPr lang="en-US" sz="2700" dirty="0" smtClean="0"/>
              <a:t>for many </a:t>
            </a:r>
            <a:r>
              <a:rPr lang="en-US" sz="2700" i="1" dirty="0" err="1" smtClean="0">
                <a:latin typeface="Symbol" charset="2"/>
                <a:cs typeface="Symbol" charset="2"/>
              </a:rPr>
              <a:t>t</a:t>
            </a:r>
            <a:r>
              <a:rPr lang="en-US" sz="2700" i="1" baseline="-25000" dirty="0" err="1" smtClean="0"/>
              <a:t>E</a:t>
            </a:r>
            <a:r>
              <a:rPr lang="en-US" sz="2700" dirty="0" err="1" smtClean="0"/>
              <a:t>’s</a:t>
            </a:r>
            <a:r>
              <a:rPr lang="en-US" sz="2700" dirty="0" smtClean="0"/>
              <a:t> with divertor coil currents within safety margins</a:t>
            </a:r>
            <a:endParaRPr lang="en-US" sz="27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81000" y="4343400"/>
            <a:ext cx="3733800" cy="2057400"/>
          </a:xfrm>
        </p:spPr>
        <p:txBody>
          <a:bodyPr/>
          <a:lstStyle/>
          <a:p>
            <a:r>
              <a:rPr lang="en-US" sz="1800" dirty="0"/>
              <a:t>Divertor coil currents </a:t>
            </a:r>
            <a:r>
              <a:rPr lang="en-US" sz="1800" dirty="0" smtClean="0"/>
              <a:t>0.5</a:t>
            </a:r>
            <a:r>
              <a:rPr lang="en-US" sz="1800" dirty="0"/>
              <a:t>-4 kA within safety margins</a:t>
            </a:r>
          </a:p>
          <a:p>
            <a:r>
              <a:rPr lang="en-US" sz="1800" dirty="0"/>
              <a:t>Steady-state snowflake configurations </a:t>
            </a:r>
            <a:endParaRPr lang="en-US" sz="1800" dirty="0" smtClean="0"/>
          </a:p>
          <a:p>
            <a:pPr lvl="1"/>
            <a:r>
              <a:rPr lang="en-US" sz="1600" dirty="0" smtClean="0"/>
              <a:t>NSTX</a:t>
            </a:r>
            <a:r>
              <a:rPr lang="en-US" sz="1600" dirty="0"/>
              <a:t>: 0.5 s</a:t>
            </a:r>
          </a:p>
          <a:p>
            <a:pPr lvl="1"/>
            <a:r>
              <a:rPr lang="en-US" sz="1600" dirty="0"/>
              <a:t>DIII-D: 3 s</a:t>
            </a:r>
          </a:p>
          <a:p>
            <a:endParaRPr lang="en-US" sz="1600" dirty="0"/>
          </a:p>
        </p:txBody>
      </p:sp>
      <p:pic>
        <p:nvPicPr>
          <p:cNvPr id="12" name="Picture 11" descr="iaea12-modb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00"/>
            <a:ext cx="5029201" cy="2552189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381000" y="1219200"/>
            <a:ext cx="4876800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1300" i="0" dirty="0" smtClean="0">
                <a:latin typeface="+mn-lt"/>
              </a:rPr>
              <a:t>Standard divertor      Snowflake-minus       Exact snowflake</a:t>
            </a:r>
            <a:endParaRPr lang="en-US" sz="1300" i="0" dirty="0">
              <a:latin typeface="+mn-lt"/>
            </a:endParaRPr>
          </a:p>
        </p:txBody>
      </p:sp>
      <p:pic>
        <p:nvPicPr>
          <p:cNvPr id="14" name="Picture 13" descr="NSTX_logo_medium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733800"/>
            <a:ext cx="1159686" cy="381000"/>
          </a:xfrm>
          <a:prstGeom prst="rect">
            <a:avLst/>
          </a:prstGeom>
        </p:spPr>
      </p:pic>
      <p:pic>
        <p:nvPicPr>
          <p:cNvPr id="6" name="Picture 5" descr="Screen Shot 2013-06-29 at 12.11.16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4103034"/>
            <a:ext cx="4800600" cy="252636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029200" y="3733800"/>
            <a:ext cx="40386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1400" i="0" dirty="0" smtClean="0">
                <a:latin typeface="+mn-lt"/>
              </a:rPr>
              <a:t>Standard divertor              Snowflake-minus</a:t>
            </a:r>
            <a:endParaRPr lang="en-US" sz="1400" i="0" dirty="0">
              <a:latin typeface="+mn-lt"/>
            </a:endParaRPr>
          </a:p>
        </p:txBody>
      </p:sp>
      <p:pic>
        <p:nvPicPr>
          <p:cNvPr id="15" name="Picture 16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072F6F"/>
              </a:clrFrom>
              <a:clrTo>
                <a:srgbClr val="072F6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6096000"/>
            <a:ext cx="638882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91969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8001000" cy="809625"/>
          </a:xfrm>
        </p:spPr>
        <p:txBody>
          <a:bodyPr/>
          <a:lstStyle/>
          <a:p>
            <a:r>
              <a:rPr lang="en-US" sz="2900" dirty="0" smtClean="0"/>
              <a:t>Snowflake divertor in NSTX compatible with </a:t>
            </a:r>
            <a:r>
              <a:rPr lang="en-US" sz="2900" dirty="0"/>
              <a:t>H-mode confinement, </a:t>
            </a:r>
            <a:r>
              <a:rPr lang="en-US" sz="2900" dirty="0" smtClean="0"/>
              <a:t>facilitated access to partial detachment</a:t>
            </a:r>
            <a:endParaRPr lang="en-US" sz="29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5105400" cy="5257800"/>
          </a:xfrm>
        </p:spPr>
        <p:txBody>
          <a:bodyPr/>
          <a:lstStyle/>
          <a:p>
            <a:pPr marL="342858" lvl="1" indent="-396827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2"/>
              </a:buClr>
              <a:buFont typeface="Wingdings" pitchFamily="-65" charset="2"/>
              <a:buChar char="§"/>
            </a:pPr>
            <a:r>
              <a:rPr lang="en-US" sz="2000" dirty="0" smtClean="0"/>
              <a:t>Graphite </a:t>
            </a:r>
            <a:r>
              <a:rPr lang="en-US" sz="2000" dirty="0"/>
              <a:t>PFCs with lithium </a:t>
            </a:r>
            <a:r>
              <a:rPr lang="en-US" sz="2000" dirty="0" smtClean="0"/>
              <a:t>coatings</a:t>
            </a:r>
          </a:p>
          <a:p>
            <a:pPr indent="-396827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2"/>
              </a:buClr>
            </a:pPr>
            <a:r>
              <a:rPr lang="en-US" sz="2000" i="1" dirty="0" err="1" smtClean="0"/>
              <a:t>I</a:t>
            </a:r>
            <a:r>
              <a:rPr lang="en-US" sz="2000" i="1" baseline="-25000" dirty="0" err="1" smtClean="0"/>
              <a:t>p</a:t>
            </a:r>
            <a:r>
              <a:rPr lang="en-US" sz="2000" dirty="0" smtClean="0"/>
              <a:t> = 0.9 MA</a:t>
            </a:r>
            <a:r>
              <a:rPr lang="en-US" sz="2000" dirty="0"/>
              <a:t>, </a:t>
            </a:r>
            <a:r>
              <a:rPr lang="en-US" sz="2000" i="1" dirty="0" smtClean="0"/>
              <a:t>P</a:t>
            </a:r>
            <a:r>
              <a:rPr lang="en-US" sz="2000" i="1" baseline="-25000" dirty="0" smtClean="0"/>
              <a:t>NBI</a:t>
            </a:r>
            <a:r>
              <a:rPr lang="en-US" sz="2000" dirty="0" smtClean="0"/>
              <a:t> = 4 MW, </a:t>
            </a:r>
            <a:r>
              <a:rPr lang="en-US" sz="2000" i="1" dirty="0" smtClean="0"/>
              <a:t>P</a:t>
            </a:r>
            <a:r>
              <a:rPr lang="en-US" sz="2000" i="1" baseline="-25000" dirty="0" smtClean="0"/>
              <a:t>SOL</a:t>
            </a:r>
            <a:r>
              <a:rPr lang="en-US" sz="2000" dirty="0" smtClean="0"/>
              <a:t> </a:t>
            </a:r>
            <a:r>
              <a:rPr lang="en-US" sz="2000" dirty="0"/>
              <a:t>~ 3 MW </a:t>
            </a:r>
            <a:endParaRPr lang="en-US" sz="2000" dirty="0" smtClean="0"/>
          </a:p>
          <a:p>
            <a:pPr indent="-396827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2"/>
              </a:buClr>
            </a:pPr>
            <a:r>
              <a:rPr lang="en-US" sz="2000" i="1" dirty="0" err="1" smtClean="0"/>
              <a:t>q</a:t>
            </a:r>
            <a:r>
              <a:rPr lang="en-US" sz="2000" i="1" baseline="-25000" dirty="0" err="1" smtClean="0"/>
              <a:t>peak</a:t>
            </a:r>
            <a:r>
              <a:rPr lang="en-US" sz="2000" dirty="0" smtClean="0"/>
              <a:t> </a:t>
            </a:r>
            <a:r>
              <a:rPr lang="en-US" sz="2000" dirty="0"/>
              <a:t>≤ 8 MW/m</a:t>
            </a:r>
            <a:r>
              <a:rPr lang="en-US" sz="2000" baseline="30000" dirty="0"/>
              <a:t>2</a:t>
            </a:r>
            <a:r>
              <a:rPr lang="en-US" sz="2000" dirty="0"/>
              <a:t>, </a:t>
            </a:r>
            <a:r>
              <a:rPr lang="en-US" sz="2000" i="1" dirty="0"/>
              <a:t>q</a:t>
            </a:r>
            <a:r>
              <a:rPr lang="en-US" sz="2000" i="1" baseline="-25000" dirty="0"/>
              <a:t>||</a:t>
            </a:r>
            <a:r>
              <a:rPr lang="en-US" sz="2000" dirty="0"/>
              <a:t> ≤ 100 MW/</a:t>
            </a:r>
            <a:r>
              <a:rPr lang="en-US" sz="2000" dirty="0" smtClean="0"/>
              <a:t>m</a:t>
            </a:r>
            <a:r>
              <a:rPr lang="en-US" sz="2000" baseline="30000" dirty="0" smtClean="0"/>
              <a:t>2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2"/>
              </a:buClr>
              <a:buNone/>
            </a:pPr>
            <a:endParaRPr lang="en-US" sz="2000" dirty="0" smtClean="0"/>
          </a:p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2"/>
              </a:buClr>
              <a:buNone/>
            </a:pPr>
            <a:r>
              <a:rPr lang="en-US" sz="2000" dirty="0" smtClean="0"/>
              <a:t>With snowflake divertor</a:t>
            </a:r>
          </a:p>
          <a:p>
            <a:r>
              <a:rPr lang="en-US" sz="2000" dirty="0"/>
              <a:t>H-mode confinement unchanged</a:t>
            </a:r>
          </a:p>
          <a:p>
            <a:pPr lvl="1"/>
            <a:r>
              <a:rPr lang="en-US" sz="1800" dirty="0"/>
              <a:t>W</a:t>
            </a:r>
            <a:r>
              <a:rPr lang="en-US" sz="1800" baseline="-25000" dirty="0"/>
              <a:t>MHD</a:t>
            </a:r>
            <a:r>
              <a:rPr lang="en-US" sz="1800" dirty="0"/>
              <a:t>~250 kJ, H98(y,2)~ 1, </a:t>
            </a:r>
            <a:r>
              <a:rPr lang="en-US" sz="1800" dirty="0">
                <a:latin typeface="Symbol" charset="2"/>
                <a:cs typeface="Symbol" charset="2"/>
              </a:rPr>
              <a:t>b</a:t>
            </a:r>
            <a:r>
              <a:rPr lang="en-US" sz="1800" baseline="-25000" dirty="0"/>
              <a:t>N</a:t>
            </a:r>
            <a:r>
              <a:rPr lang="en-US" sz="1800" dirty="0"/>
              <a:t>~5</a:t>
            </a:r>
          </a:p>
          <a:p>
            <a:r>
              <a:rPr lang="en-US" sz="2000" dirty="0"/>
              <a:t>Core impurity reduced by up to 50 </a:t>
            </a:r>
            <a:r>
              <a:rPr lang="en-US" sz="2000" dirty="0" smtClean="0"/>
              <a:t>%</a:t>
            </a:r>
          </a:p>
          <a:p>
            <a:r>
              <a:rPr lang="en-US" sz="2000" dirty="0" smtClean="0"/>
              <a:t>Suppressed ELMs re-appeared</a:t>
            </a:r>
            <a:endParaRPr lang="en-US" sz="2000" dirty="0"/>
          </a:p>
          <a:p>
            <a:r>
              <a:rPr lang="en-US" sz="2000" dirty="0" smtClean="0"/>
              <a:t>Divertor </a:t>
            </a:r>
            <a:r>
              <a:rPr lang="en-US" sz="2000" dirty="0"/>
              <a:t>heat flux significantly reduced</a:t>
            </a:r>
          </a:p>
          <a:p>
            <a:pPr lvl="1"/>
            <a:r>
              <a:rPr lang="en-US" sz="1800" dirty="0" smtClean="0"/>
              <a:t>Between ELMs</a:t>
            </a:r>
          </a:p>
          <a:p>
            <a:pPr lvl="1"/>
            <a:r>
              <a:rPr lang="en-US" sz="1800" dirty="0" smtClean="0"/>
              <a:t>During Type-I ELMs </a:t>
            </a:r>
            <a:r>
              <a:rPr lang="en-US" sz="1800" dirty="0"/>
              <a:t>(</a:t>
            </a:r>
            <a:r>
              <a:rPr lang="en-US" sz="1800" dirty="0">
                <a:latin typeface="Symbol" charset="2"/>
                <a:cs typeface="Symbol" charset="2"/>
              </a:rPr>
              <a:t>D</a:t>
            </a:r>
            <a:r>
              <a:rPr lang="en-US" sz="1800" dirty="0"/>
              <a:t>W/W ~ 5-15 %</a:t>
            </a:r>
            <a:r>
              <a:rPr lang="en-US" sz="1800" dirty="0" smtClean="0"/>
              <a:t>)</a:t>
            </a:r>
            <a:endParaRPr lang="en-US" sz="1800" dirty="0"/>
          </a:p>
        </p:txBody>
      </p:sp>
      <p:pic>
        <p:nvPicPr>
          <p:cNvPr id="4" name="Picture 3" descr="psi20-nstx-elm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3045628"/>
            <a:ext cx="2823633" cy="3507572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1219200"/>
            <a:ext cx="3182913" cy="2007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NSTX_logo_medium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576126" y="363212"/>
            <a:ext cx="854886" cy="280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5876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DIII-D, peak divertor heat flux reduction by 50-60 % between ELMs due to geometry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5029199" cy="5029200"/>
          </a:xfrm>
        </p:spPr>
        <p:txBody>
          <a:bodyPr/>
          <a:lstStyle/>
          <a:p>
            <a:pPr marL="339725" lvl="1" indent="-3937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2"/>
              </a:buClr>
              <a:buFont typeface="Wingdings" pitchFamily="-65" charset="2"/>
              <a:buChar char="§"/>
            </a:pPr>
            <a:r>
              <a:rPr lang="en-US" sz="2000" dirty="0"/>
              <a:t>Graphite </a:t>
            </a:r>
            <a:r>
              <a:rPr lang="en-US" sz="2000" dirty="0" smtClean="0"/>
              <a:t>PFCs</a:t>
            </a:r>
            <a:endParaRPr lang="en-US" sz="2000" dirty="0"/>
          </a:p>
          <a:p>
            <a:pPr marL="339725" indent="-3937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2"/>
              </a:buClr>
            </a:pPr>
            <a:r>
              <a:rPr lang="en-US" sz="2000" i="1" dirty="0" err="1"/>
              <a:t>I</a:t>
            </a:r>
            <a:r>
              <a:rPr lang="en-US" sz="2000" i="1" baseline="-25000" dirty="0" err="1"/>
              <a:t>p</a:t>
            </a:r>
            <a:r>
              <a:rPr lang="en-US" sz="2000" dirty="0"/>
              <a:t> = </a:t>
            </a:r>
            <a:r>
              <a:rPr lang="en-US" sz="2000" dirty="0" smtClean="0"/>
              <a:t>1.2 </a:t>
            </a:r>
            <a:r>
              <a:rPr lang="en-US" sz="2000" dirty="0"/>
              <a:t>MA, </a:t>
            </a:r>
            <a:r>
              <a:rPr lang="en-US" sz="2000" i="1" dirty="0"/>
              <a:t>P</a:t>
            </a:r>
            <a:r>
              <a:rPr lang="en-US" sz="2000" i="1" baseline="-25000" dirty="0"/>
              <a:t>NBI</a:t>
            </a:r>
            <a:r>
              <a:rPr lang="en-US" sz="2000" dirty="0"/>
              <a:t> = </a:t>
            </a:r>
            <a:r>
              <a:rPr lang="en-US" sz="2000" dirty="0" smtClean="0"/>
              <a:t>5 </a:t>
            </a:r>
            <a:r>
              <a:rPr lang="en-US" sz="2000" dirty="0"/>
              <a:t>MW, </a:t>
            </a:r>
            <a:r>
              <a:rPr lang="en-US" sz="2000" i="1" dirty="0"/>
              <a:t>P</a:t>
            </a:r>
            <a:r>
              <a:rPr lang="en-US" sz="2000" i="1" baseline="-25000" dirty="0"/>
              <a:t>SOL</a:t>
            </a:r>
            <a:r>
              <a:rPr lang="en-US" sz="2000" dirty="0"/>
              <a:t> ~ 3 MW </a:t>
            </a:r>
          </a:p>
          <a:p>
            <a:pPr marL="339725" indent="-3937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2"/>
              </a:buClr>
            </a:pPr>
            <a:r>
              <a:rPr lang="en-US" sz="2000" i="1" dirty="0" err="1"/>
              <a:t>q</a:t>
            </a:r>
            <a:r>
              <a:rPr lang="en-US" sz="2000" i="1" baseline="-25000" dirty="0" err="1"/>
              <a:t>peak</a:t>
            </a:r>
            <a:r>
              <a:rPr lang="en-US" sz="2000" dirty="0"/>
              <a:t> ≤ </a:t>
            </a:r>
            <a:r>
              <a:rPr lang="en-US" sz="2000" dirty="0" smtClean="0"/>
              <a:t>2 </a:t>
            </a:r>
            <a:r>
              <a:rPr lang="en-US" sz="2000" dirty="0"/>
              <a:t>MW/m</a:t>
            </a:r>
            <a:r>
              <a:rPr lang="en-US" sz="2000" baseline="30000" dirty="0"/>
              <a:t>2</a:t>
            </a:r>
            <a:r>
              <a:rPr lang="en-US" sz="2000" dirty="0"/>
              <a:t>, </a:t>
            </a:r>
            <a:r>
              <a:rPr lang="en-US" sz="2000" i="1" dirty="0"/>
              <a:t>q</a:t>
            </a:r>
            <a:r>
              <a:rPr lang="en-US" sz="2000" i="1" baseline="-25000" dirty="0"/>
              <a:t>||</a:t>
            </a:r>
            <a:r>
              <a:rPr lang="en-US" sz="2000" dirty="0"/>
              <a:t> ≤ 100 MW/</a:t>
            </a:r>
            <a:r>
              <a:rPr lang="en-US" sz="2000" dirty="0" smtClean="0"/>
              <a:t>m</a:t>
            </a:r>
            <a:r>
              <a:rPr lang="en-US" sz="2000" baseline="30000" dirty="0" smtClean="0"/>
              <a:t>2</a:t>
            </a:r>
          </a:p>
          <a:p>
            <a:pPr marL="339725" indent="-3937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2"/>
              </a:buClr>
            </a:pPr>
            <a:endParaRPr lang="en-US" sz="2000" baseline="30000" dirty="0"/>
          </a:p>
          <a:p>
            <a:pPr marL="339725" indent="-3937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2"/>
              </a:buClr>
            </a:pPr>
            <a:r>
              <a:rPr lang="en-US" sz="2000" dirty="0" smtClean="0"/>
              <a:t>Obtained snowflake-minus for up to 3 s duration over n</a:t>
            </a:r>
            <a:r>
              <a:rPr lang="en-US" sz="2000" baseline="-25000" dirty="0" smtClean="0"/>
              <a:t>e</a:t>
            </a:r>
            <a:r>
              <a:rPr lang="en-US" sz="2000" dirty="0" smtClean="0"/>
              <a:t>/</a:t>
            </a:r>
            <a:r>
              <a:rPr lang="en-US" sz="2000" dirty="0" err="1" smtClean="0"/>
              <a:t>n</a:t>
            </a:r>
            <a:r>
              <a:rPr lang="en-US" sz="2000" baseline="-25000" dirty="0" err="1" smtClean="0"/>
              <a:t>G</a:t>
            </a:r>
            <a:r>
              <a:rPr lang="en-US" sz="2000" dirty="0" smtClean="0"/>
              <a:t> = 0.4 – 0.75 using </a:t>
            </a:r>
            <a:r>
              <a:rPr lang="en-US" sz="2000" dirty="0" err="1" smtClean="0"/>
              <a:t>cryo</a:t>
            </a:r>
            <a:r>
              <a:rPr lang="en-US" sz="2000" dirty="0" smtClean="0"/>
              <a:t>-pump for density control</a:t>
            </a:r>
          </a:p>
          <a:p>
            <a:pPr marL="339725" indent="-3937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2"/>
              </a:buClr>
            </a:pPr>
            <a:endParaRPr lang="en-US" sz="2000" dirty="0"/>
          </a:p>
          <a:p>
            <a:pPr marL="339725" indent="-3937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2"/>
              </a:buClr>
            </a:pPr>
            <a:r>
              <a:rPr lang="en-US" sz="2000" dirty="0" smtClean="0"/>
              <a:t>In lower-density snowflake H</a:t>
            </a:r>
            <a:r>
              <a:rPr lang="en-US" sz="2000" dirty="0"/>
              <a:t>-mode</a:t>
            </a:r>
            <a:endParaRPr lang="en-US" sz="2000" dirty="0" smtClean="0"/>
          </a:p>
          <a:p>
            <a:pPr marL="739727" lvl="1" indent="-3937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2"/>
              </a:buClr>
            </a:pPr>
            <a:r>
              <a:rPr lang="en-US" sz="1800" dirty="0" smtClean="0"/>
              <a:t>Confinement unaffected </a:t>
            </a:r>
          </a:p>
          <a:p>
            <a:pPr marL="739727" lvl="1" indent="-3937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2"/>
              </a:buClr>
            </a:pPr>
            <a:r>
              <a:rPr lang="en-US" sz="1800" dirty="0" smtClean="0"/>
              <a:t>Divertor attached</a:t>
            </a:r>
          </a:p>
          <a:p>
            <a:pPr marL="1027113" lvl="2" indent="-282575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2"/>
              </a:buClr>
            </a:pPr>
            <a:r>
              <a:rPr lang="en-US" sz="1600" dirty="0" smtClean="0"/>
              <a:t>Divertor </a:t>
            </a:r>
            <a:r>
              <a:rPr lang="en-US" sz="1600" i="1" dirty="0" err="1" smtClean="0"/>
              <a:t>P</a:t>
            </a:r>
            <a:r>
              <a:rPr lang="en-US" sz="1600" i="1" baseline="-25000" dirty="0" err="1" smtClean="0"/>
              <a:t>rad</a:t>
            </a:r>
            <a:r>
              <a:rPr lang="en-US" sz="1600" dirty="0" smtClean="0"/>
              <a:t> similar to standard div.</a:t>
            </a:r>
          </a:p>
          <a:p>
            <a:pPr marL="739727" lvl="1" indent="-3937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2"/>
              </a:buClr>
            </a:pPr>
            <a:r>
              <a:rPr lang="en-US" sz="1800" dirty="0" smtClean="0"/>
              <a:t>Divertor heat flux reduced</a:t>
            </a:r>
          </a:p>
          <a:p>
            <a:pPr marL="1027113" lvl="2" indent="-282575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2"/>
              </a:buClr>
            </a:pPr>
            <a:r>
              <a:rPr lang="en-US" sz="1600" dirty="0" smtClean="0"/>
              <a:t>Plasma-wetted area increased up to 80 %</a:t>
            </a:r>
          </a:p>
          <a:p>
            <a:pPr marL="1027113" lvl="2" indent="-282575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2"/>
              </a:buClr>
            </a:pPr>
            <a:r>
              <a:rPr lang="en-US" sz="1600" dirty="0" smtClean="0"/>
              <a:t>Connection length increased up to 75 %</a:t>
            </a:r>
          </a:p>
          <a:p>
            <a:pPr marL="1027113" lvl="1" indent="-282575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2"/>
              </a:buClr>
            </a:pP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6781800" y="1143000"/>
            <a:ext cx="19543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400" i="0" dirty="0" smtClean="0">
                <a:solidFill>
                  <a:srgbClr val="000000"/>
                </a:solidFill>
                <a:latin typeface="+mn-lt"/>
              </a:rPr>
              <a:t>Standard, </a:t>
            </a:r>
            <a:r>
              <a:rPr lang="en-US" sz="1400" i="0" dirty="0" smtClean="0">
                <a:solidFill>
                  <a:srgbClr val="FF0000"/>
                </a:solidFill>
                <a:latin typeface="+mn-lt"/>
              </a:rPr>
              <a:t>Snowflake</a:t>
            </a:r>
            <a:endParaRPr lang="en-US" sz="1400" i="0" dirty="0">
              <a:solidFill>
                <a:srgbClr val="0000FF"/>
              </a:solidFill>
              <a:latin typeface="+mn-lt"/>
            </a:endParaRPr>
          </a:p>
        </p:txBody>
      </p:sp>
      <p:pic>
        <p:nvPicPr>
          <p:cNvPr id="10" name="Picture 9" descr="eps13-t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6464" y="1371600"/>
            <a:ext cx="3608674" cy="5181600"/>
          </a:xfrm>
          <a:prstGeom prst="rect">
            <a:avLst/>
          </a:prstGeom>
        </p:spPr>
      </p:pic>
      <p:pic>
        <p:nvPicPr>
          <p:cNvPr id="6" name="Picture 1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72F6F"/>
              </a:clrFrom>
              <a:clrTo>
                <a:srgbClr val="072F6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609600"/>
            <a:ext cx="638882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0426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</a:t>
            </a:r>
            <a:r>
              <a:rPr lang="en-US" dirty="0" smtClean="0"/>
              <a:t>eat flux in snowflake divertor is further reduced during partial detachment in DIII-D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4952999" cy="5410200"/>
          </a:xfrm>
        </p:spPr>
        <p:txBody>
          <a:bodyPr/>
          <a:lstStyle/>
          <a:p>
            <a:r>
              <a:rPr lang="en-US" sz="1800" dirty="0"/>
              <a:t>In </a:t>
            </a:r>
            <a:r>
              <a:rPr lang="en-US" sz="1800" dirty="0" smtClean="0"/>
              <a:t>higher-</a:t>
            </a:r>
            <a:r>
              <a:rPr lang="en-US" sz="1800" dirty="0"/>
              <a:t>density snowflake H-mode</a:t>
            </a:r>
          </a:p>
          <a:p>
            <a:pPr lvl="1"/>
            <a:r>
              <a:rPr lang="en-US" sz="1600" dirty="0" smtClean="0"/>
              <a:t>Density n</a:t>
            </a:r>
            <a:r>
              <a:rPr lang="en-US" sz="1600" baseline="-25000" dirty="0" smtClean="0"/>
              <a:t>e</a:t>
            </a:r>
            <a:r>
              <a:rPr lang="en-US" sz="1600" dirty="0"/>
              <a:t>/</a:t>
            </a:r>
            <a:r>
              <a:rPr lang="en-US" sz="1600" dirty="0" err="1" smtClean="0"/>
              <a:t>n</a:t>
            </a:r>
            <a:r>
              <a:rPr lang="en-US" sz="1600" baseline="-25000" dirty="0" err="1" smtClean="0"/>
              <a:t>G</a:t>
            </a:r>
            <a:r>
              <a:rPr lang="en-US" sz="1600" dirty="0" smtClean="0"/>
              <a:t> = 0.55-0.75</a:t>
            </a:r>
            <a:endParaRPr lang="en-US" sz="1600" baseline="-25000" dirty="0"/>
          </a:p>
          <a:p>
            <a:pPr lvl="1"/>
            <a:r>
              <a:rPr lang="en-US" sz="1600" dirty="0" smtClean="0"/>
              <a:t>Partial detachment onset (n</a:t>
            </a:r>
            <a:r>
              <a:rPr lang="en-US" sz="1600" baseline="-25000" dirty="0" smtClean="0"/>
              <a:t>e</a:t>
            </a:r>
            <a:r>
              <a:rPr lang="en-US" sz="1600" dirty="0" smtClean="0"/>
              <a:t>) similar in standard and snowflake (preliminary)</a:t>
            </a:r>
          </a:p>
          <a:p>
            <a:pPr lvl="1"/>
            <a:r>
              <a:rPr lang="en-US" sz="1600" dirty="0" smtClean="0"/>
              <a:t>Peak heat flux is up to 50 % lower in partially detached snowflake </a:t>
            </a:r>
            <a:r>
              <a:rPr lang="en-US" sz="1600" dirty="0" err="1" smtClean="0"/>
              <a:t>vs</a:t>
            </a:r>
            <a:r>
              <a:rPr lang="en-US" sz="1600" dirty="0" smtClean="0"/>
              <a:t> partially detached standard divertor</a:t>
            </a:r>
          </a:p>
          <a:p>
            <a:pPr lvl="1"/>
            <a:r>
              <a:rPr lang="en-US" sz="1600" dirty="0" smtClean="0"/>
              <a:t>Lower divertor rad. </a:t>
            </a:r>
            <a:r>
              <a:rPr lang="en-US" sz="1600" dirty="0"/>
              <a:t>p</a:t>
            </a:r>
            <a:r>
              <a:rPr lang="en-US" sz="1600" dirty="0" smtClean="0"/>
              <a:t>ower broadly distributed in partially detached snowflake</a:t>
            </a:r>
          </a:p>
          <a:p>
            <a:pPr lvl="1"/>
            <a:r>
              <a:rPr lang="en-US" sz="1600" dirty="0" smtClean="0"/>
              <a:t>No MARFEs</a:t>
            </a:r>
            <a:endParaRPr lang="en-US" sz="1600" dirty="0"/>
          </a:p>
        </p:txBody>
      </p:sp>
      <p:sp>
        <p:nvSpPr>
          <p:cNvPr id="22" name="TextBox 21"/>
          <p:cNvSpPr txBox="1"/>
          <p:nvPr/>
        </p:nvSpPr>
        <p:spPr>
          <a:xfrm>
            <a:off x="6858000" y="1143000"/>
            <a:ext cx="19543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400" i="0" dirty="0" smtClean="0">
                <a:solidFill>
                  <a:srgbClr val="000000"/>
                </a:solidFill>
                <a:latin typeface="+mn-lt"/>
              </a:rPr>
              <a:t>Standard, </a:t>
            </a:r>
            <a:r>
              <a:rPr lang="en-US" sz="1400" i="0" dirty="0" smtClean="0">
                <a:solidFill>
                  <a:srgbClr val="FF0000"/>
                </a:solidFill>
                <a:latin typeface="+mn-lt"/>
              </a:rPr>
              <a:t>Snowflake</a:t>
            </a:r>
            <a:endParaRPr lang="en-US" sz="1400" i="0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8" name="Picture 1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72F6F"/>
              </a:clrFrom>
              <a:clrTo>
                <a:srgbClr val="072F6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609600"/>
            <a:ext cx="638882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eps13-divrad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419601"/>
            <a:ext cx="4876798" cy="2155432"/>
          </a:xfrm>
          <a:prstGeom prst="rect">
            <a:avLst/>
          </a:prstGeom>
        </p:spPr>
      </p:pic>
      <p:pic>
        <p:nvPicPr>
          <p:cNvPr id="5" name="Picture 4" descr="eps13-tt-detach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1371600"/>
            <a:ext cx="3691506" cy="526812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14400" y="4191000"/>
            <a:ext cx="3886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400" i="0" dirty="0" smtClean="0">
                <a:solidFill>
                  <a:srgbClr val="000000"/>
                </a:solidFill>
                <a:latin typeface="+mn-lt"/>
              </a:rPr>
              <a:t>Standard                            </a:t>
            </a:r>
            <a:r>
              <a:rPr lang="en-US" sz="1400" i="0" dirty="0" smtClean="0">
                <a:solidFill>
                  <a:srgbClr val="FF0000"/>
                </a:solidFill>
                <a:latin typeface="+mn-lt"/>
              </a:rPr>
              <a:t>Snowflake</a:t>
            </a:r>
            <a:endParaRPr lang="en-US" sz="1400" i="0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507820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DIII-D, </a:t>
            </a:r>
            <a:r>
              <a:rPr lang="en-US" dirty="0"/>
              <a:t>Type-I ELM heat </a:t>
            </a:r>
            <a:r>
              <a:rPr lang="en-US" dirty="0" smtClean="0"/>
              <a:t>loads reduced in </a:t>
            </a:r>
            <a:br>
              <a:rPr lang="en-US" dirty="0" smtClean="0"/>
            </a:br>
            <a:r>
              <a:rPr lang="en-US" dirty="0" smtClean="0"/>
              <a:t>D</a:t>
            </a:r>
            <a:r>
              <a:rPr lang="en-US" baseline="-25000" dirty="0" smtClean="0"/>
              <a:t>2</a:t>
            </a:r>
            <a:r>
              <a:rPr lang="en-US" dirty="0" smtClean="0"/>
              <a:t>-seeded (partially detached) snowflake divertor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1400" y="1219200"/>
            <a:ext cx="5486400" cy="1828800"/>
          </a:xfrm>
        </p:spPr>
        <p:txBody>
          <a:bodyPr/>
          <a:lstStyle/>
          <a:p>
            <a:r>
              <a:rPr lang="en-US" sz="1800" dirty="0" smtClean="0"/>
              <a:t>At lower density, heat flux channels close to primary and second </a:t>
            </a:r>
            <a:r>
              <a:rPr lang="en-US" sz="1800" dirty="0" err="1" smtClean="0"/>
              <a:t>separatrices</a:t>
            </a:r>
            <a:r>
              <a:rPr lang="en-US" sz="1800" dirty="0" smtClean="0"/>
              <a:t> during ELMs</a:t>
            </a:r>
          </a:p>
          <a:p>
            <a:pPr lvl="1"/>
            <a:r>
              <a:rPr lang="en-US" sz="1600" dirty="0" smtClean="0"/>
              <a:t>Additional strike points</a:t>
            </a:r>
          </a:p>
          <a:p>
            <a:r>
              <a:rPr lang="en-US" sz="1800" dirty="0" smtClean="0"/>
              <a:t>At high density (partial detachment), ELM heat flux significantly reduced</a:t>
            </a:r>
          </a:p>
          <a:p>
            <a:pPr lvl="1"/>
            <a:r>
              <a:rPr lang="en-US" sz="1600" dirty="0" smtClean="0"/>
              <a:t>50-75 % lower than in </a:t>
            </a:r>
            <a:r>
              <a:rPr lang="en-US" sz="1600" dirty="0"/>
              <a:t>standard </a:t>
            </a:r>
            <a:r>
              <a:rPr lang="en-US" sz="1600" dirty="0" smtClean="0"/>
              <a:t>partially detached</a:t>
            </a:r>
            <a:endParaRPr lang="en-US" sz="1600" dirty="0"/>
          </a:p>
        </p:txBody>
      </p:sp>
      <p:sp>
        <p:nvSpPr>
          <p:cNvPr id="22" name="TextBox 21"/>
          <p:cNvSpPr txBox="1"/>
          <p:nvPr/>
        </p:nvSpPr>
        <p:spPr>
          <a:xfrm>
            <a:off x="7924800" y="3810000"/>
            <a:ext cx="990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b="1" i="0" dirty="0" smtClean="0">
                <a:solidFill>
                  <a:schemeClr val="bg1"/>
                </a:solidFill>
              </a:rPr>
              <a:t>Snowflake</a:t>
            </a:r>
            <a:endParaRPr lang="en-US" b="1" i="0" dirty="0">
              <a:solidFill>
                <a:schemeClr val="bg1"/>
              </a:solidFill>
            </a:endParaRPr>
          </a:p>
        </p:txBody>
      </p:sp>
      <p:pic>
        <p:nvPicPr>
          <p:cNvPr id="14" name="Picture 1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72F6F"/>
              </a:clrFrom>
              <a:clrTo>
                <a:srgbClr val="072F6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76200"/>
            <a:ext cx="638882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eps13-elms-ld.p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047999"/>
            <a:ext cx="4191000" cy="3466933"/>
          </a:xfrm>
          <a:prstGeom prst="rect">
            <a:avLst/>
          </a:prstGeom>
        </p:spPr>
      </p:pic>
      <p:pic>
        <p:nvPicPr>
          <p:cNvPr id="8" name="Picture 7" descr="eps13-elms-hd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3124200"/>
            <a:ext cx="4152494" cy="34290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905000" y="2819400"/>
            <a:ext cx="200567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1400" i="0" dirty="0" smtClean="0">
                <a:solidFill>
                  <a:schemeClr val="tx1"/>
                </a:solidFill>
                <a:latin typeface="+mn-lt"/>
              </a:rPr>
              <a:t>Standard   </a:t>
            </a:r>
            <a:r>
              <a:rPr lang="en-US" sz="1400" i="0" dirty="0" smtClean="0">
                <a:solidFill>
                  <a:srgbClr val="FF0000"/>
                </a:solidFill>
                <a:latin typeface="+mn-lt"/>
              </a:rPr>
              <a:t>Snowflake</a:t>
            </a:r>
            <a:endParaRPr lang="en-US" sz="1400" i="0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869" y="1386090"/>
            <a:ext cx="3492531" cy="128091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601461" y="1219200"/>
            <a:ext cx="259893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1400" i="0" dirty="0" smtClean="0">
                <a:solidFill>
                  <a:schemeClr val="tx1"/>
                </a:solidFill>
                <a:latin typeface="+mn-lt"/>
              </a:rPr>
              <a:t>Standard               </a:t>
            </a:r>
            <a:r>
              <a:rPr lang="en-US" sz="1400" i="0" dirty="0" smtClean="0">
                <a:solidFill>
                  <a:srgbClr val="FF0000"/>
                </a:solidFill>
                <a:latin typeface="+mn-lt"/>
              </a:rPr>
              <a:t>Snowflake</a:t>
            </a:r>
            <a:endParaRPr lang="en-US" sz="1400" i="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28658" y="2667000"/>
            <a:ext cx="1628858" cy="400110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000" dirty="0">
                <a:solidFill>
                  <a:srgbClr val="0000FF"/>
                </a:solidFill>
                <a:latin typeface="+mn-lt"/>
              </a:rPr>
              <a:t>n</a:t>
            </a:r>
            <a:r>
              <a:rPr lang="en-US" sz="2000" baseline="-25000" dirty="0">
                <a:solidFill>
                  <a:srgbClr val="0000FF"/>
                </a:solidFill>
                <a:latin typeface="+mn-lt"/>
              </a:rPr>
              <a:t>e</a:t>
            </a:r>
            <a:r>
              <a:rPr lang="en-US" sz="2000" dirty="0">
                <a:solidFill>
                  <a:srgbClr val="0000FF"/>
                </a:solidFill>
                <a:latin typeface="+mn-lt"/>
              </a:rPr>
              <a:t>/</a:t>
            </a:r>
            <a:r>
              <a:rPr lang="en-US" sz="2000" dirty="0" err="1">
                <a:solidFill>
                  <a:srgbClr val="0000FF"/>
                </a:solidFill>
                <a:latin typeface="+mn-lt"/>
              </a:rPr>
              <a:t>n</a:t>
            </a:r>
            <a:r>
              <a:rPr lang="en-US" sz="2000" baseline="-25000" dirty="0" err="1">
                <a:solidFill>
                  <a:srgbClr val="0000FF"/>
                </a:solidFill>
                <a:latin typeface="+mn-lt"/>
              </a:rPr>
              <a:t>G</a:t>
            </a:r>
            <a:r>
              <a:rPr lang="en-US" sz="2000" i="0" dirty="0">
                <a:solidFill>
                  <a:srgbClr val="0000FF"/>
                </a:solidFill>
                <a:latin typeface="+mn-lt"/>
              </a:rPr>
              <a:t> = </a:t>
            </a:r>
            <a:r>
              <a:rPr lang="en-US" sz="2000" i="0" dirty="0" smtClean="0">
                <a:solidFill>
                  <a:srgbClr val="0000FF"/>
                </a:solidFill>
                <a:latin typeface="+mn-lt"/>
              </a:rPr>
              <a:t>0.45 </a:t>
            </a:r>
            <a:endParaRPr lang="en-US" sz="2000" i="0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515142" y="2971800"/>
            <a:ext cx="1628858" cy="400110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000" dirty="0">
                <a:solidFill>
                  <a:srgbClr val="0000FF"/>
                </a:solidFill>
                <a:latin typeface="+mn-lt"/>
              </a:rPr>
              <a:t>n</a:t>
            </a:r>
            <a:r>
              <a:rPr lang="en-US" sz="2000" baseline="-25000" dirty="0">
                <a:solidFill>
                  <a:srgbClr val="0000FF"/>
                </a:solidFill>
                <a:latin typeface="+mn-lt"/>
              </a:rPr>
              <a:t>e</a:t>
            </a:r>
            <a:r>
              <a:rPr lang="en-US" sz="2000" dirty="0">
                <a:solidFill>
                  <a:srgbClr val="0000FF"/>
                </a:solidFill>
                <a:latin typeface="+mn-lt"/>
              </a:rPr>
              <a:t>/</a:t>
            </a:r>
            <a:r>
              <a:rPr lang="en-US" sz="2000" dirty="0" err="1">
                <a:solidFill>
                  <a:srgbClr val="0000FF"/>
                </a:solidFill>
                <a:latin typeface="+mn-lt"/>
              </a:rPr>
              <a:t>n</a:t>
            </a:r>
            <a:r>
              <a:rPr lang="en-US" sz="2000" baseline="-25000" dirty="0" err="1">
                <a:solidFill>
                  <a:srgbClr val="0000FF"/>
                </a:solidFill>
                <a:latin typeface="+mn-lt"/>
              </a:rPr>
              <a:t>G</a:t>
            </a:r>
            <a:r>
              <a:rPr lang="en-US" sz="2000" i="0" dirty="0">
                <a:solidFill>
                  <a:srgbClr val="0000FF"/>
                </a:solidFill>
                <a:latin typeface="+mn-lt"/>
              </a:rPr>
              <a:t> = </a:t>
            </a:r>
            <a:r>
              <a:rPr lang="en-US" sz="2000" i="0" dirty="0" smtClean="0">
                <a:solidFill>
                  <a:srgbClr val="0000FF"/>
                </a:solidFill>
                <a:latin typeface="+mn-lt"/>
              </a:rPr>
              <a:t>0.60 </a:t>
            </a:r>
            <a:endParaRPr lang="en-US" sz="2000" i="0" dirty="0">
              <a:solidFill>
                <a:srgbClr val="0000F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14723940"/>
      </p:ext>
    </p:extLst>
  </p:cSld>
  <p:clrMapOvr>
    <a:masterClrMapping/>
  </p:clrMapOvr>
</p:sld>
</file>

<file path=ppt/theme/theme1.xml><?xml version="1.0" encoding="utf-8"?>
<a:theme xmlns:a="http://schemas.openxmlformats.org/drawingml/2006/main" name="Sample_All_Lab-arial_narrow">
  <a:themeElements>
    <a:clrScheme name="Sample_All_Lab-arial_narrow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ample_All_Lab-arial_narrow">
      <a:majorFont>
        <a:latin typeface="Arial Narrow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>
            <a:ln>
              <a:noFill/>
            </a:ln>
            <a:solidFill>
              <a:srgbClr val="0039A6"/>
            </a:solidFill>
            <a:effectLst/>
            <a:latin typeface="Impact" pitchFamily="-65" charset="0"/>
            <a:ea typeface="ＭＳ Ｐゴシック" pitchFamily="-128" charset="-128"/>
            <a:cs typeface="ＭＳ Ｐゴシック" pitchFamily="-12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>
            <a:ln>
              <a:noFill/>
            </a:ln>
            <a:solidFill>
              <a:srgbClr val="0039A6"/>
            </a:solidFill>
            <a:effectLst/>
            <a:latin typeface="Impact" pitchFamily="-65" charset="0"/>
            <a:ea typeface="ＭＳ Ｐゴシック" pitchFamily="-128" charset="-128"/>
            <a:cs typeface="ＭＳ Ｐゴシック" pitchFamily="-128" charset="-128"/>
          </a:defRPr>
        </a:defPPr>
      </a:lstStyle>
    </a:lnDef>
  </a:objectDefaults>
  <a:extraClrSchemeLst>
    <a:extraClrScheme>
      <a:clrScheme name="Sample_All_Lab-arial_narrow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_All_Lab-arial_narrow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_All_Lab-arial_narrow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_All_Lab-arial_narrow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_All_Lab-arial_narrow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_All_Lab-arial_narrow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mple_All_Lab-arial_narrow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mple_All_Lab-arial_narrow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mple_All_Lab-arial_narrow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mple_All_Lab-arial_narrow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mple_All_Lab-arial_narrow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mple_All_Lab-arial_narrow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83668</TotalTime>
  <Words>2092</Words>
  <Application>Microsoft Macintosh PowerPoint</Application>
  <PresentationFormat>Letter Paper (8.5x11 in)</PresentationFormat>
  <Paragraphs>268</Paragraphs>
  <Slides>28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Sample_All_Lab-arial_narrow</vt:lpstr>
      <vt:lpstr>Snowflake Divertor Studies in DIII-D and NSTX Aimed at the Power Exhaust Solution for the Tokamak</vt:lpstr>
      <vt:lpstr>Co-authors and Acknowledgements</vt:lpstr>
      <vt:lpstr>Significant heat flux reduction between and during ELMs observed in NSTX and DIII-D snowflake divertors</vt:lpstr>
      <vt:lpstr>Snowflake divertor geometry takes advantage of Bp structure in second-order null region</vt:lpstr>
      <vt:lpstr>Snowflake configurations sustained in NSTX and DIII-D for many tE’s with divertor coil currents within safety margins</vt:lpstr>
      <vt:lpstr>Snowflake divertor in NSTX compatible with H-mode confinement, facilitated access to partial detachment</vt:lpstr>
      <vt:lpstr>In DIII-D, peak divertor heat flux reduction by 50-60 % between ELMs due to geometry</vt:lpstr>
      <vt:lpstr>Heat flux in snowflake divertor is further reduced during partial detachment in DIII-D</vt:lpstr>
      <vt:lpstr>In DIII-D, Type-I ELM heat loads reduced in  D2-seeded (partially detached) snowflake divertor</vt:lpstr>
      <vt:lpstr>PowerPoint Presentation</vt:lpstr>
      <vt:lpstr>Developing the Power Exhaust Solution for the Tokamak with the Snowflake Divertor in NSTX and DIII-D</vt:lpstr>
      <vt:lpstr>Backup slides</vt:lpstr>
      <vt:lpstr>Bibliography</vt:lpstr>
      <vt:lpstr>Various techniques developed for reduction of heat fluxes q|| (divertor SOL) and qpeak (divertor target)</vt:lpstr>
      <vt:lpstr>Heat flux mitigation is more challenging in compact divertor of spherical torus</vt:lpstr>
      <vt:lpstr>Snowflake divertor configurations obtained with existing divertor coils in NSTX</vt:lpstr>
      <vt:lpstr>Snowflake divertor configurations obtained with existing divertor coils, maintained for up to 10 tE</vt:lpstr>
      <vt:lpstr>NSTX: Plasma-wetted area and connection length are increased by 50-90 % in snowflake divertor</vt:lpstr>
      <vt:lpstr>Snowflake divertor configurations obtained with existing divertor coils in DIII-D</vt:lpstr>
      <vt:lpstr>Snowflake configurations obtained from the standard divertor using an algorithm developed at NSTX</vt:lpstr>
      <vt:lpstr>Impulsive heat loads due to Type I ELMs are mitigated in snowflake divertor</vt:lpstr>
      <vt:lpstr>Good H-mode confinement properties and core impurity reduction obtained with snowflake divertor</vt:lpstr>
      <vt:lpstr>Core carbon density significantly reduced with snowflake divertor</vt:lpstr>
      <vt:lpstr>Good H-mode confinement properties retained or slightly reduced with CD4-seeded snowflake divertor</vt:lpstr>
      <vt:lpstr>Divertor profiles show enhanced radiation and recombination zone in snowflake divertor w/ and w/o CD4</vt:lpstr>
      <vt:lpstr>NSTX: Access to radiative detachment with intrinsic carbon in snowflake divertor facilitated</vt:lpstr>
      <vt:lpstr>Pedestal profiles very similar with and without SF(-)</vt:lpstr>
      <vt:lpstr>Detailed ELM Analysis: DW(ELM) decreased,  W pedestal constant in SF</vt:lpstr>
    </vt:vector>
  </TitlesOfParts>
  <Manager/>
  <Company>LLNL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NSTX presentation</dc:title>
  <dc:subject>Snowflake divertor</dc:subject>
  <dc:creator>V. Soukhanovskii</dc:creator>
  <cp:keywords/>
  <dc:description/>
  <cp:lastModifiedBy>Vlad Soukhanovskii</cp:lastModifiedBy>
  <cp:revision>13324</cp:revision>
  <cp:lastPrinted>2012-05-16T17:17:23Z</cp:lastPrinted>
  <dcterms:created xsi:type="dcterms:W3CDTF">2012-05-15T05:33:13Z</dcterms:created>
  <dcterms:modified xsi:type="dcterms:W3CDTF">2013-06-29T15:36:59Z</dcterms:modified>
  <cp:category/>
</cp:coreProperties>
</file>