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</p:sldMasterIdLst>
  <p:notesMasterIdLst>
    <p:notesMasterId r:id="rId38"/>
  </p:notesMasterIdLst>
  <p:handoutMasterIdLst>
    <p:handoutMasterId r:id="rId39"/>
  </p:handoutMasterIdLst>
  <p:sldIdLst>
    <p:sldId id="1217" r:id="rId3"/>
    <p:sldId id="1410" r:id="rId4"/>
    <p:sldId id="1429" r:id="rId5"/>
    <p:sldId id="1431" r:id="rId6"/>
    <p:sldId id="1390" r:id="rId7"/>
    <p:sldId id="1458" r:id="rId8"/>
    <p:sldId id="1387" r:id="rId9"/>
    <p:sldId id="1454" r:id="rId10"/>
    <p:sldId id="1453" r:id="rId11"/>
    <p:sldId id="1321" r:id="rId12"/>
    <p:sldId id="1459" r:id="rId13"/>
    <p:sldId id="1300" r:id="rId14"/>
    <p:sldId id="1413" r:id="rId15"/>
    <p:sldId id="1301" r:id="rId16"/>
    <p:sldId id="1460" r:id="rId17"/>
    <p:sldId id="1456" r:id="rId18"/>
    <p:sldId id="1323" r:id="rId19"/>
    <p:sldId id="1461" r:id="rId20"/>
    <p:sldId id="1386" r:id="rId21"/>
    <p:sldId id="1452" r:id="rId22"/>
    <p:sldId id="1391" r:id="rId23"/>
    <p:sldId id="1392" r:id="rId24"/>
    <p:sldId id="1462" r:id="rId25"/>
    <p:sldId id="1457" r:id="rId26"/>
    <p:sldId id="1394" r:id="rId27"/>
    <p:sldId id="1395" r:id="rId28"/>
    <p:sldId id="1463" r:id="rId29"/>
    <p:sldId id="1299" r:id="rId30"/>
    <p:sldId id="1356" r:id="rId31"/>
    <p:sldId id="1408" r:id="rId32"/>
    <p:sldId id="1406" r:id="rId33"/>
    <p:sldId id="1389" r:id="rId34"/>
    <p:sldId id="1465" r:id="rId35"/>
    <p:sldId id="1455" r:id="rId36"/>
    <p:sldId id="1451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99"/>
    <a:srgbClr val="CC00CC"/>
    <a:srgbClr val="FF3300"/>
    <a:srgbClr val="3333FF"/>
    <a:srgbClr val="FFFFCC"/>
    <a:srgbClr val="FF33CC"/>
    <a:srgbClr val="99FFCC"/>
    <a:srgbClr val="0099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7800" autoAdjust="0"/>
  </p:normalViewPr>
  <p:slideViewPr>
    <p:cSldViewPr>
      <p:cViewPr>
        <p:scale>
          <a:sx n="130" d="100"/>
          <a:sy n="130" d="100"/>
        </p:scale>
        <p:origin x="-990" y="-12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9" tIns="46615" rIns="93229" bIns="46615" numCol="1" anchor="t" anchorCtr="0" compatLnSpc="1">
            <a:prstTxWarp prst="textNoShape">
              <a:avLst/>
            </a:prstTxWarp>
          </a:bodyPr>
          <a:lstStyle>
            <a:lvl1pPr defTabSz="932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0" y="0"/>
            <a:ext cx="3038160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9" tIns="46615" rIns="93229" bIns="46615" numCol="1" anchor="t" anchorCtr="0" compatLnSpc="1">
            <a:prstTxWarp prst="textNoShape">
              <a:avLst/>
            </a:prstTxWarp>
          </a:bodyPr>
          <a:lstStyle>
            <a:lvl1pPr algn="r" defTabSz="932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0"/>
            <a:ext cx="3038161" cy="46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9" tIns="46615" rIns="93229" bIns="46615" numCol="1" anchor="b" anchorCtr="0" compatLnSpc="1">
            <a:prstTxWarp prst="textNoShape">
              <a:avLst/>
            </a:prstTxWarp>
          </a:bodyPr>
          <a:lstStyle>
            <a:lvl1pPr defTabSz="932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0" y="8830620"/>
            <a:ext cx="3038160" cy="46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9" tIns="46615" rIns="93229" bIns="46615" numCol="1" anchor="b" anchorCtr="0" compatLnSpc="1">
            <a:prstTxWarp prst="textNoShape">
              <a:avLst/>
            </a:prstTxWarp>
          </a:bodyPr>
          <a:lstStyle>
            <a:lvl1pPr algn="r" defTabSz="932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82ABF99-CD32-48F3-BA84-43D2D0AD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943" y="0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055" y="4449723"/>
            <a:ext cx="5158293" cy="41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2616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A7D4B7-846E-47CC-8BD3-A84AB43A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11055-376F-4492-8E46-E75F7D68B25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B859E-0F49-42EB-8A15-5CF41058C7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B859E-0F49-42EB-8A15-5CF41058C7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59A682-A444-4460-95EB-138777706DF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80C9-2AC6-40D1-B56D-F4B3F99BD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E84E-AC97-47B7-8539-6FB6F2B9E5A3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EBEA-1781-4FBB-BB8A-A7B516177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138E-F839-4DBF-BB53-E95B5537780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FE738B4E-791D-4FAC-8165-22DD9185C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52400" y="914400"/>
            <a:ext cx="883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7" name="TextBox 6"/>
          <p:cNvSpPr txBox="1"/>
          <p:nvPr userDrawn="1"/>
        </p:nvSpPr>
        <p:spPr>
          <a:xfrm>
            <a:off x="1981200" y="66421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ST-FNSF Development Studies – IAEA Demo Workshop</a:t>
            </a:r>
            <a:r>
              <a:rPr lang="en-US" sz="800" i="0" baseline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  (</a:t>
            </a:r>
            <a:r>
              <a:rPr lang="en-US" sz="800" b="1" i="0" kern="1200" dirty="0" smtClean="0">
                <a:solidFill>
                  <a:schemeClr val="accent2"/>
                </a:solidFill>
                <a:latin typeface="Helvetica" pitchFamily="34" charset="0"/>
                <a:ea typeface="+mn-ea"/>
                <a:cs typeface="Arial" charset="0"/>
              </a:rPr>
              <a:t>J. Menard</a:t>
            </a:r>
            <a:r>
              <a:rPr lang="en-US" sz="800" b="1" i="0" kern="1200" baseline="0" dirty="0" smtClean="0">
                <a:solidFill>
                  <a:schemeClr val="accent2"/>
                </a:solidFill>
                <a:latin typeface="Helvetica" pitchFamily="34" charset="0"/>
                <a:ea typeface="+mn-ea"/>
                <a:cs typeface="Arial" charset="0"/>
              </a:rPr>
              <a:t>, </a:t>
            </a:r>
            <a:r>
              <a:rPr lang="en-US" sz="800" i="0" baseline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October 2012)</a:t>
            </a:r>
            <a:endParaRPr lang="en-US" sz="800" i="0" dirty="0">
              <a:solidFill>
                <a:schemeClr val="accent2"/>
              </a:solidFill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69" r:id="rId3"/>
    <p:sldLayoutId id="2147483665" r:id="rId4"/>
    <p:sldLayoutId id="214748382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61E71632-A00C-4C93-B526-A363B8A6DDB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81200" y="66421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ST-FNSF Development Studies – IAEA Demo Workshop</a:t>
            </a:r>
            <a:r>
              <a:rPr lang="en-US" sz="800" i="0" baseline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  (</a:t>
            </a:r>
            <a:r>
              <a:rPr lang="en-US" sz="800" b="1" i="0" kern="1200" dirty="0" smtClean="0">
                <a:solidFill>
                  <a:schemeClr val="accent2"/>
                </a:solidFill>
                <a:latin typeface="Helvetica" pitchFamily="34" charset="0"/>
                <a:ea typeface="+mn-ea"/>
                <a:cs typeface="Arial" charset="0"/>
              </a:rPr>
              <a:t>J. Menard</a:t>
            </a:r>
            <a:r>
              <a:rPr lang="en-US" sz="800" b="1" i="0" kern="1200" baseline="0" dirty="0" smtClean="0">
                <a:solidFill>
                  <a:schemeClr val="accent2"/>
                </a:solidFill>
                <a:latin typeface="Helvetica" pitchFamily="34" charset="0"/>
                <a:ea typeface="+mn-ea"/>
                <a:cs typeface="Arial" charset="0"/>
              </a:rPr>
              <a:t>, </a:t>
            </a:r>
            <a:r>
              <a:rPr lang="en-US" sz="800" i="0" baseline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October 2012)</a:t>
            </a:r>
            <a:endParaRPr lang="en-US" sz="800" i="0" dirty="0">
              <a:solidFill>
                <a:schemeClr val="accent2"/>
              </a:solidFill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28" charset="-128"/>
              </a:rPr>
              <a:t>Studies of ST-FNSF mission and performance dependence on device size</a:t>
            </a:r>
            <a:endParaRPr lang="en-US" sz="3200" i="0" dirty="0">
              <a:solidFill>
                <a:srgbClr val="3333FF"/>
              </a:solidFill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381000" y="2616622"/>
            <a:ext cx="8153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J. Menard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2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</a:t>
            </a:r>
            <a:r>
              <a:rPr lang="en-US" altLang="ko-KR" sz="2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Brown</a:t>
            </a:r>
            <a:r>
              <a:rPr lang="en-US" altLang="ko-KR" sz="2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2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endParaRPr lang="en-US" altLang="ko-KR" sz="1400" i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J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Canik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2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L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El Guebaly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S. Gerhardt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S. Kaye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Ono</a:t>
            </a:r>
            <a:r>
              <a:rPr lang="en-US" altLang="ko-KR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R.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Raman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S.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Sabbagh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5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V.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Soukhanovskii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6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P</a:t>
            </a:r>
            <a:r>
              <a:rPr lang="en-US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Titus</a:t>
            </a:r>
            <a:r>
              <a:rPr lang="en-US" sz="1400" i="0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r>
              <a:rPr lang="en-US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G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Voss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7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1400" i="0" dirty="0">
                <a:solidFill>
                  <a:schemeClr val="tx1"/>
                </a:solidFill>
                <a:latin typeface="+mn-lt"/>
                <a:cs typeface="Arial" pitchFamily="34" charset="0"/>
              </a:rPr>
              <a:t>A. </a:t>
            </a:r>
            <a:r>
              <a:rPr lang="en-US" altLang="ko-KR" sz="1400" i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Zolfaghari</a:t>
            </a:r>
            <a:r>
              <a:rPr lang="en-US" altLang="ko-KR" sz="1400" i="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endParaRPr lang="en-US" altLang="ko-KR" sz="1400" i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00200" y="5257800"/>
            <a:ext cx="5715000" cy="94179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1</a:t>
            </a:r>
            <a:r>
              <a:rPr lang="en-US" sz="1800" i="0" baseline="30000" dirty="0" smtClean="0">
                <a:solidFill>
                  <a:srgbClr val="FF0000"/>
                </a:solidFill>
              </a:rPr>
              <a:t>st </a:t>
            </a:r>
            <a:r>
              <a:rPr lang="en-US" sz="1800" i="0" dirty="0" smtClean="0">
                <a:solidFill>
                  <a:srgbClr val="FF0000"/>
                </a:solidFill>
              </a:rPr>
              <a:t> IAEA DEMO </a:t>
            </a:r>
            <a:r>
              <a:rPr lang="en-US" sz="1800" i="0" dirty="0" err="1" smtClean="0">
                <a:solidFill>
                  <a:srgbClr val="FF0000"/>
                </a:solidFill>
              </a:rPr>
              <a:t>Programme</a:t>
            </a:r>
            <a:r>
              <a:rPr lang="en-US" sz="1800" i="0" dirty="0" smtClean="0">
                <a:solidFill>
                  <a:srgbClr val="FF0000"/>
                </a:solidFill>
              </a:rPr>
              <a:t> Workshop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UCLA - Faculty Center, California Room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Los Angeles, CA U.S.A.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15-18 October 2012</a:t>
            </a:r>
            <a:endParaRPr lang="es-ES" sz="18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80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1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2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83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4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5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86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8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89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0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1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4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095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3350"/>
            <a:ext cx="8366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6525"/>
            <a:ext cx="1036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76200"/>
            <a:ext cx="701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98438"/>
            <a:ext cx="406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76200"/>
            <a:ext cx="5889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76200"/>
            <a:ext cx="132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7" descr="CCF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9375" y="136525"/>
            <a:ext cx="1012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6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136525"/>
            <a:ext cx="66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7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203200"/>
            <a:ext cx="1905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4" name="Rectangle 73"/>
          <p:cNvSpPr>
            <a:spLocks noChangeArrowheads="1"/>
          </p:cNvSpPr>
          <p:nvPr/>
        </p:nvSpPr>
        <p:spPr bwMode="auto">
          <a:xfrm>
            <a:off x="1676400" y="64008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dirty="0"/>
              <a:t>This work supported by the US DOE Contract No. DE-AC02-09CH11466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2106" name="TextBox 81"/>
          <p:cNvSpPr txBox="1">
            <a:spLocks noChangeArrowheads="1"/>
          </p:cNvSpPr>
          <p:nvPr/>
        </p:nvSpPr>
        <p:spPr bwMode="auto">
          <a:xfrm>
            <a:off x="2514600" y="4038600"/>
            <a:ext cx="419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i="0" baseline="30000" dirty="0">
                <a:solidFill>
                  <a:schemeClr val="tx1"/>
                </a:solidFill>
              </a:rPr>
              <a:t>1</a:t>
            </a:r>
            <a:r>
              <a:rPr lang="en-US" sz="1000" i="0" dirty="0">
                <a:solidFill>
                  <a:schemeClr val="tx1"/>
                </a:solidFill>
              </a:rPr>
              <a:t>Princeton Plasma Physics Laboratory, Princeton, NJ 08543</a:t>
            </a:r>
          </a:p>
          <a:p>
            <a:pPr>
              <a:lnSpc>
                <a:spcPct val="80000"/>
              </a:lnSpc>
            </a:pPr>
            <a:r>
              <a:rPr lang="en-US" sz="1000" i="0" baseline="30000" dirty="0">
                <a:solidFill>
                  <a:schemeClr val="tx1"/>
                </a:solidFill>
              </a:rPr>
              <a:t>2</a:t>
            </a:r>
            <a:r>
              <a:rPr lang="en-US" sz="1000" i="0" dirty="0">
                <a:solidFill>
                  <a:schemeClr val="tx1"/>
                </a:solidFill>
              </a:rPr>
              <a:t>Oak Ridge National Laboratory, Oak Ridge, TN, USA</a:t>
            </a:r>
          </a:p>
          <a:p>
            <a:pPr>
              <a:lnSpc>
                <a:spcPct val="80000"/>
              </a:lnSpc>
            </a:pPr>
            <a:r>
              <a:rPr lang="en-US" sz="1000" i="0" baseline="30000" dirty="0">
                <a:solidFill>
                  <a:schemeClr val="tx1"/>
                </a:solidFill>
              </a:rPr>
              <a:t>3</a:t>
            </a:r>
            <a:r>
              <a:rPr lang="en-US" sz="1000" i="0" dirty="0">
                <a:solidFill>
                  <a:schemeClr val="tx1"/>
                </a:solidFill>
              </a:rPr>
              <a:t>University of Wisconsin, Madison, WI, USA</a:t>
            </a:r>
          </a:p>
          <a:p>
            <a:pPr>
              <a:lnSpc>
                <a:spcPct val="80000"/>
              </a:lnSpc>
            </a:pPr>
            <a:r>
              <a:rPr lang="en-US" sz="1000" i="0" baseline="30000" dirty="0" smtClean="0">
                <a:solidFill>
                  <a:schemeClr val="tx1"/>
                </a:solidFill>
              </a:rPr>
              <a:t>4</a:t>
            </a:r>
            <a:r>
              <a:rPr lang="en-US" sz="1000" i="0" dirty="0" smtClean="0">
                <a:solidFill>
                  <a:schemeClr val="tx1"/>
                </a:solidFill>
              </a:rPr>
              <a:t>University </a:t>
            </a:r>
            <a:r>
              <a:rPr lang="en-US" sz="1000" i="0" dirty="0">
                <a:solidFill>
                  <a:schemeClr val="tx1"/>
                </a:solidFill>
              </a:rPr>
              <a:t>of Washington, Seattle, WA, USA</a:t>
            </a:r>
          </a:p>
          <a:p>
            <a:pPr>
              <a:lnSpc>
                <a:spcPct val="80000"/>
              </a:lnSpc>
            </a:pPr>
            <a:r>
              <a:rPr lang="en-US" sz="1000" i="0" baseline="30000" dirty="0" smtClean="0">
                <a:solidFill>
                  <a:schemeClr val="tx1"/>
                </a:solidFill>
              </a:rPr>
              <a:t>5</a:t>
            </a:r>
            <a:r>
              <a:rPr lang="en-US" sz="1000" i="0" dirty="0" smtClean="0">
                <a:solidFill>
                  <a:schemeClr val="tx1"/>
                </a:solidFill>
              </a:rPr>
              <a:t>Columbia </a:t>
            </a:r>
            <a:r>
              <a:rPr lang="en-US" sz="1000" i="0" dirty="0">
                <a:solidFill>
                  <a:schemeClr val="tx1"/>
                </a:solidFill>
              </a:rPr>
              <a:t>University, New York, NY, USA</a:t>
            </a:r>
          </a:p>
          <a:p>
            <a:pPr>
              <a:lnSpc>
                <a:spcPct val="80000"/>
              </a:lnSpc>
            </a:pPr>
            <a:r>
              <a:rPr lang="en-US" sz="1000" i="0" baseline="30000" dirty="0" smtClean="0">
                <a:solidFill>
                  <a:schemeClr val="tx1"/>
                </a:solidFill>
              </a:rPr>
              <a:t>6</a:t>
            </a:r>
            <a:r>
              <a:rPr lang="en-US" sz="1000" i="0" dirty="0" smtClean="0">
                <a:solidFill>
                  <a:schemeClr val="tx1"/>
                </a:solidFill>
              </a:rPr>
              <a:t>Lawrence </a:t>
            </a:r>
            <a:r>
              <a:rPr lang="en-US" sz="1000" i="0" dirty="0">
                <a:solidFill>
                  <a:schemeClr val="tx1"/>
                </a:solidFill>
              </a:rPr>
              <a:t>Livermore National Laboratory, Livermore, CA, USA</a:t>
            </a:r>
          </a:p>
          <a:p>
            <a:pPr>
              <a:lnSpc>
                <a:spcPct val="80000"/>
              </a:lnSpc>
            </a:pPr>
            <a:r>
              <a:rPr lang="en-US" sz="1000" i="0" baseline="30000" dirty="0" smtClean="0">
                <a:solidFill>
                  <a:schemeClr val="tx1"/>
                </a:solidFill>
              </a:rPr>
              <a:t>7</a:t>
            </a:r>
            <a:r>
              <a:rPr lang="en-US" sz="1000" i="0" dirty="0" smtClean="0">
                <a:solidFill>
                  <a:schemeClr val="tx1"/>
                </a:solidFill>
              </a:rPr>
              <a:t>Culham </a:t>
            </a:r>
            <a:r>
              <a:rPr lang="en-US" sz="1000" i="0" dirty="0">
                <a:solidFill>
                  <a:schemeClr val="tx1"/>
                </a:solidFill>
              </a:rPr>
              <a:t>Centre for Fusion Energy, Abingdon, </a:t>
            </a:r>
            <a:r>
              <a:rPr lang="en-US" sz="1000" i="0" dirty="0" err="1">
                <a:solidFill>
                  <a:schemeClr val="tx1"/>
                </a:solidFill>
              </a:rPr>
              <a:t>Oxfordshire</a:t>
            </a:r>
            <a:r>
              <a:rPr lang="en-US" sz="1000" i="0" dirty="0">
                <a:solidFill>
                  <a:schemeClr val="tx1"/>
                </a:solidFill>
              </a:rPr>
              <a:t>, UK</a:t>
            </a:r>
            <a:endParaRPr lang="en-US" sz="1100" dirty="0"/>
          </a:p>
        </p:txBody>
      </p:sp>
      <p:pic>
        <p:nvPicPr>
          <p:cNvPr id="210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33663" y="366713"/>
            <a:ext cx="94773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</a:t>
            </a:r>
            <a:r>
              <a:rPr lang="en-US" dirty="0" err="1" smtClean="0"/>
              <a:t>disruptivity</a:t>
            </a:r>
            <a:r>
              <a:rPr lang="en-US" dirty="0" smtClean="0"/>
              <a:t> data informs FNSF </a:t>
            </a:r>
            <a:br>
              <a:rPr lang="en-US" dirty="0" smtClean="0"/>
            </a:br>
            <a:r>
              <a:rPr lang="en-US" dirty="0" smtClean="0"/>
              <a:t>operating point with respect to global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334000" cy="5562600"/>
          </a:xfrm>
        </p:spPr>
        <p:txBody>
          <a:bodyPr/>
          <a:lstStyle/>
          <a:p>
            <a:r>
              <a:rPr lang="en-US" dirty="0" smtClean="0"/>
              <a:t>Increased </a:t>
            </a:r>
            <a:r>
              <a:rPr lang="en-US" dirty="0" err="1" smtClean="0"/>
              <a:t>disruptivity</a:t>
            </a:r>
            <a:r>
              <a:rPr lang="en-US" dirty="0" smtClean="0"/>
              <a:t> for q* &lt; 2.7</a:t>
            </a:r>
          </a:p>
          <a:p>
            <a:pPr lvl="1"/>
            <a:r>
              <a:rPr lang="en-US" dirty="0" smtClean="0"/>
              <a:t>Significantly increased for q* &lt; 2.5</a:t>
            </a:r>
          </a:p>
          <a:p>
            <a:r>
              <a:rPr lang="en-US" dirty="0" smtClean="0"/>
              <a:t>Lower </a:t>
            </a:r>
            <a:r>
              <a:rPr lang="en-US" dirty="0" err="1" smtClean="0"/>
              <a:t>disruptivity</a:t>
            </a:r>
            <a:r>
              <a:rPr lang="en-US" dirty="0" smtClean="0"/>
              <a:t> for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 = 4-6 compared to lower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r>
              <a:rPr lang="en-US" dirty="0" smtClean="0"/>
              <a:t>Higher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increases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BS</a:t>
            </a:r>
            <a:r>
              <a:rPr lang="en-US" dirty="0" smtClean="0"/>
              <a:t>, broadens J profile, elevates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pPr lvl="1"/>
            <a:r>
              <a:rPr lang="en-US" dirty="0" smtClean="0"/>
              <a:t>Operation above no-wall limit aided by:</a:t>
            </a:r>
          </a:p>
          <a:p>
            <a:pPr lvl="2"/>
            <a:r>
              <a:rPr lang="en-US" dirty="0" smtClean="0"/>
              <a:t>NBI co-rotation</a:t>
            </a:r>
          </a:p>
          <a:p>
            <a:pPr lvl="2"/>
            <a:r>
              <a:rPr lang="en-US" dirty="0" smtClean="0"/>
              <a:t>Close-fitting conducting wall</a:t>
            </a:r>
          </a:p>
          <a:p>
            <a:pPr lvl="2"/>
            <a:r>
              <a:rPr lang="en-US" dirty="0" smtClean="0"/>
              <a:t>Active error-field and RWM control</a:t>
            </a:r>
          </a:p>
          <a:p>
            <a:r>
              <a:rPr lang="en-US" dirty="0" smtClean="0"/>
              <a:t>Strong shaping also important</a:t>
            </a:r>
          </a:p>
          <a:p>
            <a:pPr lvl="1"/>
            <a:r>
              <a:rPr lang="en-US" dirty="0" smtClean="0"/>
              <a:t>S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/>
              <a:t> q</a:t>
            </a:r>
            <a:r>
              <a:rPr lang="en-US" baseline="-25000" dirty="0" smtClean="0"/>
              <a:t>95</a:t>
            </a:r>
            <a:r>
              <a:rPr lang="en-US" dirty="0" smtClean="0"/>
              <a:t> I</a:t>
            </a:r>
            <a:r>
              <a:rPr lang="en-US" baseline="-25000" dirty="0" smtClean="0"/>
              <a:t>P</a:t>
            </a:r>
            <a:r>
              <a:rPr lang="en-US" dirty="0" smtClean="0"/>
              <a:t>/</a:t>
            </a:r>
            <a:r>
              <a:rPr lang="en-US" dirty="0" err="1" smtClean="0"/>
              <a:t>aB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S &gt; 30 provides strongest stabilization</a:t>
            </a:r>
          </a:p>
          <a:p>
            <a:pPr lvl="1"/>
            <a:r>
              <a:rPr lang="en-US" dirty="0" smtClean="0"/>
              <a:t>S &gt; 22-25 good stability</a:t>
            </a:r>
          </a:p>
          <a:p>
            <a:pPr lvl="1"/>
            <a:r>
              <a:rPr lang="en-US" dirty="0" smtClean="0"/>
              <a:t>S &lt; 22 unfavorable</a:t>
            </a:r>
          </a:p>
          <a:p>
            <a:pPr lvl="1"/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291779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6934200" y="6106180"/>
            <a:ext cx="160692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Gerhardt </a:t>
            </a:r>
          </a:p>
          <a:p>
            <a:pPr algn="ctr"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IAEA FEC EX/9-3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device size provides modest increase in stability, but significantly increases tritium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1447800"/>
          </a:xfrm>
        </p:spPr>
        <p:txBody>
          <a:bodyPr rIns="0" anchor="ctr"/>
          <a:lstStyle/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Scan R = 1m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2.2m (smallest FNSF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pilot plant with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eng</a:t>
            </a:r>
            <a:r>
              <a:rPr lang="en-US" sz="2000" dirty="0" smtClean="0"/>
              <a:t> ~ 1)</a:t>
            </a:r>
          </a:p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Fixed average neutron wall loading = 1MW/m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B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3T, A=1.7, 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=3, H</a:t>
            </a:r>
            <a:r>
              <a:rPr lang="en-US" sz="2000" baseline="-25000" dirty="0" smtClean="0"/>
              <a:t>98</a:t>
            </a:r>
            <a:r>
              <a:rPr lang="en-US" sz="2000" dirty="0" smtClean="0"/>
              <a:t> = 1.2,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Greenwald</a:t>
            </a:r>
            <a:r>
              <a:rPr lang="en-US" sz="2000" dirty="0" smtClean="0"/>
              <a:t> = 0.8</a:t>
            </a:r>
          </a:p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100% non-inductive: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BS</a:t>
            </a:r>
            <a:r>
              <a:rPr lang="en-US" sz="2000" dirty="0" smtClean="0"/>
              <a:t> = 75-85% + NNBI-CD </a:t>
            </a:r>
            <a:r>
              <a:rPr lang="en-US" sz="1800" dirty="0" smtClean="0"/>
              <a:t>(E</a:t>
            </a:r>
            <a:r>
              <a:rPr lang="en-US" sz="1800" baseline="-25000" dirty="0" smtClean="0"/>
              <a:t>NBI</a:t>
            </a:r>
            <a:r>
              <a:rPr lang="en-US" sz="1800" dirty="0" smtClean="0"/>
              <a:t>=0.5MeV JT60-SA design)</a:t>
            </a:r>
            <a:endParaRPr lang="en-US" sz="2000" baseline="300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1"/>
            <a:ext cx="33493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5638800"/>
            <a:ext cx="42672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Larger R lowers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="0" i="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800" b="0" i="0" dirty="0" smtClean="0">
                <a:solidFill>
                  <a:schemeClr val="tx1"/>
                </a:solidFill>
              </a:rPr>
              <a:t> &amp;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="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b="0" i="0" dirty="0" smtClean="0">
                <a:solidFill>
                  <a:schemeClr val="tx1"/>
                </a:solidFill>
              </a:rPr>
              <a:t>, increases q*</a:t>
            </a:r>
          </a:p>
          <a:p>
            <a:pPr marL="230188" indent="-230188">
              <a:lnSpc>
                <a:spcPct val="90000"/>
              </a:lnSpc>
              <a:buFont typeface="Arial" pitchFamily="34" charset="0"/>
              <a:buChar char="•"/>
            </a:pPr>
            <a:endParaRPr lang="en-US" sz="400" b="0" i="0" dirty="0" smtClean="0">
              <a:solidFill>
                <a:schemeClr val="tx1"/>
              </a:solidFill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1800" i="0" dirty="0" smtClean="0">
                <a:solidFill>
                  <a:schemeClr val="accent1">
                    <a:lumMod val="75000"/>
                  </a:schemeClr>
                </a:solidFill>
              </a:rPr>
              <a:t>Comparable/higher </a:t>
            </a:r>
            <a:r>
              <a:rPr lang="en-US" sz="1800" i="0" dirty="0" err="1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1800" i="0" baseline="-25000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1800" i="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i="0" dirty="0" err="1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1800" i="0" baseline="-25000" dirty="0" err="1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1800" i="0" dirty="0" smtClean="0">
                <a:solidFill>
                  <a:schemeClr val="accent1">
                    <a:lumMod val="75000"/>
                  </a:schemeClr>
                </a:solidFill>
              </a:rPr>
              <a:t> values already sustained in NSTX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5800" y="60198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lnSpc>
                <a:spcPct val="90000"/>
              </a:lnSpc>
              <a:buFont typeface="Arial" pitchFamily="34" charset="0"/>
              <a:buChar char="•"/>
            </a:pPr>
            <a:endParaRPr lang="en-US" sz="1800" b="0" i="0" dirty="0" smtClean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90308" y="2590800"/>
            <a:ext cx="3744092" cy="2743200"/>
            <a:chOff x="4790308" y="2590800"/>
            <a:chExt cx="3744092" cy="2819400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0308" y="2590800"/>
              <a:ext cx="3744092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5148072" y="2642616"/>
              <a:ext cx="3163824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95800" y="5638800"/>
            <a:ext cx="4419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Q = 1 </a:t>
            </a:r>
            <a:r>
              <a:rPr lang="en-US" sz="1800" b="0" i="0" dirty="0" smtClean="0">
                <a:solidFill>
                  <a:schemeClr val="tx1"/>
                </a:solidFill>
                <a:sym typeface="Wingdings" pitchFamily="2" charset="2"/>
              </a:rPr>
              <a:t> 3, </a:t>
            </a:r>
            <a:r>
              <a:rPr lang="en-US" sz="1800" b="0" i="0" dirty="0" err="1" smtClean="0">
                <a:solidFill>
                  <a:schemeClr val="tx1"/>
                </a:solidFill>
                <a:sym typeface="Wingdings" pitchFamily="2" charset="2"/>
              </a:rPr>
              <a:t>P</a:t>
            </a:r>
            <a:r>
              <a:rPr lang="en-US" sz="1800" b="0" i="0" baseline="-25000" dirty="0" err="1" smtClean="0">
                <a:solidFill>
                  <a:schemeClr val="tx1"/>
                </a:solidFill>
                <a:sym typeface="Wingdings" pitchFamily="2" charset="2"/>
              </a:rPr>
              <a:t>fusion</a:t>
            </a:r>
            <a:r>
              <a:rPr lang="en-US" sz="1800" b="0" i="0" dirty="0" smtClean="0">
                <a:solidFill>
                  <a:schemeClr val="tx1"/>
                </a:solidFill>
                <a:sym typeface="Wingdings" pitchFamily="2" charset="2"/>
              </a:rPr>
              <a:t> = 60MW  300MW </a:t>
            </a:r>
            <a:r>
              <a:rPr lang="en-US" sz="1800" i="0" dirty="0" smtClean="0">
                <a:solidFill>
                  <a:srgbClr val="FF0000"/>
                </a:solidFill>
                <a:sym typeface="Wingdings" pitchFamily="2" charset="2"/>
              </a:rPr>
              <a:t> 5× increase in T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 addition to neutron wall loading and tritium breeding, </a:t>
            </a:r>
            <a:b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FNSF study also tracking overall electrical efficiency: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Q</a:t>
            </a:r>
            <a:r>
              <a:rPr lang="en-US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eng</a:t>
            </a:r>
            <a:endParaRPr lang="en-US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9938" y="1085850"/>
          <a:ext cx="7375525" cy="1231900"/>
        </p:xfrm>
        <a:graphic>
          <a:graphicData uri="http://schemas.openxmlformats.org/presentationml/2006/ole">
            <p:oleObj spid="_x0000_s115714" name="Equation" r:id="rId4" imgW="3670200" imgH="647640" progId="Equation.3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354513" y="3414713"/>
            <a:ext cx="4560887" cy="3078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ヒラギノ角ゴ Pro W3" charset="-128"/>
                <a:sym typeface="Symbol" charset="2"/>
              </a:rPr>
              <a:t>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charset="0"/>
                <a:ea typeface="ヒラギノ角ゴ Pro W3" charset="-128"/>
              </a:rPr>
              <a:t>th</a:t>
            </a: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ヒラギノ角ゴ Pro W3" charset="-128"/>
              </a:rPr>
              <a:t>   	</a:t>
            </a:r>
            <a:r>
              <a:rPr lang="en-US" sz="1600" b="1" dirty="0">
                <a:solidFill>
                  <a:srgbClr val="FF0000"/>
                </a:solidFill>
                <a:ea typeface="ヒラギノ角ゴ Pro W3" charset="-128"/>
              </a:rPr>
              <a:t>= 	thermal conversion efficiency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ヒラギノ角ゴ Pro W3" charset="-128"/>
                <a:sym typeface="Symbol" charset="2"/>
              </a:rPr>
              <a:t>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charset="0"/>
                <a:ea typeface="ヒラギノ角ゴ Pro W3" charset="-128"/>
              </a:rPr>
              <a:t>aux 	</a:t>
            </a:r>
            <a:r>
              <a:rPr lang="en-US" sz="1600" b="1" dirty="0">
                <a:solidFill>
                  <a:srgbClr val="FF0000"/>
                </a:solidFill>
                <a:ea typeface="ヒラギノ角ゴ Pro W3" charset="-128"/>
              </a:rPr>
              <a:t>= 	injected power wall plug efficiency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  <a:ea typeface="ヒラギノ角ゴ Pro W3" charset="-128"/>
                <a:sym typeface="Symbol" charset="2"/>
              </a:rPr>
              <a:t>Q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600" b="1" dirty="0">
                <a:solidFill>
                  <a:srgbClr val="FF0000"/>
                </a:solidFill>
                <a:ea typeface="ヒラギノ角ゴ Pro W3" charset="-128"/>
              </a:rPr>
              <a:t>= 	fusion power / auxiliary power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endParaRPr lang="en-US" sz="600" b="1" dirty="0">
              <a:solidFill>
                <a:srgbClr val="FF0000"/>
              </a:solidFill>
              <a:latin typeface="Times New Roman" charset="0"/>
              <a:ea typeface="ヒラギノ角ゴ Pro W3" charset="-128"/>
            </a:endParaRP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M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 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neutron energy multiplier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	neutron power from fusion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>
                <a:solidFill>
                  <a:srgbClr val="000000"/>
                </a:solidFill>
                <a:latin typeface="Times New Roman" charset="0"/>
                <a:ea typeface="ヒラギノ角ゴ Pro W3" charset="-128"/>
                <a:sym typeface="Symbol" charset="2"/>
              </a:rPr>
              <a:t>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    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alpha power from fusion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aux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injected power (heat + CD + control)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pump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coolant pumping power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sub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 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subsystems power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coils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 	</a:t>
            </a:r>
            <a:r>
              <a:rPr lang="en-US" sz="1400" dirty="0">
                <a:solidFill>
                  <a:srgbClr val="000000"/>
                </a:solidFill>
                <a:ea typeface="ヒラギノ角ゴ Pro W3" charset="-128"/>
              </a:rPr>
              <a:t>= 	power lost in coils (Cu)</a:t>
            </a: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control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= 	power used in plasma or plant control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	   	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that is not included in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inj</a:t>
            </a:r>
            <a:endParaRPr lang="en-US" sz="1400" baseline="-25000" dirty="0">
              <a:solidFill>
                <a:srgbClr val="000000"/>
              </a:solidFill>
              <a:latin typeface="+mj-lt"/>
              <a:ea typeface="ヒラギノ角ゴ Pro W3" charset="-128"/>
            </a:endParaRPr>
          </a:p>
          <a:p>
            <a:pPr eaLnBrk="0" hangingPunct="0">
              <a:tabLst>
                <a:tab pos="684213" algn="l"/>
                <a:tab pos="741363" algn="l"/>
              </a:tabLst>
              <a:defRPr/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extra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ヒラギノ角ゴ Pro W3" charset="-128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= 	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pump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sub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coils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+mj-lt"/>
                <a:ea typeface="ヒラギノ角ゴ Pro W3" charset="-128"/>
              </a:rPr>
              <a:t>control</a:t>
            </a:r>
            <a:endParaRPr lang="en-US" sz="1400" dirty="0">
              <a:solidFill>
                <a:srgbClr val="000000"/>
              </a:solidFill>
              <a:latin typeface="+mj-lt"/>
              <a:ea typeface="ヒラギノ角ゴ Pro W3" charset="-128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1825" y="2384425"/>
          <a:ext cx="5743575" cy="974725"/>
        </p:xfrm>
        <a:graphic>
          <a:graphicData uri="http://schemas.openxmlformats.org/presentationml/2006/ole">
            <p:oleObj spid="_x0000_s115715" name="Equation" r:id="rId5" imgW="2768400" imgH="4698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2644775" y="2327275"/>
            <a:ext cx="1350963" cy="5857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5400000">
            <a:off x="3312318" y="2855120"/>
            <a:ext cx="965202" cy="1096961"/>
          </a:xfrm>
          <a:prstGeom prst="bentUpArrow">
            <a:avLst>
              <a:gd name="adj1" fmla="val 20719"/>
              <a:gd name="adj2" fmla="val 17884"/>
              <a:gd name="adj3" fmla="val 236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228600" y="3969603"/>
            <a:ext cx="3733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0" dirty="0" smtClean="0">
                <a:solidFill>
                  <a:srgbClr val="FF0000"/>
                </a:solidFill>
              </a:rPr>
              <a:t>Note: blanket  </a:t>
            </a:r>
            <a:r>
              <a:rPr lang="en-US" sz="1600" b="1" i="0" dirty="0">
                <a:solidFill>
                  <a:srgbClr val="FF0000"/>
                </a:solidFill>
              </a:rPr>
              <a:t>and auxiliary heating and current-drive efficiency + fusion gain largely determine </a:t>
            </a:r>
            <a:r>
              <a:rPr lang="en-US" sz="1600" b="1" i="0" dirty="0" err="1" smtClean="0">
                <a:solidFill>
                  <a:srgbClr val="FF0000"/>
                </a:solidFill>
              </a:rPr>
              <a:t>Q</a:t>
            </a:r>
            <a:r>
              <a:rPr lang="en-US" sz="1600" b="1" i="0" baseline="-25000" dirty="0" err="1" smtClean="0">
                <a:solidFill>
                  <a:srgbClr val="FF0000"/>
                </a:solidFill>
              </a:rPr>
              <a:t>eng</a:t>
            </a:r>
            <a:endParaRPr lang="en-US" sz="1600" b="1" i="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5A25F0-2BDC-4E19-828A-2BF427353D41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34" name="TextBox 10"/>
          <p:cNvSpPr txBox="1">
            <a:spLocks noChangeArrowheads="1"/>
          </p:cNvSpPr>
          <p:nvPr/>
        </p:nvSpPr>
        <p:spPr bwMode="auto">
          <a:xfrm>
            <a:off x="1524000" y="1104900"/>
            <a:ext cx="233521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+mn-lt"/>
                <a:cs typeface="Times New Roman" pitchFamily="18" charset="0"/>
              </a:rPr>
              <a:t>Electricity produced    </a:t>
            </a:r>
          </a:p>
        </p:txBody>
      </p:sp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1447800" y="1543050"/>
            <a:ext cx="2547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+mn-lt"/>
                <a:cs typeface="Times New Roman" pitchFamily="18" charset="0"/>
              </a:rPr>
              <a:t>Electricity consumed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4773613"/>
            <a:ext cx="3962400" cy="155098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1125" lvl="2" indent="-111125" algn="ctr">
              <a:lnSpc>
                <a:spcPct val="90000"/>
              </a:lnSpc>
              <a:spcBef>
                <a:spcPts val="100"/>
              </a:spcBef>
              <a:buNone/>
            </a:pPr>
            <a:r>
              <a:rPr lang="en-US" sz="1600" b="1" u="sng" dirty="0" smtClean="0">
                <a:solidFill>
                  <a:schemeClr val="accent2"/>
                </a:solidFill>
              </a:rPr>
              <a:t>FNSF assumptions (from Pilot study):</a:t>
            </a:r>
            <a:endParaRPr lang="en-US" sz="1600" b="1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</a:pPr>
            <a:r>
              <a:rPr lang="en-US" sz="16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1600" baseline="-250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16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= 1.1</a:t>
            </a: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</a:pPr>
            <a:r>
              <a:rPr lang="en-US" sz="16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600" baseline="-250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pump</a:t>
            </a:r>
            <a:r>
              <a:rPr lang="en-US" sz="16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= 0.03×P</a:t>
            </a:r>
            <a:r>
              <a:rPr lang="en-US" sz="1600" baseline="-250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th</a:t>
            </a:r>
            <a:endParaRPr lang="en-US" sz="1600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</a:pPr>
            <a:r>
              <a:rPr lang="en-US" sz="16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600" baseline="-250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sub</a:t>
            </a:r>
            <a:r>
              <a:rPr lang="en-US" sz="16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16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600" baseline="-250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control</a:t>
            </a:r>
            <a:r>
              <a:rPr lang="en-US" sz="16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= 0.04×P</a:t>
            </a:r>
            <a:r>
              <a:rPr lang="en-US" sz="1600" baseline="-250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th</a:t>
            </a:r>
            <a:endParaRPr lang="en-US" sz="1600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</a:pPr>
            <a:r>
              <a:rPr lang="en-US" sz="16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US" sz="1600" baseline="-25000" dirty="0" err="1" smtClean="0">
                <a:solidFill>
                  <a:schemeClr val="accent2"/>
                </a:solidFill>
              </a:rPr>
              <a:t>aux</a:t>
            </a:r>
            <a:r>
              <a:rPr lang="en-US" sz="1600" dirty="0" smtClean="0">
                <a:solidFill>
                  <a:schemeClr val="accent2"/>
                </a:solidFill>
              </a:rPr>
              <a:t> = 0.4 (presently unrealistically high)</a:t>
            </a:r>
          </a:p>
          <a:p>
            <a:pPr marL="111125" lvl="2" indent="-111125">
              <a:lnSpc>
                <a:spcPct val="90000"/>
              </a:lnSpc>
              <a:spcBef>
                <a:spcPts val="1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US" sz="1600" baseline="-25000" dirty="0" err="1" smtClean="0">
                <a:solidFill>
                  <a:schemeClr val="accent2"/>
                </a:solidFill>
              </a:rPr>
              <a:t>CD</a:t>
            </a:r>
            <a:r>
              <a:rPr lang="en-US" sz="1600" dirty="0" smtClean="0">
                <a:solidFill>
                  <a:schemeClr val="accent2"/>
                </a:solidFill>
              </a:rPr>
              <a:t> = I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CD</a:t>
            </a:r>
            <a:r>
              <a:rPr lang="en-US" sz="1600" dirty="0" smtClean="0">
                <a:solidFill>
                  <a:schemeClr val="accent2"/>
                </a:solidFill>
              </a:rPr>
              <a:t>R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0</a:t>
            </a:r>
            <a:r>
              <a:rPr lang="en-US" sz="1600" dirty="0" smtClean="0">
                <a:solidFill>
                  <a:schemeClr val="accent2"/>
                </a:solidFill>
              </a:rPr>
              <a:t>n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/P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CD</a:t>
            </a:r>
            <a:r>
              <a:rPr lang="en-US" sz="1600" dirty="0" smtClean="0">
                <a:solidFill>
                  <a:schemeClr val="accent2"/>
                </a:solidFill>
              </a:rPr>
              <a:t> = 0.3 × 10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20</a:t>
            </a:r>
            <a:r>
              <a:rPr lang="en-US" sz="1600" dirty="0" smtClean="0">
                <a:solidFill>
                  <a:schemeClr val="accent2"/>
                </a:solidFill>
              </a:rPr>
              <a:t>A/Wm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800100" lvl="2" indent="-171450">
              <a:lnSpc>
                <a:spcPct val="90000"/>
              </a:lnSpc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 marL="169863" indent="-169863"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ea typeface="ヒラギノ角ゴ Pro W3"/>
              <a:cs typeface="ヒラギノ角ゴ Pro W3"/>
            </a:endParaRPr>
          </a:p>
          <a:p>
            <a:pPr marL="571500" lvl="1">
              <a:lnSpc>
                <a:spcPct val="90000"/>
              </a:lnSpc>
            </a:pPr>
            <a:endParaRPr lang="en-US" sz="2400" dirty="0" smtClean="0">
              <a:ea typeface="ヒラギノ角ゴ Pro W3"/>
            </a:endParaRPr>
          </a:p>
          <a:p>
            <a:pPr marL="571500" lvl="1">
              <a:lnSpc>
                <a:spcPct val="90000"/>
              </a:lnSpc>
            </a:pPr>
            <a:endParaRPr lang="en-US" sz="2400" dirty="0" smtClean="0">
              <a:ea typeface="ヒラギノ角ゴ Pro W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324600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For more details s</a:t>
            </a:r>
            <a:r>
              <a:rPr lang="it-IT" sz="900" dirty="0" smtClean="0"/>
              <a:t>ee J. Menard, et al., Nucl. Fusion 51 (2011) 103014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scenarios can access increased neutron wall loading and engineering gain &gt; 1 for sufficiently large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Decrease B</a:t>
            </a:r>
            <a:r>
              <a:rPr lang="en-US" baseline="-25000" dirty="0" smtClean="0"/>
              <a:t>T</a:t>
            </a:r>
            <a:r>
              <a:rPr lang="en-US" dirty="0" smtClean="0"/>
              <a:t> = 3T </a:t>
            </a:r>
            <a:r>
              <a:rPr lang="en-US" dirty="0" smtClean="0">
                <a:sym typeface="Wingdings" pitchFamily="2" charset="2"/>
              </a:rPr>
              <a:t> 2.6T</a:t>
            </a:r>
            <a:r>
              <a:rPr lang="en-US" dirty="0" smtClean="0"/>
              <a:t>, increase H</a:t>
            </a:r>
            <a:r>
              <a:rPr lang="en-US" baseline="-25000" dirty="0" smtClean="0"/>
              <a:t>98</a:t>
            </a:r>
            <a:r>
              <a:rPr lang="en-US" dirty="0" smtClean="0"/>
              <a:t> = 1.2 </a:t>
            </a:r>
            <a:r>
              <a:rPr lang="en-US" dirty="0" smtClean="0">
                <a:sym typeface="Wingdings" pitchFamily="2" charset="2"/>
              </a:rPr>
              <a:t> 1.5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Fix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= 6,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= 35%, q* = 2.5, </a:t>
            </a:r>
            <a:r>
              <a:rPr lang="en-US" dirty="0" err="1" smtClean="0">
                <a:sym typeface="Wingdings" pitchFamily="2" charset="2"/>
              </a:rPr>
              <a:t>f</a:t>
            </a:r>
            <a:r>
              <a:rPr lang="en-US" baseline="-25000" dirty="0" err="1" smtClean="0">
                <a:sym typeface="Wingdings" pitchFamily="2" charset="2"/>
              </a:rPr>
              <a:t>Greenwald</a:t>
            </a:r>
            <a:r>
              <a:rPr lang="en-US" dirty="0" smtClean="0">
                <a:sym typeface="Wingdings" pitchFamily="2" charset="2"/>
              </a:rPr>
              <a:t> varies: 0.66 to 0.47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011680"/>
            <a:ext cx="5918200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89154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</a:rPr>
              <a:t>Size scan:  Q increases from 3 (R=1m) to 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14 (R=2.2m)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Average neutron wall loading increases from 1.8 to 3 MW/m</a:t>
            </a:r>
            <a:r>
              <a:rPr lang="en-US" sz="2000" i="0" baseline="30000" dirty="0" smtClean="0">
                <a:solidFill>
                  <a:srgbClr val="FF0000"/>
                </a:solidFill>
                <a:sym typeface="Wingdings" pitchFamily="2" charset="2"/>
              </a:rPr>
              <a:t>2  </a:t>
            </a:r>
            <a:r>
              <a:rPr lang="en-US" sz="1600" i="0" dirty="0" smtClean="0">
                <a:solidFill>
                  <a:srgbClr val="FF0000"/>
                </a:solidFill>
                <a:sym typeface="Wingdings" pitchFamily="2" charset="2"/>
              </a:rPr>
              <a:t>(not shown)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</a:rPr>
              <a:t>Smallest ST for </a:t>
            </a:r>
            <a:r>
              <a:rPr lang="en-US" sz="2000" i="0" dirty="0" err="1" smtClean="0">
                <a:solidFill>
                  <a:srgbClr val="FF0000"/>
                </a:solidFill>
              </a:rPr>
              <a:t>Q</a:t>
            </a:r>
            <a:r>
              <a:rPr lang="en-US" sz="2000" i="0" baseline="-25000" dirty="0" err="1" smtClean="0">
                <a:solidFill>
                  <a:srgbClr val="FF0000"/>
                </a:solidFill>
              </a:rPr>
              <a:t>eng</a:t>
            </a:r>
            <a:r>
              <a:rPr lang="en-US" sz="2000" i="0" dirty="0" smtClean="0">
                <a:solidFill>
                  <a:srgbClr val="FF0000"/>
                </a:solidFill>
              </a:rPr>
              <a:t> ~ 1 is R=1.6m 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i="0" dirty="0" smtClean="0">
                <a:solidFill>
                  <a:srgbClr val="FF0000"/>
                </a:solidFill>
              </a:rPr>
              <a:t> requires very efficient blankets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73025"/>
            <a:ext cx="2743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Note:  Outboard PF coils are superconducting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359" y="2743200"/>
            <a:ext cx="2641041" cy="785343"/>
            <a:chOff x="76200" y="3024657"/>
            <a:chExt cx="2641041" cy="785343"/>
          </a:xfrm>
        </p:grpSpPr>
        <p:sp>
          <p:nvSpPr>
            <p:cNvPr id="9" name="TextBox 8"/>
            <p:cNvSpPr txBox="1"/>
            <p:nvPr/>
          </p:nvSpPr>
          <p:spPr>
            <a:xfrm>
              <a:off x="76200" y="3253257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err="1" smtClean="0"/>
                <a:t>Q</a:t>
              </a:r>
              <a:r>
                <a:rPr lang="en-US" sz="2000" i="0" baseline="-25000" dirty="0" err="1" smtClean="0"/>
                <a:t>eng</a:t>
              </a:r>
              <a:r>
                <a:rPr lang="en-US" sz="2000" i="0" dirty="0" smtClean="0"/>
                <a:t> </a:t>
              </a:r>
              <a:r>
                <a:rPr lang="en-US" sz="2000" i="0" dirty="0" smtClean="0">
                  <a:sym typeface="Symbol"/>
                </a:rPr>
                <a:t></a:t>
              </a:r>
              <a:endParaRPr lang="en-US" sz="2000" i="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200" y="3024657"/>
              <a:ext cx="1879041" cy="785343"/>
              <a:chOff x="0" y="3253257"/>
              <a:chExt cx="1879041" cy="78534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0" y="3253257"/>
                <a:ext cx="1879041" cy="785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i="0" dirty="0" err="1" smtClean="0"/>
                  <a:t>P</a:t>
                </a:r>
                <a:r>
                  <a:rPr lang="en-US" sz="1600" i="0" baseline="-25000" dirty="0" err="1" smtClean="0"/>
                  <a:t>electric</a:t>
                </a:r>
                <a:r>
                  <a:rPr lang="en-US" sz="1600" i="0" dirty="0" smtClean="0"/>
                  <a:t> produced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i="0" dirty="0" err="1" smtClean="0"/>
                  <a:t>P</a:t>
                </a:r>
                <a:r>
                  <a:rPr lang="en-US" sz="1600" i="0" baseline="-25000" dirty="0" err="1" smtClean="0"/>
                  <a:t>electric</a:t>
                </a:r>
                <a:r>
                  <a:rPr lang="en-US" sz="1600" i="0" dirty="0" smtClean="0"/>
                  <a:t> consumed</a:t>
                </a:r>
                <a:endParaRPr lang="en-US" sz="1600" i="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76199" y="3712464"/>
                <a:ext cx="1691640" cy="1867"/>
              </a:xfrm>
              <a:prstGeom prst="line">
                <a:avLst/>
              </a:prstGeom>
              <a:noFill/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tritium and need to demonstrate T self-sufficiency motivate analysis of tritium breeding ratio (TBR)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 costs of T w/o breeding at $0.1B/kg for </a:t>
            </a:r>
            <a:r>
              <a:rPr lang="en-US" dirty="0" smtClean="0">
                <a:sym typeface="Wingdings" pitchFamily="2" charset="2"/>
              </a:rPr>
              <a:t>R=1  1.6m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FNS mission: 1MWy/m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		$0.33B  $0.9B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Component testing: 6MWy/m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	$2B  $5.4B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Implications: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TBR &lt;&lt; 1 likely affordable for FNS mission with R ~ 1m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Component testing arguably requires TBR approaching 1 for all R</a:t>
            </a:r>
          </a:p>
          <a:p>
            <a:pPr>
              <a:lnSpc>
                <a:spcPct val="80000"/>
              </a:lnSpc>
            </a:pPr>
            <a:endParaRPr lang="en-US" sz="11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Performing initial analysis of R=1.6m FNSF using conformal and straight blankets, ARIES-ST neutron source profiles: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3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38902" t="14359" r="23940" b="1538"/>
          <a:stretch>
            <a:fillRect/>
          </a:stretch>
        </p:blipFill>
        <p:spPr bwMode="auto">
          <a:xfrm>
            <a:off x="609600" y="3810000"/>
            <a:ext cx="17540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 l="39651" t="25641" r="44638" b="20000"/>
          <a:stretch>
            <a:fillRect/>
          </a:stretch>
        </p:blipFill>
        <p:spPr bwMode="auto">
          <a:xfrm>
            <a:off x="2508885" y="4114800"/>
            <a:ext cx="99631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/>
          <a:srcRect l="35162" t="23590" r="44638" b="11795"/>
          <a:stretch>
            <a:fillRect/>
          </a:stretch>
        </p:blipFill>
        <p:spPr bwMode="auto">
          <a:xfrm rot="239953">
            <a:off x="3525824" y="4237392"/>
            <a:ext cx="968547" cy="22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5372100" y="3886200"/>
            <a:ext cx="2705100" cy="2695575"/>
            <a:chOff x="5600700" y="3962400"/>
            <a:chExt cx="2705100" cy="2695575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00700" y="3962400"/>
              <a:ext cx="2705100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6119460" y="5600557"/>
              <a:ext cx="2066335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Neutron Source</a:t>
              </a:r>
              <a:endParaRPr lang="en-US" sz="16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79920" y="5921534"/>
              <a:ext cx="546689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63%</a:t>
              </a:r>
              <a:endParaRPr lang="en-US" sz="105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18019" y="5312699"/>
              <a:ext cx="546689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32%</a:t>
              </a:r>
              <a:endParaRPr lang="en-US" sz="105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07843" y="5070876"/>
              <a:ext cx="45627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5%</a:t>
              </a:r>
              <a:endParaRPr lang="en-US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R=1.6m TBR calculations highlight importance of </a:t>
            </a:r>
            <a:br>
              <a:rPr lang="en-US" dirty="0" smtClean="0"/>
            </a:br>
            <a:r>
              <a:rPr lang="en-US" dirty="0" smtClean="0"/>
              <a:t>shells, penetrations, and top/bottom blankets</a:t>
            </a:r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1625025"/>
            <a:ext cx="2628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304800" y="990600"/>
            <a:ext cx="2464594" cy="2825012"/>
            <a:chOff x="1143000" y="1219200"/>
            <a:chExt cx="2143125" cy="2456532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524000"/>
              <a:ext cx="2143125" cy="215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219200" y="1219200"/>
              <a:ext cx="17251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Extended</a:t>
              </a:r>
            </a:p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conformal blanket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9725" y="3218532"/>
              <a:ext cx="12426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1.1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30086" y="4267200"/>
            <a:ext cx="1908314" cy="2261872"/>
            <a:chOff x="89451" y="4081046"/>
            <a:chExt cx="2120349" cy="251319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449" y="4343400"/>
              <a:ext cx="2048351" cy="224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89451" y="4081046"/>
              <a:ext cx="20441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Conformal blanket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5872" y="6183867"/>
              <a:ext cx="1700856" cy="410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1.046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706312" y="3149025"/>
            <a:ext cx="186461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TBR = 1.02</a:t>
            </a:r>
          </a:p>
          <a:p>
            <a:r>
              <a:rPr lang="en-US" sz="1400" i="0" dirty="0" smtClean="0">
                <a:solidFill>
                  <a:srgbClr val="FF0000"/>
                </a:solidFill>
              </a:rPr>
              <a:t>10 NBI penetrations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1219200"/>
            <a:ext cx="256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 smtClean="0"/>
              <a:t>NBI penetration at </a:t>
            </a:r>
            <a:r>
              <a:rPr lang="en-US" sz="1400" i="0" dirty="0" err="1" smtClean="0"/>
              <a:t>midplane</a:t>
            </a:r>
            <a:endParaRPr lang="en-US" sz="1400" i="0" dirty="0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2921794" y="990600"/>
            <a:ext cx="3275171" cy="2795986"/>
            <a:chOff x="3352800" y="1490332"/>
            <a:chExt cx="2847975" cy="2431292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1676400"/>
              <a:ext cx="2314575" cy="224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3738927" y="3516868"/>
              <a:ext cx="13708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1.07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81575" y="2026804"/>
              <a:ext cx="121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0" dirty="0" smtClean="0"/>
                <a:t>Stabilizing</a:t>
              </a:r>
            </a:p>
            <a:p>
              <a:pPr algn="ctr"/>
              <a:r>
                <a:rPr lang="en-US" sz="1400" i="0" dirty="0" smtClean="0"/>
                <a:t>shell </a:t>
              </a:r>
              <a:endParaRPr lang="en-US" sz="1400" i="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09122" y="1490332"/>
              <a:ext cx="1600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+ 3cm thick stabilizing shell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600575" y="2550024"/>
              <a:ext cx="209947" cy="420290"/>
            </a:xfrm>
            <a:custGeom>
              <a:avLst/>
              <a:gdLst>
                <a:gd name="connsiteX0" fmla="*/ 0 w 295672"/>
                <a:gd name="connsiteY0" fmla="*/ 0 h 525066"/>
                <a:gd name="connsiteX1" fmla="*/ 176213 w 295672"/>
                <a:gd name="connsiteY1" fmla="*/ 261938 h 525066"/>
                <a:gd name="connsiteX2" fmla="*/ 278606 w 295672"/>
                <a:gd name="connsiteY2" fmla="*/ 485775 h 525066"/>
                <a:gd name="connsiteX3" fmla="*/ 278606 w 295672"/>
                <a:gd name="connsiteY3" fmla="*/ 497681 h 52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672" h="525066">
                  <a:moveTo>
                    <a:pt x="0" y="0"/>
                  </a:moveTo>
                  <a:cubicBezTo>
                    <a:pt x="64889" y="90488"/>
                    <a:pt x="129779" y="180976"/>
                    <a:pt x="176213" y="261938"/>
                  </a:cubicBezTo>
                  <a:cubicBezTo>
                    <a:pt x="222647" y="342901"/>
                    <a:pt x="261541" y="446485"/>
                    <a:pt x="278606" y="485775"/>
                  </a:cubicBezTo>
                  <a:cubicBezTo>
                    <a:pt x="295672" y="525066"/>
                    <a:pt x="287139" y="511373"/>
                    <a:pt x="278606" y="497681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>
              <a:off x="4752975" y="2473824"/>
              <a:ext cx="6096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med"/>
              <a:tailEnd type="triangle" w="sm" len="med"/>
            </a:ln>
            <a:effectLst/>
          </p:spPr>
        </p:cxnSp>
      </p:grpSp>
      <p:cxnSp>
        <p:nvCxnSpPr>
          <p:cNvPr id="39" name="Straight Arrow Connector 38"/>
          <p:cNvCxnSpPr/>
          <p:nvPr/>
        </p:nvCxnSpPr>
        <p:spPr bwMode="auto">
          <a:xfrm>
            <a:off x="7772400" y="1524000"/>
            <a:ext cx="152400" cy="65532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med"/>
            <a:tailEnd type="triangle" w="sm" len="med"/>
          </a:ln>
          <a:effectLst/>
        </p:spPr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343400"/>
            <a:ext cx="22764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911519" y="4191000"/>
            <a:ext cx="1794081" cy="2294543"/>
            <a:chOff x="2743200" y="4233446"/>
            <a:chExt cx="1794081" cy="229454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3200" y="4558457"/>
              <a:ext cx="177165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2743200" y="4233446"/>
              <a:ext cx="17940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Straight blanket 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60432" y="6158657"/>
              <a:ext cx="13067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0.8 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82125" y="3962400"/>
            <a:ext cx="1966075" cy="2514600"/>
            <a:chOff x="4831984" y="3962400"/>
            <a:chExt cx="1966075" cy="251460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5490" t="9259" r="27451" b="29630"/>
            <a:stretch>
              <a:fillRect/>
            </a:stretch>
          </p:blipFill>
          <p:spPr bwMode="auto">
            <a:xfrm rot="660000">
              <a:off x="4831984" y="4359137"/>
              <a:ext cx="1966075" cy="211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4980449" y="3962400"/>
              <a:ext cx="17139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Extended </a:t>
              </a:r>
            </a:p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straight blanket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70234" y="6107668"/>
              <a:ext cx="13067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1.0 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162800" y="6096000"/>
            <a:ext cx="1563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TBR = 1.047 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3962400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Straight blanket</a:t>
            </a:r>
          </a:p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with flat top </a:t>
            </a:r>
            <a:endParaRPr lang="en-US" sz="1600" i="0" dirty="0">
              <a:solidFill>
                <a:schemeClr val="tx1"/>
              </a:solidFill>
            </a:endParaRPr>
          </a:p>
        </p:txBody>
      </p:sp>
      <p:pic>
        <p:nvPicPr>
          <p:cNvPr id="43" name="Picture 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0" y="6477000"/>
            <a:ext cx="7399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5227542" y="956846"/>
            <a:ext cx="3916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Extended conformal + 3cm shell + NBI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/>
              <a:t>Divertor</a:t>
            </a:r>
            <a:r>
              <a:rPr lang="en-US" sz="3200" dirty="0" smtClean="0"/>
              <a:t> </a:t>
            </a:r>
            <a:r>
              <a:rPr lang="en-US" sz="3200" dirty="0" err="1" smtClean="0"/>
              <a:t>poloidal</a:t>
            </a:r>
            <a:r>
              <a:rPr lang="en-US" sz="3200" dirty="0" smtClean="0"/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FNSF center-stack can build upon NSTX-U design </a:t>
            </a:r>
            <a:br>
              <a:rPr lang="en-US" dirty="0" smtClean="0"/>
            </a:br>
            <a:r>
              <a:rPr lang="en-US" dirty="0" smtClean="0"/>
              <a:t>and is incorporating NSTX stability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876800"/>
            <a:ext cx="9067800" cy="1676400"/>
          </a:xfrm>
        </p:spPr>
        <p:txBody>
          <a:bodyPr/>
          <a:lstStyle/>
          <a:p>
            <a:pPr marL="114300" indent="-114300"/>
            <a:r>
              <a:rPr lang="en-US" sz="2000" b="1" dirty="0" smtClean="0"/>
              <a:t>Like NSTX-U, use TF wedge segments (but brazed/pressed-fit together)</a:t>
            </a:r>
          </a:p>
          <a:p>
            <a:pPr marL="342900" lvl="1" indent="-168275"/>
            <a:r>
              <a:rPr lang="en-US" sz="1800" dirty="0" smtClean="0"/>
              <a:t>Coolant paths: gun-drilled holes or NSTX-U-like grooves in wedge + welded tube</a:t>
            </a:r>
          </a:p>
          <a:p>
            <a:pPr marL="114300" indent="-114300"/>
            <a:r>
              <a:rPr lang="en-US" sz="2000" b="1" dirty="0" smtClean="0"/>
              <a:t>Bitter-plate </a:t>
            </a:r>
            <a:r>
              <a:rPr lang="en-US" sz="2000" b="1" dirty="0" err="1" smtClean="0"/>
              <a:t>divertor</a:t>
            </a:r>
            <a:r>
              <a:rPr lang="en-US" sz="2000" b="1" dirty="0" smtClean="0"/>
              <a:t> PF magnets in ends of TF enable high </a:t>
            </a:r>
            <a:r>
              <a:rPr lang="en-US" sz="2000" b="1" dirty="0" err="1" smtClean="0"/>
              <a:t>triangularity</a:t>
            </a:r>
            <a:endParaRPr lang="en-US" sz="2000" b="1" dirty="0" smtClean="0"/>
          </a:p>
          <a:p>
            <a:pPr marL="342900" lvl="1" indent="-168275"/>
            <a:r>
              <a:rPr lang="en-US" sz="1800" b="1" dirty="0" smtClean="0"/>
              <a:t>NSTX data:  </a:t>
            </a:r>
            <a:r>
              <a:rPr lang="en-US" sz="1800" dirty="0" smtClean="0"/>
              <a:t>High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 &gt; 0.55 and shaping S </a:t>
            </a:r>
            <a:r>
              <a:rPr lang="en-US" sz="1800" dirty="0" smtClean="0">
                <a:latin typeface="Symbol" pitchFamily="18" charset="2"/>
              </a:rPr>
              <a:t></a:t>
            </a:r>
            <a:r>
              <a:rPr lang="en-US" sz="1800" dirty="0" smtClean="0"/>
              <a:t>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I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/</a:t>
            </a:r>
            <a:r>
              <a:rPr lang="en-US" sz="1800" dirty="0" err="1" smtClean="0"/>
              <a:t>aB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&gt; 25 minimizes </a:t>
            </a:r>
            <a:r>
              <a:rPr lang="en-US" sz="1800" dirty="0" err="1" smtClean="0"/>
              <a:t>disruptivity</a:t>
            </a:r>
            <a:endParaRPr lang="en-US" sz="1800" dirty="0" smtClean="0"/>
          </a:p>
          <a:p>
            <a:pPr marL="342900" lvl="1" indent="-168275"/>
            <a:r>
              <a:rPr lang="en-US" sz="1800" dirty="0" err="1" smtClean="0"/>
              <a:t>Neutronics</a:t>
            </a:r>
            <a:r>
              <a:rPr lang="en-US" sz="1800" dirty="0" smtClean="0"/>
              <a:t>:  </a:t>
            </a:r>
            <a:r>
              <a:rPr lang="en-US" sz="1800" dirty="0" err="1" smtClean="0"/>
              <a:t>MgO</a:t>
            </a:r>
            <a:r>
              <a:rPr lang="en-US" sz="1800" dirty="0" smtClean="0"/>
              <a:t> insulation can withstand lifetime (6 FPY) radiation dose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27341" t="25552" r="38132" b="2837"/>
          <a:stretch>
            <a:fillRect/>
          </a:stretch>
        </p:blipFill>
        <p:spPr bwMode="auto">
          <a:xfrm>
            <a:off x="6043981" y="1143000"/>
            <a:ext cx="249041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 l="47131" t="21538" r="32668" b="9744"/>
          <a:stretch>
            <a:fillRect/>
          </a:stretch>
        </p:blipFill>
        <p:spPr bwMode="auto">
          <a:xfrm>
            <a:off x="3770845" y="1035685"/>
            <a:ext cx="1563288" cy="37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 rot="2145919">
            <a:off x="4448297" y="2412181"/>
            <a:ext cx="2834701" cy="209702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0673" t="21538" r="49876" b="5641"/>
          <a:stretch>
            <a:fillRect/>
          </a:stretch>
        </p:blipFill>
        <p:spPr bwMode="auto">
          <a:xfrm>
            <a:off x="986465" y="1066800"/>
            <a:ext cx="14889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43781" t="16467" r="44279" b="10463"/>
          <a:stretch>
            <a:fillRect/>
          </a:stretch>
        </p:blipFill>
        <p:spPr bwMode="auto">
          <a:xfrm>
            <a:off x="457200" y="1371600"/>
            <a:ext cx="57044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l="26186" t="20512" r="55859" b="2563"/>
          <a:stretch>
            <a:fillRect/>
          </a:stretch>
        </p:blipFill>
        <p:spPr bwMode="auto">
          <a:xfrm>
            <a:off x="2475445" y="1219200"/>
            <a:ext cx="11956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8752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468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618445" y="2667000"/>
            <a:ext cx="457200" cy="323599"/>
          </a:xfrm>
          <a:prstGeom prst="rightArrow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58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  <a:t>There are many possible pathways</a:t>
            </a:r>
            <a:br>
              <a:rPr 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  <a:t> from ITER to commercial fusion power plant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800" y="1295400"/>
            <a:ext cx="283845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i="0" dirty="0">
                <a:solidFill>
                  <a:schemeClr val="tx1"/>
                </a:solidFill>
              </a:rPr>
              <a:t>FNSF = Fusion Nuclear Science Facility</a:t>
            </a:r>
          </a:p>
          <a:p>
            <a:pPr>
              <a:defRPr/>
            </a:pPr>
            <a:r>
              <a:rPr lang="en-US" sz="1100" b="1" i="0" dirty="0">
                <a:solidFill>
                  <a:schemeClr val="tx1"/>
                </a:solidFill>
              </a:rPr>
              <a:t>CTF = Component Test Facility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216561"/>
            <a:ext cx="88517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chemeClr val="tx1"/>
                </a:solidFill>
              </a:rPr>
              <a:t>ITER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3137" y="2286000"/>
            <a:ext cx="186301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First of a kind</a:t>
            </a:r>
          </a:p>
          <a:p>
            <a:pPr algn="ctr"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Power </a:t>
            </a:r>
            <a:r>
              <a:rPr lang="en-US" sz="2000" b="1" i="0" dirty="0">
                <a:solidFill>
                  <a:schemeClr val="tx1"/>
                </a:solidFill>
              </a:rPr>
              <a:t>Plant</a:t>
            </a:r>
          </a:p>
        </p:txBody>
      </p:sp>
      <p:sp>
        <p:nvSpPr>
          <p:cNvPr id="35" name="Arc 34"/>
          <p:cNvSpPr/>
          <p:nvPr/>
        </p:nvSpPr>
        <p:spPr>
          <a:xfrm>
            <a:off x="2295526" y="1724025"/>
            <a:ext cx="4562474" cy="2236236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rc 61"/>
          <p:cNvSpPr/>
          <p:nvPr/>
        </p:nvSpPr>
        <p:spPr>
          <a:xfrm flipV="1">
            <a:off x="2295525" y="3815555"/>
            <a:ext cx="4562474" cy="1775619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8875" y="4485541"/>
            <a:ext cx="216217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0" dirty="0">
                <a:solidFill>
                  <a:schemeClr val="tx1"/>
                </a:solidFill>
              </a:rPr>
              <a:t>Supporting Physics and Technology</a:t>
            </a:r>
            <a:endParaRPr lang="en-US" sz="1400" b="1" i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400" b="1" i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Core Physics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Materials R&amp;D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Plasma Material Interface</a:t>
            </a:r>
          </a:p>
        </p:txBody>
      </p:sp>
      <p:pic>
        <p:nvPicPr>
          <p:cNvPr id="617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28950"/>
            <a:ext cx="23431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Arc 75"/>
          <p:cNvSpPr/>
          <p:nvPr/>
        </p:nvSpPr>
        <p:spPr>
          <a:xfrm>
            <a:off x="1527883" y="3581400"/>
            <a:ext cx="6092117" cy="801654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85" name="Picture 24" descr="com_Machinecutaw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3" y="2743200"/>
            <a:ext cx="15954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93C9A-37A3-4327-9ACA-5386D69417B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2819400" y="1600200"/>
            <a:ext cx="21336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50" y="1219200"/>
            <a:ext cx="8191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75" y="1295400"/>
            <a:ext cx="1127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 bwMode="auto">
          <a:xfrm>
            <a:off x="3276600" y="3276600"/>
            <a:ext cx="23622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124200"/>
            <a:ext cx="5857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276600"/>
            <a:ext cx="635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200400"/>
            <a:ext cx="7651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895600" y="4247448"/>
            <a:ext cx="3124200" cy="78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smtClean="0">
                <a:solidFill>
                  <a:schemeClr val="tx1"/>
                </a:solidFill>
              </a:rPr>
              <a:t>Pilot Plant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FNSF/CTF with power-plant like maintenance, </a:t>
            </a:r>
            <a:r>
              <a:rPr lang="en-US" sz="1600" i="0" dirty="0" err="1" smtClean="0">
                <a:solidFill>
                  <a:schemeClr val="tx1"/>
                </a:solidFill>
                <a:latin typeface="Arial Narrow" pitchFamily="34" charset="0"/>
              </a:rPr>
              <a:t>Q</a:t>
            </a:r>
            <a:r>
              <a:rPr lang="en-US" sz="160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eng</a:t>
            </a: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 ≥ 1</a:t>
            </a:r>
            <a:endParaRPr lang="en-US" sz="16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5181600"/>
            <a:ext cx="26670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40" name="Picture 5" descr="C:\Users\jmenard\Documents\My Files\PPPL\Projects\EU Demo\EU_Demo_full_C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5105400"/>
            <a:ext cx="1122860" cy="10668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276600" y="5410200"/>
            <a:ext cx="1600200" cy="63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err="1" smtClean="0">
                <a:solidFill>
                  <a:schemeClr val="tx1"/>
                </a:solidFill>
              </a:rPr>
              <a:t>Q</a:t>
            </a:r>
            <a:r>
              <a:rPr lang="en-US" sz="2400" b="1" i="0" baseline="-25000" dirty="0" err="1" smtClean="0">
                <a:solidFill>
                  <a:schemeClr val="tx1"/>
                </a:solidFill>
              </a:rPr>
              <a:t>eng</a:t>
            </a:r>
            <a:r>
              <a:rPr lang="en-US" sz="2400" b="1" i="0" dirty="0" smtClean="0">
                <a:solidFill>
                  <a:schemeClr val="tx1"/>
                </a:solidFill>
              </a:rPr>
              <a:t> = 3-5</a:t>
            </a:r>
          </a:p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e.g. EU Demo</a:t>
            </a:r>
            <a:endParaRPr lang="en-US" sz="11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4600" y="2234625"/>
            <a:ext cx="3124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smtClean="0">
                <a:solidFill>
                  <a:schemeClr val="tx1"/>
                </a:solidFill>
              </a:rPr>
              <a:t>FNSF/CTF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Blanket R&amp;D, T self-sufficiency</a:t>
            </a:r>
            <a:endParaRPr lang="en-US" sz="16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 cstate="print"/>
          <a:srcRect l="28500" t="20583" r="27250" b="4288"/>
          <a:stretch>
            <a:fillRect/>
          </a:stretch>
        </p:blipFill>
        <p:spPr bwMode="auto">
          <a:xfrm>
            <a:off x="304800" y="1066800"/>
            <a:ext cx="24634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2918" t="24615" r="39401" b="8718"/>
          <a:stretch>
            <a:fillRect/>
          </a:stretch>
        </p:blipFill>
        <p:spPr bwMode="auto">
          <a:xfrm>
            <a:off x="2514600" y="2590800"/>
            <a:ext cx="2319506" cy="39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34826" t="30875" r="18408" b="28988"/>
          <a:stretch>
            <a:fillRect/>
          </a:stretch>
        </p:blipFill>
        <p:spPr bwMode="auto">
          <a:xfrm>
            <a:off x="5257800" y="1295400"/>
            <a:ext cx="2570264" cy="208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4267200" y="2971800"/>
            <a:ext cx="1692613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31841" t="27787" r="22388" b="31046"/>
          <a:stretch>
            <a:fillRect/>
          </a:stretch>
        </p:blipFill>
        <p:spPr bwMode="auto">
          <a:xfrm>
            <a:off x="6629400" y="3505200"/>
            <a:ext cx="2306969" cy="19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257800" y="51054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Glidcop plates </a:t>
            </a:r>
            <a:endParaRPr lang="en-US" sz="1600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958945" y="4343400"/>
            <a:ext cx="1441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Insulator 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00800" y="4267200"/>
            <a:ext cx="533400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172200" y="5181600"/>
            <a:ext cx="990600" cy="33664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0" dirty="0" smtClean="0"/>
              <a:t>Bitter coil insert for </a:t>
            </a:r>
            <a:r>
              <a:rPr lang="en-US" sz="2800" b="1" i="0" dirty="0" err="1" smtClean="0"/>
              <a:t>divertor</a:t>
            </a:r>
            <a:r>
              <a:rPr lang="en-US" sz="2800" b="1" i="0" dirty="0" smtClean="0"/>
              <a:t> coils in ends of TF</a:t>
            </a:r>
            <a:endParaRPr lang="en-US" sz="2800" b="1" i="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24000" y="3124200"/>
            <a:ext cx="106680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 anchor="ctr"/>
          <a:lstStyle/>
          <a:p>
            <a:pPr algn="r">
              <a:defRPr/>
            </a:pPr>
            <a:fld id="{23F6138E-F839-4DBF-BB53-E95B5537780E}" type="slidenum">
              <a:rPr lang="en-US" sz="900" i="0" smtClean="0">
                <a:solidFill>
                  <a:srgbClr val="3333CC"/>
                </a:solidFill>
              </a:rPr>
              <a:pPr algn="r">
                <a:defRPr/>
              </a:pPr>
              <a:t>20</a:t>
            </a:fld>
            <a:endParaRPr lang="en-US" sz="900" i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err="1" smtClean="0"/>
              <a:t>Neutronics</a:t>
            </a:r>
            <a:r>
              <a:rPr lang="en-US" sz="2800" dirty="0" smtClean="0"/>
              <a:t> analysis indicates organic </a:t>
            </a:r>
            <a:br>
              <a:rPr lang="en-US" sz="2800" dirty="0" smtClean="0"/>
            </a:br>
            <a:r>
              <a:rPr lang="en-US" sz="2800" dirty="0" smtClean="0"/>
              <a:t>insulator for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PF coils unacceptable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2390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err="1" smtClean="0"/>
              <a:t>MgO</a:t>
            </a:r>
            <a:r>
              <a:rPr lang="en-US" sz="2800" dirty="0" smtClean="0"/>
              <a:t> insulation appears to have good </a:t>
            </a:r>
            <a:br>
              <a:rPr lang="en-US" sz="2800" dirty="0" smtClean="0"/>
            </a:br>
            <a:r>
              <a:rPr lang="en-US" sz="2800" dirty="0" smtClean="0"/>
              <a:t>radiation resistance for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PF coils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4648200"/>
          </a:xfrm>
        </p:spPr>
        <p:txBody>
          <a:bodyPr/>
          <a:lstStyle/>
          <a:p>
            <a:r>
              <a:rPr lang="en-US" dirty="0" smtClean="0"/>
              <a:t>UW analysis of </a:t>
            </a:r>
            <a:r>
              <a:rPr lang="en-US" dirty="0" err="1" smtClean="0"/>
              <a:t>divertor</a:t>
            </a:r>
            <a:r>
              <a:rPr lang="en-US" dirty="0" smtClean="0"/>
              <a:t> PFs</a:t>
            </a:r>
          </a:p>
          <a:p>
            <a:pPr lvl="1"/>
            <a:r>
              <a:rPr lang="en-US" dirty="0" smtClean="0"/>
              <a:t>1.8x10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= 1.8x10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r>
              <a:rPr lang="en-US" dirty="0" smtClean="0"/>
              <a:t> at 6FPY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fus</a:t>
            </a:r>
            <a:r>
              <a:rPr lang="en-US" dirty="0" smtClean="0"/>
              <a:t> = 160MW</a:t>
            </a:r>
          </a:p>
          <a:p>
            <a:r>
              <a:rPr lang="en-US" dirty="0" smtClean="0"/>
              <a:t>Pilot mission for R=1.6m: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fus</a:t>
            </a:r>
            <a:r>
              <a:rPr lang="en-US" dirty="0" smtClean="0"/>
              <a:t> = 420MW vs. 160MW </a:t>
            </a:r>
            <a:r>
              <a:rPr lang="en-US" dirty="0" smtClean="0">
                <a:sym typeface="Wingdings" pitchFamily="2" charset="2"/>
              </a:rPr>
              <a:t> 2.6x higher  4</a:t>
            </a:r>
            <a:r>
              <a:rPr lang="en-US" dirty="0" smtClean="0"/>
              <a:t>.7x10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endParaRPr lang="en-US" dirty="0" smtClean="0"/>
          </a:p>
          <a:p>
            <a:pPr lvl="1"/>
            <a:r>
              <a:rPr lang="en-US" dirty="0" smtClean="0"/>
              <a:t>Even for Pilot mission, dose is &lt; limit of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endParaRPr lang="en-US" dirty="0" smtClean="0"/>
          </a:p>
          <a:p>
            <a:r>
              <a:rPr lang="en-US" dirty="0" smtClean="0"/>
              <a:t>Limiting factor may be Cu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to analyze CS lifetime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Revisit option for multi-turn TF and small OH solenoid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600200"/>
            <a:ext cx="4038600" cy="4724400"/>
            <a:chOff x="76200" y="1566862"/>
            <a:chExt cx="4465270" cy="5214938"/>
          </a:xfrm>
        </p:grpSpPr>
        <p:pic>
          <p:nvPicPr>
            <p:cNvPr id="61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566862"/>
              <a:ext cx="3580629" cy="338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6480793"/>
              <a:ext cx="4014788" cy="30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5181600"/>
              <a:ext cx="446527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Divertor</a:t>
            </a:r>
            <a:r>
              <a:rPr lang="en-US" dirty="0" smtClean="0"/>
              <a:t> PF coil configurations identified to achieve </a:t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while maintaining peak </a:t>
            </a:r>
            <a:r>
              <a:rPr lang="en-US" dirty="0" err="1" smtClean="0"/>
              <a:t>divertor</a:t>
            </a:r>
            <a:r>
              <a:rPr lang="en-US" dirty="0" smtClean="0"/>
              <a:t> heat flux &lt; 10MW/m</a:t>
            </a:r>
            <a:r>
              <a:rPr lang="en-US" baseline="30000" dirty="0" smtClean="0"/>
              <a:t>2  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990600"/>
            <a:ext cx="76200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4876800"/>
            <a:ext cx="4419600" cy="1219200"/>
          </a:xfrm>
        </p:spPr>
        <p:txBody>
          <a:bodyPr/>
          <a:lstStyle/>
          <a:p>
            <a:pPr marL="174625" indent="-174625">
              <a:lnSpc>
                <a:spcPct val="90000"/>
              </a:lnSpc>
            </a:pPr>
            <a:r>
              <a:rPr lang="en-US" sz="1800" b="1" dirty="0" smtClean="0"/>
              <a:t>Flux expansion = 15-25, </a:t>
            </a:r>
            <a:r>
              <a:rPr lang="en-US" sz="1800" b="1" dirty="0" err="1" smtClean="0">
                <a:latin typeface="Symbol" pitchFamily="18" charset="2"/>
              </a:rPr>
              <a:t>d</a:t>
            </a:r>
            <a:r>
              <a:rPr lang="en-US" sz="1800" b="1" baseline="-25000" dirty="0" err="1" smtClean="0"/>
              <a:t>x</a:t>
            </a:r>
            <a:r>
              <a:rPr lang="en-US" sz="1800" b="1" dirty="0" smtClean="0"/>
              <a:t> ~ 0.55</a:t>
            </a:r>
          </a:p>
          <a:p>
            <a:pPr marL="174625" indent="-174625">
              <a:lnSpc>
                <a:spcPct val="90000"/>
              </a:lnSpc>
            </a:pPr>
            <a:r>
              <a:rPr lang="en-US" sz="1800" b="1" dirty="0" smtClean="0"/>
              <a:t>1/sin(</a:t>
            </a:r>
            <a:r>
              <a:rPr lang="en-US" sz="1800" b="1" dirty="0" err="1" smtClean="0">
                <a:latin typeface="Symbol" pitchFamily="18" charset="2"/>
              </a:rPr>
              <a:t>q</a:t>
            </a:r>
            <a:r>
              <a:rPr lang="en-US" sz="1800" b="1" baseline="-25000" dirty="0" err="1" smtClean="0"/>
              <a:t>plate</a:t>
            </a:r>
            <a:r>
              <a:rPr lang="en-US" sz="1800" b="1" dirty="0" smtClean="0"/>
              <a:t>) = 2-3</a:t>
            </a:r>
          </a:p>
          <a:p>
            <a:pPr marL="174625" indent="-174625">
              <a:lnSpc>
                <a:spcPct val="90000"/>
              </a:lnSpc>
            </a:pPr>
            <a:r>
              <a:rPr lang="en-US" sz="1800" b="1" dirty="0" smtClean="0"/>
              <a:t>Detachment, pumping questionable</a:t>
            </a:r>
          </a:p>
          <a:p>
            <a:pPr marL="288925" lvl="1" indent="-174625">
              <a:lnSpc>
                <a:spcPct val="90000"/>
              </a:lnSpc>
            </a:pPr>
            <a:r>
              <a:rPr lang="en-US" sz="1400" b="1" dirty="0" smtClean="0"/>
              <a:t>Future: assess long-leg, V-shape </a:t>
            </a:r>
            <a:r>
              <a:rPr lang="en-US" sz="1400" b="1" dirty="0" err="1" smtClean="0"/>
              <a:t>divertor</a:t>
            </a:r>
            <a:r>
              <a:rPr lang="en-US" sz="1400" b="1" dirty="0" smtClean="0"/>
              <a:t> (JA)</a:t>
            </a:r>
            <a:endParaRPr lang="en-US" sz="1100" b="1" dirty="0" smtClean="0"/>
          </a:p>
          <a:p>
            <a:pPr>
              <a:lnSpc>
                <a:spcPct val="90000"/>
              </a:lnSpc>
            </a:pPr>
            <a:endParaRPr lang="en-US" sz="1800" b="1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139" y="1022509"/>
            <a:ext cx="3004661" cy="39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800600" y="48768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Flux expansion = 40-60,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d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0.62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1/sin(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q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1-1.5</a:t>
            </a:r>
          </a:p>
          <a:p>
            <a:pPr marL="174625" marR="0" lvl="0" indent="-1746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i="0" kern="0" dirty="0" smtClean="0">
                <a:solidFill>
                  <a:schemeClr val="tx1"/>
                </a:solidFill>
                <a:latin typeface="+mn-lt"/>
                <a:cs typeface="+mn-cs"/>
              </a:rPr>
              <a:t>Good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detachment (NSTX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data)</a:t>
            </a:r>
            <a:r>
              <a:rPr lang="en-US" sz="1800" i="0" kern="0" dirty="0" smtClean="0">
                <a:solidFill>
                  <a:schemeClr val="tx1"/>
                </a:solidFill>
                <a:latin typeface="+mn-lt"/>
                <a:cs typeface="+mn-cs"/>
              </a:rPr>
              <a:t> and </a:t>
            </a:r>
            <a:r>
              <a:rPr lang="en-US" sz="1800" i="0" kern="0" dirty="0" err="1" smtClean="0">
                <a:solidFill>
                  <a:schemeClr val="tx1"/>
                </a:solidFill>
                <a:latin typeface="+mn-lt"/>
                <a:cs typeface="+mn-cs"/>
              </a:rPr>
              <a:t>cryo</a:t>
            </a:r>
            <a:r>
              <a:rPr lang="en-US" sz="1800" i="0" kern="0" dirty="0" smtClean="0">
                <a:solidFill>
                  <a:schemeClr val="tx1"/>
                </a:solidFill>
                <a:latin typeface="+mn-lt"/>
                <a:cs typeface="+mn-cs"/>
              </a:rPr>
              <a:t>-pumping (NSTX-U modeling)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434340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u="sng" dirty="0" smtClean="0">
                <a:solidFill>
                  <a:srgbClr val="FF0000"/>
                </a:solidFill>
              </a:rPr>
              <a:t>Snowflake</a:t>
            </a:r>
            <a:endParaRPr lang="en-US" sz="2000" i="0" u="sng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3083" y="1836004"/>
            <a:ext cx="181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Field-line angle </a:t>
            </a:r>
          </a:p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of incidence at </a:t>
            </a:r>
          </a:p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strike-point = 1˚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6324600" y="6400800"/>
            <a:ext cx="2514600" cy="276999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b="1" dirty="0" err="1" smtClean="0">
                <a:solidFill>
                  <a:srgbClr val="9900CC"/>
                </a:solidFill>
                <a:cs typeface="Helvetica" pitchFamily="34" charset="0"/>
              </a:rPr>
              <a:t>Jaworski</a:t>
            </a:r>
            <a:r>
              <a:rPr lang="en-US" b="1" dirty="0" smtClean="0">
                <a:solidFill>
                  <a:srgbClr val="9900CC"/>
                </a:solidFill>
                <a:cs typeface="Helvetica" pitchFamily="34" charset="0"/>
              </a:rPr>
              <a:t>  - IAEA FEC EX/P5-31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55" y="6000690"/>
            <a:ext cx="883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 Will also test liquid metal PFCs in NSTX-U for power-handling, surface replenishment</a:t>
            </a:r>
            <a:endParaRPr lang="en-US" sz="20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23950"/>
            <a:ext cx="292214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4400490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u="sng" dirty="0" smtClean="0">
                <a:solidFill>
                  <a:srgbClr val="FF0000"/>
                </a:solidFill>
              </a:rPr>
              <a:t>Conventional</a:t>
            </a:r>
            <a:endParaRPr lang="en-US" sz="2000" i="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Parameters and profiles for conventional </a:t>
            </a:r>
            <a:r>
              <a:rPr lang="en-US" sz="2600" dirty="0" err="1" smtClean="0"/>
              <a:t>divertor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000" dirty="0" smtClean="0"/>
              <a:t>(using simple exponential heat-flux profile in R=1.6m ST-FNSF)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5181600"/>
            <a:ext cx="39624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5888" indent="-115888"/>
            <a:r>
              <a:rPr lang="en-US" sz="1600" dirty="0" err="1" smtClean="0">
                <a:latin typeface="Arial Narrow" pitchFamily="34" charset="0"/>
              </a:rPr>
              <a:t>P</a:t>
            </a:r>
            <a:r>
              <a:rPr lang="en-US" sz="1600" baseline="-25000" dirty="0" err="1" smtClean="0">
                <a:latin typeface="Arial Narrow" pitchFamily="34" charset="0"/>
              </a:rPr>
              <a:t>heat</a:t>
            </a:r>
            <a:r>
              <a:rPr lang="en-US" sz="1600" dirty="0" smtClean="0">
                <a:latin typeface="Arial Narrow" pitchFamily="34" charset="0"/>
              </a:rPr>
              <a:t> = 115MW,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rad</a:t>
            </a:r>
            <a:r>
              <a:rPr lang="en-US" sz="1600" dirty="0" smtClean="0">
                <a:latin typeface="Arial Narrow" pitchFamily="34" charset="0"/>
              </a:rPr>
              <a:t>=0.8,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obd</a:t>
            </a:r>
            <a:r>
              <a:rPr lang="en-US" sz="1600" dirty="0" smtClean="0">
                <a:latin typeface="Arial Narrow" pitchFamily="34" charset="0"/>
              </a:rPr>
              <a:t>=0.8, sin(</a:t>
            </a:r>
            <a:r>
              <a:rPr lang="en-US" sz="1600" dirty="0" err="1" smtClean="0">
                <a:latin typeface="Symbol" pitchFamily="18" charset="2"/>
              </a:rPr>
              <a:t>q</a:t>
            </a:r>
            <a:r>
              <a:rPr lang="en-US" sz="1600" baseline="-25000" dirty="0" err="1" smtClean="0"/>
              <a:t>pol</a:t>
            </a:r>
            <a:r>
              <a:rPr lang="en-US" sz="1600" dirty="0" smtClean="0">
                <a:latin typeface="Arial Narrow" pitchFamily="34" charset="0"/>
              </a:rPr>
              <a:t>) = 0.39</a:t>
            </a:r>
          </a:p>
          <a:p>
            <a:pPr marL="115888" indent="-115888"/>
            <a:r>
              <a:rPr lang="en-US" sz="1600" dirty="0" err="1" smtClean="0">
                <a:latin typeface="Arial Narrow" pitchFamily="34" charset="0"/>
              </a:rPr>
              <a:t>R</a:t>
            </a:r>
            <a:r>
              <a:rPr lang="en-US" sz="1600" baseline="-25000" dirty="0" err="1" smtClean="0">
                <a:latin typeface="Arial Narrow" pitchFamily="34" charset="0"/>
              </a:rPr>
              <a:t>strike</a:t>
            </a:r>
            <a:r>
              <a:rPr lang="en-US" sz="1600" dirty="0" smtClean="0">
                <a:latin typeface="Arial Narrow" pitchFamily="34" charset="0"/>
              </a:rPr>
              <a:t> = 1.16m,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exp</a:t>
            </a:r>
            <a:r>
              <a:rPr lang="en-US" sz="1600" dirty="0" smtClean="0">
                <a:latin typeface="Arial Narrow" pitchFamily="34" charset="0"/>
              </a:rPr>
              <a:t> = 22, </a:t>
            </a:r>
            <a:r>
              <a:rPr lang="en-US" sz="1600" dirty="0" err="1" smtClean="0">
                <a:latin typeface="Symbol" pitchFamily="18" charset="2"/>
              </a:rPr>
              <a:t>l</a:t>
            </a:r>
            <a:r>
              <a:rPr lang="en-US" sz="1600" baseline="-25000" dirty="0" err="1" smtClean="0">
                <a:latin typeface="Arial Narrow" pitchFamily="34" charset="0"/>
              </a:rPr>
              <a:t>q</a:t>
            </a:r>
            <a:r>
              <a:rPr lang="en-US" sz="1600" baseline="-25000" dirty="0" smtClean="0">
                <a:latin typeface="Arial Narrow" pitchFamily="34" charset="0"/>
              </a:rPr>
              <a:t>-mid</a:t>
            </a:r>
            <a:r>
              <a:rPr lang="en-US" sz="1600" dirty="0" smtClean="0">
                <a:latin typeface="Arial Narrow" pitchFamily="34" charset="0"/>
              </a:rPr>
              <a:t> =2.7mm, </a:t>
            </a:r>
            <a:r>
              <a:rPr lang="en-US" sz="1600" dirty="0" err="1" smtClean="0">
                <a:latin typeface="Arial Narrow" pitchFamily="34" charset="0"/>
              </a:rPr>
              <a:t>N</a:t>
            </a:r>
            <a:r>
              <a:rPr lang="en-US" sz="1600" baseline="-25000" dirty="0" err="1" smtClean="0">
                <a:latin typeface="Arial Narrow" pitchFamily="34" charset="0"/>
              </a:rPr>
              <a:t>div</a:t>
            </a:r>
            <a:r>
              <a:rPr lang="en-US" sz="1600" baseline="-250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= 2</a:t>
            </a:r>
            <a:endParaRPr lang="en-US" sz="18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3333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19600" y="4343400"/>
            <a:ext cx="4245534" cy="784830"/>
            <a:chOff x="4441266" y="4495800"/>
            <a:chExt cx="4245534" cy="784830"/>
          </a:xfrm>
        </p:grpSpPr>
        <p:grpSp>
          <p:nvGrpSpPr>
            <p:cNvPr id="15" name="Group 14"/>
            <p:cNvGrpSpPr/>
            <p:nvPr/>
          </p:nvGrpSpPr>
          <p:grpSpPr>
            <a:xfrm>
              <a:off x="5715000" y="4495800"/>
              <a:ext cx="2971800" cy="784830"/>
              <a:chOff x="5029200" y="4459069"/>
              <a:chExt cx="2971800" cy="78483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029200" y="4459069"/>
                <a:ext cx="29718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800" i="0" dirty="0" err="1" smtClean="0"/>
                  <a:t>P</a:t>
                </a:r>
                <a:r>
                  <a:rPr lang="en-US" sz="1800" i="0" baseline="-25000" dirty="0" err="1" smtClean="0"/>
                  <a:t>heat</a:t>
                </a:r>
                <a:r>
                  <a:rPr lang="en-US" sz="1800" i="0" dirty="0" smtClean="0"/>
                  <a:t> (1-f</a:t>
                </a:r>
                <a:r>
                  <a:rPr lang="en-US" sz="1800" i="0" baseline="-25000" dirty="0" smtClean="0"/>
                  <a:t>rad</a:t>
                </a:r>
                <a:r>
                  <a:rPr lang="en-US" sz="1800" i="0" dirty="0" smtClean="0"/>
                  <a:t>) </a:t>
                </a:r>
                <a:r>
                  <a:rPr lang="en-US" sz="1800" i="0" dirty="0" err="1" smtClean="0"/>
                  <a:t>f</a:t>
                </a:r>
                <a:r>
                  <a:rPr lang="en-US" sz="1800" i="0" baseline="-25000" dirty="0" err="1" smtClean="0"/>
                  <a:t>obd</a:t>
                </a:r>
                <a:r>
                  <a:rPr lang="en-US" sz="1800" i="0" dirty="0" smtClean="0"/>
                  <a:t> sin(</a:t>
                </a:r>
                <a:r>
                  <a:rPr lang="en-US" sz="1800" i="0" dirty="0" err="1" smtClean="0">
                    <a:latin typeface="Symbol" pitchFamily="18" charset="2"/>
                  </a:rPr>
                  <a:t>q</a:t>
                </a:r>
                <a:r>
                  <a:rPr lang="en-US" sz="1800" i="0" baseline="-25000" dirty="0" err="1" smtClean="0"/>
                  <a:t>pol</a:t>
                </a:r>
                <a:r>
                  <a:rPr lang="en-US" sz="1800" i="0" dirty="0" smtClean="0"/>
                  <a:t>) 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1800" i="0" dirty="0" smtClean="0"/>
                  <a:t>2</a:t>
                </a:r>
                <a:r>
                  <a:rPr lang="en-US" sz="1800" i="0" dirty="0" smtClean="0">
                    <a:latin typeface="Symbol" pitchFamily="18" charset="2"/>
                  </a:rPr>
                  <a:t>p</a:t>
                </a:r>
                <a:r>
                  <a:rPr lang="en-US" sz="1800" i="0" dirty="0" smtClean="0"/>
                  <a:t>R</a:t>
                </a:r>
                <a:r>
                  <a:rPr lang="en-US" sz="1800" i="0" baseline="-25000" dirty="0" smtClean="0"/>
                  <a:t>strike</a:t>
                </a:r>
                <a:r>
                  <a:rPr lang="en-US" sz="1800" i="0" dirty="0" smtClean="0"/>
                  <a:t> </a:t>
                </a:r>
                <a:r>
                  <a:rPr lang="en-US" sz="1800" i="0" dirty="0" err="1" smtClean="0"/>
                  <a:t>f</a:t>
                </a:r>
                <a:r>
                  <a:rPr lang="en-US" sz="1800" i="0" baseline="-25000" dirty="0" err="1" smtClean="0"/>
                  <a:t>exp</a:t>
                </a:r>
                <a:r>
                  <a:rPr lang="en-US" sz="1800" i="0" dirty="0" smtClean="0"/>
                  <a:t> </a:t>
                </a:r>
                <a:r>
                  <a:rPr lang="en-US" sz="1800" i="0" dirty="0" err="1" smtClean="0">
                    <a:latin typeface="Symbol" pitchFamily="18" charset="2"/>
                  </a:rPr>
                  <a:t>l</a:t>
                </a:r>
                <a:r>
                  <a:rPr lang="en-US" sz="1800" i="0" baseline="-25000" dirty="0" err="1" smtClean="0"/>
                  <a:t>q</a:t>
                </a:r>
                <a:r>
                  <a:rPr lang="en-US" sz="1800" i="0" baseline="-25000" dirty="0" smtClean="0"/>
                  <a:t>-mid</a:t>
                </a:r>
                <a:r>
                  <a:rPr lang="en-US" sz="1800" i="0" dirty="0" smtClean="0"/>
                  <a:t> </a:t>
                </a:r>
                <a:r>
                  <a:rPr lang="en-US" sz="1800" i="0" dirty="0" err="1" smtClean="0"/>
                  <a:t>N</a:t>
                </a:r>
                <a:r>
                  <a:rPr lang="en-US" sz="1800" i="0" baseline="-25000" dirty="0" err="1" smtClean="0"/>
                  <a:t>div</a:t>
                </a:r>
                <a:endParaRPr lang="en-US" sz="1800" i="0" baseline="-250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flipH="1">
                <a:off x="5257800" y="4876800"/>
                <a:ext cx="2514600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4441266" y="4724400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smtClean="0"/>
                <a:t>Peak q</a:t>
              </a:r>
              <a:r>
                <a:rPr lang="en-US" sz="1800" i="0" baseline="-25000" dirty="0" smtClean="0">
                  <a:sym typeface="Symbol"/>
                </a:rPr>
                <a:t></a:t>
              </a:r>
              <a:r>
                <a:rPr lang="en-US" sz="1800" i="0" baseline="-25000" dirty="0" smtClean="0"/>
                <a:t>-div</a:t>
              </a:r>
              <a:r>
                <a:rPr lang="en-US" sz="1800" i="0" dirty="0" smtClean="0"/>
                <a:t> </a:t>
              </a:r>
              <a:r>
                <a:rPr lang="en-US" sz="1800" i="0" dirty="0" smtClean="0">
                  <a:sym typeface="Symbol"/>
                </a:rPr>
                <a:t></a:t>
              </a:r>
              <a:endParaRPr lang="en-US" sz="1800" i="0" baseline="-25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32969" y="5890736"/>
            <a:ext cx="4406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  <a:latin typeface="+mn-lt"/>
              </a:rPr>
              <a:t>NSTX-U simulations find q</a:t>
            </a:r>
            <a:r>
              <a:rPr lang="en-US" sz="1400" i="0" baseline="-25000" dirty="0" smtClean="0">
                <a:solidFill>
                  <a:srgbClr val="FF0000"/>
                </a:solidFill>
                <a:latin typeface="+mn-lt"/>
                <a:sym typeface="Symbol"/>
              </a:rPr>
              <a:t>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Symbol"/>
              </a:rPr>
              <a:t> at pump entrance should be ≥ 1-2MW/m</a:t>
            </a:r>
            <a:r>
              <a:rPr lang="en-US" sz="1400" i="0" baseline="30000" dirty="0" smtClean="0">
                <a:solidFill>
                  <a:srgbClr val="FF0000"/>
                </a:solidFill>
                <a:latin typeface="+mn-lt"/>
                <a:sym typeface="Symbol"/>
              </a:rPr>
              <a:t>2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Symbol"/>
              </a:rPr>
              <a:t>  for efficient pumping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guesstimate </a:t>
            </a:r>
            <a:r>
              <a:rPr lang="en-US" sz="1400" i="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R</a:t>
            </a:r>
            <a:r>
              <a:rPr lang="en-US" sz="1400" i="0" baseline="-250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entrance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~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1.3m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for R=1.6m ST-FNSF</a:t>
            </a:r>
            <a:endParaRPr lang="en-US" sz="1400" i="0" baseline="-25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70" y="1066800"/>
            <a:ext cx="374303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 bwMode="auto">
          <a:xfrm flipH="1" flipV="1">
            <a:off x="2133600" y="5943600"/>
            <a:ext cx="2286000" cy="76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057400" y="2590800"/>
            <a:ext cx="0" cy="3581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6696"/>
            <a:ext cx="4648200" cy="163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 bwMode="auto">
          <a:xfrm>
            <a:off x="5334000" y="1216152"/>
            <a:ext cx="1371600" cy="1143000"/>
          </a:xfrm>
          <a:prstGeom prst="rect">
            <a:avLst/>
          </a:prstGeom>
          <a:solidFill>
            <a:srgbClr val="3333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0" y="2770632"/>
            <a:ext cx="461010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 bwMode="auto">
          <a:xfrm flipV="1">
            <a:off x="4361688" y="2362200"/>
            <a:ext cx="972312" cy="67665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6705600" y="2362200"/>
            <a:ext cx="1874520" cy="67360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562600" y="3090672"/>
            <a:ext cx="1524000" cy="2400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0" dirty="0" smtClean="0"/>
              <a:t>Strike point radius</a:t>
            </a:r>
            <a:endParaRPr lang="en-US" i="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5410200" y="3200400"/>
            <a:ext cx="228600" cy="0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Parameters and profiles for snowflake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000" dirty="0" smtClean="0"/>
              <a:t>(using simple exponential heat-flux profile in R=1.6m ST-FNSF)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5181600"/>
            <a:ext cx="39624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5888" indent="-115888"/>
            <a:r>
              <a:rPr lang="en-US" sz="1600" dirty="0" err="1" smtClean="0">
                <a:latin typeface="Arial Narrow" pitchFamily="34" charset="0"/>
              </a:rPr>
              <a:t>P</a:t>
            </a:r>
            <a:r>
              <a:rPr lang="en-US" sz="1600" baseline="-25000" dirty="0" err="1" smtClean="0">
                <a:latin typeface="Arial Narrow" pitchFamily="34" charset="0"/>
              </a:rPr>
              <a:t>heat</a:t>
            </a:r>
            <a:r>
              <a:rPr lang="en-US" sz="1600" dirty="0" smtClean="0">
                <a:latin typeface="Arial Narrow" pitchFamily="34" charset="0"/>
              </a:rPr>
              <a:t> = 115MW,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rad</a:t>
            </a:r>
            <a:r>
              <a:rPr lang="en-US" sz="1600" dirty="0" smtClean="0">
                <a:latin typeface="Arial Narrow" pitchFamily="34" charset="0"/>
              </a:rPr>
              <a:t>=0.8,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obd</a:t>
            </a:r>
            <a:r>
              <a:rPr lang="en-US" sz="1600" dirty="0" smtClean="0">
                <a:latin typeface="Arial Narrow" pitchFamily="34" charset="0"/>
              </a:rPr>
              <a:t>=0.8, sin(</a:t>
            </a:r>
            <a:r>
              <a:rPr lang="en-US" sz="1600" dirty="0" err="1" smtClean="0">
                <a:latin typeface="Symbol" pitchFamily="18" charset="2"/>
              </a:rPr>
              <a:t>q</a:t>
            </a:r>
            <a:r>
              <a:rPr lang="en-US" sz="1600" baseline="-25000" dirty="0" err="1" smtClean="0"/>
              <a:t>pol</a:t>
            </a:r>
            <a:r>
              <a:rPr lang="en-US" sz="1600" dirty="0" smtClean="0">
                <a:latin typeface="Arial Narrow" pitchFamily="34" charset="0"/>
              </a:rPr>
              <a:t>) = 0.87</a:t>
            </a:r>
          </a:p>
          <a:p>
            <a:pPr marL="115888" indent="-115888"/>
            <a:r>
              <a:rPr lang="en-US" sz="1600" dirty="0" err="1" smtClean="0">
                <a:latin typeface="Arial Narrow" pitchFamily="34" charset="0"/>
              </a:rPr>
              <a:t>R</a:t>
            </a:r>
            <a:r>
              <a:rPr lang="en-US" sz="1600" baseline="-25000" dirty="0" err="1" smtClean="0">
                <a:latin typeface="Arial Narrow" pitchFamily="34" charset="0"/>
              </a:rPr>
              <a:t>strike</a:t>
            </a:r>
            <a:r>
              <a:rPr lang="en-US" sz="1600" dirty="0" smtClean="0">
                <a:latin typeface="Arial Narrow" pitchFamily="34" charset="0"/>
              </a:rPr>
              <a:t> = 1.05m, </a:t>
            </a:r>
            <a:r>
              <a:rPr lang="en-US" sz="1600" dirty="0" err="1" smtClean="0">
                <a:latin typeface="Arial Narrow" pitchFamily="34" charset="0"/>
              </a:rPr>
              <a:t>f</a:t>
            </a:r>
            <a:r>
              <a:rPr lang="en-US" sz="1600" baseline="-25000" dirty="0" err="1" smtClean="0">
                <a:latin typeface="Arial Narrow" pitchFamily="34" charset="0"/>
              </a:rPr>
              <a:t>exp</a:t>
            </a:r>
            <a:r>
              <a:rPr lang="en-US" sz="1600" dirty="0" smtClean="0">
                <a:latin typeface="Arial Narrow" pitchFamily="34" charset="0"/>
              </a:rPr>
              <a:t> = 50, </a:t>
            </a:r>
            <a:r>
              <a:rPr lang="en-US" sz="1600" dirty="0" err="1" smtClean="0">
                <a:latin typeface="Symbol" pitchFamily="18" charset="2"/>
              </a:rPr>
              <a:t>l</a:t>
            </a:r>
            <a:r>
              <a:rPr lang="en-US" sz="1600" baseline="-25000" dirty="0" err="1" smtClean="0">
                <a:latin typeface="Arial Narrow" pitchFamily="34" charset="0"/>
              </a:rPr>
              <a:t>q</a:t>
            </a:r>
            <a:r>
              <a:rPr lang="en-US" sz="1600" baseline="-25000" dirty="0" smtClean="0">
                <a:latin typeface="Arial Narrow" pitchFamily="34" charset="0"/>
              </a:rPr>
              <a:t>-mid</a:t>
            </a:r>
            <a:r>
              <a:rPr lang="en-US" sz="1600" dirty="0" smtClean="0">
                <a:latin typeface="Arial Narrow" pitchFamily="34" charset="0"/>
              </a:rPr>
              <a:t> =2.7mm, </a:t>
            </a:r>
            <a:r>
              <a:rPr lang="en-US" sz="1600" dirty="0" err="1" smtClean="0">
                <a:latin typeface="Arial Narrow" pitchFamily="34" charset="0"/>
              </a:rPr>
              <a:t>N</a:t>
            </a:r>
            <a:r>
              <a:rPr lang="en-US" sz="1600" baseline="-25000" dirty="0" err="1" smtClean="0">
                <a:latin typeface="Arial Narrow" pitchFamily="34" charset="0"/>
              </a:rPr>
              <a:t>div</a:t>
            </a:r>
            <a:r>
              <a:rPr lang="en-US" sz="1600" baseline="-250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= 2</a:t>
            </a:r>
            <a:endParaRPr lang="en-US" sz="18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31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58" y="1082040"/>
            <a:ext cx="3668342" cy="547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25" y="990600"/>
            <a:ext cx="4562475" cy="16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725" y="2814843"/>
            <a:ext cx="4343400" cy="163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/>
          <p:nvPr/>
        </p:nvGrpSpPr>
        <p:grpSpPr>
          <a:xfrm>
            <a:off x="4495800" y="4343400"/>
            <a:ext cx="4245534" cy="784830"/>
            <a:chOff x="4441266" y="4495800"/>
            <a:chExt cx="4245534" cy="784830"/>
          </a:xfrm>
        </p:grpSpPr>
        <p:grpSp>
          <p:nvGrpSpPr>
            <p:cNvPr id="6" name="Group 14"/>
            <p:cNvGrpSpPr/>
            <p:nvPr/>
          </p:nvGrpSpPr>
          <p:grpSpPr>
            <a:xfrm>
              <a:off x="5715000" y="4495800"/>
              <a:ext cx="2971800" cy="784830"/>
              <a:chOff x="5029200" y="4459069"/>
              <a:chExt cx="2971800" cy="78483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029200" y="4459069"/>
                <a:ext cx="29718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800" i="0" dirty="0" err="1" smtClean="0"/>
                  <a:t>P</a:t>
                </a:r>
                <a:r>
                  <a:rPr lang="en-US" sz="1800" i="0" baseline="-25000" dirty="0" err="1" smtClean="0"/>
                  <a:t>heat</a:t>
                </a:r>
                <a:r>
                  <a:rPr lang="en-US" sz="1800" i="0" dirty="0" smtClean="0"/>
                  <a:t> (1-f</a:t>
                </a:r>
                <a:r>
                  <a:rPr lang="en-US" sz="1800" i="0" baseline="-25000" dirty="0" smtClean="0"/>
                  <a:t>rad</a:t>
                </a:r>
                <a:r>
                  <a:rPr lang="en-US" sz="1800" i="0" dirty="0" smtClean="0"/>
                  <a:t>) </a:t>
                </a:r>
                <a:r>
                  <a:rPr lang="en-US" sz="1800" i="0" dirty="0" err="1" smtClean="0"/>
                  <a:t>f</a:t>
                </a:r>
                <a:r>
                  <a:rPr lang="en-US" sz="1800" i="0" baseline="-25000" dirty="0" err="1" smtClean="0"/>
                  <a:t>obd</a:t>
                </a:r>
                <a:r>
                  <a:rPr lang="en-US" sz="1800" i="0" dirty="0" smtClean="0"/>
                  <a:t> sin(</a:t>
                </a:r>
                <a:r>
                  <a:rPr lang="en-US" sz="1800" i="0" dirty="0" err="1" smtClean="0">
                    <a:latin typeface="Symbol" pitchFamily="18" charset="2"/>
                  </a:rPr>
                  <a:t>q</a:t>
                </a:r>
                <a:r>
                  <a:rPr lang="en-US" sz="1800" i="0" baseline="-25000" dirty="0" err="1" smtClean="0"/>
                  <a:t>pol</a:t>
                </a:r>
                <a:r>
                  <a:rPr lang="en-US" sz="1800" i="0" dirty="0" smtClean="0"/>
                  <a:t>) 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1800" i="0" dirty="0" smtClean="0"/>
                  <a:t>2</a:t>
                </a:r>
                <a:r>
                  <a:rPr lang="en-US" sz="1800" i="0" dirty="0" smtClean="0">
                    <a:latin typeface="Symbol" pitchFamily="18" charset="2"/>
                  </a:rPr>
                  <a:t>p</a:t>
                </a:r>
                <a:r>
                  <a:rPr lang="en-US" sz="1800" i="0" dirty="0" smtClean="0"/>
                  <a:t>R</a:t>
                </a:r>
                <a:r>
                  <a:rPr lang="en-US" sz="1800" i="0" baseline="-25000" dirty="0" smtClean="0"/>
                  <a:t>strike</a:t>
                </a:r>
                <a:r>
                  <a:rPr lang="en-US" sz="1800" i="0" dirty="0" smtClean="0"/>
                  <a:t> </a:t>
                </a:r>
                <a:r>
                  <a:rPr lang="en-US" sz="1800" i="0" dirty="0" err="1" smtClean="0"/>
                  <a:t>f</a:t>
                </a:r>
                <a:r>
                  <a:rPr lang="en-US" sz="1800" i="0" baseline="-25000" dirty="0" err="1" smtClean="0"/>
                  <a:t>exp</a:t>
                </a:r>
                <a:r>
                  <a:rPr lang="en-US" sz="1800" i="0" dirty="0" smtClean="0"/>
                  <a:t> </a:t>
                </a:r>
                <a:r>
                  <a:rPr lang="en-US" sz="1800" i="0" dirty="0" err="1" smtClean="0">
                    <a:latin typeface="Symbol" pitchFamily="18" charset="2"/>
                  </a:rPr>
                  <a:t>l</a:t>
                </a:r>
                <a:r>
                  <a:rPr lang="en-US" sz="1800" i="0" baseline="-25000" dirty="0" err="1" smtClean="0"/>
                  <a:t>q</a:t>
                </a:r>
                <a:r>
                  <a:rPr lang="en-US" sz="1800" i="0" baseline="-25000" dirty="0" smtClean="0"/>
                  <a:t>-mid</a:t>
                </a:r>
                <a:r>
                  <a:rPr lang="en-US" sz="1800" i="0" dirty="0" smtClean="0"/>
                  <a:t> </a:t>
                </a:r>
                <a:r>
                  <a:rPr lang="en-US" sz="1800" i="0" dirty="0" err="1" smtClean="0"/>
                  <a:t>N</a:t>
                </a:r>
                <a:r>
                  <a:rPr lang="en-US" sz="1800" i="0" baseline="-25000" dirty="0" err="1" smtClean="0"/>
                  <a:t>div</a:t>
                </a:r>
                <a:endParaRPr lang="en-US" sz="1800" i="0" baseline="-250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flipH="1">
                <a:off x="5257800" y="4876800"/>
                <a:ext cx="2514600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4441266" y="4724400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smtClean="0"/>
                <a:t>Peak q</a:t>
              </a:r>
              <a:r>
                <a:rPr lang="en-US" sz="1800" i="0" baseline="-25000" dirty="0" smtClean="0">
                  <a:sym typeface="Symbol"/>
                </a:rPr>
                <a:t></a:t>
              </a:r>
              <a:r>
                <a:rPr lang="en-US" sz="1800" i="0" baseline="-25000" dirty="0" smtClean="0"/>
                <a:t>-div</a:t>
              </a:r>
              <a:r>
                <a:rPr lang="en-US" sz="1800" i="0" dirty="0" smtClean="0"/>
                <a:t> </a:t>
              </a:r>
              <a:r>
                <a:rPr lang="en-US" sz="1800" i="0" dirty="0" smtClean="0">
                  <a:sym typeface="Symbol"/>
                </a:rPr>
                <a:t></a:t>
              </a:r>
              <a:endParaRPr lang="en-US" sz="1800" i="0" baseline="-25000" dirty="0"/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 flipV="1">
            <a:off x="4429125" y="2389997"/>
            <a:ext cx="533400" cy="685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6334125" y="2389997"/>
            <a:ext cx="2209800" cy="685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962525" y="1246997"/>
            <a:ext cx="1371600" cy="1143000"/>
          </a:xfrm>
          <a:prstGeom prst="rect">
            <a:avLst/>
          </a:prstGeom>
          <a:solidFill>
            <a:srgbClr val="3333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8325" y="3118469"/>
            <a:ext cx="1524000" cy="2400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0" dirty="0" smtClean="0"/>
              <a:t>Strike point radius</a:t>
            </a:r>
            <a:endParaRPr lang="en-US" i="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495925" y="3228197"/>
            <a:ext cx="228600" cy="0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32969" y="6029980"/>
            <a:ext cx="455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  <a:latin typeface="+mn-lt"/>
              </a:rPr>
              <a:t>Snowflake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would also want </a:t>
            </a:r>
            <a:r>
              <a:rPr lang="en-US" sz="1400" i="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divertor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400" i="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cryo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-plenum entrance radius </a:t>
            </a:r>
            <a:r>
              <a:rPr lang="en-US" sz="1400" i="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R</a:t>
            </a:r>
            <a:r>
              <a:rPr lang="en-US" sz="1400" i="0" baseline="-250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entrance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~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1.3m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for R=1.6m ST-FNSF</a:t>
            </a:r>
            <a:endParaRPr lang="en-US" sz="1400" i="0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2057400" y="5943600"/>
            <a:ext cx="2438400" cy="228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981200" y="2590800"/>
            <a:ext cx="0" cy="3581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and efficient in-vessel access important for testing,  replacing, improving components, maximizing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114800" cy="91440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sz="2000" dirty="0" smtClean="0"/>
              <a:t>Vertically remove entire blanket and/or center-stack</a:t>
            </a:r>
          </a:p>
          <a:p>
            <a:pPr marL="403225" lvl="1" indent="-174625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Better for full blanket replacement?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86400" y="2696674"/>
            <a:ext cx="3021897" cy="3475526"/>
            <a:chOff x="5486400" y="2696674"/>
            <a:chExt cx="3021897" cy="34755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249" t="18526" r="22749" b="10463"/>
            <a:stretch>
              <a:fillRect/>
            </a:stretch>
          </p:blipFill>
          <p:spPr bwMode="auto">
            <a:xfrm>
              <a:off x="5486400" y="2696674"/>
              <a:ext cx="3021897" cy="347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Arrow 11"/>
            <p:cNvSpPr/>
            <p:nvPr/>
          </p:nvSpPr>
          <p:spPr bwMode="auto">
            <a:xfrm rot="16200000">
              <a:off x="7152894" y="2943562"/>
              <a:ext cx="740664" cy="246888"/>
            </a:xfrm>
            <a:prstGeom prst="rightArrow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4" name="Donut 13"/>
            <p:cNvSpPr/>
            <p:nvPr/>
          </p:nvSpPr>
          <p:spPr bwMode="auto">
            <a:xfrm>
              <a:off x="7152894" y="3375616"/>
              <a:ext cx="617220" cy="1481328"/>
            </a:xfrm>
            <a:prstGeom prst="donut">
              <a:avLst>
                <a:gd name="adj" fmla="val 10833"/>
              </a:avLst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53000" y="15240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lvl="0" indent="-2301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i="0" kern="0" dirty="0" smtClean="0">
                <a:solidFill>
                  <a:schemeClr val="tx1"/>
                </a:solidFill>
              </a:rPr>
              <a:t>Translate blanket segments </a:t>
            </a:r>
            <a:r>
              <a:rPr lang="en-US" sz="2000" b="0" i="0" kern="0" dirty="0" err="1" smtClean="0">
                <a:solidFill>
                  <a:schemeClr val="tx1"/>
                </a:solidFill>
              </a:rPr>
              <a:t>radially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then vertically</a:t>
            </a:r>
          </a:p>
          <a:p>
            <a:pPr marL="403225" marR="0" lvl="1" indent="-1746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Better for more frequent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blanket module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replacement 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and/or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repair?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62000" y="2386585"/>
            <a:ext cx="2704011" cy="3785615"/>
            <a:chOff x="957943" y="2118361"/>
            <a:chExt cx="3004457" cy="420623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2170" t="21538" r="30424" b="6667"/>
            <a:stretch>
              <a:fillRect/>
            </a:stretch>
          </p:blipFill>
          <p:spPr bwMode="auto">
            <a:xfrm>
              <a:off x="957943" y="2118361"/>
              <a:ext cx="3004457" cy="420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ight Arrow 15"/>
            <p:cNvSpPr/>
            <p:nvPr/>
          </p:nvSpPr>
          <p:spPr bwMode="auto">
            <a:xfrm rot="16200000">
              <a:off x="1097280" y="3017520"/>
              <a:ext cx="822960" cy="274320"/>
            </a:xfrm>
            <a:prstGeom prst="rightArrow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914400" y="61722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lvl="0" indent="-1714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i="0" kern="0" dirty="0" smtClean="0">
                <a:solidFill>
                  <a:schemeClr val="tx1"/>
                </a:solidFill>
              </a:rPr>
              <a:t>May be possible to combine features of both approaches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990600"/>
            <a:ext cx="820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Several maintenance approaches under consideration: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8459" y="4041136"/>
            <a:ext cx="1428596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i="0" dirty="0" smtClean="0">
                <a:solidFill>
                  <a:schemeClr val="tx1"/>
                </a:solidFill>
              </a:rPr>
              <a:t>Radial ports </a:t>
            </a:r>
          </a:p>
          <a:p>
            <a:pPr algn="ctr">
              <a:lnSpc>
                <a:spcPct val="80000"/>
              </a:lnSpc>
            </a:pPr>
            <a:r>
              <a:rPr lang="en-US" sz="1600" i="0" dirty="0" smtClean="0">
                <a:solidFill>
                  <a:schemeClr val="tx1"/>
                </a:solidFill>
              </a:rPr>
              <a:t>for </a:t>
            </a:r>
            <a:r>
              <a:rPr lang="en-US" sz="1600" i="0" dirty="0" err="1" smtClean="0">
                <a:solidFill>
                  <a:schemeClr val="tx1"/>
                </a:solidFill>
              </a:rPr>
              <a:t>divertor</a:t>
            </a:r>
            <a:r>
              <a:rPr lang="en-US" sz="1600" i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1600" i="0" dirty="0" smtClean="0">
                <a:solidFill>
                  <a:schemeClr val="tx1"/>
                </a:solidFill>
              </a:rPr>
              <a:t>maintenance</a:t>
            </a:r>
          </a:p>
          <a:p>
            <a:pPr algn="ctr">
              <a:lnSpc>
                <a:spcPct val="80000"/>
              </a:lnSpc>
            </a:pPr>
            <a:r>
              <a:rPr lang="en-US" sz="1600" i="0" dirty="0" smtClean="0">
                <a:solidFill>
                  <a:schemeClr val="tx1"/>
                </a:solidFill>
              </a:rPr>
              <a:t>or pumping</a:t>
            </a:r>
            <a:endParaRPr lang="en-US" sz="1600" i="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029200" y="4648200"/>
            <a:ext cx="457200" cy="3048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200400" y="4648200"/>
            <a:ext cx="533400" cy="381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maintenance schemes </a:t>
            </a:r>
            <a:br>
              <a:rPr lang="en-US" dirty="0" smtClean="0"/>
            </a:br>
            <a:r>
              <a:rPr lang="en-US" dirty="0" smtClean="0"/>
              <a:t>with snowflake </a:t>
            </a:r>
            <a:r>
              <a:rPr lang="en-US" dirty="0" err="1" smtClean="0"/>
              <a:t>divertor</a:t>
            </a:r>
            <a:r>
              <a:rPr lang="en-US" dirty="0" smtClean="0"/>
              <a:t> and vertical ports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24001" r="46875" b="9000"/>
          <a:stretch>
            <a:fillRect/>
          </a:stretch>
        </p:blipFill>
        <p:spPr bwMode="auto">
          <a:xfrm>
            <a:off x="609600" y="1001712"/>
            <a:ext cx="365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4374" t="17000" r="40625" b="3999"/>
          <a:stretch>
            <a:fillRect/>
          </a:stretch>
        </p:blipFill>
        <p:spPr bwMode="auto">
          <a:xfrm>
            <a:off x="4876800" y="1077912"/>
            <a:ext cx="3616325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61722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 dirty="0">
                <a:latin typeface="Calibri" pitchFamily="34" charset="0"/>
              </a:rPr>
              <a:t>Full Blanket Assembly Removed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6183868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 dirty="0" err="1">
                <a:latin typeface="Calibri" pitchFamily="34" charset="0"/>
              </a:rPr>
              <a:t>Centerstack</a:t>
            </a:r>
            <a:r>
              <a:rPr lang="en-US" sz="1800" i="0" dirty="0">
                <a:latin typeface="Calibri" pitchFamily="34" charset="0"/>
              </a:rPr>
              <a:t> Assembly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  <a:t>This talk focuses on possible spherical </a:t>
            </a:r>
            <a:r>
              <a:rPr lang="en-US" sz="2800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tokamak</a:t>
            </a:r>
            <a:r>
              <a:rPr lang="en-US" sz="2800" dirty="0" smtClean="0">
                <a:latin typeface="Arial" pitchFamily="34" charset="0"/>
                <a:ea typeface="ヒラギノ角ゴ Pro W3"/>
                <a:cs typeface="Arial" pitchFamily="34" charset="0"/>
              </a:rPr>
              <a:t> (ST) contributions ranging from FNSF to Pilot Plant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800" y="1295400"/>
            <a:ext cx="283845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i="0" dirty="0">
                <a:solidFill>
                  <a:schemeClr val="tx1"/>
                </a:solidFill>
              </a:rPr>
              <a:t>FNSF = Fusion Nuclear Science Facility</a:t>
            </a:r>
          </a:p>
          <a:p>
            <a:pPr>
              <a:defRPr/>
            </a:pPr>
            <a:r>
              <a:rPr lang="en-US" sz="1100" b="1" i="0" dirty="0">
                <a:solidFill>
                  <a:schemeClr val="tx1"/>
                </a:solidFill>
              </a:rPr>
              <a:t>CTF = Component Test Facility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216561"/>
            <a:ext cx="88517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chemeClr val="tx1"/>
                </a:solidFill>
              </a:rPr>
              <a:t>ITER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3137" y="2286000"/>
            <a:ext cx="186301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First of a kind</a:t>
            </a:r>
          </a:p>
          <a:p>
            <a:pPr algn="ctr"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Power </a:t>
            </a:r>
            <a:r>
              <a:rPr lang="en-US" sz="2000" b="1" i="0" dirty="0">
                <a:solidFill>
                  <a:schemeClr val="tx1"/>
                </a:solidFill>
              </a:rPr>
              <a:t>Plant</a:t>
            </a:r>
          </a:p>
        </p:txBody>
      </p:sp>
      <p:sp>
        <p:nvSpPr>
          <p:cNvPr id="35" name="Arc 34"/>
          <p:cNvSpPr/>
          <p:nvPr/>
        </p:nvSpPr>
        <p:spPr>
          <a:xfrm>
            <a:off x="2295526" y="1724025"/>
            <a:ext cx="4562474" cy="2236236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rc 61"/>
          <p:cNvSpPr/>
          <p:nvPr/>
        </p:nvSpPr>
        <p:spPr>
          <a:xfrm flipV="1">
            <a:off x="2295525" y="3815555"/>
            <a:ext cx="4562474" cy="1775619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8875" y="4485541"/>
            <a:ext cx="216217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0" dirty="0">
                <a:solidFill>
                  <a:schemeClr val="tx1"/>
                </a:solidFill>
              </a:rPr>
              <a:t>Supporting Physics and Technology</a:t>
            </a:r>
            <a:endParaRPr lang="en-US" sz="1400" b="1" i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400" b="1" i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Core Physics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Materials R&amp;D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i="0" dirty="0">
                <a:solidFill>
                  <a:schemeClr val="tx1"/>
                </a:solidFill>
              </a:rPr>
              <a:t> Plasma Material Interface</a:t>
            </a:r>
          </a:p>
        </p:txBody>
      </p:sp>
      <p:pic>
        <p:nvPicPr>
          <p:cNvPr id="617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28950"/>
            <a:ext cx="23431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Arc 75"/>
          <p:cNvSpPr/>
          <p:nvPr/>
        </p:nvSpPr>
        <p:spPr>
          <a:xfrm>
            <a:off x="1527883" y="3581400"/>
            <a:ext cx="6092117" cy="801654"/>
          </a:xfrm>
          <a:prstGeom prst="arc">
            <a:avLst>
              <a:gd name="adj1" fmla="val 11176801"/>
              <a:gd name="adj2" fmla="val 21162089"/>
            </a:avLst>
          </a:prstGeom>
          <a:ln w="1270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85" name="Picture 24" descr="com_Machinecutaw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3" y="2743200"/>
            <a:ext cx="15954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93C9A-37A3-4327-9ACA-5386D69417B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2819400" y="1600200"/>
            <a:ext cx="21336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50" y="1219200"/>
            <a:ext cx="8191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75" y="1295400"/>
            <a:ext cx="1127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 bwMode="auto">
          <a:xfrm>
            <a:off x="3276600" y="3276600"/>
            <a:ext cx="23622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124200"/>
            <a:ext cx="5857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276600"/>
            <a:ext cx="635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200400"/>
            <a:ext cx="7651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895600" y="4247448"/>
            <a:ext cx="3124200" cy="78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smtClean="0">
                <a:solidFill>
                  <a:schemeClr val="tx1"/>
                </a:solidFill>
              </a:rPr>
              <a:t>Pilot Plant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FNSF/CTF with power-plant like maintenance, </a:t>
            </a:r>
            <a:r>
              <a:rPr lang="en-US" sz="1600" i="0" dirty="0" err="1" smtClean="0">
                <a:solidFill>
                  <a:schemeClr val="tx1"/>
                </a:solidFill>
                <a:latin typeface="Arial Narrow" pitchFamily="34" charset="0"/>
              </a:rPr>
              <a:t>Q</a:t>
            </a:r>
            <a:r>
              <a:rPr lang="en-US" sz="160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eng</a:t>
            </a: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 ≥ 1</a:t>
            </a:r>
            <a:endParaRPr lang="en-US" sz="16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5181600"/>
            <a:ext cx="2667000" cy="685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40" name="Picture 5" descr="C:\Users\jmenard\Documents\My Files\PPPL\Projects\EU Demo\EU_Demo_full_C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5105400"/>
            <a:ext cx="1122860" cy="10668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276600" y="5410200"/>
            <a:ext cx="1600200" cy="63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err="1" smtClean="0">
                <a:solidFill>
                  <a:schemeClr val="tx1"/>
                </a:solidFill>
              </a:rPr>
              <a:t>Q</a:t>
            </a:r>
            <a:r>
              <a:rPr lang="en-US" sz="2400" b="1" i="0" baseline="-25000" dirty="0" err="1" smtClean="0">
                <a:solidFill>
                  <a:schemeClr val="tx1"/>
                </a:solidFill>
              </a:rPr>
              <a:t>eng</a:t>
            </a:r>
            <a:r>
              <a:rPr lang="en-US" sz="2400" b="1" i="0" dirty="0" smtClean="0">
                <a:solidFill>
                  <a:schemeClr val="tx1"/>
                </a:solidFill>
              </a:rPr>
              <a:t> = 3-5</a:t>
            </a:r>
          </a:p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e.g. EU Demo</a:t>
            </a:r>
            <a:endParaRPr lang="en-US" sz="11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4600" y="2234625"/>
            <a:ext cx="3124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0" dirty="0" smtClean="0">
                <a:solidFill>
                  <a:schemeClr val="tx1"/>
                </a:solidFill>
              </a:rPr>
              <a:t>FNSF/CTF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Blanket R&amp;D, T self-sufficiency</a:t>
            </a:r>
            <a:endParaRPr lang="en-US" sz="16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rot="20587563">
            <a:off x="4846857" y="4969461"/>
            <a:ext cx="2043111" cy="1143000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 rot="635175">
            <a:off x="2139655" y="4960125"/>
            <a:ext cx="2672084" cy="1143000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14801" y="3015118"/>
            <a:ext cx="1524000" cy="1143000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810000" y="1219200"/>
            <a:ext cx="1143000" cy="914400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</a:t>
            </a:r>
            <a:r>
              <a:rPr lang="en-US" dirty="0" err="1" smtClean="0"/>
              <a:t>divertor</a:t>
            </a:r>
            <a:r>
              <a:rPr lang="en-US" dirty="0" smtClean="0"/>
              <a:t> module maintenance scheme using radial installation and vertical translation through vertical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6" y="1219200"/>
            <a:ext cx="4143374" cy="503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81000" y="1143000"/>
            <a:ext cx="3886200" cy="5257800"/>
            <a:chOff x="4114800" y="533400"/>
            <a:chExt cx="4370388" cy="56388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3665" t="15385" r="19949" b="2563"/>
            <a:stretch>
              <a:fillRect/>
            </a:stretch>
          </p:blipFill>
          <p:spPr bwMode="auto">
            <a:xfrm>
              <a:off x="4114800" y="533400"/>
              <a:ext cx="4370388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5562600" y="4953000"/>
              <a:ext cx="685800" cy="1143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400800" y="1905000"/>
              <a:ext cx="0" cy="6858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342841" y="4483652"/>
              <a:ext cx="76200" cy="3810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ight Arrow 14"/>
          <p:cNvSpPr/>
          <p:nvPr/>
        </p:nvSpPr>
        <p:spPr bwMode="auto">
          <a:xfrm rot="20293200">
            <a:off x="2789796" y="3676692"/>
            <a:ext cx="1863122" cy="609600"/>
          </a:xfrm>
          <a:prstGeom prst="rightArrow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066800" y="4191000"/>
            <a:ext cx="1828800" cy="2209800"/>
          </a:xfrm>
          <a:prstGeom prst="roundRect">
            <a:avLst>
              <a:gd name="adj" fmla="val 11905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48400" y="3276600"/>
            <a:ext cx="990600" cy="152400"/>
          </a:xfrm>
          <a:prstGeom prst="straightConnector1">
            <a:avLst/>
          </a:prstGeom>
          <a:ln w="1016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43800" y="2362200"/>
            <a:ext cx="152400" cy="609600"/>
          </a:xfrm>
          <a:prstGeom prst="straightConnector1">
            <a:avLst/>
          </a:prstGeom>
          <a:ln w="1016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39357-9E07-48AB-86F2-7E8034C4A51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 l="22444" t="18462" r="3491" b="1538"/>
          <a:stretch>
            <a:fillRect/>
          </a:stretch>
        </p:blipFill>
        <p:spPr bwMode="auto">
          <a:xfrm>
            <a:off x="76200" y="1219200"/>
            <a:ext cx="6462298" cy="50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Large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cylindrical </a:t>
            </a:r>
            <a:r>
              <a:rPr lang="en-US" sz="2400" i="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ves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R=1.6m FNSF could be used for PMI R&amp;D (hot walls, Super-X?), other blanket configurations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05600" y="1828800"/>
            <a:ext cx="2276475" cy="4777204"/>
            <a:chOff x="6781800" y="1871246"/>
            <a:chExt cx="2276475" cy="477720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2069068"/>
              <a:ext cx="177165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7010400" y="1871246"/>
              <a:ext cx="17940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</a:rPr>
                <a:t>Straight blanket 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27632" y="3581400"/>
              <a:ext cx="13067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0.8 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4419600"/>
              <a:ext cx="2276475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7162800" y="6172200"/>
              <a:ext cx="156324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i="0" dirty="0" smtClean="0">
                  <a:solidFill>
                    <a:srgbClr val="FF0000"/>
                  </a:solidFill>
                </a:rPr>
                <a:t>TBR = 1.047 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10400" y="4139625"/>
              <a:ext cx="181257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Straight blanket</a:t>
              </a:r>
            </a:p>
            <a:p>
              <a:pPr algn="ctr"/>
              <a:r>
                <a:rPr lang="en-US" sz="1600" i="0" dirty="0" smtClean="0">
                  <a:solidFill>
                    <a:schemeClr val="tx1"/>
                  </a:solidFill>
                </a:rPr>
                <a:t>with flat top 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629400" y="990600"/>
            <a:ext cx="2514599" cy="75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0" dirty="0" smtClean="0">
                <a:solidFill>
                  <a:srgbClr val="FF0000"/>
                </a:solidFill>
              </a:rPr>
              <a:t>NOTE: TBR values do not include stabilizing shells or penetrations</a:t>
            </a:r>
            <a:endParaRPr lang="en-US" sz="16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r>
              <a:rPr lang="en-US" dirty="0" smtClean="0"/>
              <a:t>Present STs (NSTX/MAST) providing preliminary physics basis for ST-FNSF performance studies</a:t>
            </a:r>
          </a:p>
          <a:p>
            <a:pPr lvl="1"/>
            <a:r>
              <a:rPr lang="en-US" dirty="0" smtClean="0"/>
              <a:t>Upgraded devices will provide more extensive and definitive basis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Neutron wall loading of 1MW/m</a:t>
            </a:r>
            <a:r>
              <a:rPr lang="en-US" baseline="30000" dirty="0" smtClean="0"/>
              <a:t>2</a:t>
            </a:r>
            <a:r>
              <a:rPr lang="en-US" dirty="0" smtClean="0"/>
              <a:t> feasible for range of major radii for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and H</a:t>
            </a:r>
            <a:r>
              <a:rPr lang="en-US" baseline="-25000" dirty="0" smtClean="0"/>
              <a:t>98</a:t>
            </a:r>
            <a:r>
              <a:rPr lang="en-US" dirty="0" smtClean="0"/>
              <a:t> values at/near values already achieved</a:t>
            </a:r>
          </a:p>
          <a:p>
            <a:pPr lvl="1"/>
            <a:r>
              <a:rPr lang="en-US" dirty="0" smtClean="0"/>
              <a:t>High wall loading and/or pilot-level performance require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~ 6 and H</a:t>
            </a:r>
            <a:r>
              <a:rPr lang="en-US" baseline="-25000" dirty="0" smtClean="0"/>
              <a:t>98</a:t>
            </a:r>
            <a:r>
              <a:rPr lang="en-US" dirty="0" smtClean="0"/>
              <a:t> ~ 1.5 which are at/near maximum values attained in present STs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TBR ~ 1 possible if top/bottom neutron losses are minimized</a:t>
            </a:r>
          </a:p>
          <a:p>
            <a:r>
              <a:rPr lang="en-US" dirty="0" err="1" smtClean="0"/>
              <a:t>Divertor</a:t>
            </a:r>
            <a:r>
              <a:rPr lang="en-US" dirty="0" smtClean="0"/>
              <a:t> PF coils in ends of TF bundle enable high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, shaping</a:t>
            </a:r>
          </a:p>
          <a:p>
            <a:r>
              <a:rPr lang="en-US" dirty="0" smtClean="0"/>
              <a:t>Conventional and snowflake </a:t>
            </a:r>
            <a:r>
              <a:rPr lang="en-US" dirty="0" err="1" smtClean="0"/>
              <a:t>divertors</a:t>
            </a:r>
            <a:r>
              <a:rPr lang="en-US" dirty="0" smtClean="0"/>
              <a:t> investigated, PF coils  incorporated to reduce peak heat flux &lt; 10MW/m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Vertical maintenance strategies for either full and/or </a:t>
            </a:r>
            <a:r>
              <a:rPr lang="en-US" dirty="0" err="1" smtClean="0"/>
              <a:t>toroidally</a:t>
            </a:r>
            <a:r>
              <a:rPr lang="en-US" dirty="0" smtClean="0"/>
              <a:t> segmented blankets being investigated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Future 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 highly incomplete list!)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marL="228600" indent="-228600"/>
            <a:r>
              <a:rPr lang="en-US" dirty="0" smtClean="0"/>
              <a:t>Physics basis for operating points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sz="1800" dirty="0" smtClean="0"/>
              <a:t>Perform sensitivity study of achievable performance vs. baseline configuration assumptions: A, </a:t>
            </a:r>
            <a:r>
              <a:rPr lang="en-US" sz="1800" dirty="0" smtClean="0">
                <a:latin typeface="Symbol" pitchFamily="18" charset="2"/>
              </a:rPr>
              <a:t>k</a:t>
            </a:r>
            <a:r>
              <a:rPr lang="en-US" sz="1800" dirty="0" smtClean="0"/>
              <a:t>, H</a:t>
            </a:r>
            <a:r>
              <a:rPr lang="en-US" sz="1800" baseline="-25000" dirty="0" smtClean="0"/>
              <a:t>98y,2</a:t>
            </a:r>
            <a:r>
              <a:rPr lang="en-US" sz="1800" dirty="0" smtClean="0"/>
              <a:t>, ST vs. </a:t>
            </a:r>
            <a:r>
              <a:rPr lang="en-US" sz="1800" dirty="0" err="1" smtClean="0"/>
              <a:t>tokamak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scaling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sz="1800" dirty="0" smtClean="0"/>
              <a:t>TRANSP calculations of NBI heating, current drive, neutron production</a:t>
            </a:r>
          </a:p>
          <a:p>
            <a:pPr marL="228600" indent="-228600"/>
            <a:r>
              <a:rPr lang="en-US" dirty="0" smtClean="0"/>
              <a:t>Performance vs. device size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sz="1800" dirty="0" smtClean="0"/>
              <a:t>Could/should overall machine configuration change at smaller R?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sz="1800" dirty="0" smtClean="0"/>
              <a:t>Example questions: could/should vessel take more load?, is there sufficient shielding for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PF coils at smaller R?  </a:t>
            </a:r>
          </a:p>
          <a:p>
            <a:pPr marL="228600" indent="-228600"/>
            <a:r>
              <a:rPr lang="en-US" dirty="0" smtClean="0"/>
              <a:t>Tritium breeding ratio calculations</a:t>
            </a:r>
          </a:p>
          <a:p>
            <a:pPr marL="628650" lvl="1" indent="-228600"/>
            <a:r>
              <a:rPr lang="en-US" sz="1800" dirty="0" smtClean="0"/>
              <a:t>Extend calculations to smaller R, include 3D effects and final machine layout</a:t>
            </a:r>
          </a:p>
          <a:p>
            <a:pPr marL="228600" indent="-228600"/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 err="1" smtClean="0"/>
              <a:t>poloidal</a:t>
            </a:r>
            <a:r>
              <a:rPr lang="en-US" dirty="0" smtClean="0"/>
              <a:t> field coil layout and design</a:t>
            </a:r>
          </a:p>
          <a:p>
            <a:pPr marL="628650" lvl="1" indent="-228600"/>
            <a:r>
              <a:rPr lang="en-US" sz="1800" dirty="0" smtClean="0"/>
              <a:t>Assess radiation induced conductivity (RIC) in ceramic insulators</a:t>
            </a:r>
          </a:p>
          <a:p>
            <a:pPr marL="228600" indent="-228600"/>
            <a:r>
              <a:rPr lang="en-US" dirty="0" smtClean="0"/>
              <a:t>Power exhaust calculations</a:t>
            </a:r>
          </a:p>
          <a:p>
            <a:pPr marL="628650" lvl="1" indent="-228600"/>
            <a:r>
              <a:rPr lang="en-US" sz="1800" dirty="0" smtClean="0"/>
              <a:t>Perform pumping and detachment calculations, include Super-X </a:t>
            </a:r>
            <a:r>
              <a:rPr lang="en-US" sz="1800" dirty="0" err="1" smtClean="0"/>
              <a:t>divertor</a:t>
            </a:r>
            <a:endParaRPr lang="en-US" sz="1800" dirty="0" smtClean="0"/>
          </a:p>
          <a:p>
            <a:pPr marL="285750" indent="-285750"/>
            <a:r>
              <a:rPr lang="en-US" dirty="0" smtClean="0"/>
              <a:t>Maintenance strategies</a:t>
            </a:r>
          </a:p>
          <a:p>
            <a:pPr marL="685800" lvl="1"/>
            <a:r>
              <a:rPr lang="en-US" sz="1800" dirty="0" smtClean="0"/>
              <a:t>Assess space/lifting requirements above machine for vertical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93D9F0C7-13CA-46AE-99FA-1E9939B040B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14400"/>
          </a:xfrm>
        </p:spPr>
        <p:txBody>
          <a:bodyPr/>
          <a:lstStyle/>
          <a:p>
            <a:r>
              <a:rPr lang="en-US" sz="3200" dirty="0" smtClean="0"/>
              <a:t>Backup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0474" t="34872" r="7233" b="23077"/>
          <a:stretch>
            <a:fillRect/>
          </a:stretch>
        </p:blipFill>
        <p:spPr bwMode="auto">
          <a:xfrm>
            <a:off x="381000" y="1600200"/>
            <a:ext cx="838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1955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i="0" dirty="0" smtClean="0"/>
              <a:t>R=1.6 </a:t>
            </a:r>
            <a:r>
              <a:rPr lang="en-US" sz="2800" b="1" i="0" dirty="0"/>
              <a:t>m ST </a:t>
            </a:r>
            <a:r>
              <a:rPr lang="en-US" sz="2800" b="1" i="0" dirty="0" smtClean="0"/>
              <a:t>FNSF </a:t>
            </a:r>
            <a:r>
              <a:rPr lang="en-US" sz="2800" b="1" i="0" dirty="0"/>
              <a:t>with </a:t>
            </a:r>
            <a:r>
              <a:rPr lang="en-US" sz="2800" b="1" i="0" dirty="0" smtClean="0"/>
              <a:t>JT-60SA </a:t>
            </a:r>
            <a:r>
              <a:rPr lang="en-US" sz="2800" b="1" i="0" dirty="0"/>
              <a:t>NNBI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AC359-D14A-4499-970F-08843E0F02C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/>
              <a:t>Divertor</a:t>
            </a:r>
            <a:r>
              <a:rPr lang="en-US" sz="3200" dirty="0" smtClean="0"/>
              <a:t> </a:t>
            </a:r>
            <a:r>
              <a:rPr lang="en-US" sz="3200" dirty="0" err="1" smtClean="0"/>
              <a:t>poloidal</a:t>
            </a:r>
            <a:r>
              <a:rPr lang="en-US" sz="3200" dirty="0" smtClean="0"/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operation of upgraded STs (NSTX-U/MAST-U) could provide basis for design, operation of ST-based FNSF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1143000"/>
          </a:xfrm>
        </p:spPr>
        <p:txBody>
          <a:bodyPr/>
          <a:lstStyle/>
          <a:p>
            <a:pPr marL="230188" indent="-230188"/>
            <a:r>
              <a:rPr lang="en-US" dirty="0" smtClean="0"/>
              <a:t>Fusion Nuclear Science Facility (FNSF) mission:</a:t>
            </a:r>
          </a:p>
          <a:p>
            <a:pPr marL="460375" lvl="1" indent="-230188"/>
            <a:r>
              <a:rPr lang="en-US" dirty="0" smtClean="0"/>
              <a:t>Provide continuous fusion neutron source to develop knowledge-base for materials and components, tritium fuel cycle, power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651125"/>
            <a:ext cx="1828800" cy="197881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21336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0" kern="0" dirty="0" smtClean="0">
                <a:solidFill>
                  <a:srgbClr val="000000"/>
                </a:solidFill>
                <a:latin typeface="Arial"/>
              </a:rPr>
              <a:t>FNSF 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 CTF</a:t>
            </a:r>
            <a:r>
              <a:rPr lang="en-US" sz="2400" b="0" i="0" kern="0" dirty="0" smtClean="0">
                <a:solidFill>
                  <a:srgbClr val="000000"/>
                </a:solidFill>
                <a:latin typeface="Arial"/>
              </a:rPr>
              <a:t> would complement ITER path to DEMO</a:t>
            </a:r>
            <a:endParaRPr lang="en-US" sz="2400" b="0" i="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5105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Studying wide range of ST-FNSF configurations to identify advantageous features, incorporate into improved ST design</a:t>
            </a:r>
          </a:p>
        </p:txBody>
      </p:sp>
      <p:pic>
        <p:nvPicPr>
          <p:cNvPr id="3676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5257800" cy="2350975"/>
          </a:xfrm>
          <a:prstGeom prst="rect">
            <a:avLst/>
          </a:prstGeom>
          <a:ln w="127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886200" y="4676001"/>
            <a:ext cx="48768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M. </a:t>
            </a:r>
            <a:r>
              <a:rPr lang="en-US" dirty="0" err="1" smtClean="0">
                <a:solidFill>
                  <a:srgbClr val="FF0000"/>
                </a:solidFill>
              </a:rPr>
              <a:t>Peng</a:t>
            </a:r>
            <a:r>
              <a:rPr lang="en-US" dirty="0" smtClean="0">
                <a:solidFill>
                  <a:srgbClr val="FF0000"/>
                </a:solidFill>
              </a:rPr>
              <a:t> et al., IEEE/NPSS Paper S04A-2 - 24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SOFE Conf. (2011)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172200" y="6477000"/>
            <a:ext cx="24224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FF0000"/>
                </a:solidFill>
              </a:rPr>
              <a:t>M. </a:t>
            </a:r>
            <a:r>
              <a:rPr lang="en-US" sz="900" dirty="0" smtClean="0">
                <a:solidFill>
                  <a:srgbClr val="FF0000"/>
                </a:solidFill>
              </a:rPr>
              <a:t>A</a:t>
            </a:r>
            <a:r>
              <a:rPr lang="fr-FR" sz="900" b="1" dirty="0" err="1" smtClean="0">
                <a:solidFill>
                  <a:srgbClr val="FF0000"/>
                </a:solidFill>
              </a:rPr>
              <a:t>bdou</a:t>
            </a:r>
            <a:r>
              <a:rPr lang="fr-FR" sz="900" b="1" dirty="0" smtClean="0">
                <a:solidFill>
                  <a:srgbClr val="FF0000"/>
                </a:solidFill>
              </a:rPr>
              <a:t> et </a:t>
            </a:r>
            <a:r>
              <a:rPr lang="fr-FR" sz="900" b="1" dirty="0">
                <a:solidFill>
                  <a:srgbClr val="FF0000"/>
                </a:solidFill>
              </a:rPr>
              <a:t>al. Fus. </a:t>
            </a:r>
            <a:r>
              <a:rPr lang="fr-FR" sz="900" b="1" dirty="0" err="1">
                <a:solidFill>
                  <a:srgbClr val="FF0000"/>
                </a:solidFill>
              </a:rPr>
              <a:t>Technol</a:t>
            </a:r>
            <a:r>
              <a:rPr lang="fr-FR" sz="900" b="1" dirty="0">
                <a:solidFill>
                  <a:srgbClr val="FF0000"/>
                </a:solidFill>
              </a:rPr>
              <a:t>. 29 (1996) </a:t>
            </a:r>
            <a:r>
              <a:rPr lang="fr-FR" sz="900" b="1" dirty="0" smtClean="0">
                <a:solidFill>
                  <a:srgbClr val="FF0000"/>
                </a:solidFill>
              </a:rPr>
              <a:t>1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5867400"/>
            <a:ext cx="906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0" i="0" kern="0" dirty="0" smtClean="0">
                <a:solidFill>
                  <a:schemeClr val="tx1"/>
                </a:solidFill>
              </a:rPr>
              <a:t>Investigating performance vs. device size</a:t>
            </a:r>
          </a:p>
          <a:p>
            <a:pPr marL="460375" lvl="1" indent="-230188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ヒラギノ角ゴ Pro W3"/>
              </a:rPr>
              <a:t>Require: </a:t>
            </a:r>
            <a:r>
              <a:rPr lang="en-US" sz="2000" b="0" i="0" dirty="0" err="1" smtClean="0">
                <a:solidFill>
                  <a:schemeClr val="accent2"/>
                </a:solidFill>
                <a:ea typeface="ヒラギノ角ゴ Pro W3"/>
              </a:rPr>
              <a:t>W</a:t>
            </a:r>
            <a:r>
              <a:rPr lang="en-US" sz="2000" b="0" i="0" baseline="-25000" dirty="0" err="1" smtClean="0">
                <a:solidFill>
                  <a:schemeClr val="accent2"/>
                </a:solidFill>
                <a:ea typeface="ヒラギノ角ゴ Pro W3"/>
              </a:rPr>
              <a:t>neutron</a:t>
            </a:r>
            <a:r>
              <a:rPr lang="en-US" sz="2000" b="0" i="0" dirty="0" smtClean="0">
                <a:solidFill>
                  <a:schemeClr val="accent2"/>
                </a:solidFill>
                <a:ea typeface="ヒラギノ角ゴ Pro W3"/>
              </a:rPr>
              <a:t> ≥ 1 MW/m</a:t>
            </a:r>
            <a:r>
              <a:rPr lang="en-US" sz="2000" b="0" i="0" baseline="30000" dirty="0" smtClean="0">
                <a:solidFill>
                  <a:schemeClr val="accent2"/>
                </a:solidFill>
                <a:ea typeface="ヒラギノ角ゴ Pro W3"/>
              </a:rPr>
              <a:t>2</a:t>
            </a:r>
            <a:r>
              <a:rPr lang="en-US" sz="2000" b="0" i="0" dirty="0" smtClean="0">
                <a:solidFill>
                  <a:schemeClr val="accent2"/>
                </a:solidFill>
                <a:ea typeface="ヒラギノ角ゴ Pro W3"/>
              </a:rPr>
              <a:t>, test area ≥ 10 m</a:t>
            </a:r>
            <a:r>
              <a:rPr lang="en-US" sz="2000" b="0" i="0" baseline="30000" dirty="0" smtClean="0">
                <a:solidFill>
                  <a:schemeClr val="accent2"/>
                </a:solidFill>
                <a:ea typeface="ヒラギノ角ゴ Pro W3"/>
              </a:rPr>
              <a:t>2</a:t>
            </a:r>
            <a:r>
              <a:rPr lang="en-US" sz="2000" b="0" i="0" dirty="0" smtClean="0">
                <a:solidFill>
                  <a:schemeClr val="accent2"/>
                </a:solidFill>
                <a:ea typeface="ヒラギノ角ゴ Pro W3"/>
              </a:rPr>
              <a:t>, volume ≥ 5 m</a:t>
            </a:r>
            <a:r>
              <a:rPr lang="en-US" sz="2000" b="0" i="0" baseline="30000" dirty="0" smtClean="0">
                <a:solidFill>
                  <a:schemeClr val="accent2"/>
                </a:solidFill>
                <a:ea typeface="ヒラギノ角ゴ Pro W3"/>
              </a:rPr>
              <a:t>3</a:t>
            </a:r>
            <a:endParaRPr lang="en-US" sz="2000" b="0" i="0" kern="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Motivation for study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Physics basis for operating points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Performance vs. device size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Tritium breeding ratio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Divertor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poloidal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field coil layout and design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Power exhaust calculations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Maintenance strategies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6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NSTX-U will access next factor of 2 increase in performance to reduce extrapolation to ST-based FNSF/CTF/Pilot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5449824"/>
            <a:ext cx="5410200" cy="1066800"/>
          </a:xfrm>
        </p:spPr>
        <p:txBody>
          <a:bodyPr/>
          <a:lstStyle/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Achievable confinement 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Non-inductive ramp-up and sustainment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err="1" smtClean="0">
                <a:solidFill>
                  <a:srgbClr val="FF0000"/>
                </a:solidFill>
              </a:rPr>
              <a:t>Divertor</a:t>
            </a:r>
            <a:r>
              <a:rPr lang="en-US" sz="1800" b="1" dirty="0" smtClean="0">
                <a:solidFill>
                  <a:srgbClr val="FF0000"/>
                </a:solidFill>
              </a:rPr>
              <a:t> solutions for mitigating high heat flux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Radiation-tolerant magnets</a:t>
            </a:r>
          </a:p>
          <a:p>
            <a:pPr>
              <a:lnSpc>
                <a:spcPct val="75000"/>
              </a:lnSpc>
            </a:pPr>
            <a:endParaRPr lang="en-US" sz="2000" b="1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914400" y="4953000"/>
            <a:ext cx="3613150" cy="1365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dirty="0">
                <a:solidFill>
                  <a:schemeClr val="tx1"/>
                </a:solidFill>
                <a:ea typeface="ＭＳ Ｐゴシック" pitchFamily="34" charset="-128"/>
              </a:rPr>
              <a:t>* Includes 4MW of high-harmonic fast-wave (HHFW) heating power</a:t>
            </a:r>
          </a:p>
        </p:txBody>
      </p:sp>
      <p:pic>
        <p:nvPicPr>
          <p:cNvPr id="5" name="Picture 24" descr="nstx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807" y="990601"/>
            <a:ext cx="1081193" cy="1219199"/>
          </a:xfrm>
          <a:prstGeom prst="rect">
            <a:avLst/>
          </a:prstGeom>
          <a:noFill/>
        </p:spPr>
      </p:pic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90599"/>
            <a:ext cx="1143000" cy="12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29926" t="20512" r="13466" b="3590"/>
          <a:stretch>
            <a:fillRect/>
          </a:stretch>
        </p:blipFill>
        <p:spPr bwMode="auto">
          <a:xfrm>
            <a:off x="6707338" y="1066800"/>
            <a:ext cx="1141262" cy="111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90600"/>
            <a:ext cx="1000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457200" y="5562600"/>
            <a:ext cx="2971800" cy="838200"/>
            <a:chOff x="228600" y="5562600"/>
            <a:chExt cx="2971800" cy="838200"/>
          </a:xfrm>
        </p:grpSpPr>
        <p:sp>
          <p:nvSpPr>
            <p:cNvPr id="20" name="Right Arrow 19"/>
            <p:cNvSpPr/>
            <p:nvPr/>
          </p:nvSpPr>
          <p:spPr bwMode="auto">
            <a:xfrm>
              <a:off x="228600" y="5562600"/>
              <a:ext cx="2971800" cy="838200"/>
            </a:xfrm>
            <a:prstGeom prst="rightArrow">
              <a:avLst>
                <a:gd name="adj1" fmla="val 100000"/>
                <a:gd name="adj2" fmla="val 21429"/>
              </a:avLst>
            </a:prstGeom>
            <a:solidFill>
              <a:srgbClr val="FFFFCC"/>
            </a:solidFill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" y="56388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rgbClr val="FF0000"/>
                  </a:solidFill>
                </a:rPr>
                <a:t>Key issues to </a:t>
              </a:r>
            </a:p>
            <a:p>
              <a:pPr algn="ctr"/>
              <a:r>
                <a:rPr lang="en-US" sz="2000" i="0" dirty="0" smtClean="0">
                  <a:solidFill>
                    <a:srgbClr val="FF0000"/>
                  </a:solidFill>
                </a:rPr>
                <a:t>resolve for FNSF</a:t>
              </a:r>
              <a:endParaRPr lang="en-US" sz="2000" i="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3" name="Group 51"/>
          <p:cNvGraphicFramePr>
            <a:graphicFrameLocks noGrp="1"/>
          </p:cNvGraphicFramePr>
          <p:nvPr/>
        </p:nvGraphicFramePr>
        <p:xfrm>
          <a:off x="914399" y="2260188"/>
          <a:ext cx="7010401" cy="26378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05001"/>
                <a:gridCol w="868345"/>
                <a:gridCol w="1078523"/>
                <a:gridCol w="1848897"/>
                <a:gridCol w="1309635"/>
              </a:tblGrid>
              <a:tr h="54086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Parameter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NSTX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NSTX Upgrade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Fusion Nuclear Science Facility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Pilot Plant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9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Major Radius R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0.86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0.94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1.6 – 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68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Aspect Ratio R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/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2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Plasma Current [MA]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Toroidal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Field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–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2.4 –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Auxiliary Power [MW]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≤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≤ 19*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22 – 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50 – 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P/R [MW/m]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30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70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8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P/S [MW/m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0.6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0.7 – 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Fusion Gain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 –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ST-FNSF operating point of A=1.7,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</a:t>
            </a:r>
            <a:r>
              <a:rPr lang="en-US" dirty="0" smtClean="0"/>
              <a:t> = 0.5, and 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=3 </a:t>
            </a:r>
            <a:br>
              <a:rPr lang="en-US" dirty="0" smtClean="0"/>
            </a:br>
            <a:r>
              <a:rPr lang="en-US" dirty="0" smtClean="0"/>
              <a:t>chosen to be at/near values anticipated for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733800" cy="1143000"/>
          </a:xfrm>
        </p:spPr>
        <p:txBody>
          <a:bodyPr/>
          <a:lstStyle/>
          <a:p>
            <a:pPr marL="230188" indent="-230188">
              <a:lnSpc>
                <a:spcPct val="90000"/>
              </a:lnSpc>
            </a:pPr>
            <a:r>
              <a:rPr lang="en-US" sz="2000" dirty="0" smtClean="0"/>
              <a:t>Most probable NSTX thermal pressure peaking factor ~1.8</a:t>
            </a:r>
          </a:p>
          <a:p>
            <a:pPr marL="401638" lvl="1" indent="-171450">
              <a:lnSpc>
                <a:spcPct val="90000"/>
              </a:lnSpc>
            </a:pPr>
            <a:r>
              <a:rPr lang="en-US" sz="1600" dirty="0" smtClean="0"/>
              <a:t>If similar in NSTX-U/FNSF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full non-inductive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~ 0.5 (BS + NBI)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0" y="1066800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tx1"/>
                </a:solidFill>
              </a:rPr>
              <a:t>NSTX A=1.7, </a:t>
            </a:r>
            <a:r>
              <a:rPr lang="en-US" sz="2000" b="0" i="0" kern="0" dirty="0" err="1" smtClean="0">
                <a:solidFill>
                  <a:schemeClr val="tx1"/>
                </a:solidFill>
              </a:rPr>
              <a:t>l</a:t>
            </a:r>
            <a:r>
              <a:rPr lang="en-US" sz="2000" b="0" i="0" kern="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= 0.5 plasmas can operate stably at </a:t>
            </a:r>
            <a:r>
              <a:rPr lang="en-US" sz="2000" b="0" i="0" kern="0" dirty="0" smtClean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~ 2.8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1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Expect to improve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n=0 control in NSTX-U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anticipate </a:t>
            </a:r>
            <a:r>
              <a:rPr lang="en-US" sz="1600" b="0" i="0" kern="0" dirty="0" smtClean="0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k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~3 possible 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NSTX-U/FNSF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2" y="2438400"/>
            <a:ext cx="407311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49106"/>
            <a:ext cx="4724400" cy="369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 bwMode="auto">
          <a:xfrm>
            <a:off x="5638800" y="2819400"/>
            <a:ext cx="457200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867400" y="2286000"/>
            <a:ext cx="381000" cy="533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ST-FNSF operating point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Greenwald</a:t>
            </a:r>
            <a:r>
              <a:rPr lang="en-US" dirty="0" smtClean="0"/>
              <a:t> = 0.8, H</a:t>
            </a:r>
            <a:r>
              <a:rPr lang="en-US" baseline="-25000" dirty="0" smtClean="0"/>
              <a:t>98y,2</a:t>
            </a:r>
            <a:r>
              <a:rPr lang="en-US" dirty="0" smtClean="0"/>
              <a:t>=1.2 </a:t>
            </a:r>
            <a:br>
              <a:rPr lang="en-US" dirty="0" smtClean="0"/>
            </a:br>
            <a:r>
              <a:rPr lang="en-US" dirty="0" smtClean="0"/>
              <a:t>chosen to be at/near values anticipated for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4495800" cy="1600200"/>
          </a:xfrm>
        </p:spPr>
        <p:txBody>
          <a:bodyPr/>
          <a:lstStyle/>
          <a:p>
            <a:pPr marL="282575" indent="-282575"/>
            <a:r>
              <a:rPr lang="en-US" sz="2000" dirty="0" smtClean="0"/>
              <a:t>H</a:t>
            </a:r>
            <a:r>
              <a:rPr lang="en-US" sz="2000" baseline="-25000" dirty="0" smtClean="0"/>
              <a:t>98y,2</a:t>
            </a:r>
            <a:r>
              <a:rPr lang="en-US" sz="2000" dirty="0" smtClean="0"/>
              <a:t> ~ 1.2 has been accessed for a range of Greenwald fractions</a:t>
            </a:r>
          </a:p>
          <a:p>
            <a:pPr marL="512763" lvl="1" indent="-171450"/>
            <a:r>
              <a:rPr lang="en-US" sz="1600" dirty="0" smtClean="0"/>
              <a:t>However, much more research needs to be carried out in NSTX-U to determine if HH=1.2 can be achieved reliably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066799"/>
            <a:ext cx="4495800" cy="5486401"/>
            <a:chOff x="381000" y="990599"/>
            <a:chExt cx="4495800" cy="5486401"/>
          </a:xfrm>
        </p:grpSpPr>
        <p:pic>
          <p:nvPicPr>
            <p:cNvPr id="1187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90599"/>
              <a:ext cx="4495800" cy="3048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873" y="4038600"/>
              <a:ext cx="446292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4114800" y="1219200"/>
              <a:ext cx="4572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114800" y="4233672"/>
              <a:ext cx="4572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35052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need to assess feasibility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routine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access 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98y,2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1.2 at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~3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NSTX-U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038600" y="4495800"/>
            <a:ext cx="4572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495800" y="4343400"/>
            <a:ext cx="609600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876800" y="5105400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there is sufficient</a:t>
            </a:r>
            <a:r>
              <a:rPr lang="en-US" sz="1800" i="0" kern="0" dirty="0" smtClean="0">
                <a:solidFill>
                  <a:schemeClr val="tx1"/>
                </a:solidFill>
                <a:latin typeface="+mn-lt"/>
                <a:cs typeface="+mn-cs"/>
              </a:rPr>
              <a:t> shaping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margin to reduce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k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2.7-2.9 </a:t>
            </a:r>
            <a:r>
              <a:rPr kumimoji="0" lang="en-US" sz="1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</a:t>
            </a:r>
            <a:r>
              <a:rPr lang="en-US" sz="1800" i="0" kern="0" dirty="0" smtClean="0">
                <a:solidFill>
                  <a:schemeClr val="tx1"/>
                </a:solidFill>
                <a:latin typeface="+mn-lt"/>
                <a:cs typeface="+mn-cs"/>
              </a:rPr>
              <a:t>r FNS mission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but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80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98y,2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i="0" kern="0" dirty="0" smtClean="0">
                <a:solidFill>
                  <a:schemeClr val="tx1"/>
                </a:solidFill>
                <a:latin typeface="+mn-lt"/>
                <a:cs typeface="+mn-cs"/>
              </a:rPr>
              <a:t>~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would require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much higher </a:t>
            </a:r>
            <a:r>
              <a:rPr kumimoji="0" lang="en-US" sz="1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8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aux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(~1.8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cs typeface="Helvetica"/>
              </a:rPr>
              <a:t>×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80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78845</TotalTime>
  <Words>2255</Words>
  <Application>Microsoft Office PowerPoint</Application>
  <PresentationFormat>On-screen Show (4:3)</PresentationFormat>
  <Paragraphs>417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Blank Presentation</vt:lpstr>
      <vt:lpstr>1_Blank Presentation</vt:lpstr>
      <vt:lpstr>Equation</vt:lpstr>
      <vt:lpstr>Slide 1</vt:lpstr>
      <vt:lpstr>There are many possible pathways  from ITER to commercial fusion power plant</vt:lpstr>
      <vt:lpstr>This talk focuses on possible spherical tokamak (ST) contributions ranging from FNSF to Pilot Plant</vt:lpstr>
      <vt:lpstr>Outline</vt:lpstr>
      <vt:lpstr>Successful operation of upgraded STs (NSTX-U/MAST-U) could provide basis for design, operation of ST-based FNSF</vt:lpstr>
      <vt:lpstr>Outline</vt:lpstr>
      <vt:lpstr>NSTX-U will access next factor of 2 increase in performance to reduce extrapolation to ST-based FNSF/CTF/Pilot</vt:lpstr>
      <vt:lpstr>ST-FNSF operating point of A=1.7, li = 0.5, and k=3  chosen to be at/near values anticipated for NSTX-U</vt:lpstr>
      <vt:lpstr>ST-FNSF operating point of fGreenwald = 0.8, H98y,2=1.2  chosen to be at/near values anticipated for NSTX-U</vt:lpstr>
      <vt:lpstr>NSTX disruptivity data informs FNSF  operating point with respect to global stability</vt:lpstr>
      <vt:lpstr>Outline</vt:lpstr>
      <vt:lpstr>Increased device size provides modest increase in stability, but significantly increases tritium consumption</vt:lpstr>
      <vt:lpstr>In addition to neutron wall loading and tritium breeding,  FNSF study also tracking overall electrical efficiency: Qeng</vt:lpstr>
      <vt:lpstr>High performance scenarios can access increased neutron wall loading and engineering gain &gt; 1 for sufficiently large R</vt:lpstr>
      <vt:lpstr>Outline</vt:lpstr>
      <vt:lpstr>Cost of tritium and need to demonstrate T self-sufficiency motivate analysis of tritium breeding ratio (TBR)</vt:lpstr>
      <vt:lpstr>R=1.6m TBR calculations highlight importance of  shells, penetrations, and top/bottom blankets</vt:lpstr>
      <vt:lpstr>Outline</vt:lpstr>
      <vt:lpstr>FNSF center-stack can build upon NSTX-U design  and is incorporating NSTX stability results</vt:lpstr>
      <vt:lpstr>Slide 20</vt:lpstr>
      <vt:lpstr>Neutronics analysis indicates organic  insulator for divertor PF coils unacceptable</vt:lpstr>
      <vt:lpstr>MgO insulation appears to have good  radiation resistance for divertor PF coils</vt:lpstr>
      <vt:lpstr>Outline</vt:lpstr>
      <vt:lpstr>Divertor PF coil configurations identified to achieve  high d while maintaining peak divertor heat flux &lt; 10MW/m2  </vt:lpstr>
      <vt:lpstr>Parameters and profiles for conventional divertor  (using simple exponential heat-flux profile in R=1.6m ST-FNSF)</vt:lpstr>
      <vt:lpstr>Parameters and profiles for snowflake divertor  (using simple exponential heat-flux profile in R=1.6m ST-FNSF)</vt:lpstr>
      <vt:lpstr>Outline</vt:lpstr>
      <vt:lpstr>Flexible and efficient in-vessel access important for testing,  replacing, improving components, maximizing availability</vt:lpstr>
      <vt:lpstr>Assembly and maintenance schemes  with snowflake divertor and vertical ports</vt:lpstr>
      <vt:lpstr>Possible divertor module maintenance scheme using radial installation and vertical translation through vertical ports</vt:lpstr>
      <vt:lpstr>Slide 31</vt:lpstr>
      <vt:lpstr>Summary</vt:lpstr>
      <vt:lpstr>Future work (a highly incomplete list!)</vt:lpstr>
      <vt:lpstr>Backup</vt:lpstr>
      <vt:lpstr>Slide 35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jmenard</cp:lastModifiedBy>
  <cp:revision>12627</cp:revision>
  <dcterms:created xsi:type="dcterms:W3CDTF">2003-10-01T16:23:57Z</dcterms:created>
  <dcterms:modified xsi:type="dcterms:W3CDTF">2012-10-16T22:39:11Z</dcterms:modified>
</cp:coreProperties>
</file>