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33"/>
  </p:notesMasterIdLst>
  <p:handoutMasterIdLst>
    <p:handoutMasterId r:id="rId34"/>
  </p:handoutMasterIdLst>
  <p:sldIdLst>
    <p:sldId id="1467" r:id="rId4"/>
    <p:sldId id="1468" r:id="rId5"/>
    <p:sldId id="1565" r:id="rId6"/>
    <p:sldId id="1469" r:id="rId7"/>
    <p:sldId id="1516" r:id="rId8"/>
    <p:sldId id="1521" r:id="rId9"/>
    <p:sldId id="1566" r:id="rId10"/>
    <p:sldId id="1520" r:id="rId11"/>
    <p:sldId id="1518" r:id="rId12"/>
    <p:sldId id="1564" r:id="rId13"/>
    <p:sldId id="1567" r:id="rId14"/>
    <p:sldId id="1540" r:id="rId15"/>
    <p:sldId id="1523" r:id="rId16"/>
    <p:sldId id="1475" r:id="rId17"/>
    <p:sldId id="1568" r:id="rId18"/>
    <p:sldId id="1473" r:id="rId19"/>
    <p:sldId id="1560" r:id="rId20"/>
    <p:sldId id="1477" r:id="rId21"/>
    <p:sldId id="1553" r:id="rId22"/>
    <p:sldId id="1569" r:id="rId23"/>
    <p:sldId id="1554" r:id="rId24"/>
    <p:sldId id="1476" r:id="rId25"/>
    <p:sldId id="1538" r:id="rId26"/>
    <p:sldId id="1479" r:id="rId27"/>
    <p:sldId id="1530" r:id="rId28"/>
    <p:sldId id="1489" r:id="rId29"/>
    <p:sldId id="1513" r:id="rId30"/>
    <p:sldId id="1522" r:id="rId31"/>
    <p:sldId id="1542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66"/>
    <a:srgbClr val="0000FF"/>
    <a:srgbClr val="FFFFCC"/>
    <a:srgbClr val="009900"/>
    <a:srgbClr val="9900FF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80" d="100"/>
          <a:sy n="80" d="100"/>
        </p:scale>
        <p:origin x="-872" y="-7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40" y="0"/>
            <a:ext cx="3038160" cy="4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t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0"/>
            <a:ext cx="3038161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40" y="8830620"/>
            <a:ext cx="3038160" cy="4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17" tIns="46609" rIns="93217" bIns="46609" numCol="1" anchor="b" anchorCtr="0" compatLnSpc="1">
            <a:prstTxWarp prst="textNoShape">
              <a:avLst/>
            </a:prstTxWarp>
          </a:bodyPr>
          <a:lstStyle>
            <a:lvl1pPr algn="r" defTabSz="932610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5943" y="0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0563"/>
            <a:ext cx="4705350" cy="3529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055" y="4449723"/>
            <a:ext cx="5158293" cy="414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7" tIns="46134" rIns="92267" bIns="4613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4005943" y="8822616"/>
            <a:ext cx="3004457" cy="46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2" tIns="46116" rIns="92232" bIns="46116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142246 run 62 and 142243 run 34</a:t>
            </a:r>
          </a:p>
          <a:p>
            <a:endParaRPr lang="en-US" dirty="0" smtClean="0">
              <a:latin typeface="Times New Roman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9934" indent="-288436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53744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15242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76740" indent="-230749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38237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99735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61233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922730" indent="-230749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/>
            <a:fld id="{866536CD-D670-4F66-8CE8-356371AC043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56963" indent="-291140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64561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30384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96208" indent="-232912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62033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3027857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93681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59505" indent="-23291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9841" indent="-28840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5360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15041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76482" indent="-23072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3792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99362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6080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922243" indent="-23072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emf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NSTX-U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5907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V2.4t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30% increase in L-H power threshold is found at high vs. low </a:t>
            </a:r>
            <a:r>
              <a:rPr lang="en-US" dirty="0" err="1" smtClean="0"/>
              <a:t>triangularity</a:t>
            </a:r>
            <a:r>
              <a:rPr lang="en-US" dirty="0" smtClean="0"/>
              <a:t>, consistent with X-transport theory</a:t>
            </a:r>
          </a:p>
        </p:txBody>
      </p:sp>
      <p:grpSp>
        <p:nvGrpSpPr>
          <p:cNvPr id="3075" name="Group 19"/>
          <p:cNvGrpSpPr>
            <a:grpSpLocks/>
          </p:cNvGrpSpPr>
          <p:nvPr/>
        </p:nvGrpSpPr>
        <p:grpSpPr bwMode="auto">
          <a:xfrm>
            <a:off x="4832350" y="2412902"/>
            <a:ext cx="3935413" cy="4031079"/>
            <a:chOff x="4611918" y="2169575"/>
            <a:chExt cx="3936097" cy="4031259"/>
          </a:xfrm>
        </p:grpSpPr>
        <p:pic>
          <p:nvPicPr>
            <p:cNvPr id="308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" t="13158" r="7803" b="4482"/>
            <a:stretch>
              <a:fillRect/>
            </a:stretch>
          </p:blipFill>
          <p:spPr bwMode="auto">
            <a:xfrm>
              <a:off x="4611918" y="2169575"/>
              <a:ext cx="3936097" cy="376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7242372" y="2228992"/>
              <a:ext cx="384745" cy="3349622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5440202" y="4050481"/>
              <a:ext cx="2997148" cy="198198"/>
            </a:xfrm>
            <a:prstGeom prst="rect">
              <a:avLst/>
            </a:prstGeom>
            <a:solidFill>
              <a:schemeClr val="bg2">
                <a:alpha val="25098"/>
              </a:schemeClr>
            </a:solidFill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</a:pPr>
              <a:r>
                <a:rPr lang="en-US" i="0">
                  <a:solidFill>
                    <a:schemeClr val="tx1"/>
                  </a:solidFill>
                </a:rPr>
                <a:t>   Critical shear rate</a:t>
              </a:r>
            </a:p>
          </p:txBody>
        </p:sp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6559529" y="5862265"/>
              <a:ext cx="433207" cy="33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-128"/>
                </a:defRPr>
              </a:lvl9pPr>
            </a:lstStyle>
            <a:p>
              <a:pPr eaLnBrk="1" hangingPunct="1">
                <a:buNone/>
              </a:pPr>
              <a:r>
                <a:rPr lang="en-US" sz="1600" b="0" dirty="0" err="1">
                  <a:solidFill>
                    <a:schemeClr val="tx1"/>
                  </a:solidFill>
                </a:rPr>
                <a:t>ψ</a:t>
              </a:r>
              <a:r>
                <a:rPr lang="en-US" sz="1600" b="0" baseline="-25000" dirty="0" err="1">
                  <a:solidFill>
                    <a:schemeClr val="tx1"/>
                  </a:solidFill>
                </a:rPr>
                <a:t>N</a:t>
              </a:r>
              <a:endParaRPr lang="en-US" sz="1600" b="0" baseline="-25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7" name="Picture 12" descr="prl11_fig1v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3694" r="18726" b="2106"/>
          <a:stretch>
            <a:fillRect/>
          </a:stretch>
        </p:blipFill>
        <p:spPr bwMode="auto">
          <a:xfrm>
            <a:off x="2335213" y="1763615"/>
            <a:ext cx="26574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18"/>
          <p:cNvSpPr txBox="1">
            <a:spLocks noChangeArrowheads="1"/>
          </p:cNvSpPr>
          <p:nvPr/>
        </p:nvSpPr>
        <p:spPr bwMode="auto">
          <a:xfrm>
            <a:off x="2871788" y="1120677"/>
            <a:ext cx="194476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800" b="0" i="0" dirty="0">
                <a:solidFill>
                  <a:srgbClr val="FF0000"/>
                </a:solidFill>
              </a:rPr>
              <a:t>High </a:t>
            </a:r>
            <a:r>
              <a:rPr lang="en-US" sz="1800" b="0" i="0" dirty="0" err="1">
                <a:solidFill>
                  <a:srgbClr val="FF0000"/>
                </a:solidFill>
              </a:rPr>
              <a:t>triangularity</a:t>
            </a:r>
            <a:endParaRPr lang="en-US" sz="1800" b="0" i="0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1800" b="0" i="0" dirty="0">
                <a:solidFill>
                  <a:srgbClr val="3344CE"/>
                </a:solidFill>
              </a:rPr>
              <a:t>Low </a:t>
            </a:r>
            <a:r>
              <a:rPr lang="en-US" sz="1800" b="0" i="0" dirty="0" err="1">
                <a:solidFill>
                  <a:srgbClr val="3344CE"/>
                </a:solidFill>
              </a:rPr>
              <a:t>triangularity</a:t>
            </a:r>
            <a:endParaRPr lang="en-US" sz="1800" b="0" i="0" dirty="0">
              <a:solidFill>
                <a:srgbClr val="3344CE"/>
              </a:solidFill>
            </a:endParaRPr>
          </a:p>
        </p:txBody>
      </p:sp>
      <p:sp>
        <p:nvSpPr>
          <p:cNvPr id="3079" name="TextBox 20"/>
          <p:cNvSpPr txBox="1">
            <a:spLocks noChangeArrowheads="1"/>
          </p:cNvSpPr>
          <p:nvPr/>
        </p:nvSpPr>
        <p:spPr bwMode="auto">
          <a:xfrm>
            <a:off x="5719763" y="3503515"/>
            <a:ext cx="1572866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 err="1">
                <a:solidFill>
                  <a:schemeClr val="tx1"/>
                </a:solidFill>
              </a:rPr>
              <a:t>E</a:t>
            </a:r>
            <a:r>
              <a:rPr lang="en-US" sz="1600" i="0" baseline="-25000" dirty="0" err="1">
                <a:solidFill>
                  <a:schemeClr val="tx1"/>
                </a:solidFill>
              </a:rPr>
              <a:t>r</a:t>
            </a:r>
            <a:r>
              <a:rPr lang="en-US" sz="1600" i="0" dirty="0">
                <a:solidFill>
                  <a:schemeClr val="tx1"/>
                </a:solidFill>
              </a:rPr>
              <a:t> at </a:t>
            </a:r>
            <a:r>
              <a:rPr lang="en-US" sz="1600" i="0" dirty="0" err="1">
                <a:solidFill>
                  <a:schemeClr val="tx1"/>
                </a:solidFill>
              </a:rPr>
              <a:t>midplane</a:t>
            </a:r>
            <a:endParaRPr lang="en-US" sz="160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3080" name="TextBox 21"/>
          <p:cNvSpPr txBox="1">
            <a:spLocks noChangeArrowheads="1"/>
          </p:cNvSpPr>
          <p:nvPr/>
        </p:nvSpPr>
        <p:spPr bwMode="auto">
          <a:xfrm>
            <a:off x="5711825" y="5176740"/>
            <a:ext cx="182934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E × B shear rate</a:t>
            </a:r>
          </a:p>
          <a:p>
            <a:pPr eaLnBrk="1" hangingPunct="1">
              <a:buNone/>
            </a:pPr>
            <a:r>
              <a:rPr lang="en-US" sz="1600" i="0" dirty="0">
                <a:solidFill>
                  <a:schemeClr val="tx1"/>
                </a:solidFill>
              </a:rPr>
              <a:t>XGC0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199535" y="6111877"/>
            <a:ext cx="1809946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Battaglia EX/P5-28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32044" y="1215660"/>
            <a:ext cx="2077756" cy="4727940"/>
          </a:xfrm>
          <a:noFill/>
        </p:spPr>
        <p:txBody>
          <a:bodyPr/>
          <a:lstStyle/>
          <a:p>
            <a:pPr marL="254000" indent="-254000"/>
            <a:r>
              <a:rPr lang="en-US" sz="1800" dirty="0" smtClean="0"/>
              <a:t>X-point location is </a:t>
            </a:r>
            <a:r>
              <a:rPr lang="en-US" sz="1800" dirty="0"/>
              <a:t>a hidden variable for L-H power threshold </a:t>
            </a:r>
            <a:r>
              <a:rPr lang="en-US" sz="1800" dirty="0" smtClean="0"/>
              <a:t>scaling (P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)</a:t>
            </a:r>
            <a:endParaRPr lang="en-US" sz="1800" dirty="0"/>
          </a:p>
          <a:p>
            <a:pPr marL="254000" indent="-254000"/>
            <a:r>
              <a:rPr lang="en-US" sz="1800" dirty="0" smtClean="0"/>
              <a:t>P</a:t>
            </a:r>
            <a:r>
              <a:rPr lang="en-US" sz="1800" baseline="-25000" dirty="0" smtClean="0"/>
              <a:t>LH</a:t>
            </a:r>
            <a:r>
              <a:rPr lang="en-US" sz="1800" dirty="0" smtClean="0"/>
              <a:t> increases by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for </a:t>
            </a:r>
            <a:r>
              <a:rPr lang="en-US" sz="1800" dirty="0" smtClean="0">
                <a:solidFill>
                  <a:srgbClr val="FF0000"/>
                </a:solidFill>
              </a:rPr>
              <a:t>high-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1800" dirty="0" smtClean="0"/>
              <a:t> vs. low-</a:t>
            </a:r>
            <a:r>
              <a:rPr lang="en-US" sz="1800" dirty="0" smtClean="0">
                <a:latin typeface="Symbol" pitchFamily="18" charset="2"/>
              </a:rPr>
              <a:t>d</a:t>
            </a:r>
            <a:r>
              <a:rPr lang="en-US" sz="1800" dirty="0" smtClean="0"/>
              <a:t> shape</a:t>
            </a:r>
            <a:endParaRPr lang="en-US" sz="1800" dirty="0"/>
          </a:p>
          <a:p>
            <a:pPr marL="254000" indent="-254000"/>
            <a:r>
              <a:rPr lang="en-US" sz="1800" dirty="0"/>
              <a:t>Consistent with predictions of X-transport theory (kinetic neo-classical transport)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362281" y="1009454"/>
            <a:ext cx="3468524" cy="12270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/>
              <a:t>Critical </a:t>
            </a:r>
            <a:r>
              <a:rPr lang="en-US" sz="1800" dirty="0" smtClean="0"/>
              <a:t>shear </a:t>
            </a:r>
            <a:r>
              <a:rPr lang="en-US" sz="1800" dirty="0"/>
              <a:t>rate is satisfied for both shapes when core heating is </a:t>
            </a:r>
            <a:r>
              <a:rPr lang="en-US" sz="1800" dirty="0">
                <a:solidFill>
                  <a:srgbClr val="FF0000"/>
                </a:solidFill>
              </a:rPr>
              <a:t>30%</a:t>
            </a:r>
            <a:r>
              <a:rPr lang="en-US" sz="1800" dirty="0"/>
              <a:t> larger for high </a:t>
            </a:r>
            <a:r>
              <a:rPr lang="en-US" sz="1800" dirty="0" err="1"/>
              <a:t>triangularity</a:t>
            </a:r>
            <a:r>
              <a:rPr lang="en-US" sz="1800" dirty="0"/>
              <a:t> shape</a:t>
            </a:r>
          </a:p>
        </p:txBody>
      </p:sp>
    </p:spTree>
    <p:extLst>
      <p:ext uri="{BB962C8B-B14F-4D97-AF65-F5344CB8AC3E}">
        <p14:creationId xmlns:p14="http://schemas.microsoft.com/office/powerpoint/2010/main" val="6956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High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pulse sustainment, </a:t>
            </a:r>
            <a:r>
              <a:rPr lang="en-US" dirty="0" err="1" smtClean="0"/>
              <a:t>disruptivity</a:t>
            </a:r>
            <a:r>
              <a:rPr lang="en-US" dirty="0" smtClean="0"/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12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s</a:t>
            </a:r>
            <a:r>
              <a:rPr lang="en-US" dirty="0" smtClean="0"/>
              <a:t>tudies and warning </a:t>
            </a:r>
            <a:r>
              <a:rPr lang="en-US" dirty="0"/>
              <a:t>a</a:t>
            </a:r>
            <a:r>
              <a:rPr lang="en-US" dirty="0" smtClean="0"/>
              <a:t>nalysis of NSTX database are being </a:t>
            </a:r>
            <a:r>
              <a:rPr lang="en-US" dirty="0"/>
              <a:t>c</a:t>
            </a:r>
            <a:r>
              <a:rPr lang="en-US" dirty="0" smtClean="0"/>
              <a:t>onducted for disruption </a:t>
            </a:r>
            <a:r>
              <a:rPr lang="en-US" dirty="0"/>
              <a:t>a</a:t>
            </a:r>
            <a:r>
              <a:rPr lang="en-US" dirty="0" smtClean="0"/>
              <a:t>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CAE/GAEs measured 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(6.3kHz),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45167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73349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1158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2975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673387" y="5976512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660796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57644" y="5972094"/>
            <a:ext cx="3276600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52975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09892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88338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12409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2409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69326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706122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Energetic particles,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/>
              <a:t>Non-inductive current and NSTX-Upgrade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0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24771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495800"/>
            <a:ext cx="245618" cy="5618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519956" y="1573105"/>
            <a:ext cx="3531265" cy="2362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5033" y="388463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9255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064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349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2.7</a:t>
            </a:r>
            <a:r>
              <a:rPr lang="en-US" sz="1400" b="0" i="0" dirty="0" smtClean="0">
                <a:solidFill>
                  <a:srgbClr val="0000FF"/>
                </a:solidFill>
              </a:rPr>
              <a:t>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877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4022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5844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0521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8055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64011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7077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37833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70" y="4007678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07192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6381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8134" y="263274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62597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08833" y="21252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833" y="161961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78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982093" y="2332409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Z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851212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077119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5744065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Taylor (Phys. Plasmas </a:t>
            </a:r>
            <a:r>
              <a:rPr lang="en-US" sz="1400" i="0" dirty="0" smtClean="0">
                <a:solidFill>
                  <a:srgbClr val="9900CC"/>
                </a:solidFill>
              </a:rPr>
              <a:t>19</a:t>
            </a:r>
            <a:r>
              <a:rPr lang="en-US" sz="1400" b="0" i="0" dirty="0" smtClean="0">
                <a:solidFill>
                  <a:srgbClr val="9900CC"/>
                </a:solidFill>
              </a:rPr>
              <a:t> (2012) 042501)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924611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956983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6010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2905811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1344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524811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07768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343400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58030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364464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80550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126968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060349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2905811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4895654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latin typeface="Arial (Body)"/>
                <a:cs typeface="Arial (Body)"/>
              </a:rPr>
              <a:t>Higher A ~ 1.65 of NSTX-U created in NSTX, vertical stability tested</a:t>
            </a:r>
            <a:endParaRPr lang="en-US" sz="1600" dirty="0"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357558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015802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126968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455827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511731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5320325" y="6198288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745123" y="6207715"/>
            <a:ext cx="415209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S. Gerhardt, et </a:t>
            </a:r>
            <a:r>
              <a:rPr lang="en-US" sz="1400" dirty="0">
                <a:solidFill>
                  <a:srgbClr val="9900CC"/>
                </a:solidFill>
              </a:rPr>
              <a:t>al., </a:t>
            </a:r>
            <a:r>
              <a:rPr lang="en-US" sz="1400" dirty="0" err="1" smtClean="0">
                <a:solidFill>
                  <a:srgbClr val="9900CC"/>
                </a:solidFill>
              </a:rPr>
              <a:t>Nucl</a:t>
            </a:r>
            <a:r>
              <a:rPr lang="en-US" sz="1400" dirty="0" smtClean="0">
                <a:solidFill>
                  <a:srgbClr val="9900CC"/>
                </a:solidFill>
              </a:rPr>
              <a:t>. Fusion </a:t>
            </a:r>
            <a:r>
              <a:rPr lang="en-US" sz="1400" b="1" dirty="0" smtClean="0">
                <a:solidFill>
                  <a:srgbClr val="9900CC"/>
                </a:solidFill>
              </a:rPr>
              <a:t>52</a:t>
            </a:r>
            <a:r>
              <a:rPr lang="en-US" sz="1400" dirty="0" smtClean="0">
                <a:solidFill>
                  <a:srgbClr val="9900CC"/>
                </a:solidFill>
              </a:rPr>
              <a:t> (2012) 083020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201292" y="6198288"/>
            <a:ext cx="1800519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</a:t>
            </a: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EX/P4-28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586731" y="6032988"/>
            <a:ext cx="176269" cy="133758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predict 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w/TEMs in </a:t>
            </a:r>
            <a:r>
              <a:rPr lang="en-GB" sz="1800" dirty="0" err="1" smtClean="0"/>
              <a:t>ped</a:t>
            </a:r>
            <a:r>
              <a:rPr lang="en-GB" sz="1800" dirty="0" smtClean="0"/>
              <a:t>. steep gradient, 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</a:t>
            </a:r>
            <a:r>
              <a:rPr lang="en-GB" sz="1800" dirty="0" err="1" smtClean="0"/>
              <a:t>ped</a:t>
            </a:r>
            <a:r>
              <a:rPr lang="en-GB" sz="1800" dirty="0" smtClean="0"/>
              <a:t>.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; </a:t>
            </a:r>
            <a:r>
              <a:rPr lang="en-US" sz="1800" dirty="0" smtClean="0">
                <a:solidFill>
                  <a:srgbClr val="FF0000"/>
                </a:solidFill>
              </a:rPr>
              <a:t>heat asymmetry </a:t>
            </a:r>
            <a:r>
              <a:rPr lang="en-US" sz="1800" dirty="0" smtClean="0"/>
              <a:t>from ELMs </a:t>
            </a:r>
            <a:r>
              <a:rPr lang="en-US" sz="1800" dirty="0" smtClean="0">
                <a:solidFill>
                  <a:srgbClr val="FF0000"/>
                </a:solidFill>
              </a:rPr>
              <a:t>reduced</a:t>
            </a:r>
            <a:r>
              <a:rPr lang="en-US" sz="1800" dirty="0" smtClean="0"/>
              <a:t> when triggered by n = 3 field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 100% non-inductive sustainment </a:t>
            </a:r>
            <a:r>
              <a:rPr lang="en-US" sz="1800" dirty="0" smtClean="0"/>
              <a:t>over broad operating range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227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8819"/>
              </p:ext>
            </p:extLst>
          </p:nvPr>
        </p:nvGraphicFramePr>
        <p:xfrm>
          <a:off x="152399" y="1050614"/>
          <a:ext cx="4404576" cy="5494093"/>
        </p:xfrm>
        <a:graphic>
          <a:graphicData uri="http://schemas.openxmlformats.org/drawingml/2006/table">
            <a:tbl>
              <a:tblPr/>
              <a:tblGrid>
                <a:gridCol w="2438401"/>
                <a:gridCol w="1170512"/>
                <a:gridCol w="795663"/>
              </a:tblGrid>
              <a:tr h="304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in Simulating Turbulent Electron Thermal Transport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Guttenfelder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9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075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Kaye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24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Gerhardt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Developing the Spherical Tokamak for Fusion Applications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Menard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1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Saturday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33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Maingi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(A = 1.65) 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the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11430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D retention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2819400" y="6281397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C. Taylor 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91770" y="2637552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2191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/>
              <a:t>Transport and stability at reduced </a:t>
            </a:r>
            <a:r>
              <a:rPr lang="en-US" dirty="0" err="1" smtClean="0"/>
              <a:t>collisionality</a:t>
            </a:r>
            <a:endParaRPr lang="en-US" dirty="0"/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2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 </a:t>
            </a:r>
            <a:r>
              <a:rPr lang="en-US" dirty="0" err="1"/>
              <a:t>scalings</a:t>
            </a:r>
            <a:r>
              <a:rPr lang="en-US" dirty="0"/>
              <a:t> unified by </a:t>
            </a:r>
            <a:r>
              <a:rPr lang="en-US" dirty="0" err="1"/>
              <a:t>collisionality</a:t>
            </a:r>
            <a:r>
              <a:rPr lang="en-US" dirty="0"/>
              <a:t>; </a:t>
            </a:r>
            <a:r>
              <a:rPr lang="en-US" dirty="0" smtClean="0"/>
              <a:t>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find reduced electron heat transport at lower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 smtClean="0">
                <a:solidFill>
                  <a:srgbClr val="9900CC"/>
                </a:solidFill>
              </a:rPr>
              <a:t>106</a:t>
            </a:r>
            <a:r>
              <a:rPr lang="en-US" sz="1100" b="0" i="0" dirty="0" smtClean="0">
                <a:solidFill>
                  <a:srgbClr val="9900CC"/>
                </a:solidFill>
              </a:rPr>
              <a:t> (2011) 155004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501871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Quantitatively predicted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,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w/experiment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600" dirty="0" smtClean="0"/>
              <a:t>Significant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r</a:t>
            </a:r>
            <a:r>
              <a:rPr lang="en-US" sz="16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847011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52400" y="6086573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514600" y="5651551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51551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566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0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With no core Li accumulation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ELM frequency declines - to zero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257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945898" y="5390280"/>
            <a:ext cx="4140756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limit before ELM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58200" y="2286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278308" y="6227839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25200" y="880401"/>
            <a:ext cx="2275800" cy="401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0167" y="883033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38" y="2660114"/>
            <a:ext cx="3352162" cy="27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514627" y="4600281"/>
            <a:ext cx="1743173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Podesta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 EX/P3-02</a:t>
            </a:r>
          </a:p>
        </p:txBody>
      </p: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89" y="1371600"/>
            <a:ext cx="8915400" cy="4800600"/>
          </a:xfrm>
        </p:spPr>
        <p:txBody>
          <a:bodyPr/>
          <a:lstStyle/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Transport and stability at reduced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collisionality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4800"/>
              </a:spcBef>
            </a:pPr>
            <a:r>
              <a:rPr lang="en-US" dirty="0" smtClean="0"/>
              <a:t>Pedestal transport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Symbol" pitchFamily="18" charset="2"/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pulse sustainment,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disruptivity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and warning algorithms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Energetic particles, power handling and first wall</a:t>
            </a:r>
          </a:p>
          <a:p>
            <a:pPr>
              <a:spcBef>
                <a:spcPts val="480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Non-inductive current and NSTX-Upgrade scenarios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5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13" y="1278071"/>
            <a:ext cx="3307787" cy="338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3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73367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24400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Data indicates </a:t>
            </a:r>
            <a:r>
              <a:rPr lang="en-US" sz="1400" dirty="0" smtClean="0">
                <a:solidFill>
                  <a:srgbClr val="FF0000"/>
                </a:solidFill>
              </a:rPr>
              <a:t>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Examining possible aspect ratio effects</a:t>
            </a: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70987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301519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23233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571809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5054" y="3097775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19638"/>
            <a:ext cx="3277339" cy="29445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6227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60584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20725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494" y="1344988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74385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70704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12093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29622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59328" y="2056034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867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8008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1784" y="1752600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82732</TotalTime>
  <Words>3188</Words>
  <Application>Microsoft Office PowerPoint</Application>
  <PresentationFormat>On-screen Show (4:3)</PresentationFormat>
  <Paragraphs>775</Paragraphs>
  <Slides>29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Outline</vt:lpstr>
      <vt:lpstr>tE scalings unified by collisionality; nonlinear microtearing simulations find reduced electron heat transport at lower n </vt:lpstr>
      <vt:lpstr>Plasma characteristics change nearly continuously with increasing lithium evaporation; reach kink/peeling limit</vt:lpstr>
      <vt:lpstr>Experiments measuring global stability vs. n further support kinetic RWM stability theory, provide guidance for NSTX-U</vt:lpstr>
      <vt:lpstr>Outline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A 30% increase in L-H power threshold is found at high vs. low triangularity, consistent with X-transport theory</vt:lpstr>
      <vt:lpstr>Outline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Outline</vt:lpstr>
      <vt:lpstr>Fast ion redistribution associated with low frequency MHD measured by fast ion Da (FIDA) diagnostic</vt:lpstr>
      <vt:lpstr>Significant fraction of the HHFW power lost in the SOL in front of antenna flows to the divertor region 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Outline</vt:lpstr>
      <vt:lpstr>Plasma discharge ramping to 1MA requires 35% less inductive flux when coaxial helicity injection (CHI) is used </vt:lpstr>
      <vt:lpstr>Non-inductive current fractions of up to 65% sustained in NSTX, &gt;70% transiently; Upgrade projected to achieve 100%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  <vt:lpstr>Supporting slides follow</vt:lpstr>
      <vt:lpstr>Higher aspect ratio of NSTX-U tested in NSTX, vertical stability growth rate data obtained, compared to simulation</vt:lpstr>
      <vt:lpstr>Simulations and lab results show importance of oxygen in the lithium-graphite PMI for pumping deuterium</vt:lpstr>
      <vt:lpstr>Kinetic RWM stability theory further tested against NSTX experiments, provides guidance for NSTX-U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14940</cp:revision>
  <cp:lastPrinted>2012-10-07T09:41:02Z</cp:lastPrinted>
  <dcterms:created xsi:type="dcterms:W3CDTF">2003-10-01T16:23:57Z</dcterms:created>
  <dcterms:modified xsi:type="dcterms:W3CDTF">2012-10-09T00:05:17Z</dcterms:modified>
</cp:coreProperties>
</file>