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26"/>
  </p:notesMasterIdLst>
  <p:handoutMasterIdLst>
    <p:handoutMasterId r:id="rId27"/>
  </p:handoutMasterIdLst>
  <p:sldIdLst>
    <p:sldId id="1467" r:id="rId4"/>
    <p:sldId id="1468" r:id="rId5"/>
    <p:sldId id="1469" r:id="rId6"/>
    <p:sldId id="1516" r:id="rId7"/>
    <p:sldId id="1522" r:id="rId8"/>
    <p:sldId id="1521" r:id="rId9"/>
    <p:sldId id="1520" r:id="rId10"/>
    <p:sldId id="1518" r:id="rId11"/>
    <p:sldId id="1564" r:id="rId12"/>
    <p:sldId id="1540" r:id="rId13"/>
    <p:sldId id="1523" r:id="rId14"/>
    <p:sldId id="1475" r:id="rId15"/>
    <p:sldId id="1473" r:id="rId16"/>
    <p:sldId id="1560" r:id="rId17"/>
    <p:sldId id="1477" r:id="rId18"/>
    <p:sldId id="1553" r:id="rId19"/>
    <p:sldId id="1554" r:id="rId20"/>
    <p:sldId id="1476" r:id="rId21"/>
    <p:sldId id="1513" r:id="rId22"/>
    <p:sldId id="1538" r:id="rId23"/>
    <p:sldId id="1479" r:id="rId24"/>
    <p:sldId id="1530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66"/>
    <a:srgbClr val="0000FF"/>
    <a:srgbClr val="FFFFCC"/>
    <a:srgbClr val="009900"/>
    <a:srgbClr val="9900FF"/>
    <a:srgbClr val="FFFF99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84" d="100"/>
          <a:sy n="84" d="100"/>
        </p:scale>
        <p:origin x="-746" y="-8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t" anchorCtr="0" compatLnSpc="1">
            <a:prstTxWarp prst="textNoShape">
              <a:avLst/>
            </a:prstTxWarp>
          </a:bodyPr>
          <a:lstStyle>
            <a:lvl1pPr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0" y="0"/>
            <a:ext cx="3038160" cy="4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t" anchorCtr="0" compatLnSpc="1">
            <a:prstTxWarp prst="textNoShape">
              <a:avLst/>
            </a:prstTxWarp>
          </a:bodyPr>
          <a:lstStyle>
            <a:lvl1pPr algn="r"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0"/>
            <a:ext cx="3038161" cy="4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b" anchorCtr="0" compatLnSpc="1">
            <a:prstTxWarp prst="textNoShape">
              <a:avLst/>
            </a:prstTxWarp>
          </a:bodyPr>
          <a:lstStyle>
            <a:lvl1pPr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0" y="8830620"/>
            <a:ext cx="3038160" cy="4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b" anchorCtr="0" compatLnSpc="1">
            <a:prstTxWarp prst="textNoShape">
              <a:avLst/>
            </a:prstTxWarp>
          </a:bodyPr>
          <a:lstStyle>
            <a:lvl1pPr algn="r"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943" y="0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055" y="4449723"/>
            <a:ext cx="5158293" cy="41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2616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2" tIns="46116" rIns="92232" bIns="46116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2" tIns="46116" rIns="92232" bIns="46116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142246 run 62 and 142243 run 34</a:t>
            </a:r>
          </a:p>
          <a:p>
            <a:endParaRPr lang="en-US" dirty="0" smtClean="0">
              <a:latin typeface="Times New Roman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9934" indent="-288436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53744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15242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76740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38237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99735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61233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922730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866536CD-D670-4F66-8CE8-356371AC043D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9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56963" indent="-291140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64561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30384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96208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62033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3027857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93681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59505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9841" indent="-28840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53601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15041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76482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37922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99362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60803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922243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3853F-E66A-5748-923F-081E3C821B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1849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24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IAEA Fusion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Energy Conference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: Overview of Physics Results from NSTX (S.A. Sabbagh, for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the NSTX Team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Oct 9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2.pdf"/><Relationship Id="rId4" Type="http://schemas.openxmlformats.org/officeDocument/2006/relationships/image" Target="../media/image2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Overview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of Physics Results from the National Spherical Torus Experiment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053980"/>
            <a:ext cx="61722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800" i="0" dirty="0" smtClean="0">
                <a:solidFill>
                  <a:srgbClr val="000000"/>
                </a:solidFill>
                <a:latin typeface="Arial" charset="0"/>
              </a:rPr>
              <a:t>Sabbagh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Columbia University</a:t>
            </a:r>
          </a:p>
          <a:p>
            <a:pPr lvl="0" algn="ctr" eaLnBrk="1" hangingPunct="1"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for the NSTX-U Research Team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76400" y="3505266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24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IAEA Energy Fusion Conference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Helvetica" pitchFamily="34" charset="0"/>
              </a:rPr>
              <a:t>October 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9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2012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San Diego, California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V2.3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/>
              <a:pPr/>
              <a:t>10</a:t>
            </a:fld>
            <a:endParaRPr lang="en-US"/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tability </a:t>
            </a:r>
            <a:r>
              <a:rPr lang="en-US" dirty="0"/>
              <a:t>control </a:t>
            </a:r>
            <a:r>
              <a:rPr lang="en-US" dirty="0" smtClean="0"/>
              <a:t>improvements </a:t>
            </a:r>
            <a:r>
              <a:rPr lang="en-US" dirty="0"/>
              <a:t>significantly reduce unstable RWMs at low l</a:t>
            </a:r>
            <a:r>
              <a:rPr lang="en-US" baseline="-25000" dirty="0"/>
              <a:t>i</a:t>
            </a:r>
            <a:r>
              <a:rPr lang="en-US" dirty="0"/>
              <a:t> and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;</a:t>
            </a:r>
            <a:r>
              <a:rPr lang="en-US" dirty="0" smtClean="0"/>
              <a:t> improved stability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181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2095" y="4800600"/>
            <a:ext cx="4446105" cy="1752600"/>
          </a:xfrm>
          <a:noFill/>
          <a:ln/>
        </p:spPr>
        <p:txBody>
          <a:bodyPr/>
          <a:lstStyle/>
          <a:p>
            <a:r>
              <a:rPr lang="en-US" sz="1800" dirty="0" smtClean="0"/>
              <a:t>Disruption probability reduced by a factor of 3 on controlled experiments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Reached 2 times computed n = 1 no-wall limit of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>
                <a:latin typeface="Arial" pitchFamily="34" charset="0"/>
              </a:rPr>
              <a:t>N</a:t>
            </a:r>
            <a:r>
              <a:rPr lang="en-US" sz="1400" dirty="0" smtClean="0">
                <a:latin typeface="Arial" pitchFamily="34" charset="0"/>
              </a:rPr>
              <a:t>/l</a:t>
            </a:r>
            <a:r>
              <a:rPr lang="en-US" sz="1400" baseline="-25000" dirty="0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 = 6.7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Lower </a:t>
            </a:r>
            <a:r>
              <a:rPr lang="en-US" sz="1800" dirty="0"/>
              <a:t>probability of unstable RWMs at </a:t>
            </a:r>
            <a:r>
              <a:rPr lang="en-US" sz="1800" dirty="0" smtClean="0"/>
              <a:t>high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/l</a:t>
            </a:r>
            <a:r>
              <a:rPr lang="en-US" sz="1800" baseline="-25000" dirty="0" smtClean="0"/>
              <a:t>i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/>
          <a:stretch/>
        </p:blipFill>
        <p:spPr bwMode="auto">
          <a:xfrm>
            <a:off x="152400" y="990600"/>
            <a:ext cx="4724400" cy="39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6" y="1255644"/>
            <a:ext cx="42731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24400" y="4542183"/>
            <a:ext cx="4419600" cy="18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experiments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 smtClean="0">
                <a:cs typeface="Calibri" pitchFamily="34" charset="0"/>
              </a:rPr>
              <a:t> up to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cs typeface="Calibri" pitchFamily="34" charset="0"/>
              </a:rPr>
              <a:t>= 10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u="sng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Presently analysis indicates consistency with kinetic resonance stabilization</a:t>
            </a:r>
            <a:endParaRPr lang="en-US" sz="1400" dirty="0" smtClean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914400"/>
            <a:ext cx="4149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(RFA)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1" y="1676400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7791439" y="1707874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7315200" y="6239608"/>
            <a:ext cx="17527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429522" y="3821115"/>
            <a:ext cx="2128189" cy="457623"/>
            <a:chOff x="1961" y="2761"/>
            <a:chExt cx="1581" cy="357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961" y="2761"/>
              <a:ext cx="1581" cy="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016" y="2828"/>
              <a:ext cx="86" cy="8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018" y="2965"/>
              <a:ext cx="86" cy="86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154" y="2766"/>
              <a:ext cx="90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Unstable RWM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60" y="2902"/>
              <a:ext cx="136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Stable / controlled RWM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048000" y="6239607"/>
            <a:ext cx="145256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</a:t>
            </a:r>
          </a:p>
        </p:txBody>
      </p:sp>
    </p:spTree>
    <p:extLst>
      <p:ext uri="{BB962C8B-B14F-4D97-AF65-F5344CB8AC3E}">
        <p14:creationId xmlns:p14="http://schemas.microsoft.com/office/powerpoint/2010/main" val="147108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Screen shot 2012-08-29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4" y="2403232"/>
            <a:ext cx="3429000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75"/>
          </a:xfrm>
        </p:spPr>
        <p:txBody>
          <a:bodyPr/>
          <a:lstStyle/>
          <a:p>
            <a:r>
              <a:rPr lang="en-US" dirty="0" err="1" smtClean="0"/>
              <a:t>Disruptivity</a:t>
            </a:r>
            <a:r>
              <a:rPr lang="en-US" dirty="0"/>
              <a:t> s</a:t>
            </a:r>
            <a:r>
              <a:rPr lang="en-US" dirty="0" smtClean="0"/>
              <a:t>tudies and warning </a:t>
            </a:r>
            <a:r>
              <a:rPr lang="en-US" dirty="0"/>
              <a:t>a</a:t>
            </a:r>
            <a:r>
              <a:rPr lang="en-US" dirty="0" smtClean="0"/>
              <a:t>nalysis of NSTX database are being </a:t>
            </a:r>
            <a:r>
              <a:rPr lang="en-US" dirty="0"/>
              <a:t>c</a:t>
            </a:r>
            <a:r>
              <a:rPr lang="en-US" dirty="0" smtClean="0"/>
              <a:t>onducted for disruption </a:t>
            </a:r>
            <a:r>
              <a:rPr lang="en-US" dirty="0"/>
              <a:t>a</a:t>
            </a:r>
            <a:r>
              <a:rPr lang="en-US" dirty="0" smtClean="0"/>
              <a:t>voidance in NSTX-U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68693" y="1289123"/>
            <a:ext cx="4322907" cy="1149277"/>
          </a:xfrm>
        </p:spPr>
        <p:txBody>
          <a:bodyPr/>
          <a:lstStyle/>
          <a:p>
            <a:r>
              <a:rPr lang="en-US" sz="1800" dirty="0" smtClean="0"/>
              <a:t>Disruption warning algorithm shows high probability of success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ased </a:t>
            </a:r>
            <a:r>
              <a:rPr lang="en-US" sz="1400" dirty="0"/>
              <a:t>on </a:t>
            </a:r>
            <a:r>
              <a:rPr lang="en-US" sz="1400" dirty="0" smtClean="0"/>
              <a:t>combinations of single threshold </a:t>
            </a:r>
            <a:r>
              <a:rPr lang="en-US" sz="1400" dirty="0"/>
              <a:t>based </a:t>
            </a:r>
            <a:r>
              <a:rPr lang="en-US" sz="1400" dirty="0" smtClean="0"/>
              <a:t>tests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6595" y="4955977"/>
            <a:ext cx="4421205" cy="14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Results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 98% disruptions flagged with at least 10ms warning, ~ 6% false positives</a:t>
            </a:r>
          </a:p>
          <a:p>
            <a:pPr lvl="1"/>
            <a:r>
              <a:rPr lang="en-US" sz="1600" dirty="0" smtClean="0"/>
              <a:t>False positive count dominated by near-disruptive events</a:t>
            </a:r>
            <a:endParaRPr lang="en-US" sz="1600" dirty="0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33400" y="889013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u="sng" dirty="0" err="1" smtClean="0">
                <a:solidFill>
                  <a:srgbClr val="9900CC"/>
                </a:solidFill>
                <a:cs typeface="Helvetica" pitchFamily="34" charset="0"/>
              </a:rPr>
              <a:t>Disruptivity</a:t>
            </a:r>
            <a:endParaRPr lang="en-US" sz="2000" u="sng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4234774"/>
            <a:ext cx="4343400" cy="2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Physics results</a:t>
            </a:r>
          </a:p>
          <a:p>
            <a:pPr marL="569913" lvl="1" indent="-342900"/>
            <a:r>
              <a:rPr lang="en-US" sz="1600" dirty="0" smtClean="0"/>
              <a:t>Low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at relatively high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~ 6;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no</a:t>
            </a:r>
            <a:r>
              <a:rPr lang="en-US" sz="1600" baseline="30000" dirty="0" smtClean="0"/>
              <a:t>-wall(n=1)</a:t>
            </a:r>
            <a:r>
              <a:rPr lang="en-US" sz="1600" dirty="0"/>
              <a:t> </a:t>
            </a:r>
            <a:r>
              <a:rPr lang="en-US" sz="1600" dirty="0" smtClean="0"/>
              <a:t>~ 1.3-1.5</a:t>
            </a:r>
          </a:p>
          <a:p>
            <a:pPr marL="969963" lvl="2" indent="-342900"/>
            <a:r>
              <a:rPr lang="en-US" sz="1600" dirty="0" smtClean="0"/>
              <a:t>Consistent with specific disruption control experiments, RFA analysis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q* &lt; 2.5</a:t>
            </a: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very low rotation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1436" y="889013"/>
            <a:ext cx="28943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2000" u="sng" dirty="0" smtClean="0">
                <a:solidFill>
                  <a:srgbClr val="9900CC"/>
                </a:solidFill>
                <a:cs typeface="Helvetica" pitchFamily="34" charset="0"/>
              </a:rPr>
              <a:t>Warning Algorithms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8200" y="844188"/>
            <a:ext cx="0" cy="57314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5926016" y="2511858"/>
            <a:ext cx="381000" cy="20249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762244" y="6245423"/>
            <a:ext cx="1606924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Gerhardt EX/9-3</a:t>
            </a:r>
          </a:p>
        </p:txBody>
      </p:sp>
      <p:pic>
        <p:nvPicPr>
          <p:cNvPr id="22" name="Picture 6" descr="Fig1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8077" r="36528" b="64703"/>
          <a:stretch/>
        </p:blipFill>
        <p:spPr bwMode="auto">
          <a:xfrm>
            <a:off x="1195760" y="1336432"/>
            <a:ext cx="2614240" cy="5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Fig1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65544" r="35729" b="6592"/>
          <a:stretch/>
        </p:blipFill>
        <p:spPr bwMode="auto">
          <a:xfrm>
            <a:off x="228601" y="1912703"/>
            <a:ext cx="2409090" cy="20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Fig11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35133" r="36131" b="36783"/>
          <a:stretch/>
        </p:blipFill>
        <p:spPr bwMode="auto">
          <a:xfrm>
            <a:off x="2497019" y="1905000"/>
            <a:ext cx="2227381" cy="20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0875" y="4114800"/>
            <a:ext cx="23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All discharges since 2006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76" y="235340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981200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305297" y="1989992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80040" y="383027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cs typeface="Helvetica" pitchFamily="34" charset="0"/>
              </a:rPr>
              <a:t>l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7766" y="381269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cs typeface="Helvetica" pitchFamily="34" charset="0"/>
              </a:rPr>
              <a:t>q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83156"/>
            <a:ext cx="5218548" cy="21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stability control includes dual field component feedback and state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feedback, improved by 3D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93232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3982614" y="6321623"/>
            <a:ext cx="516138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-Hopkins, J.M. Bialek, S.P. Gerhardt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27487" y="5952303"/>
            <a:ext cx="37483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Inclusion of 3D mode and wall detail improves control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963616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4953000" y="3905198"/>
            <a:ext cx="125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No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383156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35559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6092232" y="4658995"/>
            <a:ext cx="308568" cy="27304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437653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401818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69640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444156" y="4687596"/>
            <a:ext cx="226386" cy="6464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671518" y="5715000"/>
            <a:ext cx="153928" cy="868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6934200" y="3905198"/>
            <a:ext cx="1924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With 3D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828857"/>
            <a:ext cx="312906" cy="369332"/>
            <a:chOff x="-609600" y="993476"/>
            <a:chExt cx="312906" cy="369332"/>
          </a:xfrm>
        </p:grpSpPr>
        <p:sp>
          <p:nvSpPr>
            <p:cNvPr id="5" name="Oval 4"/>
            <p:cNvSpPr/>
            <p:nvPr/>
          </p:nvSpPr>
          <p:spPr bwMode="auto">
            <a:xfrm>
              <a:off x="-609600" y="1012126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609600" y="9934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2094" y="3754134"/>
            <a:ext cx="312906" cy="369332"/>
            <a:chOff x="-613653" y="2059932"/>
            <a:chExt cx="312906" cy="369332"/>
          </a:xfrm>
        </p:grpSpPr>
        <p:sp>
          <p:nvSpPr>
            <p:cNvPr id="87" name="Oval 86"/>
            <p:cNvSpPr/>
            <p:nvPr/>
          </p:nvSpPr>
          <p:spPr bwMode="auto">
            <a:xfrm>
              <a:off x="-613653" y="2078582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613653" y="20599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11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931984"/>
            <a:ext cx="5133201" cy="421213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n = 1 global kink instabilities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Applied 3D fields alter GAE stability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By altered fast ion distribution (SPIRAL)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478216"/>
            <a:ext cx="5099312" cy="14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Fast ion energy redistribution accounts for neutron rate decrease in H-mode TAE </a:t>
            </a:r>
            <a:r>
              <a:rPr lang="en-US" sz="2000" dirty="0"/>
              <a:t>avalanches </a:t>
            </a:r>
            <a:endParaRPr lang="en-US" sz="2000" dirty="0" smtClean="0"/>
          </a:p>
          <a:p>
            <a:r>
              <a:rPr lang="en-US" sz="2000" dirty="0" smtClean="0"/>
              <a:t>Core localized CAE/GAEs measured in H-mode plasmas </a:t>
            </a:r>
            <a:r>
              <a:rPr lang="en-US" sz="1600" dirty="0" smtClean="0"/>
              <a:t>(</a:t>
            </a:r>
            <a:r>
              <a:rPr lang="en-US" sz="1600" dirty="0" err="1"/>
              <a:t>reflectometer</a:t>
            </a:r>
            <a:r>
              <a:rPr lang="en-US" sz="1600" dirty="0"/>
              <a:t>) 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70280" y="6192671"/>
            <a:ext cx="166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A. Bortolon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5562600"/>
            <a:ext cx="5249550" cy="92319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644150" y="6169223"/>
            <a:ext cx="168985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EX/P6-02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455984" y="5143455"/>
            <a:ext cx="204860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Fredrickson EX/P6-05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02576" y="4464665"/>
            <a:ext cx="5046351" cy="10393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Significant fraction of the HHFW power lost in 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he SOL in front of antenna flows to the </a:t>
            </a:r>
            <a:r>
              <a:rPr lang="en-US" dirty="0" err="1" smtClean="0">
                <a:ea typeface="ＭＳ Ｐゴシック" pitchFamily="34" charset="-128"/>
              </a:rPr>
              <a:t>divertor</a:t>
            </a:r>
            <a:r>
              <a:rPr lang="en-US" dirty="0" smtClean="0">
                <a:ea typeface="ＭＳ Ｐゴシック" pitchFamily="34" charset="-128"/>
              </a:rPr>
              <a:t> region </a:t>
            </a:r>
            <a:endParaRPr lang="en-US" dirty="0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3" cstate="print"/>
          <a:srcRect b="52364"/>
          <a:stretch>
            <a:fillRect/>
          </a:stretch>
        </p:blipFill>
        <p:spPr bwMode="auto">
          <a:xfrm>
            <a:off x="1025525" y="1593850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Spiral.psd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31"/>
          <a:stretch/>
        </p:blipFill>
        <p:spPr bwMode="auto">
          <a:xfrm>
            <a:off x="5614988" y="1633902"/>
            <a:ext cx="2817812" cy="27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237392" y="943465"/>
            <a:ext cx="4398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Visible camera image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</a:rPr>
              <a:t>of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edge </a:t>
            </a: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RF power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flow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40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5014546" y="943465"/>
            <a:ext cx="4003675" cy="6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SPIRAL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modeling of field lines from antenna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200" b="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2133600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559050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3938588" y="3322638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038475" y="3525838"/>
            <a:ext cx="1058863" cy="611187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0" name="Rectangle 3"/>
          <p:cNvSpPr txBox="1">
            <a:spLocks noChangeArrowheads="1"/>
          </p:cNvSpPr>
          <p:nvPr/>
        </p:nvSpPr>
        <p:spPr bwMode="auto">
          <a:xfrm>
            <a:off x="5029200" y="1600564"/>
            <a:ext cx="168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600" b="0" i="0" u="sng" dirty="0" smtClean="0">
                <a:solidFill>
                  <a:srgbClr val="0000FF"/>
                </a:solidFill>
                <a:latin typeface="Arial" pitchFamily="34" charset="0"/>
              </a:rPr>
              <a:t>Top View</a:t>
            </a:r>
            <a:endParaRPr lang="en-US" sz="1600" b="0" i="0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73650" y="3710352"/>
            <a:ext cx="882650" cy="4905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FD2DFC"/>
                </a:solidFill>
                <a:latin typeface="Arial" pitchFamily="34" charset="0"/>
              </a:rPr>
              <a:t>Antenna</a:t>
            </a: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751513" y="3249977"/>
            <a:ext cx="77787" cy="49847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848350" y="3881437"/>
            <a:ext cx="508000" cy="95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10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37363" y="1883139"/>
            <a:ext cx="906462" cy="519113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5" name="Rectangle 3"/>
          <p:cNvSpPr txBox="1">
            <a:spLocks noChangeArrowheads="1"/>
          </p:cNvSpPr>
          <p:nvPr/>
        </p:nvSpPr>
        <p:spPr bwMode="auto">
          <a:xfrm>
            <a:off x="7667625" y="1665652"/>
            <a:ext cx="887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 smtClean="0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644650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4152900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323992" y="6192671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EX/P5-40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175236" y="6195204"/>
            <a:ext cx="3634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R. Perkins, et al., </a:t>
            </a:r>
            <a:r>
              <a:rPr lang="it-IT" sz="1400" b="0" i="0" dirty="0">
                <a:solidFill>
                  <a:srgbClr val="9900CC"/>
                </a:solidFill>
              </a:rPr>
              <a:t>PRL </a:t>
            </a:r>
            <a:r>
              <a:rPr lang="it-IT" sz="1400" i="0" dirty="0" smtClean="0">
                <a:solidFill>
                  <a:srgbClr val="9900CC"/>
                </a:solidFill>
              </a:rPr>
              <a:t>109</a:t>
            </a:r>
            <a:r>
              <a:rPr lang="it-IT" sz="1400" b="0" i="0" dirty="0" smtClean="0">
                <a:solidFill>
                  <a:srgbClr val="9900CC"/>
                </a:solidFill>
              </a:rPr>
              <a:t> (2012) 045001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9702" y="4809392"/>
            <a:ext cx="8704490" cy="129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RF power couples to field lines across entire SOL width, not just to field lines connected to antenna components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Shows importance of quantitatively understanding RF </a:t>
            </a:r>
            <a:r>
              <a:rPr lang="en-US" sz="1800" dirty="0"/>
              <a:t>power </a:t>
            </a:r>
            <a:r>
              <a:rPr lang="en-US" sz="1800" dirty="0" smtClean="0"/>
              <a:t>coupling </a:t>
            </a:r>
            <a:r>
              <a:rPr lang="en-US" sz="1800" dirty="0"/>
              <a:t>to the </a:t>
            </a:r>
            <a:r>
              <a:rPr lang="en-US" sz="1800" dirty="0" smtClean="0"/>
              <a:t>SOL for prediction to future devices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1008" y="4302615"/>
            <a:ext cx="5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-1.0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3008" y="4302615"/>
            <a:ext cx="46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0.0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5453" y="4302615"/>
            <a:ext cx="5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="0" i="0" dirty="0" smtClean="0">
                <a:solidFill>
                  <a:schemeClr val="tx1"/>
                </a:solidFill>
              </a:rPr>
              <a:t>.0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40431" y="4346575"/>
            <a:ext cx="669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R(m)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14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05608" y="5001555"/>
            <a:ext cx="3124200" cy="874637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049924"/>
            <a:ext cx="4284890" cy="5160560"/>
          </a:xfrm>
        </p:spPr>
        <p:txBody>
          <a:bodyPr/>
          <a:lstStyle/>
          <a:p>
            <a:r>
              <a:rPr lang="en-US" sz="2000" dirty="0" smtClean="0">
                <a:latin typeface="Helvetica" pitchFamily="34" charset="0"/>
              </a:rPr>
              <a:t>Needed, as </a:t>
            </a:r>
            <a:r>
              <a:rPr lang="en-US" sz="2000" dirty="0" err="1" smtClean="0">
                <a:latin typeface="Helvetica" pitchFamily="34" charset="0"/>
              </a:rPr>
              <a:t>divertor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</a:t>
            </a:r>
          </a:p>
          <a:p>
            <a:pPr lvl="1"/>
            <a:endParaRPr lang="en-US" sz="12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 </a:t>
            </a:r>
            <a:r>
              <a:rPr lang="en-US" sz="1600" dirty="0" smtClean="0">
                <a:latin typeface="Arial"/>
                <a:cs typeface="Arial"/>
              </a:rPr>
              <a:t>= 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 </a:t>
            </a:r>
            <a:r>
              <a:rPr lang="en-US" sz="1600" dirty="0" smtClean="0">
                <a:latin typeface="Arial"/>
                <a:cs typeface="Arial"/>
              </a:rPr>
              <a:t>= 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H-mode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, sustained during snowflake operation</a:t>
            </a:r>
          </a:p>
          <a:p>
            <a:pPr marL="690563" lvl="1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1090613" lvl="2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~ 1.5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1090613" lvl="2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5-7 to ~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52220" y="469148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717514" y="3396763"/>
            <a:ext cx="303906" cy="36352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56138" y="6207662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EX/P5-21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5" y="3760283"/>
            <a:ext cx="3577665" cy="246496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7543800" y="3396760"/>
            <a:ext cx="1143000" cy="41324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265376" y="5518640"/>
            <a:ext cx="381000" cy="457200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9485" y="5253364"/>
            <a:ext cx="74732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CHI gap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55938" y="6163408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 (m)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05800" y="6019800"/>
            <a:ext cx="609600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945494" y="2055179"/>
            <a:ext cx="6110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Z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04914" y="1227992"/>
            <a:ext cx="345253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77201" y="3429000"/>
            <a:ext cx="304800" cy="1247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33528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R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4139" y="3848835"/>
            <a:ext cx="26500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>
                <a:solidFill>
                  <a:srgbClr val="FF0000"/>
                </a:solidFill>
              </a:rPr>
              <a:t>H</a:t>
            </a:r>
            <a:r>
              <a:rPr lang="en-US" sz="1600" u="sng" dirty="0" smtClean="0">
                <a:solidFill>
                  <a:srgbClr val="FF0000"/>
                </a:solidFill>
              </a:rPr>
              <a:t>eat flux at peak ELM time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868" y="1640626"/>
            <a:ext cx="2744932" cy="2419918"/>
            <a:chOff x="228600" y="1735885"/>
            <a:chExt cx="2744932" cy="2419918"/>
          </a:xfrm>
        </p:grpSpPr>
        <p:pic>
          <p:nvPicPr>
            <p:cNvPr id="13" name="Picture 19" descr="qpeak_vs_time_132438_ELMcycle_260_270m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09" y="1735885"/>
              <a:ext cx="2656423" cy="241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1629907" y="1852613"/>
              <a:ext cx="118949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132438</a:t>
              </a:r>
            </a:p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Type-I ELMs</a:t>
              </a: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280859" y="1966354"/>
              <a:ext cx="369332" cy="1843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600" y="2057330"/>
              <a:ext cx="430887" cy="157992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peak,2D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(MW/m</a:t>
              </a:r>
              <a:r>
                <a:rPr lang="en-US" sz="1600" b="0" i="0" baseline="30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04800" y="3452813"/>
              <a:ext cx="0" cy="1152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6600" y="1210408"/>
            <a:ext cx="3455377" cy="3429555"/>
            <a:chOff x="3151153" y="1447800"/>
            <a:chExt cx="3021047" cy="2972230"/>
          </a:xfrm>
        </p:grpSpPr>
        <p:pic>
          <p:nvPicPr>
            <p:cNvPr id="12" name="Picture 13" descr="qpeak_vs_qpeak_std_132438_ELMcycle_245_270ms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0975" y="1447800"/>
              <a:ext cx="2881225" cy="293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912416" y="4040569"/>
              <a:ext cx="53091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/>
                <a:t>        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3317105" y="2023971"/>
              <a:ext cx="369332" cy="979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3151153" y="3003461"/>
              <a:ext cx="369332" cy="460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4481" y="2410874"/>
              <a:ext cx="430887" cy="103650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DoA(q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77362" y="4098186"/>
              <a:ext cx="11298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810445" y="4173809"/>
              <a:ext cx="38343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000" i="0" dirty="0">
                  <a:solidFill>
                    <a:schemeClr val="tx1"/>
                  </a:solidFill>
                  <a:ea typeface="ＭＳ Ｐゴシック" pitchFamily="34" charset="-128"/>
                </a:rPr>
                <a:t>,2D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Toroidal asymmetry of heat deposition measured during standard ELMs, but decreases for 3D field-triggered ELMs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8" y="4876800"/>
            <a:ext cx="8933090" cy="1676400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2D </a:t>
            </a:r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ast IR camera measurement (6.3kHz), heat flux from TACO code</a:t>
            </a:r>
          </a:p>
          <a:p>
            <a:r>
              <a:rPr lang="en-US" sz="2000" dirty="0" smtClean="0">
                <a:latin typeface="Arial"/>
                <a:cs typeface="Arial"/>
              </a:rPr>
              <a:t>Toroidal asymmetry 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B</a:t>
            </a:r>
            <a:r>
              <a:rPr lang="en-US" sz="1800" dirty="0" smtClean="0">
                <a:latin typeface="Arial"/>
                <a:cs typeface="Arial"/>
              </a:rPr>
              <a:t>ecomes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largest</a:t>
            </a:r>
            <a:r>
              <a:rPr lang="en-US" sz="1800" dirty="0" smtClean="0">
                <a:latin typeface="Arial"/>
                <a:cs typeface="Arial"/>
              </a:rPr>
              <a:t> at the peak heat flux for usual Type-I ELMs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cs typeface="Arial"/>
              </a:rPr>
              <a:t>Reduced by up to 50% </a:t>
            </a:r>
            <a:r>
              <a:rPr lang="en-US" sz="1800" dirty="0" smtClean="0">
                <a:cs typeface="Arial"/>
              </a:rPr>
              <a:t>in ELMs triggered by </a:t>
            </a:r>
            <a:r>
              <a:rPr lang="en-US" sz="1800" dirty="0" smtClean="0">
                <a:latin typeface="Arial"/>
                <a:cs typeface="Arial"/>
              </a:rPr>
              <a:t>n = 3 applied fields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54" y="1066800"/>
            <a:ext cx="2185214" cy="5663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Mean Peak 2D Heat Flux</a:t>
            </a:r>
          </a:p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During ELMs vs. t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645167" y="6186415"/>
            <a:ext cx="13716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Ahn EX/P5-33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7941" y="926068"/>
            <a:ext cx="4240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Toroidal Degree of Asymmetry vs. </a:t>
            </a:r>
            <a:r>
              <a:rPr lang="en-US" sz="1800" u="sng" dirty="0" err="1" smtClean="0">
                <a:solidFill>
                  <a:schemeClr val="tx1"/>
                </a:solidFill>
              </a:rPr>
              <a:t>q</a:t>
            </a:r>
            <a:r>
              <a:rPr lang="en-US" sz="1800" u="sng" baseline="-25000" dirty="0" err="1" smtClean="0">
                <a:solidFill>
                  <a:schemeClr val="tx1"/>
                </a:solidFill>
              </a:rPr>
              <a:t>peak</a:t>
            </a:r>
            <a:endParaRPr lang="en-US" sz="1800" u="sng" baseline="-25000" dirty="0">
              <a:solidFill>
                <a:schemeClr val="tx1"/>
              </a:solidFill>
            </a:endParaRPr>
          </a:p>
        </p:txBody>
      </p:sp>
      <p:pic>
        <p:nvPicPr>
          <p:cNvPr id="44" name="Picture 16" descr="Mean_Qpeak_vs_DoA_Qpeak_ELM_Peaks_typeI_n3.jpg"/>
          <p:cNvPicPr>
            <a:picLocks noChangeAspect="1"/>
          </p:cNvPicPr>
          <p:nvPr/>
        </p:nvPicPr>
        <p:blipFill rotWithShape="1">
          <a:blip r:embed="rId5" cstate="print"/>
          <a:srcRect l="19741"/>
          <a:stretch/>
        </p:blipFill>
        <p:spPr bwMode="auto">
          <a:xfrm>
            <a:off x="6421315" y="1560262"/>
            <a:ext cx="2417885" cy="28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20"/>
          <p:cNvCxnSpPr>
            <a:cxnSpLocks noChangeShapeType="1"/>
          </p:cNvCxnSpPr>
          <p:nvPr/>
        </p:nvCxnSpPr>
        <p:spPr bwMode="auto">
          <a:xfrm>
            <a:off x="6925443" y="4171267"/>
            <a:ext cx="12505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TextBox 45"/>
          <p:cNvSpPr txBox="1"/>
          <p:nvPr/>
        </p:nvSpPr>
        <p:spPr bwMode="auto">
          <a:xfrm>
            <a:off x="7017236" y="3643062"/>
            <a:ext cx="1793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</a:t>
            </a:r>
            <a:r>
              <a:rPr lang="en-US" sz="1400" i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 </a:t>
            </a:r>
            <a:r>
              <a:rPr lang="en-US" sz="1400" i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ELM peak times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6188" y="1774247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Standard ELMs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7981460" y="2060446"/>
            <a:ext cx="228600" cy="158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398236" y="3262062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n=3 triggered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7895884" y="3141902"/>
            <a:ext cx="214528" cy="1524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7169636" y="3554430"/>
            <a:ext cx="422933" cy="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7323"/>
              </p:ext>
            </p:extLst>
          </p:nvPr>
        </p:nvGraphicFramePr>
        <p:xfrm>
          <a:off x="838200" y="4291013"/>
          <a:ext cx="3044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91013"/>
                        <a:ext cx="30448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0" y="1339977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No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1339977"/>
            <a:ext cx="23797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Reduction with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4250668"/>
            <a:ext cx="3200400" cy="53200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3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6199095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Raman EX/P2-10</a:t>
            </a:r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56" y="914400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7200" y="424771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CHI generates plasmas with high elongation, low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and n</a:t>
            </a:r>
            <a:r>
              <a:rPr lang="en-US" sz="2000" baseline="-25000" dirty="0" smtClean="0"/>
              <a:t>e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TSC now used for full discharge modeling to 1MA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CHI start-up + NBI current ramp-up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Results imply a doubling of closed flux current &gt; 400kA in NSTX-U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971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TSC simulation of CHI startup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93218" y="1402080"/>
            <a:ext cx="3928364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5590" cy="3279102"/>
              <a:chOff x="7467787" y="3733641"/>
              <a:chExt cx="1895590" cy="3279102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323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323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3" y="6704966"/>
                <a:ext cx="11336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4053822" y="3903784"/>
            <a:ext cx="245618" cy="4396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20368" y="971490"/>
            <a:ext cx="34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CHI assisted startup in NSTX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053822" y="4495800"/>
            <a:ext cx="245618" cy="5618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-1"/>
          <a:stretch/>
        </p:blipFill>
        <p:spPr>
          <a:xfrm>
            <a:off x="5519956" y="1573105"/>
            <a:ext cx="3531265" cy="23627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85033" y="388463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9255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</a:t>
            </a:r>
            <a:r>
              <a:rPr lang="en-US" sz="1400" b="0" i="0" dirty="0" smtClean="0">
                <a:solidFill>
                  <a:srgbClr val="0000FF"/>
                </a:solidFill>
              </a:rPr>
              <a:t>.0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0644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</a:t>
            </a:r>
            <a:r>
              <a:rPr lang="en-US" sz="1400" b="0" i="0" dirty="0" smtClean="0">
                <a:solidFill>
                  <a:srgbClr val="0000FF"/>
                </a:solidFill>
              </a:rPr>
              <a:t>.6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3494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2.7</a:t>
            </a:r>
            <a:r>
              <a:rPr lang="en-US" sz="1400" b="0" i="0" dirty="0" smtClean="0">
                <a:solidFill>
                  <a:srgbClr val="0000FF"/>
                </a:solidFill>
              </a:rPr>
              <a:t>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4877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4022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95844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0521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78055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64011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47077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37833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66970" y="4007678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07192" y="400697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96381" y="400697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08134" y="263274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362597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08833" y="212521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833" y="161961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57800" y="3124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4982093" y="2332409"/>
            <a:ext cx="60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Z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</a:rPr>
              <a:t>Non-inductive current fractions </a:t>
            </a:r>
            <a:r>
              <a:rPr lang="en-US" dirty="0" smtClean="0">
                <a:solidFill>
                  <a:srgbClr val="1822CD"/>
                </a:solidFill>
              </a:rPr>
              <a:t>of up to 65% sustained in NSTX, &gt;70% transiently; Upgrade projected to achieve 100%</a:t>
            </a:r>
            <a:endParaRPr lang="en-US" dirty="0" smtClean="0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4625" y="3851212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err="1" smtClean="0">
                <a:solidFill>
                  <a:srgbClr val="000000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</a:rPr>
              <a:t> (MA)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292" y="5077119"/>
            <a:ext cx="4766574" cy="110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70- 100% non-inductive reached transiently using HHFW CD</a:t>
            </a:r>
            <a:endParaRPr lang="en-US" sz="1600" dirty="0" smtClean="0"/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5744065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G. Taylor (Phys. Plasmas </a:t>
            </a:r>
            <a:r>
              <a:rPr lang="en-US" sz="1400" i="0" dirty="0" smtClean="0">
                <a:solidFill>
                  <a:srgbClr val="9900CC"/>
                </a:solidFill>
              </a:rPr>
              <a:t>19</a:t>
            </a:r>
            <a:r>
              <a:rPr lang="en-US" sz="1400" b="0" i="0" dirty="0" smtClean="0">
                <a:solidFill>
                  <a:srgbClr val="9900CC"/>
                </a:solidFill>
              </a:rPr>
              <a:t> (2012) 042501)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pic>
        <p:nvPicPr>
          <p:cNvPr id="30" name="Picture 29" descr="Screen shot 2011-11-07 at 10.20.46 PM.png"/>
          <p:cNvPicPr>
            <a:picLocks noChangeAspect="1"/>
          </p:cNvPicPr>
          <p:nvPr/>
        </p:nvPicPr>
        <p:blipFill>
          <a:blip r:embed="rId3"/>
          <a:srcRect l="47959" r="-714"/>
          <a:stretch>
            <a:fillRect/>
          </a:stretch>
        </p:blipFill>
        <p:spPr>
          <a:xfrm>
            <a:off x="4648200" y="924611"/>
            <a:ext cx="4191000" cy="3945053"/>
          </a:xfrm>
          <a:prstGeom prst="rect">
            <a:avLst/>
          </a:prstGeom>
        </p:spPr>
      </p:pic>
      <p:pic>
        <p:nvPicPr>
          <p:cNvPr id="31" name="Picture 30" descr="Screen shot 2011-11-07 at 10.20.46 PM.png"/>
          <p:cNvPicPr>
            <a:picLocks noChangeAspect="1"/>
          </p:cNvPicPr>
          <p:nvPr/>
        </p:nvPicPr>
        <p:blipFill rotWithShape="1">
          <a:blip r:embed="rId3"/>
          <a:srcRect l="5613" r="52041"/>
          <a:stretch/>
        </p:blipFill>
        <p:spPr>
          <a:xfrm>
            <a:off x="1204957" y="956983"/>
            <a:ext cx="2766410" cy="3244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3043" y="2601011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A800"/>
                </a:solidFill>
              </a:rPr>
              <a:t>B</a:t>
            </a:r>
            <a:r>
              <a:rPr lang="en-US" sz="1400" baseline="-25000" dirty="0" smtClean="0">
                <a:solidFill>
                  <a:srgbClr val="00A800"/>
                </a:solidFill>
              </a:rPr>
              <a:t>T</a:t>
            </a:r>
            <a:r>
              <a:rPr lang="en-US" sz="1400" dirty="0" smtClean="0">
                <a:solidFill>
                  <a:srgbClr val="00A800"/>
                </a:solidFill>
              </a:rPr>
              <a:t>=0.75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4057" y="2905811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33CC"/>
                </a:solidFill>
              </a:rPr>
              <a:t>B</a:t>
            </a:r>
            <a:r>
              <a:rPr lang="en-US" sz="1400" baseline="-25000" dirty="0" smtClean="0">
                <a:solidFill>
                  <a:srgbClr val="FF33CC"/>
                </a:solidFill>
              </a:rPr>
              <a:t>T</a:t>
            </a:r>
            <a:r>
              <a:rPr lang="en-US" sz="1400" dirty="0" smtClean="0">
                <a:solidFill>
                  <a:srgbClr val="FF33CC"/>
                </a:solidFill>
              </a:rPr>
              <a:t>=0.75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762" y="3134411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=1 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524811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3333CC"/>
                </a:solidFill>
              </a:rPr>
              <a:t>B</a:t>
            </a:r>
            <a:r>
              <a:rPr lang="en-US" sz="1400" baseline="-25000" dirty="0" smtClean="0">
                <a:solidFill>
                  <a:srgbClr val="3333CC"/>
                </a:solidFill>
              </a:rPr>
              <a:t>T</a:t>
            </a:r>
            <a:r>
              <a:rPr lang="en-US" sz="1400" dirty="0" smtClean="0">
                <a:solidFill>
                  <a:srgbClr val="3333CC"/>
                </a:solidFill>
              </a:rPr>
              <a:t>=1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5531" y="1077681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84746" y="4343400"/>
            <a:ext cx="4724400" cy="836943"/>
          </a:xfrm>
        </p:spPr>
        <p:txBody>
          <a:bodyPr/>
          <a:lstStyle/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Maximum sustained non-inductive fractions of 65% w/NBI at I</a:t>
            </a:r>
            <a:r>
              <a:rPr lang="en-US" sz="2000" baseline="-25000" dirty="0" smtClean="0">
                <a:latin typeface="Arial (Body)"/>
                <a:cs typeface="Arial (Body)"/>
              </a:rPr>
              <a:t>P </a:t>
            </a:r>
            <a:r>
              <a:rPr lang="en-US" sz="2000" dirty="0" smtClean="0">
                <a:latin typeface="Arial (Body)"/>
                <a:cs typeface="Arial (Body)"/>
              </a:rPr>
              <a:t>= 0.7 MA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816733" y="2358030"/>
            <a:ext cx="3296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Total Non-inductive Fraction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92297" y="1364464"/>
            <a:ext cx="680103" cy="41382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939948" y="180550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657083" y="2126968"/>
            <a:ext cx="533400" cy="1856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939898" y="106034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 projections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131" y="2905811"/>
            <a:ext cx="1014469" cy="5601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100% NI)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859866" y="4895654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100% non-inductive scenarios found over wide operation range</a:t>
            </a:r>
          </a:p>
          <a:p>
            <a:pPr marL="742910" lvl="1" indent="-342860">
              <a:defRPr/>
            </a:pPr>
            <a:r>
              <a:rPr lang="en-US" sz="1600" dirty="0" smtClean="0">
                <a:latin typeface="Arial (Body)"/>
                <a:cs typeface="Arial (Body)"/>
              </a:rPr>
              <a:t>Higher A ~ 1.65 of NSTX-U created in NSTX, vertical stability tested</a:t>
            </a:r>
            <a:endParaRPr lang="en-US" sz="1600" dirty="0">
              <a:latin typeface="Arial (Body)"/>
              <a:cs typeface="Arial (Body)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2357558"/>
            <a:ext cx="228600" cy="28315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1684172" y="3015802"/>
            <a:ext cx="223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9900FF"/>
                </a:solidFill>
                <a:cs typeface="Arial" charset="0"/>
              </a:rPr>
              <a:t>via high harmonic FW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964266" y="2126968"/>
            <a:ext cx="136583" cy="870547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913467" y="1455827"/>
            <a:ext cx="76200" cy="611784"/>
          </a:xfrm>
          <a:prstGeom prst="rect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019800" y="3511731"/>
            <a:ext cx="2657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(ranges </a:t>
            </a:r>
            <a:r>
              <a:rPr lang="en-US" sz="1400" b="0" i="0" dirty="0">
                <a:solidFill>
                  <a:srgbClr val="9900CC"/>
                </a:solidFill>
              </a:rPr>
              <a:t>created </a:t>
            </a:r>
            <a:r>
              <a:rPr lang="en-US" sz="1400" b="0" i="0" dirty="0" smtClean="0">
                <a:solidFill>
                  <a:srgbClr val="9900CC"/>
                </a:solidFill>
              </a:rPr>
              <a:t>by profile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peakedness</a:t>
            </a:r>
            <a:r>
              <a:rPr lang="en-US" sz="1400" b="0" i="0" dirty="0" smtClean="0">
                <a:solidFill>
                  <a:srgbClr val="9900CC"/>
                </a:solidFill>
              </a:rPr>
              <a:t>, </a:t>
            </a:r>
            <a:r>
              <a:rPr lang="en-US" sz="1400" b="0" i="0" dirty="0" err="1" smtClean="0">
                <a:solidFill>
                  <a:srgbClr val="9900CC"/>
                </a:solidFill>
                <a:latin typeface="Symbol" pitchFamily="18" charset="2"/>
              </a:rPr>
              <a:t>t</a:t>
            </a:r>
            <a:r>
              <a:rPr lang="en-US" sz="1400" b="0" i="0" baseline="-25000" dirty="0" err="1" smtClean="0">
                <a:solidFill>
                  <a:srgbClr val="9900CC"/>
                </a:solidFill>
              </a:rPr>
              <a:t>E</a:t>
            </a:r>
            <a:r>
              <a:rPr lang="en-US" sz="1400" b="0" i="0" dirty="0" smtClean="0">
                <a:solidFill>
                  <a:srgbClr val="9900CC"/>
                </a:solidFill>
              </a:rPr>
              <a:t>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scalings</a:t>
            </a:r>
            <a:r>
              <a:rPr lang="en-US" sz="1400" b="0" i="0" dirty="0" smtClean="0">
                <a:solidFill>
                  <a:srgbClr val="9900CC"/>
                </a:solidFill>
              </a:rPr>
              <a:t>, etc.)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5320325" y="6198288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45123" y="6207715"/>
            <a:ext cx="415209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S. Gerhardt, et </a:t>
            </a:r>
            <a:r>
              <a:rPr lang="en-US" sz="1400" dirty="0">
                <a:solidFill>
                  <a:srgbClr val="9900CC"/>
                </a:solidFill>
              </a:rPr>
              <a:t>al., </a:t>
            </a:r>
            <a:r>
              <a:rPr lang="en-US" sz="1400" dirty="0" err="1" smtClean="0">
                <a:solidFill>
                  <a:srgbClr val="9900CC"/>
                </a:solidFill>
              </a:rPr>
              <a:t>Nucl</a:t>
            </a:r>
            <a:r>
              <a:rPr lang="en-US" sz="1400" dirty="0" smtClean="0">
                <a:solidFill>
                  <a:srgbClr val="9900CC"/>
                </a:solidFill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</a:rPr>
              <a:t>52</a:t>
            </a:r>
            <a:r>
              <a:rPr lang="en-US" sz="1400" dirty="0" smtClean="0">
                <a:solidFill>
                  <a:srgbClr val="9900CC"/>
                </a:solidFill>
              </a:rPr>
              <a:t> (2012) 083020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201292" y="6198288"/>
            <a:ext cx="1800519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</a:t>
            </a: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EX/P4-28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8586731" y="6032988"/>
            <a:ext cx="176269" cy="133758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121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75"/>
            <a:ext cx="8839200" cy="815975"/>
          </a:xfrm>
        </p:spPr>
        <p:txBody>
          <a:bodyPr/>
          <a:lstStyle/>
          <a:p>
            <a:r>
              <a:rPr lang="en-US" dirty="0"/>
              <a:t>Higher aspect ratio of NSTX-U tested in NSTX, </a:t>
            </a:r>
            <a:r>
              <a:rPr lang="en-US" dirty="0" smtClean="0"/>
              <a:t>vertical stability growth </a:t>
            </a:r>
            <a:r>
              <a:rPr lang="en-US" dirty="0"/>
              <a:t>rate data </a:t>
            </a:r>
            <a:r>
              <a:rPr lang="en-US" dirty="0" smtClean="0"/>
              <a:t>obtained, compared </a:t>
            </a:r>
            <a:r>
              <a:rPr lang="en-US" dirty="0"/>
              <a:t>to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1716" y="4048296"/>
            <a:ext cx="4174374" cy="2544762"/>
          </a:xfrm>
        </p:spPr>
        <p:txBody>
          <a:bodyPr/>
          <a:lstStyle/>
          <a:p>
            <a:pPr marL="254000" indent="-254000"/>
            <a:r>
              <a:rPr lang="en-US" sz="1800" dirty="0" smtClean="0"/>
              <a:t>Improvements to vertical control capability and understanding</a:t>
            </a:r>
          </a:p>
          <a:p>
            <a:pPr marL="508000" lvl="1" indent="-254000"/>
            <a:r>
              <a:rPr lang="en-US" sz="1600" dirty="0" smtClean="0"/>
              <a:t>Begun to compare measured growth rates to theoretical predictions (Corsica, GSPERT)</a:t>
            </a:r>
          </a:p>
          <a:p>
            <a:pPr marL="508000" lvl="1" indent="-254000"/>
            <a:r>
              <a:rPr lang="en-US" sz="1600" dirty="0" smtClean="0"/>
              <a:t>Improved plasma position observer</a:t>
            </a:r>
          </a:p>
          <a:p>
            <a:pPr marL="508000" lvl="1" indent="-254000"/>
            <a:r>
              <a:rPr lang="en-US" sz="1600" dirty="0" smtClean="0"/>
              <a:t>Modeled use of RWM coils for n=0 control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b="9335"/>
          <a:stretch>
            <a:fillRect/>
          </a:stretch>
        </p:blipFill>
        <p:spPr bwMode="auto">
          <a:xfrm>
            <a:off x="5190067" y="1312333"/>
            <a:ext cx="3590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997450" y="914400"/>
            <a:ext cx="384175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i="0" u="sng" dirty="0">
                <a:solidFill>
                  <a:srgbClr val="0000FF"/>
                </a:solidFill>
              </a:rPr>
              <a:t>Vertical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Stability Growth </a:t>
            </a:r>
            <a:r>
              <a:rPr lang="en-US" sz="1600" b="0" i="0" u="sng" dirty="0">
                <a:solidFill>
                  <a:srgbClr val="0000FF"/>
                </a:solidFill>
              </a:rPr>
              <a:t>Rates vs.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A</a:t>
            </a:r>
            <a:endParaRPr lang="en-US" sz="1600" b="0" i="0" u="sng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667135" y="3434821"/>
            <a:ext cx="2752677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1.5          1.55          1.6          1.65</a:t>
            </a:r>
          </a:p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Aspect Ratio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961467" y="1236133"/>
            <a:ext cx="357790" cy="24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5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4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3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3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2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08276" y="2068725"/>
            <a:ext cx="636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i="0" dirty="0">
                <a:solidFill>
                  <a:schemeClr val="tx1"/>
                </a:solidFill>
                <a:latin typeface="Symbol" charset="2"/>
              </a:rPr>
              <a:t>g/g</a:t>
            </a:r>
            <a:r>
              <a:rPr lang="en-US" sz="2400" b="0" i="0" baseline="-25000" dirty="0">
                <a:solidFill>
                  <a:schemeClr val="tx1"/>
                </a:solidFill>
                <a:latin typeface="Arial" charset="0"/>
              </a:rPr>
              <a:t>0</a:t>
            </a:r>
            <a:endParaRPr lang="en-US" sz="2400" b="0" i="0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247467" y="2776759"/>
            <a:ext cx="1371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200"/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266267" y="1464733"/>
            <a:ext cx="1093569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GSPERT</a:t>
            </a:r>
          </a:p>
          <a:p>
            <a:pPr eaLnBrk="1" hangingPunct="1">
              <a:buNone/>
            </a:pPr>
            <a:r>
              <a:rPr lang="en-US" dirty="0">
                <a:solidFill>
                  <a:srgbClr val="000000"/>
                </a:solidFill>
              </a:rPr>
              <a:t>Corsica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None/>
            </a:pPr>
            <a:r>
              <a:rPr lang="en-US" dirty="0"/>
              <a:t>Experiment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72075" y="1219200"/>
            <a:ext cx="4323725" cy="3810000"/>
            <a:chOff x="304800" y="990600"/>
            <a:chExt cx="3765062" cy="3124200"/>
          </a:xfrm>
        </p:grpSpPr>
        <p:pic>
          <p:nvPicPr>
            <p:cNvPr id="16" name="Picture 16" descr="UpperBounda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3765062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523999" y="2971800"/>
              <a:ext cx="1297598" cy="47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9pPr>
            </a:lstStyle>
            <a:p>
              <a:pPr eaLnBrk="1" hangingPunct="1">
                <a:buNone/>
              </a:pPr>
              <a:r>
                <a:rPr lang="en-US" dirty="0" smtClean="0">
                  <a:solidFill>
                    <a:srgbClr val="FF33CC"/>
                  </a:solidFill>
                </a:rPr>
                <a:t>NSTX-U</a:t>
              </a:r>
              <a:endParaRPr lang="en-US" dirty="0">
                <a:solidFill>
                  <a:srgbClr val="FF33CC"/>
                </a:solidFill>
              </a:endParaRPr>
            </a:p>
            <a:p>
              <a:pPr eaLnBrk="1" hangingPunct="1">
                <a:buNone/>
              </a:pPr>
              <a:r>
                <a:rPr lang="en-US" dirty="0">
                  <a:solidFill>
                    <a:srgbClr val="FF33CC"/>
                  </a:solidFill>
                </a:rPr>
                <a:t>PFC Boundary</a:t>
              </a:r>
            </a:p>
          </p:txBody>
        </p:sp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 rot="16200000" flipV="1">
              <a:off x="1295400" y="2438400"/>
              <a:ext cx="609600" cy="30480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32760" y="3764280"/>
              <a:ext cx="152400" cy="228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5105400"/>
            <a:ext cx="44173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 smtClean="0"/>
              <a:t>NSTX Discharges have matched aspect ratio and elongation of NSTX-U (A = 1.65) without performance degradation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315200" y="6236457"/>
            <a:ext cx="17525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 EX/P4-28</a:t>
            </a:r>
          </a:p>
        </p:txBody>
      </p:sp>
    </p:spTree>
    <p:extLst>
      <p:ext uri="{BB962C8B-B14F-4D97-AF65-F5344CB8AC3E}">
        <p14:creationId xmlns:p14="http://schemas.microsoft.com/office/powerpoint/2010/main" val="1919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8611" y="27180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867400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</a:t>
            </a:r>
            <a:r>
              <a:rPr lang="en-US" sz="1400" i="0" dirty="0">
                <a:solidFill>
                  <a:srgbClr val="090CFF"/>
                </a:solidFill>
              </a:rPr>
              <a:t>b</a:t>
            </a:r>
            <a:r>
              <a:rPr lang="en-US" sz="1400" i="0" dirty="0" smtClean="0">
                <a:solidFill>
                  <a:srgbClr val="090CFF"/>
                </a:solidFill>
              </a:rPr>
              <a:t>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734" y="32244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for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73349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141158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52975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673387" y="5976512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660796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757644" y="5972094"/>
            <a:ext cx="3276600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47550" y="5910044"/>
            <a:ext cx="4750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3D effects are pervasive in this research</a:t>
            </a:r>
            <a:endParaRPr lang="en-US" sz="1050" u="sng" dirty="0">
              <a:solidFill>
                <a:srgbClr val="9900FF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3734" y="1001086"/>
            <a:ext cx="6462284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Enable devices: ST-FNSF, ST-Pilot/DEMO, ITER</a:t>
            </a:r>
          </a:p>
          <a:p>
            <a:pPr lvl="1"/>
            <a:r>
              <a:rPr lang="en-US" dirty="0" smtClean="0"/>
              <a:t>Leveraging unique ST plasmas provides </a:t>
            </a:r>
            <a:r>
              <a:rPr lang="en-US" dirty="0" smtClean="0">
                <a:solidFill>
                  <a:srgbClr val="FF0000"/>
                </a:solidFill>
              </a:rPr>
              <a:t>new understanding </a:t>
            </a:r>
            <a:r>
              <a:rPr lang="en-US" dirty="0" smtClean="0"/>
              <a:t>for </a:t>
            </a:r>
            <a:r>
              <a:rPr lang="en-US" dirty="0" err="1" smtClean="0"/>
              <a:t>tokamaks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challenges theory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52975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609892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088338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812409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2409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69326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706122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</p:spTree>
    <p:extLst>
      <p:ext uri="{BB962C8B-B14F-4D97-AF65-F5344CB8AC3E}">
        <p14:creationId xmlns:p14="http://schemas.microsoft.com/office/powerpoint/2010/main" val="33914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/>
          <a:stretch/>
        </p:blipFill>
        <p:spPr>
          <a:xfrm>
            <a:off x="752061" y="3300774"/>
            <a:ext cx="3370690" cy="2353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l="50000" b="16683"/>
          <a:stretch/>
        </p:blipFill>
        <p:spPr bwMode="auto">
          <a:xfrm>
            <a:off x="7010400" y="922351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neutral beam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r="50000" b="16683"/>
          <a:stretch/>
        </p:blipFill>
        <p:spPr bwMode="auto">
          <a:xfrm>
            <a:off x="5410200" y="924185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419669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419669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conductors being made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43000" y="4078939"/>
            <a:ext cx="1828800" cy="16267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107575" y="1524000"/>
            <a:ext cx="1264025" cy="3926540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0060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44188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Content Placeholder 5" descr="photo16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52" y="3761764"/>
            <a:ext cx="3048000" cy="1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553200" y="3431994"/>
            <a:ext cx="498327" cy="1301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2133600" y="6111902"/>
            <a:ext cx="5128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June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8055" y="6227493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</p:spTree>
    <p:extLst>
      <p:ext uri="{BB962C8B-B14F-4D97-AF65-F5344CB8AC3E}">
        <p14:creationId xmlns:p14="http://schemas.microsoft.com/office/powerpoint/2010/main" val="305911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Continuing analysis of NSTX data targets a predictive physics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understanding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required for future fusion devices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964224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 and 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scalings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unified</a:t>
            </a:r>
            <a:r>
              <a:rPr lang="en-US" sz="1800" dirty="0" smtClean="0">
                <a:solidFill>
                  <a:srgbClr val="000000"/>
                </a:solidFill>
              </a:rPr>
              <a:t> by </a:t>
            </a:r>
            <a:r>
              <a:rPr lang="en-US" sz="18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800" dirty="0" smtClean="0">
                <a:solidFill>
                  <a:srgbClr val="000000"/>
                </a:solidFill>
              </a:rPr>
              <a:t>; non-linear </a:t>
            </a:r>
            <a:r>
              <a:rPr lang="en-US" sz="1800" dirty="0" err="1" smtClean="0">
                <a:solidFill>
                  <a:srgbClr val="000000"/>
                </a:solidFill>
              </a:rPr>
              <a:t>microtearing</a:t>
            </a:r>
            <a:r>
              <a:rPr lang="en-US" sz="1800" dirty="0" smtClean="0">
                <a:solidFill>
                  <a:srgbClr val="000000"/>
                </a:solidFill>
              </a:rPr>
              <a:t> simulations match experimental </a:t>
            </a:r>
            <a:r>
              <a:rPr lang="en-US" sz="18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, predict lower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at lower </a:t>
            </a: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* shown in experiment</a:t>
            </a:r>
            <a:endParaRPr lang="en-US" sz="18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/>
              <a:t>Nearly continuous increase of favorable </a:t>
            </a:r>
            <a:r>
              <a:rPr lang="en-US" sz="1800" dirty="0" smtClean="0"/>
              <a:t>confinement </a:t>
            </a:r>
            <a:r>
              <a:rPr lang="en-US" sz="1800" dirty="0"/>
              <a:t>with increased </a:t>
            </a:r>
            <a:r>
              <a:rPr lang="en-US" sz="1800" dirty="0" smtClean="0"/>
              <a:t>lithium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Stabilizing kinetic RWM effects </a:t>
            </a:r>
            <a:r>
              <a:rPr lang="en-US" sz="1800" dirty="0" smtClean="0">
                <a:solidFill>
                  <a:srgbClr val="FF0000"/>
                </a:solidFill>
              </a:rPr>
              <a:t>enhanced at lower 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 when near resonances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800" dirty="0"/>
              <a:t>W</a:t>
            </a:r>
            <a:r>
              <a:rPr lang="en-US" sz="1800" dirty="0" smtClean="0"/>
              <a:t>idth scaling </a:t>
            </a:r>
            <a:r>
              <a:rPr lang="en-US" sz="1800" dirty="0" smtClean="0">
                <a:solidFill>
                  <a:srgbClr val="FF0000"/>
                </a:solidFill>
              </a:rPr>
              <a:t>stronger than usual </a:t>
            </a:r>
            <a:r>
              <a:rPr lang="en-GB" sz="18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800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800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800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8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8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800" dirty="0"/>
              <a:t>; </a:t>
            </a:r>
            <a:r>
              <a:rPr lang="en-US" sz="1800" dirty="0" smtClean="0"/>
              <a:t>measured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</a:t>
            </a:r>
            <a:r>
              <a:rPr lang="en-GB" sz="1800" dirty="0" smtClean="0"/>
              <a:t>correlation lengths consistent w/TEMs in </a:t>
            </a:r>
            <a:r>
              <a:rPr lang="en-GB" sz="1800" dirty="0" err="1" smtClean="0"/>
              <a:t>ped</a:t>
            </a:r>
            <a:r>
              <a:rPr lang="en-GB" sz="1800" dirty="0" smtClean="0"/>
              <a:t>. steep gradient, non-linear </a:t>
            </a:r>
            <a:r>
              <a:rPr lang="en-GB" sz="1800" dirty="0" err="1" smtClean="0"/>
              <a:t>gyrokinetics</a:t>
            </a:r>
            <a:r>
              <a:rPr lang="en-GB" sz="1800" dirty="0"/>
              <a:t> </a:t>
            </a:r>
            <a:r>
              <a:rPr lang="en-GB" sz="1800" dirty="0" smtClean="0"/>
              <a:t>at </a:t>
            </a:r>
            <a:r>
              <a:rPr lang="en-GB" sz="1800" dirty="0" err="1" smtClean="0"/>
              <a:t>ped</a:t>
            </a:r>
            <a:r>
              <a:rPr lang="en-GB" sz="1800" dirty="0" smtClean="0"/>
              <a:t>. top</a:t>
            </a:r>
            <a:endParaRPr lang="en-US" sz="18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 smtClean="0"/>
              <a:t>Global stability </a:t>
            </a:r>
            <a:r>
              <a:rPr lang="en-US" sz="1800" dirty="0" smtClean="0">
                <a:solidFill>
                  <a:srgbClr val="FF0000"/>
                </a:solidFill>
              </a:rPr>
              <a:t>increased</a:t>
            </a:r>
            <a:r>
              <a:rPr lang="en-US" sz="1800" dirty="0"/>
              <a:t> </a:t>
            </a:r>
            <a:r>
              <a:rPr lang="en-US" sz="1800" dirty="0" smtClean="0"/>
              <a:t>+ low </a:t>
            </a:r>
            <a:r>
              <a:rPr lang="en-US" sz="1800" dirty="0" err="1" smtClean="0"/>
              <a:t>disruptivity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at high 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/l</a:t>
            </a:r>
            <a:r>
              <a:rPr lang="en-US" sz="18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</a:t>
            </a:r>
            <a:r>
              <a:rPr lang="en-US" sz="1800" dirty="0" smtClean="0"/>
              <a:t>advanced mode control</a:t>
            </a:r>
            <a:endParaRPr lang="en-US" sz="1800" baseline="-25000" dirty="0" smtClean="0">
              <a:solidFill>
                <a:srgbClr val="FF0000"/>
              </a:solidFill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/>
              <a:t>Disruption </a:t>
            </a:r>
            <a:r>
              <a:rPr lang="en-US" sz="1800" dirty="0" smtClean="0"/>
              <a:t>detection </a:t>
            </a:r>
            <a:r>
              <a:rPr lang="en-US" sz="1800" dirty="0"/>
              <a:t>algorithm </a:t>
            </a:r>
            <a:r>
              <a:rPr lang="en-US" sz="1800" dirty="0" smtClean="0"/>
              <a:t>shows </a:t>
            </a:r>
            <a:r>
              <a:rPr lang="en-US" sz="1800" dirty="0" smtClean="0">
                <a:solidFill>
                  <a:srgbClr val="FF0000"/>
                </a:solidFill>
              </a:rPr>
              <a:t>high (98%) success rate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Power handling and first wall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Large heat flux reduction from </a:t>
            </a:r>
            <a:r>
              <a:rPr lang="en-US" sz="1800" dirty="0" smtClean="0">
                <a:solidFill>
                  <a:srgbClr val="FF0000"/>
                </a:solidFill>
              </a:rPr>
              <a:t>combination of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r>
              <a:rPr lang="en-US" sz="1800" dirty="0" smtClean="0">
                <a:solidFill>
                  <a:srgbClr val="FF0000"/>
                </a:solidFill>
              </a:rPr>
              <a:t> + detachment</a:t>
            </a:r>
            <a:r>
              <a:rPr lang="en-US" sz="1800" dirty="0" smtClean="0"/>
              <a:t>; </a:t>
            </a:r>
            <a:r>
              <a:rPr lang="en-US" sz="1800" dirty="0" smtClean="0">
                <a:solidFill>
                  <a:srgbClr val="FF0000"/>
                </a:solidFill>
              </a:rPr>
              <a:t>heat asymmetry </a:t>
            </a:r>
            <a:r>
              <a:rPr lang="en-US" sz="1800" dirty="0" smtClean="0"/>
              <a:t>from ELMs </a:t>
            </a:r>
            <a:r>
              <a:rPr lang="en-US" sz="1800" dirty="0" smtClean="0">
                <a:solidFill>
                  <a:srgbClr val="FF0000"/>
                </a:solidFill>
              </a:rPr>
              <a:t>reduced</a:t>
            </a:r>
            <a:r>
              <a:rPr lang="en-US" sz="1800" dirty="0" smtClean="0"/>
              <a:t> when triggered by n = 3 field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Significant upgrade 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800" u="sng" dirty="0" smtClean="0">
                <a:solidFill>
                  <a:srgbClr val="000000"/>
                </a:solidFill>
              </a:rPr>
              <a:t>Doubled</a:t>
            </a:r>
            <a:r>
              <a:rPr lang="en-US" sz="1800" dirty="0" smtClean="0">
                <a:solidFill>
                  <a:srgbClr val="000000"/>
                </a:solidFill>
              </a:rPr>
              <a:t> B</a:t>
            </a:r>
            <a:r>
              <a:rPr lang="en-US" sz="1800" baseline="-25000" dirty="0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, NBI power</a:t>
            </a:r>
            <a:r>
              <a:rPr lang="en-US" sz="1800" dirty="0">
                <a:solidFill>
                  <a:srgbClr val="000000"/>
                </a:solidFill>
              </a:rPr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</a:rPr>
              <a:t>5x</a:t>
            </a:r>
            <a:r>
              <a:rPr lang="en-US" sz="1800" dirty="0" smtClean="0">
                <a:solidFill>
                  <a:srgbClr val="000000"/>
                </a:solidFill>
              </a:rPr>
              <a:t> pulse length, </a:t>
            </a:r>
            <a:r>
              <a:rPr lang="en-US" sz="1800" dirty="0" smtClean="0">
                <a:solidFill>
                  <a:srgbClr val="FF0000"/>
                </a:solidFill>
              </a:rPr>
              <a:t>projected 100% non-inductive sustainment </a:t>
            </a:r>
            <a:r>
              <a:rPr lang="en-US" sz="1800" dirty="0" smtClean="0"/>
              <a:t>over broad operating range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19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97"/>
            <a:ext cx="9144000" cy="527050"/>
          </a:xfrm>
        </p:spPr>
        <p:txBody>
          <a:bodyPr/>
          <a:lstStyle/>
          <a:p>
            <a:r>
              <a:rPr lang="en-US" sz="2800" dirty="0" smtClean="0"/>
              <a:t>NSTX Presentations at the 2012 IAEA FEC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22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40196" y="890547"/>
            <a:ext cx="76200" cy="5638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66227"/>
              </p:ext>
            </p:extLst>
          </p:nvPr>
        </p:nvGraphicFramePr>
        <p:xfrm>
          <a:off x="4647417" y="838200"/>
          <a:ext cx="4496583" cy="5705124"/>
        </p:xfrm>
        <a:graphic>
          <a:graphicData uri="http://schemas.openxmlformats.org/drawingml/2006/table">
            <a:tbl>
              <a:tblPr/>
              <a:tblGrid>
                <a:gridCol w="2335887"/>
                <a:gridCol w="1240940"/>
                <a:gridCol w="919756"/>
              </a:tblGrid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Lithium program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FTP/P1-14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Co-axial helicity injection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Raman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EX/P2-10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Particle code NTV simulation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TH/P2-27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Bootstrap current XGC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Pedestal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Diallo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EX/P4-04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Power scrape-off width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Goldston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TH/P4-19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Vertical stability at low 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Kolemen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Blob dynamics / edge V shear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Myra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TH/P4-23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EHOs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Core lithium levels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Podesta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C, Li impurity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Scotti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EX/P3-34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theory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Ryutov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 heat asymmetry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Ahn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L-H power threshold vs. X pt.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Battaglia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NBI-driven GAE simulations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Belova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TH/P6-16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CAE/GAE structure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Crocker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TAE avalanches in H-mode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Fredrickson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EX/P6-05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 deposition / power exhaust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Liquid lithium divertor results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Jaworski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RF power flow in SOL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Perkins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EX/P5-40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Soukhanovksii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Global mode control / physics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Berkery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EX/P8-07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Edge transport with Li PFCs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Canik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Turbulence near OH L-H trans.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Kubota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ELM triggering by Li in EAST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Mansfield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Electron-scale turbulence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Low-k turbulence vs.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params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828800" y="583224"/>
            <a:ext cx="9144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948960" y="627184"/>
            <a:ext cx="7126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>
                <a:solidFill>
                  <a:srgbClr val="0000FF"/>
                </a:solidFill>
                <a:latin typeface="Helvetica" charset="0"/>
              </a:rPr>
              <a:t>Talks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15808" y="583224"/>
            <a:ext cx="12192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00800" y="627184"/>
            <a:ext cx="1143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Posters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78819"/>
              </p:ext>
            </p:extLst>
          </p:nvPr>
        </p:nvGraphicFramePr>
        <p:xfrm>
          <a:off x="152399" y="1050614"/>
          <a:ext cx="4404576" cy="5494093"/>
        </p:xfrm>
        <a:graphic>
          <a:graphicData uri="http://schemas.openxmlformats.org/drawingml/2006/table">
            <a:tbl>
              <a:tblPr/>
              <a:tblGrid>
                <a:gridCol w="2438401"/>
                <a:gridCol w="1170512"/>
                <a:gridCol w="795663"/>
              </a:tblGrid>
              <a:tr h="304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in Simulating Turbulent Electron Thermal Transport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Guttenfelder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TH/6-1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9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4075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Dependence of H-mode Energy Confinement and Transport on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Collisionality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Kaye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EX/7-1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243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2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Disruptions in the High Beta Spherical Torus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Gerhardt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EX/9-3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on Developing the Spherical Tokamak for Fusion Applications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Menard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FTP/3-4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1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Saturday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433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Nearly Continuous Improvement of Discharge Characteristics and Edge Stability with Increasing Lithium Coatings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Maingi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EX/11-2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1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" y="1253552"/>
            <a:ext cx="3733800" cy="3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9" y="1126327"/>
            <a:ext cx="3837524" cy="3284920"/>
          </a:xfrm>
          <a:prstGeom prst="rect">
            <a:avLst/>
          </a:prstGeom>
        </p:spPr>
      </p:pic>
      <p:pic>
        <p:nvPicPr>
          <p:cNvPr id="3082" name="Picture 17" descr="br_it193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8540" b="4443"/>
          <a:stretch>
            <a:fillRect/>
          </a:stretch>
        </p:blipFill>
        <p:spPr bwMode="auto">
          <a:xfrm>
            <a:off x="7521388" y="1662076"/>
            <a:ext cx="1498676" cy="21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7744976" y="135041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err="1">
                <a:latin typeface="Symbol" pitchFamily="18" charset="2"/>
              </a:rPr>
              <a:t>d</a:t>
            </a:r>
            <a:r>
              <a:rPr lang="en-US" sz="1400" b="0" i="0" dirty="0" err="1"/>
              <a:t>B</a:t>
            </a:r>
            <a:r>
              <a:rPr lang="en-US" sz="1400" b="0" i="0" baseline="-25000" dirty="0" err="1"/>
              <a:t>r</a:t>
            </a:r>
            <a:r>
              <a:rPr lang="en-US" sz="1400" b="0" i="0" baseline="-25000" dirty="0"/>
              <a:t> </a:t>
            </a:r>
            <a:r>
              <a:rPr lang="en-US" sz="1400" b="0" i="0" dirty="0"/>
              <a:t>(Gauss)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-2055"/>
            <a:ext cx="9144000" cy="815975"/>
          </a:xfrm>
        </p:spPr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 err="1"/>
              <a:t>scalings</a:t>
            </a:r>
            <a:r>
              <a:rPr lang="en-US" dirty="0"/>
              <a:t> unified by </a:t>
            </a:r>
            <a:r>
              <a:rPr lang="en-US" dirty="0" err="1"/>
              <a:t>collisionality</a:t>
            </a:r>
            <a:r>
              <a:rPr lang="en-US" dirty="0"/>
              <a:t>; </a:t>
            </a:r>
            <a:r>
              <a:rPr lang="en-US" dirty="0" smtClean="0"/>
              <a:t>nonlinear </a:t>
            </a:r>
            <a:r>
              <a:rPr lang="en-US" dirty="0" err="1" smtClean="0"/>
              <a:t>microtearing</a:t>
            </a:r>
            <a:r>
              <a:rPr lang="en-US" dirty="0" smtClean="0"/>
              <a:t> simulations find reduced electron heat transport at lower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744976" y="3793769"/>
            <a:ext cx="12869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0" i="0" dirty="0">
                <a:solidFill>
                  <a:srgbClr val="9900CC"/>
                </a:solidFill>
              </a:rPr>
              <a:t>W. </a:t>
            </a:r>
            <a:r>
              <a:rPr lang="en-US" sz="1100" b="0" i="0" dirty="0" smtClean="0">
                <a:solidFill>
                  <a:srgbClr val="9900CC"/>
                </a:solidFill>
              </a:rPr>
              <a:t>Guttenfelder, </a:t>
            </a:r>
            <a:r>
              <a:rPr lang="en-US" sz="1100" b="0" i="0" dirty="0">
                <a:solidFill>
                  <a:srgbClr val="9900CC"/>
                </a:solidFill>
              </a:rPr>
              <a:t>et al., PRL </a:t>
            </a:r>
            <a:r>
              <a:rPr lang="en-US" sz="1100" i="0" dirty="0" smtClean="0">
                <a:solidFill>
                  <a:srgbClr val="9900CC"/>
                </a:solidFill>
              </a:rPr>
              <a:t>106</a:t>
            </a:r>
            <a:r>
              <a:rPr lang="en-US" sz="1100" b="0" i="0" dirty="0" smtClean="0">
                <a:solidFill>
                  <a:srgbClr val="9900CC"/>
                </a:solidFill>
              </a:rPr>
              <a:t> (2011) 155004</a:t>
            </a:r>
            <a:endParaRPr lang="en-US" sz="1100" b="0" i="0" dirty="0">
              <a:solidFill>
                <a:srgbClr val="9900CC"/>
              </a:solidFill>
            </a:endParaRP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3999163" y="4501871"/>
            <a:ext cx="5092618" cy="15658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Quantitatively predicted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, scaling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1.1</a:t>
            </a:r>
            <a:r>
              <a:rPr lang="en-US" sz="1800" dirty="0" smtClean="0">
                <a:solidFill>
                  <a:srgbClr val="FF0000"/>
                </a:solidFill>
              </a:rPr>
              <a:t> consistent w/experiment (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Wt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-0.8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Transport dominated by magnetic “flutter”</a:t>
            </a:r>
          </a:p>
          <a:p>
            <a:pPr marL="573088" lvl="1" indent="-231775"/>
            <a:r>
              <a:rPr lang="en-US" sz="1600" dirty="0" smtClean="0"/>
              <a:t>Significant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r</a:t>
            </a:r>
            <a:r>
              <a:rPr lang="en-US" sz="1600" dirty="0" smtClean="0"/>
              <a:t>/B ~ 0.1%</a:t>
            </a:r>
          </a:p>
        </p:txBody>
      </p:sp>
      <p:sp>
        <p:nvSpPr>
          <p:cNvPr id="3081" name="TextBox 18"/>
          <p:cNvSpPr txBox="1">
            <a:spLocks noChangeArrowheads="1"/>
          </p:cNvSpPr>
          <p:nvPr/>
        </p:nvSpPr>
        <p:spPr bwMode="auto">
          <a:xfrm>
            <a:off x="8235822" y="3409782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</a:rPr>
              <a:t>120968</a:t>
            </a:r>
            <a:endParaRPr lang="en-US" sz="1000" b="0" i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26264" y="2864439"/>
            <a:ext cx="990600" cy="42075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5896045" y="3252153"/>
            <a:ext cx="145103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sim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1.1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29989" y="4847011"/>
            <a:ext cx="3715871" cy="108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Increase in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as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30000" dirty="0" smtClean="0">
                <a:latin typeface="Symbol" pitchFamily="18" charset="2"/>
              </a:rPr>
              <a:t>*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decreases </a:t>
            </a:r>
          </a:p>
          <a:p>
            <a:r>
              <a:rPr lang="en-US" sz="1800" dirty="0" smtClean="0"/>
              <a:t>Trend continues when lithium is used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94010" y="91142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180992" y="908446"/>
            <a:ext cx="94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Theory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298143" y="2108242"/>
            <a:ext cx="1371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338048" y="2184135"/>
            <a:ext cx="313765" cy="651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52400" y="6086573"/>
            <a:ext cx="7382434" cy="3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NSTX-U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computed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extend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studies down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&lt;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 1/4 of present </a:t>
            </a:r>
            <a:r>
              <a:rPr lang="en-US" sz="1800" dirty="0" smtClean="0">
                <a:solidFill>
                  <a:srgbClr val="9900FF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9900FF"/>
                </a:solidFill>
                <a:latin typeface="Symbol" pitchFamily="18" charset="2"/>
              </a:rPr>
              <a:t>*</a:t>
            </a:r>
            <a:endParaRPr lang="en-US" sz="1800" baseline="30000" dirty="0">
              <a:solidFill>
                <a:srgbClr val="9900FF"/>
              </a:solidFill>
              <a:latin typeface="Symbol" pitchFamily="18" charset="2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16200000">
            <a:off x="-215186" y="2564965"/>
            <a:ext cx="11032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t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(T-s)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507466" y="4387030"/>
            <a:ext cx="163859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n</a:t>
            </a:r>
            <a:r>
              <a:rPr lang="en-US" sz="1800" baseline="300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*</a:t>
            </a:r>
            <a:r>
              <a:rPr lang="en-US" sz="1800" baseline="-25000" dirty="0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Helvetica" pitchFamily="34" charset="0"/>
              </a:rPr>
              <a:t>(at r/a = 0.5)</a:t>
            </a:r>
            <a:endParaRPr lang="en-US" sz="16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7057" y="2142744"/>
            <a:ext cx="74743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514600" y="5651551"/>
            <a:ext cx="125973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Kaye EX/7-1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149613" y="5651551"/>
            <a:ext cx="1918187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Guttenfelder TH/6-1</a:t>
            </a:r>
          </a:p>
        </p:txBody>
      </p:sp>
    </p:spTree>
    <p:extLst>
      <p:ext uri="{BB962C8B-B14F-4D97-AF65-F5344CB8AC3E}">
        <p14:creationId xmlns:p14="http://schemas.microsoft.com/office/powerpoint/2010/main" val="23998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</a:t>
            </a:r>
            <a:r>
              <a:rPr lang="en-US" dirty="0" smtClean="0"/>
              <a:t>evaporation; reach kink/peeling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2" cstate="print"/>
          <a:srcRect l="6749" b="10542"/>
          <a:stretch/>
        </p:blipFill>
        <p:spPr bwMode="auto">
          <a:xfrm>
            <a:off x="457200" y="984226"/>
            <a:ext cx="4038600" cy="26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12216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712" y="35814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256665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With no core Li accumulation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ELM frequency declines - to zero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85800" y="6228981"/>
            <a:ext cx="16002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EX/P7-16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257800" y="6228981"/>
            <a:ext cx="16370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Chang TH/P4-12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485900" y="3886200"/>
            <a:ext cx="300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 smtClean="0">
                <a:solidFill>
                  <a:srgbClr val="9900CC"/>
                </a:solidFill>
              </a:rPr>
              <a:t>R. Maingi, et al., </a:t>
            </a:r>
            <a:r>
              <a:rPr lang="it-IT" b="0" i="0" dirty="0">
                <a:solidFill>
                  <a:srgbClr val="9900CC"/>
                </a:solidFill>
              </a:rPr>
              <a:t>PRL </a:t>
            </a:r>
            <a:r>
              <a:rPr lang="it-IT" i="0" dirty="0" smtClean="0">
                <a:solidFill>
                  <a:srgbClr val="9900CC"/>
                </a:solidFill>
              </a:rPr>
              <a:t>107</a:t>
            </a:r>
            <a:r>
              <a:rPr lang="it-IT" b="0" i="0" dirty="0">
                <a:solidFill>
                  <a:srgbClr val="9900CC"/>
                </a:solidFill>
              </a:rPr>
              <a:t> </a:t>
            </a:r>
            <a:r>
              <a:rPr lang="it-IT" b="0" i="0" dirty="0" smtClean="0">
                <a:solidFill>
                  <a:srgbClr val="9900CC"/>
                </a:solidFill>
              </a:rPr>
              <a:t>(2011) 145004</a:t>
            </a:r>
            <a:endParaRPr lang="en-US" b="0" i="0" dirty="0">
              <a:solidFill>
                <a:srgbClr val="9900CC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945898" y="5390280"/>
            <a:ext cx="4140756" cy="101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</a:rPr>
              <a:t>New bootstrap current calculation (XGC0 code) improves agreement with profile reaching kink/peeling limit before ELM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362" b="7638"/>
          <a:stretch/>
        </p:blipFill>
        <p:spPr>
          <a:xfrm>
            <a:off x="5562600" y="990600"/>
            <a:ext cx="2773200" cy="1371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6200000">
            <a:off x="4113200" y="1705802"/>
            <a:ext cx="201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Norm.</a:t>
            </a:r>
            <a:r>
              <a:rPr lang="en-US" dirty="0" smtClean="0">
                <a:solidFill>
                  <a:schemeClr val="tx1"/>
                </a:solidFill>
              </a:rPr>
              <a:t> surface avg. current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57600" y="2325113"/>
            <a:ext cx="3062400" cy="276999"/>
            <a:chOff x="5457600" y="2325113"/>
            <a:chExt cx="3062400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5457600" y="232511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5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4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578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1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10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r>
                <a:rPr lang="en-US" b="0" i="0" dirty="0" smtClean="0">
                  <a:solidFill>
                    <a:schemeClr val="tx1"/>
                  </a:solidFill>
                </a:rPr>
                <a:t>.0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68000" y="880401"/>
            <a:ext cx="457200" cy="1586799"/>
            <a:chOff x="5268000" y="880401"/>
            <a:chExt cx="457200" cy="1586799"/>
          </a:xfrm>
        </p:grpSpPr>
        <p:sp>
          <p:nvSpPr>
            <p:cNvPr id="50" name="TextBox 49"/>
            <p:cNvSpPr txBox="1"/>
            <p:nvPr/>
          </p:nvSpPr>
          <p:spPr>
            <a:xfrm>
              <a:off x="5268000" y="880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68000" y="1143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68000" y="14066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0.6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68000" y="1675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0.4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8000" y="19328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68000" y="21902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886000" y="954100"/>
            <a:ext cx="1095599" cy="4010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58200" y="2286000"/>
            <a:ext cx="4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N</a:t>
            </a:r>
            <a:endParaRPr lang="en-US" sz="1600" b="0" i="0" baseline="-25000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485295"/>
            <a:ext cx="125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XGC0 model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2054423"/>
            <a:ext cx="127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CC00FF"/>
                </a:solidFill>
              </a:rPr>
              <a:t>Sauter model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136480" y="2141294"/>
            <a:ext cx="372152" cy="6850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538447" y="1406601"/>
            <a:ext cx="462553" cy="1727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7278308" y="6227839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725200" y="880401"/>
            <a:ext cx="2275800" cy="40109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40167" y="883033"/>
            <a:ext cx="26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u="sng" dirty="0" smtClean="0">
                <a:solidFill>
                  <a:srgbClr val="0000FF"/>
                </a:solidFill>
              </a:rPr>
              <a:t>Bootstrap current profile</a:t>
            </a: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38" y="2660114"/>
            <a:ext cx="3352162" cy="27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514627" y="4600281"/>
            <a:ext cx="1743173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Podesta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  EX/P3-02</a:t>
            </a:r>
          </a:p>
        </p:txBody>
      </p:sp>
    </p:spTree>
    <p:extLst>
      <p:ext uri="{BB962C8B-B14F-4D97-AF65-F5344CB8AC3E}">
        <p14:creationId xmlns:p14="http://schemas.microsoft.com/office/powerpoint/2010/main" val="90419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4299" t="13780" r="4299" b="10335"/>
              <a:stretch>
                <a:fillRect/>
              </a:stretch>
            </p:blipFill>
          </mc:Choice>
          <mc:Fallback>
            <p:blipFill>
              <a:blip r:embed="rId5"/>
              <a:srcRect l="4299" t="13780" r="4299" b="10335"/>
              <a:stretch>
                <a:fillRect/>
              </a:stretch>
            </p:blipFill>
          </mc:Fallback>
        </mc:AlternateContent>
        <p:spPr>
          <a:xfrm>
            <a:off x="5213716" y="957554"/>
            <a:ext cx="3888719" cy="20142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and lab results show importance of </a:t>
            </a:r>
            <a:r>
              <a:rPr lang="en-US" dirty="0"/>
              <a:t>o</a:t>
            </a:r>
            <a:r>
              <a:rPr lang="en-US" dirty="0" smtClean="0"/>
              <a:t>xygen in the lithium-graphite PMI for pumping deuterium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162700"/>
            <a:ext cx="4800601" cy="3233397"/>
          </a:xfrm>
        </p:spPr>
        <p:txBody>
          <a:bodyPr/>
          <a:lstStyle/>
          <a:p>
            <a:r>
              <a:rPr lang="en-US" sz="1800" dirty="0" smtClean="0"/>
              <a:t>Accordingly, lab results support that Li on graphite can pump D effectively due to O </a:t>
            </a:r>
            <a:endParaRPr lang="en-US" sz="1600" dirty="0" smtClean="0"/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easurements show 2 µm of Li increases surface oxygen content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to ~10%</a:t>
            </a:r>
          </a:p>
          <a:p>
            <a:pPr lvl="1"/>
            <a:r>
              <a:rPr lang="en-US" sz="1600" dirty="0" smtClean="0"/>
              <a:t>deuterium ion irradiation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greatly enhances oxygen content to 20%-40%</a:t>
            </a:r>
          </a:p>
          <a:p>
            <a:pPr lvl="2"/>
            <a:r>
              <a:rPr lang="en-US" sz="1400" dirty="0" smtClean="0"/>
              <a:t>In stark contrast, D irradiation of graphite </a:t>
            </a:r>
            <a:r>
              <a:rPr lang="en-US" sz="1400" i="1" u="sng" dirty="0" smtClean="0"/>
              <a:t>without</a:t>
            </a:r>
            <a:r>
              <a:rPr lang="en-US" sz="1400" dirty="0" smtClean="0"/>
              <a:t> Li </a:t>
            </a:r>
            <a:r>
              <a:rPr lang="en-US" sz="1400" i="1" dirty="0" smtClean="0"/>
              <a:t>decreases </a:t>
            </a:r>
            <a:r>
              <a:rPr lang="en-US" sz="1400" dirty="0" smtClean="0"/>
              <a:t>amount of surface O</a:t>
            </a:r>
          </a:p>
          <a:p>
            <a:pPr lvl="1"/>
            <a:r>
              <a:rPr lang="en-US" sz="1600" dirty="0" smtClean="0"/>
              <a:t>Li acts as an O getter, and the O retains 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4333" y="1447800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%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pic>
        <p:nvPicPr>
          <p:cNvPr id="55" name="Picture 54" descr="O1s concentration - ATJ147 vs. Control (for CS)b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rcRect l="11292" t="9763" r="12620"/>
              <a:stretch>
                <a:fillRect/>
              </a:stretch>
            </p:blipFill>
          </mc:Choice>
          <mc:Fallback>
            <p:blipFill>
              <a:blip r:embed="rId11"/>
              <a:srcRect l="11292" t="9763" r="12620"/>
              <a:stretch>
                <a:fillRect/>
              </a:stretch>
            </p:blipFill>
          </mc:Fallback>
        </mc:AlternateContent>
        <p:spPr>
          <a:xfrm>
            <a:off x="5140035" y="4038600"/>
            <a:ext cx="3833707" cy="247538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Group 3"/>
          <p:cNvGrpSpPr/>
          <p:nvPr/>
        </p:nvGrpSpPr>
        <p:grpSpPr>
          <a:xfrm>
            <a:off x="3124200" y="914400"/>
            <a:ext cx="1342404" cy="1883834"/>
            <a:chOff x="3505200" y="990600"/>
            <a:chExt cx="1606973" cy="2255112"/>
          </a:xfrm>
        </p:grpSpPr>
        <p:pic>
          <p:nvPicPr>
            <p:cNvPr id="23" name="Picture 22" descr="ligto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5200" y="1219200"/>
              <a:ext cx="1606973" cy="18288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45466" y="2904067"/>
              <a:ext cx="324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+mn-lt"/>
                </a:rPr>
                <a:t>O</a:t>
              </a:r>
              <a:endParaRPr lang="en-US" sz="14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937935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A264C8"/>
                  </a:solidFill>
                  <a:latin typeface="+mn-lt"/>
                </a:rPr>
                <a:t>Li</a:t>
              </a:r>
              <a:endParaRPr lang="en-US" sz="1400" i="0" dirty="0">
                <a:solidFill>
                  <a:srgbClr val="A264C8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6035" y="2929468"/>
              <a:ext cx="339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</a:t>
              </a:r>
              <a:endParaRPr 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280406" y="1066800"/>
              <a:ext cx="164592" cy="164592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242937" y="1350432"/>
              <a:ext cx="228598" cy="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394196" y="990600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+mn-lt"/>
                </a:rPr>
                <a:t>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4038600" y="2853268"/>
              <a:ext cx="194733" cy="423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E37813E2-AE13-AA46-9088-24223883170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3782" y="1143000"/>
            <a:ext cx="2818017" cy="19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Quantum-classical atomistic simulations </a:t>
            </a:r>
            <a:r>
              <a:rPr lang="en-US" sz="1800" dirty="0" smtClean="0"/>
              <a:t>show surface </a:t>
            </a:r>
            <a:r>
              <a:rPr lang="en-US" sz="1800" dirty="0"/>
              <a:t>oxygen </a:t>
            </a:r>
            <a:r>
              <a:rPr lang="en-US" sz="1800" dirty="0" smtClean="0"/>
              <a:t>plays key </a:t>
            </a:r>
            <a:r>
              <a:rPr lang="en-US" sz="1800" dirty="0"/>
              <a:t>role </a:t>
            </a:r>
            <a:r>
              <a:rPr lang="en-US" sz="1800" dirty="0" smtClean="0"/>
              <a:t>in D retention in graphite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2" y="2810933"/>
            <a:ext cx="37322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2171" y="3616136"/>
            <a:ext cx="2335576" cy="40216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80"/>
              </a:lnSpc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1         2          3         4         5</a:t>
            </a:r>
          </a:p>
          <a:p>
            <a:pPr>
              <a:lnSpc>
                <a:spcPts val="138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atomic composition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01001" y="4175760"/>
            <a:ext cx="251414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 bombarded Li-graphite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02642" y="5267980"/>
            <a:ext cx="1388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0000FF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 bombarded graphite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772400" y="4483537"/>
            <a:ext cx="447098" cy="24086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819400" y="6281397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J.P. Allain</a:t>
            </a: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,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C. Taylor (Purdue U.) </a:t>
            </a:r>
            <a:endParaRPr lang="en-US" sz="14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91770" y="2637552"/>
            <a:ext cx="28289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P.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Krstic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, sub. to Nature Comm.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048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Jaworski EX/P5-31</a:t>
            </a:r>
          </a:p>
        </p:txBody>
      </p:sp>
    </p:spTree>
    <p:extLst>
      <p:ext uri="{BB962C8B-B14F-4D97-AF65-F5344CB8AC3E}">
        <p14:creationId xmlns:p14="http://schemas.microsoft.com/office/powerpoint/2010/main" val="354477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6701"/>
            <a:ext cx="4572000" cy="2871899"/>
          </a:xfrm>
          <a:prstGeom prst="rect">
            <a:avLst/>
          </a:prstGeom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 rot="16200000">
            <a:off x="-873322" y="2224731"/>
            <a:ext cx="22376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RWM growth rate (</a:t>
            </a:r>
            <a:r>
              <a:rPr lang="el-GR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chemeClr val="tx1"/>
                </a:solidFill>
                <a:cs typeface="Helvetica" pitchFamily="34" charset="0"/>
              </a:rPr>
              <a:t>w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074984" y="1227992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82749" y="1589647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374402" y="2037354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19503" y="2549323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714544" y="2789126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49868" y="3145932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048" y="1423683"/>
            <a:ext cx="87075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Marginal</a:t>
            </a:r>
          </a:p>
          <a:p>
            <a:pPr algn="r">
              <a:buNone/>
            </a:pPr>
            <a:r>
              <a:rPr lang="en-US" sz="1400" dirty="0">
                <a:solidFill>
                  <a:srgbClr val="9900FF"/>
                </a:solidFill>
                <a:cs typeface="Helvetica" pitchFamily="34" charset="0"/>
              </a:rPr>
              <a:t>s</a:t>
            </a: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tability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68000" y="6244123"/>
            <a:ext cx="34171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 smtClean="0">
                <a:solidFill>
                  <a:srgbClr val="9900CC"/>
                </a:solidFill>
              </a:rPr>
              <a:t> (2011) 075004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635" y="1828800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Collisionality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709" y="3758662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723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vs.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1600" u="sng" dirty="0" smtClean="0">
                <a:solidFill>
                  <a:srgbClr val="0000FF"/>
                </a:solidFill>
              </a:rPr>
              <a:t> and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810000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09688" y="6213232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257800" y="5885535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610704" y="298594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45424" y="2438400"/>
            <a:ext cx="838200" cy="39644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514600" y="2709446"/>
            <a:ext cx="1436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FF0000"/>
                </a:solidFill>
                <a:cs typeface="Helvetica" pitchFamily="34" charset="0"/>
              </a:rPr>
              <a:t>o</a:t>
            </a: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ff-resonance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364524" y="1931377"/>
            <a:ext cx="0" cy="8033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38200" y="3234054"/>
            <a:ext cx="1426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600" dirty="0">
              <a:solidFill>
                <a:srgbClr val="00B050"/>
              </a:solidFill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805960" y="1713097"/>
            <a:ext cx="3733800" cy="0"/>
          </a:xfrm>
          <a:prstGeom prst="line">
            <a:avLst/>
          </a:prstGeom>
          <a:noFill/>
          <a:ln w="15875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922930" y="2167354"/>
            <a:ext cx="0" cy="97247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13" y="1278071"/>
            <a:ext cx="3307787" cy="338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2"/>
            <a:ext cx="9144000" cy="815975"/>
          </a:xfrm>
        </p:spPr>
        <p:txBody>
          <a:bodyPr/>
          <a:lstStyle/>
          <a:p>
            <a:r>
              <a:rPr lang="en-US" dirty="0" smtClean="0"/>
              <a:t>BES </a:t>
            </a:r>
            <a:r>
              <a:rPr lang="en-US" dirty="0"/>
              <a:t>measured </a:t>
            </a:r>
            <a:r>
              <a:rPr lang="en-US" dirty="0" smtClean="0"/>
              <a:t>low-</a:t>
            </a:r>
            <a:r>
              <a:rPr lang="en-US" i="1" dirty="0" smtClean="0"/>
              <a:t>k</a:t>
            </a:r>
            <a:r>
              <a:rPr lang="en-US" dirty="0" smtClean="0"/>
              <a:t> turbulence in ELM-free H-mode pedestal steep gradient region is most consistent with TEMs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27845"/>
            <a:ext cx="44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Beam emission spectroscopy (BES) array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079" y="1371600"/>
            <a:ext cx="4449495" cy="3352800"/>
            <a:chOff x="182079" y="1355784"/>
            <a:chExt cx="4449495" cy="3352800"/>
          </a:xfrm>
        </p:grpSpPr>
        <p:pic>
          <p:nvPicPr>
            <p:cNvPr id="15" name="Picture 14" descr="R140-pol-array.png"/>
            <p:cNvPicPr>
              <a:picLocks noChangeAspect="1"/>
            </p:cNvPicPr>
            <p:nvPr/>
          </p:nvPicPr>
          <p:blipFill>
            <a:blip r:embed="rId3"/>
            <a:srcRect b="23503"/>
            <a:stretch>
              <a:fillRect/>
            </a:stretch>
          </p:blipFill>
          <p:spPr>
            <a:xfrm>
              <a:off x="615868" y="1607502"/>
              <a:ext cx="4015706" cy="310108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615868" y="4708584"/>
              <a:ext cx="332990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615868" y="1355784"/>
              <a:ext cx="0" cy="33528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613150" y="42782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79" y="25256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Z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6100" y="4850424"/>
            <a:ext cx="4074900" cy="132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/>
              <a:t>Measurements during MHD quiet periods, in steep gradient region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Large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correlation lengths</a:t>
            </a:r>
          </a:p>
          <a:p>
            <a:pPr lvl="1"/>
            <a:r>
              <a:rPr lang="en-US" sz="1400" dirty="0" err="1" smtClean="0"/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smtClean="0"/>
              <a:t> </a:t>
            </a:r>
            <a:r>
              <a:rPr lang="en-US" sz="1400" dirty="0" smtClean="0">
                <a:ea typeface="Wingdings"/>
                <a:cs typeface="Arial"/>
              </a:rPr>
              <a:t>≈ 0.2-0.4 cm</a:t>
            </a:r>
            <a:r>
              <a:rPr lang="en-US" sz="1400" baseline="30000" dirty="0" smtClean="0">
                <a:ea typeface="Wingdings"/>
                <a:cs typeface="Arial"/>
              </a:rPr>
              <a:t>-1</a:t>
            </a:r>
            <a:r>
              <a:rPr lang="en-US" sz="1400" dirty="0" smtClean="0">
                <a:ea typeface="Wingdings"/>
                <a:cs typeface="Arial"/>
              </a:rPr>
              <a:t>  and  </a:t>
            </a:r>
            <a:r>
              <a:rPr lang="en-US" sz="1400" dirty="0" err="1" smtClean="0">
                <a:ea typeface="Wingdings"/>
                <a:cs typeface="Arial"/>
              </a:rPr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err="1" smtClean="0">
                <a:latin typeface="Symbol" charset="2"/>
                <a:ea typeface="Wingdings"/>
                <a:cs typeface="Symbol" charset="2"/>
              </a:rPr>
              <a:t>r</a:t>
            </a:r>
            <a:r>
              <a:rPr lang="en-US" sz="1400" baseline="-25000" dirty="0" err="1" smtClean="0">
                <a:ea typeface="Wingdings"/>
                <a:cs typeface="Arial"/>
              </a:rPr>
              <a:t>i</a:t>
            </a:r>
            <a:r>
              <a:rPr lang="en-US" sz="1400" dirty="0" smtClean="0">
                <a:ea typeface="Wingdings"/>
                <a:cs typeface="Arial"/>
              </a:rPr>
              <a:t> ≈ 0.2</a:t>
            </a:r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927845"/>
            <a:ext cx="49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Poloidal</a:t>
            </a:r>
            <a:r>
              <a:rPr lang="en-US" sz="1800" u="sng" dirty="0" smtClean="0">
                <a:solidFill>
                  <a:schemeClr val="tx1"/>
                </a:solidFill>
              </a:rPr>
              <a:t> Correlation Length vs. Parameters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82079" y="620806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Smith EX/P7-18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173070" y="4673367"/>
            <a:ext cx="495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Multivariate linear scaling coefficients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err="1" smtClean="0"/>
              <a:t>k</a:t>
            </a:r>
            <a:endParaRPr lang="en-US" sz="1800" baseline="-25000" dirty="0" smtClean="0"/>
          </a:p>
          <a:p>
            <a:r>
              <a:rPr lang="en-US" sz="1800" dirty="0" smtClean="0"/>
              <a:t>Turbulence </a:t>
            </a:r>
            <a:r>
              <a:rPr lang="en-US" sz="1800" dirty="0"/>
              <a:t>measurements in the steep gradient </a:t>
            </a:r>
            <a:r>
              <a:rPr lang="en-US" sz="1800" dirty="0" smtClean="0"/>
              <a:t>of the pedestal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Wingdings"/>
                <a:cs typeface="Arial"/>
              </a:rPr>
              <a:t>Most consistent with Trapped Electron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Partially consistent with KBM and </a:t>
            </a:r>
            <a:r>
              <a:rPr lang="en-US" sz="1400" dirty="0" smtClean="0">
                <a:latin typeface="Symbol" pitchFamily="18" charset="2"/>
                <a:ea typeface="Wingdings"/>
                <a:cs typeface="Arial"/>
              </a:rPr>
              <a:t>m</a:t>
            </a:r>
            <a:r>
              <a:rPr lang="en-US" sz="1400" dirty="0" smtClean="0">
                <a:ea typeface="Wingdings"/>
                <a:cs typeface="Arial"/>
              </a:rPr>
              <a:t>-Tearing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Least consistent with ITG Modes</a:t>
            </a:r>
          </a:p>
          <a:p>
            <a:pPr lvl="1"/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800600" y="4038600"/>
            <a:ext cx="304800" cy="609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6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7948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Pedestal width scaling differs from </a:t>
            </a:r>
            <a:r>
              <a:rPr lang="en-US" dirty="0" err="1" smtClean="0"/>
              <a:t>tokamaks</a:t>
            </a:r>
            <a:r>
              <a:rPr lang="en-US" dirty="0"/>
              <a:t>;</a:t>
            </a:r>
            <a:r>
              <a:rPr lang="en-US" dirty="0" smtClean="0"/>
              <a:t> turbulence correlation measurements consistent with theory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724400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 NSTX, observed </a:t>
            </a:r>
            <a:r>
              <a:rPr lang="en-US" sz="1800" dirty="0" err="1" smtClean="0"/>
              <a:t>ped</a:t>
            </a:r>
            <a:r>
              <a:rPr lang="en-US" sz="1800" dirty="0" smtClean="0"/>
              <a:t>. width is larger</a:t>
            </a:r>
          </a:p>
          <a:p>
            <a:pPr lvl="1"/>
            <a:r>
              <a:rPr lang="en-US" sz="1400" dirty="0" smtClean="0"/>
              <a:t>Data indicates </a:t>
            </a:r>
            <a:r>
              <a:rPr lang="en-US" sz="1400" dirty="0" smtClean="0">
                <a:solidFill>
                  <a:srgbClr val="FF0000"/>
                </a:solidFill>
              </a:rPr>
              <a:t>stronger scaling: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 vs.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baseline="30000" dirty="0" smtClean="0">
                <a:solidFill>
                  <a:srgbClr val="FF0000"/>
                </a:solidFill>
                <a:latin typeface="Symbol" pitchFamily="18" charset="2"/>
              </a:rPr>
              <a:t>0.5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Examining possible aspect ratio effects</a:t>
            </a:r>
          </a:p>
          <a:p>
            <a:endParaRPr lang="en-US" dirty="0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6" y="4370987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66456" y="472440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BES and </a:t>
            </a:r>
            <a:r>
              <a:rPr lang="en-US" sz="1400" dirty="0" err="1" smtClean="0">
                <a:solidFill>
                  <a:srgbClr val="0000FF"/>
                </a:solidFill>
              </a:rPr>
              <a:t>reflectometry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500" kern="0" baseline="-6000" dirty="0" err="1" smtClean="0"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~ 0.2 - 0.7)</a:t>
            </a:r>
          </a:p>
          <a:p>
            <a:pPr marL="973138" lvl="2"/>
            <a:r>
              <a:rPr lang="en-US" sz="1400" dirty="0" smtClean="0"/>
              <a:t>Compatible with ITG modes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301519" y="6334817"/>
            <a:ext cx="516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426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91708" y="6223233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2571809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9900"/>
                </a:solidFill>
              </a:rPr>
              <a:t>C-Mod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5054" y="3097775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DIII-D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b="9950"/>
          <a:stretch/>
        </p:blipFill>
        <p:spPr>
          <a:xfrm>
            <a:off x="824888" y="1319638"/>
            <a:ext cx="3277339" cy="294458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6227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0.1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948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0.9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344" y="1160584"/>
            <a:ext cx="533400" cy="3141784"/>
            <a:chOff x="304800" y="1143000"/>
            <a:chExt cx="533400" cy="3141784"/>
          </a:xfrm>
        </p:grpSpPr>
        <p:sp>
          <p:nvSpPr>
            <p:cNvPr id="47" name="TextBox 46"/>
            <p:cNvSpPr txBox="1"/>
            <p:nvPr/>
          </p:nvSpPr>
          <p:spPr>
            <a:xfrm>
              <a:off x="304800" y="328128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0.04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" y="256735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0.08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187564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0.12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114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0.16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800" y="397700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0.00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4"/>
          <p:cNvSpPr txBox="1">
            <a:spLocks noChangeArrowheads="1"/>
          </p:cNvSpPr>
          <p:nvPr/>
        </p:nvSpPr>
        <p:spPr bwMode="auto">
          <a:xfrm rot="16200000">
            <a:off x="-703123" y="2520725"/>
            <a:ext cx="19527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Pedestal width (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  <a:cs typeface="Helvetica" pitchFamily="34" charset="0"/>
              </a:rPr>
              <a:t>N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4176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4790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18692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0.7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0494" y="1344988"/>
            <a:ext cx="1624560" cy="32959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0600" y="1674385"/>
            <a:ext cx="1585728" cy="1479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192212" y="3670704"/>
            <a:ext cx="1844918" cy="40129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2806" y="3512093"/>
            <a:ext cx="1416674" cy="308597"/>
            <a:chOff x="2410192" y="3625360"/>
            <a:chExt cx="1416674" cy="308597"/>
          </a:xfrm>
        </p:grpSpPr>
        <p:sp>
          <p:nvSpPr>
            <p:cNvPr id="70" name="Rectangle 69"/>
            <p:cNvSpPr/>
            <p:nvPr/>
          </p:nvSpPr>
          <p:spPr>
            <a:xfrm>
              <a:off x="2410192" y="3626180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~ 0.08 (</a:t>
              </a:r>
              <a:r>
                <a:rPr lang="en-US" sz="140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400" baseline="30000" dirty="0" err="1" smtClean="0">
                  <a:solidFill>
                    <a:schemeClr val="tx1"/>
                  </a:solidFill>
                  <a:cs typeface="Helvetica" pitchFamily="34" charset="0"/>
                </a:rPr>
                <a:t>ped</a:t>
              </a: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4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29000" y="3625360"/>
              <a:ext cx="397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aseline="30000" dirty="0" smtClean="0">
                  <a:solidFill>
                    <a:schemeClr val="tx1"/>
                  </a:solidFill>
                  <a:cs typeface="Helvetica" pitchFamily="34" charset="0"/>
                </a:rPr>
                <a:t>0.5</a:t>
              </a:r>
              <a:endParaRPr lang="en-US" sz="18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21744" y="1629622"/>
            <a:ext cx="1494384" cy="42641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959328" y="2056034"/>
            <a:ext cx="555272" cy="27979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012952" y="168670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itchFamily="34" charset="0"/>
              </a:rPr>
              <a:t>0.4 (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cs typeface="Helvetica" pitchFamily="34" charset="0"/>
              </a:rPr>
              <a:t>ped</a:t>
            </a:r>
            <a:r>
              <a:rPr lang="en-US" sz="1800" dirty="0" smtClean="0">
                <a:cs typeface="Helvetica" pitchFamily="34" charset="0"/>
              </a:rPr>
              <a:t>)</a:t>
            </a:r>
            <a:endParaRPr lang="en-US" sz="1800" baseline="30000" dirty="0">
              <a:cs typeface="Helvetic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80610" y="1680086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30000" dirty="0" smtClean="0">
                <a:cs typeface="Helvetica" pitchFamily="34" charset="0"/>
              </a:rPr>
              <a:t>1.05</a:t>
            </a:r>
            <a:endParaRPr lang="en-US" sz="2400" baseline="30000" dirty="0">
              <a:cs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61784" y="1752600"/>
            <a:ext cx="79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NSTX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5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30% increase in L-H power threshold is found at high vs. low </a:t>
            </a:r>
            <a:r>
              <a:rPr lang="en-US" dirty="0" err="1" smtClean="0"/>
              <a:t>triangularity</a:t>
            </a:r>
            <a:r>
              <a:rPr lang="en-US" dirty="0" smtClean="0"/>
              <a:t>, consistent with X-transport theory</a:t>
            </a:r>
          </a:p>
        </p:txBody>
      </p:sp>
      <p:grpSp>
        <p:nvGrpSpPr>
          <p:cNvPr id="3075" name="Group 19"/>
          <p:cNvGrpSpPr>
            <a:grpSpLocks/>
          </p:cNvGrpSpPr>
          <p:nvPr/>
        </p:nvGrpSpPr>
        <p:grpSpPr bwMode="auto">
          <a:xfrm>
            <a:off x="4832350" y="2412902"/>
            <a:ext cx="3935413" cy="4031079"/>
            <a:chOff x="4611918" y="2169575"/>
            <a:chExt cx="3936097" cy="4031259"/>
          </a:xfrm>
        </p:grpSpPr>
        <p:pic>
          <p:nvPicPr>
            <p:cNvPr id="308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" t="13158" r="7803" b="4482"/>
            <a:stretch>
              <a:fillRect/>
            </a:stretch>
          </p:blipFill>
          <p:spPr bwMode="auto">
            <a:xfrm>
              <a:off x="4611918" y="2169575"/>
              <a:ext cx="3936097" cy="376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7242372" y="2228992"/>
              <a:ext cx="384745" cy="3349622"/>
            </a:xfrm>
            <a:prstGeom prst="rect">
              <a:avLst/>
            </a:pr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5440202" y="4050481"/>
              <a:ext cx="2997148" cy="198198"/>
            </a:xfrm>
            <a:prstGeom prst="rect">
              <a:avLst/>
            </a:prstGeom>
            <a:solidFill>
              <a:schemeClr val="bg2">
                <a:alpha val="25098"/>
              </a:schemeClr>
            </a:solidFill>
            <a:ln w="158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</a:pPr>
              <a:r>
                <a:rPr lang="en-US" i="0">
                  <a:solidFill>
                    <a:schemeClr val="tx1"/>
                  </a:solidFill>
                </a:rPr>
                <a:t>   Critical shear rate</a:t>
              </a:r>
            </a:p>
          </p:txBody>
        </p:sp>
        <p:sp>
          <p:nvSpPr>
            <p:cNvPr id="3085" name="TextBox 14"/>
            <p:cNvSpPr txBox="1">
              <a:spLocks noChangeArrowheads="1"/>
            </p:cNvSpPr>
            <p:nvPr/>
          </p:nvSpPr>
          <p:spPr bwMode="auto">
            <a:xfrm>
              <a:off x="6559529" y="5862265"/>
              <a:ext cx="433207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0" dirty="0" err="1">
                  <a:solidFill>
                    <a:schemeClr val="tx1"/>
                  </a:solidFill>
                </a:rPr>
                <a:t>ψ</a:t>
              </a:r>
              <a:r>
                <a:rPr lang="en-US" sz="1600" b="0" baseline="-25000" dirty="0" err="1">
                  <a:solidFill>
                    <a:schemeClr val="tx1"/>
                  </a:solidFill>
                </a:rPr>
                <a:t>N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7" name="Picture 12" descr="prl11_fig1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3694" r="18726" b="2106"/>
          <a:stretch>
            <a:fillRect/>
          </a:stretch>
        </p:blipFill>
        <p:spPr bwMode="auto">
          <a:xfrm>
            <a:off x="2335213" y="1763615"/>
            <a:ext cx="26574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8"/>
          <p:cNvSpPr txBox="1">
            <a:spLocks noChangeArrowheads="1"/>
          </p:cNvSpPr>
          <p:nvPr/>
        </p:nvSpPr>
        <p:spPr bwMode="auto">
          <a:xfrm>
            <a:off x="2871788" y="1120677"/>
            <a:ext cx="194476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800" b="0" i="0" dirty="0">
                <a:solidFill>
                  <a:srgbClr val="FF0000"/>
                </a:solidFill>
              </a:rPr>
              <a:t>High </a:t>
            </a:r>
            <a:r>
              <a:rPr lang="en-US" sz="1800" b="0" i="0" dirty="0" err="1">
                <a:solidFill>
                  <a:srgbClr val="FF0000"/>
                </a:solidFill>
              </a:rPr>
              <a:t>triangularity</a:t>
            </a:r>
            <a:endParaRPr lang="en-US" sz="1800" b="0" i="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1800" b="0" i="0" dirty="0">
                <a:solidFill>
                  <a:srgbClr val="3344CE"/>
                </a:solidFill>
              </a:rPr>
              <a:t>Low </a:t>
            </a:r>
            <a:r>
              <a:rPr lang="en-US" sz="1800" b="0" i="0" dirty="0" err="1">
                <a:solidFill>
                  <a:srgbClr val="3344CE"/>
                </a:solidFill>
              </a:rPr>
              <a:t>triangularity</a:t>
            </a:r>
            <a:endParaRPr lang="en-US" sz="1800" b="0" i="0" dirty="0">
              <a:solidFill>
                <a:srgbClr val="3344CE"/>
              </a:solidFill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5719763" y="3503515"/>
            <a:ext cx="157286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600" i="0" dirty="0" err="1">
                <a:solidFill>
                  <a:schemeClr val="tx1"/>
                </a:solidFill>
              </a:rPr>
              <a:t>E</a:t>
            </a:r>
            <a:r>
              <a:rPr lang="en-US" sz="1600" i="0" baseline="-25000" dirty="0" err="1">
                <a:solidFill>
                  <a:schemeClr val="tx1"/>
                </a:solidFill>
              </a:rPr>
              <a:t>r</a:t>
            </a:r>
            <a:r>
              <a:rPr lang="en-US" sz="1600" i="0" dirty="0">
                <a:solidFill>
                  <a:schemeClr val="tx1"/>
                </a:solidFill>
              </a:rPr>
              <a:t> at </a:t>
            </a:r>
            <a:r>
              <a:rPr lang="en-US" sz="1600" i="0" dirty="0" err="1">
                <a:solidFill>
                  <a:schemeClr val="tx1"/>
                </a:solidFill>
              </a:rPr>
              <a:t>midplane</a:t>
            </a:r>
            <a:endParaRPr lang="en-US" sz="160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XGC0</a:t>
            </a:r>
          </a:p>
        </p:txBody>
      </p:sp>
      <p:sp>
        <p:nvSpPr>
          <p:cNvPr id="3080" name="TextBox 21"/>
          <p:cNvSpPr txBox="1">
            <a:spLocks noChangeArrowheads="1"/>
          </p:cNvSpPr>
          <p:nvPr/>
        </p:nvSpPr>
        <p:spPr bwMode="auto">
          <a:xfrm>
            <a:off x="5711825" y="5176740"/>
            <a:ext cx="182934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E × B shear rate</a:t>
            </a:r>
          </a:p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XGC0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199535" y="6111877"/>
            <a:ext cx="1809946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Battaglia EX/P5-28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32044" y="1215660"/>
            <a:ext cx="2077756" cy="4727940"/>
          </a:xfrm>
          <a:noFill/>
        </p:spPr>
        <p:txBody>
          <a:bodyPr/>
          <a:lstStyle/>
          <a:p>
            <a:pPr marL="254000" indent="-254000"/>
            <a:r>
              <a:rPr lang="en-US" sz="1800" dirty="0" smtClean="0"/>
              <a:t>X-point location is </a:t>
            </a:r>
            <a:r>
              <a:rPr lang="en-US" sz="1800" dirty="0"/>
              <a:t>a hidden variable for L-H power threshold </a:t>
            </a:r>
            <a:r>
              <a:rPr lang="en-US" sz="1800" dirty="0" smtClean="0"/>
              <a:t>scaling (P</a:t>
            </a:r>
            <a:r>
              <a:rPr lang="en-US" sz="1800" baseline="-25000" dirty="0" smtClean="0"/>
              <a:t>LH</a:t>
            </a:r>
            <a:r>
              <a:rPr lang="en-US" sz="1800" dirty="0" smtClean="0"/>
              <a:t>)</a:t>
            </a:r>
            <a:endParaRPr lang="en-US" sz="1800" dirty="0"/>
          </a:p>
          <a:p>
            <a:pPr marL="254000" indent="-254000"/>
            <a:r>
              <a:rPr lang="en-US" sz="1800" dirty="0" smtClean="0"/>
              <a:t>P</a:t>
            </a:r>
            <a:r>
              <a:rPr lang="en-US" sz="1800" baseline="-25000" dirty="0" smtClean="0"/>
              <a:t>LH</a:t>
            </a:r>
            <a:r>
              <a:rPr lang="en-US" sz="1800" dirty="0" smtClean="0"/>
              <a:t> increases by </a:t>
            </a:r>
            <a:r>
              <a:rPr lang="en-US" sz="1800" dirty="0">
                <a:solidFill>
                  <a:srgbClr val="FF0000"/>
                </a:solidFill>
              </a:rPr>
              <a:t>30%</a:t>
            </a:r>
            <a:r>
              <a:rPr lang="en-US" sz="1800" dirty="0"/>
              <a:t> for </a:t>
            </a:r>
            <a:r>
              <a:rPr lang="en-US" sz="1800" dirty="0" smtClean="0">
                <a:solidFill>
                  <a:srgbClr val="FF0000"/>
                </a:solidFill>
              </a:rPr>
              <a:t>high-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dirty="0" smtClean="0"/>
              <a:t> vs. low-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 shape</a:t>
            </a:r>
            <a:endParaRPr lang="en-US" sz="1800" dirty="0"/>
          </a:p>
          <a:p>
            <a:pPr marL="254000" indent="-254000"/>
            <a:r>
              <a:rPr lang="en-US" sz="1800" dirty="0"/>
              <a:t>Consistent with predictions of X-transport theory (kinetic neo-classical transport)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362281" y="1009454"/>
            <a:ext cx="3468524" cy="1227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/>
              <a:t>Critical </a:t>
            </a:r>
            <a:r>
              <a:rPr lang="en-US" sz="1800" dirty="0" smtClean="0"/>
              <a:t>shear </a:t>
            </a:r>
            <a:r>
              <a:rPr lang="en-US" sz="1800" dirty="0"/>
              <a:t>rate is satisfied for both shapes when core heating is </a:t>
            </a:r>
            <a:r>
              <a:rPr lang="en-US" sz="1800" dirty="0">
                <a:solidFill>
                  <a:srgbClr val="FF0000"/>
                </a:solidFill>
              </a:rPr>
              <a:t>30%</a:t>
            </a:r>
            <a:r>
              <a:rPr lang="en-US" sz="1800" dirty="0"/>
              <a:t> larger for high </a:t>
            </a:r>
            <a:r>
              <a:rPr lang="en-US" sz="1800" dirty="0" err="1"/>
              <a:t>triangularity</a:t>
            </a:r>
            <a:r>
              <a:rPr lang="en-US" sz="1800" dirty="0"/>
              <a:t> shape</a:t>
            </a:r>
          </a:p>
        </p:txBody>
      </p:sp>
    </p:spTree>
    <p:extLst>
      <p:ext uri="{BB962C8B-B14F-4D97-AF65-F5344CB8AC3E}">
        <p14:creationId xmlns:p14="http://schemas.microsoft.com/office/powerpoint/2010/main" val="695687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82660</TotalTime>
  <Words>2905</Words>
  <Application>Microsoft Office PowerPoint</Application>
  <PresentationFormat>On-screen Show (4:3)</PresentationFormat>
  <Paragraphs>713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Blank Presentation</vt:lpstr>
      <vt:lpstr>1_Blank Presentation</vt:lpstr>
      <vt:lpstr>2_Blank Presentation</vt:lpstr>
      <vt:lpstr>Equation</vt:lpstr>
      <vt:lpstr>PowerPoint Presentation</vt:lpstr>
      <vt:lpstr>NSTX research targets predictive physics understanding needed for fusion energy development facilities</vt:lpstr>
      <vt:lpstr>tE scalings unified by collisionality; nonlinear microtearing simulations find reduced electron heat transport at lower n </vt:lpstr>
      <vt:lpstr>Plasma characteristics change nearly continuously with increasing lithium evaporation; reach kink/peeling limit</vt:lpstr>
      <vt:lpstr>Simulations and lab results show importance of oxygen in the lithium-graphite PMI for pumping deuterium</vt:lpstr>
      <vt:lpstr>Experiments measuring global stability vs. n further support kinetic RWM stability theory, provide guidance for NSTX-U</vt:lpstr>
      <vt:lpstr>BES measured low-k turbulence in ELM-free H-mode pedestal steep gradient region is most consistent with TEMs</vt:lpstr>
      <vt:lpstr>Pedestal width scaling differs from tokamaks; turbulence correlation measurements consistent with theory</vt:lpstr>
      <vt:lpstr>A 30% increase in L-H power threshold is found at high vs. low triangularity, consistent with X-transport theory</vt:lpstr>
      <vt:lpstr>Stability control improvements significantly reduce unstable RWMs at low li and high bN; improved stability at high bN/li</vt:lpstr>
      <vt:lpstr>Disruptivity studies and warning analysis of NSTX database are being conducted for disruption avoidance in NSTX-U</vt:lpstr>
      <vt:lpstr>Improved stability control includes dual field component feedback and state space feedback, improved by 3D effects</vt:lpstr>
      <vt:lpstr>Fast ion redistribution associated with low frequency MHD measured by fast ion Da (FIDA) diagnostic</vt:lpstr>
      <vt:lpstr>Significant fraction of the HHFW power lost in the SOL in front of antenna flows to the divertor region </vt:lpstr>
      <vt:lpstr>Snowflake divertor experiments provide basis for required divertor heat flux mitigation in NSTX-U</vt:lpstr>
      <vt:lpstr>Toroidal asymmetry of heat deposition measured during standard ELMs, but decreases for 3D field-triggered ELMs</vt:lpstr>
      <vt:lpstr>Plasma discharge ramping to 1MA requires 35% less inductive flux when coaxial helicity injection (CHI) is used </vt:lpstr>
      <vt:lpstr>Non-inductive current fractions of up to 65% sustained in NSTX, &gt;70% transiently; Upgrade projected to achieve 100%</vt:lpstr>
      <vt:lpstr>Higher aspect ratio of NSTX-U tested in NSTX, vertical stability growth rate data obtained, compared to simulation</vt:lpstr>
      <vt:lpstr>Rapid Progress is Being Made on NSTX Upgrade</vt:lpstr>
      <vt:lpstr>Continuing analysis of NSTX data targets a predictive physics understanding required for future fusion devices</vt:lpstr>
      <vt:lpstr>NSTX Presentations at the 2012 IAEA FEC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14929</cp:revision>
  <cp:lastPrinted>2012-10-07T09:13:34Z</cp:lastPrinted>
  <dcterms:created xsi:type="dcterms:W3CDTF">2003-10-01T16:23:57Z</dcterms:created>
  <dcterms:modified xsi:type="dcterms:W3CDTF">2012-10-07T10:39:19Z</dcterms:modified>
</cp:coreProperties>
</file>