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1" r:id="rId4"/>
    <p:sldMasterId id="2147483748" r:id="rId5"/>
    <p:sldMasterId id="2147483797" r:id="rId6"/>
    <p:sldMasterId id="2147483809" r:id="rId7"/>
  </p:sldMasterIdLst>
  <p:notesMasterIdLst>
    <p:notesMasterId r:id="rId10"/>
  </p:notesMasterIdLst>
  <p:handoutMasterIdLst>
    <p:handoutMasterId r:id="rId11"/>
  </p:handoutMasterIdLst>
  <p:sldIdLst>
    <p:sldId id="593" r:id="rId8"/>
    <p:sldId id="808" r:id="rId9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177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35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53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706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5883" algn="l" defTabSz="914353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060" algn="l" defTabSz="914353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236" algn="l" defTabSz="914353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413" algn="l" defTabSz="914353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CC"/>
    <a:srgbClr val="FFFFCC"/>
    <a:srgbClr val="0000FF"/>
    <a:srgbClr val="FFFF66"/>
    <a:srgbClr val="FFFF99"/>
    <a:srgbClr val="009900"/>
    <a:srgbClr val="CCFF99"/>
    <a:srgbClr val="FFCE33"/>
    <a:srgbClr val="FC89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8" autoAdjust="0"/>
    <p:restoredTop sz="92412" autoAdjust="0"/>
  </p:normalViewPr>
  <p:slideViewPr>
    <p:cSldViewPr snapToGrid="0">
      <p:cViewPr varScale="1">
        <p:scale>
          <a:sx n="84" d="100"/>
          <a:sy n="84" d="100"/>
        </p:scale>
        <p:origin x="-609" y="-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-2136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65888" y="8826500"/>
            <a:ext cx="3984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7" tIns="44859" rIns="91317" bIns="44859" anchor="ctr">
            <a:spAutoFit/>
          </a:bodyPr>
          <a:lstStyle/>
          <a:p>
            <a:pPr algn="r" defTabSz="920750"/>
            <a:fld id="{4B95275A-21D4-4921-9CEA-5A582D76C099}" type="slidenum">
              <a:rPr lang="en-US" sz="1400"/>
              <a:pPr algn="r" defTabSz="920750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1359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63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7" tIns="44859" rIns="91317" bIns="44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0100" cy="3457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77000" y="8824913"/>
            <a:ext cx="3873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7" tIns="44859" rIns="91317" bIns="44859" anchor="ctr">
            <a:spAutoFit/>
          </a:bodyPr>
          <a:lstStyle/>
          <a:p>
            <a:pPr algn="r" defTabSz="920750"/>
            <a:fld id="{DC3FF839-CA37-4AEE-AEAF-675BB72347B3}" type="slidenum">
              <a:rPr lang="en-US" sz="1400"/>
              <a:pPr algn="r" defTabSz="920750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88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9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6" y="101600"/>
            <a:ext cx="1949450" cy="618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925" y="101600"/>
            <a:ext cx="5695950" cy="618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1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7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5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7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66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82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04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0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2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763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28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2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77204-AC16-4DB8-B959-971908EA0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3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5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D29FF-91E4-4980-BE87-BF333026E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18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50239-6AC5-43CD-B827-07A117A5C5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51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ACEF-5167-4314-A0B1-33EE6E159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2CEDC-2DFA-492D-986E-279876D901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57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6965-3EBF-4307-A14B-712743C7D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9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031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63751-DAB4-4E5B-9C69-9729A44079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6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B17C-74DC-4E05-96C2-5C33A206F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3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BB35C-5953-42FA-83F3-12E79DDD8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99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E34CD-0D61-4CAA-9846-76C362E6C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59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09AF20-4E5E-4A44-9F51-B49429ED927C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0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015BA8-D8DA-4570-8277-FF6BF6234C2C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68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B3604A-96C4-4AAA-8B55-A1AE43A19CF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93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2E4303-C482-4766-BE4C-F0D9734F842D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60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39ECFE-DB21-411F-A615-87E4765ECA63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53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C8C52F-1E44-4A6A-9C26-1762546E994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8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99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800100"/>
            <a:ext cx="3810000" cy="5481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2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A5172D-ABFE-469B-ABFF-7A7F4C1E5F3C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92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E15428-B413-4C4B-B5E1-600C730A063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22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CED8A8-6663-4F2C-B9D1-56783818362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4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82BB05-EFDE-4598-93A7-B21DE269B9B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0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6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6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C6C87E-25C5-42C4-A367-9AFB7ECA92A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67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719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>
            <a:lvl1pPr>
              <a:defRPr/>
            </a:lvl1pPr>
          </a:lstStyle>
          <a:p>
            <a:fld id="{0532C05C-7F5F-47DE-A7D4-9C52218F6D57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8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>
            <a:lvl1pPr>
              <a:defRPr/>
            </a:lvl1pPr>
          </a:lstStyle>
          <a:p>
            <a:fld id="{9C667BC7-D89E-4530-8EF7-98A97C224BD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52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footer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503988"/>
            <a:ext cx="9055100" cy="3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857250"/>
            <a:ext cx="7772400" cy="26431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rgbClr val="ED8000"/>
              </a:buClr>
              <a:defRPr sz="5400">
                <a:solidFill>
                  <a:srgbClr val="ED8000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rgbClr val="ED8000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280582" name="Picture 6" descr="headers9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39688"/>
            <a:ext cx="9077325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3" name="Picture 7" descr="CCF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" y="123825"/>
            <a:ext cx="1154113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5845176"/>
            <a:ext cx="119697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585" name="Picture 9" descr="header-for-google-search.jpg (427×8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33606" b="26506"/>
          <a:stretch>
            <a:fillRect/>
          </a:stretch>
        </p:blipFill>
        <p:spPr bwMode="auto">
          <a:xfrm>
            <a:off x="57151" y="5965825"/>
            <a:ext cx="221932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6" name="Rectangle 10"/>
          <p:cNvSpPr>
            <a:spLocks noChangeArrowheads="1"/>
          </p:cNvSpPr>
          <p:nvPr/>
        </p:nvSpPr>
        <p:spPr bwMode="auto">
          <a:xfrm>
            <a:off x="38100" y="6500813"/>
            <a:ext cx="91440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eaLnBrk="1" hangingPunct="1"/>
            <a:r>
              <a:rPr lang="en-GB" sz="900" smtClean="0">
                <a:solidFill>
                  <a:srgbClr val="FFFFFF"/>
                </a:solidFill>
                <a:latin typeface="Arial" charset="0"/>
              </a:rPr>
              <a:t>CCFE is the fusion research arm of the </a:t>
            </a:r>
            <a:r>
              <a:rPr lang="en-GB" sz="900" b="1" smtClean="0">
                <a:solidFill>
                  <a:srgbClr val="FFFFFF"/>
                </a:solidFill>
                <a:latin typeface="Arial" charset="0"/>
              </a:rPr>
              <a:t>United Kingdom Atomic Energy Authority</a:t>
            </a:r>
          </a:p>
        </p:txBody>
      </p:sp>
    </p:spTree>
    <p:extLst>
      <p:ext uri="{BB962C8B-B14F-4D97-AF65-F5344CB8AC3E}">
        <p14:creationId xmlns:p14="http://schemas.microsoft.com/office/powerpoint/2010/main" val="1592723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1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8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1"/>
            <a:ext cx="4279900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6" y="908051"/>
            <a:ext cx="4281488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97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10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91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6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5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78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41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222500" cy="623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518275" cy="623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76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C34D4A-1CD7-4338-BAFE-1380003A744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4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C5A36-D8B3-4598-A389-D6CAC39510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1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04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F9D6E-7BAE-4E1A-B51C-2FD40C0009A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583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F812-0681-4E22-9A31-8F7B4212A5F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80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7416-1060-4AD2-9225-A60F88BA1F4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5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A3CF97-474F-4E54-8090-61F247835726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6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08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5E8052-9FD0-42AE-90B4-094CEE075E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25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9AF4F-56E1-4F64-A4F7-D76BE053CA0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85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18ECC5-426E-49F6-A4C2-C6C9C9CF342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00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6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6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2E573-9FDC-4AEE-8DEB-BF355C7AA6C0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27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63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77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5091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74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2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83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074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76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113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81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783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71900"/>
            <a:ext cx="43053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3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27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77800" y="6535738"/>
            <a:ext cx="8801100" cy="63500"/>
            <a:chOff x="112" y="4117"/>
            <a:chExt cx="5544" cy="40"/>
          </a:xfrm>
        </p:grpSpPr>
        <p:sp>
          <p:nvSpPr>
            <p:cNvPr id="1026" name="Line 2"/>
            <p:cNvSpPr>
              <a:spLocks noChangeShapeType="1"/>
            </p:cNvSpPr>
            <p:nvPr/>
          </p:nvSpPr>
          <p:spPr bwMode="auto">
            <a:xfrm>
              <a:off x="112" y="4157"/>
              <a:ext cx="5544" cy="0"/>
            </a:xfrm>
            <a:prstGeom prst="line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" name="Line 3"/>
            <p:cNvSpPr>
              <a:spLocks noChangeShapeType="1"/>
            </p:cNvSpPr>
            <p:nvPr/>
          </p:nvSpPr>
          <p:spPr bwMode="auto">
            <a:xfrm>
              <a:off x="176" y="4117"/>
              <a:ext cx="5432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1016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800100"/>
            <a:ext cx="7772400" cy="548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165100" y="165100"/>
            <a:ext cx="8801100" cy="63500"/>
            <a:chOff x="104" y="104"/>
            <a:chExt cx="5544" cy="40"/>
          </a:xfrm>
        </p:grpSpPr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104" y="104"/>
              <a:ext cx="5544" cy="0"/>
            </a:xfrm>
            <a:prstGeom prst="line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168" y="144"/>
              <a:ext cx="5432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4" name="Rectangle 50"/>
          <p:cNvSpPr>
            <a:spLocks noChangeArrowheads="1"/>
          </p:cNvSpPr>
          <p:nvPr userDrawn="1"/>
        </p:nvSpPr>
        <p:spPr bwMode="auto">
          <a:xfrm>
            <a:off x="9517064" y="1065214"/>
            <a:ext cx="536575" cy="7461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66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pic>
        <p:nvPicPr>
          <p:cNvPr id="1075" name="Picture 51" descr="ITER_top_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3"/>
          <a:stretch>
            <a:fillRect/>
          </a:stretch>
        </p:blipFill>
        <p:spPr bwMode="auto">
          <a:xfrm>
            <a:off x="520700" y="6429375"/>
            <a:ext cx="1951038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8"/>
          <p:cNvSpPr>
            <a:spLocks noChangeArrowheads="1"/>
          </p:cNvSpPr>
          <p:nvPr userDrawn="1"/>
        </p:nvSpPr>
        <p:spPr bwMode="auto">
          <a:xfrm>
            <a:off x="8426451" y="6616700"/>
            <a:ext cx="59372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eaLnBrk="1" hangingPunct="1"/>
            <a:fld id="{05880F56-3CD8-4C2C-8036-993D561F7A23}" type="slidenum">
              <a:rPr lang="en-US" sz="1000" b="1">
                <a:solidFill>
                  <a:schemeClr val="accent1"/>
                </a:solidFill>
                <a:latin typeface="Helvetica" pitchFamily="34" charset="0"/>
              </a:rPr>
              <a:pPr algn="r" eaLnBrk="1" hangingPunct="1"/>
              <a:t>‹#›</a:t>
            </a:fld>
            <a:endParaRPr lang="en-US" sz="1000" b="1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070" name="Text Box 46"/>
          <p:cNvSpPr txBox="1">
            <a:spLocks noChangeArrowheads="1"/>
          </p:cNvSpPr>
          <p:nvPr userDrawn="1"/>
        </p:nvSpPr>
        <p:spPr bwMode="auto">
          <a:xfrm>
            <a:off x="1296063" y="6611938"/>
            <a:ext cx="7497100" cy="23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r"/>
            <a:r>
              <a:rPr lang="en-US" sz="900" b="1" baseline="0" dirty="0" smtClean="0">
                <a:solidFill>
                  <a:schemeClr val="accent1"/>
                </a:solidFill>
                <a:latin typeface="Helvetica" pitchFamily="34" charset="0"/>
              </a:rPr>
              <a:t>Nov. 2014 PPPL Research Meeting </a:t>
            </a:r>
            <a:r>
              <a:rPr lang="en-US" sz="900" b="1" dirty="0" smtClean="0">
                <a:solidFill>
                  <a:schemeClr val="accent1"/>
                </a:solidFill>
                <a:latin typeface="Helvetica" pitchFamily="34" charset="0"/>
              </a:rPr>
              <a:t>(PPPL,</a:t>
            </a:r>
            <a:r>
              <a:rPr lang="en-US" sz="900" b="1" baseline="0" dirty="0" smtClean="0">
                <a:solidFill>
                  <a:schemeClr val="accent1"/>
                </a:solidFill>
                <a:latin typeface="Helvetica" pitchFamily="34" charset="0"/>
              </a:rPr>
              <a:t> Princeton, NJ</a:t>
            </a:r>
            <a:r>
              <a:rPr lang="en-US" sz="900" b="1" dirty="0" smtClean="0">
                <a:solidFill>
                  <a:schemeClr val="accent1"/>
                </a:solidFill>
                <a:latin typeface="Helvetica" pitchFamily="34" charset="0"/>
              </a:rPr>
              <a:t>: Nov 10, 2014)        IAEA</a:t>
            </a:r>
            <a:r>
              <a:rPr lang="en-US" sz="900" b="1" baseline="0" dirty="0" smtClean="0">
                <a:solidFill>
                  <a:schemeClr val="accent1"/>
                </a:solidFill>
                <a:latin typeface="Helvetica" pitchFamily="34" charset="0"/>
              </a:rPr>
              <a:t> FEC 2014 – Brief Summary</a:t>
            </a:r>
            <a:r>
              <a:rPr lang="en-US" sz="900" b="1" dirty="0" smtClean="0">
                <a:solidFill>
                  <a:schemeClr val="accent1"/>
                </a:solidFill>
                <a:latin typeface="Helvetica" pitchFamily="34" charset="0"/>
              </a:rPr>
              <a:t> – S.A. Sabbagh, et al.</a:t>
            </a:r>
            <a:endParaRPr lang="en-US" sz="900" b="1" dirty="0">
              <a:solidFill>
                <a:schemeClr val="accent1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Helvetica" pitchFamily="34" charset="0"/>
        </a:defRPr>
      </a:lvl9pPr>
    </p:titleStyle>
    <p:bodyStyle>
      <a:lvl1pPr marL="233363" indent="-233363" algn="l" rtl="0" eaLnBrk="0" fontAlgn="base" hangingPunct="0">
        <a:lnSpc>
          <a:spcPct val="80000"/>
        </a:lnSpc>
        <a:spcBef>
          <a:spcPct val="70000"/>
        </a:spcBef>
        <a:spcAft>
          <a:spcPct val="0"/>
        </a:spcAft>
        <a:buClr>
          <a:srgbClr val="F70606"/>
        </a:buClr>
        <a:buSzPct val="150000"/>
        <a:buChar char="•"/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512763" indent="-279400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801688" indent="-231775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50000"/>
        <a:buChar char="•"/>
        <a:defRPr>
          <a:solidFill>
            <a:schemeClr val="tx1"/>
          </a:solidFill>
          <a:latin typeface="+mn-lt"/>
        </a:defRPr>
      </a:lvl3pPr>
      <a:lvl4pPr marL="1082675" indent="-22383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5FCAFA"/>
        </a:buClr>
        <a:buSzPct val="80000"/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1316038" indent="-233363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buClr>
          <a:srgbClr val="F70606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578603"/>
            <a:ext cx="9144000" cy="2793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9270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1"/>
            <a:ext cx="5397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NSTX</a:t>
            </a:r>
          </a:p>
        </p:txBody>
      </p:sp>
      <p:sp>
        <p:nvSpPr>
          <p:cNvPr id="13" name="Rectangle 208"/>
          <p:cNvSpPr>
            <a:spLocks noChangeArrowheads="1"/>
          </p:cNvSpPr>
          <p:nvPr userDrawn="1"/>
        </p:nvSpPr>
        <p:spPr bwMode="auto">
          <a:xfrm>
            <a:off x="8426451" y="6616700"/>
            <a:ext cx="59372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80F56-3CD8-4C2C-8036-993D561F7A23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pPr marL="0" marR="0" lvl="0" indent="0" algn="r" defTabSz="9143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4" name="Text Box 46"/>
          <p:cNvSpPr txBox="1">
            <a:spLocks noChangeArrowheads="1"/>
          </p:cNvSpPr>
          <p:nvPr userDrawn="1"/>
        </p:nvSpPr>
        <p:spPr bwMode="auto">
          <a:xfrm>
            <a:off x="1496219" y="6611938"/>
            <a:ext cx="72969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marL="0" marR="0" lvl="0" indent="0" algn="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18</a:t>
            </a:r>
            <a:r>
              <a:rPr kumimoji="0" lang="en-US" sz="9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th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 ITPA MHD Meeting (Padua, Italy: Oct 4-7, 2011)        ITPA MHD Group: MDC-2 joint experiment update  – S.A. Sabbagh, et al.</a:t>
            </a:r>
          </a:p>
        </p:txBody>
      </p:sp>
    </p:spTree>
    <p:extLst>
      <p:ext uri="{BB962C8B-B14F-4D97-AF65-F5344CB8AC3E}">
        <p14:creationId xmlns:p14="http://schemas.microsoft.com/office/powerpoint/2010/main" val="371303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177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353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53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706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1"/>
            <a:ext cx="5397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cs typeface="Arial" pitchFamily="34" charset="0"/>
              </a:rPr>
              <a:t>NSTX</a:t>
            </a:r>
          </a:p>
        </p:txBody>
      </p:sp>
      <p:sp>
        <p:nvSpPr>
          <p:cNvPr id="9" name="Rectangle 20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6583364"/>
            <a:ext cx="762000" cy="274637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 algn="r">
              <a:spcBef>
                <a:spcPct val="20000"/>
              </a:spcBef>
              <a:buNone/>
              <a:defRPr sz="900" i="0"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CCB5632D-7148-48C5-98F5-4A06A97A45A5}" type="slidenum">
              <a:rPr lang="en-US" b="1" smtClean="0">
                <a:solidFill>
                  <a:srgbClr val="1822CD"/>
                </a:solidFill>
              </a:rPr>
              <a:pPr eaLnBrk="1" hangingPunct="1">
                <a:defRPr/>
              </a:pPr>
              <a:t>‹#›</a:t>
            </a:fld>
            <a:endParaRPr lang="en-US" b="1" dirty="0">
              <a:solidFill>
                <a:srgbClr val="1822CD"/>
              </a:solidFill>
            </a:endParaRPr>
          </a:p>
        </p:txBody>
      </p:sp>
      <p:sp>
        <p:nvSpPr>
          <p:cNvPr id="16" name="Rectangle 208"/>
          <p:cNvSpPr>
            <a:spLocks noChangeArrowheads="1"/>
          </p:cNvSpPr>
          <p:nvPr userDrawn="1"/>
        </p:nvSpPr>
        <p:spPr bwMode="auto">
          <a:xfrm>
            <a:off x="8426451" y="6616700"/>
            <a:ext cx="59372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80F56-3CD8-4C2C-8036-993D561F7A23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pPr marL="0" marR="0" lvl="0" indent="0" algn="r" defTabSz="9143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 userDrawn="1"/>
        </p:nvSpPr>
        <p:spPr bwMode="auto">
          <a:xfrm>
            <a:off x="1496219" y="6611938"/>
            <a:ext cx="72969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marL="0" marR="0" lvl="0" indent="0" algn="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18</a:t>
            </a:r>
            <a:r>
              <a:rPr kumimoji="0" lang="en-US" sz="9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th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ITPA MHD Meeting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(Padua, Italy: Oct 4-7,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2011)        ITPA MHD Group: 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MDC-2 joint experiment update 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34" charset="0"/>
              </a:rPr>
              <a:t>– S.A. Sabbagh, et al.</a:t>
            </a:r>
          </a:p>
        </p:txBody>
      </p:sp>
    </p:spTree>
    <p:extLst>
      <p:ext uri="{BB962C8B-B14F-4D97-AF65-F5344CB8AC3E}">
        <p14:creationId xmlns:p14="http://schemas.microsoft.com/office/powerpoint/2010/main" val="52276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charset="0"/>
                </a:rPr>
                <a:t>NSTX</a:t>
              </a:r>
            </a:p>
          </p:txBody>
        </p:sp>
      </p:grp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2A94F8FB-C41D-4964-87B6-AC90D9A4566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 userDrawn="1"/>
        </p:nvSpPr>
        <p:spPr bwMode="auto">
          <a:xfrm>
            <a:off x="990600" y="6611938"/>
            <a:ext cx="72969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 smtClean="0">
                <a:solidFill>
                  <a:srgbClr val="0000FF"/>
                </a:solidFill>
                <a:latin typeface="Helvetica" pitchFamily="34" charset="0"/>
              </a:rPr>
              <a:t>18</a:t>
            </a:r>
            <a:r>
              <a:rPr lang="en-US" sz="900" b="1" kern="0" baseline="30000" dirty="0" smtClean="0">
                <a:solidFill>
                  <a:srgbClr val="0000FF"/>
                </a:solidFill>
                <a:latin typeface="Helvetica" pitchFamily="34" charset="0"/>
              </a:rPr>
              <a:t>th</a:t>
            </a:r>
            <a:r>
              <a:rPr lang="en-US" sz="900" b="1" kern="0" dirty="0" smtClean="0">
                <a:solidFill>
                  <a:srgbClr val="0000FF"/>
                </a:solidFill>
                <a:latin typeface="Helvetica" pitchFamily="34" charset="0"/>
              </a:rPr>
              <a:t> </a:t>
            </a:r>
            <a:r>
              <a:rPr lang="en-US" sz="900" b="1" kern="0" dirty="0">
                <a:solidFill>
                  <a:srgbClr val="0000FF"/>
                </a:solidFill>
                <a:latin typeface="Helvetica" pitchFamily="34" charset="0"/>
              </a:rPr>
              <a:t>ITPA MHD Meeting </a:t>
            </a:r>
            <a:r>
              <a:rPr lang="en-US" sz="900" b="1" kern="0" dirty="0" smtClean="0">
                <a:solidFill>
                  <a:srgbClr val="0000FF"/>
                </a:solidFill>
                <a:latin typeface="Helvetica" pitchFamily="34" charset="0"/>
              </a:rPr>
              <a:t>(Padua, Italy: Oct 4-7, 2011)          </a:t>
            </a:r>
            <a:r>
              <a:rPr lang="en-US" sz="9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Reduced Disruption Probability in NSTX  </a:t>
            </a:r>
            <a:r>
              <a:rPr lang="en-US" sz="900" b="1" kern="0" dirty="0" smtClean="0">
                <a:solidFill>
                  <a:srgbClr val="0000FF"/>
                </a:solidFill>
                <a:latin typeface="Helvetica" pitchFamily="34" charset="0"/>
              </a:rPr>
              <a:t>– </a:t>
            </a:r>
            <a:r>
              <a:rPr lang="en-US" sz="900" b="1" kern="0" dirty="0">
                <a:solidFill>
                  <a:srgbClr val="0000FF"/>
                </a:solidFill>
                <a:latin typeface="Helvetica" pitchFamily="34" charset="0"/>
              </a:rPr>
              <a:t>S.A. Sabbagh, et al.</a:t>
            </a:r>
          </a:p>
        </p:txBody>
      </p:sp>
    </p:spTree>
    <p:extLst>
      <p:ext uri="{BB962C8B-B14F-4D97-AF65-F5344CB8AC3E}">
        <p14:creationId xmlns:p14="http://schemas.microsoft.com/office/powerpoint/2010/main" val="51429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footer95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503988"/>
            <a:ext cx="9055100" cy="3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55" name="Picture 3" descr="headers95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39688"/>
            <a:ext cx="9077325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62064" y="0"/>
            <a:ext cx="788193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1"/>
            <a:ext cx="8713788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75575" y="6464301"/>
            <a:ext cx="12414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eaLnBrk="1" hangingPunct="1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79560" name="Picture 8" descr="CCFE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" y="123825"/>
            <a:ext cx="1154113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9562" name="Group 10"/>
          <p:cNvGrpSpPr>
            <a:grpSpLocks/>
          </p:cNvGrpSpPr>
          <p:nvPr/>
        </p:nvGrpSpPr>
        <p:grpSpPr bwMode="auto">
          <a:xfrm>
            <a:off x="8658226" y="6508750"/>
            <a:ext cx="428625" cy="228600"/>
            <a:chOff x="1748" y="2381"/>
            <a:chExt cx="2736" cy="1448"/>
          </a:xfrm>
        </p:grpSpPr>
        <p:sp>
          <p:nvSpPr>
            <p:cNvPr id="279563" name="Oval 11"/>
            <p:cNvSpPr>
              <a:spLocks noChangeArrowheads="1"/>
            </p:cNvSpPr>
            <p:nvPr userDrawn="1"/>
          </p:nvSpPr>
          <p:spPr bwMode="auto">
            <a:xfrm rot="190096">
              <a:off x="1748" y="2398"/>
              <a:ext cx="2736" cy="14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279564" name="Picture 12"/>
            <p:cNvPicPr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" y="2381"/>
              <a:ext cx="2656" cy="1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9566" name="Rectangle 14"/>
          <p:cNvSpPr>
            <a:spLocks noChangeArrowheads="1"/>
          </p:cNvSpPr>
          <p:nvPr/>
        </p:nvSpPr>
        <p:spPr bwMode="auto">
          <a:xfrm>
            <a:off x="80963" y="6475413"/>
            <a:ext cx="16859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1" hangingPunct="1"/>
            <a:fld id="{DD33C07F-BE47-491E-9475-0596397110E5}" type="slidenum">
              <a:rPr lang="en-GB" sz="1400" smtClean="0">
                <a:solidFill>
                  <a:srgbClr val="FFFFFF"/>
                </a:solidFill>
                <a:latin typeface="Arial" charset="0"/>
              </a:rPr>
              <a:pPr eaLnBrk="1" hangingPunct="1"/>
              <a:t>‹#›</a:t>
            </a:fld>
            <a:r>
              <a:rPr lang="en-GB" sz="1400" smtClean="0">
                <a:solidFill>
                  <a:srgbClr val="FFFFFF"/>
                </a:solidFill>
                <a:latin typeface="Arial" charset="0"/>
              </a:rPr>
              <a:t>/15</a:t>
            </a:r>
          </a:p>
        </p:txBody>
      </p:sp>
      <p:sp>
        <p:nvSpPr>
          <p:cNvPr id="279567" name="Text Box 15"/>
          <p:cNvSpPr txBox="1">
            <a:spLocks noChangeArrowheads="1"/>
          </p:cNvSpPr>
          <p:nvPr userDrawn="1"/>
        </p:nvSpPr>
        <p:spPr bwMode="auto">
          <a:xfrm>
            <a:off x="1085851" y="6475413"/>
            <a:ext cx="7935913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1" hangingPunct="1"/>
            <a:r>
              <a:rPr lang="en-GB" sz="1400" smtClean="0">
                <a:solidFill>
                  <a:srgbClr val="FFFFFF"/>
                </a:solidFill>
                <a:latin typeface="Arial" charset="0"/>
              </a:rPr>
              <a:t>IT Chapman             ITPA MHD Topical Group Meeting, Toki           5 March 2012</a:t>
            </a:r>
          </a:p>
        </p:txBody>
      </p:sp>
      <p:pic>
        <p:nvPicPr>
          <p:cNvPr id="279568" name="Picture 16" descr="header-for-google-search.jpg (427×83)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33606" b="26506"/>
          <a:stretch>
            <a:fillRect/>
          </a:stretch>
        </p:blipFill>
        <p:spPr bwMode="auto">
          <a:xfrm>
            <a:off x="7721600" y="6532563"/>
            <a:ext cx="846138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7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177"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353"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530"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706" algn="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lr>
          <a:srgbClr val="ED8000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lr>
          <a:srgbClr val="ED8000"/>
        </a:buClr>
        <a:buChar char="–"/>
        <a:defRPr sz="24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rgbClr val="ED8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34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200" i="1" dirty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NSTX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861849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1000" b="1" dirty="0" smtClean="0">
                <a:solidFill>
                  <a:srgbClr val="3333CC"/>
                </a:solidFill>
              </a:rPr>
              <a:t>24</a:t>
            </a:r>
            <a:r>
              <a:rPr lang="en-US" sz="1000" b="1" baseline="30000" dirty="0" smtClean="0">
                <a:solidFill>
                  <a:srgbClr val="3333CC"/>
                </a:solidFill>
              </a:rPr>
              <a:t>th</a:t>
            </a:r>
            <a:r>
              <a:rPr lang="en-US" sz="1000" b="1" dirty="0" smtClean="0">
                <a:solidFill>
                  <a:srgbClr val="3333CC"/>
                </a:solidFill>
              </a:rPr>
              <a:t> IAEA Fusion Energy Conference: Overview of Physics Results from NSTX (S.A. Sabbagh, for the NSTX Team)</a:t>
            </a:r>
            <a:endParaRPr lang="en-US" sz="1000" b="1" dirty="0">
              <a:solidFill>
                <a:srgbClr val="3333CC"/>
              </a:solidFill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6099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768664" y="6580188"/>
            <a:ext cx="198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 hangingPunct="1"/>
            <a:r>
              <a:rPr lang="en-US" sz="1000" b="1" dirty="0" smtClean="0">
                <a:solidFill>
                  <a:srgbClr val="3333CC"/>
                </a:solidFill>
              </a:rPr>
              <a:t>Oct 9</a:t>
            </a:r>
            <a:r>
              <a:rPr lang="en-US" sz="1000" b="1" baseline="30000" dirty="0" smtClean="0">
                <a:solidFill>
                  <a:srgbClr val="3333CC"/>
                </a:solidFill>
              </a:rPr>
              <a:t>th</a:t>
            </a:r>
            <a:r>
              <a:rPr lang="en-US" sz="1000" b="1" dirty="0">
                <a:solidFill>
                  <a:srgbClr val="3333CC"/>
                </a:solidFill>
              </a:rPr>
              <a:t>, </a:t>
            </a:r>
            <a:r>
              <a:rPr lang="en-US" sz="1000" b="1" dirty="0" smtClean="0">
                <a:solidFill>
                  <a:srgbClr val="3333CC"/>
                </a:solidFill>
              </a:rPr>
              <a:t>2012</a:t>
            </a:r>
            <a:endParaRPr lang="en-US" sz="1000" b="1" dirty="0">
              <a:solidFill>
                <a:srgbClr val="3333CC"/>
              </a:solidFill>
            </a:endParaRPr>
          </a:p>
        </p:txBody>
      </p:sp>
      <p:sp>
        <p:nvSpPr>
          <p:cNvPr id="11" name="Text Box 199"/>
          <p:cNvSpPr txBox="1">
            <a:spLocks noChangeArrowheads="1"/>
          </p:cNvSpPr>
          <p:nvPr userDrawn="1"/>
        </p:nvSpPr>
        <p:spPr bwMode="auto">
          <a:xfrm>
            <a:off x="273051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Arial" charset="0"/>
              </a:rPr>
              <a:t>NSTX-U</a:t>
            </a:r>
          </a:p>
        </p:txBody>
      </p:sp>
    </p:spTree>
    <p:extLst>
      <p:ext uri="{BB962C8B-B14F-4D97-AF65-F5344CB8AC3E}">
        <p14:creationId xmlns:p14="http://schemas.microsoft.com/office/powerpoint/2010/main" val="1270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580188"/>
            <a:ext cx="5029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1100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IAEA 2012 – Global Mode Control in NSTX (EX/P8-07, Berkery</a:t>
            </a:r>
            <a:r>
              <a:rPr lang="en-US" sz="1100" b="1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273050" y="6635751"/>
            <a:ext cx="5397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cs typeface="Arial" pitchFamily="34" charset="0"/>
              </a:rPr>
              <a:t>NSTX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194432" y="6588531"/>
            <a:ext cx="949569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 eaLnBrk="1" hangingPunct="1"/>
            <a:fld id="{244AB052-E20D-46FE-A583-9F6DD0086CCC}" type="slidenum">
              <a:rPr lang="en-US" sz="1100" b="1" smtClean="0">
                <a:solidFill>
                  <a:srgbClr val="1822CD"/>
                </a:solidFill>
                <a:latin typeface="Calibri" pitchFamily="34" charset="0"/>
                <a:cs typeface="Calibri" pitchFamily="34" charset="0"/>
              </a:rPr>
              <a:pPr algn="r" eaLnBrk="1" hangingPunct="1"/>
              <a:t>‹#›</a:t>
            </a:fld>
            <a:endParaRPr lang="en-US" sz="1100" b="1" dirty="0">
              <a:solidFill>
                <a:srgbClr val="1822CD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0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nstx.pppl.gov/DragNDrop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3"/>
          <a:stretch/>
        </p:blipFill>
        <p:spPr>
          <a:xfrm>
            <a:off x="0" y="1"/>
            <a:ext cx="9144000" cy="6400800"/>
          </a:xfrm>
        </p:spPr>
      </p:pic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109539" y="380646"/>
            <a:ext cx="8931275" cy="86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pPr algn="ctr"/>
            <a:r>
              <a:rPr lang="en-US" sz="2800" b="1" u="sng" dirty="0" smtClean="0"/>
              <a:t>IAEA FEC 2014 Meeting – Brief Summary (Movie Clip)</a:t>
            </a:r>
            <a:endParaRPr lang="en-US" sz="2800" u="sng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58094" y="1412151"/>
            <a:ext cx="2169622" cy="524714"/>
          </a:xfrm>
          <a:prstGeom prst="rect">
            <a:avLst/>
          </a:prstGeom>
          <a:solidFill>
            <a:srgbClr val="FFFF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61736" y="6591478"/>
            <a:ext cx="474800" cy="2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sz="1200" dirty="0" smtClean="0"/>
              <a:t>v1.0</a:t>
            </a:r>
            <a:endParaRPr lang="en-US" sz="1200" dirty="0"/>
          </a:p>
        </p:txBody>
      </p:sp>
      <p:sp>
        <p:nvSpPr>
          <p:cNvPr id="655363" name="Text Box 3"/>
          <p:cNvSpPr txBox="1">
            <a:spLocks noChangeArrowheads="1"/>
          </p:cNvSpPr>
          <p:nvPr/>
        </p:nvSpPr>
        <p:spPr bwMode="auto">
          <a:xfrm>
            <a:off x="592315" y="1437090"/>
            <a:ext cx="7930796" cy="520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" pitchFamily="34" charset="0"/>
              </a:rPr>
              <a:t>S.A. Sabbagh</a:t>
            </a:r>
            <a:endParaRPr lang="en-US" sz="2400" baseline="30000" dirty="0">
              <a:solidFill>
                <a:schemeClr val="accent1"/>
              </a:solidFill>
              <a:latin typeface="Helvetica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r>
              <a:rPr lang="en-US" sz="1800" i="1" dirty="0">
                <a:solidFill>
                  <a:schemeClr val="tx1"/>
                </a:solidFill>
              </a:rPr>
              <a:t>Department of Applied Physics and Applied Mathematics, Columbia University, New York, NY, USA</a:t>
            </a:r>
          </a:p>
          <a:p>
            <a:pPr algn="ctr"/>
            <a:endParaRPr lang="en-US" sz="2400" dirty="0" smtClean="0">
              <a:solidFill>
                <a:schemeClr val="accent1"/>
              </a:solidFill>
              <a:latin typeface="Helvetica" pitchFamily="34" charset="0"/>
            </a:endParaRPr>
          </a:p>
          <a:p>
            <a:pPr algn="ctr"/>
            <a:endParaRPr lang="en-US" sz="2400" dirty="0" smtClean="0">
              <a:solidFill>
                <a:schemeClr val="accent1"/>
              </a:solidFill>
              <a:latin typeface="Helvetica" pitchFamily="34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Helvetica" pitchFamily="34" charset="0"/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endParaRPr lang="en-US" sz="1000" dirty="0" smtClean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r>
              <a:rPr lang="en-US" sz="1600" dirty="0">
                <a:solidFill>
                  <a:schemeClr val="accent1"/>
                </a:solidFill>
              </a:rPr>
              <a:t>presented at the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r>
              <a:rPr lang="en-US" sz="2000" b="1" dirty="0">
                <a:solidFill>
                  <a:srgbClr val="FF0000"/>
                </a:solidFill>
              </a:rPr>
              <a:t>November </a:t>
            </a:r>
            <a:r>
              <a:rPr lang="en-US" sz="2000" b="1" dirty="0" smtClean="0">
                <a:solidFill>
                  <a:srgbClr val="FF0000"/>
                </a:solidFill>
              </a:rPr>
              <a:t>2014 PPPL </a:t>
            </a:r>
            <a:r>
              <a:rPr lang="en-US" sz="2000" b="1" dirty="0">
                <a:solidFill>
                  <a:srgbClr val="FF0000"/>
                </a:solidFill>
              </a:rPr>
              <a:t>Research </a:t>
            </a:r>
            <a:r>
              <a:rPr lang="en-US" sz="2000" b="1" dirty="0" smtClean="0">
                <a:solidFill>
                  <a:srgbClr val="FF0000"/>
                </a:solidFill>
              </a:rPr>
              <a:t>Meeting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>
              <a:lnSpc>
                <a:spcPct val="105000"/>
              </a:lnSpc>
              <a:buClr>
                <a:srgbClr val="F70606"/>
              </a:buClr>
              <a:buSzPct val="150000"/>
            </a:pPr>
            <a:r>
              <a:rPr lang="en-US" sz="1000" dirty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800" b="1" dirty="0" smtClean="0">
                <a:solidFill>
                  <a:schemeClr val="accent1"/>
                </a:solidFill>
              </a:rPr>
              <a:t>PPPL</a:t>
            </a:r>
          </a:p>
          <a:p>
            <a:pPr algn="ctr">
              <a:lnSpc>
                <a:spcPts val="1200"/>
              </a:lnSpc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800" b="1" dirty="0" smtClean="0">
                <a:solidFill>
                  <a:schemeClr val="accent1"/>
                </a:solidFill>
              </a:rPr>
              <a:t>Princeton, NJ</a:t>
            </a:r>
            <a:endParaRPr lang="en-US" sz="1800" b="1" dirty="0">
              <a:solidFill>
                <a:schemeClr val="accent1"/>
              </a:solidFill>
            </a:endParaRPr>
          </a:p>
          <a:p>
            <a:pPr algn="ctr"/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November 10</a:t>
            </a:r>
            <a:r>
              <a:rPr lang="en-US" sz="1800" baseline="30000" dirty="0" smtClean="0">
                <a:solidFill>
                  <a:schemeClr val="tx1"/>
                </a:solidFill>
              </a:rPr>
              <a:t>th</a:t>
            </a:r>
            <a:r>
              <a:rPr lang="en-US" sz="1800" dirty="0" smtClean="0">
                <a:solidFill>
                  <a:schemeClr val="tx1"/>
                </a:solidFill>
              </a:rPr>
              <a:t>, 2014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34852"/>
            <a:ext cx="7772400" cy="685800"/>
          </a:xfrm>
        </p:spPr>
        <p:txBody>
          <a:bodyPr/>
          <a:lstStyle/>
          <a:p>
            <a:r>
              <a:rPr lang="en-US" dirty="0" smtClean="0"/>
              <a:t>…But Until Then, Enjoy The Ride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93" y="1328074"/>
            <a:ext cx="3321354" cy="5339849"/>
          </a:xfrm>
        </p:spPr>
        <p:txBody>
          <a:bodyPr/>
          <a:lstStyle/>
          <a:p>
            <a:r>
              <a:rPr lang="en-US" dirty="0" smtClean="0"/>
              <a:t>Latest estimate for final cost of ITER:13B Euro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Huge investment for the future energy security of the entire world</a:t>
            </a:r>
          </a:p>
          <a:p>
            <a:r>
              <a:rPr lang="en-US" dirty="0" smtClean="0"/>
              <a:t>ITER: A sterling example of international cooperation at it’s best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Peaceful use of nuclear power for advancement of mankind / protection of the environment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T-ITER-endClip-v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556" y="1225337"/>
            <a:ext cx="5715200" cy="342885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91163" y="5106256"/>
            <a:ext cx="5126805" cy="14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lnSpc>
                <a:spcPct val="80000"/>
              </a:lnSpc>
              <a:spcBef>
                <a:spcPct val="70000"/>
              </a:spcBef>
              <a:spcAft>
                <a:spcPct val="0"/>
              </a:spcAft>
              <a:buClr>
                <a:srgbClr val="F70606"/>
              </a:buClr>
              <a:buSzPct val="150000"/>
              <a:buChar char="•"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763" indent="-2794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5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82675" indent="-22383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5FCAFA"/>
              </a:buClr>
              <a:buSzPct val="8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316038" indent="-233363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471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648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825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001" indent="-228588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70606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kern="0" dirty="0" smtClean="0"/>
              <a:t>Project is an endeavor into the unknown, but…</a:t>
            </a:r>
          </a:p>
          <a:p>
            <a:pPr>
              <a:spcBef>
                <a:spcPts val="1200"/>
              </a:spcBef>
            </a:pPr>
            <a:r>
              <a:rPr lang="en-US" kern="0" dirty="0" smtClean="0"/>
              <a:t>Given the progress so far, I’m sure fusion has a bright future…</a:t>
            </a:r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232883" y="671117"/>
            <a:ext cx="68931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ITER video distributed by IAEA (26 </a:t>
            </a:r>
            <a:r>
              <a:rPr lang="en-US" sz="1600" dirty="0" err="1">
                <a:solidFill>
                  <a:srgbClr val="FF0000"/>
                </a:solidFill>
              </a:rPr>
              <a:t>mins</a:t>
            </a:r>
            <a:r>
              <a:rPr lang="en-US" sz="1600" dirty="0">
                <a:solidFill>
                  <a:srgbClr val="FF0000"/>
                </a:solidFill>
              </a:rPr>
              <a:t>): </a:t>
            </a:r>
            <a:r>
              <a:rPr lang="en-US" sz="1600" dirty="0">
                <a:solidFill>
                  <a:srgbClr val="FF0000"/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srgbClr val="FF0000"/>
                </a:solidFill>
                <a:hlinkClick r:id="rId5"/>
              </a:rPr>
              <a:t>nstx.pppl.gov/DragNDrop/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9900CC"/>
                </a:solidFill>
              </a:rPr>
              <a:t>Scientific_Conferences</a:t>
            </a:r>
            <a:r>
              <a:rPr lang="en-US" sz="1600" dirty="0" smtClean="0">
                <a:solidFill>
                  <a:srgbClr val="9900CC"/>
                </a:solidFill>
              </a:rPr>
              <a:t>/IAEA/IAEA_2014/</a:t>
            </a:r>
            <a:r>
              <a:rPr lang="en-US" sz="1600" dirty="0" err="1" smtClean="0">
                <a:solidFill>
                  <a:srgbClr val="9900CC"/>
                </a:solidFill>
              </a:rPr>
              <a:t>Summary_Talk_etc</a:t>
            </a:r>
            <a:r>
              <a:rPr lang="en-US" sz="1600" dirty="0">
                <a:solidFill>
                  <a:srgbClr val="9900CC"/>
                </a:solidFill>
              </a:rPr>
              <a:t>/</a:t>
            </a:r>
          </a:p>
          <a:p>
            <a:endParaRPr lang="en-US" sz="20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77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un plan">
  <a:themeElements>
    <a:clrScheme name="">
      <a:dk1>
        <a:srgbClr val="000000"/>
      </a:dk1>
      <a:lt1>
        <a:srgbClr val="FFFFFF"/>
      </a:lt1>
      <a:dk2>
        <a:srgbClr val="000000"/>
      </a:dk2>
      <a:lt2>
        <a:srgbClr val="D49FFF"/>
      </a:lt2>
      <a:accent1>
        <a:srgbClr val="0000FF"/>
      </a:accent1>
      <a:accent2>
        <a:srgbClr val="FF5008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4806"/>
      </a:accent6>
      <a:hlink>
        <a:srgbClr val="8901F3"/>
      </a:hlink>
      <a:folHlink>
        <a:srgbClr val="919191"/>
      </a:folHlink>
    </a:clrScheme>
    <a:fontScheme name="run pla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un pl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n pl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n pl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175">
          <a:solidFill>
            <a:schemeClr val="tx1"/>
          </a:solidFill>
        </a:ln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b="0" i="0" dirty="0" smtClean="0">
            <a:latin typeface="Calibri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CFE_talk_RCUK_EFDA_simple">
  <a:themeElements>
    <a:clrScheme name="CCFE_talk_RCUK_EFDA_simp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CFE_talk_RCUK_EFDA_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FE_talk_RCUK_EFDA_sim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talk_RCUK_EFDA_sim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talk_RCUK_EFDA_sim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talk_RCUK_EFDA_sim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talk_RCUK_EFDA_sim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talk_RCUK_EFDA_sim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talk_RCUK_EFDA_sim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Venus 1 HD:Tokamak XP's, etc.:TFTR, XP's, etc.:CY 96:DT-801 High li:7/96 run:DT-801 7/8 sum/run plan</Template>
  <TotalTime>28489</TotalTime>
  <Pages>13</Pages>
  <Words>140</Words>
  <Application>Microsoft Office PowerPoint</Application>
  <PresentationFormat>On-screen Show (4:3)</PresentationFormat>
  <Paragraphs>32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run plan</vt:lpstr>
      <vt:lpstr>blank</vt:lpstr>
      <vt:lpstr>Blank Presentation</vt:lpstr>
      <vt:lpstr>2_Blank Presentation</vt:lpstr>
      <vt:lpstr>CCFE_talk_RCUK_EFDA_simple</vt:lpstr>
      <vt:lpstr>4_Blank Presentation</vt:lpstr>
      <vt:lpstr>5_Blank Presentation</vt:lpstr>
      <vt:lpstr>PowerPoint Presentation</vt:lpstr>
      <vt:lpstr>…But Until Then, Enjoy The Ride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ET1 intro</dc:title>
  <dc:subject>NSTX base slide format</dc:subject>
  <dc:creator>Steven A. Sabbagh</dc:creator>
  <cp:keywords>NSTX</cp:keywords>
  <cp:lastModifiedBy>Reviewer</cp:lastModifiedBy>
  <cp:revision>4667</cp:revision>
  <cp:lastPrinted>2011-09-27T20:42:09Z</cp:lastPrinted>
  <dcterms:created xsi:type="dcterms:W3CDTF">2000-01-31T02:57:44Z</dcterms:created>
  <dcterms:modified xsi:type="dcterms:W3CDTF">2014-11-10T12:39:06Z</dcterms:modified>
</cp:coreProperties>
</file>