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64" r:id="rId2"/>
    <p:sldId id="461" r:id="rId3"/>
    <p:sldId id="462" r:id="rId4"/>
    <p:sldId id="503" r:id="rId5"/>
    <p:sldId id="465" r:id="rId6"/>
    <p:sldId id="466" r:id="rId7"/>
    <p:sldId id="467" r:id="rId8"/>
    <p:sldId id="498" r:id="rId9"/>
    <p:sldId id="499" r:id="rId10"/>
    <p:sldId id="483" r:id="rId11"/>
    <p:sldId id="469" r:id="rId12"/>
    <p:sldId id="495" r:id="rId13"/>
    <p:sldId id="496" r:id="rId14"/>
    <p:sldId id="500" r:id="rId15"/>
    <p:sldId id="511" r:id="rId16"/>
    <p:sldId id="407" r:id="rId17"/>
    <p:sldId id="515" r:id="rId18"/>
    <p:sldId id="501" r:id="rId19"/>
    <p:sldId id="518" r:id="rId20"/>
    <p:sldId id="519" r:id="rId21"/>
    <p:sldId id="502" r:id="rId22"/>
    <p:sldId id="468" r:id="rId23"/>
    <p:sldId id="374" r:id="rId24"/>
    <p:sldId id="463" r:id="rId25"/>
    <p:sldId id="479" r:id="rId26"/>
    <p:sldId id="492" r:id="rId27"/>
    <p:sldId id="482" r:id="rId28"/>
    <p:sldId id="504" r:id="rId29"/>
    <p:sldId id="476" r:id="rId30"/>
    <p:sldId id="411" r:id="rId31"/>
    <p:sldId id="507" r:id="rId32"/>
    <p:sldId id="521" r:id="rId33"/>
    <p:sldId id="522" r:id="rId34"/>
    <p:sldId id="523" r:id="rId35"/>
    <p:sldId id="55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ayuki Ono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6699"/>
    <a:srgbClr val="0000FF"/>
    <a:srgbClr val="CC3300"/>
    <a:srgbClr val="C00000"/>
    <a:srgbClr val="3366CC"/>
    <a:srgbClr val="008080"/>
    <a:srgbClr val="920000"/>
    <a:srgbClr val="C3D69B"/>
    <a:srgbClr val="FF0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51" autoAdjust="0"/>
  </p:normalViewPr>
  <p:slideViewPr>
    <p:cSldViewPr>
      <p:cViewPr>
        <p:scale>
          <a:sx n="110" d="100"/>
          <a:sy n="110" d="100"/>
        </p:scale>
        <p:origin x="-1548" y="84"/>
      </p:cViewPr>
      <p:guideLst>
        <p:guide orient="horz" pos="31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0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NSTX/NSTX-U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Overview – IAEA-FEC 2016 (Menard)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88/0029-5515/56/10/106023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209800"/>
            <a:ext cx="8077200" cy="1371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latin typeface="Arial" charset="0"/>
              </a:rPr>
              <a:t>Jonathan Menard (PPPL)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On behalf of the NSTX-U Research Team</a:t>
            </a:r>
            <a:endParaRPr lang="en-US" dirty="0"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839200" cy="1143000"/>
          </a:xfrm>
        </p:spPr>
        <p:txBody>
          <a:bodyPr>
            <a:normAutofit fontScale="90000"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Overview of First Results from NSTX-U and Analysis Highlights from NSTX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28800" y="3505200"/>
            <a:ext cx="5486400" cy="12192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26</a:t>
            </a:r>
            <a:r>
              <a:rPr lang="en-US" sz="2800" baseline="30000" dirty="0" smtClean="0">
                <a:solidFill>
                  <a:srgbClr val="C00000"/>
                </a:solidFill>
              </a:rPr>
              <a:t>th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IAEA Fusion Energy Conference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Kyoto, Japan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17–22 October </a:t>
            </a:r>
            <a:r>
              <a:rPr lang="en-US" sz="2800" dirty="0" smtClean="0">
                <a:solidFill>
                  <a:srgbClr val="C00000"/>
                </a:solidFill>
              </a:rPr>
              <a:t>2016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NSTX-U has surpassed maximum </a:t>
            </a:r>
            <a:br>
              <a:rPr lang="en-US" sz="3200" dirty="0" smtClean="0"/>
            </a:br>
            <a:r>
              <a:rPr lang="en-US" sz="3200" dirty="0" smtClean="0"/>
              <a:t>pulse duration and magnetic field of NSTX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0080"/>
            <a:ext cx="4139453" cy="34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20080"/>
            <a:ext cx="4263787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214735"/>
            <a:ext cx="914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similar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Boronized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L-modes, P</a:t>
            </a:r>
            <a:r>
              <a:rPr lang="en-US" sz="24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=1MW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810000" y="3429000"/>
            <a:ext cx="0" cy="276231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76200" y="5616714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L-mode duration </a:t>
            </a:r>
          </a:p>
          <a:p>
            <a:pPr algn="r"/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exceeds longest NSTX H-mode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429000" y="5818257"/>
            <a:ext cx="346295" cy="304800"/>
          </a:xfrm>
          <a:prstGeom prst="rightArrow">
            <a:avLst>
              <a:gd name="adj1" fmla="val 73529"/>
              <a:gd name="adj2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019800" y="3611880"/>
            <a:ext cx="609600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76400" y="2514600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 longer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867400" y="3611880"/>
            <a:ext cx="457200" cy="2206378"/>
          </a:xfrm>
          <a:prstGeom prst="line">
            <a:avLst/>
          </a:prstGeom>
          <a:ln w="28575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14800" y="58482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NSTX-U B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 highest NSTX B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6629400" y="3611880"/>
            <a:ext cx="228600" cy="50292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n=1 error field correction (EFC) optimized to maximize pulse length, discharge performance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527"/>
            <a:ext cx="4943383" cy="386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6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L-modes used to identify optimal correction amplitude, phase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 rot="3320129">
            <a:off x="422677" y="1634316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23989"/>
          <a:stretch/>
        </p:blipFill>
        <p:spPr>
          <a:xfrm>
            <a:off x="5410200" y="2841516"/>
            <a:ext cx="3374753" cy="36354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15218" y="1748667"/>
            <a:ext cx="3928782" cy="1146933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3363" indent="-23336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Multiple compass scans confirm optimal L-mode EFC in flattop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6197617"/>
            <a:ext cx="142346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EFC current [kA]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806189" y="4488038"/>
            <a:ext cx="142346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EFC current [kA]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5391090"/>
            <a:ext cx="1339469" cy="430887"/>
          </a:xfrm>
          <a:prstGeom prst="rect">
            <a:avLst/>
          </a:prstGeom>
          <a:solidFill>
            <a:schemeClr val="bg1"/>
          </a:solidFill>
        </p:spPr>
        <p:txBody>
          <a:bodyPr wrap="none" rIns="0" rtlCol="0">
            <a:sp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en-US" sz="11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 2.9 ×10</a:t>
            </a:r>
            <a:r>
              <a:rPr lang="en-US" sz="1100" b="1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13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(solid)</a:t>
            </a:r>
          </a:p>
          <a:p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r>
              <a:rPr lang="en-US" sz="1100" b="1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 Narrow" panose="020B0606020202030204" pitchFamily="34" charset="0"/>
                <a:cs typeface="Arial" panose="020B0604020202020204" pitchFamily="34" charset="0"/>
              </a:rPr>
              <a:t>= 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1.4 ×10</a:t>
            </a:r>
            <a:r>
              <a:rPr lang="en-US" sz="1100" b="1" baseline="30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13</a:t>
            </a:r>
            <a:r>
              <a:rPr lang="en-US" sz="11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(dashed)</a:t>
            </a:r>
            <a:endParaRPr lang="en-US" sz="11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7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 smtClean="0"/>
              <a:t>Recovered ~1MA H-modes with weak/no core MHD</a:t>
            </a:r>
            <a:br>
              <a:rPr lang="en-US" sz="3000" dirty="0" smtClean="0"/>
            </a:br>
            <a:r>
              <a:rPr lang="en-US" sz="2400" dirty="0" smtClean="0"/>
              <a:t>(comparable to best NSTX plasmas at similar plasma current)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76" y="1492558"/>
            <a:ext cx="3485624" cy="498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48200" y="1066800"/>
            <a:ext cx="449580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20"/>
              </a:lnSpc>
              <a:spcBef>
                <a:spcPts val="60"/>
              </a:spcBef>
              <a:tabLst>
                <a:tab pos="469900" algn="l"/>
              </a:tabLst>
            </a:pPr>
            <a:r>
              <a:rPr lang="en-US" sz="2000" b="1" dirty="0" smtClean="0">
                <a:latin typeface="Arial"/>
                <a:cs typeface="Arial"/>
              </a:rPr>
              <a:t>H</a:t>
            </a:r>
            <a:r>
              <a:rPr lang="en-US" sz="2000" b="1" baseline="-25000" dirty="0" smtClean="0">
                <a:latin typeface="Arial"/>
                <a:cs typeface="Arial"/>
              </a:rPr>
              <a:t>98</a:t>
            </a:r>
            <a:r>
              <a:rPr lang="en-US" sz="2000" b="1" dirty="0" smtClean="0">
                <a:latin typeface="Arial"/>
                <a:cs typeface="Arial"/>
              </a:rPr>
              <a:t> ≥ 1, β</a:t>
            </a:r>
            <a:r>
              <a:rPr lang="en-US" sz="2000" b="1" spc="15" baseline="-21072" dirty="0" smtClean="0">
                <a:latin typeface="Arial"/>
                <a:cs typeface="Arial"/>
              </a:rPr>
              <a:t>N</a:t>
            </a:r>
            <a:r>
              <a:rPr lang="en-US" sz="2000" b="1" baseline="-21072" dirty="0" smtClean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~ 3.5-4 </a:t>
            </a:r>
            <a:r>
              <a:rPr lang="en-US" b="1" dirty="0" smtClean="0">
                <a:latin typeface="Arial"/>
                <a:cs typeface="Arial"/>
              </a:rPr>
              <a:t>≥</a:t>
            </a:r>
            <a:r>
              <a:rPr lang="en-US" sz="2000" b="1" spc="-5" dirty="0" smtClean="0">
                <a:latin typeface="Arial"/>
                <a:cs typeface="Arial"/>
              </a:rPr>
              <a:t> n=1 </a:t>
            </a:r>
            <a:r>
              <a:rPr lang="en-US" sz="2000" b="1" dirty="0" smtClean="0">
                <a:latin typeface="Arial"/>
                <a:cs typeface="Arial"/>
              </a:rPr>
              <a:t>no-wall</a:t>
            </a:r>
            <a:r>
              <a:rPr lang="en-US" sz="2000" b="1" spc="-5" dirty="0" smtClean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limit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2" y="1527825"/>
            <a:ext cx="4070498" cy="497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4"/>
          <p:cNvSpPr txBox="1"/>
          <p:nvPr/>
        </p:nvSpPr>
        <p:spPr>
          <a:xfrm>
            <a:off x="990600" y="1143000"/>
            <a:ext cx="3200400" cy="410369"/>
          </a:xfrm>
          <a:prstGeom prst="rect">
            <a:avLst/>
          </a:prstGeom>
          <a:ln w="952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39"/>
              </a:lnSpc>
              <a:tabLst>
                <a:tab pos="2519363" algn="l"/>
              </a:tabLst>
            </a:pP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202946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sz="14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no </a:t>
            </a:r>
            <a:r>
              <a:rPr sz="1400" b="1" spc="-5" dirty="0" smtClean="0">
                <a:solidFill>
                  <a:srgbClr val="FF0000"/>
                </a:solidFill>
                <a:latin typeface="Arial"/>
                <a:cs typeface="Arial"/>
              </a:rPr>
              <a:t>EF</a:t>
            </a:r>
            <a:r>
              <a:rPr sz="1400" b="1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204</a:t>
            </a:r>
            <a:r>
              <a:rPr lang="en-US" sz="1400" b="1" spc="-80" dirty="0" smtClean="0">
                <a:solidFill>
                  <a:srgbClr val="1087FF"/>
                </a:solidFill>
                <a:latin typeface="Arial"/>
                <a:cs typeface="Arial"/>
              </a:rPr>
              <a:t>1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12 –</a:t>
            </a:r>
            <a:r>
              <a:rPr lang="en-US" sz="1400" b="1" spc="-5" dirty="0" smtClean="0">
                <a:solidFill>
                  <a:srgbClr val="1087FF"/>
                </a:solidFill>
                <a:latin typeface="Arial"/>
                <a:cs typeface="Arial"/>
              </a:rPr>
              <a:t> EF</a:t>
            </a:r>
            <a:r>
              <a:rPr lang="en-US" sz="1400" b="1" dirty="0" smtClean="0">
                <a:solidFill>
                  <a:srgbClr val="1087FF"/>
                </a:solidFill>
                <a:latin typeface="Arial"/>
                <a:cs typeface="Arial"/>
              </a:rPr>
              <a:t>C</a:t>
            </a:r>
            <a:r>
              <a:rPr lang="en-US" sz="1400" b="1" spc="-5" dirty="0" smtClean="0">
                <a:solidFill>
                  <a:srgbClr val="1087FF"/>
                </a:solidFill>
                <a:latin typeface="Arial"/>
                <a:cs typeface="Arial"/>
              </a:rPr>
              <a:t> </a:t>
            </a:r>
            <a:r>
              <a:rPr lang="en-US" sz="1400" b="1" dirty="0">
                <a:solidFill>
                  <a:srgbClr val="1087FF"/>
                </a:solidFill>
                <a:latin typeface="Arial"/>
                <a:cs typeface="Arial"/>
              </a:rPr>
              <a:t>v2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ts val="1639"/>
              </a:lnSpc>
              <a:tabLst>
                <a:tab pos="2286000" algn="l"/>
              </a:tabLst>
            </a:pPr>
            <a:r>
              <a:rPr sz="1400" b="1" dirty="0" smtClean="0">
                <a:solidFill>
                  <a:srgbClr val="5EC40C"/>
                </a:solidFill>
                <a:latin typeface="Arial"/>
                <a:cs typeface="Arial"/>
              </a:rPr>
              <a:t>203679 –</a:t>
            </a:r>
            <a:r>
              <a:rPr sz="1400" b="1" spc="-5" dirty="0" smtClean="0">
                <a:solidFill>
                  <a:srgbClr val="5EC40C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5EC40C"/>
                </a:solidFill>
                <a:latin typeface="Arial"/>
                <a:cs typeface="Arial"/>
              </a:rPr>
              <a:t>EF</a:t>
            </a:r>
            <a:r>
              <a:rPr sz="1400" b="1" dirty="0">
                <a:solidFill>
                  <a:srgbClr val="5EC40C"/>
                </a:solidFill>
                <a:latin typeface="Arial"/>
                <a:cs typeface="Arial"/>
              </a:rPr>
              <a:t>C</a:t>
            </a:r>
            <a:r>
              <a:rPr sz="1400" b="1" spc="-5" dirty="0">
                <a:solidFill>
                  <a:srgbClr val="5EC40C"/>
                </a:solidFill>
                <a:latin typeface="Arial"/>
                <a:cs typeface="Arial"/>
              </a:rPr>
              <a:t> </a:t>
            </a:r>
            <a:r>
              <a:rPr sz="1400" b="1" dirty="0" smtClean="0">
                <a:solidFill>
                  <a:srgbClr val="5EC40C"/>
                </a:solidFill>
                <a:latin typeface="Arial"/>
                <a:cs typeface="Arial"/>
              </a:rPr>
              <a:t>v1</a:t>
            </a:r>
            <a:r>
              <a:rPr lang="en-US" sz="1400" b="1" dirty="0" smtClean="0">
                <a:solidFill>
                  <a:srgbClr val="5EC40C"/>
                </a:solidFill>
                <a:latin typeface="Arial"/>
                <a:cs typeface="Arial"/>
              </a:rPr>
              <a:t>   </a:t>
            </a:r>
            <a:r>
              <a:rPr lang="en-US" sz="1400" b="1" dirty="0" smtClean="0">
                <a:latin typeface="Arial"/>
                <a:cs typeface="Arial"/>
              </a:rPr>
              <a:t>204</a:t>
            </a:r>
            <a:r>
              <a:rPr lang="en-US" sz="1400" b="1" spc="-80" dirty="0" smtClean="0">
                <a:latin typeface="Arial"/>
                <a:cs typeface="Arial"/>
              </a:rPr>
              <a:t>1</a:t>
            </a:r>
            <a:r>
              <a:rPr lang="en-US" sz="1400" b="1" dirty="0" smtClean="0">
                <a:latin typeface="Arial"/>
                <a:cs typeface="Arial"/>
              </a:rPr>
              <a:t>18 –</a:t>
            </a:r>
            <a:r>
              <a:rPr lang="en-US" sz="1400" b="1" spc="-5" dirty="0" smtClean="0">
                <a:latin typeface="Arial"/>
                <a:cs typeface="Arial"/>
              </a:rPr>
              <a:t> EF</a:t>
            </a:r>
            <a:r>
              <a:rPr lang="en-US" sz="1400" b="1" dirty="0" smtClean="0">
                <a:latin typeface="Arial"/>
                <a:cs typeface="Arial"/>
              </a:rPr>
              <a:t>C</a:t>
            </a:r>
            <a:r>
              <a:rPr lang="en-US" sz="1400" b="1" spc="-5" dirty="0" smtClean="0">
                <a:latin typeface="Arial"/>
                <a:cs typeface="Arial"/>
              </a:rPr>
              <a:t> </a:t>
            </a:r>
            <a:r>
              <a:rPr lang="en-US" sz="1400" b="1" dirty="0" smtClean="0">
                <a:latin typeface="Arial"/>
                <a:cs typeface="Arial"/>
              </a:rPr>
              <a:t>v2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9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Accessed low</a:t>
            </a:r>
            <a:r>
              <a:rPr lang="en-US" sz="3200" spc="-5" dirty="0"/>
              <a:t> l</a:t>
            </a:r>
            <a:r>
              <a:rPr lang="en-US" sz="3200" baseline="-20833" dirty="0">
                <a:solidFill>
                  <a:srgbClr val="407AAA"/>
                </a:solidFill>
              </a:rPr>
              <a:t>i</a:t>
            </a:r>
            <a:r>
              <a:rPr lang="en-US" sz="3200" spc="-5" dirty="0"/>
              <a:t> and high </a:t>
            </a:r>
            <a:r>
              <a:rPr lang="en-US" sz="3200" dirty="0">
                <a:latin typeface="Symbol" panose="05050102010706020507" pitchFamily="18" charset="2"/>
                <a:cs typeface="Arial"/>
              </a:rPr>
              <a:t>k</a:t>
            </a:r>
            <a:r>
              <a:rPr lang="en-US" sz="3200" dirty="0"/>
              <a:t> using progressively earlier H-mode </a:t>
            </a:r>
            <a:r>
              <a:rPr lang="en-US" sz="3200" spc="-5" dirty="0"/>
              <a:t>and heating + </a:t>
            </a:r>
            <a:r>
              <a:rPr lang="en-US" sz="3200" dirty="0"/>
              <a:t>optimized EFC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370"/>
            <a:ext cx="8538210" cy="435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4"/>
          <p:cNvSpPr/>
          <p:nvPr/>
        </p:nvSpPr>
        <p:spPr>
          <a:xfrm>
            <a:off x="5155311" y="2957323"/>
            <a:ext cx="1709928" cy="905256"/>
          </a:xfrm>
          <a:custGeom>
            <a:avLst/>
            <a:gdLst/>
            <a:ahLst/>
            <a:cxnLst/>
            <a:rect l="l" t="t" r="r" b="b"/>
            <a:pathLst>
              <a:path w="1295400" h="685800">
                <a:moveTo>
                  <a:pt x="0" y="0"/>
                </a:moveTo>
                <a:lnTo>
                  <a:pt x="1295399" y="0"/>
                </a:lnTo>
                <a:lnTo>
                  <a:pt x="1295399" y="685799"/>
                </a:lnTo>
                <a:lnTo>
                  <a:pt x="0" y="6857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8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5033772" y="3923980"/>
            <a:ext cx="212902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L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-m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od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 fl</a:t>
            </a:r>
            <a:r>
              <a:rPr sz="1800" b="1" dirty="0">
                <a:solidFill>
                  <a:srgbClr val="008000"/>
                </a:solidFill>
                <a:latin typeface="Arial"/>
                <a:cs typeface="Arial"/>
              </a:rPr>
              <a:t>atto</a:t>
            </a:r>
            <a:r>
              <a:rPr sz="1800" b="1" spc="-5" dirty="0">
                <a:solidFill>
                  <a:srgbClr val="008000"/>
                </a:solidFill>
                <a:latin typeface="Arial"/>
                <a:cs typeface="Arial"/>
              </a:rPr>
              <a:t>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114800" y="1928308"/>
            <a:ext cx="1828307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H-m</a:t>
            </a:r>
            <a:r>
              <a:rPr sz="1800" b="1" spc="-5" dirty="0">
                <a:latin typeface="Arial"/>
                <a:cs typeface="Arial"/>
              </a:rPr>
              <a:t>od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5" dirty="0">
                <a:latin typeface="Arial"/>
                <a:cs typeface="Arial"/>
              </a:rPr>
              <a:t> fl</a:t>
            </a:r>
            <a:r>
              <a:rPr sz="1800" b="1" dirty="0">
                <a:latin typeface="Arial"/>
                <a:cs typeface="Arial"/>
              </a:rPr>
              <a:t>atto</a:t>
            </a:r>
            <a:r>
              <a:rPr sz="1800" b="1" spc="-5" dirty="0">
                <a:latin typeface="Arial"/>
                <a:cs typeface="Arial"/>
              </a:rPr>
              <a:t>p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6248400" y="1501170"/>
            <a:ext cx="2819400" cy="7848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vert="horz" wrap="square" lIns="0" tIns="0" rIns="0" bIns="45720" rtlCol="0">
            <a:spAutoFit/>
          </a:bodyPr>
          <a:lstStyle/>
          <a:p>
            <a:pPr marL="119063" indent="-3175"/>
            <a:r>
              <a:rPr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N</a:t>
            </a:r>
            <a:r>
              <a:rPr sz="2400" b="1" spc="-5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ST</a:t>
            </a:r>
            <a:r>
              <a:rPr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X-U</a:t>
            </a:r>
            <a:r>
              <a:rPr lang="en-US" sz="2400" b="1" dirty="0" smtClean="0">
                <a:solidFill>
                  <a:srgbClr val="0000FF"/>
                </a:solidFill>
                <a:latin typeface="Arial Narrow" panose="020B0606020202030204" pitchFamily="34" charset="0"/>
                <a:cs typeface="Arial"/>
              </a:rPr>
              <a:t> (5 run weeks)</a:t>
            </a:r>
          </a:p>
          <a:p>
            <a:pPr marL="119063" indent="-3175"/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NSTX (10 years)</a:t>
            </a:r>
            <a:endParaRPr sz="2400" dirty="0">
              <a:solidFill>
                <a:srgbClr val="FF0000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9" name="Right Arrow 8"/>
          <p:cNvSpPr/>
          <p:nvPr/>
        </p:nvSpPr>
        <p:spPr>
          <a:xfrm rot="13168013">
            <a:off x="3349818" y="1824400"/>
            <a:ext cx="657022" cy="463099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6"/>
          <p:cNvSpPr txBox="1"/>
          <p:nvPr/>
        </p:nvSpPr>
        <p:spPr>
          <a:xfrm>
            <a:off x="2438400" y="1444823"/>
            <a:ext cx="1705356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000" b="1" dirty="0" smtClean="0">
                <a:latin typeface="Arial"/>
                <a:cs typeface="Arial"/>
              </a:rPr>
              <a:t>Future goal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8"/>
          <p:cNvSpPr/>
          <p:nvPr/>
        </p:nvSpPr>
        <p:spPr>
          <a:xfrm>
            <a:off x="3948303" y="2253235"/>
            <a:ext cx="2112264" cy="1307592"/>
          </a:xfrm>
          <a:custGeom>
            <a:avLst/>
            <a:gdLst/>
            <a:ahLst/>
            <a:cxnLst/>
            <a:rect l="l" t="t" r="r" b="b"/>
            <a:pathLst>
              <a:path w="1600200" h="990600">
                <a:moveTo>
                  <a:pt x="0" y="0"/>
                </a:moveTo>
                <a:lnTo>
                  <a:pt x="1600199" y="0"/>
                </a:lnTo>
                <a:lnTo>
                  <a:pt x="1600199" y="990599"/>
                </a:lnTo>
                <a:lnTo>
                  <a:pt x="0" y="990599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76200" y="5334000"/>
            <a:ext cx="8991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NSTX-U:  Additional sensors improve estimation of Z, </a:t>
            </a:r>
            <a:r>
              <a:rPr lang="en-US" b="1" dirty="0" err="1" smtClean="0"/>
              <a:t>dZ</a:t>
            </a:r>
            <a:r>
              <a:rPr lang="en-US" b="1" dirty="0" smtClean="0"/>
              <a:t>/</a:t>
            </a:r>
            <a:r>
              <a:rPr lang="en-US" b="1" dirty="0" err="1" smtClean="0"/>
              <a:t>dt</a:t>
            </a:r>
            <a:endParaRPr lang="en-US" b="1" dirty="0"/>
          </a:p>
          <a:p>
            <a:r>
              <a:rPr lang="en-US" b="1" dirty="0" smtClean="0"/>
              <a:t>Goals for next run:  </a:t>
            </a:r>
          </a:p>
          <a:p>
            <a:pPr lvl="1"/>
            <a:r>
              <a:rPr lang="en-US" sz="2600" b="1" dirty="0" smtClean="0"/>
              <a:t>Access l</a:t>
            </a:r>
            <a:r>
              <a:rPr lang="en-US" sz="2600" b="1" baseline="-25000" dirty="0" smtClean="0"/>
              <a:t>i</a:t>
            </a:r>
            <a:r>
              <a:rPr lang="en-US" sz="2600" b="1" dirty="0" smtClean="0"/>
              <a:t> = 0.5-0.7, </a:t>
            </a:r>
            <a:r>
              <a:rPr lang="en-US" sz="2600" b="1" dirty="0" smtClean="0">
                <a:latin typeface="Symbol" panose="05050102010706020507" pitchFamily="18" charset="2"/>
              </a:rPr>
              <a:t>k</a:t>
            </a:r>
            <a:r>
              <a:rPr lang="en-US" sz="2600" b="1" dirty="0" smtClean="0"/>
              <a:t>=2.4-2.7, B</a:t>
            </a:r>
            <a:r>
              <a:rPr lang="en-US" sz="2600" b="1" baseline="-25000" dirty="0" smtClean="0"/>
              <a:t>T</a:t>
            </a:r>
            <a:r>
              <a:rPr lang="en-US" sz="2600" b="1" dirty="0" smtClean="0"/>
              <a:t> = 0.75-1T, I</a:t>
            </a:r>
            <a:r>
              <a:rPr lang="en-US" sz="2600" b="1" baseline="-25000" dirty="0" smtClean="0"/>
              <a:t>P</a:t>
            </a:r>
            <a:r>
              <a:rPr lang="en-US" sz="2600" b="1" dirty="0" smtClean="0"/>
              <a:t> = 1.5-2MA 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6962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Scenario Development </a:t>
            </a:r>
          </a:p>
          <a:p>
            <a:pPr marL="573088" lvl="1" indent="-344488"/>
            <a:r>
              <a:rPr lang="en-US" sz="2800" dirty="0" smtClean="0"/>
              <a:t>Macroscopic Stability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01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118231" y="1105156"/>
            <a:ext cx="2548769" cy="4914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Tx/>
              <a:buSzPct val="100000"/>
              <a:buNone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New DECAF (Disruption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Event Characterization And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Forecasting) code written</a:t>
            </a:r>
          </a:p>
          <a:p>
            <a:pPr marL="365760" lvl="2" indent="-169863"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disruption event chains and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</a:p>
          <a:p>
            <a:pPr marL="640080" lvl="3" indent="-169863"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vertical displacement, pressure peaking, tearing modes…</a:t>
            </a:r>
            <a:endParaRPr lang="en-US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 lvl="2" indent="-169863"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Predict events in disruption chains</a:t>
            </a:r>
          </a:p>
          <a:p>
            <a:pPr marL="365760" lvl="2" indent="-169863"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Cues disruption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avoidance system</a:t>
            </a:r>
            <a:endParaRPr lang="en-US" sz="180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90600"/>
          </a:xfrm>
        </p:spPr>
        <p:txBody>
          <a:bodyPr>
            <a:normAutofit/>
          </a:bodyPr>
          <a:lstStyle/>
          <a:p>
            <a:pPr lvl="3" algn="ctr"/>
            <a:r>
              <a:rPr lang="en-US" sz="28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 characterization and forecasting capability initiated for NSTX-U as part of disruption avoidance plan </a:t>
            </a:r>
            <a:endParaRPr lang="en-US" sz="2800" dirty="0">
              <a:solidFill>
                <a:srgbClr val="3366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4989156"/>
            <a:ext cx="6313602" cy="148784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Initial </a:t>
            </a:r>
            <a:r>
              <a:rPr lang="en-US" sz="2000" dirty="0"/>
              <a:t>tests on NSTX RWM database</a:t>
            </a:r>
          </a:p>
          <a:p>
            <a:pPr lvl="1"/>
            <a:r>
              <a:rPr lang="en-US" sz="1600" dirty="0"/>
              <a:t>86% of RWM shots are predicted </a:t>
            </a:r>
            <a:r>
              <a:rPr lang="en-US" sz="1600" dirty="0" smtClean="0"/>
              <a:t>unstable</a:t>
            </a:r>
            <a:endParaRPr lang="en-US" dirty="0"/>
          </a:p>
          <a:p>
            <a:r>
              <a:rPr lang="en-US" sz="2000" dirty="0" smtClean="0"/>
              <a:t>Possible </a:t>
            </a:r>
            <a:r>
              <a:rPr lang="en-US" sz="2000" dirty="0"/>
              <a:t>to </a:t>
            </a:r>
            <a:r>
              <a:rPr lang="en-US" sz="2000" dirty="0" smtClean="0"/>
              <a:t>predict growth </a:t>
            </a:r>
            <a:r>
              <a:rPr lang="en-US" sz="2000" dirty="0"/>
              <a:t>rate </a:t>
            </a:r>
            <a:r>
              <a:rPr lang="en-US" sz="2000" dirty="0" smtClean="0"/>
              <a:t>in </a:t>
            </a:r>
            <a:r>
              <a:rPr lang="en-US" sz="2000" dirty="0"/>
              <a:t>real </a:t>
            </a:r>
            <a:r>
              <a:rPr lang="en-US" sz="2000" dirty="0" smtClean="0"/>
              <a:t>time</a:t>
            </a:r>
            <a:endParaRPr lang="en-US" sz="20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743200" y="1834597"/>
            <a:ext cx="2546300" cy="3066186"/>
            <a:chOff x="457201" y="1066800"/>
            <a:chExt cx="3150066" cy="379322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7"/>
            <a:stretch/>
          </p:blipFill>
          <p:spPr bwMode="auto">
            <a:xfrm>
              <a:off x="457201" y="1412428"/>
              <a:ext cx="3150066" cy="3447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685800" y="1066800"/>
              <a:ext cx="2792203" cy="304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600" u="sng" dirty="0" err="1">
                  <a:solidFill>
                    <a:srgbClr val="6600FF"/>
                  </a:solidFill>
                  <a:latin typeface="Symbol" pitchFamily="18" charset="2"/>
                </a:rPr>
                <a:t>gt</a:t>
              </a:r>
              <a:r>
                <a:rPr lang="en-US" sz="1600" u="sng" baseline="-25000" dirty="0" err="1">
                  <a:solidFill>
                    <a:srgbClr val="6600FF"/>
                  </a:solidFill>
                  <a:latin typeface="Helvetica" pitchFamily="34" charset="0"/>
                </a:rPr>
                <a:t>w</a:t>
              </a:r>
              <a:r>
                <a:rPr lang="en-US" sz="1600" u="sng" dirty="0">
                  <a:solidFill>
                    <a:srgbClr val="6600FF"/>
                  </a:solidFill>
                  <a:latin typeface="Helvetica" pitchFamily="34" charset="0"/>
                </a:rPr>
                <a:t> contours vs. </a:t>
              </a:r>
              <a:r>
                <a:rPr lang="el-GR" sz="1600" u="sng" dirty="0">
                  <a:solidFill>
                    <a:srgbClr val="6600FF"/>
                  </a:solidFill>
                  <a:latin typeface="Calibri" pitchFamily="34" charset="0"/>
                </a:rPr>
                <a:t>ν</a:t>
              </a:r>
              <a:r>
                <a:rPr lang="en-US" sz="1600" u="sng" dirty="0">
                  <a:solidFill>
                    <a:srgbClr val="6600FF"/>
                  </a:solidFill>
                  <a:latin typeface="Helvetica" pitchFamily="34" charset="0"/>
                </a:rPr>
                <a:t> and </a:t>
              </a:r>
              <a:r>
                <a:rPr lang="en-US" sz="1600" u="sng" dirty="0" err="1">
                  <a:solidFill>
                    <a:srgbClr val="6600FF"/>
                  </a:solidFill>
                  <a:latin typeface="Symbol" pitchFamily="18" charset="2"/>
                </a:rPr>
                <a:t>w</a:t>
              </a:r>
              <a:r>
                <a:rPr lang="en-US" sz="1600" u="sng" baseline="-25000" dirty="0" err="1">
                  <a:solidFill>
                    <a:srgbClr val="6600FF"/>
                  </a:solidFill>
                  <a:latin typeface="Symbol" pitchFamily="18" charset="2"/>
                </a:rPr>
                <a:t>f</a:t>
              </a:r>
              <a:endParaRPr lang="en-US" sz="1600" u="sng" baseline="-25000" dirty="0">
                <a:solidFill>
                  <a:srgbClr val="6600FF"/>
                </a:solidFill>
                <a:latin typeface="Symbol" pitchFamily="18" charset="2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1822683" y="2065183"/>
              <a:ext cx="26041" cy="29126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1794545" y="2602339"/>
              <a:ext cx="56276" cy="25131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1744211" y="3048000"/>
              <a:ext cx="177567" cy="22284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2286000" y="3206154"/>
              <a:ext cx="76200" cy="22284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9" name="Rectangle 38"/>
            <p:cNvSpPr/>
            <p:nvPr/>
          </p:nvSpPr>
          <p:spPr>
            <a:xfrm>
              <a:off x="1660321" y="1723859"/>
              <a:ext cx="1126045" cy="5711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Increasing time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486400" y="1834597"/>
            <a:ext cx="3587920" cy="3347003"/>
            <a:chOff x="4437359" y="1075189"/>
            <a:chExt cx="4373389" cy="407973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684" y="1432495"/>
              <a:ext cx="3269115" cy="3554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867400" y="2033025"/>
              <a:ext cx="675443" cy="337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latin typeface="+mj-lt"/>
                </a:rPr>
                <a:t>ideal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3375" y="3242846"/>
              <a:ext cx="1374006" cy="337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Ideal + kinetic</a:t>
              </a:r>
              <a:endParaRPr lang="en-US" sz="12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80284" y="2609514"/>
              <a:ext cx="930464" cy="337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unstable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80284" y="3015681"/>
              <a:ext cx="723346" cy="337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stable</a:t>
              </a:r>
              <a:endParaRPr lang="en-US" sz="1200" dirty="0">
                <a:solidFill>
                  <a:srgbClr val="0099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7807131" y="2626292"/>
              <a:ext cx="0" cy="36598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7807131" y="2973538"/>
              <a:ext cx="0" cy="41475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4780052" y="1075189"/>
              <a:ext cx="3519034" cy="30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600" u="sng" dirty="0" smtClean="0">
                  <a:solidFill>
                    <a:srgbClr val="6600FF"/>
                  </a:solidFill>
                  <a:latin typeface="+mj-lt"/>
                </a:rPr>
                <a:t>Normalized growth rate vs. time</a:t>
              </a:r>
              <a:endParaRPr lang="en-US" sz="1600" u="sng" baseline="-25000" dirty="0">
                <a:solidFill>
                  <a:srgbClr val="6600FF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360569" y="2678129"/>
              <a:ext cx="641281" cy="4877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Symbol" panose="05050102010706020507" pitchFamily="18" charset="2"/>
                </a:rPr>
                <a:t>gt</a:t>
              </a:r>
              <a:r>
                <a:rPr lang="en-US" sz="2000" baseline="-25000" dirty="0" err="1" smtClean="0">
                  <a:latin typeface="Arial"/>
                </a:rPr>
                <a:t>w</a:t>
              </a:r>
              <a:endParaRPr lang="en-US" sz="2000" baseline="-25000" dirty="0"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08805" y="4129753"/>
              <a:ext cx="948560" cy="31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100" dirty="0" smtClean="0">
                  <a:latin typeface="+mj-lt"/>
                </a:rPr>
                <a:t>139514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6967467" y="3567946"/>
              <a:ext cx="1034021" cy="337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66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disruption</a:t>
              </a:r>
              <a:endParaRPr lang="en-US" sz="1200" dirty="0">
                <a:solidFill>
                  <a:srgbClr val="6600FF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7199012" y="3073775"/>
              <a:ext cx="0" cy="178624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31" name="Rectangle 30"/>
            <p:cNvSpPr/>
            <p:nvPr/>
          </p:nvSpPr>
          <p:spPr>
            <a:xfrm>
              <a:off x="6950793" y="4817279"/>
              <a:ext cx="1813641" cy="337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redicted instability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0" name="Picture 2" descr="Image result for columbia universit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9" y="6137622"/>
            <a:ext cx="2286000" cy="33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2819400" y="1050173"/>
            <a:ext cx="6324600" cy="75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Tx/>
              <a:buSzPct val="100000"/>
              <a:buNone/>
            </a:pP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Example: Reduced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kinetic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resistive wall mode (RWM) 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for calculating growth rate vs. time</a:t>
            </a:r>
          </a:p>
        </p:txBody>
      </p:sp>
      <p:sp>
        <p:nvSpPr>
          <p:cNvPr id="42" name="object 8"/>
          <p:cNvSpPr txBox="1"/>
          <p:nvPr/>
        </p:nvSpPr>
        <p:spPr>
          <a:xfrm>
            <a:off x="3850215" y="6189730"/>
            <a:ext cx="4484801" cy="20839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28905" algn="ctr">
              <a:lnSpc>
                <a:spcPct val="100000"/>
              </a:lnSpc>
              <a:spcBef>
                <a:spcPts val="185"/>
              </a:spcBef>
            </a:pPr>
            <a:r>
              <a:rPr lang="en-US" sz="1200" i="1" spc="-5" dirty="0" smtClean="0">
                <a:latin typeface="Arial"/>
                <a:cs typeface="Arial"/>
              </a:rPr>
              <a:t>J.W. </a:t>
            </a:r>
            <a:r>
              <a:rPr lang="en-US" sz="1200" i="1" spc="-5" dirty="0" err="1" smtClean="0">
                <a:latin typeface="Arial"/>
                <a:cs typeface="Arial"/>
              </a:rPr>
              <a:t>Berkery</a:t>
            </a:r>
            <a:r>
              <a:rPr sz="1200" i="1" spc="-5" dirty="0" smtClean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et al., </a:t>
            </a:r>
            <a:r>
              <a:rPr lang="en-US" sz="1200" i="1" spc="-5" dirty="0" smtClean="0">
                <a:latin typeface="Arial"/>
                <a:cs typeface="Arial"/>
              </a:rPr>
              <a:t>Poster EX/P4-34, Wednesday afternoon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2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dow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23072" b="18703"/>
          <a:stretch/>
        </p:blipFill>
        <p:spPr>
          <a:xfrm>
            <a:off x="4958594" y="987648"/>
            <a:ext cx="4185406" cy="548935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51054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Plasma control system detects loss of control</a:t>
            </a:r>
          </a:p>
          <a:p>
            <a:pPr lvl="1"/>
            <a:r>
              <a:rPr lang="en-US" dirty="0" smtClean="0"/>
              <a:t>Central solenoid coil near maximum allowed current</a:t>
            </a:r>
          </a:p>
          <a:p>
            <a:pPr lvl="1"/>
            <a:r>
              <a:rPr lang="en-US" dirty="0" smtClean="0"/>
              <a:t>Vertical oscillations exceed threshold</a:t>
            </a:r>
          </a:p>
          <a:p>
            <a:pPr lvl="1"/>
            <a:r>
              <a:rPr lang="en-US" b="1" dirty="0" smtClean="0"/>
              <a:t>ABS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r>
              <a:rPr lang="en-US" dirty="0" smtClean="0"/>
              <a:t>–</a:t>
            </a:r>
            <a:r>
              <a:rPr lang="en-US" dirty="0" err="1" smtClean="0"/>
              <a:t>I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 request </a:t>
            </a:r>
            <a:r>
              <a:rPr lang="en-US" dirty="0" smtClean="0"/>
              <a:t>) above threshold</a:t>
            </a:r>
          </a:p>
          <a:p>
            <a:pPr lvl="1"/>
            <a:endParaRPr lang="en-US" sz="1600" dirty="0"/>
          </a:p>
          <a:p>
            <a:r>
              <a:rPr lang="en-US" dirty="0"/>
              <a:t>“</a:t>
            </a:r>
            <a:r>
              <a:rPr lang="en-US" dirty="0" smtClean="0"/>
              <a:t>State-machine” based: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eedback control switches to new “states” that attempt to stably ramp-down the plasma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Implemented automated ramp-down for NSTX-U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197771" y="1078468"/>
            <a:ext cx="35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</a:t>
            </a:r>
            <a:r>
              <a:rPr lang="en-US" baseline="-25000" dirty="0" smtClean="0">
                <a:solidFill>
                  <a:srgbClr val="0000FF"/>
                </a:solidFill>
              </a:rPr>
              <a:t>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5930" y="1459468"/>
            <a:ext cx="17230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baseline="-25000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 Request</a:t>
            </a:r>
          </a:p>
          <a:p>
            <a:r>
              <a:rPr lang="en-US" sz="1050" dirty="0" smtClean="0">
                <a:solidFill>
                  <a:srgbClr val="FF0000"/>
                </a:solidFill>
              </a:rPr>
              <a:t>(including asynchronous transition to </a:t>
            </a:r>
            <a:r>
              <a:rPr lang="en-US" sz="1050" dirty="0" err="1" smtClean="0">
                <a:solidFill>
                  <a:srgbClr val="FF0000"/>
                </a:solidFill>
              </a:rPr>
              <a:t>rampdown</a:t>
            </a:r>
            <a:r>
              <a:rPr lang="en-US" sz="1050" dirty="0" smtClean="0">
                <a:solidFill>
                  <a:srgbClr val="FF0000"/>
                </a:solidFill>
              </a:rPr>
              <a:t>)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4971" y="292042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>
                <a:solidFill>
                  <a:srgbClr val="FF0000"/>
                </a:solidFill>
              </a:rPr>
              <a:t>Z</a:t>
            </a:r>
            <a:r>
              <a:rPr lang="en-US" sz="1400" baseline="-25000" dirty="0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</a:rPr>
              <a:t>dZ</a:t>
            </a:r>
            <a:r>
              <a:rPr lang="en-US" sz="1400" baseline="-25000" dirty="0" err="1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FF0000"/>
                </a:solidFill>
              </a:rPr>
              <a:t>/</a:t>
            </a:r>
            <a:r>
              <a:rPr lang="en-US" sz="1400" dirty="0" err="1">
                <a:solidFill>
                  <a:srgbClr val="FF0000"/>
                </a:solidFill>
              </a:rPr>
              <a:t>dt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7771" y="2587823"/>
            <a:ext cx="1771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400" dirty="0">
                <a:solidFill>
                  <a:srgbClr val="0000FF"/>
                </a:solidFill>
              </a:rPr>
              <a:t>Z</a:t>
            </a:r>
            <a:r>
              <a:rPr lang="en-US" sz="1400" baseline="-25000" dirty="0">
                <a:solidFill>
                  <a:srgbClr val="0000FF"/>
                </a:solidFill>
              </a:rPr>
              <a:t>P</a:t>
            </a:r>
            <a:r>
              <a:rPr lang="en-US" sz="1400" dirty="0">
                <a:solidFill>
                  <a:srgbClr val="0000FF"/>
                </a:solidFill>
              </a:rPr>
              <a:t>(</a:t>
            </a:r>
            <a:r>
              <a:rPr lang="en-US" sz="1400" dirty="0" err="1">
                <a:solidFill>
                  <a:srgbClr val="0000FF"/>
                </a:solidFill>
              </a:rPr>
              <a:t>dZ</a:t>
            </a:r>
            <a:r>
              <a:rPr lang="en-US" sz="1400" baseline="-25000" dirty="0" err="1">
                <a:solidFill>
                  <a:srgbClr val="0000FF"/>
                </a:solidFill>
              </a:rPr>
              <a:t>P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dt</a:t>
            </a:r>
            <a:r>
              <a:rPr lang="en-US" sz="1400" dirty="0" smtClean="0">
                <a:solidFill>
                  <a:srgbClr val="0000FF"/>
                </a:solidFill>
              </a:rPr>
              <a:t>) threshold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5371" y="4267200"/>
            <a:ext cx="763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Normal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248400" y="3962400"/>
            <a:ext cx="1671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Fast I</a:t>
            </a:r>
            <a:r>
              <a:rPr lang="en-US" sz="1400" baseline="-25000" dirty="0" smtClean="0"/>
              <a:t>P</a:t>
            </a:r>
            <a:r>
              <a:rPr lang="en-US" sz="1400" dirty="0" smtClean="0"/>
              <a:t> </a:t>
            </a:r>
            <a:r>
              <a:rPr lang="en-US" sz="1400" dirty="0" err="1" smtClean="0"/>
              <a:t>Rampdown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66279" y="3652837"/>
            <a:ext cx="1219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Insufficient I</a:t>
            </a:r>
            <a:r>
              <a:rPr lang="en-US" sz="1400" baseline="-25000" dirty="0" smtClean="0"/>
              <a:t>P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731171" y="4419600"/>
            <a:ext cx="381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721771" y="4191000"/>
            <a:ext cx="3048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968925" y="3806725"/>
            <a:ext cx="641725" cy="155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21571" y="548342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dirty="0" smtClean="0">
                <a:solidFill>
                  <a:srgbClr val="FF0000"/>
                </a:solidFill>
              </a:rPr>
              <a:t>Z</a:t>
            </a:r>
            <a:r>
              <a:rPr lang="en-US" sz="1400" baseline="-25000" dirty="0" smtClean="0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from EFIT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9171" y="3657600"/>
            <a:ext cx="723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“State”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289787" y="5029200"/>
            <a:ext cx="346384" cy="0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9" idx="3"/>
          </p:cNvCxnSpPr>
          <p:nvPr/>
        </p:nvCxnSpPr>
        <p:spPr>
          <a:xfrm flipV="1">
            <a:off x="7961812" y="5029200"/>
            <a:ext cx="267788" cy="214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031925" y="5105400"/>
            <a:ext cx="192988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1200" dirty="0" smtClean="0"/>
              <a:t>Typical Z</a:t>
            </a:r>
            <a:r>
              <a:rPr lang="en-US" sz="1200" baseline="-25000" dirty="0" smtClean="0"/>
              <a:t>P</a:t>
            </a:r>
            <a:r>
              <a:rPr lang="en-US" sz="1200" dirty="0" smtClean="0"/>
              <a:t> w/o fast ramp-down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97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3000" dirty="0" smtClean="0"/>
              <a:t>Leading studies of rotating halo currents through ITPA multi-machine analysis and M3D-C1 simulations</a:t>
            </a:r>
            <a:endParaRPr lang="en-US" sz="3000" dirty="0"/>
          </a:p>
        </p:txBody>
      </p:sp>
      <p:pic>
        <p:nvPicPr>
          <p:cNvPr id="9" name="Picture 8" descr="Halo_M3DC1_2D_Oct20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" b="2"/>
          <a:stretch/>
        </p:blipFill>
        <p:spPr>
          <a:xfrm>
            <a:off x="6461094" y="2743200"/>
            <a:ext cx="2422260" cy="3733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48400" y="1121167"/>
            <a:ext cx="2819400" cy="16850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bIns="9144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kern="0" dirty="0" smtClean="0">
                <a:latin typeface="Arial"/>
                <a:cs typeface="Arial"/>
              </a:rPr>
              <a:t>M3D-C1 simulations:</a:t>
            </a:r>
          </a:p>
          <a:p>
            <a:pPr marL="227013" indent="-16510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NSTX(-U) geometry</a:t>
            </a:r>
          </a:p>
          <a:p>
            <a:pPr marL="227013" indent="-16510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Simulate in 2D while </a:t>
            </a:r>
            <a:r>
              <a:rPr lang="en-US" sz="1600" i="1" dirty="0">
                <a:latin typeface="Arial"/>
                <a:cs typeface="Arial"/>
              </a:rPr>
              <a:t>q</a:t>
            </a:r>
            <a:r>
              <a:rPr lang="en-US" sz="1050" i="1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&gt;2</a:t>
            </a:r>
          </a:p>
          <a:p>
            <a:pPr marL="227013" indent="-16510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Switch to 3D to resolve halo rotation (in progress)</a:t>
            </a:r>
          </a:p>
          <a:p>
            <a:pPr marL="227013" indent="-165100">
              <a:buFont typeface="Arial"/>
              <a:buChar char="•"/>
            </a:pPr>
            <a:r>
              <a:rPr lang="en-US" sz="1600" i="1" dirty="0" smtClean="0">
                <a:latin typeface="Arial"/>
                <a:cs typeface="Arial"/>
              </a:rPr>
              <a:t>D. </a:t>
            </a:r>
            <a:r>
              <a:rPr lang="en-US" sz="1600" i="1" dirty="0" err="1" smtClean="0">
                <a:latin typeface="Arial"/>
                <a:cs typeface="Arial"/>
              </a:rPr>
              <a:t>Pfefferlé</a:t>
            </a:r>
            <a:r>
              <a:rPr lang="en-US" sz="1600" i="1" dirty="0" smtClean="0">
                <a:latin typeface="Arial"/>
                <a:cs typeface="Arial"/>
              </a:rPr>
              <a:t> et al. (PPPL)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2971800"/>
            <a:ext cx="5089778" cy="3124200"/>
          </a:xfrm>
          <a:prstGeom prst="rect">
            <a:avLst/>
          </a:prstGeom>
        </p:spPr>
      </p:pic>
      <p:sp>
        <p:nvSpPr>
          <p:cNvPr id="10" name="object 8"/>
          <p:cNvSpPr txBox="1"/>
          <p:nvPr/>
        </p:nvSpPr>
        <p:spPr>
          <a:xfrm>
            <a:off x="1257300" y="6200195"/>
            <a:ext cx="3876946" cy="20839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lang="en-US" sz="1200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C.E. Myers </a:t>
            </a:r>
            <a:r>
              <a:rPr sz="1200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sz="1200" i="1" spc="-5" dirty="0">
                <a:latin typeface="Arial" panose="020B0604020202020204" pitchFamily="34" charset="0"/>
                <a:cs typeface="Arial" panose="020B0604020202020204" pitchFamily="34" charset="0"/>
              </a:rPr>
              <a:t>al., </a:t>
            </a:r>
            <a:r>
              <a:rPr lang="en-US" sz="1200" i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Poster EX/P6-46, Thursday afternoon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eft Arrow 3"/>
          <p:cNvSpPr>
            <a:spLocks noChangeArrowheads="1"/>
          </p:cNvSpPr>
          <p:nvPr/>
        </p:nvSpPr>
        <p:spPr bwMode="auto">
          <a:xfrm rot="5400000" flipH="1">
            <a:off x="3867152" y="2562222"/>
            <a:ext cx="647698" cy="609602"/>
          </a:xfrm>
          <a:prstGeom prst="leftArrow">
            <a:avLst>
              <a:gd name="adj1" fmla="val 60450"/>
              <a:gd name="adj2" fmla="val 50000"/>
            </a:avLst>
          </a:prstGeom>
          <a:solidFill>
            <a:srgbClr val="336699"/>
          </a:solidFill>
          <a:ln w="635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" y="1121167"/>
            <a:ext cx="6019800" cy="1592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bIns="9144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b="1" kern="0" dirty="0" smtClean="0">
                <a:latin typeface="Arial"/>
                <a:cs typeface="Arial"/>
              </a:rPr>
              <a:t>ITPA multi-machine analysis (MDC WG-6):</a:t>
            </a:r>
          </a:p>
          <a:p>
            <a:pPr marL="227013" indent="-1651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Halo current data from C-Mod, DIII-D, AUG, NSTX</a:t>
            </a:r>
          </a:p>
          <a:p>
            <a:pPr marL="227013" indent="-1651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All measurements in lower </a:t>
            </a:r>
            <a:r>
              <a:rPr lang="en-US" dirty="0" err="1" smtClean="0">
                <a:latin typeface="Arial"/>
                <a:cs typeface="Arial"/>
              </a:rPr>
              <a:t>divertor</a:t>
            </a:r>
            <a:r>
              <a:rPr lang="en-US" dirty="0" smtClean="0">
                <a:latin typeface="Arial"/>
                <a:cs typeface="Arial"/>
              </a:rPr>
              <a:t> (&gt; </a:t>
            </a:r>
            <a:r>
              <a:rPr lang="en-US" dirty="0">
                <a:latin typeface="Arial"/>
                <a:cs typeface="Arial"/>
              </a:rPr>
              <a:t>400 shots)</a:t>
            </a:r>
            <a:endParaRPr lang="en-US" dirty="0" smtClean="0"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Halo current rotation predominantly counter-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(not shown)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27013" indent="-16510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Consistent rotation velocity, </a:t>
            </a:r>
            <a:r>
              <a:rPr lang="en-US" b="1" dirty="0" err="1" smtClean="0">
                <a:latin typeface="Arial"/>
                <a:cs typeface="Arial"/>
              </a:rPr>
              <a:t>v</a:t>
            </a:r>
            <a:r>
              <a:rPr lang="en-US" b="1" baseline="-25000" dirty="0" err="1" smtClean="0">
                <a:latin typeface="Arial"/>
                <a:cs typeface="Arial"/>
              </a:rPr>
              <a:t>h</a:t>
            </a:r>
            <a:r>
              <a:rPr lang="en-US" b="1" dirty="0" smtClean="0">
                <a:latin typeface="Arial"/>
                <a:cs typeface="Arial"/>
              </a:rPr>
              <a:t> ~ 5 km/sec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58" y="3848097"/>
            <a:ext cx="786542" cy="8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Scenario Development 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Stability</a:t>
            </a:r>
          </a:p>
          <a:p>
            <a:pPr marL="573088" lvl="1" indent="-344488"/>
            <a:r>
              <a:rPr lang="en-US" sz="2800" dirty="0" smtClean="0"/>
              <a:t>Transport and Turbulence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9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6572250" algn="l"/>
              </a:tabLst>
            </a:pPr>
            <a:r>
              <a:rPr lang="en-US" sz="3200" dirty="0"/>
              <a:t>NSTX: </a:t>
            </a:r>
            <a:r>
              <a:rPr lang="en-US" sz="3200" dirty="0" smtClean="0"/>
              <a:t>Using global </a:t>
            </a:r>
            <a:r>
              <a:rPr lang="en-US" sz="3200" dirty="0"/>
              <a:t>non-linear GTS </a:t>
            </a:r>
            <a:r>
              <a:rPr lang="en-US" sz="3200" dirty="0" err="1"/>
              <a:t>gyrokinetic</a:t>
            </a:r>
            <a:r>
              <a:rPr lang="en-US" sz="3200" dirty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code to study low-k ion and electron transport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648200"/>
            <a:ext cx="4419600" cy="1447800"/>
          </a:xfrm>
        </p:spPr>
        <p:txBody>
          <a:bodyPr>
            <a:noAutofit/>
          </a:bodyPr>
          <a:lstStyle/>
          <a:p>
            <a:pPr marL="173038" indent="-173038"/>
            <a:r>
              <a:rPr lang="en-US" sz="2000" dirty="0" smtClean="0"/>
              <a:t>Low-k turbulence for r/a~0.7-0.85</a:t>
            </a:r>
          </a:p>
          <a:p>
            <a:pPr marL="401638" lvl="1" indent="-173038"/>
            <a:r>
              <a:rPr lang="en-US" sz="1600" dirty="0" smtClean="0"/>
              <a:t>Turbulence later suppressed by </a:t>
            </a:r>
            <a:r>
              <a:rPr lang="en-US" sz="1600" dirty="0" err="1" smtClean="0"/>
              <a:t>ExB</a:t>
            </a:r>
            <a:r>
              <a:rPr lang="en-US" sz="1600" dirty="0" smtClean="0"/>
              <a:t> shear</a:t>
            </a:r>
          </a:p>
          <a:p>
            <a:pPr marL="173038" indent="-173038"/>
            <a:endParaRPr lang="en-US" sz="300" dirty="0" smtClean="0"/>
          </a:p>
          <a:p>
            <a:pPr marL="173038" indent="-173038"/>
            <a:r>
              <a:rPr lang="en-US" sz="2000" b="1" dirty="0" smtClean="0"/>
              <a:t>Total ion </a:t>
            </a:r>
            <a:r>
              <a:rPr lang="en-US" sz="2000" b="1" dirty="0"/>
              <a:t>energy flux </a:t>
            </a:r>
            <a:r>
              <a:rPr lang="en-US" sz="2000" b="1" dirty="0" err="1" smtClean="0"/>
              <a:t>Q</a:t>
            </a:r>
            <a:r>
              <a:rPr lang="en-US" sz="2000" b="1" baseline="-25000" dirty="0" err="1" smtClean="0"/>
              <a:t>e</a:t>
            </a:r>
            <a:r>
              <a:rPr lang="en-US" sz="2000" b="1" dirty="0" smtClean="0"/>
              <a:t> from </a:t>
            </a:r>
            <a:r>
              <a:rPr lang="en-US" sz="2000" b="1" dirty="0"/>
              <a:t>GTS </a:t>
            </a:r>
            <a:r>
              <a:rPr lang="en-US" sz="2000" b="1" dirty="0" smtClean="0"/>
              <a:t> generally agrees with experiment</a:t>
            </a:r>
          </a:p>
        </p:txBody>
      </p:sp>
      <p:pic>
        <p:nvPicPr>
          <p:cNvPr id="16386" name="Picture 2" descr="C:\Users\yren\Documents\MATLAB\work_nstx\figure_save\qi_141767_t3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28000"/>
            <a:ext cx="4038600" cy="286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0" y="4648200"/>
            <a:ext cx="4572000" cy="1676400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/>
            <a:r>
              <a:rPr lang="en-US" sz="2000" dirty="0" smtClean="0"/>
              <a:t>Electron </a:t>
            </a:r>
            <a:r>
              <a:rPr lang="en-US" sz="2000" dirty="0"/>
              <a:t>energy flux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from GTS only </a:t>
            </a:r>
            <a:r>
              <a:rPr lang="en-US" sz="2000" dirty="0"/>
              <a:t>significant </a:t>
            </a:r>
            <a:r>
              <a:rPr lang="en-US" sz="2000" dirty="0" smtClean="0"/>
              <a:t>for r/a~0.7-0.85</a:t>
            </a:r>
          </a:p>
          <a:p>
            <a:pPr marL="173038" indent="-173038"/>
            <a:endParaRPr lang="en-US" sz="400" dirty="0" smtClean="0"/>
          </a:p>
          <a:p>
            <a:pPr marL="173038" indent="-173038"/>
            <a:r>
              <a:rPr lang="en-US" sz="2000" b="1" dirty="0" smtClean="0"/>
              <a:t>But GTS </a:t>
            </a:r>
            <a:r>
              <a:rPr lang="en-US" sz="2000" b="1" dirty="0" err="1" smtClean="0"/>
              <a:t>Q</a:t>
            </a:r>
            <a:r>
              <a:rPr lang="en-US" sz="2000" b="1" baseline="-25000" dirty="0" err="1" smtClean="0"/>
              <a:t>e</a:t>
            </a:r>
            <a:r>
              <a:rPr lang="en-US" sz="2000" b="1" dirty="0" smtClean="0"/>
              <a:t> &lt;&lt; experimental </a:t>
            </a:r>
            <a:r>
              <a:rPr lang="en-US" sz="2000" b="1" dirty="0" err="1" smtClean="0"/>
              <a:t>Q</a:t>
            </a:r>
            <a:r>
              <a:rPr lang="en-US" sz="2000" b="1" baseline="-25000" dirty="0" err="1" smtClean="0"/>
              <a:t>e</a:t>
            </a:r>
            <a:endParaRPr lang="en-US" sz="2000" b="1" baseline="-25000" dirty="0" smtClean="0"/>
          </a:p>
          <a:p>
            <a:pPr marL="285750" lvl="1" indent="-171450"/>
            <a:r>
              <a:rPr lang="en-US" sz="1800" dirty="0" smtClean="0">
                <a:solidFill>
                  <a:srgbClr val="336699"/>
                </a:solidFill>
              </a:rPr>
              <a:t>Electron Temperature Gradient (ETG) or electromagnetic (EM) effects important?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799" y="1752600"/>
            <a:ext cx="312420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NSTX NBI H-mode 141767, t=332ms, B</a:t>
            </a:r>
            <a:r>
              <a:rPr lang="en-US" sz="1200" baseline="-25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lang="en-US" sz="12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=5.5 </a:t>
            </a:r>
            <a:r>
              <a:rPr lang="en-US" sz="12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kG</a:t>
            </a:r>
            <a:endParaRPr lang="en-US" sz="12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eft Arrow 3"/>
          <p:cNvSpPr>
            <a:spLocks noChangeArrowheads="1"/>
          </p:cNvSpPr>
          <p:nvPr/>
        </p:nvSpPr>
        <p:spPr bwMode="auto">
          <a:xfrm rot="16200000" flipH="1">
            <a:off x="2895601" y="3581402"/>
            <a:ext cx="990598" cy="990600"/>
          </a:xfrm>
          <a:prstGeom prst="leftArrow">
            <a:avLst>
              <a:gd name="adj1" fmla="val 77054"/>
              <a:gd name="adj2" fmla="val 50000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1658911"/>
            <a:ext cx="3993713" cy="2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047690"/>
            <a:ext cx="914400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GTS global capability important for treating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larger ρ*~0.01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NSTX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386499" y="6192410"/>
            <a:ext cx="3956901" cy="20839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28905" algn="ctr">
              <a:lnSpc>
                <a:spcPct val="100000"/>
              </a:lnSpc>
              <a:spcBef>
                <a:spcPts val="185"/>
              </a:spcBef>
            </a:pPr>
            <a:r>
              <a:rPr lang="en-US" sz="1200" i="1" spc="-5" dirty="0" smtClean="0">
                <a:latin typeface="Arial"/>
                <a:cs typeface="Arial"/>
              </a:rPr>
              <a:t>Y. Ren </a:t>
            </a:r>
            <a:r>
              <a:rPr sz="1200" i="1" spc="-5" dirty="0" smtClean="0">
                <a:latin typeface="Arial"/>
                <a:cs typeface="Arial"/>
              </a:rPr>
              <a:t>et </a:t>
            </a:r>
            <a:r>
              <a:rPr sz="1200" i="1" spc="-5" dirty="0">
                <a:latin typeface="Arial"/>
                <a:cs typeface="Arial"/>
              </a:rPr>
              <a:t>al., </a:t>
            </a:r>
            <a:r>
              <a:rPr lang="en-US" sz="1200" i="1" spc="-5" dirty="0" smtClean="0">
                <a:latin typeface="Arial"/>
                <a:cs typeface="Arial"/>
              </a:rPr>
              <a:t>Poster P4-35, Wednesday afternoon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6" name="Left Arrow 3"/>
          <p:cNvSpPr>
            <a:spLocks noChangeArrowheads="1"/>
          </p:cNvSpPr>
          <p:nvPr/>
        </p:nvSpPr>
        <p:spPr bwMode="auto">
          <a:xfrm rot="16200000" flipH="1">
            <a:off x="7467600" y="3581400"/>
            <a:ext cx="990600" cy="990600"/>
          </a:xfrm>
          <a:prstGeom prst="leftArrow">
            <a:avLst>
              <a:gd name="adj1" fmla="val 77054"/>
              <a:gd name="adj2" fmla="val 50000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spc="-5" dirty="0" smtClean="0"/>
              <a:t>NSTX-U Program is </a:t>
            </a:r>
            <a:r>
              <a:rPr lang="en-US" sz="3600" spc="-5" dirty="0"/>
              <a:t>H</a:t>
            </a:r>
            <a:r>
              <a:rPr lang="en-US" sz="3600" dirty="0" smtClean="0"/>
              <a:t>ighly Collaborative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0784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Domestic (33)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7956" y="10668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(22)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1447800"/>
            <a:ext cx="17811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1699260" cy="505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094488" cy="199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743200" y="4419600"/>
            <a:ext cx="3657600" cy="1676400"/>
          </a:xfrm>
          <a:prstGeom prst="roundRect">
            <a:avLst>
              <a:gd name="adj" fmla="val 768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350+ data users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institutions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US Universities</a:t>
            </a:r>
          </a:p>
        </p:txBody>
      </p:sp>
    </p:spTree>
    <p:extLst>
      <p:ext uri="{BB962C8B-B14F-4D97-AF65-F5344CB8AC3E}">
        <p14:creationId xmlns:p14="http://schemas.microsoft.com/office/powerpoint/2010/main" val="15093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en-US" sz="3200" dirty="0" smtClean="0"/>
              <a:t>GYRO simulations of high-k</a:t>
            </a:r>
            <a:r>
              <a:rPr lang="en-US" sz="3200" b="1" dirty="0" smtClean="0"/>
              <a:t> </a:t>
            </a:r>
            <a:r>
              <a:rPr lang="en-US" sz="3200" dirty="0" smtClean="0"/>
              <a:t>Electron Temperature Gradient (ETG</a:t>
            </a:r>
            <a:r>
              <a:rPr lang="en-US" sz="3200" dirty="0"/>
              <a:t>) </a:t>
            </a:r>
            <a:r>
              <a:rPr lang="en-US" sz="3200" dirty="0" smtClean="0"/>
              <a:t>turbulence </a:t>
            </a:r>
            <a:r>
              <a:rPr lang="en-US" sz="3200" dirty="0" smtClean="0">
                <a:sym typeface="Wingdings" panose="05000000000000000000" pitchFamily="2" charset="2"/>
              </a:rPr>
              <a:t>find</a:t>
            </a:r>
            <a:r>
              <a:rPr lang="en-US" sz="3200" dirty="0" smtClean="0"/>
              <a:t> </a:t>
            </a:r>
            <a:r>
              <a:rPr lang="en-US" sz="3200" dirty="0">
                <a:sym typeface="Symbol"/>
              </a:rPr>
              <a:t></a:t>
            </a:r>
            <a:r>
              <a:rPr lang="en-US" sz="3200" dirty="0"/>
              <a:t>n</a:t>
            </a:r>
            <a:r>
              <a:rPr lang="en-US" sz="3200" baseline="-25000" dirty="0"/>
              <a:t>e</a:t>
            </a:r>
            <a:r>
              <a:rPr lang="en-US" sz="3200" dirty="0"/>
              <a:t> </a:t>
            </a:r>
            <a:r>
              <a:rPr lang="en-US" sz="3200" dirty="0" smtClean="0"/>
              <a:t>stabilizing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99060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NSTX: Decrease in ETG turbulence amplitude w/ increasing </a:t>
            </a:r>
            <a:r>
              <a:rPr lang="en-US" sz="2000" dirty="0" smtClean="0">
                <a:solidFill>
                  <a:srgbClr val="800000"/>
                </a:solidFill>
                <a:sym typeface="Symbol"/>
              </a:rPr>
              <a:t></a:t>
            </a:r>
            <a:r>
              <a:rPr lang="en-US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000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08716" y="1447800"/>
            <a:ext cx="3582884" cy="1905000"/>
            <a:chOff x="5408716" y="1447800"/>
            <a:chExt cx="3582884" cy="1981200"/>
          </a:xfrm>
        </p:grpSpPr>
        <p:pic>
          <p:nvPicPr>
            <p:cNvPr id="14445" name="Picture 215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716" y="1447800"/>
              <a:ext cx="3582884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1" name="TextBox 2210"/>
            <p:cNvSpPr txBox="1"/>
            <p:nvPr/>
          </p:nvSpPr>
          <p:spPr>
            <a:xfrm>
              <a:off x="6224398" y="2602468"/>
              <a:ext cx="1783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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~ constant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309" name="Straight Arrow Connector 14308"/>
            <p:cNvCxnSpPr/>
            <p:nvPr/>
          </p:nvCxnSpPr>
          <p:spPr>
            <a:xfrm flipH="1">
              <a:off x="7485321" y="1695166"/>
              <a:ext cx="356828" cy="1846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9" name="TextBox 2218"/>
            <p:cNvSpPr txBox="1"/>
            <p:nvPr/>
          </p:nvSpPr>
          <p:spPr>
            <a:xfrm>
              <a:off x="7800316" y="1566240"/>
              <a:ext cx="1188146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</a:p>
            <a:p>
              <a:pPr>
                <a:lnSpc>
                  <a:spcPct val="80000"/>
                </a:lnSpc>
              </a:pP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region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385" name="Picture 1025" descr="Image result for mit psfc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1" y="4866063"/>
            <a:ext cx="938512" cy="4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65316" y="1447800"/>
            <a:ext cx="4158695" cy="1905000"/>
            <a:chOff x="1065316" y="1447800"/>
            <a:chExt cx="4158695" cy="1981200"/>
          </a:xfrm>
        </p:grpSpPr>
        <p:pic>
          <p:nvPicPr>
            <p:cNvPr id="13368" name="Picture 10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316" y="1447800"/>
              <a:ext cx="415869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2" name="TextBox 2211"/>
            <p:cNvSpPr txBox="1"/>
            <p:nvPr/>
          </p:nvSpPr>
          <p:spPr>
            <a:xfrm>
              <a:off x="2311161" y="1510500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ETG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13" name="Straight Arrow Connector 2212"/>
            <p:cNvCxnSpPr/>
            <p:nvPr/>
          </p:nvCxnSpPr>
          <p:spPr>
            <a:xfrm>
              <a:off x="2763393" y="1846162"/>
              <a:ext cx="36283" cy="2874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957542" y="2307595"/>
              <a:ext cx="118110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050" b="1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NSTX 141767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81200" y="3456288"/>
            <a:ext cx="2790894" cy="2389061"/>
            <a:chOff x="1476306" y="3800222"/>
            <a:chExt cx="2481236" cy="2330982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06" y="3810000"/>
              <a:ext cx="2481236" cy="232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1981200" y="3800222"/>
              <a:ext cx="1723001" cy="23074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Experiment ~</a:t>
              </a:r>
              <a:r>
                <a:rPr lang="en-US" sz="1600" dirty="0" smtClean="0"/>
                <a:t>(</a:t>
              </a:r>
              <a:r>
                <a:rPr lang="en-US" sz="1600" dirty="0" smtClean="0">
                  <a:sym typeface="Symbol"/>
                </a:rPr>
                <a:t></a:t>
              </a:r>
              <a:r>
                <a:rPr lang="en-US" sz="1600" dirty="0" smtClean="0"/>
                <a:t>n</a:t>
              </a:r>
              <a:r>
                <a:rPr lang="en-US" sz="1600" baseline="-25000" dirty="0" smtClean="0"/>
                <a:t>e</a:t>
              </a:r>
              <a:r>
                <a:rPr lang="en-US" sz="1600" dirty="0" smtClean="0"/>
                <a:t>/n</a:t>
              </a:r>
              <a:r>
                <a:rPr lang="en-US" sz="1600" baseline="-25000" dirty="0" smtClean="0"/>
                <a:t>e</a:t>
              </a:r>
              <a:r>
                <a:rPr lang="en-US" sz="1600" dirty="0" smtClean="0"/>
                <a:t>)</a:t>
              </a:r>
              <a:r>
                <a:rPr lang="en-US" sz="1600" baseline="30000" dirty="0" smtClean="0"/>
                <a:t>2</a:t>
              </a:r>
              <a:endParaRPr lang="en-US" sz="16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92487" y="5246637"/>
              <a:ext cx="735375" cy="461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1600" b="1" dirty="0" smtClean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</a:t>
              </a:r>
              <a:r>
                <a:rPr lang="en-US" sz="1600" b="1" dirty="0" smtClean="0">
                  <a:solidFill>
                    <a:srgbClr val="336699"/>
                  </a:solidFill>
                </a:rPr>
                <a:t> </a:t>
              </a:r>
              <a:r>
                <a:rPr lang="en-US" sz="1600" b="1" dirty="0" smtClean="0">
                  <a:solidFill>
                    <a:srgbClr val="336699"/>
                  </a:solidFill>
                  <a:sym typeface="Symbol"/>
                </a:rPr>
                <a:t></a:t>
              </a:r>
              <a:r>
                <a:rPr lang="en-US" sz="1600" b="1" dirty="0" smtClean="0">
                  <a:solidFill>
                    <a:srgbClr val="336699"/>
                  </a:solidFill>
                </a:rPr>
                <a:t>n</a:t>
              </a:r>
              <a:r>
                <a:rPr lang="en-US" sz="1600" b="1" baseline="-25000" dirty="0" smtClean="0">
                  <a:solidFill>
                    <a:srgbClr val="336699"/>
                  </a:solidFill>
                </a:rPr>
                <a:t>e</a:t>
              </a:r>
            </a:p>
            <a:p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  <a:r>
                <a:rPr lang="en-US" sz="1600" b="1" dirty="0">
                  <a:solidFill>
                    <a:srgbClr val="009900"/>
                  </a:solidFill>
                </a:rPr>
                <a:t> </a:t>
              </a:r>
              <a:r>
                <a:rPr lang="en-US" sz="1600" b="1" dirty="0">
                  <a:solidFill>
                    <a:srgbClr val="009900"/>
                  </a:solidFill>
                  <a:sym typeface="Symbol"/>
                </a:rPr>
                <a:t></a:t>
              </a:r>
              <a:r>
                <a:rPr lang="en-US" sz="1600" b="1" dirty="0" smtClean="0">
                  <a:solidFill>
                    <a:srgbClr val="009900"/>
                  </a:solidFill>
                </a:rPr>
                <a:t>n</a:t>
              </a:r>
              <a:r>
                <a:rPr lang="en-US" sz="1600" b="1" baseline="-25000" dirty="0" smtClean="0">
                  <a:solidFill>
                    <a:srgbClr val="009900"/>
                  </a:solidFill>
                </a:rPr>
                <a:t>e</a:t>
              </a:r>
              <a:endParaRPr lang="en-US" sz="1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43834" y="3466310"/>
            <a:ext cx="3547766" cy="2553490"/>
            <a:chOff x="5443834" y="3467333"/>
            <a:chExt cx="3547766" cy="270486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140" y="3552667"/>
              <a:ext cx="2779260" cy="2619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7312476" y="5133658"/>
              <a:ext cx="1069524" cy="554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Non-linear</a:t>
              </a:r>
            </a:p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GYRO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sz="1400" b="1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72602" y="3812650"/>
              <a:ext cx="782265" cy="2608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1600" b="1" dirty="0" smtClean="0">
                  <a:solidFill>
                    <a:srgbClr val="3366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</a:t>
              </a:r>
              <a:r>
                <a:rPr lang="en-US" sz="1600" b="1" dirty="0" smtClean="0">
                  <a:solidFill>
                    <a:srgbClr val="336699"/>
                  </a:solidFill>
                </a:rPr>
                <a:t> </a:t>
              </a:r>
              <a:r>
                <a:rPr lang="en-US" sz="1600" b="1" dirty="0" smtClean="0">
                  <a:solidFill>
                    <a:srgbClr val="336699"/>
                  </a:solidFill>
                  <a:sym typeface="Symbol"/>
                </a:rPr>
                <a:t></a:t>
              </a:r>
              <a:r>
                <a:rPr lang="en-US" sz="1600" b="1" dirty="0" smtClean="0">
                  <a:solidFill>
                    <a:srgbClr val="336699"/>
                  </a:solidFill>
                </a:rPr>
                <a:t>n</a:t>
              </a:r>
              <a:r>
                <a:rPr lang="en-US" sz="1600" b="1" baseline="-25000" dirty="0" smtClean="0">
                  <a:solidFill>
                    <a:srgbClr val="336699"/>
                  </a:solidFill>
                </a:rPr>
                <a:t>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45233" y="4343400"/>
              <a:ext cx="838371" cy="2608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</a:t>
              </a:r>
              <a:r>
                <a:rPr lang="en-US" sz="1600" b="1" dirty="0" smtClean="0">
                  <a:solidFill>
                    <a:srgbClr val="CC3300"/>
                  </a:solidFill>
                  <a:sym typeface="Symbol"/>
                </a:rPr>
                <a:t></a:t>
              </a:r>
              <a:r>
                <a:rPr lang="en-US" sz="1600" b="1" dirty="0" smtClean="0">
                  <a:solidFill>
                    <a:srgbClr val="CC3300"/>
                  </a:solidFill>
                </a:rPr>
                <a:t>n</a:t>
              </a:r>
              <a:r>
                <a:rPr lang="en-US" sz="1600" b="1" baseline="-25000" dirty="0" smtClean="0">
                  <a:solidFill>
                    <a:srgbClr val="CC3300"/>
                  </a:solidFill>
                </a:rPr>
                <a:t>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43834" y="3467333"/>
              <a:ext cx="3547766" cy="2608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Simulated electron heat flux 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sz="16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[MW]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7923" y="5438001"/>
            <a:ext cx="1151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336699"/>
                </a:solidFill>
              </a:rPr>
              <a:t>(Juan Ruiz Ruiz</a:t>
            </a:r>
            <a:r>
              <a:rPr lang="en-US" sz="1200" i="1" dirty="0" smtClean="0">
                <a:solidFill>
                  <a:srgbClr val="336699"/>
                </a:solidFill>
              </a:rPr>
              <a:t>)</a:t>
            </a:r>
            <a:endParaRPr lang="en-US" sz="1200" i="1" dirty="0">
              <a:solidFill>
                <a:srgbClr val="3366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143" y="6101751"/>
            <a:ext cx="9044099" cy="40011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 </a:t>
            </a:r>
            <a:r>
              <a:rPr lang="en-US" sz="20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&lt;&lt; experimental </a:t>
            </a:r>
            <a:r>
              <a:rPr lang="en-US" sz="20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000" b="1" baseline="-25000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Need EM, </a:t>
            </a:r>
            <a:r>
              <a:rPr lang="en-US" sz="2000" b="1" dirty="0" err="1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Alfvénic</a:t>
            </a:r>
            <a:r>
              <a:rPr lang="en-US" sz="2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low-k + high-k effects?</a:t>
            </a:r>
            <a:endParaRPr lang="en-US" sz="2000" b="1" dirty="0" smtClean="0">
              <a:solidFill>
                <a:srgbClr val="8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1134070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High-k</a:t>
            </a:r>
          </a:p>
          <a:p>
            <a:pPr algn="ctr"/>
            <a:r>
              <a:rPr lang="en-US" b="1" dirty="0" smtClean="0">
                <a:solidFill>
                  <a:srgbClr val="376092"/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rgbClr val="376092"/>
                </a:solidFill>
              </a:rPr>
              <a:t>-</a:t>
            </a:r>
            <a:r>
              <a:rPr lang="en-US" b="1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</a:t>
            </a:r>
          </a:p>
          <a:p>
            <a:pPr algn="ctr"/>
            <a:r>
              <a:rPr lang="en-US" b="1" dirty="0" smtClean="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</a:t>
            </a:r>
            <a:endParaRPr lang="en-US" b="1" dirty="0">
              <a:solidFill>
                <a:srgbClr val="3760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Scenario Development 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Stability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 marL="573088" lvl="1" indent="-344488"/>
            <a:r>
              <a:rPr lang="en-US" sz="2800" dirty="0" smtClean="0"/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2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5776" y="1524000"/>
            <a:ext cx="42672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Counter-propagating TAE predicted for </a:t>
            </a:r>
            <a:r>
              <a:rPr lang="en-US" b="1" dirty="0" smtClean="0"/>
              <a:t>hollow</a:t>
            </a:r>
            <a:r>
              <a:rPr lang="en-US" dirty="0" smtClean="0"/>
              <a:t> fast-ion profiles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NSTX-U: Most tangential NBI generates counter-propagating Toroidal </a:t>
            </a:r>
            <a:r>
              <a:rPr lang="en-US" sz="3200" dirty="0" err="1" smtClean="0"/>
              <a:t>Alfvén</a:t>
            </a:r>
            <a:r>
              <a:rPr lang="en-US" sz="3200" dirty="0" smtClean="0"/>
              <a:t> </a:t>
            </a:r>
            <a:r>
              <a:rPr lang="en-US" sz="3200" dirty="0" err="1" smtClean="0"/>
              <a:t>Eigenmodes</a:t>
            </a:r>
            <a:r>
              <a:rPr lang="en-US" sz="3200" dirty="0" smtClean="0"/>
              <a:t> (TAEs)</a:t>
            </a:r>
            <a:endParaRPr lang="en-US" sz="3200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76200" y="4648200"/>
            <a:ext cx="5943600" cy="176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TRANSP: As </a:t>
            </a:r>
            <a:r>
              <a:rPr lang="en-US" dirty="0"/>
              <a:t>current builds </a:t>
            </a:r>
            <a:r>
              <a:rPr lang="en-US" dirty="0" smtClean="0"/>
              <a:t>up </a:t>
            </a:r>
            <a:r>
              <a:rPr lang="en-US" dirty="0"/>
              <a:t>beam </a:t>
            </a:r>
            <a:r>
              <a:rPr lang="en-US" dirty="0" smtClean="0"/>
              <a:t>fast-ion beta profile predicted to become hollow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st</a:t>
            </a:r>
            <a:r>
              <a:rPr lang="en-US" sz="2400" b="1" dirty="0" smtClean="0">
                <a:solidFill>
                  <a:srgbClr val="C00000"/>
                </a:solidFill>
              </a:rPr>
              <a:t> evidence of off-axis NBI deposition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0600"/>
            <a:ext cx="4345214" cy="3581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76" y="3276600"/>
            <a:ext cx="3124200" cy="320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3"/>
          <p:cNvSpPr>
            <a:spLocks noChangeArrowheads="1"/>
          </p:cNvSpPr>
          <p:nvPr/>
        </p:nvSpPr>
        <p:spPr bwMode="auto">
          <a:xfrm rot="19962009" flipH="1">
            <a:off x="5140544" y="5338543"/>
            <a:ext cx="710423" cy="381000"/>
          </a:xfrm>
          <a:prstGeom prst="leftArrow">
            <a:avLst>
              <a:gd name="adj1" fmla="val 60450"/>
              <a:gd name="adj2" fmla="val 50000"/>
            </a:avLst>
          </a:prstGeom>
          <a:solidFill>
            <a:srgbClr val="336699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 tangential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neutral </a:t>
            </a:r>
            <a:r>
              <a:rPr lang="en-US" sz="2800" dirty="0"/>
              <a:t>beam </a:t>
            </a:r>
            <a:r>
              <a:rPr lang="en-US" sz="2800" dirty="0" smtClean="0"/>
              <a:t>suppresses Global Alfven </a:t>
            </a:r>
            <a:r>
              <a:rPr lang="en-US" sz="2800" dirty="0" err="1" smtClean="0"/>
              <a:t>Eigenmode</a:t>
            </a:r>
            <a:r>
              <a:rPr lang="en-US" sz="2800" dirty="0" smtClean="0"/>
              <a:t> (GAE) – consistent with simulation</a:t>
            </a:r>
            <a:endParaRPr lang="en-US" sz="2800" dirty="0"/>
          </a:p>
        </p:txBody>
      </p:sp>
      <p:pic>
        <p:nvPicPr>
          <p:cNvPr id="18" name="Picture 17" descr="fort20_47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76401"/>
            <a:ext cx="3851152" cy="2895599"/>
          </a:xfrm>
          <a:prstGeom prst="rect">
            <a:avLst/>
          </a:prstGeom>
        </p:spPr>
      </p:pic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6475948" y="4439889"/>
            <a:ext cx="686852" cy="4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  <a:sym typeface="Symbol" pitchFamily="18" charset="2"/>
              </a:rPr>
              <a:t></a:t>
            </a:r>
            <a:r>
              <a:rPr kumimoji="0" lang="en-US" sz="20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ci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4267200" y="1095221"/>
            <a:ext cx="4800600" cy="7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HYM code simulation of  #204707, n=10</a:t>
            </a:r>
          </a:p>
          <a:p>
            <a:pPr algn="ctr" fontAlgn="base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000" b="1" baseline="-25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|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6381268" y="2209800"/>
            <a:ext cx="1010132" cy="3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t=0.44s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7015396" y="3657600"/>
            <a:ext cx="1010132" cy="3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t=0.47s</a:t>
            </a:r>
            <a:endParaRPr kumimoji="0" lang="en-US" b="0" i="0" u="none" strike="noStrike" cap="none" normalizeH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200" y="5978402"/>
            <a:ext cx="8991600" cy="49859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tIns="91440" bIns="9144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2</a:t>
            </a:r>
            <a:r>
              <a:rPr lang="en-US" sz="2400" b="1" kern="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 powerful tool 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ion, AE physics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" y="1142087"/>
            <a:ext cx="3798498" cy="480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3"/>
          <p:cNvSpPr>
            <a:spLocks noChangeArrowheads="1"/>
          </p:cNvSpPr>
          <p:nvPr/>
        </p:nvSpPr>
        <p:spPr bwMode="auto">
          <a:xfrm rot="16200000" flipH="1">
            <a:off x="7154374" y="4656627"/>
            <a:ext cx="550253" cy="381000"/>
          </a:xfrm>
          <a:prstGeom prst="leftArrow">
            <a:avLst>
              <a:gd name="adj1" fmla="val 60450"/>
              <a:gd name="adj2" fmla="val 50000"/>
            </a:avLst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896264" y="4990237"/>
            <a:ext cx="5171536" cy="877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Ins="0" bIns="9144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HYM code: growth </a:t>
            </a:r>
            <a:r>
              <a:rPr lang="en-US" sz="16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n=10 counter-GAE 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1</a:t>
            </a:r>
            <a:r>
              <a:rPr lang="en-US" sz="1600" kern="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6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HYM: suppression 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n=10 counter-GAE by 2</a:t>
            </a:r>
            <a:r>
              <a:rPr lang="en-US" sz="1600" kern="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1600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NBI</a:t>
            </a:r>
            <a:endParaRPr lang="en-US" sz="1600" dirty="0">
              <a:solidFill>
                <a:srgbClr val="0000FF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Most unstable </a:t>
            </a:r>
            <a:r>
              <a:rPr lang="en-US" sz="1600" i="1" kern="0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-number, mode </a:t>
            </a:r>
            <a:r>
              <a:rPr lang="en-US" sz="1600" b="1" kern="0" dirty="0" smtClean="0">
                <a:latin typeface="Symbol" panose="05050102010706020507" pitchFamily="18" charset="2"/>
                <a:cs typeface="Arial" pitchFamily="34" charset="0"/>
              </a:rPr>
              <a:t>w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consistent with HYM</a:t>
            </a:r>
          </a:p>
        </p:txBody>
      </p:sp>
    </p:spTree>
    <p:extLst>
      <p:ext uri="{BB962C8B-B14F-4D97-AF65-F5344CB8AC3E}">
        <p14:creationId xmlns:p14="http://schemas.microsoft.com/office/powerpoint/2010/main" val="25424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012826"/>
            <a:ext cx="9144000" cy="180657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4343399"/>
            <a:ext cx="9144000" cy="213436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197663" y="2872252"/>
            <a:ext cx="1793937" cy="1307980"/>
            <a:chOff x="5551149" y="2877239"/>
            <a:chExt cx="1793937" cy="1307980"/>
          </a:xfrm>
        </p:grpSpPr>
        <p:sp>
          <p:nvSpPr>
            <p:cNvPr id="21" name="object 9"/>
            <p:cNvSpPr/>
            <p:nvPr/>
          </p:nvSpPr>
          <p:spPr>
            <a:xfrm>
              <a:off x="5668686" y="2877239"/>
              <a:ext cx="1530349" cy="9905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0"/>
            <p:cNvSpPr txBox="1"/>
            <p:nvPr/>
          </p:nvSpPr>
          <p:spPr>
            <a:xfrm>
              <a:off x="5551149" y="3908220"/>
              <a:ext cx="1793937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Liquid </a:t>
              </a:r>
              <a:r>
                <a:rPr spc="-5" dirty="0">
                  <a:latin typeface="Arial" panose="020B0604020202020204" pitchFamily="34" charset="0"/>
                  <a:cs typeface="Arial" panose="020B0604020202020204" pitchFamily="34" charset="0"/>
                </a:rPr>
                <a:t>metals 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38800" y="2895600"/>
            <a:ext cx="1354856" cy="1315410"/>
            <a:chOff x="7589118" y="2877239"/>
            <a:chExt cx="1354856" cy="1315410"/>
          </a:xfrm>
        </p:grpSpPr>
        <p:sp>
          <p:nvSpPr>
            <p:cNvPr id="24" name="object 11"/>
            <p:cNvSpPr txBox="1"/>
            <p:nvPr/>
          </p:nvSpPr>
          <p:spPr>
            <a:xfrm>
              <a:off x="7589118" y="3907534"/>
              <a:ext cx="1296670" cy="285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spc="-5" dirty="0">
                  <a:latin typeface="Arial"/>
                  <a:cs typeface="Arial"/>
                </a:rPr>
                <a:t>Snowflake/X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25" name="object 12"/>
            <p:cNvSpPr/>
            <p:nvPr/>
          </p:nvSpPr>
          <p:spPr>
            <a:xfrm>
              <a:off x="7669213" y="2877239"/>
              <a:ext cx="1274761" cy="104774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746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pc="-10" dirty="0" smtClean="0"/>
              <a:t>Improving understanding </a:t>
            </a:r>
            <a:r>
              <a:rPr lang="en-US" sz="3200" spc="-5" dirty="0" smtClean="0"/>
              <a:t>of </a:t>
            </a:r>
            <a:r>
              <a:rPr lang="en-US" sz="3200" spc="-5" dirty="0"/>
              <a:t>SOL heat flux </a:t>
            </a:r>
            <a:r>
              <a:rPr lang="en-US" sz="3200" spc="-5" dirty="0" smtClean="0"/>
              <a:t/>
            </a:r>
            <a:br>
              <a:rPr lang="en-US" sz="3200" spc="-5" dirty="0" smtClean="0"/>
            </a:br>
            <a:r>
              <a:rPr lang="en-US" sz="3200" spc="-5" dirty="0" smtClean="0"/>
              <a:t>width </a:t>
            </a:r>
            <a:r>
              <a:rPr lang="en-US" sz="3200" spc="-10" dirty="0"/>
              <a:t>trends </a:t>
            </a:r>
            <a:r>
              <a:rPr lang="en-US" sz="3200" spc="-5" dirty="0"/>
              <a:t>in</a:t>
            </a:r>
            <a:r>
              <a:rPr lang="en-US" sz="3200" spc="-150" dirty="0"/>
              <a:t> </a:t>
            </a:r>
            <a:r>
              <a:rPr lang="en-US" sz="3200" spc="-5" dirty="0"/>
              <a:t>NSTX </a:t>
            </a:r>
            <a:r>
              <a:rPr lang="en-US" sz="3200" spc="-5" dirty="0" smtClean="0"/>
              <a:t>using XGC1 simulations</a:t>
            </a:r>
            <a:endParaRPr lang="en-US" sz="3200" dirty="0"/>
          </a:p>
        </p:txBody>
      </p:sp>
      <p:sp>
        <p:nvSpPr>
          <p:cNvPr id="4" name="object 3"/>
          <p:cNvSpPr txBox="1"/>
          <p:nvPr/>
        </p:nvSpPr>
        <p:spPr>
          <a:xfrm>
            <a:off x="176942" y="1143000"/>
            <a:ext cx="807339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0075" marR="5080" indent="-228600">
              <a:lnSpc>
                <a:spcPct val="100000"/>
              </a:lnSpc>
              <a:buChar char="•"/>
              <a:tabLst>
                <a:tab pos="600710" algn="l"/>
              </a:tabLst>
            </a:pPr>
            <a:r>
              <a:rPr sz="2400" spc="-5" dirty="0">
                <a:latin typeface="Arial"/>
                <a:cs typeface="Arial"/>
              </a:rPr>
              <a:t>Experiment shows contraction of SOL heat flux width at  midplane with I</a:t>
            </a:r>
            <a:r>
              <a:rPr sz="2400" spc="-7" baseline="-20833" dirty="0">
                <a:latin typeface="Arial"/>
                <a:cs typeface="Arial"/>
              </a:rPr>
              <a:t>p </a:t>
            </a:r>
            <a:r>
              <a:rPr sz="2400" spc="-5" dirty="0">
                <a:latin typeface="Arial"/>
                <a:cs typeface="Arial"/>
              </a:rPr>
              <a:t>as well as influence of Li</a:t>
            </a:r>
            <a:r>
              <a:rPr sz="2400" spc="285" dirty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conditioning</a:t>
            </a:r>
            <a:endParaRPr lang="en-US" sz="2400" spc="-5" dirty="0" smtClean="0">
              <a:latin typeface="Arial"/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433704" y="2483072"/>
            <a:ext cx="124269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X</a:t>
            </a:r>
            <a:r>
              <a:rPr sz="2400" b="1" spc="-5" dirty="0">
                <a:latin typeface="Arial"/>
                <a:cs typeface="Arial"/>
              </a:rPr>
              <a:t>GC</a:t>
            </a:r>
            <a:r>
              <a:rPr sz="2400" b="1" dirty="0">
                <a:latin typeface="Arial"/>
                <a:cs typeface="Arial"/>
              </a:rPr>
              <a:t>-</a:t>
            </a:r>
            <a:r>
              <a:rPr sz="2400" b="1" spc="-5" dirty="0">
                <a:latin typeface="Arial"/>
                <a:cs typeface="Arial"/>
              </a:rPr>
              <a:t>1:</a:t>
            </a:r>
            <a:endParaRPr sz="2400" b="1" dirty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433705" y="2911062"/>
            <a:ext cx="390969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355600" algn="l"/>
                <a:tab pos="2444115" algn="l"/>
              </a:tabLst>
            </a:pP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Full-f,</a:t>
            </a:r>
            <a:r>
              <a:rPr sz="2000" spc="1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global</a:t>
            </a:r>
            <a:r>
              <a:rPr sz="2000" spc="3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PIC,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kinetic</a:t>
            </a:r>
            <a:r>
              <a:rPr sz="2000" spc="-80" dirty="0" smtClean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ions 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and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electrons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3733800"/>
            <a:ext cx="4648200" cy="132343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4625" indent="-17462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NSTX data and XGC-1:  </a:t>
            </a:r>
            <a:r>
              <a:rPr lang="en-US" sz="2000" b="1" dirty="0" smtClean="0">
                <a:sym typeface="Symbol"/>
              </a:rPr>
              <a:t></a:t>
            </a:r>
            <a:r>
              <a:rPr lang="en-US" sz="2000" b="1" baseline="-25000" dirty="0" smtClean="0"/>
              <a:t>q</a:t>
            </a:r>
            <a:r>
              <a:rPr lang="en-US" sz="2000" b="1" dirty="0" smtClean="0"/>
              <a:t> ~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endParaRPr lang="en-US" sz="800" b="1" dirty="0" smtClean="0"/>
          </a:p>
          <a:p>
            <a:pPr marL="174625" indent="-17462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will NSTX-U </a:t>
            </a:r>
            <a:r>
              <a:rPr lang="en-US" sz="2000" b="1" dirty="0">
                <a:sym typeface="Symbol"/>
              </a:rPr>
              <a:t></a:t>
            </a:r>
            <a:r>
              <a:rPr lang="en-US" sz="2000" b="1" baseline="-25000" dirty="0"/>
              <a:t>q</a:t>
            </a:r>
            <a:r>
              <a:rPr lang="en-US" sz="2000" b="1" dirty="0"/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scale?</a:t>
            </a:r>
            <a:r>
              <a:rPr lang="en-US" sz="2000" b="1" dirty="0" smtClean="0"/>
              <a:t> </a:t>
            </a: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 turbulence become important?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00600" y="2507160"/>
            <a:ext cx="4132992" cy="3969840"/>
            <a:chOff x="286608" y="2471155"/>
            <a:chExt cx="4132992" cy="3969840"/>
          </a:xfrm>
        </p:grpSpPr>
        <p:sp>
          <p:nvSpPr>
            <p:cNvPr id="9" name="object 7"/>
            <p:cNvSpPr/>
            <p:nvPr/>
          </p:nvSpPr>
          <p:spPr>
            <a:xfrm>
              <a:off x="843655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/>
            <p:cNvSpPr/>
            <p:nvPr/>
          </p:nvSpPr>
          <p:spPr>
            <a:xfrm>
              <a:off x="843655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/>
            <p:cNvSpPr/>
            <p:nvPr/>
          </p:nvSpPr>
          <p:spPr>
            <a:xfrm>
              <a:off x="843655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/>
            <p:cNvSpPr/>
            <p:nvPr/>
          </p:nvSpPr>
          <p:spPr>
            <a:xfrm>
              <a:off x="419334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/>
            <p:cNvSpPr/>
            <p:nvPr/>
          </p:nvSpPr>
          <p:spPr>
            <a:xfrm>
              <a:off x="843655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/>
            <p:cNvSpPr/>
            <p:nvPr/>
          </p:nvSpPr>
          <p:spPr>
            <a:xfrm>
              <a:off x="843655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/>
            <p:cNvSpPr/>
            <p:nvPr/>
          </p:nvSpPr>
          <p:spPr>
            <a:xfrm>
              <a:off x="840480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4"/>
            <p:cNvSpPr/>
            <p:nvPr/>
          </p:nvSpPr>
          <p:spPr>
            <a:xfrm>
              <a:off x="840480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5"/>
            <p:cNvSpPr/>
            <p:nvPr/>
          </p:nvSpPr>
          <p:spPr>
            <a:xfrm>
              <a:off x="973282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/>
            <p:cNvSpPr/>
            <p:nvPr/>
          </p:nvSpPr>
          <p:spPr>
            <a:xfrm>
              <a:off x="973282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/>
            <p:cNvSpPr/>
            <p:nvPr/>
          </p:nvSpPr>
          <p:spPr>
            <a:xfrm>
              <a:off x="11073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/>
            <p:cNvSpPr/>
            <p:nvPr/>
          </p:nvSpPr>
          <p:spPr>
            <a:xfrm>
              <a:off x="11073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/>
            <p:cNvSpPr/>
            <p:nvPr/>
          </p:nvSpPr>
          <p:spPr>
            <a:xfrm>
              <a:off x="124144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/>
            <p:cNvSpPr/>
            <p:nvPr/>
          </p:nvSpPr>
          <p:spPr>
            <a:xfrm>
              <a:off x="124144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/>
            <p:cNvSpPr/>
            <p:nvPr/>
          </p:nvSpPr>
          <p:spPr>
            <a:xfrm>
              <a:off x="137551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/>
            <p:cNvSpPr/>
            <p:nvPr/>
          </p:nvSpPr>
          <p:spPr>
            <a:xfrm>
              <a:off x="137551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3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9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0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1"/>
            <p:cNvSpPr/>
            <p:nvPr/>
          </p:nvSpPr>
          <p:spPr>
            <a:xfrm>
              <a:off x="150960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2"/>
            <p:cNvSpPr/>
            <p:nvPr/>
          </p:nvSpPr>
          <p:spPr>
            <a:xfrm>
              <a:off x="150960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3"/>
            <p:cNvSpPr/>
            <p:nvPr/>
          </p:nvSpPr>
          <p:spPr>
            <a:xfrm>
              <a:off x="1509603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4"/>
            <p:cNvSpPr/>
            <p:nvPr/>
          </p:nvSpPr>
          <p:spPr>
            <a:xfrm>
              <a:off x="1509603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5"/>
            <p:cNvSpPr/>
            <p:nvPr/>
          </p:nvSpPr>
          <p:spPr>
            <a:xfrm>
              <a:off x="164342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6"/>
            <p:cNvSpPr/>
            <p:nvPr/>
          </p:nvSpPr>
          <p:spPr>
            <a:xfrm>
              <a:off x="164342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7"/>
            <p:cNvSpPr/>
            <p:nvPr/>
          </p:nvSpPr>
          <p:spPr>
            <a:xfrm>
              <a:off x="17774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8"/>
            <p:cNvSpPr/>
            <p:nvPr/>
          </p:nvSpPr>
          <p:spPr>
            <a:xfrm>
              <a:off x="17774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9"/>
            <p:cNvSpPr/>
            <p:nvPr/>
          </p:nvSpPr>
          <p:spPr>
            <a:xfrm>
              <a:off x="191158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0"/>
            <p:cNvSpPr/>
            <p:nvPr/>
          </p:nvSpPr>
          <p:spPr>
            <a:xfrm>
              <a:off x="191158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204565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2"/>
            <p:cNvSpPr/>
            <p:nvPr/>
          </p:nvSpPr>
          <p:spPr>
            <a:xfrm>
              <a:off x="204565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3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5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6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7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8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49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0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1"/>
            <p:cNvSpPr/>
            <p:nvPr/>
          </p:nvSpPr>
          <p:spPr>
            <a:xfrm>
              <a:off x="217974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2"/>
            <p:cNvSpPr/>
            <p:nvPr/>
          </p:nvSpPr>
          <p:spPr>
            <a:xfrm>
              <a:off x="217974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3"/>
            <p:cNvSpPr/>
            <p:nvPr/>
          </p:nvSpPr>
          <p:spPr>
            <a:xfrm>
              <a:off x="2179744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2179744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2313564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2313564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7"/>
            <p:cNvSpPr/>
            <p:nvPr/>
          </p:nvSpPr>
          <p:spPr>
            <a:xfrm>
              <a:off x="244751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8"/>
            <p:cNvSpPr/>
            <p:nvPr/>
          </p:nvSpPr>
          <p:spPr>
            <a:xfrm>
              <a:off x="244751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9"/>
            <p:cNvSpPr/>
            <p:nvPr/>
          </p:nvSpPr>
          <p:spPr>
            <a:xfrm>
              <a:off x="2580950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2580950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2714909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2"/>
            <p:cNvSpPr/>
            <p:nvPr/>
          </p:nvSpPr>
          <p:spPr>
            <a:xfrm>
              <a:off x="2714909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3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4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5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6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7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8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9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0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1"/>
            <p:cNvSpPr/>
            <p:nvPr/>
          </p:nvSpPr>
          <p:spPr>
            <a:xfrm>
              <a:off x="284885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2"/>
            <p:cNvSpPr/>
            <p:nvPr/>
          </p:nvSpPr>
          <p:spPr>
            <a:xfrm>
              <a:off x="284885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3"/>
            <p:cNvSpPr/>
            <p:nvPr/>
          </p:nvSpPr>
          <p:spPr>
            <a:xfrm>
              <a:off x="2848856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4"/>
            <p:cNvSpPr/>
            <p:nvPr/>
          </p:nvSpPr>
          <p:spPr>
            <a:xfrm>
              <a:off x="2848856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5"/>
            <p:cNvSpPr/>
            <p:nvPr/>
          </p:nvSpPr>
          <p:spPr>
            <a:xfrm>
              <a:off x="298370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6"/>
            <p:cNvSpPr/>
            <p:nvPr/>
          </p:nvSpPr>
          <p:spPr>
            <a:xfrm>
              <a:off x="298370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7"/>
            <p:cNvSpPr/>
            <p:nvPr/>
          </p:nvSpPr>
          <p:spPr>
            <a:xfrm>
              <a:off x="3117525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8"/>
            <p:cNvSpPr/>
            <p:nvPr/>
          </p:nvSpPr>
          <p:spPr>
            <a:xfrm>
              <a:off x="3117525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9"/>
            <p:cNvSpPr/>
            <p:nvPr/>
          </p:nvSpPr>
          <p:spPr>
            <a:xfrm>
              <a:off x="325135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0"/>
            <p:cNvSpPr/>
            <p:nvPr/>
          </p:nvSpPr>
          <p:spPr>
            <a:xfrm>
              <a:off x="325135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1"/>
            <p:cNvSpPr/>
            <p:nvPr/>
          </p:nvSpPr>
          <p:spPr>
            <a:xfrm>
              <a:off x="338517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2"/>
            <p:cNvSpPr/>
            <p:nvPr/>
          </p:nvSpPr>
          <p:spPr>
            <a:xfrm>
              <a:off x="338517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3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4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5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6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7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8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9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0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1"/>
            <p:cNvSpPr/>
            <p:nvPr/>
          </p:nvSpPr>
          <p:spPr>
            <a:xfrm>
              <a:off x="351899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2"/>
            <p:cNvSpPr/>
            <p:nvPr/>
          </p:nvSpPr>
          <p:spPr>
            <a:xfrm>
              <a:off x="351899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3"/>
            <p:cNvSpPr/>
            <p:nvPr/>
          </p:nvSpPr>
          <p:spPr>
            <a:xfrm>
              <a:off x="3518997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4"/>
            <p:cNvSpPr/>
            <p:nvPr/>
          </p:nvSpPr>
          <p:spPr>
            <a:xfrm>
              <a:off x="3518997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5"/>
            <p:cNvSpPr/>
            <p:nvPr/>
          </p:nvSpPr>
          <p:spPr>
            <a:xfrm>
              <a:off x="3652826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6"/>
            <p:cNvSpPr/>
            <p:nvPr/>
          </p:nvSpPr>
          <p:spPr>
            <a:xfrm>
              <a:off x="3652826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7"/>
            <p:cNvSpPr/>
            <p:nvPr/>
          </p:nvSpPr>
          <p:spPr>
            <a:xfrm>
              <a:off x="3787027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8"/>
            <p:cNvSpPr/>
            <p:nvPr/>
          </p:nvSpPr>
          <p:spPr>
            <a:xfrm>
              <a:off x="3787027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9"/>
            <p:cNvSpPr/>
            <p:nvPr/>
          </p:nvSpPr>
          <p:spPr>
            <a:xfrm>
              <a:off x="3921241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0"/>
            <p:cNvSpPr/>
            <p:nvPr/>
          </p:nvSpPr>
          <p:spPr>
            <a:xfrm>
              <a:off x="3921241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1"/>
            <p:cNvSpPr/>
            <p:nvPr/>
          </p:nvSpPr>
          <p:spPr>
            <a:xfrm>
              <a:off x="405493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2"/>
            <p:cNvSpPr/>
            <p:nvPr/>
          </p:nvSpPr>
          <p:spPr>
            <a:xfrm>
              <a:off x="405493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3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4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5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6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7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8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09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0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1"/>
            <p:cNvSpPr/>
            <p:nvPr/>
          </p:nvSpPr>
          <p:spPr>
            <a:xfrm>
              <a:off x="4190163" y="5442536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69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2"/>
            <p:cNvSpPr/>
            <p:nvPr/>
          </p:nvSpPr>
          <p:spPr>
            <a:xfrm>
              <a:off x="4190163" y="2557757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159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3"/>
            <p:cNvSpPr/>
            <p:nvPr/>
          </p:nvSpPr>
          <p:spPr>
            <a:xfrm>
              <a:off x="4190163" y="543405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39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4"/>
            <p:cNvSpPr/>
            <p:nvPr/>
          </p:nvSpPr>
          <p:spPr>
            <a:xfrm>
              <a:off x="4190163" y="2566234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328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5"/>
            <p:cNvSpPr/>
            <p:nvPr/>
          </p:nvSpPr>
          <p:spPr>
            <a:xfrm>
              <a:off x="843655" y="545101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6"/>
            <p:cNvSpPr/>
            <p:nvPr/>
          </p:nvSpPr>
          <p:spPr>
            <a:xfrm>
              <a:off x="4158939" y="545101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7"/>
            <p:cNvSpPr/>
            <p:nvPr/>
          </p:nvSpPr>
          <p:spPr>
            <a:xfrm>
              <a:off x="843655" y="537848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18"/>
            <p:cNvSpPr/>
            <p:nvPr/>
          </p:nvSpPr>
          <p:spPr>
            <a:xfrm>
              <a:off x="4175880" y="537848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19"/>
            <p:cNvSpPr/>
            <p:nvPr/>
          </p:nvSpPr>
          <p:spPr>
            <a:xfrm>
              <a:off x="843655" y="530554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0"/>
            <p:cNvSpPr/>
            <p:nvPr/>
          </p:nvSpPr>
          <p:spPr>
            <a:xfrm>
              <a:off x="4175880" y="530554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1"/>
            <p:cNvSpPr/>
            <p:nvPr/>
          </p:nvSpPr>
          <p:spPr>
            <a:xfrm>
              <a:off x="843655" y="523365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2"/>
            <p:cNvSpPr/>
            <p:nvPr/>
          </p:nvSpPr>
          <p:spPr>
            <a:xfrm>
              <a:off x="4175880" y="523365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3"/>
            <p:cNvSpPr/>
            <p:nvPr/>
          </p:nvSpPr>
          <p:spPr>
            <a:xfrm>
              <a:off x="843655" y="516071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4"/>
            <p:cNvSpPr/>
            <p:nvPr/>
          </p:nvSpPr>
          <p:spPr>
            <a:xfrm>
              <a:off x="4175880" y="516071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5"/>
            <p:cNvSpPr/>
            <p:nvPr/>
          </p:nvSpPr>
          <p:spPr>
            <a:xfrm>
              <a:off x="843655" y="508779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6"/>
            <p:cNvSpPr/>
            <p:nvPr/>
          </p:nvSpPr>
          <p:spPr>
            <a:xfrm>
              <a:off x="4175880" y="508779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7"/>
            <p:cNvSpPr/>
            <p:nvPr/>
          </p:nvSpPr>
          <p:spPr>
            <a:xfrm>
              <a:off x="843655" y="501588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28"/>
            <p:cNvSpPr/>
            <p:nvPr/>
          </p:nvSpPr>
          <p:spPr>
            <a:xfrm>
              <a:off x="4175880" y="501588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29"/>
            <p:cNvSpPr/>
            <p:nvPr/>
          </p:nvSpPr>
          <p:spPr>
            <a:xfrm>
              <a:off x="843655" y="494296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0"/>
            <p:cNvSpPr/>
            <p:nvPr/>
          </p:nvSpPr>
          <p:spPr>
            <a:xfrm>
              <a:off x="4175880" y="494296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1"/>
            <p:cNvSpPr/>
            <p:nvPr/>
          </p:nvSpPr>
          <p:spPr>
            <a:xfrm>
              <a:off x="843655" y="48710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2"/>
            <p:cNvSpPr/>
            <p:nvPr/>
          </p:nvSpPr>
          <p:spPr>
            <a:xfrm>
              <a:off x="4175880" y="48710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3"/>
            <p:cNvSpPr/>
            <p:nvPr/>
          </p:nvSpPr>
          <p:spPr>
            <a:xfrm>
              <a:off x="843655" y="479864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4"/>
            <p:cNvSpPr/>
            <p:nvPr/>
          </p:nvSpPr>
          <p:spPr>
            <a:xfrm>
              <a:off x="4175880" y="479864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5"/>
            <p:cNvSpPr/>
            <p:nvPr/>
          </p:nvSpPr>
          <p:spPr>
            <a:xfrm>
              <a:off x="843655" y="472570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6"/>
            <p:cNvSpPr/>
            <p:nvPr/>
          </p:nvSpPr>
          <p:spPr>
            <a:xfrm>
              <a:off x="4158939" y="472570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7"/>
            <p:cNvSpPr txBox="1"/>
            <p:nvPr/>
          </p:nvSpPr>
          <p:spPr>
            <a:xfrm>
              <a:off x="681299" y="4647070"/>
              <a:ext cx="10350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40" name="object 138"/>
            <p:cNvSpPr/>
            <p:nvPr/>
          </p:nvSpPr>
          <p:spPr>
            <a:xfrm>
              <a:off x="843655" y="465317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39"/>
            <p:cNvSpPr/>
            <p:nvPr/>
          </p:nvSpPr>
          <p:spPr>
            <a:xfrm>
              <a:off x="4175880" y="465317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0"/>
            <p:cNvSpPr/>
            <p:nvPr/>
          </p:nvSpPr>
          <p:spPr>
            <a:xfrm>
              <a:off x="843655" y="458024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1"/>
            <p:cNvSpPr/>
            <p:nvPr/>
          </p:nvSpPr>
          <p:spPr>
            <a:xfrm>
              <a:off x="4175880" y="458024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2"/>
            <p:cNvSpPr/>
            <p:nvPr/>
          </p:nvSpPr>
          <p:spPr>
            <a:xfrm>
              <a:off x="843655" y="450731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3"/>
            <p:cNvSpPr/>
            <p:nvPr/>
          </p:nvSpPr>
          <p:spPr>
            <a:xfrm>
              <a:off x="4175880" y="450731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4"/>
            <p:cNvSpPr/>
            <p:nvPr/>
          </p:nvSpPr>
          <p:spPr>
            <a:xfrm>
              <a:off x="843655" y="443541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5"/>
            <p:cNvSpPr/>
            <p:nvPr/>
          </p:nvSpPr>
          <p:spPr>
            <a:xfrm>
              <a:off x="4175880" y="443541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6"/>
            <p:cNvSpPr/>
            <p:nvPr/>
          </p:nvSpPr>
          <p:spPr>
            <a:xfrm>
              <a:off x="843655" y="436248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7"/>
            <p:cNvSpPr/>
            <p:nvPr/>
          </p:nvSpPr>
          <p:spPr>
            <a:xfrm>
              <a:off x="4175880" y="436248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48"/>
            <p:cNvSpPr/>
            <p:nvPr/>
          </p:nvSpPr>
          <p:spPr>
            <a:xfrm>
              <a:off x="843655" y="429058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9"/>
            <p:cNvSpPr/>
            <p:nvPr/>
          </p:nvSpPr>
          <p:spPr>
            <a:xfrm>
              <a:off x="4175880" y="429058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0"/>
            <p:cNvSpPr/>
            <p:nvPr/>
          </p:nvSpPr>
          <p:spPr>
            <a:xfrm>
              <a:off x="843655" y="421765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1"/>
            <p:cNvSpPr/>
            <p:nvPr/>
          </p:nvSpPr>
          <p:spPr>
            <a:xfrm>
              <a:off x="4175880" y="421765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2"/>
            <p:cNvSpPr/>
            <p:nvPr/>
          </p:nvSpPr>
          <p:spPr>
            <a:xfrm>
              <a:off x="843655" y="414524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3"/>
            <p:cNvSpPr/>
            <p:nvPr/>
          </p:nvSpPr>
          <p:spPr>
            <a:xfrm>
              <a:off x="4175880" y="414524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4"/>
            <p:cNvSpPr/>
            <p:nvPr/>
          </p:nvSpPr>
          <p:spPr>
            <a:xfrm>
              <a:off x="843655" y="407333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5"/>
            <p:cNvSpPr/>
            <p:nvPr/>
          </p:nvSpPr>
          <p:spPr>
            <a:xfrm>
              <a:off x="4175880" y="407333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6"/>
            <p:cNvSpPr/>
            <p:nvPr/>
          </p:nvSpPr>
          <p:spPr>
            <a:xfrm>
              <a:off x="843655" y="4000398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7"/>
            <p:cNvSpPr/>
            <p:nvPr/>
          </p:nvSpPr>
          <p:spPr>
            <a:xfrm>
              <a:off x="4158939" y="4000398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58"/>
            <p:cNvSpPr txBox="1"/>
            <p:nvPr/>
          </p:nvSpPr>
          <p:spPr>
            <a:xfrm>
              <a:off x="601617" y="3921766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61" name="object 159"/>
            <p:cNvSpPr/>
            <p:nvPr/>
          </p:nvSpPr>
          <p:spPr>
            <a:xfrm>
              <a:off x="843655" y="392685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0"/>
            <p:cNvSpPr/>
            <p:nvPr/>
          </p:nvSpPr>
          <p:spPr>
            <a:xfrm>
              <a:off x="4175880" y="392685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1"/>
            <p:cNvSpPr/>
            <p:nvPr/>
          </p:nvSpPr>
          <p:spPr>
            <a:xfrm>
              <a:off x="843655" y="385494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2"/>
            <p:cNvSpPr/>
            <p:nvPr/>
          </p:nvSpPr>
          <p:spPr>
            <a:xfrm>
              <a:off x="4175880" y="385494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3"/>
            <p:cNvSpPr/>
            <p:nvPr/>
          </p:nvSpPr>
          <p:spPr>
            <a:xfrm>
              <a:off x="843655" y="37820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4"/>
            <p:cNvSpPr/>
            <p:nvPr/>
          </p:nvSpPr>
          <p:spPr>
            <a:xfrm>
              <a:off x="4175880" y="378202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5"/>
            <p:cNvSpPr/>
            <p:nvPr/>
          </p:nvSpPr>
          <p:spPr>
            <a:xfrm>
              <a:off x="843655" y="3710113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6"/>
            <p:cNvSpPr/>
            <p:nvPr/>
          </p:nvSpPr>
          <p:spPr>
            <a:xfrm>
              <a:off x="4175880" y="3710113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7"/>
            <p:cNvSpPr/>
            <p:nvPr/>
          </p:nvSpPr>
          <p:spPr>
            <a:xfrm>
              <a:off x="843655" y="363717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68"/>
            <p:cNvSpPr/>
            <p:nvPr/>
          </p:nvSpPr>
          <p:spPr>
            <a:xfrm>
              <a:off x="4175880" y="363717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69"/>
            <p:cNvSpPr/>
            <p:nvPr/>
          </p:nvSpPr>
          <p:spPr>
            <a:xfrm>
              <a:off x="843655" y="356476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0"/>
            <p:cNvSpPr/>
            <p:nvPr/>
          </p:nvSpPr>
          <p:spPr>
            <a:xfrm>
              <a:off x="4175880" y="356476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1"/>
            <p:cNvSpPr/>
            <p:nvPr/>
          </p:nvSpPr>
          <p:spPr>
            <a:xfrm>
              <a:off x="843655" y="3492346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2"/>
            <p:cNvSpPr/>
            <p:nvPr/>
          </p:nvSpPr>
          <p:spPr>
            <a:xfrm>
              <a:off x="4175880" y="3492346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3"/>
            <p:cNvSpPr/>
            <p:nvPr/>
          </p:nvSpPr>
          <p:spPr>
            <a:xfrm>
              <a:off x="843655" y="341993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4"/>
            <p:cNvSpPr/>
            <p:nvPr/>
          </p:nvSpPr>
          <p:spPr>
            <a:xfrm>
              <a:off x="4175880" y="341993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5"/>
            <p:cNvSpPr/>
            <p:nvPr/>
          </p:nvSpPr>
          <p:spPr>
            <a:xfrm>
              <a:off x="843655" y="3347007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6"/>
            <p:cNvSpPr/>
            <p:nvPr/>
          </p:nvSpPr>
          <p:spPr>
            <a:xfrm>
              <a:off x="4175880" y="3347007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7"/>
            <p:cNvSpPr/>
            <p:nvPr/>
          </p:nvSpPr>
          <p:spPr>
            <a:xfrm>
              <a:off x="843655" y="3275100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78"/>
            <p:cNvSpPr/>
            <p:nvPr/>
          </p:nvSpPr>
          <p:spPr>
            <a:xfrm>
              <a:off x="4158939" y="3275100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79"/>
            <p:cNvSpPr txBox="1"/>
            <p:nvPr/>
          </p:nvSpPr>
          <p:spPr>
            <a:xfrm>
              <a:off x="601617" y="3196460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15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82" name="object 180"/>
            <p:cNvSpPr/>
            <p:nvPr/>
          </p:nvSpPr>
          <p:spPr>
            <a:xfrm>
              <a:off x="843655" y="320154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1"/>
            <p:cNvSpPr/>
            <p:nvPr/>
          </p:nvSpPr>
          <p:spPr>
            <a:xfrm>
              <a:off x="4175880" y="320154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2"/>
            <p:cNvSpPr/>
            <p:nvPr/>
          </p:nvSpPr>
          <p:spPr>
            <a:xfrm>
              <a:off x="843655" y="3129638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3"/>
            <p:cNvSpPr/>
            <p:nvPr/>
          </p:nvSpPr>
          <p:spPr>
            <a:xfrm>
              <a:off x="4175880" y="3129638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4"/>
            <p:cNvSpPr/>
            <p:nvPr/>
          </p:nvSpPr>
          <p:spPr>
            <a:xfrm>
              <a:off x="843655" y="3056714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5"/>
            <p:cNvSpPr/>
            <p:nvPr/>
          </p:nvSpPr>
          <p:spPr>
            <a:xfrm>
              <a:off x="4175880" y="305671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6"/>
            <p:cNvSpPr/>
            <p:nvPr/>
          </p:nvSpPr>
          <p:spPr>
            <a:xfrm>
              <a:off x="843655" y="29842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7"/>
            <p:cNvSpPr/>
            <p:nvPr/>
          </p:nvSpPr>
          <p:spPr>
            <a:xfrm>
              <a:off x="4175880" y="298429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88"/>
            <p:cNvSpPr/>
            <p:nvPr/>
          </p:nvSpPr>
          <p:spPr>
            <a:xfrm>
              <a:off x="843655" y="291187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89"/>
            <p:cNvSpPr/>
            <p:nvPr/>
          </p:nvSpPr>
          <p:spPr>
            <a:xfrm>
              <a:off x="4175880" y="291187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0"/>
            <p:cNvSpPr/>
            <p:nvPr/>
          </p:nvSpPr>
          <p:spPr>
            <a:xfrm>
              <a:off x="843655" y="283945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1"/>
            <p:cNvSpPr/>
            <p:nvPr/>
          </p:nvSpPr>
          <p:spPr>
            <a:xfrm>
              <a:off x="4175880" y="283945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2"/>
            <p:cNvSpPr/>
            <p:nvPr/>
          </p:nvSpPr>
          <p:spPr>
            <a:xfrm>
              <a:off x="843655" y="2766532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3"/>
            <p:cNvSpPr/>
            <p:nvPr/>
          </p:nvSpPr>
          <p:spPr>
            <a:xfrm>
              <a:off x="4175880" y="2766532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4"/>
            <p:cNvSpPr/>
            <p:nvPr/>
          </p:nvSpPr>
          <p:spPr>
            <a:xfrm>
              <a:off x="843655" y="2694625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5"/>
            <p:cNvSpPr/>
            <p:nvPr/>
          </p:nvSpPr>
          <p:spPr>
            <a:xfrm>
              <a:off x="4175880" y="2694625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6"/>
            <p:cNvSpPr/>
            <p:nvPr/>
          </p:nvSpPr>
          <p:spPr>
            <a:xfrm>
              <a:off x="843655" y="2621701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0" y="0"/>
                  </a:lnTo>
                  <a:lnTo>
                    <a:pt x="15913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7"/>
            <p:cNvSpPr/>
            <p:nvPr/>
          </p:nvSpPr>
          <p:spPr>
            <a:xfrm>
              <a:off x="4175880" y="2621701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462" y="0"/>
                  </a:moveTo>
                  <a:lnTo>
                    <a:pt x="17462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198"/>
            <p:cNvSpPr/>
            <p:nvPr/>
          </p:nvSpPr>
          <p:spPr>
            <a:xfrm>
              <a:off x="843655" y="2549794"/>
              <a:ext cx="33655" cy="0"/>
            </a:xfrm>
            <a:custGeom>
              <a:avLst/>
              <a:gdLst/>
              <a:ahLst/>
              <a:cxnLst/>
              <a:rect l="l" t="t" r="r" b="b"/>
              <a:pathLst>
                <a:path w="33655">
                  <a:moveTo>
                    <a:pt x="0" y="0"/>
                  </a:moveTo>
                  <a:lnTo>
                    <a:pt x="0" y="0"/>
                  </a:lnTo>
                  <a:lnTo>
                    <a:pt x="33375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199"/>
            <p:cNvSpPr/>
            <p:nvPr/>
          </p:nvSpPr>
          <p:spPr>
            <a:xfrm>
              <a:off x="4158939" y="2549794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34925">
                  <a:moveTo>
                    <a:pt x="34404" y="0"/>
                  </a:moveTo>
                  <a:lnTo>
                    <a:pt x="34404" y="0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0"/>
            <p:cNvSpPr txBox="1"/>
            <p:nvPr/>
          </p:nvSpPr>
          <p:spPr>
            <a:xfrm>
              <a:off x="601617" y="2471155"/>
              <a:ext cx="180975" cy="17907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20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03" name="object 201"/>
            <p:cNvSpPr/>
            <p:nvPr/>
          </p:nvSpPr>
          <p:spPr>
            <a:xfrm>
              <a:off x="843655" y="5451014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2"/>
            <p:cNvSpPr/>
            <p:nvPr/>
          </p:nvSpPr>
          <p:spPr>
            <a:xfrm>
              <a:off x="843655" y="2549787"/>
              <a:ext cx="3350260" cy="0"/>
            </a:xfrm>
            <a:custGeom>
              <a:avLst/>
              <a:gdLst/>
              <a:ahLst/>
              <a:cxnLst/>
              <a:rect l="l" t="t" r="r" b="b"/>
              <a:pathLst>
                <a:path w="3350260">
                  <a:moveTo>
                    <a:pt x="0" y="0"/>
                  </a:moveTo>
                  <a:lnTo>
                    <a:pt x="0" y="0"/>
                  </a:lnTo>
                  <a:lnTo>
                    <a:pt x="334968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3"/>
            <p:cNvSpPr/>
            <p:nvPr/>
          </p:nvSpPr>
          <p:spPr>
            <a:xfrm>
              <a:off x="843655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4"/>
            <p:cNvSpPr/>
            <p:nvPr/>
          </p:nvSpPr>
          <p:spPr>
            <a:xfrm>
              <a:off x="4193343" y="2549787"/>
              <a:ext cx="0" cy="2901315"/>
            </a:xfrm>
            <a:custGeom>
              <a:avLst/>
              <a:gdLst/>
              <a:ahLst/>
              <a:cxnLst/>
              <a:rect l="l" t="t" r="r" b="b"/>
              <a:pathLst>
                <a:path h="2901315">
                  <a:moveTo>
                    <a:pt x="0" y="2901226"/>
                  </a:moveTo>
                  <a:lnTo>
                    <a:pt x="0" y="2901226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5"/>
            <p:cNvSpPr/>
            <p:nvPr/>
          </p:nvSpPr>
          <p:spPr>
            <a:xfrm>
              <a:off x="2109364" y="4084060"/>
              <a:ext cx="210440" cy="10667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6"/>
            <p:cNvSpPr/>
            <p:nvPr/>
          </p:nvSpPr>
          <p:spPr>
            <a:xfrm>
              <a:off x="1933655" y="4220038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79">
                  <a:moveTo>
                    <a:pt x="0" y="0"/>
                  </a:moveTo>
                  <a:lnTo>
                    <a:pt x="0" y="4290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7"/>
            <p:cNvSpPr/>
            <p:nvPr/>
          </p:nvSpPr>
          <p:spPr>
            <a:xfrm>
              <a:off x="1892795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08"/>
            <p:cNvSpPr/>
            <p:nvPr/>
          </p:nvSpPr>
          <p:spPr>
            <a:xfrm>
              <a:off x="1892795" y="422003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09"/>
            <p:cNvSpPr/>
            <p:nvPr/>
          </p:nvSpPr>
          <p:spPr>
            <a:xfrm>
              <a:off x="1865212" y="412298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0"/>
            <p:cNvSpPr/>
            <p:nvPr/>
          </p:nvSpPr>
          <p:spPr>
            <a:xfrm>
              <a:off x="1865212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1"/>
            <p:cNvSpPr/>
            <p:nvPr/>
          </p:nvSpPr>
          <p:spPr>
            <a:xfrm>
              <a:off x="1865212" y="410153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2"/>
            <p:cNvSpPr/>
            <p:nvPr/>
          </p:nvSpPr>
          <p:spPr>
            <a:xfrm>
              <a:off x="1870321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3"/>
            <p:cNvSpPr/>
            <p:nvPr/>
          </p:nvSpPr>
          <p:spPr>
            <a:xfrm>
              <a:off x="1870321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4"/>
            <p:cNvSpPr/>
            <p:nvPr/>
          </p:nvSpPr>
          <p:spPr>
            <a:xfrm>
              <a:off x="1870321" y="369495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5"/>
            <p:cNvSpPr/>
            <p:nvPr/>
          </p:nvSpPr>
          <p:spPr>
            <a:xfrm>
              <a:off x="1860104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6"/>
            <p:cNvSpPr/>
            <p:nvPr/>
          </p:nvSpPr>
          <p:spPr>
            <a:xfrm>
              <a:off x="1860104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7"/>
            <p:cNvSpPr/>
            <p:nvPr/>
          </p:nvSpPr>
          <p:spPr>
            <a:xfrm>
              <a:off x="1860104" y="3648988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18"/>
            <p:cNvSpPr/>
            <p:nvPr/>
          </p:nvSpPr>
          <p:spPr>
            <a:xfrm>
              <a:off x="2578259" y="449432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19"/>
            <p:cNvSpPr/>
            <p:nvPr/>
          </p:nvSpPr>
          <p:spPr>
            <a:xfrm>
              <a:off x="2578259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0"/>
            <p:cNvSpPr/>
            <p:nvPr/>
          </p:nvSpPr>
          <p:spPr>
            <a:xfrm>
              <a:off x="2578259" y="447338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1"/>
            <p:cNvSpPr/>
            <p:nvPr/>
          </p:nvSpPr>
          <p:spPr>
            <a:xfrm>
              <a:off x="2517987" y="426754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2"/>
            <p:cNvSpPr/>
            <p:nvPr/>
          </p:nvSpPr>
          <p:spPr>
            <a:xfrm>
              <a:off x="2517987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3"/>
            <p:cNvSpPr/>
            <p:nvPr/>
          </p:nvSpPr>
          <p:spPr>
            <a:xfrm>
              <a:off x="2517987" y="424659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4"/>
            <p:cNvSpPr/>
            <p:nvPr/>
          </p:nvSpPr>
          <p:spPr>
            <a:xfrm>
              <a:off x="2490287" y="4612591"/>
              <a:ext cx="179397" cy="7118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5"/>
            <p:cNvSpPr/>
            <p:nvPr/>
          </p:nvSpPr>
          <p:spPr>
            <a:xfrm>
              <a:off x="2584389" y="39728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6"/>
            <p:cNvSpPr/>
            <p:nvPr/>
          </p:nvSpPr>
          <p:spPr>
            <a:xfrm>
              <a:off x="2584389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7"/>
            <p:cNvSpPr/>
            <p:nvPr/>
          </p:nvSpPr>
          <p:spPr>
            <a:xfrm>
              <a:off x="2584389" y="39513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28"/>
            <p:cNvSpPr/>
            <p:nvPr/>
          </p:nvSpPr>
          <p:spPr>
            <a:xfrm>
              <a:off x="2803995" y="4668008"/>
              <a:ext cx="235082" cy="5328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29"/>
            <p:cNvSpPr/>
            <p:nvPr/>
          </p:nvSpPr>
          <p:spPr>
            <a:xfrm>
              <a:off x="3548737" y="5104705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0"/>
            <p:cNvSpPr/>
            <p:nvPr/>
          </p:nvSpPr>
          <p:spPr>
            <a:xfrm>
              <a:off x="3548737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1"/>
            <p:cNvSpPr/>
            <p:nvPr/>
          </p:nvSpPr>
          <p:spPr>
            <a:xfrm>
              <a:off x="3548737" y="5083254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2"/>
            <p:cNvSpPr/>
            <p:nvPr/>
          </p:nvSpPr>
          <p:spPr>
            <a:xfrm>
              <a:off x="3523197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3"/>
            <p:cNvSpPr/>
            <p:nvPr/>
          </p:nvSpPr>
          <p:spPr>
            <a:xfrm>
              <a:off x="3523197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4"/>
            <p:cNvSpPr/>
            <p:nvPr/>
          </p:nvSpPr>
          <p:spPr>
            <a:xfrm>
              <a:off x="3523197" y="517110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5"/>
            <p:cNvSpPr/>
            <p:nvPr/>
          </p:nvSpPr>
          <p:spPr>
            <a:xfrm>
              <a:off x="3625353" y="516344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6"/>
            <p:cNvSpPr/>
            <p:nvPr/>
          </p:nvSpPr>
          <p:spPr>
            <a:xfrm>
              <a:off x="3625353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7"/>
            <p:cNvSpPr/>
            <p:nvPr/>
          </p:nvSpPr>
          <p:spPr>
            <a:xfrm>
              <a:off x="3625353" y="5142504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38"/>
            <p:cNvSpPr/>
            <p:nvPr/>
          </p:nvSpPr>
          <p:spPr>
            <a:xfrm>
              <a:off x="3526263" y="4936148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39"/>
            <p:cNvSpPr/>
            <p:nvPr/>
          </p:nvSpPr>
          <p:spPr>
            <a:xfrm>
              <a:off x="3526263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0"/>
            <p:cNvSpPr/>
            <p:nvPr/>
          </p:nvSpPr>
          <p:spPr>
            <a:xfrm>
              <a:off x="3526263" y="491469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1"/>
            <p:cNvSpPr/>
            <p:nvPr/>
          </p:nvSpPr>
          <p:spPr>
            <a:xfrm>
              <a:off x="3595727" y="507916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2"/>
            <p:cNvSpPr/>
            <p:nvPr/>
          </p:nvSpPr>
          <p:spPr>
            <a:xfrm>
              <a:off x="3595727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3"/>
            <p:cNvSpPr/>
            <p:nvPr/>
          </p:nvSpPr>
          <p:spPr>
            <a:xfrm>
              <a:off x="3595727" y="505771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4"/>
            <p:cNvSpPr/>
            <p:nvPr/>
          </p:nvSpPr>
          <p:spPr>
            <a:xfrm>
              <a:off x="3568145" y="5130243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5"/>
            <p:cNvSpPr/>
            <p:nvPr/>
          </p:nvSpPr>
          <p:spPr>
            <a:xfrm>
              <a:off x="3568145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6"/>
            <p:cNvSpPr/>
            <p:nvPr/>
          </p:nvSpPr>
          <p:spPr>
            <a:xfrm>
              <a:off x="3568145" y="510879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7"/>
            <p:cNvSpPr/>
            <p:nvPr/>
          </p:nvSpPr>
          <p:spPr>
            <a:xfrm>
              <a:off x="3521154" y="5114919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48"/>
            <p:cNvSpPr/>
            <p:nvPr/>
          </p:nvSpPr>
          <p:spPr>
            <a:xfrm>
              <a:off x="3521154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49"/>
            <p:cNvSpPr/>
            <p:nvPr/>
          </p:nvSpPr>
          <p:spPr>
            <a:xfrm>
              <a:off x="3521154" y="509346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0"/>
            <p:cNvSpPr/>
            <p:nvPr/>
          </p:nvSpPr>
          <p:spPr>
            <a:xfrm>
              <a:off x="3570188" y="5065885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1"/>
            <p:cNvSpPr/>
            <p:nvPr/>
          </p:nvSpPr>
          <p:spPr>
            <a:xfrm>
              <a:off x="3570188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2"/>
            <p:cNvSpPr/>
            <p:nvPr/>
          </p:nvSpPr>
          <p:spPr>
            <a:xfrm>
              <a:off x="3570188" y="504443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3"/>
            <p:cNvSpPr/>
            <p:nvPr/>
          </p:nvSpPr>
          <p:spPr>
            <a:xfrm>
              <a:off x="3534434" y="52487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4"/>
            <p:cNvSpPr/>
            <p:nvPr/>
          </p:nvSpPr>
          <p:spPr>
            <a:xfrm>
              <a:off x="3534434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5"/>
            <p:cNvSpPr/>
            <p:nvPr/>
          </p:nvSpPr>
          <p:spPr>
            <a:xfrm>
              <a:off x="3534434" y="52272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6"/>
            <p:cNvSpPr/>
            <p:nvPr/>
          </p:nvSpPr>
          <p:spPr>
            <a:xfrm>
              <a:off x="3523197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7"/>
            <p:cNvSpPr/>
            <p:nvPr/>
          </p:nvSpPr>
          <p:spPr>
            <a:xfrm>
              <a:off x="3523197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58"/>
            <p:cNvSpPr/>
            <p:nvPr/>
          </p:nvSpPr>
          <p:spPr>
            <a:xfrm>
              <a:off x="3523197" y="517928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59"/>
            <p:cNvSpPr/>
            <p:nvPr/>
          </p:nvSpPr>
          <p:spPr>
            <a:xfrm>
              <a:off x="3580404" y="514250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0"/>
            <p:cNvSpPr/>
            <p:nvPr/>
          </p:nvSpPr>
          <p:spPr>
            <a:xfrm>
              <a:off x="3580404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1"/>
            <p:cNvSpPr/>
            <p:nvPr/>
          </p:nvSpPr>
          <p:spPr>
            <a:xfrm>
              <a:off x="3580404" y="5121051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2"/>
            <p:cNvSpPr/>
            <p:nvPr/>
          </p:nvSpPr>
          <p:spPr>
            <a:xfrm>
              <a:off x="3520131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3"/>
            <p:cNvSpPr/>
            <p:nvPr/>
          </p:nvSpPr>
          <p:spPr>
            <a:xfrm>
              <a:off x="3520131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4"/>
            <p:cNvSpPr/>
            <p:nvPr/>
          </p:nvSpPr>
          <p:spPr>
            <a:xfrm>
              <a:off x="3520131" y="5153741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5"/>
            <p:cNvSpPr/>
            <p:nvPr/>
          </p:nvSpPr>
          <p:spPr>
            <a:xfrm>
              <a:off x="3603900" y="521401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6"/>
            <p:cNvSpPr/>
            <p:nvPr/>
          </p:nvSpPr>
          <p:spPr>
            <a:xfrm>
              <a:off x="3603900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7"/>
            <p:cNvSpPr/>
            <p:nvPr/>
          </p:nvSpPr>
          <p:spPr>
            <a:xfrm>
              <a:off x="3603900" y="519256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68"/>
            <p:cNvSpPr/>
            <p:nvPr/>
          </p:nvSpPr>
          <p:spPr>
            <a:xfrm>
              <a:off x="3521154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69"/>
            <p:cNvSpPr/>
            <p:nvPr/>
          </p:nvSpPr>
          <p:spPr>
            <a:xfrm>
              <a:off x="3521154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0"/>
            <p:cNvSpPr/>
            <p:nvPr/>
          </p:nvSpPr>
          <p:spPr>
            <a:xfrm>
              <a:off x="3521154" y="5143526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79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1"/>
            <p:cNvSpPr/>
            <p:nvPr/>
          </p:nvSpPr>
          <p:spPr>
            <a:xfrm>
              <a:off x="1827414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2"/>
            <p:cNvSpPr/>
            <p:nvPr/>
          </p:nvSpPr>
          <p:spPr>
            <a:xfrm>
              <a:off x="1827414" y="4197564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3"/>
            <p:cNvSpPr/>
            <p:nvPr/>
          </p:nvSpPr>
          <p:spPr>
            <a:xfrm>
              <a:off x="1837630" y="44396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4"/>
            <p:cNvSpPr/>
            <p:nvPr/>
          </p:nvSpPr>
          <p:spPr>
            <a:xfrm>
              <a:off x="1837630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5"/>
            <p:cNvSpPr/>
            <p:nvPr/>
          </p:nvSpPr>
          <p:spPr>
            <a:xfrm>
              <a:off x="1837630" y="44182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6"/>
            <p:cNvSpPr/>
            <p:nvPr/>
          </p:nvSpPr>
          <p:spPr>
            <a:xfrm>
              <a:off x="1830479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7"/>
            <p:cNvSpPr/>
            <p:nvPr/>
          </p:nvSpPr>
          <p:spPr>
            <a:xfrm>
              <a:off x="1830479" y="421084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78"/>
            <p:cNvSpPr/>
            <p:nvPr/>
          </p:nvSpPr>
          <p:spPr>
            <a:xfrm>
              <a:off x="1810048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79"/>
            <p:cNvSpPr/>
            <p:nvPr/>
          </p:nvSpPr>
          <p:spPr>
            <a:xfrm>
              <a:off x="1810048" y="418632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0"/>
            <p:cNvSpPr/>
            <p:nvPr/>
          </p:nvSpPr>
          <p:spPr>
            <a:xfrm>
              <a:off x="1849888" y="415619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1"/>
            <p:cNvSpPr/>
            <p:nvPr/>
          </p:nvSpPr>
          <p:spPr>
            <a:xfrm>
              <a:off x="1849888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2"/>
            <p:cNvSpPr/>
            <p:nvPr/>
          </p:nvSpPr>
          <p:spPr>
            <a:xfrm>
              <a:off x="1849888" y="413525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3"/>
            <p:cNvSpPr/>
            <p:nvPr/>
          </p:nvSpPr>
          <p:spPr>
            <a:xfrm>
              <a:off x="2001079" y="363162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4"/>
            <p:cNvSpPr/>
            <p:nvPr/>
          </p:nvSpPr>
          <p:spPr>
            <a:xfrm>
              <a:off x="2001079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5"/>
            <p:cNvSpPr/>
            <p:nvPr/>
          </p:nvSpPr>
          <p:spPr>
            <a:xfrm>
              <a:off x="2001079" y="361017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6"/>
            <p:cNvSpPr/>
            <p:nvPr/>
          </p:nvSpPr>
          <p:spPr>
            <a:xfrm>
              <a:off x="2019468" y="443916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7"/>
            <p:cNvSpPr/>
            <p:nvPr/>
          </p:nvSpPr>
          <p:spPr>
            <a:xfrm>
              <a:off x="2019468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88"/>
            <p:cNvSpPr/>
            <p:nvPr/>
          </p:nvSpPr>
          <p:spPr>
            <a:xfrm>
              <a:off x="2019468" y="441822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89"/>
            <p:cNvSpPr/>
            <p:nvPr/>
          </p:nvSpPr>
          <p:spPr>
            <a:xfrm>
              <a:off x="1983712" y="4222081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0"/>
            <p:cNvSpPr/>
            <p:nvPr/>
          </p:nvSpPr>
          <p:spPr>
            <a:xfrm>
              <a:off x="1983712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1"/>
            <p:cNvSpPr/>
            <p:nvPr/>
          </p:nvSpPr>
          <p:spPr>
            <a:xfrm>
              <a:off x="1983712" y="4222083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2"/>
            <p:cNvSpPr/>
            <p:nvPr/>
          </p:nvSpPr>
          <p:spPr>
            <a:xfrm>
              <a:off x="2011295" y="411890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3"/>
            <p:cNvSpPr/>
            <p:nvPr/>
          </p:nvSpPr>
          <p:spPr>
            <a:xfrm>
              <a:off x="2011295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4"/>
            <p:cNvSpPr/>
            <p:nvPr/>
          </p:nvSpPr>
          <p:spPr>
            <a:xfrm>
              <a:off x="2011295" y="409745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5"/>
            <p:cNvSpPr/>
            <p:nvPr/>
          </p:nvSpPr>
          <p:spPr>
            <a:xfrm>
              <a:off x="1983712" y="37092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6"/>
            <p:cNvSpPr/>
            <p:nvPr/>
          </p:nvSpPr>
          <p:spPr>
            <a:xfrm>
              <a:off x="1983712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7"/>
            <p:cNvSpPr/>
            <p:nvPr/>
          </p:nvSpPr>
          <p:spPr>
            <a:xfrm>
              <a:off x="1983712" y="368780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298"/>
            <p:cNvSpPr/>
            <p:nvPr/>
          </p:nvSpPr>
          <p:spPr>
            <a:xfrm>
              <a:off x="2002100" y="466799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299"/>
            <p:cNvSpPr/>
            <p:nvPr/>
          </p:nvSpPr>
          <p:spPr>
            <a:xfrm>
              <a:off x="2002100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0"/>
            <p:cNvSpPr/>
            <p:nvPr/>
          </p:nvSpPr>
          <p:spPr>
            <a:xfrm>
              <a:off x="2002100" y="464704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1"/>
            <p:cNvSpPr/>
            <p:nvPr/>
          </p:nvSpPr>
          <p:spPr>
            <a:xfrm>
              <a:off x="2011295" y="4816626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2"/>
            <p:cNvSpPr/>
            <p:nvPr/>
          </p:nvSpPr>
          <p:spPr>
            <a:xfrm>
              <a:off x="2011295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3"/>
            <p:cNvSpPr/>
            <p:nvPr/>
          </p:nvSpPr>
          <p:spPr>
            <a:xfrm>
              <a:off x="2011295" y="479517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4"/>
            <p:cNvSpPr/>
            <p:nvPr/>
          </p:nvSpPr>
          <p:spPr>
            <a:xfrm>
              <a:off x="1984734" y="468229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5"/>
            <p:cNvSpPr/>
            <p:nvPr/>
          </p:nvSpPr>
          <p:spPr>
            <a:xfrm>
              <a:off x="1984734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6"/>
            <p:cNvSpPr/>
            <p:nvPr/>
          </p:nvSpPr>
          <p:spPr>
            <a:xfrm>
              <a:off x="1984734" y="466135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7"/>
            <p:cNvSpPr/>
            <p:nvPr/>
          </p:nvSpPr>
          <p:spPr>
            <a:xfrm>
              <a:off x="1993928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08"/>
            <p:cNvSpPr/>
            <p:nvPr/>
          </p:nvSpPr>
          <p:spPr>
            <a:xfrm>
              <a:off x="1993928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09"/>
            <p:cNvSpPr/>
            <p:nvPr/>
          </p:nvSpPr>
          <p:spPr>
            <a:xfrm>
              <a:off x="1993928" y="4317088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0"/>
            <p:cNvSpPr/>
            <p:nvPr/>
          </p:nvSpPr>
          <p:spPr>
            <a:xfrm>
              <a:off x="1996992" y="447134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1"/>
            <p:cNvSpPr/>
            <p:nvPr/>
          </p:nvSpPr>
          <p:spPr>
            <a:xfrm>
              <a:off x="1996992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2"/>
            <p:cNvSpPr/>
            <p:nvPr/>
          </p:nvSpPr>
          <p:spPr>
            <a:xfrm>
              <a:off x="1996992" y="444988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3"/>
            <p:cNvSpPr/>
            <p:nvPr/>
          </p:nvSpPr>
          <p:spPr>
            <a:xfrm>
              <a:off x="1979626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4"/>
            <p:cNvSpPr/>
            <p:nvPr/>
          </p:nvSpPr>
          <p:spPr>
            <a:xfrm>
              <a:off x="1979626" y="419654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5"/>
            <p:cNvSpPr/>
            <p:nvPr/>
          </p:nvSpPr>
          <p:spPr>
            <a:xfrm>
              <a:off x="1979626" y="419654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6"/>
            <p:cNvSpPr/>
            <p:nvPr/>
          </p:nvSpPr>
          <p:spPr>
            <a:xfrm>
              <a:off x="1992907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7"/>
            <p:cNvSpPr/>
            <p:nvPr/>
          </p:nvSpPr>
          <p:spPr>
            <a:xfrm>
              <a:off x="1992907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18"/>
            <p:cNvSpPr/>
            <p:nvPr/>
          </p:nvSpPr>
          <p:spPr>
            <a:xfrm>
              <a:off x="1992907" y="4333433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19"/>
            <p:cNvSpPr/>
            <p:nvPr/>
          </p:nvSpPr>
          <p:spPr>
            <a:xfrm>
              <a:off x="1990863" y="401113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0"/>
            <p:cNvSpPr/>
            <p:nvPr/>
          </p:nvSpPr>
          <p:spPr>
            <a:xfrm>
              <a:off x="1990863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1"/>
            <p:cNvSpPr/>
            <p:nvPr/>
          </p:nvSpPr>
          <p:spPr>
            <a:xfrm>
              <a:off x="1990863" y="3990190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2"/>
            <p:cNvSpPr/>
            <p:nvPr/>
          </p:nvSpPr>
          <p:spPr>
            <a:xfrm>
              <a:off x="1783486" y="4595462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3"/>
            <p:cNvSpPr/>
            <p:nvPr/>
          </p:nvSpPr>
          <p:spPr>
            <a:xfrm>
              <a:off x="1783486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4"/>
            <p:cNvSpPr/>
            <p:nvPr/>
          </p:nvSpPr>
          <p:spPr>
            <a:xfrm>
              <a:off x="1783486" y="4574520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5"/>
            <p:cNvSpPr/>
            <p:nvPr/>
          </p:nvSpPr>
          <p:spPr>
            <a:xfrm>
              <a:off x="1761012" y="4320664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6"/>
            <p:cNvSpPr/>
            <p:nvPr/>
          </p:nvSpPr>
          <p:spPr>
            <a:xfrm>
              <a:off x="1761012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7"/>
            <p:cNvSpPr/>
            <p:nvPr/>
          </p:nvSpPr>
          <p:spPr>
            <a:xfrm>
              <a:off x="1761012" y="429972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28"/>
            <p:cNvSpPr/>
            <p:nvPr/>
          </p:nvSpPr>
          <p:spPr>
            <a:xfrm>
              <a:off x="1811069" y="410153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29"/>
            <p:cNvSpPr/>
            <p:nvPr/>
          </p:nvSpPr>
          <p:spPr>
            <a:xfrm>
              <a:off x="1811069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0"/>
            <p:cNvSpPr/>
            <p:nvPr/>
          </p:nvSpPr>
          <p:spPr>
            <a:xfrm>
              <a:off x="1811069" y="4080087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1"/>
            <p:cNvSpPr/>
            <p:nvPr/>
          </p:nvSpPr>
          <p:spPr>
            <a:xfrm>
              <a:off x="1795746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2"/>
            <p:cNvSpPr/>
            <p:nvPr/>
          </p:nvSpPr>
          <p:spPr>
            <a:xfrm>
              <a:off x="1795746" y="4181219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3"/>
            <p:cNvSpPr/>
            <p:nvPr/>
          </p:nvSpPr>
          <p:spPr>
            <a:xfrm>
              <a:off x="1828435" y="3992231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4"/>
            <p:cNvSpPr/>
            <p:nvPr/>
          </p:nvSpPr>
          <p:spPr>
            <a:xfrm>
              <a:off x="1828435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5"/>
            <p:cNvSpPr/>
            <p:nvPr/>
          </p:nvSpPr>
          <p:spPr>
            <a:xfrm>
              <a:off x="1828435" y="397078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6"/>
            <p:cNvSpPr/>
            <p:nvPr/>
          </p:nvSpPr>
          <p:spPr>
            <a:xfrm>
              <a:off x="1507666" y="285115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7"/>
            <p:cNvSpPr/>
            <p:nvPr/>
          </p:nvSpPr>
          <p:spPr>
            <a:xfrm>
              <a:off x="1507666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38"/>
            <p:cNvSpPr/>
            <p:nvPr/>
          </p:nvSpPr>
          <p:spPr>
            <a:xfrm>
              <a:off x="1507666" y="282970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39"/>
            <p:cNvSpPr/>
            <p:nvPr/>
          </p:nvSpPr>
          <p:spPr>
            <a:xfrm>
              <a:off x="1473955" y="32178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0"/>
            <p:cNvSpPr/>
            <p:nvPr/>
          </p:nvSpPr>
          <p:spPr>
            <a:xfrm>
              <a:off x="1473955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1"/>
            <p:cNvSpPr/>
            <p:nvPr/>
          </p:nvSpPr>
          <p:spPr>
            <a:xfrm>
              <a:off x="1473955" y="3196440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80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2"/>
            <p:cNvSpPr/>
            <p:nvPr/>
          </p:nvSpPr>
          <p:spPr>
            <a:xfrm>
              <a:off x="1486215" y="354683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3"/>
            <p:cNvSpPr/>
            <p:nvPr/>
          </p:nvSpPr>
          <p:spPr>
            <a:xfrm>
              <a:off x="1486215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4"/>
            <p:cNvSpPr/>
            <p:nvPr/>
          </p:nvSpPr>
          <p:spPr>
            <a:xfrm>
              <a:off x="1486215" y="3525381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5"/>
            <p:cNvSpPr/>
            <p:nvPr/>
          </p:nvSpPr>
          <p:spPr>
            <a:xfrm>
              <a:off x="1493365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6"/>
            <p:cNvSpPr/>
            <p:nvPr/>
          </p:nvSpPr>
          <p:spPr>
            <a:xfrm>
              <a:off x="1493365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7"/>
            <p:cNvSpPr/>
            <p:nvPr/>
          </p:nvSpPr>
          <p:spPr>
            <a:xfrm>
              <a:off x="1493365" y="3635709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48"/>
            <p:cNvSpPr/>
            <p:nvPr/>
          </p:nvSpPr>
          <p:spPr>
            <a:xfrm>
              <a:off x="1497452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42900"/>
                  </a:moveTo>
                  <a:lnTo>
                    <a:pt x="43929" y="42900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49"/>
            <p:cNvSpPr/>
            <p:nvPr/>
          </p:nvSpPr>
          <p:spPr>
            <a:xfrm>
              <a:off x="1497452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0"/>
            <p:cNvSpPr/>
            <p:nvPr/>
          </p:nvSpPr>
          <p:spPr>
            <a:xfrm>
              <a:off x="1497452" y="3598933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1"/>
            <p:cNvSpPr/>
            <p:nvPr/>
          </p:nvSpPr>
          <p:spPr>
            <a:xfrm>
              <a:off x="1518905" y="399836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2"/>
            <p:cNvSpPr/>
            <p:nvPr/>
          </p:nvSpPr>
          <p:spPr>
            <a:xfrm>
              <a:off x="1518905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3"/>
            <p:cNvSpPr/>
            <p:nvPr/>
          </p:nvSpPr>
          <p:spPr>
            <a:xfrm>
              <a:off x="1518905" y="3976909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4"/>
            <p:cNvSpPr/>
            <p:nvPr/>
          </p:nvSpPr>
          <p:spPr>
            <a:xfrm>
              <a:off x="1472934" y="4140356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5"/>
            <p:cNvSpPr/>
            <p:nvPr/>
          </p:nvSpPr>
          <p:spPr>
            <a:xfrm>
              <a:off x="1472934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6"/>
            <p:cNvSpPr/>
            <p:nvPr/>
          </p:nvSpPr>
          <p:spPr>
            <a:xfrm>
              <a:off x="1472933" y="4118905"/>
              <a:ext cx="44450" cy="43180"/>
            </a:xfrm>
            <a:custGeom>
              <a:avLst/>
              <a:gdLst/>
              <a:ahLst/>
              <a:cxnLst/>
              <a:rect l="l" t="t" r="r" b="b"/>
              <a:pathLst>
                <a:path w="44450" h="43179">
                  <a:moveTo>
                    <a:pt x="0" y="0"/>
                  </a:moveTo>
                  <a:lnTo>
                    <a:pt x="43929" y="0"/>
                  </a:lnTo>
                  <a:lnTo>
                    <a:pt x="43929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7"/>
            <p:cNvSpPr/>
            <p:nvPr/>
          </p:nvSpPr>
          <p:spPr>
            <a:xfrm>
              <a:off x="1506645" y="4161301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58"/>
            <p:cNvSpPr/>
            <p:nvPr/>
          </p:nvSpPr>
          <p:spPr>
            <a:xfrm>
              <a:off x="1506645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59"/>
            <p:cNvSpPr/>
            <p:nvPr/>
          </p:nvSpPr>
          <p:spPr>
            <a:xfrm>
              <a:off x="1506645" y="4140358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0"/>
            <p:cNvSpPr/>
            <p:nvPr/>
          </p:nvSpPr>
          <p:spPr>
            <a:xfrm>
              <a:off x="1543422" y="286136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1"/>
            <p:cNvSpPr/>
            <p:nvPr/>
          </p:nvSpPr>
          <p:spPr>
            <a:xfrm>
              <a:off x="1543422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2"/>
            <p:cNvSpPr/>
            <p:nvPr/>
          </p:nvSpPr>
          <p:spPr>
            <a:xfrm>
              <a:off x="1543422" y="283991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3"/>
            <p:cNvSpPr/>
            <p:nvPr/>
          </p:nvSpPr>
          <p:spPr>
            <a:xfrm>
              <a:off x="1530140" y="2871584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4"/>
            <p:cNvSpPr/>
            <p:nvPr/>
          </p:nvSpPr>
          <p:spPr>
            <a:xfrm>
              <a:off x="1530140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5"/>
            <p:cNvSpPr/>
            <p:nvPr/>
          </p:nvSpPr>
          <p:spPr>
            <a:xfrm>
              <a:off x="1530140" y="285013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6"/>
            <p:cNvSpPr/>
            <p:nvPr/>
          </p:nvSpPr>
          <p:spPr>
            <a:xfrm>
              <a:off x="1483149" y="4722643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7"/>
            <p:cNvSpPr/>
            <p:nvPr/>
          </p:nvSpPr>
          <p:spPr>
            <a:xfrm>
              <a:off x="1483149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68"/>
            <p:cNvSpPr/>
            <p:nvPr/>
          </p:nvSpPr>
          <p:spPr>
            <a:xfrm>
              <a:off x="1483149" y="4701193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69"/>
            <p:cNvSpPr/>
            <p:nvPr/>
          </p:nvSpPr>
          <p:spPr>
            <a:xfrm>
              <a:off x="1486215" y="3247007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0"/>
            <p:cNvSpPr/>
            <p:nvPr/>
          </p:nvSpPr>
          <p:spPr>
            <a:xfrm>
              <a:off x="1486215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1"/>
            <p:cNvSpPr/>
            <p:nvPr/>
          </p:nvSpPr>
          <p:spPr>
            <a:xfrm>
              <a:off x="1486215" y="322606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2"/>
            <p:cNvSpPr/>
            <p:nvPr/>
          </p:nvSpPr>
          <p:spPr>
            <a:xfrm>
              <a:off x="1470891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41884"/>
                  </a:moveTo>
                  <a:lnTo>
                    <a:pt x="43929" y="41884"/>
                  </a:lnTo>
                  <a:lnTo>
                    <a:pt x="43929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3"/>
            <p:cNvSpPr/>
            <p:nvPr/>
          </p:nvSpPr>
          <p:spPr>
            <a:xfrm>
              <a:off x="1470891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4"/>
            <p:cNvSpPr/>
            <p:nvPr/>
          </p:nvSpPr>
          <p:spPr>
            <a:xfrm>
              <a:off x="1470891" y="3643882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5"/>
            <p:cNvSpPr/>
            <p:nvPr/>
          </p:nvSpPr>
          <p:spPr>
            <a:xfrm>
              <a:off x="1463740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6"/>
            <p:cNvSpPr/>
            <p:nvPr/>
          </p:nvSpPr>
          <p:spPr>
            <a:xfrm>
              <a:off x="1463740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7"/>
            <p:cNvSpPr/>
            <p:nvPr/>
          </p:nvSpPr>
          <p:spPr>
            <a:xfrm>
              <a:off x="1463740" y="3632645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78"/>
            <p:cNvSpPr/>
            <p:nvPr/>
          </p:nvSpPr>
          <p:spPr>
            <a:xfrm>
              <a:off x="1519926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42900"/>
                  </a:moveTo>
                  <a:lnTo>
                    <a:pt x="42900" y="42900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2900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79"/>
            <p:cNvSpPr/>
            <p:nvPr/>
          </p:nvSpPr>
          <p:spPr>
            <a:xfrm>
              <a:off x="1519926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0"/>
            <p:cNvSpPr/>
            <p:nvPr/>
          </p:nvSpPr>
          <p:spPr>
            <a:xfrm>
              <a:off x="1519926" y="3843085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1"/>
            <p:cNvSpPr/>
            <p:nvPr/>
          </p:nvSpPr>
          <p:spPr>
            <a:xfrm>
              <a:off x="1530140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41884"/>
                  </a:moveTo>
                  <a:lnTo>
                    <a:pt x="42900" y="41884"/>
                  </a:lnTo>
                  <a:lnTo>
                    <a:pt x="42900" y="0"/>
                  </a:lnTo>
                  <a:lnTo>
                    <a:pt x="0" y="0"/>
                  </a:lnTo>
                  <a:lnTo>
                    <a:pt x="0" y="41884"/>
                  </a:lnTo>
                  <a:close/>
                </a:path>
              </a:pathLst>
            </a:custGeom>
            <a:solidFill>
              <a:srgbClr val="007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2"/>
            <p:cNvSpPr/>
            <p:nvPr/>
          </p:nvSpPr>
          <p:spPr>
            <a:xfrm>
              <a:off x="1530140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3"/>
            <p:cNvSpPr/>
            <p:nvPr/>
          </p:nvSpPr>
          <p:spPr>
            <a:xfrm>
              <a:off x="1530140" y="3887012"/>
              <a:ext cx="43180" cy="41910"/>
            </a:xfrm>
            <a:custGeom>
              <a:avLst/>
              <a:gdLst/>
              <a:ahLst/>
              <a:cxnLst/>
              <a:rect l="l" t="t" r="r" b="b"/>
              <a:pathLst>
                <a:path w="43180" h="41910">
                  <a:moveTo>
                    <a:pt x="0" y="0"/>
                  </a:moveTo>
                  <a:lnTo>
                    <a:pt x="42900" y="0"/>
                  </a:lnTo>
                  <a:lnTo>
                    <a:pt x="42900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4"/>
            <p:cNvSpPr/>
            <p:nvPr/>
          </p:nvSpPr>
          <p:spPr>
            <a:xfrm>
              <a:off x="1495407" y="4008067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3929" y="0"/>
                  </a:lnTo>
                </a:path>
              </a:pathLst>
            </a:custGeom>
            <a:ln w="41884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5"/>
            <p:cNvSpPr/>
            <p:nvPr/>
          </p:nvSpPr>
          <p:spPr>
            <a:xfrm>
              <a:off x="1495407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6"/>
            <p:cNvSpPr/>
            <p:nvPr/>
          </p:nvSpPr>
          <p:spPr>
            <a:xfrm>
              <a:off x="1495407" y="3987125"/>
              <a:ext cx="44450" cy="41910"/>
            </a:xfrm>
            <a:custGeom>
              <a:avLst/>
              <a:gdLst/>
              <a:ahLst/>
              <a:cxnLst/>
              <a:rect l="l" t="t" r="r" b="b"/>
              <a:pathLst>
                <a:path w="44450" h="41910">
                  <a:moveTo>
                    <a:pt x="0" y="0"/>
                  </a:moveTo>
                  <a:lnTo>
                    <a:pt x="43929" y="0"/>
                  </a:lnTo>
                  <a:lnTo>
                    <a:pt x="43929" y="41884"/>
                  </a:lnTo>
                  <a:lnTo>
                    <a:pt x="0" y="4188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7"/>
            <p:cNvSpPr/>
            <p:nvPr/>
          </p:nvSpPr>
          <p:spPr>
            <a:xfrm>
              <a:off x="1478041" y="3809372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80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88"/>
            <p:cNvSpPr/>
            <p:nvPr/>
          </p:nvSpPr>
          <p:spPr>
            <a:xfrm>
              <a:off x="1478041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89"/>
            <p:cNvSpPr/>
            <p:nvPr/>
          </p:nvSpPr>
          <p:spPr>
            <a:xfrm>
              <a:off x="1478041" y="3787922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0"/>
            <p:cNvSpPr/>
            <p:nvPr/>
          </p:nvSpPr>
          <p:spPr>
            <a:xfrm>
              <a:off x="1875429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1"/>
            <p:cNvSpPr/>
            <p:nvPr/>
          </p:nvSpPr>
          <p:spPr>
            <a:xfrm>
              <a:off x="1875429" y="383695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2"/>
            <p:cNvSpPr/>
            <p:nvPr/>
          </p:nvSpPr>
          <p:spPr>
            <a:xfrm>
              <a:off x="1847842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3"/>
            <p:cNvSpPr/>
            <p:nvPr/>
          </p:nvSpPr>
          <p:spPr>
            <a:xfrm>
              <a:off x="1847842" y="411380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4"/>
            <p:cNvSpPr/>
            <p:nvPr/>
          </p:nvSpPr>
          <p:spPr>
            <a:xfrm>
              <a:off x="1851934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5"/>
            <p:cNvSpPr/>
            <p:nvPr/>
          </p:nvSpPr>
          <p:spPr>
            <a:xfrm>
              <a:off x="1851934" y="409029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6"/>
            <p:cNvSpPr/>
            <p:nvPr/>
          </p:nvSpPr>
          <p:spPr>
            <a:xfrm>
              <a:off x="1869300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7"/>
            <p:cNvSpPr/>
            <p:nvPr/>
          </p:nvSpPr>
          <p:spPr>
            <a:xfrm>
              <a:off x="1869300" y="443660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398"/>
            <p:cNvSpPr/>
            <p:nvPr/>
          </p:nvSpPr>
          <p:spPr>
            <a:xfrm>
              <a:off x="1859078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399"/>
            <p:cNvSpPr/>
            <p:nvPr/>
          </p:nvSpPr>
          <p:spPr>
            <a:xfrm>
              <a:off x="1859078" y="434058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0"/>
            <p:cNvSpPr/>
            <p:nvPr/>
          </p:nvSpPr>
          <p:spPr>
            <a:xfrm>
              <a:off x="1863165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1"/>
            <p:cNvSpPr/>
            <p:nvPr/>
          </p:nvSpPr>
          <p:spPr>
            <a:xfrm>
              <a:off x="1863165" y="457962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2"/>
            <p:cNvSpPr/>
            <p:nvPr/>
          </p:nvSpPr>
          <p:spPr>
            <a:xfrm>
              <a:off x="1847842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38"/>
                  </a:lnTo>
                  <a:lnTo>
                    <a:pt x="7726" y="7586"/>
                  </a:lnTo>
                  <a:lnTo>
                    <a:pt x="2067" y="15789"/>
                  </a:lnTo>
                  <a:lnTo>
                    <a:pt x="0" y="25793"/>
                  </a:lnTo>
                  <a:lnTo>
                    <a:pt x="2067" y="36091"/>
                  </a:lnTo>
                  <a:lnTo>
                    <a:pt x="7726" y="44445"/>
                  </a:lnTo>
                  <a:lnTo>
                    <a:pt x="16164" y="50048"/>
                  </a:lnTo>
                  <a:lnTo>
                    <a:pt x="26568" y="52095"/>
                  </a:lnTo>
                  <a:lnTo>
                    <a:pt x="36964" y="50048"/>
                  </a:lnTo>
                  <a:lnTo>
                    <a:pt x="45399" y="44445"/>
                  </a:lnTo>
                  <a:lnTo>
                    <a:pt x="51057" y="36091"/>
                  </a:lnTo>
                  <a:lnTo>
                    <a:pt x="53124" y="25793"/>
                  </a:lnTo>
                  <a:lnTo>
                    <a:pt x="51057" y="15789"/>
                  </a:lnTo>
                  <a:lnTo>
                    <a:pt x="45399" y="7586"/>
                  </a:lnTo>
                  <a:lnTo>
                    <a:pt x="36964" y="2038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3"/>
            <p:cNvSpPr/>
            <p:nvPr/>
          </p:nvSpPr>
          <p:spPr>
            <a:xfrm>
              <a:off x="1847842" y="4554092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5793"/>
                  </a:moveTo>
                  <a:lnTo>
                    <a:pt x="51057" y="36091"/>
                  </a:lnTo>
                  <a:lnTo>
                    <a:pt x="45399" y="44445"/>
                  </a:lnTo>
                  <a:lnTo>
                    <a:pt x="36964" y="50048"/>
                  </a:lnTo>
                  <a:lnTo>
                    <a:pt x="26568" y="52095"/>
                  </a:lnTo>
                  <a:lnTo>
                    <a:pt x="16164" y="50048"/>
                  </a:lnTo>
                  <a:lnTo>
                    <a:pt x="7726" y="44445"/>
                  </a:lnTo>
                  <a:lnTo>
                    <a:pt x="2067" y="36091"/>
                  </a:lnTo>
                  <a:lnTo>
                    <a:pt x="0" y="25793"/>
                  </a:lnTo>
                  <a:lnTo>
                    <a:pt x="2067" y="15789"/>
                  </a:lnTo>
                  <a:lnTo>
                    <a:pt x="7726" y="7586"/>
                  </a:lnTo>
                  <a:lnTo>
                    <a:pt x="16164" y="2038"/>
                  </a:lnTo>
                  <a:lnTo>
                    <a:pt x="26568" y="0"/>
                  </a:lnTo>
                  <a:lnTo>
                    <a:pt x="36964" y="2038"/>
                  </a:lnTo>
                  <a:lnTo>
                    <a:pt x="45399" y="7586"/>
                  </a:lnTo>
                  <a:lnTo>
                    <a:pt x="51057" y="15789"/>
                  </a:lnTo>
                  <a:lnTo>
                    <a:pt x="53124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4"/>
            <p:cNvSpPr/>
            <p:nvPr/>
          </p:nvSpPr>
          <p:spPr>
            <a:xfrm>
              <a:off x="1844778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5"/>
            <p:cNvSpPr/>
            <p:nvPr/>
          </p:nvSpPr>
          <p:spPr>
            <a:xfrm>
              <a:off x="1844778" y="479415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6"/>
            <p:cNvSpPr/>
            <p:nvPr/>
          </p:nvSpPr>
          <p:spPr>
            <a:xfrm>
              <a:off x="1870323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7"/>
            <p:cNvSpPr/>
            <p:nvPr/>
          </p:nvSpPr>
          <p:spPr>
            <a:xfrm>
              <a:off x="1870323" y="480334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08"/>
            <p:cNvSpPr/>
            <p:nvPr/>
          </p:nvSpPr>
          <p:spPr>
            <a:xfrm>
              <a:off x="1853978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09"/>
            <p:cNvSpPr/>
            <p:nvPr/>
          </p:nvSpPr>
          <p:spPr>
            <a:xfrm>
              <a:off x="1853978" y="4754310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0"/>
            <p:cNvSpPr/>
            <p:nvPr/>
          </p:nvSpPr>
          <p:spPr>
            <a:xfrm>
              <a:off x="1854999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138"/>
                  </a:lnTo>
                  <a:lnTo>
                    <a:pt x="8054" y="7915"/>
                  </a:lnTo>
                  <a:lnTo>
                    <a:pt x="2166" y="16373"/>
                  </a:lnTo>
                  <a:lnTo>
                    <a:pt x="0" y="26555"/>
                  </a:lnTo>
                  <a:lnTo>
                    <a:pt x="2166" y="36737"/>
                  </a:lnTo>
                  <a:lnTo>
                    <a:pt x="8054" y="45196"/>
                  </a:lnTo>
                  <a:lnTo>
                    <a:pt x="16748" y="50973"/>
                  </a:lnTo>
                  <a:lnTo>
                    <a:pt x="27330" y="53111"/>
                  </a:lnTo>
                  <a:lnTo>
                    <a:pt x="37611" y="50973"/>
                  </a:lnTo>
                  <a:lnTo>
                    <a:pt x="46150" y="45196"/>
                  </a:lnTo>
                  <a:lnTo>
                    <a:pt x="51981" y="36737"/>
                  </a:lnTo>
                  <a:lnTo>
                    <a:pt x="54140" y="26555"/>
                  </a:lnTo>
                  <a:lnTo>
                    <a:pt x="51981" y="16373"/>
                  </a:lnTo>
                  <a:lnTo>
                    <a:pt x="46150" y="7915"/>
                  </a:lnTo>
                  <a:lnTo>
                    <a:pt x="37611" y="21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1"/>
            <p:cNvSpPr/>
            <p:nvPr/>
          </p:nvSpPr>
          <p:spPr>
            <a:xfrm>
              <a:off x="1854999" y="4808461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555"/>
                  </a:moveTo>
                  <a:lnTo>
                    <a:pt x="51981" y="36737"/>
                  </a:lnTo>
                  <a:lnTo>
                    <a:pt x="46150" y="45196"/>
                  </a:lnTo>
                  <a:lnTo>
                    <a:pt x="37611" y="50973"/>
                  </a:lnTo>
                  <a:lnTo>
                    <a:pt x="27330" y="53111"/>
                  </a:lnTo>
                  <a:lnTo>
                    <a:pt x="16748" y="50973"/>
                  </a:lnTo>
                  <a:lnTo>
                    <a:pt x="8054" y="45196"/>
                  </a:lnTo>
                  <a:lnTo>
                    <a:pt x="2166" y="36737"/>
                  </a:lnTo>
                  <a:lnTo>
                    <a:pt x="0" y="26555"/>
                  </a:lnTo>
                  <a:lnTo>
                    <a:pt x="2166" y="16373"/>
                  </a:lnTo>
                  <a:lnTo>
                    <a:pt x="8054" y="7915"/>
                  </a:lnTo>
                  <a:lnTo>
                    <a:pt x="16748" y="2138"/>
                  </a:lnTo>
                  <a:lnTo>
                    <a:pt x="27330" y="0"/>
                  </a:lnTo>
                  <a:lnTo>
                    <a:pt x="37611" y="2138"/>
                  </a:lnTo>
                  <a:lnTo>
                    <a:pt x="46150" y="7915"/>
                  </a:lnTo>
                  <a:lnTo>
                    <a:pt x="51981" y="16373"/>
                  </a:lnTo>
                  <a:lnTo>
                    <a:pt x="54140" y="2655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2"/>
            <p:cNvSpPr/>
            <p:nvPr/>
          </p:nvSpPr>
          <p:spPr>
            <a:xfrm>
              <a:off x="1819238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822" y="0"/>
                  </a:moveTo>
                  <a:lnTo>
                    <a:pt x="16437" y="2079"/>
                  </a:lnTo>
                  <a:lnTo>
                    <a:pt x="7905" y="7735"/>
                  </a:lnTo>
                  <a:lnTo>
                    <a:pt x="2126" y="16100"/>
                  </a:lnTo>
                  <a:lnTo>
                    <a:pt x="0" y="26301"/>
                  </a:lnTo>
                  <a:lnTo>
                    <a:pt x="2126" y="36804"/>
                  </a:lnTo>
                  <a:lnTo>
                    <a:pt x="7905" y="45323"/>
                  </a:lnTo>
                  <a:lnTo>
                    <a:pt x="16437" y="51036"/>
                  </a:lnTo>
                  <a:lnTo>
                    <a:pt x="26822" y="53124"/>
                  </a:lnTo>
                  <a:lnTo>
                    <a:pt x="36906" y="51036"/>
                  </a:lnTo>
                  <a:lnTo>
                    <a:pt x="45283" y="45323"/>
                  </a:lnTo>
                  <a:lnTo>
                    <a:pt x="51005" y="36804"/>
                  </a:lnTo>
                  <a:lnTo>
                    <a:pt x="53124" y="26301"/>
                  </a:lnTo>
                  <a:lnTo>
                    <a:pt x="51005" y="16100"/>
                  </a:lnTo>
                  <a:lnTo>
                    <a:pt x="45283" y="7735"/>
                  </a:lnTo>
                  <a:lnTo>
                    <a:pt x="36906" y="2079"/>
                  </a:lnTo>
                  <a:lnTo>
                    <a:pt x="2682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3"/>
            <p:cNvSpPr/>
            <p:nvPr/>
          </p:nvSpPr>
          <p:spPr>
            <a:xfrm>
              <a:off x="1819238" y="485136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05" y="36804"/>
                  </a:lnTo>
                  <a:lnTo>
                    <a:pt x="45283" y="45323"/>
                  </a:lnTo>
                  <a:lnTo>
                    <a:pt x="36906" y="51036"/>
                  </a:lnTo>
                  <a:lnTo>
                    <a:pt x="26822" y="53124"/>
                  </a:lnTo>
                  <a:lnTo>
                    <a:pt x="16437" y="51036"/>
                  </a:lnTo>
                  <a:lnTo>
                    <a:pt x="7905" y="45323"/>
                  </a:lnTo>
                  <a:lnTo>
                    <a:pt x="2126" y="36804"/>
                  </a:lnTo>
                  <a:lnTo>
                    <a:pt x="0" y="26301"/>
                  </a:lnTo>
                  <a:lnTo>
                    <a:pt x="2126" y="16100"/>
                  </a:lnTo>
                  <a:lnTo>
                    <a:pt x="7905" y="7735"/>
                  </a:lnTo>
                  <a:lnTo>
                    <a:pt x="16437" y="2079"/>
                  </a:lnTo>
                  <a:lnTo>
                    <a:pt x="26822" y="0"/>
                  </a:lnTo>
                  <a:lnTo>
                    <a:pt x="36906" y="2079"/>
                  </a:lnTo>
                  <a:lnTo>
                    <a:pt x="45283" y="7735"/>
                  </a:lnTo>
                  <a:lnTo>
                    <a:pt x="51005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4"/>
            <p:cNvSpPr/>
            <p:nvPr/>
          </p:nvSpPr>
          <p:spPr>
            <a:xfrm>
              <a:off x="1830481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5"/>
            <p:cNvSpPr/>
            <p:nvPr/>
          </p:nvSpPr>
          <p:spPr>
            <a:xfrm>
              <a:off x="1830481" y="484216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6"/>
            <p:cNvSpPr/>
            <p:nvPr/>
          </p:nvSpPr>
          <p:spPr>
            <a:xfrm>
              <a:off x="1890753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7"/>
            <p:cNvSpPr/>
            <p:nvPr/>
          </p:nvSpPr>
          <p:spPr>
            <a:xfrm>
              <a:off x="1890753" y="486974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18"/>
            <p:cNvSpPr/>
            <p:nvPr/>
          </p:nvSpPr>
          <p:spPr>
            <a:xfrm>
              <a:off x="1861123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19"/>
            <p:cNvSpPr/>
            <p:nvPr/>
          </p:nvSpPr>
          <p:spPr>
            <a:xfrm>
              <a:off x="1861123" y="475328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0"/>
            <p:cNvSpPr/>
            <p:nvPr/>
          </p:nvSpPr>
          <p:spPr>
            <a:xfrm>
              <a:off x="1846820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1"/>
            <p:cNvSpPr/>
            <p:nvPr/>
          </p:nvSpPr>
          <p:spPr>
            <a:xfrm>
              <a:off x="1846820" y="4767589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2"/>
            <p:cNvSpPr/>
            <p:nvPr/>
          </p:nvSpPr>
          <p:spPr>
            <a:xfrm>
              <a:off x="1862144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584"/>
                  </a:lnTo>
                  <a:lnTo>
                    <a:pt x="7726" y="45127"/>
                  </a:lnTo>
                  <a:lnTo>
                    <a:pt x="16164" y="50963"/>
                  </a:lnTo>
                  <a:lnTo>
                    <a:pt x="26568" y="53124"/>
                  </a:lnTo>
                  <a:lnTo>
                    <a:pt x="36964" y="50963"/>
                  </a:lnTo>
                  <a:lnTo>
                    <a:pt x="45399" y="45127"/>
                  </a:lnTo>
                  <a:lnTo>
                    <a:pt x="51057" y="3658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3"/>
            <p:cNvSpPr/>
            <p:nvPr/>
          </p:nvSpPr>
          <p:spPr>
            <a:xfrm>
              <a:off x="1862144" y="484523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584"/>
                  </a:lnTo>
                  <a:lnTo>
                    <a:pt x="45399" y="45127"/>
                  </a:lnTo>
                  <a:lnTo>
                    <a:pt x="36964" y="50963"/>
                  </a:lnTo>
                  <a:lnTo>
                    <a:pt x="26568" y="53124"/>
                  </a:lnTo>
                  <a:lnTo>
                    <a:pt x="16164" y="50963"/>
                  </a:lnTo>
                  <a:lnTo>
                    <a:pt x="7726" y="45127"/>
                  </a:lnTo>
                  <a:lnTo>
                    <a:pt x="2067" y="3658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4"/>
            <p:cNvSpPr/>
            <p:nvPr/>
          </p:nvSpPr>
          <p:spPr>
            <a:xfrm>
              <a:off x="2184961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5"/>
            <p:cNvSpPr/>
            <p:nvPr/>
          </p:nvSpPr>
          <p:spPr>
            <a:xfrm>
              <a:off x="2184961" y="369700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6"/>
            <p:cNvSpPr/>
            <p:nvPr/>
          </p:nvSpPr>
          <p:spPr>
            <a:xfrm>
              <a:off x="2546591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87"/>
                  </a:lnTo>
                  <a:lnTo>
                    <a:pt x="7874" y="7800"/>
                  </a:lnTo>
                  <a:lnTo>
                    <a:pt x="2107" y="16319"/>
                  </a:lnTo>
                  <a:lnTo>
                    <a:pt x="0" y="26822"/>
                  </a:lnTo>
                  <a:lnTo>
                    <a:pt x="2107" y="37023"/>
                  </a:lnTo>
                  <a:lnTo>
                    <a:pt x="7874" y="45388"/>
                  </a:lnTo>
                  <a:lnTo>
                    <a:pt x="16469" y="51045"/>
                  </a:lnTo>
                  <a:lnTo>
                    <a:pt x="27063" y="53124"/>
                  </a:lnTo>
                  <a:lnTo>
                    <a:pt x="37664" y="51045"/>
                  </a:lnTo>
                  <a:lnTo>
                    <a:pt x="46264" y="45388"/>
                  </a:lnTo>
                  <a:lnTo>
                    <a:pt x="52032" y="37023"/>
                  </a:lnTo>
                  <a:lnTo>
                    <a:pt x="54140" y="26822"/>
                  </a:lnTo>
                  <a:lnTo>
                    <a:pt x="52032" y="16319"/>
                  </a:lnTo>
                  <a:lnTo>
                    <a:pt x="46264" y="7800"/>
                  </a:lnTo>
                  <a:lnTo>
                    <a:pt x="37664" y="2087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7"/>
            <p:cNvSpPr/>
            <p:nvPr/>
          </p:nvSpPr>
          <p:spPr>
            <a:xfrm>
              <a:off x="2546591" y="3688826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2032" y="37023"/>
                  </a:lnTo>
                  <a:lnTo>
                    <a:pt x="46264" y="45388"/>
                  </a:lnTo>
                  <a:lnTo>
                    <a:pt x="37664" y="51045"/>
                  </a:lnTo>
                  <a:lnTo>
                    <a:pt x="27063" y="53124"/>
                  </a:lnTo>
                  <a:lnTo>
                    <a:pt x="16469" y="51045"/>
                  </a:lnTo>
                  <a:lnTo>
                    <a:pt x="7874" y="45388"/>
                  </a:lnTo>
                  <a:lnTo>
                    <a:pt x="2107" y="37023"/>
                  </a:lnTo>
                  <a:lnTo>
                    <a:pt x="0" y="26822"/>
                  </a:lnTo>
                  <a:lnTo>
                    <a:pt x="2107" y="16319"/>
                  </a:lnTo>
                  <a:lnTo>
                    <a:pt x="7874" y="7800"/>
                  </a:lnTo>
                  <a:lnTo>
                    <a:pt x="16469" y="2087"/>
                  </a:lnTo>
                  <a:lnTo>
                    <a:pt x="27063" y="0"/>
                  </a:lnTo>
                  <a:lnTo>
                    <a:pt x="37664" y="2087"/>
                  </a:lnTo>
                  <a:lnTo>
                    <a:pt x="46264" y="7800"/>
                  </a:lnTo>
                  <a:lnTo>
                    <a:pt x="52032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28"/>
            <p:cNvSpPr/>
            <p:nvPr/>
          </p:nvSpPr>
          <p:spPr>
            <a:xfrm>
              <a:off x="2500615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29"/>
            <p:cNvSpPr/>
            <p:nvPr/>
          </p:nvSpPr>
          <p:spPr>
            <a:xfrm>
              <a:off x="2500615" y="386249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0"/>
            <p:cNvSpPr/>
            <p:nvPr/>
          </p:nvSpPr>
          <p:spPr>
            <a:xfrm>
              <a:off x="2559865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79"/>
                  </a:lnTo>
                  <a:lnTo>
                    <a:pt x="7726" y="7735"/>
                  </a:lnTo>
                  <a:lnTo>
                    <a:pt x="2067" y="16100"/>
                  </a:lnTo>
                  <a:lnTo>
                    <a:pt x="0" y="26301"/>
                  </a:lnTo>
                  <a:lnTo>
                    <a:pt x="2067" y="36804"/>
                  </a:lnTo>
                  <a:lnTo>
                    <a:pt x="7726" y="45323"/>
                  </a:lnTo>
                  <a:lnTo>
                    <a:pt x="16164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1"/>
            <p:cNvSpPr/>
            <p:nvPr/>
          </p:nvSpPr>
          <p:spPr>
            <a:xfrm>
              <a:off x="2559865" y="41832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164" y="51036"/>
                  </a:lnTo>
                  <a:lnTo>
                    <a:pt x="7726" y="45323"/>
                  </a:lnTo>
                  <a:lnTo>
                    <a:pt x="2067" y="36804"/>
                  </a:lnTo>
                  <a:lnTo>
                    <a:pt x="0" y="26301"/>
                  </a:lnTo>
                  <a:lnTo>
                    <a:pt x="2067" y="16100"/>
                  </a:lnTo>
                  <a:lnTo>
                    <a:pt x="7726" y="7735"/>
                  </a:lnTo>
                  <a:lnTo>
                    <a:pt x="16164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2"/>
            <p:cNvSpPr/>
            <p:nvPr/>
          </p:nvSpPr>
          <p:spPr>
            <a:xfrm>
              <a:off x="2547612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063" y="0"/>
                  </a:moveTo>
                  <a:lnTo>
                    <a:pt x="16469" y="2079"/>
                  </a:lnTo>
                  <a:lnTo>
                    <a:pt x="7874" y="7735"/>
                  </a:lnTo>
                  <a:lnTo>
                    <a:pt x="2107" y="16100"/>
                  </a:lnTo>
                  <a:lnTo>
                    <a:pt x="0" y="26301"/>
                  </a:lnTo>
                  <a:lnTo>
                    <a:pt x="2107" y="36804"/>
                  </a:lnTo>
                  <a:lnTo>
                    <a:pt x="7874" y="45323"/>
                  </a:lnTo>
                  <a:lnTo>
                    <a:pt x="16469" y="51036"/>
                  </a:lnTo>
                  <a:lnTo>
                    <a:pt x="27063" y="53124"/>
                  </a:lnTo>
                  <a:lnTo>
                    <a:pt x="37664" y="51036"/>
                  </a:lnTo>
                  <a:lnTo>
                    <a:pt x="46264" y="45323"/>
                  </a:lnTo>
                  <a:lnTo>
                    <a:pt x="52032" y="36804"/>
                  </a:lnTo>
                  <a:lnTo>
                    <a:pt x="54140" y="26301"/>
                  </a:lnTo>
                  <a:lnTo>
                    <a:pt x="52032" y="16100"/>
                  </a:lnTo>
                  <a:lnTo>
                    <a:pt x="46264" y="7735"/>
                  </a:lnTo>
                  <a:lnTo>
                    <a:pt x="37664" y="207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3"/>
            <p:cNvSpPr/>
            <p:nvPr/>
          </p:nvSpPr>
          <p:spPr>
            <a:xfrm>
              <a:off x="2547612" y="436408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2032" y="36804"/>
                  </a:lnTo>
                  <a:lnTo>
                    <a:pt x="46264" y="45323"/>
                  </a:lnTo>
                  <a:lnTo>
                    <a:pt x="37664" y="51036"/>
                  </a:lnTo>
                  <a:lnTo>
                    <a:pt x="27063" y="53124"/>
                  </a:lnTo>
                  <a:lnTo>
                    <a:pt x="16469" y="51036"/>
                  </a:lnTo>
                  <a:lnTo>
                    <a:pt x="7874" y="45323"/>
                  </a:lnTo>
                  <a:lnTo>
                    <a:pt x="2107" y="36804"/>
                  </a:lnTo>
                  <a:lnTo>
                    <a:pt x="0" y="26301"/>
                  </a:lnTo>
                  <a:lnTo>
                    <a:pt x="2107" y="16100"/>
                  </a:lnTo>
                  <a:lnTo>
                    <a:pt x="7874" y="7735"/>
                  </a:lnTo>
                  <a:lnTo>
                    <a:pt x="16469" y="2079"/>
                  </a:lnTo>
                  <a:lnTo>
                    <a:pt x="27063" y="0"/>
                  </a:lnTo>
                  <a:lnTo>
                    <a:pt x="37664" y="2079"/>
                  </a:lnTo>
                  <a:lnTo>
                    <a:pt x="46264" y="7735"/>
                  </a:lnTo>
                  <a:lnTo>
                    <a:pt x="52032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4"/>
            <p:cNvSpPr/>
            <p:nvPr/>
          </p:nvSpPr>
          <p:spPr>
            <a:xfrm>
              <a:off x="3156460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5"/>
            <p:cNvSpPr/>
            <p:nvPr/>
          </p:nvSpPr>
          <p:spPr>
            <a:xfrm>
              <a:off x="3156460" y="4362038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6"/>
            <p:cNvSpPr/>
            <p:nvPr/>
          </p:nvSpPr>
          <p:spPr>
            <a:xfrm>
              <a:off x="3100165" y="4907834"/>
              <a:ext cx="238243" cy="512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7"/>
            <p:cNvSpPr/>
            <p:nvPr/>
          </p:nvSpPr>
          <p:spPr>
            <a:xfrm>
              <a:off x="3536479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27330" y="0"/>
                  </a:moveTo>
                  <a:lnTo>
                    <a:pt x="16748" y="2038"/>
                  </a:lnTo>
                  <a:lnTo>
                    <a:pt x="8054" y="7586"/>
                  </a:lnTo>
                  <a:lnTo>
                    <a:pt x="2166" y="15789"/>
                  </a:lnTo>
                  <a:lnTo>
                    <a:pt x="0" y="25793"/>
                  </a:lnTo>
                  <a:lnTo>
                    <a:pt x="2166" y="36091"/>
                  </a:lnTo>
                  <a:lnTo>
                    <a:pt x="8054" y="44445"/>
                  </a:lnTo>
                  <a:lnTo>
                    <a:pt x="16748" y="50048"/>
                  </a:lnTo>
                  <a:lnTo>
                    <a:pt x="27330" y="52095"/>
                  </a:lnTo>
                  <a:lnTo>
                    <a:pt x="37611" y="50048"/>
                  </a:lnTo>
                  <a:lnTo>
                    <a:pt x="46150" y="44445"/>
                  </a:lnTo>
                  <a:lnTo>
                    <a:pt x="51981" y="36091"/>
                  </a:lnTo>
                  <a:lnTo>
                    <a:pt x="54140" y="25793"/>
                  </a:lnTo>
                  <a:lnTo>
                    <a:pt x="51981" y="15789"/>
                  </a:lnTo>
                  <a:lnTo>
                    <a:pt x="46150" y="7586"/>
                  </a:lnTo>
                  <a:lnTo>
                    <a:pt x="37611" y="2038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38"/>
            <p:cNvSpPr/>
            <p:nvPr/>
          </p:nvSpPr>
          <p:spPr>
            <a:xfrm>
              <a:off x="3536479" y="4899379"/>
              <a:ext cx="54610" cy="52705"/>
            </a:xfrm>
            <a:custGeom>
              <a:avLst/>
              <a:gdLst/>
              <a:ahLst/>
              <a:cxnLst/>
              <a:rect l="l" t="t" r="r" b="b"/>
              <a:pathLst>
                <a:path w="54610" h="52704">
                  <a:moveTo>
                    <a:pt x="54140" y="25793"/>
                  </a:moveTo>
                  <a:lnTo>
                    <a:pt x="51981" y="36091"/>
                  </a:lnTo>
                  <a:lnTo>
                    <a:pt x="46150" y="44445"/>
                  </a:lnTo>
                  <a:lnTo>
                    <a:pt x="37611" y="50048"/>
                  </a:lnTo>
                  <a:lnTo>
                    <a:pt x="27330" y="52095"/>
                  </a:lnTo>
                  <a:lnTo>
                    <a:pt x="16748" y="50048"/>
                  </a:lnTo>
                  <a:lnTo>
                    <a:pt x="8054" y="44445"/>
                  </a:lnTo>
                  <a:lnTo>
                    <a:pt x="2166" y="36091"/>
                  </a:lnTo>
                  <a:lnTo>
                    <a:pt x="0" y="25793"/>
                  </a:lnTo>
                  <a:lnTo>
                    <a:pt x="2166" y="15789"/>
                  </a:lnTo>
                  <a:lnTo>
                    <a:pt x="8054" y="7586"/>
                  </a:lnTo>
                  <a:lnTo>
                    <a:pt x="16748" y="2038"/>
                  </a:lnTo>
                  <a:lnTo>
                    <a:pt x="27330" y="0"/>
                  </a:lnTo>
                  <a:lnTo>
                    <a:pt x="37611" y="2038"/>
                  </a:lnTo>
                  <a:lnTo>
                    <a:pt x="46150" y="7586"/>
                  </a:lnTo>
                  <a:lnTo>
                    <a:pt x="51981" y="15789"/>
                  </a:lnTo>
                  <a:lnTo>
                    <a:pt x="54140" y="2579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39"/>
            <p:cNvSpPr/>
            <p:nvPr/>
          </p:nvSpPr>
          <p:spPr>
            <a:xfrm>
              <a:off x="3546696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79"/>
                  </a:lnTo>
                  <a:lnTo>
                    <a:pt x="7989" y="7735"/>
                  </a:lnTo>
                  <a:lnTo>
                    <a:pt x="2158" y="16100"/>
                  </a:lnTo>
                  <a:lnTo>
                    <a:pt x="0" y="26301"/>
                  </a:lnTo>
                  <a:lnTo>
                    <a:pt x="2158" y="36804"/>
                  </a:lnTo>
                  <a:lnTo>
                    <a:pt x="7989" y="45323"/>
                  </a:lnTo>
                  <a:lnTo>
                    <a:pt x="16528" y="51036"/>
                  </a:lnTo>
                  <a:lnTo>
                    <a:pt x="26809" y="53124"/>
                  </a:lnTo>
                  <a:lnTo>
                    <a:pt x="37391" y="51036"/>
                  </a:lnTo>
                  <a:lnTo>
                    <a:pt x="46085" y="45323"/>
                  </a:lnTo>
                  <a:lnTo>
                    <a:pt x="51973" y="36804"/>
                  </a:lnTo>
                  <a:lnTo>
                    <a:pt x="54140" y="26301"/>
                  </a:lnTo>
                  <a:lnTo>
                    <a:pt x="51973" y="16100"/>
                  </a:lnTo>
                  <a:lnTo>
                    <a:pt x="46085" y="7735"/>
                  </a:lnTo>
                  <a:lnTo>
                    <a:pt x="37391" y="2079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0"/>
            <p:cNvSpPr/>
            <p:nvPr/>
          </p:nvSpPr>
          <p:spPr>
            <a:xfrm>
              <a:off x="3546696" y="5054654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73" y="36804"/>
                  </a:lnTo>
                  <a:lnTo>
                    <a:pt x="46085" y="45323"/>
                  </a:lnTo>
                  <a:lnTo>
                    <a:pt x="37391" y="51036"/>
                  </a:lnTo>
                  <a:lnTo>
                    <a:pt x="26809" y="53124"/>
                  </a:lnTo>
                  <a:lnTo>
                    <a:pt x="16528" y="51036"/>
                  </a:lnTo>
                  <a:lnTo>
                    <a:pt x="7989" y="45323"/>
                  </a:lnTo>
                  <a:lnTo>
                    <a:pt x="2158" y="36804"/>
                  </a:lnTo>
                  <a:lnTo>
                    <a:pt x="0" y="26301"/>
                  </a:lnTo>
                  <a:lnTo>
                    <a:pt x="2158" y="16100"/>
                  </a:lnTo>
                  <a:lnTo>
                    <a:pt x="7989" y="7735"/>
                  </a:lnTo>
                  <a:lnTo>
                    <a:pt x="16528" y="2079"/>
                  </a:lnTo>
                  <a:lnTo>
                    <a:pt x="26809" y="0"/>
                  </a:lnTo>
                  <a:lnTo>
                    <a:pt x="37391" y="2079"/>
                  </a:lnTo>
                  <a:lnTo>
                    <a:pt x="46085" y="7735"/>
                  </a:lnTo>
                  <a:lnTo>
                    <a:pt x="51973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1"/>
            <p:cNvSpPr/>
            <p:nvPr/>
          </p:nvSpPr>
          <p:spPr>
            <a:xfrm>
              <a:off x="3482332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2"/>
            <p:cNvSpPr/>
            <p:nvPr/>
          </p:nvSpPr>
          <p:spPr>
            <a:xfrm>
              <a:off x="3482332" y="4993360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3"/>
            <p:cNvSpPr/>
            <p:nvPr/>
          </p:nvSpPr>
          <p:spPr>
            <a:xfrm>
              <a:off x="3510942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6809" y="0"/>
                  </a:moveTo>
                  <a:lnTo>
                    <a:pt x="16528" y="2087"/>
                  </a:lnTo>
                  <a:lnTo>
                    <a:pt x="7989" y="7800"/>
                  </a:lnTo>
                  <a:lnTo>
                    <a:pt x="2158" y="16319"/>
                  </a:lnTo>
                  <a:lnTo>
                    <a:pt x="0" y="26822"/>
                  </a:lnTo>
                  <a:lnTo>
                    <a:pt x="2158" y="37023"/>
                  </a:lnTo>
                  <a:lnTo>
                    <a:pt x="7989" y="45388"/>
                  </a:lnTo>
                  <a:lnTo>
                    <a:pt x="16528" y="51045"/>
                  </a:lnTo>
                  <a:lnTo>
                    <a:pt x="26809" y="53124"/>
                  </a:lnTo>
                  <a:lnTo>
                    <a:pt x="37391" y="51045"/>
                  </a:lnTo>
                  <a:lnTo>
                    <a:pt x="46085" y="45388"/>
                  </a:lnTo>
                  <a:lnTo>
                    <a:pt x="51973" y="37023"/>
                  </a:lnTo>
                  <a:lnTo>
                    <a:pt x="54140" y="26822"/>
                  </a:lnTo>
                  <a:lnTo>
                    <a:pt x="51973" y="16319"/>
                  </a:lnTo>
                  <a:lnTo>
                    <a:pt x="46085" y="7800"/>
                  </a:lnTo>
                  <a:lnTo>
                    <a:pt x="37391" y="2087"/>
                  </a:lnTo>
                  <a:lnTo>
                    <a:pt x="2680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4"/>
            <p:cNvSpPr/>
            <p:nvPr/>
          </p:nvSpPr>
          <p:spPr>
            <a:xfrm>
              <a:off x="3510942" y="5121049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73" y="37023"/>
                  </a:lnTo>
                  <a:lnTo>
                    <a:pt x="46085" y="45388"/>
                  </a:lnTo>
                  <a:lnTo>
                    <a:pt x="37391" y="51045"/>
                  </a:lnTo>
                  <a:lnTo>
                    <a:pt x="26809" y="53124"/>
                  </a:lnTo>
                  <a:lnTo>
                    <a:pt x="16528" y="51045"/>
                  </a:lnTo>
                  <a:lnTo>
                    <a:pt x="7989" y="45388"/>
                  </a:lnTo>
                  <a:lnTo>
                    <a:pt x="2158" y="37023"/>
                  </a:lnTo>
                  <a:lnTo>
                    <a:pt x="0" y="26822"/>
                  </a:lnTo>
                  <a:lnTo>
                    <a:pt x="2158" y="16319"/>
                  </a:lnTo>
                  <a:lnTo>
                    <a:pt x="7989" y="7800"/>
                  </a:lnTo>
                  <a:lnTo>
                    <a:pt x="16528" y="2087"/>
                  </a:lnTo>
                  <a:lnTo>
                    <a:pt x="26809" y="0"/>
                  </a:lnTo>
                  <a:lnTo>
                    <a:pt x="37391" y="2087"/>
                  </a:lnTo>
                  <a:lnTo>
                    <a:pt x="46085" y="7800"/>
                  </a:lnTo>
                  <a:lnTo>
                    <a:pt x="51973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5"/>
            <p:cNvSpPr/>
            <p:nvPr/>
          </p:nvSpPr>
          <p:spPr>
            <a:xfrm>
              <a:off x="3793912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79"/>
                  </a:lnTo>
                  <a:lnTo>
                    <a:pt x="8054" y="7735"/>
                  </a:lnTo>
                  <a:lnTo>
                    <a:pt x="2166" y="16100"/>
                  </a:lnTo>
                  <a:lnTo>
                    <a:pt x="0" y="26301"/>
                  </a:lnTo>
                  <a:lnTo>
                    <a:pt x="2166" y="36804"/>
                  </a:lnTo>
                  <a:lnTo>
                    <a:pt x="8054" y="45323"/>
                  </a:lnTo>
                  <a:lnTo>
                    <a:pt x="16748" y="51036"/>
                  </a:lnTo>
                  <a:lnTo>
                    <a:pt x="27330" y="53124"/>
                  </a:lnTo>
                  <a:lnTo>
                    <a:pt x="37611" y="51036"/>
                  </a:lnTo>
                  <a:lnTo>
                    <a:pt x="46150" y="45323"/>
                  </a:lnTo>
                  <a:lnTo>
                    <a:pt x="51981" y="36804"/>
                  </a:lnTo>
                  <a:lnTo>
                    <a:pt x="54140" y="26301"/>
                  </a:lnTo>
                  <a:lnTo>
                    <a:pt x="51981" y="16100"/>
                  </a:lnTo>
                  <a:lnTo>
                    <a:pt x="46150" y="7735"/>
                  </a:lnTo>
                  <a:lnTo>
                    <a:pt x="37611" y="2079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6"/>
            <p:cNvSpPr/>
            <p:nvPr/>
          </p:nvSpPr>
          <p:spPr>
            <a:xfrm>
              <a:off x="3793912" y="5007662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301"/>
                  </a:moveTo>
                  <a:lnTo>
                    <a:pt x="51981" y="36804"/>
                  </a:lnTo>
                  <a:lnTo>
                    <a:pt x="46150" y="45323"/>
                  </a:lnTo>
                  <a:lnTo>
                    <a:pt x="37611" y="51036"/>
                  </a:lnTo>
                  <a:lnTo>
                    <a:pt x="27330" y="53124"/>
                  </a:lnTo>
                  <a:lnTo>
                    <a:pt x="16748" y="51036"/>
                  </a:lnTo>
                  <a:lnTo>
                    <a:pt x="8054" y="45323"/>
                  </a:lnTo>
                  <a:lnTo>
                    <a:pt x="2166" y="36804"/>
                  </a:lnTo>
                  <a:lnTo>
                    <a:pt x="0" y="26301"/>
                  </a:lnTo>
                  <a:lnTo>
                    <a:pt x="2166" y="16100"/>
                  </a:lnTo>
                  <a:lnTo>
                    <a:pt x="8054" y="7735"/>
                  </a:lnTo>
                  <a:lnTo>
                    <a:pt x="16748" y="2079"/>
                  </a:lnTo>
                  <a:lnTo>
                    <a:pt x="27330" y="0"/>
                  </a:lnTo>
                  <a:lnTo>
                    <a:pt x="37611" y="2079"/>
                  </a:lnTo>
                  <a:lnTo>
                    <a:pt x="46150" y="7735"/>
                  </a:lnTo>
                  <a:lnTo>
                    <a:pt x="51981" y="16100"/>
                  </a:lnTo>
                  <a:lnTo>
                    <a:pt x="54140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7"/>
            <p:cNvSpPr/>
            <p:nvPr/>
          </p:nvSpPr>
          <p:spPr>
            <a:xfrm>
              <a:off x="3804121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378" y="2079"/>
                  </a:lnTo>
                  <a:lnTo>
                    <a:pt x="7916" y="7735"/>
                  </a:lnTo>
                  <a:lnTo>
                    <a:pt x="2138" y="16100"/>
                  </a:lnTo>
                  <a:lnTo>
                    <a:pt x="0" y="26301"/>
                  </a:lnTo>
                  <a:lnTo>
                    <a:pt x="2138" y="36804"/>
                  </a:lnTo>
                  <a:lnTo>
                    <a:pt x="7916" y="45323"/>
                  </a:lnTo>
                  <a:lnTo>
                    <a:pt x="16378" y="51036"/>
                  </a:lnTo>
                  <a:lnTo>
                    <a:pt x="26568" y="53124"/>
                  </a:lnTo>
                  <a:lnTo>
                    <a:pt x="36964" y="51036"/>
                  </a:lnTo>
                  <a:lnTo>
                    <a:pt x="45399" y="45323"/>
                  </a:lnTo>
                  <a:lnTo>
                    <a:pt x="51057" y="36804"/>
                  </a:lnTo>
                  <a:lnTo>
                    <a:pt x="53124" y="26301"/>
                  </a:lnTo>
                  <a:lnTo>
                    <a:pt x="51057" y="16100"/>
                  </a:lnTo>
                  <a:lnTo>
                    <a:pt x="45399" y="7735"/>
                  </a:lnTo>
                  <a:lnTo>
                    <a:pt x="36964" y="2079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48"/>
            <p:cNvSpPr/>
            <p:nvPr/>
          </p:nvSpPr>
          <p:spPr>
            <a:xfrm>
              <a:off x="3804121" y="506180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301"/>
                  </a:moveTo>
                  <a:lnTo>
                    <a:pt x="51057" y="36804"/>
                  </a:lnTo>
                  <a:lnTo>
                    <a:pt x="45399" y="45323"/>
                  </a:lnTo>
                  <a:lnTo>
                    <a:pt x="36964" y="51036"/>
                  </a:lnTo>
                  <a:lnTo>
                    <a:pt x="26568" y="53124"/>
                  </a:lnTo>
                  <a:lnTo>
                    <a:pt x="16378" y="51036"/>
                  </a:lnTo>
                  <a:lnTo>
                    <a:pt x="7916" y="45323"/>
                  </a:lnTo>
                  <a:lnTo>
                    <a:pt x="2138" y="36804"/>
                  </a:lnTo>
                  <a:lnTo>
                    <a:pt x="0" y="26301"/>
                  </a:lnTo>
                  <a:lnTo>
                    <a:pt x="2138" y="16100"/>
                  </a:lnTo>
                  <a:lnTo>
                    <a:pt x="7916" y="7735"/>
                  </a:lnTo>
                  <a:lnTo>
                    <a:pt x="16378" y="2079"/>
                  </a:lnTo>
                  <a:lnTo>
                    <a:pt x="26568" y="0"/>
                  </a:lnTo>
                  <a:lnTo>
                    <a:pt x="36964" y="2079"/>
                  </a:lnTo>
                  <a:lnTo>
                    <a:pt x="45399" y="7735"/>
                  </a:lnTo>
                  <a:lnTo>
                    <a:pt x="51057" y="16100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49"/>
            <p:cNvSpPr/>
            <p:nvPr/>
          </p:nvSpPr>
          <p:spPr>
            <a:xfrm>
              <a:off x="3774497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26568" y="0"/>
                  </a:moveTo>
                  <a:lnTo>
                    <a:pt x="16164" y="2046"/>
                  </a:lnTo>
                  <a:lnTo>
                    <a:pt x="7726" y="7650"/>
                  </a:lnTo>
                  <a:lnTo>
                    <a:pt x="2067" y="16003"/>
                  </a:lnTo>
                  <a:lnTo>
                    <a:pt x="0" y="26301"/>
                  </a:lnTo>
                  <a:lnTo>
                    <a:pt x="2067" y="36305"/>
                  </a:lnTo>
                  <a:lnTo>
                    <a:pt x="7726" y="44508"/>
                  </a:lnTo>
                  <a:lnTo>
                    <a:pt x="16164" y="50056"/>
                  </a:lnTo>
                  <a:lnTo>
                    <a:pt x="26568" y="52095"/>
                  </a:lnTo>
                  <a:lnTo>
                    <a:pt x="36964" y="50056"/>
                  </a:lnTo>
                  <a:lnTo>
                    <a:pt x="45399" y="44508"/>
                  </a:lnTo>
                  <a:lnTo>
                    <a:pt x="51057" y="36305"/>
                  </a:lnTo>
                  <a:lnTo>
                    <a:pt x="53124" y="26301"/>
                  </a:lnTo>
                  <a:lnTo>
                    <a:pt x="51057" y="16003"/>
                  </a:lnTo>
                  <a:lnTo>
                    <a:pt x="45399" y="7650"/>
                  </a:lnTo>
                  <a:lnTo>
                    <a:pt x="36964" y="2046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0"/>
            <p:cNvSpPr/>
            <p:nvPr/>
          </p:nvSpPr>
          <p:spPr>
            <a:xfrm>
              <a:off x="3774497" y="4906528"/>
              <a:ext cx="53340" cy="52705"/>
            </a:xfrm>
            <a:custGeom>
              <a:avLst/>
              <a:gdLst/>
              <a:ahLst/>
              <a:cxnLst/>
              <a:rect l="l" t="t" r="r" b="b"/>
              <a:pathLst>
                <a:path w="53339" h="52704">
                  <a:moveTo>
                    <a:pt x="53124" y="26301"/>
                  </a:moveTo>
                  <a:lnTo>
                    <a:pt x="51057" y="36305"/>
                  </a:lnTo>
                  <a:lnTo>
                    <a:pt x="45399" y="44508"/>
                  </a:lnTo>
                  <a:lnTo>
                    <a:pt x="36964" y="50056"/>
                  </a:lnTo>
                  <a:lnTo>
                    <a:pt x="26568" y="52095"/>
                  </a:lnTo>
                  <a:lnTo>
                    <a:pt x="16164" y="50056"/>
                  </a:lnTo>
                  <a:lnTo>
                    <a:pt x="7726" y="44508"/>
                  </a:lnTo>
                  <a:lnTo>
                    <a:pt x="2067" y="36305"/>
                  </a:lnTo>
                  <a:lnTo>
                    <a:pt x="0" y="26301"/>
                  </a:lnTo>
                  <a:lnTo>
                    <a:pt x="2067" y="16003"/>
                  </a:lnTo>
                  <a:lnTo>
                    <a:pt x="7726" y="7650"/>
                  </a:lnTo>
                  <a:lnTo>
                    <a:pt x="16164" y="2046"/>
                  </a:lnTo>
                  <a:lnTo>
                    <a:pt x="26568" y="0"/>
                  </a:lnTo>
                  <a:lnTo>
                    <a:pt x="36964" y="2046"/>
                  </a:lnTo>
                  <a:lnTo>
                    <a:pt x="45399" y="7650"/>
                  </a:lnTo>
                  <a:lnTo>
                    <a:pt x="51057" y="16003"/>
                  </a:lnTo>
                  <a:lnTo>
                    <a:pt x="53124" y="2630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1"/>
            <p:cNvSpPr/>
            <p:nvPr/>
          </p:nvSpPr>
          <p:spPr>
            <a:xfrm>
              <a:off x="3788799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26568" y="0"/>
                  </a:moveTo>
                  <a:lnTo>
                    <a:pt x="16164" y="2087"/>
                  </a:lnTo>
                  <a:lnTo>
                    <a:pt x="7726" y="7800"/>
                  </a:lnTo>
                  <a:lnTo>
                    <a:pt x="2067" y="16319"/>
                  </a:lnTo>
                  <a:lnTo>
                    <a:pt x="0" y="26822"/>
                  </a:lnTo>
                  <a:lnTo>
                    <a:pt x="2067" y="37023"/>
                  </a:lnTo>
                  <a:lnTo>
                    <a:pt x="7726" y="45388"/>
                  </a:lnTo>
                  <a:lnTo>
                    <a:pt x="16164" y="51045"/>
                  </a:lnTo>
                  <a:lnTo>
                    <a:pt x="26568" y="53124"/>
                  </a:lnTo>
                  <a:lnTo>
                    <a:pt x="36964" y="51045"/>
                  </a:lnTo>
                  <a:lnTo>
                    <a:pt x="45399" y="45388"/>
                  </a:lnTo>
                  <a:lnTo>
                    <a:pt x="51057" y="37023"/>
                  </a:lnTo>
                  <a:lnTo>
                    <a:pt x="53124" y="26822"/>
                  </a:lnTo>
                  <a:lnTo>
                    <a:pt x="51057" y="16319"/>
                  </a:lnTo>
                  <a:lnTo>
                    <a:pt x="45399" y="7800"/>
                  </a:lnTo>
                  <a:lnTo>
                    <a:pt x="36964" y="2087"/>
                  </a:lnTo>
                  <a:lnTo>
                    <a:pt x="2656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2"/>
            <p:cNvSpPr/>
            <p:nvPr/>
          </p:nvSpPr>
          <p:spPr>
            <a:xfrm>
              <a:off x="3788799" y="4981097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124" y="26822"/>
                  </a:moveTo>
                  <a:lnTo>
                    <a:pt x="51057" y="37023"/>
                  </a:lnTo>
                  <a:lnTo>
                    <a:pt x="45399" y="45388"/>
                  </a:lnTo>
                  <a:lnTo>
                    <a:pt x="36964" y="51045"/>
                  </a:lnTo>
                  <a:lnTo>
                    <a:pt x="26568" y="53124"/>
                  </a:lnTo>
                  <a:lnTo>
                    <a:pt x="16164" y="51045"/>
                  </a:lnTo>
                  <a:lnTo>
                    <a:pt x="7726" y="45388"/>
                  </a:lnTo>
                  <a:lnTo>
                    <a:pt x="2067" y="37023"/>
                  </a:lnTo>
                  <a:lnTo>
                    <a:pt x="0" y="26822"/>
                  </a:lnTo>
                  <a:lnTo>
                    <a:pt x="2067" y="16319"/>
                  </a:lnTo>
                  <a:lnTo>
                    <a:pt x="7726" y="7800"/>
                  </a:lnTo>
                  <a:lnTo>
                    <a:pt x="16164" y="2087"/>
                  </a:lnTo>
                  <a:lnTo>
                    <a:pt x="26568" y="0"/>
                  </a:lnTo>
                  <a:lnTo>
                    <a:pt x="36964" y="2087"/>
                  </a:lnTo>
                  <a:lnTo>
                    <a:pt x="45399" y="7800"/>
                  </a:lnTo>
                  <a:lnTo>
                    <a:pt x="51057" y="16319"/>
                  </a:lnTo>
                  <a:lnTo>
                    <a:pt x="53124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3"/>
            <p:cNvSpPr/>
            <p:nvPr/>
          </p:nvSpPr>
          <p:spPr>
            <a:xfrm>
              <a:off x="1876125" y="383675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4"/>
            <p:cNvSpPr/>
            <p:nvPr/>
          </p:nvSpPr>
          <p:spPr>
            <a:xfrm>
              <a:off x="1848452" y="411418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12"/>
                  </a:moveTo>
                  <a:lnTo>
                    <a:pt x="51215" y="36670"/>
                  </a:lnTo>
                  <a:lnTo>
                    <a:pt x="45539" y="45153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3"/>
                  </a:lnTo>
                  <a:lnTo>
                    <a:pt x="2073" y="36670"/>
                  </a:lnTo>
                  <a:lnTo>
                    <a:pt x="0" y="26212"/>
                  </a:lnTo>
                  <a:lnTo>
                    <a:pt x="2073" y="16046"/>
                  </a:lnTo>
                  <a:lnTo>
                    <a:pt x="7750" y="7710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10"/>
                  </a:lnTo>
                  <a:lnTo>
                    <a:pt x="51215" y="16046"/>
                  </a:lnTo>
                  <a:lnTo>
                    <a:pt x="5328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5"/>
            <p:cNvSpPr/>
            <p:nvPr/>
          </p:nvSpPr>
          <p:spPr>
            <a:xfrm>
              <a:off x="1852554" y="4090550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6"/>
            <p:cNvSpPr/>
            <p:nvPr/>
          </p:nvSpPr>
          <p:spPr>
            <a:xfrm>
              <a:off x="1869966" y="4436841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720"/>
                  </a:moveTo>
                  <a:lnTo>
                    <a:pt x="51228" y="36879"/>
                  </a:lnTo>
                  <a:lnTo>
                    <a:pt x="45551" y="45212"/>
                  </a:lnTo>
                  <a:lnTo>
                    <a:pt x="37089" y="50848"/>
                  </a:lnTo>
                  <a:lnTo>
                    <a:pt x="26657" y="52920"/>
                  </a:lnTo>
                  <a:lnTo>
                    <a:pt x="16223" y="50848"/>
                  </a:lnTo>
                  <a:lnTo>
                    <a:pt x="7756" y="45212"/>
                  </a:lnTo>
                  <a:lnTo>
                    <a:pt x="2075" y="36879"/>
                  </a:lnTo>
                  <a:lnTo>
                    <a:pt x="0" y="26720"/>
                  </a:lnTo>
                  <a:lnTo>
                    <a:pt x="2075" y="16255"/>
                  </a:lnTo>
                  <a:lnTo>
                    <a:pt x="7756" y="7769"/>
                  </a:lnTo>
                  <a:lnTo>
                    <a:pt x="16223" y="2078"/>
                  </a:lnTo>
                  <a:lnTo>
                    <a:pt x="26657" y="0"/>
                  </a:lnTo>
                  <a:lnTo>
                    <a:pt x="37089" y="2078"/>
                  </a:lnTo>
                  <a:lnTo>
                    <a:pt x="45551" y="7769"/>
                  </a:lnTo>
                  <a:lnTo>
                    <a:pt x="51228" y="16255"/>
                  </a:lnTo>
                  <a:lnTo>
                    <a:pt x="53301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7"/>
            <p:cNvSpPr/>
            <p:nvPr/>
          </p:nvSpPr>
          <p:spPr>
            <a:xfrm>
              <a:off x="1859209" y="4340766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58"/>
            <p:cNvSpPr/>
            <p:nvPr/>
          </p:nvSpPr>
          <p:spPr>
            <a:xfrm>
              <a:off x="1863311" y="45796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59"/>
            <p:cNvSpPr/>
            <p:nvPr/>
          </p:nvSpPr>
          <p:spPr>
            <a:xfrm>
              <a:off x="1848452" y="455346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65"/>
                  </a:lnTo>
                  <a:lnTo>
                    <a:pt x="45539" y="45151"/>
                  </a:lnTo>
                  <a:lnTo>
                    <a:pt x="37076" y="50842"/>
                  </a:lnTo>
                  <a:lnTo>
                    <a:pt x="26644" y="52920"/>
                  </a:lnTo>
                  <a:lnTo>
                    <a:pt x="16212" y="50842"/>
                  </a:lnTo>
                  <a:lnTo>
                    <a:pt x="7750" y="45151"/>
                  </a:lnTo>
                  <a:lnTo>
                    <a:pt x="2073" y="36665"/>
                  </a:lnTo>
                  <a:lnTo>
                    <a:pt x="0" y="26200"/>
                  </a:lnTo>
                  <a:lnTo>
                    <a:pt x="2073" y="16041"/>
                  </a:lnTo>
                  <a:lnTo>
                    <a:pt x="7750" y="7708"/>
                  </a:lnTo>
                  <a:lnTo>
                    <a:pt x="16212" y="2072"/>
                  </a:lnTo>
                  <a:lnTo>
                    <a:pt x="26644" y="0"/>
                  </a:lnTo>
                  <a:lnTo>
                    <a:pt x="37076" y="2072"/>
                  </a:lnTo>
                  <a:lnTo>
                    <a:pt x="45539" y="7708"/>
                  </a:lnTo>
                  <a:lnTo>
                    <a:pt x="51215" y="16041"/>
                  </a:lnTo>
                  <a:lnTo>
                    <a:pt x="5328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0"/>
            <p:cNvSpPr/>
            <p:nvPr/>
          </p:nvSpPr>
          <p:spPr>
            <a:xfrm>
              <a:off x="1845379" y="4793914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200"/>
                  </a:moveTo>
                  <a:lnTo>
                    <a:pt x="51215" y="36659"/>
                  </a:lnTo>
                  <a:lnTo>
                    <a:pt x="45539" y="45146"/>
                  </a:lnTo>
                  <a:lnTo>
                    <a:pt x="37076" y="50840"/>
                  </a:lnTo>
                  <a:lnTo>
                    <a:pt x="26644" y="52920"/>
                  </a:lnTo>
                  <a:lnTo>
                    <a:pt x="16212" y="50840"/>
                  </a:lnTo>
                  <a:lnTo>
                    <a:pt x="7750" y="45146"/>
                  </a:lnTo>
                  <a:lnTo>
                    <a:pt x="2073" y="36659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76" y="2070"/>
                  </a:lnTo>
                  <a:lnTo>
                    <a:pt x="45539" y="7704"/>
                  </a:lnTo>
                  <a:lnTo>
                    <a:pt x="51215" y="16035"/>
                  </a:lnTo>
                  <a:lnTo>
                    <a:pt x="53289" y="2620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1"/>
            <p:cNvSpPr/>
            <p:nvPr/>
          </p:nvSpPr>
          <p:spPr>
            <a:xfrm>
              <a:off x="1870994" y="4803160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2"/>
            <p:cNvSpPr/>
            <p:nvPr/>
          </p:nvSpPr>
          <p:spPr>
            <a:xfrm>
              <a:off x="1854599" y="475435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3" y="36879"/>
                  </a:lnTo>
                  <a:lnTo>
                    <a:pt x="45864" y="45211"/>
                  </a:lnTo>
                  <a:lnTo>
                    <a:pt x="37377" y="50848"/>
                  </a:lnTo>
                  <a:lnTo>
                    <a:pt x="27165" y="52920"/>
                  </a:lnTo>
                  <a:lnTo>
                    <a:pt x="16646" y="50848"/>
                  </a:lnTo>
                  <a:lnTo>
                    <a:pt x="8005" y="45211"/>
                  </a:lnTo>
                  <a:lnTo>
                    <a:pt x="2153" y="36879"/>
                  </a:lnTo>
                  <a:lnTo>
                    <a:pt x="0" y="26720"/>
                  </a:lnTo>
                  <a:lnTo>
                    <a:pt x="2153" y="16255"/>
                  </a:lnTo>
                  <a:lnTo>
                    <a:pt x="8005" y="7769"/>
                  </a:lnTo>
                  <a:lnTo>
                    <a:pt x="16646" y="2078"/>
                  </a:lnTo>
                  <a:lnTo>
                    <a:pt x="27165" y="0"/>
                  </a:lnTo>
                  <a:lnTo>
                    <a:pt x="37377" y="2078"/>
                  </a:lnTo>
                  <a:lnTo>
                    <a:pt x="45864" y="7769"/>
                  </a:lnTo>
                  <a:lnTo>
                    <a:pt x="51663" y="16255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3"/>
            <p:cNvSpPr/>
            <p:nvPr/>
          </p:nvSpPr>
          <p:spPr>
            <a:xfrm>
              <a:off x="1855627" y="480830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797" y="26708"/>
                  </a:moveTo>
                  <a:lnTo>
                    <a:pt x="51652" y="36953"/>
                  </a:lnTo>
                  <a:lnTo>
                    <a:pt x="45856" y="45464"/>
                  </a:lnTo>
                  <a:lnTo>
                    <a:pt x="37370" y="51277"/>
                  </a:lnTo>
                  <a:lnTo>
                    <a:pt x="27152" y="53428"/>
                  </a:lnTo>
                  <a:lnTo>
                    <a:pt x="16641" y="51277"/>
                  </a:lnTo>
                  <a:lnTo>
                    <a:pt x="8004" y="45464"/>
                  </a:lnTo>
                  <a:lnTo>
                    <a:pt x="2153" y="36953"/>
                  </a:lnTo>
                  <a:lnTo>
                    <a:pt x="0" y="26708"/>
                  </a:lnTo>
                  <a:lnTo>
                    <a:pt x="2153" y="16469"/>
                  </a:lnTo>
                  <a:lnTo>
                    <a:pt x="8004" y="7962"/>
                  </a:lnTo>
                  <a:lnTo>
                    <a:pt x="16641" y="2151"/>
                  </a:lnTo>
                  <a:lnTo>
                    <a:pt x="27152" y="0"/>
                  </a:lnTo>
                  <a:lnTo>
                    <a:pt x="37370" y="2151"/>
                  </a:lnTo>
                  <a:lnTo>
                    <a:pt x="45856" y="7962"/>
                  </a:lnTo>
                  <a:lnTo>
                    <a:pt x="51652" y="16469"/>
                  </a:lnTo>
                  <a:lnTo>
                    <a:pt x="53797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4"/>
            <p:cNvSpPr/>
            <p:nvPr/>
          </p:nvSpPr>
          <p:spPr>
            <a:xfrm>
              <a:off x="1819242" y="485093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12"/>
                  </a:moveTo>
                  <a:lnTo>
                    <a:pt x="51662" y="36670"/>
                  </a:lnTo>
                  <a:lnTo>
                    <a:pt x="45862" y="45153"/>
                  </a:lnTo>
                  <a:lnTo>
                    <a:pt x="37372" y="50842"/>
                  </a:lnTo>
                  <a:lnTo>
                    <a:pt x="27152" y="52920"/>
                  </a:lnTo>
                  <a:lnTo>
                    <a:pt x="16641" y="50842"/>
                  </a:lnTo>
                  <a:lnTo>
                    <a:pt x="8004" y="45153"/>
                  </a:lnTo>
                  <a:lnTo>
                    <a:pt x="2153" y="36670"/>
                  </a:lnTo>
                  <a:lnTo>
                    <a:pt x="0" y="26212"/>
                  </a:lnTo>
                  <a:lnTo>
                    <a:pt x="2153" y="16046"/>
                  </a:lnTo>
                  <a:lnTo>
                    <a:pt x="8004" y="7710"/>
                  </a:lnTo>
                  <a:lnTo>
                    <a:pt x="16641" y="2072"/>
                  </a:lnTo>
                  <a:lnTo>
                    <a:pt x="27152" y="0"/>
                  </a:lnTo>
                  <a:lnTo>
                    <a:pt x="37372" y="2072"/>
                  </a:lnTo>
                  <a:lnTo>
                    <a:pt x="45862" y="7710"/>
                  </a:lnTo>
                  <a:lnTo>
                    <a:pt x="51662" y="16046"/>
                  </a:lnTo>
                  <a:lnTo>
                    <a:pt x="53809" y="2621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5"/>
            <p:cNvSpPr/>
            <p:nvPr/>
          </p:nvSpPr>
          <p:spPr>
            <a:xfrm>
              <a:off x="1831027" y="4841692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720"/>
                  </a:moveTo>
                  <a:lnTo>
                    <a:pt x="51662" y="36884"/>
                  </a:lnTo>
                  <a:lnTo>
                    <a:pt x="45862" y="45216"/>
                  </a:lnTo>
                  <a:lnTo>
                    <a:pt x="37372" y="50850"/>
                  </a:lnTo>
                  <a:lnTo>
                    <a:pt x="27152" y="52920"/>
                  </a:lnTo>
                  <a:lnTo>
                    <a:pt x="16641" y="50850"/>
                  </a:lnTo>
                  <a:lnTo>
                    <a:pt x="8004" y="45216"/>
                  </a:lnTo>
                  <a:lnTo>
                    <a:pt x="2153" y="36884"/>
                  </a:lnTo>
                  <a:lnTo>
                    <a:pt x="0" y="26720"/>
                  </a:lnTo>
                  <a:lnTo>
                    <a:pt x="2153" y="16260"/>
                  </a:lnTo>
                  <a:lnTo>
                    <a:pt x="8004" y="7773"/>
                  </a:lnTo>
                  <a:lnTo>
                    <a:pt x="16641" y="2080"/>
                  </a:lnTo>
                  <a:lnTo>
                    <a:pt x="27152" y="0"/>
                  </a:lnTo>
                  <a:lnTo>
                    <a:pt x="37372" y="2080"/>
                  </a:lnTo>
                  <a:lnTo>
                    <a:pt x="45862" y="7773"/>
                  </a:lnTo>
                  <a:lnTo>
                    <a:pt x="51662" y="16260"/>
                  </a:lnTo>
                  <a:lnTo>
                    <a:pt x="5380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6"/>
            <p:cNvSpPr/>
            <p:nvPr/>
          </p:nvSpPr>
          <p:spPr>
            <a:xfrm>
              <a:off x="1890984" y="48699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797" y="26720"/>
                  </a:moveTo>
                  <a:lnTo>
                    <a:pt x="51644" y="36884"/>
                  </a:lnTo>
                  <a:lnTo>
                    <a:pt x="45793" y="45216"/>
                  </a:lnTo>
                  <a:lnTo>
                    <a:pt x="37155" y="50850"/>
                  </a:lnTo>
                  <a:lnTo>
                    <a:pt x="26644" y="52920"/>
                  </a:lnTo>
                  <a:lnTo>
                    <a:pt x="16427" y="50850"/>
                  </a:lnTo>
                  <a:lnTo>
                    <a:pt x="7940" y="45216"/>
                  </a:lnTo>
                  <a:lnTo>
                    <a:pt x="2145" y="36884"/>
                  </a:lnTo>
                  <a:lnTo>
                    <a:pt x="0" y="26720"/>
                  </a:lnTo>
                  <a:lnTo>
                    <a:pt x="2145" y="16260"/>
                  </a:lnTo>
                  <a:lnTo>
                    <a:pt x="7940" y="7773"/>
                  </a:lnTo>
                  <a:lnTo>
                    <a:pt x="16427" y="2080"/>
                  </a:lnTo>
                  <a:lnTo>
                    <a:pt x="26644" y="0"/>
                  </a:lnTo>
                  <a:lnTo>
                    <a:pt x="37155" y="2080"/>
                  </a:lnTo>
                  <a:lnTo>
                    <a:pt x="45793" y="7773"/>
                  </a:lnTo>
                  <a:lnTo>
                    <a:pt x="51644" y="16260"/>
                  </a:lnTo>
                  <a:lnTo>
                    <a:pt x="53797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7"/>
            <p:cNvSpPr/>
            <p:nvPr/>
          </p:nvSpPr>
          <p:spPr>
            <a:xfrm>
              <a:off x="1861266" y="4753325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79"/>
                  </a:lnTo>
                  <a:lnTo>
                    <a:pt x="45539" y="45211"/>
                  </a:lnTo>
                  <a:lnTo>
                    <a:pt x="37076" y="50848"/>
                  </a:lnTo>
                  <a:lnTo>
                    <a:pt x="26644" y="52920"/>
                  </a:lnTo>
                  <a:lnTo>
                    <a:pt x="16212" y="50848"/>
                  </a:lnTo>
                  <a:lnTo>
                    <a:pt x="7750" y="45212"/>
                  </a:lnTo>
                  <a:lnTo>
                    <a:pt x="2073" y="36879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68"/>
            <p:cNvSpPr/>
            <p:nvPr/>
          </p:nvSpPr>
          <p:spPr>
            <a:xfrm>
              <a:off x="1847423" y="4767193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289" y="26720"/>
                  </a:moveTo>
                  <a:lnTo>
                    <a:pt x="51215" y="36884"/>
                  </a:lnTo>
                  <a:lnTo>
                    <a:pt x="45539" y="45216"/>
                  </a:lnTo>
                  <a:lnTo>
                    <a:pt x="37076" y="50850"/>
                  </a:lnTo>
                  <a:lnTo>
                    <a:pt x="26644" y="52920"/>
                  </a:lnTo>
                  <a:lnTo>
                    <a:pt x="16212" y="50850"/>
                  </a:lnTo>
                  <a:lnTo>
                    <a:pt x="7750" y="45216"/>
                  </a:lnTo>
                  <a:lnTo>
                    <a:pt x="2073" y="36884"/>
                  </a:lnTo>
                  <a:lnTo>
                    <a:pt x="0" y="26720"/>
                  </a:lnTo>
                  <a:lnTo>
                    <a:pt x="2073" y="16260"/>
                  </a:lnTo>
                  <a:lnTo>
                    <a:pt x="7750" y="7773"/>
                  </a:lnTo>
                  <a:lnTo>
                    <a:pt x="16212" y="2080"/>
                  </a:lnTo>
                  <a:lnTo>
                    <a:pt x="26644" y="0"/>
                  </a:lnTo>
                  <a:lnTo>
                    <a:pt x="37076" y="2080"/>
                  </a:lnTo>
                  <a:lnTo>
                    <a:pt x="45539" y="7773"/>
                  </a:lnTo>
                  <a:lnTo>
                    <a:pt x="51215" y="16260"/>
                  </a:lnTo>
                  <a:lnTo>
                    <a:pt x="53289" y="26720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69"/>
            <p:cNvSpPr/>
            <p:nvPr/>
          </p:nvSpPr>
          <p:spPr>
            <a:xfrm>
              <a:off x="1862282" y="4844778"/>
              <a:ext cx="53340" cy="53340"/>
            </a:xfrm>
            <a:custGeom>
              <a:avLst/>
              <a:gdLst/>
              <a:ahLst/>
              <a:cxnLst/>
              <a:rect l="l" t="t" r="r" b="b"/>
              <a:pathLst>
                <a:path w="53339" h="53339">
                  <a:moveTo>
                    <a:pt x="53301" y="26200"/>
                  </a:moveTo>
                  <a:lnTo>
                    <a:pt x="51228" y="36445"/>
                  </a:lnTo>
                  <a:lnTo>
                    <a:pt x="45550" y="44956"/>
                  </a:lnTo>
                  <a:lnTo>
                    <a:pt x="37083" y="50769"/>
                  </a:lnTo>
                  <a:lnTo>
                    <a:pt x="26644" y="52920"/>
                  </a:lnTo>
                  <a:lnTo>
                    <a:pt x="16212" y="50769"/>
                  </a:lnTo>
                  <a:lnTo>
                    <a:pt x="7750" y="44956"/>
                  </a:lnTo>
                  <a:lnTo>
                    <a:pt x="2073" y="36445"/>
                  </a:lnTo>
                  <a:lnTo>
                    <a:pt x="0" y="26200"/>
                  </a:lnTo>
                  <a:lnTo>
                    <a:pt x="2073" y="16035"/>
                  </a:lnTo>
                  <a:lnTo>
                    <a:pt x="7750" y="7704"/>
                  </a:lnTo>
                  <a:lnTo>
                    <a:pt x="16212" y="2070"/>
                  </a:lnTo>
                  <a:lnTo>
                    <a:pt x="26644" y="0"/>
                  </a:lnTo>
                  <a:lnTo>
                    <a:pt x="37083" y="2070"/>
                  </a:lnTo>
                  <a:lnTo>
                    <a:pt x="45550" y="7704"/>
                  </a:lnTo>
                  <a:lnTo>
                    <a:pt x="51228" y="16035"/>
                  </a:lnTo>
                  <a:lnTo>
                    <a:pt x="5330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0"/>
            <p:cNvSpPr/>
            <p:nvPr/>
          </p:nvSpPr>
          <p:spPr>
            <a:xfrm>
              <a:off x="2185116" y="36970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809" y="26200"/>
                  </a:moveTo>
                  <a:lnTo>
                    <a:pt x="51656" y="36659"/>
                  </a:lnTo>
                  <a:lnTo>
                    <a:pt x="45804" y="45146"/>
                  </a:lnTo>
                  <a:lnTo>
                    <a:pt x="37163" y="50840"/>
                  </a:lnTo>
                  <a:lnTo>
                    <a:pt x="26644" y="52920"/>
                  </a:lnTo>
                  <a:lnTo>
                    <a:pt x="16432" y="50840"/>
                  </a:lnTo>
                  <a:lnTo>
                    <a:pt x="7945" y="45146"/>
                  </a:lnTo>
                  <a:lnTo>
                    <a:pt x="2146" y="36659"/>
                  </a:lnTo>
                  <a:lnTo>
                    <a:pt x="0" y="26200"/>
                  </a:lnTo>
                  <a:lnTo>
                    <a:pt x="2146" y="16041"/>
                  </a:lnTo>
                  <a:lnTo>
                    <a:pt x="7945" y="7708"/>
                  </a:lnTo>
                  <a:lnTo>
                    <a:pt x="16432" y="2072"/>
                  </a:lnTo>
                  <a:lnTo>
                    <a:pt x="26644" y="0"/>
                  </a:lnTo>
                  <a:lnTo>
                    <a:pt x="37163" y="2072"/>
                  </a:lnTo>
                  <a:lnTo>
                    <a:pt x="45804" y="7708"/>
                  </a:lnTo>
                  <a:lnTo>
                    <a:pt x="51656" y="16041"/>
                  </a:lnTo>
                  <a:lnTo>
                    <a:pt x="53809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1"/>
            <p:cNvSpPr/>
            <p:nvPr/>
          </p:nvSpPr>
          <p:spPr>
            <a:xfrm>
              <a:off x="2546727" y="368883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899"/>
                  </a:lnTo>
                  <a:lnTo>
                    <a:pt x="45648" y="45235"/>
                  </a:lnTo>
                  <a:lnTo>
                    <a:pt x="37165" y="50874"/>
                  </a:lnTo>
                  <a:lnTo>
                    <a:pt x="26708" y="52946"/>
                  </a:lnTo>
                  <a:lnTo>
                    <a:pt x="16250" y="50874"/>
                  </a:lnTo>
                  <a:lnTo>
                    <a:pt x="7767" y="45235"/>
                  </a:lnTo>
                  <a:lnTo>
                    <a:pt x="2078" y="36899"/>
                  </a:lnTo>
                  <a:lnTo>
                    <a:pt x="0" y="26733"/>
                  </a:lnTo>
                  <a:lnTo>
                    <a:pt x="2078" y="16266"/>
                  </a:lnTo>
                  <a:lnTo>
                    <a:pt x="7767" y="7775"/>
                  </a:lnTo>
                  <a:lnTo>
                    <a:pt x="16250" y="2080"/>
                  </a:lnTo>
                  <a:lnTo>
                    <a:pt x="26708" y="0"/>
                  </a:lnTo>
                  <a:lnTo>
                    <a:pt x="37165" y="2080"/>
                  </a:lnTo>
                  <a:lnTo>
                    <a:pt x="45648" y="7775"/>
                  </a:lnTo>
                  <a:lnTo>
                    <a:pt x="51337" y="16266"/>
                  </a:lnTo>
                  <a:lnTo>
                    <a:pt x="53416" y="26733"/>
                  </a:lnTo>
                  <a:close/>
                </a:path>
              </a:pathLst>
            </a:custGeom>
            <a:ln w="63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2"/>
            <p:cNvSpPr/>
            <p:nvPr/>
          </p:nvSpPr>
          <p:spPr>
            <a:xfrm>
              <a:off x="2500499" y="386259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733"/>
                  </a:moveTo>
                  <a:lnTo>
                    <a:pt x="51337" y="36906"/>
                  </a:lnTo>
                  <a:lnTo>
                    <a:pt x="45648" y="45246"/>
                  </a:lnTo>
                  <a:lnTo>
                    <a:pt x="37165" y="50886"/>
                  </a:lnTo>
                  <a:lnTo>
                    <a:pt x="26708" y="52959"/>
                  </a:lnTo>
                  <a:lnTo>
                    <a:pt x="16250" y="50886"/>
                  </a:lnTo>
                  <a:lnTo>
                    <a:pt x="7767" y="45246"/>
                  </a:lnTo>
                  <a:lnTo>
                    <a:pt x="2078" y="36906"/>
                  </a:lnTo>
                  <a:lnTo>
                    <a:pt x="0" y="26733"/>
                  </a:lnTo>
                  <a:lnTo>
                    <a:pt x="2078" y="16271"/>
                  </a:lnTo>
                  <a:lnTo>
                    <a:pt x="7767" y="7780"/>
                  </a:lnTo>
                  <a:lnTo>
                    <a:pt x="16250" y="2082"/>
                  </a:lnTo>
                  <a:lnTo>
                    <a:pt x="26708" y="0"/>
                  </a:lnTo>
                  <a:lnTo>
                    <a:pt x="37165" y="2082"/>
                  </a:lnTo>
                  <a:lnTo>
                    <a:pt x="45648" y="7780"/>
                  </a:lnTo>
                  <a:lnTo>
                    <a:pt x="51337" y="16271"/>
                  </a:lnTo>
                  <a:lnTo>
                    <a:pt x="53416" y="26733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3"/>
            <p:cNvSpPr/>
            <p:nvPr/>
          </p:nvSpPr>
          <p:spPr>
            <a:xfrm>
              <a:off x="2559567" y="4182887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28" y="26225"/>
                  </a:moveTo>
                  <a:lnTo>
                    <a:pt x="51348" y="36687"/>
                  </a:lnTo>
                  <a:lnTo>
                    <a:pt x="45654" y="45178"/>
                  </a:lnTo>
                  <a:lnTo>
                    <a:pt x="37167" y="50876"/>
                  </a:lnTo>
                  <a:lnTo>
                    <a:pt x="26708" y="52958"/>
                  </a:lnTo>
                  <a:lnTo>
                    <a:pt x="16250" y="50876"/>
                  </a:lnTo>
                  <a:lnTo>
                    <a:pt x="7767" y="45178"/>
                  </a:lnTo>
                  <a:lnTo>
                    <a:pt x="2078" y="36687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7" y="2072"/>
                  </a:lnTo>
                  <a:lnTo>
                    <a:pt x="45654" y="7712"/>
                  </a:lnTo>
                  <a:lnTo>
                    <a:pt x="51348" y="16052"/>
                  </a:lnTo>
                  <a:lnTo>
                    <a:pt x="53428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4"/>
            <p:cNvSpPr/>
            <p:nvPr/>
          </p:nvSpPr>
          <p:spPr>
            <a:xfrm>
              <a:off x="2547756" y="436384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16" y="26225"/>
                  </a:moveTo>
                  <a:lnTo>
                    <a:pt x="51337" y="36692"/>
                  </a:lnTo>
                  <a:lnTo>
                    <a:pt x="45648" y="45183"/>
                  </a:lnTo>
                  <a:lnTo>
                    <a:pt x="37165" y="50878"/>
                  </a:lnTo>
                  <a:lnTo>
                    <a:pt x="26708" y="52959"/>
                  </a:lnTo>
                  <a:lnTo>
                    <a:pt x="16250" y="50878"/>
                  </a:lnTo>
                  <a:lnTo>
                    <a:pt x="7767" y="45183"/>
                  </a:lnTo>
                  <a:lnTo>
                    <a:pt x="2078" y="36692"/>
                  </a:lnTo>
                  <a:lnTo>
                    <a:pt x="0" y="26225"/>
                  </a:lnTo>
                  <a:lnTo>
                    <a:pt x="2078" y="16052"/>
                  </a:lnTo>
                  <a:lnTo>
                    <a:pt x="7767" y="7712"/>
                  </a:lnTo>
                  <a:lnTo>
                    <a:pt x="16250" y="2072"/>
                  </a:lnTo>
                  <a:lnTo>
                    <a:pt x="26708" y="0"/>
                  </a:lnTo>
                  <a:lnTo>
                    <a:pt x="37165" y="2072"/>
                  </a:lnTo>
                  <a:lnTo>
                    <a:pt x="45648" y="7712"/>
                  </a:lnTo>
                  <a:lnTo>
                    <a:pt x="51337" y="16052"/>
                  </a:lnTo>
                  <a:lnTo>
                    <a:pt x="53416" y="26225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5"/>
            <p:cNvSpPr/>
            <p:nvPr/>
          </p:nvSpPr>
          <p:spPr>
            <a:xfrm>
              <a:off x="3156318" y="436203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187"/>
                  </a:moveTo>
                  <a:lnTo>
                    <a:pt x="51762" y="36645"/>
                  </a:lnTo>
                  <a:lnTo>
                    <a:pt x="45954" y="45127"/>
                  </a:lnTo>
                  <a:lnTo>
                    <a:pt x="37452" y="50817"/>
                  </a:lnTo>
                  <a:lnTo>
                    <a:pt x="27216" y="52895"/>
                  </a:lnTo>
                  <a:lnTo>
                    <a:pt x="16678" y="50817"/>
                  </a:lnTo>
                  <a:lnTo>
                    <a:pt x="8021" y="45127"/>
                  </a:lnTo>
                  <a:lnTo>
                    <a:pt x="2157" y="36645"/>
                  </a:lnTo>
                  <a:lnTo>
                    <a:pt x="0" y="26187"/>
                  </a:lnTo>
                  <a:lnTo>
                    <a:pt x="2157" y="16030"/>
                  </a:lnTo>
                  <a:lnTo>
                    <a:pt x="8021" y="7702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2"/>
                  </a:lnTo>
                  <a:lnTo>
                    <a:pt x="51762" y="16030"/>
                  </a:lnTo>
                  <a:lnTo>
                    <a:pt x="53911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6"/>
            <p:cNvSpPr/>
            <p:nvPr/>
          </p:nvSpPr>
          <p:spPr>
            <a:xfrm>
              <a:off x="3536321" y="489937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11" y="26200"/>
                  </a:moveTo>
                  <a:lnTo>
                    <a:pt x="51762" y="36652"/>
                  </a:lnTo>
                  <a:lnTo>
                    <a:pt x="45954" y="45135"/>
                  </a:lnTo>
                  <a:lnTo>
                    <a:pt x="37452" y="50828"/>
                  </a:lnTo>
                  <a:lnTo>
                    <a:pt x="27216" y="52908"/>
                  </a:lnTo>
                  <a:lnTo>
                    <a:pt x="16678" y="50828"/>
                  </a:lnTo>
                  <a:lnTo>
                    <a:pt x="8021" y="45135"/>
                  </a:lnTo>
                  <a:lnTo>
                    <a:pt x="2157" y="36652"/>
                  </a:lnTo>
                  <a:lnTo>
                    <a:pt x="0" y="26200"/>
                  </a:lnTo>
                  <a:lnTo>
                    <a:pt x="2157" y="16035"/>
                  </a:lnTo>
                  <a:lnTo>
                    <a:pt x="8021" y="7704"/>
                  </a:lnTo>
                  <a:lnTo>
                    <a:pt x="16678" y="2070"/>
                  </a:lnTo>
                  <a:lnTo>
                    <a:pt x="27216" y="0"/>
                  </a:lnTo>
                  <a:lnTo>
                    <a:pt x="37452" y="2070"/>
                  </a:lnTo>
                  <a:lnTo>
                    <a:pt x="45954" y="7704"/>
                  </a:lnTo>
                  <a:lnTo>
                    <a:pt x="51762" y="16035"/>
                  </a:lnTo>
                  <a:lnTo>
                    <a:pt x="53911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7"/>
            <p:cNvSpPr/>
            <p:nvPr/>
          </p:nvSpPr>
          <p:spPr>
            <a:xfrm>
              <a:off x="3546583" y="5055015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187"/>
                  </a:moveTo>
                  <a:lnTo>
                    <a:pt x="51764" y="36645"/>
                  </a:lnTo>
                  <a:lnTo>
                    <a:pt x="45897" y="45127"/>
                  </a:lnTo>
                  <a:lnTo>
                    <a:pt x="37239" y="50817"/>
                  </a:lnTo>
                  <a:lnTo>
                    <a:pt x="26708" y="52895"/>
                  </a:lnTo>
                  <a:lnTo>
                    <a:pt x="16469" y="50817"/>
                  </a:lnTo>
                  <a:lnTo>
                    <a:pt x="7962" y="45127"/>
                  </a:lnTo>
                  <a:lnTo>
                    <a:pt x="2151" y="36645"/>
                  </a:lnTo>
                  <a:lnTo>
                    <a:pt x="0" y="26187"/>
                  </a:lnTo>
                  <a:lnTo>
                    <a:pt x="2151" y="16030"/>
                  </a:lnTo>
                  <a:lnTo>
                    <a:pt x="7962" y="7702"/>
                  </a:lnTo>
                  <a:lnTo>
                    <a:pt x="16469" y="2070"/>
                  </a:lnTo>
                  <a:lnTo>
                    <a:pt x="26708" y="0"/>
                  </a:lnTo>
                  <a:lnTo>
                    <a:pt x="37239" y="2070"/>
                  </a:lnTo>
                  <a:lnTo>
                    <a:pt x="45897" y="7702"/>
                  </a:lnTo>
                  <a:lnTo>
                    <a:pt x="51764" y="16030"/>
                  </a:lnTo>
                  <a:lnTo>
                    <a:pt x="53924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78"/>
            <p:cNvSpPr/>
            <p:nvPr/>
          </p:nvSpPr>
          <p:spPr>
            <a:xfrm>
              <a:off x="3482397" y="4993369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79"/>
            <p:cNvSpPr/>
            <p:nvPr/>
          </p:nvSpPr>
          <p:spPr>
            <a:xfrm>
              <a:off x="3511150" y="5121271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708"/>
                  </a:moveTo>
                  <a:lnTo>
                    <a:pt x="51764" y="36866"/>
                  </a:lnTo>
                  <a:lnTo>
                    <a:pt x="45897" y="45199"/>
                  </a:lnTo>
                  <a:lnTo>
                    <a:pt x="37239" y="50836"/>
                  </a:lnTo>
                  <a:lnTo>
                    <a:pt x="26708" y="52908"/>
                  </a:lnTo>
                  <a:lnTo>
                    <a:pt x="16469" y="50836"/>
                  </a:lnTo>
                  <a:lnTo>
                    <a:pt x="7962" y="45199"/>
                  </a:lnTo>
                  <a:lnTo>
                    <a:pt x="2151" y="36866"/>
                  </a:lnTo>
                  <a:lnTo>
                    <a:pt x="0" y="26708"/>
                  </a:lnTo>
                  <a:lnTo>
                    <a:pt x="2151" y="16250"/>
                  </a:lnTo>
                  <a:lnTo>
                    <a:pt x="7962" y="7767"/>
                  </a:lnTo>
                  <a:lnTo>
                    <a:pt x="16469" y="2078"/>
                  </a:lnTo>
                  <a:lnTo>
                    <a:pt x="26708" y="0"/>
                  </a:lnTo>
                  <a:lnTo>
                    <a:pt x="37239" y="2078"/>
                  </a:lnTo>
                  <a:lnTo>
                    <a:pt x="45897" y="7767"/>
                  </a:lnTo>
                  <a:lnTo>
                    <a:pt x="51764" y="16250"/>
                  </a:lnTo>
                  <a:lnTo>
                    <a:pt x="53924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0"/>
            <p:cNvSpPr/>
            <p:nvPr/>
          </p:nvSpPr>
          <p:spPr>
            <a:xfrm>
              <a:off x="3794081" y="5008266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924" y="26200"/>
                  </a:moveTo>
                  <a:lnTo>
                    <a:pt x="51772" y="36657"/>
                  </a:lnTo>
                  <a:lnTo>
                    <a:pt x="45961" y="45140"/>
                  </a:lnTo>
                  <a:lnTo>
                    <a:pt x="37454" y="50829"/>
                  </a:lnTo>
                  <a:lnTo>
                    <a:pt x="27216" y="52908"/>
                  </a:lnTo>
                  <a:lnTo>
                    <a:pt x="16684" y="50829"/>
                  </a:lnTo>
                  <a:lnTo>
                    <a:pt x="8026" y="45140"/>
                  </a:lnTo>
                  <a:lnTo>
                    <a:pt x="2159" y="36657"/>
                  </a:lnTo>
                  <a:lnTo>
                    <a:pt x="0" y="26200"/>
                  </a:lnTo>
                  <a:lnTo>
                    <a:pt x="2159" y="16035"/>
                  </a:lnTo>
                  <a:lnTo>
                    <a:pt x="8026" y="7704"/>
                  </a:lnTo>
                  <a:lnTo>
                    <a:pt x="16684" y="2070"/>
                  </a:lnTo>
                  <a:lnTo>
                    <a:pt x="27216" y="0"/>
                  </a:lnTo>
                  <a:lnTo>
                    <a:pt x="37454" y="2070"/>
                  </a:lnTo>
                  <a:lnTo>
                    <a:pt x="45961" y="7704"/>
                  </a:lnTo>
                  <a:lnTo>
                    <a:pt x="51772" y="16035"/>
                  </a:lnTo>
                  <a:lnTo>
                    <a:pt x="53924" y="26200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1"/>
            <p:cNvSpPr/>
            <p:nvPr/>
          </p:nvSpPr>
          <p:spPr>
            <a:xfrm>
              <a:off x="3803847" y="5062203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187"/>
                  </a:moveTo>
                  <a:lnTo>
                    <a:pt x="51325" y="36647"/>
                  </a:lnTo>
                  <a:lnTo>
                    <a:pt x="45635" y="45134"/>
                  </a:lnTo>
                  <a:lnTo>
                    <a:pt x="37153" y="50827"/>
                  </a:lnTo>
                  <a:lnTo>
                    <a:pt x="26695" y="52908"/>
                  </a:lnTo>
                  <a:lnTo>
                    <a:pt x="16459" y="50827"/>
                  </a:lnTo>
                  <a:lnTo>
                    <a:pt x="7956" y="45134"/>
                  </a:lnTo>
                  <a:lnTo>
                    <a:pt x="2149" y="36647"/>
                  </a:lnTo>
                  <a:lnTo>
                    <a:pt x="0" y="26187"/>
                  </a:lnTo>
                  <a:lnTo>
                    <a:pt x="2149" y="16030"/>
                  </a:lnTo>
                  <a:lnTo>
                    <a:pt x="7956" y="7702"/>
                  </a:lnTo>
                  <a:lnTo>
                    <a:pt x="16459" y="2070"/>
                  </a:lnTo>
                  <a:lnTo>
                    <a:pt x="26695" y="0"/>
                  </a:lnTo>
                  <a:lnTo>
                    <a:pt x="37153" y="2070"/>
                  </a:lnTo>
                  <a:lnTo>
                    <a:pt x="45635" y="7702"/>
                  </a:lnTo>
                  <a:lnTo>
                    <a:pt x="51325" y="16030"/>
                  </a:lnTo>
                  <a:lnTo>
                    <a:pt x="53403" y="26187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2"/>
            <p:cNvSpPr/>
            <p:nvPr/>
          </p:nvSpPr>
          <p:spPr>
            <a:xfrm>
              <a:off x="3774065" y="4906564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390" y="26708"/>
                  </a:moveTo>
                  <a:lnTo>
                    <a:pt x="51314" y="36872"/>
                  </a:lnTo>
                  <a:lnTo>
                    <a:pt x="45629" y="45204"/>
                  </a:lnTo>
                  <a:lnTo>
                    <a:pt x="37151" y="50837"/>
                  </a:lnTo>
                  <a:lnTo>
                    <a:pt x="26695" y="52908"/>
                  </a:lnTo>
                  <a:lnTo>
                    <a:pt x="16244" y="50837"/>
                  </a:lnTo>
                  <a:lnTo>
                    <a:pt x="7766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6" y="7767"/>
                  </a:lnTo>
                  <a:lnTo>
                    <a:pt x="16244" y="2078"/>
                  </a:lnTo>
                  <a:lnTo>
                    <a:pt x="26695" y="0"/>
                  </a:lnTo>
                  <a:lnTo>
                    <a:pt x="37151" y="2078"/>
                  </a:lnTo>
                  <a:lnTo>
                    <a:pt x="45629" y="7767"/>
                  </a:lnTo>
                  <a:lnTo>
                    <a:pt x="51314" y="16250"/>
                  </a:lnTo>
                  <a:lnTo>
                    <a:pt x="53390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3"/>
            <p:cNvSpPr/>
            <p:nvPr/>
          </p:nvSpPr>
          <p:spPr>
            <a:xfrm>
              <a:off x="3788949" y="4981558"/>
              <a:ext cx="53975" cy="53340"/>
            </a:xfrm>
            <a:custGeom>
              <a:avLst/>
              <a:gdLst/>
              <a:ahLst/>
              <a:cxnLst/>
              <a:rect l="l" t="t" r="r" b="b"/>
              <a:pathLst>
                <a:path w="53975" h="53339">
                  <a:moveTo>
                    <a:pt x="53403" y="26708"/>
                  </a:moveTo>
                  <a:lnTo>
                    <a:pt x="51325" y="36872"/>
                  </a:lnTo>
                  <a:lnTo>
                    <a:pt x="45637" y="45204"/>
                  </a:lnTo>
                  <a:lnTo>
                    <a:pt x="37158" y="50837"/>
                  </a:lnTo>
                  <a:lnTo>
                    <a:pt x="26708" y="52908"/>
                  </a:lnTo>
                  <a:lnTo>
                    <a:pt x="16250" y="50837"/>
                  </a:lnTo>
                  <a:lnTo>
                    <a:pt x="7767" y="45204"/>
                  </a:lnTo>
                  <a:lnTo>
                    <a:pt x="2078" y="36872"/>
                  </a:lnTo>
                  <a:lnTo>
                    <a:pt x="0" y="26708"/>
                  </a:lnTo>
                  <a:lnTo>
                    <a:pt x="2078" y="16250"/>
                  </a:lnTo>
                  <a:lnTo>
                    <a:pt x="7767" y="7767"/>
                  </a:lnTo>
                  <a:lnTo>
                    <a:pt x="16250" y="2078"/>
                  </a:lnTo>
                  <a:lnTo>
                    <a:pt x="26708" y="0"/>
                  </a:lnTo>
                  <a:lnTo>
                    <a:pt x="37158" y="2078"/>
                  </a:lnTo>
                  <a:lnTo>
                    <a:pt x="45637" y="7767"/>
                  </a:lnTo>
                  <a:lnTo>
                    <a:pt x="51325" y="16250"/>
                  </a:lnTo>
                  <a:lnTo>
                    <a:pt x="53403" y="26708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4"/>
            <p:cNvSpPr txBox="1"/>
            <p:nvPr/>
          </p:nvSpPr>
          <p:spPr>
            <a:xfrm>
              <a:off x="693421" y="5310060"/>
              <a:ext cx="3726179" cy="11309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b="1" spc="-5" dirty="0">
                  <a:latin typeface="Arial"/>
                  <a:cs typeface="Arial"/>
                </a:rPr>
                <a:t>0</a:t>
              </a:r>
              <a:endParaRPr sz="1100" dirty="0">
                <a:latin typeface="Arial"/>
                <a:cs typeface="Arial"/>
              </a:endParaRPr>
            </a:p>
            <a:p>
              <a:pPr marR="12700" algn="ctr">
                <a:lnSpc>
                  <a:spcPct val="100000"/>
                </a:lnSpc>
                <a:spcBef>
                  <a:spcPts val="15"/>
                </a:spcBef>
                <a:tabLst>
                  <a:tab pos="610235" algn="l"/>
                  <a:tab pos="1279525" algn="l"/>
                  <a:tab pos="2008505" algn="l"/>
                  <a:tab pos="2619375" algn="l"/>
                  <a:tab pos="3289935" algn="l"/>
                </a:tabLst>
              </a:pPr>
              <a:r>
                <a:rPr sz="1100" b="1" spc="-5" dirty="0">
                  <a:latin typeface="Arial"/>
                  <a:cs typeface="Arial"/>
                </a:rPr>
                <a:t>0.4	</a:t>
              </a:r>
              <a:r>
                <a:rPr sz="1650" b="1" spc="-7" baseline="2525" dirty="0">
                  <a:latin typeface="Arial"/>
                  <a:cs typeface="Arial"/>
                </a:rPr>
                <a:t>0.6	0.8	1	1.2	1.4</a:t>
              </a:r>
              <a:endParaRPr sz="1650" baseline="2525" dirty="0">
                <a:latin typeface="Arial"/>
                <a:cs typeface="Arial"/>
              </a:endParaRPr>
            </a:p>
            <a:p>
              <a:pPr marR="43180" algn="ctr">
                <a:lnSpc>
                  <a:spcPct val="100000"/>
                </a:lnSpc>
                <a:spcBef>
                  <a:spcPts val="105"/>
                </a:spcBef>
              </a:pPr>
              <a:r>
                <a:rPr sz="1600" b="1" dirty="0">
                  <a:latin typeface="Arial"/>
                  <a:cs typeface="Arial"/>
                </a:rPr>
                <a:t>I</a:t>
              </a:r>
              <a:r>
                <a:rPr sz="1575" b="1" baseline="-21164" dirty="0">
                  <a:latin typeface="Arial"/>
                  <a:cs typeface="Arial"/>
                </a:rPr>
                <a:t>P</a:t>
              </a:r>
              <a:r>
                <a:rPr sz="1575" b="1" spc="104" baseline="-21164" dirty="0">
                  <a:latin typeface="Arial"/>
                  <a:cs typeface="Arial"/>
                </a:rPr>
                <a:t> </a:t>
              </a:r>
              <a:r>
                <a:rPr sz="1600" b="1" spc="-5" dirty="0">
                  <a:latin typeface="Arial"/>
                  <a:cs typeface="Arial"/>
                </a:rPr>
                <a:t>(MA)</a:t>
              </a:r>
              <a:endParaRPr sz="1600" dirty="0">
                <a:latin typeface="Arial"/>
                <a:cs typeface="Arial"/>
              </a:endParaRPr>
            </a:p>
            <a:p>
              <a:pPr marL="673100" marR="5080" indent="-476884">
                <a:lnSpc>
                  <a:spcPct val="100000"/>
                </a:lnSpc>
                <a:spcBef>
                  <a:spcPts val="290"/>
                </a:spcBef>
              </a:pPr>
              <a:r>
                <a:rPr sz="1600" b="1" spc="-5" dirty="0">
                  <a:solidFill>
                    <a:srgbClr val="004080"/>
                  </a:solidFill>
                  <a:latin typeface="Arial"/>
                  <a:cs typeface="Arial"/>
                </a:rPr>
                <a:t>Heat flux width determined primarily  by neoclassical</a:t>
              </a:r>
              <a:r>
                <a:rPr sz="1600" b="1" spc="-50" dirty="0">
                  <a:solidFill>
                    <a:srgbClr val="004080"/>
                  </a:solidFill>
                  <a:latin typeface="Arial"/>
                  <a:cs typeface="Arial"/>
                </a:rPr>
                <a:t> </a:t>
              </a:r>
              <a:r>
                <a:rPr sz="1600" b="1" spc="-5" dirty="0">
                  <a:solidFill>
                    <a:srgbClr val="004080"/>
                  </a:solidFill>
                  <a:latin typeface="Arial"/>
                  <a:cs typeface="Arial"/>
                </a:rPr>
                <a:t>processes</a:t>
              </a:r>
              <a:endParaRPr sz="1600" dirty="0">
                <a:latin typeface="Arial"/>
                <a:cs typeface="Arial"/>
              </a:endParaRPr>
            </a:p>
          </p:txBody>
        </p:sp>
        <p:sp>
          <p:nvSpPr>
            <p:cNvPr id="487" name="object 485"/>
            <p:cNvSpPr/>
            <p:nvPr/>
          </p:nvSpPr>
          <p:spPr>
            <a:xfrm>
              <a:off x="3531363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6"/>
            <p:cNvSpPr/>
            <p:nvPr/>
          </p:nvSpPr>
          <p:spPr>
            <a:xfrm>
              <a:off x="3531363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7"/>
            <p:cNvSpPr/>
            <p:nvPr/>
          </p:nvSpPr>
          <p:spPr>
            <a:xfrm>
              <a:off x="3531363" y="5173148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9"/>
                  </a:lnTo>
                  <a:close/>
                </a:path>
              </a:pathLst>
            </a:custGeom>
            <a:ln w="63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88"/>
            <p:cNvSpPr/>
            <p:nvPr/>
          </p:nvSpPr>
          <p:spPr>
            <a:xfrm>
              <a:off x="3517072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89"/>
            <p:cNvSpPr/>
            <p:nvPr/>
          </p:nvSpPr>
          <p:spPr>
            <a:xfrm>
              <a:off x="3517072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0"/>
            <p:cNvSpPr/>
            <p:nvPr/>
          </p:nvSpPr>
          <p:spPr>
            <a:xfrm>
              <a:off x="3517072" y="5314122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1"/>
            <p:cNvSpPr/>
            <p:nvPr/>
          </p:nvSpPr>
          <p:spPr>
            <a:xfrm>
              <a:off x="3529323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81724" y="0"/>
                  </a:moveTo>
                  <a:lnTo>
                    <a:pt x="0" y="0"/>
                  </a:lnTo>
                  <a:lnTo>
                    <a:pt x="41122" y="68440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2"/>
            <p:cNvSpPr/>
            <p:nvPr/>
          </p:nvSpPr>
          <p:spPr>
            <a:xfrm>
              <a:off x="3529323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3"/>
            <p:cNvSpPr/>
            <p:nvPr/>
          </p:nvSpPr>
          <p:spPr>
            <a:xfrm>
              <a:off x="3529323" y="5225255"/>
              <a:ext cx="81915" cy="68580"/>
            </a:xfrm>
            <a:custGeom>
              <a:avLst/>
              <a:gdLst/>
              <a:ahLst/>
              <a:cxnLst/>
              <a:rect l="l" t="t" r="r" b="b"/>
              <a:pathLst>
                <a:path w="81914" h="68579">
                  <a:moveTo>
                    <a:pt x="41122" y="68440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8440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4"/>
            <p:cNvSpPr/>
            <p:nvPr/>
          </p:nvSpPr>
          <p:spPr>
            <a:xfrm>
              <a:off x="3540559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1122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5"/>
            <p:cNvSpPr/>
            <p:nvPr/>
          </p:nvSpPr>
          <p:spPr>
            <a:xfrm>
              <a:off x="3540559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6"/>
            <p:cNvSpPr/>
            <p:nvPr/>
          </p:nvSpPr>
          <p:spPr>
            <a:xfrm>
              <a:off x="3540559" y="5309015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1122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1122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7"/>
            <p:cNvSpPr/>
            <p:nvPr/>
          </p:nvSpPr>
          <p:spPr>
            <a:xfrm>
              <a:off x="3515018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868" y="69468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498"/>
            <p:cNvSpPr/>
            <p:nvPr/>
          </p:nvSpPr>
          <p:spPr>
            <a:xfrm>
              <a:off x="3515018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499"/>
            <p:cNvSpPr/>
            <p:nvPr/>
          </p:nvSpPr>
          <p:spPr>
            <a:xfrm>
              <a:off x="3515018" y="5306971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868" y="69468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868" y="69468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1"/>
            <p:cNvSpPr/>
            <p:nvPr/>
          </p:nvSpPr>
          <p:spPr>
            <a:xfrm>
              <a:off x="3456796" y="2918490"/>
              <a:ext cx="43180" cy="0"/>
            </a:xfrm>
            <a:custGeom>
              <a:avLst/>
              <a:gdLst/>
              <a:ahLst/>
              <a:cxnLst/>
              <a:rect l="l" t="t" r="r" b="b"/>
              <a:pathLst>
                <a:path w="43179">
                  <a:moveTo>
                    <a:pt x="0" y="0"/>
                  </a:moveTo>
                  <a:lnTo>
                    <a:pt x="42900" y="0"/>
                  </a:lnTo>
                </a:path>
              </a:pathLst>
            </a:custGeom>
            <a:ln w="4290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2"/>
            <p:cNvSpPr/>
            <p:nvPr/>
          </p:nvSpPr>
          <p:spPr>
            <a:xfrm>
              <a:off x="3456796" y="289704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3"/>
            <p:cNvSpPr/>
            <p:nvPr/>
          </p:nvSpPr>
          <p:spPr>
            <a:xfrm>
              <a:off x="3456796" y="2897040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79" h="43180">
                  <a:moveTo>
                    <a:pt x="0" y="0"/>
                  </a:moveTo>
                  <a:lnTo>
                    <a:pt x="42900" y="0"/>
                  </a:lnTo>
                  <a:lnTo>
                    <a:pt x="42900" y="42900"/>
                  </a:lnTo>
                  <a:lnTo>
                    <a:pt x="0" y="4290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7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4"/>
            <p:cNvSpPr/>
            <p:nvPr/>
          </p:nvSpPr>
          <p:spPr>
            <a:xfrm>
              <a:off x="3450669" y="306048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27330" y="0"/>
                  </a:moveTo>
                  <a:lnTo>
                    <a:pt x="16748" y="2087"/>
                  </a:lnTo>
                  <a:lnTo>
                    <a:pt x="8054" y="7800"/>
                  </a:lnTo>
                  <a:lnTo>
                    <a:pt x="2166" y="16319"/>
                  </a:lnTo>
                  <a:lnTo>
                    <a:pt x="0" y="26822"/>
                  </a:lnTo>
                  <a:lnTo>
                    <a:pt x="2166" y="37023"/>
                  </a:lnTo>
                  <a:lnTo>
                    <a:pt x="8054" y="45388"/>
                  </a:lnTo>
                  <a:lnTo>
                    <a:pt x="16748" y="51045"/>
                  </a:lnTo>
                  <a:lnTo>
                    <a:pt x="27330" y="53124"/>
                  </a:lnTo>
                  <a:lnTo>
                    <a:pt x="37611" y="51045"/>
                  </a:lnTo>
                  <a:lnTo>
                    <a:pt x="46150" y="45388"/>
                  </a:lnTo>
                  <a:lnTo>
                    <a:pt x="51981" y="37023"/>
                  </a:lnTo>
                  <a:lnTo>
                    <a:pt x="54140" y="26822"/>
                  </a:lnTo>
                  <a:lnTo>
                    <a:pt x="51981" y="16319"/>
                  </a:lnTo>
                  <a:lnTo>
                    <a:pt x="46150" y="7800"/>
                  </a:lnTo>
                  <a:lnTo>
                    <a:pt x="37611" y="2087"/>
                  </a:lnTo>
                  <a:lnTo>
                    <a:pt x="2733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5"/>
            <p:cNvSpPr/>
            <p:nvPr/>
          </p:nvSpPr>
          <p:spPr>
            <a:xfrm>
              <a:off x="3450669" y="306048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6"/>
            <p:cNvSpPr/>
            <p:nvPr/>
          </p:nvSpPr>
          <p:spPr>
            <a:xfrm>
              <a:off x="3450669" y="3060485"/>
              <a:ext cx="54610" cy="53340"/>
            </a:xfrm>
            <a:custGeom>
              <a:avLst/>
              <a:gdLst/>
              <a:ahLst/>
              <a:cxnLst/>
              <a:rect l="l" t="t" r="r" b="b"/>
              <a:pathLst>
                <a:path w="54610" h="53339">
                  <a:moveTo>
                    <a:pt x="54140" y="26822"/>
                  </a:moveTo>
                  <a:lnTo>
                    <a:pt x="51981" y="37023"/>
                  </a:lnTo>
                  <a:lnTo>
                    <a:pt x="46150" y="45388"/>
                  </a:lnTo>
                  <a:lnTo>
                    <a:pt x="37611" y="51045"/>
                  </a:lnTo>
                  <a:lnTo>
                    <a:pt x="27330" y="53124"/>
                  </a:lnTo>
                  <a:lnTo>
                    <a:pt x="16748" y="51045"/>
                  </a:lnTo>
                  <a:lnTo>
                    <a:pt x="8054" y="45388"/>
                  </a:lnTo>
                  <a:lnTo>
                    <a:pt x="2166" y="37023"/>
                  </a:lnTo>
                  <a:lnTo>
                    <a:pt x="0" y="26822"/>
                  </a:lnTo>
                  <a:lnTo>
                    <a:pt x="2166" y="16319"/>
                  </a:lnTo>
                  <a:lnTo>
                    <a:pt x="8054" y="7800"/>
                  </a:lnTo>
                  <a:lnTo>
                    <a:pt x="16748" y="2087"/>
                  </a:lnTo>
                  <a:lnTo>
                    <a:pt x="27330" y="0"/>
                  </a:lnTo>
                  <a:lnTo>
                    <a:pt x="37611" y="2087"/>
                  </a:lnTo>
                  <a:lnTo>
                    <a:pt x="46150" y="7800"/>
                  </a:lnTo>
                  <a:lnTo>
                    <a:pt x="51981" y="16319"/>
                  </a:lnTo>
                  <a:lnTo>
                    <a:pt x="54140" y="26822"/>
                  </a:lnTo>
                  <a:close/>
                </a:path>
              </a:pathLst>
            </a:custGeom>
            <a:ln w="63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7"/>
            <p:cNvSpPr txBox="1"/>
            <p:nvPr/>
          </p:nvSpPr>
          <p:spPr>
            <a:xfrm>
              <a:off x="3623890" y="2680821"/>
              <a:ext cx="486409" cy="6719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sz="1050" b="1" u="sng" dirty="0" smtClean="0">
                  <a:latin typeface="Arial"/>
                  <a:cs typeface="Arial"/>
                </a:rPr>
                <a:t>Li dose </a:t>
              </a:r>
              <a:r>
                <a:rPr sz="1050" b="1" dirty="0" smtClean="0">
                  <a:latin typeface="Arial"/>
                  <a:cs typeface="Arial"/>
                </a:rPr>
                <a:t>0</a:t>
              </a:r>
              <a:r>
                <a:rPr sz="1050" b="1" spc="-100" dirty="0" smtClean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150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5"/>
                </a:spcBef>
              </a:pPr>
              <a:r>
                <a:rPr sz="1050" b="1" spc="-5" dirty="0">
                  <a:latin typeface="Arial"/>
                  <a:cs typeface="Arial"/>
                </a:rPr>
                <a:t>300</a:t>
              </a:r>
              <a:r>
                <a:rPr sz="1050" b="1" spc="-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mg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520" name="object 518"/>
            <p:cNvSpPr/>
            <p:nvPr/>
          </p:nvSpPr>
          <p:spPr>
            <a:xfrm>
              <a:off x="3437391" y="3233129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81724" y="0"/>
                  </a:moveTo>
                  <a:lnTo>
                    <a:pt x="0" y="0"/>
                  </a:lnTo>
                  <a:lnTo>
                    <a:pt x="40601" y="69469"/>
                  </a:lnTo>
                  <a:lnTo>
                    <a:pt x="817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19"/>
            <p:cNvSpPr/>
            <p:nvPr/>
          </p:nvSpPr>
          <p:spPr>
            <a:xfrm>
              <a:off x="3437391" y="3233129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0"/>
            <p:cNvSpPr/>
            <p:nvPr/>
          </p:nvSpPr>
          <p:spPr>
            <a:xfrm>
              <a:off x="3437391" y="3233129"/>
              <a:ext cx="81915" cy="69850"/>
            </a:xfrm>
            <a:custGeom>
              <a:avLst/>
              <a:gdLst/>
              <a:ahLst/>
              <a:cxnLst/>
              <a:rect l="l" t="t" r="r" b="b"/>
              <a:pathLst>
                <a:path w="81914" h="69850">
                  <a:moveTo>
                    <a:pt x="40601" y="69469"/>
                  </a:moveTo>
                  <a:lnTo>
                    <a:pt x="81724" y="0"/>
                  </a:lnTo>
                  <a:lnTo>
                    <a:pt x="0" y="0"/>
                  </a:lnTo>
                  <a:lnTo>
                    <a:pt x="40601" y="69469"/>
                  </a:lnTo>
                  <a:close/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1"/>
            <p:cNvSpPr/>
            <p:nvPr/>
          </p:nvSpPr>
          <p:spPr>
            <a:xfrm>
              <a:off x="3297433" y="3419930"/>
              <a:ext cx="840740" cy="565071"/>
            </a:xfrm>
            <a:custGeom>
              <a:avLst/>
              <a:gdLst/>
              <a:ahLst/>
              <a:cxnLst/>
              <a:rect l="l" t="t" r="r" b="b"/>
              <a:pathLst>
                <a:path w="840739" h="233045">
                  <a:moveTo>
                    <a:pt x="0" y="0"/>
                  </a:moveTo>
                  <a:lnTo>
                    <a:pt x="840740" y="0"/>
                  </a:lnTo>
                  <a:lnTo>
                    <a:pt x="840740" y="232918"/>
                  </a:lnTo>
                  <a:lnTo>
                    <a:pt x="0" y="232918"/>
                  </a:lnTo>
                  <a:lnTo>
                    <a:pt x="0" y="0"/>
                  </a:lnTo>
                  <a:close/>
                </a:path>
              </a:pathLst>
            </a:custGeom>
            <a:ln w="79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2"/>
            <p:cNvSpPr txBox="1"/>
            <p:nvPr/>
          </p:nvSpPr>
          <p:spPr>
            <a:xfrm>
              <a:off x="3608568" y="3459922"/>
              <a:ext cx="476884" cy="2184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spc="35" dirty="0">
                  <a:latin typeface="Arial Narrow"/>
                  <a:cs typeface="Arial Narrow"/>
                </a:rPr>
                <a:t>B</a:t>
              </a:r>
              <a:r>
                <a:rPr sz="1200" b="1" spc="52" baseline="-27777" dirty="0">
                  <a:latin typeface="Arial Narrow"/>
                  <a:cs typeface="Arial Narrow"/>
                </a:rPr>
                <a:t>P</a:t>
              </a:r>
              <a:r>
                <a:rPr sz="1200" b="1" spc="-67" baseline="-27777" dirty="0">
                  <a:latin typeface="Arial Narrow"/>
                  <a:cs typeface="Arial Narrow"/>
                </a:rPr>
                <a:t> </a:t>
              </a:r>
              <a:r>
                <a:rPr sz="1050" b="1" spc="50" dirty="0">
                  <a:latin typeface="Arial Narrow"/>
                  <a:cs typeface="Arial Narrow"/>
                </a:rPr>
                <a:t>scan</a:t>
              </a:r>
              <a:endParaRPr sz="1050" dirty="0">
                <a:latin typeface="Arial Narrow"/>
                <a:cs typeface="Arial Narrow"/>
              </a:endParaRPr>
            </a:p>
          </p:txBody>
        </p:sp>
        <p:sp>
          <p:nvSpPr>
            <p:cNvPr id="525" name="object 523"/>
            <p:cNvSpPr txBox="1"/>
            <p:nvPr/>
          </p:nvSpPr>
          <p:spPr>
            <a:xfrm>
              <a:off x="2873270" y="3624574"/>
              <a:ext cx="396875" cy="17145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50" b="1" dirty="0">
                  <a:latin typeface="Arial"/>
                  <a:cs typeface="Arial"/>
                </a:rPr>
                <a:t>X</a:t>
              </a:r>
              <a:r>
                <a:rPr sz="1050" b="1" spc="40" dirty="0">
                  <a:latin typeface="Arial"/>
                  <a:cs typeface="Arial"/>
                </a:rPr>
                <a:t>G</a:t>
              </a:r>
              <a:r>
                <a:rPr sz="1050" b="1" spc="20" dirty="0">
                  <a:latin typeface="Arial"/>
                  <a:cs typeface="Arial"/>
                </a:rPr>
                <a:t>C</a:t>
              </a:r>
              <a:r>
                <a:rPr sz="1050" b="1" dirty="0">
                  <a:latin typeface="Arial"/>
                  <a:cs typeface="Arial"/>
                </a:rPr>
                <a:t>1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526" name="object 524"/>
            <p:cNvSpPr txBox="1"/>
            <p:nvPr/>
          </p:nvSpPr>
          <p:spPr>
            <a:xfrm>
              <a:off x="2500229" y="2864485"/>
              <a:ext cx="771525" cy="3359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96875">
                <a:lnSpc>
                  <a:spcPct val="100000"/>
                </a:lnSpc>
              </a:pPr>
              <a:r>
                <a:rPr sz="1050" b="1" spc="10" dirty="0">
                  <a:latin typeface="Arial"/>
                  <a:cs typeface="Arial"/>
                </a:rPr>
                <a:t>N</a:t>
              </a:r>
              <a:r>
                <a:rPr sz="1050" b="1" dirty="0">
                  <a:latin typeface="Arial"/>
                  <a:cs typeface="Arial"/>
                </a:rPr>
                <a:t>S</a:t>
              </a:r>
              <a:r>
                <a:rPr sz="1050" b="1" spc="30" dirty="0">
                  <a:latin typeface="Arial"/>
                  <a:cs typeface="Arial"/>
                </a:rPr>
                <a:t>T</a:t>
              </a:r>
              <a:r>
                <a:rPr sz="1050" b="1" dirty="0">
                  <a:latin typeface="Arial"/>
                  <a:cs typeface="Arial"/>
                </a:rPr>
                <a:t>X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sz="1050" b="1" spc="10" dirty="0">
                  <a:latin typeface="Arial"/>
                  <a:cs typeface="Arial"/>
                </a:rPr>
                <a:t>Experiment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527" name="object 525"/>
            <p:cNvSpPr txBox="1"/>
            <p:nvPr/>
          </p:nvSpPr>
          <p:spPr>
            <a:xfrm>
              <a:off x="3382400" y="3680150"/>
              <a:ext cx="69596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700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Using </a:t>
              </a:r>
              <a:r>
                <a:rPr sz="700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139047</a:t>
              </a:r>
              <a:r>
                <a:rPr sz="700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700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at  </a:t>
              </a:r>
              <a:r>
                <a:rPr sz="700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665ms, </a:t>
              </a:r>
              <a:r>
                <a:rPr sz="700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50 mg</a:t>
              </a:r>
              <a:r>
                <a:rPr sz="700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700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endParaRPr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object 526"/>
            <p:cNvSpPr/>
            <p:nvPr/>
          </p:nvSpPr>
          <p:spPr>
            <a:xfrm>
              <a:off x="3391417" y="3457603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7"/>
            <p:cNvSpPr/>
            <p:nvPr/>
          </p:nvSpPr>
          <p:spPr>
            <a:xfrm>
              <a:off x="3391417" y="3457603"/>
              <a:ext cx="154305" cy="153670"/>
            </a:xfrm>
            <a:custGeom>
              <a:avLst/>
              <a:gdLst/>
              <a:ahLst/>
              <a:cxnLst/>
              <a:rect l="l" t="t" r="r" b="b"/>
              <a:pathLst>
                <a:path w="154304" h="153670">
                  <a:moveTo>
                    <a:pt x="0" y="0"/>
                  </a:moveTo>
                  <a:lnTo>
                    <a:pt x="154254" y="0"/>
                  </a:lnTo>
                  <a:lnTo>
                    <a:pt x="154254" y="153238"/>
                  </a:lnTo>
                  <a:lnTo>
                    <a:pt x="0" y="153238"/>
                  </a:lnTo>
                  <a:lnTo>
                    <a:pt x="0" y="0"/>
                  </a:lnTo>
                  <a:close/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28"/>
            <p:cNvSpPr/>
            <p:nvPr/>
          </p:nvSpPr>
          <p:spPr>
            <a:xfrm>
              <a:off x="1782465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29"/>
            <p:cNvSpPr/>
            <p:nvPr/>
          </p:nvSpPr>
          <p:spPr>
            <a:xfrm>
              <a:off x="1782465" y="4175089"/>
              <a:ext cx="148590" cy="147320"/>
            </a:xfrm>
            <a:custGeom>
              <a:avLst/>
              <a:gdLst/>
              <a:ahLst/>
              <a:cxnLst/>
              <a:rect l="l" t="t" r="r" b="b"/>
              <a:pathLst>
                <a:path w="148589" h="147320">
                  <a:moveTo>
                    <a:pt x="0" y="0"/>
                  </a:moveTo>
                  <a:lnTo>
                    <a:pt x="148120" y="0"/>
                  </a:lnTo>
                  <a:lnTo>
                    <a:pt x="148120" y="147104"/>
                  </a:lnTo>
                  <a:lnTo>
                    <a:pt x="0" y="147104"/>
                  </a:lnTo>
                  <a:lnTo>
                    <a:pt x="0" y="0"/>
                  </a:lnTo>
                  <a:close/>
                </a:path>
              </a:pathLst>
            </a:custGeom>
            <a:ln w="206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0"/>
            <p:cNvSpPr txBox="1"/>
            <p:nvPr/>
          </p:nvSpPr>
          <p:spPr>
            <a:xfrm>
              <a:off x="286608" y="3775767"/>
              <a:ext cx="268605" cy="773430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2700">
                <a:lnSpc>
                  <a:spcPts val="1735"/>
                </a:lnSpc>
              </a:pPr>
              <a:r>
                <a:rPr sz="1600" b="1" spc="5" dirty="0">
                  <a:latin typeface="Symbol"/>
                  <a:cs typeface="Symbol"/>
                </a:rPr>
                <a:t></a:t>
              </a:r>
              <a:r>
                <a:rPr sz="1575" b="1" baseline="-21164" dirty="0">
                  <a:latin typeface="Arial"/>
                  <a:cs typeface="Arial"/>
                </a:rPr>
                <a:t>q</a:t>
              </a:r>
              <a:r>
                <a:rPr sz="1575" b="1" spc="209" baseline="-21164" dirty="0">
                  <a:latin typeface="Arial"/>
                  <a:cs typeface="Arial"/>
                </a:rPr>
                <a:t> </a:t>
              </a:r>
              <a:r>
                <a:rPr sz="1600" b="1" dirty="0">
                  <a:latin typeface="Arial"/>
                  <a:cs typeface="Arial"/>
                </a:rPr>
                <a:t>(</a:t>
              </a:r>
              <a:r>
                <a:rPr sz="1600" b="1" spc="-5" dirty="0">
                  <a:latin typeface="Arial"/>
                  <a:cs typeface="Arial"/>
                </a:rPr>
                <a:t>mm)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533" name="object 521"/>
            <p:cNvSpPr/>
            <p:nvPr/>
          </p:nvSpPr>
          <p:spPr>
            <a:xfrm>
              <a:off x="3297433" y="2680822"/>
              <a:ext cx="840740" cy="704882"/>
            </a:xfrm>
            <a:custGeom>
              <a:avLst/>
              <a:gdLst/>
              <a:ahLst/>
              <a:cxnLst/>
              <a:rect l="l" t="t" r="r" b="b"/>
              <a:pathLst>
                <a:path w="840739" h="233045">
                  <a:moveTo>
                    <a:pt x="0" y="0"/>
                  </a:moveTo>
                  <a:lnTo>
                    <a:pt x="840740" y="0"/>
                  </a:lnTo>
                  <a:lnTo>
                    <a:pt x="840740" y="232918"/>
                  </a:lnTo>
                  <a:lnTo>
                    <a:pt x="0" y="232918"/>
                  </a:lnTo>
                  <a:lnTo>
                    <a:pt x="0" y="0"/>
                  </a:lnTo>
                  <a:close/>
                </a:path>
              </a:pathLst>
            </a:custGeom>
            <a:ln w="79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4" name="object 8"/>
          <p:cNvSpPr txBox="1"/>
          <p:nvPr/>
        </p:nvSpPr>
        <p:spPr>
          <a:xfrm>
            <a:off x="375249" y="5385052"/>
            <a:ext cx="3956901" cy="20839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28905" algn="ctr">
              <a:lnSpc>
                <a:spcPct val="100000"/>
              </a:lnSpc>
              <a:spcBef>
                <a:spcPts val="185"/>
              </a:spcBef>
            </a:pPr>
            <a:r>
              <a:rPr lang="en-US" sz="1200" i="1" spc="-5" dirty="0" smtClean="0">
                <a:latin typeface="Arial"/>
                <a:cs typeface="Arial"/>
              </a:rPr>
              <a:t>C.S. Chang </a:t>
            </a:r>
            <a:r>
              <a:rPr sz="1200" i="1" spc="-5" dirty="0" smtClean="0">
                <a:latin typeface="Arial"/>
                <a:cs typeface="Arial"/>
              </a:rPr>
              <a:t>et </a:t>
            </a:r>
            <a:r>
              <a:rPr sz="1200" i="1" spc="-5" dirty="0">
                <a:latin typeface="Arial"/>
                <a:cs typeface="Arial"/>
              </a:rPr>
              <a:t>al., </a:t>
            </a:r>
            <a:r>
              <a:rPr lang="en-US" sz="1200" i="1" spc="-5" dirty="0" smtClean="0">
                <a:latin typeface="Arial"/>
                <a:cs typeface="Arial"/>
              </a:rPr>
              <a:t>Talk TH/2-1</a:t>
            </a:r>
            <a:r>
              <a:rPr lang="en-US" sz="1200" i="1" spc="-5" dirty="0">
                <a:latin typeface="Arial"/>
                <a:cs typeface="Arial"/>
              </a:rPr>
              <a:t>, </a:t>
            </a:r>
            <a:r>
              <a:rPr lang="en-US" sz="1200" i="1" spc="-5" dirty="0" smtClean="0">
                <a:latin typeface="Arial"/>
                <a:cs typeface="Arial"/>
              </a:rPr>
              <a:t>Wednesday morning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2145268"/>
            <a:ext cx="409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-5" dirty="0">
                <a:solidFill>
                  <a:srgbClr val="004080"/>
                </a:solidFill>
                <a:latin typeface="Arial"/>
                <a:cs typeface="Arial"/>
              </a:rPr>
              <a:t>XGC1 w/ collisions </a:t>
            </a:r>
            <a:r>
              <a:rPr lang="en-US" b="1" dirty="0">
                <a:solidFill>
                  <a:srgbClr val="004080"/>
                </a:solidFill>
                <a:latin typeface="Wingdings"/>
                <a:cs typeface="Wingdings"/>
              </a:rPr>
              <a:t></a:t>
            </a:r>
            <a:r>
              <a:rPr lang="en-US" b="1" dirty="0">
                <a:solidFill>
                  <a:srgbClr val="004080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4080"/>
                </a:solidFill>
                <a:latin typeface="Arial"/>
                <a:cs typeface="Arial"/>
              </a:rPr>
              <a:t>similar</a:t>
            </a:r>
            <a:r>
              <a:rPr lang="en-US" b="1" spc="-5" dirty="0">
                <a:solidFill>
                  <a:srgbClr val="004080"/>
                </a:solidFill>
                <a:latin typeface="Arial"/>
                <a:cs typeface="Arial"/>
              </a:rPr>
              <a:t> </a:t>
            </a:r>
            <a:r>
              <a:rPr lang="en-US" b="1" spc="-5" dirty="0" smtClean="0">
                <a:solidFill>
                  <a:srgbClr val="004080"/>
                </a:solidFill>
                <a:latin typeface="Arial"/>
                <a:cs typeface="Arial"/>
              </a:rPr>
              <a:t>trends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15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NSTX-U:  First </a:t>
            </a:r>
            <a:r>
              <a:rPr lang="en-US" sz="2800" dirty="0"/>
              <a:t>systematic </a:t>
            </a:r>
            <a:r>
              <a:rPr lang="en-US" sz="2800" dirty="0" smtClean="0"/>
              <a:t>simulations of advanced </a:t>
            </a:r>
            <a:r>
              <a:rPr lang="en-US" sz="2800" dirty="0" err="1"/>
              <a:t>divertors</a:t>
            </a:r>
            <a:r>
              <a:rPr lang="en-US" sz="2800" dirty="0"/>
              <a:t> combined with 3D fields </a:t>
            </a:r>
            <a:r>
              <a:rPr lang="en-US" sz="2800" dirty="0" smtClean="0"/>
              <a:t>with </a:t>
            </a:r>
            <a:r>
              <a:rPr lang="en-US" sz="2800" dirty="0"/>
              <a:t>EMC3-EIRENE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6201" y="5105400"/>
            <a:ext cx="9067800" cy="141630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 </a:t>
            </a:r>
            <a:r>
              <a:rPr lang="en-US" sz="2400" b="1" dirty="0" err="1" smtClean="0"/>
              <a:t>Divertor</a:t>
            </a:r>
            <a:r>
              <a:rPr lang="en-US" sz="2400" b="1" dirty="0" smtClean="0"/>
              <a:t> heat-flux trends: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Peaked </a:t>
            </a:r>
            <a:r>
              <a:rPr lang="en-US" sz="2000" dirty="0"/>
              <a:t>heat loads in Near Exact </a:t>
            </a:r>
            <a:r>
              <a:rPr lang="en-US" sz="2000" dirty="0" smtClean="0"/>
              <a:t>Snowflake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Lowest </a:t>
            </a:r>
            <a:r>
              <a:rPr lang="en-US" sz="2000" dirty="0"/>
              <a:t>heat loads </a:t>
            </a:r>
            <a:r>
              <a:rPr lang="en-US" sz="2000" dirty="0" smtClean="0"/>
              <a:t>found for X-</a:t>
            </a:r>
            <a:r>
              <a:rPr lang="en-US" sz="2000" dirty="0" err="1"/>
              <a:t>d</a:t>
            </a:r>
            <a:r>
              <a:rPr lang="en-US" sz="2000" dirty="0" err="1" smtClean="0"/>
              <a:t>ivertor</a:t>
            </a:r>
            <a:r>
              <a:rPr lang="en-US" sz="2000" dirty="0" smtClean="0"/>
              <a:t>-like configurations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RMP </a:t>
            </a:r>
            <a:r>
              <a:rPr lang="en-US" sz="2000" dirty="0"/>
              <a:t>fields </a:t>
            </a:r>
            <a:r>
              <a:rPr lang="en-US" sz="2000" dirty="0" smtClean="0"/>
              <a:t>do not significantly impact </a:t>
            </a:r>
            <a:r>
              <a:rPr lang="en-US" sz="2000" dirty="0"/>
              <a:t>toroidal </a:t>
            </a:r>
            <a:r>
              <a:rPr lang="en-US" sz="2000" dirty="0" smtClean="0"/>
              <a:t>average heat-flux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330576"/>
            <a:ext cx="1752600" cy="266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962400"/>
            <a:ext cx="1497254" cy="288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438400"/>
            <a:ext cx="1570568" cy="53694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6781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647" y="10022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Standard </a:t>
            </a:r>
            <a:r>
              <a:rPr lang="en-US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Divertor</a:t>
            </a:r>
            <a:endParaRPr lang="en-U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3947" y="990600"/>
            <a:ext cx="216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Near-Exact Snowflake</a:t>
            </a:r>
            <a:endParaRPr lang="en-U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1481" y="99060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Snowflake Minus / X-</a:t>
            </a:r>
            <a:r>
              <a:rPr lang="en-US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divertor</a:t>
            </a:r>
            <a:endParaRPr lang="en-US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5718193" y="5250180"/>
            <a:ext cx="3349607" cy="418704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algn="ctr">
              <a:spcBef>
                <a:spcPts val="185"/>
              </a:spcBef>
            </a:pPr>
            <a:r>
              <a:rPr lang="en-US" sz="1200" i="1" spc="-5" dirty="0" smtClean="0">
                <a:latin typeface="Arial"/>
                <a:cs typeface="Arial"/>
              </a:rPr>
              <a:t>Related snowflake results from DIII-D and NSTX:</a:t>
            </a:r>
          </a:p>
          <a:p>
            <a:pPr algn="ctr">
              <a:spcBef>
                <a:spcPts val="185"/>
              </a:spcBef>
            </a:pPr>
            <a:r>
              <a:rPr lang="en-US" sz="1200" i="1" spc="-5" dirty="0" smtClean="0">
                <a:latin typeface="Arial"/>
                <a:cs typeface="Arial"/>
              </a:rPr>
              <a:t>Poster EX/P3-30 </a:t>
            </a:r>
            <a:r>
              <a:rPr lang="en-US" sz="1200" i="1" spc="-5" dirty="0">
                <a:latin typeface="Arial"/>
                <a:cs typeface="Arial"/>
              </a:rPr>
              <a:t>- V. </a:t>
            </a:r>
            <a:r>
              <a:rPr lang="en-US" sz="1200" i="1" spc="-5" dirty="0" err="1" smtClean="0">
                <a:latin typeface="Arial"/>
                <a:cs typeface="Arial"/>
              </a:rPr>
              <a:t>Soukhanovskii</a:t>
            </a:r>
            <a:r>
              <a:rPr lang="en-US" sz="1200" i="1" spc="-5" dirty="0" smtClean="0">
                <a:latin typeface="Arial"/>
                <a:cs typeface="Arial"/>
              </a:rPr>
              <a:t>, Wednesday </a:t>
            </a:r>
            <a:endParaRPr lang="en-US" sz="1200" i="1" spc="-5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6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 smtClean="0"/>
              <a:t>Material </a:t>
            </a:r>
            <a:r>
              <a:rPr lang="en-US" sz="2800" b="1" dirty="0"/>
              <a:t>Analysis </a:t>
            </a:r>
            <a:r>
              <a:rPr lang="en-US" sz="2800" b="1" dirty="0" smtClean="0"/>
              <a:t>&amp; Particle </a:t>
            </a:r>
            <a:r>
              <a:rPr lang="en-US" sz="2800" b="1" dirty="0"/>
              <a:t>Probe (MAPP) </a:t>
            </a:r>
            <a:r>
              <a:rPr lang="en-US" sz="2800" b="1" dirty="0" smtClean="0"/>
              <a:t>providing </a:t>
            </a:r>
            <a:br>
              <a:rPr lang="en-US" sz="2800" b="1" dirty="0" smtClean="0"/>
            </a:br>
            <a:r>
              <a:rPr lang="en-US" sz="2800" b="1" dirty="0" smtClean="0"/>
              <a:t>new measurements of surface evolution in NSTX-U</a:t>
            </a:r>
            <a:endParaRPr lang="en-US" sz="2800" b="1" dirty="0"/>
          </a:p>
        </p:txBody>
      </p:sp>
      <p:pic>
        <p:nvPicPr>
          <p:cNvPr id="5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9550" y="1180654"/>
            <a:ext cx="1981200" cy="17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29352"/>
            <a:ext cx="2106857" cy="311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55" y="5486400"/>
            <a:ext cx="411832" cy="53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8308" y="5308937"/>
            <a:ext cx="6789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Tracked C/B/O evolution, </a:t>
            </a: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correlated with 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plasma performance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Implemented remote-control + between-shot analysis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Future:  Use to understand complex Li chemistry and evolution</a:t>
            </a:r>
            <a:endParaRPr lang="en-US" sz="2000" b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1066797"/>
            <a:ext cx="6609403" cy="411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988" y="1195457"/>
            <a:ext cx="880812" cy="709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sp>
        <p:nvSpPr>
          <p:cNvPr id="9" name="object 9"/>
          <p:cNvSpPr/>
          <p:nvPr/>
        </p:nvSpPr>
        <p:spPr>
          <a:xfrm>
            <a:off x="5910263" y="2877239"/>
            <a:ext cx="1530349" cy="990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51149" y="3908220"/>
            <a:ext cx="1894839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 Narrow"/>
                <a:cs typeface="Arial Narrow"/>
              </a:rPr>
              <a:t>Liquid </a:t>
            </a:r>
            <a:r>
              <a:rPr sz="1800" spc="-5" dirty="0">
                <a:latin typeface="Arial Narrow"/>
                <a:cs typeface="Arial Narrow"/>
              </a:rPr>
              <a:t>metals </a:t>
            </a:r>
            <a:r>
              <a:rPr sz="1800" dirty="0">
                <a:latin typeface="Arial Narrow"/>
                <a:cs typeface="Arial Narrow"/>
              </a:rPr>
              <a:t>/</a:t>
            </a:r>
            <a:r>
              <a:rPr sz="1800" spc="-35" dirty="0">
                <a:latin typeface="Arial Narrow"/>
                <a:cs typeface="Arial Narrow"/>
              </a:rPr>
              <a:t> </a:t>
            </a:r>
            <a:r>
              <a:rPr sz="1800" spc="-5" dirty="0">
                <a:latin typeface="Arial Narrow"/>
                <a:cs typeface="Arial Narrow"/>
              </a:rPr>
              <a:t>Lithium</a:t>
            </a:r>
            <a:endParaRPr sz="18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9118" y="3907534"/>
            <a:ext cx="129667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Snowflake/X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69213" y="2877239"/>
            <a:ext cx="1274761" cy="1047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012825"/>
            <a:ext cx="9144000" cy="317982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771"/>
            <a:ext cx="9144000" cy="888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07200"/>
              </a:lnSpc>
            </a:pPr>
            <a:r>
              <a:rPr lang="en-US" sz="2800" dirty="0" smtClean="0"/>
              <a:t>Recent d</a:t>
            </a:r>
            <a:r>
              <a:rPr sz="2800" dirty="0" smtClean="0"/>
              <a:t>esign </a:t>
            </a:r>
            <a:r>
              <a:rPr sz="2800" dirty="0"/>
              <a:t>studies show </a:t>
            </a:r>
            <a:r>
              <a:rPr sz="2800" spc="-5" dirty="0"/>
              <a:t>ST </a:t>
            </a:r>
            <a:r>
              <a:rPr sz="2800" dirty="0"/>
              <a:t>potentially attractive </a:t>
            </a:r>
            <a:r>
              <a:rPr sz="2800" dirty="0" smtClean="0"/>
              <a:t>as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Fusion </a:t>
            </a:r>
            <a:r>
              <a:rPr sz="2800" dirty="0"/>
              <a:t>Nuclear Science Facility </a:t>
            </a:r>
            <a:r>
              <a:rPr sz="2800" spc="-5" dirty="0"/>
              <a:t>(FNSF</a:t>
            </a:r>
            <a:r>
              <a:rPr sz="2800" spc="-5" dirty="0" smtClean="0"/>
              <a:t>)</a:t>
            </a:r>
            <a:r>
              <a:rPr lang="en-US" sz="2800" spc="-5" dirty="0" smtClean="0"/>
              <a:t> and</a:t>
            </a:r>
            <a:r>
              <a:rPr sz="2800" dirty="0" smtClean="0"/>
              <a:t> </a:t>
            </a:r>
            <a:r>
              <a:rPr sz="2800" spc="-5" dirty="0"/>
              <a:t>Pilot</a:t>
            </a:r>
            <a:r>
              <a:rPr sz="2800" spc="-60" dirty="0"/>
              <a:t> </a:t>
            </a:r>
            <a:r>
              <a:rPr sz="2800" dirty="0"/>
              <a:t>Plant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625208" y="2514600"/>
            <a:ext cx="2604392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635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5800" y="5410200"/>
            <a:ext cx="3276600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600" b="1" spc="-5" dirty="0">
                <a:latin typeface="Arial"/>
                <a:cs typeface="Arial"/>
              </a:rPr>
              <a:t>FNSF with </a:t>
            </a:r>
            <a:r>
              <a:rPr sz="1600" b="1" spc="-10" dirty="0">
                <a:latin typeface="Arial"/>
                <a:cs typeface="Arial"/>
              </a:rPr>
              <a:t>copper </a:t>
            </a:r>
            <a:r>
              <a:rPr sz="1600" b="1" spc="-5" dirty="0">
                <a:latin typeface="Arial"/>
                <a:cs typeface="Arial"/>
              </a:rPr>
              <a:t>TF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coils</a:t>
            </a:r>
            <a:endParaRPr sz="1600" dirty="0">
              <a:latin typeface="Arial"/>
              <a:cs typeface="Arial"/>
            </a:endParaRPr>
          </a:p>
          <a:p>
            <a:pPr algn="ctr"/>
            <a:r>
              <a:rPr sz="1400" b="1" spc="-5" dirty="0">
                <a:solidFill>
                  <a:srgbClr val="336699"/>
                </a:solidFill>
                <a:latin typeface="Arial"/>
                <a:cs typeface="Arial"/>
              </a:rPr>
              <a:t>A=1.7, </a:t>
            </a:r>
            <a:r>
              <a:rPr sz="1400" b="1"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z="1400" b="1"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z="1400" b="1" spc="-5" dirty="0">
                <a:solidFill>
                  <a:srgbClr val="336699"/>
                </a:solidFill>
                <a:latin typeface="Arial"/>
                <a:cs typeface="Arial"/>
              </a:rPr>
              <a:t>= 1.7m, </a:t>
            </a:r>
            <a:r>
              <a:rPr sz="1400" b="1"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z="1400" b="1"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z="1400" b="1"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1400" b="1" spc="254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400" b="1" spc="-5" dirty="0" smtClean="0">
                <a:solidFill>
                  <a:srgbClr val="336699"/>
                </a:solidFill>
                <a:latin typeface="Arial"/>
                <a:cs typeface="Arial"/>
              </a:rPr>
              <a:t>2.7</a:t>
            </a:r>
            <a:r>
              <a:rPr lang="en-US" sz="1400" b="1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z="1400" b="1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z="1400" b="1" spc="-5" dirty="0" smtClean="0">
                <a:solidFill>
                  <a:srgbClr val="336699"/>
                </a:solidFill>
                <a:latin typeface="Arial"/>
                <a:cs typeface="Arial"/>
              </a:rPr>
              <a:t>=3T</a:t>
            </a:r>
            <a:endParaRPr sz="1400" b="1"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/>
            <a:r>
              <a:rPr lang="en-US" sz="1400" b="1" spc="-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b="1" spc="-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luence</a:t>
            </a:r>
            <a:r>
              <a:rPr lang="en-US" sz="1400" b="1" spc="-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5" dirty="0" smtClean="0">
                <a:solidFill>
                  <a:srgbClr val="C00000"/>
                </a:solidFill>
                <a:cs typeface="Arial"/>
              </a:rPr>
              <a:t>= </a:t>
            </a:r>
            <a:r>
              <a:rPr sz="1400" b="1"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z="1400" b="1"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, TBR ~</a:t>
            </a:r>
            <a:r>
              <a:rPr sz="1400" b="1" spc="-1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14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9200" y="5410200"/>
            <a:ext cx="3810000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1600" b="1" spc="-5" dirty="0" smtClean="0">
                <a:latin typeface="Arial"/>
                <a:cs typeface="Arial"/>
              </a:rPr>
              <a:t>FNSF / </a:t>
            </a:r>
            <a:r>
              <a:rPr sz="1600" b="1" spc="-5" dirty="0" smtClean="0">
                <a:latin typeface="Arial"/>
                <a:cs typeface="Arial"/>
              </a:rPr>
              <a:t>Pilot </a:t>
            </a:r>
            <a:r>
              <a:rPr sz="1600" b="1" spc="-5" dirty="0">
                <a:latin typeface="Arial"/>
                <a:cs typeface="Arial"/>
              </a:rPr>
              <a:t>Plant with HTS TF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coils</a:t>
            </a:r>
            <a:endParaRPr sz="1600" dirty="0">
              <a:latin typeface="Arial"/>
              <a:cs typeface="Arial"/>
            </a:endParaRPr>
          </a:p>
          <a:p>
            <a:pPr algn="ctr"/>
            <a:r>
              <a:rPr sz="1400" b="1" spc="-5" dirty="0">
                <a:solidFill>
                  <a:srgbClr val="336699"/>
                </a:solidFill>
                <a:latin typeface="Arial"/>
                <a:cs typeface="Arial"/>
              </a:rPr>
              <a:t>A=2, </a:t>
            </a:r>
            <a:r>
              <a:rPr sz="1400" b="1" spc="5" dirty="0">
                <a:solidFill>
                  <a:srgbClr val="336699"/>
                </a:solidFill>
                <a:latin typeface="Arial"/>
                <a:cs typeface="Arial"/>
              </a:rPr>
              <a:t>R</a:t>
            </a:r>
            <a:r>
              <a:rPr sz="1400" b="1" spc="7" baseline="-21367" dirty="0">
                <a:solidFill>
                  <a:srgbClr val="336699"/>
                </a:solidFill>
                <a:latin typeface="Arial"/>
                <a:cs typeface="Arial"/>
              </a:rPr>
              <a:t>0 </a:t>
            </a:r>
            <a:r>
              <a:rPr sz="1400" b="1" spc="-5" dirty="0">
                <a:solidFill>
                  <a:srgbClr val="336699"/>
                </a:solidFill>
                <a:latin typeface="Arial"/>
                <a:cs typeface="Arial"/>
              </a:rPr>
              <a:t>= 3m, </a:t>
            </a:r>
            <a:r>
              <a:rPr sz="1400" b="1" spc="5" dirty="0">
                <a:solidFill>
                  <a:srgbClr val="336699"/>
                </a:solidFill>
                <a:latin typeface="Symbol"/>
                <a:cs typeface="Symbol"/>
              </a:rPr>
              <a:t></a:t>
            </a:r>
            <a:r>
              <a:rPr sz="1400" b="1" spc="7" baseline="-21367" dirty="0">
                <a:solidFill>
                  <a:srgbClr val="336699"/>
                </a:solidFill>
                <a:latin typeface="Arial"/>
                <a:cs typeface="Arial"/>
              </a:rPr>
              <a:t>x </a:t>
            </a:r>
            <a:r>
              <a:rPr sz="1400" b="1" spc="-5" dirty="0">
                <a:solidFill>
                  <a:srgbClr val="336699"/>
                </a:solidFill>
                <a:latin typeface="Arial"/>
                <a:cs typeface="Arial"/>
              </a:rPr>
              <a:t>=</a:t>
            </a:r>
            <a:r>
              <a:rPr sz="1400" b="1" spc="26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1400" b="1" spc="-5" dirty="0" smtClean="0">
                <a:solidFill>
                  <a:srgbClr val="336699"/>
                </a:solidFill>
                <a:latin typeface="Arial"/>
                <a:cs typeface="Arial"/>
              </a:rPr>
              <a:t>2.5</a:t>
            </a:r>
            <a:r>
              <a:rPr lang="en-US" sz="1400" b="1" spc="-5" dirty="0" smtClean="0">
                <a:solidFill>
                  <a:srgbClr val="336699"/>
                </a:solidFill>
                <a:latin typeface="Arial"/>
                <a:cs typeface="Arial"/>
              </a:rPr>
              <a:t>, B</a:t>
            </a:r>
            <a:r>
              <a:rPr lang="en-US" sz="1400" b="1" spc="-5" baseline="-25000" dirty="0" smtClean="0">
                <a:solidFill>
                  <a:srgbClr val="336699"/>
                </a:solidFill>
                <a:latin typeface="Arial"/>
                <a:cs typeface="Arial"/>
              </a:rPr>
              <a:t>T</a:t>
            </a:r>
            <a:r>
              <a:rPr lang="en-US" sz="1400" b="1" spc="-5" dirty="0" smtClean="0">
                <a:solidFill>
                  <a:srgbClr val="336699"/>
                </a:solidFill>
                <a:latin typeface="Arial"/>
                <a:cs typeface="Arial"/>
              </a:rPr>
              <a:t> = 4T</a:t>
            </a:r>
            <a:endParaRPr sz="1400" b="1" dirty="0">
              <a:solidFill>
                <a:srgbClr val="336699"/>
              </a:solidFill>
              <a:latin typeface="Arial"/>
              <a:cs typeface="Arial"/>
            </a:endParaRPr>
          </a:p>
          <a:p>
            <a:pPr algn="ctr"/>
            <a:r>
              <a:rPr sz="1400" b="1" spc="-5" dirty="0" smtClean="0">
                <a:solidFill>
                  <a:srgbClr val="C00000"/>
                </a:solidFill>
                <a:latin typeface="Arial"/>
                <a:cs typeface="Arial"/>
              </a:rPr>
              <a:t>6MWy/m</a:t>
            </a:r>
            <a:r>
              <a:rPr sz="1400" b="1" spc="-7" baseline="2564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, TBR ~ 1, </a:t>
            </a:r>
            <a:r>
              <a:rPr sz="1400" b="1" spc="5" dirty="0">
                <a:solidFill>
                  <a:srgbClr val="C00000"/>
                </a:solidFill>
                <a:latin typeface="Arial"/>
                <a:cs typeface="Arial"/>
              </a:rPr>
              <a:t>Q</a:t>
            </a:r>
            <a:r>
              <a:rPr sz="1400" b="1" spc="7" baseline="-21367" dirty="0">
                <a:solidFill>
                  <a:srgbClr val="C00000"/>
                </a:solidFill>
                <a:latin typeface="Arial"/>
                <a:cs typeface="Arial"/>
              </a:rPr>
              <a:t>eng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sz="1400" b="1"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endParaRPr sz="14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1066800"/>
            <a:ext cx="8991600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 Narrow" panose="020B0606020202030204" pitchFamily="34" charset="0"/>
              </a:rPr>
              <a:t>FNSF:  </a:t>
            </a:r>
            <a:r>
              <a:rPr lang="en-US" sz="2200" dirty="0" smtClean="0">
                <a:latin typeface="Arial Narrow" panose="020B0606020202030204" pitchFamily="34" charset="0"/>
              </a:rPr>
              <a:t>Provide neutron </a:t>
            </a:r>
            <a:r>
              <a:rPr lang="en-US" sz="2200" dirty="0" err="1" smtClean="0">
                <a:latin typeface="Arial Narrow" panose="020B0606020202030204" pitchFamily="34" charset="0"/>
              </a:rPr>
              <a:t>fluence</a:t>
            </a:r>
            <a:r>
              <a:rPr lang="en-US" sz="2200" dirty="0" smtClean="0">
                <a:latin typeface="Arial Narrow" panose="020B0606020202030204" pitchFamily="34" charset="0"/>
              </a:rPr>
              <a:t> for material/component R&amp;D (+ T self-sufficiency?)</a:t>
            </a:r>
          </a:p>
          <a:p>
            <a:r>
              <a:rPr lang="en-US" sz="2200" b="1" dirty="0" smtClean="0">
                <a:latin typeface="Arial Narrow" panose="020B0606020202030204" pitchFamily="34" charset="0"/>
              </a:rPr>
              <a:t>Pilot Plant:  </a:t>
            </a:r>
            <a:r>
              <a:rPr lang="en-US" sz="2200" dirty="0" smtClean="0">
                <a:latin typeface="Arial Narrow" panose="020B0606020202030204" pitchFamily="34" charset="0"/>
              </a:rPr>
              <a:t>Electrical self-sufficiency: </a:t>
            </a:r>
            <a:r>
              <a:rPr lang="en-US" sz="2200" dirty="0" err="1" smtClean="0">
                <a:latin typeface="Arial Narrow" panose="020B0606020202030204" pitchFamily="34" charset="0"/>
              </a:rPr>
              <a:t>Q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eng</a:t>
            </a:r>
            <a:r>
              <a:rPr lang="en-US" sz="2200" dirty="0" smtClean="0">
                <a:latin typeface="Arial Narrow" panose="020B0606020202030204" pitchFamily="34" charset="0"/>
              </a:rPr>
              <a:t> =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elec</a:t>
            </a:r>
            <a:r>
              <a:rPr lang="en-US" sz="2200" baseline="-25000" dirty="0" smtClean="0"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latin typeface="Arial Narrow" panose="020B0606020202030204" pitchFamily="34" charset="0"/>
              </a:rPr>
              <a:t>/ </a:t>
            </a:r>
            <a:r>
              <a:rPr lang="en-US" sz="2200" dirty="0" err="1" smtClean="0">
                <a:latin typeface="Arial Narrow" panose="020B0606020202030204" pitchFamily="34" charset="0"/>
              </a:rPr>
              <a:t>P</a:t>
            </a:r>
            <a:r>
              <a:rPr lang="en-US" sz="2200" baseline="-25000" dirty="0" err="1" smtClean="0">
                <a:latin typeface="Arial Narrow" panose="020B0606020202030204" pitchFamily="34" charset="0"/>
              </a:rPr>
              <a:t>consumed</a:t>
            </a:r>
            <a:r>
              <a:rPr lang="en-US" sz="2200" dirty="0" smtClean="0">
                <a:latin typeface="Arial Narrow" panose="020B0606020202030204" pitchFamily="34" charset="0"/>
              </a:rPr>
              <a:t> ≥ 1 (+ FNSF mission?)</a:t>
            </a:r>
            <a:endParaRPr lang="en-US" sz="22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976261"/>
            <a:ext cx="8991600" cy="3859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Designs integrate ST higher </a:t>
            </a:r>
            <a:r>
              <a:rPr lang="en-US" sz="22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k,</a:t>
            </a:r>
            <a:r>
              <a:rPr lang="en-US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2200" b="1" baseline="-25000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N</a:t>
            </a:r>
            <a:r>
              <a:rPr lang="en-US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 + advanced </a:t>
            </a:r>
            <a:r>
              <a:rPr lang="en-US" sz="22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divertors</a:t>
            </a:r>
            <a:r>
              <a:rPr lang="en-US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+ HTS TF for Pilot Plant</a:t>
            </a:r>
          </a:p>
        </p:txBody>
      </p:sp>
      <p:sp>
        <p:nvSpPr>
          <p:cNvPr id="9" name="object 8"/>
          <p:cNvSpPr txBox="1"/>
          <p:nvPr/>
        </p:nvSpPr>
        <p:spPr>
          <a:xfrm>
            <a:off x="2971800" y="6268610"/>
            <a:ext cx="3276600" cy="208390"/>
          </a:xfrm>
          <a:prstGeom prst="rect">
            <a:avLst/>
          </a:prstGeom>
          <a:solidFill>
            <a:srgbClr val="C5D9F0"/>
          </a:solidFill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algn="ctr">
              <a:spcBef>
                <a:spcPts val="185"/>
              </a:spcBef>
            </a:pPr>
            <a:r>
              <a:rPr lang="en-US" sz="1200" i="1" spc="-5" dirty="0">
                <a:latin typeface="Arial"/>
                <a:cs typeface="Arial"/>
              </a:rPr>
              <a:t>FIP/P7-1 - T. Brown, </a:t>
            </a:r>
            <a:r>
              <a:rPr lang="en-US" sz="1200" i="1" spc="-5" dirty="0" smtClean="0">
                <a:latin typeface="Arial"/>
                <a:cs typeface="Arial"/>
              </a:rPr>
              <a:t>Friday morning</a:t>
            </a:r>
            <a:endParaRPr lang="en-US" sz="1200" i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0" y="6248400"/>
            <a:ext cx="2550698" cy="2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4000"/>
              </a:lnSpc>
            </a:pPr>
            <a:r>
              <a:rPr lang="fr-FR" sz="1000" i="1" dirty="0">
                <a:latin typeface="Arial Narrow" panose="020B0606020202030204" pitchFamily="34" charset="0"/>
                <a:hlinkClick r:id="rId3"/>
              </a:rPr>
              <a:t>J.E. Menard, et al., </a:t>
            </a:r>
            <a:r>
              <a:rPr lang="fr-FR" sz="1000" i="1" dirty="0" err="1">
                <a:latin typeface="Arial Narrow" panose="020B0606020202030204" pitchFamily="34" charset="0"/>
                <a:hlinkClick r:id="rId3"/>
              </a:rPr>
              <a:t>Nucl</a:t>
            </a:r>
            <a:r>
              <a:rPr lang="fr-FR" sz="1000" i="1" dirty="0">
                <a:latin typeface="Arial Narrow" panose="020B0606020202030204" pitchFamily="34" charset="0"/>
                <a:hlinkClick r:id="rId3"/>
              </a:rPr>
              <a:t>. Fusion </a:t>
            </a:r>
            <a:r>
              <a:rPr lang="fr-FR" sz="1000" b="1" i="1" dirty="0">
                <a:latin typeface="Arial Narrow" panose="020B0606020202030204" pitchFamily="34" charset="0"/>
                <a:hlinkClick r:id="rId3"/>
              </a:rPr>
              <a:t>56</a:t>
            </a:r>
            <a:r>
              <a:rPr lang="fr-FR" sz="1000" i="1" dirty="0">
                <a:latin typeface="Arial Narrow" panose="020B0606020202030204" pitchFamily="34" charset="0"/>
                <a:hlinkClick r:id="rId3"/>
              </a:rPr>
              <a:t> (2016) 106023</a:t>
            </a:r>
            <a:r>
              <a:rPr lang="fr-FR" sz="1000" i="1" dirty="0">
                <a:latin typeface="Arial Narrow" panose="020B0606020202030204" pitchFamily="34" charset="0"/>
              </a:rPr>
              <a:t> </a:t>
            </a:r>
            <a:endParaRPr lang="en-US" sz="1000" i="1" dirty="0">
              <a:latin typeface="Arial Narrow" panose="020B0606020202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66654"/>
            <a:ext cx="2590800" cy="286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2578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3600" dirty="0" smtClean="0"/>
              <a:t>NSTX-U mission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Research highlights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Progress on next-step ST concepts</a:t>
            </a:r>
          </a:p>
          <a:p>
            <a:pPr>
              <a:lnSpc>
                <a:spcPct val="200000"/>
              </a:lnSpc>
            </a:pPr>
            <a:r>
              <a:rPr lang="en-US" sz="3600" dirty="0" smtClean="0"/>
              <a:t>Summary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NSTX-U </a:t>
            </a:r>
            <a:r>
              <a:rPr lang="en-US" sz="3200" dirty="0" smtClean="0"/>
              <a:t>strongly supporting advanced predictive capability, ITER, PMI solutions, and next-step STs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10200"/>
          </a:xfrm>
        </p:spPr>
        <p:txBody>
          <a:bodyPr>
            <a:normAutofit fontScale="92500"/>
          </a:bodyPr>
          <a:lstStyle/>
          <a:p>
            <a:r>
              <a:rPr lang="en-US" sz="3000" smtClean="0"/>
              <a:t>Productive </a:t>
            </a:r>
            <a:r>
              <a:rPr lang="en-US" sz="3000" dirty="0" smtClean="0"/>
              <a:t>first year of operations on NSTX-U</a:t>
            </a:r>
          </a:p>
          <a:p>
            <a:pPr lvl="1"/>
            <a:r>
              <a:rPr lang="en-US" i="1" dirty="0" smtClean="0"/>
              <a:t>Rapid H-mode access</a:t>
            </a:r>
            <a:r>
              <a:rPr lang="en-US" i="1" dirty="0"/>
              <a:t>, </a:t>
            </a:r>
            <a:r>
              <a:rPr lang="en-US" i="1" dirty="0" smtClean="0"/>
              <a:t>scenario </a:t>
            </a:r>
            <a:r>
              <a:rPr lang="en-US" i="1" dirty="0"/>
              <a:t>development, error </a:t>
            </a:r>
            <a:r>
              <a:rPr lang="en-US" i="1" dirty="0" smtClean="0"/>
              <a:t>field correction</a:t>
            </a:r>
          </a:p>
          <a:p>
            <a:pPr lvl="1"/>
            <a:r>
              <a:rPr lang="en-US" i="1" dirty="0" smtClean="0"/>
              <a:t>Surpassed NSTX maximum magnetic field and pulse-duration</a:t>
            </a:r>
          </a:p>
          <a:p>
            <a:pPr lvl="1"/>
            <a:r>
              <a:rPr lang="en-US" i="1" dirty="0"/>
              <a:t>N</a:t>
            </a:r>
            <a:r>
              <a:rPr lang="en-US" i="1" dirty="0" smtClean="0"/>
              <a:t>ew fast-ion physics with 2</a:t>
            </a:r>
            <a:r>
              <a:rPr lang="en-US" i="1" baseline="30000" dirty="0" smtClean="0"/>
              <a:t>nd</a:t>
            </a:r>
            <a:r>
              <a:rPr lang="en-US" i="1" dirty="0" smtClean="0"/>
              <a:t> NBI – GAE stabilization, counter TAE</a:t>
            </a:r>
          </a:p>
          <a:p>
            <a:pPr lvl="1"/>
            <a:r>
              <a:rPr lang="en-US" i="1" dirty="0" smtClean="0"/>
              <a:t>Commissioned new advanced PMI diagnostics – MAPP</a:t>
            </a:r>
            <a:endParaRPr lang="en-US" i="1" dirty="0"/>
          </a:p>
          <a:p>
            <a:r>
              <a:rPr lang="en-US" sz="3000" dirty="0" smtClean="0"/>
              <a:t>Advancing predictive capability for core, edge, PMI</a:t>
            </a:r>
          </a:p>
          <a:p>
            <a:pPr lvl="1"/>
            <a:r>
              <a:rPr lang="en-US" i="1" dirty="0" smtClean="0"/>
              <a:t>Developing </a:t>
            </a:r>
            <a:r>
              <a:rPr lang="en-US" i="1" dirty="0"/>
              <a:t>r</a:t>
            </a:r>
            <a:r>
              <a:rPr lang="en-US" i="1" dirty="0" smtClean="0"/>
              <a:t>educed models for RWM, understanding of halo rotation</a:t>
            </a:r>
          </a:p>
          <a:p>
            <a:pPr lvl="1"/>
            <a:r>
              <a:rPr lang="en-US" i="1" dirty="0" smtClean="0"/>
              <a:t>Global ion-scale turbulence (GTS), </a:t>
            </a:r>
            <a:r>
              <a:rPr lang="en-US" i="1" dirty="0" smtClean="0">
                <a:sym typeface="Symbol"/>
              </a:rPr>
              <a:t></a:t>
            </a:r>
            <a:r>
              <a:rPr lang="en-US" i="1" dirty="0" smtClean="0"/>
              <a:t>n ETG stabilization</a:t>
            </a:r>
          </a:p>
          <a:p>
            <a:pPr lvl="1"/>
            <a:r>
              <a:rPr lang="en-US" i="1" dirty="0" smtClean="0"/>
              <a:t>GAE stabilization from 2</a:t>
            </a:r>
            <a:r>
              <a:rPr lang="en-US" i="1" baseline="30000" dirty="0" smtClean="0"/>
              <a:t>nd</a:t>
            </a:r>
            <a:r>
              <a:rPr lang="en-US" i="1" dirty="0" smtClean="0"/>
              <a:t> NBI consistent with simulation (HYM)</a:t>
            </a:r>
          </a:p>
          <a:p>
            <a:pPr lvl="1"/>
            <a:r>
              <a:rPr lang="en-US" i="1" dirty="0" smtClean="0"/>
              <a:t>Exploring SOL widths, advanced </a:t>
            </a:r>
            <a:r>
              <a:rPr lang="en-US" i="1" dirty="0" err="1" smtClean="0"/>
              <a:t>divertor</a:t>
            </a:r>
            <a:r>
              <a:rPr lang="en-US" i="1" dirty="0" smtClean="0"/>
              <a:t> interactions with 3D fields</a:t>
            </a:r>
          </a:p>
          <a:p>
            <a:r>
              <a:rPr lang="en-US" sz="3000" dirty="0" smtClean="0"/>
              <a:t>Developed attractive ST-FNSF / Pilot Plant concepts</a:t>
            </a:r>
          </a:p>
          <a:p>
            <a:r>
              <a:rPr lang="en-US" sz="3000" dirty="0" smtClean="0"/>
              <a:t>Aim to resume NSTX-U physics operation in ~1+ years</a:t>
            </a:r>
          </a:p>
          <a:p>
            <a:pPr lvl="1"/>
            <a:endParaRPr lang="en-US" sz="20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791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410200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en-US" sz="1600" dirty="0" smtClean="0"/>
              <a:t>Tuesday, October 18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 smtClean="0">
                <a:latin typeface="Arial Narrow" panose="020B0606020202030204" pitchFamily="34" charset="0"/>
              </a:rPr>
              <a:t>OV/5-2 - J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Menard, “Overview </a:t>
            </a:r>
            <a:r>
              <a:rPr lang="en-US" sz="1100" dirty="0">
                <a:latin typeface="Arial Narrow" panose="020B0606020202030204" pitchFamily="34" charset="0"/>
              </a:rPr>
              <a:t>of First Results from NSTX-U </a:t>
            </a:r>
            <a:r>
              <a:rPr lang="en-US" sz="1100" dirty="0" smtClean="0">
                <a:latin typeface="Arial Narrow" panose="020B0606020202030204" pitchFamily="34" charset="0"/>
              </a:rPr>
              <a:t>and Analysis </a:t>
            </a:r>
            <a:r>
              <a:rPr lang="en-US" sz="1100" dirty="0">
                <a:latin typeface="Arial Narrow" panose="020B0606020202030204" pitchFamily="34" charset="0"/>
              </a:rPr>
              <a:t>Highlights </a:t>
            </a:r>
            <a:r>
              <a:rPr lang="en-US" sz="1100" dirty="0" smtClean="0">
                <a:latin typeface="Arial Narrow" panose="020B0606020202030204" pitchFamily="34" charset="0"/>
              </a:rPr>
              <a:t>from NSTX”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TH/P1-2 </a:t>
            </a:r>
            <a:r>
              <a:rPr lang="en-US" sz="1100" dirty="0" smtClean="0">
                <a:latin typeface="Arial Narrow" panose="020B0606020202030204" pitchFamily="34" charset="0"/>
              </a:rPr>
              <a:t>- F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err="1" smtClean="0">
                <a:latin typeface="Arial Narrow" panose="020B0606020202030204" pitchFamily="34" charset="0"/>
              </a:rPr>
              <a:t>Ebrahimi</a:t>
            </a:r>
            <a:r>
              <a:rPr lang="en-US" sz="1100" dirty="0" smtClean="0">
                <a:latin typeface="Arial Narrow" panose="020B0606020202030204" pitchFamily="34" charset="0"/>
              </a:rPr>
              <a:t>, “Physics </a:t>
            </a:r>
            <a:r>
              <a:rPr lang="en-US" sz="1100" dirty="0">
                <a:latin typeface="Arial Narrow" panose="020B0606020202030204" pitchFamily="34" charset="0"/>
              </a:rPr>
              <a:t>of Flux Closure </a:t>
            </a:r>
            <a:r>
              <a:rPr lang="en-US" sz="1100" dirty="0" smtClean="0">
                <a:latin typeface="Arial Narrow" panose="020B0606020202030204" pitchFamily="34" charset="0"/>
              </a:rPr>
              <a:t>during </a:t>
            </a:r>
            <a:r>
              <a:rPr lang="en-US" sz="1100" dirty="0" err="1" smtClean="0">
                <a:latin typeface="Arial Narrow" panose="020B0606020202030204" pitchFamily="34" charset="0"/>
              </a:rPr>
              <a:t>Plasmoid</a:t>
            </a:r>
            <a:r>
              <a:rPr lang="en-US" sz="1100" dirty="0" smtClean="0">
                <a:latin typeface="Arial Narrow" panose="020B0606020202030204" pitchFamily="34" charset="0"/>
              </a:rPr>
              <a:t>-Mediated </a:t>
            </a:r>
            <a:r>
              <a:rPr lang="en-US" sz="1100" dirty="0">
                <a:latin typeface="Arial Narrow" panose="020B0606020202030204" pitchFamily="34" charset="0"/>
              </a:rPr>
              <a:t>Reconnection in </a:t>
            </a:r>
            <a:r>
              <a:rPr lang="en-US" sz="1100" dirty="0" smtClean="0">
                <a:latin typeface="Arial Narrow" panose="020B0606020202030204" pitchFamily="34" charset="0"/>
              </a:rPr>
              <a:t>Coaxial Helicity Injection”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TH/P1-6 </a:t>
            </a:r>
            <a:r>
              <a:rPr lang="en-US" sz="1100" dirty="0" smtClean="0">
                <a:latin typeface="Arial Narrow" panose="020B0606020202030204" pitchFamily="34" charset="0"/>
              </a:rPr>
              <a:t>- J</a:t>
            </a:r>
            <a:r>
              <a:rPr lang="en-US" sz="1100" dirty="0">
                <a:latin typeface="Arial Narrow" panose="020B0606020202030204" pitchFamily="34" charset="0"/>
              </a:rPr>
              <a:t>.-K. </a:t>
            </a:r>
            <a:r>
              <a:rPr lang="en-US" sz="1100" dirty="0" smtClean="0">
                <a:latin typeface="Arial Narrow" panose="020B0606020202030204" pitchFamily="34" charset="0"/>
              </a:rPr>
              <a:t>Park, “Self-Consistent </a:t>
            </a:r>
            <a:r>
              <a:rPr lang="en-US" sz="1100" dirty="0">
                <a:latin typeface="Arial Narrow" panose="020B0606020202030204" pitchFamily="34" charset="0"/>
              </a:rPr>
              <a:t>Optimization of </a:t>
            </a:r>
            <a:r>
              <a:rPr lang="en-US" sz="1100" dirty="0" smtClean="0">
                <a:latin typeface="Arial Narrow" panose="020B0606020202030204" pitchFamily="34" charset="0"/>
              </a:rPr>
              <a:t>Neoclassical Toroidal </a:t>
            </a:r>
            <a:r>
              <a:rPr lang="en-US" sz="1100" dirty="0">
                <a:latin typeface="Arial Narrow" panose="020B0606020202030204" pitchFamily="34" charset="0"/>
              </a:rPr>
              <a:t>Torque with Anisotropic </a:t>
            </a:r>
            <a:r>
              <a:rPr lang="en-US" sz="1100" dirty="0" smtClean="0">
                <a:latin typeface="Arial Narrow" panose="020B0606020202030204" pitchFamily="34" charset="0"/>
              </a:rPr>
              <a:t>Perturbed Equilibrium </a:t>
            </a:r>
            <a:r>
              <a:rPr lang="en-US" sz="1100" dirty="0">
                <a:latin typeface="Arial Narrow" panose="020B0606020202030204" pitchFamily="34" charset="0"/>
              </a:rPr>
              <a:t>in </a:t>
            </a:r>
            <a:r>
              <a:rPr lang="en-US" sz="1100" dirty="0" smtClean="0">
                <a:latin typeface="Arial Narrow" panose="020B0606020202030204" pitchFamily="34" charset="0"/>
              </a:rPr>
              <a:t>Tokamaks”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TH/P1-7 </a:t>
            </a:r>
            <a:r>
              <a:rPr lang="en-US" sz="1100" dirty="0" smtClean="0">
                <a:latin typeface="Arial Narrow" panose="020B0606020202030204" pitchFamily="34" charset="0"/>
              </a:rPr>
              <a:t>- S</a:t>
            </a:r>
            <a:r>
              <a:rPr lang="en-US" sz="1100" dirty="0">
                <a:latin typeface="Arial Narrow" panose="020B0606020202030204" pitchFamily="34" charset="0"/>
              </a:rPr>
              <a:t>. C. </a:t>
            </a:r>
            <a:r>
              <a:rPr lang="en-US" sz="1100" dirty="0" err="1" smtClean="0">
                <a:latin typeface="Arial Narrow" panose="020B0606020202030204" pitchFamily="34" charset="0"/>
              </a:rPr>
              <a:t>Jardin</a:t>
            </a:r>
            <a:r>
              <a:rPr lang="en-US" sz="1100" dirty="0" smtClean="0">
                <a:latin typeface="Arial Narrow" panose="020B0606020202030204" pitchFamily="34" charset="0"/>
              </a:rPr>
              <a:t>, “Nonlinear </a:t>
            </a:r>
            <a:r>
              <a:rPr lang="en-US" sz="1100" dirty="0">
                <a:latin typeface="Arial Narrow" panose="020B0606020202030204" pitchFamily="34" charset="0"/>
              </a:rPr>
              <a:t>3D M3D-C1 Simulations </a:t>
            </a:r>
            <a:r>
              <a:rPr lang="en-US" sz="1100" dirty="0" smtClean="0">
                <a:latin typeface="Arial Narrow" panose="020B0606020202030204" pitchFamily="34" charset="0"/>
              </a:rPr>
              <a:t>of Tokamak </a:t>
            </a:r>
            <a:r>
              <a:rPr lang="en-US" sz="1100" dirty="0">
                <a:latin typeface="Arial Narrow" panose="020B0606020202030204" pitchFamily="34" charset="0"/>
              </a:rPr>
              <a:t>Plasmas Crossing a MHD </a:t>
            </a:r>
            <a:r>
              <a:rPr lang="en-US" sz="1100" dirty="0" smtClean="0">
                <a:latin typeface="Arial Narrow" panose="020B0606020202030204" pitchFamily="34" charset="0"/>
              </a:rPr>
              <a:t>Linear Stability Boundary”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TH/P1-10 </a:t>
            </a:r>
            <a:r>
              <a:rPr lang="en-US" sz="1100" dirty="0" smtClean="0">
                <a:latin typeface="Arial Narrow" panose="020B0606020202030204" pitchFamily="34" charset="0"/>
              </a:rPr>
              <a:t>- A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Fil, “Modelling </a:t>
            </a:r>
            <a:r>
              <a:rPr lang="en-US" sz="1100" dirty="0">
                <a:latin typeface="Arial Narrow" panose="020B0606020202030204" pitchFamily="34" charset="0"/>
              </a:rPr>
              <a:t>and Simulation of </a:t>
            </a:r>
            <a:r>
              <a:rPr lang="en-US" sz="1100" dirty="0" smtClean="0">
                <a:latin typeface="Arial Narrow" panose="020B0606020202030204" pitchFamily="34" charset="0"/>
              </a:rPr>
              <a:t>Pedestal Control </a:t>
            </a:r>
            <a:r>
              <a:rPr lang="en-US" sz="1100" dirty="0">
                <a:latin typeface="Arial Narrow" panose="020B0606020202030204" pitchFamily="34" charset="0"/>
              </a:rPr>
              <a:t>Techniques for </a:t>
            </a:r>
            <a:r>
              <a:rPr lang="en-US" sz="1100" dirty="0" smtClean="0">
                <a:latin typeface="Arial Narrow" panose="020B0606020202030204" pitchFamily="34" charset="0"/>
              </a:rPr>
              <a:t>NSTX-U”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TH/P1-21 </a:t>
            </a:r>
            <a:r>
              <a:rPr lang="en-US" sz="1100" dirty="0" smtClean="0">
                <a:latin typeface="Arial Narrow" panose="020B0606020202030204" pitchFamily="34" charset="0"/>
              </a:rPr>
              <a:t>- Z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err="1" smtClean="0">
                <a:latin typeface="Arial Narrow" panose="020B0606020202030204" pitchFamily="34" charset="0"/>
              </a:rPr>
              <a:t>R.Wang</a:t>
            </a:r>
            <a:r>
              <a:rPr lang="en-US" sz="1100" dirty="0" smtClean="0">
                <a:latin typeface="Arial Narrow" panose="020B0606020202030204" pitchFamily="34" charset="0"/>
              </a:rPr>
              <a:t>, “Nyquist </a:t>
            </a:r>
            <a:r>
              <a:rPr lang="en-US" sz="1100" dirty="0">
                <a:latin typeface="Arial Narrow" panose="020B0606020202030204" pitchFamily="34" charset="0"/>
              </a:rPr>
              <a:t>Analysis of Kinetic Effects on </a:t>
            </a:r>
            <a:r>
              <a:rPr lang="en-US" sz="1100" dirty="0" smtClean="0">
                <a:latin typeface="Arial Narrow" panose="020B0606020202030204" pitchFamily="34" charset="0"/>
              </a:rPr>
              <a:t>the Plasma </a:t>
            </a:r>
            <a:r>
              <a:rPr lang="en-US" sz="1100" dirty="0">
                <a:latin typeface="Arial Narrow" panose="020B0606020202030204" pitchFamily="34" charset="0"/>
              </a:rPr>
              <a:t>Response in NSTX and </a:t>
            </a:r>
            <a:r>
              <a:rPr lang="en-US" sz="1100" dirty="0" smtClean="0">
                <a:latin typeface="Arial Narrow" panose="020B0606020202030204" pitchFamily="34" charset="0"/>
              </a:rPr>
              <a:t>DIII-D Experiments”</a:t>
            </a:r>
          </a:p>
          <a:p>
            <a:pPr>
              <a:lnSpc>
                <a:spcPct val="75000"/>
              </a:lnSpc>
            </a:pPr>
            <a:r>
              <a:rPr lang="en-US" sz="1600" dirty="0" smtClean="0"/>
              <a:t>Wednesday, </a:t>
            </a:r>
            <a:r>
              <a:rPr lang="en-US" sz="1600" dirty="0"/>
              <a:t>October </a:t>
            </a:r>
            <a:r>
              <a:rPr lang="en-US" sz="1600" dirty="0" smtClean="0"/>
              <a:t>19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FIP/2-5 </a:t>
            </a:r>
            <a:r>
              <a:rPr lang="en-US" sz="1100" dirty="0" smtClean="0">
                <a:latin typeface="Arial Narrow" panose="020B0606020202030204" pitchFamily="34" charset="0"/>
              </a:rPr>
              <a:t>- M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Ono. “Liquid </a:t>
            </a:r>
            <a:r>
              <a:rPr lang="en-US" sz="1100" dirty="0">
                <a:latin typeface="Arial Narrow" panose="020B0606020202030204" pitchFamily="34" charset="0"/>
              </a:rPr>
              <a:t>Lithium Loop System to </a:t>
            </a:r>
            <a:r>
              <a:rPr lang="en-US" sz="1100" dirty="0" smtClean="0">
                <a:latin typeface="Arial Narrow" panose="020B0606020202030204" pitchFamily="34" charset="0"/>
              </a:rPr>
              <a:t>Solve Challenging </a:t>
            </a:r>
            <a:r>
              <a:rPr lang="en-US" sz="1100" dirty="0">
                <a:latin typeface="Arial Narrow" panose="020B0606020202030204" pitchFamily="34" charset="0"/>
              </a:rPr>
              <a:t>Technology Issues for </a:t>
            </a:r>
            <a:r>
              <a:rPr lang="en-US" sz="1100" dirty="0" smtClean="0">
                <a:latin typeface="Arial Narrow" panose="020B0606020202030204" pitchFamily="34" charset="0"/>
              </a:rPr>
              <a:t>Fusion Power Plant”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EX/P3-30 </a:t>
            </a:r>
            <a:r>
              <a:rPr lang="en-US" sz="1100" dirty="0" smtClean="0">
                <a:latin typeface="Arial Narrow" panose="020B0606020202030204" pitchFamily="34" charset="0"/>
              </a:rPr>
              <a:t>- V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err="1" smtClean="0">
                <a:latin typeface="Arial Narrow" panose="020B0606020202030204" pitchFamily="34" charset="0"/>
              </a:rPr>
              <a:t>Soukhanovskii</a:t>
            </a:r>
            <a:r>
              <a:rPr lang="en-US" sz="1100" dirty="0" smtClean="0">
                <a:latin typeface="Arial Narrow" panose="020B0606020202030204" pitchFamily="34" charset="0"/>
              </a:rPr>
              <a:t>, “Snowflake </a:t>
            </a:r>
            <a:r>
              <a:rPr lang="en-US" sz="1100" dirty="0" err="1">
                <a:latin typeface="Arial Narrow" panose="020B0606020202030204" pitchFamily="34" charset="0"/>
              </a:rPr>
              <a:t>Divertor</a:t>
            </a:r>
            <a:r>
              <a:rPr lang="en-US" sz="1100" dirty="0">
                <a:latin typeface="Arial Narrow" panose="020B0606020202030204" pitchFamily="34" charset="0"/>
              </a:rPr>
              <a:t> Configuration </a:t>
            </a:r>
            <a:r>
              <a:rPr lang="en-US" sz="1100" dirty="0" smtClean="0">
                <a:latin typeface="Arial Narrow" panose="020B0606020202030204" pitchFamily="34" charset="0"/>
              </a:rPr>
              <a:t>Effects on </a:t>
            </a:r>
            <a:r>
              <a:rPr lang="en-US" sz="1100" dirty="0">
                <a:latin typeface="Arial Narrow" panose="020B0606020202030204" pitchFamily="34" charset="0"/>
              </a:rPr>
              <a:t>Pedestal Stability and Edge </a:t>
            </a:r>
            <a:r>
              <a:rPr lang="en-US" sz="1100" dirty="0" smtClean="0">
                <a:latin typeface="Arial Narrow" panose="020B0606020202030204" pitchFamily="34" charset="0"/>
              </a:rPr>
              <a:t>Localized Modes </a:t>
            </a:r>
            <a:r>
              <a:rPr lang="en-US" sz="1100" dirty="0">
                <a:latin typeface="Arial Narrow" panose="020B0606020202030204" pitchFamily="34" charset="0"/>
              </a:rPr>
              <a:t>in NSTX and </a:t>
            </a:r>
            <a:r>
              <a:rPr lang="en-US" sz="1100" dirty="0" smtClean="0">
                <a:latin typeface="Arial Narrow" panose="020B0606020202030204" pitchFamily="34" charset="0"/>
              </a:rPr>
              <a:t>DIII-D”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TH/P3-14 </a:t>
            </a:r>
            <a:r>
              <a:rPr lang="en-US" sz="1100" dirty="0" smtClean="0">
                <a:latin typeface="Arial Narrow" panose="020B0606020202030204" pitchFamily="34" charset="0"/>
              </a:rPr>
              <a:t>- W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err="1" smtClean="0">
                <a:latin typeface="Arial Narrow" panose="020B0606020202030204" pitchFamily="34" charset="0"/>
              </a:rPr>
              <a:t>Guttenfelder</a:t>
            </a:r>
            <a:r>
              <a:rPr lang="en-US" sz="1100" dirty="0" smtClean="0">
                <a:latin typeface="Arial Narrow" panose="020B0606020202030204" pitchFamily="34" charset="0"/>
              </a:rPr>
              <a:t>, “Analysis </a:t>
            </a:r>
            <a:r>
              <a:rPr lang="en-US" sz="1100" dirty="0">
                <a:latin typeface="Arial Narrow" panose="020B0606020202030204" pitchFamily="34" charset="0"/>
              </a:rPr>
              <a:t>and Prediction of </a:t>
            </a:r>
            <a:r>
              <a:rPr lang="en-US" sz="1100" dirty="0" smtClean="0">
                <a:latin typeface="Arial Narrow" panose="020B0606020202030204" pitchFamily="34" charset="0"/>
              </a:rPr>
              <a:t>Momentum Transport </a:t>
            </a:r>
            <a:r>
              <a:rPr lang="en-US" sz="1100" dirty="0">
                <a:latin typeface="Arial Narrow" panose="020B0606020202030204" pitchFamily="34" charset="0"/>
              </a:rPr>
              <a:t>in Spherical </a:t>
            </a:r>
            <a:r>
              <a:rPr lang="en-US" sz="1100" dirty="0" smtClean="0">
                <a:latin typeface="Arial Narrow" panose="020B0606020202030204" pitchFamily="34" charset="0"/>
              </a:rPr>
              <a:t>Tokamaks”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 smtClean="0">
                <a:latin typeface="Arial Narrow" panose="020B0606020202030204" pitchFamily="34" charset="0"/>
              </a:rPr>
              <a:t>EX/P4-30- J</a:t>
            </a:r>
            <a:r>
              <a:rPr lang="en-US" sz="1100" dirty="0">
                <a:latin typeface="Arial Narrow" panose="020B0606020202030204" pitchFamily="34" charset="0"/>
              </a:rPr>
              <a:t>.-W. </a:t>
            </a:r>
            <a:r>
              <a:rPr lang="en-US" sz="1100" dirty="0" err="1">
                <a:latin typeface="Arial Narrow" panose="020B0606020202030204" pitchFamily="34" charset="0"/>
              </a:rPr>
              <a:t>Ahn</a:t>
            </a:r>
            <a:r>
              <a:rPr lang="en-US" sz="1100" dirty="0">
                <a:latin typeface="Arial Narrow" panose="020B0606020202030204" pitchFamily="34" charset="0"/>
              </a:rPr>
              <a:t> </a:t>
            </a:r>
            <a:r>
              <a:rPr lang="en-US" sz="1100" dirty="0" smtClean="0">
                <a:latin typeface="Arial Narrow" panose="020B0606020202030204" pitchFamily="34" charset="0"/>
              </a:rPr>
              <a:t>“Shielding </a:t>
            </a:r>
            <a:r>
              <a:rPr lang="en-US" sz="1100" dirty="0">
                <a:latin typeface="Arial Narrow" panose="020B0606020202030204" pitchFamily="34" charset="0"/>
              </a:rPr>
              <a:t>and Amplification </a:t>
            </a:r>
            <a:r>
              <a:rPr lang="en-US" sz="1100" dirty="0" smtClean="0">
                <a:latin typeface="Arial Narrow" panose="020B0606020202030204" pitchFamily="34" charset="0"/>
              </a:rPr>
              <a:t>of </a:t>
            </a:r>
            <a:r>
              <a:rPr lang="en-US" sz="1100" dirty="0" err="1" smtClean="0">
                <a:latin typeface="Arial Narrow" panose="020B0606020202030204" pitchFamily="34" charset="0"/>
              </a:rPr>
              <a:t>Nonaxisymmetric</a:t>
            </a:r>
            <a:r>
              <a:rPr lang="en-US" sz="1100" dirty="0" smtClean="0">
                <a:latin typeface="Arial Narrow" panose="020B0606020202030204" pitchFamily="34" charset="0"/>
              </a:rPr>
              <a:t> </a:t>
            </a:r>
            <a:r>
              <a:rPr lang="en-US" sz="1100" dirty="0" err="1">
                <a:latin typeface="Arial Narrow" panose="020B0606020202030204" pitchFamily="34" charset="0"/>
              </a:rPr>
              <a:t>Divertor</a:t>
            </a:r>
            <a:r>
              <a:rPr lang="en-US" sz="1100" dirty="0">
                <a:latin typeface="Arial Narrow" panose="020B0606020202030204" pitchFamily="34" charset="0"/>
              </a:rPr>
              <a:t> Heat Flux </a:t>
            </a:r>
            <a:r>
              <a:rPr lang="en-US" sz="1100" dirty="0" smtClean="0">
                <a:latin typeface="Arial Narrow" panose="020B0606020202030204" pitchFamily="34" charset="0"/>
              </a:rPr>
              <a:t>by Plasma </a:t>
            </a:r>
            <a:r>
              <a:rPr lang="en-US" sz="1100" dirty="0">
                <a:latin typeface="Arial Narrow" panose="020B0606020202030204" pitchFamily="34" charset="0"/>
              </a:rPr>
              <a:t>Response to Applied 3D Fields </a:t>
            </a:r>
            <a:r>
              <a:rPr lang="en-US" sz="1100" dirty="0" smtClean="0">
                <a:latin typeface="Arial Narrow" panose="020B0606020202030204" pitchFamily="34" charset="0"/>
              </a:rPr>
              <a:t>in NSTX </a:t>
            </a:r>
            <a:r>
              <a:rPr lang="en-US" sz="1100" dirty="0">
                <a:latin typeface="Arial Narrow" panose="020B0606020202030204" pitchFamily="34" charset="0"/>
              </a:rPr>
              <a:t>and </a:t>
            </a:r>
            <a:r>
              <a:rPr lang="en-US" sz="1100" dirty="0" smtClean="0">
                <a:latin typeface="Arial Narrow" panose="020B0606020202030204" pitchFamily="34" charset="0"/>
              </a:rPr>
              <a:t>KSTAR”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 smtClean="0">
                <a:latin typeface="Arial Narrow" panose="020B0606020202030204" pitchFamily="34" charset="0"/>
              </a:rPr>
              <a:t>EX/P4-33 - S</a:t>
            </a:r>
            <a:r>
              <a:rPr lang="en-US" sz="1100" dirty="0">
                <a:latin typeface="Arial Narrow" panose="020B0606020202030204" pitchFamily="34" charset="0"/>
              </a:rPr>
              <a:t>. A. </a:t>
            </a:r>
            <a:r>
              <a:rPr lang="en-US" sz="1100" dirty="0" err="1" smtClean="0">
                <a:latin typeface="Arial Narrow" panose="020B0606020202030204" pitchFamily="34" charset="0"/>
              </a:rPr>
              <a:t>Sabbagh</a:t>
            </a:r>
            <a:r>
              <a:rPr lang="en-US" sz="1100" dirty="0" smtClean="0">
                <a:latin typeface="Arial Narrow" panose="020B0606020202030204" pitchFamily="34" charset="0"/>
              </a:rPr>
              <a:t>, “Isolation </a:t>
            </a:r>
            <a:r>
              <a:rPr lang="en-US" sz="1100" dirty="0">
                <a:latin typeface="Arial Narrow" panose="020B0606020202030204" pitchFamily="34" charset="0"/>
              </a:rPr>
              <a:t>of Neoclassical Toroidal </a:t>
            </a:r>
            <a:r>
              <a:rPr lang="en-US" sz="1100" dirty="0" smtClean="0">
                <a:latin typeface="Arial Narrow" panose="020B0606020202030204" pitchFamily="34" charset="0"/>
              </a:rPr>
              <a:t>Viscosity Profile </a:t>
            </a:r>
            <a:r>
              <a:rPr lang="en-US" sz="1100" dirty="0">
                <a:latin typeface="Arial Narrow" panose="020B0606020202030204" pitchFamily="34" charset="0"/>
              </a:rPr>
              <a:t>under Varied Plasma and 3D </a:t>
            </a:r>
            <a:r>
              <a:rPr lang="en-US" sz="1100" dirty="0" smtClean="0">
                <a:latin typeface="Arial Narrow" panose="020B0606020202030204" pitchFamily="34" charset="0"/>
              </a:rPr>
              <a:t>Field Conditions </a:t>
            </a:r>
            <a:r>
              <a:rPr lang="en-US" sz="1100" dirty="0">
                <a:latin typeface="Arial Narrow" panose="020B0606020202030204" pitchFamily="34" charset="0"/>
              </a:rPr>
              <a:t>in Low and Medium </a:t>
            </a:r>
            <a:r>
              <a:rPr lang="en-US" sz="1100" dirty="0" smtClean="0">
                <a:latin typeface="Arial Narrow" panose="020B0606020202030204" pitchFamily="34" charset="0"/>
              </a:rPr>
              <a:t>Aspect Ratio Tokamaks”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EX/P4-34 </a:t>
            </a:r>
            <a:r>
              <a:rPr lang="en-US" sz="1100" dirty="0" smtClean="0">
                <a:latin typeface="Arial Narrow" panose="020B0606020202030204" pitchFamily="34" charset="0"/>
              </a:rPr>
              <a:t>- J.W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err="1" smtClean="0">
                <a:latin typeface="Arial Narrow" panose="020B0606020202030204" pitchFamily="34" charset="0"/>
              </a:rPr>
              <a:t>Berkery</a:t>
            </a:r>
            <a:r>
              <a:rPr lang="en-US" sz="1100" dirty="0" smtClean="0">
                <a:latin typeface="Arial Narrow" panose="020B0606020202030204" pitchFamily="34" charset="0"/>
              </a:rPr>
              <a:t>, “Characterization </a:t>
            </a:r>
            <a:r>
              <a:rPr lang="en-US" sz="1100" dirty="0">
                <a:latin typeface="Arial Narrow" panose="020B0606020202030204" pitchFamily="34" charset="0"/>
              </a:rPr>
              <a:t>and Forecasting </a:t>
            </a:r>
            <a:r>
              <a:rPr lang="en-US" sz="1100" dirty="0" smtClean="0">
                <a:latin typeface="Arial Narrow" panose="020B0606020202030204" pitchFamily="34" charset="0"/>
              </a:rPr>
              <a:t>of Unstable </a:t>
            </a:r>
            <a:r>
              <a:rPr lang="en-US" sz="1100" dirty="0">
                <a:latin typeface="Arial Narrow" panose="020B0606020202030204" pitchFamily="34" charset="0"/>
              </a:rPr>
              <a:t>Resistive Wall Modes in NSTX </a:t>
            </a:r>
            <a:r>
              <a:rPr lang="en-US" sz="1100" dirty="0" smtClean="0">
                <a:latin typeface="Arial Narrow" panose="020B0606020202030204" pitchFamily="34" charset="0"/>
              </a:rPr>
              <a:t>and NSTX-U”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EX/P4-35 </a:t>
            </a:r>
            <a:r>
              <a:rPr lang="en-US" sz="1100" dirty="0" smtClean="0">
                <a:latin typeface="Arial Narrow" panose="020B0606020202030204" pitchFamily="34" charset="0"/>
              </a:rPr>
              <a:t>- Y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Ren, “Exploring </a:t>
            </a:r>
            <a:r>
              <a:rPr lang="en-US" sz="1100" dirty="0">
                <a:latin typeface="Arial Narrow" panose="020B0606020202030204" pitchFamily="34" charset="0"/>
              </a:rPr>
              <a:t>the Regime of Validity of </a:t>
            </a:r>
            <a:r>
              <a:rPr lang="en-US" sz="1100" dirty="0" smtClean="0">
                <a:latin typeface="Arial Narrow" panose="020B0606020202030204" pitchFamily="34" charset="0"/>
              </a:rPr>
              <a:t>Global </a:t>
            </a:r>
            <a:r>
              <a:rPr lang="en-US" sz="1100" dirty="0" err="1" smtClean="0">
                <a:latin typeface="Arial Narrow" panose="020B0606020202030204" pitchFamily="34" charset="0"/>
              </a:rPr>
              <a:t>Gyrokinetic</a:t>
            </a:r>
            <a:r>
              <a:rPr lang="en-US" sz="1100" dirty="0" smtClean="0">
                <a:latin typeface="Arial Narrow" panose="020B0606020202030204" pitchFamily="34" charset="0"/>
              </a:rPr>
              <a:t> </a:t>
            </a:r>
            <a:r>
              <a:rPr lang="en-US" sz="1100" dirty="0">
                <a:latin typeface="Arial Narrow" panose="020B0606020202030204" pitchFamily="34" charset="0"/>
              </a:rPr>
              <a:t>Simulations with </a:t>
            </a:r>
            <a:r>
              <a:rPr lang="en-US" sz="1100" dirty="0" smtClean="0">
                <a:latin typeface="Arial Narrow" panose="020B0606020202030204" pitchFamily="34" charset="0"/>
              </a:rPr>
              <a:t>Spherical Tokamak Plasmas”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EX/P4-36 </a:t>
            </a:r>
            <a:r>
              <a:rPr lang="en-US" sz="1100" dirty="0" smtClean="0">
                <a:latin typeface="Arial Narrow" panose="020B0606020202030204" pitchFamily="34" charset="0"/>
              </a:rPr>
              <a:t>- F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Scotti, “Kinetic </a:t>
            </a:r>
            <a:r>
              <a:rPr lang="en-US" sz="1100" dirty="0">
                <a:latin typeface="Arial Narrow" panose="020B0606020202030204" pitchFamily="34" charset="0"/>
              </a:rPr>
              <a:t>Profiles and Impurity </a:t>
            </a:r>
            <a:r>
              <a:rPr lang="en-US" sz="1100" dirty="0" smtClean="0">
                <a:latin typeface="Arial Narrow" panose="020B0606020202030204" pitchFamily="34" charset="0"/>
              </a:rPr>
              <a:t>Transport Response </a:t>
            </a:r>
            <a:r>
              <a:rPr lang="en-US" sz="1100" dirty="0">
                <a:latin typeface="Arial Narrow" panose="020B0606020202030204" pitchFamily="34" charset="0"/>
              </a:rPr>
              <a:t>to 3D-Field Triggered ELMs </a:t>
            </a:r>
            <a:r>
              <a:rPr lang="en-US" sz="1100" dirty="0" smtClean="0">
                <a:latin typeface="Arial Narrow" panose="020B0606020202030204" pitchFamily="34" charset="0"/>
              </a:rPr>
              <a:t>in NSTX”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EX/P4-38 </a:t>
            </a:r>
            <a:r>
              <a:rPr lang="en-US" sz="1100" dirty="0" smtClean="0">
                <a:latin typeface="Arial Narrow" panose="020B0606020202030204" pitchFamily="34" charset="0"/>
              </a:rPr>
              <a:t>- R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err="1" smtClean="0">
                <a:latin typeface="Arial Narrow" panose="020B0606020202030204" pitchFamily="34" charset="0"/>
              </a:rPr>
              <a:t>Maingi</a:t>
            </a:r>
            <a:r>
              <a:rPr lang="en-US" sz="1100" dirty="0" smtClean="0">
                <a:latin typeface="Arial Narrow" panose="020B0606020202030204" pitchFamily="34" charset="0"/>
              </a:rPr>
              <a:t>. “Comparison </a:t>
            </a:r>
            <a:r>
              <a:rPr lang="en-US" sz="1100" dirty="0">
                <a:latin typeface="Arial Narrow" panose="020B0606020202030204" pitchFamily="34" charset="0"/>
              </a:rPr>
              <a:t>of Helium Glow and </a:t>
            </a:r>
            <a:r>
              <a:rPr lang="en-US" sz="1100" dirty="0" smtClean="0">
                <a:latin typeface="Arial Narrow" panose="020B0606020202030204" pitchFamily="34" charset="0"/>
              </a:rPr>
              <a:t>Lithium Evaporation Wall </a:t>
            </a:r>
            <a:r>
              <a:rPr lang="en-US" sz="1100" dirty="0">
                <a:latin typeface="Arial Narrow" panose="020B0606020202030204" pitchFamily="34" charset="0"/>
              </a:rPr>
              <a:t>Conditioning </a:t>
            </a:r>
            <a:r>
              <a:rPr lang="en-US" sz="1100" dirty="0" smtClean="0">
                <a:latin typeface="Arial Narrow" panose="020B0606020202030204" pitchFamily="34" charset="0"/>
              </a:rPr>
              <a:t>Techniques in </a:t>
            </a:r>
            <a:r>
              <a:rPr lang="en-US" sz="1100" dirty="0">
                <a:latin typeface="Arial Narrow" panose="020B0606020202030204" pitchFamily="34" charset="0"/>
              </a:rPr>
              <a:t>Achieving High Performance </a:t>
            </a:r>
            <a:r>
              <a:rPr lang="en-US" sz="1100" dirty="0" smtClean="0">
                <a:latin typeface="Arial Narrow" panose="020B0606020202030204" pitchFamily="34" charset="0"/>
              </a:rPr>
              <a:t>H-Mode Discharges </a:t>
            </a:r>
            <a:r>
              <a:rPr lang="en-US" sz="1100" dirty="0">
                <a:latin typeface="Arial Narrow" panose="020B0606020202030204" pitchFamily="34" charset="0"/>
              </a:rPr>
              <a:t>in </a:t>
            </a:r>
            <a:r>
              <a:rPr lang="en-US" sz="1100" dirty="0" smtClean="0">
                <a:latin typeface="Arial Narrow" panose="020B0606020202030204" pitchFamily="34" charset="0"/>
              </a:rPr>
              <a:t>NSTX”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 smtClean="0">
                <a:latin typeface="Arial Narrow" panose="020B0606020202030204" pitchFamily="34" charset="0"/>
              </a:rPr>
              <a:t>EX/P4-40 - D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Smith, “Identification </a:t>
            </a:r>
            <a:r>
              <a:rPr lang="en-US" sz="1100" dirty="0">
                <a:latin typeface="Arial Narrow" panose="020B0606020202030204" pitchFamily="34" charset="0"/>
              </a:rPr>
              <a:t>of Characteristic </a:t>
            </a:r>
            <a:r>
              <a:rPr lang="en-US" sz="1100" dirty="0" smtClean="0">
                <a:latin typeface="Arial Narrow" panose="020B0606020202030204" pitchFamily="34" charset="0"/>
              </a:rPr>
              <a:t>ELM Evolution </a:t>
            </a:r>
            <a:r>
              <a:rPr lang="en-US" sz="1100" dirty="0">
                <a:latin typeface="Arial Narrow" panose="020B0606020202030204" pitchFamily="34" charset="0"/>
              </a:rPr>
              <a:t>Patterns with </a:t>
            </a:r>
            <a:r>
              <a:rPr lang="en-US" sz="1100" dirty="0" err="1" smtClean="0">
                <a:latin typeface="Arial Narrow" panose="020B0606020202030204" pitchFamily="34" charset="0"/>
              </a:rPr>
              <a:t>Alfvén</a:t>
            </a:r>
            <a:r>
              <a:rPr lang="en-US" sz="1100" dirty="0" smtClean="0">
                <a:latin typeface="Arial Narrow" panose="020B0606020202030204" pitchFamily="34" charset="0"/>
              </a:rPr>
              <a:t>-Scale Measurements </a:t>
            </a:r>
            <a:r>
              <a:rPr lang="en-US" sz="1100" dirty="0">
                <a:latin typeface="Arial Narrow" panose="020B0606020202030204" pitchFamily="34" charset="0"/>
              </a:rPr>
              <a:t>and Unsupervised </a:t>
            </a:r>
            <a:r>
              <a:rPr lang="en-US" sz="1100" dirty="0" smtClean="0">
                <a:latin typeface="Arial Narrow" panose="020B0606020202030204" pitchFamily="34" charset="0"/>
              </a:rPr>
              <a:t>Machine Learning Analysis”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EX/P4-41 </a:t>
            </a:r>
            <a:r>
              <a:rPr lang="en-US" sz="1100" dirty="0" smtClean="0">
                <a:latin typeface="Arial Narrow" panose="020B0606020202030204" pitchFamily="34" charset="0"/>
              </a:rPr>
              <a:t>- E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Fredrickson, “Parametric </a:t>
            </a:r>
            <a:r>
              <a:rPr lang="en-US" sz="1100" dirty="0">
                <a:latin typeface="Arial Narrow" panose="020B0606020202030204" pitchFamily="34" charset="0"/>
              </a:rPr>
              <a:t>Dependence of EPMs in </a:t>
            </a:r>
            <a:r>
              <a:rPr lang="en-US" sz="1100" dirty="0" smtClean="0">
                <a:latin typeface="Arial Narrow" panose="020B0606020202030204" pitchFamily="34" charset="0"/>
              </a:rPr>
              <a:t>NSTX”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 smtClean="0">
                <a:latin typeface="Arial Narrow" panose="020B0606020202030204" pitchFamily="34" charset="0"/>
              </a:rPr>
              <a:t>EX/P4-42 - R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Perkins, “….A Proposed Mechanism </a:t>
            </a:r>
            <a:r>
              <a:rPr lang="en-US" sz="1100" dirty="0">
                <a:latin typeface="Arial Narrow" panose="020B0606020202030204" pitchFamily="34" charset="0"/>
              </a:rPr>
              <a:t>for the Anomalous Loss of </a:t>
            </a:r>
            <a:r>
              <a:rPr lang="en-US" sz="1100" dirty="0" smtClean="0">
                <a:latin typeface="Arial Narrow" panose="020B0606020202030204" pitchFamily="34" charset="0"/>
              </a:rPr>
              <a:t>RF Power </a:t>
            </a:r>
            <a:r>
              <a:rPr lang="en-US" sz="1100" dirty="0">
                <a:latin typeface="Arial Narrow" panose="020B0606020202030204" pitchFamily="34" charset="0"/>
              </a:rPr>
              <a:t>to the SOL of </a:t>
            </a:r>
            <a:r>
              <a:rPr lang="en-US" sz="1100" dirty="0" smtClean="0">
                <a:latin typeface="Arial Narrow" panose="020B0606020202030204" pitchFamily="34" charset="0"/>
              </a:rPr>
              <a:t>NSTX”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EX/P4-43 </a:t>
            </a:r>
            <a:r>
              <a:rPr lang="en-US" sz="1100" dirty="0" smtClean="0">
                <a:latin typeface="Arial Narrow" panose="020B0606020202030204" pitchFamily="34" charset="0"/>
              </a:rPr>
              <a:t>- M</a:t>
            </a:r>
            <a:r>
              <a:rPr lang="en-US" sz="1100" dirty="0">
                <a:latin typeface="Arial Narrow" panose="020B0606020202030204" pitchFamily="34" charset="0"/>
              </a:rPr>
              <a:t>. D. </a:t>
            </a:r>
            <a:r>
              <a:rPr lang="en-US" sz="1100" dirty="0" smtClean="0">
                <a:latin typeface="Arial Narrow" panose="020B0606020202030204" pitchFamily="34" charset="0"/>
              </a:rPr>
              <a:t>Boyer, “Feedback </a:t>
            </a:r>
            <a:r>
              <a:rPr lang="en-US" sz="1100" dirty="0">
                <a:latin typeface="Arial Narrow" panose="020B0606020202030204" pitchFamily="34" charset="0"/>
              </a:rPr>
              <a:t>Control Design </a:t>
            </a:r>
            <a:r>
              <a:rPr lang="en-US" sz="1100" dirty="0" smtClean="0">
                <a:latin typeface="Arial Narrow" panose="020B0606020202030204" pitchFamily="34" charset="0"/>
              </a:rPr>
              <a:t>for </a:t>
            </a:r>
            <a:r>
              <a:rPr lang="en-US" sz="1100" dirty="0" err="1" smtClean="0">
                <a:latin typeface="Arial Narrow" panose="020B0606020202030204" pitchFamily="34" charset="0"/>
              </a:rPr>
              <a:t>Noninductively</a:t>
            </a:r>
            <a:r>
              <a:rPr lang="en-US" sz="1100" dirty="0" smtClean="0">
                <a:latin typeface="Arial Narrow" panose="020B0606020202030204" pitchFamily="34" charset="0"/>
              </a:rPr>
              <a:t> </a:t>
            </a:r>
            <a:r>
              <a:rPr lang="en-US" sz="1100" dirty="0">
                <a:latin typeface="Arial Narrow" panose="020B0606020202030204" pitchFamily="34" charset="0"/>
              </a:rPr>
              <a:t>Sustained Scenarios </a:t>
            </a:r>
            <a:r>
              <a:rPr lang="en-US" sz="1100" dirty="0" smtClean="0">
                <a:latin typeface="Arial Narrow" panose="020B0606020202030204" pitchFamily="34" charset="0"/>
              </a:rPr>
              <a:t>in NSTX-U </a:t>
            </a:r>
            <a:r>
              <a:rPr lang="en-US" sz="1100" dirty="0">
                <a:latin typeface="Arial Narrow" panose="020B0606020202030204" pitchFamily="34" charset="0"/>
              </a:rPr>
              <a:t>Using </a:t>
            </a:r>
            <a:r>
              <a:rPr lang="en-US" sz="1100" dirty="0" smtClean="0">
                <a:latin typeface="Arial Narrow" panose="020B0606020202030204" pitchFamily="34" charset="0"/>
              </a:rPr>
              <a:t>TRANSP”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TH/P4-16 </a:t>
            </a:r>
            <a:r>
              <a:rPr lang="en-US" sz="1100" dirty="0" smtClean="0">
                <a:latin typeface="Arial Narrow" panose="020B0606020202030204" pitchFamily="34" charset="0"/>
              </a:rPr>
              <a:t>- G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Fu, “Hybrid </a:t>
            </a:r>
            <a:r>
              <a:rPr lang="en-US" sz="1100" dirty="0">
                <a:latin typeface="Arial Narrow" panose="020B0606020202030204" pitchFamily="34" charset="0"/>
              </a:rPr>
              <a:t>Simulations of </a:t>
            </a:r>
            <a:r>
              <a:rPr lang="en-US" sz="1100" dirty="0" smtClean="0">
                <a:latin typeface="Arial Narrow" panose="020B0606020202030204" pitchFamily="34" charset="0"/>
              </a:rPr>
              <a:t>Beam-Driven Fishbone </a:t>
            </a:r>
            <a:r>
              <a:rPr lang="en-US" sz="1100" dirty="0">
                <a:latin typeface="Arial Narrow" panose="020B0606020202030204" pitchFamily="34" charset="0"/>
              </a:rPr>
              <a:t>and TAEs in </a:t>
            </a:r>
            <a:r>
              <a:rPr lang="en-US" sz="1100" dirty="0" smtClean="0">
                <a:latin typeface="Arial Narrow" panose="020B0606020202030204" pitchFamily="34" charset="0"/>
              </a:rPr>
              <a:t>NSTX”</a:t>
            </a:r>
            <a:endParaRPr lang="en-US" sz="1100" dirty="0">
              <a:latin typeface="Arial Narrow" panose="020B0606020202030204" pitchFamily="34" charset="0"/>
            </a:endParaRP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TH/P4-17 </a:t>
            </a:r>
            <a:r>
              <a:rPr lang="en-US" sz="1100" dirty="0" smtClean="0">
                <a:latin typeface="Arial Narrow" panose="020B0606020202030204" pitchFamily="34" charset="0"/>
              </a:rPr>
              <a:t>- E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err="1" smtClean="0">
                <a:latin typeface="Arial Narrow" panose="020B0606020202030204" pitchFamily="34" charset="0"/>
              </a:rPr>
              <a:t>Belova</a:t>
            </a:r>
            <a:r>
              <a:rPr lang="en-US" sz="1100" dirty="0" smtClean="0">
                <a:latin typeface="Arial Narrow" panose="020B0606020202030204" pitchFamily="34" charset="0"/>
              </a:rPr>
              <a:t>, “Coupling </a:t>
            </a:r>
            <a:r>
              <a:rPr lang="en-US" sz="1100" dirty="0">
                <a:latin typeface="Arial Narrow" panose="020B0606020202030204" pitchFamily="34" charset="0"/>
              </a:rPr>
              <a:t>of </a:t>
            </a:r>
            <a:r>
              <a:rPr lang="en-US" sz="1100" dirty="0" smtClean="0">
                <a:latin typeface="Arial Narrow" panose="020B0606020202030204" pitchFamily="34" charset="0"/>
              </a:rPr>
              <a:t>Neutral-Beam-Driven Compressional </a:t>
            </a:r>
            <a:r>
              <a:rPr lang="en-US" sz="1100" dirty="0" err="1">
                <a:latin typeface="Arial Narrow" panose="020B0606020202030204" pitchFamily="34" charset="0"/>
              </a:rPr>
              <a:t>Alfvén</a:t>
            </a:r>
            <a:r>
              <a:rPr lang="en-US" sz="1100" dirty="0">
                <a:latin typeface="Arial Narrow" panose="020B0606020202030204" pitchFamily="34" charset="0"/>
              </a:rPr>
              <a:t> </a:t>
            </a:r>
            <a:r>
              <a:rPr lang="en-US" sz="1100" dirty="0" err="1">
                <a:latin typeface="Arial Narrow" panose="020B0606020202030204" pitchFamily="34" charset="0"/>
              </a:rPr>
              <a:t>Eigenmodes</a:t>
            </a:r>
            <a:r>
              <a:rPr lang="en-US" sz="1100" dirty="0">
                <a:latin typeface="Arial Narrow" panose="020B0606020202030204" pitchFamily="34" charset="0"/>
              </a:rPr>
              <a:t> </a:t>
            </a:r>
            <a:r>
              <a:rPr lang="en-US" sz="1100" dirty="0" smtClean="0">
                <a:latin typeface="Arial Narrow" panose="020B0606020202030204" pitchFamily="34" charset="0"/>
              </a:rPr>
              <a:t>to Kinetic </a:t>
            </a:r>
            <a:r>
              <a:rPr lang="en-US" sz="1100" dirty="0" err="1">
                <a:latin typeface="Arial Narrow" panose="020B0606020202030204" pitchFamily="34" charset="0"/>
              </a:rPr>
              <a:t>Alfvén</a:t>
            </a:r>
            <a:r>
              <a:rPr lang="en-US" sz="1100" dirty="0">
                <a:latin typeface="Arial Narrow" panose="020B0606020202030204" pitchFamily="34" charset="0"/>
              </a:rPr>
              <a:t> Waves in NSTX and </a:t>
            </a:r>
            <a:r>
              <a:rPr lang="en-US" sz="1100" dirty="0" smtClean="0">
                <a:latin typeface="Arial Narrow" panose="020B0606020202030204" pitchFamily="34" charset="0"/>
              </a:rPr>
              <a:t>Energy </a:t>
            </a:r>
            <a:r>
              <a:rPr lang="en-US" sz="1100" dirty="0" err="1" smtClean="0">
                <a:latin typeface="Arial Narrow" panose="020B0606020202030204" pitchFamily="34" charset="0"/>
              </a:rPr>
              <a:t>Channelling</a:t>
            </a:r>
            <a:r>
              <a:rPr lang="en-US" sz="1100" dirty="0" smtClean="0">
                <a:latin typeface="Arial Narrow" panose="020B0606020202030204" pitchFamily="34" charset="0"/>
              </a:rPr>
              <a:t>”</a:t>
            </a:r>
          </a:p>
          <a:p>
            <a:pPr marL="0" indent="-114300">
              <a:lnSpc>
                <a:spcPct val="75000"/>
              </a:lnSpc>
            </a:pPr>
            <a:r>
              <a:rPr lang="en-US" sz="1600" dirty="0" smtClean="0"/>
              <a:t>Thursday, </a:t>
            </a:r>
            <a:r>
              <a:rPr lang="en-US" sz="1600" dirty="0"/>
              <a:t>October </a:t>
            </a:r>
            <a:r>
              <a:rPr lang="en-US" sz="1600" dirty="0" smtClean="0"/>
              <a:t>20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EX/5-3 </a:t>
            </a:r>
            <a:r>
              <a:rPr lang="en-US" sz="1100" dirty="0" smtClean="0">
                <a:latin typeface="Arial Narrow" panose="020B0606020202030204" pitchFamily="34" charset="0"/>
              </a:rPr>
              <a:t>- A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Diallo, “Energy </a:t>
            </a:r>
            <a:r>
              <a:rPr lang="en-US" sz="1100" dirty="0">
                <a:latin typeface="Arial Narrow" panose="020B0606020202030204" pitchFamily="34" charset="0"/>
              </a:rPr>
              <a:t>Exchange </a:t>
            </a:r>
            <a:r>
              <a:rPr lang="en-US" sz="1100" dirty="0" smtClean="0">
                <a:latin typeface="Arial Narrow" panose="020B0606020202030204" pitchFamily="34" charset="0"/>
              </a:rPr>
              <a:t>Dynamics across L-H Transitions </a:t>
            </a:r>
            <a:r>
              <a:rPr lang="en-US" sz="1100" dirty="0">
                <a:latin typeface="Arial Narrow" panose="020B0606020202030204" pitchFamily="34" charset="0"/>
              </a:rPr>
              <a:t>in </a:t>
            </a:r>
            <a:r>
              <a:rPr lang="en-US" sz="1100" dirty="0" smtClean="0">
                <a:latin typeface="Arial Narrow" panose="020B0606020202030204" pitchFamily="34" charset="0"/>
              </a:rPr>
              <a:t>NSTX”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MPT/P5-30 </a:t>
            </a:r>
            <a:r>
              <a:rPr lang="en-US" sz="1100" dirty="0" smtClean="0">
                <a:latin typeface="Arial Narrow" panose="020B0606020202030204" pitchFamily="34" charset="0"/>
              </a:rPr>
              <a:t>- M</a:t>
            </a:r>
            <a:r>
              <a:rPr lang="en-US" sz="1100" dirty="0">
                <a:latin typeface="Arial Narrow" panose="020B0606020202030204" pitchFamily="34" charset="0"/>
              </a:rPr>
              <a:t>. A. </a:t>
            </a:r>
            <a:r>
              <a:rPr lang="en-US" sz="1100" dirty="0" err="1" smtClean="0">
                <a:latin typeface="Arial Narrow" panose="020B0606020202030204" pitchFamily="34" charset="0"/>
              </a:rPr>
              <a:t>Jaworski</a:t>
            </a:r>
            <a:r>
              <a:rPr lang="en-US" sz="1100" dirty="0" smtClean="0">
                <a:latin typeface="Arial Narrow" panose="020B0606020202030204" pitchFamily="34" charset="0"/>
              </a:rPr>
              <a:t>,  “High-Temperature</a:t>
            </a:r>
            <a:r>
              <a:rPr lang="en-US" sz="1100" dirty="0">
                <a:latin typeface="Arial Narrow" panose="020B0606020202030204" pitchFamily="34" charset="0"/>
              </a:rPr>
              <a:t>, Liquid </a:t>
            </a:r>
            <a:r>
              <a:rPr lang="en-US" sz="1100" dirty="0" smtClean="0">
                <a:latin typeface="Arial Narrow" panose="020B0606020202030204" pitchFamily="34" charset="0"/>
              </a:rPr>
              <a:t>Metal Plasma-Facing </a:t>
            </a:r>
            <a:r>
              <a:rPr lang="en-US" sz="1100" dirty="0">
                <a:latin typeface="Arial Narrow" panose="020B0606020202030204" pitchFamily="34" charset="0"/>
              </a:rPr>
              <a:t>Component Research </a:t>
            </a:r>
            <a:r>
              <a:rPr lang="en-US" sz="1100" dirty="0" smtClean="0">
                <a:latin typeface="Arial Narrow" panose="020B0606020202030204" pitchFamily="34" charset="0"/>
              </a:rPr>
              <a:t>and Development </a:t>
            </a:r>
            <a:r>
              <a:rPr lang="en-US" sz="1100" dirty="0">
                <a:latin typeface="Arial Narrow" panose="020B0606020202030204" pitchFamily="34" charset="0"/>
              </a:rPr>
              <a:t>for the </a:t>
            </a:r>
            <a:r>
              <a:rPr lang="en-US" sz="1100" dirty="0" smtClean="0">
                <a:latin typeface="Arial Narrow" panose="020B0606020202030204" pitchFamily="34" charset="0"/>
              </a:rPr>
              <a:t>NSTX-U”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 smtClean="0">
                <a:latin typeface="Arial Narrow" panose="020B0606020202030204" pitchFamily="34" charset="0"/>
              </a:rPr>
              <a:t>EX/P6-46 - C. Myers, “A </a:t>
            </a:r>
            <a:r>
              <a:rPr lang="en-US" sz="1100" dirty="0" err="1">
                <a:latin typeface="Arial Narrow" panose="020B0606020202030204" pitchFamily="34" charset="0"/>
              </a:rPr>
              <a:t>Multimachine</a:t>
            </a:r>
            <a:r>
              <a:rPr lang="en-US" sz="1100" dirty="0">
                <a:latin typeface="Arial Narrow" panose="020B0606020202030204" pitchFamily="34" charset="0"/>
              </a:rPr>
              <a:t> Analysis </a:t>
            </a:r>
            <a:r>
              <a:rPr lang="en-US" sz="1100" dirty="0" smtClean="0">
                <a:latin typeface="Arial Narrow" panose="020B0606020202030204" pitchFamily="34" charset="0"/>
              </a:rPr>
              <a:t>of Non-axisymmetric </a:t>
            </a:r>
            <a:r>
              <a:rPr lang="en-US" sz="1100" dirty="0">
                <a:latin typeface="Arial Narrow" panose="020B0606020202030204" pitchFamily="34" charset="0"/>
              </a:rPr>
              <a:t>and Rotating </a:t>
            </a:r>
            <a:r>
              <a:rPr lang="en-US" sz="1100" dirty="0" smtClean="0">
                <a:latin typeface="Arial Narrow" panose="020B0606020202030204" pitchFamily="34" charset="0"/>
              </a:rPr>
              <a:t>Halo Currents”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 smtClean="0">
                <a:latin typeface="Arial Narrow" panose="020B0606020202030204" pitchFamily="34" charset="0"/>
              </a:rPr>
              <a:t>TH/P6-12 - </a:t>
            </a:r>
            <a:r>
              <a:rPr lang="en-US" sz="1100" dirty="0">
                <a:latin typeface="Arial Narrow" panose="020B0606020202030204" pitchFamily="34" charset="0"/>
              </a:rPr>
              <a:t>J. </a:t>
            </a:r>
            <a:r>
              <a:rPr lang="en-US" sz="1100" dirty="0" smtClean="0">
                <a:latin typeface="Arial Narrow" panose="020B0606020202030204" pitchFamily="34" charset="0"/>
              </a:rPr>
              <a:t>Lore, “Pedestal-to-Wall </a:t>
            </a:r>
            <a:r>
              <a:rPr lang="en-US" sz="1100" dirty="0">
                <a:latin typeface="Arial Narrow" panose="020B0606020202030204" pitchFamily="34" charset="0"/>
              </a:rPr>
              <a:t>3D Fluid </a:t>
            </a:r>
            <a:r>
              <a:rPr lang="en-US" sz="1100" dirty="0" smtClean="0">
                <a:latin typeface="Arial Narrow" panose="020B0606020202030204" pitchFamily="34" charset="0"/>
              </a:rPr>
              <a:t>Transport Simulations </a:t>
            </a:r>
            <a:r>
              <a:rPr lang="en-US" sz="1100" dirty="0">
                <a:latin typeface="Arial Narrow" panose="020B0606020202030204" pitchFamily="34" charset="0"/>
              </a:rPr>
              <a:t>on DIII-D and </a:t>
            </a:r>
            <a:r>
              <a:rPr lang="en-US" sz="1100" dirty="0" smtClean="0">
                <a:latin typeface="Arial Narrow" panose="020B0606020202030204" pitchFamily="34" charset="0"/>
              </a:rPr>
              <a:t>NSTX”</a:t>
            </a:r>
          </a:p>
          <a:p>
            <a:pPr marL="0" indent="-114300">
              <a:lnSpc>
                <a:spcPct val="75000"/>
              </a:lnSpc>
            </a:pPr>
            <a:r>
              <a:rPr lang="en-US" sz="1600" dirty="0" smtClean="0"/>
              <a:t>Friday, October 21</a:t>
            </a:r>
            <a:endParaRPr lang="en-US" sz="1600" dirty="0"/>
          </a:p>
          <a:p>
            <a:pPr marL="228600" lvl="1" indent="-114300">
              <a:lnSpc>
                <a:spcPct val="75000"/>
              </a:lnSpc>
            </a:pPr>
            <a:r>
              <a:rPr lang="en-US" sz="1100" dirty="0" smtClean="0">
                <a:latin typeface="Arial Narrow" panose="020B0606020202030204" pitchFamily="34" charset="0"/>
              </a:rPr>
              <a:t>FIP/P7-1 - T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Brown, “Development </a:t>
            </a:r>
            <a:r>
              <a:rPr lang="en-US" sz="1100" dirty="0">
                <a:latin typeface="Arial Narrow" panose="020B0606020202030204" pitchFamily="34" charset="0"/>
              </a:rPr>
              <a:t>of a 3 m HTS FNSF </a:t>
            </a:r>
            <a:r>
              <a:rPr lang="en-US" sz="1100" dirty="0" smtClean="0">
                <a:latin typeface="Arial Narrow" panose="020B0606020202030204" pitchFamily="34" charset="0"/>
              </a:rPr>
              <a:t>Device and </a:t>
            </a:r>
            <a:r>
              <a:rPr lang="en-US" sz="1100" dirty="0">
                <a:latin typeface="Arial Narrow" panose="020B0606020202030204" pitchFamily="34" charset="0"/>
              </a:rPr>
              <a:t>the Qualifying Design and </a:t>
            </a:r>
            <a:r>
              <a:rPr lang="en-US" sz="1100" dirty="0" smtClean="0">
                <a:latin typeface="Arial Narrow" panose="020B0606020202030204" pitchFamily="34" charset="0"/>
              </a:rPr>
              <a:t>Engineering R&amp;D </a:t>
            </a:r>
            <a:r>
              <a:rPr lang="en-US" sz="1100" dirty="0">
                <a:latin typeface="Arial Narrow" panose="020B0606020202030204" pitchFamily="34" charset="0"/>
              </a:rPr>
              <a:t>Needed to Meet the Low AR </a:t>
            </a:r>
            <a:r>
              <a:rPr lang="en-US" sz="1100" dirty="0" smtClean="0">
                <a:latin typeface="Arial Narrow" panose="020B0606020202030204" pitchFamily="34" charset="0"/>
              </a:rPr>
              <a:t>Design Point”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FIP/P7-36 </a:t>
            </a:r>
            <a:r>
              <a:rPr lang="en-US" sz="1100" dirty="0" smtClean="0">
                <a:latin typeface="Arial Narrow" panose="020B0606020202030204" pitchFamily="34" charset="0"/>
              </a:rPr>
              <a:t>- R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Lunsford, “ELM </a:t>
            </a:r>
            <a:r>
              <a:rPr lang="en-US" sz="1100" dirty="0">
                <a:latin typeface="Arial Narrow" panose="020B0606020202030204" pitchFamily="34" charset="0"/>
              </a:rPr>
              <a:t>Pacing with High </a:t>
            </a:r>
            <a:r>
              <a:rPr lang="en-US" sz="1100" dirty="0" smtClean="0">
                <a:latin typeface="Arial Narrow" panose="020B0606020202030204" pitchFamily="34" charset="0"/>
              </a:rPr>
              <a:t>Frequency Multispecies </a:t>
            </a:r>
            <a:r>
              <a:rPr lang="en-US" sz="1100" dirty="0">
                <a:latin typeface="Arial Narrow" panose="020B0606020202030204" pitchFamily="34" charset="0"/>
              </a:rPr>
              <a:t>Impurity Granule Injection </a:t>
            </a:r>
            <a:r>
              <a:rPr lang="en-US" sz="1100" dirty="0" smtClean="0">
                <a:latin typeface="Arial Narrow" panose="020B0606020202030204" pitchFamily="34" charset="0"/>
              </a:rPr>
              <a:t>in NSTX-U </a:t>
            </a:r>
            <a:r>
              <a:rPr lang="en-US" sz="1100" dirty="0">
                <a:latin typeface="Arial Narrow" panose="020B0606020202030204" pitchFamily="34" charset="0"/>
              </a:rPr>
              <a:t>H-Mode </a:t>
            </a:r>
            <a:r>
              <a:rPr lang="en-US" sz="1100" dirty="0" smtClean="0">
                <a:latin typeface="Arial Narrow" panose="020B0606020202030204" pitchFamily="34" charset="0"/>
              </a:rPr>
              <a:t>Discharges”</a:t>
            </a:r>
          </a:p>
          <a:p>
            <a:pPr marL="228600" lvl="1" indent="-114300">
              <a:lnSpc>
                <a:spcPct val="75000"/>
              </a:lnSpc>
            </a:pPr>
            <a:r>
              <a:rPr lang="en-US" sz="1100" dirty="0">
                <a:latin typeface="Arial Narrow" panose="020B0606020202030204" pitchFamily="34" charset="0"/>
              </a:rPr>
              <a:t>FIP/P7-42 </a:t>
            </a:r>
            <a:r>
              <a:rPr lang="en-US" sz="1100" dirty="0" smtClean="0">
                <a:latin typeface="Arial Narrow" panose="020B0606020202030204" pitchFamily="34" charset="0"/>
              </a:rPr>
              <a:t>- R</a:t>
            </a:r>
            <a:r>
              <a:rPr lang="en-US" sz="1100" dirty="0">
                <a:latin typeface="Arial Narrow" panose="020B0606020202030204" pitchFamily="34" charset="0"/>
              </a:rPr>
              <a:t>. </a:t>
            </a:r>
            <a:r>
              <a:rPr lang="en-US" sz="1100" dirty="0" smtClean="0">
                <a:latin typeface="Arial Narrow" panose="020B0606020202030204" pitchFamily="34" charset="0"/>
              </a:rPr>
              <a:t>Raman, “NSTX-U </a:t>
            </a:r>
            <a:r>
              <a:rPr lang="en-US" sz="1100" dirty="0">
                <a:latin typeface="Arial Narrow" panose="020B0606020202030204" pitchFamily="34" charset="0"/>
              </a:rPr>
              <a:t>Contributions to </a:t>
            </a:r>
            <a:r>
              <a:rPr lang="en-US" sz="1100" dirty="0" smtClean="0">
                <a:latin typeface="Arial Narrow" panose="020B0606020202030204" pitchFamily="34" charset="0"/>
              </a:rPr>
              <a:t>Disruption Mitigation </a:t>
            </a:r>
            <a:r>
              <a:rPr lang="en-US" sz="1100" dirty="0">
                <a:latin typeface="Arial Narrow" panose="020B0606020202030204" pitchFamily="34" charset="0"/>
              </a:rPr>
              <a:t>Studies in Support of </a:t>
            </a:r>
            <a:r>
              <a:rPr lang="en-US" sz="1100" dirty="0" smtClean="0">
                <a:latin typeface="Arial Narrow" panose="020B0606020202030204" pitchFamily="34" charset="0"/>
              </a:rPr>
              <a:t>ITER”</a:t>
            </a:r>
          </a:p>
          <a:p>
            <a:pPr marL="228600" lvl="1" indent="-114300">
              <a:lnSpc>
                <a:spcPct val="75000"/>
              </a:lnSpc>
            </a:pPr>
            <a:endParaRPr lang="en-US" sz="1100" dirty="0">
              <a:latin typeface="Arial Narrow" panose="020B0606020202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IAEA-FEC presentations from NSTX-U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105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PF1AU coil developed turn-to-turn short(s)</a:t>
            </a:r>
          </a:p>
        </p:txBody>
      </p:sp>
      <p:pic>
        <p:nvPicPr>
          <p:cNvPr id="5" name="Shape 60" descr="Screen Shot 2016-07-08 at 12.22.44 PM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0414" y="2002632"/>
            <a:ext cx="2667000" cy="39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75" y="1701801"/>
            <a:ext cx="3146609" cy="386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32014" y="2231232"/>
            <a:ext cx="914400" cy="106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46414" y="1701800"/>
            <a:ext cx="2449261" cy="52943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46414" y="3298032"/>
            <a:ext cx="2449261" cy="226615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458200" y="4564618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PF3U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458200" y="3683000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PF2U</a:t>
            </a:r>
            <a:endParaRPr lang="en-US" sz="1400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214875" y="3858483"/>
            <a:ext cx="2243325" cy="20551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205475" y="4718507"/>
            <a:ext cx="1252725" cy="13975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15290" y="1942068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TF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227893" y="2841823"/>
            <a:ext cx="420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/>
              <a:t>OH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542761" y="3850046"/>
            <a:ext cx="130939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3200" b="1" dirty="0" smtClean="0"/>
              <a:t>PF1AU</a:t>
            </a:r>
            <a:endParaRPr lang="en-US" sz="3200" b="1" dirty="0"/>
          </a:p>
        </p:txBody>
      </p:sp>
      <p:cxnSp>
        <p:nvCxnSpPr>
          <p:cNvPr id="31" name="Straight Arrow Connector 30"/>
          <p:cNvCxnSpPr>
            <a:stCxn id="28" idx="3"/>
          </p:cNvCxnSpPr>
          <p:nvPr/>
        </p:nvCxnSpPr>
        <p:spPr>
          <a:xfrm>
            <a:off x="4669874" y="2095957"/>
            <a:ext cx="533400" cy="35891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657933" y="2997200"/>
            <a:ext cx="676067" cy="47110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800600" y="4170750"/>
            <a:ext cx="533400" cy="271561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63389" y="3451423"/>
            <a:ext cx="67197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b="1" dirty="0" smtClean="0"/>
              <a:t>PF1BU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048847" y="3166645"/>
            <a:ext cx="66556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400" b="1" dirty="0" smtClean="0"/>
              <a:t>PF1CU</a:t>
            </a:r>
            <a:endParaRPr lang="en-US" sz="1400" b="1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209800" y="685800"/>
            <a:ext cx="1561244" cy="3225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5334000" y="3886200"/>
            <a:ext cx="152400" cy="1192312"/>
          </a:xfrm>
          <a:prstGeom prst="roundRect">
            <a:avLst>
              <a:gd name="adj" fmla="val 43708"/>
            </a:avLst>
          </a:prstGeom>
          <a:noFill/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714414" y="3567499"/>
            <a:ext cx="854412" cy="57270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714414" y="3320534"/>
            <a:ext cx="1067178" cy="70296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8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4394911" cy="5334000"/>
          </a:xfrm>
        </p:spPr>
        <p:txBody>
          <a:bodyPr>
            <a:normAutofit/>
          </a:bodyPr>
          <a:lstStyle/>
          <a:p>
            <a:pPr marL="169863" indent="-169863">
              <a:spcBef>
                <a:spcPts val="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</a:rPr>
              <a:t>Coil carries current when open circuited (open circuited every shot before plasma is produced)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dk1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 smtClean="0">
                <a:solidFill>
                  <a:schemeClr val="dk1"/>
                </a:solidFill>
              </a:rPr>
              <a:t>turn-to-turn short</a:t>
            </a:r>
          </a:p>
          <a:p>
            <a:pPr marL="169863" indent="-169863">
              <a:spcBef>
                <a:spcPts val="0"/>
              </a:spcBef>
              <a:spcAft>
                <a:spcPts val="1000"/>
              </a:spcAft>
              <a:buFont typeface="Arial"/>
              <a:buChar char="•"/>
            </a:pPr>
            <a:endParaRPr lang="en-US" sz="1600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" sz="2400" dirty="0" smtClean="0">
                <a:solidFill>
                  <a:schemeClr val="dk1"/>
                </a:solidFill>
              </a:rPr>
              <a:t>PF1AU </a:t>
            </a:r>
            <a:r>
              <a:rPr lang="en" sz="2400" dirty="0">
                <a:solidFill>
                  <a:schemeClr val="dk1"/>
                </a:solidFill>
              </a:rPr>
              <a:t>first starts to </a:t>
            </a:r>
            <a:r>
              <a:rPr lang="en-US" sz="2400" dirty="0">
                <a:solidFill>
                  <a:schemeClr val="dk1"/>
                </a:solidFill>
              </a:rPr>
              <a:t>conduct</a:t>
            </a:r>
            <a:r>
              <a:rPr lang="en" sz="2400" dirty="0">
                <a:solidFill>
                  <a:schemeClr val="dk1"/>
                </a:solidFill>
              </a:rPr>
              <a:t> </a:t>
            </a:r>
            <a:r>
              <a:rPr lang="en-US" sz="2400" dirty="0">
                <a:solidFill>
                  <a:schemeClr val="dk1"/>
                </a:solidFill>
              </a:rPr>
              <a:t>current</a:t>
            </a:r>
            <a:r>
              <a:rPr lang="en" sz="2400" dirty="0">
                <a:solidFill>
                  <a:schemeClr val="dk1"/>
                </a:solidFill>
              </a:rPr>
              <a:t> at the end of the </a:t>
            </a:r>
            <a:r>
              <a:rPr lang="en" sz="2400" dirty="0" smtClean="0">
                <a:solidFill>
                  <a:schemeClr val="dk1"/>
                </a:solidFill>
              </a:rPr>
              <a:t>March / April </a:t>
            </a:r>
            <a:r>
              <a:rPr lang="en" sz="2400" dirty="0">
                <a:solidFill>
                  <a:schemeClr val="dk1"/>
                </a:solidFill>
              </a:rPr>
              <a:t>run </a:t>
            </a:r>
            <a:r>
              <a:rPr lang="en" sz="2400" dirty="0" smtClean="0">
                <a:solidFill>
                  <a:schemeClr val="dk1"/>
                </a:solidFill>
              </a:rPr>
              <a:t>period</a:t>
            </a:r>
            <a:endParaRPr lang="en-US" sz="2400" dirty="0" smtClean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" sz="700" dirty="0">
              <a:solidFill>
                <a:schemeClr val="dk1"/>
              </a:solidFill>
            </a:endParaRPr>
          </a:p>
          <a:p>
            <a:pPr marL="169863" lvl="0" indent="-169863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Arial"/>
              <a:buChar char="•"/>
            </a:pPr>
            <a:r>
              <a:rPr lang="en" sz="2400" dirty="0" smtClean="0">
                <a:solidFill>
                  <a:schemeClr val="dk1"/>
                </a:solidFill>
              </a:rPr>
              <a:t>Very </a:t>
            </a:r>
            <a:r>
              <a:rPr lang="en" sz="2400" dirty="0">
                <a:solidFill>
                  <a:schemeClr val="dk1"/>
                </a:solidFill>
              </a:rPr>
              <a:t>fast degradation on the final run day in </a:t>
            </a:r>
            <a:r>
              <a:rPr lang="en" sz="2400" dirty="0" smtClean="0">
                <a:solidFill>
                  <a:schemeClr val="dk1"/>
                </a:solidFill>
              </a:rPr>
              <a:t>June</a:t>
            </a:r>
            <a:endParaRPr lang="en-US" sz="2400" dirty="0" smtClean="0">
              <a:solidFill>
                <a:schemeClr val="dk1"/>
              </a:solidFill>
            </a:endParaRPr>
          </a:p>
          <a:p>
            <a:pPr marL="169863" lvl="0" indent="-169863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Arial"/>
              <a:buChar char="•"/>
            </a:pPr>
            <a:endParaRPr lang="en" sz="1600" dirty="0" smtClean="0">
              <a:solidFill>
                <a:schemeClr val="dk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Evolution of induced current in PF1AU</a:t>
            </a:r>
            <a:endParaRPr lang="en-US" sz="3600" dirty="0"/>
          </a:p>
        </p:txBody>
      </p:sp>
      <p:pic>
        <p:nvPicPr>
          <p:cNvPr id="4" name="Shape 822" descr="PF1aUL_rampup_trends_shotnu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94911" y="1391175"/>
            <a:ext cx="4749089" cy="42476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391400" y="1828800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66055" y="1828800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943600"/>
            <a:ext cx="894446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3363" indent="-233363" algn="ctr">
              <a:buFont typeface="Arial" panose="020B0604020202020204" pitchFamily="34" charset="0"/>
              <a:buChar char="•"/>
            </a:pPr>
            <a:r>
              <a:rPr lang="en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PF1AL </a:t>
            </a:r>
            <a:r>
              <a:rPr lang="e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no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anomalies, but will pre-emptively be replaced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NSTX-U plans for initiating conversion to high-Z PFCs and studying flowing liquid metal PFCs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1219200"/>
            <a:ext cx="4876801" cy="42672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Base high-Z tiles without Li reservoir will be tested first</a:t>
            </a:r>
          </a:p>
          <a:p>
            <a:pPr lvl="1"/>
            <a:r>
              <a:rPr lang="en-US" sz="2000" dirty="0" smtClean="0"/>
              <a:t>Full toroidal row on OB </a:t>
            </a:r>
            <a:r>
              <a:rPr lang="en-US" sz="2000" dirty="0" err="1" smtClean="0"/>
              <a:t>divertor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Utilizes </a:t>
            </a:r>
            <a:r>
              <a:rPr lang="en-US" sz="2000" dirty="0"/>
              <a:t>wire-EDM fabrication to obtain complex geometry</a:t>
            </a:r>
          </a:p>
          <a:p>
            <a:endParaRPr lang="en-US" sz="1000" dirty="0" smtClean="0"/>
          </a:p>
          <a:p>
            <a:pPr marL="0" indent="0">
              <a:buNone/>
            </a:pPr>
            <a:r>
              <a:rPr lang="en-US" sz="2400" dirty="0" smtClean="0"/>
              <a:t>2.  Later test pre-filled Li tiles:</a:t>
            </a:r>
          </a:p>
          <a:p>
            <a:pPr lvl="1"/>
            <a:r>
              <a:rPr lang="en-US" sz="2000" dirty="0" smtClean="0"/>
              <a:t>Similar to capillary porous system (CPS) but applicable as divertor PFC</a:t>
            </a:r>
          </a:p>
          <a:p>
            <a:pPr lvl="1"/>
            <a:r>
              <a:rPr lang="en-US" sz="2000" dirty="0" smtClean="0"/>
              <a:t>Passive surface replenishment</a:t>
            </a:r>
          </a:p>
          <a:p>
            <a:pPr lvl="1"/>
            <a:r>
              <a:rPr lang="en-US" sz="2000" dirty="0" err="1" smtClean="0"/>
              <a:t>Bakeout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e</a:t>
            </a:r>
            <a:r>
              <a:rPr lang="en-US" sz="2000" dirty="0" smtClean="0"/>
              <a:t>rodible high-Z layer/film</a:t>
            </a:r>
          </a:p>
          <a:p>
            <a:pPr lvl="1"/>
            <a:r>
              <a:rPr lang="en-US" sz="2000" dirty="0" smtClean="0"/>
              <a:t>Test when technically ready</a:t>
            </a:r>
            <a:endParaRPr lang="en-US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/>
          <a:stretch/>
        </p:blipFill>
        <p:spPr bwMode="auto">
          <a:xfrm>
            <a:off x="5107471" y="1143000"/>
            <a:ext cx="3960329" cy="255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218" y="3886200"/>
            <a:ext cx="376738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67401"/>
            <a:ext cx="2117212" cy="51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41" y="5562600"/>
            <a:ext cx="14478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18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72284"/>
            <a:ext cx="9144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28" y="3099435"/>
            <a:ext cx="488950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Develop solutions for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plasma-  material interface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(PMI)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928" y="4873237"/>
            <a:ext cx="5102860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marR="5080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2800" dirty="0">
                <a:latin typeface="Arial"/>
                <a:cs typeface="Arial"/>
              </a:rPr>
              <a:t>Advance </a:t>
            </a:r>
            <a:r>
              <a:rPr sz="2800" spc="-5" dirty="0">
                <a:latin typeface="Arial"/>
                <a:cs typeface="Arial"/>
              </a:rPr>
              <a:t>ST </a:t>
            </a:r>
            <a:r>
              <a:rPr sz="2800" dirty="0">
                <a:latin typeface="Arial"/>
                <a:cs typeface="Arial"/>
              </a:rPr>
              <a:t>as Fusion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Nuclear  Science Facility and </a:t>
            </a:r>
            <a:r>
              <a:rPr sz="2800" spc="-5" dirty="0">
                <a:latin typeface="Arial"/>
                <a:cs typeface="Arial"/>
              </a:rPr>
              <a:t>Pilot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Plant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97663" y="2872252"/>
            <a:ext cx="1793937" cy="1307980"/>
            <a:chOff x="5551149" y="2877239"/>
            <a:chExt cx="1793937" cy="1307980"/>
          </a:xfrm>
        </p:grpSpPr>
        <p:sp>
          <p:nvSpPr>
            <p:cNvPr id="9" name="object 9"/>
            <p:cNvSpPr/>
            <p:nvPr/>
          </p:nvSpPr>
          <p:spPr>
            <a:xfrm>
              <a:off x="5668686" y="2877239"/>
              <a:ext cx="1530349" cy="9905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551149" y="3908220"/>
              <a:ext cx="1793937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Liquid </a:t>
              </a:r>
              <a:r>
                <a:rPr spc="-5" dirty="0">
                  <a:latin typeface="Arial" panose="020B0604020202020204" pitchFamily="34" charset="0"/>
                  <a:cs typeface="Arial" panose="020B0604020202020204" pitchFamily="34" charset="0"/>
                </a:rPr>
                <a:t>metals </a:t>
              </a: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spc="-3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pc="-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38800" y="2895600"/>
            <a:ext cx="1354856" cy="1315410"/>
            <a:chOff x="7589118" y="2877239"/>
            <a:chExt cx="1354856" cy="1315410"/>
          </a:xfrm>
        </p:grpSpPr>
        <p:sp>
          <p:nvSpPr>
            <p:cNvPr id="11" name="object 11"/>
            <p:cNvSpPr txBox="1"/>
            <p:nvPr/>
          </p:nvSpPr>
          <p:spPr>
            <a:xfrm>
              <a:off x="7589118" y="3907534"/>
              <a:ext cx="1296670" cy="285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spc="-5" dirty="0">
                  <a:latin typeface="Arial"/>
                  <a:cs typeface="Arial"/>
                </a:rPr>
                <a:t>Snowflake/X</a:t>
              </a:r>
              <a:endParaRPr sz="1800" dirty="0"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669213" y="2877239"/>
              <a:ext cx="1274761" cy="10477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77436" y="4489704"/>
            <a:ext cx="11049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latin typeface="Arial"/>
                <a:cs typeface="Arial"/>
              </a:rPr>
              <a:t>ST-FNSF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Pilot-Plant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67400" y="4343400"/>
            <a:ext cx="1502676" cy="167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68430" y="5169158"/>
            <a:ext cx="1378021" cy="1308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0826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8082"/>
            <a:ext cx="91440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2700">
              <a:lnSpc>
                <a:spcPts val="3670"/>
              </a:lnSpc>
            </a:pPr>
            <a:r>
              <a:rPr sz="3200" b="1" spc="-5" dirty="0">
                <a:latin typeface="Arial"/>
                <a:cs typeface="Arial"/>
              </a:rPr>
              <a:t>NSTX-U will </a:t>
            </a:r>
            <a:r>
              <a:rPr sz="3200" b="1" spc="-10" dirty="0">
                <a:latin typeface="Arial"/>
                <a:cs typeface="Arial"/>
              </a:rPr>
              <a:t>access </a:t>
            </a:r>
            <a:r>
              <a:rPr sz="3200" b="1" spc="-5" dirty="0">
                <a:latin typeface="Arial"/>
                <a:cs typeface="Arial"/>
              </a:rPr>
              <a:t>new </a:t>
            </a:r>
            <a:r>
              <a:rPr sz="3200" b="1" spc="-5" dirty="0" smtClean="0">
                <a:latin typeface="Arial"/>
                <a:cs typeface="Arial"/>
              </a:rPr>
              <a:t>physics</a:t>
            </a:r>
            <a:r>
              <a:rPr lang="en-US" sz="3200" b="1" spc="-5" dirty="0" smtClean="0">
                <a:latin typeface="Arial"/>
                <a:cs typeface="Arial"/>
              </a:rPr>
              <a:t/>
            </a:r>
            <a:br>
              <a:rPr lang="en-US" sz="3200" b="1" spc="-5" dirty="0" smtClean="0">
                <a:latin typeface="Arial"/>
                <a:cs typeface="Arial"/>
              </a:rPr>
            </a:br>
            <a:r>
              <a:rPr sz="3200" b="1" spc="-5" dirty="0" smtClean="0">
                <a:latin typeface="Arial"/>
                <a:cs typeface="Arial"/>
              </a:rPr>
              <a:t>with </a:t>
            </a:r>
            <a:r>
              <a:rPr sz="3200" b="1" spc="-5" dirty="0">
                <a:latin typeface="Arial"/>
                <a:cs typeface="Arial"/>
              </a:rPr>
              <a:t>2 major new</a:t>
            </a:r>
            <a:r>
              <a:rPr sz="3200" b="1" spc="-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tools: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714" y="5312664"/>
            <a:ext cx="4283710" cy="11285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870"/>
              </a:lnSpc>
            </a:pPr>
            <a:r>
              <a:rPr sz="2400" b="1" u="heavy" spc="-5" dirty="0">
                <a:latin typeface="Arial Narrow"/>
                <a:cs typeface="Arial Narrow"/>
              </a:rPr>
              <a:t>Higher </a:t>
            </a:r>
            <a:r>
              <a:rPr sz="2400" b="1" u="heavy" spc="-110" dirty="0">
                <a:latin typeface="Arial Narrow"/>
                <a:cs typeface="Arial Narrow"/>
              </a:rPr>
              <a:t>T, </a:t>
            </a:r>
            <a:r>
              <a:rPr sz="2400" b="1" u="heavy" spc="-5" dirty="0">
                <a:latin typeface="Arial Narrow"/>
                <a:cs typeface="Arial Narrow"/>
              </a:rPr>
              <a:t>low </a:t>
            </a:r>
            <a:r>
              <a:rPr lang="en-US" sz="2400" b="1" u="heavy" spc="-5" dirty="0" smtClean="0">
                <a:latin typeface="Symbol" panose="05050102010706020507" pitchFamily="18" charset="2"/>
                <a:cs typeface="Arial Narrow"/>
              </a:rPr>
              <a:t>n</a:t>
            </a:r>
            <a:r>
              <a:rPr lang="en-US" sz="2400" b="1" u="heavy" spc="-5" dirty="0" smtClean="0">
                <a:latin typeface="Arial Narrow"/>
                <a:cs typeface="Arial Narrow"/>
              </a:rPr>
              <a:t>*</a:t>
            </a:r>
            <a:r>
              <a:rPr sz="2400" b="1" u="heavy" spc="-5" dirty="0" smtClean="0">
                <a:latin typeface="Arial Narrow"/>
                <a:cs typeface="Arial Narrow"/>
              </a:rPr>
              <a:t> </a:t>
            </a:r>
            <a:r>
              <a:rPr lang="en-US" sz="2400" b="1" u="heavy" spc="-5" dirty="0" smtClean="0">
                <a:latin typeface="Arial Narrow"/>
                <a:cs typeface="Arial Narrow"/>
              </a:rPr>
              <a:t>from low to h</a:t>
            </a:r>
            <a:r>
              <a:rPr sz="2400" b="1" u="heavy" spc="-5" dirty="0" smtClean="0">
                <a:latin typeface="Arial Narrow"/>
                <a:cs typeface="Arial Narrow"/>
              </a:rPr>
              <a:t>igh</a:t>
            </a:r>
            <a:r>
              <a:rPr sz="2400" b="1" u="heavy" spc="140" dirty="0" smtClean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Symbol"/>
                <a:cs typeface="Symbol"/>
              </a:rPr>
              <a:t></a:t>
            </a:r>
            <a:endParaRPr sz="2400" dirty="0">
              <a:latin typeface="Symbol"/>
              <a:cs typeface="Symbol"/>
            </a:endParaRPr>
          </a:p>
          <a:p>
            <a:pPr marL="329565" marR="320675" algn="ctr">
              <a:lnSpc>
                <a:spcPts val="2900"/>
              </a:lnSpc>
              <a:spcBef>
                <a:spcPts val="70"/>
              </a:spcBef>
            </a:pPr>
            <a:r>
              <a:rPr sz="2400" spc="-5" dirty="0" smtClean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 smtClean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smtClean="0">
                <a:solidFill>
                  <a:srgbClr val="C00000"/>
                </a:solidFill>
                <a:latin typeface="Arial Narrow"/>
                <a:cs typeface="Arial Narrow"/>
              </a:rPr>
              <a:t>Unique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regime, study new  transport and stability</a:t>
            </a:r>
            <a:r>
              <a:rPr sz="2400" b="1" spc="-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physics</a:t>
            </a:r>
            <a:endParaRPr sz="2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81302" y="5320283"/>
            <a:ext cx="4477385" cy="978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30"/>
              </a:lnSpc>
            </a:pPr>
            <a:r>
              <a:rPr sz="2400" b="1" u="heavy" spc="-5" dirty="0">
                <a:latin typeface="Arial Narrow"/>
                <a:cs typeface="Arial Narrow"/>
              </a:rPr>
              <a:t>Full non-inductive current</a:t>
            </a:r>
            <a:r>
              <a:rPr sz="2400" b="1" u="heavy" spc="-25" dirty="0">
                <a:latin typeface="Arial Narrow"/>
                <a:cs typeface="Arial Narrow"/>
              </a:rPr>
              <a:t> </a:t>
            </a:r>
            <a:r>
              <a:rPr sz="2400" b="1" u="heavy" spc="-5" dirty="0">
                <a:latin typeface="Arial Narrow"/>
                <a:cs typeface="Arial Narrow"/>
              </a:rPr>
              <a:t>drive</a:t>
            </a:r>
            <a:endParaRPr sz="2400" dirty="0">
              <a:latin typeface="Arial Narrow"/>
              <a:cs typeface="Arial Narrow"/>
            </a:endParaRPr>
          </a:p>
          <a:p>
            <a:pPr algn="ctr">
              <a:lnSpc>
                <a:spcPts val="2620"/>
              </a:lnSpc>
            </a:pPr>
            <a:r>
              <a:rPr sz="2400" spc="-5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Not demonstrated in </a:t>
            </a:r>
            <a:r>
              <a:rPr sz="2400" b="1" dirty="0">
                <a:solidFill>
                  <a:srgbClr val="C00000"/>
                </a:solidFill>
                <a:latin typeface="Arial Narrow"/>
                <a:cs typeface="Arial Narrow"/>
              </a:rPr>
              <a:t>ST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at</a:t>
            </a:r>
            <a:r>
              <a:rPr sz="2400" b="1" spc="-6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 Narrow"/>
                <a:cs typeface="Arial Narrow"/>
              </a:rPr>
              <a:t>high-</a:t>
            </a:r>
            <a:r>
              <a:rPr sz="2400" b="1" spc="-5" dirty="0">
                <a:solidFill>
                  <a:srgbClr val="C00000"/>
                </a:solidFill>
                <a:latin typeface="Symbol"/>
                <a:cs typeface="Symbol"/>
              </a:rPr>
              <a:t></a:t>
            </a:r>
            <a:r>
              <a:rPr sz="2400" b="1" spc="-7" baseline="-20833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endParaRPr sz="2400" baseline="-20833" dirty="0">
              <a:latin typeface="Arial"/>
              <a:cs typeface="Arial"/>
            </a:endParaRPr>
          </a:p>
          <a:p>
            <a:pPr algn="ctr">
              <a:lnSpc>
                <a:spcPts val="2290"/>
              </a:lnSpc>
            </a:pPr>
            <a:r>
              <a:rPr sz="2000" b="1" spc="-10" dirty="0">
                <a:solidFill>
                  <a:srgbClr val="C00000"/>
                </a:solidFill>
                <a:latin typeface="Arial Narrow"/>
                <a:cs typeface="Arial Narrow"/>
              </a:rPr>
              <a:t>Essential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for any future steady-state</a:t>
            </a:r>
            <a:r>
              <a:rPr sz="2000" b="1" spc="1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Narrow"/>
                <a:cs typeface="Arial Narrow"/>
              </a:rPr>
              <a:t>ST</a:t>
            </a:r>
            <a:endParaRPr sz="2000" dirty="0">
              <a:latin typeface="Arial Narrow"/>
              <a:cs typeface="Arial Narrow"/>
            </a:endParaRPr>
          </a:p>
        </p:txBody>
      </p:sp>
      <p:sp>
        <p:nvSpPr>
          <p:cNvPr id="16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23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376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3838"/>
            <a:ext cx="9144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NSTX-U will have major boost in</a:t>
            </a:r>
            <a:r>
              <a:rPr sz="3200" b="1" spc="-70" dirty="0">
                <a:latin typeface="Arial"/>
                <a:cs typeface="Arial"/>
              </a:rPr>
              <a:t> </a:t>
            </a:r>
            <a:r>
              <a:rPr sz="3200" b="1" spc="-5" dirty="0" smtClean="0">
                <a:latin typeface="Arial"/>
                <a:cs typeface="Arial"/>
              </a:rPr>
              <a:t>performanc</a:t>
            </a:r>
            <a:r>
              <a:rPr lang="en-US" sz="3200" b="1" spc="-5" dirty="0" smtClean="0">
                <a:latin typeface="Arial"/>
                <a:cs typeface="Arial"/>
              </a:rPr>
              <a:t>e</a:t>
            </a:r>
            <a:endParaRPr sz="3200" b="1" spc="-5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295400"/>
            <a:ext cx="3584731" cy="374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6110" y="1293812"/>
            <a:ext cx="3604489" cy="37353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5701" y="1373153"/>
            <a:ext cx="909319" cy="1343660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2660" y="1380901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0" y="447763"/>
                </a:moveTo>
                <a:lnTo>
                  <a:pt x="50164" y="734047"/>
                </a:lnTo>
                <a:lnTo>
                  <a:pt x="336461" y="683882"/>
                </a:lnTo>
                <a:lnTo>
                  <a:pt x="252336" y="624852"/>
                </a:lnTo>
                <a:lnTo>
                  <a:pt x="335186" y="506793"/>
                </a:lnTo>
                <a:lnTo>
                  <a:pt x="84112" y="506793"/>
                </a:lnTo>
                <a:lnTo>
                  <a:pt x="0" y="447763"/>
                </a:lnTo>
                <a:close/>
              </a:path>
              <a:path w="608329" h="734060">
                <a:moveTo>
                  <a:pt x="439762" y="0"/>
                </a:moveTo>
                <a:lnTo>
                  <a:pt x="84112" y="506793"/>
                </a:lnTo>
                <a:lnTo>
                  <a:pt x="335186" y="506793"/>
                </a:lnTo>
                <a:lnTo>
                  <a:pt x="607987" y="118059"/>
                </a:lnTo>
                <a:lnTo>
                  <a:pt x="43976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2660" y="1380902"/>
            <a:ext cx="608330" cy="734060"/>
          </a:xfrm>
          <a:custGeom>
            <a:avLst/>
            <a:gdLst/>
            <a:ahLst/>
            <a:cxnLst/>
            <a:rect l="l" t="t" r="r" b="b"/>
            <a:pathLst>
              <a:path w="608329" h="734060">
                <a:moveTo>
                  <a:pt x="607987" y="118059"/>
                </a:moveTo>
                <a:lnTo>
                  <a:pt x="252336" y="624852"/>
                </a:lnTo>
                <a:lnTo>
                  <a:pt x="336461" y="683882"/>
                </a:lnTo>
                <a:lnTo>
                  <a:pt x="50164" y="734047"/>
                </a:lnTo>
                <a:lnTo>
                  <a:pt x="0" y="447763"/>
                </a:lnTo>
                <a:lnTo>
                  <a:pt x="84112" y="506793"/>
                </a:lnTo>
                <a:lnTo>
                  <a:pt x="439762" y="0"/>
                </a:lnTo>
                <a:lnTo>
                  <a:pt x="607987" y="118059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39" y="5320413"/>
            <a:ext cx="3640454" cy="1034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toroidal field (0.5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1T)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plasma current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2MA)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5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longer pulse (1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5s)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7378" y="5120382"/>
            <a:ext cx="4513580" cy="137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0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2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heating power (5 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10MW)</a:t>
            </a:r>
            <a:endParaRPr sz="2400">
              <a:latin typeface="Arial Narrow"/>
              <a:cs typeface="Arial Narrow"/>
            </a:endParaRPr>
          </a:p>
          <a:p>
            <a:pPr marL="355600" indent="-228600">
              <a:lnSpc>
                <a:spcPts val="2170"/>
              </a:lnSpc>
              <a:buFont typeface="Arial"/>
              <a:buChar char="•"/>
              <a:tabLst>
                <a:tab pos="355600" algn="l"/>
              </a:tabLst>
            </a:pPr>
            <a:r>
              <a:rPr sz="2000" spc="-25" dirty="0">
                <a:solidFill>
                  <a:srgbClr val="FF0000"/>
                </a:solidFill>
                <a:latin typeface="Arial Narrow"/>
                <a:cs typeface="Arial Narrow"/>
              </a:rPr>
              <a:t>Tangential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NBI </a:t>
            </a:r>
            <a:r>
              <a:rPr sz="2000" spc="-5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sz="2000" spc="-5" dirty="0">
                <a:solidFill>
                  <a:srgbClr val="FF0000"/>
                </a:solidFill>
                <a:latin typeface="Arial"/>
                <a:cs typeface="Arial"/>
              </a:rPr>
              <a:t>× </a:t>
            </a:r>
            <a:r>
              <a:rPr sz="2000" spc="-5" dirty="0">
                <a:solidFill>
                  <a:srgbClr val="FF0000"/>
                </a:solidFill>
                <a:latin typeface="Arial Narrow"/>
                <a:cs typeface="Arial Narrow"/>
              </a:rPr>
              <a:t>current drive</a:t>
            </a:r>
            <a:r>
              <a:rPr sz="2000" spc="-13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Arial Narrow"/>
                <a:cs typeface="Arial Narrow"/>
              </a:rPr>
              <a:t>efficiency</a:t>
            </a:r>
            <a:endParaRPr sz="2000">
              <a:latin typeface="Arial Narrow"/>
              <a:cs typeface="Arial Narrow"/>
            </a:endParaRPr>
          </a:p>
          <a:p>
            <a:pPr marL="12700">
              <a:lnSpc>
                <a:spcPts val="2590"/>
              </a:lnSpc>
            </a:pPr>
            <a:r>
              <a:rPr sz="2400" spc="-5" dirty="0">
                <a:latin typeface="Wingdings"/>
                <a:cs typeface="Wingdings"/>
              </a:rPr>
              <a:t></a:t>
            </a:r>
            <a:r>
              <a:rPr sz="2400" spc="-5" dirty="0">
                <a:latin typeface="Arial Narrow"/>
                <a:cs typeface="Arial Narrow"/>
              </a:rPr>
              <a:t>4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divertor heat flux (</a:t>
            </a:r>
            <a:r>
              <a:rPr sz="2400" spc="-5" dirty="0">
                <a:latin typeface="Wingdings"/>
                <a:cs typeface="Wingdings"/>
              </a:rPr>
              <a:t>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ITER</a:t>
            </a:r>
            <a:r>
              <a:rPr sz="2400" spc="-12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levels)</a:t>
            </a:r>
            <a:endParaRPr sz="2400">
              <a:latin typeface="Arial Narrow"/>
              <a:cs typeface="Arial Narrow"/>
            </a:endParaRPr>
          </a:p>
          <a:p>
            <a:pPr marL="12700">
              <a:lnSpc>
                <a:spcPts val="2740"/>
              </a:lnSpc>
            </a:pPr>
            <a:r>
              <a:rPr sz="2400" dirty="0">
                <a:latin typeface="Wingdings"/>
                <a:cs typeface="Wingdings"/>
              </a:rPr>
              <a:t></a:t>
            </a:r>
            <a:r>
              <a:rPr sz="2400" dirty="0">
                <a:latin typeface="Arial Narrow"/>
                <a:cs typeface="Arial Narrow"/>
              </a:rPr>
              <a:t>Up </a:t>
            </a:r>
            <a:r>
              <a:rPr sz="2400" spc="-5" dirty="0">
                <a:latin typeface="Arial Narrow"/>
                <a:cs typeface="Arial Narrow"/>
              </a:rPr>
              <a:t>to 10</a:t>
            </a:r>
            <a:r>
              <a:rPr sz="2400" spc="-5" dirty="0">
                <a:latin typeface="Arial"/>
                <a:cs typeface="Arial"/>
              </a:rPr>
              <a:t>× </a:t>
            </a:r>
            <a:r>
              <a:rPr sz="2400" spc="-5" dirty="0">
                <a:latin typeface="Arial Narrow"/>
                <a:cs typeface="Arial Narrow"/>
              </a:rPr>
              <a:t>higher nT</a:t>
            </a:r>
            <a:r>
              <a:rPr sz="2400" spc="-5" dirty="0">
                <a:latin typeface="Symbol"/>
                <a:cs typeface="Symbol"/>
              </a:rPr>
              <a:t></a:t>
            </a:r>
            <a:r>
              <a:rPr sz="2400" spc="-7" baseline="-20833" dirty="0">
                <a:latin typeface="Arial"/>
                <a:cs typeface="Arial"/>
              </a:rPr>
              <a:t>E </a:t>
            </a:r>
            <a:r>
              <a:rPr sz="2400" spc="-5" dirty="0">
                <a:latin typeface="Arial Narrow"/>
                <a:cs typeface="Arial Narrow"/>
              </a:rPr>
              <a:t>(~MJ</a:t>
            </a:r>
            <a:r>
              <a:rPr sz="2400" spc="60" dirty="0">
                <a:latin typeface="Arial Narrow"/>
                <a:cs typeface="Arial Narrow"/>
              </a:rPr>
              <a:t> </a:t>
            </a:r>
            <a:r>
              <a:rPr sz="2400" spc="-5" dirty="0">
                <a:latin typeface="Arial Narrow"/>
                <a:cs typeface="Arial Narrow"/>
              </a:rPr>
              <a:t>plasmas)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4191000" y="1066800"/>
            <a:ext cx="4953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. </a:t>
            </a:r>
            <a:r>
              <a:rPr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Tangential</a:t>
            </a:r>
            <a:r>
              <a:rPr lang="en-US" sz="2800" b="1" spc="-37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lang="en-US" sz="2800" b="1" spc="-37" dirty="0" smtClean="0">
                <a:solidFill>
                  <a:srgbClr val="336699"/>
                </a:solidFill>
                <a:latin typeface="Arial Narrow"/>
                <a:cs typeface="Arial Narrow"/>
              </a:rPr>
              <a:t>2</a:t>
            </a:r>
            <a:r>
              <a:rPr lang="en-US" sz="2800" b="1" spc="-37" baseline="30000" dirty="0" smtClean="0">
                <a:solidFill>
                  <a:srgbClr val="336699"/>
                </a:solidFill>
                <a:latin typeface="Arial Narrow"/>
                <a:cs typeface="Arial Narrow"/>
              </a:rPr>
              <a:t>nd </a:t>
            </a:r>
            <a:r>
              <a:rPr sz="2800" b="1" spc="-7" dirty="0" smtClean="0">
                <a:solidFill>
                  <a:srgbClr val="336699"/>
                </a:solidFill>
                <a:latin typeface="Arial Narrow"/>
                <a:cs typeface="Arial Narrow"/>
              </a:rPr>
              <a:t>Neutral</a:t>
            </a:r>
            <a:r>
              <a:rPr sz="2800" b="1" spc="247" dirty="0" smtClean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7" dirty="0">
                <a:solidFill>
                  <a:srgbClr val="336699"/>
                </a:solidFill>
                <a:latin typeface="Arial Narrow"/>
                <a:cs typeface="Arial Narrow"/>
              </a:rPr>
              <a:t>Beam</a:t>
            </a:r>
            <a:endParaRPr sz="2800" dirty="0">
              <a:latin typeface="Arial Narrow"/>
              <a:cs typeface="Arial Narrow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0" y="1066800"/>
            <a:ext cx="4191000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4187825" algn="l"/>
              </a:tabLst>
            </a:pP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1. New</a:t>
            </a:r>
            <a:r>
              <a:rPr sz="2800" b="1" spc="25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>
                <a:solidFill>
                  <a:srgbClr val="336699"/>
                </a:solidFill>
                <a:latin typeface="Arial Narrow"/>
                <a:cs typeface="Arial Narrow"/>
              </a:rPr>
              <a:t>Central</a:t>
            </a:r>
            <a:r>
              <a:rPr sz="2800" b="1" dirty="0">
                <a:solidFill>
                  <a:srgbClr val="336699"/>
                </a:solidFill>
                <a:latin typeface="Arial Narrow"/>
                <a:cs typeface="Arial Narrow"/>
              </a:rPr>
              <a:t> </a:t>
            </a:r>
            <a:r>
              <a:rPr sz="2800" b="1" spc="-5" dirty="0" smtClean="0">
                <a:solidFill>
                  <a:srgbClr val="336699"/>
                </a:solidFill>
                <a:latin typeface="Arial Narrow"/>
                <a:cs typeface="Arial Narrow"/>
              </a:rPr>
              <a:t>Magnet</a:t>
            </a:r>
            <a:endParaRPr sz="4000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8447" y="4572000"/>
            <a:ext cx="305885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goals: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NSTX-U had </a:t>
            </a:r>
            <a:r>
              <a:rPr lang="en-US" sz="3600" dirty="0" smtClean="0"/>
              <a:t>scientifically </a:t>
            </a:r>
            <a:r>
              <a:rPr lang="en-US" sz="3600" dirty="0"/>
              <a:t>productive 1</a:t>
            </a:r>
            <a:r>
              <a:rPr lang="en-US" sz="3600" baseline="30000" dirty="0"/>
              <a:t>st</a:t>
            </a:r>
            <a:r>
              <a:rPr lang="en-US" sz="3600" dirty="0"/>
              <a:t> year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" y="1219200"/>
            <a:ext cx="8991600" cy="3810000"/>
          </a:xfrm>
          <a:prstGeom prst="roundRect">
            <a:avLst>
              <a:gd name="adj" fmla="val 3764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6200" y="1219200"/>
            <a:ext cx="9067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Achieved H-mode on 8</a:t>
            </a:r>
            <a:r>
              <a:rPr lang="en-US" baseline="30000" dirty="0" smtClean="0"/>
              <a:t>th</a:t>
            </a:r>
            <a:r>
              <a:rPr lang="en-US" dirty="0" smtClean="0"/>
              <a:t> day of 10 weeks of operation</a:t>
            </a:r>
          </a:p>
          <a:p>
            <a:r>
              <a:rPr lang="en-US" dirty="0" smtClean="0"/>
              <a:t>Surpassed magnetic field and pulse-duration of NSTX</a:t>
            </a:r>
          </a:p>
          <a:p>
            <a:r>
              <a:rPr lang="en-US" dirty="0" smtClean="0"/>
              <a:t>Matched best NSTX H-mode performance at ~1MA</a:t>
            </a:r>
          </a:p>
          <a:p>
            <a:r>
              <a:rPr lang="en-US" dirty="0" smtClean="0"/>
              <a:t>Identified and corrected dominant error fields </a:t>
            </a:r>
          </a:p>
          <a:p>
            <a:r>
              <a:rPr lang="en-US" dirty="0" smtClean="0"/>
              <a:t>Commissioned all magnetic and kinetic profile diagnostics</a:t>
            </a:r>
          </a:p>
          <a:p>
            <a:r>
              <a:rPr lang="en-US" dirty="0" smtClean="0"/>
              <a:t>New 2</a:t>
            </a:r>
            <a:r>
              <a:rPr lang="en-US" baseline="30000" dirty="0" smtClean="0"/>
              <a:t>nd</a:t>
            </a:r>
            <a:r>
              <a:rPr lang="en-US" dirty="0" smtClean="0"/>
              <a:t> NBI suppresses Global Alfven </a:t>
            </a:r>
            <a:r>
              <a:rPr lang="en-US" dirty="0" err="1" smtClean="0"/>
              <a:t>Eigenmodes</a:t>
            </a:r>
            <a:r>
              <a:rPr lang="en-US" dirty="0" smtClean="0"/>
              <a:t> (GAE)</a:t>
            </a:r>
          </a:p>
          <a:p>
            <a:r>
              <a:rPr lang="en-US" dirty="0" smtClean="0"/>
              <a:t>Implemented techniques for controlled plasma shut down, disruption detection, commissioned new tools for mitigation</a:t>
            </a:r>
          </a:p>
          <a:p>
            <a:pPr lvl="1"/>
            <a:endParaRPr lang="en-US" sz="600" dirty="0" smtClean="0"/>
          </a:p>
          <a:p>
            <a:r>
              <a:rPr lang="en-US" dirty="0" smtClean="0"/>
              <a:t>2016 run ended prematurely due to fault in </a:t>
            </a:r>
            <a:r>
              <a:rPr lang="en-US" dirty="0" err="1" smtClean="0"/>
              <a:t>divertor</a:t>
            </a:r>
            <a:r>
              <a:rPr lang="en-US" dirty="0" smtClean="0"/>
              <a:t> PF coil</a:t>
            </a:r>
          </a:p>
          <a:p>
            <a:pPr lvl="1"/>
            <a:r>
              <a:rPr lang="en-US" dirty="0" smtClean="0"/>
              <a:t>Coil forensics, design (re)-reviews, preparing for new coil fabrication</a:t>
            </a:r>
          </a:p>
          <a:p>
            <a:pPr lvl="1"/>
            <a:r>
              <a:rPr lang="en-US" dirty="0" smtClean="0"/>
              <a:t>Aim to resume plasma operation end of 2017 / early 2018</a:t>
            </a:r>
          </a:p>
        </p:txBody>
      </p:sp>
    </p:spTree>
    <p:extLst>
      <p:ext uri="{BB962C8B-B14F-4D97-AF65-F5344CB8AC3E}">
        <p14:creationId xmlns:p14="http://schemas.microsoft.com/office/powerpoint/2010/main" val="5089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/>
              <a:t>Scenario Development </a:t>
            </a:r>
          </a:p>
          <a:p>
            <a:pPr marL="573088" lvl="1" indent="-344488"/>
            <a:r>
              <a:rPr lang="en-US" sz="2800" dirty="0" smtClean="0"/>
              <a:t>Macroscopic Stability</a:t>
            </a:r>
          </a:p>
          <a:p>
            <a:pPr marL="573088" lvl="1" indent="-344488"/>
            <a:r>
              <a:rPr lang="en-US" sz="2800" dirty="0" smtClean="0"/>
              <a:t>Transport and Turbulence</a:t>
            </a:r>
          </a:p>
          <a:p>
            <a:pPr marL="573088" lvl="1" indent="-344488"/>
            <a:r>
              <a:rPr lang="en-US" sz="2800" dirty="0" smtClean="0"/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37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124200"/>
            <a:ext cx="7620000" cy="274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/>
              <a:t>Topical science areas:</a:t>
            </a:r>
          </a:p>
          <a:p>
            <a:pPr marL="573088" lvl="1" indent="-344488"/>
            <a:r>
              <a:rPr lang="en-US" sz="2800" dirty="0" smtClean="0"/>
              <a:t>Scenario Development 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Macroscopic Stability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Transport and Turbulence</a:t>
            </a:r>
          </a:p>
          <a:p>
            <a:pPr marL="573088" lvl="1" indent="-344488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Energetic Particles</a:t>
            </a:r>
          </a:p>
        </p:txBody>
      </p:sp>
      <p:sp>
        <p:nvSpPr>
          <p:cNvPr id="4" name="object 4"/>
          <p:cNvSpPr/>
          <p:nvPr/>
        </p:nvSpPr>
        <p:spPr>
          <a:xfrm>
            <a:off x="5846078" y="1066800"/>
            <a:ext cx="1676398" cy="1730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154928" y="1245766"/>
            <a:ext cx="5560072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245" indent="-169545">
              <a:lnSpc>
                <a:spcPts val="3145"/>
              </a:lnSpc>
              <a:buChar char="•"/>
              <a:tabLst>
                <a:tab pos="182880" algn="l"/>
              </a:tabLst>
            </a:pPr>
            <a:r>
              <a:rPr sz="2800" dirty="0" smtClean="0">
                <a:latin typeface="Arial"/>
                <a:cs typeface="Arial"/>
              </a:rPr>
              <a:t>Explore </a:t>
            </a:r>
            <a:r>
              <a:rPr sz="2800" dirty="0">
                <a:latin typeface="Arial"/>
                <a:cs typeface="Arial"/>
              </a:rPr>
              <a:t>unique </a:t>
            </a:r>
            <a:r>
              <a:rPr sz="2800" spc="-5" dirty="0">
                <a:latin typeface="Arial"/>
                <a:cs typeface="Arial"/>
              </a:rPr>
              <a:t>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parameter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regimes 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advance </a:t>
            </a:r>
            <a:r>
              <a:rPr sz="2800" dirty="0">
                <a:latin typeface="Arial"/>
                <a:cs typeface="Arial"/>
              </a:rPr>
              <a:t>predictive  capability - for </a:t>
            </a:r>
            <a:r>
              <a:rPr sz="2800" spc="-5" dirty="0">
                <a:latin typeface="Arial"/>
                <a:cs typeface="Arial"/>
              </a:rPr>
              <a:t>ITER </a:t>
            </a:r>
            <a:r>
              <a:rPr sz="2800" dirty="0" smtClean="0">
                <a:latin typeface="Arial"/>
                <a:cs typeface="Arial"/>
              </a:rPr>
              <a:t>and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sz="2800" dirty="0" smtClean="0">
                <a:latin typeface="Arial"/>
                <a:cs typeface="Arial"/>
              </a:rPr>
              <a:t>beyond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8430" y="1124823"/>
            <a:ext cx="713657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>
              <a:lnSpc>
                <a:spcPts val="1945"/>
              </a:lnSpc>
            </a:pPr>
            <a:r>
              <a:rPr lang="en-US" spc="-5" dirty="0">
                <a:latin typeface="Arial" panose="020B0604020202020204" pitchFamily="34" charset="0"/>
                <a:cs typeface="Arial" panose="020B0604020202020204" pitchFamily="34" charset="0"/>
              </a:rPr>
              <a:t>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>
                <a:latin typeface="Arial"/>
                <a:cs typeface="Arial"/>
              </a:rPr>
              <a:t>NSTX-U </a:t>
            </a:r>
            <a:r>
              <a:rPr b="1" dirty="0" smtClean="0">
                <a:latin typeface="Arial"/>
                <a:cs typeface="Arial"/>
              </a:rPr>
              <a:t>Mission</a:t>
            </a:r>
            <a:r>
              <a:rPr b="1" spc="-80" dirty="0" smtClean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Elements: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0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23799</TotalTime>
  <Words>2632</Words>
  <Application>Microsoft Office PowerPoint</Application>
  <PresentationFormat>On-screen Show (4:3)</PresentationFormat>
  <Paragraphs>369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NSTX Upgrade</vt:lpstr>
      <vt:lpstr>Overview of First Results from NSTX-U and Analysis Highlights from NSTX</vt:lpstr>
      <vt:lpstr>NSTX-U Program is Highly Collaborative</vt:lpstr>
      <vt:lpstr>Outline</vt:lpstr>
      <vt:lpstr>NSTX-U Mission Elements:</vt:lpstr>
      <vt:lpstr>NSTX-U will access new physics with 2 major new tools:</vt:lpstr>
      <vt:lpstr>NSTX-U will have major boost in performance</vt:lpstr>
      <vt:lpstr>NSTX-U had scientifically productive 1st year</vt:lpstr>
      <vt:lpstr>NSTX-U Mission Elements:</vt:lpstr>
      <vt:lpstr>NSTX-U Mission Elements:</vt:lpstr>
      <vt:lpstr>NSTX-U has surpassed maximum  pulse duration and magnetic field of NSTX</vt:lpstr>
      <vt:lpstr>n=1 error field correction (EFC) optimized to maximize pulse length, discharge performance</vt:lpstr>
      <vt:lpstr>Recovered ~1MA H-modes with weak/no core MHD (comparable to best NSTX plasmas at similar plasma current)</vt:lpstr>
      <vt:lpstr>Accessed low li and high k using progressively earlier H-mode and heating + optimized EFC</vt:lpstr>
      <vt:lpstr>NSTX-U Mission Elements:</vt:lpstr>
      <vt:lpstr>Disruption characterization and forecasting capability initiated for NSTX-U as part of disruption avoidance plan </vt:lpstr>
      <vt:lpstr>Implemented automated ramp-down for NSTX-U</vt:lpstr>
      <vt:lpstr>Leading studies of rotating halo currents through ITPA multi-machine analysis and M3D-C1 simulations</vt:lpstr>
      <vt:lpstr>NSTX-U Mission Elements:</vt:lpstr>
      <vt:lpstr>NSTX: Using global non-linear GTS gyrokinetic  code to study low-k ion and electron transport</vt:lpstr>
      <vt:lpstr>GYRO simulations of high-k Electron Temperature Gradient (ETG) turbulence find ne stabilizing </vt:lpstr>
      <vt:lpstr>NSTX-U Mission Elements:</vt:lpstr>
      <vt:lpstr>NSTX-U: Most tangential NBI generates counter-propagating Toroidal Alfvén Eigenmodes (TAEs)</vt:lpstr>
      <vt:lpstr>NSTX-U tangential 2nd neutral beam suppresses Global Alfven Eigenmode (GAE) – consistent with simulation</vt:lpstr>
      <vt:lpstr>NSTX-U Mission Elements:</vt:lpstr>
      <vt:lpstr>Improving understanding of SOL heat flux  width trends in NSTX using XGC1 simulations</vt:lpstr>
      <vt:lpstr>NSTX-U:  First systematic simulations of advanced divertors combined with 3D fields with EMC3-EIRENE</vt:lpstr>
      <vt:lpstr>Material Analysis &amp; Particle Probe (MAPP) providing  new measurements of surface evolution in NSTX-U</vt:lpstr>
      <vt:lpstr>NSTX-U Mission Elements:</vt:lpstr>
      <vt:lpstr>Recent design studies show ST potentially attractive as Fusion Nuclear Science Facility (FNSF) and Pilot Plant</vt:lpstr>
      <vt:lpstr>NSTX-U strongly supporting advanced predictive capability, ITER, PMI solutions, and next-step STs</vt:lpstr>
      <vt:lpstr>IAEA-FEC presentations from NSTX-U</vt:lpstr>
      <vt:lpstr>Backup</vt:lpstr>
      <vt:lpstr>PF1AU coil developed turn-to-turn short(s)</vt:lpstr>
      <vt:lpstr>Evolution of induced current in PF1AU</vt:lpstr>
      <vt:lpstr>NSTX-U plans for initiating conversion to high-Z PFCs and studying flowing liquid metal PFCs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775</cp:revision>
  <cp:lastPrinted>2016-08-10T15:27:41Z</cp:lastPrinted>
  <dcterms:created xsi:type="dcterms:W3CDTF">2015-07-16T16:59:24Z</dcterms:created>
  <dcterms:modified xsi:type="dcterms:W3CDTF">2016-10-17T22:19:59Z</dcterms:modified>
</cp:coreProperties>
</file>