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1"/>
  </p:notesMasterIdLst>
  <p:sldIdLst>
    <p:sldId id="268" r:id="rId3"/>
    <p:sldId id="489" r:id="rId4"/>
    <p:sldId id="536" r:id="rId5"/>
    <p:sldId id="537" r:id="rId6"/>
    <p:sldId id="538" r:id="rId7"/>
    <p:sldId id="543" r:id="rId8"/>
    <p:sldId id="488" r:id="rId9"/>
    <p:sldId id="504" r:id="rId10"/>
    <p:sldId id="505" r:id="rId11"/>
    <p:sldId id="506" r:id="rId12"/>
    <p:sldId id="470" r:id="rId13"/>
    <p:sldId id="487" r:id="rId14"/>
    <p:sldId id="508" r:id="rId15"/>
    <p:sldId id="449" r:id="rId16"/>
    <p:sldId id="507" r:id="rId17"/>
    <p:sldId id="485" r:id="rId18"/>
    <p:sldId id="554" r:id="rId19"/>
    <p:sldId id="4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008080"/>
    <a:srgbClr val="92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8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6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2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9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681"/>
            <a:ext cx="762000" cy="152680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564B1-3526-48DE-B3DE-F2535F7EF5EA}" type="slidenum">
              <a:rPr lang="en-US" sz="1200" b="1" i="1" smtClean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i="1" smtClean="0">
              <a:solidFill>
                <a:srgbClr val="1822CD"/>
              </a:solidFill>
              <a:latin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4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42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8800" y="6576299"/>
            <a:ext cx="54864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ICPP 2016 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RWM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stability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J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.W. 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Berkery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10400" y="6576299"/>
            <a:ext cx="1600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27 – July 1, 2016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2799" y="6580188"/>
            <a:ext cx="772628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100" b="1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APS DPP Meeting TI2.02: </a:t>
            </a:r>
            <a:r>
              <a:rPr lang="en-US" sz="1100" b="1" dirty="0" smtClean="0">
                <a:solidFill>
                  <a:srgbClr val="1822CD"/>
                </a:solidFill>
                <a:latin typeface="Calibri" panose="020F0502020204030204" pitchFamily="34" charset="0"/>
                <a:cs typeface="Arial" pitchFamily="34" charset="0"/>
              </a:rPr>
              <a:t>Measured Improvement of Global MHD Mode Stability in ST Plasmas 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(J.W. Berkery)</a:t>
            </a:r>
            <a:endParaRPr lang="en-US" sz="11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2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pitchFamily="34" charset="0"/>
              </a:rPr>
              <a:t>NSTX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194433" y="6588531"/>
            <a:ext cx="949569" cy="26161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44AB052-E20D-46FE-A583-9F6DD0086CCC}" type="slidenum">
              <a:rPr lang="en-US" sz="1100" b="1" smtClean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1822C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6764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latin typeface="Calibri" panose="020F0502020204030204" pitchFamily="34" charset="0"/>
              </a:rPr>
              <a:t>Jack </a:t>
            </a:r>
            <a:r>
              <a:rPr lang="en-US" sz="5100" dirty="0" err="1" smtClean="0">
                <a:latin typeface="Calibri" panose="020F0502020204030204" pitchFamily="34" charset="0"/>
              </a:rPr>
              <a:t>Berkery</a:t>
            </a:r>
            <a:r>
              <a:rPr lang="en-US" sz="51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5100" dirty="0" smtClean="0">
                <a:latin typeface="Calibri" panose="020F0502020204030204" pitchFamily="34" charset="0"/>
              </a:rPr>
              <a:t>Columbia </a:t>
            </a:r>
            <a:r>
              <a:rPr lang="en-US" sz="5100" dirty="0" smtClean="0">
                <a:latin typeface="Calibri" panose="020F0502020204030204" pitchFamily="34" charset="0"/>
              </a:rPr>
              <a:t>University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S.A. Sabbagh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R. Betti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, H. Reimerdes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, J. Hanson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A. Balbaky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R.E. Bell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A. </a:t>
            </a:r>
            <a:r>
              <a:rPr lang="en-US" dirty="0" smtClean="0">
                <a:latin typeface="Calibri" panose="020F0502020204030204" pitchFamily="34" charset="0"/>
              </a:rPr>
              <a:t>Diallo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S.P. Gerhardt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B.P. Le </a:t>
            </a:r>
            <a:r>
              <a:rPr lang="en-US" dirty="0" smtClean="0">
                <a:latin typeface="Calibri" panose="020F0502020204030204" pitchFamily="34" charset="0"/>
              </a:rPr>
              <a:t>Blanc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J.E. Menard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M. Podesta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Z.R. Wang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</a:p>
          <a:p>
            <a:r>
              <a:rPr lang="en-US" i="1" baseline="30000" dirty="0" smtClean="0">
                <a:latin typeface="Calibri" panose="020F0502020204030204" pitchFamily="34" charset="0"/>
              </a:rPr>
              <a:t>1</a:t>
            </a:r>
            <a:r>
              <a:rPr lang="en-US" i="1" dirty="0" smtClean="0">
                <a:latin typeface="Calibri" panose="020F0502020204030204" pitchFamily="34" charset="0"/>
              </a:rPr>
              <a:t>Columbia University, </a:t>
            </a:r>
            <a:r>
              <a:rPr lang="en-US" i="1" baseline="30000" dirty="0" smtClean="0">
                <a:latin typeface="Calibri" panose="020F0502020204030204" pitchFamily="34" charset="0"/>
              </a:rPr>
              <a:t>2</a:t>
            </a:r>
            <a:r>
              <a:rPr lang="en-US" i="1" dirty="0" smtClean="0">
                <a:latin typeface="Calibri" panose="020F0502020204030204" pitchFamily="34" charset="0"/>
              </a:rPr>
              <a:t>University of Rochester, </a:t>
            </a:r>
            <a:r>
              <a:rPr lang="en-US" i="1" baseline="30000" dirty="0" smtClean="0">
                <a:latin typeface="Calibri" panose="020F0502020204030204" pitchFamily="34" charset="0"/>
              </a:rPr>
              <a:t>3</a:t>
            </a:r>
            <a:r>
              <a:rPr lang="fr-FR" i="1" dirty="0" smtClean="0">
                <a:latin typeface="Calibri" panose="020F0502020204030204" pitchFamily="34" charset="0"/>
              </a:rPr>
              <a:t>Ecole </a:t>
            </a:r>
            <a:r>
              <a:rPr lang="fr-FR" i="1" dirty="0">
                <a:latin typeface="Calibri" panose="020F0502020204030204" pitchFamily="34" charset="0"/>
              </a:rPr>
              <a:t>Polytechnique Fédérale de </a:t>
            </a:r>
            <a:r>
              <a:rPr lang="fr-FR" i="1" dirty="0" smtClean="0">
                <a:latin typeface="Calibri" panose="020F0502020204030204" pitchFamily="34" charset="0"/>
              </a:rPr>
              <a:t>Lausanne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i="1" baseline="30000" dirty="0" smtClean="0">
                <a:latin typeface="Calibri" panose="020F0502020204030204" pitchFamily="34" charset="0"/>
              </a:rPr>
              <a:t>4</a:t>
            </a:r>
            <a:r>
              <a:rPr lang="en-US" i="1" dirty="0" smtClean="0">
                <a:latin typeface="Calibri" panose="020F0502020204030204" pitchFamily="34" charset="0"/>
              </a:rPr>
              <a:t>PPPL </a:t>
            </a:r>
            <a:endParaRPr lang="en-US" i="1" dirty="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Kinetic Resistive Wall Mode Stabilization Physics in Tokamaks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18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</a:rPr>
              <a:t> International Congress on Plasma Physics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Kaohsiung, </a:t>
            </a:r>
            <a:r>
              <a:rPr lang="en-US" dirty="0" smtClean="0">
                <a:latin typeface="Calibri" panose="020F0502020204030204" pitchFamily="34" charset="0"/>
              </a:rPr>
              <a:t>Taiwan, June </a:t>
            </a:r>
            <a:r>
              <a:rPr lang="en-US" dirty="0" smtClean="0">
                <a:latin typeface="Calibri" panose="020F0502020204030204" pitchFamily="34" charset="0"/>
              </a:rPr>
              <a:t>27 – July 1, 2016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" y="5257800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717027"/>
            <a:ext cx="2103120" cy="3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27003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supported </a:t>
            </a:r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33669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0656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b="0" i="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0" y="5562600"/>
            <a:ext cx="274793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err="1" smtClean="0">
                <a:latin typeface="Calibri" panose="020F0502020204030204" pitchFamily="34" charset="0"/>
              </a:rPr>
              <a:t>Collisionality</a:t>
            </a:r>
            <a:r>
              <a:rPr lang="en-US" sz="2800" b="1" dirty="0" smtClean="0">
                <a:latin typeface="Calibri" panose="020F0502020204030204" pitchFamily="34" charset="0"/>
              </a:rPr>
              <a:t> effect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359620" y="1140639"/>
            <a:ext cx="2891430" cy="39647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Early theory predicted RWM stability should decrease at low </a:t>
            </a:r>
            <a:r>
              <a:rPr lang="el-GR" sz="2400" i="1" dirty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Kinetic RWM stability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theory: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Stabilizing resonant kinetic effects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enhanced at low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Important for ITER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0040"/>
            <a:endParaRPr lang="en-US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457931" y="5764401"/>
            <a:ext cx="23997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Lett.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106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075004 (2011)]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 r="22461" b="8843"/>
          <a:stretch/>
        </p:blipFill>
        <p:spPr bwMode="auto">
          <a:xfrm>
            <a:off x="176213" y="1268251"/>
            <a:ext cx="5672114" cy="35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447804" y="4676003"/>
            <a:ext cx="805733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</a:t>
            </a: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H="1" flipV="1">
            <a:off x="1457103" y="4419599"/>
            <a:ext cx="0" cy="28066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 rot="-5400000">
            <a:off x="-368300" y="1712139"/>
            <a:ext cx="1295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(marginal stability)</a:t>
            </a: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177800" y="1340663"/>
            <a:ext cx="355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 rot="16200000">
            <a:off x="-822594" y="2511646"/>
            <a:ext cx="24012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4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8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514189" y="1863338"/>
            <a:ext cx="1148583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instability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(NSTX 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experiment</a:t>
            </a: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 rot="21600000">
            <a:off x="2898846" y="4648200"/>
            <a:ext cx="243515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i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0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6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1331985" y="990600"/>
            <a:ext cx="429515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i="0" dirty="0">
                <a:latin typeface="Calibri" panose="020F0502020204030204" pitchFamily="34" charset="0"/>
              </a:rPr>
              <a:t>MISK </a:t>
            </a:r>
            <a:r>
              <a:rPr lang="en-US" sz="1800" i="0" dirty="0" smtClean="0">
                <a:latin typeface="Calibri" panose="020F0502020204030204" pitchFamily="34" charset="0"/>
              </a:rPr>
              <a:t>calculations of </a:t>
            </a:r>
            <a:r>
              <a:rPr lang="el-GR" sz="1800" dirty="0" smtClean="0">
                <a:latin typeface="Calibri" panose="020F0502020204030204" pitchFamily="34" charset="0"/>
              </a:rPr>
              <a:t>γτ</a:t>
            </a:r>
            <a:r>
              <a:rPr lang="en-US" sz="1800" baseline="-25000" dirty="0">
                <a:latin typeface="Calibri" panose="020F0502020204030204" pitchFamily="34" charset="0"/>
              </a:rPr>
              <a:t>w</a:t>
            </a:r>
            <a:r>
              <a:rPr lang="en-US" sz="1800" dirty="0">
                <a:latin typeface="Calibri" panose="020F0502020204030204" pitchFamily="34" charset="0"/>
              </a:rPr>
              <a:t> contours vs. </a:t>
            </a:r>
            <a:r>
              <a:rPr lang="el-GR" sz="1800" dirty="0">
                <a:latin typeface="Calibri" pitchFamily="34" charset="0"/>
              </a:rPr>
              <a:t>ν</a:t>
            </a:r>
            <a:r>
              <a:rPr lang="en-US" sz="1800" dirty="0">
                <a:latin typeface="Calibri" panose="020F0502020204030204" pitchFamily="34" charset="0"/>
              </a:rPr>
              <a:t> and </a:t>
            </a:r>
            <a:r>
              <a:rPr lang="el-GR" sz="1800" dirty="0" smtClean="0">
                <a:latin typeface="Calibri" pitchFamily="34" charset="0"/>
              </a:rPr>
              <a:t>ω</a:t>
            </a:r>
            <a:r>
              <a:rPr lang="el-GR" sz="1800" baseline="-25000" dirty="0" smtClean="0">
                <a:latin typeface="Calibri" pitchFamily="34" charset="0"/>
              </a:rPr>
              <a:t>φ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flipH="1">
            <a:off x="4116422" y="2590801"/>
            <a:ext cx="303178" cy="22862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819404" y="5638802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2874837" y="5687745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H="1">
            <a:off x="5428501" y="5472272"/>
            <a:ext cx="284037" cy="58425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H="1">
            <a:off x="3124200" y="1771336"/>
            <a:ext cx="24008" cy="21911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66903" y="1179090"/>
            <a:ext cx="4572000" cy="3306607"/>
            <a:chOff x="897156" y="1320110"/>
            <a:chExt cx="4190998" cy="3031055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0" r="49256"/>
            <a:stretch/>
          </p:blipFill>
          <p:spPr bwMode="auto">
            <a:xfrm>
              <a:off x="1723001" y="1320110"/>
              <a:ext cx="3365153" cy="303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91669" b="17439"/>
            <a:stretch/>
          </p:blipFill>
          <p:spPr bwMode="auto">
            <a:xfrm>
              <a:off x="897156" y="1325880"/>
              <a:ext cx="825846" cy="2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/>
          <p:cNvSpPr/>
          <p:nvPr/>
        </p:nvSpPr>
        <p:spPr bwMode="auto">
          <a:xfrm>
            <a:off x="2819404" y="5638802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2874837" y="5687745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0" y="5562600"/>
            <a:ext cx="274793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Energetic particle effect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457931" y="5764401"/>
            <a:ext cx="23997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Plasmas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17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082504 (2010)]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Energetic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particles provide a stabilizing force that is nearly independent of rotation and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697180" y="4191370"/>
            <a:ext cx="381000" cy="1599460"/>
          </a:xfrm>
          <a:prstGeom prst="rightBrace">
            <a:avLst/>
          </a:prstGeom>
          <a:ln w="158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16200000">
            <a:off x="4707912" y="3412515"/>
            <a:ext cx="381000" cy="3157175"/>
          </a:xfrm>
          <a:prstGeom prst="rightBrace">
            <a:avLst/>
          </a:prstGeom>
          <a:ln w="158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32741" y="4485697"/>
            <a:ext cx="138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  <a:latin typeface="Calibri" panose="020F0502020204030204" pitchFamily="34" charset="0"/>
              </a:rPr>
              <a:t>Large for EPs</a:t>
            </a:r>
            <a:endParaRPr lang="en-US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7140" y="4485697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  <a:latin typeface="Calibri" panose="020F0502020204030204" pitchFamily="34" charset="0"/>
              </a:rPr>
              <a:t>Small for EPs</a:t>
            </a:r>
            <a:endParaRPr lang="en-US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428501" y="1185578"/>
            <a:ext cx="3715503" cy="3300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Energetic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partilces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provide stabilizing effect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Energetic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particles are not in mode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resonance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Effect is nearly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independent of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err="1" smtClean="0">
                <a:latin typeface="Calibri" pitchFamily="34" charset="0"/>
                <a:cs typeface="Calibri" pitchFamily="34" charset="0"/>
              </a:rPr>
              <a:t>φ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Effect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not energy dissipation, but rather a restoring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force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656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b="0" i="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5428501" y="5472272"/>
            <a:ext cx="284037" cy="58425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687410" y="5421768"/>
            <a:ext cx="1209676" cy="59159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724400" y="5490958"/>
            <a:ext cx="105231" cy="56557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086706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Precession Drift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3239" y="5121626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~ Plasma Rotation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1662805" y="2531686"/>
            <a:ext cx="109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 </a:t>
            </a:r>
            <a:r>
              <a:rPr lang="el-GR" sz="14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9738" y="1796035"/>
            <a:ext cx="105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400" b="0" i="0" dirty="0" smtClean="0">
                <a:solidFill>
                  <a:srgbClr val="000000"/>
                </a:solidFill>
                <a:latin typeface="Calibri" pitchFamily="34" charset="0"/>
              </a:rPr>
              <a:t>expected β</a:t>
            </a:r>
            <a:r>
              <a:rPr lang="el-GR" sz="14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n-US" sz="1400" b="0" i="0" baseline="-25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6188" y="33258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  <a:endParaRPr lang="en-US" sz="1600" b="0" i="0" baseline="-25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99070" y="1457481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rgbClr val="0070C0"/>
                </a:solidFill>
                <a:latin typeface="Calibri" pitchFamily="34" charset="0"/>
              </a:rPr>
              <a:t>stable</a:t>
            </a:r>
            <a:endParaRPr lang="en-US" sz="1600" b="0" i="0" baseline="-250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7290" y="1066800"/>
            <a:ext cx="251293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latin typeface="Calibri" panose="020F0502020204030204" pitchFamily="34" charset="0"/>
                <a:cs typeface="Arial" panose="020B0604020202020204" pitchFamily="34" charset="0"/>
              </a:rPr>
              <a:t>MISK calculation for </a:t>
            </a:r>
            <a:r>
              <a:rPr lang="en-US" sz="1800" b="0" i="0" dirty="0" smtClean="0">
                <a:latin typeface="Calibri" panose="020F0502020204030204" pitchFamily="34" charset="0"/>
                <a:cs typeface="Arial" panose="020B0604020202020204" pitchFamily="34" charset="0"/>
              </a:rPr>
              <a:t>ITER</a:t>
            </a:r>
            <a:endParaRPr lang="en-US" sz="1800" b="0" i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Outline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RWM Definition and Motivation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Kinetic Stability Theory</a:t>
            </a: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Rotation</a:t>
            </a:r>
          </a:p>
          <a:p>
            <a:pPr lvl="1">
              <a:lnSpc>
                <a:spcPct val="114000"/>
              </a:lnSpc>
            </a:pP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Collisionality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Energetic Particles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Comparison of Calculations and Experimental Results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Stability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Estimation and Rotation Profile Control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Summary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MISK calculations validated against unstable experimental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plasmas; reproduce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approach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towards marginal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stability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5715000"/>
            <a:ext cx="8915401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MISK calculations </a:t>
            </a:r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including </a:t>
            </a:r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kinetic </a:t>
            </a:r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effects </a:t>
            </a:r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been tested against many marginally stable NSTX experimental cases</a:t>
            </a:r>
            <a:endParaRPr lang="en-US" sz="1400" b="0" i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219700" y="5105400"/>
            <a:ext cx="3886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. Fusion 55, 123007 (2015)]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61288"/>
            <a:ext cx="4114800" cy="347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77406" y="1608004"/>
            <a:ext cx="7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unstable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1920" y="1899024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9051" y="1276290"/>
            <a:ext cx="72474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0" i="0" u="sng" dirty="0" smtClean="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NSTX</a:t>
            </a:r>
            <a:endParaRPr lang="en-US" sz="2000" b="0" i="0" u="sng" dirty="0">
              <a:solidFill>
                <a:srgbClr val="3366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889" y="1161288"/>
            <a:ext cx="4458384" cy="4288536"/>
            <a:chOff x="246889" y="1161288"/>
            <a:chExt cx="4458384" cy="4288536"/>
          </a:xfrm>
        </p:grpSpPr>
        <p:sp>
          <p:nvSpPr>
            <p:cNvPr id="6" name="TextBox 5"/>
            <p:cNvSpPr txBox="1"/>
            <p:nvPr/>
          </p:nvSpPr>
          <p:spPr>
            <a:xfrm>
              <a:off x="1670676" y="1246294"/>
              <a:ext cx="7247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000" b="0" i="0" u="sng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NSTX</a:t>
              </a:r>
              <a:endParaRPr lang="en-US" sz="2000" b="0" i="0" u="sng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40"/>
            <a:stretch/>
          </p:blipFill>
          <p:spPr bwMode="auto">
            <a:xfrm>
              <a:off x="246889" y="1161288"/>
              <a:ext cx="4458384" cy="4288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0" b="51410"/>
            <a:stretch/>
          </p:blipFill>
          <p:spPr bwMode="auto">
            <a:xfrm>
              <a:off x="457200" y="3200400"/>
              <a:ext cx="4220923" cy="2083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8" t="48082" r="24216" b="3554"/>
            <a:stretch/>
          </p:blipFill>
          <p:spPr bwMode="auto">
            <a:xfrm>
              <a:off x="2590800" y="1161288"/>
              <a:ext cx="2114472" cy="207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3" t="2681" r="67758" b="92654"/>
            <a:stretch/>
          </p:blipFill>
          <p:spPr bwMode="auto">
            <a:xfrm>
              <a:off x="2828260" y="1719072"/>
              <a:ext cx="233917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95620" b="61759"/>
          <a:stretch/>
        </p:blipFill>
        <p:spPr bwMode="auto">
          <a:xfrm>
            <a:off x="481012" y="3200400"/>
            <a:ext cx="128588" cy="16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95620" b="61759"/>
          <a:stretch/>
        </p:blipFill>
        <p:spPr bwMode="auto">
          <a:xfrm>
            <a:off x="2614612" y="1161288"/>
            <a:ext cx="128588" cy="16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95620" b="61759"/>
          <a:stretch/>
        </p:blipFill>
        <p:spPr bwMode="auto">
          <a:xfrm>
            <a:off x="2614612" y="3200399"/>
            <a:ext cx="128588" cy="16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276290"/>
            <a:ext cx="838200" cy="24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28260" y="1676400"/>
            <a:ext cx="838200" cy="24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3305556"/>
            <a:ext cx="838200" cy="24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08738" y="3334101"/>
            <a:ext cx="838200" cy="24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/>
          <p:nvPr/>
        </p:nvSpPr>
        <p:spPr bwMode="auto">
          <a:xfrm>
            <a:off x="4300334" y="3048000"/>
            <a:ext cx="4631635" cy="583096"/>
          </a:xfrm>
          <a:custGeom>
            <a:avLst/>
            <a:gdLst>
              <a:gd name="connsiteX0" fmla="*/ 0 w 4631635"/>
              <a:gd name="connsiteY0" fmla="*/ 0 h 583096"/>
              <a:gd name="connsiteX1" fmla="*/ 6627 w 4631635"/>
              <a:gd name="connsiteY1" fmla="*/ 583096 h 583096"/>
              <a:gd name="connsiteX2" fmla="*/ 4631635 w 4631635"/>
              <a:gd name="connsiteY2" fmla="*/ 192156 h 583096"/>
              <a:gd name="connsiteX3" fmla="*/ 4631635 w 4631635"/>
              <a:gd name="connsiteY3" fmla="*/ 0 h 583096"/>
              <a:gd name="connsiteX4" fmla="*/ 0 w 4631635"/>
              <a:gd name="connsiteY4" fmla="*/ 0 h 5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1635" h="583096">
                <a:moveTo>
                  <a:pt x="0" y="0"/>
                </a:moveTo>
                <a:lnTo>
                  <a:pt x="6627" y="583096"/>
                </a:lnTo>
                <a:lnTo>
                  <a:pt x="4631635" y="192156"/>
                </a:lnTo>
                <a:lnTo>
                  <a:pt x="4631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990" y="3581400"/>
            <a:ext cx="3048000" cy="1525887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Kinetic RWM stability physics unites results from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DIII-D and NSTX plasmas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5" name="Picture 27" descr="logo_d3d.png                                                   001FD7E1Macintosh HD                   B75E078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" y="5767873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2631675" y="6231608"/>
            <a:ext cx="439466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Sabbagh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J. Hanson, et al., APS invited 2014]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0172" y="1219203"/>
            <a:ext cx="51856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Kinetic RWM </a:t>
            </a:r>
            <a:r>
              <a:rPr lang="en-US" sz="1800" b="0" i="0" u="sng" dirty="0">
                <a:latin typeface="Calibri" panose="020F0502020204030204" pitchFamily="34" charset="0"/>
                <a:cs typeface="Arial" panose="020B0604020202020204" pitchFamily="34" charset="0"/>
              </a:rPr>
              <a:t>stability </a:t>
            </a:r>
            <a:r>
              <a:rPr lang="en-US" sz="1800" b="0" i="0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analysis for </a:t>
            </a:r>
            <a:r>
              <a:rPr lang="en-US" sz="1800" b="0" i="0" u="sng" dirty="0">
                <a:latin typeface="Calibri" panose="020F0502020204030204" pitchFamily="34" charset="0"/>
                <a:cs typeface="Arial" panose="020B0604020202020204" pitchFamily="34" charset="0"/>
              </a:rPr>
              <a:t>experiments </a:t>
            </a:r>
            <a:r>
              <a:rPr lang="en-US" sz="1800" b="0" i="0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(MISK)</a:t>
            </a:r>
            <a:endParaRPr lang="en-US" sz="1800" b="0" i="0" u="sng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60915" y="4669035"/>
            <a:ext cx="152400" cy="152400"/>
            <a:chOff x="4419600" y="5638800"/>
            <a:chExt cx="152400" cy="15240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451857" y="4406932"/>
            <a:ext cx="152400" cy="152400"/>
            <a:chOff x="5029200" y="5638800"/>
            <a:chExt cx="152400" cy="152400"/>
          </a:xfrm>
          <a:noFill/>
        </p:grpSpPr>
        <p:grpSp>
          <p:nvGrpSpPr>
            <p:cNvPr id="69" name="Group 68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5" name="Oval 74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636587" y="4304912"/>
            <a:ext cx="157517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dirty="0"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600" b="0" i="0" dirty="0" smtClean="0">
                <a:latin typeface="Calibri" panose="020F0502020204030204" pitchFamily="34" charset="0"/>
                <a:cs typeface="Arial" panose="020B0604020202020204" pitchFamily="34" charset="0"/>
              </a:rPr>
              <a:t>ajor disruption</a:t>
            </a:r>
            <a:endParaRPr lang="en-US" sz="1600" b="0" i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4225" y="4575958"/>
            <a:ext cx="158158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latin typeface="Calibri" panose="020F0502020204030204" pitchFamily="34" charset="0"/>
                <a:cs typeface="Arial" panose="020B0604020202020204" pitchFamily="34" charset="0"/>
              </a:rPr>
              <a:t>minor disruption</a:t>
            </a:r>
            <a:endParaRPr lang="en-US" sz="1600" b="0" i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351715" y="4364737"/>
            <a:ext cx="1852591" cy="5082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799759" y="1854467"/>
            <a:ext cx="1013123" cy="633730"/>
            <a:chOff x="7715242" y="1786733"/>
            <a:chExt cx="1013123" cy="633730"/>
          </a:xfrm>
        </p:grpSpPr>
        <p:sp>
          <p:nvSpPr>
            <p:cNvPr id="82" name="TextBox 81"/>
            <p:cNvSpPr txBox="1"/>
            <p:nvPr/>
          </p:nvSpPr>
          <p:spPr>
            <a:xfrm>
              <a:off x="8045392" y="1786733"/>
              <a:ext cx="6543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DIII-D</a:t>
              </a:r>
              <a:endParaRPr lang="en-US" sz="1600" b="0" i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63801" y="2081909"/>
              <a:ext cx="6160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600" b="0" i="0" dirty="0" smtClean="0">
                  <a:solidFill>
                    <a:srgbClr val="00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NSTX</a:t>
              </a:r>
              <a:endParaRPr lang="en-US" sz="1600" b="0" i="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859329" y="1888123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7833931" y="2147957"/>
              <a:ext cx="228600" cy="206459"/>
            </a:xfrm>
            <a:custGeom>
              <a:avLst/>
              <a:gdLst>
                <a:gd name="connsiteX0" fmla="*/ 0 w 144923"/>
                <a:gd name="connsiteY0" fmla="*/ 138023 h 141473"/>
                <a:gd name="connsiteX1" fmla="*/ 144923 w 144923"/>
                <a:gd name="connsiteY1" fmla="*/ 141473 h 141473"/>
                <a:gd name="connsiteX2" fmla="*/ 69011 w 144923"/>
                <a:gd name="connsiteY2" fmla="*/ 0 h 141473"/>
                <a:gd name="connsiteX3" fmla="*/ 0 w 144923"/>
                <a:gd name="connsiteY3" fmla="*/ 138023 h 1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3" h="141473">
                  <a:moveTo>
                    <a:pt x="0" y="138023"/>
                  </a:moveTo>
                  <a:lnTo>
                    <a:pt x="144923" y="141473"/>
                  </a:lnTo>
                  <a:lnTo>
                    <a:pt x="69011" y="0"/>
                  </a:lnTo>
                  <a:lnTo>
                    <a:pt x="0" y="138023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715242" y="1786733"/>
              <a:ext cx="1013123" cy="6337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8171090" y="4495800"/>
            <a:ext cx="68320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solidFill>
                  <a:srgbClr val="0099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stable</a:t>
            </a:r>
            <a:endParaRPr lang="en-US" sz="1600" b="0" i="0" dirty="0">
              <a:solidFill>
                <a:srgbClr val="0099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88649"/>
            <a:ext cx="5730057" cy="391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 rot="16200000">
            <a:off x="2115579" y="3154529"/>
            <a:ext cx="291028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Normalized growth rate (</a:t>
            </a:r>
            <a:r>
              <a:rPr lang="el-GR" sz="1800" b="0" i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γτ</a:t>
            </a:r>
            <a:r>
              <a:rPr lang="en-US" sz="1800" b="0" i="0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b="0" i="0" dirty="0">
              <a:solidFill>
                <a:srgbClr val="0000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62199" y="5257800"/>
            <a:ext cx="34193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Plasma rotation [</a:t>
            </a:r>
            <a:r>
              <a:rPr lang="en-US" sz="1800" b="0" i="0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krad</a:t>
            </a:r>
            <a:r>
              <a:rPr lang="en-US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/s] (</a:t>
            </a:r>
            <a:r>
              <a:rPr lang="el-GR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Ψ</a:t>
            </a:r>
            <a:r>
              <a:rPr lang="en-US" sz="1800" b="0" i="0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b="0" i="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= 0.5)</a:t>
            </a:r>
            <a:endParaRPr lang="en-US" sz="1800" b="0" i="0" dirty="0">
              <a:solidFill>
                <a:srgbClr val="0000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4305304" y="3233532"/>
            <a:ext cx="4626665" cy="3892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4233996" y="3508757"/>
            <a:ext cx="228600" cy="228600"/>
            <a:chOff x="5029200" y="5638800"/>
            <a:chExt cx="152400" cy="152400"/>
          </a:xfrm>
          <a:noFill/>
        </p:grpSpPr>
        <p:grpSp>
          <p:nvGrpSpPr>
            <p:cNvPr id="88" name="Group 87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90" name="Straight Connector 89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9" name="Oval 88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81738" y="2724912"/>
            <a:ext cx="185918" cy="185904"/>
            <a:chOff x="4419600" y="5638800"/>
            <a:chExt cx="152412" cy="152400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>
              <a:off x="4419612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7321031" y="2875439"/>
            <a:ext cx="228600" cy="228600"/>
            <a:chOff x="5029200" y="5638800"/>
            <a:chExt cx="152400" cy="152400"/>
          </a:xfrm>
          <a:noFill/>
        </p:grpSpPr>
        <p:grpSp>
          <p:nvGrpSpPr>
            <p:cNvPr id="120" name="Group 119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122" name="Straight Connector 121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1" name="Oval 120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543420" y="2741539"/>
            <a:ext cx="228600" cy="228600"/>
            <a:chOff x="5029200" y="5638800"/>
            <a:chExt cx="152400" cy="152400"/>
          </a:xfrm>
          <a:noFill/>
        </p:grpSpPr>
        <p:grpSp>
          <p:nvGrpSpPr>
            <p:cNvPr id="125" name="Group 124"/>
            <p:cNvGrpSpPr/>
            <p:nvPr/>
          </p:nvGrpSpPr>
          <p:grpSpPr>
            <a:xfrm>
              <a:off x="5029200" y="5638800"/>
              <a:ext cx="152400" cy="152400"/>
              <a:chOff x="4419600" y="5638800"/>
              <a:chExt cx="152400" cy="152400"/>
            </a:xfrm>
            <a:grpFill/>
          </p:grpSpPr>
          <p:cxnSp>
            <p:nvCxnSpPr>
              <p:cNvPr id="127" name="Straight Connector 126"/>
              <p:cNvCxnSpPr/>
              <p:nvPr/>
            </p:nvCxnSpPr>
            <p:spPr bwMode="auto">
              <a:xfrm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4419600" y="5638800"/>
                <a:ext cx="152400" cy="15240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6" name="Oval 125"/>
            <p:cNvSpPr/>
            <p:nvPr/>
          </p:nvSpPr>
          <p:spPr bwMode="auto">
            <a:xfrm>
              <a:off x="5029200" y="5638800"/>
              <a:ext cx="152400" cy="152400"/>
            </a:xfrm>
            <a:prstGeom prst="ellipse">
              <a:avLst/>
            </a:prstGeom>
            <a:grp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829008" y="2171332"/>
            <a:ext cx="89800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8684301" y="3165176"/>
            <a:ext cx="185918" cy="185904"/>
            <a:chOff x="4419600" y="5638800"/>
            <a:chExt cx="152412" cy="152400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4419600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4419612" y="5638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9" name="TextBox 138"/>
          <p:cNvSpPr txBox="1"/>
          <p:nvPr/>
        </p:nvSpPr>
        <p:spPr>
          <a:xfrm>
            <a:off x="4519100" y="3060888"/>
            <a:ext cx="18474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“weak stability” region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132" y="3428170"/>
            <a:ext cx="177597" cy="148471"/>
          </a:xfrm>
          <a:prstGeom prst="rect">
            <a:avLst/>
          </a:prstGeom>
          <a:solidFill>
            <a:srgbClr val="FFCCCC"/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91923" y="1600200"/>
            <a:ext cx="3184677" cy="3505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Addition of kinetic effects yields agreement with marginal point in NSTX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Further testing against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DIII-D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experiments shows good agreement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Strong bursting MHD modes can lead to non-linear destabilization before linear stability limits are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reached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kern="0" dirty="0" smtClean="0">
                <a:latin typeface="Calibri" panose="020F0502020204030204" pitchFamily="34" charset="0"/>
              </a:rPr>
              <a:t>Active MHD spectroscopy experiments show the importance of kinetic effects in stable plasmas as well</a:t>
            </a:r>
            <a:endParaRPr lang="en-US" sz="2800" dirty="0" smtClean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62081" y="4127881"/>
            <a:ext cx="429650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[H.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Reimerdes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Lett.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106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215002 (2011)]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081" y="1032784"/>
            <a:ext cx="4114800" cy="3076953"/>
            <a:chOff x="5486400" y="1080328"/>
            <a:chExt cx="3499148" cy="261658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07"/>
            <a:stretch/>
          </p:blipFill>
          <p:spPr bwMode="auto">
            <a:xfrm>
              <a:off x="5486400" y="3276600"/>
              <a:ext cx="3499148" cy="42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58"/>
            <a:stretch/>
          </p:blipFill>
          <p:spPr bwMode="auto">
            <a:xfrm>
              <a:off x="5486400" y="1080328"/>
              <a:ext cx="3499148" cy="22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844851" y="1456972"/>
            <a:ext cx="713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DIII-D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2"/>
          <a:stretch/>
        </p:blipFill>
        <p:spPr>
          <a:xfrm>
            <a:off x="5711371" y="1033446"/>
            <a:ext cx="2997200" cy="3157556"/>
          </a:xfrm>
          <a:prstGeom prst="rect">
            <a:avLst/>
          </a:prstGeom>
        </p:spPr>
      </p:pic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902497" y="4127880"/>
            <a:ext cx="439390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[J. Berkery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Phys. Plasmas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21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056112 (2014)]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9068" y="1074006"/>
            <a:ext cx="104394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Favorable rotation range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221041" y="1905001"/>
            <a:ext cx="26826" cy="50885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824"/>
          <a:stretch/>
        </p:blipFill>
        <p:spPr>
          <a:xfrm>
            <a:off x="5181600" y="1044332"/>
            <a:ext cx="631371" cy="2689468"/>
          </a:xfrm>
          <a:prstGeom prst="rect">
            <a:avLst/>
          </a:prstGeom>
        </p:spPr>
      </p:pic>
      <p:pic>
        <p:nvPicPr>
          <p:cNvPr id="34" name="Picture 27" descr="logo_d3d.png                                                   001FD7E1Macintosh HD                   B75E078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" y="5767873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629" y="4536087"/>
            <a:ext cx="4492171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Resonant field amplification indicates weakening stability</a:t>
            </a:r>
          </a:p>
          <a:p>
            <a:pPr lvl="1"/>
            <a:r>
              <a:rPr lang="en-US" sz="1600" b="0" i="0" kern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Plasma response is enhanced where kinetic effects and RWM stability are weak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684486" y="4535424"/>
            <a:ext cx="4492171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Discharge trajectories for 20 NSTX plasmas shows favorable </a:t>
            </a:r>
            <a:r>
              <a:rPr lang="el-GR" sz="2000" b="0" i="0" kern="0" dirty="0" smtClean="0">
                <a:solidFill>
                  <a:srgbClr val="000000"/>
                </a:solidFill>
                <a:latin typeface="Arial"/>
                <a:cs typeface="Arial"/>
              </a:rPr>
              <a:t>ω</a:t>
            </a:r>
            <a:r>
              <a:rPr lang="en-US" sz="20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range</a:t>
            </a:r>
          </a:p>
          <a:p>
            <a:pPr lvl="1"/>
            <a:r>
              <a:rPr lang="en-US" sz="1600" b="0" i="0" kern="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Matches theoretical expectation for precession drift resonance</a:t>
            </a:r>
            <a:endParaRPr lang="en-US" sz="1600" b="0" i="0" kern="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2497" y="1304838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NSTX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590801" y="5953526"/>
            <a:ext cx="4038600" cy="566822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2590801" y="6019800"/>
            <a:ext cx="4038600" cy="50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MISK calculations match experiments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3432" y="3203342"/>
            <a:ext cx="1575869" cy="338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81201" y="3346704"/>
            <a:ext cx="457200" cy="19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078992"/>
            <a:ext cx="3276600" cy="26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Outline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RWM Definition and Motivation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Kinetic Stability Theory</a:t>
            </a: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Rotation</a:t>
            </a:r>
          </a:p>
          <a:p>
            <a:pPr lvl="1">
              <a:lnSpc>
                <a:spcPct val="114000"/>
              </a:lnSpc>
            </a:pP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Collisionality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Energetic Particles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Comparison of Calculations and Experimental Results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Stability </a:t>
            </a:r>
            <a:r>
              <a:rPr lang="en-US" b="1" dirty="0">
                <a:latin typeface="Calibri" panose="020F0502020204030204" pitchFamily="34" charset="0"/>
              </a:rPr>
              <a:t>Estimation and Rotation Profile Control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Summary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40616" y="3886200"/>
            <a:ext cx="3588270" cy="1807970"/>
            <a:chOff x="5540616" y="3429000"/>
            <a:chExt cx="3588270" cy="180797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0" r="18490"/>
            <a:stretch/>
          </p:blipFill>
          <p:spPr bwMode="auto">
            <a:xfrm>
              <a:off x="5540616" y="3581400"/>
              <a:ext cx="3354002" cy="1655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68" r="339" b="18041"/>
            <a:stretch/>
          </p:blipFill>
          <p:spPr bwMode="auto">
            <a:xfrm>
              <a:off x="8894618" y="3429000"/>
              <a:ext cx="234268" cy="148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48187" b="4698"/>
          <a:stretch/>
        </p:blipFill>
        <p:spPr bwMode="auto">
          <a:xfrm>
            <a:off x="0" y="3845558"/>
            <a:ext cx="5486400" cy="26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5867400" y="3200400"/>
            <a:ext cx="3452918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velocity data now available on </a:t>
            </a:r>
            <a:r>
              <a:rPr lang="en-US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NSTX-U</a:t>
            </a:r>
            <a:endParaRPr lang="en-US" sz="1800" b="0" i="0" kern="0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437432" y="1888801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3492865" y="1937744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 bwMode="auto">
          <a:xfrm>
            <a:off x="6477000" y="1892808"/>
            <a:ext cx="2481252" cy="492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" y="104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 is to forecast γ in real-time using parameterized reduced models for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δW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terms</a:t>
            </a:r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Need 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as a function of the most important, real-time measurable quantities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Physics understanding from previous research used to construct a reduced kinetic model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003" y="1891850"/>
            <a:ext cx="2971799" cy="75894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2"/>
          <a:stretch/>
        </p:blipFill>
        <p:spPr>
          <a:xfrm>
            <a:off x="276535" y="2042160"/>
            <a:ext cx="2800792" cy="548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2341727" y="2496358"/>
            <a:ext cx="325273" cy="33774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59494" y="2755285"/>
            <a:ext cx="15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u="sng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Kinetic </a:t>
            </a:r>
            <a:r>
              <a:rPr lang="en-US" sz="1800" u="sng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effects</a:t>
            </a: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en-US" sz="1800" baseline="-250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1" y="2755285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Fluid </a:t>
            </a: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terms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990600" y="2414674"/>
            <a:ext cx="762000" cy="43090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638800" y="2544120"/>
            <a:ext cx="304800" cy="301464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579596" y="2574599"/>
            <a:ext cx="651804" cy="340283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600536" y="2755285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Rotation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4072" y="275528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341727" y="2341796"/>
            <a:ext cx="1418671" cy="50378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429000" y="3059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+ Energetic </a:t>
            </a: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Particles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1" y="1923365"/>
            <a:ext cx="2826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 MISK</a:t>
            </a:r>
            <a:r>
              <a:rPr lang="en-US" sz="2400" baseline="300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Calculations</a:t>
            </a:r>
          </a:p>
          <a:p>
            <a:pPr marL="182880" lvl="1" fontAlgn="auto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Compared to experiments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175362" y="3008857"/>
            <a:ext cx="196238" cy="391325"/>
          </a:xfrm>
          <a:prstGeom prst="straightConnector1">
            <a:avLst/>
          </a:prstGeom>
          <a:ln w="3810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65755" y="3106099"/>
            <a:ext cx="275331" cy="294083"/>
          </a:xfrm>
          <a:prstGeom prst="straightConnector1">
            <a:avLst/>
          </a:prstGeom>
          <a:ln w="3810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440" y="3429000"/>
            <a:ext cx="529276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19482" y="3276600"/>
            <a:ext cx="4257318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Reduced Kinetic Model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0277" y="4189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fluid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9992" y="5095536"/>
            <a:ext cx="80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kinetic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0616" y="3204519"/>
            <a:ext cx="3588270" cy="3272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867400" y="5640004"/>
            <a:ext cx="3452918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otation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controller designed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using NBI, NTV</a:t>
            </a:r>
            <a:endParaRPr lang="en-US" sz="1800" b="0" i="0" kern="0" dirty="0" smtClean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422268" y="5627995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3477701" y="5676938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Summary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RWM stability must be understood for future devices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Kinetic theory modifies ideal stability, includes rotation, </a:t>
            </a:r>
            <a:r>
              <a:rPr lang="en-US" dirty="0" err="1" smtClean="0">
                <a:latin typeface="Calibri" panose="020F0502020204030204" pitchFamily="34" charset="0"/>
              </a:rPr>
              <a:t>collisionality</a:t>
            </a:r>
            <a:r>
              <a:rPr lang="en-US" dirty="0" smtClean="0">
                <a:latin typeface="Calibri" panose="020F0502020204030204" pitchFamily="34" charset="0"/>
              </a:rPr>
              <a:t>, and energetic particle effects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Calibri" panose="020F0502020204030204" pitchFamily="34" charset="0"/>
              </a:rPr>
              <a:t>ITER stability projections show all kinetic effects important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MISK </a:t>
            </a:r>
            <a:r>
              <a:rPr lang="en-US" dirty="0" smtClean="0">
                <a:latin typeface="Calibri" panose="020F0502020204030204" pitchFamily="34" charset="0"/>
              </a:rPr>
              <a:t>code </a:t>
            </a:r>
            <a:r>
              <a:rPr lang="en-US" dirty="0">
                <a:latin typeface="Calibri" panose="020F0502020204030204" pitchFamily="34" charset="0"/>
              </a:rPr>
              <a:t>calculations can explain experimental </a:t>
            </a:r>
            <a:r>
              <a:rPr lang="en-US" dirty="0" smtClean="0">
                <a:latin typeface="Calibri" panose="020F0502020204030204" pitchFamily="34" charset="0"/>
              </a:rPr>
              <a:t>stability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Reduced </a:t>
            </a:r>
            <a:r>
              <a:rPr lang="en-US" dirty="0" smtClean="0">
                <a:latin typeface="Calibri" panose="020F0502020204030204" pitchFamily="34" charset="0"/>
              </a:rPr>
              <a:t>models needed for real-time disruption avoidance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4" y="5638802"/>
            <a:ext cx="2971799" cy="75119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2"/>
          <a:stretch/>
        </p:blipFill>
        <p:spPr>
          <a:xfrm>
            <a:off x="173736" y="5775960"/>
            <a:ext cx="2800792" cy="548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2830869" y="5426852"/>
            <a:ext cx="217134" cy="25183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438400" y="5120640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u="sng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Kinetic effects</a:t>
            </a:r>
            <a:endParaRPr lang="en-US" sz="1800" b="0" i="0" u="sng" baseline="-250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58" y="5120640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Fluid terms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371600" y="5421768"/>
            <a:ext cx="527017" cy="31137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827318" y="5489972"/>
            <a:ext cx="354282" cy="560308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15446" y="5463167"/>
            <a:ext cx="228600" cy="495408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69925" y="5120640"/>
            <a:ext cx="115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~ Rotation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b="0" i="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394091" y="5426852"/>
            <a:ext cx="263508" cy="364348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6248400" y="5181600"/>
            <a:ext cx="2971800" cy="13716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Rotation resonance</a:t>
            </a: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latin typeface="Calibri" panose="020F0502020204030204" pitchFamily="34" charset="0"/>
              </a:rPr>
              <a:t>Collisionality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Energetic Particles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Outline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RWM Definition and Motivation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Kinetic Stability Theory</a:t>
            </a: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Rotation</a:t>
            </a:r>
          </a:p>
          <a:p>
            <a:pPr lvl="1">
              <a:lnSpc>
                <a:spcPct val="114000"/>
              </a:lnSpc>
            </a:pPr>
            <a:r>
              <a:rPr lang="en-US" b="1" dirty="0" err="1" smtClean="0">
                <a:latin typeface="Calibri" panose="020F0502020204030204" pitchFamily="34" charset="0"/>
              </a:rPr>
              <a:t>Collisionality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Energetic Particles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Comparison of Calculations and Experimental Results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Stability </a:t>
            </a:r>
            <a:r>
              <a:rPr lang="en-US" b="1" dirty="0" smtClean="0">
                <a:latin typeface="Calibri" panose="020F0502020204030204" pitchFamily="34" charset="0"/>
              </a:rPr>
              <a:t>Estimation and Rotation Profile Control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Summary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cause disruptions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9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81249" y="2606069"/>
            <a:ext cx="459301" cy="3338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3" y="2504053"/>
            <a:ext cx="234791" cy="204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8" y="1919430"/>
            <a:ext cx="801529" cy="2250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4568772" y="1800738"/>
            <a:ext cx="948932" cy="105228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" y="6045623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</a:t>
            </a:r>
            <a:r>
              <a:rPr lang="en-US" sz="22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  <p:pic>
        <p:nvPicPr>
          <p:cNvPr id="32" name="Picture 4" descr="114147-1014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76200" y="2243397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264835">
            <a:off x="2012206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06" y="5728688"/>
            <a:ext cx="35580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Sabbagh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46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635 (2006)]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091440" y="3807559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091440" y="56363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5091440" y="49505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5880986" y="5455385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684372" y="5695890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4519" y="4608078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51775" y="489992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3215" y="4747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2904" y="4008718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5620653" y="4008728"/>
            <a:ext cx="643738" cy="162397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Multiply 54"/>
          <p:cNvSpPr/>
          <p:nvPr/>
        </p:nvSpPr>
        <p:spPr bwMode="auto">
          <a:xfrm>
            <a:off x="5805076" y="4859119"/>
            <a:ext cx="182880" cy="182880"/>
          </a:xfrm>
          <a:prstGeom prst="mathMultiply">
            <a:avLst/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40370" y="37265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rgbClr val="92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Kink</a:t>
            </a:r>
          </a:p>
          <a:p>
            <a:pPr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Mode</a:t>
            </a:r>
            <a:endParaRPr lang="en-US" sz="18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cause disruptions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9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r="59875" b="37848"/>
          <a:stretch/>
        </p:blipFill>
        <p:spPr>
          <a:xfrm>
            <a:off x="5806803" y="1600200"/>
            <a:ext cx="2743200" cy="1466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55178" y="2025989"/>
            <a:ext cx="1770743" cy="116015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81249" y="2606069"/>
            <a:ext cx="459301" cy="3338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3" y="2504053"/>
            <a:ext cx="234791" cy="204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8" y="1919430"/>
            <a:ext cx="801529" cy="225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2" y="2541430"/>
            <a:ext cx="731901" cy="234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3907" y="216947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3333CC"/>
                </a:solidFill>
                <a:latin typeface="Calibri" panose="020F0502020204030204" pitchFamily="34" charset="0"/>
                <a:cs typeface="Arial" pitchFamily="34" charset="0"/>
              </a:rPr>
              <a:t>where</a:t>
            </a:r>
            <a:endParaRPr lang="en-US" sz="1800" b="0" i="0" dirty="0">
              <a:solidFill>
                <a:srgbClr val="3333C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8772" y="1800738"/>
            <a:ext cx="948932" cy="105228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269293" y="2853802"/>
            <a:ext cx="1795147" cy="5465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450770" y="3136823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886201" y="3066025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829516" y="3288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</a:t>
            </a:r>
            <a:r>
              <a:rPr lang="en-US" sz="1800" b="0" i="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endParaRPr lang="en-US" sz="1800" b="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" y="6045623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</a:t>
            </a:r>
            <a:r>
              <a:rPr lang="en-US" sz="22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  <p:pic>
        <p:nvPicPr>
          <p:cNvPr id="32" name="Picture 4" descr="114147-1014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76200" y="2243397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264835">
            <a:off x="2012206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051" y="3015727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NSTX 130235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06" y="5728688"/>
            <a:ext cx="35580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Sabbagh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46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635 (2006)]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091440" y="3807559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091440" y="56363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5091440" y="49505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7907792" y="4008728"/>
            <a:ext cx="643738" cy="162397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Multiply 37"/>
          <p:cNvSpPr/>
          <p:nvPr/>
        </p:nvSpPr>
        <p:spPr bwMode="auto">
          <a:xfrm>
            <a:off x="8092215" y="4859119"/>
            <a:ext cx="182880" cy="182880"/>
          </a:xfrm>
          <a:prstGeom prst="mathMultiply">
            <a:avLst/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91443" y="4008728"/>
            <a:ext cx="2307771" cy="1444828"/>
            <a:chOff x="4606556" y="1610448"/>
            <a:chExt cx="2307771" cy="1444828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606556" y="1610448"/>
              <a:ext cx="2307771" cy="1444828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Multiply 40"/>
            <p:cNvSpPr/>
            <p:nvPr/>
          </p:nvSpPr>
          <p:spPr bwMode="auto">
            <a:xfrm>
              <a:off x="5304662" y="2457201"/>
              <a:ext cx="182880" cy="182880"/>
            </a:xfrm>
            <a:prstGeom prst="mathMultiply">
              <a:avLst/>
            </a:prstGeom>
            <a:solidFill>
              <a:srgbClr val="336699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 flipV="1">
            <a:off x="5880986" y="5455385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8187388" y="545355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684372" y="5695890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7681" y="5682850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4519" y="4608078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51775" y="489992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3215" y="4747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7509" y="37265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rgbClr val="92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Kink</a:t>
            </a:r>
          </a:p>
          <a:p>
            <a:pPr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Mode</a:t>
            </a:r>
            <a:endParaRPr lang="en-US" sz="18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1471" y="3622893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5325" y="403949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baseline="-1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2904" y="4008718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 rot="507780">
            <a:off x="2854585" y="2081851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Copper plate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86266" y="5088114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1" y="5169001"/>
            <a:ext cx="1423321" cy="4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cause disruptions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9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r="59875" b="37848"/>
          <a:stretch/>
        </p:blipFill>
        <p:spPr>
          <a:xfrm>
            <a:off x="5806803" y="1600200"/>
            <a:ext cx="2743200" cy="1466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55178" y="2025989"/>
            <a:ext cx="1770743" cy="1160155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81249" y="2606069"/>
            <a:ext cx="459301" cy="33383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13" y="2504053"/>
            <a:ext cx="234791" cy="204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8" y="1919430"/>
            <a:ext cx="801529" cy="225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2" y="2541430"/>
            <a:ext cx="731901" cy="234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3907" y="216947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3333CC"/>
                </a:solidFill>
                <a:latin typeface="Calibri" panose="020F0502020204030204" pitchFamily="34" charset="0"/>
                <a:cs typeface="Arial" pitchFamily="34" charset="0"/>
              </a:rPr>
              <a:t>where</a:t>
            </a:r>
            <a:endParaRPr lang="en-US" sz="1800" b="0" i="0" dirty="0">
              <a:solidFill>
                <a:srgbClr val="3333C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8772" y="1800738"/>
            <a:ext cx="948932" cy="105228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269293" y="2853802"/>
            <a:ext cx="1795147" cy="5465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450770" y="3136823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886201" y="3066025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829516" y="3288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B</a:t>
            </a:r>
            <a:r>
              <a:rPr lang="en-US" sz="1800" b="0" i="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endParaRPr lang="en-US" sz="1800" b="0" i="0" baseline="-250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" y="6045623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</a:t>
            </a:r>
            <a:r>
              <a:rPr lang="en-US" sz="22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  <p:pic>
        <p:nvPicPr>
          <p:cNvPr id="32" name="Picture 4" descr="114147-1014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76200" y="2243397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264835">
            <a:off x="2012206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051" y="3015727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NSTX 130235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06" y="5728688"/>
            <a:ext cx="355802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[S. Sabbagh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46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635 (2006)]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880989" y="5176925"/>
            <a:ext cx="2302669" cy="261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091440" y="3807559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091440" y="56363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5091440" y="4950559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7907792" y="4008728"/>
            <a:ext cx="643738" cy="1623975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Multiply 37"/>
          <p:cNvSpPr/>
          <p:nvPr/>
        </p:nvSpPr>
        <p:spPr bwMode="auto">
          <a:xfrm>
            <a:off x="8092215" y="4859119"/>
            <a:ext cx="182880" cy="182880"/>
          </a:xfrm>
          <a:prstGeom prst="mathMultiply">
            <a:avLst/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91443" y="4008728"/>
            <a:ext cx="2307771" cy="1444828"/>
            <a:chOff x="4606556" y="1610448"/>
            <a:chExt cx="2307771" cy="1444828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606556" y="1610448"/>
              <a:ext cx="2307771" cy="1444828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Multiply 40"/>
            <p:cNvSpPr/>
            <p:nvPr/>
          </p:nvSpPr>
          <p:spPr bwMode="auto">
            <a:xfrm>
              <a:off x="5304662" y="2457201"/>
              <a:ext cx="182880" cy="182880"/>
            </a:xfrm>
            <a:prstGeom prst="mathMultiply">
              <a:avLst/>
            </a:prstGeom>
            <a:solidFill>
              <a:srgbClr val="336699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 flipV="1">
            <a:off x="5880986" y="5455385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8187388" y="545355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684372" y="5695890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7681" y="5682850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4519" y="4608078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51775" y="489992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3215" y="4747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7509" y="37265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>
                <a:solidFill>
                  <a:srgbClr val="92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Kink</a:t>
            </a:r>
          </a:p>
          <a:p>
            <a:pPr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Mode</a:t>
            </a:r>
            <a:endParaRPr lang="en-US" sz="18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1471" y="3622893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5325" y="403949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baseline="-1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2904" y="4008718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666484" y="4568166"/>
            <a:ext cx="2452914" cy="950685"/>
          </a:xfrm>
          <a:custGeom>
            <a:avLst/>
            <a:gdLst>
              <a:gd name="connsiteX0" fmla="*/ 0 w 2452914"/>
              <a:gd name="connsiteY0" fmla="*/ 950685 h 950685"/>
              <a:gd name="connsiteX1" fmla="*/ 863600 w 2452914"/>
              <a:gd name="connsiteY1" fmla="*/ 725714 h 950685"/>
              <a:gd name="connsiteX2" fmla="*/ 1669143 w 2452914"/>
              <a:gd name="connsiteY2" fmla="*/ 820057 h 950685"/>
              <a:gd name="connsiteX3" fmla="*/ 2452914 w 2452914"/>
              <a:gd name="connsiteY3" fmla="*/ 0 h 95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950685">
                <a:moveTo>
                  <a:pt x="0" y="950685"/>
                </a:moveTo>
                <a:cubicBezTo>
                  <a:pt x="292705" y="849085"/>
                  <a:pt x="585410" y="747485"/>
                  <a:pt x="863600" y="725714"/>
                </a:cubicBezTo>
                <a:cubicBezTo>
                  <a:pt x="1141790" y="703943"/>
                  <a:pt x="1404257" y="941009"/>
                  <a:pt x="1669143" y="820057"/>
                </a:cubicBezTo>
                <a:cubicBezTo>
                  <a:pt x="1934029" y="699105"/>
                  <a:pt x="2193471" y="349552"/>
                  <a:pt x="2452914" y="0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07780">
            <a:off x="2854585" y="2081851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Copper plate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86266" y="5088114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1" y="5169001"/>
            <a:ext cx="1423321" cy="4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60536"/>
            <a:ext cx="4114800" cy="20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/>
          <a:stretch/>
        </p:blipFill>
        <p:spPr bwMode="auto">
          <a:xfrm>
            <a:off x="4547232" y="1080655"/>
            <a:ext cx="4572000" cy="33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4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scalar critical plasma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rotation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model can not explain RWM stability; it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depends on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l-GR" sz="2800" baseline="-250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profile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90600"/>
            <a:ext cx="3815446" cy="3787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stability theories: </a:t>
            </a:r>
          </a:p>
          <a:p>
            <a:pPr marL="548640"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Collisional dissipation of mode energy</a:t>
            </a:r>
          </a:p>
          <a:p>
            <a:pPr marL="548640"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Rotational damping</a:t>
            </a:r>
          </a:p>
          <a:p>
            <a:pPr marL="9144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-5037" y="2438401"/>
            <a:ext cx="38204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187" lvl="2" indent="0">
              <a:buNone/>
            </a:pPr>
            <a:r>
              <a:rPr lang="en-US" sz="1600" b="0" i="0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But models </a:t>
            </a:r>
            <a:r>
              <a:rPr lang="en-US" sz="1600" b="0" i="0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with scalar “critical rotation” for stability </a:t>
            </a:r>
            <a:r>
              <a:rPr lang="en-US" sz="1600" b="0" i="0" u="sng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could not explain </a:t>
            </a:r>
            <a:r>
              <a:rPr lang="en-US" sz="1600" b="0" i="0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experiments</a:t>
            </a: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H="1">
            <a:off x="7736556" y="5164985"/>
            <a:ext cx="15240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b="0" i="0" smtClean="0">
              <a:latin typeface="Calibri" panose="020F0502020204030204" pitchFamily="34" charset="0"/>
            </a:endParaRPr>
          </a:p>
        </p:txBody>
      </p:sp>
      <p:sp>
        <p:nvSpPr>
          <p:cNvPr id="18" name="Text Box 71"/>
          <p:cNvSpPr txBox="1">
            <a:spLocks noChangeArrowheads="1"/>
          </p:cNvSpPr>
          <p:nvPr/>
        </p:nvSpPr>
        <p:spPr bwMode="auto">
          <a:xfrm>
            <a:off x="7089120" y="4532187"/>
            <a:ext cx="1494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600" b="0" i="0" u="sng" dirty="0" smtClean="0">
                <a:latin typeface="Calibri" panose="020F0502020204030204" pitchFamily="34" charset="0"/>
                <a:cs typeface="Calibri" pitchFamily="34" charset="0"/>
              </a:rPr>
              <a:t>Plasma rotation</a:t>
            </a:r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5884323" y="5262825"/>
            <a:ext cx="0" cy="304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b="0" i="0" smtClean="0">
              <a:latin typeface="Calibri" panose="020F0502020204030204" pitchFamily="34" charset="0"/>
            </a:endParaRPr>
          </a:p>
        </p:txBody>
      </p:sp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7836407" y="4918651"/>
            <a:ext cx="990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</a:t>
            </a: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5605698" y="5610071"/>
            <a:ext cx="20442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s</a:t>
            </a:r>
            <a:r>
              <a:rPr lang="en-US" sz="1600" b="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lowed by n=3 braking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5262825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73987" y="5365266"/>
            <a:ext cx="2811018" cy="480917"/>
          </a:xfrm>
          <a:prstGeom prst="rect">
            <a:avLst/>
          </a:prstGeom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44321" y="6172564"/>
            <a:ext cx="36252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Lett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.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</a:rPr>
              <a:t>93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105002 (2004)]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789" y="4588723"/>
            <a:ext cx="1888815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Ideal Stability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9849" y="4588723"/>
            <a:ext cx="1939636" cy="461665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dirty="0" smtClean="0">
                <a:solidFill>
                  <a:srgbClr val="920000"/>
                </a:solidFill>
                <a:latin typeface="Calibri" panose="020F0502020204030204" pitchFamily="34" charset="0"/>
              </a:rPr>
              <a:t>Kinetic Effects</a:t>
            </a:r>
            <a:endParaRPr lang="en-US" sz="2400" b="0" i="0" dirty="0">
              <a:solidFill>
                <a:srgbClr val="92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812391" y="5133033"/>
            <a:ext cx="362857" cy="34108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383894" y="5133031"/>
            <a:ext cx="197509" cy="23223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0" y="3276600"/>
            <a:ext cx="4269485" cy="14248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Unexplained experiments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New theory: consider kinetic effects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264597" y="2776235"/>
            <a:ext cx="1568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 RWM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6385463" y="3143041"/>
            <a:ext cx="307389" cy="27592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smtClean="0"/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5264597" y="2029599"/>
            <a:ext cx="670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800" b="0" i="0" dirty="0" smtClean="0">
                <a:latin typeface="Calibri" panose="020F0502020204030204" pitchFamily="34" charset="0"/>
              </a:rPr>
              <a:t>NSTX</a:t>
            </a:r>
            <a:endParaRPr lang="en-US" sz="1800" b="0" i="0" dirty="0" smtClean="0">
              <a:latin typeface="Calibri" panose="020F0502020204030204" pitchFamily="34" charset="0"/>
            </a:endParaRP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7898083" y="1953937"/>
            <a:ext cx="6559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137722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878450" y="1273118"/>
            <a:ext cx="6559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b="0" i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140102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81403" y="3143042"/>
            <a:ext cx="609597" cy="3621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Outline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RWM Definition and Motivation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Kinetic Stability Theory</a:t>
            </a: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Rotation</a:t>
            </a:r>
          </a:p>
          <a:p>
            <a:pPr lvl="1">
              <a:lnSpc>
                <a:spcPct val="114000"/>
              </a:lnSpc>
            </a:pPr>
            <a:r>
              <a:rPr lang="en-US" b="1" dirty="0" err="1" smtClean="0">
                <a:latin typeface="Calibri" panose="020F0502020204030204" pitchFamily="34" charset="0"/>
              </a:rPr>
              <a:t>Collisionality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Energetic Particles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Comparison of Calculations and Experimental Results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Stability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Estimation and Rotation Profile Control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Summary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819404" y="5638802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2874837" y="5687745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“Kinetic effects” means taking into account complicated particle motion rather than treating the plasma as a fluid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/>
          <a:stretch/>
        </p:blipFill>
        <p:spPr bwMode="auto">
          <a:xfrm>
            <a:off x="152400" y="1005840"/>
            <a:ext cx="6505584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>
            <a:off x="2687410" y="5421768"/>
            <a:ext cx="1209676" cy="59159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829630" y="5472272"/>
            <a:ext cx="276935" cy="58425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086706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Precession Drift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68098" y="5121626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~ Plasma Rotation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0" y="5562600"/>
            <a:ext cx="274793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Rotational resonance effect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6457931" y="5764401"/>
            <a:ext cx="23997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Lett.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104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035003 (2010)]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16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0" r="80521" b="28747"/>
          <a:stretch/>
        </p:blipFill>
        <p:spPr bwMode="auto">
          <a:xfrm>
            <a:off x="3977" y="1268950"/>
            <a:ext cx="1574620" cy="3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1000" y="1589745"/>
            <a:ext cx="76200" cy="84865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6665380" y="1589745"/>
            <a:ext cx="2326220" cy="33969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5380" y="1524000"/>
            <a:ext cx="2326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Arial" pitchFamily="34" charset="0"/>
              </a:rPr>
              <a:t>MISK code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      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Arial" pitchFamily="34" charset="0"/>
              </a:rPr>
              <a:t>Solves for RWM growth rate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       is 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solved 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by using     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from the drift kinetic </a:t>
            </a:r>
            <a:r>
              <a:rPr lang="en-US" sz="2400" b="0" i="0" dirty="0" smtClean="0">
                <a:latin typeface="Calibri" panose="020F0502020204030204" pitchFamily="34" charset="0"/>
                <a:cs typeface="Arial" pitchFamily="34" charset="0"/>
              </a:rPr>
              <a:t>equation</a:t>
            </a:r>
            <a:endParaRPr lang="en-US" sz="2400" b="0" i="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138243"/>
            <a:ext cx="445294" cy="187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68306"/>
            <a:ext cx="126302" cy="246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3402">
            <a:off x="2395308" y="4068760"/>
            <a:ext cx="1229183" cy="7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1295400" y="4597420"/>
            <a:ext cx="367269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[R. Pitts et al., Physics World, March 2006 </a:t>
            </a:r>
          </a:p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D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. Pace et al., Physics </a:t>
            </a:r>
            <a:r>
              <a:rPr lang="en-US" sz="1400" dirty="0">
                <a:solidFill>
                  <a:srgbClr val="008080"/>
                </a:solidFill>
                <a:latin typeface="Calibri" pitchFamily="34" charset="0"/>
              </a:rPr>
              <a:t>Today 68, 34 (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2015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1" r="22461" b="8843"/>
          <a:stretch/>
        </p:blipFill>
        <p:spPr bwMode="auto">
          <a:xfrm>
            <a:off x="176213" y="1268251"/>
            <a:ext cx="5672114" cy="35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447804" y="4676003"/>
            <a:ext cx="805733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457103" y="4419599"/>
            <a:ext cx="0" cy="28066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 rot="-5400000">
            <a:off x="-368300" y="1712139"/>
            <a:ext cx="1295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(marginal stability)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56754" y="4676002"/>
            <a:ext cx="805733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unstable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5712538" y="4475478"/>
            <a:ext cx="215187" cy="2247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288895" y="2819422"/>
            <a:ext cx="1446749" cy="8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ts val="1000"/>
              </a:spcAft>
              <a:buFontTx/>
              <a:buNone/>
            </a:pPr>
            <a:r>
              <a:rPr lang="en-US" sz="1400" b="1" i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Precession drift resonance stabilization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177800" y="1340663"/>
            <a:ext cx="355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 rot="16200000">
            <a:off x="-822594" y="2511646"/>
            <a:ext cx="24012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ν</a:t>
            </a:r>
            <a:r>
              <a:rPr lang="en-US" sz="28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4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8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514189" y="1863338"/>
            <a:ext cx="1148583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instability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(NSTX 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experiment</a:t>
            </a:r>
            <a:r>
              <a:rPr lang="en-US" sz="18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2288895" y="2590801"/>
            <a:ext cx="1446749" cy="114299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 rot="21600000">
            <a:off x="2898846" y="4648200"/>
            <a:ext cx="243515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0700" indent="-228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62063" indent="-2333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00200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i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l-G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</a:t>
            </a:r>
            <a:r>
              <a:rPr lang="el-GR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φ</a:t>
            </a:r>
            <a:r>
              <a:rPr lang="en-US" sz="2400" i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exp</a:t>
            </a:r>
            <a:r>
              <a:rPr lang="en-US" sz="2000" i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(marginal stability)</a:t>
            </a:r>
          </a:p>
          <a:p>
            <a:pPr>
              <a:buFontTx/>
              <a:buNone/>
            </a:pPr>
            <a:endParaRPr lang="en-US" sz="1600" i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1331985" y="990600"/>
            <a:ext cx="429515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i="0" dirty="0">
                <a:latin typeface="Calibri" panose="020F0502020204030204" pitchFamily="34" charset="0"/>
              </a:rPr>
              <a:t>MISK </a:t>
            </a:r>
            <a:r>
              <a:rPr lang="en-US" sz="1800" i="0" dirty="0" smtClean="0">
                <a:latin typeface="Calibri" panose="020F0502020204030204" pitchFamily="34" charset="0"/>
              </a:rPr>
              <a:t>calculations of </a:t>
            </a:r>
            <a:r>
              <a:rPr lang="el-GR" sz="1800" dirty="0" smtClean="0">
                <a:latin typeface="Calibri" panose="020F0502020204030204" pitchFamily="34" charset="0"/>
              </a:rPr>
              <a:t>γτ</a:t>
            </a:r>
            <a:r>
              <a:rPr lang="en-US" sz="1800" baseline="-25000" dirty="0">
                <a:latin typeface="Calibri" panose="020F0502020204030204" pitchFamily="34" charset="0"/>
              </a:rPr>
              <a:t>w</a:t>
            </a:r>
            <a:r>
              <a:rPr lang="en-US" sz="1800" dirty="0">
                <a:latin typeface="Calibri" panose="020F0502020204030204" pitchFamily="34" charset="0"/>
              </a:rPr>
              <a:t> contours vs. </a:t>
            </a:r>
            <a:r>
              <a:rPr lang="el-GR" sz="1800" dirty="0">
                <a:latin typeface="Calibri" pitchFamily="34" charset="0"/>
              </a:rPr>
              <a:t>ν</a:t>
            </a:r>
            <a:r>
              <a:rPr lang="en-US" sz="1800" dirty="0">
                <a:latin typeface="Calibri" panose="020F0502020204030204" pitchFamily="34" charset="0"/>
              </a:rPr>
              <a:t> and </a:t>
            </a:r>
            <a:r>
              <a:rPr lang="el-GR" sz="1800" dirty="0" smtClean="0">
                <a:latin typeface="Calibri" pitchFamily="34" charset="0"/>
              </a:rPr>
              <a:t>ω</a:t>
            </a:r>
            <a:r>
              <a:rPr lang="el-GR" sz="1800" baseline="-25000" dirty="0" smtClean="0">
                <a:latin typeface="Calibri" pitchFamily="34" charset="0"/>
              </a:rPr>
              <a:t>φ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9425" y="3"/>
            <a:ext cx="9124950" cy="9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sz="2600" b="0" i="0" kern="0" dirty="0" smtClean="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Kinetic theory consistent with RWM destabilization at intermediate plasma rotation</a:t>
            </a:r>
            <a:endParaRPr lang="en-US" sz="2600" b="0" i="0" kern="0" dirty="0">
              <a:solidFill>
                <a:srgbClr val="3366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359620" y="1310889"/>
            <a:ext cx="2514600" cy="323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i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Destabilization appears between: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precession resonance </a:t>
            </a:r>
            <a:r>
              <a:rPr lang="en-US" i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 low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aseline="-25000" dirty="0" smtClean="0">
                <a:solidFill>
                  <a:schemeClr val="tx1"/>
                </a:solidFill>
                <a:latin typeface="Calibri" pitchFamily="34" charset="0"/>
              </a:rPr>
              <a:t>φ</a:t>
            </a:r>
            <a:endParaRPr lang="en-US" i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bounce resonance at high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baseline="-25000" dirty="0" smtClean="0">
                <a:solidFill>
                  <a:schemeClr val="tx1"/>
                </a:solidFill>
                <a:latin typeface="Calibri" pitchFamily="34" charset="0"/>
              </a:rPr>
              <a:t>φ</a:t>
            </a:r>
            <a:endParaRPr lang="en-US" i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253537" y="3718558"/>
            <a:ext cx="433873" cy="146312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2819404" y="5638802"/>
            <a:ext cx="2798633" cy="7619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" b="24804"/>
          <a:stretch/>
        </p:blipFill>
        <p:spPr bwMode="auto">
          <a:xfrm>
            <a:off x="2874837" y="5687745"/>
            <a:ext cx="2699234" cy="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>
            <a:off x="2687410" y="5421768"/>
            <a:ext cx="1209676" cy="59159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724400" y="5490958"/>
            <a:ext cx="105231" cy="56557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086706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Precession Drift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3239" y="5121626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~ Plasma Rotation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5562600"/>
            <a:ext cx="2747930" cy="83820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Rotational resonance effect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6457931" y="5764401"/>
            <a:ext cx="23997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[J.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Phys. Rev. Lett.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</a:rPr>
              <a:t>104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</a:rPr>
              <a:t>, 035003 (2010)]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H="1">
            <a:off x="4116422" y="2590801"/>
            <a:ext cx="303178" cy="22862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i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W_{K}$&#10;&#10;&#10;\end{document}"/>
  <p:tag name="IGUANATEXSIZE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f}$&#10;&#10;&#10;\end{document}"/>
  <p:tag name="IGUANATEXSIZE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left(\gamma-i\omega_{r}\right)\tau_{w} = -\frac{\delta W_{\infty}+\delta W_{K}}{\delta W_{b}+\delta W_{K}} = \frac{1-C}{\hat{\gamma}_{f}^{-1}+C}&#10;\nonumber&#10;\end{equation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left(\gamma-i\omega_{r}\right)\tau_{w} = -\frac{\delta W_{\infty}+\delta W_{K}}{\delta W_{b}+\delta W_{K}} = \frac{1-C}{\hat{\gamma}_{f}^{-1}+C}&#10;\nonumber&#10;\end{equation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</TotalTime>
  <Words>1286</Words>
  <Application>Microsoft Office PowerPoint</Application>
  <PresentationFormat>On-screen Show (4:3)</PresentationFormat>
  <Paragraphs>235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NSTX Upgrade</vt:lpstr>
      <vt:lpstr>Blank Presentation</vt:lpstr>
      <vt:lpstr>Kinetic Resistive Wall Mode Stabilization Physics in Tokamaks</vt:lpstr>
      <vt:lpstr>Outline</vt:lpstr>
      <vt:lpstr>An unstable RWM is an exponential growth of magnetic field line kinking that can cause disruptions</vt:lpstr>
      <vt:lpstr>An unstable RWM is an exponential growth of magnetic field line kinking that can cause disruptions</vt:lpstr>
      <vt:lpstr>An unstable RWM is an exponential growth of magnetic field line kinking that can cause disruptions</vt:lpstr>
      <vt:lpstr>A scalar critical plasma rotation model can not explain RWM stability; it depends on the ωφ profile</vt:lpstr>
      <vt:lpstr>Outline</vt:lpstr>
      <vt:lpstr>“Kinetic effects” means taking into account complicated particle motion rather than treating the plasma as a fluid</vt:lpstr>
      <vt:lpstr>PowerPoint Presentation</vt:lpstr>
      <vt:lpstr>Collisionality affects the strength of kinetic resonances</vt:lpstr>
      <vt:lpstr>Energetic particles provide a stabilizing force that is nearly independent of rotation and collisionality</vt:lpstr>
      <vt:lpstr>Outline</vt:lpstr>
      <vt:lpstr>MISK calculations validated against unstable experimental plasmas; reproduce approach towards marginal stability</vt:lpstr>
      <vt:lpstr>Kinetic RWM stability physics unites results from DIII-D and NSTX plasmas</vt:lpstr>
      <vt:lpstr>Active MHD spectroscopy experiments show the importance of kinetic effects in stable plasmas as well</vt:lpstr>
      <vt:lpstr>Outline</vt:lpstr>
      <vt:lpstr>Physics understanding from previous research used to construct a reduced kinetic model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369</cp:revision>
  <dcterms:created xsi:type="dcterms:W3CDTF">2015-07-16T16:59:24Z</dcterms:created>
  <dcterms:modified xsi:type="dcterms:W3CDTF">2016-06-23T18:24:14Z</dcterms:modified>
</cp:coreProperties>
</file>