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22.xml" ContentType="application/vnd.openxmlformats-officedocument.presentationml.slide+xml"/>
  <Override PartName="/ppt/slides/slide28.xml" ContentType="application/vnd.openxmlformats-officedocument.presentationml.slide+xml"/>
  <Override PartName="/ppt/theme/theme2.xml" ContentType="application/vnd.openxmlformats-officedocument.theme+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theme/theme3.xml" ContentType="application/vnd.openxmlformats-officedocument.theme+xml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3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26.xml" ContentType="application/vnd.openxmlformats-officedocument.presentationml.slide+xml"/>
  <Override PartName="/ppt/slideMasters/slideMaster1.xml" ContentType="application/vnd.openxmlformats-officedocument.presentationml.slideMaster+xml"/>
  <Override PartName="/ppt/viewProps.xml" ContentType="application/vnd.openxmlformats-officedocument.presentationml.viewProps+xml"/>
  <Default Extension="wmf" ContentType="image/x-wmf"/>
  <Override PartName="/ppt/slides/slide25.xml" ContentType="application/vnd.openxmlformats-officedocument.presentationml.slide+xml"/>
  <Override PartName="/ppt/notesSlides/notesSlide4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5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27.xml" ContentType="application/vnd.openxmlformats-officedocument.presentationml.slide+xml"/>
  <Override PartName="/docProps/core.xml" ContentType="application/vnd.openxmlformats-package.core-properties+xml"/>
  <Override PartName="/ppt/slides/slide8.xml" ContentType="application/vnd.openxmlformats-officedocument.presentationml.slide+xml"/>
  <Override PartName="/ppt/slides/slide15.xml" ContentType="application/vnd.openxmlformats-officedocument.presentationml.slide+xml"/>
  <Default Extension="bin" ContentType="application/vnd.openxmlformats-officedocument.presentationml.printerSettings"/>
  <Default Extension="rels" ContentType="application/vnd.openxmlformats-package.relationships+xml"/>
  <Override PartName="/ppt/slides/slide9.xml" ContentType="application/vnd.openxmlformats-officedocument.presentationml.slide+xml"/>
  <Override PartName="/ppt/slides/slide24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Default Extension="pdf" ContentType="application/pdf"/>
  <Override PartName="/ppt/slides/slide19.xml" ContentType="application/vnd.openxmlformats-officedocument.presentationml.slide+xml"/>
  <Override PartName="/ppt/slides/slide12.xml" ContentType="application/vnd.openxmlformats-officedocument.presentationml.slide+xml"/>
  <Override PartName="/ppt/slides/slide29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aveSubsetFonts="1" autoCompressPictures="0">
  <p:sldMasterIdLst>
    <p:sldMasterId id="2147483662" r:id="rId1"/>
  </p:sldMasterIdLst>
  <p:notesMasterIdLst>
    <p:notesMasterId r:id="rId31"/>
  </p:notesMasterIdLst>
  <p:handoutMasterIdLst>
    <p:handoutMasterId r:id="rId32"/>
  </p:handoutMasterIdLst>
  <p:sldIdLst>
    <p:sldId id="1217" r:id="rId2"/>
    <p:sldId id="1219" r:id="rId3"/>
    <p:sldId id="1245" r:id="rId4"/>
    <p:sldId id="1220" r:id="rId5"/>
    <p:sldId id="1221" r:id="rId6"/>
    <p:sldId id="1250" r:id="rId7"/>
    <p:sldId id="1222" r:id="rId8"/>
    <p:sldId id="1223" r:id="rId9"/>
    <p:sldId id="1224" r:id="rId10"/>
    <p:sldId id="1246" r:id="rId11"/>
    <p:sldId id="1225" r:id="rId12"/>
    <p:sldId id="1226" r:id="rId13"/>
    <p:sldId id="1227" r:id="rId14"/>
    <p:sldId id="1254" r:id="rId15"/>
    <p:sldId id="1228" r:id="rId16"/>
    <p:sldId id="1234" r:id="rId17"/>
    <p:sldId id="1233" r:id="rId18"/>
    <p:sldId id="1247" r:id="rId19"/>
    <p:sldId id="1255" r:id="rId20"/>
    <p:sldId id="1232" r:id="rId21"/>
    <p:sldId id="1235" r:id="rId22"/>
    <p:sldId id="1256" r:id="rId23"/>
    <p:sldId id="1237" r:id="rId24"/>
    <p:sldId id="1241" r:id="rId25"/>
    <p:sldId id="1229" r:id="rId26"/>
    <p:sldId id="1230" r:id="rId27"/>
    <p:sldId id="1251" r:id="rId28"/>
    <p:sldId id="1249" r:id="rId29"/>
    <p:sldId id="1253" r:id="rId30"/>
  </p:sldIdLst>
  <p:sldSz cx="9144000" cy="6858000" type="screen4x3"/>
  <p:notesSz cx="6934200" cy="9220200"/>
  <p:defaultTextStyle>
    <a:defPPr>
      <a:defRPr lang="en-US"/>
    </a:defPPr>
    <a:lvl1pPr algn="l" rtl="0" fontAlgn="base">
      <a:spcBef>
        <a:spcPct val="20000"/>
      </a:spcBef>
      <a:spcAft>
        <a:spcPct val="0"/>
      </a:spcAft>
      <a:buChar char="•"/>
      <a:defRPr sz="1200" b="1" i="1" kern="1200">
        <a:solidFill>
          <a:srgbClr val="1822CD"/>
        </a:solidFill>
        <a:latin typeface="Helvetica" pitchFamily="-110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buChar char="•"/>
      <a:defRPr sz="1200" b="1" i="1" kern="1200">
        <a:solidFill>
          <a:srgbClr val="1822CD"/>
        </a:solidFill>
        <a:latin typeface="Helvetica" pitchFamily="-110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buChar char="•"/>
      <a:defRPr sz="1200" b="1" i="1" kern="1200">
        <a:solidFill>
          <a:srgbClr val="1822CD"/>
        </a:solidFill>
        <a:latin typeface="Helvetica" pitchFamily="-110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buChar char="•"/>
      <a:defRPr sz="1200" b="1" i="1" kern="1200">
        <a:solidFill>
          <a:srgbClr val="1822CD"/>
        </a:solidFill>
        <a:latin typeface="Helvetica" pitchFamily="-110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buChar char="•"/>
      <a:defRPr sz="1200" b="1" i="1" kern="1200">
        <a:solidFill>
          <a:srgbClr val="1822CD"/>
        </a:solidFill>
        <a:latin typeface="Helvetica" pitchFamily="-110" charset="0"/>
        <a:ea typeface="+mn-ea"/>
        <a:cs typeface="+mn-cs"/>
      </a:defRPr>
    </a:lvl5pPr>
    <a:lvl6pPr marL="2286000" algn="l" defTabSz="457200" rtl="0" eaLnBrk="1" latinLnBrk="0" hangingPunct="1">
      <a:defRPr sz="1200" b="1" i="1" kern="1200">
        <a:solidFill>
          <a:srgbClr val="1822CD"/>
        </a:solidFill>
        <a:latin typeface="Helvetica" pitchFamily="-110" charset="0"/>
        <a:ea typeface="+mn-ea"/>
        <a:cs typeface="+mn-cs"/>
      </a:defRPr>
    </a:lvl6pPr>
    <a:lvl7pPr marL="2743200" algn="l" defTabSz="457200" rtl="0" eaLnBrk="1" latinLnBrk="0" hangingPunct="1">
      <a:defRPr sz="1200" b="1" i="1" kern="1200">
        <a:solidFill>
          <a:srgbClr val="1822CD"/>
        </a:solidFill>
        <a:latin typeface="Helvetica" pitchFamily="-110" charset="0"/>
        <a:ea typeface="+mn-ea"/>
        <a:cs typeface="+mn-cs"/>
      </a:defRPr>
    </a:lvl7pPr>
    <a:lvl8pPr marL="3200400" algn="l" defTabSz="457200" rtl="0" eaLnBrk="1" latinLnBrk="0" hangingPunct="1">
      <a:defRPr sz="1200" b="1" i="1" kern="1200">
        <a:solidFill>
          <a:srgbClr val="1822CD"/>
        </a:solidFill>
        <a:latin typeface="Helvetica" pitchFamily="-110" charset="0"/>
        <a:ea typeface="+mn-ea"/>
        <a:cs typeface="+mn-cs"/>
      </a:defRPr>
    </a:lvl8pPr>
    <a:lvl9pPr marL="3657600" algn="l" defTabSz="457200" rtl="0" eaLnBrk="1" latinLnBrk="0" hangingPunct="1">
      <a:defRPr sz="1200" b="1" i="1" kern="1200">
        <a:solidFill>
          <a:srgbClr val="1822CD"/>
        </a:solidFill>
        <a:latin typeface="Helvetica" pitchFamily="-110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 scaleToFitPaper="1"/>
  <p:clrMru>
    <a:srgbClr val="9999FF"/>
    <a:srgbClr val="FF3300"/>
    <a:srgbClr val="FF0000"/>
    <a:srgbClr val="00CC66"/>
    <a:srgbClr val="FF9933"/>
    <a:srgbClr val="FFCC00"/>
    <a:srgbClr val="FF33CC"/>
    <a:srgbClr val="CC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3922" autoAdjust="0"/>
    <p:restoredTop sz="94360" autoAdjust="0"/>
  </p:normalViewPr>
  <p:slideViewPr>
    <p:cSldViewPr>
      <p:cViewPr varScale="1">
        <p:scale>
          <a:sx n="110" d="100"/>
          <a:sy n="110" d="100"/>
        </p:scale>
        <p:origin x="-816" y="-96"/>
      </p:cViewPr>
      <p:guideLst>
        <p:guide orient="horz" pos="4224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10016"/>
    </p:cViewPr>
  </p:sorterViewPr>
  <p:notesViewPr>
    <p:cSldViewPr>
      <p:cViewPr varScale="1">
        <p:scale>
          <a:sx n="98" d="100"/>
          <a:sy n="98" d="100"/>
        </p:scale>
        <p:origin x="-3420" y="-114"/>
      </p:cViewPr>
      <p:guideLst>
        <p:guide orient="horz" pos="2904"/>
        <p:guide pos="218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5" Type="http://schemas.openxmlformats.org/officeDocument/2006/relationships/viewProps" Target="viewProps.xml"/><Relationship Id="rId31" Type="http://schemas.openxmlformats.org/officeDocument/2006/relationships/notesMaster" Target="notesMasters/notesMaster1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3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7" Type="http://schemas.openxmlformats.org/officeDocument/2006/relationships/slide" Target="slides/slide26.xml"/><Relationship Id="rId14" Type="http://schemas.openxmlformats.org/officeDocument/2006/relationships/slide" Target="slides/slide13.xml"/><Relationship Id="rId23" Type="http://schemas.openxmlformats.org/officeDocument/2006/relationships/slide" Target="slides/slide22.xml"/><Relationship Id="rId4" Type="http://schemas.openxmlformats.org/officeDocument/2006/relationships/slide" Target="slides/slide3.xml"/><Relationship Id="rId28" Type="http://schemas.openxmlformats.org/officeDocument/2006/relationships/slide" Target="slides/slide27.xml"/><Relationship Id="rId26" Type="http://schemas.openxmlformats.org/officeDocument/2006/relationships/slide" Target="slides/slide25.xml"/><Relationship Id="rId30" Type="http://schemas.openxmlformats.org/officeDocument/2006/relationships/slide" Target="slides/slide29.xml"/><Relationship Id="rId11" Type="http://schemas.openxmlformats.org/officeDocument/2006/relationships/slide" Target="slides/slide10.xml"/><Relationship Id="rId29" Type="http://schemas.openxmlformats.org/officeDocument/2006/relationships/slide" Target="slides/slide28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33" Type="http://schemas.openxmlformats.org/officeDocument/2006/relationships/printerSettings" Target="printerSettings/printerSettings1.bin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2" Type="http://schemas.openxmlformats.org/officeDocument/2006/relationships/slide" Target="slides/slide21.xml"/><Relationship Id="rId21" Type="http://schemas.openxmlformats.org/officeDocument/2006/relationships/slide" Target="slides/slide20.xml"/><Relationship Id="rId2" Type="http://schemas.openxmlformats.org/officeDocument/2006/relationships/slide" Target="slides/slide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61" tIns="46181" rIns="92361" bIns="46181" numCol="1" anchor="t" anchorCtr="0" compatLnSpc="1">
            <a:prstTxWarp prst="textNoShape">
              <a:avLst/>
            </a:prstTxWarp>
          </a:bodyPr>
          <a:lstStyle>
            <a:lvl1pPr defTabSz="923925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-110" charset="0"/>
              </a:defRPr>
            </a:lvl1pPr>
          </a:lstStyle>
          <a:p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29063" y="0"/>
            <a:ext cx="30051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61" tIns="46181" rIns="92361" bIns="46181" numCol="1" anchor="t" anchorCtr="0" compatLnSpc="1">
            <a:prstTxWarp prst="textNoShape">
              <a:avLst/>
            </a:prstTxWarp>
          </a:bodyPr>
          <a:lstStyle>
            <a:lvl1pPr algn="r" defTabSz="923925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-110" charset="0"/>
              </a:defRPr>
            </a:lvl1pPr>
          </a:lstStyle>
          <a:p>
            <a:endParaRPr lang="en-US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58238"/>
            <a:ext cx="30051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61" tIns="46181" rIns="92361" bIns="46181" numCol="1" anchor="b" anchorCtr="0" compatLnSpc="1">
            <a:prstTxWarp prst="textNoShape">
              <a:avLst/>
            </a:prstTxWarp>
          </a:bodyPr>
          <a:lstStyle>
            <a:lvl1pPr defTabSz="923925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-110" charset="0"/>
              </a:defRPr>
            </a:lvl1pPr>
          </a:lstStyle>
          <a:p>
            <a:endParaRPr lang="en-US"/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9063" y="8758238"/>
            <a:ext cx="30051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61" tIns="46181" rIns="92361" bIns="46181" numCol="1" anchor="b" anchorCtr="0" compatLnSpc="1">
            <a:prstTxWarp prst="textNoShape">
              <a:avLst/>
            </a:prstTxWarp>
          </a:bodyPr>
          <a:lstStyle>
            <a:lvl1pPr algn="r" defTabSz="923925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-110" charset="0"/>
              </a:defRPr>
            </a:lvl1pPr>
          </a:lstStyle>
          <a:p>
            <a:fld id="{F7FB2AD0-43C0-D648-B71D-51380A770C6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9" tIns="45710" rIns="91419" bIns="4571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-110" charset="0"/>
              </a:defRPr>
            </a:lvl1pPr>
          </a:lstStyle>
          <a:p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24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9" tIns="45710" rIns="91419" bIns="4571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-110" charset="0"/>
              </a:defRPr>
            </a:lvl1pPr>
          </a:lstStyle>
          <a:p>
            <a:endParaRPr lang="en-US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33475" y="684213"/>
            <a:ext cx="4667250" cy="35004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5988" y="4413250"/>
            <a:ext cx="5102225" cy="411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9" tIns="45710" rIns="91419" bIns="457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503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9" tIns="45710" rIns="91419" bIns="4571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-110" charset="0"/>
              </a:defRPr>
            </a:lvl1pPr>
          </a:lstStyle>
          <a:p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2400" y="87503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9" tIns="45710" rIns="91419" bIns="4571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-110" charset="0"/>
              </a:defRPr>
            </a:lvl1pPr>
          </a:lstStyle>
          <a:p>
            <a:fld id="{FD9C175B-1E06-C149-BD9C-853B17B227B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0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0" charset="0"/>
        <a:ea typeface="ＭＳ Ｐゴシック" pitchFamily="-110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0" charset="0"/>
        <a:ea typeface="ＭＳ Ｐゴシック" pitchFamily="-110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0" charset="0"/>
        <a:ea typeface="ＭＳ Ｐゴシック" pitchFamily="-110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0" charset="0"/>
        <a:ea typeface="ＭＳ Ｐゴシック" pitchFamily="-110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5E6A08-E71B-EF4D-8B4E-938DF9D7B693}" type="slidenum">
              <a:rPr lang="en-US"/>
              <a:pPr/>
              <a:t>1</a:t>
            </a:fld>
            <a:endParaRPr lang="en-US"/>
          </a:p>
        </p:txBody>
      </p:sp>
      <p:sp>
        <p:nvSpPr>
          <p:cNvPr id="1526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6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DA97A16-477F-384C-9CA5-78E25EE2BDCC}" type="slidenum">
              <a:rPr lang="en-US"/>
              <a:pPr/>
              <a:t>4</a:t>
            </a:fld>
            <a:endParaRPr lang="en-US"/>
          </a:p>
        </p:txBody>
      </p:sp>
      <p:sp>
        <p:nvSpPr>
          <p:cNvPr id="1843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Times" pitchFamily="-65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D4C4EF3-5386-4BC3-97B2-2F875582C94E}" type="slidenum">
              <a:rPr lang="en-US"/>
              <a:pPr/>
              <a:t>6</a:t>
            </a:fld>
            <a:endParaRPr lang="en-US"/>
          </a:p>
        </p:txBody>
      </p:sp>
      <p:sp>
        <p:nvSpPr>
          <p:cNvPr id="22528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62050" y="692150"/>
            <a:ext cx="4610100" cy="34575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2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4560" y="4379595"/>
            <a:ext cx="5085080" cy="414909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A161AFC-08BB-40DD-8A43-58615D75CF4D}" type="slidenum">
              <a:rPr lang="en-US"/>
              <a:pPr/>
              <a:t>7</a:t>
            </a:fld>
            <a:endParaRPr lang="en-US"/>
          </a:p>
        </p:txBody>
      </p:sp>
      <p:sp>
        <p:nvSpPr>
          <p:cNvPr id="22937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62050" y="692150"/>
            <a:ext cx="4610100" cy="34575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4560" y="4379595"/>
            <a:ext cx="5085080" cy="414909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284A29C-94B8-4D69-961E-D9D96B41F64A}" type="slidenum">
              <a:rPr lang="en-US"/>
              <a:pPr/>
              <a:t>8</a:t>
            </a:fld>
            <a:endParaRPr lang="en-US"/>
          </a:p>
        </p:txBody>
      </p:sp>
      <p:sp>
        <p:nvSpPr>
          <p:cNvPr id="22733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62050" y="692150"/>
            <a:ext cx="4610100" cy="34575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73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4560" y="4379595"/>
            <a:ext cx="5085080" cy="414909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8D1C48E-B21C-41E2-9D5B-C83BE10D68EE}" type="slidenum">
              <a:rPr lang="en-US"/>
              <a:pPr/>
              <a:t>27</a:t>
            </a:fld>
            <a:endParaRPr lang="en-US"/>
          </a:p>
        </p:txBody>
      </p:sp>
      <p:sp>
        <p:nvSpPr>
          <p:cNvPr id="311298" name="Rectangle 102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62050" y="692150"/>
            <a:ext cx="4610100" cy="34575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1299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4560" y="4379595"/>
            <a:ext cx="5085080" cy="414909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AndTx" preserve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7950200" cy="8096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371600"/>
            <a:ext cx="39624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33400" y="3810000"/>
            <a:ext cx="39624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1371600"/>
            <a:ext cx="39624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371600"/>
            <a:ext cx="3962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3962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382000" y="6653213"/>
            <a:ext cx="762000" cy="1524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7A5BC9D7-C66C-704A-AD0D-8707F75BA86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0" y="152400"/>
            <a:ext cx="7950200" cy="8096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371600"/>
            <a:ext cx="39624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71600"/>
            <a:ext cx="39624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33400" y="3810000"/>
            <a:ext cx="39624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810000"/>
            <a:ext cx="39624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7950200" cy="8096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371600"/>
            <a:ext cx="39624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371600"/>
            <a:ext cx="39624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7950200" cy="8096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371600"/>
            <a:ext cx="80772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400" y="3810000"/>
            <a:ext cx="80772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7950200" cy="8096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371600"/>
            <a:ext cx="39624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71600"/>
            <a:ext cx="39624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810000"/>
            <a:ext cx="39624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7950200" cy="8096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371600"/>
            <a:ext cx="80772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0" y="3810000"/>
            <a:ext cx="80772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7" Type="http://schemas.openxmlformats.org/officeDocument/2006/relationships/slideLayout" Target="../slideLayouts/slideLayout7.xml"/><Relationship Id="rId11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5" name="Rectangle 15"/>
          <p:cNvSpPr>
            <a:spLocks noChangeArrowheads="1"/>
          </p:cNvSpPr>
          <p:nvPr userDrawn="1"/>
        </p:nvSpPr>
        <p:spPr bwMode="auto">
          <a:xfrm>
            <a:off x="3390900" y="6574536"/>
            <a:ext cx="50292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buNone/>
            </a:pPr>
            <a:r>
              <a:rPr lang="en-US" sz="1000" b="1" dirty="0" smtClean="0">
                <a:solidFill>
                  <a:schemeClr val="tx1"/>
                </a:solidFill>
                <a:latin typeface="+mj-lt"/>
              </a:rPr>
              <a:t>V</a:t>
            </a:r>
            <a:r>
              <a:rPr lang="en-US" sz="1000" b="1" dirty="0">
                <a:solidFill>
                  <a:schemeClr val="tx1"/>
                </a:solidFill>
                <a:latin typeface="+mj-lt"/>
              </a:rPr>
              <a:t>. A. SOUKHANOVSKII, Poster</a:t>
            </a:r>
            <a:r>
              <a:rPr lang="en-US" sz="1000" b="1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000" b="1" i="1" kern="1200" dirty="0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P 1-28</a:t>
            </a:r>
            <a:r>
              <a:rPr lang="en-US" sz="1000" b="1" dirty="0" smtClean="0">
                <a:solidFill>
                  <a:schemeClr val="tx1"/>
                </a:solidFill>
                <a:latin typeface="+mj-lt"/>
              </a:rPr>
              <a:t>, 19</a:t>
            </a:r>
            <a:r>
              <a:rPr lang="en-US" sz="1000" b="1" baseline="30000" dirty="0" smtClean="0">
                <a:solidFill>
                  <a:schemeClr val="tx1"/>
                </a:solidFill>
                <a:latin typeface="+mj-lt"/>
              </a:rPr>
              <a:t>th</a:t>
            </a:r>
            <a:r>
              <a:rPr lang="en-US" sz="1000" b="1" dirty="0" smtClean="0">
                <a:solidFill>
                  <a:schemeClr val="tx1"/>
                </a:solidFill>
                <a:latin typeface="+mj-lt"/>
              </a:rPr>
              <a:t> PSI Conference, </a:t>
            </a:r>
            <a:r>
              <a:rPr lang="en-US" sz="1000" b="1" kern="1200" dirty="0" smtClean="0">
                <a:solidFill>
                  <a:schemeClr val="tx1"/>
                </a:solidFill>
                <a:latin typeface="+mj-lt"/>
                <a:ea typeface="ＭＳ Ｐゴシック" pitchFamily="-128" charset="-128"/>
                <a:cs typeface="ＭＳ Ｐゴシック" pitchFamily="-128" charset="-128"/>
              </a:rPr>
              <a:t>May 24-28,</a:t>
            </a:r>
            <a:r>
              <a:rPr lang="en-US" sz="1000" b="1" kern="1200" baseline="0" dirty="0" smtClean="0">
                <a:solidFill>
                  <a:schemeClr val="tx1"/>
                </a:solidFill>
                <a:latin typeface="+mj-lt"/>
                <a:ea typeface="ＭＳ Ｐゴシック" pitchFamily="-128" charset="-128"/>
                <a:cs typeface="ＭＳ Ｐゴシック" pitchFamily="-128" charset="-128"/>
              </a:rPr>
              <a:t> </a:t>
            </a:r>
            <a:r>
              <a:rPr lang="en-US" sz="1000" b="1" kern="1200" dirty="0" smtClean="0">
                <a:solidFill>
                  <a:schemeClr val="tx1"/>
                </a:solidFill>
                <a:latin typeface="+mj-lt"/>
                <a:ea typeface="ＭＳ Ｐゴシック" pitchFamily="-128" charset="-128"/>
                <a:cs typeface="ＭＳ Ｐゴシック" pitchFamily="-128" charset="-128"/>
              </a:rPr>
              <a:t>2010, San Diego, CA</a:t>
            </a:r>
            <a:endParaRPr lang="en-US" sz="10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945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371600"/>
            <a:ext cx="80772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0" y="1066800"/>
            <a:ext cx="9142413" cy="76200"/>
            <a:chOff x="0" y="0"/>
            <a:chExt cx="5760" cy="708"/>
          </a:xfrm>
        </p:grpSpPr>
        <p:sp>
          <p:nvSpPr>
            <p:cNvPr id="194565" name="Rectangle 5"/>
            <p:cNvSpPr>
              <a:spLocks noChangeArrowheads="1"/>
            </p:cNvSpPr>
            <p:nvPr userDrawn="1"/>
          </p:nvSpPr>
          <p:spPr bwMode="auto">
            <a:xfrm flipV="1">
              <a:off x="0" y="0"/>
              <a:ext cx="2880" cy="708"/>
            </a:xfrm>
            <a:prstGeom prst="rect">
              <a:avLst/>
            </a:prstGeom>
            <a:solidFill>
              <a:srgbClr val="124A91"/>
            </a:solidFill>
            <a:ln w="9525">
              <a:solidFill>
                <a:srgbClr val="015CAB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566" name="Rectangle 6"/>
            <p:cNvSpPr>
              <a:spLocks noChangeArrowheads="1"/>
            </p:cNvSpPr>
            <p:nvPr userDrawn="1"/>
          </p:nvSpPr>
          <p:spPr bwMode="auto">
            <a:xfrm flipV="1">
              <a:off x="2880" y="0"/>
              <a:ext cx="2880" cy="708"/>
            </a:xfrm>
            <a:prstGeom prst="rect">
              <a:avLst/>
            </a:prstGeom>
            <a:solidFill>
              <a:srgbClr val="124A91"/>
            </a:solidFill>
            <a:ln w="9525">
              <a:solidFill>
                <a:srgbClr val="015CAB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94567" name="Line 7"/>
          <p:cNvSpPr>
            <a:spLocks noChangeShapeType="1"/>
          </p:cNvSpPr>
          <p:nvPr/>
        </p:nvSpPr>
        <p:spPr bwMode="auto">
          <a:xfrm flipV="1">
            <a:off x="2438400" y="6704012"/>
            <a:ext cx="914400" cy="0"/>
          </a:xfrm>
          <a:prstGeom prst="line">
            <a:avLst/>
          </a:prstGeom>
          <a:noFill/>
          <a:ln w="47625">
            <a:solidFill>
              <a:srgbClr val="015CA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568" name="Text Box 8"/>
          <p:cNvSpPr txBox="1">
            <a:spLocks noChangeArrowheads="1"/>
          </p:cNvSpPr>
          <p:nvPr/>
        </p:nvSpPr>
        <p:spPr bwMode="auto">
          <a:xfrm>
            <a:off x="8458200" y="6584749"/>
            <a:ext cx="657225" cy="23852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 lIns="0">
            <a:prstTxWarp prst="textNoShape">
              <a:avLst/>
            </a:prstTxWarp>
            <a:spAutoFit/>
          </a:bodyPr>
          <a:lstStyle/>
          <a:p>
            <a:pPr algn="r">
              <a:lnSpc>
                <a:spcPct val="75000"/>
              </a:lnSpc>
              <a:spcBef>
                <a:spcPct val="0"/>
              </a:spcBef>
              <a:buNone/>
            </a:pPr>
            <a:fld id="{B2FFE1B5-5104-6240-86A3-951E4951EB2F}" type="slidenum">
              <a:rPr lang="en-US" sz="1200" b="1">
                <a:solidFill>
                  <a:schemeClr val="tx1"/>
                </a:solidFill>
                <a:latin typeface="Arial Narrow" pitchFamily="-65" charset="0"/>
              </a:rPr>
              <a:pPr algn="r">
                <a:lnSpc>
                  <a:spcPct val="75000"/>
                </a:lnSpc>
                <a:spcBef>
                  <a:spcPct val="0"/>
                </a:spcBef>
                <a:buNone/>
              </a:pPr>
              <a:t>‹#›</a:t>
            </a:fld>
            <a:r>
              <a:rPr lang="en-US" sz="1200" b="1" dirty="0">
                <a:solidFill>
                  <a:schemeClr val="tx1"/>
                </a:solidFill>
                <a:latin typeface="Arial Narrow" pitchFamily="-65" charset="0"/>
              </a:rPr>
              <a:t> of</a:t>
            </a:r>
            <a:r>
              <a:rPr lang="en-US" sz="1200" b="1" dirty="0" smtClean="0">
                <a:solidFill>
                  <a:schemeClr val="tx1"/>
                </a:solidFill>
                <a:latin typeface="Arial Narrow" pitchFamily="-65" charset="0"/>
              </a:rPr>
              <a:t> 29</a:t>
            </a:r>
          </a:p>
        </p:txBody>
      </p:sp>
      <p:sp>
        <p:nvSpPr>
          <p:cNvPr id="194569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152400"/>
            <a:ext cx="795020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pic>
        <p:nvPicPr>
          <p:cNvPr id="194586" name="Picture 26" descr="lab_logo"/>
          <p:cNvPicPr>
            <a:picLocks noChangeAspect="1" noChangeArrowheads="1"/>
          </p:cNvPicPr>
          <p:nvPr userDrawn="1"/>
        </p:nvPicPr>
        <p:blipFill>
          <a:blip r:embed="rId12"/>
          <a:srcRect/>
          <a:stretch>
            <a:fillRect/>
          </a:stretch>
        </p:blipFill>
        <p:spPr bwMode="auto">
          <a:xfrm>
            <a:off x="762000" y="6550025"/>
            <a:ext cx="1676400" cy="307975"/>
          </a:xfrm>
          <a:prstGeom prst="rect">
            <a:avLst/>
          </a:prstGeom>
          <a:noFill/>
        </p:spPr>
      </p:pic>
      <p:pic>
        <p:nvPicPr>
          <p:cNvPr id="194589" name="Picture 29" descr="nstx07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6556375"/>
            <a:ext cx="68580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Line 7"/>
          <p:cNvSpPr>
            <a:spLocks noChangeShapeType="1"/>
          </p:cNvSpPr>
          <p:nvPr userDrawn="1"/>
        </p:nvSpPr>
        <p:spPr bwMode="auto">
          <a:xfrm flipV="1">
            <a:off x="8077200" y="6705600"/>
            <a:ext cx="381000" cy="0"/>
          </a:xfrm>
          <a:prstGeom prst="line">
            <a:avLst/>
          </a:prstGeom>
          <a:noFill/>
          <a:ln w="47625">
            <a:solidFill>
              <a:srgbClr val="015CA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5" r:id="rId2"/>
    <p:sldLayoutId id="2147483666" r:id="rId3"/>
    <p:sldLayoutId id="2147483652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</p:sldLayoutIdLst>
  <p:txStyles>
    <p:titleStyle>
      <a:lvl1pPr algn="l" rtl="0" fontAlgn="base">
        <a:spcBef>
          <a:spcPct val="0"/>
        </a:spcBef>
        <a:spcAft>
          <a:spcPct val="0"/>
        </a:spcAft>
        <a:defRPr sz="3200" b="1">
          <a:solidFill>
            <a:srgbClr val="015CAB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 b="1">
          <a:solidFill>
            <a:srgbClr val="015CAB"/>
          </a:solidFill>
          <a:latin typeface="Arial Narrow" pitchFamily="-65" charset="0"/>
          <a:ea typeface="ＭＳ Ｐゴシック" pitchFamily="-128" charset="-128"/>
          <a:cs typeface="ＭＳ Ｐゴシック" pitchFamily="-128" charset="-128"/>
        </a:defRPr>
      </a:lvl2pPr>
      <a:lvl3pPr algn="l" rtl="0" fontAlgn="base">
        <a:spcBef>
          <a:spcPct val="0"/>
        </a:spcBef>
        <a:spcAft>
          <a:spcPct val="0"/>
        </a:spcAft>
        <a:defRPr sz="3200" b="1">
          <a:solidFill>
            <a:srgbClr val="015CAB"/>
          </a:solidFill>
          <a:latin typeface="Arial Narrow" pitchFamily="-65" charset="0"/>
          <a:ea typeface="ＭＳ Ｐゴシック" pitchFamily="-128" charset="-128"/>
          <a:cs typeface="ＭＳ Ｐゴシック" pitchFamily="-128" charset="-128"/>
        </a:defRPr>
      </a:lvl3pPr>
      <a:lvl4pPr algn="l" rtl="0" fontAlgn="base">
        <a:spcBef>
          <a:spcPct val="0"/>
        </a:spcBef>
        <a:spcAft>
          <a:spcPct val="0"/>
        </a:spcAft>
        <a:defRPr sz="3200" b="1">
          <a:solidFill>
            <a:srgbClr val="015CAB"/>
          </a:solidFill>
          <a:latin typeface="Arial Narrow" pitchFamily="-65" charset="0"/>
          <a:ea typeface="ＭＳ Ｐゴシック" pitchFamily="-128" charset="-128"/>
          <a:cs typeface="ＭＳ Ｐゴシック" pitchFamily="-128" charset="-128"/>
        </a:defRPr>
      </a:lvl4pPr>
      <a:lvl5pPr algn="l" rtl="0" fontAlgn="base">
        <a:spcBef>
          <a:spcPct val="0"/>
        </a:spcBef>
        <a:spcAft>
          <a:spcPct val="0"/>
        </a:spcAft>
        <a:defRPr sz="3200" b="1">
          <a:solidFill>
            <a:srgbClr val="015CAB"/>
          </a:solidFill>
          <a:latin typeface="Arial Narrow" pitchFamily="-65" charset="0"/>
          <a:ea typeface="ＭＳ Ｐゴシック" pitchFamily="-128" charset="-128"/>
          <a:cs typeface="ＭＳ Ｐゴシック" pitchFamily="-128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015CAB"/>
          </a:solidFill>
          <a:latin typeface="Arial Narrow" pitchFamily="-65" charset="0"/>
          <a:ea typeface="ＭＳ Ｐゴシック" pitchFamily="-128" charset="-128"/>
          <a:cs typeface="ＭＳ Ｐゴシック" pitchFamily="-128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015CAB"/>
          </a:solidFill>
          <a:latin typeface="Arial Narrow" pitchFamily="-65" charset="0"/>
          <a:ea typeface="ＭＳ Ｐゴシック" pitchFamily="-128" charset="-128"/>
          <a:cs typeface="ＭＳ Ｐゴシック" pitchFamily="-128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015CAB"/>
          </a:solidFill>
          <a:latin typeface="Arial Narrow" pitchFamily="-65" charset="0"/>
          <a:ea typeface="ＭＳ Ｐゴシック" pitchFamily="-128" charset="-128"/>
          <a:cs typeface="ＭＳ Ｐゴシック" pitchFamily="-128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015CAB"/>
          </a:solidFill>
          <a:latin typeface="Arial Narrow" pitchFamily="-65" charset="0"/>
          <a:ea typeface="ＭＳ Ｐゴシック" pitchFamily="-128" charset="-128"/>
          <a:cs typeface="ＭＳ Ｐゴシック" pitchFamily="-128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004483"/>
        </a:buClr>
        <a:buFont typeface="Wingdings" pitchFamily="-65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004483"/>
        </a:buClr>
        <a:buFont typeface="Times" pitchFamily="-65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004483"/>
        </a:buClr>
        <a:buFont typeface="Symbol" pitchFamily="-65" charset="2"/>
        <a:buChar char="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004483"/>
        </a:buClr>
        <a:buFont typeface="Symbol" pitchFamily="-65" charset="2"/>
        <a:buChar char="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004483"/>
        </a:buClr>
        <a:buFont typeface="Geneva CE" pitchFamily="-65" charset="-18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4483"/>
        </a:buClr>
        <a:buFont typeface="Geneva CE" pitchFamily="-65" charset="-18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4483"/>
        </a:buClr>
        <a:buFont typeface="Geneva CE" pitchFamily="-65" charset="-18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4483"/>
        </a:buClr>
        <a:buFont typeface="Geneva CE" pitchFamily="-65" charset="-18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4483"/>
        </a:buClr>
        <a:buFont typeface="Geneva CE" pitchFamily="-65" charset="-18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df"/><Relationship Id="rId5" Type="http://schemas.openxmlformats.org/officeDocument/2006/relationships/image" Target="../media/image4.wmf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image" Target="../media/image25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Relationship Id="rId5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df"/><Relationship Id="rId3" Type="http://schemas.openxmlformats.org/officeDocument/2006/relationships/image" Target="../media/image28.pn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image" Target="../media/image31.pdf"/><Relationship Id="rId5" Type="http://schemas.openxmlformats.org/officeDocument/2006/relationships/image" Target="../media/image32.png"/><Relationship Id="rId7" Type="http://schemas.openxmlformats.org/officeDocument/2006/relationships/image" Target="../media/image34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9.pdf"/><Relationship Id="rId3" Type="http://schemas.openxmlformats.org/officeDocument/2006/relationships/image" Target="../media/image30.png"/><Relationship Id="rId6" Type="http://schemas.openxmlformats.org/officeDocument/2006/relationships/image" Target="../media/image33.pd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image" Target="../media/image40.png"/><Relationship Id="rId4" Type="http://schemas.openxmlformats.org/officeDocument/2006/relationships/image" Target="../media/image38.png"/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36.png"/><Relationship Id="rId3" Type="http://schemas.openxmlformats.org/officeDocument/2006/relationships/image" Target="../media/image37.pdf"/><Relationship Id="rId5" Type="http://schemas.openxmlformats.org/officeDocument/2006/relationships/image" Target="../media/image39.pd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3" Type="http://schemas.openxmlformats.org/officeDocument/2006/relationships/image" Target="../media/image42.pn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image" Target="../media/image45.pd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ng"/><Relationship Id="rId3" Type="http://schemas.openxmlformats.org/officeDocument/2006/relationships/image" Target="../media/image44.png"/><Relationship Id="rId5" Type="http://schemas.openxmlformats.org/officeDocument/2006/relationships/image" Target="../media/image4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3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df"/><Relationship Id="rId3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3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df"/><Relationship Id="rId3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df"/><Relationship Id="rId3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df"/><Relationship Id="rId3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df"/><Relationship Id="rId3" Type="http://schemas.openxmlformats.org/officeDocument/2006/relationships/image" Target="../media/image62.png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df"/><Relationship Id="rId3" Type="http://schemas.openxmlformats.org/officeDocument/2006/relationships/image" Target="../media/image64.png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4" Type="http://schemas.openxmlformats.org/officeDocument/2006/relationships/image" Target="../media/image66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5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3" Type="http://schemas.openxmlformats.org/officeDocument/2006/relationships/image" Target="../media/image68.png"/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3" Type="http://schemas.openxmlformats.org/officeDocument/2006/relationships/image" Target="../media/image70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3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4" Type="http://schemas.openxmlformats.org/officeDocument/2006/relationships/image" Target="../media/image8.png"/><Relationship Id="rId5" Type="http://schemas.openxmlformats.org/officeDocument/2006/relationships/image" Target="../media/image9.pdf"/><Relationship Id="rId7" Type="http://schemas.openxmlformats.org/officeDocument/2006/relationships/image" Target="../media/image11.pdf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df"/><Relationship Id="rId6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3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image" Target="../media/image18.png"/><Relationship Id="rId4" Type="http://schemas.openxmlformats.org/officeDocument/2006/relationships/image" Target="../media/image16.wmf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5.png"/><Relationship Id="rId5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3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 descr="psi19-logo.pdf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3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 xmlns:ma="http://schemas.microsoft.com/office/mac/drawingml/2008/main"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3124201" y="4265579"/>
            <a:ext cx="2666999" cy="2326531"/>
          </a:xfrm>
          <a:prstGeom prst="rect">
            <a:avLst/>
          </a:prstGeom>
        </p:spPr>
      </p:pic>
      <p:sp>
        <p:nvSpPr>
          <p:cNvPr id="1525910" name="Line 150"/>
          <p:cNvSpPr>
            <a:spLocks noChangeShapeType="1"/>
          </p:cNvSpPr>
          <p:nvPr/>
        </p:nvSpPr>
        <p:spPr bwMode="auto">
          <a:xfrm>
            <a:off x="0" y="0"/>
            <a:ext cx="914400" cy="0"/>
          </a:xfrm>
          <a:prstGeom prst="line">
            <a:avLst/>
          </a:prstGeom>
          <a:noFill/>
          <a:ln w="0">
            <a:solidFill>
              <a:srgbClr val="FBFFFF"/>
            </a:solidFill>
            <a:round/>
            <a:headEnd/>
            <a:tailEnd/>
          </a:ln>
          <a:effectLst/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25891" name="Line 131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ffectLst/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25762" name="Rectangle 2"/>
          <p:cNvSpPr>
            <a:spLocks noChangeArrowheads="1"/>
          </p:cNvSpPr>
          <p:nvPr/>
        </p:nvSpPr>
        <p:spPr bwMode="auto">
          <a:xfrm>
            <a:off x="0" y="99060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0"/>
              </a:spcBef>
              <a:buFontTx/>
              <a:buNone/>
            </a:pPr>
            <a:r>
              <a:rPr lang="en-US" sz="4000" i="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Narrow"/>
                <a:ea typeface="ＭＳ Ｐゴシック" pitchFamily="-110" charset="-128"/>
                <a:cs typeface="Arial Bold"/>
              </a:rPr>
              <a:t>“Snowflake” divertor configuration in NSTX*</a:t>
            </a:r>
            <a:endParaRPr lang="en-US" sz="4000" i="0" dirty="0">
              <a:solidFill>
                <a:schemeClr val="accent2"/>
              </a:solidFill>
              <a:latin typeface="Arial Narrow"/>
              <a:cs typeface="Arial Bold"/>
            </a:endParaRPr>
          </a:p>
        </p:txBody>
      </p:sp>
      <p:sp>
        <p:nvSpPr>
          <p:cNvPr id="1525892" name="Line 132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ffectLst/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25769" name="Text Box 9"/>
          <p:cNvSpPr txBox="1">
            <a:spLocks noChangeArrowheads="1"/>
          </p:cNvSpPr>
          <p:nvPr/>
        </p:nvSpPr>
        <p:spPr bwMode="auto">
          <a:xfrm>
            <a:off x="1447800" y="1981200"/>
            <a:ext cx="6248400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sz="2000" i="0" dirty="0" smtClean="0">
                <a:solidFill>
                  <a:schemeClr val="tx1"/>
                </a:solidFill>
                <a:latin typeface="Arial" pitchFamily="-110" charset="0"/>
              </a:rPr>
              <a:t>V. A. Soukhanovskii (LLNL)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sz="1800" i="0" dirty="0" smtClean="0">
                <a:solidFill>
                  <a:schemeClr val="tx1"/>
                </a:solidFill>
                <a:latin typeface="+mj-lt"/>
              </a:rPr>
              <a:t> D. D. Ryutov, H. A. Scott (LLNL),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sz="1800" i="0" dirty="0" smtClean="0">
                <a:solidFill>
                  <a:schemeClr val="tx1"/>
                </a:solidFill>
                <a:latin typeface="+mj-lt"/>
              </a:rPr>
              <a:t>J.-W. Ahn, R. Maingi, A. McLean (ORNL),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sz="1800" i="0" dirty="0" smtClean="0">
                <a:solidFill>
                  <a:schemeClr val="tx1"/>
                </a:solidFill>
                <a:latin typeface="+mj-lt"/>
              </a:rPr>
              <a:t>R. Bell, D. A. Gates, S. Gerhardt, R. Kaita, E. </a:t>
            </a:r>
            <a:r>
              <a:rPr lang="en-US" sz="1800" i="0" dirty="0" err="1" smtClean="0">
                <a:solidFill>
                  <a:schemeClr val="tx1"/>
                </a:solidFill>
                <a:latin typeface="+mj-lt"/>
              </a:rPr>
              <a:t>Kolemen</a:t>
            </a:r>
            <a:r>
              <a:rPr lang="en-US" sz="1800" i="0" dirty="0" smtClean="0">
                <a:solidFill>
                  <a:schemeClr val="tx1"/>
                </a:solidFill>
                <a:latin typeface="+mj-lt"/>
              </a:rPr>
              <a:t>, B. P. LeBlanc, J. E. Menard, D. Mueller, S. F. Paul,  A. L. Roquemore (PPPL),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sz="1800" i="0" dirty="0" smtClean="0">
                <a:solidFill>
                  <a:schemeClr val="tx1"/>
                </a:solidFill>
                <a:latin typeface="+mj-lt"/>
              </a:rPr>
              <a:t> R. Raman (U Washington), R. </a:t>
            </a:r>
            <a:r>
              <a:rPr lang="en-US" sz="1800" i="0" dirty="0" err="1" smtClean="0">
                <a:solidFill>
                  <a:schemeClr val="tx1"/>
                </a:solidFill>
                <a:latin typeface="+mj-lt"/>
              </a:rPr>
              <a:t>Maqueda</a:t>
            </a:r>
            <a:r>
              <a:rPr lang="en-US" sz="1800" i="0" dirty="0" smtClean="0">
                <a:solidFill>
                  <a:schemeClr val="tx1"/>
                </a:solidFill>
                <a:latin typeface="+mj-lt"/>
              </a:rPr>
              <a:t> (Nova Photonics)</a:t>
            </a:r>
            <a:endParaRPr lang="en-US" sz="1800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525893" name="Line 133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ffectLst/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25770" name="Text Box 10"/>
          <p:cNvSpPr txBox="1">
            <a:spLocks noChangeArrowheads="1"/>
          </p:cNvSpPr>
          <p:nvPr/>
        </p:nvSpPr>
        <p:spPr bwMode="auto">
          <a:xfrm>
            <a:off x="1752600" y="4038600"/>
            <a:ext cx="5715000" cy="406265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algn="ctr">
              <a:lnSpc>
                <a:spcPct val="70000"/>
              </a:lnSpc>
              <a:buFontTx/>
              <a:buNone/>
            </a:pPr>
            <a:r>
              <a:rPr lang="en-US" sz="1600" i="0" dirty="0" smtClean="0">
                <a:solidFill>
                  <a:srgbClr val="FF0000"/>
                </a:solidFill>
              </a:rPr>
              <a:t>Poster P 1-28</a:t>
            </a:r>
          </a:p>
          <a:p>
            <a:pPr algn="ctr">
              <a:lnSpc>
                <a:spcPct val="70000"/>
              </a:lnSpc>
              <a:buFontTx/>
              <a:buNone/>
            </a:pPr>
            <a:r>
              <a:rPr lang="en-US" sz="1600" i="0" dirty="0" smtClean="0">
                <a:solidFill>
                  <a:srgbClr val="FF0000"/>
                </a:solidFill>
              </a:rPr>
              <a:t>24 May 2010</a:t>
            </a:r>
            <a:endParaRPr lang="en-US" sz="1600" i="0" dirty="0">
              <a:solidFill>
                <a:srgbClr val="FF0000"/>
              </a:solidFill>
            </a:endParaRPr>
          </a:p>
        </p:txBody>
      </p:sp>
      <p:sp>
        <p:nvSpPr>
          <p:cNvPr id="1525894" name="Line 134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ffectLst/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25898" name="Line 138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ffectLst/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25899" name="Line 139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ffectLst/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25903" name="Line 143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ffectLst/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25904" name="Line 144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ffectLst/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25905" name="Line 145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ffectLst/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25906" name="Line 146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ffectLst/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525887" name="Picture 12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-1588"/>
            <a:ext cx="9144000" cy="839788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</p:pic>
      <p:sp>
        <p:nvSpPr>
          <p:cNvPr id="1525907" name="Line 147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ffectLst/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25888" name="Text Box 128"/>
          <p:cNvSpPr txBox="1">
            <a:spLocks noChangeArrowheads="1"/>
          </p:cNvSpPr>
          <p:nvPr/>
        </p:nvSpPr>
        <p:spPr bwMode="auto">
          <a:xfrm>
            <a:off x="838200" y="109538"/>
            <a:ext cx="1219200" cy="549275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>
              <a:buFontTx/>
              <a:buNone/>
            </a:pPr>
            <a:r>
              <a:rPr lang="en-US" sz="3600" b="0">
                <a:solidFill>
                  <a:srgbClr val="171FC7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-110" charset="0"/>
              </a:rPr>
              <a:t>NSTX</a:t>
            </a:r>
          </a:p>
        </p:txBody>
      </p:sp>
      <p:sp>
        <p:nvSpPr>
          <p:cNvPr id="1525908" name="Line 148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ffectLst/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25889" name="Rectangle 129"/>
          <p:cNvSpPr>
            <a:spLocks noChangeArrowheads="1"/>
          </p:cNvSpPr>
          <p:nvPr/>
        </p:nvSpPr>
        <p:spPr bwMode="auto">
          <a:xfrm>
            <a:off x="3651250" y="228600"/>
            <a:ext cx="15303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algn="r" eaLnBrk="0" hangingPunct="0">
              <a:spcBef>
                <a:spcPct val="0"/>
              </a:spcBef>
              <a:buFontTx/>
              <a:buNone/>
            </a:pPr>
            <a:r>
              <a:rPr lang="en-US" sz="1800">
                <a:solidFill>
                  <a:schemeClr val="accent2"/>
                </a:solidFill>
                <a:latin typeface="Arial" pitchFamily="-110" charset="0"/>
              </a:rPr>
              <a:t>Supported by   </a:t>
            </a:r>
          </a:p>
        </p:txBody>
      </p:sp>
      <p:sp>
        <p:nvSpPr>
          <p:cNvPr id="1525909" name="Line 149"/>
          <p:cNvSpPr>
            <a:spLocks noChangeShapeType="1"/>
          </p:cNvSpPr>
          <p:nvPr/>
        </p:nvSpPr>
        <p:spPr bwMode="auto">
          <a:xfrm>
            <a:off x="0" y="0"/>
            <a:ext cx="0" cy="457200"/>
          </a:xfrm>
          <a:prstGeom prst="line">
            <a:avLst/>
          </a:prstGeom>
          <a:noFill/>
          <a:ln w="0">
            <a:solidFill>
              <a:srgbClr val="FDFFFF"/>
            </a:solidFill>
            <a:round/>
            <a:headEnd/>
            <a:tailEnd/>
          </a:ln>
          <a:effectLst/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25912" name="Text Box 152"/>
          <p:cNvSpPr txBox="1">
            <a:spLocks noChangeArrowheads="1"/>
          </p:cNvSpPr>
          <p:nvPr/>
        </p:nvSpPr>
        <p:spPr bwMode="auto">
          <a:xfrm>
            <a:off x="76200" y="2057400"/>
            <a:ext cx="1333500" cy="4718050"/>
          </a:xfrm>
          <a:prstGeom prst="rect">
            <a:avLst/>
          </a:prstGeom>
          <a:gradFill rotWithShape="1">
            <a:gsLst>
              <a:gs pos="0">
                <a:srgbClr val="EAEAEA">
                  <a:alpha val="50999"/>
                </a:srgbClr>
              </a:gs>
              <a:gs pos="100000">
                <a:srgbClr val="EAEAEA">
                  <a:gamma/>
                  <a:shade val="77255"/>
                  <a:invGamma/>
                  <a:alpha val="50999"/>
                </a:srgbClr>
              </a:gs>
            </a:gsLst>
            <a:lin ang="0" scaled="1"/>
          </a:gradFill>
          <a:ln w="12700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lIns="91429" tIns="45714" rIns="91429" bIns="45714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pitchFamily="-110" charset="0"/>
              </a:rPr>
              <a:t>College W&amp;M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pitchFamily="-110" charset="0"/>
              </a:rPr>
              <a:t>Colorado Sch Mines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pitchFamily="-110" charset="0"/>
              </a:rPr>
              <a:t>Columbia U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pitchFamily="-110" charset="0"/>
              </a:rPr>
              <a:t>CompX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pitchFamily="-110" charset="0"/>
              </a:rPr>
              <a:t>General Atomics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pitchFamily="-110" charset="0"/>
              </a:rPr>
              <a:t>INEL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pitchFamily="-110" charset="0"/>
              </a:rPr>
              <a:t>Johns Hopkins U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pitchFamily="-110" charset="0"/>
              </a:rPr>
              <a:t>LANL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pitchFamily="-110" charset="0"/>
              </a:rPr>
              <a:t>LLNL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pitchFamily="-110" charset="0"/>
              </a:rPr>
              <a:t>Lodestar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pitchFamily="-110" charset="0"/>
              </a:rPr>
              <a:t>MIT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pitchFamily="-110" charset="0"/>
              </a:rPr>
              <a:t>Nova Photonics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pitchFamily="-110" charset="0"/>
              </a:rPr>
              <a:t>New York U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pitchFamily="-110" charset="0"/>
              </a:rPr>
              <a:t>Old Dominion U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pitchFamily="-110" charset="0"/>
              </a:rPr>
              <a:t>ORNL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pitchFamily="-110" charset="0"/>
              </a:rPr>
              <a:t>PPPL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pitchFamily="-110" charset="0"/>
              </a:rPr>
              <a:t>PSI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pitchFamily="-110" charset="0"/>
              </a:rPr>
              <a:t>Princeton U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pitchFamily="-110" charset="0"/>
              </a:rPr>
              <a:t>Purdue U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pitchFamily="-110" charset="0"/>
              </a:rPr>
              <a:t>SNL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pitchFamily="-110" charset="0"/>
              </a:rPr>
              <a:t>Think Tank, Inc.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pitchFamily="-110" charset="0"/>
              </a:rPr>
              <a:t>UC Davis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pitchFamily="-110" charset="0"/>
              </a:rPr>
              <a:t>UC Irvine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pitchFamily="-110" charset="0"/>
              </a:rPr>
              <a:t>UCLA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pitchFamily="-110" charset="0"/>
              </a:rPr>
              <a:t>UCSD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pitchFamily="-110" charset="0"/>
              </a:rPr>
              <a:t>U Colorado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pitchFamily="-110" charset="0"/>
              </a:rPr>
              <a:t>U Illinois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pitchFamily="-110" charset="0"/>
              </a:rPr>
              <a:t>U Maryland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pitchFamily="-110" charset="0"/>
              </a:rPr>
              <a:t>U Rochester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pitchFamily="-110" charset="0"/>
              </a:rPr>
              <a:t>U Washington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pitchFamily="-110" charset="0"/>
              </a:rPr>
              <a:t>U Wisconsin</a:t>
            </a:r>
          </a:p>
        </p:txBody>
      </p:sp>
      <p:sp>
        <p:nvSpPr>
          <p:cNvPr id="1525913" name="Text Box 153"/>
          <p:cNvSpPr txBox="1">
            <a:spLocks noChangeArrowheads="1"/>
          </p:cNvSpPr>
          <p:nvPr/>
        </p:nvSpPr>
        <p:spPr bwMode="auto">
          <a:xfrm>
            <a:off x="7772400" y="2254250"/>
            <a:ext cx="1284288" cy="4527550"/>
          </a:xfrm>
          <a:prstGeom prst="rect">
            <a:avLst/>
          </a:prstGeom>
          <a:gradFill rotWithShape="1">
            <a:gsLst>
              <a:gs pos="0">
                <a:srgbClr val="EAEAEA">
                  <a:gamma/>
                  <a:shade val="76471"/>
                  <a:invGamma/>
                  <a:alpha val="50999"/>
                </a:srgbClr>
              </a:gs>
              <a:gs pos="100000">
                <a:srgbClr val="EAEAEA">
                  <a:alpha val="50999"/>
                </a:srgbClr>
              </a:gs>
            </a:gsLst>
            <a:lin ang="0" scaled="1"/>
          </a:gradFill>
          <a:ln w="127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lIns="91429" tIns="45714" rIns="91429" bIns="45714" anchor="b">
            <a:prstTxWarp prst="textNoShape">
              <a:avLst/>
            </a:prstTxWarp>
            <a:spAutoFit/>
          </a:bodyPr>
          <a:lstStyle/>
          <a:p>
            <a:pPr algn="r" eaLnBrk="0" hangingPunct="0"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pitchFamily="-110" charset="0"/>
              </a:rPr>
              <a:t>Culham Sci Ctr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pitchFamily="-110" charset="0"/>
              </a:rPr>
              <a:t>U St. Andrews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pitchFamily="-110" charset="0"/>
              </a:rPr>
              <a:t>York U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pitchFamily="-110" charset="0"/>
              </a:rPr>
              <a:t>Chubu U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pitchFamily="-110" charset="0"/>
              </a:rPr>
              <a:t>Fukui U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pitchFamily="-110" charset="0"/>
              </a:rPr>
              <a:t>Hiroshima U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pitchFamily="-110" charset="0"/>
              </a:rPr>
              <a:t>Hyogo U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pitchFamily="-110" charset="0"/>
              </a:rPr>
              <a:t>Kyoto U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pitchFamily="-110" charset="0"/>
              </a:rPr>
              <a:t>Kyushu U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pitchFamily="-110" charset="0"/>
              </a:rPr>
              <a:t>Kyushu Tokai U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pitchFamily="-110" charset="0"/>
              </a:rPr>
              <a:t>NIFS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pitchFamily="-110" charset="0"/>
              </a:rPr>
              <a:t>Niigata U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pitchFamily="-110" charset="0"/>
              </a:rPr>
              <a:t>U Tokyo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pitchFamily="-110" charset="0"/>
              </a:rPr>
              <a:t>JAEA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pitchFamily="-110" charset="0"/>
              </a:rPr>
              <a:t>Hebrew U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pitchFamily="-110" charset="0"/>
              </a:rPr>
              <a:t>Ioffe Inst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pitchFamily="-110" charset="0"/>
              </a:rPr>
              <a:t>RRC Kurchatov Inst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pitchFamily="-110" charset="0"/>
              </a:rPr>
              <a:t>TRINITI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pitchFamily="-110" charset="0"/>
              </a:rPr>
              <a:t>KBSI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pitchFamily="-110" charset="0"/>
              </a:rPr>
              <a:t>KAIST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pitchFamily="-110" charset="0"/>
              </a:rPr>
              <a:t>POSTECH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pitchFamily="-110" charset="0"/>
              </a:rPr>
              <a:t>ASIPP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pitchFamily="-110" charset="0"/>
              </a:rPr>
              <a:t>ENEA, Frascati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pitchFamily="-110" charset="0"/>
              </a:rPr>
              <a:t>CEA, Cadarache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pitchFamily="-110" charset="0"/>
              </a:rPr>
              <a:t>IPP, J</a:t>
            </a:r>
            <a:r>
              <a:rPr lang="en-US" sz="900">
                <a:solidFill>
                  <a:srgbClr val="FF0000"/>
                </a:solidFill>
                <a:latin typeface="Arial" pitchFamily="-110" charset="0"/>
                <a:ea typeface="Arial" pitchFamily="-110" charset="0"/>
                <a:cs typeface="Arial" pitchFamily="-110" charset="0"/>
              </a:rPr>
              <a:t>ü</a:t>
            </a:r>
            <a:r>
              <a:rPr lang="en-US" sz="900">
                <a:solidFill>
                  <a:srgbClr val="FF0000"/>
                </a:solidFill>
                <a:latin typeface="Arial" pitchFamily="-110" charset="0"/>
              </a:rPr>
              <a:t>lich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pitchFamily="-110" charset="0"/>
              </a:rPr>
              <a:t>IPP, Garching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pitchFamily="-110" charset="0"/>
              </a:rPr>
              <a:t>ASCR, Czech Rep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pitchFamily="-110" charset="0"/>
              </a:rPr>
              <a:t>U Quebec</a:t>
            </a:r>
          </a:p>
        </p:txBody>
      </p:sp>
      <p:sp>
        <p:nvSpPr>
          <p:cNvPr id="27" name="Rectangle 26"/>
          <p:cNvSpPr/>
          <p:nvPr/>
        </p:nvSpPr>
        <p:spPr>
          <a:xfrm>
            <a:off x="1371600" y="6619473"/>
            <a:ext cx="6553200" cy="238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en-US" sz="950" i="0" dirty="0" smtClean="0">
                <a:solidFill>
                  <a:schemeClr val="tx1"/>
                </a:solidFill>
                <a:latin typeface="+mj-lt"/>
              </a:rPr>
              <a:t>* Supported by the U.S. DOE under Contracts DE-AC52-07NA27344, DE AC02-09CH11466, DE-AC05-00OR22725, DE-FG02-08ER54989.</a:t>
            </a:r>
            <a:endParaRPr lang="en-US" sz="950" i="0" dirty="0">
              <a:solidFill>
                <a:schemeClr val="tx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NSTX experiments have already demonstrated benefits of high flux expansion divertor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1400" y="5410200"/>
            <a:ext cx="2209800" cy="1143000"/>
          </a:xfrm>
        </p:spPr>
        <p:txBody>
          <a:bodyPr/>
          <a:lstStyle/>
          <a:p>
            <a:pPr marL="112713" indent="-112713"/>
            <a:r>
              <a:rPr lang="en-US" sz="1200" b="1" dirty="0" smtClean="0">
                <a:solidFill>
                  <a:srgbClr val="FF0000"/>
                </a:solidFill>
              </a:rPr>
              <a:t>Poster P2-65 by T. Gray, R. Maingi</a:t>
            </a:r>
          </a:p>
          <a:p>
            <a:pPr marL="112713" indent="-112713"/>
            <a:r>
              <a:rPr lang="en-US" sz="1000" dirty="0" smtClean="0"/>
              <a:t>SOUKHANOVSKII, V. A. et al., Phys. Plasmas 16 (2009) 022501</a:t>
            </a:r>
          </a:p>
          <a:p>
            <a:pPr marL="112713" indent="-112713"/>
            <a:r>
              <a:rPr lang="en-US" sz="1000" dirty="0" smtClean="0"/>
              <a:t>SOUKHANOVSKII, V. et al., </a:t>
            </a:r>
            <a:r>
              <a:rPr lang="en-US" sz="1000" dirty="0" err="1" smtClean="0"/>
              <a:t>Nucl</a:t>
            </a:r>
            <a:r>
              <a:rPr lang="en-US" sz="1000" dirty="0" smtClean="0"/>
              <a:t>. Fusion 49 (2009) 095025</a:t>
            </a:r>
            <a:endParaRPr lang="en-US" sz="1000" dirty="0"/>
          </a:p>
        </p:txBody>
      </p:sp>
      <p:pic>
        <p:nvPicPr>
          <p:cNvPr id="4" name="Picture 31" descr="aps07_highkd_scaling_PD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3600" y="1295400"/>
            <a:ext cx="3072704" cy="2590800"/>
          </a:xfrm>
          <a:prstGeom prst="rect">
            <a:avLst/>
          </a:prstGeom>
          <a:noFill/>
        </p:spPr>
      </p:pic>
      <p:pic>
        <p:nvPicPr>
          <p:cNvPr id="5" name="Picture 21" descr="aps07_lowkd_scaling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7400" y="3962400"/>
            <a:ext cx="3160668" cy="2630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shape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33800" y="1371600"/>
            <a:ext cx="1707886" cy="3810000"/>
          </a:xfrm>
          <a:prstGeom prst="rect">
            <a:avLst/>
          </a:prstGeom>
          <a:noFill/>
        </p:spPr>
      </p:pic>
      <p:pic>
        <p:nvPicPr>
          <p:cNvPr id="9" name="Picture 8" descr="iaea08-qdiv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00" y="1295400"/>
            <a:ext cx="3205573" cy="5310144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 bwMode="auto">
          <a:xfrm rot="16200000" flipH="1">
            <a:off x="4038600" y="2895600"/>
            <a:ext cx="2895600" cy="762000"/>
          </a:xfrm>
          <a:prstGeom prst="line">
            <a:avLst/>
          </a:prstGeom>
          <a:noFill/>
          <a:ln w="76200" cap="flat" cmpd="sng" algn="ctr">
            <a:solidFill>
              <a:srgbClr val="660066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3" name="Straight Connector 12"/>
          <p:cNvCxnSpPr/>
          <p:nvPr/>
        </p:nvCxnSpPr>
        <p:spPr bwMode="auto">
          <a:xfrm>
            <a:off x="5410200" y="1524000"/>
            <a:ext cx="685800" cy="304800"/>
          </a:xfrm>
          <a:prstGeom prst="line">
            <a:avLst/>
          </a:prstGeom>
          <a:noFill/>
          <a:ln w="76200" cap="flat" cmpd="sng" algn="ctr">
            <a:solidFill>
              <a:srgbClr val="008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 lower divertor coils can be used for divertor configurations with various </a:t>
            </a:r>
            <a:r>
              <a:rPr lang="en-US" dirty="0" err="1" smtClean="0">
                <a:latin typeface="Symbol" charset="2"/>
                <a:cs typeface="Symbol" charset="2"/>
              </a:rPr>
              <a:t>d</a:t>
            </a:r>
            <a:r>
              <a:rPr lang="en-US" dirty="0" smtClean="0"/>
              <a:t>, X-pt, </a:t>
            </a:r>
            <a:r>
              <a:rPr lang="en-US" i="1" dirty="0" smtClean="0"/>
              <a:t>R</a:t>
            </a:r>
            <a:r>
              <a:rPr lang="en-US" i="1" baseline="-25000" dirty="0" smtClean="0"/>
              <a:t>OSP</a:t>
            </a:r>
            <a:endParaRPr lang="en-US" i="1" baseline="-25000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533400" y="5029200"/>
            <a:ext cx="8077200" cy="1447800"/>
          </a:xfrm>
        </p:spPr>
        <p:txBody>
          <a:bodyPr/>
          <a:lstStyle/>
          <a:p>
            <a:r>
              <a:rPr lang="en-US" sz="2400" dirty="0" smtClean="0"/>
              <a:t>Presently use two divertor coils in PCS</a:t>
            </a:r>
          </a:p>
          <a:p>
            <a:pPr lvl="1"/>
            <a:r>
              <a:rPr lang="en-US" sz="2000" dirty="0" smtClean="0"/>
              <a:t>PF1A for inner strike point control</a:t>
            </a:r>
          </a:p>
          <a:p>
            <a:pPr lvl="1"/>
            <a:r>
              <a:rPr lang="en-US" sz="2000" dirty="0" smtClean="0"/>
              <a:t>PF2L for outer strike point control</a:t>
            </a:r>
            <a:endParaRPr lang="en-US" sz="2000" dirty="0"/>
          </a:p>
        </p:txBody>
      </p:sp>
      <p:pic>
        <p:nvPicPr>
          <p:cNvPr id="5" name="Picture 4" descr="koleman-sfd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0" y="1219200"/>
            <a:ext cx="9144000" cy="3664017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Picture 8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52400" y="1219200"/>
            <a:ext cx="4038600" cy="1939800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2895600" y="1828800"/>
            <a:ext cx="1371600" cy="630942"/>
          </a:xfrm>
          <a:prstGeom prst="rect">
            <a:avLst/>
          </a:prstGeom>
          <a:solidFill>
            <a:srgbClr val="FFFF00">
              <a:alpha val="71000"/>
            </a:srgbClr>
          </a:solidFill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b="1" i="0" dirty="0" smtClean="0">
                <a:latin typeface="+mn-lt"/>
              </a:rPr>
              <a:t>PF1AL: 11 kA</a:t>
            </a:r>
          </a:p>
          <a:p>
            <a:pPr>
              <a:buNone/>
            </a:pPr>
            <a:r>
              <a:rPr lang="en-US" b="1" i="0" dirty="0" smtClean="0">
                <a:latin typeface="+mn-lt"/>
              </a:rPr>
              <a:t>PF2L: 0 kA</a:t>
            </a:r>
            <a:endParaRPr lang="en-US" b="1" i="0" dirty="0">
              <a:latin typeface="+mn-lt"/>
            </a:endParaRP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ISOLVER code was used to scan strike point positions and divertor coil currents for “snowflake” configuration</a:t>
            </a:r>
            <a:endParaRPr lang="en-US" sz="2800" i="1" dirty="0"/>
          </a:p>
        </p:txBody>
      </p:sp>
      <p:pic>
        <p:nvPicPr>
          <p:cNvPr id="20" name="Picture 19" descr="Picture 1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228600" y="3429000"/>
            <a:ext cx="3875809" cy="182880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2971800" y="3276600"/>
            <a:ext cx="1325440" cy="630942"/>
          </a:xfrm>
          <a:prstGeom prst="rect">
            <a:avLst/>
          </a:prstGeom>
          <a:solidFill>
            <a:srgbClr val="FFFF00">
              <a:alpha val="71000"/>
            </a:srgbClr>
          </a:solidFill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b="1" i="0" dirty="0" smtClean="0">
                <a:latin typeface="+mn-lt"/>
              </a:rPr>
              <a:t>PF1AL: 11 kA</a:t>
            </a:r>
          </a:p>
          <a:p>
            <a:pPr>
              <a:buNone/>
            </a:pPr>
            <a:r>
              <a:rPr lang="en-US" b="1" i="0" dirty="0" smtClean="0">
                <a:latin typeface="+mn-lt"/>
              </a:rPr>
              <a:t>PF2L: 5 kA</a:t>
            </a:r>
            <a:endParaRPr lang="en-US" b="1" i="0" dirty="0">
              <a:latin typeface="+mn-lt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800600" y="1219200"/>
            <a:ext cx="3962400" cy="25483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3838" indent="-168275">
              <a:buFont typeface="Wingdings" charset="2"/>
              <a:buChar char="§"/>
            </a:pPr>
            <a:r>
              <a:rPr lang="en-US" sz="1800" b="0" i="0" dirty="0" smtClean="0">
                <a:solidFill>
                  <a:schemeClr val="tx1"/>
                </a:solidFill>
                <a:latin typeface="+mn-lt"/>
              </a:rPr>
              <a:t>ISOLVER - predictive free-boundary </a:t>
            </a:r>
            <a:r>
              <a:rPr lang="en-US" sz="1800" b="0" i="0" dirty="0" err="1" smtClean="0">
                <a:solidFill>
                  <a:schemeClr val="tx1"/>
                </a:solidFill>
                <a:latin typeface="+mn-lt"/>
              </a:rPr>
              <a:t>axisymmetric</a:t>
            </a:r>
            <a:r>
              <a:rPr lang="en-US" sz="1800" b="0" i="0" dirty="0" smtClean="0">
                <a:solidFill>
                  <a:schemeClr val="tx1"/>
                </a:solidFill>
                <a:latin typeface="+mn-lt"/>
              </a:rPr>
              <a:t> equilibrium solver developed by J. E. Menard</a:t>
            </a:r>
          </a:p>
          <a:p>
            <a:pPr lvl="1" indent="-233363">
              <a:buFont typeface="Arial"/>
              <a:buChar char="•"/>
            </a:pPr>
            <a:r>
              <a:rPr lang="en-US" sz="1600" b="0" i="0" dirty="0" smtClean="0">
                <a:solidFill>
                  <a:schemeClr val="tx1"/>
                </a:solidFill>
                <a:latin typeface="+mn-lt"/>
              </a:rPr>
              <a:t>normalized pressure and current profiles and boundary shape as input</a:t>
            </a:r>
          </a:p>
          <a:p>
            <a:pPr lvl="1" indent="-233363">
              <a:buFont typeface="Arial"/>
              <a:buChar char="•"/>
            </a:pPr>
            <a:r>
              <a:rPr lang="en-US" sz="1600" b="0" i="0" dirty="0" smtClean="0">
                <a:solidFill>
                  <a:schemeClr val="tx1"/>
                </a:solidFill>
                <a:latin typeface="+mn-lt"/>
              </a:rPr>
              <a:t>matches a specified plasma current and</a:t>
            </a:r>
            <a:r>
              <a:rPr lang="en-US" sz="1600" b="0" i="0" dirty="0" smtClean="0">
                <a:solidFill>
                  <a:schemeClr val="tx1"/>
                </a:solidFill>
                <a:latin typeface="Symbol" charset="2"/>
                <a:cs typeface="Symbol" charset="2"/>
              </a:rPr>
              <a:t> </a:t>
            </a:r>
            <a:r>
              <a:rPr lang="en-US" sz="1600" b="0" i="0" dirty="0" err="1" smtClean="0">
                <a:solidFill>
                  <a:schemeClr val="tx1"/>
                </a:solidFill>
                <a:latin typeface="Symbol" charset="2"/>
                <a:cs typeface="Symbol" charset="2"/>
              </a:rPr>
              <a:t>β</a:t>
            </a:r>
            <a:r>
              <a:rPr lang="en-US" sz="1600" b="0" i="0" dirty="0" smtClean="0">
                <a:solidFill>
                  <a:schemeClr val="tx1"/>
                </a:solidFill>
                <a:latin typeface="Symbol" charset="2"/>
                <a:cs typeface="Symbol" charset="2"/>
              </a:rPr>
              <a:t>,</a:t>
            </a:r>
            <a:r>
              <a:rPr lang="en-US" sz="1600" b="0" i="0" dirty="0" smtClean="0">
                <a:solidFill>
                  <a:schemeClr val="tx1"/>
                </a:solidFill>
                <a:latin typeface="+mn-lt"/>
              </a:rPr>
              <a:t> </a:t>
            </a:r>
          </a:p>
          <a:p>
            <a:pPr lvl="1" indent="-233363">
              <a:buFont typeface="Arial"/>
              <a:buChar char="•"/>
            </a:pPr>
            <a:r>
              <a:rPr lang="en-US" sz="1600" b="0" i="0" dirty="0" smtClean="0">
                <a:solidFill>
                  <a:schemeClr val="tx1"/>
                </a:solidFill>
                <a:latin typeface="+mn-lt"/>
              </a:rPr>
              <a:t>computes coil currents as output</a:t>
            </a:r>
            <a:endParaRPr lang="en-US" sz="1600" b="0" i="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2" name="Picture 11" descr="Picture 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4331002" y="4191000"/>
            <a:ext cx="4343098" cy="21336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experiment, controlled outer strike point scan produced “snowflake” divertor configurations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219200"/>
            <a:ext cx="4572000" cy="4572000"/>
          </a:xfrm>
        </p:spPr>
        <p:txBody>
          <a:bodyPr/>
          <a:lstStyle/>
          <a:p>
            <a:r>
              <a:rPr lang="en-US" sz="2000" dirty="0" smtClean="0"/>
              <a:t>Scanned OSP between 0.44 to 0.73 </a:t>
            </a:r>
            <a:r>
              <a:rPr lang="en-US" sz="2000" dirty="0" err="1" smtClean="0"/>
              <a:t>m</a:t>
            </a:r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Best “snowflake” configurations were obtained with requested </a:t>
            </a:r>
            <a:r>
              <a:rPr lang="en-US" sz="2000" i="1" dirty="0" smtClean="0"/>
              <a:t>R</a:t>
            </a:r>
            <a:r>
              <a:rPr lang="en-US" sz="2000" i="1" baseline="-25000" dirty="0" smtClean="0"/>
              <a:t>OSP</a:t>
            </a:r>
            <a:r>
              <a:rPr lang="en-US" sz="2000" dirty="0" smtClean="0"/>
              <a:t> ~ 0.55 </a:t>
            </a:r>
            <a:r>
              <a:rPr lang="en-US" sz="2000" dirty="0" err="1" smtClean="0"/>
              <a:t>m</a:t>
            </a:r>
            <a:r>
              <a:rPr lang="en-US" sz="2000" dirty="0" smtClean="0"/>
              <a:t> (not necessarily actual </a:t>
            </a:r>
            <a:r>
              <a:rPr lang="en-US" sz="2000" i="1" dirty="0" smtClean="0"/>
              <a:t>R</a:t>
            </a:r>
            <a:r>
              <a:rPr lang="en-US" sz="2000" i="1" baseline="-25000" dirty="0" smtClean="0"/>
              <a:t>OSP</a:t>
            </a:r>
            <a:r>
              <a:rPr lang="en-US" sz="2000" dirty="0" smtClean="0"/>
              <a:t>)</a:t>
            </a:r>
          </a:p>
          <a:p>
            <a:endParaRPr lang="en-US" sz="2000" dirty="0" smtClean="0"/>
          </a:p>
          <a:p>
            <a:r>
              <a:rPr lang="en-US" sz="2000" dirty="0" smtClean="0"/>
              <a:t>“Snowflake” configuration was obtained when null-point separation </a:t>
            </a:r>
            <a:r>
              <a:rPr lang="en-US" sz="2000" b="1" i="1" dirty="0" err="1" smtClean="0"/>
              <a:t>d</a:t>
            </a:r>
            <a:r>
              <a:rPr lang="en-US" sz="2000" dirty="0" smtClean="0"/>
              <a:t> decreased to below 20 cm</a:t>
            </a:r>
          </a:p>
          <a:p>
            <a:endParaRPr lang="en-US" sz="2000" dirty="0" smtClean="0"/>
          </a:p>
          <a:p>
            <a:endParaRPr lang="en-US" sz="2000" dirty="0"/>
          </a:p>
        </p:txBody>
      </p:sp>
      <p:pic>
        <p:nvPicPr>
          <p:cNvPr id="8" name="Picture 7" descr="psi19-coil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0" y="1142999"/>
            <a:ext cx="3935509" cy="5399533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135498-546-lrdfit0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8058" y="4343400"/>
            <a:ext cx="2705942" cy="2133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“Snowflake” divertor favorably compares to medium-</a:t>
            </a:r>
            <a:r>
              <a:rPr lang="en-US" dirty="0" err="1" smtClean="0">
                <a:latin typeface="Symbol" charset="2"/>
                <a:cs typeface="Symbol" charset="2"/>
              </a:rPr>
              <a:t>d</a:t>
            </a:r>
            <a:r>
              <a:rPr lang="en-US" dirty="0" smtClean="0"/>
              <a:t> and high-</a:t>
            </a:r>
            <a:r>
              <a:rPr lang="en-US" dirty="0" err="1" smtClean="0">
                <a:latin typeface="Symbol" charset="2"/>
                <a:cs typeface="Symbol" charset="2"/>
              </a:rPr>
              <a:t>d</a:t>
            </a:r>
            <a:r>
              <a:rPr lang="en-US" dirty="0" smtClean="0"/>
              <a:t> standard divertors</a:t>
            </a:r>
            <a:endParaRPr lang="en-US" dirty="0"/>
          </a:p>
        </p:txBody>
      </p:sp>
      <p:pic>
        <p:nvPicPr>
          <p:cNvPr id="6" name="Picture 5" descr="p1-28-figure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533400" y="1295400"/>
            <a:ext cx="8185173" cy="3276600"/>
          </a:xfrm>
          <a:prstGeom prst="rect">
            <a:avLst/>
          </a:prstGeom>
        </p:spPr>
      </p:pic>
      <p:pic>
        <p:nvPicPr>
          <p:cNvPr id="9" name="Picture 8" descr="Picture 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3322416" y="4648200"/>
            <a:ext cx="2558010" cy="18288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SFD configuration shows highest flux expansion at strike point and longest connection length</a:t>
            </a:r>
            <a:endParaRPr lang="en-US" dirty="0"/>
          </a:p>
        </p:txBody>
      </p:sp>
      <p:pic>
        <p:nvPicPr>
          <p:cNvPr id="7" name="Picture 6" descr="xp924-confi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6086" y="1371600"/>
            <a:ext cx="4255514" cy="3048000"/>
          </a:xfrm>
          <a:prstGeom prst="rect">
            <a:avLst/>
          </a:prstGeom>
        </p:spPr>
      </p:pic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838200" y="4876800"/>
          <a:ext cx="7543800" cy="1517803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1885950"/>
                <a:gridCol w="1885950"/>
                <a:gridCol w="1885950"/>
                <a:gridCol w="1885950"/>
              </a:tblGrid>
              <a:tr h="420523">
                <a:tc>
                  <a:txBody>
                    <a:bodyPr/>
                    <a:lstStyle/>
                    <a:p>
                      <a:r>
                        <a:rPr lang="en-US" dirty="0" smtClean="0"/>
                        <a:t>Configuration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Flux expansion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smtClean="0"/>
                        <a:t>L</a:t>
                      </a:r>
                      <a:r>
                        <a:rPr lang="en-US" i="1" baseline="-25000" dirty="0" smtClean="0"/>
                        <a:t>x</a:t>
                      </a:r>
                      <a:r>
                        <a:rPr lang="en-US" baseline="0" dirty="0" smtClean="0"/>
                        <a:t> (</a:t>
                      </a:r>
                      <a:r>
                        <a:rPr lang="en-US" baseline="0" dirty="0" err="1" smtClean="0"/>
                        <a:t>m</a:t>
                      </a:r>
                      <a:r>
                        <a:rPr lang="en-US" baseline="0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err="1" smtClean="0"/>
                        <a:t>L</a:t>
                      </a:r>
                      <a:r>
                        <a:rPr lang="en-US" i="1" baseline="-25000" dirty="0" err="1" smtClean="0"/>
                        <a:t>tot</a:t>
                      </a:r>
                      <a:r>
                        <a:rPr lang="en-US" baseline="0" dirty="0" smtClean="0"/>
                        <a:t> (</a:t>
                      </a:r>
                      <a:r>
                        <a:rPr lang="en-US" baseline="0" dirty="0" err="1" smtClean="0"/>
                        <a:t>m</a:t>
                      </a:r>
                      <a:r>
                        <a:rPr lang="en-US" baseline="0" dirty="0" smtClean="0"/>
                        <a:t>)</a:t>
                      </a:r>
                      <a:endParaRPr lang="en-US" baseline="0" dirty="0"/>
                    </a:p>
                  </a:txBody>
                  <a:tcPr/>
                </a:tc>
              </a:tr>
              <a:tr h="342426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SFD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16.3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36.5</a:t>
                      </a:r>
                      <a:endParaRPr lang="en-US" dirty="0"/>
                    </a:p>
                  </a:txBody>
                  <a:tcPr/>
                </a:tc>
              </a:tr>
              <a:tr h="342426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8000"/>
                          </a:solidFill>
                        </a:rPr>
                        <a:t>Low </a:t>
                      </a:r>
                      <a:r>
                        <a:rPr lang="en-US" b="1" dirty="0" err="1" smtClean="0">
                          <a:solidFill>
                            <a:srgbClr val="008000"/>
                          </a:solidFill>
                          <a:latin typeface="Symbol" charset="2"/>
                          <a:cs typeface="Symbol" charset="2"/>
                        </a:rPr>
                        <a:t>d</a:t>
                      </a:r>
                      <a:endParaRPr lang="en-US" b="1" dirty="0">
                        <a:solidFill>
                          <a:srgbClr val="008000"/>
                        </a:solidFill>
                        <a:latin typeface="Symbol" charset="2"/>
                        <a:cs typeface="Symbol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19.5</a:t>
                      </a:r>
                      <a:endParaRPr lang="en-US" dirty="0"/>
                    </a:p>
                  </a:txBody>
                  <a:tcPr/>
                </a:tc>
              </a:tr>
              <a:tr h="342426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rgbClr val="0000FF"/>
                          </a:solidFill>
                        </a:rPr>
                        <a:t>High </a:t>
                      </a:r>
                      <a:r>
                        <a:rPr lang="en-US" b="1" dirty="0" err="1" smtClean="0">
                          <a:solidFill>
                            <a:srgbClr val="0000FF"/>
                          </a:solidFill>
                          <a:latin typeface="Symbol" charset="2"/>
                          <a:cs typeface="Symbol" charset="2"/>
                        </a:rPr>
                        <a:t>d</a:t>
                      </a:r>
                      <a:endParaRPr lang="en-US" b="1" dirty="0" smtClean="0">
                        <a:solidFill>
                          <a:srgbClr val="0000FF"/>
                        </a:solidFill>
                        <a:latin typeface="Symbol" charset="2"/>
                        <a:cs typeface="Symbol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15.0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" name="Picture 8" descr="xp924-bp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371600"/>
            <a:ext cx="4204832" cy="33528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Theoretically predicted geometrical properties of the snowflake divertor configuration are confirmed in NSTX</a:t>
            </a:r>
          </a:p>
        </p:txBody>
      </p:sp>
      <p:pic>
        <p:nvPicPr>
          <p:cNvPr id="16389" name="Picture 4" descr="xp924-pac27-geo-lpar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4495800"/>
            <a:ext cx="2590800" cy="1980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prl10-fexp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1295400"/>
            <a:ext cx="3837499" cy="3124200"/>
          </a:xfrm>
          <a:prstGeom prst="rect">
            <a:avLst/>
          </a:prstGeom>
        </p:spPr>
      </p:pic>
      <p:pic>
        <p:nvPicPr>
          <p:cNvPr id="11" name="Picture 10" descr="prl10-btlpar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4648200" y="1295400"/>
            <a:ext cx="4038600" cy="3145971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3962400" y="4572000"/>
            <a:ext cx="47244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4483"/>
              </a:buClr>
              <a:buSzTx/>
              <a:buFont typeface="Wingdings" pitchFamily="-65" charset="2"/>
              <a:buChar char="§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 “snowflake” divertor </a:t>
            </a:r>
          </a:p>
          <a:p>
            <a:pPr marL="800100" lvl="1" indent="-342900">
              <a:buClr>
                <a:srgbClr val="004483"/>
              </a:buClr>
              <a:buFont typeface="Wingdings" pitchFamily="-65" charset="2"/>
              <a:buChar char="§"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Plasma-wetted area (flux expansion) higher</a:t>
            </a:r>
          </a:p>
          <a:p>
            <a:pPr marL="800100" lvl="1" indent="-342900">
              <a:buClr>
                <a:srgbClr val="004483"/>
              </a:buClr>
              <a:buFont typeface="Wingdings" pitchFamily="-65" charset="2"/>
              <a:buChar char="§"/>
            </a:pPr>
            <a:r>
              <a:rPr lang="en-US" sz="1800" b="0" kern="0" dirty="0" smtClean="0">
                <a:solidFill>
                  <a:schemeClr val="tx1"/>
                </a:solidFill>
                <a:latin typeface="+mn-lt"/>
              </a:rPr>
              <a:t>L</a:t>
            </a:r>
            <a:r>
              <a:rPr lang="en-US" sz="1800" b="0" kern="0" baseline="-25000" dirty="0" smtClean="0">
                <a:solidFill>
                  <a:schemeClr val="tx1"/>
                </a:solidFill>
                <a:latin typeface="+mn-lt"/>
              </a:rPr>
              <a:t>x</a:t>
            </a:r>
            <a:r>
              <a:rPr lang="en-US" sz="1800" b="0" i="0" kern="0" dirty="0" smtClean="0">
                <a:solidFill>
                  <a:schemeClr val="tx1"/>
                </a:solidFill>
                <a:latin typeface="+mn-lt"/>
              </a:rPr>
              <a:t> longer (thus </a:t>
            </a:r>
            <a:r>
              <a:rPr lang="en-US" sz="1800" b="0" kern="0" dirty="0" err="1" smtClean="0">
                <a:solidFill>
                  <a:schemeClr val="tx1"/>
                </a:solidFill>
                <a:latin typeface="+mn-lt"/>
              </a:rPr>
              <a:t>f</a:t>
            </a:r>
            <a:r>
              <a:rPr lang="en-US" sz="1800" b="0" kern="0" baseline="-25000" dirty="0" err="1" smtClean="0">
                <a:solidFill>
                  <a:schemeClr val="tx1"/>
                </a:solidFill>
                <a:latin typeface="+mn-lt"/>
              </a:rPr>
              <a:t>PFR</a:t>
            </a:r>
            <a:r>
              <a:rPr lang="en-US" sz="1800" b="0" i="0" kern="0" dirty="0" smtClean="0">
                <a:solidFill>
                  <a:schemeClr val="tx1"/>
                </a:solidFill>
                <a:latin typeface="+mn-lt"/>
              </a:rPr>
              <a:t> and </a:t>
            </a:r>
            <a:r>
              <a:rPr lang="en-US" sz="1800" b="0" kern="0" dirty="0" err="1" smtClean="0">
                <a:solidFill>
                  <a:schemeClr val="tx1"/>
                </a:solidFill>
                <a:latin typeface="+mn-lt"/>
              </a:rPr>
              <a:t>V</a:t>
            </a:r>
            <a:r>
              <a:rPr lang="en-US" sz="1800" b="0" kern="0" baseline="-25000" dirty="0" err="1" smtClean="0">
                <a:solidFill>
                  <a:schemeClr val="tx1"/>
                </a:solidFill>
                <a:latin typeface="+mn-lt"/>
              </a:rPr>
              <a:t>div</a:t>
            </a:r>
            <a:r>
              <a:rPr lang="en-US" sz="1800" b="0" i="0" kern="0" dirty="0" smtClean="0">
                <a:solidFill>
                  <a:schemeClr val="tx1"/>
                </a:solidFill>
                <a:latin typeface="+mn-lt"/>
              </a:rPr>
              <a:t> higher)</a:t>
            </a:r>
          </a:p>
          <a:p>
            <a:pPr marL="342900" indent="-342900">
              <a:buClr>
                <a:srgbClr val="004483"/>
              </a:buClr>
              <a:buFont typeface="Wingdings" pitchFamily="-65" charset="2"/>
              <a:buChar char="§"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These </a:t>
            </a:r>
            <a:r>
              <a:rPr lang="en-US" sz="2000" b="0" i="0" kern="0" dirty="0" smtClean="0">
                <a:solidFill>
                  <a:schemeClr val="tx1"/>
                </a:solidFill>
                <a:latin typeface="+mn-lt"/>
              </a:rPr>
              <a:t>properties observed in first 2-3 mm of SOL </a:t>
            </a:r>
            <a:r>
              <a:rPr lang="en-US" sz="2000" b="0" kern="0" dirty="0" err="1" smtClean="0">
                <a:solidFill>
                  <a:schemeClr val="tx1"/>
                </a:solidFill>
                <a:latin typeface="Symbol" charset="2"/>
                <a:cs typeface="Symbol" charset="2"/>
              </a:rPr>
              <a:t>l</a:t>
            </a:r>
            <a:r>
              <a:rPr lang="en-US" sz="2000" b="0" kern="0" baseline="-25000" dirty="0" err="1" smtClean="0">
                <a:solidFill>
                  <a:schemeClr val="tx1"/>
                </a:solidFill>
                <a:latin typeface="+mn-lt"/>
              </a:rPr>
              <a:t>q</a:t>
            </a:r>
            <a:endParaRPr kumimoji="0" lang="en-US" sz="2000" b="0" u="none" strike="noStrike" kern="0" cap="none" spc="0" normalizeH="0" baseline="-2500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4483"/>
              </a:buClr>
              <a:buSzTx/>
              <a:buFont typeface="Wingdings" pitchFamily="-65" charset="2"/>
              <a:buChar char="§"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dirty="0" smtClean="0"/>
              <a:t>H-mode confinement retained with “snowflake” divertor, core </a:t>
            </a:r>
            <a:r>
              <a:rPr lang="en-US" sz="2800" i="1" dirty="0" err="1" smtClean="0"/>
              <a:t>P</a:t>
            </a:r>
            <a:r>
              <a:rPr lang="en-US" sz="2800" i="1" baseline="-25000" dirty="0" err="1" smtClean="0"/>
              <a:t>rad</a:t>
            </a:r>
            <a:r>
              <a:rPr lang="en-US" sz="2800" dirty="0" smtClean="0"/>
              <a:t> and </a:t>
            </a:r>
            <a:r>
              <a:rPr lang="en-US" sz="2800" i="1" dirty="0" err="1" smtClean="0"/>
              <a:t>n</a:t>
            </a:r>
            <a:r>
              <a:rPr lang="en-US" sz="2800" i="1" baseline="-25000" dirty="0" err="1" smtClean="0"/>
              <a:t>C</a:t>
            </a:r>
            <a:r>
              <a:rPr lang="en-US" sz="2800" dirty="0" smtClean="0"/>
              <a:t> reduced by up to 75 %</a:t>
            </a:r>
          </a:p>
        </p:txBody>
      </p:sp>
      <p:pic>
        <p:nvPicPr>
          <p:cNvPr id="15363" name="Picture 4" descr="xp924-pac27-inv-prad2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86400" y="1371600"/>
            <a:ext cx="3409950" cy="508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457200" y="1676400"/>
            <a:ext cx="47244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4483"/>
              </a:buClr>
              <a:buSzTx/>
              <a:buFont typeface="Wingdings" pitchFamily="-65" charset="2"/>
              <a:buChar char="§"/>
              <a:tabLst/>
              <a:defRPr/>
            </a:pP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Used 80-100 </a:t>
            </a:r>
            <a:r>
              <a:rPr kumimoji="0" lang="en-US" sz="22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</a:t>
            </a: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evaporated lithium per </a:t>
            </a:r>
            <a:r>
              <a:rPr lang="en-US" sz="2200" b="0" i="0" kern="0" dirty="0" smtClean="0">
                <a:solidFill>
                  <a:schemeClr val="tx1"/>
                </a:solidFill>
                <a:latin typeface="+mn-lt"/>
              </a:rPr>
              <a:t>discharge for wall conditioning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4483"/>
              </a:buClr>
              <a:buSzTx/>
              <a:buFont typeface="Wingdings" pitchFamily="-65" charset="2"/>
              <a:buChar char="§"/>
              <a:tabLst/>
              <a:defRPr/>
            </a:pPr>
            <a:endParaRPr kumimoji="0" lang="en-US" sz="2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4483"/>
              </a:buClr>
              <a:buSzTx/>
              <a:buFont typeface="Wingdings" pitchFamily="-65" charset="2"/>
              <a:buChar char="§"/>
              <a:tabLst/>
              <a:defRPr/>
            </a:pP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ELM-free H-mode </a:t>
            </a:r>
            <a:r>
              <a:rPr lang="en-US" sz="2200" b="0" i="0" kern="0" dirty="0" smtClean="0">
                <a:solidFill>
                  <a:schemeClr val="tx1"/>
                </a:solidFill>
                <a:latin typeface="+mn-lt"/>
              </a:rPr>
              <a:t>discharges had impurity accumulation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4483"/>
              </a:buClr>
              <a:buSzTx/>
              <a:buFont typeface="Wingdings" pitchFamily="-65" charset="2"/>
              <a:buChar char="§"/>
              <a:tabLst/>
              <a:defRPr/>
            </a:pPr>
            <a:endParaRPr kumimoji="0" lang="en-US" sz="2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4483"/>
              </a:buClr>
              <a:buSzTx/>
              <a:buFont typeface="Wingdings" pitchFamily="-65" charset="2"/>
              <a:buChar char="§"/>
              <a:tabLst/>
              <a:defRPr/>
            </a:pP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 “snowflake” divertor discharges</a:t>
            </a:r>
          </a:p>
          <a:p>
            <a:pPr marL="681038" lvl="1" indent="-223838">
              <a:buClr>
                <a:srgbClr val="004483"/>
              </a:buClr>
              <a:buFont typeface="Arial"/>
              <a:buChar char="•"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Divertor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sputtering source reduction (?)</a:t>
            </a:r>
          </a:p>
          <a:p>
            <a:pPr marL="681038" lvl="1" indent="-223838">
              <a:buClr>
                <a:srgbClr val="004483"/>
              </a:buClr>
              <a:buFont typeface="Arial"/>
              <a:buChar char="•"/>
            </a:pPr>
            <a:r>
              <a:rPr lang="en-US" sz="2000" b="0" i="0" kern="0" baseline="0" dirty="0" smtClean="0">
                <a:solidFill>
                  <a:schemeClr val="tx1"/>
                </a:solidFill>
                <a:latin typeface="+mn-lt"/>
              </a:rPr>
              <a:t>Edge</a:t>
            </a:r>
            <a:r>
              <a:rPr lang="en-US" sz="2000" b="0" i="0" kern="0" dirty="0" smtClean="0">
                <a:solidFill>
                  <a:schemeClr val="tx1"/>
                </a:solidFill>
                <a:latin typeface="+mn-lt"/>
              </a:rPr>
              <a:t> confinement degradation (?)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4483"/>
              </a:buClr>
              <a:buSzTx/>
              <a:buFont typeface="Wingdings" pitchFamily="-65" charset="2"/>
              <a:buChar char="§"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dirty="0" smtClean="0"/>
              <a:t>Less carbon accumulation and lower </a:t>
            </a:r>
            <a:r>
              <a:rPr lang="en-US" sz="2800" i="1" dirty="0" smtClean="0"/>
              <a:t>n</a:t>
            </a:r>
            <a:r>
              <a:rPr lang="en-US" sz="2800" i="1" baseline="-25000" dirty="0" smtClean="0"/>
              <a:t>e</a:t>
            </a:r>
            <a:r>
              <a:rPr lang="en-US" sz="2800" dirty="0" smtClean="0"/>
              <a:t> in H-mode “</a:t>
            </a:r>
            <a:r>
              <a:rPr lang="en-US" sz="2800" dirty="0" smtClean="0"/>
              <a:t>ears</a:t>
            </a:r>
            <a:r>
              <a:rPr lang="en-US" sz="2800" dirty="0" smtClean="0"/>
              <a:t>” in “snowflake” </a:t>
            </a:r>
            <a:r>
              <a:rPr lang="en-US" sz="2800" dirty="0" smtClean="0"/>
              <a:t>divertor discharges</a:t>
            </a:r>
            <a:endParaRPr lang="en-US" sz="2800" dirty="0" smtClean="0"/>
          </a:p>
        </p:txBody>
      </p:sp>
      <p:pic>
        <p:nvPicPr>
          <p:cNvPr id="8" name="Picture 7" descr="prl10-tt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295400"/>
            <a:ext cx="4120392" cy="502920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auto">
          <a:xfrm>
            <a:off x="2514600" y="1447800"/>
            <a:ext cx="2133600" cy="48768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rgbClr val="0039A6"/>
              </a:solidFill>
              <a:effectLst/>
              <a:latin typeface="Impact" pitchFamily="-65" charset="0"/>
              <a:ea typeface="ＭＳ Ｐゴシック" pitchFamily="-128" charset="-128"/>
              <a:cs typeface="ＭＳ Ｐゴシック" pitchFamily="-128" charset="-128"/>
            </a:endParaRPr>
          </a:p>
        </p:txBody>
      </p:sp>
      <p:pic>
        <p:nvPicPr>
          <p:cNvPr id="7" name="Picture 6" descr="psi19-mpt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1800" y="1676400"/>
            <a:ext cx="3733800" cy="4594472"/>
          </a:xfrm>
          <a:prstGeom prst="rect">
            <a:avLst/>
          </a:prstGeom>
        </p:spPr>
      </p:pic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6629400" y="1752600"/>
            <a:ext cx="22860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4483"/>
              </a:buClr>
              <a:buSzTx/>
              <a:buFont typeface="Wingdings" pitchFamily="-65" charset="2"/>
              <a:buChar char="§"/>
              <a:tabLst/>
              <a:defRPr/>
            </a:pP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Different edge </a:t>
            </a:r>
            <a:r>
              <a:rPr kumimoji="0" lang="en-US" sz="2200" b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</a:t>
            </a:r>
            <a:r>
              <a:rPr kumimoji="0" lang="en-US" sz="2200" b="0" u="none" strike="noStrike" kern="0" cap="none" spc="0" normalizeH="0" baseline="-25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</a:t>
            </a:r>
            <a:r>
              <a:rPr kumimoji="0" lang="en-US" sz="2200" b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(R</a:t>
            </a:r>
            <a:r>
              <a:rPr lang="en-US" sz="2200" b="0" kern="0" dirty="0" smtClean="0">
                <a:solidFill>
                  <a:schemeClr val="tx1"/>
                </a:solidFill>
                <a:latin typeface="+mn-lt"/>
              </a:rPr>
              <a:t>)</a:t>
            </a:r>
            <a:r>
              <a:rPr lang="en-US" sz="2200" b="0" i="0" kern="0" dirty="0" smtClean="0">
                <a:solidFill>
                  <a:schemeClr val="tx1"/>
                </a:solidFill>
                <a:latin typeface="+mn-lt"/>
              </a:rPr>
              <a:t> due to significant </a:t>
            </a:r>
            <a:r>
              <a:rPr lang="en-US" sz="2200" b="0" kern="0" dirty="0" err="1" smtClean="0">
                <a:solidFill>
                  <a:schemeClr val="tx1"/>
                </a:solidFill>
                <a:latin typeface="+mn-lt"/>
              </a:rPr>
              <a:t>n</a:t>
            </a:r>
            <a:r>
              <a:rPr lang="en-US" sz="2200" b="0" kern="0" baseline="-25000" dirty="0" err="1" smtClean="0">
                <a:solidFill>
                  <a:schemeClr val="tx1"/>
                </a:solidFill>
                <a:latin typeface="+mn-lt"/>
              </a:rPr>
              <a:t>C</a:t>
            </a:r>
            <a:r>
              <a:rPr lang="en-US" sz="2200" b="0" i="0" kern="0" dirty="0" smtClean="0">
                <a:solidFill>
                  <a:schemeClr val="tx1"/>
                </a:solidFill>
                <a:latin typeface="+mn-lt"/>
              </a:rPr>
              <a:t> reduction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4483"/>
              </a:buClr>
              <a:buSzTx/>
              <a:buFont typeface="Wingdings" pitchFamily="-65" charset="2"/>
              <a:buChar char="§"/>
              <a:tabLst/>
              <a:defRPr/>
            </a:pPr>
            <a:endParaRPr kumimoji="0" lang="en-US" sz="2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4483"/>
              </a:buClr>
              <a:buSzTx/>
              <a:buFont typeface="Wingdings" pitchFamily="-65" charset="2"/>
              <a:buChar char="§"/>
              <a:tabLst/>
              <a:defRPr/>
            </a:pPr>
            <a:r>
              <a:rPr lang="en-US" sz="2200" b="0" i="0" kern="0" dirty="0" smtClean="0">
                <a:solidFill>
                  <a:schemeClr val="tx1"/>
                </a:solidFill>
                <a:latin typeface="+mn-lt"/>
              </a:rPr>
              <a:t>Future work – edge stability analysis</a:t>
            </a:r>
            <a:endParaRPr kumimoji="0" lang="en-US" sz="2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Partial detachment of outer strike point region observed in “snowflake” divertor discharges</a:t>
            </a:r>
            <a:endParaRPr lang="en-US" dirty="0"/>
          </a:p>
        </p:txBody>
      </p:sp>
      <p:pic>
        <p:nvPicPr>
          <p:cNvPr id="3" name="Picture 2" descr="psi19-div-tt-2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4724400" y="1219200"/>
            <a:ext cx="4180609" cy="5410200"/>
          </a:xfrm>
          <a:prstGeom prst="rect">
            <a:avLst/>
          </a:prstGeom>
        </p:spPr>
      </p:pic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381000" y="1524000"/>
            <a:ext cx="44196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4483"/>
              </a:buClr>
              <a:buSzTx/>
              <a:buFont typeface="Wingdings" pitchFamily="-65" charset="2"/>
              <a:buChar char="§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Signs of partial detachment observed in “snowflake” divertor</a:t>
            </a:r>
          </a:p>
          <a:p>
            <a:pPr marL="800100" lvl="1" indent="-342900">
              <a:buClr>
                <a:srgbClr val="004483"/>
              </a:buClr>
              <a:buFont typeface="Arial"/>
              <a:buChar char="•"/>
            </a:pPr>
            <a:r>
              <a:rPr lang="en-US" sz="2200" b="0" i="0" kern="0" dirty="0" smtClean="0">
                <a:solidFill>
                  <a:schemeClr val="tx1"/>
                </a:solidFill>
                <a:latin typeface="+mn-lt"/>
              </a:rPr>
              <a:t>Loss of parallel pressure</a:t>
            </a:r>
          </a:p>
          <a:p>
            <a:pPr marL="800100" lvl="1" indent="-342900">
              <a:buClr>
                <a:srgbClr val="004483"/>
              </a:buClr>
              <a:buFont typeface="Arial"/>
              <a:buChar char="•"/>
            </a:pPr>
            <a:r>
              <a:rPr lang="en-US" sz="2200" b="0" i="0" kern="0" dirty="0" smtClean="0">
                <a:solidFill>
                  <a:schemeClr val="tx1"/>
                </a:solidFill>
                <a:latin typeface="+mn-lt"/>
              </a:rPr>
              <a:t>Heat and particle flux reduction at the plate</a:t>
            </a:r>
          </a:p>
          <a:p>
            <a:pPr marL="800100" lvl="1" indent="-342900">
              <a:buClr>
                <a:srgbClr val="004483"/>
              </a:buClr>
              <a:buFont typeface="Arial"/>
              <a:buChar char="•"/>
            </a:pPr>
            <a:r>
              <a:rPr lang="en-US" sz="2200" b="0" kern="0" dirty="0" smtClean="0">
                <a:solidFill>
                  <a:schemeClr val="tx1"/>
                </a:solidFill>
                <a:latin typeface="+mn-lt"/>
              </a:rPr>
              <a:t>T</a:t>
            </a:r>
            <a:r>
              <a:rPr lang="en-US" sz="2200" b="0" kern="0" baseline="-25000" dirty="0" smtClean="0">
                <a:solidFill>
                  <a:schemeClr val="tx1"/>
                </a:solidFill>
                <a:latin typeface="+mn-lt"/>
              </a:rPr>
              <a:t>e</a:t>
            </a:r>
            <a:r>
              <a:rPr lang="en-US" sz="2200" b="0" i="0" kern="0" dirty="0" smtClean="0">
                <a:solidFill>
                  <a:schemeClr val="tx1"/>
                </a:solidFill>
                <a:latin typeface="+mn-lt"/>
              </a:rPr>
              <a:t> ≤ 1.6 eV, </a:t>
            </a:r>
            <a:r>
              <a:rPr lang="en-US" sz="2200" b="0" kern="0" dirty="0" smtClean="0">
                <a:solidFill>
                  <a:schemeClr val="tx1"/>
                </a:solidFill>
                <a:latin typeface="+mn-lt"/>
              </a:rPr>
              <a:t>n</a:t>
            </a:r>
            <a:r>
              <a:rPr lang="en-US" sz="2200" b="0" kern="0" baseline="-25000" dirty="0" smtClean="0">
                <a:solidFill>
                  <a:schemeClr val="tx1"/>
                </a:solidFill>
                <a:latin typeface="+mn-lt"/>
              </a:rPr>
              <a:t>e</a:t>
            </a:r>
            <a:r>
              <a:rPr lang="en-US" sz="2200" b="0" i="0" kern="0" dirty="0" smtClean="0">
                <a:solidFill>
                  <a:schemeClr val="tx1"/>
                </a:solidFill>
                <a:latin typeface="+mn-lt"/>
              </a:rPr>
              <a:t> ≥ 2e14 m</a:t>
            </a:r>
            <a:r>
              <a:rPr lang="en-US" sz="2200" b="0" i="0" kern="0" baseline="30000" dirty="0" smtClean="0">
                <a:solidFill>
                  <a:schemeClr val="tx1"/>
                </a:solidFill>
                <a:latin typeface="+mn-lt"/>
              </a:rPr>
              <a:t>-3</a:t>
            </a:r>
          </a:p>
          <a:p>
            <a:pPr marL="800100" lvl="1" indent="-342900">
              <a:buClr>
                <a:srgbClr val="004483"/>
              </a:buClr>
              <a:buFont typeface="Arial"/>
              <a:buChar char="•"/>
            </a:pPr>
            <a:r>
              <a:rPr lang="en-US" sz="2200" b="0" i="0" kern="0" dirty="0" smtClean="0">
                <a:solidFill>
                  <a:schemeClr val="tx1"/>
                </a:solidFill>
                <a:latin typeface="+mn-lt"/>
              </a:rPr>
              <a:t>Increase in divertor </a:t>
            </a:r>
            <a:r>
              <a:rPr lang="en-US" sz="2200" b="0" kern="0" dirty="0" err="1" smtClean="0">
                <a:solidFill>
                  <a:schemeClr val="tx1"/>
                </a:solidFill>
                <a:latin typeface="+mn-lt"/>
              </a:rPr>
              <a:t>P</a:t>
            </a:r>
            <a:r>
              <a:rPr lang="en-US" sz="2200" b="0" kern="0" baseline="-25000" dirty="0" err="1" smtClean="0">
                <a:solidFill>
                  <a:schemeClr val="tx1"/>
                </a:solidFill>
                <a:latin typeface="+mn-lt"/>
              </a:rPr>
              <a:t>rad</a:t>
            </a:r>
            <a:endParaRPr lang="en-US" sz="2200" b="0" kern="0" baseline="-25000" dirty="0" smtClean="0">
              <a:solidFill>
                <a:schemeClr val="tx1"/>
              </a:solidFill>
              <a:latin typeface="+mn-lt"/>
            </a:endParaRPr>
          </a:p>
          <a:p>
            <a:pPr marL="800100" lvl="1" indent="-342900">
              <a:buClr>
                <a:srgbClr val="004483"/>
              </a:buClr>
              <a:buFont typeface="Arial"/>
              <a:buChar char="•"/>
            </a:pPr>
            <a:r>
              <a:rPr lang="en-US" sz="2200" b="0" i="0" kern="0" dirty="0" smtClean="0">
                <a:solidFill>
                  <a:schemeClr val="tx1"/>
                </a:solidFill>
                <a:latin typeface="+mn-lt"/>
              </a:rPr>
              <a:t>Increase in 3-body recombination rate</a:t>
            </a:r>
          </a:p>
          <a:p>
            <a:pPr marL="800100" lvl="1" indent="-342900">
              <a:buClr>
                <a:srgbClr val="004483"/>
              </a:buClr>
              <a:buFont typeface="Arial"/>
              <a:buChar char="•"/>
            </a:pPr>
            <a:r>
              <a:rPr lang="en-US" sz="2200" b="0" i="0" kern="0" dirty="0" smtClean="0">
                <a:solidFill>
                  <a:schemeClr val="tx1"/>
                </a:solidFill>
                <a:latin typeface="+mn-lt"/>
              </a:rPr>
              <a:t>Increase in neutral pressure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4483"/>
              </a:buClr>
              <a:buSzTx/>
              <a:buFont typeface="Wingdings" pitchFamily="-65" charset="2"/>
              <a:buChar char="§"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Abstract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371600"/>
            <a:ext cx="8229600" cy="5105400"/>
          </a:xfrm>
        </p:spPr>
        <p:txBody>
          <a:bodyPr/>
          <a:lstStyle/>
          <a:p>
            <a:pPr marL="0" indent="0">
              <a:buNone/>
            </a:pPr>
            <a:r>
              <a:rPr lang="de-DE" sz="1200" dirty="0" err="1" smtClean="0"/>
              <a:t>Spherical</a:t>
            </a:r>
            <a:r>
              <a:rPr lang="de-DE" sz="1200" dirty="0" smtClean="0"/>
              <a:t> </a:t>
            </a:r>
            <a:r>
              <a:rPr lang="de-DE" sz="1200" dirty="0" err="1" smtClean="0"/>
              <a:t>tokamaks</a:t>
            </a:r>
            <a:r>
              <a:rPr lang="de-DE" sz="1200" dirty="0" smtClean="0"/>
              <a:t> (</a:t>
            </a:r>
            <a:r>
              <a:rPr lang="de-DE" sz="1200" dirty="0" err="1" smtClean="0"/>
              <a:t>STs</a:t>
            </a:r>
            <a:r>
              <a:rPr lang="de-DE" sz="1200" dirty="0" smtClean="0"/>
              <a:t>), a </a:t>
            </a:r>
            <a:r>
              <a:rPr lang="de-DE" sz="1200" dirty="0" err="1" smtClean="0"/>
              <a:t>magnetic</a:t>
            </a:r>
            <a:r>
              <a:rPr lang="de-DE" sz="1200" dirty="0" smtClean="0"/>
              <a:t> </a:t>
            </a:r>
            <a:r>
              <a:rPr lang="de-DE" sz="1200" dirty="0" err="1" smtClean="0"/>
              <a:t>fusion</a:t>
            </a:r>
            <a:r>
              <a:rPr lang="de-DE" sz="1200" dirty="0" smtClean="0"/>
              <a:t> </a:t>
            </a:r>
            <a:r>
              <a:rPr lang="de-DE" sz="1200" dirty="0" err="1" smtClean="0"/>
              <a:t>confinement</a:t>
            </a:r>
            <a:r>
              <a:rPr lang="de-DE" sz="1200" dirty="0" smtClean="0"/>
              <a:t> </a:t>
            </a:r>
            <a:r>
              <a:rPr lang="de-DE" sz="1200" dirty="0" err="1" smtClean="0"/>
              <a:t>concept</a:t>
            </a:r>
            <a:r>
              <a:rPr lang="de-DE" sz="1200" dirty="0" smtClean="0"/>
              <a:t> </a:t>
            </a:r>
            <a:r>
              <a:rPr lang="de-DE" sz="1200" dirty="0" err="1" smtClean="0"/>
              <a:t>with</a:t>
            </a:r>
            <a:r>
              <a:rPr lang="de-DE" sz="1200" dirty="0" smtClean="0"/>
              <a:t> </a:t>
            </a:r>
            <a:r>
              <a:rPr lang="de-DE" sz="1200" dirty="0" err="1" smtClean="0"/>
              <a:t>low</a:t>
            </a:r>
            <a:r>
              <a:rPr lang="de-DE" sz="1200" dirty="0" smtClean="0"/>
              <a:t> </a:t>
            </a:r>
            <a:r>
              <a:rPr lang="de-DE" sz="1200" dirty="0" err="1" smtClean="0"/>
              <a:t>aspect</a:t>
            </a:r>
            <a:r>
              <a:rPr lang="de-DE" sz="1200" dirty="0" smtClean="0"/>
              <a:t> </a:t>
            </a:r>
            <a:r>
              <a:rPr lang="de-DE" sz="1200" dirty="0" err="1" smtClean="0"/>
              <a:t>ratio</a:t>
            </a:r>
            <a:r>
              <a:rPr lang="de-DE" sz="1200" dirty="0" smtClean="0"/>
              <a:t> (</a:t>
            </a:r>
            <a:r>
              <a:rPr lang="de-DE" sz="1200" i="1" dirty="0" smtClean="0"/>
              <a:t>A</a:t>
            </a:r>
            <a:r>
              <a:rPr lang="de-DE" sz="1200" dirty="0" smtClean="0"/>
              <a:t> &lt; 2), </a:t>
            </a:r>
            <a:r>
              <a:rPr lang="de-DE" sz="1200" dirty="0" err="1" smtClean="0"/>
              <a:t>are</a:t>
            </a:r>
            <a:r>
              <a:rPr lang="de-DE" sz="1200" dirty="0" smtClean="0"/>
              <a:t> </a:t>
            </a:r>
            <a:r>
              <a:rPr lang="de-DE" sz="1200" dirty="0" err="1" smtClean="0"/>
              <a:t>viewed</a:t>
            </a:r>
            <a:r>
              <a:rPr lang="de-DE" sz="1200" dirty="0" smtClean="0"/>
              <a:t> as </a:t>
            </a:r>
            <a:r>
              <a:rPr lang="de-DE" sz="1200" dirty="0" err="1" smtClean="0"/>
              <a:t>potentially</a:t>
            </a:r>
            <a:r>
              <a:rPr lang="de-DE" sz="1200" dirty="0" smtClean="0"/>
              <a:t> </a:t>
            </a:r>
            <a:r>
              <a:rPr lang="de-DE" sz="1200" dirty="0" err="1" smtClean="0"/>
              <a:t>attractive</a:t>
            </a:r>
            <a:r>
              <a:rPr lang="de-DE" sz="1200" dirty="0" smtClean="0"/>
              <a:t> </a:t>
            </a:r>
            <a:r>
              <a:rPr lang="de-DE" sz="1200" dirty="0" err="1" smtClean="0"/>
              <a:t>devices</a:t>
            </a:r>
            <a:r>
              <a:rPr lang="de-DE" sz="1200" dirty="0" smtClean="0"/>
              <a:t> </a:t>
            </a:r>
            <a:r>
              <a:rPr lang="de-DE" sz="1200" dirty="0" err="1" smtClean="0"/>
              <a:t>for</a:t>
            </a:r>
            <a:r>
              <a:rPr lang="de-DE" sz="1200" dirty="0" smtClean="0"/>
              <a:t> </a:t>
            </a:r>
            <a:r>
              <a:rPr lang="de-DE" sz="1200" dirty="0" err="1" smtClean="0"/>
              <a:t>fusion</a:t>
            </a:r>
            <a:r>
              <a:rPr lang="de-DE" sz="1200" dirty="0" smtClean="0"/>
              <a:t> </a:t>
            </a:r>
            <a:r>
              <a:rPr lang="de-DE" sz="1200" dirty="0" err="1" smtClean="0"/>
              <a:t>development</a:t>
            </a:r>
            <a:r>
              <a:rPr lang="de-DE" sz="1200" dirty="0" smtClean="0"/>
              <a:t> </a:t>
            </a:r>
            <a:r>
              <a:rPr lang="de-DE" sz="1200" dirty="0" err="1" smtClean="0"/>
              <a:t>applications</a:t>
            </a:r>
            <a:r>
              <a:rPr lang="de-DE" sz="1200" dirty="0" smtClean="0"/>
              <a:t> </a:t>
            </a:r>
            <a:r>
              <a:rPr lang="de-DE" sz="1200" dirty="0" err="1" smtClean="0"/>
              <a:t>complementary</a:t>
            </a:r>
            <a:r>
              <a:rPr lang="de-DE" sz="1200" dirty="0" smtClean="0"/>
              <a:t> to large </a:t>
            </a:r>
            <a:r>
              <a:rPr lang="de-DE" sz="1200" dirty="0" err="1" smtClean="0"/>
              <a:t>aspect</a:t>
            </a:r>
            <a:r>
              <a:rPr lang="de-DE" sz="1200" dirty="0" smtClean="0"/>
              <a:t> </a:t>
            </a:r>
            <a:r>
              <a:rPr lang="de-DE" sz="1200" dirty="0" err="1" smtClean="0"/>
              <a:t>ratio</a:t>
            </a:r>
            <a:r>
              <a:rPr lang="de-DE" sz="1200" dirty="0" smtClean="0"/>
              <a:t> </a:t>
            </a:r>
            <a:r>
              <a:rPr lang="de-DE" sz="1200" dirty="0" err="1" smtClean="0"/>
              <a:t>tokamaks</a:t>
            </a:r>
            <a:r>
              <a:rPr lang="de-DE" sz="1200" dirty="0" smtClean="0"/>
              <a:t>. </a:t>
            </a:r>
            <a:r>
              <a:rPr lang="de-DE" sz="1200" dirty="0" err="1" smtClean="0"/>
              <a:t>The</a:t>
            </a:r>
            <a:r>
              <a:rPr lang="de-DE" sz="1200" dirty="0" smtClean="0"/>
              <a:t> </a:t>
            </a:r>
            <a:r>
              <a:rPr lang="de-DE" sz="1200" dirty="0" err="1" smtClean="0"/>
              <a:t>compact</a:t>
            </a:r>
            <a:r>
              <a:rPr lang="de-DE" sz="1200" dirty="0" smtClean="0"/>
              <a:t> </a:t>
            </a:r>
            <a:r>
              <a:rPr lang="de-DE" sz="1200" dirty="0" err="1" smtClean="0"/>
              <a:t>geometry</a:t>
            </a:r>
            <a:r>
              <a:rPr lang="de-DE" sz="1200" dirty="0" smtClean="0"/>
              <a:t> of </a:t>
            </a:r>
            <a:r>
              <a:rPr lang="de-DE" sz="1200" dirty="0" err="1" smtClean="0"/>
              <a:t>the</a:t>
            </a:r>
            <a:r>
              <a:rPr lang="de-DE" sz="1200" dirty="0" smtClean="0"/>
              <a:t> ST </a:t>
            </a:r>
            <a:r>
              <a:rPr lang="de-DE" sz="1200" dirty="0" err="1" smtClean="0"/>
              <a:t>divertor</a:t>
            </a:r>
            <a:r>
              <a:rPr lang="de-DE" sz="1200" dirty="0" smtClean="0"/>
              <a:t> and </a:t>
            </a:r>
            <a:r>
              <a:rPr lang="de-DE" sz="1200" dirty="0" err="1" smtClean="0"/>
              <a:t>the</a:t>
            </a:r>
            <a:r>
              <a:rPr lang="de-DE" sz="1200" dirty="0" smtClean="0"/>
              <a:t> </a:t>
            </a:r>
            <a:r>
              <a:rPr lang="de-DE" sz="1200" dirty="0" err="1" smtClean="0"/>
              <a:t>requirement</a:t>
            </a:r>
            <a:r>
              <a:rPr lang="de-DE" sz="1200" dirty="0" smtClean="0"/>
              <a:t> of </a:t>
            </a:r>
            <a:r>
              <a:rPr lang="de-DE" sz="1200" dirty="0" err="1" smtClean="0"/>
              <a:t>low</a:t>
            </a:r>
            <a:r>
              <a:rPr lang="de-DE" sz="1200" dirty="0" smtClean="0"/>
              <a:t> </a:t>
            </a:r>
            <a:r>
              <a:rPr lang="de-DE" sz="1200" dirty="0" err="1" smtClean="0"/>
              <a:t>normalized</a:t>
            </a:r>
            <a:r>
              <a:rPr lang="de-DE" sz="1200" dirty="0" smtClean="0"/>
              <a:t> </a:t>
            </a:r>
            <a:r>
              <a:rPr lang="de-DE" sz="1200" dirty="0" err="1" smtClean="0"/>
              <a:t>density</a:t>
            </a:r>
            <a:r>
              <a:rPr lang="de-DE" sz="1200" dirty="0" smtClean="0"/>
              <a:t> (~ (0.5-0.7) x </a:t>
            </a:r>
            <a:r>
              <a:rPr lang="de-DE" sz="1200" i="1" dirty="0" err="1" smtClean="0"/>
              <a:t>n</a:t>
            </a:r>
            <a:r>
              <a:rPr lang="de-DE" sz="1200" i="1" baseline="-25000" dirty="0" err="1" smtClean="0"/>
              <a:t>G</a:t>
            </a:r>
            <a:r>
              <a:rPr lang="de-DE" sz="1200" dirty="0" smtClean="0"/>
              <a:t>) </a:t>
            </a:r>
            <a:r>
              <a:rPr lang="de-DE" sz="1200" dirty="0" err="1" smtClean="0"/>
              <a:t>operation</a:t>
            </a:r>
            <a:r>
              <a:rPr lang="de-DE" sz="1200" dirty="0" smtClean="0"/>
              <a:t> </a:t>
            </a:r>
            <a:r>
              <a:rPr lang="de-DE" sz="1200" dirty="0" err="1" smtClean="0"/>
              <a:t>for</a:t>
            </a:r>
            <a:r>
              <a:rPr lang="de-DE" sz="1200" dirty="0" smtClean="0"/>
              <a:t> </a:t>
            </a:r>
            <a:r>
              <a:rPr lang="de-DE" sz="1200" dirty="0" err="1" smtClean="0"/>
              <a:t>increased</a:t>
            </a:r>
            <a:r>
              <a:rPr lang="de-DE" sz="1200" dirty="0" smtClean="0"/>
              <a:t> neutral </a:t>
            </a:r>
            <a:r>
              <a:rPr lang="de-DE" sz="1200" dirty="0" err="1" smtClean="0"/>
              <a:t>beam</a:t>
            </a:r>
            <a:r>
              <a:rPr lang="de-DE" sz="1200" dirty="0" smtClean="0"/>
              <a:t> </a:t>
            </a:r>
            <a:r>
              <a:rPr lang="de-DE" sz="1200" dirty="0" err="1" smtClean="0"/>
              <a:t>current</a:t>
            </a:r>
            <a:r>
              <a:rPr lang="de-DE" sz="1200" dirty="0" smtClean="0"/>
              <a:t> </a:t>
            </a:r>
            <a:r>
              <a:rPr lang="de-DE" sz="1200" dirty="0" err="1" smtClean="0"/>
              <a:t>drive</a:t>
            </a:r>
            <a:r>
              <a:rPr lang="de-DE" sz="1200" dirty="0" smtClean="0"/>
              <a:t> </a:t>
            </a:r>
            <a:r>
              <a:rPr lang="de-DE" sz="1200" dirty="0" err="1" smtClean="0"/>
              <a:t>efficiency</a:t>
            </a:r>
            <a:r>
              <a:rPr lang="de-DE" sz="1200" dirty="0" smtClean="0"/>
              <a:t> </a:t>
            </a:r>
            <a:r>
              <a:rPr lang="de-DE" sz="1200" dirty="0" err="1" smtClean="0"/>
              <a:t>define</a:t>
            </a:r>
            <a:r>
              <a:rPr lang="de-DE" sz="1200" dirty="0" smtClean="0"/>
              <a:t> a </a:t>
            </a:r>
            <a:r>
              <a:rPr lang="de-DE" sz="1200" dirty="0" err="1" smtClean="0"/>
              <a:t>unique</a:t>
            </a:r>
            <a:r>
              <a:rPr lang="de-DE" sz="1200" dirty="0" smtClean="0"/>
              <a:t> </a:t>
            </a:r>
            <a:r>
              <a:rPr lang="de-DE" sz="1200" dirty="0" err="1" smtClean="0"/>
              <a:t>edge</a:t>
            </a:r>
            <a:r>
              <a:rPr lang="de-DE" sz="1200" dirty="0" smtClean="0"/>
              <a:t> </a:t>
            </a:r>
            <a:r>
              <a:rPr lang="de-DE" sz="1200" dirty="0" err="1" smtClean="0"/>
              <a:t>transport</a:t>
            </a:r>
            <a:r>
              <a:rPr lang="de-DE" sz="1200" dirty="0" smtClean="0"/>
              <a:t> </a:t>
            </a:r>
            <a:r>
              <a:rPr lang="de-DE" sz="1200" dirty="0" err="1" smtClean="0"/>
              <a:t>regime</a:t>
            </a:r>
            <a:r>
              <a:rPr lang="de-DE" sz="1200" dirty="0" smtClean="0"/>
              <a:t> </a:t>
            </a:r>
            <a:r>
              <a:rPr lang="de-DE" sz="1200" dirty="0" err="1" smtClean="0"/>
              <a:t>with</a:t>
            </a:r>
            <a:r>
              <a:rPr lang="de-DE" sz="1200" dirty="0" smtClean="0"/>
              <a:t> </a:t>
            </a:r>
            <a:r>
              <a:rPr lang="de-DE" sz="1200" dirty="0" err="1" smtClean="0"/>
              <a:t>much</a:t>
            </a:r>
            <a:r>
              <a:rPr lang="de-DE" sz="1200" dirty="0" smtClean="0"/>
              <a:t> </a:t>
            </a:r>
            <a:r>
              <a:rPr lang="de-DE" sz="1200" dirty="0" err="1" smtClean="0"/>
              <a:t>greater</a:t>
            </a:r>
            <a:r>
              <a:rPr lang="de-DE" sz="1200" dirty="0" smtClean="0"/>
              <a:t> </a:t>
            </a:r>
            <a:r>
              <a:rPr lang="de-DE" sz="1200" dirty="0" err="1" smtClean="0"/>
              <a:t>demands</a:t>
            </a:r>
            <a:r>
              <a:rPr lang="de-DE" sz="1200" dirty="0" smtClean="0"/>
              <a:t> on </a:t>
            </a:r>
            <a:r>
              <a:rPr lang="de-DE" sz="1200" dirty="0" err="1" smtClean="0"/>
              <a:t>divertor</a:t>
            </a:r>
            <a:r>
              <a:rPr lang="de-DE" sz="1200" dirty="0" smtClean="0"/>
              <a:t> and </a:t>
            </a:r>
            <a:r>
              <a:rPr lang="de-DE" sz="1200" dirty="0" err="1" smtClean="0"/>
              <a:t>first-wall</a:t>
            </a:r>
            <a:r>
              <a:rPr lang="de-DE" sz="1200" dirty="0" smtClean="0"/>
              <a:t> </a:t>
            </a:r>
            <a:r>
              <a:rPr lang="de-DE" sz="1200" dirty="0" err="1" smtClean="0"/>
              <a:t>particle</a:t>
            </a:r>
            <a:r>
              <a:rPr lang="de-DE" sz="1200" dirty="0" smtClean="0"/>
              <a:t> and </a:t>
            </a:r>
            <a:r>
              <a:rPr lang="de-DE" sz="1200" dirty="0" err="1" smtClean="0"/>
              <a:t>heat</a:t>
            </a:r>
            <a:r>
              <a:rPr lang="de-DE" sz="1200" dirty="0" smtClean="0"/>
              <a:t> </a:t>
            </a:r>
            <a:r>
              <a:rPr lang="de-DE" sz="1200" dirty="0" err="1" smtClean="0"/>
              <a:t>flux</a:t>
            </a:r>
            <a:r>
              <a:rPr lang="de-DE" sz="1200" dirty="0" smtClean="0"/>
              <a:t> </a:t>
            </a:r>
            <a:r>
              <a:rPr lang="de-DE" sz="1200" dirty="0" err="1" smtClean="0"/>
              <a:t>handling</a:t>
            </a:r>
            <a:r>
              <a:rPr lang="de-DE" sz="1200" dirty="0" smtClean="0"/>
              <a:t>. At </a:t>
            </a:r>
            <a:r>
              <a:rPr lang="de-DE" sz="1200" dirty="0" err="1" smtClean="0"/>
              <a:t>present</a:t>
            </a:r>
            <a:r>
              <a:rPr lang="de-DE" sz="1200" dirty="0" smtClean="0"/>
              <a:t>, </a:t>
            </a:r>
            <a:r>
              <a:rPr lang="de-DE" sz="1200" dirty="0" err="1" smtClean="0"/>
              <a:t>candidate</a:t>
            </a:r>
            <a:r>
              <a:rPr lang="de-DE" sz="1200" dirty="0" smtClean="0"/>
              <a:t> </a:t>
            </a:r>
            <a:r>
              <a:rPr lang="de-DE" sz="1200" dirty="0" err="1" smtClean="0"/>
              <a:t>strategies</a:t>
            </a:r>
            <a:r>
              <a:rPr lang="de-DE" sz="1200" dirty="0" smtClean="0"/>
              <a:t> </a:t>
            </a:r>
            <a:r>
              <a:rPr lang="de-DE" sz="1200" dirty="0" err="1" smtClean="0"/>
              <a:t>for</a:t>
            </a:r>
            <a:r>
              <a:rPr lang="de-DE" sz="1200" dirty="0" smtClean="0"/>
              <a:t> </a:t>
            </a:r>
            <a:r>
              <a:rPr lang="de-DE" sz="1200" dirty="0" err="1" smtClean="0"/>
              <a:t>steady-state</a:t>
            </a:r>
            <a:r>
              <a:rPr lang="de-DE" sz="1200" dirty="0" smtClean="0"/>
              <a:t> </a:t>
            </a:r>
            <a:r>
              <a:rPr lang="de-DE" sz="1200" dirty="0" err="1" smtClean="0"/>
              <a:t>mitigation</a:t>
            </a:r>
            <a:r>
              <a:rPr lang="de-DE" sz="1200" dirty="0" smtClean="0"/>
              <a:t> of </a:t>
            </a:r>
            <a:r>
              <a:rPr lang="de-DE" sz="1200" dirty="0" err="1" smtClean="0"/>
              <a:t>divertor</a:t>
            </a:r>
            <a:r>
              <a:rPr lang="de-DE" sz="1200" dirty="0" smtClean="0"/>
              <a:t> </a:t>
            </a:r>
            <a:r>
              <a:rPr lang="de-DE" sz="1200" dirty="0" err="1" smtClean="0"/>
              <a:t>heat</a:t>
            </a:r>
            <a:r>
              <a:rPr lang="de-DE" sz="1200" dirty="0" smtClean="0"/>
              <a:t> and </a:t>
            </a:r>
            <a:r>
              <a:rPr lang="de-DE" sz="1200" dirty="0" err="1" smtClean="0"/>
              <a:t>particle</a:t>
            </a:r>
            <a:r>
              <a:rPr lang="de-DE" sz="1200" dirty="0" smtClean="0"/>
              <a:t> </a:t>
            </a:r>
            <a:r>
              <a:rPr lang="de-DE" sz="1200" dirty="0" err="1" smtClean="0"/>
              <a:t>loads</a:t>
            </a:r>
            <a:r>
              <a:rPr lang="de-DE" sz="1200" dirty="0" smtClean="0"/>
              <a:t> in </a:t>
            </a:r>
            <a:r>
              <a:rPr lang="de-DE" sz="1200" dirty="0" err="1" smtClean="0"/>
              <a:t>tokamaks</a:t>
            </a:r>
            <a:r>
              <a:rPr lang="de-DE" sz="1200" dirty="0" smtClean="0"/>
              <a:t> </a:t>
            </a:r>
            <a:r>
              <a:rPr lang="de-DE" sz="1200" dirty="0" err="1" smtClean="0"/>
              <a:t>include</a:t>
            </a:r>
            <a:r>
              <a:rPr lang="de-DE" sz="1200" dirty="0" smtClean="0"/>
              <a:t> </a:t>
            </a:r>
            <a:r>
              <a:rPr lang="de-DE" sz="1200" dirty="0" err="1" smtClean="0"/>
              <a:t>both</a:t>
            </a:r>
            <a:r>
              <a:rPr lang="de-DE" sz="1200" dirty="0" smtClean="0"/>
              <a:t> </a:t>
            </a:r>
            <a:r>
              <a:rPr lang="de-DE" sz="1200" dirty="0" err="1" smtClean="0"/>
              <a:t>the</a:t>
            </a:r>
            <a:r>
              <a:rPr lang="de-DE" sz="1200" dirty="0" smtClean="0"/>
              <a:t> passive </a:t>
            </a:r>
            <a:r>
              <a:rPr lang="de-DE" sz="1200" dirty="0" err="1" smtClean="0"/>
              <a:t>techniques</a:t>
            </a:r>
            <a:r>
              <a:rPr lang="de-DE" sz="1200" dirty="0" smtClean="0"/>
              <a:t>, such as </a:t>
            </a:r>
            <a:r>
              <a:rPr lang="de-DE" sz="1200" dirty="0" err="1" smtClean="0"/>
              <a:t>divertor</a:t>
            </a:r>
            <a:r>
              <a:rPr lang="de-DE" sz="1200" dirty="0" smtClean="0"/>
              <a:t> </a:t>
            </a:r>
            <a:r>
              <a:rPr lang="de-DE" sz="1200" dirty="0" err="1" smtClean="0"/>
              <a:t>geometry</a:t>
            </a:r>
            <a:r>
              <a:rPr lang="de-DE" sz="1200" dirty="0" smtClean="0"/>
              <a:t> and </a:t>
            </a:r>
            <a:r>
              <a:rPr lang="de-DE" sz="1200" dirty="0" err="1" smtClean="0"/>
              <a:t>magnetic</a:t>
            </a:r>
            <a:r>
              <a:rPr lang="de-DE" sz="1200" dirty="0" smtClean="0"/>
              <a:t> </a:t>
            </a:r>
            <a:r>
              <a:rPr lang="de-DE" sz="1200" dirty="0" err="1" smtClean="0"/>
              <a:t>balance</a:t>
            </a:r>
            <a:r>
              <a:rPr lang="de-DE" sz="1200" dirty="0" smtClean="0"/>
              <a:t>, and </a:t>
            </a:r>
            <a:r>
              <a:rPr lang="de-DE" sz="1200" dirty="0" err="1" smtClean="0"/>
              <a:t>active</a:t>
            </a:r>
            <a:r>
              <a:rPr lang="de-DE" sz="1200" dirty="0" smtClean="0"/>
              <a:t> </a:t>
            </a:r>
            <a:r>
              <a:rPr lang="de-DE" sz="1200" dirty="0" err="1" smtClean="0"/>
              <a:t>techniques</a:t>
            </a:r>
            <a:r>
              <a:rPr lang="de-DE" sz="1200" dirty="0" smtClean="0"/>
              <a:t>, such as </a:t>
            </a:r>
            <a:r>
              <a:rPr lang="de-DE" sz="1200" dirty="0" err="1" smtClean="0"/>
              <a:t>radiative</a:t>
            </a:r>
            <a:r>
              <a:rPr lang="de-DE" sz="1200" dirty="0" smtClean="0"/>
              <a:t> </a:t>
            </a:r>
            <a:r>
              <a:rPr lang="de-DE" sz="1200" dirty="0" err="1" smtClean="0"/>
              <a:t>divertors</a:t>
            </a:r>
            <a:r>
              <a:rPr lang="de-DE" sz="1200" dirty="0" smtClean="0"/>
              <a:t>, </a:t>
            </a:r>
            <a:r>
              <a:rPr lang="de-DE" sz="1200" dirty="0" err="1" smtClean="0"/>
              <a:t>field</a:t>
            </a:r>
            <a:r>
              <a:rPr lang="de-DE" sz="1200" dirty="0" smtClean="0"/>
              <a:t> </a:t>
            </a:r>
            <a:r>
              <a:rPr lang="de-DE" sz="1200" dirty="0" err="1" smtClean="0"/>
              <a:t>ergodization</a:t>
            </a:r>
            <a:r>
              <a:rPr lang="de-DE" sz="1200" dirty="0" smtClean="0"/>
              <a:t> and </a:t>
            </a:r>
            <a:r>
              <a:rPr lang="de-DE" sz="1200" dirty="0" err="1" smtClean="0"/>
              <a:t>strike</a:t>
            </a:r>
            <a:r>
              <a:rPr lang="de-DE" sz="1200" dirty="0" smtClean="0"/>
              <a:t> point </a:t>
            </a:r>
            <a:r>
              <a:rPr lang="de-DE" sz="1200" dirty="0" err="1" smtClean="0"/>
              <a:t>sweeping</a:t>
            </a:r>
            <a:r>
              <a:rPr lang="de-DE" sz="1200" dirty="0" smtClean="0"/>
              <a:t>. </a:t>
            </a:r>
            <a:endParaRPr lang="en-US" sz="1200" dirty="0" smtClean="0"/>
          </a:p>
          <a:p>
            <a:pPr marL="0" indent="0">
              <a:buNone/>
            </a:pPr>
            <a:r>
              <a:rPr lang="de-DE" sz="1200" dirty="0" smtClean="0"/>
              <a:t>A </a:t>
            </a:r>
            <a:r>
              <a:rPr lang="de-DE" sz="1200" dirty="0" err="1" smtClean="0"/>
              <a:t>novel</a:t>
            </a:r>
            <a:r>
              <a:rPr lang="de-DE" sz="1200" dirty="0" smtClean="0"/>
              <a:t> </a:t>
            </a:r>
            <a:r>
              <a:rPr lang="de-DE" sz="1200" dirty="0" err="1" smtClean="0"/>
              <a:t>divertor</a:t>
            </a:r>
            <a:r>
              <a:rPr lang="de-DE" sz="1200" dirty="0" smtClean="0"/>
              <a:t> </a:t>
            </a:r>
            <a:r>
              <a:rPr lang="de-DE" sz="1200" dirty="0" err="1" smtClean="0"/>
              <a:t>configurtion</a:t>
            </a:r>
            <a:r>
              <a:rPr lang="de-DE" sz="1200" dirty="0" smtClean="0"/>
              <a:t>, </a:t>
            </a:r>
            <a:r>
              <a:rPr lang="de-DE" sz="1200" dirty="0" err="1" smtClean="0"/>
              <a:t>called</a:t>
            </a:r>
            <a:r>
              <a:rPr lang="de-DE" sz="1200" dirty="0" smtClean="0"/>
              <a:t> </a:t>
            </a:r>
            <a:r>
              <a:rPr lang="de-DE" sz="1200" dirty="0" err="1" smtClean="0"/>
              <a:t>the</a:t>
            </a:r>
            <a:r>
              <a:rPr lang="de-DE" sz="1200" dirty="0" smtClean="0"/>
              <a:t> “</a:t>
            </a:r>
            <a:r>
              <a:rPr lang="de-DE" sz="1200" dirty="0" err="1" smtClean="0"/>
              <a:t>snowflake</a:t>
            </a:r>
            <a:r>
              <a:rPr lang="de-DE" sz="1200" dirty="0" smtClean="0"/>
              <a:t>“ </a:t>
            </a:r>
            <a:r>
              <a:rPr lang="de-DE" sz="1200" dirty="0" err="1" smtClean="0"/>
              <a:t>divertor</a:t>
            </a:r>
            <a:r>
              <a:rPr lang="de-DE" sz="1200" dirty="0" smtClean="0"/>
              <a:t> (SFD), has </a:t>
            </a:r>
            <a:r>
              <a:rPr lang="de-DE" sz="1200" dirty="0" err="1" smtClean="0"/>
              <a:t>been</a:t>
            </a:r>
            <a:r>
              <a:rPr lang="de-DE" sz="1200" dirty="0" smtClean="0"/>
              <a:t> </a:t>
            </a:r>
            <a:r>
              <a:rPr lang="de-DE" sz="1200" dirty="0" err="1" smtClean="0"/>
              <a:t>recently</a:t>
            </a:r>
            <a:r>
              <a:rPr lang="de-DE" sz="1200" dirty="0" smtClean="0"/>
              <a:t> </a:t>
            </a:r>
            <a:r>
              <a:rPr lang="de-DE" sz="1200" dirty="0" err="1" smtClean="0"/>
              <a:t>proposed</a:t>
            </a:r>
            <a:r>
              <a:rPr lang="de-DE" sz="1200" dirty="0" smtClean="0"/>
              <a:t> and </a:t>
            </a:r>
            <a:r>
              <a:rPr lang="de-DE" sz="1200" dirty="0" err="1" smtClean="0"/>
              <a:t>shown</a:t>
            </a:r>
            <a:r>
              <a:rPr lang="de-DE" sz="1200" dirty="0" smtClean="0"/>
              <a:t> </a:t>
            </a:r>
            <a:r>
              <a:rPr lang="de-DE" sz="1200" dirty="0" err="1" smtClean="0"/>
              <a:t>theoretically</a:t>
            </a:r>
            <a:r>
              <a:rPr lang="de-DE" sz="1200" dirty="0" smtClean="0"/>
              <a:t> to </a:t>
            </a:r>
            <a:r>
              <a:rPr lang="de-DE" sz="1200" dirty="0" err="1" smtClean="0"/>
              <a:t>offer</a:t>
            </a:r>
            <a:r>
              <a:rPr lang="de-DE" sz="1200" dirty="0" smtClean="0"/>
              <a:t> </a:t>
            </a:r>
            <a:r>
              <a:rPr lang="de-DE" sz="1200" dirty="0" err="1" smtClean="0"/>
              <a:t>significant</a:t>
            </a:r>
            <a:r>
              <a:rPr lang="de-DE" sz="1200" dirty="0" smtClean="0"/>
              <a:t> </a:t>
            </a:r>
            <a:r>
              <a:rPr lang="de-DE" sz="1200" dirty="0" err="1" smtClean="0"/>
              <a:t>benefits</a:t>
            </a:r>
            <a:r>
              <a:rPr lang="de-DE" sz="1200" dirty="0" smtClean="0"/>
              <a:t> </a:t>
            </a:r>
            <a:r>
              <a:rPr lang="de-DE" sz="1200" dirty="0" err="1" smtClean="0"/>
              <a:t>for</a:t>
            </a:r>
            <a:r>
              <a:rPr lang="de-DE" sz="1200" dirty="0" smtClean="0"/>
              <a:t> </a:t>
            </a:r>
            <a:r>
              <a:rPr lang="de-DE" sz="1200" dirty="0" err="1" smtClean="0"/>
              <a:t>the</a:t>
            </a:r>
            <a:r>
              <a:rPr lang="de-DE" sz="1200" dirty="0" smtClean="0"/>
              <a:t> </a:t>
            </a:r>
            <a:r>
              <a:rPr lang="de-DE" sz="1200" dirty="0" err="1" smtClean="0"/>
              <a:t>plasma</a:t>
            </a:r>
            <a:r>
              <a:rPr lang="de-DE" sz="1200" dirty="0" smtClean="0"/>
              <a:t> material </a:t>
            </a:r>
            <a:r>
              <a:rPr lang="de-DE" sz="1200" dirty="0" err="1" smtClean="0"/>
              <a:t>interface</a:t>
            </a:r>
            <a:r>
              <a:rPr lang="de-DE" sz="1200" dirty="0" smtClean="0"/>
              <a:t> [1-4]. </a:t>
            </a:r>
            <a:r>
              <a:rPr lang="de-DE" sz="1200" dirty="0" err="1" smtClean="0"/>
              <a:t>The</a:t>
            </a:r>
            <a:r>
              <a:rPr lang="de-DE" sz="1200" dirty="0" smtClean="0"/>
              <a:t> SFD </a:t>
            </a:r>
            <a:r>
              <a:rPr lang="de-DE" sz="1200" dirty="0" err="1" smtClean="0"/>
              <a:t>uses</a:t>
            </a:r>
            <a:r>
              <a:rPr lang="de-DE" sz="1200" dirty="0" smtClean="0"/>
              <a:t> a </a:t>
            </a:r>
            <a:r>
              <a:rPr lang="de-DE" sz="1200" dirty="0" err="1" smtClean="0"/>
              <a:t>second-order</a:t>
            </a:r>
            <a:r>
              <a:rPr lang="de-DE" sz="1200" dirty="0" smtClean="0"/>
              <a:t> </a:t>
            </a:r>
            <a:r>
              <a:rPr lang="de-DE" sz="1200" dirty="0" err="1" smtClean="0"/>
              <a:t>X-point</a:t>
            </a:r>
            <a:r>
              <a:rPr lang="de-DE" sz="1200" dirty="0" smtClean="0"/>
              <a:t> </a:t>
            </a:r>
            <a:r>
              <a:rPr lang="de-DE" sz="1200" dirty="0" err="1" smtClean="0"/>
              <a:t>created</a:t>
            </a:r>
            <a:r>
              <a:rPr lang="de-DE" sz="1200" dirty="0" smtClean="0"/>
              <a:t> </a:t>
            </a:r>
            <a:r>
              <a:rPr lang="de-DE" sz="1200" dirty="0" err="1" smtClean="0"/>
              <a:t>by</a:t>
            </a:r>
            <a:r>
              <a:rPr lang="de-DE" sz="1200" dirty="0" smtClean="0"/>
              <a:t> </a:t>
            </a:r>
            <a:r>
              <a:rPr lang="de-DE" sz="1200" dirty="0" err="1" smtClean="0"/>
              <a:t>merging</a:t>
            </a:r>
            <a:r>
              <a:rPr lang="de-DE" sz="1200" dirty="0" smtClean="0"/>
              <a:t>, </a:t>
            </a:r>
            <a:r>
              <a:rPr lang="de-DE" sz="1200" dirty="0" err="1" smtClean="0"/>
              <a:t>or</a:t>
            </a:r>
            <a:r>
              <a:rPr lang="de-DE" sz="1200" dirty="0" smtClean="0"/>
              <a:t> </a:t>
            </a:r>
            <a:r>
              <a:rPr lang="de-DE" sz="1200" dirty="0" err="1" smtClean="0"/>
              <a:t>bringing</a:t>
            </a:r>
            <a:r>
              <a:rPr lang="de-DE" sz="1200" dirty="0" smtClean="0"/>
              <a:t> </a:t>
            </a:r>
            <a:r>
              <a:rPr lang="de-DE" sz="1200" dirty="0" err="1" smtClean="0"/>
              <a:t>close</a:t>
            </a:r>
            <a:r>
              <a:rPr lang="de-DE" sz="1200" dirty="0" smtClean="0"/>
              <a:t> to </a:t>
            </a:r>
            <a:r>
              <a:rPr lang="de-DE" sz="1200" dirty="0" err="1" smtClean="0"/>
              <a:t>each</a:t>
            </a:r>
            <a:r>
              <a:rPr lang="de-DE" sz="1200" dirty="0" smtClean="0"/>
              <a:t> </a:t>
            </a:r>
            <a:r>
              <a:rPr lang="de-DE" sz="1200" dirty="0" err="1" smtClean="0"/>
              <a:t>other</a:t>
            </a:r>
            <a:r>
              <a:rPr lang="de-DE" sz="1200" dirty="0" smtClean="0"/>
              <a:t>, </a:t>
            </a:r>
            <a:r>
              <a:rPr lang="de-DE" sz="1200" dirty="0" err="1" smtClean="0"/>
              <a:t>two</a:t>
            </a:r>
            <a:r>
              <a:rPr lang="de-DE" sz="1200" dirty="0" smtClean="0"/>
              <a:t> </a:t>
            </a:r>
            <a:r>
              <a:rPr lang="de-DE" sz="1200" dirty="0" err="1" smtClean="0"/>
              <a:t>first-order</a:t>
            </a:r>
            <a:r>
              <a:rPr lang="de-DE" sz="1200" dirty="0" smtClean="0"/>
              <a:t> </a:t>
            </a:r>
            <a:r>
              <a:rPr lang="de-DE" sz="1200" dirty="0" err="1" smtClean="0"/>
              <a:t>X-points</a:t>
            </a:r>
            <a:r>
              <a:rPr lang="de-DE" sz="1200" dirty="0" smtClean="0"/>
              <a:t> of a </a:t>
            </a:r>
            <a:r>
              <a:rPr lang="de-DE" sz="1200" dirty="0" err="1" smtClean="0"/>
              <a:t>standard</a:t>
            </a:r>
            <a:r>
              <a:rPr lang="de-DE" sz="1200" dirty="0" smtClean="0"/>
              <a:t> </a:t>
            </a:r>
            <a:r>
              <a:rPr lang="de-DE" sz="1200" dirty="0" err="1" smtClean="0"/>
              <a:t>divertor</a:t>
            </a:r>
            <a:r>
              <a:rPr lang="de-DE" sz="1200" dirty="0" smtClean="0"/>
              <a:t> (SD) </a:t>
            </a:r>
            <a:r>
              <a:rPr lang="de-DE" sz="1200" dirty="0" err="1" smtClean="0"/>
              <a:t>configuration</a:t>
            </a:r>
            <a:r>
              <a:rPr lang="de-DE" sz="1200" dirty="0" smtClean="0"/>
              <a:t>. </a:t>
            </a:r>
            <a:r>
              <a:rPr lang="de-DE" sz="1200" dirty="0" err="1" smtClean="0"/>
              <a:t>The</a:t>
            </a:r>
            <a:r>
              <a:rPr lang="de-DE" sz="1200" dirty="0" smtClean="0"/>
              <a:t> </a:t>
            </a:r>
            <a:r>
              <a:rPr lang="de-DE" sz="1200" dirty="0" err="1" smtClean="0"/>
              <a:t>possibility</a:t>
            </a:r>
            <a:r>
              <a:rPr lang="de-DE" sz="1200" dirty="0" smtClean="0"/>
              <a:t> of SFD has </a:t>
            </a:r>
            <a:r>
              <a:rPr lang="de-DE" sz="1200" dirty="0" err="1" smtClean="0"/>
              <a:t>been</a:t>
            </a:r>
            <a:r>
              <a:rPr lang="de-DE" sz="1200" dirty="0" smtClean="0"/>
              <a:t> </a:t>
            </a:r>
            <a:r>
              <a:rPr lang="de-DE" sz="1200" dirty="0" err="1" smtClean="0"/>
              <a:t>demonstrated</a:t>
            </a:r>
            <a:r>
              <a:rPr lang="de-DE" sz="1200" dirty="0" smtClean="0"/>
              <a:t> </a:t>
            </a:r>
            <a:r>
              <a:rPr lang="de-DE" sz="1200" dirty="0" err="1" smtClean="0"/>
              <a:t>through</a:t>
            </a:r>
            <a:r>
              <a:rPr lang="de-DE" sz="1200" dirty="0" smtClean="0"/>
              <a:t> </a:t>
            </a:r>
            <a:r>
              <a:rPr lang="de-DE" sz="1200" dirty="0" err="1" smtClean="0"/>
              <a:t>modeling</a:t>
            </a:r>
            <a:r>
              <a:rPr lang="de-DE" sz="1200" dirty="0" smtClean="0"/>
              <a:t> </a:t>
            </a:r>
            <a:r>
              <a:rPr lang="de-DE" sz="1200" dirty="0" err="1" smtClean="0"/>
              <a:t>for</a:t>
            </a:r>
            <a:r>
              <a:rPr lang="de-DE" sz="1200" dirty="0" smtClean="0"/>
              <a:t> DIII-D and NSTX [4] and in </a:t>
            </a:r>
            <a:r>
              <a:rPr lang="de-DE" sz="1200" dirty="0" err="1" smtClean="0"/>
              <a:t>experiments</a:t>
            </a:r>
            <a:r>
              <a:rPr lang="de-DE" sz="1200" dirty="0" smtClean="0"/>
              <a:t> on TCV [5]. </a:t>
            </a:r>
            <a:r>
              <a:rPr lang="de-DE" sz="1200" dirty="0" err="1" smtClean="0"/>
              <a:t>We</a:t>
            </a:r>
            <a:r>
              <a:rPr lang="de-DE" sz="1200" dirty="0" smtClean="0"/>
              <a:t> </a:t>
            </a:r>
            <a:r>
              <a:rPr lang="de-DE" sz="1200" dirty="0" err="1" smtClean="0"/>
              <a:t>report</a:t>
            </a:r>
            <a:r>
              <a:rPr lang="de-DE" sz="1200" dirty="0" smtClean="0"/>
              <a:t> on </a:t>
            </a:r>
            <a:r>
              <a:rPr lang="de-DE" sz="1200" dirty="0" err="1" smtClean="0"/>
              <a:t>the</a:t>
            </a:r>
            <a:r>
              <a:rPr lang="de-DE" sz="1200" dirty="0" smtClean="0"/>
              <a:t> </a:t>
            </a:r>
            <a:r>
              <a:rPr lang="de-DE" sz="1200" dirty="0" err="1" smtClean="0"/>
              <a:t>first</a:t>
            </a:r>
            <a:r>
              <a:rPr lang="de-DE" sz="1200" dirty="0" smtClean="0"/>
              <a:t> </a:t>
            </a:r>
            <a:r>
              <a:rPr lang="de-DE" sz="1200" dirty="0" err="1" smtClean="0"/>
              <a:t>experiments</a:t>
            </a:r>
            <a:r>
              <a:rPr lang="de-DE" sz="1200" dirty="0" smtClean="0"/>
              <a:t> in NSTX </a:t>
            </a:r>
            <a:r>
              <a:rPr lang="de-DE" sz="1200" dirty="0" err="1" smtClean="0"/>
              <a:t>that</a:t>
            </a:r>
            <a:r>
              <a:rPr lang="de-DE" sz="1200" dirty="0" smtClean="0"/>
              <a:t> </a:t>
            </a:r>
            <a:r>
              <a:rPr lang="de-DE" sz="1200" dirty="0" err="1" smtClean="0"/>
              <a:t>obtained</a:t>
            </a:r>
            <a:r>
              <a:rPr lang="de-DE" sz="1200" dirty="0" smtClean="0"/>
              <a:t> </a:t>
            </a:r>
            <a:r>
              <a:rPr lang="de-DE" sz="1200" dirty="0" err="1" smtClean="0"/>
              <a:t>the</a:t>
            </a:r>
            <a:r>
              <a:rPr lang="de-DE" sz="1200" dirty="0" smtClean="0"/>
              <a:t> SFD </a:t>
            </a:r>
            <a:r>
              <a:rPr lang="de-DE" sz="1200" dirty="0" err="1" smtClean="0"/>
              <a:t>for</a:t>
            </a:r>
            <a:r>
              <a:rPr lang="de-DE" sz="1200" dirty="0" smtClean="0"/>
              <a:t> </a:t>
            </a:r>
            <a:r>
              <a:rPr lang="de-DE" sz="1200" dirty="0" err="1" smtClean="0"/>
              <a:t>periods</a:t>
            </a:r>
            <a:r>
              <a:rPr lang="de-DE" sz="1200" dirty="0" smtClean="0"/>
              <a:t> of 50-150 </a:t>
            </a:r>
            <a:r>
              <a:rPr lang="de-DE" sz="1200" dirty="0" err="1" smtClean="0"/>
              <a:t>milliseconds</a:t>
            </a:r>
            <a:r>
              <a:rPr lang="de-DE" sz="1200" dirty="0" smtClean="0"/>
              <a:t> and </a:t>
            </a:r>
            <a:r>
              <a:rPr lang="de-DE" sz="1200" dirty="0" err="1" smtClean="0"/>
              <a:t>confirmed</a:t>
            </a:r>
            <a:r>
              <a:rPr lang="de-DE" sz="1200" dirty="0" smtClean="0"/>
              <a:t> </a:t>
            </a:r>
            <a:r>
              <a:rPr lang="de-DE" sz="1200" dirty="0" err="1" smtClean="0"/>
              <a:t>many</a:t>
            </a:r>
            <a:r>
              <a:rPr lang="de-DE" sz="1200" dirty="0" smtClean="0"/>
              <a:t> of </a:t>
            </a:r>
            <a:r>
              <a:rPr lang="de-DE" sz="1200" dirty="0" err="1" smtClean="0"/>
              <a:t>the</a:t>
            </a:r>
            <a:r>
              <a:rPr lang="de-DE" sz="1200" dirty="0" smtClean="0"/>
              <a:t> </a:t>
            </a:r>
            <a:r>
              <a:rPr lang="de-DE" sz="1200" dirty="0" err="1" smtClean="0"/>
              <a:t>predicted</a:t>
            </a:r>
            <a:r>
              <a:rPr lang="de-DE" sz="1200" dirty="0" smtClean="0"/>
              <a:t> SFD </a:t>
            </a:r>
            <a:r>
              <a:rPr lang="de-DE" sz="1200" dirty="0" err="1" smtClean="0"/>
              <a:t>benefits</a:t>
            </a:r>
            <a:r>
              <a:rPr lang="de-DE" sz="1200" dirty="0" smtClean="0"/>
              <a:t>. </a:t>
            </a:r>
            <a:r>
              <a:rPr lang="de-DE" sz="1200" dirty="0" err="1" smtClean="0"/>
              <a:t>When</a:t>
            </a:r>
            <a:r>
              <a:rPr lang="de-DE" sz="1200" dirty="0" smtClean="0"/>
              <a:t> </a:t>
            </a:r>
            <a:r>
              <a:rPr lang="de-DE" sz="1200" dirty="0" err="1" smtClean="0"/>
              <a:t>compared</a:t>
            </a:r>
            <a:r>
              <a:rPr lang="de-DE" sz="1200" dirty="0" smtClean="0"/>
              <a:t> to </a:t>
            </a:r>
            <a:r>
              <a:rPr lang="de-DE" sz="1200" dirty="0" err="1" smtClean="0"/>
              <a:t>the</a:t>
            </a:r>
            <a:r>
              <a:rPr lang="de-DE" sz="1200" dirty="0" smtClean="0"/>
              <a:t> </a:t>
            </a:r>
            <a:r>
              <a:rPr lang="de-DE" sz="1200" dirty="0" err="1" smtClean="0"/>
              <a:t>high-triangularity</a:t>
            </a:r>
            <a:r>
              <a:rPr lang="de-DE" sz="1200" dirty="0" smtClean="0"/>
              <a:t> (</a:t>
            </a:r>
            <a:r>
              <a:rPr lang="de-DE" sz="1200" dirty="0" smtClean="0">
                <a:latin typeface="Symbol" charset="2"/>
                <a:cs typeface="Symbol" charset="2"/>
              </a:rPr>
              <a:t>d</a:t>
            </a:r>
            <a:r>
              <a:rPr lang="de-DE" sz="1200" dirty="0" smtClean="0"/>
              <a:t>=0.7-0.8) SD </a:t>
            </a:r>
            <a:r>
              <a:rPr lang="de-DE" sz="1200" dirty="0" err="1" smtClean="0"/>
              <a:t>configuration</a:t>
            </a:r>
            <a:r>
              <a:rPr lang="de-DE" sz="1200" dirty="0" smtClean="0"/>
              <a:t> in NSTX [6], </a:t>
            </a:r>
            <a:r>
              <a:rPr lang="de-DE" sz="1200" dirty="0" err="1" smtClean="0"/>
              <a:t>the</a:t>
            </a:r>
            <a:r>
              <a:rPr lang="de-DE" sz="1200" dirty="0" smtClean="0"/>
              <a:t> </a:t>
            </a:r>
            <a:r>
              <a:rPr lang="de-DE" sz="1200" dirty="0" err="1" smtClean="0"/>
              <a:t>obtained</a:t>
            </a:r>
            <a:r>
              <a:rPr lang="de-DE" sz="1200" dirty="0" smtClean="0"/>
              <a:t> SFD </a:t>
            </a:r>
            <a:r>
              <a:rPr lang="de-DE" sz="1200" dirty="0" err="1" smtClean="0"/>
              <a:t>configuration</a:t>
            </a:r>
            <a:r>
              <a:rPr lang="de-DE" sz="1200" dirty="0" smtClean="0"/>
              <a:t> </a:t>
            </a:r>
            <a:r>
              <a:rPr lang="de-DE" sz="1200" dirty="0" err="1" smtClean="0"/>
              <a:t>with</a:t>
            </a:r>
            <a:r>
              <a:rPr lang="de-DE" sz="1200" dirty="0" smtClean="0"/>
              <a:t> </a:t>
            </a:r>
            <a:r>
              <a:rPr lang="de-DE" sz="1200" dirty="0" err="1" smtClean="0"/>
              <a:t>medium</a:t>
            </a:r>
            <a:r>
              <a:rPr lang="de-DE" sz="1200" dirty="0" smtClean="0"/>
              <a:t> </a:t>
            </a:r>
            <a:r>
              <a:rPr lang="de-DE" sz="1200" dirty="0" err="1" smtClean="0"/>
              <a:t>triangularity</a:t>
            </a:r>
            <a:r>
              <a:rPr lang="de-DE" sz="1200" dirty="0" smtClean="0"/>
              <a:t> (</a:t>
            </a:r>
            <a:r>
              <a:rPr lang="de-DE" sz="1200" dirty="0" smtClean="0">
                <a:latin typeface="Symbol" charset="2"/>
                <a:cs typeface="Symbol" charset="2"/>
              </a:rPr>
              <a:t>d</a:t>
            </a:r>
            <a:r>
              <a:rPr lang="de-DE" sz="1200" dirty="0" smtClean="0"/>
              <a:t>~0.65) </a:t>
            </a:r>
            <a:r>
              <a:rPr lang="de-DE" sz="1200" dirty="0" err="1" smtClean="0"/>
              <a:t>had</a:t>
            </a:r>
            <a:r>
              <a:rPr lang="de-DE" sz="1200" dirty="0" smtClean="0"/>
              <a:t> a </a:t>
            </a:r>
            <a:r>
              <a:rPr lang="de-DE" sz="1200" dirty="0" err="1" smtClean="0"/>
              <a:t>connection</a:t>
            </a:r>
            <a:r>
              <a:rPr lang="de-DE" sz="1200" dirty="0" smtClean="0"/>
              <a:t> </a:t>
            </a:r>
            <a:r>
              <a:rPr lang="de-DE" sz="1200" dirty="0" err="1" smtClean="0"/>
              <a:t>length</a:t>
            </a:r>
            <a:r>
              <a:rPr lang="de-DE" sz="1200" dirty="0" smtClean="0"/>
              <a:t> </a:t>
            </a:r>
            <a:r>
              <a:rPr lang="de-DE" sz="1200" dirty="0" err="1" smtClean="0"/>
              <a:t>longer</a:t>
            </a:r>
            <a:r>
              <a:rPr lang="de-DE" sz="1200" dirty="0" smtClean="0"/>
              <a:t> </a:t>
            </a:r>
            <a:r>
              <a:rPr lang="de-DE" sz="1200" dirty="0" err="1" smtClean="0"/>
              <a:t>by</a:t>
            </a:r>
            <a:r>
              <a:rPr lang="de-DE" sz="1200" dirty="0" smtClean="0"/>
              <a:t> </a:t>
            </a:r>
            <a:r>
              <a:rPr lang="de-DE" sz="1200" dirty="0" err="1" smtClean="0"/>
              <a:t>factors</a:t>
            </a:r>
            <a:r>
              <a:rPr lang="de-DE" sz="1200" dirty="0" smtClean="0"/>
              <a:t> of 1.5-2, and a </a:t>
            </a:r>
            <a:r>
              <a:rPr lang="de-DE" sz="1200" dirty="0" err="1" smtClean="0"/>
              <a:t>poloidal</a:t>
            </a:r>
            <a:r>
              <a:rPr lang="de-DE" sz="1200" dirty="0" smtClean="0"/>
              <a:t> </a:t>
            </a:r>
            <a:r>
              <a:rPr lang="de-DE" sz="1200" dirty="0" err="1" smtClean="0"/>
              <a:t>magnetic</a:t>
            </a:r>
            <a:r>
              <a:rPr lang="de-DE" sz="1200" dirty="0" smtClean="0"/>
              <a:t> </a:t>
            </a:r>
            <a:r>
              <a:rPr lang="de-DE" sz="1200" dirty="0" err="1" smtClean="0"/>
              <a:t>flux</a:t>
            </a:r>
            <a:r>
              <a:rPr lang="de-DE" sz="1200" dirty="0" smtClean="0"/>
              <a:t> </a:t>
            </a:r>
            <a:r>
              <a:rPr lang="de-DE" sz="1200" dirty="0" err="1" smtClean="0"/>
              <a:t>expansion</a:t>
            </a:r>
            <a:r>
              <a:rPr lang="de-DE" sz="1200" dirty="0" smtClean="0"/>
              <a:t> at </a:t>
            </a:r>
            <a:r>
              <a:rPr lang="de-DE" sz="1200" dirty="0" err="1" smtClean="0"/>
              <a:t>the</a:t>
            </a:r>
            <a:r>
              <a:rPr lang="de-DE" sz="1200" dirty="0" smtClean="0"/>
              <a:t> </a:t>
            </a:r>
            <a:r>
              <a:rPr lang="de-DE" sz="1200" dirty="0" err="1" smtClean="0"/>
              <a:t>outer</a:t>
            </a:r>
            <a:r>
              <a:rPr lang="de-DE" sz="1200" dirty="0" smtClean="0"/>
              <a:t> </a:t>
            </a:r>
            <a:r>
              <a:rPr lang="de-DE" sz="1200" dirty="0" err="1" smtClean="0"/>
              <a:t>strike</a:t>
            </a:r>
            <a:r>
              <a:rPr lang="de-DE" sz="1200" dirty="0" smtClean="0"/>
              <a:t> point </a:t>
            </a:r>
            <a:r>
              <a:rPr lang="de-DE" sz="1200" dirty="0" err="1" smtClean="0"/>
              <a:t>higher</a:t>
            </a:r>
            <a:r>
              <a:rPr lang="de-DE" sz="1200" dirty="0" smtClean="0"/>
              <a:t> </a:t>
            </a:r>
            <a:r>
              <a:rPr lang="de-DE" sz="1200" dirty="0" err="1" smtClean="0"/>
              <a:t>by</a:t>
            </a:r>
            <a:r>
              <a:rPr lang="de-DE" sz="1200" dirty="0" smtClean="0"/>
              <a:t> </a:t>
            </a:r>
            <a:r>
              <a:rPr lang="de-DE" sz="1200" dirty="0" err="1" smtClean="0"/>
              <a:t>factors</a:t>
            </a:r>
            <a:r>
              <a:rPr lang="de-DE" sz="1200" dirty="0" smtClean="0"/>
              <a:t> of 2-3. </a:t>
            </a:r>
            <a:r>
              <a:rPr lang="de-DE" sz="1200" dirty="0" err="1" smtClean="0"/>
              <a:t>The</a:t>
            </a:r>
            <a:r>
              <a:rPr lang="de-DE" sz="1200" dirty="0" smtClean="0"/>
              <a:t> 4-6 MW </a:t>
            </a:r>
            <a:r>
              <a:rPr lang="de-DE" sz="1200" dirty="0" err="1" smtClean="0"/>
              <a:t>NBI-heated</a:t>
            </a:r>
            <a:r>
              <a:rPr lang="de-DE" sz="1200" dirty="0" smtClean="0"/>
              <a:t> </a:t>
            </a:r>
            <a:r>
              <a:rPr lang="de-DE" sz="1200" dirty="0" err="1" smtClean="0"/>
              <a:t>discharges</a:t>
            </a:r>
            <a:r>
              <a:rPr lang="de-DE" sz="1200" dirty="0" smtClean="0"/>
              <a:t> </a:t>
            </a:r>
            <a:r>
              <a:rPr lang="de-DE" sz="1200" dirty="0" err="1" smtClean="0"/>
              <a:t>with</a:t>
            </a:r>
            <a:r>
              <a:rPr lang="de-DE" sz="1200" dirty="0" smtClean="0"/>
              <a:t> SFD </a:t>
            </a:r>
            <a:r>
              <a:rPr lang="de-DE" sz="1200" dirty="0" err="1" smtClean="0"/>
              <a:t>maintained</a:t>
            </a:r>
            <a:r>
              <a:rPr lang="de-DE" sz="1200" dirty="0" smtClean="0"/>
              <a:t> </a:t>
            </a:r>
            <a:r>
              <a:rPr lang="de-DE" sz="1200" dirty="0" err="1" smtClean="0"/>
              <a:t>H-mode</a:t>
            </a:r>
            <a:r>
              <a:rPr lang="de-DE" sz="1200" dirty="0" smtClean="0"/>
              <a:t> </a:t>
            </a:r>
            <a:r>
              <a:rPr lang="de-DE" sz="1200" dirty="0" err="1" smtClean="0"/>
              <a:t>properties</a:t>
            </a:r>
            <a:r>
              <a:rPr lang="de-DE" sz="1200" dirty="0" smtClean="0"/>
              <a:t> </a:t>
            </a:r>
            <a:r>
              <a:rPr lang="de-DE" sz="1200" dirty="0" err="1" smtClean="0"/>
              <a:t>withoutl</a:t>
            </a:r>
            <a:r>
              <a:rPr lang="de-DE" sz="1200" dirty="0" smtClean="0"/>
              <a:t> </a:t>
            </a:r>
            <a:r>
              <a:rPr lang="de-DE" sz="1200" dirty="0" err="1" smtClean="0"/>
              <a:t>degradation</a:t>
            </a:r>
            <a:r>
              <a:rPr lang="de-DE" sz="1200" dirty="0" smtClean="0"/>
              <a:t> of </a:t>
            </a:r>
            <a:r>
              <a:rPr lang="de-DE" sz="1200" dirty="0" err="1" smtClean="0"/>
              <a:t>stored</a:t>
            </a:r>
            <a:r>
              <a:rPr lang="de-DE" sz="1200" dirty="0" smtClean="0"/>
              <a:t> </a:t>
            </a:r>
            <a:r>
              <a:rPr lang="de-DE" sz="1200" dirty="0" err="1" smtClean="0"/>
              <a:t>energy</a:t>
            </a:r>
            <a:r>
              <a:rPr lang="de-DE" sz="1200" dirty="0" smtClean="0"/>
              <a:t> and </a:t>
            </a:r>
            <a:r>
              <a:rPr lang="de-DE" sz="1200" dirty="0" err="1" smtClean="0"/>
              <a:t>confinement</a:t>
            </a:r>
            <a:r>
              <a:rPr lang="de-DE" sz="1200" dirty="0" smtClean="0"/>
              <a:t>. </a:t>
            </a:r>
            <a:r>
              <a:rPr lang="de-DE" sz="1200" dirty="0" err="1" smtClean="0"/>
              <a:t>Divertor</a:t>
            </a:r>
            <a:r>
              <a:rPr lang="de-DE" sz="1200" dirty="0" smtClean="0"/>
              <a:t> </a:t>
            </a:r>
            <a:r>
              <a:rPr lang="de-DE" sz="1200" dirty="0" err="1" smtClean="0"/>
              <a:t>heat</a:t>
            </a:r>
            <a:r>
              <a:rPr lang="de-DE" sz="1200" dirty="0" smtClean="0"/>
              <a:t> </a:t>
            </a:r>
            <a:r>
              <a:rPr lang="de-DE" sz="1200" dirty="0" err="1" smtClean="0"/>
              <a:t>flux</a:t>
            </a:r>
            <a:r>
              <a:rPr lang="de-DE" sz="1200" dirty="0" smtClean="0"/>
              <a:t> </a:t>
            </a:r>
            <a:r>
              <a:rPr lang="de-DE" sz="1200" dirty="0" err="1" smtClean="0"/>
              <a:t>profiles</a:t>
            </a:r>
            <a:r>
              <a:rPr lang="de-DE" sz="1200" dirty="0" smtClean="0"/>
              <a:t> </a:t>
            </a:r>
            <a:r>
              <a:rPr lang="de-DE" sz="1200" dirty="0" err="1" smtClean="0"/>
              <a:t>showed</a:t>
            </a:r>
            <a:r>
              <a:rPr lang="de-DE" sz="1200" dirty="0" smtClean="0"/>
              <a:t> a large </a:t>
            </a:r>
            <a:r>
              <a:rPr lang="de-DE" sz="1200" dirty="0" err="1" smtClean="0"/>
              <a:t>reduction</a:t>
            </a:r>
            <a:r>
              <a:rPr lang="de-DE" sz="1200" dirty="0" smtClean="0"/>
              <a:t> in </a:t>
            </a:r>
            <a:r>
              <a:rPr lang="de-DE" sz="1200" dirty="0" err="1" smtClean="0"/>
              <a:t>peak</a:t>
            </a:r>
            <a:r>
              <a:rPr lang="de-DE" sz="1200" dirty="0" smtClean="0"/>
              <a:t> </a:t>
            </a:r>
            <a:r>
              <a:rPr lang="de-DE" sz="1200" dirty="0" err="1" smtClean="0"/>
              <a:t>heat</a:t>
            </a:r>
            <a:r>
              <a:rPr lang="de-DE" sz="1200" dirty="0" smtClean="0"/>
              <a:t> </a:t>
            </a:r>
            <a:r>
              <a:rPr lang="de-DE" sz="1200" dirty="0" err="1" smtClean="0"/>
              <a:t>flux</a:t>
            </a:r>
            <a:r>
              <a:rPr lang="de-DE" sz="1200" dirty="0" smtClean="0"/>
              <a:t> </a:t>
            </a:r>
            <a:r>
              <a:rPr lang="de-DE" sz="1200" dirty="0" err="1" smtClean="0"/>
              <a:t>during</a:t>
            </a:r>
            <a:r>
              <a:rPr lang="de-DE" sz="1200" dirty="0" smtClean="0"/>
              <a:t> </a:t>
            </a:r>
            <a:r>
              <a:rPr lang="de-DE" sz="1200" dirty="0" err="1" smtClean="0"/>
              <a:t>the</a:t>
            </a:r>
            <a:r>
              <a:rPr lang="de-DE" sz="1200" dirty="0" smtClean="0"/>
              <a:t> SFD </a:t>
            </a:r>
            <a:r>
              <a:rPr lang="de-DE" sz="1200" dirty="0" err="1" smtClean="0"/>
              <a:t>periods</a:t>
            </a:r>
            <a:r>
              <a:rPr lang="de-DE" sz="1200" dirty="0" smtClean="0"/>
              <a:t>. </a:t>
            </a:r>
            <a:r>
              <a:rPr lang="de-DE" sz="1200" dirty="0" err="1" smtClean="0"/>
              <a:t>Divertor</a:t>
            </a:r>
            <a:r>
              <a:rPr lang="de-DE" sz="1200" dirty="0" smtClean="0"/>
              <a:t> </a:t>
            </a:r>
            <a:r>
              <a:rPr lang="de-DE" sz="1200" dirty="0" err="1" smtClean="0"/>
              <a:t>radiation</a:t>
            </a:r>
            <a:r>
              <a:rPr lang="de-DE" sz="1200" dirty="0" smtClean="0"/>
              <a:t> </a:t>
            </a:r>
            <a:r>
              <a:rPr lang="de-DE" sz="1200" dirty="0" err="1" smtClean="0"/>
              <a:t>due</a:t>
            </a:r>
            <a:r>
              <a:rPr lang="de-DE" sz="1200" dirty="0" smtClean="0"/>
              <a:t> to </a:t>
            </a:r>
            <a:r>
              <a:rPr lang="de-DE" sz="1200" dirty="0" err="1" smtClean="0"/>
              <a:t>carbon</a:t>
            </a:r>
            <a:r>
              <a:rPr lang="de-DE" sz="1200" dirty="0" smtClean="0"/>
              <a:t> </a:t>
            </a:r>
            <a:r>
              <a:rPr lang="de-DE" sz="1200" dirty="0" err="1" smtClean="0"/>
              <a:t>impurity</a:t>
            </a:r>
            <a:r>
              <a:rPr lang="de-DE" sz="1200" dirty="0" smtClean="0"/>
              <a:t> was </a:t>
            </a:r>
            <a:r>
              <a:rPr lang="de-DE" sz="1200" dirty="0" err="1" smtClean="0"/>
              <a:t>significantly</a:t>
            </a:r>
            <a:r>
              <a:rPr lang="de-DE" sz="1200" dirty="0" smtClean="0"/>
              <a:t> </a:t>
            </a:r>
            <a:r>
              <a:rPr lang="de-DE" sz="1200" dirty="0" err="1" smtClean="0"/>
              <a:t>increased</a:t>
            </a:r>
            <a:r>
              <a:rPr lang="de-DE" sz="1200" dirty="0" smtClean="0"/>
              <a:t> in </a:t>
            </a:r>
            <a:r>
              <a:rPr lang="de-DE" sz="1200" dirty="0" err="1" smtClean="0"/>
              <a:t>the</a:t>
            </a:r>
            <a:r>
              <a:rPr lang="de-DE" sz="1200" dirty="0" smtClean="0"/>
              <a:t> SFD. A large </a:t>
            </a:r>
            <a:r>
              <a:rPr lang="de-DE" sz="1200" dirty="0" err="1" smtClean="0"/>
              <a:t>volume</a:t>
            </a:r>
            <a:r>
              <a:rPr lang="de-DE" sz="1200" dirty="0" smtClean="0"/>
              <a:t> </a:t>
            </a:r>
            <a:r>
              <a:rPr lang="de-DE" sz="1200" dirty="0" err="1" smtClean="0"/>
              <a:t>recombination</a:t>
            </a:r>
            <a:r>
              <a:rPr lang="de-DE" sz="1200" dirty="0" smtClean="0"/>
              <a:t> </a:t>
            </a:r>
            <a:r>
              <a:rPr lang="de-DE" sz="1200" dirty="0" err="1" smtClean="0"/>
              <a:t>region</a:t>
            </a:r>
            <a:r>
              <a:rPr lang="de-DE" sz="1200" dirty="0" smtClean="0"/>
              <a:t> </a:t>
            </a:r>
            <a:r>
              <a:rPr lang="de-DE" sz="1200" dirty="0" err="1" smtClean="0"/>
              <a:t>with</a:t>
            </a:r>
            <a:r>
              <a:rPr lang="de-DE" sz="1200" dirty="0" smtClean="0"/>
              <a:t> </a:t>
            </a:r>
            <a:r>
              <a:rPr lang="de-DE" sz="1200" i="1" dirty="0" smtClean="0"/>
              <a:t>T</a:t>
            </a:r>
            <a:r>
              <a:rPr lang="de-DE" sz="1200" i="1" baseline="-25000" dirty="0" smtClean="0"/>
              <a:t>e</a:t>
            </a:r>
            <a:r>
              <a:rPr lang="de-DE" sz="1200" dirty="0" smtClean="0"/>
              <a:t> ~ 1.5 </a:t>
            </a:r>
            <a:r>
              <a:rPr lang="de-DE" sz="1200" dirty="0" err="1" smtClean="0"/>
              <a:t>eV</a:t>
            </a:r>
            <a:r>
              <a:rPr lang="de-DE" sz="1200" dirty="0" smtClean="0"/>
              <a:t>, </a:t>
            </a:r>
            <a:r>
              <a:rPr lang="de-DE" sz="1200" i="1" dirty="0" smtClean="0"/>
              <a:t>n</a:t>
            </a:r>
            <a:r>
              <a:rPr lang="de-DE" sz="1200" i="1" baseline="-25000" dirty="0" smtClean="0"/>
              <a:t>e</a:t>
            </a:r>
            <a:r>
              <a:rPr lang="de-DE" sz="1200" dirty="0" smtClean="0"/>
              <a:t> &gt; 2-6 x 10</a:t>
            </a:r>
            <a:r>
              <a:rPr lang="de-DE" sz="1200" baseline="30000" dirty="0" smtClean="0"/>
              <a:t>20</a:t>
            </a:r>
            <a:r>
              <a:rPr lang="de-DE" sz="1200" dirty="0" smtClean="0"/>
              <a:t> m</a:t>
            </a:r>
            <a:r>
              <a:rPr lang="de-DE" sz="1200" baseline="30000" dirty="0" smtClean="0"/>
              <a:t>-3</a:t>
            </a:r>
            <a:r>
              <a:rPr lang="de-DE" sz="1200" dirty="0" smtClean="0"/>
              <a:t> </a:t>
            </a:r>
            <a:r>
              <a:rPr lang="de-DE" sz="1200" dirty="0" err="1" smtClean="0"/>
              <a:t>developed</a:t>
            </a:r>
            <a:r>
              <a:rPr lang="de-DE" sz="1200" dirty="0" smtClean="0"/>
              <a:t>, </a:t>
            </a:r>
            <a:r>
              <a:rPr lang="de-DE" sz="1200" dirty="0" err="1" smtClean="0"/>
              <a:t>while</a:t>
            </a:r>
            <a:r>
              <a:rPr lang="de-DE" sz="1200" dirty="0" smtClean="0"/>
              <a:t> </a:t>
            </a:r>
            <a:r>
              <a:rPr lang="de-DE" sz="1200" dirty="0" err="1" smtClean="0"/>
              <a:t>ion</a:t>
            </a:r>
            <a:r>
              <a:rPr lang="de-DE" sz="1200" dirty="0" smtClean="0"/>
              <a:t> </a:t>
            </a:r>
            <a:r>
              <a:rPr lang="de-DE" sz="1200" dirty="0" err="1" smtClean="0"/>
              <a:t>flux</a:t>
            </a:r>
            <a:r>
              <a:rPr lang="de-DE" sz="1200" dirty="0" smtClean="0"/>
              <a:t> to </a:t>
            </a:r>
            <a:r>
              <a:rPr lang="de-DE" sz="1200" dirty="0" err="1" smtClean="0"/>
              <a:t>the</a:t>
            </a:r>
            <a:r>
              <a:rPr lang="de-DE" sz="1200" dirty="0" smtClean="0"/>
              <a:t> </a:t>
            </a:r>
            <a:r>
              <a:rPr lang="de-DE" sz="1200" dirty="0" err="1" smtClean="0"/>
              <a:t>divertor</a:t>
            </a:r>
            <a:r>
              <a:rPr lang="de-DE" sz="1200" dirty="0" smtClean="0"/>
              <a:t> </a:t>
            </a:r>
            <a:r>
              <a:rPr lang="de-DE" sz="1200" dirty="0" err="1" smtClean="0"/>
              <a:t>plate</a:t>
            </a:r>
            <a:r>
              <a:rPr lang="de-DE" sz="1200" dirty="0" smtClean="0"/>
              <a:t> </a:t>
            </a:r>
            <a:r>
              <a:rPr lang="de-DE" sz="1200" dirty="0" err="1" smtClean="0"/>
              <a:t>reduced</a:t>
            </a:r>
            <a:r>
              <a:rPr lang="de-DE" sz="1200" dirty="0" smtClean="0"/>
              <a:t>, </a:t>
            </a:r>
            <a:r>
              <a:rPr lang="de-DE" sz="1200" dirty="0" err="1" smtClean="0"/>
              <a:t>suggesting</a:t>
            </a:r>
            <a:r>
              <a:rPr lang="de-DE" sz="1200" dirty="0" smtClean="0"/>
              <a:t> a partial </a:t>
            </a:r>
            <a:r>
              <a:rPr lang="de-DE" sz="1200" dirty="0" err="1" smtClean="0"/>
              <a:t>detachment</a:t>
            </a:r>
            <a:r>
              <a:rPr lang="de-DE" sz="1200" dirty="0" smtClean="0"/>
              <a:t> of </a:t>
            </a:r>
            <a:r>
              <a:rPr lang="de-DE" sz="1200" dirty="0" err="1" smtClean="0"/>
              <a:t>the</a:t>
            </a:r>
            <a:r>
              <a:rPr lang="de-DE" sz="1200" dirty="0" smtClean="0"/>
              <a:t> </a:t>
            </a:r>
            <a:r>
              <a:rPr lang="de-DE" sz="1200" dirty="0" err="1" smtClean="0"/>
              <a:t>strike</a:t>
            </a:r>
            <a:r>
              <a:rPr lang="de-DE" sz="1200" dirty="0" smtClean="0"/>
              <a:t> point </a:t>
            </a:r>
            <a:r>
              <a:rPr lang="de-DE" sz="1200" dirty="0" err="1" smtClean="0"/>
              <a:t>region</a:t>
            </a:r>
            <a:r>
              <a:rPr lang="de-DE" sz="1200" dirty="0" smtClean="0"/>
              <a:t>. As in </a:t>
            </a:r>
            <a:r>
              <a:rPr lang="de-DE" sz="1200" dirty="0" err="1" smtClean="0"/>
              <a:t>previous</a:t>
            </a:r>
            <a:r>
              <a:rPr lang="de-DE" sz="1200" dirty="0" smtClean="0"/>
              <a:t> </a:t>
            </a:r>
            <a:r>
              <a:rPr lang="de-DE" sz="1200" dirty="0" err="1" smtClean="0"/>
              <a:t>divertor</a:t>
            </a:r>
            <a:r>
              <a:rPr lang="de-DE" sz="1200" dirty="0" smtClean="0"/>
              <a:t> </a:t>
            </a:r>
            <a:r>
              <a:rPr lang="de-DE" sz="1200" dirty="0" err="1" smtClean="0"/>
              <a:t>detachment</a:t>
            </a:r>
            <a:r>
              <a:rPr lang="de-DE" sz="1200" dirty="0" smtClean="0"/>
              <a:t> </a:t>
            </a:r>
            <a:r>
              <a:rPr lang="de-DE" sz="1200" dirty="0" err="1" smtClean="0"/>
              <a:t>experiments</a:t>
            </a:r>
            <a:r>
              <a:rPr lang="de-DE" sz="1200" dirty="0" smtClean="0"/>
              <a:t> in NSTX [6], </a:t>
            </a:r>
            <a:r>
              <a:rPr lang="de-DE" sz="1200" dirty="0" err="1" smtClean="0"/>
              <a:t>the</a:t>
            </a:r>
            <a:r>
              <a:rPr lang="de-DE" sz="1200" dirty="0" smtClean="0"/>
              <a:t> </a:t>
            </a:r>
            <a:r>
              <a:rPr lang="de-DE" sz="1200" dirty="0" err="1" smtClean="0"/>
              <a:t>core</a:t>
            </a:r>
            <a:r>
              <a:rPr lang="de-DE" sz="1200" dirty="0" smtClean="0"/>
              <a:t> </a:t>
            </a:r>
            <a:r>
              <a:rPr lang="de-DE" sz="1200" dirty="0" err="1" smtClean="0"/>
              <a:t>carbon</a:t>
            </a:r>
            <a:r>
              <a:rPr lang="de-DE" sz="1200" dirty="0" smtClean="0"/>
              <a:t> </a:t>
            </a:r>
            <a:r>
              <a:rPr lang="de-DE" sz="1200" dirty="0" err="1" smtClean="0"/>
              <a:t>density</a:t>
            </a:r>
            <a:r>
              <a:rPr lang="de-DE" sz="1200" dirty="0" smtClean="0"/>
              <a:t> was </a:t>
            </a:r>
            <a:r>
              <a:rPr lang="de-DE" sz="1200" dirty="0" err="1" smtClean="0"/>
              <a:t>reduced</a:t>
            </a:r>
            <a:r>
              <a:rPr lang="de-DE" sz="1200" dirty="0" smtClean="0"/>
              <a:t> </a:t>
            </a:r>
            <a:r>
              <a:rPr lang="de-DE" sz="1200" dirty="0" err="1" smtClean="0"/>
              <a:t>by</a:t>
            </a:r>
            <a:r>
              <a:rPr lang="de-DE" sz="1200" dirty="0" smtClean="0"/>
              <a:t> up to 50 %. A </a:t>
            </a:r>
            <a:r>
              <a:rPr lang="de-DE" sz="1200" dirty="0" err="1" smtClean="0"/>
              <a:t>critical</a:t>
            </a:r>
            <a:r>
              <a:rPr lang="de-DE" sz="1200" dirty="0" smtClean="0"/>
              <a:t> SFD </a:t>
            </a:r>
            <a:r>
              <a:rPr lang="de-DE" sz="1200" dirty="0" err="1" smtClean="0"/>
              <a:t>issue</a:t>
            </a:r>
            <a:r>
              <a:rPr lang="de-DE" sz="1200" dirty="0" smtClean="0"/>
              <a:t> </a:t>
            </a:r>
            <a:r>
              <a:rPr lang="de-DE" sz="1200" dirty="0" err="1" smtClean="0"/>
              <a:t>is</a:t>
            </a:r>
            <a:r>
              <a:rPr lang="de-DE" sz="1200" dirty="0" smtClean="0"/>
              <a:t> </a:t>
            </a:r>
            <a:r>
              <a:rPr lang="de-DE" sz="1200" dirty="0" err="1" smtClean="0"/>
              <a:t>magnetic</a:t>
            </a:r>
            <a:r>
              <a:rPr lang="de-DE" sz="1200" dirty="0" smtClean="0"/>
              <a:t> </a:t>
            </a:r>
            <a:r>
              <a:rPr lang="de-DE" sz="1200" dirty="0" err="1" smtClean="0"/>
              <a:t>control</a:t>
            </a:r>
            <a:r>
              <a:rPr lang="de-DE" sz="1200" dirty="0" smtClean="0"/>
              <a:t> of </a:t>
            </a:r>
            <a:r>
              <a:rPr lang="de-DE" sz="1200" dirty="0" err="1" smtClean="0"/>
              <a:t>the</a:t>
            </a:r>
            <a:r>
              <a:rPr lang="de-DE" sz="1200" dirty="0" smtClean="0"/>
              <a:t> </a:t>
            </a:r>
            <a:r>
              <a:rPr lang="de-DE" sz="1200" dirty="0" err="1" smtClean="0"/>
              <a:t>positions</a:t>
            </a:r>
            <a:r>
              <a:rPr lang="de-DE" sz="1200" dirty="0" smtClean="0"/>
              <a:t> of </a:t>
            </a:r>
            <a:r>
              <a:rPr lang="de-DE" sz="1200" dirty="0" err="1" smtClean="0"/>
              <a:t>the</a:t>
            </a:r>
            <a:r>
              <a:rPr lang="de-DE" sz="1200" dirty="0" smtClean="0"/>
              <a:t> </a:t>
            </a:r>
            <a:r>
              <a:rPr lang="de-DE" sz="1200" dirty="0" err="1" smtClean="0"/>
              <a:t>two</a:t>
            </a:r>
            <a:r>
              <a:rPr lang="de-DE" sz="1200" dirty="0" smtClean="0"/>
              <a:t> </a:t>
            </a:r>
            <a:r>
              <a:rPr lang="de-DE" sz="1200" dirty="0" err="1" smtClean="0"/>
              <a:t>X-points</a:t>
            </a:r>
            <a:r>
              <a:rPr lang="de-DE" sz="1200" dirty="0" smtClean="0"/>
              <a:t> [1-4]. </a:t>
            </a:r>
            <a:r>
              <a:rPr lang="de-DE" sz="1200" dirty="0" err="1" smtClean="0"/>
              <a:t>The</a:t>
            </a:r>
            <a:r>
              <a:rPr lang="de-DE" sz="1200" dirty="0" smtClean="0"/>
              <a:t> </a:t>
            </a:r>
            <a:r>
              <a:rPr lang="de-DE" sz="1200" dirty="0" err="1" smtClean="0"/>
              <a:t>experiments</a:t>
            </a:r>
            <a:r>
              <a:rPr lang="de-DE" sz="1200" dirty="0" smtClean="0"/>
              <a:t> on NSTX </a:t>
            </a:r>
            <a:r>
              <a:rPr lang="de-DE" sz="1200" dirty="0" err="1" smtClean="0"/>
              <a:t>provided</a:t>
            </a:r>
            <a:r>
              <a:rPr lang="de-DE" sz="1200" dirty="0" smtClean="0"/>
              <a:t> </a:t>
            </a:r>
            <a:r>
              <a:rPr lang="de-DE" sz="1200" dirty="0" err="1" smtClean="0"/>
              <a:t>insights</a:t>
            </a:r>
            <a:r>
              <a:rPr lang="de-DE" sz="1200" dirty="0" smtClean="0"/>
              <a:t> on </a:t>
            </a:r>
            <a:r>
              <a:rPr lang="de-DE" sz="1200" dirty="0" err="1" smtClean="0"/>
              <a:t>further</a:t>
            </a:r>
            <a:r>
              <a:rPr lang="de-DE" sz="1200" dirty="0" smtClean="0"/>
              <a:t> SFD </a:t>
            </a:r>
            <a:r>
              <a:rPr lang="de-DE" sz="1200" dirty="0" err="1" smtClean="0"/>
              <a:t>magnetic</a:t>
            </a:r>
            <a:r>
              <a:rPr lang="de-DE" sz="1200" dirty="0" smtClean="0"/>
              <a:t> </a:t>
            </a:r>
            <a:r>
              <a:rPr lang="de-DE" sz="1200" dirty="0" err="1" smtClean="0"/>
              <a:t>control</a:t>
            </a:r>
            <a:r>
              <a:rPr lang="de-DE" sz="1200" dirty="0" smtClean="0"/>
              <a:t> </a:t>
            </a:r>
            <a:r>
              <a:rPr lang="de-DE" sz="1200" dirty="0" err="1" smtClean="0"/>
              <a:t>optimization</a:t>
            </a:r>
            <a:r>
              <a:rPr lang="de-DE" sz="1200" dirty="0" smtClean="0"/>
              <a:t>.</a:t>
            </a:r>
          </a:p>
          <a:p>
            <a:pPr marL="0" indent="0">
              <a:buNone/>
            </a:pPr>
            <a:endParaRPr lang="en-US" sz="800" dirty="0" smtClean="0"/>
          </a:p>
          <a:p>
            <a:pPr>
              <a:buNone/>
            </a:pPr>
            <a:r>
              <a:rPr lang="de-DE" sz="800" dirty="0" smtClean="0"/>
              <a:t>[1] D. D. </a:t>
            </a:r>
            <a:r>
              <a:rPr lang="de-DE" sz="800" dirty="0" err="1" smtClean="0"/>
              <a:t>Ryutov</a:t>
            </a:r>
            <a:r>
              <a:rPr lang="de-DE" sz="800" dirty="0" smtClean="0"/>
              <a:t>, 34th EPS </a:t>
            </a:r>
            <a:r>
              <a:rPr lang="de-DE" sz="800" dirty="0" err="1" smtClean="0"/>
              <a:t>Conf</a:t>
            </a:r>
            <a:r>
              <a:rPr lang="de-DE" sz="800" dirty="0" smtClean="0"/>
              <a:t>. on Plasma Phys., </a:t>
            </a:r>
            <a:r>
              <a:rPr lang="de-DE" sz="800" dirty="0" err="1" smtClean="0"/>
              <a:t>Warsaw</a:t>
            </a:r>
            <a:r>
              <a:rPr lang="de-DE" sz="800" dirty="0" smtClean="0"/>
              <a:t>, 2 - 6 </a:t>
            </a:r>
            <a:r>
              <a:rPr lang="de-DE" sz="800" dirty="0" err="1" smtClean="0"/>
              <a:t>July</a:t>
            </a:r>
            <a:r>
              <a:rPr lang="de-DE" sz="800" dirty="0" smtClean="0"/>
              <a:t> 2007 ECA Vol.31F, D-1.002 (2007)</a:t>
            </a:r>
            <a:endParaRPr lang="en-US" sz="800" dirty="0" smtClean="0"/>
          </a:p>
          <a:p>
            <a:pPr>
              <a:buNone/>
            </a:pPr>
            <a:r>
              <a:rPr lang="de-DE" sz="800" dirty="0" smtClean="0"/>
              <a:t>[2] D. D. </a:t>
            </a:r>
            <a:r>
              <a:rPr lang="de-DE" sz="800" dirty="0" err="1" smtClean="0"/>
              <a:t>Ryutov</a:t>
            </a:r>
            <a:r>
              <a:rPr lang="de-DE" sz="800" dirty="0" smtClean="0"/>
              <a:t>, Phys. Plasmas 14, 64502 (2007)</a:t>
            </a:r>
            <a:endParaRPr lang="en-US" sz="800" dirty="0" smtClean="0"/>
          </a:p>
          <a:p>
            <a:pPr>
              <a:buNone/>
            </a:pPr>
            <a:r>
              <a:rPr lang="de-DE" sz="800" dirty="0" smtClean="0"/>
              <a:t>[3] D. D. </a:t>
            </a:r>
            <a:r>
              <a:rPr lang="de-DE" sz="800" dirty="0" err="1" smtClean="0"/>
              <a:t>Ryutov</a:t>
            </a:r>
            <a:r>
              <a:rPr lang="de-DE" sz="800" dirty="0" smtClean="0"/>
              <a:t> </a:t>
            </a:r>
            <a:r>
              <a:rPr lang="de-DE" sz="800" i="1" dirty="0" smtClean="0"/>
              <a:t>et al</a:t>
            </a:r>
            <a:r>
              <a:rPr lang="de-DE" sz="800" dirty="0" smtClean="0"/>
              <a:t>., Phys. Plasmas 15, 092501 (2008)</a:t>
            </a:r>
            <a:endParaRPr lang="en-US" sz="800" dirty="0" smtClean="0"/>
          </a:p>
          <a:p>
            <a:pPr>
              <a:buNone/>
            </a:pPr>
            <a:r>
              <a:rPr lang="de-DE" sz="800" dirty="0" smtClean="0"/>
              <a:t>[4] D. D. </a:t>
            </a:r>
            <a:r>
              <a:rPr lang="de-DE" sz="800" dirty="0" err="1" smtClean="0"/>
              <a:t>Ryutov</a:t>
            </a:r>
            <a:r>
              <a:rPr lang="de-DE" sz="800" i="1" dirty="0" smtClean="0"/>
              <a:t> et al</a:t>
            </a:r>
            <a:r>
              <a:rPr lang="de-DE" sz="800" dirty="0" smtClean="0"/>
              <a:t>., Paper IC/P4-8, 22st IAEA FEC, </a:t>
            </a:r>
            <a:r>
              <a:rPr lang="de-DE" sz="800" dirty="0" err="1" smtClean="0"/>
              <a:t>Geneva</a:t>
            </a:r>
            <a:r>
              <a:rPr lang="de-DE" sz="800" dirty="0" smtClean="0"/>
              <a:t>, </a:t>
            </a:r>
            <a:r>
              <a:rPr lang="de-DE" sz="800" dirty="0" err="1" smtClean="0"/>
              <a:t>Switzerland</a:t>
            </a:r>
            <a:r>
              <a:rPr lang="de-DE" sz="800" dirty="0" smtClean="0"/>
              <a:t>, 10/2008</a:t>
            </a:r>
            <a:endParaRPr lang="en-US" sz="800" dirty="0" smtClean="0"/>
          </a:p>
          <a:p>
            <a:pPr>
              <a:buNone/>
            </a:pPr>
            <a:r>
              <a:rPr lang="de-DE" sz="800" dirty="0" smtClean="0"/>
              <a:t>[5] F. </a:t>
            </a:r>
            <a:r>
              <a:rPr lang="de-DE" sz="800" dirty="0" err="1" smtClean="0"/>
              <a:t>Piras</a:t>
            </a:r>
            <a:r>
              <a:rPr lang="de-DE" sz="800" dirty="0" smtClean="0"/>
              <a:t> et al., Plasma Phys. </a:t>
            </a:r>
            <a:r>
              <a:rPr lang="de-DE" sz="800" dirty="0" err="1" smtClean="0"/>
              <a:t>Control</a:t>
            </a:r>
            <a:r>
              <a:rPr lang="de-DE" sz="800" dirty="0" smtClean="0"/>
              <a:t>. Fusion 51 (2009) 055009</a:t>
            </a:r>
            <a:endParaRPr lang="en-US" sz="800" dirty="0" smtClean="0"/>
          </a:p>
          <a:p>
            <a:pPr>
              <a:buNone/>
            </a:pPr>
            <a:r>
              <a:rPr lang="de-DE" sz="800" dirty="0" smtClean="0"/>
              <a:t>[6] V. A. </a:t>
            </a:r>
            <a:r>
              <a:rPr lang="de-DE" sz="800" dirty="0" err="1" smtClean="0"/>
              <a:t>Soukhanovskii</a:t>
            </a:r>
            <a:r>
              <a:rPr lang="de-DE" sz="800" i="1" dirty="0" smtClean="0"/>
              <a:t> et al</a:t>
            </a:r>
            <a:r>
              <a:rPr lang="de-DE" sz="800" dirty="0" smtClean="0"/>
              <a:t>., Phys. Plasmas 16, (2009);  V. A. </a:t>
            </a:r>
            <a:r>
              <a:rPr lang="de-DE" sz="800" dirty="0" err="1" smtClean="0"/>
              <a:t>Soukhanovskii</a:t>
            </a:r>
            <a:r>
              <a:rPr lang="de-DE" sz="800" i="1" dirty="0" smtClean="0"/>
              <a:t> et al</a:t>
            </a:r>
            <a:r>
              <a:rPr lang="de-DE" sz="800" dirty="0" smtClean="0"/>
              <a:t>., </a:t>
            </a:r>
            <a:r>
              <a:rPr lang="de-DE" sz="800" dirty="0" err="1" smtClean="0"/>
              <a:t>Nuc</a:t>
            </a:r>
            <a:r>
              <a:rPr lang="de-DE" sz="800" dirty="0" smtClean="0"/>
              <a:t>. Fusion 49, 095025 (2009)</a:t>
            </a:r>
            <a:endParaRPr lang="en-US" sz="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7950200" cy="809625"/>
          </a:xfrm>
        </p:spPr>
        <p:txBody>
          <a:bodyPr/>
          <a:lstStyle/>
          <a:p>
            <a:pPr eaLnBrk="1" hangingPunct="1"/>
            <a:r>
              <a:rPr lang="en-US" dirty="0" smtClean="0"/>
              <a:t>Significant reduction of heat flux observed in “snowflake” divertor</a:t>
            </a:r>
          </a:p>
        </p:txBody>
      </p:sp>
      <p:pic>
        <p:nvPicPr>
          <p:cNvPr id="14339" name="Picture 2" descr="xp924-ircam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524000"/>
            <a:ext cx="4454635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5181600" y="1447800"/>
            <a:ext cx="37338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4483"/>
              </a:buClr>
              <a:buSzTx/>
              <a:buFont typeface="Wingdings" pitchFamily="-65" charset="2"/>
              <a:buChar char="§"/>
              <a:tabLst/>
              <a:defRPr/>
            </a:pP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Divertor peak heat</a:t>
            </a:r>
            <a:r>
              <a:rPr kumimoji="0" lang="en-US" sz="22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flux well correlated with null-point separation </a:t>
            </a:r>
            <a:r>
              <a:rPr kumimoji="0" lang="en-US" sz="220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</a:t>
            </a:r>
            <a:endParaRPr lang="en-US" sz="2200" kern="0" dirty="0" smtClean="0">
              <a:solidFill>
                <a:schemeClr val="tx1"/>
              </a:solidFill>
              <a:latin typeface="+mn-lt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4483"/>
              </a:buClr>
              <a:buSzTx/>
              <a:buFont typeface="Wingdings" pitchFamily="-65" charset="2"/>
              <a:buChar char="§"/>
              <a:tabLst/>
              <a:defRPr/>
            </a:pPr>
            <a:endParaRPr kumimoji="0" lang="en-US" sz="2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>
              <a:buClr>
                <a:srgbClr val="004483"/>
              </a:buClr>
              <a:buFont typeface="Wingdings" pitchFamily="-65" charset="2"/>
              <a:buChar char="§"/>
            </a:pP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Reduction observed</a:t>
            </a:r>
            <a:r>
              <a:rPr kumimoji="0" lang="en-US" sz="22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 2-3 mm region </a:t>
            </a:r>
            <a:r>
              <a:rPr lang="en-US" sz="2200" b="0" i="0" kern="0" dirty="0" smtClean="0">
                <a:solidFill>
                  <a:schemeClr val="tx1"/>
                </a:solidFill>
              </a:rPr>
              <a:t> (mapped to midplane) </a:t>
            </a:r>
            <a:r>
              <a:rPr kumimoji="0" lang="en-US" sz="22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adjacent to </a:t>
            </a:r>
            <a:r>
              <a:rPr kumimoji="0" lang="en-US" sz="2200" b="0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separatrix</a:t>
            </a:r>
            <a:endParaRPr lang="en-US" sz="2200" b="0" i="0" kern="0" dirty="0" smtClean="0">
              <a:solidFill>
                <a:schemeClr val="tx1"/>
              </a:solidFill>
              <a:latin typeface="+mn-lt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4483"/>
              </a:buClr>
              <a:buSzTx/>
              <a:buFont typeface="Wingdings" pitchFamily="-65" charset="2"/>
              <a:buChar char="§"/>
              <a:tabLst/>
              <a:defRPr/>
            </a:pPr>
            <a:endParaRPr kumimoji="0" lang="en-US" sz="2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4483"/>
              </a:buClr>
              <a:buSzTx/>
              <a:buFont typeface="Wingdings" pitchFamily="-65" charset="2"/>
              <a:buChar char="§"/>
              <a:tabLst/>
              <a:defRPr/>
            </a:pPr>
            <a:r>
              <a:rPr lang="en-US" sz="2200" b="0" i="0" kern="0" dirty="0" err="1" smtClean="0">
                <a:solidFill>
                  <a:schemeClr val="tx1"/>
                </a:solidFill>
                <a:latin typeface="+mn-lt"/>
              </a:rPr>
              <a:t>Uncalibrated</a:t>
            </a:r>
            <a:r>
              <a:rPr lang="en-US" sz="2200" b="0" i="0" kern="0" dirty="0" smtClean="0">
                <a:solidFill>
                  <a:schemeClr val="tx1"/>
                </a:solidFill>
                <a:latin typeface="+mn-lt"/>
              </a:rPr>
              <a:t> IR camera data due to lithium coatings</a:t>
            </a:r>
            <a:endParaRPr kumimoji="0" lang="en-US" sz="2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Balmer line emissions suggest large increase in recombination rate in “snowflake” divertor</a:t>
            </a:r>
            <a:endParaRPr lang="en-US" dirty="0"/>
          </a:p>
        </p:txBody>
      </p:sp>
      <p:pic>
        <p:nvPicPr>
          <p:cNvPr id="5" name="Picture 4" descr="psi19-da-profil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0098" y="1295400"/>
            <a:ext cx="4473902" cy="3657600"/>
          </a:xfrm>
          <a:prstGeom prst="rect">
            <a:avLst/>
          </a:prstGeom>
        </p:spPr>
      </p:pic>
      <p:pic>
        <p:nvPicPr>
          <p:cNvPr id="6" name="Picture 5" descr="psi19-da-isa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1" y="1219201"/>
            <a:ext cx="3966266" cy="3962399"/>
          </a:xfrm>
          <a:prstGeom prst="rect">
            <a:avLst/>
          </a:prstGeom>
        </p:spPr>
      </p:pic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457200" y="5105400"/>
            <a:ext cx="80772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buClr>
                <a:srgbClr val="004483"/>
              </a:buClr>
              <a:buFont typeface="Wingdings" charset="2"/>
              <a:buChar char="§"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Divertor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</a:t>
            </a:r>
            <a:r>
              <a:rPr kumimoji="0" lang="en-US" sz="2000" b="0" i="0" u="none" strike="noStrike" kern="0" cap="none" spc="0" normalizeH="0" baseline="-25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ymbol" charset="2"/>
                <a:ea typeface="+mn-ea"/>
                <a:cs typeface="Symbol" charset="2"/>
              </a:rPr>
              <a:t>a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emission 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4483"/>
              </a:buClr>
              <a:buSzTx/>
              <a:buFont typeface="Times" pitchFamily="-65" charset="0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Increase in radiating zone width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4483"/>
              </a:buClr>
              <a:buSzTx/>
              <a:buFont typeface="Times" pitchFamily="-65" charset="0"/>
              <a:buChar char="•"/>
              <a:tabLst/>
              <a:defRPr/>
            </a:pPr>
            <a:r>
              <a:rPr lang="en-US" sz="1800" b="0" i="0" kern="0" noProof="0" dirty="0" smtClean="0">
                <a:solidFill>
                  <a:schemeClr val="tx1"/>
                </a:solidFill>
                <a:latin typeface="+mn-lt"/>
              </a:rPr>
              <a:t>Brightness increase (due to recombination) correlated with Langmuir probe </a:t>
            </a:r>
            <a:r>
              <a:rPr lang="en-US" sz="1800" b="0" kern="0" noProof="0" dirty="0" err="1" smtClean="0">
                <a:solidFill>
                  <a:schemeClr val="tx1"/>
                </a:solidFill>
                <a:latin typeface="+mn-lt"/>
              </a:rPr>
              <a:t>I</a:t>
            </a:r>
            <a:r>
              <a:rPr lang="en-US" sz="1800" b="0" kern="0" baseline="-25000" noProof="0" dirty="0" err="1" smtClean="0">
                <a:solidFill>
                  <a:schemeClr val="tx1"/>
                </a:solidFill>
                <a:latin typeface="+mn-lt"/>
              </a:rPr>
              <a:t>sat</a:t>
            </a:r>
            <a:r>
              <a:rPr lang="en-US" sz="1800" b="0" i="0" kern="0" noProof="0" dirty="0" smtClean="0">
                <a:solidFill>
                  <a:schemeClr val="tx1"/>
                </a:solidFill>
                <a:latin typeface="+mn-lt"/>
              </a:rPr>
              <a:t> decrease (due to particle flux reduction)</a:t>
            </a:r>
            <a:endParaRPr kumimoji="0" lang="en-US" sz="1800" b="0" i="0" u="none" strike="noStrike" kern="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 smtClean="0"/>
              <a:t>High-</a:t>
            </a:r>
            <a:r>
              <a:rPr lang="en-US" sz="3000" i="1" dirty="0" err="1" smtClean="0"/>
              <a:t>n</a:t>
            </a:r>
            <a:r>
              <a:rPr lang="en-US" sz="3000" dirty="0" smtClean="0"/>
              <a:t> Balmer line emission measurements suggest high divertor recombination rate, low </a:t>
            </a:r>
            <a:r>
              <a:rPr lang="en-US" sz="3000" i="1" dirty="0" smtClean="0"/>
              <a:t>T</a:t>
            </a:r>
            <a:r>
              <a:rPr lang="en-US" sz="3000" i="1" baseline="-25000" dirty="0" smtClean="0"/>
              <a:t>e</a:t>
            </a:r>
            <a:r>
              <a:rPr lang="en-US" sz="3000" dirty="0" smtClean="0"/>
              <a:t>, high </a:t>
            </a:r>
            <a:r>
              <a:rPr lang="en-US" sz="3000" i="1" dirty="0" smtClean="0"/>
              <a:t>n</a:t>
            </a:r>
            <a:r>
              <a:rPr lang="en-US" sz="3000" i="1" baseline="-25000" dirty="0" smtClean="0"/>
              <a:t>e</a:t>
            </a:r>
            <a:endParaRPr lang="en-US" sz="3000" i="1" baseline="-25000" dirty="0"/>
          </a:p>
        </p:txBody>
      </p:sp>
      <p:pic>
        <p:nvPicPr>
          <p:cNvPr id="4" name="Picture 3" descr="psi19-balmer-1.05-4e14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228600" y="1371600"/>
            <a:ext cx="8382000" cy="2987758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381000" y="4648200"/>
            <a:ext cx="84582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4483"/>
              </a:buClr>
              <a:buSzTx/>
              <a:buFont typeface="Wingdings" pitchFamily="-65" charset="2"/>
              <a:buChar char="§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Balmer series </a:t>
            </a:r>
            <a:r>
              <a:rPr lang="en-US" sz="1800" b="0" i="0" kern="0" dirty="0" smtClean="0">
                <a:solidFill>
                  <a:schemeClr val="tx1"/>
                </a:solidFill>
                <a:latin typeface="+mn-lt"/>
              </a:rPr>
              <a:t>spectra modeled with CRETIN; Spectra sensitive to</a:t>
            </a:r>
          </a:p>
          <a:p>
            <a:pPr marL="800100" lvl="1" indent="-342900">
              <a:buClr>
                <a:srgbClr val="004483"/>
              </a:buClr>
              <a:buFont typeface="Wingdings" pitchFamily="-65" charset="2"/>
              <a:buChar char="§"/>
            </a:pPr>
            <a:r>
              <a:rPr lang="en-US" sz="1600" b="0" i="0" kern="0" dirty="0" smtClean="0">
                <a:solidFill>
                  <a:schemeClr val="tx1"/>
                </a:solidFill>
                <a:latin typeface="+mn-lt"/>
              </a:rPr>
              <a:t>Line intensity &lt;-&gt; Recombination rate</a:t>
            </a:r>
          </a:p>
          <a:p>
            <a:pPr marL="800100" lvl="1" indent="-342900">
              <a:buClr>
                <a:srgbClr val="004483"/>
              </a:buClr>
              <a:buFont typeface="Wingdings" pitchFamily="-65" charset="2"/>
              <a:buChar char="§"/>
            </a:pPr>
            <a:r>
              <a:rPr lang="en-US" sz="1600" b="0" i="0" kern="0" dirty="0" smtClean="0">
                <a:solidFill>
                  <a:schemeClr val="tx1"/>
                </a:solidFill>
                <a:latin typeface="+mn-lt"/>
              </a:rPr>
              <a:t>Te &lt;-&gt; </a:t>
            </a:r>
            <a:r>
              <a:rPr lang="en-US" sz="1600" b="0" i="0" kern="0" dirty="0" err="1" smtClean="0">
                <a:solidFill>
                  <a:schemeClr val="tx1"/>
                </a:solidFill>
                <a:latin typeface="+mn-lt"/>
              </a:rPr>
              <a:t>Boltzman</a:t>
            </a:r>
            <a:r>
              <a:rPr lang="en-US" sz="1600" b="0" i="0" kern="0" dirty="0" smtClean="0">
                <a:solidFill>
                  <a:schemeClr val="tx1"/>
                </a:solidFill>
                <a:latin typeface="+mn-lt"/>
              </a:rPr>
              <a:t> population distribution</a:t>
            </a:r>
          </a:p>
          <a:p>
            <a:pPr marL="800100" lvl="1" indent="-342900">
              <a:buClr>
                <a:srgbClr val="004483"/>
              </a:buClr>
              <a:buFont typeface="Wingdings" pitchFamily="-65" charset="2"/>
              <a:buChar char="§"/>
            </a:pPr>
            <a:r>
              <a:rPr lang="en-US" sz="1600" b="0" i="0" kern="0" dirty="0" smtClean="0">
                <a:solidFill>
                  <a:schemeClr val="tx1"/>
                </a:solidFill>
                <a:latin typeface="+mn-lt"/>
              </a:rPr>
              <a:t>ne &lt;-&gt; Line broadening due to linear Stark effect from ion and electron </a:t>
            </a:r>
            <a:r>
              <a:rPr lang="en-US" sz="1600" b="0" i="0" kern="0" dirty="0" err="1" smtClean="0">
                <a:solidFill>
                  <a:schemeClr val="tx1"/>
                </a:solidFill>
                <a:latin typeface="+mn-lt"/>
              </a:rPr>
              <a:t>microfield</a:t>
            </a:r>
            <a:endParaRPr kumimoji="0" lang="en-US" sz="2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>
              <a:buClr>
                <a:srgbClr val="004483"/>
              </a:buClr>
              <a:buFont typeface="Wingdings" pitchFamily="-65" charset="2"/>
              <a:buChar char="§"/>
            </a:pPr>
            <a:r>
              <a:rPr kumimoji="0" lang="en-US" sz="2000" b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</a:t>
            </a:r>
            <a:r>
              <a:rPr kumimoji="0" lang="en-US" sz="2000" b="0" u="none" strike="noStrike" kern="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=0.8-1.2 eV, </a:t>
            </a:r>
            <a:r>
              <a:rPr lang="en-US" sz="2000" b="0" kern="0" dirty="0" smtClean="0">
                <a:solidFill>
                  <a:schemeClr val="tx1"/>
                </a:solidFill>
                <a:latin typeface="+mn-lt"/>
              </a:rPr>
              <a:t>n</a:t>
            </a:r>
            <a:r>
              <a:rPr lang="en-US" sz="2000" b="0" kern="0" baseline="-25000" dirty="0" smtClean="0">
                <a:solidFill>
                  <a:schemeClr val="tx1"/>
                </a:solidFill>
                <a:latin typeface="+mn-lt"/>
              </a:rPr>
              <a:t>e</a:t>
            </a:r>
            <a:r>
              <a:rPr lang="en-US" sz="2000" b="0" i="0" kern="0" dirty="0" smtClean="0">
                <a:solidFill>
                  <a:schemeClr val="tx1"/>
                </a:solidFill>
                <a:latin typeface="+mn-lt"/>
              </a:rPr>
              <a:t>=2-7 </a:t>
            </a:r>
            <a:r>
              <a:rPr lang="en-US" sz="2000" b="0" i="0" kern="0" dirty="0" err="1" smtClean="0">
                <a:solidFill>
                  <a:schemeClr val="tx1"/>
                </a:solidFill>
                <a:latin typeface="+mn-lt"/>
              </a:rPr>
              <a:t>x</a:t>
            </a:r>
            <a:r>
              <a:rPr lang="en-US" sz="2000" b="0" i="0" kern="0" dirty="0" smtClean="0">
                <a:solidFill>
                  <a:schemeClr val="tx1"/>
                </a:solidFill>
                <a:latin typeface="+mn-lt"/>
              </a:rPr>
              <a:t> 10</a:t>
            </a:r>
            <a:r>
              <a:rPr lang="en-US" sz="2000" b="0" i="0" kern="0" baseline="30000" dirty="0" smtClean="0">
                <a:solidFill>
                  <a:schemeClr val="tx1"/>
                </a:solidFill>
                <a:latin typeface="+mn-lt"/>
              </a:rPr>
              <a:t>20</a:t>
            </a:r>
            <a:r>
              <a:rPr lang="en-US" sz="2000" b="0" i="0" kern="0" dirty="0" smtClean="0">
                <a:solidFill>
                  <a:schemeClr val="tx1"/>
                </a:solidFill>
                <a:latin typeface="+mn-lt"/>
              </a:rPr>
              <a:t> m</a:t>
            </a:r>
            <a:r>
              <a:rPr lang="en-US" sz="2000" b="0" i="0" kern="0" baseline="30000" dirty="0" smtClean="0">
                <a:solidFill>
                  <a:schemeClr val="tx1"/>
                </a:solidFill>
                <a:latin typeface="+mn-lt"/>
              </a:rPr>
              <a:t>-3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inferred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from modeling</a:t>
            </a:r>
            <a:endParaRPr lang="en-US" sz="2000" b="0" i="0" kern="0" dirty="0" smtClean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 smtClean="0"/>
              <a:t>High-</a:t>
            </a:r>
            <a:r>
              <a:rPr lang="en-US" sz="3000" i="1" dirty="0" err="1" smtClean="0"/>
              <a:t>n</a:t>
            </a:r>
            <a:r>
              <a:rPr lang="en-US" sz="3000" dirty="0" smtClean="0"/>
              <a:t> Balmer line emission measurements suggest high divertor recombination rate, low </a:t>
            </a:r>
            <a:r>
              <a:rPr lang="en-US" sz="3000" i="1" dirty="0" smtClean="0"/>
              <a:t>T</a:t>
            </a:r>
            <a:r>
              <a:rPr lang="en-US" sz="3000" i="1" baseline="-25000" dirty="0" smtClean="0"/>
              <a:t>e</a:t>
            </a:r>
            <a:r>
              <a:rPr lang="en-US" sz="3000" dirty="0" smtClean="0"/>
              <a:t>, high </a:t>
            </a:r>
            <a:r>
              <a:rPr lang="en-US" sz="3000" i="1" dirty="0" smtClean="0"/>
              <a:t>n</a:t>
            </a:r>
            <a:r>
              <a:rPr lang="en-US" sz="3000" i="1" baseline="-25000" dirty="0" smtClean="0"/>
              <a:t>e</a:t>
            </a:r>
            <a:endParaRPr lang="en-US" sz="3000" i="1" baseline="-25000" dirty="0"/>
          </a:p>
        </p:txBody>
      </p:sp>
      <p:pic>
        <p:nvPicPr>
          <p:cNvPr id="5" name="Picture 4" descr="psi19-b10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304800" y="1905000"/>
            <a:ext cx="4648200" cy="3813329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5181600" y="1447800"/>
            <a:ext cx="37338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4483"/>
              </a:buClr>
              <a:buSzTx/>
              <a:buFont typeface="Wingdings" pitchFamily="-65" charset="2"/>
              <a:buChar char="§"/>
              <a:tabLst/>
              <a:defRPr/>
            </a:pP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 “snowflake” divertor and high-</a:t>
            </a:r>
            <a:r>
              <a:rPr kumimoji="0" lang="en-US" sz="22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ymbol" charset="2"/>
                <a:ea typeface="+mn-ea"/>
                <a:cs typeface="Symbol" charset="2"/>
              </a:rPr>
              <a:t>d</a:t>
            </a: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configurations, B10 emission is from outer SOL, in medium-</a:t>
            </a:r>
            <a:r>
              <a:rPr kumimoji="0" lang="en-US" sz="22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ymbol" charset="2"/>
                <a:ea typeface="+mn-ea"/>
                <a:cs typeface="Symbol" charset="2"/>
              </a:rPr>
              <a:t>d</a:t>
            </a: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configuration, B10 emission is mostly from PFR region</a:t>
            </a:r>
            <a:endParaRPr lang="en-US" sz="2200" kern="0" dirty="0" smtClean="0">
              <a:solidFill>
                <a:schemeClr val="tx1"/>
              </a:solidFill>
              <a:latin typeface="+mn-lt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4483"/>
              </a:buClr>
              <a:buSzTx/>
              <a:buFont typeface="Wingdings" pitchFamily="-65" charset="2"/>
              <a:buChar char="§"/>
              <a:tabLst/>
              <a:defRPr/>
            </a:pPr>
            <a:endParaRPr kumimoji="0" lang="en-US" sz="2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4483"/>
              </a:buClr>
              <a:buSzTx/>
              <a:buFont typeface="Wingdings" pitchFamily="-65" charset="2"/>
              <a:buChar char="§"/>
              <a:tabLst/>
              <a:defRPr/>
            </a:pPr>
            <a:r>
              <a:rPr lang="en-US" sz="2200" b="0" i="0" kern="0" noProof="0" dirty="0" smtClean="0">
                <a:solidFill>
                  <a:schemeClr val="tx1"/>
                </a:solidFill>
                <a:latin typeface="+mn-lt"/>
              </a:rPr>
              <a:t>Increase in divertor </a:t>
            </a:r>
            <a:r>
              <a:rPr lang="en-US" sz="2200" b="0" kern="0" noProof="0" dirty="0" smtClean="0">
                <a:solidFill>
                  <a:schemeClr val="tx1"/>
                </a:solidFill>
                <a:latin typeface="+mn-lt"/>
              </a:rPr>
              <a:t>n</a:t>
            </a:r>
            <a:r>
              <a:rPr lang="en-US" sz="2200" b="0" kern="0" baseline="-25000" noProof="0" dirty="0" smtClean="0">
                <a:solidFill>
                  <a:schemeClr val="tx1"/>
                </a:solidFill>
                <a:latin typeface="+mn-lt"/>
              </a:rPr>
              <a:t>e</a:t>
            </a:r>
            <a:r>
              <a:rPr lang="en-US" sz="2200" b="0" i="0" kern="0" noProof="0" dirty="0" smtClean="0">
                <a:solidFill>
                  <a:schemeClr val="tx1"/>
                </a:solidFill>
                <a:latin typeface="+mn-lt"/>
              </a:rPr>
              <a:t> despite lithium conditioning </a:t>
            </a:r>
            <a:r>
              <a:rPr lang="en-US" sz="2200" b="0" i="0" kern="0" dirty="0" smtClean="0">
                <a:solidFill>
                  <a:schemeClr val="tx1"/>
                </a:solidFill>
                <a:latin typeface="+mn-lt"/>
              </a:rPr>
              <a:t>that reduces recycling</a:t>
            </a:r>
            <a:endParaRPr kumimoji="0" lang="en-US" sz="2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Divertor camera images show formation of extended radiation zone in “snowflake” divertor</a:t>
            </a:r>
            <a:endParaRPr lang="en-US" dirty="0"/>
          </a:p>
        </p:txBody>
      </p:sp>
      <p:pic>
        <p:nvPicPr>
          <p:cNvPr id="4" name="Picture 3" descr="psi19-miro2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0" y="1703264"/>
            <a:ext cx="9144000" cy="3451471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304800" y="5410200"/>
            <a:ext cx="7772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4483"/>
              </a:buClr>
              <a:buSzTx/>
              <a:buFont typeface="Wingdings" pitchFamily="-65" charset="2"/>
              <a:buChar char="§"/>
              <a:tabLst/>
              <a:defRPr/>
            </a:pP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Visible camera images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4483"/>
              </a:buClr>
              <a:buSzTx/>
              <a:buFont typeface="Wingdings" pitchFamily="-65" charset="2"/>
              <a:buChar char="§"/>
              <a:tabLst/>
              <a:defRPr/>
            </a:pPr>
            <a:r>
              <a:rPr lang="en-US" sz="2200" b="0" i="0" kern="0" noProof="0" dirty="0" smtClean="0">
                <a:solidFill>
                  <a:schemeClr val="tx1"/>
                </a:solidFill>
                <a:latin typeface="+mn-lt"/>
              </a:rPr>
              <a:t>Zone extent correlated with divertor configuration</a:t>
            </a:r>
            <a:endParaRPr kumimoji="0" lang="en-US" sz="2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 blobs move radially at the same velocity regardless of divertor configuration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371600"/>
            <a:ext cx="2438400" cy="5029200"/>
          </a:xfrm>
        </p:spPr>
        <p:txBody>
          <a:bodyPr/>
          <a:lstStyle/>
          <a:p>
            <a:r>
              <a:rPr lang="en-US" sz="1700" dirty="0" smtClean="0"/>
              <a:t>Data from gas puff imaging diagnostic</a:t>
            </a:r>
          </a:p>
          <a:p>
            <a:r>
              <a:rPr lang="en-US" sz="1700" dirty="0" smtClean="0"/>
              <a:t>The "average" trajectories from the time-delayed cross correlations: each data point is the location of the maximum in the delayed cross correlation (relative to the reference point in the SOL).  </a:t>
            </a:r>
          </a:p>
          <a:p>
            <a:r>
              <a:rPr lang="en-US" sz="1700" dirty="0" smtClean="0"/>
              <a:t>The time delays used are integer multiples of the framing time (7us).</a:t>
            </a:r>
          </a:p>
        </p:txBody>
      </p:sp>
      <p:pic>
        <p:nvPicPr>
          <p:cNvPr id="5" name="Picture 4" descr="Picture 2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2932250" y="1371600"/>
            <a:ext cx="6135550" cy="48768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Blob sizes appear to be similar in “snowflake” and standard divertor configurations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2590800" cy="4953000"/>
          </a:xfrm>
        </p:spPr>
        <p:txBody>
          <a:bodyPr/>
          <a:lstStyle/>
          <a:p>
            <a:r>
              <a:rPr lang="en-US" sz="1700" dirty="0" smtClean="0"/>
              <a:t>The first page is 50% contour plot of the 0-lag cross-correlation between a reference point in the SOL and all other points in the images.  </a:t>
            </a:r>
          </a:p>
          <a:p>
            <a:r>
              <a:rPr lang="en-US" sz="1700" dirty="0" smtClean="0"/>
              <a:t>The poloidal and radial auto-correlation lengths are a sub-set of this data.</a:t>
            </a:r>
          </a:p>
          <a:p>
            <a:r>
              <a:rPr lang="en-US" sz="1700" dirty="0" smtClean="0"/>
              <a:t>The net result: in all cases blobs are ~4cm FWHM in both radial and poloidal dimension.</a:t>
            </a:r>
            <a:endParaRPr lang="en-US" sz="1700" dirty="0"/>
          </a:p>
        </p:txBody>
      </p:sp>
      <p:pic>
        <p:nvPicPr>
          <p:cNvPr id="7" name="Picture 6" descr="Picture 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3121338" y="1676400"/>
            <a:ext cx="6022662" cy="44196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dirty="0"/>
              <a:t>High </a:t>
            </a:r>
            <a:r>
              <a:rPr kumimoji="1" lang="en-US" i="1" dirty="0" err="1"/>
              <a:t>f</a:t>
            </a:r>
            <a:r>
              <a:rPr kumimoji="1" lang="en-US" i="1" baseline="-25000" dirty="0" err="1"/>
              <a:t>rad</a:t>
            </a:r>
            <a:r>
              <a:rPr kumimoji="1" lang="en-US" dirty="0"/>
              <a:t> can be</a:t>
            </a:r>
            <a:r>
              <a:rPr kumimoji="1" lang="en-US" dirty="0" smtClean="0"/>
              <a:t> achieved </a:t>
            </a:r>
            <a:r>
              <a:rPr kumimoji="1" lang="en-US" dirty="0"/>
              <a:t>with carbon</a:t>
            </a:r>
            <a:r>
              <a:rPr kumimoji="1" lang="en-US" dirty="0" smtClean="0"/>
              <a:t> in “snowflake” divertor at high </a:t>
            </a:r>
            <a:r>
              <a:rPr kumimoji="1" lang="en-US" i="1" dirty="0" smtClean="0"/>
              <a:t>n</a:t>
            </a:r>
            <a:r>
              <a:rPr kumimoji="1" lang="en-US" i="1" baseline="-25000" dirty="0" smtClean="0"/>
              <a:t>e</a:t>
            </a:r>
            <a:r>
              <a:rPr kumimoji="1" lang="en-US" dirty="0" smtClean="0"/>
              <a:t> and longer</a:t>
            </a:r>
            <a:r>
              <a:rPr kumimoji="1" lang="en-US" i="1" dirty="0" smtClean="0"/>
              <a:t> L</a:t>
            </a:r>
            <a:r>
              <a:rPr kumimoji="1" lang="en-US" i="1" baseline="-25000" dirty="0" smtClean="0"/>
              <a:t>x</a:t>
            </a:r>
            <a:endParaRPr kumimoji="1" lang="en-US" i="1" baseline="-25000" dirty="0"/>
          </a:p>
        </p:txBody>
      </p:sp>
      <p:sp>
        <p:nvSpPr>
          <p:cNvPr id="310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3810000" cy="5105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kumimoji="1" lang="en-US" sz="1800" dirty="0" err="1"/>
              <a:t>Hulse</a:t>
            </a:r>
            <a:r>
              <a:rPr kumimoji="1" lang="en-US" sz="1800" dirty="0"/>
              <a:t>-Post non-coronal radiative cooling curves for low Z impurities for </a:t>
            </a:r>
            <a:r>
              <a:rPr kumimoji="1" lang="en-US" sz="1800" i="1" dirty="0"/>
              <a:t>n</a:t>
            </a:r>
            <a:r>
              <a:rPr kumimoji="1" lang="en-US" sz="1800" i="1" baseline="-25000" dirty="0"/>
              <a:t>0</a:t>
            </a:r>
            <a:r>
              <a:rPr kumimoji="1" lang="en-US" sz="1800" i="1" dirty="0"/>
              <a:t>/n</a:t>
            </a:r>
            <a:r>
              <a:rPr kumimoji="1" lang="en-US" sz="1800" i="1" baseline="-25000" dirty="0"/>
              <a:t>e</a:t>
            </a:r>
            <a:r>
              <a:rPr kumimoji="1" lang="en-US" sz="1800" dirty="0"/>
              <a:t>, </a:t>
            </a:r>
            <a:r>
              <a:rPr kumimoji="1" lang="en-US" sz="1800" i="1" dirty="0"/>
              <a:t>n</a:t>
            </a:r>
            <a:r>
              <a:rPr kumimoji="1" lang="en-US" sz="1800" i="1" baseline="-25000" dirty="0"/>
              <a:t>e</a:t>
            </a:r>
            <a:r>
              <a:rPr kumimoji="1" lang="en-US" sz="1800" i="1" dirty="0"/>
              <a:t>-</a:t>
            </a:r>
            <a:r>
              <a:rPr kumimoji="1" lang="en-US" sz="1800" i="1" dirty="0" err="1">
                <a:latin typeface="Symbol" pitchFamily="24" charset="2"/>
                <a:sym typeface="Symbol" pitchFamily="24" charset="2"/>
              </a:rPr>
              <a:t></a:t>
            </a:r>
            <a:r>
              <a:rPr kumimoji="1" lang="en-US" sz="1800" baseline="-25000" dirty="0" err="1"/>
              <a:t>recy</a:t>
            </a:r>
            <a:endParaRPr kumimoji="1" lang="en-US" sz="1800" dirty="0"/>
          </a:p>
          <a:p>
            <a:pPr>
              <a:lnSpc>
                <a:spcPct val="90000"/>
              </a:lnSpc>
            </a:pPr>
            <a:endParaRPr kumimoji="1" lang="en-US" sz="1800" dirty="0"/>
          </a:p>
          <a:p>
            <a:pPr>
              <a:lnSpc>
                <a:spcPct val="90000"/>
              </a:lnSpc>
            </a:pPr>
            <a:r>
              <a:rPr kumimoji="1" lang="en-US" sz="1800" dirty="0"/>
              <a:t>Calculate max </a:t>
            </a:r>
            <a:r>
              <a:rPr kumimoji="1" lang="en-US" sz="1800" i="1" dirty="0" err="1"/>
              <a:t>q</a:t>
            </a:r>
            <a:r>
              <a:rPr kumimoji="1" lang="en-US" sz="1800" i="1" baseline="-25000" dirty="0"/>
              <a:t>||</a:t>
            </a:r>
            <a:r>
              <a:rPr kumimoji="1" lang="en-US" sz="1800" dirty="0"/>
              <a:t> that can be radiated</a:t>
            </a:r>
          </a:p>
          <a:p>
            <a:pPr>
              <a:lnSpc>
                <a:spcPct val="90000"/>
              </a:lnSpc>
            </a:pPr>
            <a:r>
              <a:rPr kumimoji="1" lang="en-US" sz="1800" dirty="0"/>
              <a:t>Express max </a:t>
            </a:r>
            <a:r>
              <a:rPr kumimoji="1" lang="en-US" sz="1800" i="1" dirty="0" err="1"/>
              <a:t>q</a:t>
            </a:r>
            <a:r>
              <a:rPr kumimoji="1" lang="en-US" sz="1800" i="1" baseline="-25000" dirty="0"/>
              <a:t>|| </a:t>
            </a:r>
            <a:r>
              <a:rPr kumimoji="1" lang="en-US" sz="1800" dirty="0"/>
              <a:t>as function of distance from heat source for range of  </a:t>
            </a:r>
            <a:r>
              <a:rPr kumimoji="1" lang="en-US" sz="1800" i="1" dirty="0" err="1"/>
              <a:t>f</a:t>
            </a:r>
            <a:r>
              <a:rPr kumimoji="1" lang="en-US" sz="1800" i="1" baseline="-25000" dirty="0" err="1"/>
              <a:t>z</a:t>
            </a:r>
            <a:r>
              <a:rPr kumimoji="1" lang="en-US" sz="1800" i="1" baseline="-25000" dirty="0"/>
              <a:t>   </a:t>
            </a:r>
          </a:p>
          <a:p>
            <a:pPr>
              <a:lnSpc>
                <a:spcPct val="90000"/>
              </a:lnSpc>
              <a:buFont typeface="Wingdings" pitchFamily="24" charset="2"/>
              <a:buNone/>
            </a:pPr>
            <a:r>
              <a:rPr kumimoji="1" lang="en-US" sz="1800" dirty="0"/>
              <a:t>	(Post JNM 220-222, 1014 (1995) )</a:t>
            </a:r>
          </a:p>
          <a:p>
            <a:pPr>
              <a:lnSpc>
                <a:spcPct val="90000"/>
              </a:lnSpc>
            </a:pPr>
            <a:r>
              <a:rPr kumimoji="1" lang="en-US" sz="1800" dirty="0"/>
              <a:t>Power losses due to deuterium </a:t>
            </a:r>
            <a:r>
              <a:rPr kumimoji="1" lang="en-US" sz="1800" i="1" dirty="0" err="1"/>
              <a:t>P</a:t>
            </a:r>
            <a:r>
              <a:rPr kumimoji="1" lang="en-US" sz="1800" i="1" baseline="-25000" dirty="0" err="1"/>
              <a:t>rad</a:t>
            </a:r>
            <a:r>
              <a:rPr kumimoji="1" lang="en-US" sz="1800" dirty="0"/>
              <a:t> and ionization not considered</a:t>
            </a:r>
          </a:p>
          <a:p>
            <a:pPr>
              <a:lnSpc>
                <a:spcPct val="70000"/>
              </a:lnSpc>
            </a:pPr>
            <a:endParaRPr kumimoji="1" lang="en-US" dirty="0" smtClean="0"/>
          </a:p>
          <a:p>
            <a:pPr>
              <a:lnSpc>
                <a:spcPct val="90000"/>
              </a:lnSpc>
            </a:pPr>
            <a:r>
              <a:rPr kumimoji="1" lang="en-US" sz="1800" dirty="0" smtClean="0"/>
              <a:t>For NSTX, use n</a:t>
            </a:r>
            <a:r>
              <a:rPr kumimoji="1" lang="en-US" sz="1800" baseline="-25000" dirty="0" smtClean="0"/>
              <a:t>0</a:t>
            </a:r>
            <a:r>
              <a:rPr kumimoji="1" lang="en-US" sz="1800" dirty="0" smtClean="0"/>
              <a:t> = 0.1 % and </a:t>
            </a:r>
            <a:r>
              <a:rPr kumimoji="1" lang="en-US" sz="1800" i="1" dirty="0" smtClean="0"/>
              <a:t>n</a:t>
            </a:r>
            <a:r>
              <a:rPr kumimoji="1" lang="en-US" sz="1800" i="1" baseline="-25000" dirty="0" smtClean="0"/>
              <a:t>e</a:t>
            </a:r>
            <a:r>
              <a:rPr kumimoji="1" lang="en-US" sz="1800" i="1" dirty="0" smtClean="0"/>
              <a:t>-</a:t>
            </a:r>
            <a:r>
              <a:rPr kumimoji="1" lang="en-US" sz="1800" i="1" dirty="0" err="1" smtClean="0">
                <a:latin typeface="Symbol" pitchFamily="24" charset="2"/>
                <a:sym typeface="Symbol" pitchFamily="24" charset="2"/>
              </a:rPr>
              <a:t></a:t>
            </a:r>
            <a:r>
              <a:rPr kumimoji="1" lang="en-US" sz="1800" baseline="-25000" dirty="0" err="1" smtClean="0"/>
              <a:t>recy</a:t>
            </a:r>
            <a:r>
              <a:rPr kumimoji="1" lang="en-US" sz="1800" dirty="0" smtClean="0"/>
              <a:t> = </a:t>
            </a:r>
            <a:r>
              <a:rPr kumimoji="1" lang="en-US" sz="1800" i="1" dirty="0" smtClean="0"/>
              <a:t>n</a:t>
            </a:r>
            <a:r>
              <a:rPr kumimoji="1" lang="en-US" sz="1800" i="1" baseline="-25000" dirty="0" smtClean="0"/>
              <a:t>e</a:t>
            </a:r>
            <a:r>
              <a:rPr kumimoji="1" lang="en-US" sz="1800" dirty="0" smtClean="0"/>
              <a:t> </a:t>
            </a:r>
            <a:r>
              <a:rPr kumimoji="1" lang="en-US" sz="1800" dirty="0" err="1" smtClean="0"/>
              <a:t>x</a:t>
            </a:r>
            <a:r>
              <a:rPr kumimoji="1" lang="en-US" sz="1800" dirty="0" smtClean="0"/>
              <a:t>  1e-3 </a:t>
            </a:r>
            <a:r>
              <a:rPr kumimoji="1" lang="en-US" sz="1800" dirty="0" err="1" smtClean="0"/>
              <a:t>s</a:t>
            </a:r>
            <a:endParaRPr kumimoji="1" lang="en-US" sz="1800" dirty="0" smtClean="0"/>
          </a:p>
          <a:p>
            <a:pPr>
              <a:lnSpc>
                <a:spcPct val="90000"/>
              </a:lnSpc>
            </a:pPr>
            <a:endParaRPr kumimoji="1" lang="en-US" dirty="0"/>
          </a:p>
        </p:txBody>
      </p:sp>
      <p:pic>
        <p:nvPicPr>
          <p:cNvPr id="310278" name="Picture 6" descr="image-6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5072063"/>
            <a:ext cx="3429000" cy="1481137"/>
          </a:xfrm>
          <a:prstGeom prst="rect">
            <a:avLst/>
          </a:prstGeom>
          <a:solidFill>
            <a:srgbClr val="CCFFFF"/>
          </a:solidFill>
        </p:spPr>
      </p:pic>
      <p:sp>
        <p:nvSpPr>
          <p:cNvPr id="310282" name="Rectangle 10"/>
          <p:cNvSpPr>
            <a:spLocks noChangeArrowheads="1"/>
          </p:cNvSpPr>
          <p:nvPr/>
        </p:nvSpPr>
        <p:spPr bwMode="auto">
          <a:xfrm>
            <a:off x="6908800" y="2422525"/>
            <a:ext cx="1841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8" name="Picture 7" descr="iaea08-post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9600" y="1295399"/>
            <a:ext cx="4435699" cy="35949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09625"/>
          </a:xfrm>
        </p:spPr>
        <p:txBody>
          <a:bodyPr/>
          <a:lstStyle/>
          <a:p>
            <a:r>
              <a:rPr lang="en-US" dirty="0" smtClean="0"/>
              <a:t>Volumetric power and momentum losses are increased due to geometry in “snowflake” divertor</a:t>
            </a:r>
            <a:endParaRPr lang="en-US" dirty="0"/>
          </a:p>
        </p:txBody>
      </p:sp>
      <p:sp>
        <p:nvSpPr>
          <p:cNvPr id="5" name="Rectangle 1027"/>
          <p:cNvSpPr txBox="1">
            <a:spLocks noChangeArrowheads="1"/>
          </p:cNvSpPr>
          <p:nvPr/>
        </p:nvSpPr>
        <p:spPr bwMode="auto">
          <a:xfrm>
            <a:off x="228600" y="4114800"/>
            <a:ext cx="5486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4483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Parallel momentum and power balance:</a:t>
            </a: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elvetica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4483"/>
              </a:buClr>
              <a:buSzTx/>
              <a:buFont typeface="Wingdings" charset="2"/>
              <a:buChar char="§"/>
              <a:tabLst/>
              <a:defRPr/>
            </a:pPr>
            <a:endParaRPr kumimoji="1" lang="en-US" sz="20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4483"/>
              </a:buClr>
              <a:buSzTx/>
              <a:buFont typeface="Wingdings" charset="2"/>
              <a:buChar char="§"/>
              <a:tabLst/>
              <a:defRPr/>
            </a:pPr>
            <a:endParaRPr kumimoji="1" lang="en-US" sz="20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1028" descr="image-1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4876800"/>
            <a:ext cx="7315200" cy="687388"/>
          </a:xfrm>
          <a:prstGeom prst="rect">
            <a:avLst/>
          </a:prstGeom>
          <a:noFill/>
        </p:spPr>
      </p:pic>
      <p:pic>
        <p:nvPicPr>
          <p:cNvPr id="7" name="Picture 1030" descr="image-1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5" y="5715000"/>
            <a:ext cx="8162925" cy="687388"/>
          </a:xfrm>
          <a:prstGeom prst="rect">
            <a:avLst/>
          </a:prstGeom>
          <a:noFill/>
        </p:spPr>
      </p:pic>
      <p:sp>
        <p:nvSpPr>
          <p:cNvPr id="8" name="AutoShape 1031"/>
          <p:cNvSpPr>
            <a:spLocks noChangeArrowheads="1"/>
          </p:cNvSpPr>
          <p:nvPr/>
        </p:nvSpPr>
        <p:spPr bwMode="auto">
          <a:xfrm>
            <a:off x="3733800" y="4953000"/>
            <a:ext cx="4038600" cy="6096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CCFFFF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1032"/>
          <p:cNvSpPr>
            <a:spLocks noChangeArrowheads="1"/>
          </p:cNvSpPr>
          <p:nvPr/>
        </p:nvSpPr>
        <p:spPr bwMode="auto">
          <a:xfrm>
            <a:off x="8077200" y="5791200"/>
            <a:ext cx="533400" cy="6096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CCFFFF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Rectangle 1037"/>
          <p:cNvSpPr>
            <a:spLocks noChangeArrowheads="1"/>
          </p:cNvSpPr>
          <p:nvPr/>
        </p:nvSpPr>
        <p:spPr bwMode="auto">
          <a:xfrm>
            <a:off x="4041775" y="4724400"/>
            <a:ext cx="43624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89C4FF"/>
                </a:solidFill>
                <a:latin typeface="Arial" charset="0"/>
              </a:rPr>
              <a:t>CX &amp; elastic               recombination  </a:t>
            </a:r>
          </a:p>
        </p:txBody>
      </p:sp>
      <p:sp>
        <p:nvSpPr>
          <p:cNvPr id="12" name="Rectangle 1038"/>
          <p:cNvSpPr>
            <a:spLocks noChangeArrowheads="1"/>
          </p:cNvSpPr>
          <p:nvPr/>
        </p:nvSpPr>
        <p:spPr bwMode="auto">
          <a:xfrm>
            <a:off x="7543800" y="5486400"/>
            <a:ext cx="1482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89C4FF"/>
                </a:solidFill>
                <a:latin typeface="Arial" charset="0"/>
              </a:rPr>
              <a:t>Rad. power</a:t>
            </a: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381000" y="1524000"/>
            <a:ext cx="81534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4483"/>
              </a:buClr>
              <a:buSzTx/>
              <a:buFont typeface="Wingdings" charset="2"/>
              <a:buChar char="§"/>
              <a:tabLst/>
              <a:defRPr/>
            </a:pPr>
            <a:r>
              <a:rPr kumimoji="1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Fraction of </a:t>
            </a:r>
            <a:r>
              <a:rPr kumimoji="1" lang="en-US" sz="2000" b="0" i="1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</a:t>
            </a:r>
            <a:r>
              <a:rPr kumimoji="1" lang="en-US" sz="2000" b="0" i="1" u="none" strike="noStrike" kern="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|| </a:t>
            </a:r>
            <a:r>
              <a:rPr kumimoji="1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to be radiated is a function of </a:t>
            </a:r>
            <a:r>
              <a:rPr kumimoji="1" lang="en-US" sz="20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</a:t>
            </a:r>
            <a:r>
              <a:rPr kumimoji="1" lang="en-US" sz="2000" b="0" i="1" u="none" strike="noStrike" kern="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</a:t>
            </a:r>
            <a:r>
              <a:rPr kumimoji="1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for given impurity</a:t>
            </a: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4483"/>
              </a:buClr>
              <a:buSzTx/>
              <a:buFont typeface="Times" charset="0"/>
              <a:buChar char="•"/>
              <a:tabLst/>
              <a:defRPr/>
            </a:pPr>
            <a:r>
              <a:rPr kumimoji="1" lang="en-US" sz="19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high </a:t>
            </a:r>
            <a:r>
              <a:rPr kumimoji="1" lang="en-US" sz="1900" b="0" i="1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f</a:t>
            </a:r>
            <a:r>
              <a:rPr kumimoji="1" lang="en-US" sz="1900" b="0" i="1" u="none" strike="noStrike" kern="0" cap="none" spc="0" normalizeH="0" baseline="-25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rad</a:t>
            </a:r>
            <a:r>
              <a:rPr kumimoji="1" lang="en-US" sz="1900" b="0" i="1" u="none" strike="noStrike" kern="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  </a:t>
            </a:r>
            <a:r>
              <a:rPr kumimoji="1" lang="en-US" sz="19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only where </a:t>
            </a:r>
            <a:r>
              <a:rPr kumimoji="1" lang="en-US" sz="19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L</a:t>
            </a:r>
            <a:r>
              <a:rPr kumimoji="1" lang="en-US" sz="1900" b="0" i="1" u="none" strike="noStrike" kern="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x</a:t>
            </a:r>
            <a:r>
              <a:rPr kumimoji="1" lang="en-US" sz="19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 longest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4483"/>
              </a:buClr>
              <a:buSzTx/>
              <a:buFont typeface="Wingdings" charset="2"/>
              <a:buChar char="§"/>
              <a:tabLst/>
              <a:defRPr/>
            </a:pPr>
            <a:endParaRPr kumimoji="1" lang="en-US" sz="19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4483"/>
              </a:buClr>
              <a:buSzTx/>
              <a:buFont typeface="Wingdings" charset="2"/>
              <a:buChar char="§"/>
              <a:tabLst/>
              <a:defRPr/>
            </a:pPr>
            <a:r>
              <a:rPr kumimoji="1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Electron-ion recombination rate depends on divertor ion residence time</a:t>
            </a: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4483"/>
              </a:buClr>
              <a:buSzTx/>
              <a:buFont typeface="Times" charset="0"/>
              <a:buChar char="•"/>
              <a:tabLst/>
              <a:defRPr/>
            </a:pPr>
            <a:r>
              <a:rPr kumimoji="0" lang="en-US" sz="19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Ion recombination time: </a:t>
            </a:r>
            <a:r>
              <a:rPr kumimoji="0" lang="en-US" sz="19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ymbol" charset="2"/>
                <a:ea typeface="+mn-ea"/>
                <a:sym typeface="Symbol" charset="2"/>
              </a:rPr>
              <a:t></a:t>
            </a:r>
            <a:r>
              <a:rPr kumimoji="0" lang="en-US" sz="1900" b="0" i="0" u="none" strike="noStrike" kern="0" cap="none" spc="0" normalizeH="0" baseline="-25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ion</a:t>
            </a:r>
            <a:r>
              <a:rPr kumimoji="0" lang="en-US" sz="19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~ 1−10 ms at </a:t>
            </a:r>
            <a:r>
              <a:rPr kumimoji="0" lang="en-US" sz="19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T</a:t>
            </a:r>
            <a:r>
              <a:rPr kumimoji="0" lang="en-US" sz="1900" b="0" i="1" u="none" strike="noStrike" kern="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e</a:t>
            </a:r>
            <a:r>
              <a:rPr kumimoji="0" lang="en-US" sz="19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 =1.3 eV</a:t>
            </a: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4483"/>
              </a:buClr>
              <a:buSzTx/>
              <a:buFont typeface="Times" charset="0"/>
              <a:buChar char="•"/>
              <a:tabLst/>
              <a:defRPr/>
            </a:pPr>
            <a:r>
              <a:rPr kumimoji="0" lang="en-US" sz="19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Ion residence </a:t>
            </a:r>
            <a:r>
              <a:rPr kumimoji="0" lang="en-US" sz="19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time:</a:t>
            </a:r>
            <a:r>
              <a:rPr kumimoji="0" lang="en-US" sz="19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ymbol" charset="2"/>
                <a:ea typeface="+mn-ea"/>
                <a:sym typeface="Symbol" charset="2"/>
              </a:rPr>
              <a:t></a:t>
            </a:r>
            <a:r>
              <a:rPr kumimoji="0" lang="en-US" sz="1900" b="0" i="0" u="none" strike="noStrike" kern="0" cap="none" spc="0" normalizeH="0" baseline="-25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ion</a:t>
            </a:r>
            <a:r>
              <a:rPr kumimoji="0" lang="en-US" sz="19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 </a:t>
            </a:r>
            <a:r>
              <a:rPr kumimoji="0" lang="en-US" sz="19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sym typeface="Symbol" charset="2"/>
              </a:rPr>
              <a:t></a:t>
            </a:r>
            <a:r>
              <a:rPr kumimoji="0" lang="en-US" sz="19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 1 ms</a:t>
            </a:r>
            <a:endParaRPr kumimoji="1" lang="en-US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plans</a:t>
            </a:r>
            <a:endParaRPr lang="en-US" dirty="0"/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48400" y="1295400"/>
            <a:ext cx="2436813" cy="3048000"/>
          </a:xfrm>
          <a:prstGeom prst="rect">
            <a:avLst/>
          </a:prstGeom>
          <a:noFill/>
        </p:spPr>
      </p:pic>
      <p:pic>
        <p:nvPicPr>
          <p:cNvPr id="7" name="Picture 2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7994" y="4267200"/>
            <a:ext cx="2310043" cy="2362200"/>
          </a:xfrm>
          <a:prstGeom prst="rect">
            <a:avLst/>
          </a:prstGeom>
          <a:noFill/>
        </p:spPr>
      </p:pic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381000" y="1524000"/>
            <a:ext cx="81534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4483"/>
              </a:buClr>
              <a:buSzTx/>
              <a:buFont typeface="Wingdings" charset="2"/>
              <a:buChar char="§"/>
              <a:tabLst/>
              <a:defRPr/>
            </a:pPr>
            <a:r>
              <a:rPr kumimoji="1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Magnetic control of “snowflake” divertor</a:t>
            </a:r>
          </a:p>
          <a:p>
            <a:pPr marL="800100" lvl="1" indent="-342900">
              <a:lnSpc>
                <a:spcPct val="90000"/>
              </a:lnSpc>
              <a:buClr>
                <a:srgbClr val="004483"/>
              </a:buClr>
              <a:buFont typeface="Arial"/>
              <a:buChar char="•"/>
              <a:defRPr/>
            </a:pPr>
            <a:r>
              <a:rPr kumimoji="1" lang="en-US" sz="2000" b="0" i="0" kern="0" dirty="0" smtClean="0">
                <a:solidFill>
                  <a:schemeClr val="tx1"/>
                </a:solidFill>
                <a:latin typeface="+mn-lt"/>
              </a:rPr>
              <a:t>RT-control of 2</a:t>
            </a:r>
            <a:r>
              <a:rPr kumimoji="1" lang="en-US" sz="2000" b="0" i="0" kern="0" baseline="30000" dirty="0" smtClean="0">
                <a:solidFill>
                  <a:schemeClr val="tx1"/>
                </a:solidFill>
                <a:latin typeface="+mn-lt"/>
              </a:rPr>
              <a:t>nd</a:t>
            </a:r>
            <a:r>
              <a:rPr kumimoji="1" lang="en-US" sz="2000" b="0" i="0" kern="0" dirty="0" smtClean="0">
                <a:solidFill>
                  <a:schemeClr val="tx1"/>
                </a:solidFill>
                <a:latin typeface="+mn-lt"/>
              </a:rPr>
              <a:t> null-point with PCS</a:t>
            </a:r>
          </a:p>
          <a:p>
            <a:pPr marL="800100" lvl="1" indent="-342900">
              <a:lnSpc>
                <a:spcPct val="90000"/>
              </a:lnSpc>
              <a:buClr>
                <a:srgbClr val="004483"/>
              </a:buClr>
              <a:buFont typeface="Arial"/>
              <a:buChar char="•"/>
              <a:defRPr/>
            </a:pPr>
            <a:r>
              <a:rPr kumimoji="1" lang="en-US" sz="2000" b="0" i="0" kern="0" dirty="0" smtClean="0">
                <a:solidFill>
                  <a:schemeClr val="tx1"/>
                </a:solidFill>
                <a:latin typeface="+mn-lt"/>
              </a:rPr>
              <a:t>Use of PF1B for control</a:t>
            </a:r>
            <a:endParaRPr kumimoji="1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4483"/>
              </a:buClr>
              <a:buSzTx/>
              <a:buFont typeface="Wingdings" charset="2"/>
              <a:buChar char="§"/>
              <a:tabLst/>
              <a:defRPr/>
            </a:pPr>
            <a:r>
              <a:rPr kumimoji="1" lang="en-US" sz="2000" b="0" i="0" kern="0" dirty="0" smtClean="0">
                <a:solidFill>
                  <a:schemeClr val="tx1"/>
                </a:solidFill>
                <a:latin typeface="+mn-lt"/>
              </a:rPr>
              <a:t>Transport and turbulence characterization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4483"/>
              </a:buClr>
              <a:buSzTx/>
              <a:buFont typeface="Wingdings" charset="2"/>
              <a:buChar char="§"/>
              <a:tabLst/>
              <a:defRPr/>
            </a:pPr>
            <a:r>
              <a:rPr kumimoji="1" lang="en-US" sz="2000" b="0" i="0" kern="0" dirty="0" smtClean="0">
                <a:solidFill>
                  <a:schemeClr val="tx1"/>
                </a:solidFill>
                <a:latin typeface="+mn-lt"/>
              </a:rPr>
              <a:t>Edge stability characterization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4483"/>
              </a:buClr>
              <a:buSzTx/>
              <a:buFont typeface="Wingdings" charset="2"/>
              <a:buChar char="§"/>
              <a:tabLst/>
              <a:defRPr/>
            </a:pPr>
            <a:r>
              <a:rPr kumimoji="1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Scaling </a:t>
            </a:r>
            <a:r>
              <a:rPr kumimoji="1" lang="en-US" sz="2000" b="0" i="0" kern="0" dirty="0" smtClean="0">
                <a:solidFill>
                  <a:schemeClr val="tx1"/>
                </a:solidFill>
                <a:latin typeface="+mn-lt"/>
              </a:rPr>
              <a:t>with power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4483"/>
              </a:buClr>
              <a:buSzTx/>
              <a:buFont typeface="Wingdings" charset="2"/>
              <a:buChar char="§"/>
              <a:tabLst/>
              <a:defRPr/>
            </a:pPr>
            <a:endParaRPr kumimoji="1" lang="en-US" sz="2000" b="0" i="0" kern="0" dirty="0" smtClean="0">
              <a:solidFill>
                <a:schemeClr val="tx1"/>
              </a:solidFill>
              <a:latin typeface="+mn-lt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4483"/>
              </a:buClr>
              <a:buSzTx/>
              <a:buFont typeface="Wingdings" charset="2"/>
              <a:buChar char="§"/>
              <a:tabLst/>
              <a:defRPr/>
            </a:pPr>
            <a:r>
              <a:rPr kumimoji="1" lang="en-US" sz="2000" b="0" i="0" kern="0" dirty="0" smtClean="0">
                <a:solidFill>
                  <a:schemeClr val="tx1"/>
                </a:solidFill>
                <a:latin typeface="+mn-lt"/>
              </a:rPr>
              <a:t>Plans for NSTX-U</a:t>
            </a:r>
          </a:p>
          <a:p>
            <a:pPr marL="800100" lvl="1" indent="-342900">
              <a:lnSpc>
                <a:spcPct val="90000"/>
              </a:lnSpc>
              <a:buClr>
                <a:srgbClr val="004483"/>
              </a:buClr>
              <a:buFont typeface="Arial"/>
              <a:buChar char="•"/>
              <a:defRPr/>
            </a:pPr>
            <a:r>
              <a:rPr kumimoji="1" lang="en-US" sz="2000" b="0" i="0" kern="0" dirty="0" smtClean="0">
                <a:solidFill>
                  <a:schemeClr val="tx1"/>
                </a:solidFill>
                <a:latin typeface="+mn-lt"/>
              </a:rPr>
              <a:t>A</a:t>
            </a:r>
            <a:r>
              <a:rPr kumimoji="1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dditional</a:t>
            </a:r>
            <a:r>
              <a:rPr kumimoji="1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 divertor coil PF1C</a:t>
            </a:r>
          </a:p>
          <a:p>
            <a:pPr marL="1257300" lvl="2" indent="-342900">
              <a:lnSpc>
                <a:spcPct val="90000"/>
              </a:lnSpc>
              <a:buClr>
                <a:srgbClr val="004483"/>
              </a:buClr>
              <a:buFont typeface="Lucida Grande"/>
              <a:buChar char="−"/>
              <a:defRPr/>
            </a:pPr>
            <a:r>
              <a:rPr lang="en-US" sz="1600" b="0" i="0" dirty="0" smtClean="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rPr>
              <a:t>flux expansion variation with fixed X-point height </a:t>
            </a:r>
          </a:p>
          <a:p>
            <a:pPr marL="1257300" lvl="2" indent="-342900">
              <a:lnSpc>
                <a:spcPct val="90000"/>
              </a:lnSpc>
              <a:buClr>
                <a:srgbClr val="004483"/>
              </a:buClr>
              <a:buNone/>
              <a:defRPr/>
            </a:pPr>
            <a:r>
              <a:rPr lang="en-US" sz="1600" b="0" i="0" dirty="0" smtClean="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rPr>
              <a:t>	and strike-point location</a:t>
            </a:r>
          </a:p>
          <a:p>
            <a:pPr marL="800100" lvl="1" indent="-342900">
              <a:lnSpc>
                <a:spcPct val="90000"/>
              </a:lnSpc>
              <a:buClr>
                <a:srgbClr val="004483"/>
              </a:buClr>
              <a:buFont typeface="Arial"/>
              <a:buChar char="•"/>
              <a:defRPr/>
            </a:pPr>
            <a:r>
              <a:rPr lang="en-US" sz="2000" b="0" i="0" kern="0" dirty="0" smtClean="0">
                <a:solidFill>
                  <a:schemeClr val="tx1"/>
                </a:solidFill>
                <a:latin typeface="+mn-lt"/>
              </a:rPr>
              <a:t>Dev</a:t>
            </a:r>
            <a:r>
              <a:rPr lang="en-US" sz="2000" b="0" i="0" kern="0" dirty="0" smtClean="0">
                <a:solidFill>
                  <a:srgbClr val="000000"/>
                </a:solidFill>
                <a:latin typeface="+mn-lt"/>
              </a:rPr>
              <a:t>elopment of PMI solutions to address</a:t>
            </a:r>
          </a:p>
          <a:p>
            <a:pPr marL="1257300" lvl="2" indent="-342900">
              <a:lnSpc>
                <a:spcPct val="90000"/>
              </a:lnSpc>
              <a:buClr>
                <a:srgbClr val="004483"/>
              </a:buClr>
              <a:buFont typeface="Lucida Grande"/>
              <a:buChar char="−"/>
              <a:defRPr/>
            </a:pPr>
            <a:r>
              <a:rPr lang="en-US" sz="1600" b="0" i="0" kern="0" dirty="0" smtClean="0">
                <a:solidFill>
                  <a:srgbClr val="000000"/>
                </a:solidFill>
                <a:ea typeface="ＭＳ Ｐゴシック" charset="-128"/>
              </a:rPr>
              <a:t>2-3x</a:t>
            </a:r>
            <a:r>
              <a:rPr lang="en-US" sz="1600" b="0" i="0" kern="0" dirty="0" smtClean="0">
                <a:solidFill>
                  <a:srgbClr val="000000"/>
                </a:solidFill>
                <a:ea typeface="ＭＳ Ｐゴシック" charset="-128"/>
                <a:sym typeface="Math1" pitchFamily="2" charset="2"/>
              </a:rPr>
              <a:t> h</a:t>
            </a:r>
            <a:r>
              <a:rPr lang="en-US" sz="1600" b="0" i="0" kern="0" dirty="0" smtClean="0">
                <a:solidFill>
                  <a:srgbClr val="000000"/>
                </a:solidFill>
                <a:ea typeface="ＭＳ Ｐゴシック" charset="-128"/>
              </a:rPr>
              <a:t>igher input power</a:t>
            </a:r>
          </a:p>
          <a:p>
            <a:pPr marL="1257300" lvl="2" indent="-342900">
              <a:lnSpc>
                <a:spcPct val="90000"/>
              </a:lnSpc>
              <a:buClr>
                <a:srgbClr val="004483"/>
              </a:buClr>
              <a:buFont typeface="Lucida Grande"/>
              <a:buChar char="−"/>
              <a:defRPr/>
            </a:pPr>
            <a:r>
              <a:rPr lang="en-US" sz="1600" b="0" i="0" kern="0" dirty="0" smtClean="0">
                <a:solidFill>
                  <a:srgbClr val="000000"/>
                </a:solidFill>
                <a:ea typeface="ＭＳ Ｐゴシック" charset="-128"/>
              </a:rPr>
              <a:t>30-50% reduction in Greenwald fraction</a:t>
            </a:r>
          </a:p>
          <a:p>
            <a:pPr marL="1257300" lvl="2" indent="-342900">
              <a:lnSpc>
                <a:spcPct val="90000"/>
              </a:lnSpc>
              <a:buClr>
                <a:srgbClr val="004483"/>
              </a:buClr>
              <a:buFont typeface="Lucida Grande"/>
              <a:buChar char="−"/>
              <a:defRPr/>
            </a:pPr>
            <a:r>
              <a:rPr lang="en-US" sz="1600" b="0" i="0" kern="0" dirty="0" smtClean="0">
                <a:solidFill>
                  <a:srgbClr val="000000"/>
                </a:solidFill>
                <a:ea typeface="ＭＳ Ｐゴシック" charset="-128"/>
              </a:rPr>
              <a:t>3-5</a:t>
            </a:r>
            <a:r>
              <a:rPr lang="en-US" sz="1600" b="0" i="0" kern="0" dirty="0" smtClean="0">
                <a:solidFill>
                  <a:srgbClr val="000000"/>
                </a:solidFill>
                <a:ea typeface="ＭＳ Ｐゴシック" charset="-128"/>
                <a:sym typeface="Math1" pitchFamily="2" charset="2"/>
              </a:rPr>
              <a:t>x longer pulse duration</a:t>
            </a:r>
            <a:endParaRPr lang="en-US" sz="1600" b="0" i="0" kern="0" baseline="-25000" dirty="0" smtClean="0">
              <a:solidFill>
                <a:srgbClr val="000000"/>
              </a:solidFill>
              <a:ea typeface="ＭＳ Ｐゴシック" charset="-128"/>
              <a:sym typeface="Math1" pitchFamily="2" charset="2"/>
            </a:endParaRPr>
          </a:p>
          <a:p>
            <a:pPr marL="231775" lvl="0" indent="-231775" eaLnBrk="0" hangingPunct="0">
              <a:lnSpc>
                <a:spcPct val="75000"/>
              </a:lnSpc>
              <a:buNone/>
              <a:defRPr/>
            </a:pPr>
            <a:endParaRPr kumimoji="1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</a:endParaRPr>
          </a:p>
          <a:p>
            <a:pPr marL="800100" lvl="1" indent="-342900">
              <a:lnSpc>
                <a:spcPct val="90000"/>
              </a:lnSpc>
              <a:buClr>
                <a:srgbClr val="004483"/>
              </a:buClr>
              <a:buFont typeface="Wingdings" charset="2"/>
              <a:buChar char="§"/>
              <a:defRPr/>
            </a:pPr>
            <a:endParaRPr kumimoji="1" lang="en-US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 and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95400"/>
            <a:ext cx="8001000" cy="5181600"/>
          </a:xfrm>
        </p:spPr>
        <p:txBody>
          <a:bodyPr/>
          <a:lstStyle/>
          <a:p>
            <a:r>
              <a:rPr lang="en-US" sz="2200" dirty="0" smtClean="0"/>
              <a:t>“Snowflake” divertor configuration – a promising solution for  divertor heat flux mitigation in future fusion plasma devices</a:t>
            </a:r>
          </a:p>
          <a:p>
            <a:r>
              <a:rPr lang="en-US" sz="2200" dirty="0" smtClean="0"/>
              <a:t>“Snowflake” divertor configuration (cf. standard divertor)</a:t>
            </a:r>
          </a:p>
          <a:p>
            <a:pPr lvl="1"/>
            <a:r>
              <a:rPr lang="en-US" sz="2000" dirty="0" smtClean="0"/>
              <a:t>Higher flux expansion (increased divertor </a:t>
            </a:r>
            <a:r>
              <a:rPr lang="en-US" sz="2000" i="1" dirty="0" err="1" smtClean="0"/>
              <a:t>A</a:t>
            </a:r>
            <a:r>
              <a:rPr lang="en-US" sz="2000" i="1" baseline="-25000" dirty="0" err="1" smtClean="0"/>
              <a:t>wet</a:t>
            </a:r>
            <a:r>
              <a:rPr lang="en-US" sz="2000" i="1" baseline="-25000" dirty="0" smtClean="0"/>
              <a:t> </a:t>
            </a:r>
            <a:r>
              <a:rPr lang="en-US" sz="2000" dirty="0" smtClean="0"/>
              <a:t>)</a:t>
            </a:r>
          </a:p>
          <a:p>
            <a:pPr lvl="1"/>
            <a:r>
              <a:rPr lang="en-US" sz="2000" dirty="0" smtClean="0"/>
              <a:t>Higher divertor volume (increased </a:t>
            </a:r>
            <a:r>
              <a:rPr lang="en-US" sz="2000" i="1" dirty="0" err="1" smtClean="0"/>
              <a:t>P</a:t>
            </a:r>
            <a:r>
              <a:rPr lang="en-US" sz="2000" i="1" baseline="-25000" dirty="0" err="1" smtClean="0"/>
              <a:t>rad</a:t>
            </a:r>
            <a:r>
              <a:rPr lang="en-US" sz="2000" dirty="0" smtClean="0"/>
              <a:t>, </a:t>
            </a:r>
            <a:r>
              <a:rPr lang="en-US" sz="2000" i="1" dirty="0" err="1" smtClean="0"/>
              <a:t>R</a:t>
            </a:r>
            <a:r>
              <a:rPr lang="en-US" sz="2000" i="1" baseline="-25000" dirty="0" err="1" smtClean="0"/>
              <a:t>rec</a:t>
            </a:r>
            <a:r>
              <a:rPr lang="en-US" sz="2000" dirty="0" smtClean="0"/>
              <a:t>, …)</a:t>
            </a:r>
          </a:p>
          <a:p>
            <a:pPr lvl="1"/>
            <a:r>
              <a:rPr lang="en-US" sz="2000" dirty="0" smtClean="0"/>
              <a:t>Magnetic control</a:t>
            </a:r>
          </a:p>
          <a:p>
            <a:pPr lvl="1"/>
            <a:endParaRPr lang="en-US" sz="1100" dirty="0" smtClean="0"/>
          </a:p>
          <a:p>
            <a:r>
              <a:rPr lang="en-US" sz="2200" dirty="0" smtClean="0"/>
              <a:t>In recent NSTX experiments</a:t>
            </a:r>
          </a:p>
          <a:p>
            <a:pPr lvl="1"/>
            <a:r>
              <a:rPr lang="en-US" sz="2000" dirty="0" smtClean="0"/>
              <a:t>“snowflake” divertor was generated with 2 divertor coils</a:t>
            </a:r>
          </a:p>
          <a:p>
            <a:pPr lvl="1"/>
            <a:r>
              <a:rPr lang="en-US" sz="2000" dirty="0" smtClean="0"/>
              <a:t>all predicted “snowflake” divertor geometry properties confirmed</a:t>
            </a:r>
          </a:p>
          <a:p>
            <a:pPr lvl="1"/>
            <a:r>
              <a:rPr lang="en-US" sz="2000" dirty="0" smtClean="0"/>
              <a:t>H-mode confinement maintained</a:t>
            </a:r>
          </a:p>
          <a:p>
            <a:pPr lvl="1"/>
            <a:r>
              <a:rPr lang="en-US" sz="2000" dirty="0" smtClean="0"/>
              <a:t>“snowflake” divertor led to outer strike point partial detachment</a:t>
            </a:r>
          </a:p>
          <a:p>
            <a:pPr marL="1204913" lvl="2" indent="-290513"/>
            <a:r>
              <a:rPr lang="en-US" sz="1800" dirty="0" smtClean="0"/>
              <a:t>significant reduction in peak heat flux</a:t>
            </a:r>
          </a:p>
          <a:p>
            <a:pPr marL="1204913" lvl="2" indent="-290513"/>
            <a:r>
              <a:rPr lang="en-US" sz="1800" dirty="0" smtClean="0"/>
              <a:t>reduction of core impurities</a:t>
            </a:r>
            <a:endParaRPr lang="en-US" sz="1800" dirty="0"/>
          </a:p>
        </p:txBody>
      </p:sp>
      <p:pic>
        <p:nvPicPr>
          <p:cNvPr id="4" name="Picture 3" descr="xp924-135485-300-eps1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8400" y="-1"/>
            <a:ext cx="1295400" cy="1033529"/>
          </a:xfrm>
          <a:prstGeom prst="rect">
            <a:avLst/>
          </a:prstGeom>
        </p:spPr>
      </p:pic>
      <p:pic>
        <p:nvPicPr>
          <p:cNvPr id="5" name="Picture 4" descr="Snowflake 375mm 500px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6200" y="75591"/>
            <a:ext cx="1378026" cy="91500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kumimoji="1" lang="en-US" dirty="0" smtClean="0"/>
              <a:t>Various techniques considered for SOL / divertor </a:t>
            </a:r>
            <a:r>
              <a:rPr kumimoji="1" lang="en-US" i="1" dirty="0" err="1" smtClean="0"/>
              <a:t>q</a:t>
            </a:r>
            <a:r>
              <a:rPr kumimoji="1" lang="en-US" i="1" baseline="-25000" dirty="0" smtClean="0"/>
              <a:t>||</a:t>
            </a:r>
            <a:r>
              <a:rPr kumimoji="1" lang="en-US" dirty="0" smtClean="0"/>
              <a:t> and </a:t>
            </a:r>
            <a:r>
              <a:rPr kumimoji="1" lang="en-US" i="1" dirty="0" err="1" smtClean="0"/>
              <a:t>q</a:t>
            </a:r>
            <a:r>
              <a:rPr kumimoji="1" lang="en-US" i="1" baseline="-25000" dirty="0" err="1" smtClean="0"/>
              <a:t>pk</a:t>
            </a:r>
            <a:r>
              <a:rPr kumimoji="1" lang="en-US" dirty="0" smtClean="0"/>
              <a:t> control</a:t>
            </a:r>
            <a:endParaRPr kumimoji="1" lang="en-US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548640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buClr>
                <a:schemeClr val="accent2"/>
              </a:buClr>
            </a:pPr>
            <a:r>
              <a:rPr lang="en-US" sz="2000" b="1" dirty="0"/>
              <a:t>Divertor heat flux mitigation solutions:</a:t>
            </a:r>
            <a:endParaRPr lang="en-US" sz="2000" b="1" dirty="0" smtClean="0"/>
          </a:p>
          <a:p>
            <a:pPr>
              <a:lnSpc>
                <a:spcPct val="90000"/>
              </a:lnSpc>
              <a:spcBef>
                <a:spcPct val="0"/>
              </a:spcBef>
              <a:buClr>
                <a:schemeClr val="accent2"/>
              </a:buClr>
            </a:pPr>
            <a:endParaRPr lang="en-US" sz="1800" b="1" dirty="0" smtClean="0"/>
          </a:p>
          <a:p>
            <a:pPr>
              <a:lnSpc>
                <a:spcPct val="90000"/>
              </a:lnSpc>
              <a:spcBef>
                <a:spcPct val="0"/>
              </a:spcBef>
              <a:buClr>
                <a:schemeClr val="accent2"/>
              </a:buClr>
            </a:pPr>
            <a:endParaRPr lang="en-US" sz="1800" b="1" dirty="0" smtClean="0"/>
          </a:p>
          <a:p>
            <a:pPr>
              <a:lnSpc>
                <a:spcPct val="90000"/>
              </a:lnSpc>
              <a:spcBef>
                <a:spcPct val="0"/>
              </a:spcBef>
              <a:buClr>
                <a:schemeClr val="accent2"/>
              </a:buClr>
            </a:pPr>
            <a:endParaRPr lang="en-US" sz="1800" b="1" dirty="0" smtClean="0"/>
          </a:p>
          <a:p>
            <a:pPr>
              <a:lnSpc>
                <a:spcPct val="90000"/>
              </a:lnSpc>
              <a:spcBef>
                <a:spcPct val="0"/>
              </a:spcBef>
              <a:buClr>
                <a:schemeClr val="accent2"/>
              </a:buClr>
            </a:pPr>
            <a:endParaRPr lang="en-US" sz="1800" b="1" dirty="0" smtClean="0"/>
          </a:p>
          <a:p>
            <a:pPr>
              <a:lnSpc>
                <a:spcPct val="90000"/>
              </a:lnSpc>
              <a:spcBef>
                <a:spcPct val="0"/>
              </a:spcBef>
              <a:buClr>
                <a:schemeClr val="accent2"/>
              </a:buClr>
            </a:pPr>
            <a:endParaRPr lang="en-US" sz="1800" b="1" dirty="0" smtClean="0"/>
          </a:p>
          <a:p>
            <a:pPr lvl="1">
              <a:lnSpc>
                <a:spcPct val="110000"/>
              </a:lnSpc>
              <a:spcBef>
                <a:spcPct val="0"/>
              </a:spcBef>
              <a:buClrTx/>
              <a:buFont typeface="Wingdings" pitchFamily="-65" charset="2"/>
              <a:buChar char="ü"/>
            </a:pPr>
            <a:r>
              <a:rPr lang="en-US" sz="1800" dirty="0" smtClean="0"/>
              <a:t>Divertor geometry (poloidal </a:t>
            </a:r>
            <a:r>
              <a:rPr lang="en-US" sz="1800" dirty="0"/>
              <a:t>flux </a:t>
            </a:r>
            <a:r>
              <a:rPr lang="en-US" sz="1800" dirty="0" smtClean="0"/>
              <a:t>expansion) </a:t>
            </a:r>
          </a:p>
          <a:p>
            <a:pPr lvl="1">
              <a:lnSpc>
                <a:spcPct val="110000"/>
              </a:lnSpc>
              <a:spcBef>
                <a:spcPct val="0"/>
              </a:spcBef>
              <a:buClrTx/>
              <a:buFont typeface="Wingdings" pitchFamily="-65" charset="2"/>
              <a:buChar char="ü"/>
            </a:pPr>
            <a:endParaRPr lang="en-US" sz="1600" dirty="0" smtClean="0"/>
          </a:p>
          <a:p>
            <a:pPr lvl="1">
              <a:lnSpc>
                <a:spcPct val="110000"/>
              </a:lnSpc>
              <a:spcBef>
                <a:spcPct val="0"/>
              </a:spcBef>
              <a:buClrTx/>
              <a:buFont typeface="Wingdings" pitchFamily="-65" charset="2"/>
              <a:buChar char="ü"/>
            </a:pPr>
            <a:r>
              <a:rPr lang="en-US" sz="1800" dirty="0" smtClean="0"/>
              <a:t>Strike </a:t>
            </a:r>
            <a:r>
              <a:rPr lang="en-US" sz="1800" dirty="0"/>
              <a:t>point </a:t>
            </a:r>
            <a:r>
              <a:rPr lang="en-US" sz="1800" dirty="0" smtClean="0"/>
              <a:t>sweeping</a:t>
            </a:r>
          </a:p>
          <a:p>
            <a:pPr lvl="1">
              <a:lnSpc>
                <a:spcPct val="60000"/>
              </a:lnSpc>
              <a:spcBef>
                <a:spcPct val="0"/>
              </a:spcBef>
              <a:buClrTx/>
            </a:pPr>
            <a:endParaRPr lang="en-US" sz="1600" dirty="0"/>
          </a:p>
          <a:p>
            <a:pPr lvl="1">
              <a:lnSpc>
                <a:spcPct val="110000"/>
              </a:lnSpc>
              <a:spcBef>
                <a:spcPct val="0"/>
              </a:spcBef>
              <a:buClrTx/>
              <a:buFont typeface="Wingdings" pitchFamily="-65" charset="2"/>
              <a:buChar char="ü"/>
            </a:pPr>
            <a:r>
              <a:rPr lang="en-US" sz="1800" dirty="0"/>
              <a:t>Radiative</a:t>
            </a:r>
            <a:r>
              <a:rPr lang="en-US" sz="1800" dirty="0" smtClean="0"/>
              <a:t> divertor (or radiative mantle)</a:t>
            </a:r>
          </a:p>
          <a:p>
            <a:pPr lvl="2">
              <a:lnSpc>
                <a:spcPct val="60000"/>
              </a:lnSpc>
              <a:spcBef>
                <a:spcPct val="0"/>
              </a:spcBef>
              <a:buClrTx/>
              <a:buNone/>
            </a:pPr>
            <a:endParaRPr lang="en-US" sz="1800" dirty="0" smtClean="0"/>
          </a:p>
          <a:p>
            <a:pPr lvl="1">
              <a:lnSpc>
                <a:spcPct val="110000"/>
              </a:lnSpc>
              <a:spcBef>
                <a:spcPct val="0"/>
              </a:spcBef>
              <a:buClrTx/>
              <a:buFont typeface="Wingdings" pitchFamily="-65" charset="2"/>
              <a:buChar char="ü"/>
            </a:pPr>
            <a:r>
              <a:rPr lang="en-US" sz="1800" dirty="0"/>
              <a:t>Divertor</a:t>
            </a:r>
            <a:r>
              <a:rPr lang="en-US" sz="1800" dirty="0" smtClean="0"/>
              <a:t> plate tilt and divertor magnetic balance</a:t>
            </a:r>
          </a:p>
          <a:p>
            <a:pPr lvl="2">
              <a:lnSpc>
                <a:spcPct val="110000"/>
              </a:lnSpc>
              <a:spcBef>
                <a:spcPct val="0"/>
              </a:spcBef>
              <a:buClrTx/>
              <a:buNone/>
            </a:pPr>
            <a:endParaRPr lang="en-US" sz="800" dirty="0" smtClean="0"/>
          </a:p>
          <a:p>
            <a:pPr>
              <a:lnSpc>
                <a:spcPct val="110000"/>
              </a:lnSpc>
              <a:spcBef>
                <a:spcPct val="0"/>
              </a:spcBef>
              <a:buClrTx/>
            </a:pPr>
            <a:r>
              <a:rPr lang="en-US" sz="2000" b="1" dirty="0" smtClean="0"/>
              <a:t>Candidate solutions</a:t>
            </a:r>
          </a:p>
          <a:p>
            <a:pPr lvl="1">
              <a:lnSpc>
                <a:spcPct val="110000"/>
              </a:lnSpc>
              <a:spcBef>
                <a:spcPct val="0"/>
              </a:spcBef>
              <a:buClrTx/>
            </a:pPr>
            <a:r>
              <a:rPr lang="en-US" sz="1800" b="1" dirty="0" smtClean="0"/>
              <a:t>be compatible </a:t>
            </a:r>
            <a:r>
              <a:rPr lang="en-US" sz="1800" b="1" dirty="0"/>
              <a:t>with good core plasma performance</a:t>
            </a:r>
            <a:r>
              <a:rPr lang="en-US" sz="1800" b="1" dirty="0" smtClean="0"/>
              <a:t> (</a:t>
            </a:r>
            <a:r>
              <a:rPr lang="en-US" sz="1800" b="1" dirty="0"/>
              <a:t>H-mode confinement, MHD, ELM regime, density</a:t>
            </a:r>
            <a:r>
              <a:rPr lang="en-US" sz="1800" b="1" dirty="0" smtClean="0"/>
              <a:t>) and particle control</a:t>
            </a:r>
            <a:endParaRPr lang="en-US" sz="1600" dirty="0" smtClean="0"/>
          </a:p>
          <a:p>
            <a:pPr lvl="1">
              <a:lnSpc>
                <a:spcPct val="110000"/>
              </a:lnSpc>
              <a:spcBef>
                <a:spcPct val="0"/>
              </a:spcBef>
              <a:buClrTx/>
            </a:pPr>
            <a:r>
              <a:rPr lang="en-US" sz="1800" b="1" dirty="0" smtClean="0"/>
              <a:t>scale </a:t>
            </a:r>
            <a:r>
              <a:rPr lang="en-US" sz="1800" b="1" dirty="0"/>
              <a:t>to very high </a:t>
            </a:r>
            <a:r>
              <a:rPr lang="en-US" sz="1800" b="1" i="1" dirty="0" err="1"/>
              <a:t>q</a:t>
            </a:r>
            <a:r>
              <a:rPr lang="en-US" sz="1800" b="1" i="1" baseline="-25000" dirty="0" err="1"/>
              <a:t>peak</a:t>
            </a:r>
            <a:r>
              <a:rPr lang="en-US" sz="1800" b="1" dirty="0"/>
              <a:t> (15 -</a:t>
            </a:r>
            <a:r>
              <a:rPr lang="en-US" sz="1800" b="1" dirty="0" smtClean="0"/>
              <a:t> 80 </a:t>
            </a:r>
            <a:r>
              <a:rPr lang="en-US" sz="1800" b="1" dirty="0"/>
              <a:t>MW/m</a:t>
            </a:r>
            <a:r>
              <a:rPr lang="en-US" sz="1800" b="1" baseline="30000" dirty="0"/>
              <a:t>2</a:t>
            </a:r>
            <a:r>
              <a:rPr lang="en-US" sz="1800" b="1" dirty="0"/>
              <a:t>) for future </a:t>
            </a:r>
            <a:r>
              <a:rPr lang="en-US" sz="1800" b="1" dirty="0" smtClean="0"/>
              <a:t>devices</a:t>
            </a:r>
            <a:endParaRPr lang="en-US" sz="1600" dirty="0"/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557175" y="1828800"/>
            <a:ext cx="8053425" cy="914400"/>
          </a:xfrm>
          <a:prstGeom prst="rect">
            <a:avLst/>
          </a:prstGeom>
        </p:spPr>
      </p:pic>
      <p:pic>
        <p:nvPicPr>
          <p:cNvPr id="6" name="Picture 5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6248400" y="2832365"/>
            <a:ext cx="2590800" cy="672835"/>
          </a:xfrm>
          <a:prstGeom prst="rect">
            <a:avLst/>
          </a:prstGeom>
        </p:spPr>
      </p:pic>
      <p:pic>
        <p:nvPicPr>
          <p:cNvPr id="7" name="Picture 6" descr="latex-image-2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7"/>
              <a:stretch>
                <a:fillRect/>
              </a:stretch>
            </p:blipFill>
          </mc:Choice>
          <mc:Fallback>
            <p:blipFill>
              <a:blip r:embed="rId8"/>
              <a:stretch>
                <a:fillRect/>
              </a:stretch>
            </p:blipFill>
          </mc:Fallback>
        </mc:AlternateContent>
        <p:spPr>
          <a:xfrm>
            <a:off x="6096000" y="3719332"/>
            <a:ext cx="3048000" cy="3954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 / divertor geometric properties are different in spherical </a:t>
            </a:r>
            <a:r>
              <a:rPr lang="en-US" dirty="0" err="1" smtClean="0"/>
              <a:t>tori</a:t>
            </a:r>
            <a:r>
              <a:rPr lang="en-US" dirty="0" smtClean="0"/>
              <a:t> and large aspect ratio tokamaks </a:t>
            </a:r>
          </a:p>
        </p:txBody>
      </p:sp>
      <p:pic>
        <p:nvPicPr>
          <p:cNvPr id="4" name="Picture 3" descr="Picture 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3442620"/>
            <a:ext cx="5334000" cy="3077627"/>
          </a:xfrm>
          <a:prstGeom prst="rect">
            <a:avLst/>
          </a:prstGeom>
        </p:spPr>
      </p:pic>
      <p:graphicFrame>
        <p:nvGraphicFramePr>
          <p:cNvPr id="8" name="Group 211"/>
          <p:cNvGraphicFramePr>
            <a:graphicFrameLocks noGrp="1"/>
          </p:cNvGraphicFramePr>
          <p:nvPr/>
        </p:nvGraphicFramePr>
        <p:xfrm>
          <a:off x="457200" y="1251313"/>
          <a:ext cx="8382000" cy="2253887"/>
        </p:xfrm>
        <a:graphic>
          <a:graphicData uri="http://schemas.openxmlformats.org/drawingml/2006/table">
            <a:tbl>
              <a:tblPr/>
              <a:tblGrid>
                <a:gridCol w="4861560"/>
                <a:gridCol w="2113308"/>
                <a:gridCol w="1407132"/>
              </a:tblGrid>
              <a:tr h="2149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483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483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NSTX high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charset="2"/>
                          <a:ea typeface="ＭＳ Ｐゴシック" charset="-128"/>
                          <a:cs typeface="ＭＳ Ｐゴシック" charset="-128"/>
                          <a:sym typeface="Symbol" charset="2"/>
                        </a:rPr>
                        <a:t>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charset="2"/>
                          <a:ea typeface="ＭＳ Ｐゴシック" charset="-128"/>
                          <a:cs typeface="ＭＳ Ｐゴシック" charset="-128"/>
                          <a:sym typeface="Symbol" charset="2"/>
                        </a:rPr>
                        <a:t>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charset="2"/>
                          <a:ea typeface="ＭＳ Ｐゴシック" charset="-128"/>
                          <a:cs typeface="ＭＳ Ｐゴシック" charset="-128"/>
                          <a:sym typeface="Symbol" charset="2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charset="2"/>
                          <a:ea typeface="ＭＳ Ｐゴシック" charset="-128"/>
                          <a:cs typeface="ＭＳ Ｐゴシック" charset="-128"/>
                          <a:sym typeface="Symbol" charset="2"/>
                        </a:rPr>
                        <a:t>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ymbol" charset="2"/>
                        <a:ea typeface="ＭＳ Ｐゴシック" charset="-128"/>
                        <a:cs typeface="ＭＳ Ｐゴシック" charset="-128"/>
                        <a:sym typeface="Symbol" charset="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483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Tokamak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39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483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Aspect ratio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483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1.4-1.5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483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2.7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39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483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In-out SOL area ratio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483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1:3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483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~ 2:3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50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483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Parallel connection length </a:t>
                      </a:r>
                      <a:r>
                        <a:rPr kumimoji="0" lang="en-US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L</a:t>
                      </a:r>
                      <a:r>
                        <a:rPr kumimoji="0" lang="en-US" sz="1800" b="0" i="1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|</a:t>
                      </a:r>
                      <a:r>
                        <a:rPr kumimoji="0" lang="en-US" sz="18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|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,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 MP 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to target (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m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)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483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8-12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483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30-80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39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483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L</a:t>
                      </a:r>
                      <a:r>
                        <a:rPr kumimoji="0" lang="en-US" sz="1800" b="0" i="1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||</a:t>
                      </a:r>
                      <a:r>
                        <a:rPr kumimoji="0" lang="en-US" sz="18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 , 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X-point to target (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m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483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5-8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483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10-20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39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483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Angle at target (deg)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483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2-5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483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1-2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9" name="Picture 8" descr="lowkd-conf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1800" y="3581400"/>
            <a:ext cx="2157974" cy="283299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dirty="0"/>
              <a:t>Divertor heat flux mitigation is key for present and future fusion plasma devices </a:t>
            </a:r>
          </a:p>
        </p:txBody>
      </p:sp>
      <p:sp>
        <p:nvSpPr>
          <p:cNvPr id="224259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304800" y="1371600"/>
            <a:ext cx="5334000" cy="5105400"/>
          </a:xfrm>
        </p:spPr>
        <p:txBody>
          <a:bodyPr/>
          <a:lstStyle/>
          <a:p>
            <a:r>
              <a:rPr lang="en-US" sz="1800" dirty="0" smtClean="0"/>
              <a:t>ST / NSTX goals:</a:t>
            </a:r>
          </a:p>
          <a:p>
            <a:pPr marL="569913" lvl="1" indent="-223838"/>
            <a:r>
              <a:rPr lang="en-US" sz="1600" dirty="0" smtClean="0"/>
              <a:t>Study high beta plasmas at reduced collisionality</a:t>
            </a:r>
          </a:p>
          <a:p>
            <a:pPr marL="569913" lvl="1" indent="-223838"/>
            <a:r>
              <a:rPr lang="en-US" sz="1600" dirty="0" smtClean="0"/>
              <a:t>Access full non-inductive start-up, ramp-up, sustainment</a:t>
            </a:r>
          </a:p>
          <a:p>
            <a:pPr marL="569913" lvl="1" indent="-223838"/>
            <a:r>
              <a:rPr lang="en-US" sz="1600" dirty="0" smtClean="0"/>
              <a:t>Prototype solutions for mitigating high heat &amp; particle flux</a:t>
            </a:r>
          </a:p>
          <a:p>
            <a:pPr marL="569913" lvl="1" indent="-223838"/>
            <a:endParaRPr kumimoji="1" lang="en-US" sz="1600" dirty="0" smtClean="0"/>
          </a:p>
          <a:p>
            <a:pPr algn="just">
              <a:lnSpc>
                <a:spcPct val="90000"/>
              </a:lnSpc>
            </a:pPr>
            <a:r>
              <a:rPr kumimoji="1" lang="en-US" sz="1800" dirty="0" smtClean="0"/>
              <a:t>In an ST, modest </a:t>
            </a:r>
            <a:r>
              <a:rPr kumimoji="1" lang="en-US" sz="1800" i="1" dirty="0" err="1" smtClean="0"/>
              <a:t>q</a:t>
            </a:r>
            <a:r>
              <a:rPr kumimoji="1" lang="en-US" sz="1800" i="1" baseline="-25000" dirty="0" smtClean="0"/>
              <a:t>||</a:t>
            </a:r>
            <a:r>
              <a:rPr kumimoji="1" lang="en-US" sz="1800" dirty="0" smtClean="0"/>
              <a:t> can yield high divertor </a:t>
            </a:r>
            <a:r>
              <a:rPr kumimoji="1" lang="en-US" sz="1800" i="1" dirty="0" err="1" smtClean="0"/>
              <a:t>q</a:t>
            </a:r>
            <a:r>
              <a:rPr kumimoji="1" lang="en-US" sz="1800" i="1" baseline="-25000" dirty="0" err="1" smtClean="0"/>
              <a:t>pk</a:t>
            </a:r>
            <a:r>
              <a:rPr kumimoji="1" lang="en-US" sz="1800" dirty="0" smtClean="0"/>
              <a:t> </a:t>
            </a:r>
          </a:p>
          <a:p>
            <a:pPr marL="569913" lvl="1" indent="-223838" algn="just">
              <a:lnSpc>
                <a:spcPct val="90000"/>
              </a:lnSpc>
            </a:pPr>
            <a:r>
              <a:rPr kumimoji="1" lang="en-US" sz="1600" dirty="0" smtClean="0"/>
              <a:t>in NSTX, </a:t>
            </a:r>
            <a:r>
              <a:rPr kumimoji="1" lang="en-US" sz="1600" i="1" dirty="0" err="1" smtClean="0"/>
              <a:t>q</a:t>
            </a:r>
            <a:r>
              <a:rPr kumimoji="1" lang="en-US" sz="1600" i="1" baseline="-25000" dirty="0" smtClean="0"/>
              <a:t>||</a:t>
            </a:r>
            <a:r>
              <a:rPr kumimoji="1" lang="en-US" sz="1600" dirty="0" smtClean="0"/>
              <a:t>= 50-100 MW/m</a:t>
            </a:r>
            <a:r>
              <a:rPr kumimoji="1" lang="en-US" sz="1600" baseline="30000" dirty="0" smtClean="0"/>
              <a:t>2</a:t>
            </a:r>
            <a:r>
              <a:rPr kumimoji="1" lang="en-US" sz="1600" dirty="0" smtClean="0"/>
              <a:t> and </a:t>
            </a:r>
            <a:r>
              <a:rPr kumimoji="1" lang="en-US" sz="1600" i="1" dirty="0" err="1" smtClean="0"/>
              <a:t>q</a:t>
            </a:r>
            <a:r>
              <a:rPr kumimoji="1" lang="en-US" sz="1600" i="1" baseline="-25000" dirty="0" err="1" smtClean="0"/>
              <a:t>pk</a:t>
            </a:r>
            <a:r>
              <a:rPr kumimoji="1" lang="en-US" sz="1600" dirty="0" smtClean="0"/>
              <a:t>=6-15 MW/m</a:t>
            </a:r>
            <a:r>
              <a:rPr kumimoji="1" lang="en-US" sz="1600" baseline="30000" dirty="0" smtClean="0"/>
              <a:t>2 </a:t>
            </a:r>
            <a:r>
              <a:rPr kumimoji="1" lang="en-US" sz="1600" b="1" dirty="0" smtClean="0">
                <a:solidFill>
                  <a:srgbClr val="FF0000"/>
                </a:solidFill>
              </a:rPr>
              <a:t>(Poster P2-65 by T. Gray, R. Maingi)</a:t>
            </a:r>
          </a:p>
          <a:p>
            <a:pPr marL="569913" lvl="1" indent="-223838" algn="just">
              <a:lnSpc>
                <a:spcPct val="90000"/>
              </a:lnSpc>
            </a:pPr>
            <a:r>
              <a:rPr kumimoji="1" lang="en-US" sz="1600" dirty="0" smtClean="0"/>
              <a:t>Large radiated power and momentum losses are needed to reduce </a:t>
            </a:r>
            <a:r>
              <a:rPr kumimoji="1" lang="en-US" sz="1600" i="1" dirty="0" err="1" smtClean="0"/>
              <a:t>q</a:t>
            </a:r>
            <a:r>
              <a:rPr kumimoji="1" lang="en-US" sz="1600" i="1" baseline="-25000" dirty="0" smtClean="0"/>
              <a:t>||</a:t>
            </a:r>
          </a:p>
          <a:p>
            <a:pPr marL="569913" lvl="1" indent="-223838" algn="just">
              <a:lnSpc>
                <a:spcPct val="90000"/>
              </a:lnSpc>
            </a:pPr>
            <a:endParaRPr kumimoji="1" lang="en-US" sz="1600" dirty="0" smtClean="0"/>
          </a:p>
          <a:p>
            <a:pPr algn="just">
              <a:lnSpc>
                <a:spcPct val="90000"/>
              </a:lnSpc>
            </a:pPr>
            <a:r>
              <a:rPr kumimoji="1" lang="en-US" sz="1800" dirty="0" smtClean="0"/>
              <a:t>In NSTX, partially detached divertor regime is accessible only </a:t>
            </a:r>
          </a:p>
          <a:p>
            <a:pPr lvl="1" algn="just">
              <a:lnSpc>
                <a:spcPct val="90000"/>
              </a:lnSpc>
            </a:pPr>
            <a:r>
              <a:rPr kumimoji="1" lang="en-US" sz="1600" dirty="0" smtClean="0"/>
              <a:t>in highly-shaped plasma configuration with high flux expansion divertor (high plasma plugging efficiency, reduced </a:t>
            </a:r>
            <a:r>
              <a:rPr kumimoji="1" lang="en-US" sz="1600" i="1" dirty="0" err="1" smtClean="0"/>
              <a:t>q</a:t>
            </a:r>
            <a:r>
              <a:rPr kumimoji="1" lang="en-US" sz="1600" i="1" baseline="-25000" dirty="0" smtClean="0"/>
              <a:t>||</a:t>
            </a:r>
            <a:r>
              <a:rPr kumimoji="1" lang="en-US" sz="1600" dirty="0" smtClean="0"/>
              <a:t>)</a:t>
            </a:r>
          </a:p>
          <a:p>
            <a:pPr lvl="1" algn="just">
              <a:lnSpc>
                <a:spcPct val="90000"/>
              </a:lnSpc>
            </a:pPr>
            <a:r>
              <a:rPr kumimoji="1" lang="en-US" sz="1600" dirty="0" smtClean="0"/>
              <a:t>modest divertor D</a:t>
            </a:r>
            <a:r>
              <a:rPr kumimoji="1" lang="en-US" sz="1600" baseline="-25000" dirty="0" smtClean="0"/>
              <a:t>2</a:t>
            </a:r>
            <a:r>
              <a:rPr kumimoji="1" lang="en-US" sz="1600" dirty="0" smtClean="0"/>
              <a:t> injection still needed</a:t>
            </a:r>
          </a:p>
          <a:p>
            <a:pPr lvl="1">
              <a:lnSpc>
                <a:spcPct val="90000"/>
              </a:lnSpc>
              <a:buNone/>
            </a:pPr>
            <a:endParaRPr kumimoji="1" lang="en-US" sz="1800" dirty="0" smtClean="0"/>
          </a:p>
          <a:p>
            <a:pPr lvl="1">
              <a:lnSpc>
                <a:spcPct val="90000"/>
              </a:lnSpc>
              <a:buNone/>
            </a:pPr>
            <a:endParaRPr kumimoji="1" lang="en-US" sz="1800" dirty="0" smtClean="0"/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7400" y="3200400"/>
            <a:ext cx="1033463" cy="1219200"/>
          </a:xfrm>
          <a:prstGeom prst="rect">
            <a:avLst/>
          </a:prstGeom>
          <a:noFill/>
        </p:spPr>
      </p:pic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5562600" y="4572000"/>
            <a:ext cx="1676400" cy="547688"/>
          </a:xfrm>
          <a:prstGeom prst="rect">
            <a:avLst/>
          </a:prstGeom>
          <a:solidFill>
            <a:schemeClr val="bg1"/>
          </a:solidFill>
          <a:ln w="1587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algn="ctr">
              <a:buFontTx/>
              <a:buNone/>
            </a:pPr>
            <a:r>
              <a:rPr lang="en-US" sz="1200"/>
              <a:t>ST-based Plasma Material Interface (PMI) Science Facility </a:t>
            </a:r>
            <a:endParaRPr lang="en-US" sz="900"/>
          </a:p>
        </p:txBody>
      </p:sp>
      <p:pic>
        <p:nvPicPr>
          <p:cNvPr id="10" name="Picture 1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04075" y="3124200"/>
            <a:ext cx="1406525" cy="1524000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</p:pic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7239000" y="4610100"/>
            <a:ext cx="1371600" cy="495300"/>
          </a:xfrm>
          <a:prstGeom prst="rect">
            <a:avLst/>
          </a:prstGeom>
          <a:solidFill>
            <a:schemeClr val="bg1"/>
          </a:solidFill>
          <a:ln w="1587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sz="1200"/>
              <a:t>ST-based Fusion Nuclear Science (FNS) Facility</a:t>
            </a:r>
          </a:p>
        </p:txBody>
      </p:sp>
      <p:grpSp>
        <p:nvGrpSpPr>
          <p:cNvPr id="12" name="Group 6"/>
          <p:cNvGrpSpPr>
            <a:grpSpLocks/>
          </p:cNvGrpSpPr>
          <p:nvPr/>
        </p:nvGrpSpPr>
        <p:grpSpPr bwMode="auto">
          <a:xfrm>
            <a:off x="5715000" y="1295400"/>
            <a:ext cx="1447800" cy="1600200"/>
            <a:chOff x="4409" y="624"/>
            <a:chExt cx="967" cy="1104"/>
          </a:xfrm>
        </p:grpSpPr>
        <p:pic>
          <p:nvPicPr>
            <p:cNvPr id="13" name="Picture 7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409" y="624"/>
              <a:ext cx="967" cy="1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4" name="Rectangle 8"/>
            <p:cNvSpPr>
              <a:spLocks noChangeArrowheads="1"/>
            </p:cNvSpPr>
            <p:nvPr/>
          </p:nvSpPr>
          <p:spPr bwMode="auto">
            <a:xfrm>
              <a:off x="4752" y="1584"/>
              <a:ext cx="288" cy="144"/>
            </a:xfrm>
            <a:prstGeom prst="rect">
              <a:avLst/>
            </a:prstGeom>
            <a:solidFill>
              <a:schemeClr val="bg1"/>
            </a:solidFill>
            <a:ln w="1587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5" name="Text Box 13"/>
          <p:cNvSpPr txBox="1">
            <a:spLocks noChangeArrowheads="1"/>
          </p:cNvSpPr>
          <p:nvPr/>
        </p:nvSpPr>
        <p:spPr bwMode="auto">
          <a:xfrm>
            <a:off x="6172200" y="2743200"/>
            <a:ext cx="685800" cy="228600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bIns="0">
            <a:prstTxWarp prst="textNoShape">
              <a:avLst/>
            </a:prstTxWarp>
            <a:spAutoFit/>
          </a:bodyPr>
          <a:lstStyle/>
          <a:p>
            <a:pPr algn="ctr">
              <a:buFontTx/>
              <a:buNone/>
            </a:pPr>
            <a:r>
              <a:rPr lang="en-US" sz="1200" dirty="0"/>
              <a:t>NSTX</a:t>
            </a:r>
          </a:p>
        </p:txBody>
      </p:sp>
      <p:pic>
        <p:nvPicPr>
          <p:cNvPr id="16" name="Picture 1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391400" y="1295400"/>
            <a:ext cx="1200150" cy="1600200"/>
          </a:xfrm>
          <a:prstGeom prst="rect">
            <a:avLst/>
          </a:prstGeom>
          <a:noFill/>
        </p:spPr>
      </p:pic>
      <p:sp>
        <p:nvSpPr>
          <p:cNvPr id="17" name="Text Box 15"/>
          <p:cNvSpPr txBox="1">
            <a:spLocks noChangeArrowheads="1"/>
          </p:cNvSpPr>
          <p:nvPr/>
        </p:nvSpPr>
        <p:spPr bwMode="auto">
          <a:xfrm>
            <a:off x="7591425" y="2789238"/>
            <a:ext cx="811213" cy="182562"/>
          </a:xfrm>
          <a:prstGeom prst="rect">
            <a:avLst/>
          </a:prstGeom>
          <a:solidFill>
            <a:schemeClr val="bg1"/>
          </a:solidFill>
          <a:ln w="1587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algn="ctr">
              <a:buFontTx/>
              <a:buNone/>
            </a:pPr>
            <a:r>
              <a:rPr lang="en-US" sz="1200">
                <a:ea typeface="ＭＳ Ｐゴシック" charset="-128"/>
                <a:cs typeface="ＭＳ Ｐゴシック" charset="-128"/>
              </a:rPr>
              <a:t>NSTX-U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dirty="0"/>
              <a:t>Open geometry</a:t>
            </a:r>
            <a:r>
              <a:rPr kumimoji="1" lang="en-US" dirty="0" smtClean="0"/>
              <a:t> enables </a:t>
            </a:r>
            <a:r>
              <a:rPr kumimoji="1" lang="en-US" dirty="0"/>
              <a:t>flexibility</a:t>
            </a:r>
            <a:r>
              <a:rPr kumimoji="1" lang="en-US" dirty="0" smtClean="0"/>
              <a:t> in divertor configurations and plasma shaping in NSTX </a:t>
            </a:r>
            <a:endParaRPr kumimoji="1" lang="en-US" dirty="0"/>
          </a:p>
        </p:txBody>
      </p:sp>
      <p:sp>
        <p:nvSpPr>
          <p:cNvPr id="228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4876800" cy="4953000"/>
          </a:xfrm>
        </p:spPr>
        <p:txBody>
          <a:bodyPr/>
          <a:lstStyle/>
          <a:p>
            <a:r>
              <a:rPr lang="en-US" sz="2200" dirty="0"/>
              <a:t>Plasma facing components </a:t>
            </a:r>
          </a:p>
          <a:p>
            <a:pPr lvl="1"/>
            <a:r>
              <a:rPr lang="en-US" sz="2000" dirty="0"/>
              <a:t>ATJ and CFC tiles</a:t>
            </a:r>
          </a:p>
          <a:p>
            <a:pPr lvl="1"/>
            <a:r>
              <a:rPr lang="en-US" sz="2000" dirty="0"/>
              <a:t>Carbon - erosion, sputtering </a:t>
            </a:r>
          </a:p>
          <a:p>
            <a:pPr lvl="1"/>
            <a:r>
              <a:rPr lang="en-US" sz="2000" dirty="0"/>
              <a:t>Max </a:t>
            </a:r>
            <a:r>
              <a:rPr lang="en-US" sz="2000" i="1" dirty="0" err="1"/>
              <a:t>P</a:t>
            </a:r>
            <a:r>
              <a:rPr lang="en-US" sz="2000" i="1" baseline="-25000" dirty="0" err="1"/>
              <a:t>rad</a:t>
            </a:r>
            <a:r>
              <a:rPr lang="en-US" sz="2000" dirty="0"/>
              <a:t> fraction limited by      carbon radiation efficiency</a:t>
            </a:r>
          </a:p>
          <a:p>
            <a:pPr lvl="1"/>
            <a:r>
              <a:rPr lang="en-US" sz="2000" dirty="0"/>
              <a:t>Typical divertor tile temperature in 1 </a:t>
            </a:r>
            <a:r>
              <a:rPr lang="en-US" sz="2000" dirty="0" err="1"/>
              <a:t>s</a:t>
            </a:r>
            <a:r>
              <a:rPr lang="en-US" sz="2000" dirty="0"/>
              <a:t> pulses </a:t>
            </a:r>
            <a:r>
              <a:rPr lang="en-US" sz="2000" i="1" dirty="0"/>
              <a:t>T</a:t>
            </a:r>
            <a:r>
              <a:rPr lang="en-US" sz="2000" dirty="0"/>
              <a:t> &lt; 500 C </a:t>
            </a:r>
          </a:p>
          <a:p>
            <a:pPr lvl="1">
              <a:buFont typeface="Times" pitchFamily="24" charset="0"/>
              <a:buNone/>
            </a:pPr>
            <a:r>
              <a:rPr lang="en-US" sz="2000" dirty="0"/>
              <a:t>	(</a:t>
            </a:r>
            <a:r>
              <a:rPr lang="en-US" sz="2000" i="1" dirty="0" err="1"/>
              <a:t>q</a:t>
            </a:r>
            <a:r>
              <a:rPr lang="en-US" sz="2000" i="1" baseline="-25000" dirty="0" err="1"/>
              <a:t>peak</a:t>
            </a:r>
            <a:r>
              <a:rPr lang="en-US" sz="2000" dirty="0"/>
              <a:t> </a:t>
            </a:r>
            <a:r>
              <a:rPr lang="en-US" sz="2000" dirty="0" err="1">
                <a:sym typeface="Symbol" pitchFamily="24" charset="2"/>
              </a:rPr>
              <a:t></a:t>
            </a:r>
            <a:r>
              <a:rPr lang="en-US" sz="2000" dirty="0"/>
              <a:t> </a:t>
            </a:r>
            <a:r>
              <a:rPr lang="en-US" sz="2000" dirty="0" smtClean="0"/>
              <a:t>10-15 </a:t>
            </a:r>
            <a:r>
              <a:rPr lang="en-US" sz="2000" dirty="0"/>
              <a:t>MW/m</a:t>
            </a:r>
            <a:r>
              <a:rPr lang="en-US" sz="2000" baseline="30000" dirty="0"/>
              <a:t>2</a:t>
            </a:r>
            <a:r>
              <a:rPr lang="en-US" sz="2000" dirty="0"/>
              <a:t>)</a:t>
            </a:r>
          </a:p>
          <a:p>
            <a:pPr lvl="1"/>
            <a:endParaRPr lang="en-US" sz="2200" dirty="0"/>
          </a:p>
          <a:p>
            <a:r>
              <a:rPr lang="en-US" sz="2200" dirty="0"/>
              <a:t>No active divertor pumping </a:t>
            </a:r>
            <a:endParaRPr lang="en-US" sz="2200" dirty="0" smtClean="0"/>
          </a:p>
          <a:p>
            <a:pPr lvl="1"/>
            <a:r>
              <a:rPr lang="en-US" sz="2000" dirty="0" smtClean="0"/>
              <a:t>Evaporated lithium coatings 80-100 </a:t>
            </a:r>
            <a:r>
              <a:rPr lang="en-US" sz="2000" dirty="0" err="1" smtClean="0"/>
              <a:t>g</a:t>
            </a:r>
            <a:r>
              <a:rPr lang="en-US" sz="2000" dirty="0" smtClean="0"/>
              <a:t> per discharge </a:t>
            </a:r>
            <a:r>
              <a:rPr lang="en-US" sz="2000" dirty="0"/>
              <a:t>for reduced </a:t>
            </a:r>
            <a:r>
              <a:rPr lang="en-US" sz="2000" dirty="0" smtClean="0"/>
              <a:t>recycling and performance improvements</a:t>
            </a:r>
          </a:p>
        </p:txBody>
      </p:sp>
      <p:pic>
        <p:nvPicPr>
          <p:cNvPr id="228356" name="Picture 4" descr="div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6400" y="1447800"/>
            <a:ext cx="3505200" cy="480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dirty="0" smtClean="0"/>
              <a:t>Multiple diagnostic measurements are </a:t>
            </a:r>
            <a:r>
              <a:rPr kumimoji="1" lang="en-US" sz="3100" dirty="0" smtClean="0"/>
              <a:t>analyzed to elucidate on divertor physics in NSTX</a:t>
            </a:r>
            <a:endParaRPr kumimoji="1" lang="en-US" sz="3100" dirty="0"/>
          </a:p>
        </p:txBody>
      </p:sp>
      <p:sp>
        <p:nvSpPr>
          <p:cNvPr id="226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371600"/>
            <a:ext cx="3657600" cy="5181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kumimoji="1" lang="en-US" sz="1800" dirty="0"/>
              <a:t>Diagnostic set for divertor</a:t>
            </a:r>
          </a:p>
          <a:p>
            <a:pPr>
              <a:lnSpc>
                <a:spcPct val="90000"/>
              </a:lnSpc>
              <a:buFont typeface="Wingdings" pitchFamily="24" charset="2"/>
              <a:buNone/>
            </a:pPr>
            <a:r>
              <a:rPr kumimoji="1" lang="en-US" sz="1800" dirty="0"/>
              <a:t>	studies:</a:t>
            </a:r>
          </a:p>
          <a:p>
            <a:pPr lvl="1">
              <a:lnSpc>
                <a:spcPct val="90000"/>
              </a:lnSpc>
            </a:pPr>
            <a:r>
              <a:rPr kumimoji="1" lang="en-US" sz="1800" dirty="0"/>
              <a:t>IR cameras</a:t>
            </a:r>
          </a:p>
          <a:p>
            <a:pPr lvl="1">
              <a:lnSpc>
                <a:spcPct val="90000"/>
              </a:lnSpc>
            </a:pPr>
            <a:r>
              <a:rPr kumimoji="1" lang="en-US" sz="1800" dirty="0" err="1"/>
              <a:t>Bolometers</a:t>
            </a:r>
            <a:endParaRPr kumimoji="1" lang="en-US" sz="1800" dirty="0"/>
          </a:p>
          <a:p>
            <a:pPr lvl="1">
              <a:lnSpc>
                <a:spcPct val="90000"/>
              </a:lnSpc>
            </a:pPr>
            <a:r>
              <a:rPr kumimoji="1" lang="en-US" sz="1800" dirty="0"/>
              <a:t>Neutral pressure gauges</a:t>
            </a:r>
          </a:p>
          <a:p>
            <a:pPr lvl="1">
              <a:lnSpc>
                <a:spcPct val="90000"/>
              </a:lnSpc>
            </a:pPr>
            <a:r>
              <a:rPr kumimoji="1" lang="en-US" sz="1800" dirty="0"/>
              <a:t>Tile Langmuir probes</a:t>
            </a:r>
            <a:endParaRPr kumimoji="1" lang="en-US" sz="1800" dirty="0" smtClean="0"/>
          </a:p>
          <a:p>
            <a:pPr lvl="1">
              <a:lnSpc>
                <a:spcPct val="90000"/>
              </a:lnSpc>
            </a:pPr>
            <a:r>
              <a:rPr kumimoji="1" lang="en-US" sz="1800" dirty="0" smtClean="0"/>
              <a:t>D</a:t>
            </a:r>
            <a:r>
              <a:rPr kumimoji="1" lang="en-US" sz="1800" dirty="0">
                <a:latin typeface="Symbol" pitchFamily="24" charset="2"/>
                <a:sym typeface="Symbol" pitchFamily="24" charset="2"/>
              </a:rPr>
              <a:t></a:t>
            </a:r>
            <a:r>
              <a:rPr kumimoji="1" lang="en-US" sz="1800" dirty="0"/>
              <a:t>, D</a:t>
            </a:r>
            <a:r>
              <a:rPr kumimoji="1" lang="en-US" sz="1800" dirty="0" smtClean="0">
                <a:latin typeface="Symbol" pitchFamily="24" charset="2"/>
                <a:sym typeface="Symbol" pitchFamily="24" charset="2"/>
              </a:rPr>
              <a:t></a:t>
            </a:r>
            <a:r>
              <a:rPr kumimoji="1" lang="en-US" sz="1800" dirty="0" smtClean="0">
                <a:sym typeface="Symbol" pitchFamily="24" charset="2"/>
              </a:rPr>
              <a:t> filtered </a:t>
            </a:r>
            <a:r>
              <a:rPr kumimoji="1" lang="en-US" sz="1800" dirty="0" smtClean="0"/>
              <a:t>CCD arrays</a:t>
            </a:r>
          </a:p>
          <a:p>
            <a:pPr lvl="1">
              <a:lnSpc>
                <a:spcPct val="90000"/>
              </a:lnSpc>
            </a:pPr>
            <a:r>
              <a:rPr kumimoji="1" lang="en-US" sz="1800" dirty="0"/>
              <a:t>UV-VIS spectrometer </a:t>
            </a:r>
          </a:p>
          <a:p>
            <a:pPr lvl="1">
              <a:lnSpc>
                <a:spcPct val="90000"/>
              </a:lnSpc>
              <a:buFont typeface="Times" pitchFamily="24" charset="0"/>
              <a:buNone/>
            </a:pPr>
            <a:r>
              <a:rPr kumimoji="1" lang="en-US" sz="1800" dirty="0"/>
              <a:t>	</a:t>
            </a:r>
            <a:r>
              <a:rPr kumimoji="1" lang="en-US" sz="1800" dirty="0" smtClean="0"/>
              <a:t>(10 </a:t>
            </a:r>
            <a:r>
              <a:rPr kumimoji="1" lang="en-US" sz="1800" dirty="0"/>
              <a:t>divertor chords)</a:t>
            </a:r>
          </a:p>
          <a:p>
            <a:pPr lvl="1">
              <a:lnSpc>
                <a:spcPct val="90000"/>
              </a:lnSpc>
              <a:buFont typeface="Times" pitchFamily="24" charset="0"/>
              <a:buNone/>
            </a:pPr>
            <a:endParaRPr kumimoji="1" lang="en-US" sz="1800" dirty="0"/>
          </a:p>
          <a:p>
            <a:pPr>
              <a:lnSpc>
                <a:spcPct val="90000"/>
              </a:lnSpc>
            </a:pPr>
            <a:r>
              <a:rPr kumimoji="1" lang="en-US" sz="1800" dirty="0" err="1"/>
              <a:t>Midplane</a:t>
            </a:r>
            <a:r>
              <a:rPr kumimoji="1" lang="en-US" sz="1800" dirty="0"/>
              <a:t> Thomson scattering and CHERS systems</a:t>
            </a:r>
          </a:p>
          <a:p>
            <a:pPr>
              <a:lnSpc>
                <a:spcPct val="90000"/>
              </a:lnSpc>
            </a:pPr>
            <a:endParaRPr kumimoji="1" lang="en-US" sz="1800" dirty="0"/>
          </a:p>
          <a:p>
            <a:pPr>
              <a:lnSpc>
                <a:spcPct val="90000"/>
              </a:lnSpc>
            </a:pPr>
            <a:r>
              <a:rPr kumimoji="1" lang="en-US" sz="1800" dirty="0"/>
              <a:t>Divertor gas injector</a:t>
            </a:r>
          </a:p>
          <a:p>
            <a:pPr>
              <a:lnSpc>
                <a:spcPct val="90000"/>
              </a:lnSpc>
              <a:buFont typeface="Wingdings" pitchFamily="24" charset="2"/>
              <a:buNone/>
            </a:pPr>
            <a:r>
              <a:rPr kumimoji="1" lang="en-US" sz="1800" dirty="0"/>
              <a:t>	</a:t>
            </a:r>
            <a:r>
              <a:rPr kumimoji="1" lang="en-US" sz="1800" i="1" dirty="0" err="1">
                <a:latin typeface="Symbol" pitchFamily="24" charset="2"/>
                <a:sym typeface="Symbol" pitchFamily="24" charset="2"/>
              </a:rPr>
              <a:t></a:t>
            </a:r>
            <a:r>
              <a:rPr kumimoji="1" lang="en-US" sz="1800" i="1" baseline="-25000" dirty="0" err="1"/>
              <a:t>gas</a:t>
            </a:r>
            <a:r>
              <a:rPr kumimoji="1" lang="en-US" sz="1800" dirty="0"/>
              <a:t> =</a:t>
            </a:r>
            <a:r>
              <a:rPr kumimoji="1" lang="en-US" sz="1800" dirty="0" smtClean="0"/>
              <a:t> 20-200 </a:t>
            </a:r>
            <a:r>
              <a:rPr kumimoji="1" lang="en-US" sz="1800" dirty="0" err="1"/>
              <a:t>Torr</a:t>
            </a:r>
            <a:r>
              <a:rPr kumimoji="1" lang="en-US" sz="1800" dirty="0"/>
              <a:t> </a:t>
            </a:r>
            <a:r>
              <a:rPr kumimoji="1" lang="en-US" sz="1800" dirty="0" err="1"/>
              <a:t>l</a:t>
            </a:r>
            <a:r>
              <a:rPr kumimoji="1" lang="en-US" sz="1800" dirty="0"/>
              <a:t> / </a:t>
            </a:r>
            <a:r>
              <a:rPr kumimoji="1" lang="en-US" sz="1800" dirty="0" err="1"/>
              <a:t>s</a:t>
            </a:r>
            <a:endParaRPr kumimoji="1" lang="en-US" sz="1800" dirty="0"/>
          </a:p>
        </p:txBody>
      </p:sp>
      <p:pic>
        <p:nvPicPr>
          <p:cNvPr id="5" name="Picture 4" descr="iaea08-nstx-diag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33800" y="1295400"/>
            <a:ext cx="5327452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3"/>
          <p:cNvSpPr>
            <a:spLocks noGrp="1"/>
          </p:cNvSpPr>
          <p:nvPr>
            <p:ph type="title"/>
          </p:nvPr>
        </p:nvSpPr>
        <p:spPr>
          <a:xfrm>
            <a:off x="533400" y="76200"/>
            <a:ext cx="8153400" cy="838200"/>
          </a:xfrm>
        </p:spPr>
        <p:txBody>
          <a:bodyPr>
            <a:noAutofit/>
          </a:bodyPr>
          <a:lstStyle/>
          <a:p>
            <a:r>
              <a:rPr lang="en-US" sz="3000" dirty="0" smtClean="0"/>
              <a:t>Theory predicts attractive divertor geometry properties in “snowflake” divertor configuration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381000" y="1143000"/>
            <a:ext cx="5334000" cy="5257800"/>
          </a:xfrm>
        </p:spPr>
        <p:txBody>
          <a:bodyPr/>
          <a:lstStyle/>
          <a:p>
            <a:r>
              <a:rPr lang="en-US" sz="1800" dirty="0" smtClean="0"/>
              <a:t>“Snowflake” divertor (SFD) configuration proposed and studied theoretically by D. D. Ryutov (LLNL) </a:t>
            </a:r>
          </a:p>
          <a:p>
            <a:pPr lvl="1"/>
            <a:r>
              <a:rPr lang="en-US" sz="1400" dirty="0" smtClean="0"/>
              <a:t>Phys. Plasmas 14, 064502 (2007)</a:t>
            </a:r>
          </a:p>
          <a:p>
            <a:pPr lvl="1"/>
            <a:r>
              <a:rPr lang="en-US" sz="1400" dirty="0" smtClean="0"/>
              <a:t>Phys. Plasmas, 15, 092501 (2008)</a:t>
            </a:r>
          </a:p>
          <a:p>
            <a:pPr lvl="1"/>
            <a:r>
              <a:rPr lang="en-US" sz="1400" dirty="0" smtClean="0"/>
              <a:t>34th EPS Conference on Plasma Phys. Warsaw, 2 - 6 July 2007 ECA Vol.31F, D-1.002 (2007)</a:t>
            </a:r>
          </a:p>
          <a:p>
            <a:pPr lvl="1"/>
            <a:r>
              <a:rPr lang="en-US" sz="1400" dirty="0" smtClean="0"/>
              <a:t>Paper IC/P4-8 at IAEA FEC 2008</a:t>
            </a:r>
          </a:p>
          <a:p>
            <a:r>
              <a:rPr lang="en-US" sz="1800" dirty="0" smtClean="0"/>
              <a:t>SFD is obtained by creating a second-order poloidal null in the (lower) divertor </a:t>
            </a:r>
            <a:r>
              <a:rPr lang="en-US" sz="1800" b="1" dirty="0" smtClean="0"/>
              <a:t>with existing divertor coils</a:t>
            </a:r>
          </a:p>
          <a:p>
            <a:r>
              <a:rPr lang="en-US" sz="1800" dirty="0" smtClean="0"/>
              <a:t>Predicted properties</a:t>
            </a:r>
          </a:p>
          <a:p>
            <a:pPr lvl="1"/>
            <a:r>
              <a:rPr lang="en-US" sz="1600" dirty="0" smtClean="0"/>
              <a:t>Low </a:t>
            </a:r>
            <a:r>
              <a:rPr lang="en-US" sz="1600" i="1" dirty="0" smtClean="0"/>
              <a:t>B</a:t>
            </a:r>
            <a:r>
              <a:rPr lang="en-US" sz="1600" i="1" baseline="-25000" dirty="0" smtClean="0"/>
              <a:t>p</a:t>
            </a:r>
            <a:r>
              <a:rPr lang="en-US" sz="1600" dirty="0" smtClean="0"/>
              <a:t> in X-point region</a:t>
            </a:r>
          </a:p>
          <a:p>
            <a:pPr lvl="1"/>
            <a:r>
              <a:rPr lang="en-US" sz="1600" dirty="0" smtClean="0"/>
              <a:t>Large </a:t>
            </a:r>
            <a:r>
              <a:rPr lang="en-US" sz="1600" i="1" dirty="0" err="1" smtClean="0"/>
              <a:t>A</a:t>
            </a:r>
            <a:r>
              <a:rPr lang="en-US" sz="1600" i="1" baseline="-25000" dirty="0" err="1" smtClean="0"/>
              <a:t>wet</a:t>
            </a:r>
            <a:r>
              <a:rPr lang="en-US" sz="1600" i="1" dirty="0" smtClean="0"/>
              <a:t> , </a:t>
            </a:r>
            <a:r>
              <a:rPr lang="en-US" sz="1600" i="1" dirty="0" err="1" smtClean="0"/>
              <a:t>f</a:t>
            </a:r>
            <a:r>
              <a:rPr lang="en-US" sz="1600" i="1" baseline="-25000" dirty="0" err="1" smtClean="0"/>
              <a:t>exp</a:t>
            </a:r>
            <a:endParaRPr lang="en-US" sz="1600" i="1" baseline="-25000" dirty="0" smtClean="0"/>
          </a:p>
          <a:p>
            <a:pPr lvl="1"/>
            <a:r>
              <a:rPr lang="en-US" sz="1600" dirty="0" smtClean="0"/>
              <a:t>Large </a:t>
            </a:r>
            <a:r>
              <a:rPr lang="en-US" sz="1600" i="1" dirty="0" smtClean="0"/>
              <a:t>L</a:t>
            </a:r>
            <a:r>
              <a:rPr lang="en-US" sz="1600" i="1" baseline="-25000" dirty="0" smtClean="0"/>
              <a:t>x</a:t>
            </a:r>
            <a:r>
              <a:rPr lang="en-US" sz="1600" dirty="0" smtClean="0"/>
              <a:t>, </a:t>
            </a:r>
            <a:r>
              <a:rPr lang="en-US" sz="1600" i="1" dirty="0" err="1" smtClean="0"/>
              <a:t>V</a:t>
            </a:r>
            <a:r>
              <a:rPr lang="en-US" sz="1600" i="1" baseline="-25000" dirty="0" err="1" smtClean="0"/>
              <a:t>div</a:t>
            </a:r>
            <a:endParaRPr lang="en-US" sz="1600" i="1" baseline="-25000" dirty="0" smtClean="0"/>
          </a:p>
          <a:p>
            <a:pPr lvl="1"/>
            <a:r>
              <a:rPr lang="en-US" sz="1600" dirty="0" smtClean="0"/>
              <a:t>Null-point flux tube squeezing – barrier for turbulence?</a:t>
            </a:r>
          </a:p>
          <a:p>
            <a:pPr lvl="1"/>
            <a:r>
              <a:rPr lang="en-US" sz="1600" dirty="0" smtClean="0"/>
              <a:t>ELM control (increased edge </a:t>
            </a:r>
            <a:r>
              <a:rPr lang="en-US" sz="1600" dirty="0" err="1" smtClean="0"/>
              <a:t>magn</a:t>
            </a:r>
            <a:r>
              <a:rPr lang="en-US" sz="1600" dirty="0" smtClean="0"/>
              <a:t>. shear) ?</a:t>
            </a:r>
            <a:endParaRPr lang="en-US" sz="1800" dirty="0" smtClean="0"/>
          </a:p>
          <a:p>
            <a:pPr lvl="1">
              <a:buNone/>
            </a:pPr>
            <a:r>
              <a:rPr lang="en-US" sz="1800" dirty="0" smtClean="0"/>
              <a:t> </a:t>
            </a:r>
            <a:endParaRPr lang="en-US" sz="1800" i="1" baseline="-25000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4600" y="1219200"/>
            <a:ext cx="1943100" cy="22934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8800" y="3429000"/>
            <a:ext cx="3460843" cy="267873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477000" y="6172200"/>
            <a:ext cx="233910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+mn-lt"/>
              </a:rPr>
              <a:t>SFD-plus and SFD-minus</a:t>
            </a:r>
            <a:endParaRPr lang="en-US" b="1" dirty="0"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772400" y="1524000"/>
            <a:ext cx="100274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+mn-lt"/>
              </a:rPr>
              <a:t>Ideal SFD</a:t>
            </a:r>
            <a:endParaRPr lang="en-US" b="1" dirty="0">
              <a:latin typeface="+mn-l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ample_All_Lab-arial_narrow">
  <a:themeElements>
    <a:clrScheme name="Sample_All_Lab-arial_narrow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ample_All_Lab-arial_narrow">
      <a:majorFont>
        <a:latin typeface="Arial Narrow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>
            <a:ln>
              <a:noFill/>
            </a:ln>
            <a:solidFill>
              <a:srgbClr val="0039A6"/>
            </a:solidFill>
            <a:effectLst/>
            <a:latin typeface="Impact" pitchFamily="-65" charset="0"/>
            <a:ea typeface="ＭＳ Ｐゴシック" pitchFamily="-128" charset="-128"/>
            <a:cs typeface="ＭＳ Ｐゴシック" pitchFamily="-12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>
            <a:ln>
              <a:noFill/>
            </a:ln>
            <a:solidFill>
              <a:srgbClr val="0039A6"/>
            </a:solidFill>
            <a:effectLst/>
            <a:latin typeface="Impact" pitchFamily="-65" charset="0"/>
            <a:ea typeface="ＭＳ Ｐゴシック" pitchFamily="-128" charset="-128"/>
            <a:cs typeface="ＭＳ Ｐゴシック" pitchFamily="-128" charset="-128"/>
          </a:defRPr>
        </a:defPPr>
      </a:lstStyle>
    </a:lnDef>
  </a:objectDefaults>
  <a:extraClrSchemeLst>
    <a:extraClrScheme>
      <a:clrScheme name="Sample_All_Lab-arial_narrow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_All_Lab-arial_narrow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_All_Lab-arial_narrow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_All_Lab-arial_narrow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_All_Lab-arial_narrow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_All_Lab-arial_narrow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mple_All_Lab-arial_narrow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mple_All_Lab-arial_narrow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mple_All_Lab-arial_narrow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mple_All_Lab-arial_narrow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mple_All_Lab-arial_narrow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mple_All_Lab-arial_narrow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70559</TotalTime>
  <Words>2856</Words>
  <Application>Microsoft Macintosh PowerPoint</Application>
  <PresentationFormat>On-screen Show (4:3)</PresentationFormat>
  <Paragraphs>326</Paragraphs>
  <Slides>29</Slides>
  <Notes>6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Sample_All_Lab-arial_narrow</vt:lpstr>
      <vt:lpstr>Slide 1</vt:lpstr>
      <vt:lpstr>Abstract</vt:lpstr>
      <vt:lpstr>Overview and Summary</vt:lpstr>
      <vt:lpstr>Various techniques considered for SOL / divertor q|| and qpk control</vt:lpstr>
      <vt:lpstr>SOL / divertor geometric properties are different in spherical tori and large aspect ratio tokamaks </vt:lpstr>
      <vt:lpstr>Divertor heat flux mitigation is key for present and future fusion plasma devices </vt:lpstr>
      <vt:lpstr>Open geometry enables flexibility in divertor configurations and plasma shaping in NSTX </vt:lpstr>
      <vt:lpstr>Multiple diagnostic measurements are analyzed to elucidate on divertor physics in NSTX</vt:lpstr>
      <vt:lpstr>Theory predicts attractive divertor geometry properties in “snowflake” divertor configuration</vt:lpstr>
      <vt:lpstr>NSTX experiments have already demonstrated benefits of high flux expansion divertor</vt:lpstr>
      <vt:lpstr>Three lower divertor coils can be used for divertor configurations with various d, X-pt, ROSP</vt:lpstr>
      <vt:lpstr>ISOLVER code was used to scan strike point positions and divertor coil currents for “snowflake” configuration</vt:lpstr>
      <vt:lpstr>In experiment, controlled outer strike point scan produced “snowflake” divertor configurations </vt:lpstr>
      <vt:lpstr>“Snowflake” divertor favorably compares to medium-d and high-d standard divertors</vt:lpstr>
      <vt:lpstr>SFD configuration shows highest flux expansion at strike point and longest connection length</vt:lpstr>
      <vt:lpstr>Theoretically predicted geometrical properties of the snowflake divertor configuration are confirmed in NSTX</vt:lpstr>
      <vt:lpstr>H-mode confinement retained with “snowflake” divertor, core Prad and nC reduced by up to 75 %</vt:lpstr>
      <vt:lpstr>Less carbon accumulation and lower ne in H-mode “ears” in “snowflake” divertor discharges</vt:lpstr>
      <vt:lpstr>Partial detachment of outer strike point region observed in “snowflake” divertor discharges</vt:lpstr>
      <vt:lpstr>Significant reduction of heat flux observed in “snowflake” divertor</vt:lpstr>
      <vt:lpstr>Balmer line emissions suggest large increase in recombination rate in “snowflake” divertor</vt:lpstr>
      <vt:lpstr>High-n Balmer line emission measurements suggest high divertor recombination rate, low Te, high ne</vt:lpstr>
      <vt:lpstr>High-n Balmer line emission measurements suggest high divertor recombination rate, low Te, high ne</vt:lpstr>
      <vt:lpstr>Divertor camera images show formation of extended radiation zone in “snowflake” divertor</vt:lpstr>
      <vt:lpstr>SOL blobs move radially at the same velocity regardless of divertor configuration</vt:lpstr>
      <vt:lpstr>Blob sizes appear to be similar in “snowflake” and standard divertor configurations</vt:lpstr>
      <vt:lpstr>High frad can be achieved with carbon in “snowflake” divertor at high ne and longer Lx</vt:lpstr>
      <vt:lpstr>Volumetric power and momentum losses are increased due to geometry in “snowflake” divertor</vt:lpstr>
      <vt:lpstr>Future plans</vt:lpstr>
    </vt:vector>
  </TitlesOfParts>
  <Company>Princeton Plasma Physics Laboratory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NSTX presentation</dc:title>
  <dc:creator>NSTX team member</dc:creator>
  <cp:lastModifiedBy>Vlad Soukhanovskii</cp:lastModifiedBy>
  <cp:revision>12302</cp:revision>
  <cp:lastPrinted>2009-10-31T15:43:30Z</cp:lastPrinted>
  <dcterms:created xsi:type="dcterms:W3CDTF">2010-06-06T18:11:11Z</dcterms:created>
  <dcterms:modified xsi:type="dcterms:W3CDTF">2010-06-06T18:12:54Z</dcterms:modified>
</cp:coreProperties>
</file>