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0"/>
  </p:notesMasterIdLst>
  <p:handoutMasterIdLst>
    <p:handoutMasterId r:id="rId31"/>
  </p:handoutMasterIdLst>
  <p:sldIdLst>
    <p:sldId id="1253" r:id="rId2"/>
    <p:sldId id="1228" r:id="rId3"/>
    <p:sldId id="1226" r:id="rId4"/>
    <p:sldId id="1290" r:id="rId5"/>
    <p:sldId id="1291" r:id="rId6"/>
    <p:sldId id="1301" r:id="rId7"/>
    <p:sldId id="1259" r:id="rId8"/>
    <p:sldId id="1298" r:id="rId9"/>
    <p:sldId id="1260" r:id="rId10"/>
    <p:sldId id="1292" r:id="rId11"/>
    <p:sldId id="1231" r:id="rId12"/>
    <p:sldId id="1246" r:id="rId13"/>
    <p:sldId id="1250" r:id="rId14"/>
    <p:sldId id="1287" r:id="rId15"/>
    <p:sldId id="1288" r:id="rId16"/>
    <p:sldId id="1296" r:id="rId17"/>
    <p:sldId id="1293" r:id="rId18"/>
    <p:sldId id="1294" r:id="rId19"/>
    <p:sldId id="1302" r:id="rId20"/>
    <p:sldId id="1303" r:id="rId21"/>
    <p:sldId id="1227" r:id="rId22"/>
    <p:sldId id="1297" r:id="rId23"/>
    <p:sldId id="1304" r:id="rId24"/>
    <p:sldId id="1251" r:id="rId25"/>
    <p:sldId id="1254" r:id="rId26"/>
    <p:sldId id="1295" r:id="rId27"/>
    <p:sldId id="1299" r:id="rId28"/>
    <p:sldId id="1300" r:id="rId2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CC11"/>
    <a:srgbClr val="FF3300"/>
    <a:srgbClr val="9999FF"/>
    <a:srgbClr val="FF0000"/>
    <a:srgbClr val="00CC66"/>
    <a:srgbClr val="FF9933"/>
    <a:srgbClr val="FFCC00"/>
    <a:srgbClr val="B8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720" autoAdjust="0"/>
  </p:normalViewPr>
  <p:slideViewPr>
    <p:cSldViewPr snapToGrid="0" showGuides="1">
      <p:cViewPr varScale="1">
        <p:scale>
          <a:sx n="116" d="100"/>
          <a:sy n="116" d="100"/>
        </p:scale>
        <p:origin x="-2096" y="-112"/>
      </p:cViewPr>
      <p:guideLst>
        <p:guide orient="horz" pos="4319"/>
        <p:guide pos="57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172275B-DE20-FA44-952A-2D001B50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57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A7F47543-D1A4-994A-9D24-C55384809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3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4F66D593-B03E-184C-B604-764A24E98CF7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E43C3FB-CEEA-2040-98E1-AC63FABAE39E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3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88975"/>
            <a:ext cx="4613275" cy="3459163"/>
          </a:xfrm>
          <a:solidFill>
            <a:srgbClr val="FFFFFF"/>
          </a:solidFill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41513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78" tIns="45689" rIns="91378" bIns="45689"/>
          <a:lstStyle/>
          <a:p>
            <a:pPr eaLnBrk="1" hangingPunct="1"/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 txBox="1">
            <a:spLocks noGrp="1"/>
          </p:cNvSpPr>
          <p:nvPr/>
        </p:nvSpPr>
        <p:spPr bwMode="auto">
          <a:xfrm>
            <a:off x="3927475" y="8755063"/>
            <a:ext cx="30051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 anchor="b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D1945A2E-90C7-9B41-BF4B-A8859D4F90A9}" type="slidenum">
              <a:rPr lang="en-US" b="0" i="0">
                <a:solidFill>
                  <a:schemeClr val="tx1"/>
                </a:solidFill>
                <a:latin typeface="Arial" charset="0"/>
              </a:rPr>
              <a:pPr algn="r" eaLnBrk="1" hangingPunct="1"/>
              <a:t>3</a:t>
            </a:fld>
            <a:endParaRPr lang="en-US" b="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E850BED7-3FE4-BE40-82A3-9DCAB97FD750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4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9F0D6038-020B-0141-8969-D053983D041B}" type="slidenum">
              <a:rPr lang="en-US">
                <a:solidFill>
                  <a:srgbClr val="000000"/>
                </a:solidFill>
                <a:latin typeface="Times New Roman" charset="0"/>
              </a:rPr>
              <a:pPr algn="r" eaLnBrk="1" hangingPunct="1"/>
              <a:t>4</a:t>
            </a:fld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1158875" y="688975"/>
            <a:ext cx="4619625" cy="3459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7" name="Text Box 3"/>
          <p:cNvSpPr>
            <a:spLocks noGrp="1" noChangeArrowheads="1"/>
          </p:cNvSpPr>
          <p:nvPr>
            <p:ph type="body"/>
          </p:nvPr>
        </p:nvSpPr>
        <p:spPr>
          <a:xfrm>
            <a:off x="915988" y="4413250"/>
            <a:ext cx="5100637" cy="4210050"/>
          </a:xfrm>
          <a:noFill/>
          <a:ln w="936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927475" y="8755063"/>
            <a:ext cx="30051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7B79E5F7-5228-FE40-891F-B4A2BF5E0724}" type="slidenum">
              <a:rPr lang="en-US">
                <a:solidFill>
                  <a:srgbClr val="000000"/>
                </a:solidFill>
              </a:rPr>
              <a:pPr algn="r"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54AB7-4D89-4E2B-B3E7-B7379E89952D}" type="slidenum">
              <a:rPr lang="en-US"/>
              <a:pPr/>
              <a:t>7</a:t>
            </a:fld>
            <a:endParaRPr 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88975"/>
            <a:ext cx="4613275" cy="3459163"/>
          </a:xfrm>
          <a:solidFill>
            <a:srgbClr val="FFFFFF"/>
          </a:solidFill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xfrm>
            <a:off x="693739" y="4379476"/>
            <a:ext cx="5546725" cy="4151229"/>
          </a:xfrm>
          <a:noFill/>
          <a:ln>
            <a:solidFill>
              <a:srgbClr val="000000"/>
            </a:solidFill>
          </a:ln>
        </p:spPr>
        <p:txBody>
          <a:bodyPr lIns="91378" tIns="45689" rIns="91378" bIns="45689"/>
          <a:lstStyle/>
          <a:p>
            <a:pPr eaLnBrk="1" hangingPunct="1"/>
            <a:endParaRPr lang="en-US" sz="2800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927475" y="8755782"/>
            <a:ext cx="3005138" cy="46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8" tIns="45689" rIns="91378" bIns="45689" anchor="b"/>
          <a:lstStyle/>
          <a:p>
            <a:pPr algn="r">
              <a:spcBef>
                <a:spcPct val="0"/>
              </a:spcBef>
              <a:buFontTx/>
              <a:buNone/>
            </a:pPr>
            <a:fld id="{3B511645-0FC1-4273-B064-D1CB3D7BD217}" type="slidenum">
              <a:rPr lang="en-US" b="0" i="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b="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54AB7-4D89-4E2B-B3E7-B7379E89952D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88975"/>
            <a:ext cx="4613275" cy="3459163"/>
          </a:xfrm>
          <a:solidFill>
            <a:srgbClr val="FFFFFF"/>
          </a:solidFill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xfrm>
            <a:off x="693739" y="4379476"/>
            <a:ext cx="5546725" cy="4151229"/>
          </a:xfrm>
          <a:noFill/>
          <a:ln>
            <a:solidFill>
              <a:srgbClr val="000000"/>
            </a:solidFill>
          </a:ln>
        </p:spPr>
        <p:txBody>
          <a:bodyPr lIns="91378" tIns="45689" rIns="91378" bIns="45689"/>
          <a:lstStyle/>
          <a:p>
            <a:pPr eaLnBrk="1" hangingPunct="1"/>
            <a:endParaRPr lang="en-US" sz="2800" smtClean="0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927475" y="8755782"/>
            <a:ext cx="3005138" cy="46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8" tIns="45689" rIns="91378" bIns="45689" anchor="b"/>
          <a:lstStyle/>
          <a:p>
            <a:pPr algn="r">
              <a:spcBef>
                <a:spcPct val="0"/>
              </a:spcBef>
              <a:buFontTx/>
              <a:buNone/>
            </a:pPr>
            <a:fld id="{3B511645-0FC1-4273-B064-D1CB3D7BD217}" type="slidenum">
              <a:rPr lang="en-US" b="0" i="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b="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B939C69-3CF1-504C-9609-ED1F5BF46679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88975"/>
            <a:ext cx="4613275" cy="3459163"/>
          </a:xfrm>
          <a:solidFill>
            <a:srgbClr val="FFFFFF"/>
          </a:solidFill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41513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78" tIns="45689" rIns="91378" bIns="45689"/>
          <a:lstStyle/>
          <a:p>
            <a:pPr eaLnBrk="1" hangingPunct="1"/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27475" y="8755063"/>
            <a:ext cx="30051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 anchor="b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D22D9D24-9921-B846-B420-A06DDC3536CF}" type="slidenum">
              <a:rPr lang="en-US" b="0" i="0">
                <a:solidFill>
                  <a:schemeClr val="tx1"/>
                </a:solidFill>
                <a:latin typeface="Arial" charset="0"/>
              </a:rPr>
              <a:pPr algn="r" eaLnBrk="1" hangingPunct="1"/>
              <a:t>21</a:t>
            </a:fld>
            <a:endParaRPr lang="en-US" b="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B939C69-3CF1-504C-9609-ED1F5BF46679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22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88975"/>
            <a:ext cx="4613275" cy="3459163"/>
          </a:xfrm>
          <a:solidFill>
            <a:srgbClr val="FFFFFF"/>
          </a:solidFill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41513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78" tIns="45689" rIns="91378" bIns="45689"/>
          <a:lstStyle/>
          <a:p>
            <a:pPr eaLnBrk="1" hangingPunct="1"/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27475" y="8755063"/>
            <a:ext cx="30051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 anchor="b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D22D9D24-9921-B846-B420-A06DDC3536CF}" type="slidenum">
              <a:rPr lang="en-US" b="0" i="0">
                <a:solidFill>
                  <a:schemeClr val="tx1"/>
                </a:solidFill>
                <a:latin typeface="Arial" charset="0"/>
              </a:rPr>
              <a:pPr algn="r" eaLnBrk="1" hangingPunct="1"/>
              <a:t>22</a:t>
            </a:fld>
            <a:endParaRPr lang="en-US" b="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5B939C69-3CF1-504C-9609-ED1F5BF46679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23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88975"/>
            <a:ext cx="4613275" cy="3459163"/>
          </a:xfrm>
          <a:solidFill>
            <a:srgbClr val="FFFFFF"/>
          </a:solidFill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415131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78" tIns="45689" rIns="91378" bIns="45689"/>
          <a:lstStyle/>
          <a:p>
            <a:pPr eaLnBrk="1" hangingPunct="1"/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927475" y="8755063"/>
            <a:ext cx="30051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 anchor="b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D22D9D24-9921-B846-B420-A06DDC3536CF}" type="slidenum">
              <a:rPr lang="en-US" b="0" i="0">
                <a:solidFill>
                  <a:schemeClr val="tx1"/>
                </a:solidFill>
                <a:latin typeface="Arial" charset="0"/>
              </a:rPr>
              <a:pPr algn="r" eaLnBrk="1" hangingPunct="1"/>
              <a:t>23</a:t>
            </a:fld>
            <a:endParaRPr lang="en-US" b="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5D41C-F3A2-44EE-BB21-49DCB4437C7D}" type="slidenum">
              <a:rPr lang="en-US"/>
              <a:pPr/>
              <a:t>27</a:t>
            </a:fld>
            <a:endParaRPr lang="en-US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050" y="688975"/>
            <a:ext cx="4613275" cy="3459163"/>
          </a:xfrm>
          <a:solidFill>
            <a:srgbClr val="FFFFFF"/>
          </a:solidFill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xfrm>
            <a:off x="693739" y="4379476"/>
            <a:ext cx="5546725" cy="4151229"/>
          </a:xfrm>
          <a:noFill/>
          <a:ln>
            <a:solidFill>
              <a:srgbClr val="000000"/>
            </a:solidFill>
          </a:ln>
        </p:spPr>
        <p:txBody>
          <a:bodyPr lIns="91378" tIns="45689" rIns="91378" bIns="45689"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</a:endParaRPr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927475" y="8755782"/>
            <a:ext cx="3005138" cy="46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8" tIns="45689" rIns="91378" bIns="45689" anchor="b"/>
          <a:lstStyle/>
          <a:p>
            <a:pPr algn="r">
              <a:spcBef>
                <a:spcPct val="0"/>
              </a:spcBef>
              <a:buFontTx/>
              <a:buNone/>
            </a:pPr>
            <a:fld id="{D8FC6382-34EA-43B7-89D6-43E0727A59BB}" type="slidenum">
              <a:rPr lang="en-US" b="0" i="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  <a:buFontTx/>
                <a:buNone/>
              </a:pPr>
              <a:t>27</a:t>
            </a:fld>
            <a:endParaRPr lang="en-US" b="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1219-3264-4848-BF3F-8970A4396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051B67-0C37-064B-B3E2-F938B41B27EA}" type="datetime1">
              <a:rPr lang="en-US"/>
              <a:pPr>
                <a:defRPr/>
              </a:pPr>
              <a:t>6/18/13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08EA1-9E43-1645-8542-A5CF76567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0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2700"/>
            <a:ext cx="9144001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-1588" y="0"/>
            <a:ext cx="914400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b="0" smtClean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B2FF9D21-165B-C445-940A-4B8309C76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3160" y="6629400"/>
            <a:ext cx="68630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i="0" dirty="0" smtClean="0">
                <a:cs typeface="Arial" charset="0"/>
              </a:rPr>
              <a:t>RFPP – Towards</a:t>
            </a:r>
            <a:r>
              <a:rPr lang="en-US" sz="800" i="0" baseline="0" dirty="0" smtClean="0">
                <a:cs typeface="Arial" charset="0"/>
              </a:rPr>
              <a:t> Identifying the Mechanisms Underlying Field-Aligned Edge Loss of HHFW Power on NSTX</a:t>
            </a:r>
            <a:r>
              <a:rPr lang="en-US" sz="800" i="0" dirty="0" smtClean="0">
                <a:cs typeface="Arial" charset="0"/>
              </a:rPr>
              <a:t>,  R.J. Perkins et al. (28/6/2013)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9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1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72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74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75360"/>
            <a:ext cx="8839200" cy="1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000" i="0" dirty="0" smtClean="0">
                <a:solidFill>
                  <a:schemeClr val="accent2"/>
                </a:solidFill>
                <a:latin typeface="Arial" charset="0"/>
                <a:ea typeface="+mn-ea"/>
                <a:cs typeface="+mn-cs"/>
              </a:rPr>
              <a:t>Towards Identifying the Mechanisms Underlying Field-Aligned Edge Losses of HHFW Power on NSTX</a:t>
            </a:r>
            <a:endParaRPr lang="en-US" sz="3000" i="0" dirty="0">
              <a:solidFill>
                <a:schemeClr val="accent2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7176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78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177720"/>
            <a:ext cx="6019800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50" dirty="0">
                <a:solidFill>
                  <a:schemeClr val="tx1"/>
                </a:solidFill>
                <a:latin typeface="Arial" charset="0"/>
              </a:rPr>
              <a:t>Rory J. </a:t>
            </a:r>
            <a:r>
              <a:rPr lang="en-US" sz="1450" dirty="0" smtClean="0">
                <a:solidFill>
                  <a:schemeClr val="tx1"/>
                </a:solidFill>
                <a:latin typeface="Arial" charset="0"/>
              </a:rPr>
              <a:t>Perkins, 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J.-W </a:t>
            </a:r>
            <a:r>
              <a:rPr lang="en-US" sz="1450" b="0" dirty="0" err="1" smtClean="0">
                <a:solidFill>
                  <a:schemeClr val="tx1"/>
                </a:solidFill>
                <a:latin typeface="Arial" charset="0"/>
              </a:rPr>
              <a:t>Ahn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, R.E. Bell, N. </a:t>
            </a:r>
            <a:r>
              <a:rPr lang="en-US" sz="1450" b="0" dirty="0" err="1" smtClean="0">
                <a:solidFill>
                  <a:schemeClr val="tx1"/>
                </a:solidFill>
                <a:latin typeface="Arial" charset="0"/>
              </a:rPr>
              <a:t>Bertelli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, A. </a:t>
            </a:r>
            <a:r>
              <a:rPr lang="en-US" sz="1450" b="0" dirty="0" err="1" smtClean="0">
                <a:solidFill>
                  <a:schemeClr val="tx1"/>
                </a:solidFill>
                <a:latin typeface="Arial" charset="0"/>
              </a:rPr>
              <a:t>Diallo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, S. Gerhardt, T.K. Gray, D.L. Green, J.C. Hosea, E.F. Jaeger, M.A. </a:t>
            </a:r>
            <a:r>
              <a:rPr lang="en-US" sz="1450" b="0" dirty="0" err="1" smtClean="0">
                <a:solidFill>
                  <a:schemeClr val="tx1"/>
                </a:solidFill>
                <a:latin typeface="Arial" charset="0"/>
              </a:rPr>
              <a:t>Jaworski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, G.J. Kramer, B.P. LeBlanc, R. </a:t>
            </a:r>
            <a:r>
              <a:rPr lang="en-US" sz="1450" b="0" dirty="0" err="1" smtClean="0">
                <a:solidFill>
                  <a:schemeClr val="tx1"/>
                </a:solidFill>
                <a:latin typeface="Arial" charset="0"/>
              </a:rPr>
              <a:t>Maingi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, A. McLean, C.K. Phillips, L. </a:t>
            </a:r>
            <a:r>
              <a:rPr lang="en-US" sz="1450" b="0" dirty="0" err="1" smtClean="0">
                <a:solidFill>
                  <a:schemeClr val="tx1"/>
                </a:solidFill>
                <a:latin typeface="Arial" charset="0"/>
              </a:rPr>
              <a:t>Roquemore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, P.M. Ryan, S. </a:t>
            </a:r>
            <a:r>
              <a:rPr lang="en-US" sz="1450" b="0" dirty="0" err="1" smtClean="0">
                <a:solidFill>
                  <a:schemeClr val="tx1"/>
                </a:solidFill>
                <a:latin typeface="Arial" charset="0"/>
              </a:rPr>
              <a:t>Sabbagh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, F. </a:t>
            </a:r>
            <a:r>
              <a:rPr lang="en-US" sz="1450" b="0" dirty="0" err="1" smtClean="0">
                <a:solidFill>
                  <a:schemeClr val="tx1"/>
                </a:solidFill>
                <a:latin typeface="Arial" charset="0"/>
              </a:rPr>
              <a:t>Scotti</a:t>
            </a: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, G. Taylor, J.R. Wilson, </a:t>
            </a:r>
          </a:p>
          <a:p>
            <a:pPr algn="ctr" eaLnBrk="1" hangingPunct="1">
              <a:defRPr/>
            </a:pPr>
            <a:r>
              <a:rPr lang="en-US" sz="1450" b="0" dirty="0" smtClean="0">
                <a:solidFill>
                  <a:schemeClr val="tx1"/>
                </a:solidFill>
                <a:latin typeface="Arial" charset="0"/>
              </a:rPr>
              <a:t>and the NSTX Research Team</a:t>
            </a:r>
          </a:p>
        </p:txBody>
      </p:sp>
      <p:cxnSp>
        <p:nvCxnSpPr>
          <p:cNvPr id="7180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82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Text Box 10"/>
          <p:cNvSpPr txBox="1">
            <a:spLocks noChangeArrowheads="1"/>
          </p:cNvSpPr>
          <p:nvPr/>
        </p:nvSpPr>
        <p:spPr bwMode="auto">
          <a:xfrm>
            <a:off x="1676400" y="3504870"/>
            <a:ext cx="5715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Radio-Frequency Power in Plasmas 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Sorrento, Italy</a:t>
            </a:r>
            <a:endParaRPr lang="en-US" sz="1600" i="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Jun 28, </a:t>
            </a:r>
            <a:r>
              <a:rPr lang="en-US" sz="1600" i="0" dirty="0">
                <a:solidFill>
                  <a:srgbClr val="FF0000"/>
                </a:solidFill>
              </a:rPr>
              <a:t>2012</a:t>
            </a:r>
          </a:p>
        </p:txBody>
      </p:sp>
      <p:cxnSp>
        <p:nvCxnSpPr>
          <p:cNvPr id="7184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86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7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88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90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1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92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94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96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7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198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99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9"/>
            <a:ext cx="9144000" cy="96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00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1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202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3600" b="0" smtClean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NSTX-U</a:t>
            </a:r>
          </a:p>
        </p:txBody>
      </p:sp>
      <p:cxnSp>
        <p:nvCxnSpPr>
          <p:cNvPr id="7204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206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7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7208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210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1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2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213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15448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14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15" name="Text Box 153"/>
          <p:cNvSpPr txBox="1">
            <a:spLocks noChangeArrowheads="1"/>
          </p:cNvSpPr>
          <p:nvPr/>
        </p:nvSpPr>
        <p:spPr bwMode="auto">
          <a:xfrm>
            <a:off x="7706360" y="1957358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 dirty="0" err="1">
                <a:solidFill>
                  <a:srgbClr val="FF0000"/>
                </a:solidFill>
                <a:latin typeface="Arial" charset="0"/>
              </a:rPr>
              <a:t>Inst</a:t>
            </a:r>
            <a:r>
              <a:rPr lang="en-US" sz="800" dirty="0">
                <a:solidFill>
                  <a:srgbClr val="FF0000"/>
                </a:solidFill>
                <a:latin typeface="Arial" charset="0"/>
              </a:rPr>
              <a:t> for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</a:rPr>
              <a:t>Nucl</a:t>
            </a:r>
            <a:r>
              <a:rPr lang="en-US" sz="800" dirty="0">
                <a:solidFill>
                  <a:srgbClr val="FF0000"/>
                </a:solidFill>
                <a:latin typeface="Arial" charset="0"/>
              </a:rPr>
              <a:t>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Chonbuk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Seoul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FOM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Inst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 smtClean="0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 smtClean="0">
              <a:solidFill>
                <a:srgbClr val="FF0000"/>
              </a:solidFill>
              <a:latin typeface="Arial" charset="0"/>
            </a:endParaRP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smtClean="0">
                <a:solidFill>
                  <a:srgbClr val="FF0000"/>
                </a:solidFill>
                <a:latin typeface="Arial" charset="0"/>
              </a:rPr>
              <a:t>ASCR, Czech Rep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7216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7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8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219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255176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0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1865448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21" name="Text Box 152"/>
          <p:cNvSpPr txBox="1">
            <a:spLocks noChangeArrowheads="1"/>
          </p:cNvSpPr>
          <p:nvPr/>
        </p:nvSpPr>
        <p:spPr bwMode="auto">
          <a:xfrm>
            <a:off x="152400" y="1885768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Coll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of </a:t>
            </a: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Wm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7222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02776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16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1D812D2F-03C0-4AC5-844E-417087C556CF}" type="slidenum">
              <a:rPr lang="en-US" sz="800">
                <a:solidFill>
                  <a:schemeClr val="accent2"/>
                </a:solidFill>
              </a:rPr>
              <a:pPr algn="r" eaLnBrk="0" hangingPunct="0"/>
              <a:t>10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buNone/>
            </a:pPr>
            <a:r>
              <a:rPr lang="en-US" sz="2800" i="0" dirty="0" smtClean="0">
                <a:solidFill>
                  <a:srgbClr val="2D2DB9"/>
                </a:solidFill>
                <a:latin typeface="+mn-lt"/>
                <a:cs typeface="Arial" charset="0"/>
              </a:rPr>
              <a:t>Modeling </a:t>
            </a:r>
            <a:r>
              <a:rPr lang="en-US" sz="2800" i="0" dirty="0">
                <a:solidFill>
                  <a:srgbClr val="2D2DB9"/>
                </a:solidFill>
                <a:latin typeface="+mn-lt"/>
                <a:cs typeface="Arial" charset="0"/>
              </a:rPr>
              <a:t>indicates that edge RF power </a:t>
            </a:r>
            <a:endParaRPr lang="en-US" sz="2800" i="0" dirty="0" smtClean="0">
              <a:solidFill>
                <a:srgbClr val="2D2DB9"/>
              </a:solidFill>
              <a:latin typeface="+mn-lt"/>
              <a:cs typeface="Arial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0" dirty="0" smtClean="0">
                <a:solidFill>
                  <a:srgbClr val="2D2DB9"/>
                </a:solidFill>
                <a:latin typeface="+mn-lt"/>
                <a:cs typeface="Arial" charset="0"/>
              </a:rPr>
              <a:t>propagates </a:t>
            </a:r>
            <a:r>
              <a:rPr lang="en-US" sz="2800" i="0" dirty="0" smtClean="0">
                <a:solidFill>
                  <a:schemeClr val="accent6"/>
                </a:solidFill>
                <a:latin typeface="+mn-lt"/>
                <a:cs typeface="Arial" charset="0"/>
              </a:rPr>
              <a:t>along</a:t>
            </a:r>
            <a:r>
              <a:rPr lang="en-US" sz="2800" i="0" dirty="0" smtClean="0">
                <a:solidFill>
                  <a:srgbClr val="2D2DB9"/>
                </a:solidFill>
                <a:latin typeface="+mn-lt"/>
                <a:cs typeface="Arial" charset="0"/>
              </a:rPr>
              <a:t> field lines</a:t>
            </a:r>
            <a:endParaRPr lang="en-US" sz="2800" i="0" dirty="0">
              <a:solidFill>
                <a:srgbClr val="2D2DB9"/>
              </a:solidFill>
              <a:latin typeface="+mn-lt"/>
              <a:cs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1047750"/>
            <a:ext cx="9144000" cy="4210050"/>
            <a:chOff x="0" y="1047750"/>
            <a:chExt cx="9220200" cy="4210050"/>
          </a:xfrm>
        </p:grpSpPr>
        <p:pic>
          <p:nvPicPr>
            <p:cNvPr id="6148" name="Picture 4" descr="C:\Users\Rory\Documents\Presentations\141899_433ms_1eV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86400" y="1219200"/>
              <a:ext cx="3733800" cy="3930316"/>
            </a:xfrm>
            <a:prstGeom prst="rect">
              <a:avLst/>
            </a:prstGeom>
            <a:noFill/>
          </p:spPr>
        </p:pic>
        <p:pic>
          <p:nvPicPr>
            <p:cNvPr id="6147" name="Picture 3" descr="C:\Users\Rory\Documents\Presentations\141888_433ms_1eV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75084"/>
              <a:ext cx="3733800" cy="3930316"/>
            </a:xfrm>
            <a:prstGeom prst="rect">
              <a:avLst/>
            </a:prstGeom>
            <a:noFill/>
          </p:spPr>
        </p:pic>
        <p:sp>
          <p:nvSpPr>
            <p:cNvPr id="13324" name="TextBox 11"/>
            <p:cNvSpPr txBox="1">
              <a:spLocks noChangeArrowheads="1"/>
            </p:cNvSpPr>
            <p:nvPr/>
          </p:nvSpPr>
          <p:spPr bwMode="auto">
            <a:xfrm>
              <a:off x="6096000" y="1066860"/>
              <a:ext cx="236220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2200" dirty="0">
                  <a:solidFill>
                    <a:schemeClr val="tx1"/>
                  </a:solidFill>
                  <a:cs typeface="Arial" charset="0"/>
                </a:rPr>
                <a:t>High </a:t>
              </a:r>
              <a:r>
                <a:rPr lang="en-US" sz="2200" dirty="0" smtClean="0">
                  <a:solidFill>
                    <a:schemeClr val="tx1"/>
                  </a:solidFill>
                  <a:cs typeface="Arial" charset="0"/>
                </a:rPr>
                <a:t>Pitch</a:t>
              </a:r>
              <a:endParaRPr lang="en-US" sz="22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3325" name="TextBox 12"/>
            <p:cNvSpPr txBox="1">
              <a:spLocks noChangeArrowheads="1"/>
            </p:cNvSpPr>
            <p:nvPr/>
          </p:nvSpPr>
          <p:spPr bwMode="auto">
            <a:xfrm>
              <a:off x="609600" y="1047750"/>
              <a:ext cx="236220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2200" dirty="0">
                  <a:solidFill>
                    <a:schemeClr val="tx1"/>
                  </a:solidFill>
                  <a:cs typeface="Arial" charset="0"/>
                </a:rPr>
                <a:t>Low </a:t>
              </a:r>
              <a:r>
                <a:rPr lang="en-US" sz="2200" dirty="0" smtClean="0">
                  <a:solidFill>
                    <a:schemeClr val="tx1"/>
                  </a:solidFill>
                  <a:cs typeface="Arial" charset="0"/>
                </a:rPr>
                <a:t>Pitch</a:t>
              </a:r>
              <a:endParaRPr lang="en-US" sz="2200" dirty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3326" name="Picture 13" descr="141888_433_1eV_Probes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0400" y="4098034"/>
              <a:ext cx="1214648" cy="1159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</p:pic>
        <p:pic>
          <p:nvPicPr>
            <p:cNvPr id="13327" name="Picture 14" descr="141899_433_1eV_Probes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8200" y="4093481"/>
              <a:ext cx="1159783" cy="1159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</p:pic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1609344" y="3657623"/>
              <a:ext cx="381000" cy="402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defTabSz="914400">
                <a:spcBef>
                  <a:spcPct val="20000"/>
                </a:spcBef>
                <a:buFontTx/>
                <a:buChar char="•"/>
              </a:pPr>
              <a:endParaRPr lang="en-US" sz="1200" b="1" i="1">
                <a:solidFill>
                  <a:srgbClr val="1822CD"/>
                </a:solidFill>
                <a:latin typeface="Helvetica" charset="0"/>
              </a:endParaRPr>
            </a:p>
          </p:txBody>
        </p:sp>
        <p:sp>
          <p:nvSpPr>
            <p:cNvPr id="13329" name="Rectangle 16"/>
            <p:cNvSpPr>
              <a:spLocks noChangeArrowheads="1"/>
            </p:cNvSpPr>
            <p:nvPr/>
          </p:nvSpPr>
          <p:spPr bwMode="auto">
            <a:xfrm>
              <a:off x="7095744" y="3657623"/>
              <a:ext cx="381000" cy="402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defTabSz="914400">
                <a:spcBef>
                  <a:spcPct val="20000"/>
                </a:spcBef>
                <a:buFontTx/>
                <a:buChar char="•"/>
              </a:pPr>
              <a:endParaRPr lang="en-US" sz="1200" b="1" i="1">
                <a:solidFill>
                  <a:srgbClr val="1822CD"/>
                </a:solidFill>
                <a:latin typeface="Helvetica" charset="0"/>
              </a:endParaRPr>
            </a:p>
          </p:txBody>
        </p:sp>
        <p:cxnSp>
          <p:nvCxnSpPr>
            <p:cNvPr id="13330" name="Straight Connector 17"/>
            <p:cNvCxnSpPr>
              <a:cxnSpLocks noChangeShapeType="1"/>
            </p:cNvCxnSpPr>
            <p:nvPr/>
          </p:nvCxnSpPr>
          <p:spPr bwMode="auto">
            <a:xfrm>
              <a:off x="1981200" y="4038617"/>
              <a:ext cx="1219200" cy="6393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13331" name="Straight Connector 18"/>
            <p:cNvCxnSpPr>
              <a:cxnSpLocks noChangeShapeType="1"/>
            </p:cNvCxnSpPr>
            <p:nvPr/>
          </p:nvCxnSpPr>
          <p:spPr bwMode="auto">
            <a:xfrm rot="10800000" flipV="1">
              <a:off x="5807984" y="4038617"/>
              <a:ext cx="1278617" cy="6347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13332" name="TextBox 19"/>
            <p:cNvSpPr txBox="1">
              <a:spLocks noChangeArrowheads="1"/>
            </p:cNvSpPr>
            <p:nvPr/>
          </p:nvSpPr>
          <p:spPr bwMode="auto">
            <a:xfrm>
              <a:off x="3733800" y="3352827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800" dirty="0" smtClean="0">
                  <a:solidFill>
                    <a:schemeClr val="accent6"/>
                  </a:solidFill>
                  <a:cs typeface="Arial" charset="0"/>
                </a:rPr>
                <a:t>Langmuir Probes</a:t>
              </a:r>
              <a:endParaRPr lang="en-US" sz="1800" dirty="0">
                <a:solidFill>
                  <a:schemeClr val="accent6"/>
                </a:solidFill>
                <a:cs typeface="Arial" charset="0"/>
              </a:endParaRPr>
            </a:p>
          </p:txBody>
        </p:sp>
        <p:sp>
          <p:nvSpPr>
            <p:cNvPr id="13333" name="TextBox 20"/>
            <p:cNvSpPr txBox="1">
              <a:spLocks noChangeArrowheads="1"/>
            </p:cNvSpPr>
            <p:nvPr/>
          </p:nvSpPr>
          <p:spPr bwMode="auto">
            <a:xfrm>
              <a:off x="3200400" y="4495800"/>
              <a:ext cx="4042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cs typeface="Arial" charset="0"/>
                </a:rPr>
                <a:t>P4</a:t>
              </a:r>
              <a:endParaRPr lang="en-US" sz="1400" dirty="0">
                <a:cs typeface="Arial" charset="0"/>
              </a:endParaRPr>
            </a:p>
          </p:txBody>
        </p:sp>
        <p:sp>
          <p:nvSpPr>
            <p:cNvPr id="13334" name="TextBox 21"/>
            <p:cNvSpPr txBox="1">
              <a:spLocks noChangeArrowheads="1"/>
            </p:cNvSpPr>
            <p:nvPr/>
          </p:nvSpPr>
          <p:spPr bwMode="auto">
            <a:xfrm>
              <a:off x="5486400" y="4721431"/>
              <a:ext cx="404265" cy="307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>
                  <a:cs typeface="Arial" charset="0"/>
                </a:rPr>
                <a:t>P4</a:t>
              </a:r>
            </a:p>
          </p:txBody>
        </p:sp>
        <p:cxnSp>
          <p:nvCxnSpPr>
            <p:cNvPr id="13335" name="Straight Arrow Connector 22"/>
            <p:cNvCxnSpPr>
              <a:cxnSpLocks noChangeAspect="1"/>
            </p:cNvCxnSpPr>
            <p:nvPr/>
          </p:nvCxnSpPr>
          <p:spPr bwMode="auto">
            <a:xfrm rot="20880000">
              <a:off x="3602736" y="4649698"/>
              <a:ext cx="228600" cy="7471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336" name="Straight Arrow Connector 23"/>
            <p:cNvCxnSpPr>
              <a:cxnSpLocks noChangeAspect="1"/>
            </p:cNvCxnSpPr>
            <p:nvPr/>
          </p:nvCxnSpPr>
          <p:spPr bwMode="auto">
            <a:xfrm rot="1560000" flipH="1" flipV="1">
              <a:off x="5404104" y="4742695"/>
              <a:ext cx="171918" cy="272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0" y="546100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Computed strike point spirals match </a:t>
            </a:r>
            <a:r>
              <a:rPr 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tile </a:t>
            </a:r>
            <a:r>
              <a:rPr 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probe measurements</a:t>
            </a:r>
          </a:p>
          <a:p>
            <a:pPr marL="285750" indent="-285750">
              <a:buFont typeface="Arial"/>
              <a:buChar char="•"/>
            </a:pPr>
            <a:r>
              <a:rPr 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field pitch places </a:t>
            </a:r>
            <a:r>
              <a:rPr 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spiral at probe 4 location</a:t>
            </a:r>
            <a:endParaRPr lang="en-US" sz="2200" b="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Lucida Grande" charset="0"/>
              <a:buChar char="−"/>
            </a:pPr>
            <a:r>
              <a:rPr 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Probe connected to SOL 4 </a:t>
            </a:r>
            <a:r>
              <a:rPr 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 away </a:t>
            </a:r>
            <a:r>
              <a:rPr 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antenna</a:t>
            </a:r>
            <a:endParaRPr lang="en-US" sz="2200" b="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3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448FEE32-FCB2-3B43-B184-1CED09CA2175}" type="slidenum">
              <a:rPr lang="en-US" sz="800">
                <a:solidFill>
                  <a:schemeClr val="accent2"/>
                </a:solidFill>
              </a:rPr>
              <a:pPr algn="r"/>
              <a:t>11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defRPr/>
            </a:pPr>
            <a:r>
              <a:rPr lang="en-US" sz="2800" i="0" dirty="0" err="1">
                <a:solidFill>
                  <a:schemeClr val="accent6"/>
                </a:solidFill>
                <a:cs typeface="Arial" charset="0"/>
              </a:rPr>
              <a:t>Divertor</a:t>
            </a:r>
            <a:r>
              <a:rPr lang="en-US" sz="2800" i="0" dirty="0">
                <a:solidFill>
                  <a:schemeClr val="accent6"/>
                </a:solidFill>
                <a:cs typeface="Arial" charset="0"/>
              </a:rPr>
              <a:t> IR </a:t>
            </a: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camera measures </a:t>
            </a:r>
            <a:endParaRPr lang="en-US" sz="2800" i="0" dirty="0">
              <a:solidFill>
                <a:schemeClr val="accent6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800" i="0" dirty="0">
                <a:solidFill>
                  <a:schemeClr val="accent6"/>
                </a:solidFill>
                <a:cs typeface="Arial" charset="0"/>
              </a:rPr>
              <a:t>strong RF-induced heating</a:t>
            </a:r>
          </a:p>
        </p:txBody>
      </p:sp>
      <p:sp>
        <p:nvSpPr>
          <p:cNvPr id="15363" name="Text Box 83"/>
          <p:cNvSpPr txBox="1">
            <a:spLocks noChangeArrowheads="1"/>
          </p:cNvSpPr>
          <p:nvPr/>
        </p:nvSpPr>
        <p:spPr bwMode="auto">
          <a:xfrm>
            <a:off x="5748338" y="962693"/>
            <a:ext cx="3395662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02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RF spiral appears in IR image</a:t>
            </a:r>
          </a:p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Heat profile taken along horizontal line</a:t>
            </a:r>
          </a:p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RF-induced </a:t>
            </a:r>
            <a:r>
              <a:rPr lang="en-US" sz="2000" b="0" i="0" dirty="0" err="1">
                <a:solidFill>
                  <a:schemeClr val="tx1"/>
                </a:solidFill>
                <a:latin typeface="Arial" charset="0"/>
              </a:rPr>
              <a:t>divertor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 heating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2000" b="0" i="0" dirty="0" err="1" smtClean="0">
                <a:solidFill>
                  <a:srgbClr val="FF0000"/>
                </a:solidFill>
                <a:latin typeface="Arial" charset="0"/>
              </a:rPr>
              <a:t>δQ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) in red</a:t>
            </a:r>
          </a:p>
          <a:p>
            <a:pPr lvl="1" eaLnBrk="1" hangingPunct="1">
              <a:spcBef>
                <a:spcPts val="900"/>
              </a:spcBef>
              <a:buFont typeface="Arial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Shot 135333 with RF </a:t>
            </a:r>
            <a:r>
              <a:rPr lang="en-US" sz="1800" b="0" i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b="0" i="0" dirty="0" err="1">
                <a:solidFill>
                  <a:srgbClr val="000000"/>
                </a:solidFill>
                <a:latin typeface="Arial" charset="0"/>
              </a:rPr>
              <a:t>ELMy</a:t>
            </a:r>
            <a:r>
              <a:rPr lang="en-US" sz="1800" b="0" i="0" dirty="0">
                <a:solidFill>
                  <a:srgbClr val="000000"/>
                </a:solidFill>
                <a:latin typeface="Arial" charset="0"/>
              </a:rPr>
              <a:t> H-mode)</a:t>
            </a:r>
          </a:p>
          <a:p>
            <a:pPr lvl="1" eaLnBrk="1" hangingPunct="1">
              <a:spcBef>
                <a:spcPts val="900"/>
              </a:spcBef>
              <a:buFont typeface="Arial" charset="0"/>
              <a:buChar char="•"/>
            </a:pPr>
            <a:r>
              <a:rPr lang="en-US" sz="1800" b="0" i="0" dirty="0">
                <a:solidFill>
                  <a:srgbClr val="1FCC11"/>
                </a:solidFill>
                <a:latin typeface="Arial" charset="0"/>
              </a:rPr>
              <a:t>Shot 135334 no RF</a:t>
            </a:r>
          </a:p>
          <a:p>
            <a:pPr lvl="1" eaLnBrk="1" hangingPunct="1">
              <a:spcBef>
                <a:spcPts val="900"/>
              </a:spcBef>
              <a:buFont typeface="Arial" charset="0"/>
              <a:buChar char="•"/>
            </a:pPr>
            <a:r>
              <a:rPr lang="en-US" sz="1800" b="0" i="0" dirty="0">
                <a:solidFill>
                  <a:srgbClr val="FF0000"/>
                </a:solidFill>
                <a:latin typeface="Arial" charset="0"/>
              </a:rPr>
              <a:t>Difference gives RF heat</a:t>
            </a:r>
          </a:p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Several RF-induced heat peaks clearly resolved</a:t>
            </a:r>
          </a:p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09" y="1002580"/>
            <a:ext cx="5500686" cy="562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C8F38461-0186-8049-A23E-2BBABFFA002D}" type="slidenum">
              <a:rPr lang="en-US" sz="800">
                <a:solidFill>
                  <a:schemeClr val="accent2"/>
                </a:solidFill>
              </a:rPr>
              <a:pPr algn="r"/>
              <a:t>12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defRPr/>
            </a:pPr>
            <a:r>
              <a:rPr lang="en-US" sz="2800" i="0" dirty="0">
                <a:solidFill>
                  <a:schemeClr val="accent6"/>
                </a:solidFill>
                <a:cs typeface="Arial" charset="0"/>
              </a:rPr>
              <a:t>IR camera data agree with </a:t>
            </a:r>
          </a:p>
          <a:p>
            <a:pPr algn="ctr">
              <a:defRPr/>
            </a:pPr>
            <a:r>
              <a:rPr lang="en-US" sz="2800" i="0" dirty="0">
                <a:solidFill>
                  <a:schemeClr val="accent6"/>
                </a:solidFill>
                <a:cs typeface="Arial" charset="0"/>
              </a:rPr>
              <a:t>c</a:t>
            </a: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alculated strike </a:t>
            </a:r>
            <a:r>
              <a:rPr lang="en-US" sz="2800" i="0" dirty="0">
                <a:solidFill>
                  <a:schemeClr val="accent6"/>
                </a:solidFill>
                <a:cs typeface="Arial" charset="0"/>
              </a:rPr>
              <a:t>points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975684" y="1286815"/>
            <a:ext cx="3168316" cy="389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RF deposits heat 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 Bay I 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regions at several 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radii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Measured radii of RF heat peaks coincide with 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strike points computed 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by SPIRAL</a:t>
            </a: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200" b="0" i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2" y="1042737"/>
            <a:ext cx="6107435" cy="54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1EA4DF9D-08F5-2246-834B-945A34BFCE6C}" type="slidenum">
              <a:rPr lang="en-US" sz="800">
                <a:solidFill>
                  <a:schemeClr val="accent2"/>
                </a:solidFill>
              </a:rPr>
              <a:pPr algn="r"/>
              <a:t>13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91440" anchor="ctr"/>
          <a:lstStyle/>
          <a:p>
            <a:pPr algn="ctr"/>
            <a:r>
              <a:rPr lang="en-US" sz="2800" i="0" dirty="0" smtClean="0">
                <a:solidFill>
                  <a:schemeClr val="accent2"/>
                </a:solidFill>
                <a:cs typeface="Arial" charset="0"/>
              </a:rPr>
              <a:t>Lost</a:t>
            </a:r>
            <a:r>
              <a:rPr lang="en-US" sz="2800" i="0" dirty="0">
                <a:solidFill>
                  <a:schemeClr val="accent2"/>
                </a:solidFill>
                <a:cs typeface="Arial" charset="0"/>
              </a:rPr>
              <a:t>-</a:t>
            </a:r>
            <a:r>
              <a:rPr lang="en-US" sz="2800" i="0" dirty="0" smtClean="0">
                <a:solidFill>
                  <a:schemeClr val="accent2"/>
                </a:solidFill>
                <a:cs typeface="Arial" charset="0"/>
              </a:rPr>
              <a:t>HHFW-power profile at </a:t>
            </a:r>
            <a:r>
              <a:rPr lang="en-US" sz="2800" i="0" dirty="0" err="1" smtClean="0">
                <a:solidFill>
                  <a:schemeClr val="accent2"/>
                </a:solidFill>
                <a:cs typeface="Arial" charset="0"/>
              </a:rPr>
              <a:t>midplane</a:t>
            </a:r>
            <a:r>
              <a:rPr lang="en-US" sz="2800" i="0" dirty="0" smtClean="0">
                <a:solidFill>
                  <a:schemeClr val="accent2"/>
                </a:solidFill>
                <a:cs typeface="Arial" charset="0"/>
              </a:rPr>
              <a:t> </a:t>
            </a:r>
          </a:p>
          <a:p>
            <a:pPr algn="ctr"/>
            <a:r>
              <a:rPr lang="en-US" sz="2800" i="0" dirty="0" smtClean="0">
                <a:solidFill>
                  <a:schemeClr val="accent2"/>
                </a:solidFill>
                <a:cs typeface="Arial" charset="0"/>
              </a:rPr>
              <a:t>is large near LCFS as well as antenna</a:t>
            </a:r>
            <a:endParaRPr lang="en-US" sz="2800" i="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0" y="1281110"/>
            <a:ext cx="3074737" cy="438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02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Midplane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profile 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shows two-peak structure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Peaking of power coupled close to antenna and LCFS</a:t>
            </a: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Relatively low coupling in between</a:t>
            </a: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Loss mechanism cannot be localized to antenna</a:t>
            </a:r>
            <a:endParaRPr lang="en-US" sz="2200" b="0" i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291171" y="1392034"/>
            <a:ext cx="5743449" cy="4891123"/>
            <a:chOff x="5029200" y="1552451"/>
            <a:chExt cx="3724692" cy="317194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552451"/>
              <a:ext cx="3724692" cy="3171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6603762" y="2176330"/>
              <a:ext cx="398449" cy="3048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2133600"/>
              <a:ext cx="903574" cy="459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err="1" smtClean="0">
                  <a:solidFill>
                    <a:srgbClr val="FF0000"/>
                  </a:solidFill>
                </a:rPr>
                <a:t>Midplane</a:t>
              </a:r>
              <a:endParaRPr lang="en-US" sz="2000" dirty="0" smtClean="0">
                <a:solidFill>
                  <a:srgbClr val="FF0000"/>
                </a:solidFill>
              </a:endParaRPr>
            </a:p>
            <a:p>
              <a:pPr>
                <a:buNone/>
              </a:pPr>
              <a:r>
                <a:rPr lang="en-US" sz="2000" dirty="0" smtClean="0">
                  <a:solidFill>
                    <a:srgbClr val="FF0000"/>
                  </a:solidFill>
                </a:rPr>
                <a:t>(mapped)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6249963" y="3478546"/>
              <a:ext cx="1273298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ts val="1200"/>
                </a:spcBef>
                <a:buFontTx/>
                <a:buNone/>
              </a:pPr>
              <a:r>
                <a:rPr lang="en-US" sz="2400" b="0" i="0" dirty="0" err="1">
                  <a:solidFill>
                    <a:schemeClr val="tx1"/>
                  </a:solidFill>
                  <a:latin typeface="Arial" pitchFamily="34" charset="0"/>
                </a:rPr>
                <a:t>d</a:t>
              </a:r>
              <a:r>
                <a:rPr lang="en-US" sz="2400" b="0" i="0" dirty="0" err="1" smtClean="0">
                  <a:solidFill>
                    <a:schemeClr val="tx1"/>
                  </a:solidFill>
                  <a:latin typeface="Arial" pitchFamily="34" charset="0"/>
                </a:rPr>
                <a:t>ivertor</a:t>
              </a:r>
              <a:r>
                <a:rPr lang="en-US" sz="2400" b="0" i="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400" b="0" i="0" dirty="0" err="1" smtClean="0">
                  <a:solidFill>
                    <a:schemeClr val="tx1"/>
                  </a:solidFill>
                  <a:latin typeface="Arial" pitchFamily="34" charset="0"/>
                </a:rPr>
                <a:t>δQ</a:t>
              </a:r>
              <a:endParaRPr lang="en-US" sz="2400" b="0" i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lnSpc>
                  <a:spcPct val="110000"/>
                </a:lnSpc>
                <a:spcBef>
                  <a:spcPts val="3600"/>
                </a:spcBef>
                <a:buFontTx/>
                <a:buNone/>
              </a:pPr>
              <a:endParaRPr lang="en-US" sz="1800" b="0" i="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7056233" y="3779417"/>
              <a:ext cx="487567" cy="18298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5833824" y="3276600"/>
              <a:ext cx="33577" cy="87560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5943600" y="2895600"/>
              <a:ext cx="0" cy="12192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5943600" y="2133600"/>
              <a:ext cx="152400" cy="19050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7467600" y="2667000"/>
              <a:ext cx="186834" cy="1025721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7924800" y="3200400"/>
              <a:ext cx="0" cy="6096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" name="Straight Arrow Connector 19"/>
          <p:cNvCxnSpPr/>
          <p:nvPr/>
        </p:nvCxnSpPr>
        <p:spPr bwMode="auto">
          <a:xfrm flipH="1" flipV="1">
            <a:off x="5293895" y="5320632"/>
            <a:ext cx="529914" cy="2579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C8F38461-0186-8049-A23E-2BBABFFA002D}" type="slidenum">
              <a:rPr lang="en-US" sz="800">
                <a:solidFill>
                  <a:schemeClr val="accent2"/>
                </a:solidFill>
              </a:rPr>
              <a:pPr algn="r"/>
              <a:t>14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defRPr/>
            </a:pP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SPIRAL strike points generally agree </a:t>
            </a:r>
          </a:p>
          <a:p>
            <a:pPr algn="ctr">
              <a:defRPr/>
            </a:pP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with </a:t>
            </a:r>
            <a:r>
              <a:rPr lang="en-US" sz="2800" i="0" dirty="0" err="1" smtClean="0">
                <a:solidFill>
                  <a:schemeClr val="accent6"/>
                </a:solidFill>
                <a:cs typeface="Arial" charset="0"/>
              </a:rPr>
              <a:t>Qdiv</a:t>
            </a: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 for pitch scan</a:t>
            </a:r>
            <a:endParaRPr lang="en-US" sz="2800" i="0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1" y="1051559"/>
            <a:ext cx="3437251" cy="5450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1303537"/>
            <a:ext cx="3886200" cy="536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1075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ea typeface="Symbol" charset="2"/>
                <a:cs typeface="Arial" charset="0"/>
              </a:rPr>
              <a:t>SPIRAL strike points agree with heat peak</a:t>
            </a:r>
          </a:p>
          <a:p>
            <a:pPr marL="273050" indent="-273050">
              <a:spcBef>
                <a:spcPts val="1075"/>
              </a:spcBef>
              <a:buFont typeface="Arial" charset="0"/>
              <a:buChar char="•"/>
            </a:pPr>
            <a:endParaRPr lang="en-US" sz="2000" b="0" i="0" dirty="0" smtClean="0">
              <a:solidFill>
                <a:schemeClr val="tx1"/>
              </a:solidFill>
              <a:latin typeface="Arial" charset="0"/>
              <a:ea typeface="Symbol" charset="2"/>
              <a:cs typeface="Arial" charset="0"/>
            </a:endParaRPr>
          </a:p>
          <a:p>
            <a:pPr marL="273050" indent="-273050">
              <a:spcBef>
                <a:spcPts val="1075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ea typeface="Symbol" charset="2"/>
                <a:cs typeface="Arial" charset="0"/>
              </a:rPr>
              <a:t>Second heat peak moves inward with increasing pitch</a:t>
            </a:r>
          </a:p>
          <a:p>
            <a:pPr marL="730250" lvl="1" indent="-273050">
              <a:spcBef>
                <a:spcPts val="1075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ea typeface="Symbol" charset="2"/>
                <a:cs typeface="Arial" charset="0"/>
              </a:rPr>
              <a:t>Also grows in amplitude</a:t>
            </a:r>
          </a:p>
          <a:p>
            <a:pPr marL="730250" lvl="1" indent="-273050">
              <a:spcBef>
                <a:spcPts val="1075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ea typeface="Symbol" charset="2"/>
                <a:cs typeface="Arial" charset="0"/>
              </a:rPr>
              <a:t>Strike points track this motion</a:t>
            </a:r>
          </a:p>
          <a:p>
            <a:pPr marL="730250" lvl="1" indent="-273050">
              <a:spcBef>
                <a:spcPts val="1075"/>
              </a:spcBef>
              <a:buFont typeface="Arial" charset="0"/>
              <a:buChar char="•"/>
            </a:pPr>
            <a:endParaRPr lang="en-US" sz="2000" b="0" i="0" dirty="0" smtClean="0">
              <a:solidFill>
                <a:schemeClr val="tx1"/>
              </a:solidFill>
              <a:latin typeface="Arial" charset="0"/>
              <a:ea typeface="Symbol" charset="2"/>
              <a:cs typeface="Arial" charset="0"/>
            </a:endParaRPr>
          </a:p>
          <a:p>
            <a:pPr marL="273050" indent="-273050">
              <a:spcBef>
                <a:spcPts val="1075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ea typeface="Symbol" charset="2"/>
                <a:cs typeface="Arial" charset="0"/>
              </a:rPr>
              <a:t>A portion of heat falls outside range of strike points from </a:t>
            </a:r>
            <a:r>
              <a:rPr lang="en-US" sz="2000" b="0" i="0" dirty="0" err="1" smtClean="0">
                <a:solidFill>
                  <a:schemeClr val="tx1"/>
                </a:solidFill>
                <a:latin typeface="Arial" charset="0"/>
                <a:ea typeface="Symbol" charset="2"/>
                <a:cs typeface="Arial" charset="0"/>
              </a:rPr>
              <a:t>midplane</a:t>
            </a:r>
            <a:endParaRPr lang="en-US" sz="2000" b="0" i="0" dirty="0" smtClean="0">
              <a:solidFill>
                <a:schemeClr val="tx1"/>
              </a:solidFill>
              <a:latin typeface="Arial" charset="0"/>
              <a:ea typeface="Symbol" charset="2"/>
              <a:cs typeface="Arial" charset="0"/>
            </a:endParaRPr>
          </a:p>
          <a:p>
            <a:pPr marL="273050" indent="-273050">
              <a:spcBef>
                <a:spcPts val="1075"/>
              </a:spcBef>
              <a:buFont typeface="Arial" charset="0"/>
              <a:buChar char="•"/>
            </a:pPr>
            <a:endParaRPr lang="en-US" sz="2000" b="0" i="0" dirty="0" smtClean="0">
              <a:solidFill>
                <a:schemeClr val="tx1"/>
              </a:solidFill>
              <a:latin typeface="Arial" charset="0"/>
              <a:ea typeface="Symbol" charset="2"/>
              <a:cs typeface="Arial" charset="0"/>
            </a:endParaRPr>
          </a:p>
          <a:p>
            <a:pPr>
              <a:buNone/>
            </a:pPr>
            <a:endParaRPr lang="en-US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5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C8F38461-0186-8049-A23E-2BBABFFA002D}" type="slidenum">
              <a:rPr lang="en-US" sz="800">
                <a:solidFill>
                  <a:schemeClr val="accent2"/>
                </a:solidFill>
              </a:rPr>
              <a:pPr algn="r"/>
              <a:t>15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11238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defRPr/>
            </a:pP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Outer heat appears to come from field lines linking the edge of bottom antenna plate</a:t>
            </a:r>
            <a:endParaRPr lang="en-US" sz="2800" i="0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969"/>
          <a:stretch/>
        </p:blipFill>
        <p:spPr>
          <a:xfrm>
            <a:off x="265571" y="1051559"/>
            <a:ext cx="3725440" cy="54501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0400" y="1078777"/>
            <a:ext cx="4958088" cy="146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75"/>
              </a:spcBef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ea typeface="Symbol" charset="2"/>
                <a:cs typeface="Arial" charset="0"/>
              </a:rPr>
              <a:t>Black strike points connect to edge of antenna bottom plate.</a:t>
            </a:r>
          </a:p>
          <a:p>
            <a:pPr>
              <a:spcBef>
                <a:spcPts val="1075"/>
              </a:spcBef>
            </a:pPr>
            <a:endParaRPr lang="en-US" sz="2000" b="0" i="0" dirty="0" smtClean="0">
              <a:solidFill>
                <a:schemeClr val="tx1"/>
              </a:solidFill>
              <a:latin typeface="Arial" charset="0"/>
              <a:ea typeface="Symbol" charset="2"/>
              <a:cs typeface="Arial" charset="0"/>
            </a:endParaRPr>
          </a:p>
          <a:p>
            <a:pPr>
              <a:buNone/>
            </a:pPr>
            <a:endParaRPr lang="en-US" sz="2000" b="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5" r="-1743"/>
          <a:stretch/>
        </p:blipFill>
        <p:spPr>
          <a:xfrm>
            <a:off x="4416774" y="1940087"/>
            <a:ext cx="4079611" cy="49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1EA4DF9D-08F5-2246-834B-945A34BFCE6C}" type="slidenum">
              <a:rPr lang="en-US" sz="800">
                <a:solidFill>
                  <a:schemeClr val="accent2"/>
                </a:solidFill>
              </a:rPr>
              <a:pPr algn="r"/>
              <a:t>16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91440" anchor="ctr"/>
          <a:lstStyle/>
          <a:p>
            <a:pPr algn="ctr"/>
            <a:r>
              <a:rPr lang="en-US" sz="3200" i="0" dirty="0" smtClean="0">
                <a:solidFill>
                  <a:schemeClr val="accent2"/>
                </a:solidFill>
                <a:cs typeface="Arial" charset="0"/>
              </a:rPr>
              <a:t>Estimating losses in the spirals is important</a:t>
            </a:r>
            <a:endParaRPr lang="en-US" sz="3200" i="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316" y="866463"/>
            <a:ext cx="9050420" cy="53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indent="-342900" eaLnBrk="0" hangingPunct="0">
              <a:buFont typeface="Arial" charset="0"/>
              <a:buChar char="•"/>
              <a:defRPr/>
            </a:pPr>
            <a:endParaRPr lang="en-US" sz="22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Determines the overall magnitude of field-aligned losses to divertor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endParaRPr lang="en-US" sz="28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Decides whether other loss mechanisms are significant</a:t>
            </a:r>
            <a:endParaRPr lang="en-US" sz="2800" b="0" i="0" dirty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endParaRPr lang="en-US" sz="2000" b="0" i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Losses in spiral cannot yet be determined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IR camera coverage is limited 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Power deposited has strong </a:t>
            </a:r>
            <a:r>
              <a:rPr lang="en-US" sz="2000" b="0" i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toroidal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variation along spiral</a:t>
            </a:r>
            <a:endParaRPr lang="en-US" sz="2000" b="0" i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NSTX-U will have improved IR coverage</a:t>
            </a:r>
            <a:endParaRPr lang="en-US" sz="22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1200"/>
              </a:spcBef>
              <a:defRPr/>
            </a:pPr>
            <a:endParaRPr lang="en-US" sz="2200" b="0" i="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9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C8F38461-0186-8049-A23E-2BBABFFA002D}" type="slidenum">
              <a:rPr lang="en-US" sz="800">
                <a:solidFill>
                  <a:schemeClr val="accent2"/>
                </a:solidFill>
              </a:rPr>
              <a:pPr algn="r"/>
              <a:t>17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defRPr/>
            </a:pP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Use red-pixel intensity as a rough proxy for </a:t>
            </a:r>
          </a:p>
          <a:p>
            <a:pPr algn="ctr">
              <a:defRPr/>
            </a:pPr>
            <a:r>
              <a:rPr lang="en-US" sz="2800" i="0" dirty="0" err="1" smtClean="0">
                <a:solidFill>
                  <a:schemeClr val="accent6"/>
                </a:solidFill>
                <a:cs typeface="Arial" charset="0"/>
              </a:rPr>
              <a:t>toroidal</a:t>
            </a: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 variation of heat flux</a:t>
            </a:r>
            <a:endParaRPr lang="en-US" sz="2800" i="0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51620"/>
          <a:stretch/>
        </p:blipFill>
        <p:spPr bwMode="auto">
          <a:xfrm>
            <a:off x="82550" y="1407259"/>
            <a:ext cx="4639708" cy="42230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9272" y="1286815"/>
            <a:ext cx="4184728" cy="58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Red light emission available from wide-angle </a:t>
            </a:r>
            <a:r>
              <a:rPr lang="en-US" sz="2200" b="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midplane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camera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Red light emission is subject to spectroscopic issues and is not a perfect representation of heat flux</a:t>
            </a: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However, red emission decays after RF pulse on time scale consistent with heat diffusion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200" b="0" i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2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C8F38461-0186-8049-A23E-2BBABFFA002D}" type="slidenum">
              <a:rPr lang="en-US" sz="800">
                <a:solidFill>
                  <a:schemeClr val="accent2"/>
                </a:solidFill>
              </a:rPr>
              <a:pPr algn="r"/>
              <a:t>18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defRPr/>
            </a:pP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Rough estimate of power deposited </a:t>
            </a:r>
          </a:p>
          <a:p>
            <a:pPr algn="ctr">
              <a:defRPr/>
            </a:pP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in lower spiral</a:t>
            </a:r>
            <a:endParaRPr lang="en-US" sz="2800" i="0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00" y="1352106"/>
            <a:ext cx="8766168" cy="49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7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1EA4DF9D-08F5-2246-834B-945A34BFCE6C}" type="slidenum">
              <a:rPr lang="en-US" sz="800">
                <a:solidFill>
                  <a:schemeClr val="accent2"/>
                </a:solidFill>
              </a:rPr>
              <a:pPr algn="r"/>
              <a:t>19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91440" anchor="ctr"/>
          <a:lstStyle/>
          <a:p>
            <a:pPr algn="ctr"/>
            <a:r>
              <a:rPr lang="en-US" sz="3200" i="0" dirty="0" smtClean="0">
                <a:solidFill>
                  <a:schemeClr val="accent2"/>
                </a:solidFill>
                <a:cs typeface="Arial" charset="0"/>
              </a:rPr>
              <a:t>Estimated losses in spirals are significant but other losses may be playing a role</a:t>
            </a:r>
            <a:endParaRPr lang="en-US" sz="3200" i="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316" y="1162086"/>
            <a:ext cx="9050420" cy="53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Spiral losses estimated around 0.6 MW</a:t>
            </a:r>
            <a:endParaRPr lang="en-US" sz="2800" b="0" i="0" dirty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Assuming top/bottom symmetry</a:t>
            </a:r>
            <a:endParaRPr lang="en-US" sz="2000" b="0" i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endParaRPr lang="en-US" sz="28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Total losses estimated </a:t>
            </a:r>
            <a:r>
              <a:rPr lang="en-US" sz="2800" b="0" i="0" smtClean="0">
                <a:solidFill>
                  <a:srgbClr val="22228B"/>
                </a:solidFill>
                <a:latin typeface="Arial" charset="0"/>
                <a:cs typeface="Arial" charset="0"/>
              </a:rPr>
              <a:t>around </a:t>
            </a:r>
            <a:r>
              <a:rPr lang="en-US" sz="2800" b="0" i="0" smtClean="0">
                <a:solidFill>
                  <a:srgbClr val="22228B"/>
                </a:solidFill>
                <a:latin typeface="Arial" charset="0"/>
                <a:cs typeface="Arial" charset="0"/>
              </a:rPr>
              <a:t>1.1 </a:t>
            </a: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MW</a:t>
            </a:r>
          </a:p>
          <a:p>
            <a:pPr marL="800100" lvl="2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Amount of power missing from the core plasma</a:t>
            </a:r>
            <a:endParaRPr lang="en-US" sz="2000" b="0" i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endParaRPr lang="en-US" sz="28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Other losses are probably contributing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Parametric decay instability heats edge impurity ions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Sheath losses to antenna components and magnetically connected structures</a:t>
            </a:r>
            <a:endParaRPr lang="en-US" sz="22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1200"/>
              </a:spcBef>
              <a:defRPr/>
            </a:pPr>
            <a:endParaRPr lang="en-US" sz="2200" b="0" i="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l"/>
            <a:fld id="{EF515B5C-BB47-0A4E-AEB1-D4C8DEC50433}" type="slidenum">
              <a:rPr lang="en-US" sz="900" i="0">
                <a:solidFill>
                  <a:schemeClr val="accent2"/>
                </a:solidFill>
                <a:latin typeface="Arial" charset="0"/>
              </a:rPr>
              <a:pPr algn="l"/>
              <a:t>2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/>
          <a:p>
            <a:pPr algn="ctr"/>
            <a:r>
              <a:rPr lang="en-US" sz="2800" i="0">
                <a:solidFill>
                  <a:srgbClr val="2D2DB9"/>
                </a:solidFill>
              </a:rPr>
              <a:t>HHFW power lost </a:t>
            </a:r>
            <a:r>
              <a:rPr lang="en-US" sz="2800" u="sng">
                <a:solidFill>
                  <a:srgbClr val="2D2DB9"/>
                </a:solidFill>
              </a:rPr>
              <a:t>directly</a:t>
            </a:r>
            <a:r>
              <a:rPr lang="en-US" sz="2800" i="0">
                <a:solidFill>
                  <a:srgbClr val="2D2DB9"/>
                </a:solidFill>
              </a:rPr>
              <a:t> to divertor regions </a:t>
            </a:r>
          </a:p>
          <a:p>
            <a:pPr algn="ctr"/>
            <a:r>
              <a:rPr lang="en-US" sz="2800" i="0">
                <a:solidFill>
                  <a:srgbClr val="2D2DB9"/>
                </a:solidFill>
              </a:rPr>
              <a:t>along SOL field lines on NSTX</a:t>
            </a:r>
          </a:p>
        </p:txBody>
      </p:sp>
      <p:sp>
        <p:nvSpPr>
          <p:cNvPr id="8195" name="Text Box 83"/>
          <p:cNvSpPr txBox="1">
            <a:spLocks noChangeArrowheads="1"/>
          </p:cNvSpPr>
          <p:nvPr/>
        </p:nvSpPr>
        <p:spPr bwMode="auto">
          <a:xfrm>
            <a:off x="5595938" y="1169736"/>
            <a:ext cx="3548062" cy="4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RF power deposited in bright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spirals </a:t>
            </a: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on upper </a:t>
            </a:r>
            <a:r>
              <a:rPr lang="en-US" sz="2000" b="0" i="0" dirty="0">
                <a:solidFill>
                  <a:schemeClr val="tx1"/>
                </a:solidFill>
                <a:latin typeface="Arial" charset="0"/>
              </a:rPr>
              <a:t>and lower divertor</a:t>
            </a:r>
          </a:p>
          <a:p>
            <a:pPr marL="22225" indent="-342900">
              <a:spcBef>
                <a:spcPts val="600"/>
              </a:spcBef>
              <a:buFont typeface="Arial" charset="0"/>
              <a:buChar char="•"/>
            </a:pPr>
            <a:endParaRPr lang="en-US" sz="2000" b="0" i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2225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Occurs as waves propagate away from antenna prior to LCFS</a:t>
            </a:r>
            <a:endParaRPr lang="en-US" sz="20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49275" lvl="1">
              <a:spcBef>
                <a:spcPts val="6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Large single-pass absorption (high beta)</a:t>
            </a:r>
          </a:p>
          <a:p>
            <a:pPr marL="549275" lvl="1">
              <a:spcBef>
                <a:spcPts val="600"/>
              </a:spcBef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</a:rPr>
              <a:t>Negligible multi-pass dampening</a:t>
            </a: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900"/>
              </a:spcBef>
              <a:buFont typeface="Arial" charset="0"/>
              <a:buChar char="•"/>
            </a:pPr>
            <a:endParaRPr lang="en-US" sz="20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19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36625"/>
            <a:ext cx="5484812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1EA4DF9D-08F5-2246-834B-945A34BFCE6C}" type="slidenum">
              <a:rPr lang="en-US" sz="800">
                <a:solidFill>
                  <a:schemeClr val="accent2"/>
                </a:solidFill>
              </a:rPr>
              <a:pPr algn="r"/>
              <a:t>20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91440" anchor="ctr"/>
          <a:lstStyle/>
          <a:p>
            <a:pPr algn="ctr"/>
            <a:r>
              <a:rPr lang="en-US" sz="3200" i="0" dirty="0" smtClean="0">
                <a:solidFill>
                  <a:schemeClr val="accent2"/>
                </a:solidFill>
                <a:cs typeface="Arial" charset="0"/>
              </a:rPr>
              <a:t>The critical question: what is the mechanism behind these field-aligned losses to divertor?</a:t>
            </a:r>
            <a:endParaRPr lang="en-US" sz="3200" i="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316" y="1162086"/>
            <a:ext cx="9050420" cy="53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Fast-wave propagation in SOL is leading candidate</a:t>
            </a:r>
            <a:endParaRPr lang="en-US" sz="2800" b="0" i="0" dirty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Dissipation could occur via RF sheaths formed on divertor tiles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Dissipation could also occur via nonlinear saturation of RF currents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endParaRPr lang="en-US" sz="28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Core heating efficiency related onset density of perpendicular fast-wave propagation (</a:t>
            </a:r>
            <a:r>
              <a:rPr lang="en-US" sz="2800" b="0" i="0" dirty="0" err="1" smtClean="0">
                <a:solidFill>
                  <a:srgbClr val="22228B"/>
                </a:solidFill>
                <a:latin typeface="Arial" charset="0"/>
                <a:cs typeface="Arial" charset="0"/>
              </a:rPr>
              <a:t>righthand</a:t>
            </a: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 cutoff)</a:t>
            </a:r>
          </a:p>
          <a:p>
            <a:pPr marL="800100" lvl="2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cutoff is too far from antenna, coupling is poor</a:t>
            </a:r>
          </a:p>
          <a:p>
            <a:pPr marL="800100" lvl="2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Moving cutoff too close to antenna leads to poor heating efficiency on NSTX</a:t>
            </a:r>
          </a:p>
          <a:p>
            <a:pPr marL="800100" lvl="2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Possibly due to significant wave propagation and dissipation in SOL</a:t>
            </a:r>
          </a:p>
          <a:p>
            <a:pPr eaLnBrk="0" hangingPunct="0">
              <a:spcBef>
                <a:spcPts val="1200"/>
              </a:spcBef>
              <a:defRPr/>
            </a:pPr>
            <a:endParaRPr lang="en-US" sz="2200" b="0" i="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9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AE7AC4E-6540-3B4E-9CC6-69C21BCC3C03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21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0" rIns="457200" anchor="ctr"/>
          <a:lstStyle/>
          <a:p>
            <a:pPr algn="ctr"/>
            <a:r>
              <a:rPr lang="en-US" sz="2800" i="0" dirty="0" smtClean="0">
                <a:solidFill>
                  <a:srgbClr val="2A2AB8"/>
                </a:solidFill>
                <a:latin typeface="Arial" charset="0"/>
              </a:rPr>
              <a:t>Fast</a:t>
            </a:r>
            <a:r>
              <a:rPr lang="en-US" sz="2800" i="0" dirty="0">
                <a:solidFill>
                  <a:srgbClr val="2A2AB8"/>
                </a:solidFill>
                <a:latin typeface="Arial" charset="0"/>
              </a:rPr>
              <a:t>-wave propagation </a:t>
            </a:r>
            <a:r>
              <a:rPr lang="en-US" sz="2800" i="0" dirty="0" smtClean="0">
                <a:solidFill>
                  <a:srgbClr val="2A2AB8"/>
                </a:solidFill>
                <a:latin typeface="Arial" charset="0"/>
              </a:rPr>
              <a:t>in </a:t>
            </a:r>
            <a:r>
              <a:rPr lang="en-US" sz="2800" i="0" dirty="0">
                <a:solidFill>
                  <a:srgbClr val="2A2AB8"/>
                </a:solidFill>
                <a:latin typeface="Arial" charset="0"/>
              </a:rPr>
              <a:t>SOL </a:t>
            </a:r>
            <a:endParaRPr lang="en-US" sz="2800" i="0" dirty="0" smtClean="0">
              <a:solidFill>
                <a:srgbClr val="2A2AB8"/>
              </a:solidFill>
              <a:latin typeface="Arial" charset="0"/>
            </a:endParaRPr>
          </a:p>
          <a:p>
            <a:pPr algn="ctr"/>
            <a:r>
              <a:rPr lang="en-US" sz="2800" i="0" dirty="0">
                <a:solidFill>
                  <a:srgbClr val="2A2AB8"/>
                </a:solidFill>
                <a:latin typeface="Arial" charset="0"/>
              </a:rPr>
              <a:t>m</a:t>
            </a:r>
            <a:r>
              <a:rPr lang="en-US" sz="2800" i="0" dirty="0" smtClean="0">
                <a:solidFill>
                  <a:srgbClr val="2A2AB8"/>
                </a:solidFill>
                <a:latin typeface="Arial" charset="0"/>
              </a:rPr>
              <a:t>ight explain loss profile</a:t>
            </a:r>
            <a:endParaRPr lang="en-US" sz="2800" i="0" dirty="0">
              <a:solidFill>
                <a:srgbClr val="2A2AB8"/>
              </a:solidFill>
              <a:latin typeface="Arial" charset="0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3878184" y="954339"/>
            <a:ext cx="51054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2400"/>
              </a:spcBef>
              <a:buFont typeface="Arial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Wave reflection off pedestal gradient is likely</a:t>
            </a:r>
          </a:p>
          <a:p>
            <a:pPr marL="342900" indent="-342900" eaLnBrk="0" hangingPunct="0">
              <a:spcBef>
                <a:spcPts val="2400"/>
              </a:spcBef>
              <a:buFont typeface="Arial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Loss 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profile at </a:t>
            </a:r>
            <a:r>
              <a:rPr lang="en-US" sz="2200" b="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midplane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could be standing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-wave patterns in 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SOL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990600"/>
            <a:ext cx="34163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2"/>
          <p:cNvCxnSpPr>
            <a:cxnSpLocks noChangeShapeType="1"/>
          </p:cNvCxnSpPr>
          <p:nvPr/>
        </p:nvCxnSpPr>
        <p:spPr bwMode="auto">
          <a:xfrm flipV="1">
            <a:off x="1055688" y="3649663"/>
            <a:ext cx="869950" cy="508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8"/>
          <p:cNvCxnSpPr>
            <a:cxnSpLocks noChangeShapeType="1"/>
          </p:cNvCxnSpPr>
          <p:nvPr/>
        </p:nvCxnSpPr>
        <p:spPr bwMode="auto">
          <a:xfrm flipH="1">
            <a:off x="1871663" y="2638425"/>
            <a:ext cx="1035050" cy="3968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037267" y="2858027"/>
            <a:ext cx="4288849" cy="3652385"/>
            <a:chOff x="5029200" y="1552451"/>
            <a:chExt cx="3724692" cy="317194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552451"/>
              <a:ext cx="3724692" cy="3171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6603762" y="2176330"/>
              <a:ext cx="398449" cy="3048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24600" y="2133600"/>
              <a:ext cx="1074909" cy="545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err="1" smtClean="0">
                  <a:solidFill>
                    <a:srgbClr val="FF0000"/>
                  </a:solidFill>
                </a:rPr>
                <a:t>Midplane</a:t>
              </a:r>
              <a:endParaRPr lang="en-US" sz="1800" dirty="0" smtClean="0">
                <a:solidFill>
                  <a:srgbClr val="FF0000"/>
                </a:solidFill>
              </a:endParaRPr>
            </a:p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(mapped)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166971" y="3397279"/>
              <a:ext cx="1367900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spcBef>
                  <a:spcPts val="1200"/>
                </a:spcBef>
                <a:buFontTx/>
                <a:buNone/>
              </a:pPr>
              <a:r>
                <a:rPr lang="en-US" sz="2200" b="0" i="0" dirty="0" err="1" smtClean="0">
                  <a:solidFill>
                    <a:schemeClr val="tx1"/>
                  </a:solidFill>
                  <a:latin typeface="Arial" pitchFamily="34" charset="0"/>
                </a:rPr>
                <a:t>divertor</a:t>
              </a:r>
              <a:r>
                <a:rPr lang="en-US" sz="2200" b="0" i="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200" b="0" i="0" dirty="0" err="1" smtClean="0">
                  <a:solidFill>
                    <a:schemeClr val="tx1"/>
                  </a:solidFill>
                  <a:latin typeface="Arial" pitchFamily="34" charset="0"/>
                </a:rPr>
                <a:t>δQ</a:t>
              </a:r>
              <a:endParaRPr lang="en-US" sz="2200" b="0" i="0" dirty="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lnSpc>
                  <a:spcPct val="110000"/>
                </a:lnSpc>
                <a:spcBef>
                  <a:spcPts val="3600"/>
                </a:spcBef>
                <a:buFontTx/>
                <a:buNone/>
              </a:pPr>
              <a:endParaRPr lang="en-US" sz="1800" b="0" i="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056233" y="3779417"/>
              <a:ext cx="487567" cy="182983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5833824" y="3276600"/>
              <a:ext cx="33577" cy="87560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943600" y="2895600"/>
              <a:ext cx="0" cy="12192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5943600" y="2133600"/>
              <a:ext cx="152400" cy="19050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7467600" y="2667000"/>
              <a:ext cx="186834" cy="1025721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7924800" y="3200400"/>
              <a:ext cx="0" cy="6096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4" name="Straight Arrow Connector 23"/>
          <p:cNvCxnSpPr/>
          <p:nvPr/>
        </p:nvCxnSpPr>
        <p:spPr bwMode="auto">
          <a:xfrm flipH="1" flipV="1">
            <a:off x="5561263" y="5775158"/>
            <a:ext cx="370348" cy="21542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AE7AC4E-6540-3B4E-9CC6-69C21BCC3C03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22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0" rIns="457200" anchor="ctr"/>
          <a:lstStyle/>
          <a:p>
            <a:pPr algn="ctr"/>
            <a:r>
              <a:rPr lang="en-US" sz="2800" i="0" dirty="0" smtClean="0">
                <a:solidFill>
                  <a:srgbClr val="2A2AB8"/>
                </a:solidFill>
                <a:latin typeface="Arial" charset="0"/>
              </a:rPr>
              <a:t>AORSA with SOL shows </a:t>
            </a:r>
          </a:p>
          <a:p>
            <a:pPr algn="ctr"/>
            <a:r>
              <a:rPr lang="en-US" sz="2800" i="0" dirty="0" smtClean="0">
                <a:solidFill>
                  <a:srgbClr val="2A2AB8"/>
                </a:solidFill>
                <a:latin typeface="Arial" charset="0"/>
              </a:rPr>
              <a:t>significant RF fields outside of LCFS</a:t>
            </a:r>
            <a:endParaRPr lang="en-US" sz="2800" i="0" dirty="0">
              <a:solidFill>
                <a:srgbClr val="2A2AB8"/>
              </a:solidFill>
              <a:latin typeface="Arial" charset="0"/>
            </a:endParaRPr>
          </a:p>
        </p:txBody>
      </p:sp>
      <p:pic>
        <p:nvPicPr>
          <p:cNvPr id="3" name="Picture 2" descr="epar_so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1998" b="5820"/>
          <a:stretch/>
        </p:blipFill>
        <p:spPr>
          <a:xfrm>
            <a:off x="76636" y="942833"/>
            <a:ext cx="4970217" cy="5595779"/>
          </a:xfrm>
          <a:prstGeom prst="rect">
            <a:avLst/>
          </a:prstGeom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922504" y="984256"/>
            <a:ext cx="4210548" cy="565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Possible indication of FW propagation in SOL</a:t>
            </a: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N. </a:t>
            </a:r>
            <a:r>
              <a:rPr lang="en-US" sz="2200" b="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Bertelli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this conference</a:t>
            </a: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NSTX-U equilibrium, </a:t>
            </a:r>
            <a:r>
              <a:rPr lang="en-US" sz="2200" b="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Bt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= 1 T</a:t>
            </a: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Edge field amplitudes vary with k</a:t>
            </a: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P. M. Ryan, this conference</a:t>
            </a: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nb-NO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D.L. Green et al., </a:t>
            </a:r>
            <a:r>
              <a:rPr lang="nb-NO" sz="2200" b="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Phys</a:t>
            </a:r>
            <a:r>
              <a:rPr lang="nb-NO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. Rev. Lett. </a:t>
            </a:r>
            <a:r>
              <a:rPr lang="nb-NO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107 </a:t>
            </a:r>
            <a:r>
              <a:rPr lang="nb-NO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(2011) 145001 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Onset density also a strong function of k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8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AE7AC4E-6540-3B4E-9CC6-69C21BCC3C03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23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0" rIns="457200" anchor="ctr"/>
          <a:lstStyle/>
          <a:p>
            <a:pPr algn="ctr"/>
            <a:r>
              <a:rPr lang="en-US" sz="2800" i="0" dirty="0" smtClean="0">
                <a:solidFill>
                  <a:srgbClr val="2A2AB8"/>
                </a:solidFill>
                <a:latin typeface="Arial" charset="0"/>
              </a:rPr>
              <a:t>Adding relevant loss mechanisms in SOL </a:t>
            </a:r>
          </a:p>
          <a:p>
            <a:pPr algn="ctr"/>
            <a:r>
              <a:rPr lang="en-US" sz="2800" i="0" dirty="0" smtClean="0">
                <a:solidFill>
                  <a:srgbClr val="2A2AB8"/>
                </a:solidFill>
                <a:latin typeface="Arial" charset="0"/>
              </a:rPr>
              <a:t>is vital for RF codes</a:t>
            </a:r>
            <a:endParaRPr lang="en-US" sz="2800" i="0" dirty="0">
              <a:solidFill>
                <a:srgbClr val="2A2AB8"/>
              </a:solidFill>
              <a:latin typeface="Arial" charset="0"/>
            </a:endParaRPr>
          </a:p>
        </p:txBody>
      </p:sp>
      <p:pic>
        <p:nvPicPr>
          <p:cNvPr id="3" name="Picture 2" descr="epar_so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1998" b="5820"/>
          <a:stretch/>
        </p:blipFill>
        <p:spPr>
          <a:xfrm>
            <a:off x="76636" y="942833"/>
            <a:ext cx="4970217" cy="5595779"/>
          </a:xfrm>
          <a:prstGeom prst="rect">
            <a:avLst/>
          </a:prstGeom>
        </p:spPr>
      </p:pic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5123486" y="1062922"/>
            <a:ext cx="4009566" cy="538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Without edge damping physics:</a:t>
            </a: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Absorption weak in relatively cold SOL plasma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Field-amplitudes grow until </a:t>
            </a:r>
            <a:r>
              <a:rPr lang="en-US" sz="2200" b="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Poynting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flux to core balances antenna input</a:t>
            </a:r>
          </a:p>
          <a:p>
            <a:pPr lvl="1"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 real indication of field-aligned power flux in SOL to divertor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Edge damping competes with </a:t>
            </a:r>
            <a:r>
              <a:rPr lang="en-US" sz="2200" b="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Poynting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flux to core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185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1EA4DF9D-08F5-2246-834B-945A34BFCE6C}" type="slidenum">
              <a:rPr lang="en-US" sz="800">
                <a:solidFill>
                  <a:schemeClr val="accent2"/>
                </a:solidFill>
              </a:rPr>
              <a:pPr algn="r"/>
              <a:t>24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91440" anchor="ctr"/>
          <a:lstStyle/>
          <a:p>
            <a:pPr algn="ctr"/>
            <a:r>
              <a:rPr lang="en-US" sz="3200" i="0" dirty="0" smtClean="0">
                <a:solidFill>
                  <a:schemeClr val="accent2"/>
                </a:solidFill>
                <a:cs typeface="Arial" charset="0"/>
              </a:rPr>
              <a:t>Future work</a:t>
            </a:r>
            <a:endParaRPr lang="en-US" sz="3200" i="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316" y="800769"/>
            <a:ext cx="9050420" cy="568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indent="-342900" eaLnBrk="0" hangingPunct="0">
              <a:buFont typeface="Arial" charset="0"/>
              <a:buChar char="•"/>
              <a:defRPr/>
            </a:pPr>
            <a:endParaRPr lang="en-US" sz="22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800" b="0" i="0" dirty="0">
                <a:solidFill>
                  <a:srgbClr val="22228B"/>
                </a:solidFill>
                <a:latin typeface="Arial" charset="0"/>
                <a:cs typeface="Arial" charset="0"/>
              </a:rPr>
              <a:t>Preparations for NSTX-U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RF probes needed to confirm presence of RF fields in divertor region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Improved IR coverage 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Field-line mapping predicts optimal location for probes</a:t>
            </a:r>
            <a:endParaRPr lang="en-US" sz="2200" b="0" i="0" dirty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Results provide a benchmark for RF codes</a:t>
            </a:r>
            <a:endParaRPr lang="en-US" sz="2800" b="0" i="0" dirty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Codes must reproduce field-aligned loss to divertor</a:t>
            </a: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May use various edge damping </a:t>
            </a:r>
            <a:endParaRPr lang="en-US" sz="2000" b="0" i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0100" lvl="1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Important for predicting impact on ITER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Develop cylindrical cold-plasma model </a:t>
            </a:r>
          </a:p>
          <a:p>
            <a:pPr marL="800100" lvl="2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Search for densities and magnetic fields combinations that give significant wave-propagation in SOL</a:t>
            </a:r>
            <a:endParaRPr lang="en-US" sz="2800" b="0" i="0" dirty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eaLnBrk="0" hangingPunct="0">
              <a:spcBef>
                <a:spcPts val="1200"/>
              </a:spcBef>
              <a:defRPr/>
            </a:pPr>
            <a:endParaRPr lang="en-US" sz="2200" b="0" i="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6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1EA4DF9D-08F5-2246-834B-945A34BFCE6C}" type="slidenum">
              <a:rPr lang="en-US" sz="800">
                <a:solidFill>
                  <a:schemeClr val="accent2"/>
                </a:solidFill>
              </a:rPr>
              <a:pPr algn="r"/>
              <a:t>25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91440" anchor="ctr"/>
          <a:lstStyle/>
          <a:p>
            <a:pPr algn="ctr"/>
            <a:r>
              <a:rPr lang="en-US" sz="3200" i="0" dirty="0" smtClean="0">
                <a:solidFill>
                  <a:schemeClr val="accent2"/>
                </a:solidFill>
                <a:cs typeface="Arial" charset="0"/>
              </a:rPr>
              <a:t>Summary</a:t>
            </a:r>
            <a:endParaRPr lang="en-US" sz="3200" i="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544" y="683863"/>
            <a:ext cx="9018823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42900" indent="-342900" eaLnBrk="0" hangingPunct="0">
              <a:buFont typeface="Arial" charset="0"/>
              <a:buChar char="•"/>
              <a:defRPr/>
            </a:pPr>
            <a:endParaRPr lang="en-US" sz="2200" b="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NSTX exhibits field-aligned losses to the divertor</a:t>
            </a:r>
            <a:endParaRPr lang="en-US" sz="2800" b="0" i="0" dirty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647700" lvl="1" indent="-285750" eaLnBrk="0" hangingPunct="0">
              <a:spcBef>
                <a:spcPts val="600"/>
              </a:spcBef>
              <a:buFont typeface="Lucida Grande" charset="0"/>
              <a:buChar char="−"/>
              <a:defRPr/>
            </a:pPr>
            <a:r>
              <a:rPr lang="en-US" sz="24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Losses </a:t>
            </a: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occur across width of SOL</a:t>
            </a:r>
          </a:p>
          <a:p>
            <a:pPr marL="647700" lvl="1" indent="-285750" eaLnBrk="0" hangingPunct="0">
              <a:spcBef>
                <a:spcPts val="600"/>
              </a:spcBef>
              <a:buFont typeface="Lucida Grande" charset="0"/>
              <a:buChar char="−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Losses peak close to antenna and also the LCFS</a:t>
            </a:r>
          </a:p>
          <a:p>
            <a:pPr marL="647700" lvl="1" indent="-285750" eaLnBrk="0" hangingPunct="0">
              <a:spcBef>
                <a:spcPts val="600"/>
              </a:spcBef>
              <a:buFont typeface="Lucida Grande" charset="0"/>
              <a:buChar char="−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Field lines connected to antenna bottom plate are involved</a:t>
            </a:r>
            <a:endParaRPr lang="en-US" sz="24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61950" lvl="1" eaLnBrk="0" hangingPunct="0">
              <a:spcBef>
                <a:spcPts val="600"/>
              </a:spcBef>
              <a:defRPr/>
            </a:pPr>
            <a:endParaRPr lang="en-US" sz="2000" b="0" i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Field-aligned losses are significant but may not account for total RF losses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endParaRPr lang="en-US" sz="2200" b="0" i="0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2800" b="0" i="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Fast</a:t>
            </a:r>
            <a:r>
              <a:rPr lang="en-US" sz="2800" b="0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-wave propagation in </a:t>
            </a:r>
            <a:r>
              <a:rPr lang="en-US" sz="2800" b="0" i="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SOL may be responsible</a:t>
            </a:r>
            <a:endParaRPr lang="en-US" sz="2800" b="0" i="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647700" lvl="1" indent="-285750" eaLnBrk="0" hangingPunct="0">
              <a:spcBef>
                <a:spcPts val="600"/>
              </a:spcBef>
              <a:buFont typeface="Lucida Grande" charset="0"/>
              <a:buChar char="−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Measurements on NSTX-U will confirm or deny presence of RF fields in divertor region</a:t>
            </a:r>
          </a:p>
          <a:p>
            <a:pPr marL="647700" lvl="1" indent="-285750" eaLnBrk="0" hangingPunct="0">
              <a:spcBef>
                <a:spcPts val="600"/>
              </a:spcBef>
              <a:buFont typeface="Lucida Grande" charset="0"/>
              <a:buChar char="−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Edge damping models must be added to RF codes </a:t>
            </a:r>
            <a:endParaRPr lang="en-US" sz="24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7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l"/>
            <a:fld id="{BC161F08-C6AA-4BD2-AE17-B54B20543E96}" type="slidenum">
              <a:rPr lang="en-US"/>
              <a:pPr algn="l"/>
              <a:t>26</a:t>
            </a:fld>
            <a:endParaRPr lang="en-US" sz="90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buNone/>
            </a:pPr>
            <a:r>
              <a:rPr lang="en-US" sz="2800" i="0" dirty="0" smtClean="0">
                <a:solidFill>
                  <a:srgbClr val="2D2DB9"/>
                </a:solidFill>
                <a:latin typeface="+mj-lt"/>
                <a:cs typeface="Arial" charset="0"/>
              </a:rPr>
              <a:t>Various diagnostics detect RF-effects </a:t>
            </a:r>
          </a:p>
          <a:p>
            <a:pPr algn="ctr">
              <a:buNone/>
            </a:pPr>
            <a:r>
              <a:rPr lang="en-US" sz="2800" i="0" dirty="0">
                <a:solidFill>
                  <a:srgbClr val="2D2DB9"/>
                </a:solidFill>
                <a:latin typeface="+mj-lt"/>
                <a:cs typeface="Arial" charset="0"/>
              </a:rPr>
              <a:t>i</a:t>
            </a:r>
            <a:r>
              <a:rPr lang="en-US" sz="2800" i="0" dirty="0" smtClean="0">
                <a:solidFill>
                  <a:srgbClr val="2D2DB9"/>
                </a:solidFill>
                <a:latin typeface="+mj-lt"/>
                <a:cs typeface="Arial" charset="0"/>
              </a:rPr>
              <a:t>n divertor regions</a:t>
            </a:r>
            <a:endParaRPr lang="en-US" sz="2800" i="0" dirty="0">
              <a:solidFill>
                <a:srgbClr val="2D2DB9"/>
              </a:solidFill>
              <a:latin typeface="+mj-lt"/>
              <a:cs typeface="Arial" charset="0"/>
            </a:endParaRPr>
          </a:p>
        </p:txBody>
      </p:sp>
      <p:sp>
        <p:nvSpPr>
          <p:cNvPr id="15364" name="Text Box 83"/>
          <p:cNvSpPr txBox="1">
            <a:spLocks noChangeArrowheads="1"/>
          </p:cNvSpPr>
          <p:nvPr/>
        </p:nvSpPr>
        <p:spPr bwMode="auto">
          <a:xfrm>
            <a:off x="4310982" y="1143000"/>
            <a:ext cx="4819650" cy="487056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400" b="0" i="0" dirty="0" smtClean="0">
                <a:solidFill>
                  <a:schemeClr val="tx1"/>
                </a:solidFill>
                <a:latin typeface="Arial" pitchFamily="34" charset="0"/>
              </a:rPr>
              <a:t>Spiral moves with changing pitch</a:t>
            </a:r>
            <a:endParaRPr lang="en-US" sz="24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endParaRPr lang="en-US" sz="2400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400" b="0" i="0" dirty="0" smtClean="0">
                <a:solidFill>
                  <a:schemeClr val="tx1"/>
                </a:solidFill>
                <a:latin typeface="Arial" pitchFamily="34" charset="0"/>
              </a:rPr>
              <a:t>Langmuir probes respond </a:t>
            </a: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strongly to RF when under </a:t>
            </a:r>
            <a:r>
              <a:rPr lang="en-US" sz="2400" b="0" i="0" dirty="0" smtClean="0">
                <a:solidFill>
                  <a:schemeClr val="tx1"/>
                </a:solidFill>
                <a:latin typeface="Arial" pitchFamily="34" charset="0"/>
              </a:rPr>
              <a:t>spiral</a:t>
            </a: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endParaRPr lang="en-US" sz="2400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400" b="0" i="0" dirty="0" smtClean="0">
                <a:solidFill>
                  <a:schemeClr val="tx1"/>
                </a:solidFill>
                <a:latin typeface="Arial" pitchFamily="34" charset="0"/>
              </a:rPr>
              <a:t>Current to divertor tiles increase when under spiral</a:t>
            </a: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endParaRPr lang="en-US" sz="2400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400" b="0" i="0" dirty="0" smtClean="0">
                <a:solidFill>
                  <a:schemeClr val="tx1"/>
                </a:solidFill>
                <a:latin typeface="Arial" pitchFamily="34" charset="0"/>
              </a:rPr>
              <a:t>IR </a:t>
            </a:r>
            <a:r>
              <a:rPr lang="en-US" sz="2400" b="0" i="0" dirty="0">
                <a:solidFill>
                  <a:schemeClr val="tx1"/>
                </a:solidFill>
                <a:latin typeface="Arial" pitchFamily="34" charset="0"/>
              </a:rPr>
              <a:t>cameras show strong divertor heating under spiral</a:t>
            </a: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endParaRPr lang="en-US" sz="24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38100" y="1609460"/>
            <a:ext cx="4076700" cy="4343400"/>
            <a:chOff x="38100" y="1295400"/>
            <a:chExt cx="4076700" cy="4343400"/>
          </a:xfrm>
        </p:grpSpPr>
        <p:pic>
          <p:nvPicPr>
            <p:cNvPr id="15367" name="Picture 10" descr="Screen shot 2011-09-05 at 8.15.10 AM.png"/>
            <p:cNvPicPr>
              <a:picLocks noChangeAspect="1"/>
            </p:cNvPicPr>
            <p:nvPr/>
          </p:nvPicPr>
          <p:blipFill>
            <a:blip r:embed="rId2"/>
            <a:srcRect l="51430" t="28619"/>
            <a:stretch>
              <a:fillRect/>
            </a:stretch>
          </p:blipFill>
          <p:spPr bwMode="auto">
            <a:xfrm>
              <a:off x="38100" y="1956025"/>
              <a:ext cx="3943350" cy="288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Box 148"/>
            <p:cNvSpPr txBox="1">
              <a:spLocks noChangeArrowheads="1"/>
            </p:cNvSpPr>
            <p:nvPr/>
          </p:nvSpPr>
          <p:spPr bwMode="auto">
            <a:xfrm>
              <a:off x="2876551" y="5238690"/>
              <a:ext cx="11620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tx1"/>
                  </a:solidFill>
                  <a:cs typeface="Arial" charset="0"/>
                </a:rPr>
                <a:t>Tile </a:t>
              </a:r>
              <a:r>
                <a:rPr lang="en-US" sz="2000" dirty="0">
                  <a:solidFill>
                    <a:schemeClr val="tx1"/>
                  </a:solidFill>
                  <a:cs typeface="Arial" charset="0"/>
                </a:rPr>
                <a:t>K3</a:t>
              </a:r>
            </a:p>
          </p:txBody>
        </p:sp>
        <p:sp>
          <p:nvSpPr>
            <p:cNvPr id="15369" name="TextBox 149"/>
            <p:cNvSpPr txBox="1">
              <a:spLocks noChangeArrowheads="1"/>
            </p:cNvSpPr>
            <p:nvPr/>
          </p:nvSpPr>
          <p:spPr bwMode="auto">
            <a:xfrm>
              <a:off x="3001000" y="1295400"/>
              <a:ext cx="111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dirty="0">
                  <a:solidFill>
                    <a:schemeClr val="tx1"/>
                  </a:solidFill>
                  <a:cs typeface="Arial" charset="0"/>
                </a:rPr>
                <a:t>Tile I3</a:t>
              </a:r>
            </a:p>
          </p:txBody>
        </p:sp>
        <p:cxnSp>
          <p:nvCxnSpPr>
            <p:cNvPr id="15370" name="Straight Arrow Connector 152"/>
            <p:cNvCxnSpPr>
              <a:cxnSpLocks noChangeShapeType="1"/>
            </p:cNvCxnSpPr>
            <p:nvPr/>
          </p:nvCxnSpPr>
          <p:spPr bwMode="auto">
            <a:xfrm flipH="1">
              <a:off x="2627530" y="1752600"/>
              <a:ext cx="801470" cy="207238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5371" name="TextBox 99"/>
            <p:cNvSpPr txBox="1">
              <a:spLocks noChangeArrowheads="1"/>
            </p:cNvSpPr>
            <p:nvPr/>
          </p:nvSpPr>
          <p:spPr bwMode="auto">
            <a:xfrm>
              <a:off x="367143" y="5238690"/>
              <a:ext cx="17664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dirty="0">
                  <a:solidFill>
                    <a:schemeClr val="tx1"/>
                  </a:solidFill>
                  <a:cs typeface="Arial" charset="0"/>
                </a:rPr>
                <a:t>Probe Array</a:t>
              </a:r>
            </a:p>
          </p:txBody>
        </p:sp>
        <p:cxnSp>
          <p:nvCxnSpPr>
            <p:cNvPr id="74" name="Straight Arrow Connector 73"/>
            <p:cNvCxnSpPr>
              <a:cxnSpLocks noChangeAspect="1"/>
              <a:stCxn id="15368" idx="0"/>
            </p:cNvCxnSpPr>
            <p:nvPr/>
          </p:nvCxnSpPr>
          <p:spPr bwMode="auto">
            <a:xfrm flipH="1" flipV="1">
              <a:off x="3040865" y="4244041"/>
              <a:ext cx="416711" cy="99464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7" name="Straight Arrow Connector 76"/>
            <p:cNvCxnSpPr>
              <a:cxnSpLocks noChangeShapeType="1"/>
              <a:stCxn id="15371" idx="0"/>
            </p:cNvCxnSpPr>
            <p:nvPr/>
          </p:nvCxnSpPr>
          <p:spPr bwMode="auto">
            <a:xfrm flipV="1">
              <a:off x="1250372" y="4722998"/>
              <a:ext cx="934518" cy="51569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1" name="Straight Connector 80"/>
            <p:cNvCxnSpPr>
              <a:cxnSpLocks noChangeAspect="1"/>
            </p:cNvCxnSpPr>
            <p:nvPr/>
          </p:nvCxnSpPr>
          <p:spPr bwMode="auto">
            <a:xfrm flipH="1">
              <a:off x="2476625" y="3733534"/>
              <a:ext cx="69058" cy="2471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ysDot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375" name="TextBox 81"/>
            <p:cNvSpPr txBox="1">
              <a:spLocks noChangeArrowheads="1"/>
            </p:cNvSpPr>
            <p:nvPr/>
          </p:nvSpPr>
          <p:spPr bwMode="auto">
            <a:xfrm>
              <a:off x="381000" y="1295400"/>
              <a:ext cx="1524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000" dirty="0">
                  <a:solidFill>
                    <a:schemeClr val="tx1"/>
                  </a:solidFill>
                </a:rPr>
                <a:t>IR </a:t>
              </a:r>
              <a:r>
                <a:rPr lang="en-US" sz="2000" dirty="0" smtClean="0">
                  <a:solidFill>
                    <a:schemeClr val="tx1"/>
                  </a:solidFill>
                </a:rPr>
                <a:t>Camera View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152"/>
            <p:cNvCxnSpPr>
              <a:cxnSpLocks noChangeShapeType="1"/>
              <a:stCxn id="15375" idx="2"/>
            </p:cNvCxnSpPr>
            <p:nvPr/>
          </p:nvCxnSpPr>
          <p:spPr bwMode="auto">
            <a:xfrm>
              <a:off x="1143000" y="2003286"/>
              <a:ext cx="1371600" cy="17455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70883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66646F-3BBF-4D18-B2F9-AFAA51185DC4}" type="slidenum">
              <a:rPr lang="en-US"/>
              <a:pPr/>
              <a:t>27</a:t>
            </a:fld>
            <a:endParaRPr lang="en-US" sz="90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0" anchor="ctr"/>
          <a:lstStyle/>
          <a:p>
            <a:pPr algn="ctr">
              <a:buFontTx/>
              <a:buNone/>
            </a:pPr>
            <a:r>
              <a:rPr lang="en-US" sz="2600" i="0" dirty="0" smtClean="0">
                <a:solidFill>
                  <a:srgbClr val="2D2DB9"/>
                </a:solidFill>
              </a:rPr>
              <a:t>Current-sensor tiles track movement </a:t>
            </a:r>
            <a:r>
              <a:rPr lang="en-US" sz="2600" i="0" dirty="0">
                <a:solidFill>
                  <a:srgbClr val="2D2DB9"/>
                </a:solidFill>
              </a:rPr>
              <a:t>of RF </a:t>
            </a:r>
            <a:r>
              <a:rPr lang="en-US" sz="2600" i="0" dirty="0" smtClean="0">
                <a:solidFill>
                  <a:srgbClr val="2D2DB9"/>
                </a:solidFill>
              </a:rPr>
              <a:t>spiral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0" y="582088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Bay K tile current decreases as RF spiral moves inward…</a:t>
            </a:r>
          </a:p>
          <a:p>
            <a:pPr marL="273050" indent="-273050"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… while Bay I tile current rises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590800" y="838200"/>
            <a:ext cx="3643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1600" b="0" i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  <a:r>
              <a:rPr lang="en-US" sz="1600" b="0" i="0" baseline="-25000" dirty="0" err="1">
                <a:solidFill>
                  <a:srgbClr val="000000"/>
                </a:solidFill>
                <a:latin typeface="Symbol" charset="2"/>
              </a:rPr>
              <a:t>f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 =-8 m</a:t>
            </a:r>
            <a:r>
              <a:rPr lang="en-US" sz="1600" b="0" i="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-1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/</a:t>
            </a:r>
            <a:r>
              <a:rPr lang="en-US" sz="1600" b="0" i="0" dirty="0">
                <a:solidFill>
                  <a:srgbClr val="000000"/>
                </a:solidFill>
                <a:latin typeface="Symbol" charset="2"/>
              </a:rPr>
              <a:t>f</a:t>
            </a:r>
            <a:r>
              <a:rPr lang="en-US" sz="1600" b="0" i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Ant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 =-90°, D</a:t>
            </a:r>
            <a:r>
              <a:rPr lang="en-US" sz="1600" b="0" i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, P</a:t>
            </a:r>
            <a:r>
              <a:rPr lang="en-US" sz="1600" b="0" i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NB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 = 2 MW)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300163"/>
            <a:ext cx="90678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78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 txBox="1">
            <a:spLocks noGrp="1"/>
          </p:cNvSpPr>
          <p:nvPr/>
        </p:nvSpPr>
        <p:spPr bwMode="auto">
          <a:xfrm>
            <a:off x="8382000" y="67056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fld id="{1D812D2F-03C0-4AC5-844E-417087C556CF}" type="slidenum">
              <a:rPr lang="en-US" sz="800">
                <a:solidFill>
                  <a:schemeClr val="accent2"/>
                </a:solidFill>
              </a:rPr>
              <a:pPr algn="r" eaLnBrk="0" hangingPunct="0"/>
              <a:t>28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algn="ctr">
              <a:buNone/>
            </a:pP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Modeling </a:t>
            </a:r>
            <a:r>
              <a:rPr lang="en-US" sz="2800" i="0" dirty="0">
                <a:solidFill>
                  <a:schemeClr val="accent6"/>
                </a:solidFill>
                <a:cs typeface="Arial" charset="0"/>
              </a:rPr>
              <a:t>indicates that edge RF power </a:t>
            </a:r>
            <a:endParaRPr lang="en-US" sz="2800" i="0" dirty="0" smtClean="0">
              <a:solidFill>
                <a:schemeClr val="accent6"/>
              </a:solidFill>
              <a:cs typeface="Arial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0" dirty="0" smtClean="0">
                <a:solidFill>
                  <a:schemeClr val="accent6"/>
                </a:solidFill>
                <a:cs typeface="Arial" charset="0"/>
              </a:rPr>
              <a:t>propagates along field lines</a:t>
            </a:r>
            <a:endParaRPr lang="en-US" sz="2800" i="0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0" y="544945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0" i="0" dirty="0">
                <a:solidFill>
                  <a:schemeClr val="tx1"/>
                </a:solidFill>
                <a:latin typeface="+mn-lt"/>
                <a:cs typeface="Arial" charset="0"/>
              </a:rPr>
              <a:t>Computed strike point spirals match </a:t>
            </a:r>
            <a:r>
              <a:rPr lang="en-US" sz="2200" b="0" i="0" dirty="0" smtClean="0">
                <a:solidFill>
                  <a:schemeClr val="tx1"/>
                </a:solidFill>
                <a:latin typeface="+mn-lt"/>
                <a:cs typeface="Arial" charset="0"/>
              </a:rPr>
              <a:t>tile </a:t>
            </a:r>
            <a:r>
              <a:rPr lang="en-US" sz="2200" b="0" i="0" dirty="0">
                <a:solidFill>
                  <a:schemeClr val="tx1"/>
                </a:solidFill>
                <a:latin typeface="+mn-lt"/>
                <a:cs typeface="Arial" charset="0"/>
              </a:rPr>
              <a:t>and probe measurements</a:t>
            </a:r>
          </a:p>
          <a:p>
            <a:pPr marL="273050" indent="-273050"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+mn-lt"/>
                <a:cs typeface="Arial" charset="0"/>
              </a:rPr>
              <a:t>Spiral </a:t>
            </a:r>
            <a:r>
              <a:rPr lang="en-US" sz="2200" b="0" i="0" dirty="0">
                <a:solidFill>
                  <a:schemeClr val="tx1"/>
                </a:solidFill>
                <a:latin typeface="+mn-lt"/>
                <a:cs typeface="Arial" charset="0"/>
              </a:rPr>
              <a:t>goes over tile 3i and off of tile 3k with increasing </a:t>
            </a:r>
            <a:r>
              <a:rPr lang="en-US" sz="2200" b="0" i="0" dirty="0" smtClean="0">
                <a:solidFill>
                  <a:schemeClr val="tx1"/>
                </a:solidFill>
                <a:latin typeface="+mn-lt"/>
                <a:cs typeface="Arial" charset="0"/>
              </a:rPr>
              <a:t>pitch</a:t>
            </a:r>
            <a:endParaRPr lang="en-US" sz="2200" b="0" i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1047750"/>
            <a:ext cx="9144000" cy="4210050"/>
            <a:chOff x="0" y="1047750"/>
            <a:chExt cx="9220200" cy="4210050"/>
          </a:xfrm>
        </p:grpSpPr>
        <p:grpSp>
          <p:nvGrpSpPr>
            <p:cNvPr id="2" name="Group 41"/>
            <p:cNvGrpSpPr/>
            <p:nvPr/>
          </p:nvGrpSpPr>
          <p:grpSpPr>
            <a:xfrm>
              <a:off x="0" y="1047750"/>
              <a:ext cx="9220200" cy="4101766"/>
              <a:chOff x="0" y="895350"/>
              <a:chExt cx="9220200" cy="4101766"/>
            </a:xfrm>
          </p:grpSpPr>
          <p:pic>
            <p:nvPicPr>
              <p:cNvPr id="6148" name="Picture 4" descr="C:\Users\Rory\Documents\Presentations\141899_433ms_1eV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86400" y="1066800"/>
                <a:ext cx="3733800" cy="3930316"/>
              </a:xfrm>
              <a:prstGeom prst="rect">
                <a:avLst/>
              </a:prstGeom>
              <a:noFill/>
            </p:spPr>
          </p:pic>
          <p:pic>
            <p:nvPicPr>
              <p:cNvPr id="6147" name="Picture 3" descr="C:\Users\Rory\Documents\Presentations\141888_433ms_1eV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1022684"/>
                <a:ext cx="3733800" cy="3930316"/>
              </a:xfrm>
              <a:prstGeom prst="rect">
                <a:avLst/>
              </a:prstGeom>
              <a:noFill/>
            </p:spPr>
          </p:pic>
          <p:sp>
            <p:nvSpPr>
              <p:cNvPr id="13321" name="TextBox 7"/>
              <p:cNvSpPr txBox="1">
                <a:spLocks noChangeArrowheads="1"/>
              </p:cNvSpPr>
              <p:nvPr/>
            </p:nvSpPr>
            <p:spPr bwMode="auto">
              <a:xfrm>
                <a:off x="3581400" y="1295454"/>
                <a:ext cx="1905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None/>
                </a:pPr>
                <a:r>
                  <a:rPr lang="en-US" sz="1800" dirty="0">
                    <a:solidFill>
                      <a:schemeClr val="accent6"/>
                    </a:solidFill>
                    <a:cs typeface="Arial" charset="0"/>
                  </a:rPr>
                  <a:t>Instrumented Tiles</a:t>
                </a:r>
              </a:p>
            </p:txBody>
          </p:sp>
          <p:cxnSp>
            <p:nvCxnSpPr>
              <p:cNvPr id="13322" name="Straight Arrow Connector 8"/>
              <p:cNvCxnSpPr>
                <a:cxnSpLocks/>
              </p:cNvCxnSpPr>
              <p:nvPr/>
            </p:nvCxnSpPr>
            <p:spPr bwMode="auto">
              <a:xfrm rot="10800000" flipV="1">
                <a:off x="2362200" y="1676449"/>
                <a:ext cx="1828800" cy="533392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323" name="Straight Arrow Connector 9"/>
              <p:cNvCxnSpPr>
                <a:cxnSpLocks/>
              </p:cNvCxnSpPr>
              <p:nvPr/>
            </p:nvCxnSpPr>
            <p:spPr bwMode="auto">
              <a:xfrm rot="10800000" flipV="1">
                <a:off x="2743200" y="1657337"/>
                <a:ext cx="1447800" cy="1390693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324" name="TextBox 11"/>
              <p:cNvSpPr txBox="1">
                <a:spLocks noChangeArrowheads="1"/>
              </p:cNvSpPr>
              <p:nvPr/>
            </p:nvSpPr>
            <p:spPr bwMode="auto">
              <a:xfrm>
                <a:off x="6096000" y="914460"/>
                <a:ext cx="2362200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None/>
                </a:pPr>
                <a:r>
                  <a:rPr lang="en-US" sz="2200" dirty="0">
                    <a:solidFill>
                      <a:schemeClr val="tx1"/>
                    </a:solidFill>
                    <a:cs typeface="Arial" charset="0"/>
                  </a:rPr>
                  <a:t>High </a:t>
                </a:r>
                <a:r>
                  <a:rPr lang="en-US" sz="2200" dirty="0" smtClean="0">
                    <a:solidFill>
                      <a:schemeClr val="tx1"/>
                    </a:solidFill>
                    <a:cs typeface="Arial" charset="0"/>
                  </a:rPr>
                  <a:t>Pitch</a:t>
                </a:r>
                <a:endParaRPr lang="en-US" sz="22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3325" name="TextBox 12"/>
              <p:cNvSpPr txBox="1">
                <a:spLocks noChangeArrowheads="1"/>
              </p:cNvSpPr>
              <p:nvPr/>
            </p:nvSpPr>
            <p:spPr bwMode="auto">
              <a:xfrm>
                <a:off x="609600" y="895350"/>
                <a:ext cx="2362200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None/>
                </a:pPr>
                <a:r>
                  <a:rPr lang="en-US" sz="2200" dirty="0">
                    <a:solidFill>
                      <a:schemeClr val="tx1"/>
                    </a:solidFill>
                    <a:cs typeface="Arial" charset="0"/>
                  </a:rPr>
                  <a:t>Low </a:t>
                </a:r>
                <a:r>
                  <a:rPr lang="en-US" sz="2200" dirty="0" smtClean="0">
                    <a:solidFill>
                      <a:schemeClr val="tx1"/>
                    </a:solidFill>
                    <a:cs typeface="Arial" charset="0"/>
                  </a:rPr>
                  <a:t>Pitch</a:t>
                </a:r>
                <a:endParaRPr lang="en-US" sz="22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3337" name="TextBox 24"/>
              <p:cNvSpPr txBox="1">
                <a:spLocks noChangeArrowheads="1"/>
              </p:cNvSpPr>
              <p:nvPr/>
            </p:nvSpPr>
            <p:spPr bwMode="auto">
              <a:xfrm>
                <a:off x="1752600" y="1828847"/>
                <a:ext cx="3561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600" dirty="0">
                    <a:solidFill>
                      <a:schemeClr val="tx1"/>
                    </a:solidFill>
                    <a:cs typeface="Arial" charset="0"/>
                  </a:rPr>
                  <a:t>3i</a:t>
                </a:r>
              </a:p>
            </p:txBody>
          </p:sp>
          <p:sp>
            <p:nvSpPr>
              <p:cNvPr id="13338" name="TextBox 25"/>
              <p:cNvSpPr txBox="1">
                <a:spLocks noChangeArrowheads="1"/>
              </p:cNvSpPr>
              <p:nvPr/>
            </p:nvSpPr>
            <p:spPr bwMode="auto">
              <a:xfrm>
                <a:off x="762000" y="2057443"/>
                <a:ext cx="4235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600" dirty="0">
                    <a:solidFill>
                      <a:schemeClr val="tx1"/>
                    </a:solidFill>
                    <a:cs typeface="Arial" charset="0"/>
                  </a:rPr>
                  <a:t>3g</a:t>
                </a:r>
              </a:p>
            </p:txBody>
          </p:sp>
          <p:sp>
            <p:nvSpPr>
              <p:cNvPr id="13339" name="TextBox 26"/>
              <p:cNvSpPr txBox="1">
                <a:spLocks noChangeArrowheads="1"/>
              </p:cNvSpPr>
              <p:nvPr/>
            </p:nvSpPr>
            <p:spPr bwMode="auto">
              <a:xfrm>
                <a:off x="2743200" y="3200427"/>
                <a:ext cx="415498" cy="338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600" dirty="0">
                    <a:solidFill>
                      <a:schemeClr val="tx1"/>
                    </a:solidFill>
                    <a:cs typeface="Arial" charset="0"/>
                  </a:rPr>
                  <a:t>3k</a:t>
                </a:r>
              </a:p>
            </p:txBody>
          </p:sp>
          <p:sp>
            <p:nvSpPr>
              <p:cNvPr id="13340" name="TextBox 27"/>
              <p:cNvSpPr txBox="1">
                <a:spLocks noChangeArrowheads="1"/>
              </p:cNvSpPr>
              <p:nvPr/>
            </p:nvSpPr>
            <p:spPr bwMode="auto">
              <a:xfrm>
                <a:off x="7275635" y="1795093"/>
                <a:ext cx="649165" cy="338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dirty="0" smtClean="0">
                    <a:solidFill>
                      <a:schemeClr val="tx1"/>
                    </a:solidFill>
                    <a:cs typeface="Arial" charset="0"/>
                  </a:rPr>
                  <a:t>3i</a:t>
                </a:r>
                <a:endParaRPr lang="en-US" sz="16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3341" name="TextBox 28"/>
              <p:cNvSpPr txBox="1">
                <a:spLocks noChangeArrowheads="1"/>
              </p:cNvSpPr>
              <p:nvPr/>
            </p:nvSpPr>
            <p:spPr bwMode="auto">
              <a:xfrm>
                <a:off x="6248400" y="2057443"/>
                <a:ext cx="42351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600" dirty="0">
                    <a:solidFill>
                      <a:schemeClr val="tx1"/>
                    </a:solidFill>
                    <a:cs typeface="Arial" charset="0"/>
                  </a:rPr>
                  <a:t>3g</a:t>
                </a:r>
              </a:p>
            </p:txBody>
          </p:sp>
          <p:sp>
            <p:nvSpPr>
              <p:cNvPr id="13342" name="TextBox 29"/>
              <p:cNvSpPr txBox="1">
                <a:spLocks noChangeArrowheads="1"/>
              </p:cNvSpPr>
              <p:nvPr/>
            </p:nvSpPr>
            <p:spPr bwMode="auto">
              <a:xfrm>
                <a:off x="8229600" y="3200427"/>
                <a:ext cx="415498" cy="338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1600" dirty="0">
                    <a:solidFill>
                      <a:schemeClr val="tx1"/>
                    </a:solidFill>
                    <a:cs typeface="Arial" charset="0"/>
                  </a:rPr>
                  <a:t>3k</a:t>
                </a:r>
              </a:p>
            </p:txBody>
          </p:sp>
          <p:cxnSp>
            <p:nvCxnSpPr>
              <p:cNvPr id="13343" name="Straight Arrow Connector 30"/>
              <p:cNvCxnSpPr>
                <a:cxnSpLocks noChangeShapeType="1"/>
              </p:cNvCxnSpPr>
              <p:nvPr/>
            </p:nvCxnSpPr>
            <p:spPr bwMode="auto">
              <a:xfrm flipV="1">
                <a:off x="1143000" y="2209841"/>
                <a:ext cx="196707" cy="168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44" name="Straight Arrow Connector 31"/>
              <p:cNvCxnSpPr>
                <a:cxnSpLocks noChangeShapeType="1"/>
              </p:cNvCxnSpPr>
              <p:nvPr/>
            </p:nvCxnSpPr>
            <p:spPr bwMode="auto">
              <a:xfrm flipV="1">
                <a:off x="6629400" y="2209841"/>
                <a:ext cx="196707" cy="1687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45" name="Straight Arrow Connector 32"/>
              <p:cNvCxnSpPr>
                <a:cxnSpLocks noChangeAspect="1"/>
              </p:cNvCxnSpPr>
              <p:nvPr/>
            </p:nvCxnSpPr>
            <p:spPr bwMode="auto">
              <a:xfrm rot="20460000">
                <a:off x="2057400" y="2048300"/>
                <a:ext cx="112835" cy="21172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46" name="Straight Arrow Connector 33"/>
              <p:cNvCxnSpPr>
                <a:cxnSpLocks noChangeAspect="1"/>
              </p:cNvCxnSpPr>
              <p:nvPr/>
            </p:nvCxnSpPr>
            <p:spPr bwMode="auto">
              <a:xfrm rot="20460000">
                <a:off x="7575192" y="2061719"/>
                <a:ext cx="112835" cy="21172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47" name="Straight Arrow Connector 34"/>
              <p:cNvCxnSpPr>
                <a:cxnSpLocks noChangeAspect="1"/>
              </p:cNvCxnSpPr>
              <p:nvPr/>
            </p:nvCxnSpPr>
            <p:spPr bwMode="auto">
              <a:xfrm rot="10620000">
                <a:off x="2651760" y="3136829"/>
                <a:ext cx="112835" cy="211720"/>
              </a:xfrm>
              <a:prstGeom prst="straightConnector1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48" name="Straight Arrow Connector 35"/>
              <p:cNvCxnSpPr>
                <a:cxnSpLocks noChangeAspect="1"/>
              </p:cNvCxnSpPr>
              <p:nvPr/>
            </p:nvCxnSpPr>
            <p:spPr bwMode="auto">
              <a:xfrm rot="10620000">
                <a:off x="8138160" y="3127035"/>
                <a:ext cx="112835" cy="21172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37" name="Straight Arrow Connector 9"/>
            <p:cNvCxnSpPr>
              <a:cxnSpLocks/>
              <a:endCxn id="13341" idx="1"/>
            </p:cNvCxnSpPr>
            <p:nvPr/>
          </p:nvCxnSpPr>
          <p:spPr bwMode="auto">
            <a:xfrm>
              <a:off x="4953000" y="1828800"/>
              <a:ext cx="1295400" cy="55032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9" name="Straight Arrow Connector 8"/>
            <p:cNvCxnSpPr>
              <a:cxnSpLocks/>
              <a:endCxn id="13340" idx="1"/>
            </p:cNvCxnSpPr>
            <p:nvPr/>
          </p:nvCxnSpPr>
          <p:spPr bwMode="auto">
            <a:xfrm>
              <a:off x="4953000" y="1828800"/>
              <a:ext cx="2322635" cy="28794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28" name="Picture 13" descr="141888_433_1eV_Probes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0400" y="4098034"/>
              <a:ext cx="1214648" cy="1159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</p:pic>
        <p:pic>
          <p:nvPicPr>
            <p:cNvPr id="29" name="Picture 14" descr="141899_433_1eV_Probes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8200" y="4093481"/>
              <a:ext cx="1159783" cy="11597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</p:pic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1609344" y="3657623"/>
              <a:ext cx="381000" cy="402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defTabSz="914400">
                <a:spcBef>
                  <a:spcPct val="20000"/>
                </a:spcBef>
                <a:buFontTx/>
                <a:buChar char="•"/>
              </a:pPr>
              <a:endParaRPr lang="en-US" sz="1200" b="1" i="1">
                <a:solidFill>
                  <a:srgbClr val="1822CD"/>
                </a:solidFill>
                <a:latin typeface="Helvetica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7095744" y="3657623"/>
              <a:ext cx="381000" cy="402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defTabSz="914400">
                <a:spcBef>
                  <a:spcPct val="20000"/>
                </a:spcBef>
                <a:buFontTx/>
                <a:buChar char="•"/>
              </a:pPr>
              <a:endParaRPr lang="en-US" sz="1200" b="1" i="1">
                <a:solidFill>
                  <a:srgbClr val="1822CD"/>
                </a:solidFill>
                <a:latin typeface="Helvetica" charset="0"/>
              </a:endParaRPr>
            </a:p>
          </p:txBody>
        </p:sp>
        <p:cxnSp>
          <p:nvCxnSpPr>
            <p:cNvPr id="32" name="Straight Connector 17"/>
            <p:cNvCxnSpPr>
              <a:cxnSpLocks noChangeShapeType="1"/>
            </p:cNvCxnSpPr>
            <p:nvPr/>
          </p:nvCxnSpPr>
          <p:spPr bwMode="auto">
            <a:xfrm>
              <a:off x="1981200" y="4038617"/>
              <a:ext cx="1219200" cy="6393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cxnSp>
          <p:nvCxnSpPr>
            <p:cNvPr id="33" name="Straight Connector 18"/>
            <p:cNvCxnSpPr>
              <a:cxnSpLocks noChangeShapeType="1"/>
            </p:cNvCxnSpPr>
            <p:nvPr/>
          </p:nvCxnSpPr>
          <p:spPr bwMode="auto">
            <a:xfrm rot="10800000" flipV="1">
              <a:off x="5807984" y="4038617"/>
              <a:ext cx="1278617" cy="6347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ash"/>
              <a:round/>
              <a:headEnd/>
              <a:tailEnd/>
            </a:ln>
          </p:spPr>
        </p:cxn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3733800" y="3352827"/>
              <a:ext cx="1371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en-US" sz="1800" dirty="0" smtClean="0">
                  <a:solidFill>
                    <a:schemeClr val="accent6"/>
                  </a:solidFill>
                  <a:cs typeface="Arial" charset="0"/>
                </a:rPr>
                <a:t>Langmuir Probes</a:t>
              </a:r>
              <a:endParaRPr lang="en-US" sz="1800" dirty="0">
                <a:solidFill>
                  <a:schemeClr val="accent6"/>
                </a:solidFill>
                <a:cs typeface="Arial" charset="0"/>
              </a:endParaRPr>
            </a:p>
          </p:txBody>
        </p: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3200400" y="4495800"/>
              <a:ext cx="4042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cs typeface="Arial" charset="0"/>
                </a:rPr>
                <a:t>P4</a:t>
              </a:r>
              <a:endParaRPr lang="en-US" sz="1400" dirty="0">
                <a:cs typeface="Arial" charset="0"/>
              </a:endParaRPr>
            </a:p>
          </p:txBody>
        </p:sp>
        <p:sp>
          <p:nvSpPr>
            <p:cNvPr id="36" name="TextBox 21"/>
            <p:cNvSpPr txBox="1">
              <a:spLocks noChangeArrowheads="1"/>
            </p:cNvSpPr>
            <p:nvPr/>
          </p:nvSpPr>
          <p:spPr bwMode="auto">
            <a:xfrm>
              <a:off x="5486400" y="4721431"/>
              <a:ext cx="404265" cy="307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>
                  <a:cs typeface="Arial" charset="0"/>
                </a:rPr>
                <a:t>P4</a:t>
              </a:r>
            </a:p>
          </p:txBody>
        </p:sp>
        <p:cxnSp>
          <p:nvCxnSpPr>
            <p:cNvPr id="38" name="Straight Arrow Connector 22"/>
            <p:cNvCxnSpPr>
              <a:cxnSpLocks noChangeAspect="1"/>
            </p:cNvCxnSpPr>
            <p:nvPr/>
          </p:nvCxnSpPr>
          <p:spPr bwMode="auto">
            <a:xfrm rot="20880000">
              <a:off x="3602736" y="4649698"/>
              <a:ext cx="228600" cy="7471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Straight Arrow Connector 23"/>
            <p:cNvCxnSpPr>
              <a:cxnSpLocks noChangeAspect="1"/>
            </p:cNvCxnSpPr>
            <p:nvPr/>
          </p:nvCxnSpPr>
          <p:spPr bwMode="auto">
            <a:xfrm rot="1560000" flipH="1" flipV="1">
              <a:off x="5404104" y="4742695"/>
              <a:ext cx="171918" cy="2722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01113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642100"/>
            <a:ext cx="7620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7CD0CAE-ED53-1643-88B0-56A669D17E83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3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895684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0" rIns="457200" anchor="ctr"/>
          <a:lstStyle/>
          <a:p>
            <a:pPr algn="ctr"/>
            <a:r>
              <a:rPr lang="en-US" sz="3200" i="0" dirty="0" smtClean="0">
                <a:solidFill>
                  <a:srgbClr val="2A2AB8"/>
                </a:solidFill>
                <a:latin typeface="Arial" charset="0"/>
              </a:rPr>
              <a:t>Outline</a:t>
            </a:r>
            <a:endParaRPr lang="en-US" sz="3200" i="0" dirty="0">
              <a:solidFill>
                <a:srgbClr val="2A2AB8"/>
              </a:solidFill>
              <a:latin typeface="Arial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950245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225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NSTX exhibits field-aligned loss in SOL</a:t>
            </a:r>
          </a:p>
          <a:p>
            <a:pPr marL="936625" lvl="4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Deposits power in spirals on divertor</a:t>
            </a:r>
          </a:p>
          <a:p>
            <a:pPr marL="936625" lvl="4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Losses occur along </a:t>
            </a:r>
            <a:r>
              <a:rPr lang="en-US" sz="24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all SOL field </a:t>
            </a: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lines around antenna</a:t>
            </a:r>
          </a:p>
          <a:p>
            <a:pPr marL="936625" lvl="4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Loss amplitude peaks near antenna and also LCFS</a:t>
            </a:r>
            <a:endParaRPr lang="en-US" sz="28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2225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Field-aligned losses are significant</a:t>
            </a:r>
          </a:p>
          <a:p>
            <a:pPr marL="1036638" lvl="2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Account for large portion of total losses</a:t>
            </a:r>
          </a:p>
          <a:p>
            <a:pPr marL="1036638" lvl="2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Other loss mechanisms may be significant too</a:t>
            </a:r>
            <a:endParaRPr lang="en-US" sz="2800" i="0" dirty="0" smtClean="0">
              <a:solidFill>
                <a:srgbClr val="22228B"/>
              </a:solidFill>
              <a:latin typeface="Arial" charset="0"/>
              <a:cs typeface="Arial" charset="0"/>
            </a:endParaRPr>
          </a:p>
          <a:p>
            <a:pPr marL="22225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800" i="0" dirty="0" smtClean="0">
                <a:solidFill>
                  <a:srgbClr val="22228B"/>
                </a:solidFill>
                <a:latin typeface="Arial" charset="0"/>
                <a:cs typeface="Arial" charset="0"/>
              </a:rPr>
              <a:t>Fast-wave propagation in SOL may be responsible</a:t>
            </a:r>
          </a:p>
          <a:p>
            <a:pPr marL="936625" lvl="2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Losses are related to onset density for perpendicular fast-wave propagation</a:t>
            </a:r>
          </a:p>
          <a:p>
            <a:pPr marL="936625" lvl="2" indent="-342900" eaLnBrk="0" hangingPunct="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4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Codes show signs of large RF fields in SOL but need proper edge damping.</a:t>
            </a:r>
            <a:endParaRPr lang="en-US" sz="24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89D14444-1F3F-EA4F-B989-9FA33B68532C}" type="slidenum">
              <a:rPr lang="en-US" sz="800">
                <a:solidFill>
                  <a:srgbClr val="3333CC"/>
                </a:solidFill>
              </a:rPr>
              <a:pPr algn="r" eaLnBrk="1" hangingPunct="1"/>
              <a:t>4</a:t>
            </a:fld>
            <a:endParaRPr lang="en-US" sz="800">
              <a:solidFill>
                <a:srgbClr val="3333CC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0" tIns="0" rIns="457200" bIns="46800" anchor="ctr"/>
          <a:lstStyle/>
          <a:p>
            <a:pPr algn="ctr"/>
            <a:r>
              <a:rPr lang="en-US" sz="2800" i="0" dirty="0">
                <a:solidFill>
                  <a:srgbClr val="2D2DB9"/>
                </a:solidFill>
                <a:latin typeface="Arial" charset="0"/>
              </a:rPr>
              <a:t>Field-line mapping </a:t>
            </a:r>
            <a:r>
              <a:rPr lang="en-US" sz="2800" i="0" dirty="0" smtClean="0">
                <a:solidFill>
                  <a:srgbClr val="2D2DB9"/>
                </a:solidFill>
                <a:latin typeface="Arial" charset="0"/>
              </a:rPr>
              <a:t>models</a:t>
            </a:r>
            <a:endParaRPr lang="en-US" sz="2800" i="0" dirty="0">
              <a:solidFill>
                <a:srgbClr val="2D2DB9"/>
              </a:solidFill>
              <a:latin typeface="Arial" charset="0"/>
            </a:endParaRPr>
          </a:p>
          <a:p>
            <a:pPr algn="ctr"/>
            <a:r>
              <a:rPr lang="en-US" sz="2800" i="0" dirty="0">
                <a:solidFill>
                  <a:srgbClr val="2D2DB9"/>
                </a:solidFill>
                <a:latin typeface="Arial" charset="0"/>
              </a:rPr>
              <a:t>f</a:t>
            </a:r>
            <a:r>
              <a:rPr lang="en-US" sz="2800" i="0" dirty="0" smtClean="0">
                <a:solidFill>
                  <a:srgbClr val="2D2DB9"/>
                </a:solidFill>
                <a:latin typeface="Arial" charset="0"/>
              </a:rPr>
              <a:t>low of lost HHFW power</a:t>
            </a:r>
            <a:endParaRPr lang="en-US" sz="2800" i="0" dirty="0">
              <a:solidFill>
                <a:srgbClr val="2D2DB9"/>
              </a:solidFill>
              <a:latin typeface="Arial" charset="0"/>
            </a:endParaRPr>
          </a:p>
        </p:txBody>
      </p:sp>
      <p:sp>
        <p:nvSpPr>
          <p:cNvPr id="12291" name="TextBox 16"/>
          <p:cNvSpPr txBox="1">
            <a:spLocks noChangeArrowheads="1"/>
          </p:cNvSpPr>
          <p:nvPr/>
        </p:nvSpPr>
        <p:spPr bwMode="auto">
          <a:xfrm>
            <a:off x="5257800" y="1303338"/>
            <a:ext cx="3886200" cy="40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Start 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field lines at </a:t>
            </a:r>
            <a:r>
              <a:rPr lang="en-US" sz="2200" b="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midplane</a:t>
            </a: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between antenna and </a:t>
            </a:r>
            <a:r>
              <a:rPr lang="en-US" sz="2200" b="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separatrix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Track field lines until they strike </a:t>
            </a:r>
            <a:r>
              <a:rPr lang="en-US" sz="2200" b="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divertor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075"/>
              </a:spcBef>
              <a:buFont typeface="Arial" charset="0"/>
              <a:buChar char="•"/>
            </a:pPr>
            <a:r>
              <a:rPr lang="en-US" sz="22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Track field lines using SPIRAL </a:t>
            </a:r>
            <a:r>
              <a:rPr lang="en-US" sz="2200" b="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code</a:t>
            </a:r>
            <a:endParaRPr lang="en-US" sz="22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200" b="0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149695" y="6007187"/>
            <a:ext cx="6791147" cy="5847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rgbClr val="3333CC"/>
                </a:solidFill>
              </a:rPr>
              <a:t>G.J. Kramer et al., 22 IAEA </a:t>
            </a:r>
            <a:r>
              <a:rPr lang="en-US" sz="1600" i="0" dirty="0" smtClean="0">
                <a:solidFill>
                  <a:srgbClr val="3333CC"/>
                </a:solidFill>
              </a:rPr>
              <a:t>FEC </a:t>
            </a:r>
            <a:r>
              <a:rPr lang="en-US" sz="1600" i="0" dirty="0">
                <a:solidFill>
                  <a:srgbClr val="3333CC"/>
                </a:solidFill>
              </a:rPr>
              <a:t>(Geneva, 2008) CD-ROM file IT/P6-3,</a:t>
            </a:r>
          </a:p>
          <a:p>
            <a:pPr algn="ctr"/>
            <a:r>
              <a:rPr lang="en-US" sz="1600" i="0" dirty="0" smtClean="0">
                <a:solidFill>
                  <a:srgbClr val="3333CC"/>
                </a:solidFill>
              </a:rPr>
              <a:t>G.J</a:t>
            </a:r>
            <a:r>
              <a:rPr lang="en-US" sz="1600" i="0" dirty="0">
                <a:solidFill>
                  <a:srgbClr val="3333CC"/>
                </a:solidFill>
              </a:rPr>
              <a:t>. Kramer et al., submitted to Plasma </a:t>
            </a:r>
            <a:r>
              <a:rPr lang="en-US" sz="1600" i="0" dirty="0" smtClean="0">
                <a:solidFill>
                  <a:srgbClr val="3333CC"/>
                </a:solidFill>
              </a:rPr>
              <a:t>Phys. Cont. F. </a:t>
            </a:r>
            <a:r>
              <a:rPr lang="en-US" sz="1600" i="0" dirty="0">
                <a:solidFill>
                  <a:srgbClr val="3333CC"/>
                </a:solidFill>
              </a:rPr>
              <a:t>(2012)</a:t>
            </a:r>
          </a:p>
        </p:txBody>
      </p:sp>
      <p:pic>
        <p:nvPicPr>
          <p:cNvPr id="12293" name="Picture 5" descr="poloid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2185"/>
            <a:ext cx="1320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873" y="2958601"/>
            <a:ext cx="3057070" cy="300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81000" y="5009985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0">
                <a:solidFill>
                  <a:srgbClr val="000000"/>
                </a:solidFill>
              </a:rPr>
              <a:t>Strike Point</a:t>
            </a:r>
          </a:p>
        </p:txBody>
      </p:sp>
      <p:cxnSp>
        <p:nvCxnSpPr>
          <p:cNvPr id="12296" name="Straight Arrow Connector 9"/>
          <p:cNvCxnSpPr>
            <a:cxnSpLocks noChangeShapeType="1"/>
            <a:stCxn id="12295" idx="0"/>
          </p:cNvCxnSpPr>
          <p:nvPr/>
        </p:nvCxnSpPr>
        <p:spPr bwMode="auto">
          <a:xfrm flipV="1">
            <a:off x="914400" y="4146385"/>
            <a:ext cx="152400" cy="8636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Straight Arrow Connector 12"/>
          <p:cNvCxnSpPr>
            <a:cxnSpLocks noChangeShapeType="1"/>
            <a:stCxn id="12295" idx="0"/>
          </p:cNvCxnSpPr>
          <p:nvPr/>
        </p:nvCxnSpPr>
        <p:spPr bwMode="auto">
          <a:xfrm flipV="1">
            <a:off x="914400" y="4973053"/>
            <a:ext cx="2347495" cy="3693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2971800" y="1580985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0">
                <a:solidFill>
                  <a:srgbClr val="000000"/>
                </a:solidFill>
              </a:rPr>
              <a:t>Midplane Starting Radius</a:t>
            </a:r>
          </a:p>
        </p:txBody>
      </p:sp>
      <p:cxnSp>
        <p:nvCxnSpPr>
          <p:cNvPr id="12299" name="Straight Arrow Connector 19"/>
          <p:cNvCxnSpPr>
            <a:cxnSpLocks noChangeShapeType="1"/>
            <a:stCxn id="12298" idx="2"/>
          </p:cNvCxnSpPr>
          <p:nvPr/>
        </p:nvCxnSpPr>
        <p:spPr bwMode="auto">
          <a:xfrm flipH="1">
            <a:off x="1930400" y="2411248"/>
            <a:ext cx="1574800" cy="1571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Straight Arrow Connector 20"/>
          <p:cNvCxnSpPr>
            <a:cxnSpLocks noChangeShapeType="1"/>
            <a:stCxn id="12298" idx="2"/>
          </p:cNvCxnSpPr>
          <p:nvPr/>
        </p:nvCxnSpPr>
        <p:spPr bwMode="auto">
          <a:xfrm flipH="1">
            <a:off x="2339474" y="2411248"/>
            <a:ext cx="1165726" cy="161264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99277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005163"/>
            <a:ext cx="4870450" cy="4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8FF888B3-FE8C-BE4D-AA67-B7D4A5DD862B}" type="slidenum">
              <a:rPr lang="en-US" sz="800">
                <a:solidFill>
                  <a:schemeClr val="accent2"/>
                </a:solidFill>
              </a:rPr>
              <a:pPr algn="r"/>
              <a:t>5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/>
          <a:p>
            <a:pPr algn="ctr"/>
            <a:r>
              <a:rPr lang="en-US" sz="2800" i="0" dirty="0" smtClean="0">
                <a:solidFill>
                  <a:schemeClr val="accent2"/>
                </a:solidFill>
                <a:latin typeface="Arial" charset="0"/>
              </a:rPr>
              <a:t>Computed </a:t>
            </a:r>
            <a:r>
              <a:rPr lang="en-US" sz="2800" i="0" dirty="0" smtClean="0">
                <a:solidFill>
                  <a:srgbClr val="2D2DB9"/>
                </a:solidFill>
                <a:latin typeface="Arial" charset="0"/>
              </a:rPr>
              <a:t>strike </a:t>
            </a:r>
            <a:r>
              <a:rPr lang="en-US" sz="2800" i="0" dirty="0">
                <a:solidFill>
                  <a:srgbClr val="2D2DB9"/>
                </a:solidFill>
                <a:latin typeface="Arial" charset="0"/>
              </a:rPr>
              <a:t>points </a:t>
            </a:r>
            <a:r>
              <a:rPr lang="en-US" sz="2800" i="0" dirty="0" smtClean="0">
                <a:solidFill>
                  <a:srgbClr val="2D2DB9"/>
                </a:solidFill>
                <a:latin typeface="Arial" charset="0"/>
              </a:rPr>
              <a:t>form a </a:t>
            </a:r>
            <a:r>
              <a:rPr lang="en-US" sz="2800" i="0" dirty="0">
                <a:solidFill>
                  <a:srgbClr val="2D2DB9"/>
                </a:solidFill>
                <a:latin typeface="Arial" charset="0"/>
              </a:rPr>
              <a:t>spiral </a:t>
            </a:r>
          </a:p>
          <a:p>
            <a:pPr algn="ctr"/>
            <a:r>
              <a:rPr lang="en-US" sz="2800" i="0" dirty="0">
                <a:solidFill>
                  <a:srgbClr val="2D2DB9"/>
                </a:solidFill>
                <a:latin typeface="Arial" charset="0"/>
              </a:rPr>
              <a:t>that closely matches the observed RF spiral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77800" y="1044575"/>
            <a:ext cx="4165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sz="2000" i="0" dirty="0">
                <a:solidFill>
                  <a:srgbClr val="000000"/>
                </a:solidFill>
              </a:rPr>
              <a:t>Strike points on </a:t>
            </a:r>
            <a:r>
              <a:rPr lang="en-US" sz="2000" i="0" dirty="0" err="1">
                <a:solidFill>
                  <a:srgbClr val="000000"/>
                </a:solidFill>
              </a:rPr>
              <a:t>divertor</a:t>
            </a:r>
            <a:r>
              <a:rPr lang="en-US" sz="2000" i="0" dirty="0">
                <a:solidFill>
                  <a:srgbClr val="000000"/>
                </a:solidFill>
              </a:rPr>
              <a:t> for field lines started at </a:t>
            </a:r>
            <a:r>
              <a:rPr lang="en-US" sz="2000" i="0" dirty="0" err="1">
                <a:solidFill>
                  <a:srgbClr val="000000"/>
                </a:solidFill>
              </a:rPr>
              <a:t>midplane</a:t>
            </a:r>
            <a:r>
              <a:rPr lang="en-US" sz="2000" i="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4342" name="TextBox 19"/>
          <p:cNvSpPr txBox="1">
            <a:spLocks noChangeArrowheads="1"/>
          </p:cNvSpPr>
          <p:nvPr/>
        </p:nvSpPr>
        <p:spPr bwMode="auto">
          <a:xfrm>
            <a:off x="6565900" y="4164013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343" name="TextBox 20"/>
          <p:cNvSpPr txBox="1">
            <a:spLocks noChangeArrowheads="1"/>
          </p:cNvSpPr>
          <p:nvPr/>
        </p:nvSpPr>
        <p:spPr bwMode="auto">
          <a:xfrm>
            <a:off x="8070850" y="527843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4344" name="Rectangle 18"/>
          <p:cNvSpPr>
            <a:spLocks noChangeArrowheads="1"/>
          </p:cNvSpPr>
          <p:nvPr/>
        </p:nvSpPr>
        <p:spPr bwMode="auto">
          <a:xfrm>
            <a:off x="5334000" y="5638800"/>
            <a:ext cx="105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73050" indent="-273050" algn="ctr"/>
            <a:r>
              <a:rPr lang="en-US" b="0" i="0">
                <a:solidFill>
                  <a:schemeClr val="bg1"/>
                </a:solidFill>
              </a:rPr>
              <a:t>Shot 141888</a:t>
            </a: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3962400" y="1757874"/>
            <a:ext cx="106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0" dirty="0">
                <a:solidFill>
                  <a:schemeClr val="tx1"/>
                </a:solidFill>
              </a:rPr>
              <a:t>Started close to antenna</a:t>
            </a:r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0" y="5164224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0" dirty="0">
                <a:solidFill>
                  <a:schemeClr val="tx1"/>
                </a:solidFill>
              </a:rPr>
              <a:t>Started close to LCFS</a:t>
            </a:r>
          </a:p>
        </p:txBody>
      </p:sp>
      <p:cxnSp>
        <p:nvCxnSpPr>
          <p:cNvPr id="14347" name="Straight Arrow Connector 3"/>
          <p:cNvCxnSpPr>
            <a:cxnSpLocks noChangeShapeType="1"/>
            <a:stCxn id="14345" idx="1"/>
          </p:cNvCxnSpPr>
          <p:nvPr/>
        </p:nvCxnSpPr>
        <p:spPr bwMode="auto">
          <a:xfrm flipH="1">
            <a:off x="2540000" y="2173005"/>
            <a:ext cx="1422400" cy="8625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Arrow Connector 6"/>
          <p:cNvCxnSpPr>
            <a:cxnSpLocks noChangeShapeType="1"/>
          </p:cNvCxnSpPr>
          <p:nvPr/>
        </p:nvCxnSpPr>
        <p:spPr bwMode="auto">
          <a:xfrm flipV="1">
            <a:off x="508000" y="4465053"/>
            <a:ext cx="1216526" cy="78004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8523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005163"/>
            <a:ext cx="4870450" cy="44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Slide Number Placeholder 1"/>
          <p:cNvSpPr txBox="1">
            <a:spLocks noGrp="1"/>
          </p:cNvSpPr>
          <p:nvPr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8FF888B3-FE8C-BE4D-AA67-B7D4A5DD862B}" type="slidenum">
              <a:rPr lang="en-US" sz="800">
                <a:solidFill>
                  <a:schemeClr val="accent2"/>
                </a:solidFill>
              </a:rPr>
              <a:pPr algn="r"/>
              <a:t>6</a:t>
            </a:fld>
            <a:endParaRPr lang="en-US" sz="900">
              <a:solidFill>
                <a:schemeClr val="accent2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/>
          <a:p>
            <a:pPr algn="ctr"/>
            <a:r>
              <a:rPr lang="en-US" sz="2800" i="0" dirty="0" smtClean="0">
                <a:solidFill>
                  <a:schemeClr val="accent2"/>
                </a:solidFill>
                <a:latin typeface="Arial" charset="0"/>
              </a:rPr>
              <a:t>Computed </a:t>
            </a:r>
            <a:r>
              <a:rPr lang="en-US" sz="2800" i="0" dirty="0" smtClean="0">
                <a:solidFill>
                  <a:srgbClr val="2D2DB9"/>
                </a:solidFill>
                <a:latin typeface="Arial" charset="0"/>
              </a:rPr>
              <a:t>strike </a:t>
            </a:r>
            <a:r>
              <a:rPr lang="en-US" sz="2800" i="0" dirty="0">
                <a:solidFill>
                  <a:srgbClr val="2D2DB9"/>
                </a:solidFill>
                <a:latin typeface="Arial" charset="0"/>
              </a:rPr>
              <a:t>points </a:t>
            </a:r>
            <a:r>
              <a:rPr lang="en-US" sz="2800" i="0" dirty="0" smtClean="0">
                <a:solidFill>
                  <a:srgbClr val="2D2DB9"/>
                </a:solidFill>
                <a:latin typeface="Arial" charset="0"/>
              </a:rPr>
              <a:t>form a </a:t>
            </a:r>
            <a:r>
              <a:rPr lang="en-US" sz="2800" i="0" dirty="0">
                <a:solidFill>
                  <a:srgbClr val="2D2DB9"/>
                </a:solidFill>
                <a:latin typeface="Arial" charset="0"/>
              </a:rPr>
              <a:t>spiral </a:t>
            </a:r>
          </a:p>
          <a:p>
            <a:pPr algn="ctr"/>
            <a:r>
              <a:rPr lang="en-US" sz="2800" i="0" dirty="0">
                <a:solidFill>
                  <a:srgbClr val="2D2DB9"/>
                </a:solidFill>
                <a:latin typeface="Arial" charset="0"/>
              </a:rPr>
              <a:t>that closely matches the observed RF spiral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105400" y="1054100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75"/>
              </a:spcBef>
              <a:spcAft>
                <a:spcPts val="200"/>
              </a:spcAft>
            </a:pPr>
            <a:r>
              <a:rPr lang="en-US" sz="2000" i="0" dirty="0">
                <a:solidFill>
                  <a:srgbClr val="000000"/>
                </a:solidFill>
              </a:rPr>
              <a:t>… create spiral pattern close to camera images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77800" y="1044575"/>
            <a:ext cx="4165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sz="2000" i="0" dirty="0">
                <a:solidFill>
                  <a:srgbClr val="000000"/>
                </a:solidFill>
              </a:rPr>
              <a:t>Strike points on </a:t>
            </a:r>
            <a:r>
              <a:rPr lang="en-US" sz="2000" i="0" dirty="0" err="1">
                <a:solidFill>
                  <a:srgbClr val="000000"/>
                </a:solidFill>
              </a:rPr>
              <a:t>divertor</a:t>
            </a:r>
            <a:r>
              <a:rPr lang="en-US" sz="2000" i="0" dirty="0">
                <a:solidFill>
                  <a:srgbClr val="000000"/>
                </a:solidFill>
              </a:rPr>
              <a:t> for field lines started at </a:t>
            </a:r>
            <a:r>
              <a:rPr lang="en-US" sz="2000" i="0" dirty="0" err="1">
                <a:solidFill>
                  <a:srgbClr val="000000"/>
                </a:solidFill>
              </a:rPr>
              <a:t>midplane</a:t>
            </a:r>
            <a:r>
              <a:rPr lang="en-US" sz="2000" i="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4342" name="TextBox 19"/>
          <p:cNvSpPr txBox="1">
            <a:spLocks noChangeArrowheads="1"/>
          </p:cNvSpPr>
          <p:nvPr/>
        </p:nvSpPr>
        <p:spPr bwMode="auto">
          <a:xfrm>
            <a:off x="6565900" y="4164013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4343" name="TextBox 20"/>
          <p:cNvSpPr txBox="1">
            <a:spLocks noChangeArrowheads="1"/>
          </p:cNvSpPr>
          <p:nvPr/>
        </p:nvSpPr>
        <p:spPr bwMode="auto">
          <a:xfrm>
            <a:off x="8070850" y="5278438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4344" name="Rectangle 18"/>
          <p:cNvSpPr>
            <a:spLocks noChangeArrowheads="1"/>
          </p:cNvSpPr>
          <p:nvPr/>
        </p:nvSpPr>
        <p:spPr bwMode="auto">
          <a:xfrm>
            <a:off x="5334000" y="5638800"/>
            <a:ext cx="105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73050" indent="-273050" algn="ctr"/>
            <a:r>
              <a:rPr lang="en-US" b="0" i="0">
                <a:solidFill>
                  <a:schemeClr val="bg1"/>
                </a:solidFill>
              </a:rPr>
              <a:t>Shot 141888</a:t>
            </a: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3962400" y="1757874"/>
            <a:ext cx="106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0" dirty="0">
                <a:solidFill>
                  <a:schemeClr val="tx1"/>
                </a:solidFill>
              </a:rPr>
              <a:t>Started close to antenna</a:t>
            </a:r>
          </a:p>
        </p:txBody>
      </p:sp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0" y="5164224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0" dirty="0">
                <a:solidFill>
                  <a:schemeClr val="tx1"/>
                </a:solidFill>
              </a:rPr>
              <a:t>Started close to LCFS</a:t>
            </a:r>
          </a:p>
        </p:txBody>
      </p:sp>
      <p:cxnSp>
        <p:nvCxnSpPr>
          <p:cNvPr id="14347" name="Straight Arrow Connector 3"/>
          <p:cNvCxnSpPr>
            <a:cxnSpLocks noChangeShapeType="1"/>
            <a:stCxn id="14345" idx="1"/>
          </p:cNvCxnSpPr>
          <p:nvPr/>
        </p:nvCxnSpPr>
        <p:spPr bwMode="auto">
          <a:xfrm flipH="1">
            <a:off x="2540000" y="2173005"/>
            <a:ext cx="1422400" cy="8625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Straight Arrow Connector 6"/>
          <p:cNvCxnSpPr>
            <a:cxnSpLocks noChangeShapeType="1"/>
          </p:cNvCxnSpPr>
          <p:nvPr/>
        </p:nvCxnSpPr>
        <p:spPr bwMode="auto">
          <a:xfrm flipV="1">
            <a:off x="508000" y="4465053"/>
            <a:ext cx="1216526" cy="78004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9" name="Picture 8" descr="PRL_Fig1_Cam_4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 b="8678"/>
          <a:stretch>
            <a:fillRect/>
          </a:stretch>
        </p:blipFill>
        <p:spPr bwMode="auto">
          <a:xfrm>
            <a:off x="5410200" y="2382838"/>
            <a:ext cx="3505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5203150" y="5880038"/>
            <a:ext cx="3926563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0" dirty="0">
                <a:solidFill>
                  <a:schemeClr val="accent2"/>
                </a:solidFill>
              </a:rPr>
              <a:t>R.J. Perkins et al., </a:t>
            </a:r>
            <a:r>
              <a:rPr lang="en-US" sz="1800" i="0" dirty="0" smtClean="0">
                <a:solidFill>
                  <a:schemeClr val="accent2"/>
                </a:solidFill>
              </a:rPr>
              <a:t>Phys. Rev. </a:t>
            </a:r>
            <a:r>
              <a:rPr lang="en-US" sz="1800" i="0" dirty="0" err="1" smtClean="0">
                <a:solidFill>
                  <a:schemeClr val="accent2"/>
                </a:solidFill>
              </a:rPr>
              <a:t>Lett</a:t>
            </a:r>
            <a:r>
              <a:rPr lang="en-US" sz="1800" i="0" dirty="0" smtClean="0">
                <a:solidFill>
                  <a:schemeClr val="accent2"/>
                </a:solidFill>
              </a:rPr>
              <a:t>. </a:t>
            </a:r>
          </a:p>
          <a:p>
            <a:pPr algn="ctr" eaLnBrk="1" hangingPunct="1"/>
            <a:r>
              <a:rPr lang="en-GB" sz="1800" i="0" dirty="0" smtClean="0">
                <a:solidFill>
                  <a:schemeClr val="accent2"/>
                </a:solidFill>
              </a:rPr>
              <a:t>109 </a:t>
            </a:r>
            <a:r>
              <a:rPr lang="en-GB" sz="1800" i="0" dirty="0">
                <a:solidFill>
                  <a:schemeClr val="accent2"/>
                </a:solidFill>
              </a:rPr>
              <a:t>(2012) 045001</a:t>
            </a:r>
            <a:r>
              <a:rPr lang="en-US" sz="1800" i="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07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497D9D-25D3-492C-BE8C-6316E1F8ACC9}" type="slidenum">
              <a:rPr lang="en-US"/>
              <a:pPr/>
              <a:t>7</a:t>
            </a:fld>
            <a:endParaRPr lang="en-US" sz="90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429000" y="0"/>
            <a:ext cx="5715000" cy="975895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182880" tIns="0" r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i="0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Spiral location moves when magnetic field pitch changes</a:t>
            </a:r>
            <a:endParaRPr lang="en-US" sz="2800" i="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pic>
        <p:nvPicPr>
          <p:cNvPr id="32773" name="Picture 7" descr="141888_cam_t31232_2473_pix.png"/>
          <p:cNvPicPr>
            <a:picLocks noChangeAspect="1"/>
          </p:cNvPicPr>
          <p:nvPr/>
        </p:nvPicPr>
        <p:blipFill>
          <a:blip r:embed="rId3"/>
          <a:srcRect l="50198"/>
          <a:stretch>
            <a:fillRect/>
          </a:stretch>
        </p:blipFill>
        <p:spPr bwMode="auto">
          <a:xfrm>
            <a:off x="0" y="0"/>
            <a:ext cx="341471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141899_cam_t31877_2476_pix.png"/>
          <p:cNvPicPr>
            <a:picLocks noChangeAspect="1"/>
          </p:cNvPicPr>
          <p:nvPr/>
        </p:nvPicPr>
        <p:blipFill>
          <a:blip r:embed="rId4"/>
          <a:srcRect l="50250"/>
          <a:stretch>
            <a:fillRect/>
          </a:stretch>
        </p:blipFill>
        <p:spPr bwMode="auto">
          <a:xfrm>
            <a:off x="0" y="3448050"/>
            <a:ext cx="34004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5" name="Straight Connector 11"/>
          <p:cNvCxnSpPr>
            <a:cxnSpLocks noChangeShapeType="1"/>
          </p:cNvCxnSpPr>
          <p:nvPr/>
        </p:nvCxnSpPr>
        <p:spPr bwMode="auto">
          <a:xfrm>
            <a:off x="2590800" y="0"/>
            <a:ext cx="9525" cy="6858000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ash"/>
            <a:round/>
            <a:headEnd/>
            <a:tailEnd/>
          </a:ln>
        </p:spPr>
      </p:cxnSp>
      <p:cxnSp>
        <p:nvCxnSpPr>
          <p:cNvPr id="32776" name="Straight Connector 13"/>
          <p:cNvCxnSpPr>
            <a:cxnSpLocks noChangeShapeType="1"/>
          </p:cNvCxnSpPr>
          <p:nvPr/>
        </p:nvCxnSpPr>
        <p:spPr bwMode="auto">
          <a:xfrm rot="5400000">
            <a:off x="-2199481" y="3437731"/>
            <a:ext cx="6858000" cy="1588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ash"/>
            <a:round/>
            <a:headEnd/>
            <a:tailEnd/>
          </a:ln>
        </p:spPr>
      </p:cxn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0" y="0"/>
            <a:ext cx="3429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B</a:t>
            </a:r>
            <a:r>
              <a:rPr lang="en-US" sz="1600" b="0" i="0" baseline="-25000">
                <a:solidFill>
                  <a:srgbClr val="FFFF00"/>
                </a:solidFill>
                <a:latin typeface="Arial" charset="0"/>
                <a:cs typeface="Arial" charset="0"/>
              </a:rPr>
              <a:t>T</a:t>
            </a: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 = 5.5 kG	       I</a:t>
            </a:r>
            <a:r>
              <a:rPr lang="en-US" sz="1600" b="0" i="0" baseline="-25000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 = 0.8 MA</a:t>
            </a:r>
          </a:p>
          <a:p>
            <a:pPr>
              <a:buFontTx/>
              <a:buNone/>
            </a:pPr>
            <a:endParaRPr lang="en-US" sz="1600" b="0" i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2778" name="TextBox 18"/>
          <p:cNvSpPr txBox="1">
            <a:spLocks noChangeArrowheads="1"/>
          </p:cNvSpPr>
          <p:nvPr/>
        </p:nvSpPr>
        <p:spPr bwMode="auto">
          <a:xfrm>
            <a:off x="0" y="3429000"/>
            <a:ext cx="3429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B</a:t>
            </a:r>
            <a:r>
              <a:rPr lang="en-US" sz="1600" b="0" i="0" baseline="-25000">
                <a:solidFill>
                  <a:srgbClr val="FFFF00"/>
                </a:solidFill>
                <a:latin typeface="Arial" charset="0"/>
                <a:cs typeface="Arial" charset="0"/>
              </a:rPr>
              <a:t>T</a:t>
            </a: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 = 4.5 kG	       I</a:t>
            </a:r>
            <a:r>
              <a:rPr lang="en-US" sz="1600" b="0" i="0" baseline="-25000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 = 1.0 MA</a:t>
            </a:r>
          </a:p>
          <a:p>
            <a:pPr>
              <a:buFontTx/>
              <a:buNone/>
            </a:pPr>
            <a:endParaRPr lang="en-US" sz="1600" b="0" i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2779" name="TextBox 19"/>
          <p:cNvSpPr txBox="1">
            <a:spLocks noChangeArrowheads="1"/>
          </p:cNvSpPr>
          <p:nvPr/>
        </p:nvSpPr>
        <p:spPr bwMode="auto">
          <a:xfrm>
            <a:off x="0" y="3121025"/>
            <a:ext cx="784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 i="0">
                <a:solidFill>
                  <a:schemeClr val="bg1"/>
                </a:solidFill>
                <a:latin typeface="Arial" charset="0"/>
                <a:cs typeface="Arial" charset="0"/>
              </a:rPr>
              <a:t>141888</a:t>
            </a:r>
          </a:p>
        </p:txBody>
      </p:sp>
      <p:sp>
        <p:nvSpPr>
          <p:cNvPr id="32780" name="TextBox 20"/>
          <p:cNvSpPr txBox="1">
            <a:spLocks noChangeArrowheads="1"/>
          </p:cNvSpPr>
          <p:nvPr/>
        </p:nvSpPr>
        <p:spPr bwMode="auto">
          <a:xfrm>
            <a:off x="0" y="6550025"/>
            <a:ext cx="784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 i="0">
                <a:solidFill>
                  <a:schemeClr val="bg1"/>
                </a:solidFill>
                <a:latin typeface="Arial" charset="0"/>
                <a:cs typeface="Arial" charset="0"/>
              </a:rPr>
              <a:t>141899</a:t>
            </a:r>
          </a:p>
        </p:txBody>
      </p:sp>
      <p:sp>
        <p:nvSpPr>
          <p:cNvPr id="32781" name="TextBox 21"/>
          <p:cNvSpPr txBox="1">
            <a:spLocks noChangeArrowheads="1"/>
          </p:cNvSpPr>
          <p:nvPr/>
        </p:nvSpPr>
        <p:spPr bwMode="auto">
          <a:xfrm>
            <a:off x="3429000" y="6053290"/>
            <a:ext cx="2954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141888 time = 0.312s - </a:t>
            </a:r>
            <a:r>
              <a:rPr lang="en-US" sz="1400" b="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bkg</a:t>
            </a:r>
            <a:r>
              <a:rPr lang="en-US" sz="14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0.247s</a:t>
            </a:r>
          </a:p>
          <a:p>
            <a:pPr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141899 time = 0.319s - </a:t>
            </a:r>
            <a:r>
              <a:rPr lang="en-US" sz="1400" b="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bkg</a:t>
            </a:r>
            <a:r>
              <a:rPr lang="en-US" sz="14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0.247s</a:t>
            </a:r>
          </a:p>
          <a:p>
            <a:pPr>
              <a:buFontTx/>
              <a:buNone/>
            </a:pPr>
            <a:endParaRPr lang="en-US" sz="1400" b="0" i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567113" y="1427040"/>
            <a:ext cx="5562600" cy="357020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Radius shifts by ~ </a:t>
            </a:r>
            <a:r>
              <a:rPr lang="en-US" sz="28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15 cm </a:t>
            </a:r>
            <a:r>
              <a:rPr lang="en-US" sz="28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inward with increased pitch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Low pitch: I</a:t>
            </a:r>
            <a:r>
              <a:rPr lang="en-US" sz="2000" b="0" i="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/B</a:t>
            </a:r>
            <a:r>
              <a:rPr lang="en-US" sz="2000" b="0" i="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= 0.8 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 /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  <a:cs typeface="Arial" charset="0"/>
              </a:rPr>
              <a:t>5.5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2000" b="0" i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kG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(31°)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High pitch: I</a:t>
            </a:r>
            <a:r>
              <a:rPr lang="en-US" sz="2000" b="0" i="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/B</a:t>
            </a:r>
            <a:r>
              <a:rPr lang="en-US" sz="2000" b="0" i="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= 1 MA / 4.5 </a:t>
            </a:r>
            <a:r>
              <a:rPr lang="en-US" sz="2000" b="0" i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kG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(42°)</a:t>
            </a:r>
          </a:p>
          <a:p>
            <a:pPr marL="342900" indent="-342900">
              <a:buFont typeface="Arial"/>
              <a:buChar char="•"/>
            </a:pPr>
            <a:endParaRPr lang="en-US" sz="2000" b="0" i="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endParaRPr lang="en-US" sz="2000" b="0" i="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Can sweep RF spiral across diagnostics 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Langmuir probes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Instrumented divertor tiles</a:t>
            </a:r>
            <a:endParaRPr lang="en-US" sz="2000" b="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0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497D9D-25D3-492C-BE8C-6316E1F8ACC9}" type="slidenum">
              <a:rPr lang="en-US"/>
              <a:pPr/>
              <a:t>8</a:t>
            </a:fld>
            <a:endParaRPr lang="en-US" sz="900"/>
          </a:p>
        </p:txBody>
      </p:sp>
      <p:pic>
        <p:nvPicPr>
          <p:cNvPr id="32773" name="Picture 7" descr="141888_cam_t31232_2473_pix.png"/>
          <p:cNvPicPr>
            <a:picLocks noChangeAspect="1"/>
          </p:cNvPicPr>
          <p:nvPr/>
        </p:nvPicPr>
        <p:blipFill>
          <a:blip r:embed="rId3"/>
          <a:srcRect l="50198"/>
          <a:stretch>
            <a:fillRect/>
          </a:stretch>
        </p:blipFill>
        <p:spPr bwMode="auto">
          <a:xfrm>
            <a:off x="0" y="0"/>
            <a:ext cx="3414713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141899_cam_t31877_2476_pix.png"/>
          <p:cNvPicPr>
            <a:picLocks noChangeAspect="1"/>
          </p:cNvPicPr>
          <p:nvPr/>
        </p:nvPicPr>
        <p:blipFill>
          <a:blip r:embed="rId4"/>
          <a:srcRect l="50250"/>
          <a:stretch>
            <a:fillRect/>
          </a:stretch>
        </p:blipFill>
        <p:spPr bwMode="auto">
          <a:xfrm>
            <a:off x="0" y="3448050"/>
            <a:ext cx="34004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75" name="Straight Connector 11"/>
          <p:cNvCxnSpPr>
            <a:cxnSpLocks noChangeShapeType="1"/>
          </p:cNvCxnSpPr>
          <p:nvPr/>
        </p:nvCxnSpPr>
        <p:spPr bwMode="auto">
          <a:xfrm>
            <a:off x="2590800" y="0"/>
            <a:ext cx="9525" cy="6858000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ash"/>
            <a:round/>
            <a:headEnd/>
            <a:tailEnd/>
          </a:ln>
        </p:spPr>
      </p:cxnSp>
      <p:cxnSp>
        <p:nvCxnSpPr>
          <p:cNvPr id="32776" name="Straight Connector 13"/>
          <p:cNvCxnSpPr>
            <a:cxnSpLocks noChangeShapeType="1"/>
          </p:cNvCxnSpPr>
          <p:nvPr/>
        </p:nvCxnSpPr>
        <p:spPr bwMode="auto">
          <a:xfrm rot="5400000">
            <a:off x="-2199481" y="3437731"/>
            <a:ext cx="6858000" cy="1588"/>
          </a:xfrm>
          <a:prstGeom prst="line">
            <a:avLst/>
          </a:prstGeom>
          <a:noFill/>
          <a:ln w="15875">
            <a:solidFill>
              <a:schemeClr val="bg1"/>
            </a:solidFill>
            <a:prstDash val="sysDash"/>
            <a:round/>
            <a:headEnd/>
            <a:tailEnd/>
          </a:ln>
        </p:spPr>
      </p:cxn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0" y="0"/>
            <a:ext cx="3429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B</a:t>
            </a:r>
            <a:r>
              <a:rPr lang="en-US" sz="1600" b="0" i="0" baseline="-25000">
                <a:solidFill>
                  <a:srgbClr val="FFFF00"/>
                </a:solidFill>
                <a:latin typeface="Arial" charset="0"/>
                <a:cs typeface="Arial" charset="0"/>
              </a:rPr>
              <a:t>T</a:t>
            </a: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 = 5.5 kG	       I</a:t>
            </a:r>
            <a:r>
              <a:rPr lang="en-US" sz="1600" b="0" i="0" baseline="-25000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 = 0.8 MA</a:t>
            </a:r>
          </a:p>
          <a:p>
            <a:pPr>
              <a:buFontTx/>
              <a:buNone/>
            </a:pPr>
            <a:endParaRPr lang="en-US" sz="1600" b="0" i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2778" name="TextBox 18"/>
          <p:cNvSpPr txBox="1">
            <a:spLocks noChangeArrowheads="1"/>
          </p:cNvSpPr>
          <p:nvPr/>
        </p:nvSpPr>
        <p:spPr bwMode="auto">
          <a:xfrm>
            <a:off x="0" y="3429000"/>
            <a:ext cx="3429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B</a:t>
            </a:r>
            <a:r>
              <a:rPr lang="en-US" sz="1600" b="0" i="0" baseline="-25000">
                <a:solidFill>
                  <a:srgbClr val="FFFF00"/>
                </a:solidFill>
                <a:latin typeface="Arial" charset="0"/>
                <a:cs typeface="Arial" charset="0"/>
              </a:rPr>
              <a:t>T</a:t>
            </a: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 = 4.5 kG	       I</a:t>
            </a:r>
            <a:r>
              <a:rPr lang="en-US" sz="1600" b="0" i="0" baseline="-25000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en-US" sz="1600" b="0" i="0">
                <a:solidFill>
                  <a:srgbClr val="FFFF00"/>
                </a:solidFill>
                <a:latin typeface="Arial" charset="0"/>
                <a:cs typeface="Arial" charset="0"/>
              </a:rPr>
              <a:t> = 1.0 MA</a:t>
            </a:r>
          </a:p>
          <a:p>
            <a:pPr>
              <a:buFontTx/>
              <a:buNone/>
            </a:pPr>
            <a:endParaRPr lang="en-US" sz="1600" b="0" i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2779" name="TextBox 19"/>
          <p:cNvSpPr txBox="1">
            <a:spLocks noChangeArrowheads="1"/>
          </p:cNvSpPr>
          <p:nvPr/>
        </p:nvSpPr>
        <p:spPr bwMode="auto">
          <a:xfrm>
            <a:off x="0" y="3121025"/>
            <a:ext cx="784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 i="0">
                <a:solidFill>
                  <a:schemeClr val="bg1"/>
                </a:solidFill>
                <a:latin typeface="Arial" charset="0"/>
                <a:cs typeface="Arial" charset="0"/>
              </a:rPr>
              <a:t>141888</a:t>
            </a:r>
          </a:p>
        </p:txBody>
      </p:sp>
      <p:sp>
        <p:nvSpPr>
          <p:cNvPr id="32780" name="TextBox 20"/>
          <p:cNvSpPr txBox="1">
            <a:spLocks noChangeArrowheads="1"/>
          </p:cNvSpPr>
          <p:nvPr/>
        </p:nvSpPr>
        <p:spPr bwMode="auto">
          <a:xfrm>
            <a:off x="0" y="6550025"/>
            <a:ext cx="784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 i="0">
                <a:solidFill>
                  <a:schemeClr val="bg1"/>
                </a:solidFill>
                <a:latin typeface="Arial" charset="0"/>
                <a:cs typeface="Arial" charset="0"/>
              </a:rPr>
              <a:t>141899</a:t>
            </a:r>
          </a:p>
        </p:txBody>
      </p:sp>
      <p:pic>
        <p:nvPicPr>
          <p:cNvPr id="2" name="Picture 1" descr="lowpitch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91" y="-76716"/>
            <a:ext cx="3063102" cy="3470818"/>
          </a:xfrm>
          <a:prstGeom prst="rect">
            <a:avLst/>
          </a:prstGeom>
        </p:spPr>
      </p:pic>
      <p:pic>
        <p:nvPicPr>
          <p:cNvPr id="3" name="Picture 2" descr="highpitch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80" y="3502557"/>
            <a:ext cx="2992456" cy="3364805"/>
          </a:xfrm>
          <a:prstGeom prst="rect">
            <a:avLst/>
          </a:prstGeom>
        </p:spPr>
      </p:pic>
      <p:cxnSp>
        <p:nvCxnSpPr>
          <p:cNvPr id="15" name="Straight Connector 11"/>
          <p:cNvCxnSpPr>
            <a:cxnSpLocks noChangeShapeType="1"/>
          </p:cNvCxnSpPr>
          <p:nvPr/>
        </p:nvCxnSpPr>
        <p:spPr bwMode="auto">
          <a:xfrm>
            <a:off x="7472602" y="31960"/>
            <a:ext cx="9525" cy="68580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6" name="Straight Connector 11"/>
          <p:cNvCxnSpPr>
            <a:cxnSpLocks noChangeShapeType="1"/>
          </p:cNvCxnSpPr>
          <p:nvPr/>
        </p:nvCxnSpPr>
        <p:spPr bwMode="auto">
          <a:xfrm>
            <a:off x="5304979" y="-230809"/>
            <a:ext cx="9525" cy="68580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90708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l"/>
            <a:fld id="{7FA1793B-3CE5-4DE1-BB27-715C6A6C4136}" type="slidenum">
              <a:rPr lang="en-US"/>
              <a:pPr algn="l"/>
              <a:t>9</a:t>
            </a:fld>
            <a:endParaRPr lang="en-US" sz="90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457200" tIns="0" rIns="457200" anchor="ctr"/>
          <a:lstStyle/>
          <a:p>
            <a:pPr algn="ctr">
              <a:buNone/>
            </a:pPr>
            <a:r>
              <a:rPr lang="en-US" sz="2700" i="0" dirty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High field pitch puts spiral over Langmuir probe</a:t>
            </a:r>
            <a:r>
              <a:rPr lang="en-US" sz="2700" i="0" baseline="30000" dirty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*</a:t>
            </a:r>
            <a:r>
              <a:rPr lang="en-US" sz="2700" i="0" dirty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2700" i="0" dirty="0" smtClean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4 but </a:t>
            </a:r>
            <a:r>
              <a:rPr lang="en-US" sz="2700" i="0" dirty="0">
                <a:solidFill>
                  <a:schemeClr val="accent6"/>
                </a:solidFill>
                <a:latin typeface="Arial" pitchFamily="34" charset="0"/>
                <a:cs typeface="Arial" charset="0"/>
              </a:rPr>
              <a:t>not on other probes a few cm in</a:t>
            </a:r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136525" y="363538"/>
            <a:ext cx="3466021" cy="5039100"/>
            <a:chOff x="136526" y="217488"/>
            <a:chExt cx="4352360" cy="6328185"/>
          </a:xfrm>
        </p:grpSpPr>
        <p:grpSp>
          <p:nvGrpSpPr>
            <p:cNvPr id="4" name="Group 75"/>
            <p:cNvGrpSpPr>
              <a:grpSpLocks noChangeAspect="1"/>
            </p:cNvGrpSpPr>
            <p:nvPr/>
          </p:nvGrpSpPr>
          <p:grpSpPr bwMode="auto">
            <a:xfrm>
              <a:off x="136526" y="217488"/>
              <a:ext cx="4352360" cy="6328185"/>
              <a:chOff x="136524" y="217488"/>
              <a:chExt cx="4540307" cy="6601452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136524" y="217488"/>
                <a:ext cx="4540307" cy="6601452"/>
                <a:chOff x="136034" y="217488"/>
                <a:chExt cx="4541323" cy="6601748"/>
              </a:xfrm>
            </p:grpSpPr>
            <p:grpSp>
              <p:nvGrpSpPr>
                <p:cNvPr id="6" name="Group 59"/>
                <p:cNvGrpSpPr>
                  <a:grpSpLocks/>
                </p:cNvGrpSpPr>
                <p:nvPr/>
              </p:nvGrpSpPr>
              <p:grpSpPr bwMode="auto">
                <a:xfrm>
                  <a:off x="136034" y="1173163"/>
                  <a:ext cx="4541323" cy="5646073"/>
                  <a:chOff x="136034" y="1173163"/>
                  <a:chExt cx="4541322" cy="5646073"/>
                </a:xfrm>
              </p:grpSpPr>
              <p:pic>
                <p:nvPicPr>
                  <p:cNvPr id="14354" name="Picture 10" descr="Screen shot 2011-09-05 at 8.15.10 AM.png"/>
                  <p:cNvPicPr>
                    <a:picLocks noChangeAspect="1"/>
                  </p:cNvPicPr>
                  <p:nvPr/>
                </p:nvPicPr>
                <p:blipFill>
                  <a:blip r:embed="rId2"/>
                  <a:srcRect l="51430" t="55733"/>
                  <a:stretch>
                    <a:fillRect/>
                  </a:stretch>
                </p:blipFill>
                <p:spPr bwMode="auto">
                  <a:xfrm>
                    <a:off x="136034" y="4716206"/>
                    <a:ext cx="4428336" cy="2011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7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54219" y="1173163"/>
                    <a:ext cx="4523137" cy="4956077"/>
                    <a:chOff x="154218" y="1173160"/>
                    <a:chExt cx="4523139" cy="4956068"/>
                  </a:xfrm>
                </p:grpSpPr>
                <p:pic>
                  <p:nvPicPr>
                    <p:cNvPr id="14357" name="Picture 4" descr="10E0111-2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154218" y="1173160"/>
                      <a:ext cx="4393440" cy="2926041"/>
                    </a:xfrm>
                    <a:prstGeom prst="rect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pic>
                <p:sp>
                  <p:nvSpPr>
                    <p:cNvPr id="14359" name="Line 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6992" y="1629210"/>
                      <a:ext cx="89033" cy="4410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0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01820" y="1733237"/>
                      <a:ext cx="84873" cy="44107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1" name="Line 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078671" y="1670819"/>
                      <a:ext cx="118988" cy="99865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2" name="Line 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167705" y="1629210"/>
                      <a:ext cx="116493" cy="10153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5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4556" y="3351047"/>
                      <a:ext cx="59910" cy="9320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6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21392" y="2022844"/>
                      <a:ext cx="59910" cy="63247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7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01571" y="3251184"/>
                      <a:ext cx="59910" cy="8655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8" name="Line 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598243" y="3337732"/>
                      <a:ext cx="229657" cy="11318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9" name="Line 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64809" y="3251184"/>
                      <a:ext cx="226329" cy="9320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3" name="Line 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04900" y="2096080"/>
                      <a:ext cx="173075" cy="53261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4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561631" y="2096080"/>
                      <a:ext cx="43269" cy="49932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8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58302" y="2016188"/>
                      <a:ext cx="156433" cy="76562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79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6402" y="2785979"/>
                      <a:ext cx="242138" cy="2663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0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08540" y="2699428"/>
                      <a:ext cx="4161" cy="8655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1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8927" y="2696100"/>
                      <a:ext cx="260445" cy="665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256" y="2702758"/>
                      <a:ext cx="7489" cy="106523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5" name="Line 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751001" y="3827903"/>
                      <a:ext cx="142287" cy="19973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6" name="Line 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661135" y="4040948"/>
                      <a:ext cx="172242" cy="2996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7" name="Line 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37539" y="3847876"/>
                      <a:ext cx="55750" cy="216375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8" name="Line 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4479" y="3824573"/>
                      <a:ext cx="95690" cy="216375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90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34209" y="4060920"/>
                      <a:ext cx="9153" cy="33288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92" name="TextBox 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75084" y="2856863"/>
                      <a:ext cx="1002273" cy="443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cs typeface="Arial" charset="0"/>
                        </a:rPr>
                        <a:t>Bay K</a:t>
                      </a:r>
                    </a:p>
                  </p:txBody>
                </p:sp>
                <p:sp>
                  <p:nvSpPr>
                    <p:cNvPr id="14393" name="Text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17927" y="1495422"/>
                      <a:ext cx="884655" cy="443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cs typeface="Arial" charset="0"/>
                        </a:rPr>
                        <a:t>Bay I</a:t>
                      </a:r>
                    </a:p>
                  </p:txBody>
                </p:sp>
                <p:sp>
                  <p:nvSpPr>
                    <p:cNvPr id="14394" name="TextBox 1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8721" y="4214805"/>
                      <a:ext cx="1001601" cy="443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cs typeface="Arial" charset="0"/>
                        </a:rPr>
                        <a:t>Tile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cs typeface="Arial" charset="0"/>
                        </a:rPr>
                        <a:t>I3</a:t>
                      </a:r>
                    </a:p>
                  </p:txBody>
                </p:sp>
                <p:sp>
                  <p:nvSpPr>
                    <p:cNvPr id="14395" name="TextBox 1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77850" y="4214805"/>
                      <a:ext cx="1119219" cy="443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cs typeface="Arial" charset="0"/>
                        </a:rPr>
                        <a:t>Tile K3</a:t>
                      </a:r>
                    </a:p>
                  </p:txBody>
                </p:sp>
                <p:cxnSp>
                  <p:nvCxnSpPr>
                    <p:cNvPr id="14396" name="Straight Arrow Connector 15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270007" y="2807840"/>
                      <a:ext cx="2133567" cy="790873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4397" name="Straight Arrow Connector 152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3528089" y="3633818"/>
                      <a:ext cx="742808" cy="371471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4398" name="Straight Arrow Connector 152"/>
                    <p:cNvCxnSpPr>
                      <a:cxnSpLocks noChangeShapeType="1"/>
                    </p:cNvCxnSpPr>
                    <p:nvPr/>
                  </p:nvCxnSpPr>
                  <p:spPr bwMode="auto">
                    <a:xfrm rot="5520000">
                      <a:off x="3022127" y="5138657"/>
                      <a:ext cx="1523980" cy="457162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14399" name="Straight Arrow Connector 152"/>
                    <p:cNvCxnSpPr>
                      <a:cxnSpLocks noChangeAspect="1" noChangeShapeType="1"/>
                    </p:cNvCxnSpPr>
                    <p:nvPr/>
                  </p:nvCxnSpPr>
                  <p:spPr bwMode="auto">
                    <a:xfrm rot="16740000" flipH="1">
                      <a:off x="2471213" y="4915812"/>
                      <a:ext cx="905321" cy="301752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sp>
                  <p:nvSpPr>
                    <p:cNvPr id="14400" name="TextBox 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120" y="4215421"/>
                      <a:ext cx="1769395" cy="443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cs typeface="Arial" charset="0"/>
                        </a:rPr>
                        <a:t>Probe Array</a:t>
                      </a:r>
                    </a:p>
                  </p:txBody>
                </p:sp>
              </p:grpSp>
              <p:sp>
                <p:nvSpPr>
                  <p:cNvPr id="14356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5126" y="6166020"/>
                    <a:ext cx="1614135" cy="6532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sz="1200" dirty="0" smtClean="0">
                        <a:solidFill>
                          <a:srgbClr val="FFFFFF"/>
                        </a:solidFill>
                        <a:cs typeface="Arial" charset="0"/>
                      </a:rPr>
                      <a:t>141899</a:t>
                    </a:r>
                  </a:p>
                  <a:p>
                    <a:pPr>
                      <a:buNone/>
                    </a:pPr>
                    <a:r>
                      <a:rPr lang="en-US" sz="1200" dirty="0" smtClean="0">
                        <a:solidFill>
                          <a:srgbClr val="FFFFFF"/>
                        </a:solidFill>
                        <a:cs typeface="Arial" charset="0"/>
                      </a:rPr>
                      <a:t>0.319 </a:t>
                    </a:r>
                    <a:r>
                      <a:rPr lang="en-US" sz="1200" dirty="0">
                        <a:solidFill>
                          <a:srgbClr val="FFFFFF"/>
                        </a:solidFill>
                        <a:cs typeface="Arial" charset="0"/>
                      </a:rPr>
                      <a:t>- 0.247</a:t>
                    </a:r>
                  </a:p>
                </p:txBody>
              </p:sp>
            </p:grpSp>
            <p:grpSp>
              <p:nvGrpSpPr>
                <p:cNvPr id="8" name="Group 60"/>
                <p:cNvGrpSpPr>
                  <a:grpSpLocks/>
                </p:cNvGrpSpPr>
                <p:nvPr/>
              </p:nvGrpSpPr>
              <p:grpSpPr bwMode="auto">
                <a:xfrm>
                  <a:off x="515532" y="217488"/>
                  <a:ext cx="3548856" cy="3521232"/>
                  <a:chOff x="515532" y="217488"/>
                  <a:chExt cx="3548856" cy="3521232"/>
                </a:xfrm>
              </p:grpSpPr>
              <p:sp>
                <p:nvSpPr>
                  <p:cNvPr id="15" name="Arc 53"/>
                  <p:cNvSpPr>
                    <a:spLocks/>
                  </p:cNvSpPr>
                  <p:nvPr/>
                </p:nvSpPr>
                <p:spPr bwMode="auto">
                  <a:xfrm rot="1920000">
                    <a:off x="1533347" y="1471669"/>
                    <a:ext cx="2184889" cy="2267051"/>
                  </a:xfrm>
                  <a:custGeom>
                    <a:avLst/>
                    <a:gdLst>
                      <a:gd name="T0" fmla="*/ 1092444 w 2184889"/>
                      <a:gd name="T1" fmla="*/ 0 h 2267051"/>
                      <a:gd name="T2" fmla="*/ 1092445 w 2184889"/>
                      <a:gd name="T3" fmla="*/ 1133526 h 2267051"/>
                      <a:gd name="T4" fmla="*/ 2184889 w 2184889"/>
                      <a:gd name="T5" fmla="*/ 1133526 h 2267051"/>
                      <a:gd name="T6" fmla="*/ 0 60000 65536"/>
                      <a:gd name="T7" fmla="*/ 0 60000 65536"/>
                      <a:gd name="T8" fmla="*/ 0 60000 65536"/>
                      <a:gd name="T9" fmla="*/ 1092444 w 2184889"/>
                      <a:gd name="T10" fmla="*/ 0 h 2267051"/>
                      <a:gd name="T11" fmla="*/ 2184889 w 2184889"/>
                      <a:gd name="T12" fmla="*/ 1133526 h 22670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84889" h="2267051" stroke="0">
                        <a:moveTo>
                          <a:pt x="1092444" y="0"/>
                        </a:moveTo>
                        <a:lnTo>
                          <a:pt x="1092443" y="0"/>
                        </a:lnTo>
                        <a:cubicBezTo>
                          <a:pt x="1695784" y="0"/>
                          <a:pt x="2184889" y="507496"/>
                          <a:pt x="2184889" y="1133526"/>
                        </a:cubicBezTo>
                        <a:lnTo>
                          <a:pt x="1092445" y="1133526"/>
                        </a:lnTo>
                        <a:close/>
                      </a:path>
                      <a:path w="2184889" h="2267051" fill="none">
                        <a:moveTo>
                          <a:pt x="1092444" y="0"/>
                        </a:moveTo>
                        <a:lnTo>
                          <a:pt x="1092443" y="0"/>
                        </a:lnTo>
                        <a:cubicBezTo>
                          <a:pt x="1695784" y="0"/>
                          <a:pt x="2184889" y="507496"/>
                          <a:pt x="2184889" y="1133526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latin typeface="+mn-lt"/>
                      <a:ea typeface="+mn-ea"/>
                      <a:cs typeface="ＭＳ Ｐゴシック" charset="-128"/>
                    </a:endParaRPr>
                  </a:p>
                </p:txBody>
              </p:sp>
              <p:sp>
                <p:nvSpPr>
                  <p:cNvPr id="16" name="Arc 54"/>
                  <p:cNvSpPr>
                    <a:spLocks noChangeAspect="1"/>
                  </p:cNvSpPr>
                  <p:nvPr/>
                </p:nvSpPr>
                <p:spPr bwMode="auto">
                  <a:xfrm rot="7980000">
                    <a:off x="580940" y="152080"/>
                    <a:ext cx="3418039" cy="3548856"/>
                  </a:xfrm>
                  <a:custGeom>
                    <a:avLst/>
                    <a:gdLst>
                      <a:gd name="T0" fmla="*/ 1709019 w 3418039"/>
                      <a:gd name="T1" fmla="*/ 0 h 3548856"/>
                      <a:gd name="T2" fmla="*/ 1709020 w 3418039"/>
                      <a:gd name="T3" fmla="*/ 1774428 h 3548856"/>
                      <a:gd name="T4" fmla="*/ 3418039 w 3418039"/>
                      <a:gd name="T5" fmla="*/ 1774428 h 3548856"/>
                      <a:gd name="T6" fmla="*/ 0 60000 65536"/>
                      <a:gd name="T7" fmla="*/ 0 60000 65536"/>
                      <a:gd name="T8" fmla="*/ 0 60000 65536"/>
                      <a:gd name="T9" fmla="*/ 1709019 w 3418039"/>
                      <a:gd name="T10" fmla="*/ 0 h 3548856"/>
                      <a:gd name="T11" fmla="*/ 3418039 w 3418039"/>
                      <a:gd name="T12" fmla="*/ 1774428 h 354885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18039" h="3548856" stroke="0">
                        <a:moveTo>
                          <a:pt x="1709019" y="0"/>
                        </a:moveTo>
                        <a:lnTo>
                          <a:pt x="1709018" y="0"/>
                        </a:lnTo>
                        <a:cubicBezTo>
                          <a:pt x="2652884" y="0"/>
                          <a:pt x="3418039" y="794438"/>
                          <a:pt x="3418039" y="1774428"/>
                        </a:cubicBezTo>
                        <a:lnTo>
                          <a:pt x="1709020" y="1774428"/>
                        </a:lnTo>
                        <a:close/>
                      </a:path>
                      <a:path w="3418039" h="3548856" fill="none">
                        <a:moveTo>
                          <a:pt x="1709019" y="0"/>
                        </a:moveTo>
                        <a:lnTo>
                          <a:pt x="1709018" y="0"/>
                        </a:lnTo>
                        <a:cubicBezTo>
                          <a:pt x="2652884" y="0"/>
                          <a:pt x="3418039" y="794438"/>
                          <a:pt x="3418039" y="1774428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latin typeface="+mn-lt"/>
                      <a:ea typeface="+mn-ea"/>
                      <a:cs typeface="ＭＳ Ｐゴシック" charset="-128"/>
                    </a:endParaRPr>
                  </a:p>
                </p:txBody>
              </p:sp>
            </p:grpSp>
          </p:grpSp>
          <p:cxnSp>
            <p:nvCxnSpPr>
              <p:cNvPr id="14348" name="Straight Arrow Connector 10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76300" y="3619500"/>
                <a:ext cx="762000" cy="53340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349" name="Straight Arrow Connector 108"/>
              <p:cNvCxnSpPr>
                <a:cxnSpLocks noChangeAspect="1"/>
              </p:cNvCxnSpPr>
              <p:nvPr/>
            </p:nvCxnSpPr>
            <p:spPr bwMode="auto">
              <a:xfrm rot="16200000" flipH="1">
                <a:off x="828675" y="4846638"/>
                <a:ext cx="1981200" cy="150495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346" name="TextBox 8"/>
            <p:cNvSpPr txBox="1">
              <a:spLocks noChangeArrowheads="1"/>
            </p:cNvSpPr>
            <p:nvPr/>
          </p:nvSpPr>
          <p:spPr bwMode="auto">
            <a:xfrm>
              <a:off x="152400" y="1523999"/>
              <a:ext cx="976672" cy="42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Bay G</a:t>
              </a:r>
            </a:p>
          </p:txBody>
        </p:sp>
      </p:grpSp>
      <p:sp>
        <p:nvSpPr>
          <p:cNvPr id="14342" name="TextBox 64"/>
          <p:cNvSpPr txBox="1">
            <a:spLocks noChangeArrowheads="1"/>
          </p:cNvSpPr>
          <p:nvPr/>
        </p:nvSpPr>
        <p:spPr bwMode="auto">
          <a:xfrm>
            <a:off x="3779838" y="4371975"/>
            <a:ext cx="5237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Langmuir probe P4 floating potential responds strongly to RF</a:t>
            </a: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Langmuir probe P2, 6 cm inboard, has a much weaker response</a:t>
            </a: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RF-induced effects are localized</a:t>
            </a:r>
          </a:p>
          <a:p>
            <a:pPr marL="273050" indent="-273050">
              <a:spcBef>
                <a:spcPts val="900"/>
              </a:spcBef>
              <a:buFont typeface="Arial" charset="0"/>
              <a:buChar char="•"/>
            </a:pPr>
            <a:endParaRPr lang="en-US" sz="20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43" name="Picture 66" descr="141899_P4_P2_Vf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550" y="1000125"/>
            <a:ext cx="51244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7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88137</TotalTime>
  <Words>1773</Words>
  <Application>Microsoft Macintosh PowerPoint</Application>
  <PresentationFormat>On-screen Show (4:3)</PresentationFormat>
  <Paragraphs>358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Rory Perkins</cp:lastModifiedBy>
  <cp:revision>12677</cp:revision>
  <cp:lastPrinted>2013-06-18T01:46:51Z</cp:lastPrinted>
  <dcterms:created xsi:type="dcterms:W3CDTF">2012-09-19T13:14:20Z</dcterms:created>
  <dcterms:modified xsi:type="dcterms:W3CDTF">2013-06-18T16:41:18Z</dcterms:modified>
</cp:coreProperties>
</file>