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2" r:id="rId2"/>
  </p:sldMasterIdLst>
  <p:notesMasterIdLst>
    <p:notesMasterId r:id="rId38"/>
  </p:notesMasterIdLst>
  <p:handoutMasterIdLst>
    <p:handoutMasterId r:id="rId39"/>
  </p:handoutMasterIdLst>
  <p:sldIdLst>
    <p:sldId id="1217" r:id="rId3"/>
    <p:sldId id="1436" r:id="rId4"/>
    <p:sldId id="1437" r:id="rId5"/>
    <p:sldId id="1438" r:id="rId6"/>
    <p:sldId id="1439" r:id="rId7"/>
    <p:sldId id="1440" r:id="rId8"/>
    <p:sldId id="1461" r:id="rId9"/>
    <p:sldId id="1442" r:id="rId10"/>
    <p:sldId id="1443" r:id="rId11"/>
    <p:sldId id="1444" r:id="rId12"/>
    <p:sldId id="1445" r:id="rId13"/>
    <p:sldId id="1446" r:id="rId14"/>
    <p:sldId id="1447" r:id="rId15"/>
    <p:sldId id="1406" r:id="rId16"/>
    <p:sldId id="1448" r:id="rId17"/>
    <p:sldId id="1449" r:id="rId18"/>
    <p:sldId id="1450" r:id="rId19"/>
    <p:sldId id="1451" r:id="rId20"/>
    <p:sldId id="1452" r:id="rId21"/>
    <p:sldId id="1453" r:id="rId22"/>
    <p:sldId id="1454" r:id="rId23"/>
    <p:sldId id="1455" r:id="rId24"/>
    <p:sldId id="1456" r:id="rId25"/>
    <p:sldId id="1457" r:id="rId26"/>
    <p:sldId id="1370" r:id="rId27"/>
    <p:sldId id="1459" r:id="rId28"/>
    <p:sldId id="1460" r:id="rId29"/>
    <p:sldId id="1382" r:id="rId30"/>
    <p:sldId id="1383" r:id="rId31"/>
    <p:sldId id="1458" r:id="rId32"/>
    <p:sldId id="1363" r:id="rId33"/>
    <p:sldId id="1378" r:id="rId34"/>
    <p:sldId id="1379" r:id="rId35"/>
    <p:sldId id="1380" r:id="rId36"/>
    <p:sldId id="1393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B75DAC"/>
    <a:srgbClr val="FF5050"/>
    <a:srgbClr val="E6D2D2"/>
    <a:srgbClr val="DEEBF2"/>
    <a:srgbClr val="DFE2F9"/>
    <a:srgbClr val="DFE3F9"/>
    <a:srgbClr val="D1D7F7"/>
    <a:srgbClr val="D4DCF4"/>
    <a:srgbClr val="CECB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1" autoAdjust="0"/>
    <p:restoredTop sz="94400" autoAdjust="0"/>
  </p:normalViewPr>
  <p:slideViewPr>
    <p:cSldViewPr>
      <p:cViewPr varScale="1">
        <p:scale>
          <a:sx n="82" d="100"/>
          <a:sy n="82" d="100"/>
        </p:scale>
        <p:origin x="-612" y="-8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4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"/>
    </p:cViewPr>
  </p:sorterViewPr>
  <p:notesViewPr>
    <p:cSldViewPr>
      <p:cViewPr varScale="1">
        <p:scale>
          <a:sx n="79" d="100"/>
          <a:sy n="79" d="100"/>
        </p:scale>
        <p:origin x="-1980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2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50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50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733A79-DCD6-49D1-9180-CC6628E6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002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4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9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4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8654FE-87CE-4C6C-A6DC-72558FF8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48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50BB-80D6-4FDA-8199-05A549DCB4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16F611-ECB8-4400-8FF2-4EB9AEF9629D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712788"/>
            <a:ext cx="4860925" cy="36449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42932-1CAB-4A70-8A20-A13A5493352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2788"/>
            <a:ext cx="4860925" cy="36449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A6C6A-88AA-4188-81D8-3B0C6D259A9C}" type="slidenum">
              <a:rPr lang="en-US"/>
              <a:pPr/>
              <a:t>28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A6C6A-88AA-4188-81D8-3B0C6D259A9C}" type="slidenum">
              <a:rPr lang="en-US"/>
              <a:pPr/>
              <a:t>29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2788"/>
            <a:ext cx="4860925" cy="3644900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612EE-08A7-4B82-B993-E15F1FDBB37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F8918-F3A3-42A8-8FE1-0242E64A3094}" type="slidenum">
              <a:rPr 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0313" y="712788"/>
            <a:ext cx="4860925" cy="3644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7DADEB-FA87-4CF7-B454-17A2945F39EA}" type="slidenum">
              <a:rPr 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0313" y="712788"/>
            <a:ext cx="4860925" cy="3644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1FF75-E8C3-492F-BABE-A92989F3199B}" type="slidenum">
              <a:rPr lang="en-US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30313" y="712788"/>
            <a:ext cx="4860925" cy="3644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A5AC-81EB-4DD9-B75B-8EC6FB29C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07852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09304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17</a:t>
            </a:r>
            <a:r>
              <a:rPr lang="en-US" sz="900" i="0" baseline="3000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th</a:t>
            </a:r>
            <a:r>
              <a:rPr lang="en-US" sz="900" i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 International ST Workshop – </a:t>
            </a:r>
            <a:r>
              <a:rPr lang="en-US" sz="900" i="0" baseline="0" dirty="0" smtClean="0">
                <a:solidFill>
                  <a:schemeClr val="accent2"/>
                </a:solidFill>
                <a:latin typeface="Helvetica" pitchFamily="34" charset="0"/>
                <a:cs typeface="+mn-cs"/>
              </a:rPr>
              <a:t> NSTX-U Research Plans (Menard)</a:t>
            </a:r>
            <a:endParaRPr lang="en-US" sz="900" i="0" dirty="0">
              <a:solidFill>
                <a:schemeClr val="accent2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09304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September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 19, 2013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4" r:id="rId12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07852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09304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dirty="0" smtClean="0">
                <a:solidFill>
                  <a:srgbClr val="3333CC"/>
                </a:solidFill>
                <a:latin typeface="Arial" charset="0"/>
              </a:rPr>
              <a:t>NSTX-U 5 Year Plan Review – Governance and Management  (Ono/Menard)</a:t>
            </a:r>
            <a:endParaRPr lang="en-US" sz="900" i="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09304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 smtClean="0">
                <a:solidFill>
                  <a:srgbClr val="3333CC"/>
                </a:solidFill>
                <a:latin typeface="Arial" charset="0"/>
              </a:rPr>
              <a:t>May 21-23, 2013</a:t>
            </a:r>
            <a:endParaRPr lang="en-US" sz="900" i="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3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6" name="Rectangle 129"/>
          <p:cNvSpPr>
            <a:spLocks noChangeArrowheads="1"/>
          </p:cNvSpPr>
          <p:nvPr/>
        </p:nvSpPr>
        <p:spPr bwMode="auto">
          <a:xfrm>
            <a:off x="3767790" y="762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sp>
        <p:nvSpPr>
          <p:cNvPr id="2067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0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Overview of Research Plans for NSTX Upgrade*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590800" y="2049959"/>
            <a:ext cx="39265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" charset="0"/>
              </a:rPr>
              <a:t>Jon Menard (PPPL)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NSTX-U Program Director</a:t>
            </a:r>
          </a:p>
        </p:txBody>
      </p:sp>
      <p:pic>
        <p:nvPicPr>
          <p:cNvPr id="42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44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2672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47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1148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676400" y="3124200"/>
            <a:ext cx="5715000" cy="69249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17</a:t>
            </a:r>
            <a:r>
              <a:rPr lang="en-US" sz="1800" i="0" baseline="30000" dirty="0" smtClean="0">
                <a:solidFill>
                  <a:srgbClr val="FF0000"/>
                </a:solidFill>
              </a:rPr>
              <a:t>th</a:t>
            </a:r>
            <a:r>
              <a:rPr lang="en-US" sz="1800" i="0" dirty="0" smtClean="0">
                <a:solidFill>
                  <a:srgbClr val="FF0000"/>
                </a:solidFill>
              </a:rPr>
              <a:t> International Spherical Torus Workshop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University of York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16-19 September 2013</a:t>
            </a:r>
            <a:endParaRPr lang="en-US" sz="1800" i="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200" y="6553200"/>
            <a:ext cx="5181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0" dirty="0" smtClean="0"/>
              <a:t>*This work supported by the US DOE Contract No. DE-AC02-09CH11466</a:t>
            </a:r>
            <a:endParaRPr lang="en-US" sz="11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Advanced Scenarios and Control 5 Year Goals: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800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100% non-inductive operation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Lower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*: high-current, partial-inductive scenarios, extend to long-pulse</a:t>
            </a:r>
            <a:endParaRPr lang="en-US" sz="1050" dirty="0" smtClean="0"/>
          </a:p>
          <a:p>
            <a:pPr marL="339725" indent="-339725">
              <a:lnSpc>
                <a:spcPct val="90000"/>
              </a:lnSpc>
            </a:pPr>
            <a:r>
              <a:rPr lang="en-US" dirty="0" smtClean="0"/>
              <a:t>Implement </a:t>
            </a:r>
            <a:r>
              <a:rPr lang="en-US" dirty="0" err="1" smtClean="0"/>
              <a:t>axisymmetric</a:t>
            </a:r>
            <a:r>
              <a:rPr lang="en-US" dirty="0" smtClean="0"/>
              <a:t> control algorithms and tools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Current and rotation profile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Improved shape and vertical position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Heat flux control for high-power scenarios</a:t>
            </a:r>
            <a:endParaRPr lang="en-US" sz="2000" dirty="0" smtClean="0"/>
          </a:p>
          <a:p>
            <a:pPr marL="339725" indent="-339725">
              <a:lnSpc>
                <a:spcPct val="90000"/>
              </a:lnSpc>
            </a:pPr>
            <a:r>
              <a:rPr lang="en-US" dirty="0" smtClean="0"/>
              <a:t>Develop disruption avoidance by controlled plasma shutdown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>
            <a:off x="5181600" y="1066800"/>
            <a:ext cx="3810000" cy="4800600"/>
            <a:chOff x="5181600" y="990600"/>
            <a:chExt cx="3810000" cy="4800600"/>
          </a:xfrm>
        </p:grpSpPr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5676503" y="1371600"/>
              <a:ext cx="3221037" cy="55399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800" i="0" dirty="0">
                  <a:solidFill>
                    <a:srgbClr val="000000"/>
                  </a:solidFill>
                </a:rPr>
                <a:t>Torque Profiles From </a:t>
              </a:r>
              <a:endParaRPr lang="en-US" sz="1800" i="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800" i="0" dirty="0" smtClean="0">
                  <a:solidFill>
                    <a:srgbClr val="000000"/>
                  </a:solidFill>
                </a:rPr>
                <a:t>6 </a:t>
              </a:r>
              <a:r>
                <a:rPr lang="en-US" sz="1800" i="0" dirty="0">
                  <a:solidFill>
                    <a:srgbClr val="000000"/>
                  </a:solidFill>
                </a:rPr>
                <a:t>Different NB Sources</a:t>
              </a:r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5638800" y="990600"/>
              <a:ext cx="3352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6" tIns="45688" rIns="91376" bIns="45688">
              <a:spAutoFit/>
            </a:bodyPr>
            <a:lstStyle/>
            <a:p>
              <a:r>
                <a:rPr lang="en-US" sz="2000" i="0" dirty="0">
                  <a:solidFill>
                    <a:srgbClr val="FF0000"/>
                  </a:solidFill>
                </a:rPr>
                <a:t>Rotation Profile Actuators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5397698" y="3474462"/>
              <a:ext cx="1075616" cy="57272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4625" indent="-174625">
                <a:lnSpc>
                  <a:spcPct val="70000"/>
                </a:lnSpc>
              </a:pPr>
              <a:r>
                <a:rPr lang="en-US" sz="1600"/>
                <a:t>Neutral </a:t>
              </a:r>
            </a:p>
            <a:p>
              <a:pPr marL="174625" indent="-174625">
                <a:lnSpc>
                  <a:spcPct val="70000"/>
                </a:lnSpc>
              </a:pPr>
              <a:r>
                <a:rPr lang="en-US" sz="1600"/>
                <a:t>Beams</a:t>
              </a:r>
            </a:p>
            <a:p>
              <a:pPr marL="174625" indent="-174625">
                <a:lnSpc>
                  <a:spcPct val="70000"/>
                </a:lnSpc>
              </a:pPr>
              <a:r>
                <a:rPr lang="en-US" sz="1600"/>
                <a:t>(TRANSP)</a:t>
              </a:r>
            </a:p>
          </p:txBody>
        </p:sp>
        <p:pic>
          <p:nvPicPr>
            <p:cNvPr id="13" name="Picture 24" descr="Screen shot 2012-04-09 at 1.44.52 P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81600" y="2046903"/>
              <a:ext cx="3619103" cy="331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>
              <a:off x="7087195" y="2129850"/>
              <a:ext cx="1314978" cy="32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12" tIns="41005" rIns="82012" bIns="41005">
              <a:spAutoFit/>
            </a:bodyPr>
            <a:lstStyle/>
            <a:p>
              <a:r>
                <a:rPr lang="en-US" sz="1600" dirty="0">
                  <a:solidFill>
                    <a:srgbClr val="B75DAC"/>
                  </a:solidFill>
                </a:rPr>
                <a:t>Largest </a:t>
              </a:r>
              <a:r>
                <a:rPr lang="en-US" sz="1600" dirty="0" err="1">
                  <a:solidFill>
                    <a:srgbClr val="B75DAC"/>
                  </a:solidFill>
                </a:rPr>
                <a:t>R</a:t>
              </a:r>
              <a:r>
                <a:rPr lang="en-US" sz="1600" baseline="-25000" dirty="0" err="1">
                  <a:solidFill>
                    <a:srgbClr val="B75DAC"/>
                  </a:solidFill>
                </a:rPr>
                <a:t>tan</a:t>
              </a:r>
              <a:endParaRPr lang="en-US" sz="1600" dirty="0">
                <a:solidFill>
                  <a:srgbClr val="B75DAC"/>
                </a:solidFill>
              </a:endParaRPr>
            </a:p>
          </p:txBody>
        </p:sp>
        <p:sp>
          <p:nvSpPr>
            <p:cNvPr id="15" name="TextBox 33"/>
            <p:cNvSpPr txBox="1">
              <a:spLocks noChangeArrowheads="1"/>
            </p:cNvSpPr>
            <p:nvPr/>
          </p:nvSpPr>
          <p:spPr bwMode="auto">
            <a:xfrm>
              <a:off x="6672460" y="4349770"/>
              <a:ext cx="1561091" cy="36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12" tIns="41005" rIns="82012" bIns="41005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Smallest </a:t>
              </a:r>
              <a:r>
                <a:rPr lang="en-US" sz="1600" dirty="0" err="1">
                  <a:solidFill>
                    <a:srgbClr val="FF0000"/>
                  </a:solidFill>
                </a:rPr>
                <a:t>R</a:t>
              </a:r>
              <a:r>
                <a:rPr lang="en-US" sz="1600" baseline="-25000" dirty="0" err="1">
                  <a:solidFill>
                    <a:srgbClr val="FF0000"/>
                  </a:solidFill>
                </a:rPr>
                <a:t>tan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 rot="16200000" flipV="1">
              <a:off x="6997700" y="4070370"/>
              <a:ext cx="462756" cy="9604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Straight Connector 36"/>
            <p:cNvCxnSpPr>
              <a:cxnSpLocks noChangeShapeType="1"/>
            </p:cNvCxnSpPr>
            <p:nvPr/>
          </p:nvCxnSpPr>
          <p:spPr bwMode="auto">
            <a:xfrm rot="5400000">
              <a:off x="7633989" y="2565321"/>
              <a:ext cx="292497" cy="54570"/>
            </a:xfrm>
            <a:prstGeom prst="line">
              <a:avLst/>
            </a:prstGeom>
            <a:noFill/>
            <a:ln w="15875">
              <a:solidFill>
                <a:srgbClr val="910F7B"/>
              </a:solidFill>
              <a:round/>
              <a:headEnd/>
              <a:tailEnd type="triangle" w="med" len="med"/>
            </a:ln>
          </p:spPr>
        </p:cxnSp>
        <p:sp>
          <p:nvSpPr>
            <p:cNvPr id="18" name="TextBox 17"/>
            <p:cNvSpPr txBox="1"/>
            <p:nvPr/>
          </p:nvSpPr>
          <p:spPr>
            <a:xfrm>
              <a:off x="5675949" y="5421868"/>
              <a:ext cx="3315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5888" indent="-115888">
                <a:buFont typeface="Arial" pitchFamily="34" charset="0"/>
                <a:buChar char="•"/>
              </a:pPr>
              <a:r>
                <a:rPr lang="en-US" sz="1800" i="0" dirty="0" smtClean="0">
                  <a:solidFill>
                    <a:schemeClr val="tx1"/>
                  </a:solidFill>
                </a:rPr>
                <a:t>Also torques from 3D fields</a:t>
              </a:r>
              <a:endParaRPr lang="en-US" sz="1800" i="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223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 smtClean="0">
                <a:ea typeface="ＭＳ Ｐゴシック" pitchFamily="34" charset="-128"/>
              </a:rPr>
              <a:t>Rapid TAE avalanches could impact NBI current-drive 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in advanced scenarios for NSTX-U, FNSF, ITER AT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12589718-1F80-4A60-959E-6AB8F9C5F9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7975" y="1986383"/>
            <a:ext cx="4467225" cy="3570206"/>
            <a:chOff x="1717675" y="1716528"/>
            <a:chExt cx="5860526" cy="4373073"/>
          </a:xfrm>
        </p:grpSpPr>
        <p:pic>
          <p:nvPicPr>
            <p:cNvPr id="19" name="Picture 11" descr="Screen shot 2011-06-21 at 9.30.44 AM.png"/>
            <p:cNvPicPr>
              <a:picLocks noChangeAspect="1"/>
            </p:cNvPicPr>
            <p:nvPr/>
          </p:nvPicPr>
          <p:blipFill>
            <a:blip r:embed="rId2" cstate="print"/>
            <a:srcRect b="8952"/>
            <a:stretch>
              <a:fillRect/>
            </a:stretch>
          </p:blipFill>
          <p:spPr bwMode="auto">
            <a:xfrm>
              <a:off x="1717675" y="1716528"/>
              <a:ext cx="5860526" cy="404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5766311" y="2128761"/>
              <a:ext cx="1389116" cy="1853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792313" y="2062648"/>
              <a:ext cx="2682430" cy="449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3" name="Straight Connector 31"/>
            <p:cNvCxnSpPr>
              <a:cxnSpLocks noChangeShapeType="1"/>
            </p:cNvCxnSpPr>
            <p:nvPr/>
          </p:nvCxnSpPr>
          <p:spPr bwMode="auto">
            <a:xfrm rot="5400000">
              <a:off x="3111240" y="3466042"/>
              <a:ext cx="937131" cy="20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4" name="TextBox 33"/>
            <p:cNvSpPr txBox="1">
              <a:spLocks noChangeArrowheads="1"/>
            </p:cNvSpPr>
            <p:nvPr/>
          </p:nvSpPr>
          <p:spPr bwMode="auto">
            <a:xfrm>
              <a:off x="4550054" y="2402935"/>
              <a:ext cx="2674099" cy="1206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algn="r">
                <a:defRPr/>
              </a:pP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Discrepancy between </a:t>
              </a:r>
              <a:r>
                <a:rPr lang="en-US" sz="1400" i="0" dirty="0">
                  <a:solidFill>
                    <a:schemeClr val="tx1"/>
                  </a:solidFill>
                  <a:latin typeface="+mn-lt"/>
                </a:rPr>
                <a:t>reconstruction</a:t>
              </a:r>
              <a:r>
                <a:rPr lang="en-US" sz="1400" i="0" dirty="0">
                  <a:solidFill>
                    <a:srgbClr val="996633"/>
                  </a:solidFill>
                  <a:latin typeface="+mn-lt"/>
                </a:rPr>
                <a:t> </a:t>
              </a: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and</a:t>
              </a:r>
              <a:r>
                <a:rPr lang="en-US" sz="1400" i="0" dirty="0">
                  <a:solidFill>
                    <a:srgbClr val="996633"/>
                  </a:solidFill>
                  <a:latin typeface="+mn-lt"/>
                </a:rPr>
                <a:t> </a:t>
              </a:r>
              <a:r>
                <a:rPr lang="en-US" sz="1400" i="0" dirty="0">
                  <a:solidFill>
                    <a:srgbClr val="008000"/>
                  </a:solidFill>
                  <a:latin typeface="+mn-lt"/>
                </a:rPr>
                <a:t>total</a:t>
              </a:r>
              <a:r>
                <a:rPr lang="en-US" sz="1400" i="0" dirty="0">
                  <a:solidFill>
                    <a:srgbClr val="996633"/>
                  </a:solidFill>
                  <a:latin typeface="+mn-lt"/>
                </a:rPr>
                <a:t>  </a:t>
              </a: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assuming</a:t>
              </a:r>
            </a:p>
            <a:p>
              <a:pPr algn="r">
                <a:defRPr/>
              </a:pPr>
              <a:r>
                <a:rPr lang="en-US" sz="1400" i="0" dirty="0">
                  <a:solidFill>
                    <a:schemeClr val="accent2"/>
                  </a:solidFill>
                  <a:latin typeface="+mn-lt"/>
                </a:rPr>
                <a:t>classical J</a:t>
              </a:r>
              <a:r>
                <a:rPr lang="en-US" sz="1400" i="0" baseline="-25000" dirty="0">
                  <a:solidFill>
                    <a:schemeClr val="accent2"/>
                  </a:solidFill>
                  <a:latin typeface="+mn-lt"/>
                </a:rPr>
                <a:t>NBCD</a:t>
              </a:r>
              <a:endParaRPr lang="en-US" sz="1400" i="0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25" name="Straight Connector 34"/>
            <p:cNvCxnSpPr>
              <a:cxnSpLocks noChangeShapeType="1"/>
            </p:cNvCxnSpPr>
            <p:nvPr/>
          </p:nvCxnSpPr>
          <p:spPr bwMode="auto">
            <a:xfrm flipV="1">
              <a:off x="3580841" y="3154481"/>
              <a:ext cx="1587084" cy="36812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3998753" y="5637214"/>
              <a:ext cx="2300288" cy="45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0" dirty="0">
                  <a:solidFill>
                    <a:schemeClr val="tx1"/>
                  </a:solidFill>
                  <a:latin typeface="Calibri" pitchFamily="34" charset="0"/>
                </a:rPr>
                <a:t>Minor radius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656943" y="1716528"/>
              <a:ext cx="4921258" cy="239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4" rIns="91429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0" y="5632869"/>
            <a:ext cx="5113338" cy="61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700kA 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high-</a:t>
            </a:r>
            <a:r>
              <a:rPr lang="en-US" sz="1600" i="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600" i="0" baseline="-250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plasma with </a:t>
            </a:r>
            <a:r>
              <a:rPr lang="en-US" sz="1600" i="0" dirty="0">
                <a:solidFill>
                  <a:schemeClr val="tx1"/>
                </a:solidFill>
                <a:latin typeface="+mn-lt"/>
              </a:rPr>
              <a:t>rapid </a:t>
            </a:r>
            <a:endParaRPr lang="en-US" sz="1600" i="0" dirty="0" smtClean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TAE avalanches has time-average </a:t>
            </a:r>
            <a:r>
              <a:rPr lang="en-US" sz="1800" i="0" dirty="0" smtClean="0">
                <a:solidFill>
                  <a:srgbClr val="FF5050"/>
                </a:solidFill>
                <a:latin typeface="+mn-lt"/>
              </a:rPr>
              <a:t>D</a:t>
            </a:r>
            <a:r>
              <a:rPr lang="en-US" sz="1800" i="0" baseline="-25000" dirty="0" smtClean="0">
                <a:solidFill>
                  <a:srgbClr val="FF5050"/>
                </a:solidFill>
                <a:latin typeface="+mn-lt"/>
              </a:rPr>
              <a:t>FI  </a:t>
            </a:r>
            <a:r>
              <a:rPr lang="en-US" sz="1800" i="0" dirty="0" smtClean="0">
                <a:solidFill>
                  <a:srgbClr val="FF5050"/>
                </a:solidFill>
                <a:latin typeface="+mn-lt"/>
              </a:rPr>
              <a:t>= 2-4m</a:t>
            </a:r>
            <a:r>
              <a:rPr lang="en-US" sz="1800" i="0" baseline="30000" dirty="0" smtClean="0">
                <a:solidFill>
                  <a:srgbClr val="FF5050"/>
                </a:solidFill>
                <a:latin typeface="+mn-lt"/>
              </a:rPr>
              <a:t>2</a:t>
            </a:r>
            <a:r>
              <a:rPr lang="en-US" sz="1800" i="0" dirty="0" smtClean="0">
                <a:solidFill>
                  <a:srgbClr val="FF5050"/>
                </a:solidFill>
                <a:latin typeface="+mn-lt"/>
              </a:rPr>
              <a:t>/s</a:t>
            </a:r>
            <a:endParaRPr lang="en-US" sz="1800" i="0" dirty="0">
              <a:solidFill>
                <a:srgbClr val="FF5050"/>
              </a:solidFill>
              <a:latin typeface="+mn-lt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98561"/>
            <a:ext cx="3276599" cy="538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460375" y="1213270"/>
            <a:ext cx="441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1800" i="0" dirty="0">
                <a:ea typeface="ＭＳ Ｐゴシック" pitchFamily="34" charset="-128"/>
              </a:rPr>
              <a:t>NSTX:  rapid avalanches can lead to </a:t>
            </a:r>
            <a:br>
              <a:rPr lang="en-US" sz="1800" i="0" dirty="0">
                <a:ea typeface="ＭＳ Ｐゴシック" pitchFamily="34" charset="-128"/>
              </a:rPr>
            </a:br>
            <a:r>
              <a:rPr lang="en-US" sz="1800" i="0" dirty="0">
                <a:ea typeface="ＭＳ Ｐゴシック" pitchFamily="34" charset="-128"/>
              </a:rPr>
              <a:t>redistribution/loss of NBI current drive</a:t>
            </a:r>
            <a:endParaRPr lang="en-US" sz="1800" i="0" dirty="0"/>
          </a:p>
        </p:txBody>
      </p: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715001" y="969962"/>
            <a:ext cx="3097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1600" i="0" dirty="0"/>
              <a:t>NSTX-U TRANSP simulations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3276600"/>
            <a:ext cx="2209800" cy="7053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01870" tIns="50935" rIns="101870" bIns="50935">
            <a:spAutoFit/>
          </a:bodyPr>
          <a:lstStyle/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1 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MA, </a:t>
            </a: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1T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, H</a:t>
            </a:r>
            <a:r>
              <a:rPr lang="en-US" sz="1050" i="0" baseline="-2500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98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=1, </a:t>
            </a:r>
            <a:r>
              <a:rPr lang="en-US" sz="1050" i="0" dirty="0" smtClean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near </a:t>
            </a:r>
            <a:r>
              <a:rPr lang="en-US" sz="1050" i="0" dirty="0">
                <a:solidFill>
                  <a:srgbClr val="FF0000"/>
                </a:solidFill>
                <a:latin typeface="Arial Narrow" pitchFamily="34" charset="0"/>
                <a:cs typeface="Helvetica" charset="0"/>
              </a:rPr>
              <a:t>non-inductive</a:t>
            </a:r>
            <a:endParaRPr lang="en-US" sz="1050" i="0" dirty="0">
              <a:solidFill>
                <a:srgbClr val="FF0000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100" i="0" dirty="0">
                <a:solidFill>
                  <a:srgbClr val="008000"/>
                </a:solidFill>
                <a:latin typeface="Arial Narrow" pitchFamily="34" charset="0"/>
              </a:rPr>
              <a:t>1.6 MA, </a:t>
            </a:r>
            <a:r>
              <a:rPr lang="en-US" sz="1100" i="0" dirty="0" smtClean="0">
                <a:solidFill>
                  <a:srgbClr val="008000"/>
                </a:solidFill>
                <a:latin typeface="Arial Narrow" pitchFamily="34" charset="0"/>
              </a:rPr>
              <a:t>1T, partial inductive</a:t>
            </a:r>
            <a:endParaRPr lang="en-US" sz="1100" i="0" dirty="0">
              <a:solidFill>
                <a:srgbClr val="008000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100" i="0" dirty="0">
                <a:solidFill>
                  <a:schemeClr val="accent2"/>
                </a:solidFill>
                <a:latin typeface="Arial Narrow" pitchFamily="34" charset="0"/>
              </a:rPr>
              <a:t>1.2 MA, </a:t>
            </a:r>
            <a:r>
              <a:rPr lang="en-US" sz="1100" i="0" dirty="0" smtClean="0">
                <a:solidFill>
                  <a:schemeClr val="accent2"/>
                </a:solidFill>
                <a:latin typeface="Arial Narrow" pitchFamily="34" charset="0"/>
              </a:rPr>
              <a:t>0.55T</a:t>
            </a:r>
            <a:r>
              <a:rPr lang="en-US" sz="1100" i="0" dirty="0">
                <a:solidFill>
                  <a:schemeClr val="accent2"/>
                </a:solidFill>
                <a:latin typeface="Arial Narrow" pitchFamily="34" charset="0"/>
              </a:rPr>
              <a:t>, high </a:t>
            </a:r>
            <a:r>
              <a:rPr lang="en-US" sz="1100" i="0" dirty="0" err="1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100" i="0" baseline="-25000" dirty="0" err="1">
                <a:solidFill>
                  <a:schemeClr val="accent2"/>
                </a:solidFill>
                <a:latin typeface="Arial Narrow" pitchFamily="34" charset="0"/>
              </a:rPr>
              <a:t>T</a:t>
            </a:r>
            <a:endParaRPr lang="en-US" sz="1100" i="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115888" indent="-115888">
              <a:lnSpc>
                <a:spcPct val="90000"/>
              </a:lnSpc>
              <a:defRPr/>
            </a:pPr>
            <a:r>
              <a:rPr lang="en-US" sz="1100" i="0" dirty="0" smtClean="0">
                <a:solidFill>
                  <a:schemeClr val="tx1"/>
                </a:solidFill>
                <a:latin typeface="Arial Narrow" pitchFamily="34" charset="0"/>
              </a:rPr>
              <a:t>	All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: </a:t>
            </a:r>
            <a:r>
              <a:rPr lang="en-US" sz="1100" i="0" dirty="0" err="1">
                <a:solidFill>
                  <a:schemeClr val="tx1"/>
                </a:solidFill>
                <a:latin typeface="Arial Narrow" pitchFamily="34" charset="0"/>
              </a:rPr>
              <a:t>f</a:t>
            </a:r>
            <a:r>
              <a:rPr lang="en-US" sz="1100" i="0" baseline="-25000" dirty="0" err="1">
                <a:solidFill>
                  <a:schemeClr val="tx1"/>
                </a:solidFill>
                <a:latin typeface="Arial Narrow" pitchFamily="34" charset="0"/>
              </a:rPr>
              <a:t>GW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=0.7, H</a:t>
            </a:r>
            <a:r>
              <a:rPr lang="en-US" sz="1100" i="0" baseline="-25000" dirty="0">
                <a:solidFill>
                  <a:schemeClr val="tx1"/>
                </a:solidFill>
                <a:latin typeface="Arial Narrow" pitchFamily="34" charset="0"/>
              </a:rPr>
              <a:t>98</a:t>
            </a:r>
            <a:r>
              <a:rPr lang="en-US" sz="1100" i="0" dirty="0">
                <a:solidFill>
                  <a:schemeClr val="tx1"/>
                </a:solidFill>
                <a:latin typeface="Arial Narrow" pitchFamily="34" charset="0"/>
              </a:rPr>
              <a:t>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Energetic Particle 5 Year Goals: </a:t>
            </a:r>
            <a:endParaRPr lang="en-US" sz="48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953000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Assess requirements for fast-ion phase-space engineering</a:t>
            </a:r>
          </a:p>
          <a:p>
            <a:pPr marL="742776" marR="0" lvl="1" indent="-28568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AE spectroscopy, also </a:t>
            </a:r>
            <a:r>
              <a:rPr lang="en-US" sz="2000" b="0" i="0" kern="0" noProof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stability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control using NBI, q, rotation, 3D fields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1142733" marR="0" lvl="2" indent="-228546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742776" marR="0" lvl="1" indent="-28568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  <p:pic>
        <p:nvPicPr>
          <p:cNvPr id="6" name="Picture 5" descr="ex_nstxu_fi_profs1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1200" y="1981200"/>
            <a:ext cx="3276600" cy="2057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447800"/>
            <a:ext cx="891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Develop predictive tools for projections of *AE-induced fast ion transport in FNSF and ITER</a:t>
            </a:r>
          </a:p>
          <a:p>
            <a:pPr marL="742776" marR="0" lvl="1" indent="-28568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742776" marR="0" lvl="1" indent="-28568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742776" marR="0" lvl="1" indent="-28568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742776" marR="0" lvl="1" indent="-28568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742776" marR="0" lvl="1" indent="-28568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742776" marR="0" lvl="1" indent="-28568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Compare data to simulation, develop reduced models</a:t>
            </a:r>
          </a:p>
          <a:p>
            <a:pPr marL="914400" marR="0" lvl="2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ORBIT, NOVA-K, M3D-K, HYM to understand mode-induced transport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2286000"/>
            <a:ext cx="533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285684" indent="-285684" eaLnBrk="0" hangingPunct="0">
              <a:spcBef>
                <a:spcPct val="20000"/>
              </a:spcBef>
              <a:buFontTx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Vary fast-ion instability drive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using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NBI, q, rotation, 3D fields</a:t>
            </a:r>
          </a:p>
          <a:p>
            <a:pPr marL="285684" indent="-285684" eaLnBrk="0" hangingPunct="0">
              <a:spcBef>
                <a:spcPct val="20000"/>
              </a:spcBef>
              <a:buFontTx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Measure *AE mode structure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</a:p>
          <a:p>
            <a:pPr lvl="1" indent="-1714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Magnetics, BES,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reflectometry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285684" indent="-285684" eaLnBrk="0" hangingPunct="0">
              <a:spcBef>
                <a:spcPct val="20000"/>
              </a:spcBef>
              <a:buFontTx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Characterize fast ion </a:t>
            </a:r>
            <a:r>
              <a:rPr lang="en-US" sz="2000" b="0" i="0" kern="0" noProof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trans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port vs. *AE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NSTX/NSTX-U is making leading contributions to high-</a:t>
            </a:r>
            <a:r>
              <a:rPr lang="en-US" sz="2200" dirty="0" err="1" smtClean="0">
                <a:latin typeface="Symbol" pitchFamily="18" charset="2"/>
              </a:rPr>
              <a:t>b</a:t>
            </a:r>
            <a:r>
              <a:rPr lang="en-US" sz="2200" baseline="-25000" dirty="0" err="1" smtClean="0">
                <a:latin typeface="+mn-lt"/>
              </a:rPr>
              <a:t>N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stability physics, and assessing possible 3D coil upgrades</a:t>
            </a:r>
            <a:endParaRPr lang="en-US" sz="2200" dirty="0" smtClean="0">
              <a:solidFill>
                <a:srgbClr val="800000"/>
              </a:solidFill>
            </a:endParaRPr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13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114800" y="335280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0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1775" indent="-231775"/>
            <a:r>
              <a:rPr lang="en-US" b="0" i="0" dirty="0" smtClean="0"/>
              <a:t>Identified several off-</a:t>
            </a:r>
            <a:r>
              <a:rPr lang="en-US" b="0" i="0" dirty="0" err="1" smtClean="0"/>
              <a:t>midplane</a:t>
            </a:r>
            <a:r>
              <a:rPr lang="en-US" b="0" i="0" dirty="0" smtClean="0"/>
              <a:t> 3D coil sets favorable for profile and mode control</a:t>
            </a:r>
          </a:p>
          <a:p>
            <a:pPr marL="631825" lvl="1" indent="-231775"/>
            <a:r>
              <a:rPr lang="en-US" sz="1800" b="0" i="0" dirty="0" smtClean="0"/>
              <a:t>~40% increase in n=1 RWM </a:t>
            </a:r>
            <a:r>
              <a:rPr lang="en-US" sz="1800" b="0" i="0" dirty="0" err="1" smtClean="0">
                <a:latin typeface="Symbol" pitchFamily="18" charset="2"/>
              </a:rPr>
              <a:t>b</a:t>
            </a:r>
            <a:r>
              <a:rPr lang="en-US" sz="1800" b="0" i="0" baseline="-25000" dirty="0" err="1" smtClean="0"/>
              <a:t>active</a:t>
            </a:r>
            <a:r>
              <a:rPr lang="en-US" sz="1800" b="0" i="0" baseline="-25000" dirty="0" smtClean="0"/>
              <a:t> </a:t>
            </a:r>
            <a:r>
              <a:rPr lang="en-US" sz="1800" b="0" i="0" dirty="0" smtClean="0"/>
              <a:t>/ </a:t>
            </a:r>
            <a:r>
              <a:rPr lang="en-US" sz="1800" b="0" i="0" dirty="0" err="1" smtClean="0">
                <a:latin typeface="Symbol" pitchFamily="18" charset="2"/>
              </a:rPr>
              <a:t>b</a:t>
            </a:r>
            <a:r>
              <a:rPr lang="en-US" sz="1800" b="0" i="0" baseline="-25000" dirty="0" err="1" smtClean="0"/>
              <a:t>no</a:t>
            </a:r>
            <a:r>
              <a:rPr lang="en-US" sz="1800" b="0" i="0" baseline="-25000" dirty="0" smtClean="0"/>
              <a:t>-wall</a:t>
            </a:r>
          </a:p>
          <a:p>
            <a:pPr marL="631825" lvl="1" indent="-231775"/>
            <a:r>
              <a:rPr lang="en-US" sz="1800" b="0" i="0" dirty="0" smtClean="0"/>
              <a:t>~5x reduction in n=1 EF resonant torque</a:t>
            </a:r>
          </a:p>
          <a:p>
            <a:pPr marL="631825" lvl="1" indent="-231775"/>
            <a:r>
              <a:rPr lang="en-US" sz="1800" b="0" i="0" dirty="0" smtClean="0"/>
              <a:t>~10-100x variation in ratio of non-resonant to resonant n=3 torque in edge</a:t>
            </a:r>
          </a:p>
          <a:p>
            <a:pPr marL="800100" lvl="2" indent="-168275"/>
            <a:r>
              <a:rPr lang="en-US" sz="1600" b="0" i="0" dirty="0" smtClean="0"/>
              <a:t>Important for control, understanding of RMP ELM control, NTV rotation profile control</a:t>
            </a:r>
          </a:p>
          <a:p>
            <a:pPr marL="631825" lvl="1" indent="-231775"/>
            <a:endParaRPr lang="en-US" sz="1800" dirty="0" smtClean="0"/>
          </a:p>
        </p:txBody>
      </p:sp>
      <p:grpSp>
        <p:nvGrpSpPr>
          <p:cNvPr id="2" name="Group 16"/>
          <p:cNvGrpSpPr>
            <a:grpSpLocks noChangeAspect="1"/>
          </p:cNvGrpSpPr>
          <p:nvPr/>
        </p:nvGrpSpPr>
        <p:grpSpPr>
          <a:xfrm>
            <a:off x="76200" y="1104900"/>
            <a:ext cx="3733800" cy="2605102"/>
            <a:chOff x="74372" y="3352800"/>
            <a:chExt cx="2382868" cy="18288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5" y="3352800"/>
              <a:ext cx="227943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167506" y="3447851"/>
              <a:ext cx="217497" cy="1456257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0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395337" y="3938328"/>
              <a:ext cx="1319942" cy="38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0" dirty="0" smtClean="0">
                  <a:solidFill>
                    <a:schemeClr val="tx1"/>
                  </a:solidFill>
                </a:rPr>
                <a:t>Resonant Field </a:t>
              </a:r>
            </a:p>
            <a:p>
              <a:pPr algn="ctr"/>
              <a:r>
                <a:rPr lang="en-US" sz="1400" i="0" dirty="0" smtClean="0">
                  <a:solidFill>
                    <a:schemeClr val="tx1"/>
                  </a:solidFill>
                </a:rPr>
                <a:t>Amplification (G/G)</a:t>
              </a:r>
              <a:endParaRPr lang="en-US" sz="140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267200" y="1143000"/>
            <a:ext cx="472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0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1775" indent="-231775"/>
            <a:r>
              <a:rPr lang="en-US" b="0" i="0" dirty="0" smtClean="0"/>
              <a:t>n=1 MHD spectroscopy: high </a:t>
            </a:r>
            <a:r>
              <a:rPr lang="en-US" b="0" i="0" dirty="0" err="1" smtClean="0">
                <a:latin typeface="Symbol" pitchFamily="18" charset="2"/>
              </a:rPr>
              <a:t>b</a:t>
            </a:r>
            <a:r>
              <a:rPr lang="en-US" b="0" i="0" baseline="-25000" dirty="0" err="1" smtClean="0"/>
              <a:t>N</a:t>
            </a:r>
            <a:r>
              <a:rPr lang="en-US" b="0" i="0" dirty="0" smtClean="0"/>
              <a:t> can be more stable</a:t>
            </a:r>
          </a:p>
          <a:p>
            <a:pPr marL="631825" lvl="1" indent="-231775"/>
            <a:r>
              <a:rPr lang="en-US" b="0" i="0" dirty="0" smtClean="0">
                <a:sym typeface="Wingdings" pitchFamily="2" charset="2"/>
              </a:rPr>
              <a:t>Combination of rotation and current profile effects at high beta</a:t>
            </a:r>
          </a:p>
          <a:p>
            <a:pPr marL="631825" lvl="1" indent="-231775"/>
            <a:r>
              <a:rPr lang="en-US" b="0" i="0" dirty="0" smtClean="0">
                <a:sym typeface="Wingdings" pitchFamily="2" charset="2"/>
              </a:rPr>
              <a:t>Important for advanced scenarios</a:t>
            </a:r>
            <a:endParaRPr lang="en-US" dirty="0" smtClean="0"/>
          </a:p>
        </p:txBody>
      </p:sp>
      <p:pic>
        <p:nvPicPr>
          <p:cNvPr id="96" name="Picture 95" descr="Pictur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42" y="4267200"/>
            <a:ext cx="4056158" cy="21077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71600" y="3928646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>
                <a:solidFill>
                  <a:srgbClr val="FF0000"/>
                </a:solidFill>
              </a:rPr>
              <a:t>NCC options:</a:t>
            </a:r>
            <a:endParaRPr lang="en-US" sz="16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3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NSTX has also made leading contributions </a:t>
            </a:r>
            <a:br>
              <a:rPr lang="en-US" sz="2400" dirty="0" smtClean="0"/>
            </a:br>
            <a:r>
              <a:rPr lang="en-US" sz="2400" dirty="0" smtClean="0"/>
              <a:t>to disruption warning research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  <p:sp>
        <p:nvSpPr>
          <p:cNvPr id="3076" name="Rectangle 20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273C22-C402-4A32-AA5B-C300AC9D36CA}" type="slidenum">
              <a:rPr lang="en-US" smtClean="0">
                <a:ea typeface="ＭＳ Ｐゴシック" pitchFamily="34" charset="-128"/>
                <a:cs typeface="Arial" charset="0"/>
              </a:rPr>
              <a:pPr>
                <a:defRPr/>
              </a:pPr>
              <a:t>14</a:t>
            </a:fld>
            <a:endParaRPr lang="en-US" smtClean="0"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3" name="Group 17"/>
          <p:cNvGrpSpPr>
            <a:grpSpLocks noChangeAspect="1"/>
          </p:cNvGrpSpPr>
          <p:nvPr/>
        </p:nvGrpSpPr>
        <p:grpSpPr>
          <a:xfrm>
            <a:off x="4419600" y="2209800"/>
            <a:ext cx="4590226" cy="3352800"/>
            <a:chOff x="5286757" y="1066801"/>
            <a:chExt cx="3790414" cy="2768600"/>
          </a:xfrm>
        </p:grpSpPr>
        <p:pic>
          <p:nvPicPr>
            <p:cNvPr id="8" name="Picture 7" descr="Screen shot 2012-10-01 at 1.15.59 PM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6757" y="1066801"/>
              <a:ext cx="3790414" cy="27686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154042" y="2795754"/>
              <a:ext cx="1539182" cy="338542"/>
            </a:xfrm>
            <a:prstGeom prst="rect">
              <a:avLst/>
            </a:prstGeom>
            <a:noFill/>
          </p:spPr>
          <p:txBody>
            <a:bodyPr wrap="none" lIns="91429" tIns="45714" rIns="91429" bIns="45714" rtlCol="0">
              <a:spAutoFit/>
            </a:bodyPr>
            <a:lstStyle/>
            <a:p>
              <a:r>
                <a:rPr lang="en-US" sz="1600" b="0" i="0" dirty="0" smtClean="0">
                  <a:solidFill>
                    <a:srgbClr val="004080"/>
                  </a:solidFill>
                  <a:latin typeface="+mn-lt"/>
                </a:rPr>
                <a:t>False positives</a:t>
              </a:r>
              <a:endParaRPr lang="en-US" sz="1600" b="0" i="0" dirty="0">
                <a:solidFill>
                  <a:srgbClr val="004080"/>
                </a:solidFill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7239000" y="3150477"/>
              <a:ext cx="12192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408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2700000" algn="tl" rotWithShape="0">
                <a:srgbClr val="004080">
                  <a:alpha val="43000"/>
                </a:srgbClr>
              </a:outerShdw>
            </a:effectLst>
          </p:spPr>
        </p:cxnSp>
        <p:sp>
          <p:nvSpPr>
            <p:cNvPr id="6" name="TextBox 5"/>
            <p:cNvSpPr txBox="1"/>
            <p:nvPr/>
          </p:nvSpPr>
          <p:spPr>
            <a:xfrm>
              <a:off x="7238347" y="1169277"/>
              <a:ext cx="1635006" cy="16773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29" tIns="45714" rIns="91429" bIns="45714" rtlCol="0">
              <a:spAutoFit/>
            </a:bodyPr>
            <a:lstStyle/>
            <a:p>
              <a:r>
                <a:rPr lang="en-US" sz="1800" b="0" i="0" dirty="0" smtClean="0">
                  <a:solidFill>
                    <a:srgbClr val="660066"/>
                  </a:solidFill>
                </a:rPr>
                <a:t>Neutron emission</a:t>
              </a:r>
            </a:p>
            <a:p>
              <a:r>
                <a:rPr lang="en-US" sz="1800" b="0" i="0" dirty="0" smtClean="0">
                  <a:solidFill>
                    <a:srgbClr val="660066"/>
                  </a:solidFill>
                </a:rPr>
                <a:t>RWM growth </a:t>
              </a:r>
            </a:p>
            <a:p>
              <a:r>
                <a:rPr lang="en-US" sz="1800" b="0" i="0" dirty="0" smtClean="0">
                  <a:solidFill>
                    <a:srgbClr val="660066"/>
                  </a:solidFill>
                </a:rPr>
                <a:t>Model locking</a:t>
              </a:r>
            </a:p>
            <a:p>
              <a:r>
                <a:rPr lang="en-US" sz="1800" b="0" i="0" dirty="0" err="1" smtClean="0">
                  <a:solidFill>
                    <a:srgbClr val="660066"/>
                  </a:solidFill>
                </a:rPr>
                <a:t>V</a:t>
              </a:r>
              <a:r>
                <a:rPr lang="en-US" sz="1800" b="0" i="0" baseline="-25000" dirty="0" err="1" smtClean="0">
                  <a:solidFill>
                    <a:srgbClr val="660066"/>
                  </a:solidFill>
                </a:rPr>
                <a:t>loop</a:t>
              </a:r>
              <a:r>
                <a:rPr lang="en-US" sz="1800" b="0" i="0" dirty="0" smtClean="0">
                  <a:solidFill>
                    <a:srgbClr val="660066"/>
                  </a:solidFill>
                </a:rPr>
                <a:t>,</a:t>
              </a:r>
              <a:r>
                <a:rPr lang="en-US" sz="1800" b="0" i="0" dirty="0">
                  <a:solidFill>
                    <a:srgbClr val="660066"/>
                  </a:solidFill>
                </a:rPr>
                <a:t> </a:t>
              </a:r>
              <a:r>
                <a:rPr lang="en-US" sz="1800" b="0" i="0" dirty="0" err="1" smtClean="0">
                  <a:solidFill>
                    <a:srgbClr val="660066"/>
                  </a:solidFill>
                </a:rPr>
                <a:t>v</a:t>
              </a:r>
              <a:r>
                <a:rPr lang="en-US" sz="1800" b="0" i="0" baseline="-25000" dirty="0" err="1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f</a:t>
              </a:r>
              <a:r>
                <a:rPr lang="en-US" sz="1800" b="0" i="0" dirty="0">
                  <a:solidFill>
                    <a:srgbClr val="660066"/>
                  </a:solidFill>
                  <a:latin typeface="Symbol" charset="2"/>
                  <a:cs typeface="Symbol" charset="2"/>
                </a:rPr>
                <a:t>, </a:t>
              </a:r>
              <a:r>
                <a:rPr lang="en-US" sz="1800" b="0" i="0" dirty="0" err="1" smtClean="0">
                  <a:solidFill>
                    <a:srgbClr val="660066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1800" b="0" i="0" baseline="-25000" dirty="0" err="1" smtClean="0">
                  <a:solidFill>
                    <a:srgbClr val="660066"/>
                  </a:solidFill>
                  <a:latin typeface="+mn-lt"/>
                  <a:cs typeface="Symbol" charset="2"/>
                </a:rPr>
                <a:t>E</a:t>
              </a:r>
              <a:endParaRPr lang="en-US" sz="1800" b="0" i="0" dirty="0">
                <a:solidFill>
                  <a:srgbClr val="660066"/>
                </a:solidFill>
                <a:latin typeface="+mn-lt"/>
              </a:endParaRPr>
            </a:p>
            <a:p>
              <a:r>
                <a:rPr lang="en-US" sz="1800" b="0" i="0" dirty="0" err="1" smtClean="0">
                  <a:solidFill>
                    <a:srgbClr val="660066"/>
                  </a:solidFill>
                </a:rPr>
                <a:t>dZ</a:t>
              </a:r>
              <a:r>
                <a:rPr lang="en-US" sz="1800" b="0" i="0" dirty="0" smtClean="0">
                  <a:solidFill>
                    <a:srgbClr val="660066"/>
                  </a:solidFill>
                </a:rPr>
                <a:t>/</a:t>
              </a:r>
              <a:r>
                <a:rPr lang="en-US" sz="1800" b="0" i="0" dirty="0" err="1" smtClean="0">
                  <a:solidFill>
                    <a:srgbClr val="660066"/>
                  </a:solidFill>
                </a:rPr>
                <a:t>dt</a:t>
              </a:r>
              <a:endParaRPr lang="en-US" sz="1800" b="0" i="0" dirty="0" smtClean="0">
                <a:solidFill>
                  <a:srgbClr val="660066"/>
                </a:solidFill>
              </a:endParaRPr>
            </a:p>
            <a:p>
              <a:r>
                <a:rPr lang="en-US" sz="1800" b="0" i="0" dirty="0" err="1">
                  <a:solidFill>
                    <a:srgbClr val="660066"/>
                  </a:solidFill>
                </a:rPr>
                <a:t>f</a:t>
              </a:r>
              <a:r>
                <a:rPr lang="en-US" sz="1800" b="0" i="0" baseline="-25000" dirty="0" err="1" smtClean="0">
                  <a:solidFill>
                    <a:srgbClr val="660066"/>
                  </a:solidFill>
                </a:rPr>
                <a:t>p</a:t>
              </a:r>
              <a:r>
                <a:rPr lang="en-US" sz="1800" b="0" i="0" dirty="0" smtClean="0">
                  <a:solidFill>
                    <a:srgbClr val="660066"/>
                  </a:solidFill>
                </a:rPr>
                <a:t>, </a:t>
              </a:r>
              <a:r>
                <a:rPr lang="en-US" sz="1800" b="0" i="0" dirty="0" err="1" smtClean="0">
                  <a:solidFill>
                    <a:srgbClr val="660066"/>
                  </a:solidFill>
                  <a:latin typeface="Brush Script MT Italic"/>
                  <a:cs typeface="Brush Script MT Italic"/>
                </a:rPr>
                <a:t>l</a:t>
              </a:r>
              <a:r>
                <a:rPr lang="en-US" sz="1800" b="0" i="0" baseline="-25000" dirty="0" err="1" smtClean="0">
                  <a:solidFill>
                    <a:srgbClr val="660066"/>
                  </a:solidFill>
                </a:rPr>
                <a:t>i</a:t>
              </a:r>
              <a:r>
                <a:rPr lang="en-US" sz="1800" b="0" i="0" baseline="-25000" dirty="0" smtClean="0">
                  <a:solidFill>
                    <a:srgbClr val="660066"/>
                  </a:solidFill>
                </a:rPr>
                <a:t>  </a:t>
              </a:r>
            </a:p>
            <a:p>
              <a:endParaRPr lang="en-US" sz="1800" b="0" i="0" dirty="0" smtClean="0">
                <a:solidFill>
                  <a:srgbClr val="660066"/>
                </a:solidFill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18288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1775" indent="-231775"/>
            <a:r>
              <a:rPr lang="en-US" sz="2000" i="0" dirty="0" smtClean="0"/>
              <a:t>Disruption warning algorithms:</a:t>
            </a:r>
          </a:p>
          <a:p>
            <a:pPr marL="457200" lvl="1" indent="-228600"/>
            <a:r>
              <a:rPr lang="en-US" sz="1800" i="0" dirty="0" smtClean="0">
                <a:solidFill>
                  <a:srgbClr val="FF0000"/>
                </a:solidFill>
              </a:rPr>
              <a:t>Based </a:t>
            </a:r>
            <a:r>
              <a:rPr lang="en-US" sz="1800" i="0" dirty="0">
                <a:solidFill>
                  <a:srgbClr val="FF0000"/>
                </a:solidFill>
              </a:rPr>
              <a:t>on </a:t>
            </a:r>
            <a:r>
              <a:rPr lang="en-US" sz="1800" i="0" dirty="0" smtClean="0">
                <a:solidFill>
                  <a:srgbClr val="FF0000"/>
                </a:solidFill>
              </a:rPr>
              <a:t>sensors + physics-based </a:t>
            </a:r>
            <a:r>
              <a:rPr lang="en-US" sz="1800" i="0" dirty="0">
                <a:solidFill>
                  <a:srgbClr val="FF0000"/>
                </a:solidFill>
              </a:rPr>
              <a:t>variables </a:t>
            </a:r>
            <a:r>
              <a:rPr lang="en-US" sz="1800" i="0" dirty="0" smtClean="0">
                <a:solidFill>
                  <a:srgbClr val="FF0000"/>
                </a:solidFill>
              </a:rPr>
              <a:t>(not neural net)</a:t>
            </a:r>
            <a:endParaRPr lang="en-US" sz="1800" i="0" dirty="0">
              <a:solidFill>
                <a:srgbClr val="FF0000"/>
              </a:solidFill>
            </a:endParaRPr>
          </a:p>
          <a:p>
            <a:pPr marL="457200" lvl="1" indent="-228600"/>
            <a:r>
              <a:rPr lang="en-US" sz="1800" b="0" i="0" dirty="0"/>
              <a:t>&lt; 4% missed, 3% false </a:t>
            </a:r>
            <a:r>
              <a:rPr lang="en-US" sz="1800" b="0" i="0" dirty="0" smtClean="0"/>
              <a:t>positives</a:t>
            </a:r>
            <a:endParaRPr lang="en-US" sz="1800" b="0" i="0" dirty="0"/>
          </a:p>
          <a:p>
            <a:pPr marL="457200" lvl="1" indent="-228600"/>
            <a:r>
              <a:rPr lang="en-US" sz="1800" b="0" i="0" dirty="0" smtClean="0"/>
              <a:t>ITER requires 95-98% prediction success for VDE, thermal quench</a:t>
            </a:r>
          </a:p>
          <a:p>
            <a:pPr marL="457200" lvl="1" indent="-228600"/>
            <a:r>
              <a:rPr lang="en-US" sz="1800" b="0" i="0" dirty="0" smtClean="0"/>
              <a:t>Will assess applicability to ITER through ITPA Joint Activity</a:t>
            </a:r>
          </a:p>
          <a:p>
            <a:pPr marL="457200" lvl="1" indent="-228600"/>
            <a:r>
              <a:rPr lang="en-US" sz="1800" b="0" i="0" dirty="0" smtClean="0"/>
              <a:t>Will also assess for ST-FNSF</a:t>
            </a:r>
          </a:p>
          <a:p>
            <a:pPr marL="231775" lvl="1" indent="-231775"/>
            <a:endParaRPr lang="en-US" sz="1800" b="0" i="0" dirty="0" smtClean="0"/>
          </a:p>
          <a:p>
            <a:pPr marL="231775" indent="-231775"/>
            <a:r>
              <a:rPr lang="en-US" sz="2000" i="0" dirty="0" smtClean="0"/>
              <a:t>Will use to trigger ramp-down and/or mitigation in NSTX-U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053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Macroscopic Stability 5 Year Goals: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3231"/>
            <a:ext cx="9144000" cy="20574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Study effects of reduced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*, q and rotation on LM, RWM, NTM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Test state-space control for EF, RWM for ITER, next-steps</a:t>
            </a:r>
            <a:endParaRPr lang="en-US" sz="1600" b="1" dirty="0" smtClean="0"/>
          </a:p>
          <a:p>
            <a:pPr marL="339725" indent="-339725">
              <a:lnSpc>
                <a:spcPct val="95000"/>
              </a:lnSpc>
            </a:pPr>
            <a:r>
              <a:rPr lang="en-US" dirty="0" smtClean="0"/>
              <a:t>Assess 3D field effects to provide basis for optimizing stability through rotation profile control by 3D fields 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EF penetration, rotation damping, ELM triggering and suppression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Picture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2188" y="3578231"/>
            <a:ext cx="1619412" cy="213676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730631"/>
            <a:ext cx="731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Understand disruption dynamics, develop prediction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 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detection, avoidance, mitigation</a:t>
            </a: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Enhance measurements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of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disruption heat loads, halos</a:t>
            </a: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Develop novel particle delivery techniques for mitigation:</a:t>
            </a:r>
          </a:p>
          <a:p>
            <a:pPr marL="857250" marR="0" lvl="2" indent="-1143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MGI in private-flux-region (PFR), electromagnetic particle injector</a:t>
            </a: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Beginning to test/utilize transport models to predict NSTX temperature profiles, identify possible missing physics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638800"/>
            <a:ext cx="9067800" cy="838200"/>
          </a:xfrm>
        </p:spPr>
        <p:txBody>
          <a:bodyPr/>
          <a:lstStyle/>
          <a:p>
            <a:r>
              <a:rPr lang="en-US" dirty="0" smtClean="0"/>
              <a:t>Over-prediction of core T</a:t>
            </a:r>
            <a:r>
              <a:rPr lang="en-US" baseline="-25000" dirty="0" smtClean="0"/>
              <a:t>e</a:t>
            </a:r>
            <a:r>
              <a:rPr lang="en-US" dirty="0" smtClean="0"/>
              <a:t> in NSTX may be due to transport from GAE/CAE modes not included in gyro-Landau-fluid model</a:t>
            </a:r>
          </a:p>
          <a:p>
            <a:endParaRPr lang="en-US" dirty="0"/>
          </a:p>
        </p:txBody>
      </p:sp>
      <p:grpSp>
        <p:nvGrpSpPr>
          <p:cNvPr id="4" name="Group 16"/>
          <p:cNvGrpSpPr>
            <a:grpSpLocks noChangeAspect="1"/>
          </p:cNvGrpSpPr>
          <p:nvPr/>
        </p:nvGrpSpPr>
        <p:grpSpPr>
          <a:xfrm>
            <a:off x="6756050" y="3376555"/>
            <a:ext cx="2285086" cy="2186045"/>
            <a:chOff x="6528816" y="2819400"/>
            <a:chExt cx="2538984" cy="2428939"/>
          </a:xfrm>
        </p:grpSpPr>
        <p:grpSp>
          <p:nvGrpSpPr>
            <p:cNvPr id="5" name="Group 7"/>
            <p:cNvGrpSpPr>
              <a:grpSpLocks noChangeAspect="1"/>
            </p:cNvGrpSpPr>
            <p:nvPr/>
          </p:nvGrpSpPr>
          <p:grpSpPr>
            <a:xfrm>
              <a:off x="6678967" y="2819400"/>
              <a:ext cx="2388833" cy="2428939"/>
              <a:chOff x="7086913" y="1333251"/>
              <a:chExt cx="1911066" cy="2095750"/>
            </a:xfrm>
          </p:grpSpPr>
          <p:pic>
            <p:nvPicPr>
              <p:cNvPr id="9" name="Picture 2" descr="C:\Users\yren\Documents\MATLAB\work_nstx\figure_save\te_prediction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 bwMode="auto">
              <a:xfrm>
                <a:off x="7086913" y="1333251"/>
                <a:ext cx="1911066" cy="2095750"/>
              </a:xfrm>
              <a:prstGeom prst="rect">
                <a:avLst/>
              </a:prstGeom>
              <a:noFill/>
            </p:spPr>
          </p:pic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8061643" y="1456582"/>
                <a:ext cx="800869" cy="295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29" tIns="45714" rIns="91429" bIns="45714">
                <a:spAutoFit/>
              </a:bodyPr>
              <a:lstStyle/>
              <a:p>
                <a:r>
                  <a:rPr lang="en-US" sz="1800" i="0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sz="1800" i="0" baseline="-25000" dirty="0" smtClean="0">
                    <a:solidFill>
                      <a:schemeClr val="tx1"/>
                    </a:solidFill>
                  </a:rPr>
                  <a:t>e </a:t>
                </a:r>
                <a:r>
                  <a:rPr lang="en-US" sz="1800" i="0" dirty="0">
                    <a:solidFill>
                      <a:schemeClr val="tx1"/>
                    </a:solidFill>
                  </a:rPr>
                  <a:t>(</a:t>
                </a:r>
                <a:r>
                  <a:rPr lang="en-US" sz="1800" i="0" dirty="0" err="1">
                    <a:solidFill>
                      <a:schemeClr val="tx1"/>
                    </a:solidFill>
                  </a:rPr>
                  <a:t>keV</a:t>
                </a:r>
                <a:r>
                  <a:rPr lang="en-US" sz="1800" i="0" dirty="0">
                    <a:solidFill>
                      <a:schemeClr val="tx1"/>
                    </a:solidFill>
                  </a:rPr>
                  <a:t>)</a:t>
                </a:r>
                <a:endParaRPr lang="en-US" sz="1800" i="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6528816" y="2819400"/>
              <a:ext cx="457200" cy="19812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803136" y="4648200"/>
              <a:ext cx="152400" cy="2286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grpSp>
        <p:nvGrpSpPr>
          <p:cNvPr id="6" name="Group 17"/>
          <p:cNvGrpSpPr>
            <a:grpSpLocks noChangeAspect="1"/>
          </p:cNvGrpSpPr>
          <p:nvPr/>
        </p:nvGrpSpPr>
        <p:grpSpPr>
          <a:xfrm>
            <a:off x="4724400" y="3364469"/>
            <a:ext cx="2208434" cy="2198131"/>
            <a:chOff x="5076374" y="1358594"/>
            <a:chExt cx="1963053" cy="2136774"/>
          </a:xfrm>
          <a:solidFill>
            <a:schemeClr val="bg1"/>
          </a:solidFill>
        </p:grpSpPr>
        <p:pic>
          <p:nvPicPr>
            <p:cNvPr id="19" name="Picture 18" descr="collisionality_scan_Ti_pred_comparison_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076374" y="1358594"/>
              <a:ext cx="1963053" cy="21367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7"/>
            <p:cNvSpPr txBox="1">
              <a:spLocks noChangeArrowheads="1"/>
            </p:cNvSpPr>
            <p:nvPr/>
          </p:nvSpPr>
          <p:spPr bwMode="auto">
            <a:xfrm>
              <a:off x="6136406" y="1495397"/>
              <a:ext cx="777888" cy="295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sz="1800" i="0" dirty="0" smtClean="0">
                  <a:solidFill>
                    <a:schemeClr val="tx1"/>
                  </a:solidFill>
                </a:rPr>
                <a:t>T</a:t>
              </a:r>
              <a:r>
                <a:rPr lang="en-US" sz="1800" i="0" baseline="-25000" dirty="0" smtClean="0">
                  <a:solidFill>
                    <a:schemeClr val="tx1"/>
                  </a:solidFill>
                </a:rPr>
                <a:t>i </a:t>
              </a:r>
              <a:r>
                <a:rPr lang="en-US" sz="1800" i="0" dirty="0" smtClean="0">
                  <a:solidFill>
                    <a:schemeClr val="tx1"/>
                  </a:solidFill>
                </a:rPr>
                <a:t>(</a:t>
              </a:r>
              <a:r>
                <a:rPr lang="en-US" sz="1800" i="0" dirty="0" err="1" smtClean="0">
                  <a:solidFill>
                    <a:schemeClr val="tx1"/>
                  </a:solidFill>
                </a:rPr>
                <a:t>keV</a:t>
              </a:r>
              <a:r>
                <a:rPr lang="en-US" sz="1800" i="0" dirty="0">
                  <a:solidFill>
                    <a:schemeClr val="tx1"/>
                  </a:solidFill>
                </a:rPr>
                <a:t>)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200" y="32004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860" lvl="0" indent="-34286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Utilizing neoclassical + drift wave models to simulate NSTX T</a:t>
            </a:r>
            <a:r>
              <a:rPr lang="en-US" sz="2400" b="0" i="0" kern="0" baseline="-25000" dirty="0" smtClean="0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 and T</a:t>
            </a:r>
            <a:r>
              <a:rPr lang="en-US" sz="2400" b="0" i="0" kern="0" baseline="-25000" dirty="0" smtClean="0">
                <a:solidFill>
                  <a:schemeClr val="tx1"/>
                </a:solidFill>
                <a:latin typeface="+mn-lt"/>
                <a:cs typeface="+mn-cs"/>
              </a:rPr>
              <a:t>e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 profiles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(collaboration with GA)</a:t>
            </a:r>
            <a:endParaRPr lang="en-US" sz="2400" b="0" i="0" kern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Need model for </a:t>
            </a:r>
            <a:r>
              <a:rPr lang="en-US" sz="2000" b="0" i="0" kern="0" dirty="0" smtClean="0">
                <a:solidFill>
                  <a:schemeClr val="accent2"/>
                </a:solidFill>
                <a:latin typeface="Symbol" pitchFamily="18" charset="2"/>
              </a:rPr>
              <a:t>c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 in edge region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Discrepancy in core T</a:t>
            </a:r>
            <a:r>
              <a:rPr lang="en-US" sz="2000" b="0" i="0" kern="0" baseline="-25000" dirty="0" smtClean="0">
                <a:solidFill>
                  <a:schemeClr val="accent2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 prediction for beam-heated H-modes</a:t>
            </a:r>
          </a:p>
          <a:p>
            <a:pPr marL="342860" marR="0" lvl="0" indent="-34286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7"/>
          <p:cNvGrpSpPr/>
          <p:nvPr/>
        </p:nvGrpSpPr>
        <p:grpSpPr>
          <a:xfrm>
            <a:off x="5867400" y="1066800"/>
            <a:ext cx="2286000" cy="2286000"/>
            <a:chOff x="5181600" y="1066800"/>
            <a:chExt cx="2286000" cy="2286000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1066800"/>
              <a:ext cx="2286000" cy="209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6553200" y="30142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0" dirty="0" smtClean="0">
                  <a:solidFill>
                    <a:schemeClr val="tx1"/>
                  </a:solidFill>
                  <a:latin typeface="+mn-lt"/>
                </a:rPr>
                <a:t>r/a</a:t>
              </a:r>
              <a:endParaRPr lang="en-US" sz="1600" i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172200" y="1143000"/>
              <a:ext cx="152400" cy="1524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293">
                <a:spcBef>
                  <a:spcPct val="20000"/>
                </a:spcBef>
                <a:buFontTx/>
                <a:buChar char="•"/>
              </a:pPr>
              <a:endParaRPr lang="en-US" dirty="0" smtClean="0">
                <a:latin typeface="Helvetica" pitchFamily="-12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1170801"/>
              <a:ext cx="838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i="0" dirty="0" smtClean="0"/>
                <a:t>T</a:t>
              </a:r>
              <a:r>
                <a:rPr lang="en-US" sz="1800" i="0" baseline="-25000" dirty="0" smtClean="0"/>
                <a:t>e</a:t>
              </a:r>
              <a:r>
                <a:rPr lang="en-US" sz="1800" i="0" dirty="0" smtClean="0"/>
                <a:t> (</a:t>
              </a:r>
              <a:r>
                <a:rPr lang="en-US" sz="1800" i="0" dirty="0" err="1" smtClean="0"/>
                <a:t>keV</a:t>
              </a:r>
              <a:r>
                <a:rPr lang="en-US" sz="1800" i="0" dirty="0" smtClean="0"/>
                <a:t>)</a:t>
              </a:r>
              <a:endParaRPr lang="en-US" sz="1800" i="0" dirty="0"/>
            </a:p>
          </p:txBody>
        </p:sp>
        <p:sp>
          <p:nvSpPr>
            <p:cNvPr id="26" name="Right Arrow 25"/>
            <p:cNvSpPr/>
            <p:nvPr/>
          </p:nvSpPr>
          <p:spPr bwMode="auto">
            <a:xfrm rot="18182692">
              <a:off x="6222051" y="2168107"/>
              <a:ext cx="934400" cy="158395"/>
            </a:xfrm>
            <a:prstGeom prst="rightArrow">
              <a:avLst>
                <a:gd name="adj1" fmla="val 49748"/>
                <a:gd name="adj2" fmla="val 128014"/>
              </a:avLst>
            </a:prstGeom>
            <a:solidFill>
              <a:schemeClr val="bg1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6200" y="990600"/>
            <a:ext cx="548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860" lvl="0" indent="-342860" eaLnBrk="0" hangingPunct="0">
              <a:spcBef>
                <a:spcPct val="20000"/>
              </a:spcBef>
              <a:buFontTx/>
              <a:buChar char="•"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NSTX H-modes showed broadening of T</a:t>
            </a:r>
            <a:r>
              <a:rPr lang="en-US" sz="2400" b="0" i="0" kern="0" baseline="-25000" dirty="0" smtClean="0">
                <a:solidFill>
                  <a:schemeClr val="tx1"/>
                </a:solidFill>
                <a:latin typeface="+mn-lt"/>
                <a:cs typeface="+mn-cs"/>
              </a:rPr>
              <a:t>e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 profile as B</a:t>
            </a:r>
            <a:r>
              <a:rPr lang="en-US" sz="2400" b="0" i="0" kern="0" baseline="-25000" dirty="0" smtClean="0">
                <a:solidFill>
                  <a:schemeClr val="tx1"/>
                </a:solidFill>
                <a:latin typeface="+mn-lt"/>
                <a:cs typeface="+mn-cs"/>
              </a:rPr>
              <a:t>T</a:t>
            </a:r>
            <a:r>
              <a:rPr lang="en-US" sz="2400" b="0" i="0" kern="0" dirty="0" smtClean="0">
                <a:solidFill>
                  <a:schemeClr val="tx1"/>
                </a:solidFill>
                <a:latin typeface="+mn-lt"/>
                <a:cs typeface="+mn-cs"/>
              </a:rPr>
              <a:t> was increased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 kern="0" dirty="0" smtClean="0">
                <a:solidFill>
                  <a:schemeClr val="accent2"/>
                </a:solidFill>
                <a:latin typeface="+mn-lt"/>
              </a:rPr>
              <a:t>Similar broadening trend observed with increased lithium deposition</a:t>
            </a:r>
          </a:p>
          <a:p>
            <a:pPr marL="5715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 kern="0" dirty="0" err="1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sz="2000" b="0" i="0" kern="0" baseline="-25000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000" b="0" i="0" kern="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2000" b="0" i="0" kern="0" baseline="-25000" dirty="0" err="1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2000" b="0" i="0" kern="0" dirty="0" smtClean="0">
                <a:solidFill>
                  <a:srgbClr val="FF0000"/>
                </a:solidFill>
                <a:latin typeface="+mn-lt"/>
              </a:rPr>
              <a:t> scales as ~1/</a:t>
            </a:r>
            <a:r>
              <a:rPr lang="en-US" sz="2000" b="0" i="0" kern="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="0" i="0" kern="0" dirty="0" smtClean="0">
                <a:solidFill>
                  <a:srgbClr val="FF0000"/>
                </a:solidFill>
                <a:latin typeface="+mn-lt"/>
              </a:rPr>
              <a:t>* in both datasets</a:t>
            </a:r>
          </a:p>
          <a:p>
            <a:pPr marL="342860" marR="0" lvl="0" indent="-34286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D638747E-09AD-4C3A-9D13-6024E79E966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Transport and Turbulence 5 Year Goals: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838200"/>
          </a:xfrm>
        </p:spPr>
        <p:txBody>
          <a:bodyPr/>
          <a:lstStyle/>
          <a:p>
            <a:pPr marL="457200" indent="-457200">
              <a:lnSpc>
                <a:spcPct val="95000"/>
              </a:lnSpc>
            </a:pPr>
            <a:r>
              <a:rPr lang="en-US" dirty="0" smtClean="0"/>
              <a:t>Characterize H-mode global energy confinement scaling in the lower </a:t>
            </a:r>
            <a:r>
              <a:rPr lang="en-US" dirty="0" err="1" smtClean="0"/>
              <a:t>collisionality</a:t>
            </a:r>
            <a:r>
              <a:rPr lang="en-US" dirty="0" smtClean="0"/>
              <a:t> regime of NSTX-U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95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 typeface="Helvetica" pitchFamily="34" charset="0"/>
              <a:buChar char="–"/>
              <a:tabLst>
                <a:tab pos="742950" algn="l"/>
              </a:tabLst>
              <a:defRPr/>
            </a:pPr>
            <a:r>
              <a:rPr lang="en-US" sz="200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Builds on identification of ETG w/ </a:t>
            </a:r>
            <a:r>
              <a:rPr lang="en-US" sz="2000" i="0" kern="0" dirty="0" smtClean="0">
                <a:solidFill>
                  <a:schemeClr val="accent2"/>
                </a:solidFill>
                <a:cs typeface="Calibri" pitchFamily="34" charset="0"/>
              </a:rPr>
              <a:t>novel </a:t>
            </a:r>
            <a:r>
              <a:rPr lang="en-US" sz="200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high-</a:t>
            </a:r>
            <a:r>
              <a:rPr lang="en-US" sz="2000" i="0" kern="0" dirty="0" err="1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k</a:t>
            </a:r>
            <a:r>
              <a:rPr lang="en-US" sz="2000" i="0" kern="0" baseline="-25000" dirty="0" err="1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r</a:t>
            </a:r>
            <a:r>
              <a:rPr lang="en-US" sz="200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 scattering in NSTX</a:t>
            </a:r>
          </a:p>
          <a:p>
            <a:pPr marL="742950" lvl="1" indent="-285750" eaLnBrk="0" hangingPunct="0">
              <a:lnSpc>
                <a:spcPct val="95000"/>
              </a:lnSpc>
              <a:spcBef>
                <a:spcPct val="20000"/>
              </a:spcBef>
              <a:buFont typeface="Helvetica" pitchFamily="34" charset="0"/>
              <a:buChar char="–"/>
              <a:tabLst>
                <a:tab pos="742950" algn="l"/>
              </a:tabLst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Establish and validate reduced transport models</a:t>
            </a:r>
          </a:p>
        </p:txBody>
      </p:sp>
      <p:pic>
        <p:nvPicPr>
          <p:cNvPr id="3074" name="Picture 2" descr="C:\Users\jmenard\Documents\My Files\PPPL\Projects\NSTX\Program\5 year planning\2014-2018\Chapter text\Chapter_00_Coverpage_ToC_ExecSumm\Coverpage and web figures\Figure source\highk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375" y="2209800"/>
            <a:ext cx="3468625" cy="25146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2438400"/>
            <a:ext cx="624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Identify modes causing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anomalous electron thermal, momentum, particle/impurity transport</a:t>
            </a: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Exploit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scaling dependencies of modes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798513" marR="0" lvl="2" indent="-109538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Example: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-tearing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c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lang="en-US" sz="1800" b="0" i="0" kern="0" dirty="0" smtClean="0">
                <a:solidFill>
                  <a:srgbClr val="FF0000"/>
                </a:solidFill>
                <a:latin typeface="+mn-lt"/>
                <a:cs typeface="Calibri" pitchFamily="34" charset="0"/>
                <a:sym typeface="Symbol"/>
              </a:rPr>
              <a:t>~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n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, ETG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c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~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n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0</a:t>
            </a: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Relate predicted turbulence to data: </a:t>
            </a:r>
          </a:p>
          <a:p>
            <a:pPr marL="801688" lvl="2" indent="-112713" eaLnBrk="0" hangingPunct="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b="0" i="0" kern="0" dirty="0" smtClean="0">
                <a:solidFill>
                  <a:srgbClr val="FF0000"/>
                </a:solidFill>
                <a:cs typeface="Calibri" pitchFamily="34" charset="0"/>
              </a:rPr>
              <a:t>Low-k (BES), </a:t>
            </a:r>
            <a:r>
              <a:rPr lang="en-US" sz="1800" b="0" i="0" kern="0" dirty="0" smtClean="0">
                <a:solidFill>
                  <a:srgbClr val="FF0000"/>
                </a:solidFill>
                <a:latin typeface="Symbol" pitchFamily="18" charset="2"/>
                <a:cs typeface="Calibri" pitchFamily="34" charset="0"/>
              </a:rPr>
              <a:t>d</a:t>
            </a:r>
            <a:r>
              <a:rPr lang="en-US" sz="1800" b="0" i="0" kern="0" dirty="0" smtClean="0">
                <a:solidFill>
                  <a:srgbClr val="FF0000"/>
                </a:solidFill>
                <a:cs typeface="Calibri" pitchFamily="34" charset="0"/>
              </a:rPr>
              <a:t>B (</a:t>
            </a:r>
            <a:r>
              <a:rPr lang="en-US" sz="1800" b="0" i="0" kern="0" dirty="0" err="1" smtClean="0">
                <a:solidFill>
                  <a:srgbClr val="FF0000"/>
                </a:solidFill>
                <a:cs typeface="Calibri" pitchFamily="34" charset="0"/>
              </a:rPr>
              <a:t>polarimetry</a:t>
            </a:r>
            <a:r>
              <a:rPr lang="en-US" sz="1800" b="0" i="0" kern="0" dirty="0" smtClean="0">
                <a:solidFill>
                  <a:srgbClr val="FF0000"/>
                </a:solidFill>
                <a:cs typeface="Calibri" pitchFamily="34" charset="0"/>
              </a:rPr>
              <a:t>), high </a:t>
            </a:r>
            <a:r>
              <a:rPr lang="en-US" sz="1800" b="0" i="0" kern="0" dirty="0" err="1" smtClean="0">
                <a:solidFill>
                  <a:srgbClr val="FF0000"/>
                </a:solidFill>
                <a:cs typeface="Calibri" pitchFamily="34" charset="0"/>
              </a:rPr>
              <a:t>k</a:t>
            </a:r>
            <a:r>
              <a:rPr lang="en-US" sz="1800" b="0" i="0" kern="0" baseline="-25000" dirty="0" err="1" smtClean="0">
                <a:solidFill>
                  <a:srgbClr val="FF0000"/>
                </a:solidFill>
                <a:cs typeface="Calibri" pitchFamily="34" charset="0"/>
              </a:rPr>
              <a:t>r</a:t>
            </a:r>
            <a:r>
              <a:rPr lang="en-US" sz="1800" b="0" i="0" kern="0" dirty="0" smtClean="0">
                <a:solidFill>
                  <a:srgbClr val="FF0000"/>
                </a:solidFill>
                <a:cs typeface="Calibri" pitchFamily="34" charset="0"/>
              </a:rPr>
              <a:t> &amp; </a:t>
            </a:r>
            <a:r>
              <a:rPr lang="en-US" sz="1800" b="0" i="0" kern="0" dirty="0" err="1" smtClean="0">
                <a:solidFill>
                  <a:srgbClr val="FF0000"/>
                </a:solidFill>
                <a:cs typeface="Calibri" pitchFamily="34" charset="0"/>
              </a:rPr>
              <a:t>k</a:t>
            </a:r>
            <a:r>
              <a:rPr lang="en-US" sz="1800" b="0" i="0" kern="0" baseline="-25000" dirty="0" err="1" smtClean="0">
                <a:solidFill>
                  <a:srgbClr val="FF0000"/>
                </a:solidFill>
                <a:latin typeface="Symbol" pitchFamily="18" charset="2"/>
                <a:cs typeface="Calibri" pitchFamily="34" charset="0"/>
              </a:rPr>
              <a:t>q</a:t>
            </a:r>
            <a:r>
              <a:rPr lang="en-US" sz="1800" b="0" i="0" kern="0" dirty="0" smtClean="0">
                <a:solidFill>
                  <a:srgbClr val="FF0000"/>
                </a:solidFill>
                <a:cs typeface="Calibri" pitchFamily="34" charset="0"/>
              </a:rPr>
              <a:t> (</a:t>
            </a:r>
            <a:r>
              <a:rPr lang="en-US" sz="1800" b="0" i="0" kern="0" dirty="0" smtClean="0">
                <a:solidFill>
                  <a:srgbClr val="FF0000"/>
                </a:solidFill>
                <a:latin typeface="Symbol" pitchFamily="18" charset="2"/>
                <a:cs typeface="Calibri" pitchFamily="34" charset="0"/>
              </a:rPr>
              <a:t>m</a:t>
            </a:r>
            <a:r>
              <a:rPr lang="en-US" sz="1800" b="0" i="0" kern="0" dirty="0" smtClean="0">
                <a:solidFill>
                  <a:srgbClr val="FF0000"/>
                </a:solidFill>
                <a:cs typeface="Calibri" pitchFamily="34" charset="0"/>
              </a:rPr>
              <a:t>-wave)</a:t>
            </a:r>
          </a:p>
        </p:txBody>
      </p:sp>
      <p:sp>
        <p:nvSpPr>
          <p:cNvPr id="13" name="Right Arrow 12"/>
          <p:cNvSpPr/>
          <p:nvPr/>
        </p:nvSpPr>
        <p:spPr bwMode="auto">
          <a:xfrm rot="19632319">
            <a:off x="6186077" y="4517902"/>
            <a:ext cx="413898" cy="173036"/>
          </a:xfrm>
          <a:prstGeom prst="rightArrow">
            <a:avLst>
              <a:gd name="adj1" fmla="val 73585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Highest priority research goals for NSTX-U: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1295400"/>
            <a:ext cx="883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Demonstrate 100% non-inductive sustainment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Access reduced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* and high-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combined with ability to vary q and rotation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Develop/understand non-inductive start-up,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ramp-up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(overdrive) </a:t>
            </a:r>
            <a:r>
              <a:rPr lang="en-US" sz="2800" b="0" i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for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ST-FNSF with small/no solenoid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4.	Develop high-flux-expansion “snowflake”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divertor</a:t>
            </a:r>
            <a:r>
              <a:rPr lang="en-US" sz="2800" b="0" i="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Calibri" pitchFamily="34" charset="0"/>
              </a:rPr>
              <a:t> +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radiative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detachment </a:t>
            </a:r>
            <a:r>
              <a:rPr lang="en-US" sz="2800" b="0" i="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Calibri" pitchFamily="34" charset="0"/>
              </a:rPr>
              <a:t>to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mitigate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high heat fluxes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5.	Assess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high-Z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+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liquid </a:t>
            </a:r>
            <a:r>
              <a:rPr lang="en-US" sz="2800" b="0" i="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Calibri" pitchFamily="34" charset="0"/>
              </a:rPr>
              <a:t>L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lang="en-US" sz="2800" b="0" i="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Calibri" pitchFamily="34" charset="0"/>
              </a:rPr>
              <a:t>plasma facing components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Simulations support non-inductive start-up/ramp-up strategy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990600"/>
            <a:ext cx="4648200" cy="1524000"/>
          </a:xfrm>
        </p:spPr>
        <p:txBody>
          <a:bodyPr rIns="0"/>
          <a:lstStyle/>
          <a:p>
            <a:pPr marL="171450" indent="-171450"/>
            <a:r>
              <a:rPr lang="en-US" sz="2000" dirty="0" smtClean="0"/>
              <a:t>TRANSP:  NSTX-U more tangential NBI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3-4x higher CD at low I</a:t>
            </a:r>
            <a:r>
              <a:rPr lang="en-US" sz="2000" baseline="-25000" dirty="0" smtClean="0"/>
              <a:t>P </a:t>
            </a:r>
            <a:r>
              <a:rPr lang="en-US" sz="1800" dirty="0" smtClean="0"/>
              <a:t>(0.4MA)</a:t>
            </a:r>
            <a:endParaRPr lang="en-US" sz="2000" dirty="0" smtClean="0"/>
          </a:p>
          <a:p>
            <a:pPr marL="171450" indent="-171450"/>
            <a:endParaRPr lang="en-US" sz="600" dirty="0" smtClean="0"/>
          </a:p>
          <a:p>
            <a:pPr marL="171450" indent="-171450"/>
            <a:r>
              <a:rPr lang="en-US" sz="2000" dirty="0" smtClean="0"/>
              <a:t>TSC: non-inductive ramp-up from 0.4MA to 1MA possible w/ BS + NBI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987" y="2695575"/>
            <a:ext cx="33034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9906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TSC code (2D) successfully simulates CHI I</a:t>
            </a:r>
            <a:r>
              <a:rPr kumimoji="0" lang="en-US" sz="19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~200kA achieved in NSTX</a:t>
            </a:r>
          </a:p>
          <a:p>
            <a:pPr marL="342860" marR="0" lvl="0" indent="-34286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45720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i="0" kern="0" noProof="0" dirty="0" smtClean="0">
                <a:solidFill>
                  <a:schemeClr val="tx1"/>
                </a:solidFill>
                <a:latin typeface="+mn-lt"/>
                <a:cs typeface="+mn-cs"/>
              </a:rPr>
              <a:t>TSC +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tools included in 5 year plan support CHI I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400kA in NSTX-U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60" marR="0" lvl="0" indent="-34286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952707" cy="25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986339" y="1893948"/>
            <a:ext cx="3204661" cy="2373252"/>
            <a:chOff x="5045394" y="1329654"/>
            <a:chExt cx="4005827" cy="29665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3597" b="-1"/>
            <a:stretch/>
          </p:blipFill>
          <p:spPr>
            <a:xfrm>
              <a:off x="5519956" y="1573105"/>
              <a:ext cx="3531265" cy="236273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85033" y="3884636"/>
              <a:ext cx="2286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>
                  <a:solidFill>
                    <a:schemeClr val="tx1"/>
                  </a:solidFill>
                </a:rPr>
                <a:t>0</a:t>
              </a:r>
              <a:endParaRPr lang="en-US" sz="90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9255" y="1329654"/>
              <a:ext cx="846589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i="0" dirty="0" smtClean="0">
                  <a:solidFill>
                    <a:srgbClr val="0000FF"/>
                  </a:solidFill>
                </a:rPr>
                <a:t>1.0 </a:t>
              </a:r>
              <a:r>
                <a:rPr lang="en-US" sz="1050" i="0" dirty="0" err="1" smtClean="0">
                  <a:solidFill>
                    <a:srgbClr val="0000FF"/>
                  </a:solidFill>
                </a:rPr>
                <a:t>ms</a:t>
              </a:r>
              <a:endParaRPr lang="en-US" sz="1050" i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00645" y="1329654"/>
              <a:ext cx="846589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i="0" dirty="0" smtClean="0">
                  <a:solidFill>
                    <a:srgbClr val="0000FF"/>
                  </a:solidFill>
                </a:rPr>
                <a:t>1.6 </a:t>
              </a:r>
              <a:r>
                <a:rPr lang="en-US" sz="1050" i="0" dirty="0" err="1" smtClean="0">
                  <a:solidFill>
                    <a:srgbClr val="0000FF"/>
                  </a:solidFill>
                </a:rPr>
                <a:t>ms</a:t>
              </a:r>
              <a:endParaRPr lang="en-US" sz="1050" i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73493" y="1329654"/>
              <a:ext cx="846589" cy="327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50" i="0" dirty="0" smtClean="0">
                  <a:solidFill>
                    <a:srgbClr val="0000FF"/>
                  </a:solidFill>
                </a:rPr>
                <a:t>2.7 </a:t>
              </a:r>
              <a:r>
                <a:rPr lang="en-US" sz="1050" i="0" dirty="0" err="1" smtClean="0">
                  <a:solidFill>
                    <a:srgbClr val="0000FF"/>
                  </a:solidFill>
                </a:rPr>
                <a:t>ms</a:t>
              </a:r>
              <a:endParaRPr lang="en-US" sz="1050" i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84878" y="3886201"/>
              <a:ext cx="2286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4023" y="3886201"/>
              <a:ext cx="2286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95846" y="3886201"/>
              <a:ext cx="2286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>
                  <a:solidFill>
                    <a:schemeClr val="tx1"/>
                  </a:solidFill>
                </a:rPr>
                <a:t>0</a:t>
              </a:r>
              <a:endParaRPr lang="en-US" sz="90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70522" y="3887761"/>
              <a:ext cx="2286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78056" y="3887761"/>
              <a:ext cx="2286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64012" y="3886201"/>
              <a:ext cx="2286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>
                  <a:solidFill>
                    <a:schemeClr val="tx1"/>
                  </a:solidFill>
                </a:rPr>
                <a:t>0</a:t>
              </a:r>
              <a:endParaRPr lang="en-US" sz="90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47078" y="3887761"/>
              <a:ext cx="2286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37833" y="3887761"/>
              <a:ext cx="2286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66971" y="4007678"/>
              <a:ext cx="616241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R (m)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07193" y="4006980"/>
              <a:ext cx="616241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R (m)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96382" y="4006980"/>
              <a:ext cx="616241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R (m)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08136" y="2632745"/>
              <a:ext cx="3810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801" y="3625980"/>
              <a:ext cx="3810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-2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08833" y="2125210"/>
              <a:ext cx="3810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>
                  <a:solidFill>
                    <a:schemeClr val="tx1"/>
                  </a:solidFill>
                </a:rPr>
                <a:t>1</a:t>
              </a:r>
              <a:endParaRPr lang="en-US" sz="90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08833" y="1619612"/>
              <a:ext cx="3810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57801" y="3124200"/>
              <a:ext cx="381000" cy="288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i="0" dirty="0" smtClean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4876296" y="2640661"/>
              <a:ext cx="607502" cy="26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800" i="0" dirty="0" smtClean="0">
                  <a:solidFill>
                    <a:schemeClr val="tx1"/>
                  </a:solidFill>
                </a:rPr>
                <a:t>Z (m)</a:t>
              </a: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28600" y="52578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228600" marR="0" lvl="1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Higher injector flux,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toroidal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field, CHI voltage</a:t>
            </a:r>
          </a:p>
          <a:p>
            <a:pPr marL="228600" marR="0" lvl="1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1MW 28GHz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ECH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(increases T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572000" y="5791200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0" bIns="45714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But, RF heating (ECH and/or HHFW)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CHI likely required to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couple to NBI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NSTX Upgrade mission elements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9D361-F75F-4FBB-8BD2-938629B6E82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grpSp>
        <p:nvGrpSpPr>
          <p:cNvPr id="2" name="Group 21"/>
          <p:cNvGrpSpPr/>
          <p:nvPr/>
        </p:nvGrpSpPr>
        <p:grpSpPr>
          <a:xfrm>
            <a:off x="6096000" y="4724400"/>
            <a:ext cx="2362200" cy="1730375"/>
            <a:chOff x="5218113" y="4213225"/>
            <a:chExt cx="2362200" cy="1730375"/>
          </a:xfrm>
        </p:grpSpPr>
        <p:pic>
          <p:nvPicPr>
            <p:cNvPr id="13320" name="Picture 24" descr="com_Machinecutaway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03913" y="4213225"/>
              <a:ext cx="1676400" cy="173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12"/>
            <p:cNvSpPr txBox="1">
              <a:spLocks noChangeArrowheads="1"/>
            </p:cNvSpPr>
            <p:nvPr/>
          </p:nvSpPr>
          <p:spPr bwMode="auto">
            <a:xfrm>
              <a:off x="5218113" y="4271066"/>
              <a:ext cx="710429" cy="323159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91429" tIns="45714" rIns="91429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dirty="0"/>
                <a:t>ITER</a:t>
              </a:r>
            </a:p>
          </p:txBody>
        </p:sp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76200" y="1295400"/>
            <a:ext cx="5715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169843" indent="-169843" defTabSz="804769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>
                <a:solidFill>
                  <a:schemeClr val="tx1"/>
                </a:solidFill>
                <a:latin typeface="+mn-lt"/>
                <a:cs typeface="+mn-cs"/>
              </a:rPr>
              <a:t>Advance ST as candidate for Fusion Nuclear Science Facility (FNSF</a:t>
            </a:r>
            <a:r>
              <a:rPr lang="en-US" sz="2400" i="0" kern="0" dirty="0" smtClean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marL="169843" indent="-169843" defTabSz="804769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0" i="0" kern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69843" indent="-169843" defTabSz="804769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i="0" kern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69843" indent="-169843" defTabSz="804769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 smtClean="0">
                <a:solidFill>
                  <a:schemeClr val="tx1"/>
                </a:solidFill>
                <a:latin typeface="+mn-lt"/>
                <a:cs typeface="+mn-cs"/>
              </a:rPr>
              <a:t>Develop solutions for the </a:t>
            </a:r>
            <a:r>
              <a:rPr lang="en-US" sz="2400" i="0" kern="0" dirty="0">
                <a:solidFill>
                  <a:schemeClr val="tx1"/>
                </a:solidFill>
                <a:latin typeface="+mn-lt"/>
                <a:cs typeface="+mn-cs"/>
              </a:rPr>
              <a:t>plasma-material interface </a:t>
            </a:r>
            <a:r>
              <a:rPr lang="en-US" sz="2400" i="0" kern="0" dirty="0" smtClean="0">
                <a:solidFill>
                  <a:schemeClr val="tx1"/>
                </a:solidFill>
                <a:latin typeface="+mn-lt"/>
                <a:cs typeface="+mn-cs"/>
              </a:rPr>
              <a:t>challenge</a:t>
            </a:r>
          </a:p>
          <a:p>
            <a:pPr marL="169843" indent="-169843" defTabSz="804769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i="0" kern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69843" indent="-169843" defTabSz="804769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400" i="0" kern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69843" indent="-169843" defTabSz="804769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 smtClean="0">
                <a:solidFill>
                  <a:schemeClr val="tx1"/>
                </a:solidFill>
                <a:latin typeface="+mn-lt"/>
                <a:cs typeface="+mn-cs"/>
              </a:rPr>
              <a:t>Explore unique ST parameter regimes to advance predictive </a:t>
            </a:r>
            <a:r>
              <a:rPr lang="en-US" sz="2400" i="0" kern="0" dirty="0">
                <a:solidFill>
                  <a:schemeClr val="tx1"/>
                </a:solidFill>
                <a:latin typeface="+mn-lt"/>
                <a:cs typeface="+mn-cs"/>
              </a:rPr>
              <a:t>capability </a:t>
            </a:r>
            <a:r>
              <a:rPr lang="en-US" sz="2400" i="0" kern="0" dirty="0" smtClean="0">
                <a:solidFill>
                  <a:schemeClr val="tx1"/>
                </a:solidFill>
                <a:latin typeface="+mn-lt"/>
                <a:cs typeface="+mn-cs"/>
              </a:rPr>
              <a:t>- for </a:t>
            </a:r>
            <a:r>
              <a:rPr lang="en-US" sz="2400" i="0" kern="0" dirty="0">
                <a:solidFill>
                  <a:schemeClr val="tx1"/>
                </a:solidFill>
                <a:latin typeface="+mn-lt"/>
                <a:cs typeface="+mn-cs"/>
              </a:rPr>
              <a:t>ITER and </a:t>
            </a:r>
            <a:r>
              <a:rPr lang="en-US" sz="2400" i="0" kern="0" dirty="0" smtClean="0">
                <a:solidFill>
                  <a:schemeClr val="tx1"/>
                </a:solidFill>
                <a:latin typeface="+mn-lt"/>
                <a:cs typeface="+mn-cs"/>
              </a:rPr>
              <a:t>beyond</a:t>
            </a:r>
          </a:p>
          <a:p>
            <a:pPr marL="169843" indent="-169843" defTabSz="804769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endParaRPr lang="en-US" i="0" kern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69843" indent="-169843" defTabSz="804769" eaLnBrk="0" hangingPunct="0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 smtClean="0">
                <a:solidFill>
                  <a:schemeClr val="tx1"/>
                </a:solidFill>
                <a:latin typeface="+mn-lt"/>
                <a:cs typeface="+mn-cs"/>
              </a:rPr>
              <a:t>Develop </a:t>
            </a:r>
            <a:r>
              <a:rPr lang="en-US" sz="2400" i="0" kern="0" dirty="0">
                <a:solidFill>
                  <a:schemeClr val="tx1"/>
                </a:solidFill>
                <a:latin typeface="+mn-lt"/>
                <a:cs typeface="+mn-cs"/>
              </a:rPr>
              <a:t>ST as fusion energy system</a:t>
            </a:r>
            <a:endParaRPr lang="en-US" sz="2400" b="0" i="0" kern="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5682186" y="3258240"/>
            <a:ext cx="3190350" cy="1313760"/>
            <a:chOff x="5572650" y="2743199"/>
            <a:chExt cx="3190350" cy="1313760"/>
          </a:xfrm>
        </p:grpSpPr>
        <p:pic>
          <p:nvPicPr>
            <p:cNvPr id="133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2650" y="2743199"/>
              <a:ext cx="15303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7504112" y="3733800"/>
              <a:ext cx="1018205" cy="323159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lIns="91429" tIns="45714" rIns="91429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dirty="0"/>
                <a:t>Lithium</a:t>
              </a:r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5572650" y="3733800"/>
              <a:ext cx="1556814" cy="323159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 lIns="91429" tIns="45714" rIns="91429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dirty="0"/>
                <a:t>“Snowflake”</a:t>
              </a:r>
            </a:p>
          </p:txBody>
        </p:sp>
        <p:pic>
          <p:nvPicPr>
            <p:cNvPr id="133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88013" y="2743199"/>
              <a:ext cx="1274762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4926" y="990600"/>
            <a:ext cx="246947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943600" y="1219200"/>
            <a:ext cx="1371600" cy="276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 dirty="0"/>
              <a:t>ST-FNSF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HHFW can efficiently heat low I</a:t>
            </a:r>
            <a:r>
              <a:rPr lang="en-US" sz="2400" baseline="-25000" dirty="0" smtClean="0">
                <a:ea typeface="ＭＳ Ｐゴシック" pitchFamily="34" charset="-128"/>
              </a:rPr>
              <a:t>P</a:t>
            </a:r>
            <a:r>
              <a:rPr lang="en-US" sz="2400" dirty="0" smtClean="0">
                <a:ea typeface="ＭＳ Ｐゴシック" pitchFamily="34" charset="-128"/>
              </a:rPr>
              <a:t> targets for plasma start-up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1828800"/>
          </a:xfrm>
        </p:spPr>
        <p:txBody>
          <a:bodyPr/>
          <a:lstStyle/>
          <a:p>
            <a:r>
              <a:rPr lang="en-US" sz="2000" dirty="0" smtClean="0"/>
              <a:t>NSTX high-harmonic fast-wave (HHFW) antenna will also be utilized on NSTX-U</a:t>
            </a:r>
          </a:p>
          <a:p>
            <a:pPr lvl="1"/>
            <a:r>
              <a:rPr lang="en-US" sz="1800" dirty="0" smtClean="0"/>
              <a:t>12 strap, 30MHz, P</a:t>
            </a:r>
            <a:r>
              <a:rPr lang="en-US" sz="1800" baseline="-25000" dirty="0" smtClean="0"/>
              <a:t>RF</a:t>
            </a:r>
            <a:r>
              <a:rPr lang="en-US" sz="1800" dirty="0" smtClean="0"/>
              <a:t> ≤ 6MW</a:t>
            </a:r>
          </a:p>
          <a:p>
            <a:pPr lvl="1"/>
            <a:r>
              <a:rPr lang="en-US" sz="1800" dirty="0" smtClean="0"/>
              <a:t>HHFW:  highest ST T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(0) ~ 6keV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79" descr="HHFW Antenna Photos After Double Feed Upgrade.jpg"/>
          <p:cNvPicPr>
            <a:picLocks noChangeAspect="1"/>
          </p:cNvPicPr>
          <p:nvPr/>
        </p:nvPicPr>
        <p:blipFill>
          <a:blip r:embed="rId2" cstate="print"/>
          <a:srcRect b="8450"/>
          <a:stretch>
            <a:fillRect/>
          </a:stretch>
        </p:blipFill>
        <p:spPr bwMode="auto">
          <a:xfrm>
            <a:off x="5105400" y="1143000"/>
            <a:ext cx="3200400" cy="184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34290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(0)=3keV RF-heated H-mode at I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300kA with only P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RF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1.4MW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69664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375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9"/>
          <p:cNvSpPr>
            <a:spLocks noChangeArrowheads="1"/>
          </p:cNvSpPr>
          <p:nvPr/>
        </p:nvSpPr>
        <p:spPr bwMode="auto">
          <a:xfrm>
            <a:off x="4429125" y="5487987"/>
            <a:ext cx="179536" cy="18466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endParaRPr lang="en-US" b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57800" y="35052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Non-inductive fraction ≥ 70%</a:t>
            </a:r>
          </a:p>
          <a:p>
            <a:pPr marL="628650" marR="0" lvl="1" indent="-2317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f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BS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~50%,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f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RFCD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 ~ 20-35%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0800000" flipH="1">
            <a:off x="3810000" y="4953000"/>
            <a:ext cx="761999" cy="381000"/>
          </a:xfrm>
          <a:prstGeom prst="rightArrow">
            <a:avLst>
              <a:gd name="adj1" fmla="val 73585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Start-up/Ramp-up + RF Heating/Current Drive Goals:</a:t>
            </a:r>
            <a:endParaRPr lang="en-US" sz="480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5777523" y="3657600"/>
            <a:ext cx="3290277" cy="2209800"/>
            <a:chOff x="5701323" y="2438400"/>
            <a:chExt cx="3290277" cy="2286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01323" y="2438400"/>
              <a:ext cx="2604477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28GHz_Gyrotron_2.tif"/>
            <p:cNvPicPr>
              <a:picLocks noChangeAspect="1"/>
            </p:cNvPicPr>
            <p:nvPr/>
          </p:nvPicPr>
          <p:blipFill>
            <a:blip r:embed="rId3" cstate="print">
              <a:lum bright="20000" contrast="30000"/>
            </a:blip>
            <a:srcRect/>
            <a:stretch>
              <a:fillRect/>
            </a:stretch>
          </p:blipFill>
          <p:spPr bwMode="auto">
            <a:xfrm>
              <a:off x="8391380" y="2530475"/>
              <a:ext cx="600220" cy="188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200" y="10668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Test higher-current CHI start-up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 (~400kA)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Test NBI + bootstrap current overdrive/ramp-up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Develop HHFW and EC heating for fully non-inductive plasma current start-up and ramp-up</a:t>
            </a: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Extend HHFW to higher power (3-4MW), demonstrate HHFW-driven 100% non-inductive at 300-400kA</a:t>
            </a:r>
          </a:p>
          <a:p>
            <a:pPr marL="1142733" marR="0" lvl="2" indent="-228546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Goal: </a:t>
            </a:r>
            <a:r>
              <a:rPr lang="en-US" sz="1800" b="0" i="0" kern="0" noProof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maintain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I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confine 2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nd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NBI fast-ions</a:t>
            </a:r>
          </a:p>
          <a:p>
            <a:pPr marL="1142733" marR="0" lvl="2" indent="-228546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42820" marR="0" lvl="0" indent="-34282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Validate advanced RF codes for NSTX-U,  predict RF performance in ITER and FNSF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3810000"/>
            <a:ext cx="556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742776" lvl="1" indent="-285684" eaLnBrk="0" hangingPunct="0">
              <a:lnSpc>
                <a:spcPct val="95000"/>
              </a:lnSpc>
              <a:spcBef>
                <a:spcPct val="20000"/>
              </a:spcBef>
              <a:buFontTx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Use ECH (~1MW, 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28GHz), then HHFW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to increase T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of CHI plasmas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fo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r NBI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Tes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t h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igh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-power EBW to generate start-up current - builds on MAST results</a:t>
            </a:r>
          </a:p>
        </p:txBody>
      </p:sp>
      <p:sp>
        <p:nvSpPr>
          <p:cNvPr id="12" name="Right Arrow 11"/>
          <p:cNvSpPr/>
          <p:nvPr/>
        </p:nvSpPr>
        <p:spPr bwMode="auto">
          <a:xfrm rot="10800000" flipH="1">
            <a:off x="5257800" y="4114800"/>
            <a:ext cx="457200" cy="228600"/>
          </a:xfrm>
          <a:prstGeom prst="rightArrow">
            <a:avLst>
              <a:gd name="adj1" fmla="val 73585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4" name="Picture 79" descr="HHFW Antenna Photos After Double Feed Upgrade.jpg"/>
          <p:cNvPicPr>
            <a:picLocks noChangeAspect="1"/>
          </p:cNvPicPr>
          <p:nvPr/>
        </p:nvPicPr>
        <p:blipFill>
          <a:blip r:embed="rId4" cstate="print"/>
          <a:srcRect b="8450"/>
          <a:stretch>
            <a:fillRect/>
          </a:stretch>
        </p:blipFill>
        <p:spPr bwMode="auto">
          <a:xfrm>
            <a:off x="7086600" y="2133600"/>
            <a:ext cx="1978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Highest priority research goals for NSTX-U: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1295400"/>
            <a:ext cx="883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Demonstrate 100% non-inductive sustainment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Access reduced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* and high-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combined with ability to vary q and rotation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Develop/understand non-inductive start-up,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ramp-up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(overdrive) </a:t>
            </a:r>
            <a:r>
              <a:rPr lang="en-US" sz="2800" b="0" i="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Calibri" pitchFamily="34" charset="0"/>
              </a:rPr>
              <a:t>for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ST-FNSF with small/no solenoid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4.	Develop high-flux-expansion “snowflake”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divertor</a:t>
            </a:r>
            <a:r>
              <a:rPr lang="en-US" sz="2800" b="0" i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 +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radiative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detachment </a:t>
            </a:r>
            <a:r>
              <a:rPr lang="en-US" sz="2800" b="0" i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mitigate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high heat fluxes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5.	Assess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high-Z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+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liquid </a:t>
            </a:r>
            <a:r>
              <a:rPr lang="en-US" sz="2800" b="0" i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L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lang="en-US" sz="2800" b="0" i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plasma facing components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Snowflake </a:t>
            </a:r>
            <a:r>
              <a:rPr lang="en-US" sz="2400" dirty="0" err="1" smtClean="0"/>
              <a:t>divertor</a:t>
            </a:r>
            <a:r>
              <a:rPr lang="en-US" sz="2400" dirty="0" smtClean="0"/>
              <a:t> effective for heat flux mitigation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36452"/>
            <a:ext cx="8839200" cy="1887748"/>
          </a:xfrm>
        </p:spPr>
        <p:txBody>
          <a:bodyPr/>
          <a:lstStyle/>
          <a:p>
            <a:pPr lvl="0"/>
            <a:r>
              <a:rPr lang="en-US" dirty="0" smtClean="0">
                <a:ea typeface="ＭＳ Ｐゴシック" pitchFamily="34" charset="-128"/>
              </a:rPr>
              <a:t>NSTX: can reduce heat flux by 2-4× via partial detachment</a:t>
            </a:r>
          </a:p>
          <a:p>
            <a:endParaRPr lang="en-US" sz="1200" dirty="0" smtClean="0"/>
          </a:p>
          <a:p>
            <a:r>
              <a:rPr lang="en-US" dirty="0" smtClean="0"/>
              <a:t>Snowflake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additional x-point near primary x-point </a:t>
            </a:r>
          </a:p>
          <a:p>
            <a:pPr lvl="1"/>
            <a:r>
              <a:rPr lang="en-US" dirty="0" smtClean="0"/>
              <a:t>NSTX:  High flux expansion = 40-60 lowers incident q</a:t>
            </a:r>
            <a:r>
              <a:rPr lang="en-US" baseline="-25000" dirty="0" smtClean="0">
                <a:latin typeface="Symbol" pitchFamily="18" charset="2"/>
              </a:rPr>
              <a:t></a:t>
            </a:r>
          </a:p>
          <a:p>
            <a:pPr lvl="1"/>
            <a:r>
              <a:rPr lang="en-US" dirty="0" smtClean="0"/>
              <a:t>Longer field-line-length promotes temperature drop, detachment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5" name="Group 22"/>
          <p:cNvGrpSpPr>
            <a:grpSpLocks noChangeAspect="1"/>
          </p:cNvGrpSpPr>
          <p:nvPr/>
        </p:nvGrpSpPr>
        <p:grpSpPr>
          <a:xfrm>
            <a:off x="152399" y="3419362"/>
            <a:ext cx="4806944" cy="2600438"/>
            <a:chOff x="4800600" y="3868358"/>
            <a:chExt cx="4038600" cy="218478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27838" y="3919538"/>
              <a:ext cx="1887537" cy="203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6840538" y="3919538"/>
              <a:ext cx="133350" cy="2057400"/>
            </a:xfrm>
            <a:prstGeom prst="rect">
              <a:avLst/>
            </a:prstGeom>
            <a:solidFill>
              <a:schemeClr val="bg1"/>
            </a:solidFill>
            <a:ln w="0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 sz="1100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6934200" y="3891631"/>
              <a:ext cx="1842052" cy="31029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800" i="0" dirty="0" smtClean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Snowflake/X </a:t>
              </a:r>
              <a:r>
                <a:rPr lang="en-US" sz="1800" i="0" dirty="0" err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Divertor</a:t>
              </a:r>
              <a:endParaRPr lang="en-US" sz="1800" i="0" dirty="0">
                <a:solidFill>
                  <a:srgbClr val="000000"/>
                </a:solidFill>
                <a:latin typeface="Arial Narrow" pitchFamily="34" charset="0"/>
                <a:cs typeface="Arial" charset="0"/>
              </a:endParaRPr>
            </a:p>
          </p:txBody>
        </p: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4800600" y="3868358"/>
              <a:ext cx="2057400" cy="2108580"/>
              <a:chOff x="1295400" y="933267"/>
              <a:chExt cx="2226365" cy="2343333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95400" y="990600"/>
                <a:ext cx="2226365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29"/>
              <p:cNvSpPr>
                <a:spLocks noChangeArrowheads="1"/>
              </p:cNvSpPr>
              <p:nvPr/>
            </p:nvSpPr>
            <p:spPr bwMode="auto">
              <a:xfrm>
                <a:off x="1316736" y="990600"/>
                <a:ext cx="152400" cy="2286000"/>
              </a:xfrm>
              <a:prstGeom prst="rect">
                <a:avLst/>
              </a:prstGeom>
              <a:solidFill>
                <a:schemeClr val="bg1"/>
              </a:solidFill>
              <a:ln w="0" algn="ctr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 sz="110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60316" y="933267"/>
                <a:ext cx="2057864" cy="39657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 algn="ctr">
                  <a:defRPr/>
                </a:pPr>
                <a:r>
                  <a:rPr lang="en-US" sz="1800" i="0" dirty="0">
                    <a:solidFill>
                      <a:srgbClr val="000000"/>
                    </a:solidFill>
                    <a:latin typeface="Arial Narrow" pitchFamily="34" charset="0"/>
                    <a:cs typeface="Arial" charset="0"/>
                  </a:rPr>
                  <a:t>Standard </a:t>
                </a:r>
                <a:r>
                  <a:rPr lang="en-US" sz="1800" i="0" dirty="0" err="1">
                    <a:solidFill>
                      <a:srgbClr val="000000"/>
                    </a:solidFill>
                    <a:latin typeface="Arial Narrow" pitchFamily="34" charset="0"/>
                    <a:cs typeface="Arial" charset="0"/>
                  </a:rPr>
                  <a:t>Divertor</a:t>
                </a:r>
                <a:endParaRPr lang="en-US" sz="1800" i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endParaRPr>
              </a:p>
            </p:txBody>
          </p:sp>
        </p:grp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4953000" y="5443538"/>
              <a:ext cx="3886200" cy="60960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343162"/>
            <a:ext cx="3810000" cy="236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Boundary Physics, SOL/</a:t>
            </a:r>
            <a:r>
              <a:rPr lang="en-US" sz="2800" dirty="0" err="1" smtClean="0"/>
              <a:t>Divertor</a:t>
            </a:r>
            <a:r>
              <a:rPr lang="en-US" sz="2800" dirty="0" smtClean="0"/>
              <a:t>, PMI 5 Year Goals: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/>
          <a:lstStyle/>
          <a:p>
            <a:pPr marL="457200" indent="-457200">
              <a:lnSpc>
                <a:spcPct val="95000"/>
              </a:lnSpc>
            </a:pPr>
            <a:r>
              <a:rPr lang="en-US" dirty="0" smtClean="0"/>
              <a:t>Assess, optimize, control pedestal structure, transport, stability</a:t>
            </a:r>
            <a:endParaRPr lang="en-US" sz="700" dirty="0" smtClean="0"/>
          </a:p>
          <a:p>
            <a:pPr marL="457200" indent="-457200">
              <a:lnSpc>
                <a:spcPct val="95000"/>
              </a:lnSpc>
              <a:buFont typeface="+mj-lt"/>
              <a:buAutoNum type="arabicPeriod"/>
            </a:pPr>
            <a:endParaRPr lang="en-US" sz="100" dirty="0" smtClean="0"/>
          </a:p>
          <a:p>
            <a:pPr marL="457200" indent="-457200">
              <a:lnSpc>
                <a:spcPct val="95000"/>
              </a:lnSpc>
            </a:pPr>
            <a:r>
              <a:rPr lang="en-US" dirty="0" smtClean="0"/>
              <a:t>Assess and control </a:t>
            </a:r>
            <a:r>
              <a:rPr lang="en-US" dirty="0" err="1" smtClean="0"/>
              <a:t>divertor</a:t>
            </a:r>
            <a:r>
              <a:rPr lang="en-US" dirty="0" smtClean="0"/>
              <a:t> heat fluxes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Measure SOL widths at lower </a:t>
            </a:r>
            <a:r>
              <a:rPr lang="en-US" dirty="0" smtClean="0">
                <a:latin typeface="Symbol" pitchFamily="18" charset="2"/>
              </a:rPr>
              <a:t></a:t>
            </a:r>
            <a:r>
              <a:rPr lang="en-US" dirty="0" smtClean="0"/>
              <a:t>, higher B</a:t>
            </a:r>
            <a:r>
              <a:rPr lang="en-US" baseline="-25000" dirty="0" smtClean="0"/>
              <a:t>T</a:t>
            </a:r>
            <a:r>
              <a:rPr lang="en-US" dirty="0" smtClean="0"/>
              <a:t>, I</a:t>
            </a:r>
            <a:r>
              <a:rPr lang="en-US" baseline="-25000" dirty="0" smtClean="0"/>
              <a:t>P</a:t>
            </a:r>
            <a:r>
              <a:rPr lang="en-US" dirty="0" smtClean="0"/>
              <a:t>, P</a:t>
            </a:r>
            <a:r>
              <a:rPr lang="en-US" baseline="-25000" dirty="0" smtClean="0"/>
              <a:t>SOL</a:t>
            </a:r>
            <a:endParaRPr lang="en-US" dirty="0" smtClean="0"/>
          </a:p>
          <a:p>
            <a:pPr marL="798513" lvl="2" indent="-171450">
              <a:lnSpc>
                <a:spcPct val="95000"/>
              </a:lnSpc>
            </a:pPr>
            <a:r>
              <a:rPr lang="en-US" dirty="0" smtClean="0"/>
              <a:t>Compare data to fluid and gyro-kinetic models 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Assess, control, optimize snowflake/X-</a:t>
            </a:r>
            <a:r>
              <a:rPr lang="en-US" dirty="0" err="1" smtClean="0"/>
              <a:t>divertor</a:t>
            </a:r>
            <a:endParaRPr lang="en-US" dirty="0" smtClean="0"/>
          </a:p>
          <a:p>
            <a:pPr lvl="1">
              <a:lnSpc>
                <a:spcPct val="95000"/>
              </a:lnSpc>
            </a:pPr>
            <a:r>
              <a:rPr lang="en-US" dirty="0" smtClean="0"/>
              <a:t>Develop highly-radiating </a:t>
            </a:r>
            <a:r>
              <a:rPr lang="en-US" dirty="0" err="1" smtClean="0"/>
              <a:t>divertor</a:t>
            </a:r>
            <a:r>
              <a:rPr lang="en-US" dirty="0" smtClean="0"/>
              <a:t> w/ feedback control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Assess impact of high-Z tile row(s) on core impurities</a:t>
            </a:r>
          </a:p>
          <a:p>
            <a:pPr lvl="1">
              <a:lnSpc>
                <a:spcPct val="95000"/>
              </a:lnSpc>
            </a:pPr>
            <a:endParaRPr lang="en-US" sz="700" dirty="0" smtClean="0"/>
          </a:p>
          <a:p>
            <a:pPr marL="457200" indent="-457200">
              <a:lnSpc>
                <a:spcPct val="95000"/>
              </a:lnSpc>
            </a:pPr>
            <a:r>
              <a:rPr lang="en-US" dirty="0" smtClean="0"/>
              <a:t>Establish, compare particle control methods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Validate </a:t>
            </a:r>
            <a:r>
              <a:rPr lang="en-US" dirty="0" err="1" smtClean="0"/>
              <a:t>cryo</a:t>
            </a:r>
            <a:r>
              <a:rPr lang="en-US" dirty="0" smtClean="0"/>
              <a:t>-pump physics design, assess density control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Compare </a:t>
            </a:r>
            <a:r>
              <a:rPr lang="en-US" dirty="0" err="1" smtClean="0"/>
              <a:t>cryo</a:t>
            </a:r>
            <a:r>
              <a:rPr lang="en-US" dirty="0" smtClean="0"/>
              <a:t> to lithium coatings for n</a:t>
            </a:r>
            <a:r>
              <a:rPr lang="en-US" baseline="-25000" dirty="0" smtClean="0"/>
              <a:t>e</a:t>
            </a:r>
            <a:r>
              <a:rPr lang="en-US" dirty="0" smtClean="0"/>
              <a:t>, impurity,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dirty="0" smtClean="0">
                <a:sym typeface="Wingdings" pitchFamily="2" charset="2"/>
              </a:rPr>
              <a:t>*</a:t>
            </a:r>
            <a:r>
              <a:rPr lang="en-US" dirty="0" smtClean="0"/>
              <a:t> control</a:t>
            </a:r>
          </a:p>
          <a:p>
            <a:pPr>
              <a:lnSpc>
                <a:spcPct val="95000"/>
              </a:lnSpc>
            </a:pPr>
            <a:endParaRPr lang="en-US" sz="400" dirty="0" smtClean="0"/>
          </a:p>
          <a:p>
            <a:pPr>
              <a:lnSpc>
                <a:spcPct val="95000"/>
              </a:lnSpc>
            </a:pPr>
            <a:r>
              <a:rPr lang="en-US" dirty="0" smtClean="0"/>
              <a:t>Explore Li/liquid-metal plasma material interactions</a:t>
            </a:r>
          </a:p>
          <a:p>
            <a:pPr lvl="1"/>
            <a:r>
              <a:rPr lang="en-US" dirty="0" smtClean="0"/>
              <a:t>Li surface-science, continuous vapor-shielding, material migration and evolution, lab R&amp;D:  flowing Li loops, capillary-restrained Li surfaces</a:t>
            </a:r>
          </a:p>
          <a:p>
            <a:pPr lvl="1">
              <a:lnSpc>
                <a:spcPct val="95000"/>
              </a:lnSpc>
            </a:pPr>
            <a:endParaRPr lang="en-US" dirty="0" smtClean="0"/>
          </a:p>
          <a:p>
            <a:pPr lvl="1">
              <a:lnSpc>
                <a:spcPct val="95000"/>
              </a:lnSpc>
            </a:pP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 descr="lambda_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600200"/>
            <a:ext cx="2286000" cy="2438400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 cstate="print"/>
          <a:srcRect l="5" r="55959"/>
          <a:stretch>
            <a:fillRect/>
          </a:stretch>
        </p:blipFill>
        <p:spPr bwMode="auto">
          <a:xfrm>
            <a:off x="7682372" y="4114800"/>
            <a:ext cx="124714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Lithium Granule Injector (LGI) developed for NSTX is promising tool for pedestal control and scenario optimization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1066800"/>
            <a:ext cx="5334000" cy="5410200"/>
          </a:xfrm>
        </p:spPr>
        <p:txBody>
          <a:bodyPr>
            <a:noAutofit/>
          </a:bodyPr>
          <a:lstStyle/>
          <a:p>
            <a:pPr marL="228600" indent="-228600"/>
            <a:r>
              <a:rPr lang="en-US" dirty="0" smtClean="0"/>
              <a:t>Successful EAST collaboration </a:t>
            </a:r>
          </a:p>
          <a:p>
            <a:pPr marL="457200" lvl="1" indent="-228600"/>
            <a:r>
              <a:rPr lang="en-US" dirty="0" smtClean="0"/>
              <a:t>Demonstrated LGI ELM-pacing at 25 Hz with nearly 100% triggering reliability</a:t>
            </a:r>
          </a:p>
          <a:p>
            <a:pPr marL="457200" lvl="1" indent="-228600"/>
            <a:r>
              <a:rPr lang="en-US" dirty="0" smtClean="0"/>
              <a:t>Capable of up to 1 kHz injection</a:t>
            </a:r>
          </a:p>
          <a:p>
            <a:endParaRPr lang="en-US" sz="800" dirty="0" smtClean="0"/>
          </a:p>
          <a:p>
            <a:pPr marL="228600" indent="-228600"/>
            <a:r>
              <a:rPr lang="en-US" dirty="0" smtClean="0"/>
              <a:t>LGI will be tested on NSTX-U for high-frequency ELM pacing</a:t>
            </a:r>
          </a:p>
          <a:p>
            <a:pPr marL="457200" lvl="1" indent="-228600"/>
            <a:r>
              <a:rPr lang="en-US" dirty="0" smtClean="0"/>
              <a:t>Possible density control technique:</a:t>
            </a:r>
          </a:p>
          <a:p>
            <a:pPr marL="857204" lvl="2" indent="-228600"/>
            <a:r>
              <a:rPr lang="en-US" dirty="0" smtClean="0"/>
              <a:t>Combine Li coatings for D pumping with  LGI for ELM-expulsion of carbon</a:t>
            </a:r>
          </a:p>
          <a:p>
            <a:pPr marL="457200" lvl="1" indent="-228600"/>
            <a:r>
              <a:rPr lang="en-US" dirty="0" smtClean="0"/>
              <a:t>Goal: reduce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to ~2-2.5</a:t>
            </a:r>
          </a:p>
          <a:p>
            <a:pPr marL="457200" lvl="1" indent="-228600"/>
            <a:r>
              <a:rPr lang="en-US" dirty="0" smtClean="0"/>
              <a:t>Injection of Li granules could also potentially replenish PFC Li coatings</a:t>
            </a:r>
          </a:p>
          <a:p>
            <a:endParaRPr lang="en-US" sz="800" dirty="0" smtClean="0"/>
          </a:p>
          <a:p>
            <a:pPr marL="228600" indent="-228600"/>
            <a:r>
              <a:rPr lang="en-US" dirty="0" smtClean="0"/>
              <a:t>JET/ITER: potentially interested in testing Be granules for ELM pacing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14" t="13504" r="720" b="11268"/>
          <a:stretch/>
        </p:blipFill>
        <p:spPr bwMode="auto">
          <a:xfrm>
            <a:off x="197235" y="968727"/>
            <a:ext cx="3003165" cy="261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0"/>
          <p:cNvGrpSpPr>
            <a:grpSpLocks noChangeAspect="1"/>
          </p:cNvGrpSpPr>
          <p:nvPr/>
        </p:nvGrpSpPr>
        <p:grpSpPr>
          <a:xfrm>
            <a:off x="372494" y="3905250"/>
            <a:ext cx="2770347" cy="2571750"/>
            <a:chOff x="990600" y="3657600"/>
            <a:chExt cx="3078163" cy="2857500"/>
          </a:xfrm>
        </p:grpSpPr>
        <p:pic>
          <p:nvPicPr>
            <p:cNvPr id="208" name="Picture 2" descr="hg2012090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062"/>
            <a:stretch/>
          </p:blipFill>
          <p:spPr bwMode="auto">
            <a:xfrm>
              <a:off x="1600200" y="3657600"/>
              <a:ext cx="2468563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hg2012090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3886"/>
            <a:stretch/>
          </p:blipFill>
          <p:spPr bwMode="auto">
            <a:xfrm>
              <a:off x="990600" y="3657600"/>
              <a:ext cx="652751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1447800" y="6195060"/>
              <a:ext cx="304800" cy="12954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7015" y="373380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EAST data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xmlns="" val="17144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Summary:  NSTX-U aims to carry out leading</a:t>
            </a:r>
            <a:br>
              <a:rPr lang="en-US" sz="2800" dirty="0" smtClean="0"/>
            </a:br>
            <a:r>
              <a:rPr lang="en-US" sz="2800" dirty="0" smtClean="0"/>
              <a:t>research in support of FNSF/next-steps and ITER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343400"/>
          </a:xfrm>
        </p:spPr>
        <p:txBody>
          <a:bodyPr/>
          <a:lstStyle/>
          <a:p>
            <a:r>
              <a:rPr lang="en-US" dirty="0" smtClean="0"/>
              <a:t>Non-inductive sustainment:  NSTX-U aims to be the ST leader, will complement AT approach (DIII-D, KSTAR, EAST)</a:t>
            </a:r>
          </a:p>
          <a:p>
            <a:endParaRPr lang="en-US" sz="600" dirty="0" smtClean="0"/>
          </a:p>
          <a:p>
            <a:r>
              <a:rPr lang="en-US" dirty="0" smtClean="0"/>
              <a:t>Aim to make major advancements in transport understanding: Low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* + high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+ turbulence diagnostics unique in world</a:t>
            </a:r>
          </a:p>
          <a:p>
            <a:endParaRPr lang="en-US" sz="1200" dirty="0" smtClean="0"/>
          </a:p>
          <a:p>
            <a:r>
              <a:rPr lang="en-US" dirty="0" smtClean="0"/>
              <a:t>NSTX-U will advance non-inductive start-up/ramp-up using unique combination of </a:t>
            </a:r>
            <a:r>
              <a:rPr lang="en-US" dirty="0" err="1" smtClean="0"/>
              <a:t>helicity</a:t>
            </a:r>
            <a:r>
              <a:rPr lang="en-US" dirty="0" smtClean="0"/>
              <a:t> injection + RF + NBI techniques</a:t>
            </a:r>
          </a:p>
          <a:p>
            <a:endParaRPr lang="en-US" sz="1200" dirty="0" smtClean="0"/>
          </a:p>
          <a:p>
            <a:r>
              <a:rPr lang="en-US" dirty="0" smtClean="0"/>
              <a:t>With MAST-U, STs will lead development of novel </a:t>
            </a:r>
            <a:r>
              <a:rPr lang="en-US" dirty="0" err="1" smtClean="0"/>
              <a:t>divertors</a:t>
            </a:r>
            <a:r>
              <a:rPr lang="en-US" dirty="0" smtClean="0"/>
              <a:t>:</a:t>
            </a:r>
          </a:p>
          <a:p>
            <a:pPr marL="574675" lvl="1" indent="-234950"/>
            <a:r>
              <a:rPr lang="en-US" dirty="0" smtClean="0"/>
              <a:t>Snowflake / X-</a:t>
            </a:r>
            <a:r>
              <a:rPr lang="en-US" dirty="0" err="1" smtClean="0"/>
              <a:t>divertor</a:t>
            </a:r>
            <a:r>
              <a:rPr lang="en-US" dirty="0" smtClean="0"/>
              <a:t>, Super-X </a:t>
            </a:r>
          </a:p>
          <a:p>
            <a:pPr marL="574675" lvl="1" indent="-234950"/>
            <a:r>
              <a:rPr lang="en-US" dirty="0" smtClean="0"/>
              <a:t>NSTX-U aiming to lead development of </a:t>
            </a:r>
            <a:r>
              <a:rPr lang="en-US" dirty="0" err="1" smtClean="0"/>
              <a:t>replenishable</a:t>
            </a:r>
            <a:r>
              <a:rPr lang="en-US" dirty="0" smtClean="0"/>
              <a:t> / liquid metal PFCs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891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1" charset="-128"/>
              </a:rPr>
              <a:t>NSTX-U internal component staging supports goal to assess compatibility of high </a:t>
            </a:r>
            <a:r>
              <a:rPr lang="en-US" sz="2400" dirty="0" err="1" smtClean="0">
                <a:latin typeface="Symbol" pitchFamily="1" charset="2"/>
                <a:ea typeface="ＭＳ Ｐゴシック" pitchFamily="1" charset="-128"/>
              </a:rPr>
              <a:t>t</a:t>
            </a:r>
            <a:r>
              <a:rPr lang="en-US" sz="2400" baseline="-25000" dirty="0" err="1" smtClean="0">
                <a:ea typeface="ＭＳ Ｐゴシック" pitchFamily="1" charset="-128"/>
              </a:rPr>
              <a:t>E</a:t>
            </a:r>
            <a:r>
              <a:rPr lang="en-US" sz="2400" dirty="0" smtClean="0">
                <a:ea typeface="ＭＳ Ｐゴシック" pitchFamily="1" charset="-128"/>
              </a:rPr>
              <a:t> and</a:t>
            </a:r>
            <a:r>
              <a:rPr lang="en-US" sz="2400" dirty="0" smtClean="0">
                <a:latin typeface="Symbol" pitchFamily="1" charset="2"/>
                <a:ea typeface="ＭＳ Ｐゴシック" pitchFamily="1" charset="-128"/>
              </a:rPr>
              <a:t> b </a:t>
            </a:r>
            <a:r>
              <a:rPr lang="en-US" sz="2400" dirty="0" smtClean="0">
                <a:ea typeface="ＭＳ Ｐゴシック" pitchFamily="1" charset="-128"/>
              </a:rPr>
              <a:t>+ 100% NICD with metallic PFCs</a:t>
            </a:r>
          </a:p>
        </p:txBody>
      </p:sp>
      <p:cxnSp>
        <p:nvCxnSpPr>
          <p:cNvPr id="3891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8918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8919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8920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sp>
        <p:nvSpPr>
          <p:cNvPr id="3892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noFill/>
        </p:spPr>
        <p:txBody>
          <a:bodyPr/>
          <a:lstStyle/>
          <a:p>
            <a:fld id="{5CBF379A-17CD-4911-9356-2BE1C3AC467C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2" name="Group 545"/>
          <p:cNvGrpSpPr>
            <a:grpSpLocks/>
          </p:cNvGrpSpPr>
          <p:nvPr/>
        </p:nvGrpSpPr>
        <p:grpSpPr bwMode="auto">
          <a:xfrm>
            <a:off x="317500" y="2466975"/>
            <a:ext cx="1270000" cy="3387725"/>
            <a:chOff x="334963" y="2170113"/>
            <a:chExt cx="1270000" cy="3387725"/>
          </a:xfrm>
        </p:grpSpPr>
        <p:cxnSp>
          <p:nvCxnSpPr>
            <p:cNvPr id="675" name="Straight Connector 674"/>
            <p:cNvCxnSpPr/>
            <p:nvPr/>
          </p:nvCxnSpPr>
          <p:spPr>
            <a:xfrm>
              <a:off x="334963" y="2787650"/>
              <a:ext cx="0" cy="21256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/>
            <p:cNvCxnSpPr/>
            <p:nvPr/>
          </p:nvCxnSpPr>
          <p:spPr>
            <a:xfrm flipV="1">
              <a:off x="334963" y="2513013"/>
              <a:ext cx="123825" cy="2746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/>
            <p:cNvCxnSpPr/>
            <p:nvPr/>
          </p:nvCxnSpPr>
          <p:spPr>
            <a:xfrm>
              <a:off x="334963" y="4913313"/>
              <a:ext cx="123825" cy="2746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/>
            <p:cNvCxnSpPr/>
            <p:nvPr/>
          </p:nvCxnSpPr>
          <p:spPr>
            <a:xfrm flipV="1">
              <a:off x="454026" y="2170113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/>
            <p:nvPr/>
          </p:nvCxnSpPr>
          <p:spPr>
            <a:xfrm flipH="1">
              <a:off x="473076" y="2170113"/>
              <a:ext cx="13652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/>
            <p:cNvCxnSpPr/>
            <p:nvPr/>
          </p:nvCxnSpPr>
          <p:spPr>
            <a:xfrm flipH="1">
              <a:off x="473076" y="5553075"/>
              <a:ext cx="13652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/>
            <p:cNvCxnSpPr/>
            <p:nvPr/>
          </p:nvCxnSpPr>
          <p:spPr>
            <a:xfrm flipV="1">
              <a:off x="454026" y="5187950"/>
              <a:ext cx="0" cy="3698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/>
            <p:nvPr/>
          </p:nvCxnSpPr>
          <p:spPr>
            <a:xfrm flipH="1" flipV="1">
              <a:off x="658813" y="2170113"/>
              <a:ext cx="395288" cy="1651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flipH="1" flipV="1">
              <a:off x="1089026" y="2376488"/>
              <a:ext cx="274637" cy="4111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 flipH="1" flipV="1">
              <a:off x="1363663" y="2811463"/>
              <a:ext cx="157163" cy="48101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flipH="1" flipV="1">
              <a:off x="1522413" y="3336925"/>
              <a:ext cx="82550" cy="47942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/>
            <p:nvPr/>
          </p:nvCxnSpPr>
          <p:spPr>
            <a:xfrm rot="10800000" flipV="1">
              <a:off x="658813" y="5365750"/>
              <a:ext cx="395288" cy="1651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/>
            <p:nvPr/>
          </p:nvCxnSpPr>
          <p:spPr>
            <a:xfrm rot="10800000" flipV="1">
              <a:off x="1089026" y="4913313"/>
              <a:ext cx="274637" cy="4111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/>
            <p:cNvCxnSpPr/>
            <p:nvPr/>
          </p:nvCxnSpPr>
          <p:spPr>
            <a:xfrm rot="10800000" flipV="1">
              <a:off x="1363663" y="4408488"/>
              <a:ext cx="157163" cy="48101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/>
            <p:cNvCxnSpPr/>
            <p:nvPr/>
          </p:nvCxnSpPr>
          <p:spPr>
            <a:xfrm rot="10800000" flipV="1">
              <a:off x="1522413" y="3884613"/>
              <a:ext cx="82550" cy="481012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46"/>
          <p:cNvGrpSpPr>
            <a:grpSpLocks/>
          </p:cNvGrpSpPr>
          <p:nvPr/>
        </p:nvGrpSpPr>
        <p:grpSpPr bwMode="auto">
          <a:xfrm>
            <a:off x="1765300" y="2466975"/>
            <a:ext cx="1270000" cy="3392487"/>
            <a:chOff x="1773378" y="2703574"/>
            <a:chExt cx="1270102" cy="3392425"/>
          </a:xfrm>
        </p:grpSpPr>
        <p:grpSp>
          <p:nvGrpSpPr>
            <p:cNvPr id="4" name="Group 657"/>
            <p:cNvGrpSpPr>
              <a:grpSpLocks/>
            </p:cNvGrpSpPr>
            <p:nvPr/>
          </p:nvGrpSpPr>
          <p:grpSpPr bwMode="auto">
            <a:xfrm flipV="1">
              <a:off x="1773378" y="2703574"/>
              <a:ext cx="1270102" cy="3392425"/>
              <a:chOff x="1775460" y="1981200"/>
              <a:chExt cx="1270102" cy="3387852"/>
            </a:xfrm>
          </p:grpSpPr>
          <p:cxnSp>
            <p:nvCxnSpPr>
              <p:cNvPr id="660" name="Straight Connector 659"/>
              <p:cNvCxnSpPr/>
              <p:nvPr/>
            </p:nvCxnSpPr>
            <p:spPr>
              <a:xfrm>
                <a:off x="1775460" y="2599479"/>
                <a:ext cx="0" cy="21243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/>
              <p:nvPr/>
            </p:nvCxnSpPr>
            <p:spPr>
              <a:xfrm flipV="1">
                <a:off x="1775460" y="2323632"/>
                <a:ext cx="123835" cy="2758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/>
              <p:nvPr/>
            </p:nvCxnSpPr>
            <p:spPr>
              <a:xfrm>
                <a:off x="1775460" y="4723823"/>
                <a:ext cx="123835" cy="2758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/>
              <p:nvPr/>
            </p:nvCxnSpPr>
            <p:spPr>
              <a:xfrm flipV="1">
                <a:off x="1892944" y="1981200"/>
                <a:ext cx="0" cy="34243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 flipH="1">
                <a:off x="1911996" y="1981200"/>
                <a:ext cx="13812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 flipH="1">
                <a:off x="1911996" y="5364297"/>
                <a:ext cx="13812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 flipV="1">
                <a:off x="1892944" y="4999670"/>
                <a:ext cx="0" cy="3693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 flipH="1" flipV="1">
                <a:off x="2105687" y="1981200"/>
                <a:ext cx="395320" cy="1648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/>
              <p:cNvCxnSpPr>
                <a:cxnSpLocks noChangeAspect="1"/>
              </p:cNvCxnSpPr>
              <p:nvPr/>
            </p:nvCxnSpPr>
            <p:spPr>
              <a:xfrm flipH="1" flipV="1">
                <a:off x="2529584" y="2187293"/>
                <a:ext cx="247670" cy="37096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/>
              <p:cNvCxnSpPr/>
              <p:nvPr/>
            </p:nvCxnSpPr>
            <p:spPr>
              <a:xfrm flipH="1" flipV="1">
                <a:off x="2804243" y="2623259"/>
                <a:ext cx="155587" cy="4803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/>
              <p:cNvCxnSpPr/>
              <p:nvPr/>
            </p:nvCxnSpPr>
            <p:spPr>
              <a:xfrm flipH="1" flipV="1">
                <a:off x="2963005" y="3146418"/>
                <a:ext cx="82557" cy="48035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/>
              <p:cNvCxnSpPr/>
              <p:nvPr/>
            </p:nvCxnSpPr>
            <p:spPr>
              <a:xfrm rot="10800000" flipV="1">
                <a:off x="2099336" y="5177227"/>
                <a:ext cx="395320" cy="1648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Straight Connector 671"/>
              <p:cNvCxnSpPr/>
              <p:nvPr/>
            </p:nvCxnSpPr>
            <p:spPr>
              <a:xfrm rot="10800000" flipV="1">
                <a:off x="2529584" y="4723823"/>
                <a:ext cx="274659" cy="4121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 rot="10800000" flipV="1">
                <a:off x="2804243" y="4219687"/>
                <a:ext cx="155587" cy="4787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 rot="10800000" flipV="1">
                <a:off x="2963005" y="3696528"/>
                <a:ext cx="82557" cy="478770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9" name="Straight Connector 658"/>
            <p:cNvCxnSpPr>
              <a:cxnSpLocks noChangeAspect="1"/>
            </p:cNvCxnSpPr>
            <p:nvPr/>
          </p:nvCxnSpPr>
          <p:spPr bwMode="auto">
            <a:xfrm rot="480000" flipH="1">
              <a:off x="2276656" y="5964239"/>
              <a:ext cx="119072" cy="6984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7"/>
          <p:cNvGrpSpPr>
            <a:grpSpLocks/>
          </p:cNvGrpSpPr>
          <p:nvPr/>
        </p:nvGrpSpPr>
        <p:grpSpPr bwMode="auto">
          <a:xfrm>
            <a:off x="3213100" y="2466975"/>
            <a:ext cx="1270000" cy="3409950"/>
            <a:chOff x="3302000" y="2703576"/>
            <a:chExt cx="1270000" cy="3409694"/>
          </a:xfrm>
        </p:grpSpPr>
        <p:cxnSp>
          <p:nvCxnSpPr>
            <p:cNvPr id="637" name="Straight Connector 636"/>
            <p:cNvCxnSpPr/>
            <p:nvPr/>
          </p:nvCxnSpPr>
          <p:spPr bwMode="auto">
            <a:xfrm flipV="1">
              <a:off x="3302000" y="3349639"/>
              <a:ext cx="0" cy="212867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/>
            <p:nvPr/>
          </p:nvCxnSpPr>
          <p:spPr bwMode="auto">
            <a:xfrm flipV="1">
              <a:off x="3302000" y="3073435"/>
              <a:ext cx="123825" cy="276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/>
            <p:nvPr/>
          </p:nvCxnSpPr>
          <p:spPr bwMode="auto">
            <a:xfrm flipH="1" flipV="1">
              <a:off x="3438525" y="2708338"/>
              <a:ext cx="13811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/>
            <p:cNvCxnSpPr/>
            <p:nvPr/>
          </p:nvCxnSpPr>
          <p:spPr bwMode="auto">
            <a:xfrm>
              <a:off x="3419475" y="2703576"/>
              <a:ext cx="0" cy="36985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/>
            <p:cNvCxnSpPr/>
            <p:nvPr/>
          </p:nvCxnSpPr>
          <p:spPr bwMode="auto">
            <a:xfrm flipH="1">
              <a:off x="4330700" y="4971943"/>
              <a:ext cx="155575" cy="4825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 bwMode="auto">
            <a:xfrm flipH="1">
              <a:off x="4489450" y="4448107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 bwMode="auto">
            <a:xfrm rot="10800000">
              <a:off x="3625850" y="2730561"/>
              <a:ext cx="395288" cy="1650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 bwMode="auto">
            <a:xfrm rot="10800000">
              <a:off x="4056063" y="2936920"/>
              <a:ext cx="274637" cy="41271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 bwMode="auto">
            <a:xfrm rot="10800000">
              <a:off x="4330700" y="3375038"/>
              <a:ext cx="155575" cy="4793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 bwMode="auto">
            <a:xfrm rot="10800000">
              <a:off x="4489450" y="3898873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646"/>
            <p:cNvGrpSpPr>
              <a:grpSpLocks noChangeAspect="1"/>
            </p:cNvGrpSpPr>
            <p:nvPr/>
          </p:nvGrpSpPr>
          <p:grpSpPr bwMode="auto">
            <a:xfrm>
              <a:off x="3302731" y="5486400"/>
              <a:ext cx="1030263" cy="626870"/>
              <a:chOff x="3429001" y="4046791"/>
              <a:chExt cx="1425575" cy="867400"/>
            </a:xfrm>
          </p:grpSpPr>
          <p:cxnSp>
            <p:nvCxnSpPr>
              <p:cNvPr id="649" name="Straight Connector 648"/>
              <p:cNvCxnSpPr/>
              <p:nvPr/>
            </p:nvCxnSpPr>
            <p:spPr bwMode="auto">
              <a:xfrm rot="10800000" flipH="1" flipV="1">
                <a:off x="3427990" y="4059768"/>
                <a:ext cx="171337" cy="3799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 bwMode="auto">
              <a:xfrm rot="10800000" flipH="1" flipV="1">
                <a:off x="3590540" y="4439756"/>
                <a:ext cx="0" cy="47443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 bwMode="auto">
              <a:xfrm rot="10800000">
                <a:off x="3619096" y="4901012"/>
                <a:ext cx="18891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 bwMode="auto">
              <a:xfrm rot="60000" flipH="1">
                <a:off x="3876101" y="4848297"/>
                <a:ext cx="237235" cy="549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 bwMode="auto">
              <a:xfrm rot="10800000" flipV="1">
                <a:off x="4473582" y="4046589"/>
                <a:ext cx="380017" cy="57107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>
                <a:cxnSpLocks noChangeAspect="1"/>
              </p:cNvCxnSpPr>
              <p:nvPr/>
            </p:nvCxnSpPr>
            <p:spPr bwMode="auto">
              <a:xfrm rot="120000" flipH="1">
                <a:off x="4001309" y="4597901"/>
                <a:ext cx="494240" cy="1339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31" name="Oval 654"/>
              <p:cNvSpPr>
                <a:spLocks noChangeArrowheads="1"/>
              </p:cNvSpPr>
              <p:nvPr/>
            </p:nvSpPr>
            <p:spPr bwMode="auto">
              <a:xfrm rot="10258769" flipH="1">
                <a:off x="3965036" y="4670108"/>
                <a:ext cx="138112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b="1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39032" name="Oval 655"/>
              <p:cNvSpPr>
                <a:spLocks noChangeArrowheads="1"/>
              </p:cNvSpPr>
              <p:nvPr/>
            </p:nvSpPr>
            <p:spPr bwMode="auto">
              <a:xfrm rot="10800000" flipH="1">
                <a:off x="4495800" y="4694492"/>
                <a:ext cx="126654" cy="126642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b="1">
                  <a:cs typeface="Arial" charset="0"/>
                </a:endParaRPr>
              </a:p>
            </p:txBody>
          </p:sp>
          <p:cxnSp>
            <p:nvCxnSpPr>
              <p:cNvPr id="657" name="Straight Connector 656"/>
              <p:cNvCxnSpPr>
                <a:cxnSpLocks noChangeAspect="1"/>
              </p:cNvCxnSpPr>
              <p:nvPr/>
            </p:nvCxnSpPr>
            <p:spPr>
              <a:xfrm rot="720000" flipH="1">
                <a:off x="4196808" y="4617668"/>
                <a:ext cx="151568" cy="76877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8" name="Straight Connector 647"/>
            <p:cNvCxnSpPr>
              <a:cxnSpLocks noChangeAspect="1"/>
            </p:cNvCxnSpPr>
            <p:nvPr/>
          </p:nvCxnSpPr>
          <p:spPr bwMode="auto">
            <a:xfrm rot="2700000" flipV="1">
              <a:off x="3829050" y="2813105"/>
              <a:ext cx="128588" cy="53971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55"/>
          <p:cNvGrpSpPr>
            <a:grpSpLocks/>
          </p:cNvGrpSpPr>
          <p:nvPr/>
        </p:nvGrpSpPr>
        <p:grpSpPr bwMode="auto">
          <a:xfrm>
            <a:off x="4660900" y="2449512"/>
            <a:ext cx="1270000" cy="3409950"/>
            <a:chOff x="4648200" y="2533906"/>
            <a:chExt cx="1270000" cy="3409694"/>
          </a:xfrm>
        </p:grpSpPr>
        <p:grpSp>
          <p:nvGrpSpPr>
            <p:cNvPr id="8" name="Group 571"/>
            <p:cNvGrpSpPr>
              <a:grpSpLocks/>
            </p:cNvGrpSpPr>
            <p:nvPr/>
          </p:nvGrpSpPr>
          <p:grpSpPr bwMode="auto">
            <a:xfrm>
              <a:off x="4648200" y="2533906"/>
              <a:ext cx="1270000" cy="3409694"/>
              <a:chOff x="4749800" y="2686306"/>
              <a:chExt cx="1270000" cy="3409694"/>
            </a:xfrm>
          </p:grpSpPr>
          <p:cxnSp>
            <p:nvCxnSpPr>
              <p:cNvPr id="574" name="Straight Connector 573"/>
              <p:cNvCxnSpPr/>
              <p:nvPr/>
            </p:nvCxnSpPr>
            <p:spPr bwMode="auto">
              <a:xfrm flipV="1">
                <a:off x="4749800" y="3332370"/>
                <a:ext cx="0" cy="21286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 bwMode="auto">
              <a:xfrm flipV="1">
                <a:off x="4749800" y="3056166"/>
                <a:ext cx="123825" cy="27620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 bwMode="auto">
              <a:xfrm flipH="1" flipV="1">
                <a:off x="4886325" y="2691069"/>
                <a:ext cx="138113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 bwMode="auto">
              <a:xfrm>
                <a:off x="4867275" y="2686306"/>
                <a:ext cx="0" cy="36986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/>
              <p:cNvCxnSpPr/>
              <p:nvPr/>
            </p:nvCxnSpPr>
            <p:spPr bwMode="auto">
              <a:xfrm flipH="1">
                <a:off x="5778500" y="4954674"/>
                <a:ext cx="155575" cy="4825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/>
              <p:cNvCxnSpPr/>
              <p:nvPr/>
            </p:nvCxnSpPr>
            <p:spPr bwMode="auto">
              <a:xfrm flipH="1">
                <a:off x="5937250" y="4430838"/>
                <a:ext cx="82550" cy="48097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/>
              <p:cNvCxnSpPr/>
              <p:nvPr/>
            </p:nvCxnSpPr>
            <p:spPr bwMode="auto">
              <a:xfrm rot="10800000">
                <a:off x="5073650" y="2713292"/>
                <a:ext cx="395288" cy="1650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 bwMode="auto">
              <a:xfrm rot="10800000">
                <a:off x="5503863" y="2919651"/>
                <a:ext cx="274637" cy="41271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 bwMode="auto">
              <a:xfrm rot="10800000">
                <a:off x="5778500" y="3357769"/>
                <a:ext cx="155575" cy="47938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 bwMode="auto">
              <a:xfrm rot="10800000">
                <a:off x="5937250" y="3881604"/>
                <a:ext cx="82550" cy="48097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583"/>
              <p:cNvGrpSpPr>
                <a:grpSpLocks noChangeAspect="1"/>
              </p:cNvGrpSpPr>
              <p:nvPr/>
            </p:nvGrpSpPr>
            <p:grpSpPr bwMode="auto">
              <a:xfrm>
                <a:off x="4750531" y="5469130"/>
                <a:ext cx="1030263" cy="626870"/>
                <a:chOff x="3429001" y="4046791"/>
                <a:chExt cx="1425575" cy="867400"/>
              </a:xfrm>
            </p:grpSpPr>
            <p:cxnSp>
              <p:nvCxnSpPr>
                <p:cNvPr id="586" name="Straight Connector 585"/>
                <p:cNvCxnSpPr/>
                <p:nvPr/>
              </p:nvCxnSpPr>
              <p:spPr bwMode="auto">
                <a:xfrm rot="10800000" flipH="1" flipV="1">
                  <a:off x="3427990" y="4059769"/>
                  <a:ext cx="171337" cy="379987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/>
                <p:cNvCxnSpPr/>
                <p:nvPr/>
              </p:nvCxnSpPr>
              <p:spPr bwMode="auto">
                <a:xfrm rot="10800000" flipH="1" flipV="1">
                  <a:off x="3590540" y="4439756"/>
                  <a:ext cx="0" cy="474435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/>
                <p:cNvCxnSpPr/>
                <p:nvPr/>
              </p:nvCxnSpPr>
              <p:spPr bwMode="auto">
                <a:xfrm rot="10800000">
                  <a:off x="3619096" y="4901012"/>
                  <a:ext cx="18891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/>
                <p:cNvCxnSpPr/>
                <p:nvPr/>
              </p:nvCxnSpPr>
              <p:spPr bwMode="auto">
                <a:xfrm rot="60000" flipH="1">
                  <a:off x="3876101" y="4848297"/>
                  <a:ext cx="237235" cy="5491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/>
                <p:cNvCxnSpPr/>
                <p:nvPr/>
              </p:nvCxnSpPr>
              <p:spPr bwMode="auto">
                <a:xfrm rot="10800000" flipV="1">
                  <a:off x="4473582" y="4046590"/>
                  <a:ext cx="380017" cy="57107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/>
                <p:cNvCxnSpPr>
                  <a:cxnSpLocks noChangeAspect="1"/>
                </p:cNvCxnSpPr>
                <p:nvPr/>
              </p:nvCxnSpPr>
              <p:spPr bwMode="auto">
                <a:xfrm rot="120000" flipH="1">
                  <a:off x="4001309" y="4597901"/>
                  <a:ext cx="494240" cy="133985"/>
                </a:xfrm>
                <a:prstGeom prst="line">
                  <a:avLst/>
                </a:prstGeom>
                <a:ln w="762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2" name="Oval 591"/>
                <p:cNvSpPr/>
                <p:nvPr/>
              </p:nvSpPr>
              <p:spPr bwMode="auto">
                <a:xfrm rot="10258769" flipH="1">
                  <a:off x="3963966" y="4670385"/>
                  <a:ext cx="138388" cy="9005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lIns="0" tIns="0" rIns="0" bIns="0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i="1" kern="1200">
                      <a:solidFill>
                        <a:srgbClr val="1822CD"/>
                      </a:solidFill>
                      <a:latin typeface="Helvetica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i="1" kern="1200">
                      <a:solidFill>
                        <a:srgbClr val="1822CD"/>
                      </a:solidFill>
                      <a:latin typeface="Helvetica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i="1" kern="1200">
                      <a:solidFill>
                        <a:srgbClr val="1822CD"/>
                      </a:solidFill>
                      <a:latin typeface="Helvetica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i="1" kern="1200">
                      <a:solidFill>
                        <a:srgbClr val="1822CD"/>
                      </a:solidFill>
                      <a:latin typeface="Helvetica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i="1" kern="1200">
                      <a:solidFill>
                        <a:srgbClr val="1822CD"/>
                      </a:solidFill>
                      <a:latin typeface="Helvetica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sz="1200" b="1" i="1" kern="1200">
                      <a:solidFill>
                        <a:srgbClr val="1822CD"/>
                      </a:solidFill>
                      <a:latin typeface="Helvetica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sz="1200" b="1" i="1" kern="1200">
                      <a:solidFill>
                        <a:srgbClr val="1822CD"/>
                      </a:solidFill>
                      <a:latin typeface="Helvetica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sz="1200" b="1" i="1" kern="1200">
                      <a:solidFill>
                        <a:srgbClr val="1822CD"/>
                      </a:solidFill>
                      <a:latin typeface="Helvetica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sz="1200" b="1" i="1" kern="1200">
                      <a:solidFill>
                        <a:srgbClr val="1822CD"/>
                      </a:solidFill>
                      <a:latin typeface="Helvetica" charset="0"/>
                      <a:ea typeface="+mn-ea"/>
                      <a:cs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defRPr/>
                  </a:pPr>
                  <a:endParaRPr lang="en-US">
                    <a:solidFill>
                      <a:schemeClr val="tx1"/>
                    </a:solidFill>
                    <a:latin typeface="Helvetica" pitchFamily="-128" charset="0"/>
                  </a:endParaRPr>
                </a:p>
              </p:txBody>
            </p:sp>
            <p:sp>
              <p:nvSpPr>
                <p:cNvPr id="38969" name="Oval 592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495800" y="4694492"/>
                  <a:ext cx="126654" cy="126642"/>
                </a:xfrm>
                <a:prstGeom prst="ellipse">
                  <a:avLst/>
                </a:prstGeom>
                <a:solidFill>
                  <a:schemeClr val="accent2"/>
                </a:solidFill>
                <a:ln w="158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 lIns="0" tIns="0" rIns="0" bIns="0"/>
                <a:lstStyle/>
                <a:p>
                  <a:endParaRPr lang="en-US" b="1">
                    <a:cs typeface="Arial" charset="0"/>
                  </a:endParaRPr>
                </a:p>
              </p:txBody>
            </p:sp>
            <p:cxnSp>
              <p:nvCxnSpPr>
                <p:cNvPr id="594" name="Straight Connector 593"/>
                <p:cNvCxnSpPr>
                  <a:cxnSpLocks noChangeAspect="1"/>
                </p:cNvCxnSpPr>
                <p:nvPr/>
              </p:nvCxnSpPr>
              <p:spPr>
                <a:xfrm rot="720000" flipH="1">
                  <a:off x="4196808" y="4617670"/>
                  <a:ext cx="151568" cy="76875"/>
                </a:xfrm>
                <a:prstGeom prst="line">
                  <a:avLst/>
                </a:prstGeom>
                <a:ln w="762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5" name="Straight Connector 584"/>
              <p:cNvCxnSpPr>
                <a:cxnSpLocks noChangeAspect="1"/>
              </p:cNvCxnSpPr>
              <p:nvPr/>
            </p:nvCxnSpPr>
            <p:spPr bwMode="auto">
              <a:xfrm rot="2700000" flipV="1">
                <a:off x="5276850" y="2795836"/>
                <a:ext cx="128588" cy="53971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49" name="TextBox 572"/>
            <p:cNvSpPr txBox="1">
              <a:spLocks noChangeArrowheads="1"/>
            </p:cNvSpPr>
            <p:nvPr/>
          </p:nvSpPr>
          <p:spPr bwMode="auto">
            <a:xfrm>
              <a:off x="4648200" y="3589515"/>
              <a:ext cx="1219200" cy="132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 i="0" dirty="0" err="1">
                  <a:solidFill>
                    <a:schemeClr val="tx1"/>
                  </a:solidFill>
                  <a:latin typeface="Arial Narrow" pitchFamily="1" charset="0"/>
                  <a:cs typeface="Arial" charset="0"/>
                </a:rPr>
                <a:t>Cryo</a:t>
              </a:r>
              <a:r>
                <a:rPr lang="en-US" sz="2000" b="1" i="0" dirty="0">
                  <a:solidFill>
                    <a:schemeClr val="tx1"/>
                  </a:solidFill>
                  <a:latin typeface="Arial Narrow" pitchFamily="1" charset="0"/>
                  <a:cs typeface="Arial" charset="0"/>
                </a:rPr>
                <a:t> +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 i="0" dirty="0" smtClean="0">
                  <a:solidFill>
                    <a:schemeClr val="tx1"/>
                  </a:solidFill>
                  <a:latin typeface="Arial Narrow" pitchFamily="1" charset="0"/>
                  <a:cs typeface="Arial" charset="0"/>
                </a:rPr>
                <a:t>full lower</a:t>
              </a:r>
              <a:endPara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2000" i="0" dirty="0">
                  <a:solidFill>
                    <a:schemeClr val="tx1"/>
                  </a:solidFill>
                  <a:latin typeface="Arial Narrow" pitchFamily="1" charset="0"/>
                </a:rPr>
                <a:t>o</a:t>
              </a:r>
              <a:r>
                <a:rPr lang="en-US" sz="2000" b="1" i="0" dirty="0" smtClean="0">
                  <a:solidFill>
                    <a:schemeClr val="tx1"/>
                  </a:solidFill>
                  <a:latin typeface="Arial Narrow" pitchFamily="1" charset="0"/>
                  <a:cs typeface="Arial" charset="0"/>
                </a:rPr>
                <a:t>utboard high-Z </a:t>
              </a:r>
              <a:r>
                <a:rPr lang="en-US" sz="2000" b="1" i="0" dirty="0" err="1">
                  <a:solidFill>
                    <a:schemeClr val="tx1"/>
                  </a:solidFill>
                  <a:latin typeface="Arial Narrow" pitchFamily="1" charset="0"/>
                  <a:cs typeface="Arial" charset="0"/>
                </a:rPr>
                <a:t>divertor</a:t>
              </a:r>
              <a:endPara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endParaRPr>
            </a:p>
          </p:txBody>
        </p:sp>
      </p:grpSp>
      <p:sp>
        <p:nvSpPr>
          <p:cNvPr id="38933" name="TextBox 556"/>
          <p:cNvSpPr txBox="1">
            <a:spLocks noChangeArrowheads="1"/>
          </p:cNvSpPr>
          <p:nvPr/>
        </p:nvSpPr>
        <p:spPr bwMode="auto">
          <a:xfrm>
            <a:off x="1816100" y="3544887"/>
            <a:ext cx="101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Lower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OBD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high-Z row of tiles</a:t>
            </a:r>
          </a:p>
        </p:txBody>
      </p:sp>
      <p:sp>
        <p:nvSpPr>
          <p:cNvPr id="558" name="Rectangle 557"/>
          <p:cNvSpPr>
            <a:spLocks noChangeArrowheads="1"/>
          </p:cNvSpPr>
          <p:nvPr/>
        </p:nvSpPr>
        <p:spPr bwMode="auto">
          <a:xfrm>
            <a:off x="393700" y="3517900"/>
            <a:ext cx="982663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i="0">
                <a:solidFill>
                  <a:schemeClr val="tx1"/>
                </a:solidFill>
                <a:latin typeface="Arial Narrow" pitchFamily="1" charset="0"/>
              </a:rPr>
              <a:t>C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i="0">
                <a:solidFill>
                  <a:srgbClr val="00B0F0"/>
                </a:solidFill>
                <a:latin typeface="Arial Narrow" pitchFamily="1" charset="0"/>
              </a:rPr>
              <a:t>BN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i="0">
                <a:solidFill>
                  <a:srgbClr val="FF0000"/>
                </a:solidFill>
                <a:latin typeface="Arial Narrow" pitchFamily="1" charset="0"/>
              </a:rPr>
              <a:t>Li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i="0">
                <a:solidFill>
                  <a:srgbClr val="BFBFBF"/>
                </a:solidFill>
                <a:latin typeface="Arial Narrow" pitchFamily="1" charset="0"/>
              </a:rPr>
              <a:t>High-Z</a:t>
            </a:r>
          </a:p>
        </p:txBody>
      </p:sp>
      <p:sp>
        <p:nvSpPr>
          <p:cNvPr id="38935" name="TextBox 558"/>
          <p:cNvSpPr txBox="1">
            <a:spLocks noChangeArrowheads="1"/>
          </p:cNvSpPr>
          <p:nvPr/>
        </p:nvSpPr>
        <p:spPr bwMode="auto">
          <a:xfrm>
            <a:off x="3213100" y="3544887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Cryo + U+L OBD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high-Z rows of tiles</a:t>
            </a:r>
          </a:p>
        </p:txBody>
      </p:sp>
      <p:sp>
        <p:nvSpPr>
          <p:cNvPr id="38936" name="TextBox 559"/>
          <p:cNvSpPr txBox="1">
            <a:spLocks noChangeArrowheads="1"/>
          </p:cNvSpPr>
          <p:nvPr/>
        </p:nvSpPr>
        <p:spPr bwMode="auto">
          <a:xfrm>
            <a:off x="317500" y="1439862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Nominal 2014-18 5 year plan steps for implementation of cryo-pump + high-Z PFCs + LLD</a:t>
            </a:r>
          </a:p>
        </p:txBody>
      </p:sp>
      <p:sp>
        <p:nvSpPr>
          <p:cNvPr id="38937" name="TextBox 560"/>
          <p:cNvSpPr txBox="1">
            <a:spLocks noChangeArrowheads="1"/>
          </p:cNvSpPr>
          <p:nvPr/>
        </p:nvSpPr>
        <p:spPr bwMode="auto">
          <a:xfrm>
            <a:off x="744538" y="2125662"/>
            <a:ext cx="652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2015</a:t>
            </a:r>
          </a:p>
        </p:txBody>
      </p:sp>
      <p:sp>
        <p:nvSpPr>
          <p:cNvPr id="38938" name="TextBox 561"/>
          <p:cNvSpPr txBox="1">
            <a:spLocks noChangeArrowheads="1"/>
          </p:cNvSpPr>
          <p:nvPr/>
        </p:nvSpPr>
        <p:spPr bwMode="auto">
          <a:xfrm>
            <a:off x="2146300" y="2125662"/>
            <a:ext cx="65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2016</a:t>
            </a:r>
          </a:p>
        </p:txBody>
      </p:sp>
      <p:sp>
        <p:nvSpPr>
          <p:cNvPr id="38939" name="TextBox 562"/>
          <p:cNvSpPr txBox="1">
            <a:spLocks noChangeArrowheads="1"/>
          </p:cNvSpPr>
          <p:nvPr/>
        </p:nvSpPr>
        <p:spPr bwMode="auto">
          <a:xfrm>
            <a:off x="3640138" y="2125662"/>
            <a:ext cx="652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2017</a:t>
            </a:r>
          </a:p>
        </p:txBody>
      </p:sp>
      <p:sp>
        <p:nvSpPr>
          <p:cNvPr id="38940" name="TextBox 563"/>
          <p:cNvSpPr txBox="1">
            <a:spLocks noChangeArrowheads="1"/>
          </p:cNvSpPr>
          <p:nvPr/>
        </p:nvSpPr>
        <p:spPr bwMode="auto">
          <a:xfrm>
            <a:off x="5240338" y="2125662"/>
            <a:ext cx="95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2018-19</a:t>
            </a:r>
          </a:p>
        </p:txBody>
      </p:sp>
      <p:cxnSp>
        <p:nvCxnSpPr>
          <p:cNvPr id="565" name="Straight Arrow Connector 564"/>
          <p:cNvCxnSpPr/>
          <p:nvPr/>
        </p:nvCxnSpPr>
        <p:spPr>
          <a:xfrm flipH="1" flipV="1">
            <a:off x="4051300" y="5810250"/>
            <a:ext cx="92075" cy="1825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Arrow Connector 565"/>
          <p:cNvCxnSpPr/>
          <p:nvPr/>
        </p:nvCxnSpPr>
        <p:spPr>
          <a:xfrm flipH="1" flipV="1">
            <a:off x="2359025" y="5783262"/>
            <a:ext cx="92075" cy="18256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TextBox 566"/>
          <p:cNvSpPr txBox="1">
            <a:spLocks noChangeArrowheads="1"/>
          </p:cNvSpPr>
          <p:nvPr/>
        </p:nvSpPr>
        <p:spPr bwMode="auto">
          <a:xfrm flipH="1">
            <a:off x="1689100" y="6011862"/>
            <a:ext cx="12954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High-Z tile row</a:t>
            </a:r>
          </a:p>
        </p:txBody>
      </p:sp>
      <p:sp>
        <p:nvSpPr>
          <p:cNvPr id="569" name="TextBox 568"/>
          <p:cNvSpPr txBox="1">
            <a:spLocks noChangeArrowheads="1"/>
          </p:cNvSpPr>
          <p:nvPr/>
        </p:nvSpPr>
        <p:spPr bwMode="auto">
          <a:xfrm flipH="1">
            <a:off x="4508500" y="6011862"/>
            <a:ext cx="14859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Bakeable cryo-baffle for </a:t>
            </a:r>
            <a:r>
              <a:rPr lang="en-US" sz="1600" b="1" i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liquid Li</a:t>
            </a:r>
          </a:p>
        </p:txBody>
      </p:sp>
      <p:cxnSp>
        <p:nvCxnSpPr>
          <p:cNvPr id="570" name="Straight Arrow Connector 569"/>
          <p:cNvCxnSpPr/>
          <p:nvPr/>
        </p:nvCxnSpPr>
        <p:spPr>
          <a:xfrm rot="180000" flipH="1" flipV="1">
            <a:off x="5270500" y="5707062"/>
            <a:ext cx="152400" cy="3048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7" name="Right Brace 570"/>
          <p:cNvSpPr>
            <a:spLocks/>
          </p:cNvSpPr>
          <p:nvPr/>
        </p:nvSpPr>
        <p:spPr bwMode="auto">
          <a:xfrm rot="16200000">
            <a:off x="2974181" y="-683419"/>
            <a:ext cx="312738" cy="5321300"/>
          </a:xfrm>
          <a:prstGeom prst="rightBrace">
            <a:avLst>
              <a:gd name="adj1" fmla="val 51762"/>
              <a:gd name="adj2" fmla="val 5410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b="1">
              <a:cs typeface="Arial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352800" y="990600"/>
            <a:ext cx="2438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schemeClr val="tx1"/>
                </a:solidFill>
              </a:rPr>
              <a:t>Base budget case</a:t>
            </a:r>
            <a:endParaRPr lang="en-US" sz="2000" i="0" dirty="0">
              <a:solidFill>
                <a:schemeClr val="tx1"/>
              </a:solidFill>
            </a:endParaRPr>
          </a:p>
        </p:txBody>
      </p:sp>
      <p:grpSp>
        <p:nvGrpSpPr>
          <p:cNvPr id="10" name="Group 547"/>
          <p:cNvGrpSpPr>
            <a:grpSpLocks/>
          </p:cNvGrpSpPr>
          <p:nvPr/>
        </p:nvGrpSpPr>
        <p:grpSpPr bwMode="auto">
          <a:xfrm>
            <a:off x="6096000" y="2466975"/>
            <a:ext cx="1270000" cy="3409950"/>
            <a:chOff x="3302000" y="2703576"/>
            <a:chExt cx="1270000" cy="3409694"/>
          </a:xfrm>
        </p:grpSpPr>
        <p:cxnSp>
          <p:nvCxnSpPr>
            <p:cNvPr id="156" name="Straight Connector 155"/>
            <p:cNvCxnSpPr/>
            <p:nvPr/>
          </p:nvCxnSpPr>
          <p:spPr bwMode="auto">
            <a:xfrm flipV="1">
              <a:off x="3302000" y="3349639"/>
              <a:ext cx="0" cy="2128678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 bwMode="auto">
            <a:xfrm flipV="1">
              <a:off x="3302000" y="3073435"/>
              <a:ext cx="123825" cy="276204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 bwMode="auto">
            <a:xfrm flipH="1" flipV="1">
              <a:off x="3438525" y="2708338"/>
              <a:ext cx="13811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 bwMode="auto">
            <a:xfrm>
              <a:off x="3419475" y="2703576"/>
              <a:ext cx="0" cy="36985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 bwMode="auto">
            <a:xfrm flipH="1">
              <a:off x="4330700" y="4971943"/>
              <a:ext cx="155575" cy="482564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 bwMode="auto">
            <a:xfrm flipH="1">
              <a:off x="4489450" y="4448107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 bwMode="auto">
            <a:xfrm rot="10800000">
              <a:off x="3625850" y="2730561"/>
              <a:ext cx="395288" cy="1650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rot="10800000">
              <a:off x="4056063" y="2936920"/>
              <a:ext cx="274637" cy="41271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auto">
            <a:xfrm rot="10800000">
              <a:off x="4330700" y="3375038"/>
              <a:ext cx="155575" cy="47938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auto">
            <a:xfrm rot="10800000">
              <a:off x="4489450" y="3898873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646"/>
            <p:cNvGrpSpPr>
              <a:grpSpLocks noChangeAspect="1"/>
            </p:cNvGrpSpPr>
            <p:nvPr/>
          </p:nvGrpSpPr>
          <p:grpSpPr bwMode="auto">
            <a:xfrm>
              <a:off x="3302001" y="5486254"/>
              <a:ext cx="1030288" cy="627016"/>
              <a:chOff x="3427990" y="4046589"/>
              <a:chExt cx="1425609" cy="867602"/>
            </a:xfrm>
          </p:grpSpPr>
          <p:cxnSp>
            <p:nvCxnSpPr>
              <p:cNvPr id="168" name="Straight Connector 167"/>
              <p:cNvCxnSpPr/>
              <p:nvPr/>
            </p:nvCxnSpPr>
            <p:spPr bwMode="auto">
              <a:xfrm rot="10800000" flipH="1" flipV="1">
                <a:off x="3427990" y="4059768"/>
                <a:ext cx="171337" cy="3799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auto">
              <a:xfrm rot="10800000" flipH="1" flipV="1">
                <a:off x="3590540" y="4439756"/>
                <a:ext cx="0" cy="47443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rot="10800000">
                <a:off x="3619096" y="4901012"/>
                <a:ext cx="18891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rot="60000" flipH="1">
                <a:off x="3876101" y="4848297"/>
                <a:ext cx="237235" cy="549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auto">
              <a:xfrm rot="10800000" flipV="1">
                <a:off x="4473582" y="4046589"/>
                <a:ext cx="380017" cy="571079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cxnSpLocks noChangeAspect="1"/>
              </p:cNvCxnSpPr>
              <p:nvPr/>
            </p:nvCxnSpPr>
            <p:spPr bwMode="auto">
              <a:xfrm rot="120000" flipH="1">
                <a:off x="4001309" y="4597901"/>
                <a:ext cx="494240" cy="133983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654"/>
              <p:cNvSpPr>
                <a:spLocks noChangeArrowheads="1"/>
              </p:cNvSpPr>
              <p:nvPr/>
            </p:nvSpPr>
            <p:spPr bwMode="auto">
              <a:xfrm rot="10258769" flipH="1">
                <a:off x="3965036" y="4670108"/>
                <a:ext cx="138112" cy="914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b="1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75" name="Oval 655"/>
              <p:cNvSpPr>
                <a:spLocks noChangeArrowheads="1"/>
              </p:cNvSpPr>
              <p:nvPr/>
            </p:nvSpPr>
            <p:spPr bwMode="auto">
              <a:xfrm rot="10800000" flipH="1">
                <a:off x="4495800" y="4694492"/>
                <a:ext cx="126654" cy="126642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b="1">
                  <a:cs typeface="Arial" charset="0"/>
                </a:endParaRPr>
              </a:p>
            </p:txBody>
          </p:sp>
        </p:grpSp>
        <p:cxnSp>
          <p:nvCxnSpPr>
            <p:cNvPr id="167" name="Straight Connector 166"/>
            <p:cNvCxnSpPr>
              <a:cxnSpLocks noChangeAspect="1"/>
            </p:cNvCxnSpPr>
            <p:nvPr/>
          </p:nvCxnSpPr>
          <p:spPr bwMode="auto">
            <a:xfrm rot="2700000" flipV="1">
              <a:off x="3829050" y="2813105"/>
              <a:ext cx="128588" cy="53971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548"/>
          <p:cNvSpPr txBox="1">
            <a:spLocks noChangeArrowheads="1"/>
          </p:cNvSpPr>
          <p:nvPr/>
        </p:nvSpPr>
        <p:spPr bwMode="auto">
          <a:xfrm>
            <a:off x="7632700" y="5983287"/>
            <a:ext cx="1219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Flowing  Li module</a:t>
            </a:r>
          </a:p>
        </p:txBody>
      </p:sp>
      <p:cxnSp>
        <p:nvCxnSpPr>
          <p:cNvPr id="177" name="Straight Arrow Connector 176"/>
          <p:cNvCxnSpPr/>
          <p:nvPr/>
        </p:nvCxnSpPr>
        <p:spPr>
          <a:xfrm rot="21360000" flipH="1" flipV="1">
            <a:off x="8177213" y="5707062"/>
            <a:ext cx="65087" cy="276225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 bwMode="auto">
          <a:xfrm flipV="1">
            <a:off x="7556500" y="3095625"/>
            <a:ext cx="0" cy="212883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 bwMode="auto">
          <a:xfrm flipV="1">
            <a:off x="7556500" y="2819400"/>
            <a:ext cx="123825" cy="27622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 bwMode="auto">
          <a:xfrm flipH="1" flipV="1">
            <a:off x="7693025" y="2454275"/>
            <a:ext cx="13811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 bwMode="auto">
          <a:xfrm>
            <a:off x="7673975" y="2449512"/>
            <a:ext cx="0" cy="3698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 bwMode="auto">
          <a:xfrm flipH="1">
            <a:off x="8585200" y="4718050"/>
            <a:ext cx="155575" cy="48260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 bwMode="auto">
          <a:xfrm flipH="1">
            <a:off x="8743950" y="4194175"/>
            <a:ext cx="82550" cy="48101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 bwMode="auto">
          <a:xfrm rot="10800000">
            <a:off x="7880350" y="2476500"/>
            <a:ext cx="395288" cy="16510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 bwMode="auto">
          <a:xfrm rot="10800000">
            <a:off x="8310563" y="2682875"/>
            <a:ext cx="274637" cy="41275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 bwMode="auto">
          <a:xfrm rot="10800000">
            <a:off x="8585200" y="3121025"/>
            <a:ext cx="155575" cy="47942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 bwMode="auto">
          <a:xfrm rot="10800000">
            <a:off x="8743950" y="3644900"/>
            <a:ext cx="82550" cy="48101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604"/>
          <p:cNvGrpSpPr>
            <a:grpSpLocks noChangeAspect="1"/>
          </p:cNvGrpSpPr>
          <p:nvPr/>
        </p:nvGrpSpPr>
        <p:grpSpPr bwMode="auto">
          <a:xfrm>
            <a:off x="7543800" y="5232545"/>
            <a:ext cx="1030263" cy="626917"/>
            <a:chOff x="3429001" y="4046791"/>
            <a:chExt cx="1425575" cy="867400"/>
          </a:xfrm>
        </p:grpSpPr>
        <p:cxnSp>
          <p:nvCxnSpPr>
            <p:cNvPr id="201" name="Straight Connector 200"/>
            <p:cNvCxnSpPr/>
            <p:nvPr/>
          </p:nvCxnSpPr>
          <p:spPr bwMode="auto">
            <a:xfrm rot="10800000" flipH="1" flipV="1">
              <a:off x="3427990" y="4059769"/>
              <a:ext cx="171337" cy="379987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 bwMode="auto">
            <a:xfrm rot="10800000" flipH="1" flipV="1">
              <a:off x="3590540" y="4439756"/>
              <a:ext cx="0" cy="474435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 bwMode="auto">
            <a:xfrm rot="10800000">
              <a:off x="3619096" y="4901012"/>
              <a:ext cx="188910" cy="0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 bwMode="auto">
            <a:xfrm rot="60000" flipH="1">
              <a:off x="3876101" y="4848297"/>
              <a:ext cx="237235" cy="54912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 bwMode="auto">
            <a:xfrm rot="10800000" flipV="1">
              <a:off x="4473582" y="4046590"/>
              <a:ext cx="380017" cy="57107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cxnSpLocks noChangeAspect="1"/>
            </p:cNvCxnSpPr>
            <p:nvPr/>
          </p:nvCxnSpPr>
          <p:spPr bwMode="auto">
            <a:xfrm rot="120000" flipH="1">
              <a:off x="4001309" y="4597901"/>
              <a:ext cx="494240" cy="133985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 bwMode="auto">
            <a:xfrm rot="10258769" flipH="1">
              <a:off x="3963966" y="4670385"/>
              <a:ext cx="138388" cy="900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>
                <a:solidFill>
                  <a:schemeClr val="tx1"/>
                </a:solidFill>
                <a:latin typeface="Helvetica" pitchFamily="-128" charset="0"/>
              </a:endParaRPr>
            </a:p>
          </p:txBody>
        </p:sp>
        <p:sp>
          <p:nvSpPr>
            <p:cNvPr id="208" name="Oval 614"/>
            <p:cNvSpPr>
              <a:spLocks noChangeArrowheads="1"/>
            </p:cNvSpPr>
            <p:nvPr/>
          </p:nvSpPr>
          <p:spPr bwMode="auto">
            <a:xfrm rot="10800000" flipH="1">
              <a:off x="4495800" y="4694492"/>
              <a:ext cx="126654" cy="126642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b="1">
                <a:cs typeface="Arial" charset="0"/>
              </a:endParaRPr>
            </a:p>
          </p:txBody>
        </p:sp>
        <p:cxnSp>
          <p:nvCxnSpPr>
            <p:cNvPr id="209" name="Straight Connector 208"/>
            <p:cNvCxnSpPr>
              <a:cxnSpLocks noChangeAspect="1"/>
            </p:cNvCxnSpPr>
            <p:nvPr/>
          </p:nvCxnSpPr>
          <p:spPr>
            <a:xfrm rot="720000" flipH="1">
              <a:off x="4196808" y="4617670"/>
              <a:ext cx="151568" cy="7687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Straight Connector 209"/>
          <p:cNvCxnSpPr>
            <a:cxnSpLocks noChangeAspect="1"/>
          </p:cNvCxnSpPr>
          <p:nvPr/>
        </p:nvCxnSpPr>
        <p:spPr bwMode="auto">
          <a:xfrm rot="2700000" flipV="1">
            <a:off x="8083550" y="2559050"/>
            <a:ext cx="128588" cy="5397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606"/>
          <p:cNvSpPr txBox="1">
            <a:spLocks noChangeArrowheads="1"/>
          </p:cNvSpPr>
          <p:nvPr/>
        </p:nvSpPr>
        <p:spPr bwMode="auto">
          <a:xfrm>
            <a:off x="7543800" y="3218080"/>
            <a:ext cx="114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All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high-Z </a:t>
            </a:r>
            <a:r>
              <a:rPr lang="en-US" sz="20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FW + </a:t>
            </a:r>
            <a:r>
              <a:rPr lang="en-US" sz="2000" b="1" i="0" dirty="0" err="1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divertors</a:t>
            </a:r>
            <a:endParaRPr lang="en-US" sz="2000" b="1" i="0" dirty="0">
              <a:solidFill>
                <a:schemeClr val="tx1"/>
              </a:solidFill>
              <a:latin typeface="Arial Narrow" pitchFamily="1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+ </a:t>
            </a:r>
            <a:r>
              <a:rPr lang="en-US" sz="20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flowing LLD </a:t>
            </a: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module</a:t>
            </a:r>
          </a:p>
        </p:txBody>
      </p:sp>
      <p:sp>
        <p:nvSpPr>
          <p:cNvPr id="212" name="TextBox 558"/>
          <p:cNvSpPr txBox="1">
            <a:spLocks noChangeArrowheads="1"/>
          </p:cNvSpPr>
          <p:nvPr/>
        </p:nvSpPr>
        <p:spPr bwMode="auto">
          <a:xfrm>
            <a:off x="6096000" y="3383340"/>
            <a:ext cx="121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0" dirty="0" err="1" smtClean="0">
                <a:solidFill>
                  <a:schemeClr val="tx1"/>
                </a:solidFill>
                <a:latin typeface="Arial Narrow" pitchFamily="1" charset="0"/>
              </a:rPr>
              <a:t>Cryo</a:t>
            </a:r>
            <a:r>
              <a:rPr lang="en-US" sz="2000" i="0" dirty="0" smtClean="0">
                <a:solidFill>
                  <a:schemeClr val="tx1"/>
                </a:solidFill>
                <a:latin typeface="Arial Narrow" pitchFamily="1" charset="0"/>
              </a:rPr>
              <a:t> + high-Z FW and OBD</a:t>
            </a:r>
          </a:p>
          <a:p>
            <a:pPr algn="ctr">
              <a:lnSpc>
                <a:spcPct val="80000"/>
              </a:lnSpc>
            </a:pPr>
            <a:r>
              <a:rPr lang="en-US" sz="2000" i="0" dirty="0" smtClean="0">
                <a:solidFill>
                  <a:schemeClr val="tx1"/>
                </a:solidFill>
                <a:latin typeface="Arial Narrow" pitchFamily="1" charset="0"/>
              </a:rPr>
              <a:t>+ liquid Li </a:t>
            </a:r>
            <a:r>
              <a:rPr lang="en-US" sz="2000" i="0" dirty="0" err="1" smtClean="0">
                <a:solidFill>
                  <a:schemeClr val="tx1"/>
                </a:solidFill>
                <a:latin typeface="Arial Narrow" pitchFamily="1" charset="0"/>
              </a:rPr>
              <a:t>divertor</a:t>
            </a:r>
            <a:r>
              <a:rPr lang="en-US" sz="2000" i="0" dirty="0" smtClean="0">
                <a:solidFill>
                  <a:schemeClr val="tx1"/>
                </a:solidFill>
                <a:latin typeface="Arial Narrow" pitchFamily="1" charset="0"/>
              </a:rPr>
              <a:t> (LLD)</a:t>
            </a:r>
            <a:endParaRPr lang="en-US" sz="2000" i="0" dirty="0">
              <a:solidFill>
                <a:schemeClr val="tx1"/>
              </a:solidFill>
              <a:latin typeface="Arial Narrow" pitchFamily="1" charset="0"/>
            </a:endParaRPr>
          </a:p>
        </p:txBody>
      </p:sp>
      <p:sp>
        <p:nvSpPr>
          <p:cNvPr id="213" name="TextBox 562"/>
          <p:cNvSpPr txBox="1">
            <a:spLocks noChangeArrowheads="1"/>
          </p:cNvSpPr>
          <p:nvPr/>
        </p:nvSpPr>
        <p:spPr bwMode="auto">
          <a:xfrm>
            <a:off x="6523038" y="2125662"/>
            <a:ext cx="652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i="0" dirty="0" smtClean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2021</a:t>
            </a:r>
            <a:endParaRPr lang="en-US" sz="2000" b="1" i="0" dirty="0">
              <a:solidFill>
                <a:srgbClr val="FF0000"/>
              </a:solidFill>
              <a:latin typeface="Arial Narrow" pitchFamily="1" charset="0"/>
              <a:cs typeface="Arial" charset="0"/>
            </a:endParaRPr>
          </a:p>
        </p:txBody>
      </p:sp>
      <p:sp>
        <p:nvSpPr>
          <p:cNvPr id="247" name="TextBox 567"/>
          <p:cNvSpPr txBox="1">
            <a:spLocks noChangeArrowheads="1"/>
          </p:cNvSpPr>
          <p:nvPr/>
        </p:nvSpPr>
        <p:spPr bwMode="auto">
          <a:xfrm>
            <a:off x="7924800" y="2138362"/>
            <a:ext cx="957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Arial Narrow" pitchFamily="1" charset="0"/>
              </a:rPr>
              <a:t>2022-23</a:t>
            </a:r>
            <a:endParaRPr lang="en-US" sz="2000" b="1" i="0" dirty="0">
              <a:solidFill>
                <a:srgbClr val="FF0000"/>
              </a:solidFill>
              <a:latin typeface="Arial Narrow" pitchFamily="1" charset="0"/>
              <a:cs typeface="Arial" charset="0"/>
            </a:endParaRPr>
          </a:p>
        </p:txBody>
      </p:sp>
      <p:sp>
        <p:nvSpPr>
          <p:cNvPr id="179" name="TextBox 552"/>
          <p:cNvSpPr txBox="1">
            <a:spLocks noChangeArrowheads="1"/>
          </p:cNvSpPr>
          <p:nvPr/>
        </p:nvSpPr>
        <p:spPr bwMode="auto">
          <a:xfrm flipH="1">
            <a:off x="3251200" y="6011862"/>
            <a:ext cx="1092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 dirty="0" err="1">
                <a:latin typeface="Arial Narrow" pitchFamily="1" charset="0"/>
                <a:cs typeface="Arial" charset="0"/>
              </a:rPr>
              <a:t>Cryo</a:t>
            </a:r>
            <a:r>
              <a:rPr lang="en-US" sz="1600" b="1" i="0" dirty="0">
                <a:latin typeface="Arial Narrow" pitchFamily="1" charset="0"/>
                <a:cs typeface="Arial" charset="0"/>
              </a:rPr>
              <a:t>-pump</a:t>
            </a:r>
            <a:endParaRPr lang="en-US" sz="1400" b="1" i="0" dirty="0">
              <a:latin typeface="Arial Narrow" pitchFamily="1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891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itchFamily="1" charset="-128"/>
              </a:rPr>
              <a:t>NSTX-U internal component staging supports goal to assess compatibility of high </a:t>
            </a:r>
            <a:r>
              <a:rPr lang="en-US" sz="2400" dirty="0" err="1" smtClean="0">
                <a:latin typeface="Symbol" pitchFamily="1" charset="2"/>
                <a:ea typeface="ＭＳ Ｐゴシック" pitchFamily="1" charset="-128"/>
              </a:rPr>
              <a:t>t</a:t>
            </a:r>
            <a:r>
              <a:rPr lang="en-US" sz="2400" baseline="-25000" dirty="0" err="1" smtClean="0">
                <a:ea typeface="ＭＳ Ｐゴシック" pitchFamily="1" charset="-128"/>
              </a:rPr>
              <a:t>E</a:t>
            </a:r>
            <a:r>
              <a:rPr lang="en-US" sz="2400" dirty="0" smtClean="0">
                <a:ea typeface="ＭＳ Ｐゴシック" pitchFamily="1" charset="-128"/>
              </a:rPr>
              <a:t> and</a:t>
            </a:r>
            <a:r>
              <a:rPr lang="en-US" sz="2400" dirty="0" smtClean="0">
                <a:latin typeface="Symbol" pitchFamily="1" charset="2"/>
                <a:ea typeface="ＭＳ Ｐゴシック" pitchFamily="1" charset="-128"/>
              </a:rPr>
              <a:t> b </a:t>
            </a:r>
            <a:r>
              <a:rPr lang="en-US" sz="2400" dirty="0" smtClean="0">
                <a:ea typeface="ＭＳ Ｐゴシック" pitchFamily="1" charset="-128"/>
              </a:rPr>
              <a:t>+ 100% NICD with metallic PFCs</a:t>
            </a:r>
          </a:p>
        </p:txBody>
      </p:sp>
      <p:cxnSp>
        <p:nvCxnSpPr>
          <p:cNvPr id="3891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8918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8919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8920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sp>
        <p:nvSpPr>
          <p:cNvPr id="3892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noFill/>
        </p:spPr>
        <p:txBody>
          <a:bodyPr/>
          <a:lstStyle/>
          <a:p>
            <a:fld id="{5CBF379A-17CD-4911-9356-2BE1C3AC467C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2" name="Group 545"/>
          <p:cNvGrpSpPr>
            <a:grpSpLocks/>
          </p:cNvGrpSpPr>
          <p:nvPr/>
        </p:nvGrpSpPr>
        <p:grpSpPr bwMode="auto">
          <a:xfrm>
            <a:off x="317500" y="2466975"/>
            <a:ext cx="1270000" cy="3387725"/>
            <a:chOff x="334963" y="2170113"/>
            <a:chExt cx="1270000" cy="3387725"/>
          </a:xfrm>
        </p:grpSpPr>
        <p:cxnSp>
          <p:nvCxnSpPr>
            <p:cNvPr id="675" name="Straight Connector 674"/>
            <p:cNvCxnSpPr/>
            <p:nvPr/>
          </p:nvCxnSpPr>
          <p:spPr>
            <a:xfrm>
              <a:off x="334963" y="2787650"/>
              <a:ext cx="0" cy="21256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/>
            <p:cNvCxnSpPr/>
            <p:nvPr/>
          </p:nvCxnSpPr>
          <p:spPr>
            <a:xfrm flipV="1">
              <a:off x="334963" y="2513013"/>
              <a:ext cx="123825" cy="2746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/>
            <p:cNvCxnSpPr/>
            <p:nvPr/>
          </p:nvCxnSpPr>
          <p:spPr>
            <a:xfrm>
              <a:off x="334963" y="4913313"/>
              <a:ext cx="123825" cy="27463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/>
            <p:cNvCxnSpPr/>
            <p:nvPr/>
          </p:nvCxnSpPr>
          <p:spPr>
            <a:xfrm flipV="1">
              <a:off x="454026" y="2170113"/>
              <a:ext cx="0" cy="3429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/>
            <p:nvPr/>
          </p:nvCxnSpPr>
          <p:spPr>
            <a:xfrm flipH="1">
              <a:off x="473076" y="2170113"/>
              <a:ext cx="13652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/>
            <p:cNvCxnSpPr/>
            <p:nvPr/>
          </p:nvCxnSpPr>
          <p:spPr>
            <a:xfrm flipH="1">
              <a:off x="473076" y="5553075"/>
              <a:ext cx="13652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/>
            <p:cNvCxnSpPr/>
            <p:nvPr/>
          </p:nvCxnSpPr>
          <p:spPr>
            <a:xfrm flipV="1">
              <a:off x="454026" y="5187950"/>
              <a:ext cx="0" cy="3698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/>
            <p:nvPr/>
          </p:nvCxnSpPr>
          <p:spPr>
            <a:xfrm flipH="1" flipV="1">
              <a:off x="658813" y="2170113"/>
              <a:ext cx="395288" cy="1651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flipH="1" flipV="1">
              <a:off x="1089026" y="2376488"/>
              <a:ext cx="274637" cy="4111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 flipH="1" flipV="1">
              <a:off x="1363663" y="2811463"/>
              <a:ext cx="157163" cy="48101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flipH="1" flipV="1">
              <a:off x="1522413" y="3336925"/>
              <a:ext cx="82550" cy="47942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/>
            <p:nvPr/>
          </p:nvCxnSpPr>
          <p:spPr>
            <a:xfrm rot="10800000" flipV="1">
              <a:off x="658813" y="5365750"/>
              <a:ext cx="395288" cy="1651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/>
            <p:nvPr/>
          </p:nvCxnSpPr>
          <p:spPr>
            <a:xfrm rot="10800000" flipV="1">
              <a:off x="1089026" y="4913313"/>
              <a:ext cx="274637" cy="4111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/>
            <p:cNvCxnSpPr/>
            <p:nvPr/>
          </p:nvCxnSpPr>
          <p:spPr>
            <a:xfrm rot="10800000" flipV="1">
              <a:off x="1363663" y="4408488"/>
              <a:ext cx="157163" cy="48101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/>
            <p:cNvCxnSpPr/>
            <p:nvPr/>
          </p:nvCxnSpPr>
          <p:spPr>
            <a:xfrm rot="10800000" flipV="1">
              <a:off x="1522413" y="3884613"/>
              <a:ext cx="82550" cy="481012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46"/>
          <p:cNvGrpSpPr>
            <a:grpSpLocks/>
          </p:cNvGrpSpPr>
          <p:nvPr/>
        </p:nvGrpSpPr>
        <p:grpSpPr bwMode="auto">
          <a:xfrm>
            <a:off x="1765300" y="2466975"/>
            <a:ext cx="1270000" cy="3392487"/>
            <a:chOff x="1773378" y="2703574"/>
            <a:chExt cx="1270102" cy="3392425"/>
          </a:xfrm>
        </p:grpSpPr>
        <p:grpSp>
          <p:nvGrpSpPr>
            <p:cNvPr id="4" name="Group 657"/>
            <p:cNvGrpSpPr>
              <a:grpSpLocks/>
            </p:cNvGrpSpPr>
            <p:nvPr/>
          </p:nvGrpSpPr>
          <p:grpSpPr bwMode="auto">
            <a:xfrm flipV="1">
              <a:off x="1773378" y="2703574"/>
              <a:ext cx="1270102" cy="3392425"/>
              <a:chOff x="1775460" y="1981200"/>
              <a:chExt cx="1270102" cy="3387852"/>
            </a:xfrm>
          </p:grpSpPr>
          <p:cxnSp>
            <p:nvCxnSpPr>
              <p:cNvPr id="660" name="Straight Connector 659"/>
              <p:cNvCxnSpPr/>
              <p:nvPr/>
            </p:nvCxnSpPr>
            <p:spPr>
              <a:xfrm>
                <a:off x="1775460" y="2599479"/>
                <a:ext cx="0" cy="212434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/>
              <p:nvPr/>
            </p:nvCxnSpPr>
            <p:spPr>
              <a:xfrm flipV="1">
                <a:off x="1775460" y="2323632"/>
                <a:ext cx="123835" cy="2758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/>
              <p:nvPr/>
            </p:nvCxnSpPr>
            <p:spPr>
              <a:xfrm>
                <a:off x="1775460" y="4723823"/>
                <a:ext cx="123835" cy="27584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/>
              <p:nvPr/>
            </p:nvCxnSpPr>
            <p:spPr>
              <a:xfrm flipV="1">
                <a:off x="1892944" y="1981200"/>
                <a:ext cx="0" cy="34243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 flipH="1">
                <a:off x="1911996" y="1981200"/>
                <a:ext cx="13812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/>
              <p:cNvCxnSpPr/>
              <p:nvPr/>
            </p:nvCxnSpPr>
            <p:spPr>
              <a:xfrm flipH="1">
                <a:off x="1911996" y="5364297"/>
                <a:ext cx="13812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 flipV="1">
                <a:off x="1892944" y="4999670"/>
                <a:ext cx="0" cy="3693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 flipH="1" flipV="1">
                <a:off x="2105687" y="1981200"/>
                <a:ext cx="395320" cy="1648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/>
              <p:cNvCxnSpPr>
                <a:cxnSpLocks noChangeAspect="1"/>
              </p:cNvCxnSpPr>
              <p:nvPr/>
            </p:nvCxnSpPr>
            <p:spPr>
              <a:xfrm flipH="1" flipV="1">
                <a:off x="2529584" y="2187293"/>
                <a:ext cx="247670" cy="37096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/>
              <p:cNvCxnSpPr/>
              <p:nvPr/>
            </p:nvCxnSpPr>
            <p:spPr>
              <a:xfrm flipH="1" flipV="1">
                <a:off x="2804243" y="2623259"/>
                <a:ext cx="155587" cy="48035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/>
              <p:cNvCxnSpPr/>
              <p:nvPr/>
            </p:nvCxnSpPr>
            <p:spPr>
              <a:xfrm flipH="1" flipV="1">
                <a:off x="2963005" y="3146418"/>
                <a:ext cx="82557" cy="480356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/>
              <p:cNvCxnSpPr/>
              <p:nvPr/>
            </p:nvCxnSpPr>
            <p:spPr>
              <a:xfrm rot="10800000" flipV="1">
                <a:off x="2099336" y="5177227"/>
                <a:ext cx="395320" cy="16487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Straight Connector 671"/>
              <p:cNvCxnSpPr/>
              <p:nvPr/>
            </p:nvCxnSpPr>
            <p:spPr>
              <a:xfrm rot="10800000" flipV="1">
                <a:off x="2529584" y="4723823"/>
                <a:ext cx="274659" cy="4121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 rot="10800000" flipV="1">
                <a:off x="2804243" y="4219687"/>
                <a:ext cx="155587" cy="4787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 rot="10800000" flipV="1">
                <a:off x="2963005" y="3696528"/>
                <a:ext cx="82557" cy="478770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9" name="Straight Connector 658"/>
            <p:cNvCxnSpPr>
              <a:cxnSpLocks noChangeAspect="1"/>
            </p:cNvCxnSpPr>
            <p:nvPr/>
          </p:nvCxnSpPr>
          <p:spPr bwMode="auto">
            <a:xfrm rot="480000" flipH="1">
              <a:off x="2276656" y="5964239"/>
              <a:ext cx="119072" cy="6984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7"/>
          <p:cNvGrpSpPr>
            <a:grpSpLocks/>
          </p:cNvGrpSpPr>
          <p:nvPr/>
        </p:nvGrpSpPr>
        <p:grpSpPr bwMode="auto">
          <a:xfrm>
            <a:off x="3213100" y="2466975"/>
            <a:ext cx="1270000" cy="3409950"/>
            <a:chOff x="3302000" y="2703576"/>
            <a:chExt cx="1270000" cy="3409694"/>
          </a:xfrm>
        </p:grpSpPr>
        <p:cxnSp>
          <p:nvCxnSpPr>
            <p:cNvPr id="637" name="Straight Connector 636"/>
            <p:cNvCxnSpPr/>
            <p:nvPr/>
          </p:nvCxnSpPr>
          <p:spPr bwMode="auto">
            <a:xfrm flipV="1">
              <a:off x="3302000" y="3349639"/>
              <a:ext cx="0" cy="2128678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/>
            <p:nvPr/>
          </p:nvCxnSpPr>
          <p:spPr bwMode="auto">
            <a:xfrm flipV="1">
              <a:off x="3302000" y="3073435"/>
              <a:ext cx="123825" cy="276204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/>
            <p:nvPr/>
          </p:nvCxnSpPr>
          <p:spPr bwMode="auto">
            <a:xfrm flipH="1" flipV="1">
              <a:off x="3438525" y="2708338"/>
              <a:ext cx="13811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/>
            <p:cNvCxnSpPr/>
            <p:nvPr/>
          </p:nvCxnSpPr>
          <p:spPr bwMode="auto">
            <a:xfrm>
              <a:off x="3419475" y="2703576"/>
              <a:ext cx="0" cy="36985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/>
            <p:cNvCxnSpPr/>
            <p:nvPr/>
          </p:nvCxnSpPr>
          <p:spPr bwMode="auto">
            <a:xfrm flipH="1">
              <a:off x="4330700" y="4971943"/>
              <a:ext cx="155575" cy="482564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 bwMode="auto">
            <a:xfrm flipH="1">
              <a:off x="4489450" y="4448107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 bwMode="auto">
            <a:xfrm rot="10800000">
              <a:off x="3625850" y="2730561"/>
              <a:ext cx="395288" cy="1650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 bwMode="auto">
            <a:xfrm rot="10800000">
              <a:off x="4056063" y="2936920"/>
              <a:ext cx="274637" cy="41271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 bwMode="auto">
            <a:xfrm rot="10800000">
              <a:off x="4330700" y="3375038"/>
              <a:ext cx="155575" cy="47938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 bwMode="auto">
            <a:xfrm rot="10800000">
              <a:off x="4489450" y="3898873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646"/>
            <p:cNvGrpSpPr>
              <a:grpSpLocks noChangeAspect="1"/>
            </p:cNvGrpSpPr>
            <p:nvPr/>
          </p:nvGrpSpPr>
          <p:grpSpPr bwMode="auto">
            <a:xfrm>
              <a:off x="3302001" y="5486254"/>
              <a:ext cx="1030288" cy="627016"/>
              <a:chOff x="3427990" y="4046589"/>
              <a:chExt cx="1425609" cy="867602"/>
            </a:xfrm>
          </p:grpSpPr>
          <p:cxnSp>
            <p:nvCxnSpPr>
              <p:cNvPr id="649" name="Straight Connector 648"/>
              <p:cNvCxnSpPr/>
              <p:nvPr/>
            </p:nvCxnSpPr>
            <p:spPr bwMode="auto">
              <a:xfrm rot="10800000" flipH="1" flipV="1">
                <a:off x="3427990" y="4059768"/>
                <a:ext cx="171337" cy="3799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 bwMode="auto">
              <a:xfrm rot="10800000" flipH="1" flipV="1">
                <a:off x="3590540" y="4439756"/>
                <a:ext cx="0" cy="47443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 bwMode="auto">
              <a:xfrm rot="10800000">
                <a:off x="3619096" y="4901012"/>
                <a:ext cx="18891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 bwMode="auto">
              <a:xfrm rot="60000" flipH="1">
                <a:off x="3876101" y="4848297"/>
                <a:ext cx="237235" cy="549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 bwMode="auto">
              <a:xfrm rot="10800000" flipV="1">
                <a:off x="4473582" y="4046589"/>
                <a:ext cx="380017" cy="571079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>
                <a:cxnSpLocks noChangeAspect="1"/>
              </p:cNvCxnSpPr>
              <p:nvPr/>
            </p:nvCxnSpPr>
            <p:spPr bwMode="auto">
              <a:xfrm rot="120000" flipH="1">
                <a:off x="4001309" y="4597901"/>
                <a:ext cx="494240" cy="1339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31" name="Oval 654"/>
              <p:cNvSpPr>
                <a:spLocks noChangeArrowheads="1"/>
              </p:cNvSpPr>
              <p:nvPr/>
            </p:nvSpPr>
            <p:spPr bwMode="auto">
              <a:xfrm rot="10258769" flipH="1">
                <a:off x="3965036" y="4670108"/>
                <a:ext cx="138112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b="1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39032" name="Oval 655"/>
              <p:cNvSpPr>
                <a:spLocks noChangeArrowheads="1"/>
              </p:cNvSpPr>
              <p:nvPr/>
            </p:nvSpPr>
            <p:spPr bwMode="auto">
              <a:xfrm rot="10800000" flipH="1">
                <a:off x="4495800" y="4694492"/>
                <a:ext cx="126654" cy="126642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b="1">
                  <a:cs typeface="Arial" charset="0"/>
                </a:endParaRPr>
              </a:p>
            </p:txBody>
          </p:sp>
        </p:grpSp>
        <p:cxnSp>
          <p:nvCxnSpPr>
            <p:cNvPr id="648" name="Straight Connector 647"/>
            <p:cNvCxnSpPr>
              <a:cxnSpLocks noChangeAspect="1"/>
            </p:cNvCxnSpPr>
            <p:nvPr/>
          </p:nvCxnSpPr>
          <p:spPr bwMode="auto">
            <a:xfrm rot="2700000" flipV="1">
              <a:off x="3829050" y="2813105"/>
              <a:ext cx="128588" cy="53971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25" name="TextBox 548"/>
          <p:cNvSpPr txBox="1">
            <a:spLocks noChangeArrowheads="1"/>
          </p:cNvSpPr>
          <p:nvPr/>
        </p:nvSpPr>
        <p:spPr bwMode="auto">
          <a:xfrm>
            <a:off x="5943600" y="5983287"/>
            <a:ext cx="1981200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 dirty="0" smtClean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Flowing liquid Li </a:t>
            </a:r>
            <a:r>
              <a:rPr lang="en-US" sz="1600" b="1" i="0" dirty="0" err="1" smtClean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divertor</a:t>
            </a:r>
            <a:r>
              <a:rPr lang="en-US" sz="1600" b="1" i="0" dirty="0" smtClean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 (LLD) module</a:t>
            </a:r>
            <a:endParaRPr lang="en-US" sz="1600" b="1" i="0" dirty="0">
              <a:solidFill>
                <a:srgbClr val="FF0000"/>
              </a:solidFill>
              <a:latin typeface="Arial Narrow" pitchFamily="1" charset="0"/>
              <a:cs typeface="Arial" charset="0"/>
            </a:endParaRPr>
          </a:p>
        </p:txBody>
      </p:sp>
      <p:cxnSp>
        <p:nvCxnSpPr>
          <p:cNvPr id="550" name="Straight Arrow Connector 549"/>
          <p:cNvCxnSpPr/>
          <p:nvPr/>
        </p:nvCxnSpPr>
        <p:spPr>
          <a:xfrm rot="-240000" flipH="1" flipV="1">
            <a:off x="6729413" y="5707062"/>
            <a:ext cx="65087" cy="2762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7" name="TextBox 550"/>
          <p:cNvSpPr txBox="1">
            <a:spLocks noChangeArrowheads="1"/>
          </p:cNvSpPr>
          <p:nvPr/>
        </p:nvSpPr>
        <p:spPr bwMode="auto">
          <a:xfrm>
            <a:off x="7924800" y="5983287"/>
            <a:ext cx="1143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 dirty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Full </a:t>
            </a:r>
            <a:r>
              <a:rPr lang="en-US" sz="1600" b="1" i="0" dirty="0" err="1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toroidal</a:t>
            </a:r>
            <a:r>
              <a:rPr lang="en-US" sz="1600" b="1" i="0" dirty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 flowing Li</a:t>
            </a:r>
          </a:p>
        </p:txBody>
      </p:sp>
      <p:sp>
        <p:nvSpPr>
          <p:cNvPr id="38929" name="TextBox 552"/>
          <p:cNvSpPr txBox="1">
            <a:spLocks noChangeArrowheads="1"/>
          </p:cNvSpPr>
          <p:nvPr/>
        </p:nvSpPr>
        <p:spPr bwMode="auto">
          <a:xfrm flipH="1">
            <a:off x="3251200" y="6011862"/>
            <a:ext cx="1092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 dirty="0" err="1">
                <a:latin typeface="Arial Narrow" pitchFamily="1" charset="0"/>
                <a:cs typeface="Arial" charset="0"/>
              </a:rPr>
              <a:t>Cryo</a:t>
            </a:r>
            <a:r>
              <a:rPr lang="en-US" sz="1600" b="1" i="0" dirty="0">
                <a:latin typeface="Arial Narrow" pitchFamily="1" charset="0"/>
                <a:cs typeface="Arial" charset="0"/>
              </a:rPr>
              <a:t>-pump</a:t>
            </a:r>
            <a:endParaRPr lang="en-US" sz="1400" b="1" i="0" dirty="0">
              <a:latin typeface="Arial Narrow" pitchFamily="1" charset="0"/>
              <a:cs typeface="Arial" charset="0"/>
            </a:endParaRPr>
          </a:p>
        </p:txBody>
      </p:sp>
      <p:cxnSp>
        <p:nvCxnSpPr>
          <p:cNvPr id="617" name="Straight Connector 616"/>
          <p:cNvCxnSpPr/>
          <p:nvPr/>
        </p:nvCxnSpPr>
        <p:spPr bwMode="auto">
          <a:xfrm flipV="1">
            <a:off x="7556500" y="3076575"/>
            <a:ext cx="0" cy="212883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617"/>
          <p:cNvCxnSpPr/>
          <p:nvPr/>
        </p:nvCxnSpPr>
        <p:spPr bwMode="auto">
          <a:xfrm flipV="1">
            <a:off x="7556500" y="2800350"/>
            <a:ext cx="123825" cy="27622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/>
          <p:cNvCxnSpPr/>
          <p:nvPr/>
        </p:nvCxnSpPr>
        <p:spPr bwMode="auto">
          <a:xfrm flipH="1" flipV="1">
            <a:off x="7693025" y="2435225"/>
            <a:ext cx="13811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/>
          <p:cNvCxnSpPr/>
          <p:nvPr/>
        </p:nvCxnSpPr>
        <p:spPr bwMode="auto">
          <a:xfrm>
            <a:off x="7673975" y="2430462"/>
            <a:ext cx="0" cy="3698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/>
          <p:cNvCxnSpPr/>
          <p:nvPr/>
        </p:nvCxnSpPr>
        <p:spPr bwMode="auto">
          <a:xfrm flipH="1">
            <a:off x="8585200" y="4699000"/>
            <a:ext cx="155575" cy="48260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/>
          <p:nvPr/>
        </p:nvCxnSpPr>
        <p:spPr bwMode="auto">
          <a:xfrm flipH="1">
            <a:off x="8743950" y="4175125"/>
            <a:ext cx="82550" cy="48101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/>
          <p:nvPr/>
        </p:nvCxnSpPr>
        <p:spPr bwMode="auto">
          <a:xfrm rot="10800000">
            <a:off x="8310563" y="2663825"/>
            <a:ext cx="274637" cy="41275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/>
          <p:cNvCxnSpPr/>
          <p:nvPr/>
        </p:nvCxnSpPr>
        <p:spPr bwMode="auto">
          <a:xfrm rot="10800000">
            <a:off x="8585200" y="3101975"/>
            <a:ext cx="155575" cy="47942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/>
          <p:cNvCxnSpPr/>
          <p:nvPr/>
        </p:nvCxnSpPr>
        <p:spPr bwMode="auto">
          <a:xfrm rot="10800000">
            <a:off x="8743950" y="3625850"/>
            <a:ext cx="82550" cy="481012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12" name="TextBox 635"/>
          <p:cNvSpPr txBox="1">
            <a:spLocks noChangeArrowheads="1"/>
          </p:cNvSpPr>
          <p:nvPr/>
        </p:nvSpPr>
        <p:spPr bwMode="auto">
          <a:xfrm>
            <a:off x="7543800" y="3119497"/>
            <a:ext cx="114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Upper </a:t>
            </a:r>
            <a:r>
              <a:rPr lang="en-US" sz="2000" b="1" i="0" dirty="0" err="1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cryo</a:t>
            </a:r>
            <a:r>
              <a:rPr lang="en-US" sz="20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 + all </a:t>
            </a:r>
            <a:endParaRPr lang="en-US" sz="2000" b="1" i="0" dirty="0">
              <a:solidFill>
                <a:schemeClr val="tx1"/>
              </a:solidFill>
              <a:latin typeface="Arial Narrow" pitchFamily="1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high-Z </a:t>
            </a:r>
            <a:r>
              <a:rPr lang="en-US" sz="20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&amp; </a:t>
            </a: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higher-T PFCs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+ full  </a:t>
            </a:r>
            <a:r>
              <a:rPr lang="en-US" sz="2000" b="1" i="0" dirty="0" err="1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toroidal</a:t>
            </a: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 LLD</a:t>
            </a:r>
          </a:p>
        </p:txBody>
      </p:sp>
      <p:cxnSp>
        <p:nvCxnSpPr>
          <p:cNvPr id="595" name="Straight Connector 594"/>
          <p:cNvCxnSpPr/>
          <p:nvPr/>
        </p:nvCxnSpPr>
        <p:spPr bwMode="auto">
          <a:xfrm flipV="1">
            <a:off x="6108700" y="3095625"/>
            <a:ext cx="0" cy="212883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 bwMode="auto">
          <a:xfrm flipV="1">
            <a:off x="6108700" y="2819400"/>
            <a:ext cx="123825" cy="27622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/>
          <p:nvPr/>
        </p:nvCxnSpPr>
        <p:spPr bwMode="auto">
          <a:xfrm flipH="1" flipV="1">
            <a:off x="6245225" y="2454275"/>
            <a:ext cx="138113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/>
          <p:nvPr/>
        </p:nvCxnSpPr>
        <p:spPr bwMode="auto">
          <a:xfrm>
            <a:off x="6226175" y="2449512"/>
            <a:ext cx="0" cy="3698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/>
          <p:cNvCxnSpPr/>
          <p:nvPr/>
        </p:nvCxnSpPr>
        <p:spPr bwMode="auto">
          <a:xfrm flipH="1">
            <a:off x="7137400" y="4718050"/>
            <a:ext cx="155575" cy="48260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 bwMode="auto">
          <a:xfrm flipH="1">
            <a:off x="7296150" y="4194175"/>
            <a:ext cx="82550" cy="48101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Connector 600"/>
          <p:cNvCxnSpPr/>
          <p:nvPr/>
        </p:nvCxnSpPr>
        <p:spPr bwMode="auto">
          <a:xfrm rot="10800000">
            <a:off x="6432550" y="2476500"/>
            <a:ext cx="395288" cy="16510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/>
          <p:nvPr/>
        </p:nvCxnSpPr>
        <p:spPr bwMode="auto">
          <a:xfrm rot="10800000">
            <a:off x="6862763" y="2682875"/>
            <a:ext cx="274637" cy="41275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/>
          <p:cNvCxnSpPr/>
          <p:nvPr/>
        </p:nvCxnSpPr>
        <p:spPr bwMode="auto">
          <a:xfrm rot="10800000">
            <a:off x="7137400" y="3121025"/>
            <a:ext cx="155575" cy="47942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/>
          <p:cNvCxnSpPr/>
          <p:nvPr/>
        </p:nvCxnSpPr>
        <p:spPr bwMode="auto">
          <a:xfrm rot="10800000">
            <a:off x="7296150" y="3644900"/>
            <a:ext cx="82550" cy="48101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04"/>
          <p:cNvGrpSpPr>
            <a:grpSpLocks noChangeAspect="1"/>
          </p:cNvGrpSpPr>
          <p:nvPr/>
        </p:nvGrpSpPr>
        <p:grpSpPr bwMode="auto">
          <a:xfrm>
            <a:off x="6096000" y="5232545"/>
            <a:ext cx="1030263" cy="626917"/>
            <a:chOff x="3429001" y="4046791"/>
            <a:chExt cx="1425575" cy="867400"/>
          </a:xfrm>
        </p:grpSpPr>
        <p:cxnSp>
          <p:nvCxnSpPr>
            <p:cNvPr id="608" name="Straight Connector 607"/>
            <p:cNvCxnSpPr/>
            <p:nvPr/>
          </p:nvCxnSpPr>
          <p:spPr bwMode="auto">
            <a:xfrm rot="10800000" flipH="1" flipV="1">
              <a:off x="3427990" y="4059769"/>
              <a:ext cx="171337" cy="379987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 bwMode="auto">
            <a:xfrm rot="10800000" flipH="1" flipV="1">
              <a:off x="3590540" y="4439756"/>
              <a:ext cx="0" cy="474435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 bwMode="auto">
            <a:xfrm rot="10800000">
              <a:off x="3619096" y="4901012"/>
              <a:ext cx="188910" cy="0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 bwMode="auto">
            <a:xfrm rot="60000" flipH="1">
              <a:off x="3876101" y="4848297"/>
              <a:ext cx="237235" cy="54912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 bwMode="auto">
            <a:xfrm rot="10800000" flipV="1">
              <a:off x="4473582" y="4046590"/>
              <a:ext cx="380017" cy="57107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>
              <a:cxnSpLocks noChangeAspect="1"/>
            </p:cNvCxnSpPr>
            <p:nvPr/>
          </p:nvCxnSpPr>
          <p:spPr bwMode="auto">
            <a:xfrm rot="120000" flipH="1">
              <a:off x="4001309" y="4597901"/>
              <a:ext cx="494240" cy="133985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" name="Oval 613"/>
            <p:cNvSpPr/>
            <p:nvPr/>
          </p:nvSpPr>
          <p:spPr bwMode="auto">
            <a:xfrm rot="10258769" flipH="1">
              <a:off x="3963966" y="4670385"/>
              <a:ext cx="138388" cy="900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>
                <a:solidFill>
                  <a:schemeClr val="tx1"/>
                </a:solidFill>
                <a:latin typeface="Helvetica" pitchFamily="-128" charset="0"/>
              </a:endParaRPr>
            </a:p>
          </p:txBody>
        </p:sp>
        <p:sp>
          <p:nvSpPr>
            <p:cNvPr id="38991" name="Oval 614"/>
            <p:cNvSpPr>
              <a:spLocks noChangeArrowheads="1"/>
            </p:cNvSpPr>
            <p:nvPr/>
          </p:nvSpPr>
          <p:spPr bwMode="auto">
            <a:xfrm rot="10800000" flipH="1">
              <a:off x="4495800" y="4694492"/>
              <a:ext cx="126654" cy="126642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b="1">
                <a:cs typeface="Arial" charset="0"/>
              </a:endParaRPr>
            </a:p>
          </p:txBody>
        </p:sp>
        <p:cxnSp>
          <p:nvCxnSpPr>
            <p:cNvPr id="616" name="Straight Connector 615"/>
            <p:cNvCxnSpPr>
              <a:cxnSpLocks noChangeAspect="1"/>
            </p:cNvCxnSpPr>
            <p:nvPr/>
          </p:nvCxnSpPr>
          <p:spPr>
            <a:xfrm rot="720000" flipH="1">
              <a:off x="4196808" y="4617670"/>
              <a:ext cx="151568" cy="7687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6" name="Straight Connector 605"/>
          <p:cNvCxnSpPr>
            <a:cxnSpLocks noChangeAspect="1"/>
          </p:cNvCxnSpPr>
          <p:nvPr/>
        </p:nvCxnSpPr>
        <p:spPr bwMode="auto">
          <a:xfrm rot="2700000" flipV="1">
            <a:off x="6635750" y="2559050"/>
            <a:ext cx="128588" cy="5397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83" name="TextBox 606"/>
          <p:cNvSpPr txBox="1">
            <a:spLocks noChangeArrowheads="1"/>
          </p:cNvSpPr>
          <p:nvPr/>
        </p:nvSpPr>
        <p:spPr bwMode="auto">
          <a:xfrm>
            <a:off x="6096000" y="3276600"/>
            <a:ext cx="114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All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high-Z </a:t>
            </a:r>
            <a:r>
              <a:rPr lang="en-US" sz="20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FW + </a:t>
            </a:r>
            <a:r>
              <a:rPr lang="en-US" sz="2000" b="1" i="0" dirty="0" err="1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divertors</a:t>
            </a:r>
            <a:endParaRPr lang="en-US" sz="2000" b="1" i="0" dirty="0">
              <a:solidFill>
                <a:schemeClr val="tx1"/>
              </a:solidFill>
              <a:latin typeface="Arial Narrow" pitchFamily="1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+ </a:t>
            </a:r>
            <a:r>
              <a:rPr lang="en-US" sz="20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flowing LLD </a:t>
            </a: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module</a:t>
            </a:r>
          </a:p>
        </p:txBody>
      </p:sp>
      <p:sp>
        <p:nvSpPr>
          <p:cNvPr id="38933" name="TextBox 556"/>
          <p:cNvSpPr txBox="1">
            <a:spLocks noChangeArrowheads="1"/>
          </p:cNvSpPr>
          <p:nvPr/>
        </p:nvSpPr>
        <p:spPr bwMode="auto">
          <a:xfrm>
            <a:off x="1816100" y="3544887"/>
            <a:ext cx="101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Lower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OBD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high-Z row of tiles</a:t>
            </a:r>
          </a:p>
        </p:txBody>
      </p:sp>
      <p:sp>
        <p:nvSpPr>
          <p:cNvPr id="558" name="Rectangle 557"/>
          <p:cNvSpPr>
            <a:spLocks noChangeArrowheads="1"/>
          </p:cNvSpPr>
          <p:nvPr/>
        </p:nvSpPr>
        <p:spPr bwMode="auto">
          <a:xfrm>
            <a:off x="393700" y="3517900"/>
            <a:ext cx="982663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i="0">
                <a:solidFill>
                  <a:schemeClr val="tx1"/>
                </a:solidFill>
                <a:latin typeface="Arial Narrow" pitchFamily="1" charset="0"/>
              </a:rPr>
              <a:t>C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i="0">
                <a:solidFill>
                  <a:srgbClr val="00B0F0"/>
                </a:solidFill>
                <a:latin typeface="Arial Narrow" pitchFamily="1" charset="0"/>
              </a:rPr>
              <a:t>BN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i="0">
                <a:solidFill>
                  <a:srgbClr val="FF0000"/>
                </a:solidFill>
                <a:latin typeface="Arial Narrow" pitchFamily="1" charset="0"/>
              </a:rPr>
              <a:t>Li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i="0">
                <a:solidFill>
                  <a:srgbClr val="BFBFBF"/>
                </a:solidFill>
                <a:latin typeface="Arial Narrow" pitchFamily="1" charset="0"/>
              </a:rPr>
              <a:t>High-Z</a:t>
            </a:r>
          </a:p>
        </p:txBody>
      </p:sp>
      <p:sp>
        <p:nvSpPr>
          <p:cNvPr id="38935" name="TextBox 558"/>
          <p:cNvSpPr txBox="1">
            <a:spLocks noChangeArrowheads="1"/>
          </p:cNvSpPr>
          <p:nvPr/>
        </p:nvSpPr>
        <p:spPr bwMode="auto">
          <a:xfrm>
            <a:off x="3213100" y="3647182"/>
            <a:ext cx="1206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 dirty="0" err="1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Cryo</a:t>
            </a: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 + </a:t>
            </a:r>
            <a:r>
              <a:rPr lang="en-US" sz="20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high-Z FW and OBD </a:t>
            </a:r>
            <a:endParaRPr lang="en-US" sz="2000" b="1" i="0" dirty="0">
              <a:solidFill>
                <a:schemeClr val="tx1"/>
              </a:solidFill>
              <a:latin typeface="Arial Narrow" pitchFamily="1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Arial Narrow" pitchFamily="1" charset="0"/>
              </a:rPr>
              <a:t>PFCs</a:t>
            </a:r>
            <a:endParaRPr lang="en-US" sz="2000" b="1" i="0" dirty="0">
              <a:solidFill>
                <a:schemeClr val="tx1"/>
              </a:solidFill>
              <a:latin typeface="Arial Narrow" pitchFamily="1" charset="0"/>
              <a:cs typeface="Arial" charset="0"/>
            </a:endParaRPr>
          </a:p>
        </p:txBody>
      </p:sp>
      <p:sp>
        <p:nvSpPr>
          <p:cNvPr id="38936" name="TextBox 559"/>
          <p:cNvSpPr txBox="1">
            <a:spLocks noChangeArrowheads="1"/>
          </p:cNvSpPr>
          <p:nvPr/>
        </p:nvSpPr>
        <p:spPr bwMode="auto">
          <a:xfrm>
            <a:off x="317500" y="1439862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Nominal 2014-18 5 year plan steps for implementation of cryo-pump + high-Z PFCs + LLD</a:t>
            </a:r>
          </a:p>
        </p:txBody>
      </p:sp>
      <p:sp>
        <p:nvSpPr>
          <p:cNvPr id="38937" name="TextBox 560"/>
          <p:cNvSpPr txBox="1">
            <a:spLocks noChangeArrowheads="1"/>
          </p:cNvSpPr>
          <p:nvPr/>
        </p:nvSpPr>
        <p:spPr bwMode="auto">
          <a:xfrm>
            <a:off x="744538" y="2125662"/>
            <a:ext cx="652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2015</a:t>
            </a:r>
          </a:p>
        </p:txBody>
      </p:sp>
      <p:sp>
        <p:nvSpPr>
          <p:cNvPr id="38938" name="TextBox 561"/>
          <p:cNvSpPr txBox="1">
            <a:spLocks noChangeArrowheads="1"/>
          </p:cNvSpPr>
          <p:nvPr/>
        </p:nvSpPr>
        <p:spPr bwMode="auto">
          <a:xfrm>
            <a:off x="2146300" y="2125662"/>
            <a:ext cx="65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2016</a:t>
            </a:r>
          </a:p>
        </p:txBody>
      </p:sp>
      <p:sp>
        <p:nvSpPr>
          <p:cNvPr id="38939" name="TextBox 562"/>
          <p:cNvSpPr txBox="1">
            <a:spLocks noChangeArrowheads="1"/>
          </p:cNvSpPr>
          <p:nvPr/>
        </p:nvSpPr>
        <p:spPr bwMode="auto">
          <a:xfrm>
            <a:off x="3640138" y="2125662"/>
            <a:ext cx="652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i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2017</a:t>
            </a:r>
          </a:p>
        </p:txBody>
      </p:sp>
      <p:sp>
        <p:nvSpPr>
          <p:cNvPr id="38940" name="TextBox 563"/>
          <p:cNvSpPr txBox="1">
            <a:spLocks noChangeArrowheads="1"/>
          </p:cNvSpPr>
          <p:nvPr/>
        </p:nvSpPr>
        <p:spPr bwMode="auto">
          <a:xfrm>
            <a:off x="5105400" y="2125662"/>
            <a:ext cx="652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i="0" dirty="0" smtClean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2018</a:t>
            </a:r>
            <a:endParaRPr lang="en-US" sz="2000" b="1" i="0" dirty="0">
              <a:solidFill>
                <a:srgbClr val="FF0000"/>
              </a:solidFill>
              <a:latin typeface="Arial Narrow" pitchFamily="1" charset="0"/>
              <a:cs typeface="Arial" charset="0"/>
            </a:endParaRPr>
          </a:p>
        </p:txBody>
      </p:sp>
      <p:cxnSp>
        <p:nvCxnSpPr>
          <p:cNvPr id="565" name="Straight Arrow Connector 564"/>
          <p:cNvCxnSpPr/>
          <p:nvPr/>
        </p:nvCxnSpPr>
        <p:spPr>
          <a:xfrm flipH="1" flipV="1">
            <a:off x="4051300" y="5810250"/>
            <a:ext cx="92075" cy="18256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Arrow Connector 565"/>
          <p:cNvCxnSpPr/>
          <p:nvPr/>
        </p:nvCxnSpPr>
        <p:spPr>
          <a:xfrm flipH="1" flipV="1">
            <a:off x="2359025" y="5783262"/>
            <a:ext cx="92075" cy="18256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TextBox 566"/>
          <p:cNvSpPr txBox="1">
            <a:spLocks noChangeArrowheads="1"/>
          </p:cNvSpPr>
          <p:nvPr/>
        </p:nvSpPr>
        <p:spPr bwMode="auto">
          <a:xfrm flipH="1">
            <a:off x="1689100" y="6011862"/>
            <a:ext cx="12954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High-Z tile row</a:t>
            </a:r>
          </a:p>
        </p:txBody>
      </p:sp>
      <p:sp>
        <p:nvSpPr>
          <p:cNvPr id="38944" name="TextBox 567"/>
          <p:cNvSpPr txBox="1">
            <a:spLocks noChangeArrowheads="1"/>
          </p:cNvSpPr>
          <p:nvPr/>
        </p:nvSpPr>
        <p:spPr bwMode="auto">
          <a:xfrm>
            <a:off x="8415057" y="2125662"/>
            <a:ext cx="652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i="0" dirty="0" smtClean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2021</a:t>
            </a:r>
            <a:endParaRPr lang="en-US" sz="2000" b="1" i="0" dirty="0">
              <a:solidFill>
                <a:srgbClr val="FF0000"/>
              </a:solidFill>
              <a:latin typeface="Arial Narrow" pitchFamily="1" charset="0"/>
              <a:cs typeface="Arial" charset="0"/>
            </a:endParaRPr>
          </a:p>
        </p:txBody>
      </p:sp>
      <p:sp>
        <p:nvSpPr>
          <p:cNvPr id="569" name="TextBox 568"/>
          <p:cNvSpPr txBox="1">
            <a:spLocks noChangeArrowheads="1"/>
          </p:cNvSpPr>
          <p:nvPr/>
        </p:nvSpPr>
        <p:spPr bwMode="auto">
          <a:xfrm flipH="1">
            <a:off x="4381500" y="6011862"/>
            <a:ext cx="14859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 dirty="0" err="1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Bakeable</a:t>
            </a:r>
            <a:r>
              <a:rPr lang="en-US" sz="1600" b="1" i="0" dirty="0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 </a:t>
            </a:r>
            <a:r>
              <a:rPr lang="en-US" sz="1600" b="1" i="0" dirty="0" err="1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cryo</a:t>
            </a:r>
            <a:r>
              <a:rPr lang="en-US" sz="1600" b="1" i="0" dirty="0">
                <a:solidFill>
                  <a:srgbClr val="A6A6A6"/>
                </a:solidFill>
                <a:latin typeface="Arial Narrow" pitchFamily="1" charset="0"/>
                <a:cs typeface="Arial" charset="0"/>
              </a:rPr>
              <a:t>-baffle for </a:t>
            </a:r>
            <a:r>
              <a:rPr lang="en-US" sz="1600" b="1" i="0" dirty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liquid Li</a:t>
            </a:r>
          </a:p>
        </p:txBody>
      </p:sp>
      <p:cxnSp>
        <p:nvCxnSpPr>
          <p:cNvPr id="570" name="Straight Arrow Connector 569"/>
          <p:cNvCxnSpPr/>
          <p:nvPr/>
        </p:nvCxnSpPr>
        <p:spPr>
          <a:xfrm rot="180000" flipH="1" flipV="1">
            <a:off x="5270500" y="5707062"/>
            <a:ext cx="152400" cy="3048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2971800" y="990600"/>
            <a:ext cx="319029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</a:rPr>
              <a:t>Incremental budget case</a:t>
            </a:r>
            <a:endParaRPr lang="en-US" sz="2000" i="0" dirty="0">
              <a:solidFill>
                <a:schemeClr val="tx1"/>
              </a:solidFill>
            </a:endParaRPr>
          </a:p>
        </p:txBody>
      </p:sp>
      <p:grpSp>
        <p:nvGrpSpPr>
          <p:cNvPr id="8" name="Group 547"/>
          <p:cNvGrpSpPr>
            <a:grpSpLocks/>
          </p:cNvGrpSpPr>
          <p:nvPr/>
        </p:nvGrpSpPr>
        <p:grpSpPr bwMode="auto">
          <a:xfrm>
            <a:off x="4648200" y="2462212"/>
            <a:ext cx="1270000" cy="3409950"/>
            <a:chOff x="3302000" y="2703576"/>
            <a:chExt cx="1270000" cy="3409694"/>
          </a:xfrm>
        </p:grpSpPr>
        <p:cxnSp>
          <p:nvCxnSpPr>
            <p:cNvPr id="156" name="Straight Connector 155"/>
            <p:cNvCxnSpPr/>
            <p:nvPr/>
          </p:nvCxnSpPr>
          <p:spPr bwMode="auto">
            <a:xfrm flipV="1">
              <a:off x="3302000" y="3349639"/>
              <a:ext cx="0" cy="2128678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 bwMode="auto">
            <a:xfrm flipV="1">
              <a:off x="3302000" y="3073435"/>
              <a:ext cx="123825" cy="276204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 bwMode="auto">
            <a:xfrm flipH="1" flipV="1">
              <a:off x="3438525" y="2708338"/>
              <a:ext cx="13811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 bwMode="auto">
            <a:xfrm>
              <a:off x="3419475" y="2703576"/>
              <a:ext cx="0" cy="36985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 bwMode="auto">
            <a:xfrm flipH="1">
              <a:off x="4330700" y="4971943"/>
              <a:ext cx="155575" cy="482564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 bwMode="auto">
            <a:xfrm flipH="1">
              <a:off x="4489450" y="4448107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 bwMode="auto">
            <a:xfrm rot="10800000">
              <a:off x="3625850" y="2730561"/>
              <a:ext cx="395288" cy="1650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rot="10800000">
              <a:off x="4056063" y="2936920"/>
              <a:ext cx="274637" cy="41271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auto">
            <a:xfrm rot="10800000">
              <a:off x="4330700" y="3375038"/>
              <a:ext cx="155575" cy="479389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auto">
            <a:xfrm rot="10800000">
              <a:off x="4489450" y="3898873"/>
              <a:ext cx="82550" cy="48097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46"/>
            <p:cNvGrpSpPr>
              <a:grpSpLocks noChangeAspect="1"/>
            </p:cNvGrpSpPr>
            <p:nvPr/>
          </p:nvGrpSpPr>
          <p:grpSpPr bwMode="auto">
            <a:xfrm>
              <a:off x="3302001" y="5486254"/>
              <a:ext cx="1030288" cy="627016"/>
              <a:chOff x="3427990" y="4046589"/>
              <a:chExt cx="1425609" cy="867602"/>
            </a:xfrm>
          </p:grpSpPr>
          <p:cxnSp>
            <p:nvCxnSpPr>
              <p:cNvPr id="168" name="Straight Connector 167"/>
              <p:cNvCxnSpPr/>
              <p:nvPr/>
            </p:nvCxnSpPr>
            <p:spPr bwMode="auto">
              <a:xfrm rot="10800000" flipH="1" flipV="1">
                <a:off x="3427990" y="4059768"/>
                <a:ext cx="171337" cy="379988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 bwMode="auto">
              <a:xfrm rot="10800000" flipH="1" flipV="1">
                <a:off x="3590540" y="4439756"/>
                <a:ext cx="0" cy="47443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rot="10800000">
                <a:off x="3619096" y="4901012"/>
                <a:ext cx="18891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rot="60000" flipH="1">
                <a:off x="3876101" y="4848297"/>
                <a:ext cx="237235" cy="549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 bwMode="auto">
              <a:xfrm rot="10800000" flipV="1">
                <a:off x="4473582" y="4046589"/>
                <a:ext cx="380017" cy="571079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cxnSpLocks noChangeAspect="1"/>
              </p:cNvCxnSpPr>
              <p:nvPr/>
            </p:nvCxnSpPr>
            <p:spPr bwMode="auto">
              <a:xfrm rot="120000" flipH="1">
                <a:off x="4001309" y="4597901"/>
                <a:ext cx="494240" cy="133983"/>
              </a:xfrm>
              <a:prstGeom prst="line">
                <a:avLst/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Oval 654"/>
              <p:cNvSpPr>
                <a:spLocks noChangeArrowheads="1"/>
              </p:cNvSpPr>
              <p:nvPr/>
            </p:nvSpPr>
            <p:spPr bwMode="auto">
              <a:xfrm rot="10258769" flipH="1">
                <a:off x="3965036" y="4670108"/>
                <a:ext cx="138112" cy="914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b="1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75" name="Oval 655"/>
              <p:cNvSpPr>
                <a:spLocks noChangeArrowheads="1"/>
              </p:cNvSpPr>
              <p:nvPr/>
            </p:nvSpPr>
            <p:spPr bwMode="auto">
              <a:xfrm rot="10800000" flipH="1">
                <a:off x="4495800" y="4694492"/>
                <a:ext cx="126654" cy="126642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 b="1">
                  <a:cs typeface="Arial" charset="0"/>
                </a:endParaRPr>
              </a:p>
            </p:txBody>
          </p:sp>
        </p:grpSp>
        <p:cxnSp>
          <p:nvCxnSpPr>
            <p:cNvPr id="167" name="Straight Connector 166"/>
            <p:cNvCxnSpPr>
              <a:cxnSpLocks noChangeAspect="1"/>
            </p:cNvCxnSpPr>
            <p:nvPr/>
          </p:nvCxnSpPr>
          <p:spPr bwMode="auto">
            <a:xfrm rot="2700000" flipV="1">
              <a:off x="3829050" y="2813105"/>
              <a:ext cx="128588" cy="53971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79"/>
          <p:cNvGrpSpPr/>
          <p:nvPr/>
        </p:nvGrpSpPr>
        <p:grpSpPr>
          <a:xfrm flipV="1">
            <a:off x="7872984" y="2449258"/>
            <a:ext cx="539390" cy="210312"/>
            <a:chOff x="8272462" y="1828800"/>
            <a:chExt cx="539390" cy="214313"/>
          </a:xfrm>
        </p:grpSpPr>
        <p:cxnSp>
          <p:nvCxnSpPr>
            <p:cNvPr id="176" name="Straight Connector 175"/>
            <p:cNvCxnSpPr/>
            <p:nvPr/>
          </p:nvCxnSpPr>
          <p:spPr bwMode="auto">
            <a:xfrm rot="60000" flipH="1">
              <a:off x="8272462" y="2003425"/>
              <a:ext cx="173038" cy="39688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cxnSpLocks noChangeAspect="1"/>
            </p:cNvCxnSpPr>
            <p:nvPr/>
          </p:nvCxnSpPr>
          <p:spPr bwMode="auto">
            <a:xfrm flipH="1">
              <a:off x="8458200" y="1828800"/>
              <a:ext cx="263525" cy="61913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/>
            <p:cNvSpPr/>
            <p:nvPr/>
          </p:nvSpPr>
          <p:spPr bwMode="auto">
            <a:xfrm rot="9945986" flipH="1">
              <a:off x="8416925" y="1854200"/>
              <a:ext cx="100012" cy="650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>
                <a:solidFill>
                  <a:schemeClr val="tx1"/>
                </a:solidFill>
                <a:latin typeface="Helvetica" pitchFamily="-128" charset="0"/>
              </a:endParaRPr>
            </a:p>
          </p:txBody>
        </p:sp>
        <p:sp>
          <p:nvSpPr>
            <p:cNvPr id="179" name="Oval 633"/>
            <p:cNvSpPr>
              <a:spLocks noChangeArrowheads="1"/>
            </p:cNvSpPr>
            <p:nvPr/>
          </p:nvSpPr>
          <p:spPr bwMode="auto">
            <a:xfrm rot="10800000" flipH="1">
              <a:off x="8720319" y="1892262"/>
              <a:ext cx="91533" cy="91531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b="1">
                <a:cs typeface="Arial" charset="0"/>
              </a:endParaRPr>
            </a:p>
          </p:txBody>
        </p:sp>
      </p:grpSp>
      <p:sp>
        <p:nvSpPr>
          <p:cNvPr id="182" name="TextBox 552"/>
          <p:cNvSpPr txBox="1">
            <a:spLocks noChangeArrowheads="1"/>
          </p:cNvSpPr>
          <p:nvPr/>
        </p:nvSpPr>
        <p:spPr bwMode="auto">
          <a:xfrm flipH="1">
            <a:off x="7391400" y="2162174"/>
            <a:ext cx="10922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600" b="1" i="0">
                <a:latin typeface="Arial Narrow" pitchFamily="1" charset="0"/>
                <a:cs typeface="Arial" charset="0"/>
              </a:rPr>
              <a:t>Cryo-pump</a:t>
            </a:r>
            <a:endParaRPr lang="en-US" sz="1400" b="1" i="0">
              <a:latin typeface="Arial Narrow" pitchFamily="1" charset="0"/>
              <a:cs typeface="Arial" charset="0"/>
            </a:endParaRPr>
          </a:p>
        </p:txBody>
      </p:sp>
      <p:cxnSp>
        <p:nvCxnSpPr>
          <p:cNvPr id="183" name="Straight Arrow Connector 182"/>
          <p:cNvCxnSpPr/>
          <p:nvPr/>
        </p:nvCxnSpPr>
        <p:spPr>
          <a:xfrm>
            <a:off x="8169276" y="2371724"/>
            <a:ext cx="136524" cy="147638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567"/>
          <p:cNvSpPr txBox="1">
            <a:spLocks noChangeArrowheads="1"/>
          </p:cNvSpPr>
          <p:nvPr/>
        </p:nvSpPr>
        <p:spPr bwMode="auto">
          <a:xfrm>
            <a:off x="6477000" y="2138362"/>
            <a:ext cx="957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i="0" dirty="0" smtClean="0">
                <a:solidFill>
                  <a:srgbClr val="FF0000"/>
                </a:solidFill>
                <a:latin typeface="Arial Narrow" pitchFamily="1" charset="0"/>
                <a:cs typeface="Arial" charset="0"/>
              </a:rPr>
              <a:t>2019-20</a:t>
            </a:r>
            <a:endParaRPr lang="en-US" sz="2000" b="1" i="0" dirty="0">
              <a:solidFill>
                <a:srgbClr val="FF0000"/>
              </a:solidFill>
              <a:latin typeface="Arial Narrow" pitchFamily="1" charset="0"/>
              <a:cs typeface="Arial" charset="0"/>
            </a:endParaRPr>
          </a:p>
        </p:txBody>
      </p:sp>
      <p:cxnSp>
        <p:nvCxnSpPr>
          <p:cNvPr id="197" name="Straight Arrow Connector 196"/>
          <p:cNvCxnSpPr/>
          <p:nvPr/>
        </p:nvCxnSpPr>
        <p:spPr>
          <a:xfrm rot="-240000" flipH="1" flipV="1">
            <a:off x="8193024" y="5721696"/>
            <a:ext cx="65087" cy="2762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572"/>
          <p:cNvSpPr txBox="1">
            <a:spLocks noChangeArrowheads="1"/>
          </p:cNvSpPr>
          <p:nvPr/>
        </p:nvSpPr>
        <p:spPr bwMode="auto">
          <a:xfrm>
            <a:off x="4648200" y="3383340"/>
            <a:ext cx="121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0" dirty="0" err="1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Cryo</a:t>
            </a:r>
            <a:r>
              <a:rPr lang="en-US" sz="2000" b="1" i="0" dirty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 </a:t>
            </a:r>
            <a:r>
              <a:rPr lang="en-US" sz="2000" i="0" dirty="0" smtClean="0">
                <a:solidFill>
                  <a:schemeClr val="tx1"/>
                </a:solidFill>
                <a:latin typeface="Arial Narrow" pitchFamily="1" charset="0"/>
              </a:rPr>
              <a:t>+ high-Z FW and</a:t>
            </a:r>
            <a:r>
              <a:rPr lang="en-US" sz="2000" i="0" dirty="0">
                <a:solidFill>
                  <a:schemeClr val="tx1"/>
                </a:solidFill>
                <a:latin typeface="Arial Narrow" pitchFamily="1" charset="0"/>
              </a:rPr>
              <a:t> </a:t>
            </a:r>
            <a:r>
              <a:rPr lang="en-US" sz="2000" i="0" dirty="0" smtClean="0">
                <a:solidFill>
                  <a:schemeClr val="tx1"/>
                </a:solidFill>
                <a:latin typeface="Arial Narrow" pitchFamily="1" charset="0"/>
              </a:rPr>
              <a:t>OBD</a:t>
            </a:r>
            <a:endParaRPr lang="en-US" sz="2000" b="1" i="0" dirty="0">
              <a:solidFill>
                <a:schemeClr val="tx1"/>
              </a:solidFill>
              <a:latin typeface="Arial Narrow" pitchFamily="1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0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+ liquid Li </a:t>
            </a:r>
            <a:r>
              <a:rPr lang="en-US" sz="2000" b="1" i="0" dirty="0" err="1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divertor</a:t>
            </a:r>
            <a:r>
              <a:rPr lang="en-US" sz="2000" b="1" i="0" dirty="0" smtClean="0">
                <a:solidFill>
                  <a:schemeClr val="tx1"/>
                </a:solidFill>
                <a:latin typeface="Arial Narrow" pitchFamily="1" charset="0"/>
                <a:cs typeface="Arial" charset="0"/>
              </a:rPr>
              <a:t> (LLD)</a:t>
            </a:r>
            <a:endParaRPr lang="en-US" sz="2000" b="1" i="0" dirty="0">
              <a:solidFill>
                <a:schemeClr val="tx1"/>
              </a:solidFill>
              <a:latin typeface="Arial Narrow" pitchFamily="1" charset="0"/>
              <a:cs typeface="Arial" charset="0"/>
            </a:endParaRPr>
          </a:p>
        </p:txBody>
      </p:sp>
      <p:cxnSp>
        <p:nvCxnSpPr>
          <p:cNvPr id="199" name="Straight Connector 198"/>
          <p:cNvCxnSpPr>
            <a:cxnSpLocks noChangeAspect="1"/>
          </p:cNvCxnSpPr>
          <p:nvPr/>
        </p:nvCxnSpPr>
        <p:spPr bwMode="auto">
          <a:xfrm rot="840000" flipH="1">
            <a:off x="3695229" y="5650992"/>
            <a:ext cx="182880" cy="9276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07"/>
          <p:cNvGrpSpPr/>
          <p:nvPr/>
        </p:nvGrpSpPr>
        <p:grpSpPr>
          <a:xfrm>
            <a:off x="7552213" y="5228889"/>
            <a:ext cx="1030288" cy="627062"/>
            <a:chOff x="7552213" y="5228889"/>
            <a:chExt cx="1030288" cy="627062"/>
          </a:xfrm>
        </p:grpSpPr>
        <p:cxnSp>
          <p:nvCxnSpPr>
            <p:cNvPr id="188" name="Straight Connector 187"/>
            <p:cNvCxnSpPr/>
            <p:nvPr/>
          </p:nvCxnSpPr>
          <p:spPr bwMode="auto">
            <a:xfrm rot="10800000" flipH="1" flipV="1">
              <a:off x="7552213" y="5238414"/>
              <a:ext cx="123825" cy="274637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 bwMode="auto">
            <a:xfrm rot="10800000" flipH="1" flipV="1">
              <a:off x="7669688" y="5513051"/>
              <a:ext cx="0" cy="342900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 bwMode="auto">
            <a:xfrm rot="10800000">
              <a:off x="7690326" y="5846426"/>
              <a:ext cx="136525" cy="0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 bwMode="auto">
            <a:xfrm rot="60000" flipH="1">
              <a:off x="7876063" y="5808326"/>
              <a:ext cx="171450" cy="39688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614"/>
            <p:cNvSpPr>
              <a:spLocks noChangeArrowheads="1"/>
            </p:cNvSpPr>
            <p:nvPr/>
          </p:nvSpPr>
          <p:spPr bwMode="auto">
            <a:xfrm rot="10800000" flipH="1">
              <a:off x="8323920" y="5697163"/>
              <a:ext cx="91533" cy="91531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 rot="10258769" flipH="1">
              <a:off x="7939563" y="5679739"/>
              <a:ext cx="100013" cy="650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b="1" i="1" kern="1200">
                  <a:solidFill>
                    <a:srgbClr val="1822CD"/>
                  </a:solidFill>
                  <a:latin typeface="Helvetica" charset="0"/>
                  <a:ea typeface="+mn-ea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  <a:defRPr/>
              </a:pPr>
              <a:endParaRPr lang="en-US">
                <a:solidFill>
                  <a:schemeClr val="tx1"/>
                </a:solidFill>
                <a:latin typeface="Helvetica" pitchFamily="-128" charset="0"/>
              </a:endParaRPr>
            </a:p>
          </p:txBody>
        </p:sp>
        <p:cxnSp>
          <p:nvCxnSpPr>
            <p:cNvPr id="204" name="Straight Connector 203"/>
            <p:cNvCxnSpPr/>
            <p:nvPr/>
          </p:nvCxnSpPr>
          <p:spPr bwMode="auto">
            <a:xfrm rot="10800000" flipV="1">
              <a:off x="8307863" y="5228889"/>
              <a:ext cx="274638" cy="412750"/>
            </a:xfrm>
            <a:prstGeom prst="line">
              <a:avLst/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cxnSpLocks noChangeAspect="1"/>
            </p:cNvCxnSpPr>
            <p:nvPr/>
          </p:nvCxnSpPr>
          <p:spPr bwMode="auto">
            <a:xfrm flipH="1">
              <a:off x="8001000" y="5633613"/>
              <a:ext cx="292608" cy="7237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Right Brace 570"/>
          <p:cNvSpPr>
            <a:spLocks/>
          </p:cNvSpPr>
          <p:nvPr/>
        </p:nvSpPr>
        <p:spPr bwMode="auto">
          <a:xfrm rot="-5400000">
            <a:off x="2974181" y="-683419"/>
            <a:ext cx="312738" cy="5321300"/>
          </a:xfrm>
          <a:prstGeom prst="rightBrace">
            <a:avLst>
              <a:gd name="adj1" fmla="val 51762"/>
              <a:gd name="adj2" fmla="val 5410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400" dirty="0" smtClean="0">
                <a:solidFill>
                  <a:srgbClr val="3333CC"/>
                </a:solidFill>
              </a:rPr>
              <a:t>NSTX Upgrade will access next factor of two </a:t>
            </a:r>
            <a:br>
              <a:rPr lang="en-US" sz="2400" dirty="0" smtClean="0">
                <a:solidFill>
                  <a:srgbClr val="3333CC"/>
                </a:solidFill>
              </a:rPr>
            </a:br>
            <a:r>
              <a:rPr lang="en-US" sz="2400" dirty="0" smtClean="0">
                <a:solidFill>
                  <a:srgbClr val="3333CC"/>
                </a:solidFill>
              </a:rPr>
              <a:t>increase in performance to bridge gaps to next-step STs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5449824"/>
            <a:ext cx="5410200" cy="1066800"/>
          </a:xfrm>
        </p:spPr>
        <p:txBody>
          <a:bodyPr/>
          <a:lstStyle/>
          <a:p>
            <a:pPr marL="171450" indent="-171450">
              <a:lnSpc>
                <a:spcPct val="75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Non-inductive start-up, ramp-up, sustainment</a:t>
            </a:r>
          </a:p>
          <a:p>
            <a:pPr marL="171450" indent="-171450">
              <a:lnSpc>
                <a:spcPct val="75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Confinement scaling (esp. electron transport)</a:t>
            </a:r>
          </a:p>
          <a:p>
            <a:pPr marL="171450" indent="-171450">
              <a:lnSpc>
                <a:spcPct val="75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Stability and steady-state control</a:t>
            </a:r>
          </a:p>
          <a:p>
            <a:pPr marL="171450" indent="-171450">
              <a:lnSpc>
                <a:spcPct val="75000"/>
              </a:lnSpc>
            </a:pPr>
            <a:r>
              <a:rPr lang="en-US" sz="1800" b="1" dirty="0" err="1" smtClean="0">
                <a:solidFill>
                  <a:srgbClr val="FF0000"/>
                </a:solidFill>
              </a:rPr>
              <a:t>Divertor</a:t>
            </a:r>
            <a:r>
              <a:rPr lang="en-US" sz="1800" b="1" dirty="0" smtClean="0">
                <a:solidFill>
                  <a:srgbClr val="FF0000"/>
                </a:solidFill>
              </a:rPr>
              <a:t> solutions for mitigating high heat flux</a:t>
            </a:r>
          </a:p>
          <a:p>
            <a:pPr>
              <a:lnSpc>
                <a:spcPct val="75000"/>
              </a:lnSpc>
            </a:pPr>
            <a:endParaRPr lang="en-US" sz="2000" b="1" dirty="0"/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152400" y="5194427"/>
            <a:ext cx="3613150" cy="1365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dirty="0">
                <a:solidFill>
                  <a:schemeClr val="tx1"/>
                </a:solidFill>
                <a:ea typeface="ＭＳ Ｐゴシック" pitchFamily="34" charset="-128"/>
              </a:rPr>
              <a:t>* Includes 4MW of high-harmonic fast-wave (HHFW) heating power</a:t>
            </a:r>
          </a:p>
        </p:txBody>
      </p:sp>
      <p:pic>
        <p:nvPicPr>
          <p:cNvPr id="5" name="Picture 24" descr="nstx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807" y="984647"/>
            <a:ext cx="1024128" cy="1155192"/>
          </a:xfrm>
          <a:prstGeom prst="rect">
            <a:avLst/>
          </a:prstGeom>
          <a:noFill/>
        </p:spPr>
      </p:pic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84645"/>
            <a:ext cx="1108752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29926" t="20512" r="13466" b="3590"/>
          <a:stretch>
            <a:fillRect/>
          </a:stretch>
        </p:blipFill>
        <p:spPr bwMode="auto">
          <a:xfrm>
            <a:off x="6096000" y="1118608"/>
            <a:ext cx="1037835" cy="101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984647"/>
            <a:ext cx="967648" cy="117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776500" y="1905000"/>
            <a:ext cx="1250235" cy="3412089"/>
            <a:chOff x="7698092" y="1143000"/>
            <a:chExt cx="1462262" cy="3990747"/>
          </a:xfrm>
        </p:grpSpPr>
        <p:pic>
          <p:nvPicPr>
            <p:cNvPr id="10" name="Picture 10" descr="C:\Users\jmenard\Documents\My Files\PPPL\Projects\Vector\vector_3d_cutaway_v2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32256" y="3874169"/>
              <a:ext cx="1097882" cy="1143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698092" y="4856748"/>
              <a:ext cx="138255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i="0" dirty="0" smtClean="0">
                  <a:solidFill>
                    <a:schemeClr val="tx1"/>
                  </a:solidFill>
                </a:rPr>
                <a:t>VECTOR (A=2.3)</a:t>
              </a:r>
              <a:endParaRPr lang="en-US" sz="1100" i="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46896" y="2503714"/>
              <a:ext cx="994119" cy="115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840689" y="3573379"/>
              <a:ext cx="11368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i="0" dirty="0" smtClean="0">
                  <a:solidFill>
                    <a:schemeClr val="tx1"/>
                  </a:solidFill>
                </a:rPr>
                <a:t>JUST (A=1.8)</a:t>
              </a:r>
              <a:endParaRPr lang="en-US" sz="1100" i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60665" y="1143000"/>
              <a:ext cx="1030868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698094" y="2209799"/>
              <a:ext cx="14622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i="0" dirty="0" smtClean="0">
                  <a:solidFill>
                    <a:schemeClr val="tx1"/>
                  </a:solidFill>
                </a:rPr>
                <a:t>ARIES-ST (A=1.6)</a:t>
              </a:r>
              <a:endParaRPr lang="en-US" sz="1100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96200" y="1219200"/>
            <a:ext cx="137569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i="0" dirty="0" smtClean="0">
                <a:solidFill>
                  <a:schemeClr val="tx1"/>
                </a:solidFill>
                <a:latin typeface="Arial Narrow" pitchFamily="34" charset="0"/>
              </a:rPr>
              <a:t>Low-A </a:t>
            </a:r>
          </a:p>
          <a:p>
            <a:pPr>
              <a:lnSpc>
                <a:spcPct val="80000"/>
              </a:lnSpc>
            </a:pPr>
            <a:r>
              <a:rPr lang="en-US" sz="1800" i="0" dirty="0" smtClean="0">
                <a:solidFill>
                  <a:schemeClr val="tx1"/>
                </a:solidFill>
                <a:latin typeface="Arial Narrow" pitchFamily="34" charset="0"/>
              </a:rPr>
              <a:t>Power Plants</a:t>
            </a:r>
            <a:endParaRPr lang="en-US" sz="18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Pentagon 17"/>
          <p:cNvSpPr>
            <a:spLocks noChangeAspect="1"/>
          </p:cNvSpPr>
          <p:nvPr/>
        </p:nvSpPr>
        <p:spPr bwMode="auto">
          <a:xfrm>
            <a:off x="7239001" y="2214276"/>
            <a:ext cx="533399" cy="2962656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pSp>
        <p:nvGrpSpPr>
          <p:cNvPr id="17" name="Group 21"/>
          <p:cNvGrpSpPr/>
          <p:nvPr/>
        </p:nvGrpSpPr>
        <p:grpSpPr>
          <a:xfrm>
            <a:off x="152400" y="5562600"/>
            <a:ext cx="2971800" cy="838200"/>
            <a:chOff x="228600" y="5562600"/>
            <a:chExt cx="2971800" cy="838200"/>
          </a:xfrm>
        </p:grpSpPr>
        <p:sp>
          <p:nvSpPr>
            <p:cNvPr id="20" name="Right Arrow 19"/>
            <p:cNvSpPr/>
            <p:nvPr/>
          </p:nvSpPr>
          <p:spPr bwMode="auto">
            <a:xfrm>
              <a:off x="228600" y="5562600"/>
              <a:ext cx="2971800" cy="838200"/>
            </a:xfrm>
            <a:prstGeom prst="rightArrow">
              <a:avLst>
                <a:gd name="adj1" fmla="val 100000"/>
                <a:gd name="adj2" fmla="val 21429"/>
              </a:avLst>
            </a:prstGeom>
            <a:solidFill>
              <a:srgbClr val="FFFFCC"/>
            </a:solidFill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" y="5638800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0" dirty="0" smtClean="0">
                  <a:solidFill>
                    <a:srgbClr val="FF0000"/>
                  </a:solidFill>
                </a:rPr>
                <a:t>Key issues to resolve for next-step STs</a:t>
              </a:r>
              <a:endParaRPr lang="en-US" sz="2000" i="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3" name="Group 51"/>
          <p:cNvGraphicFramePr>
            <a:graphicFrameLocks noGrp="1"/>
          </p:cNvGraphicFramePr>
          <p:nvPr/>
        </p:nvGraphicFramePr>
        <p:xfrm>
          <a:off x="152399" y="2209800"/>
          <a:ext cx="7086601" cy="296875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80494"/>
                <a:gridCol w="1027127"/>
                <a:gridCol w="1381834"/>
                <a:gridCol w="1266207"/>
                <a:gridCol w="1230939"/>
              </a:tblGrid>
              <a:tr h="85782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Parameter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NSTX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NSTX Upgrade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Fusion Nuclear Science Facility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Pilot Plant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79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Major Radius R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0.86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0.94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1.6 – 2.2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9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Aspect Ratio R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/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Symbol" pitchFamily="18" charset="2"/>
                        </a:rPr>
                        <a:t> 1.7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9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Plasma Current [MA]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11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9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Toroidal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Field [T]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 –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2.4 –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9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Auxiliary Power [MW]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≤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≤ 19*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22 – 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50 – 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9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P/R [MW/m]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30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70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9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P/S [MW/m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0.4-0.6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0.6 –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0.7 – 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9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Fusion Gain 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 –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 –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FF0000"/>
                </a:solidFill>
              </a:rPr>
              <a:t>Materials and PFCs 5 Year Goal: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/>
              <a:t>Initiate comparative assessment of high-Z and liquid metal PFCs for long-pulse high-power-density next-step devices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5257800" cy="1752600"/>
          </a:xfrm>
        </p:spPr>
        <p:txBody>
          <a:bodyPr lIns="91440"/>
          <a:lstStyle/>
          <a:p>
            <a:pPr marL="457200" indent="-457200">
              <a:lnSpc>
                <a:spcPct val="90000"/>
              </a:lnSpc>
              <a:buFont typeface="+mj-lt"/>
              <a:buAutoNum type="arabicPeriod" startAt="3"/>
            </a:pPr>
            <a:r>
              <a:rPr lang="en-US" dirty="0" smtClean="0"/>
              <a:t>Establish the science of continuous vapor-shielding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Continue studies of Li vapor-shielding in linear plasma device Magnum-PSI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Extend Magnum results to NSTX-U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447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Understand Li surface-science at extended PFC operation</a:t>
            </a:r>
          </a:p>
          <a:p>
            <a:pPr marL="742776" marR="0" lvl="1" indent="-285684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“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Atoms to </a:t>
            </a:r>
            <a:r>
              <a:rPr lang="en-US" sz="2000" b="0" i="0" kern="0" dirty="0" err="1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tokamaks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” c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ollaboration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with PU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600" b="0" i="0" kern="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600" b="0" i="0" kern="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600" b="0" i="0" kern="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600" b="0" i="0" kern="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Assess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tokamak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-induced material migration and evolution</a:t>
            </a:r>
          </a:p>
          <a:p>
            <a:pPr marL="742776" marR="0" lvl="1" indent="-285684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QCMs, marker-tiles,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MAPP + QCM for shot-to-shot analysis of migration</a:t>
            </a: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009" y="3886200"/>
            <a:ext cx="2740591" cy="1806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28800"/>
            <a:ext cx="26308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 bwMode="auto">
          <a:xfrm>
            <a:off x="6096000" y="2438400"/>
            <a:ext cx="457200" cy="228600"/>
          </a:xfrm>
          <a:prstGeom prst="rightArrow">
            <a:avLst>
              <a:gd name="adj1" fmla="val 65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638800" y="4724400"/>
            <a:ext cx="609600" cy="304800"/>
          </a:xfrm>
          <a:prstGeom prst="rightArrow">
            <a:avLst>
              <a:gd name="adj1" fmla="val 65000"/>
              <a:gd name="adj2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20" y="990600"/>
            <a:ext cx="1367169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i="0" dirty="0" smtClean="0"/>
              <a:t>MP Thrusts:</a:t>
            </a:r>
            <a:endParaRPr lang="en-US" sz="1600" i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Lab-based R&amp;D:</a:t>
            </a: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 </a:t>
            </a:r>
            <a:r>
              <a:rPr lang="en-US" sz="2300" b="0" i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flowing Li </a:t>
            </a:r>
            <a:r>
              <a:rPr lang="en-US" sz="2300" b="0" i="0" kern="0" noProof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loops</a:t>
            </a:r>
            <a:r>
              <a:rPr lang="en-US" sz="2300" b="0" i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,</a:t>
            </a:r>
            <a:r>
              <a:rPr lang="en-US" sz="2300" b="0" i="0" kern="0" noProof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capillary</a:t>
            </a:r>
            <a:r>
              <a:rPr lang="en-US" sz="2300" b="0" i="0" kern="0" noProof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-</a:t>
            </a: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restrained Li surfaces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  <a:p>
            <a:pPr marL="742776" marR="0" lvl="1" indent="-285684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715000"/>
            <a:ext cx="6400800" cy="23391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18288" rtlCol="0">
            <a:spAutoFit/>
          </a:bodyPr>
          <a:lstStyle/>
          <a:p>
            <a:r>
              <a:rPr lang="en-US" sz="1400" i="0" dirty="0" smtClean="0">
                <a:solidFill>
                  <a:schemeClr val="tx1"/>
                </a:solidFill>
              </a:rPr>
              <a:t>Magnum-PSI collaboration:  M. </a:t>
            </a:r>
            <a:r>
              <a:rPr lang="en-US" sz="1400" i="0" dirty="0" err="1" smtClean="0">
                <a:solidFill>
                  <a:schemeClr val="tx1"/>
                </a:solidFill>
              </a:rPr>
              <a:t>Jaworski</a:t>
            </a:r>
            <a:r>
              <a:rPr lang="en-US" sz="1400" i="0" dirty="0" smtClean="0">
                <a:solidFill>
                  <a:schemeClr val="tx1"/>
                </a:solidFill>
              </a:rPr>
              <a:t>, T. Abrams (grad student) (PPPL)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213360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742776" marR="0" lvl="1" indent="-285684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Materials Analysis Particle Probe (MAPP)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(Purdue - J.P.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Allain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,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2010 ECRP</a:t>
            </a:r>
            <a:r>
              <a:rPr lang="en-US" sz="2000" b="0" i="0" kern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to </a:t>
            </a:r>
            <a:r>
              <a:rPr lang="en-US" sz="2000" b="0" i="0" kern="0" noProof="0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identify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in-situ between-shot surface composition (LTX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  <a:sym typeface="Wingdings" pitchFamily="2" charset="2"/>
              </a:rPr>
              <a:t>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NSTX-U)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1114"/>
            <a:ext cx="9144000" cy="903287"/>
          </a:xfrm>
        </p:spPr>
        <p:txBody>
          <a:bodyPr/>
          <a:lstStyle/>
          <a:p>
            <a:r>
              <a:rPr lang="en-US" sz="2400" dirty="0" smtClean="0">
                <a:solidFill>
                  <a:srgbClr val="0033CC"/>
                </a:solidFill>
                <a:ea typeface="ＭＳ Ｐゴシック" pitchFamily="34" charset="-128"/>
              </a:rPr>
              <a:t>Plasma initiation with small or no transformer is unique </a:t>
            </a:r>
            <a:br>
              <a:rPr lang="en-US" sz="2400" dirty="0" smtClean="0">
                <a:solidFill>
                  <a:srgbClr val="0033CC"/>
                </a:solidFill>
                <a:ea typeface="ＭＳ Ｐゴシック" pitchFamily="34" charset="-128"/>
              </a:rPr>
            </a:br>
            <a:r>
              <a:rPr lang="en-US" sz="2400" dirty="0" smtClean="0">
                <a:solidFill>
                  <a:srgbClr val="0033CC"/>
                </a:solidFill>
                <a:ea typeface="ＭＳ Ｐゴシック" pitchFamily="34" charset="-128"/>
              </a:rPr>
              <a:t>challenge for ST-based Fusion Nuclear Science Facility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51026"/>
            <a:ext cx="2590800" cy="355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533400" y="1295400"/>
            <a:ext cx="2362200" cy="53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i="0" dirty="0">
                <a:latin typeface="+mn-lt"/>
              </a:rPr>
              <a:t>ST-FNSF has no/small central solenoid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BF7E5-5F05-4F35-8777-97D2D16D80B7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752599"/>
            <a:ext cx="4876800" cy="39624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0728" y="13832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chemeClr val="accent2"/>
                </a:solidFill>
                <a:latin typeface="+mn-lt"/>
              </a:rPr>
              <a:t>NSTX-U Non-Inductive Strategy:</a:t>
            </a:r>
            <a:endParaRPr lang="en-US" sz="1800" i="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3"/>
          <p:cNvSpPr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NSTX-U goal staging: first establish ST physics + scenarios, </a:t>
            </a:r>
            <a:r>
              <a:rPr lang="en-US" sz="2400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transition to </a:t>
            </a:r>
            <a:r>
              <a:rPr lang="en-US" sz="24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long-pulse + PMI integration (5YP incremental)</a:t>
            </a: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1752600" y="977900"/>
          <a:ext cx="7315198" cy="241447"/>
        </p:xfrm>
        <a:graphic>
          <a:graphicData uri="http://schemas.openxmlformats.org/drawingml/2006/table">
            <a:tbl>
              <a:tblPr/>
              <a:tblGrid>
                <a:gridCol w="570652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2014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2015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2016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2017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2018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2019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2020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2021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2022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2023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99" name="TextBox 26"/>
          <p:cNvSpPr txBox="1">
            <a:spLocks noChangeArrowheads="1"/>
          </p:cNvSpPr>
          <p:nvPr/>
        </p:nvSpPr>
        <p:spPr bwMode="auto">
          <a:xfrm>
            <a:off x="2362200" y="1250824"/>
            <a:ext cx="2944368" cy="27084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 i="0" dirty="0">
                <a:solidFill>
                  <a:srgbClr val="1822CD"/>
                </a:solidFill>
                <a:latin typeface="+mn-lt"/>
                <a:ea typeface="MS PGothic" pitchFamily="34" charset="-128"/>
              </a:rPr>
              <a:t>Establish ST physics, scenarios</a:t>
            </a:r>
          </a:p>
        </p:txBody>
      </p:sp>
      <p:pic>
        <p:nvPicPr>
          <p:cNvPr id="3100" name="Picture 75"/>
          <p:cNvPicPr>
            <a:picLocks noChangeAspect="1" noChangeArrowheads="1"/>
          </p:cNvPicPr>
          <p:nvPr/>
        </p:nvPicPr>
        <p:blipFill>
          <a:blip r:embed="rId3" cstate="print"/>
          <a:srcRect l="12645" r="7295"/>
          <a:stretch>
            <a:fillRect/>
          </a:stretch>
        </p:blipFill>
        <p:spPr bwMode="auto">
          <a:xfrm>
            <a:off x="0" y="2330450"/>
            <a:ext cx="1295400" cy="17256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3101" name="Picture 79" descr="NB2 i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4660900"/>
            <a:ext cx="14335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" name="Text Box 81"/>
          <p:cNvSpPr txBox="1">
            <a:spLocks noChangeArrowheads="1"/>
          </p:cNvSpPr>
          <p:nvPr/>
        </p:nvSpPr>
        <p:spPr bwMode="auto">
          <a:xfrm>
            <a:off x="0" y="1905000"/>
            <a:ext cx="1279525" cy="3444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New </a:t>
            </a:r>
          </a:p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center-stack</a:t>
            </a:r>
          </a:p>
        </p:txBody>
      </p:sp>
      <p:sp>
        <p:nvSpPr>
          <p:cNvPr id="3103" name="Text Box 82"/>
          <p:cNvSpPr txBox="1">
            <a:spLocks noChangeArrowheads="1"/>
          </p:cNvSpPr>
          <p:nvPr/>
        </p:nvSpPr>
        <p:spPr bwMode="auto">
          <a:xfrm>
            <a:off x="76200" y="5697538"/>
            <a:ext cx="661988" cy="2460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2nd NBI</a:t>
            </a:r>
          </a:p>
        </p:txBody>
      </p:sp>
      <p:sp>
        <p:nvSpPr>
          <p:cNvPr id="3104" name="TextBox 26"/>
          <p:cNvSpPr txBox="1">
            <a:spLocks noChangeArrowheads="1"/>
          </p:cNvSpPr>
          <p:nvPr/>
        </p:nvSpPr>
        <p:spPr bwMode="auto">
          <a:xfrm>
            <a:off x="76200" y="1250824"/>
            <a:ext cx="2209800" cy="27084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i="0" dirty="0">
                <a:solidFill>
                  <a:srgbClr val="1822CD"/>
                </a:solidFill>
                <a:latin typeface="+mn-lt"/>
                <a:ea typeface="MS PGothic" pitchFamily="34" charset="-128"/>
              </a:rPr>
              <a:t>Upgrade Outage</a:t>
            </a:r>
          </a:p>
        </p:txBody>
      </p:sp>
      <p:sp>
        <p:nvSpPr>
          <p:cNvPr id="100" name="TextBox 26"/>
          <p:cNvSpPr txBox="1">
            <a:spLocks noChangeArrowheads="1"/>
          </p:cNvSpPr>
          <p:nvPr/>
        </p:nvSpPr>
        <p:spPr bwMode="auto">
          <a:xfrm>
            <a:off x="5367528" y="1253157"/>
            <a:ext cx="3657600" cy="270843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b="1" i="0" dirty="0">
                <a:solidFill>
                  <a:srgbClr val="1822CD"/>
                </a:solidFill>
                <a:latin typeface="+mn-lt"/>
                <a:ea typeface="ＭＳ Ｐゴシック" pitchFamily="-108" charset="-128"/>
              </a:rPr>
              <a:t>Integrate long-pulse + PMI solutions</a:t>
            </a:r>
          </a:p>
        </p:txBody>
      </p:sp>
      <p:cxnSp>
        <p:nvCxnSpPr>
          <p:cNvPr id="3106" name="Straight Connector 114"/>
          <p:cNvCxnSpPr>
            <a:cxnSpLocks noChangeShapeType="1"/>
          </p:cNvCxnSpPr>
          <p:nvPr/>
        </p:nvCxnSpPr>
        <p:spPr bwMode="auto">
          <a:xfrm flipH="1">
            <a:off x="1371600" y="2667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7" name="Straight Connector 144"/>
          <p:cNvCxnSpPr>
            <a:cxnSpLocks noChangeShapeType="1"/>
          </p:cNvCxnSpPr>
          <p:nvPr/>
        </p:nvCxnSpPr>
        <p:spPr bwMode="auto">
          <a:xfrm flipH="1">
            <a:off x="1371600" y="44196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8" name="Straight Connector 151"/>
          <p:cNvCxnSpPr>
            <a:cxnSpLocks noChangeShapeType="1"/>
          </p:cNvCxnSpPr>
          <p:nvPr/>
        </p:nvCxnSpPr>
        <p:spPr bwMode="auto">
          <a:xfrm flipH="1">
            <a:off x="1371600" y="4953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9" name="Straight Connector 154"/>
          <p:cNvCxnSpPr>
            <a:cxnSpLocks noChangeShapeType="1"/>
          </p:cNvCxnSpPr>
          <p:nvPr/>
        </p:nvCxnSpPr>
        <p:spPr bwMode="auto">
          <a:xfrm flipH="1">
            <a:off x="1371600" y="54864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37" name="Oval 19"/>
          <p:cNvSpPr>
            <a:spLocks noChangeArrowheads="1"/>
          </p:cNvSpPr>
          <p:nvPr/>
        </p:nvSpPr>
        <p:spPr bwMode="auto">
          <a:xfrm>
            <a:off x="5883275" y="5757863"/>
            <a:ext cx="136525" cy="136525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400" b="1" i="0">
              <a:solidFill>
                <a:srgbClr val="1822CD"/>
              </a:solidFill>
              <a:latin typeface="Helvetica" charset="0"/>
              <a:cs typeface="Arial" charset="0"/>
            </a:endParaRPr>
          </a:p>
        </p:txBody>
      </p:sp>
      <p:cxnSp>
        <p:nvCxnSpPr>
          <p:cNvPr id="3111" name="Straight Connector 159"/>
          <p:cNvCxnSpPr>
            <a:cxnSpLocks noChangeShapeType="1"/>
          </p:cNvCxnSpPr>
          <p:nvPr/>
        </p:nvCxnSpPr>
        <p:spPr bwMode="auto">
          <a:xfrm flipH="1">
            <a:off x="1371600" y="32004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2" name="Straight Connector 160"/>
          <p:cNvCxnSpPr>
            <a:cxnSpLocks noChangeShapeType="1"/>
          </p:cNvCxnSpPr>
          <p:nvPr/>
        </p:nvCxnSpPr>
        <p:spPr bwMode="auto">
          <a:xfrm flipH="1">
            <a:off x="1371600" y="37338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3" name="Straight Connector 164"/>
          <p:cNvCxnSpPr>
            <a:cxnSpLocks noChangeShapeType="1"/>
          </p:cNvCxnSpPr>
          <p:nvPr/>
        </p:nvCxnSpPr>
        <p:spPr bwMode="auto">
          <a:xfrm flipH="1">
            <a:off x="1371600" y="60198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9" name="Right Arrow 98"/>
          <p:cNvSpPr/>
          <p:nvPr/>
        </p:nvSpPr>
        <p:spPr bwMode="auto">
          <a:xfrm>
            <a:off x="2438400" y="1676400"/>
            <a:ext cx="2133600" cy="24765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Increase CHI closed-flux current</a:t>
            </a:r>
          </a:p>
        </p:txBody>
      </p:sp>
      <p:sp>
        <p:nvSpPr>
          <p:cNvPr id="101" name="Right Arrow 100"/>
          <p:cNvSpPr/>
          <p:nvPr/>
        </p:nvSpPr>
        <p:spPr bwMode="auto">
          <a:xfrm>
            <a:off x="3810000" y="1981200"/>
            <a:ext cx="1905000" cy="30480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Assess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plasma gun start-up at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increased device size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02" name="Right Arrow 101"/>
          <p:cNvSpPr/>
          <p:nvPr/>
        </p:nvSpPr>
        <p:spPr bwMode="auto">
          <a:xfrm>
            <a:off x="2819400" y="2362200"/>
            <a:ext cx="2895600" cy="22860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Develop/understand ECH/EBW H&amp;CD for ST</a:t>
            </a:r>
          </a:p>
        </p:txBody>
      </p:sp>
      <p:sp>
        <p:nvSpPr>
          <p:cNvPr id="103" name="Right Arrow 102"/>
          <p:cNvSpPr/>
          <p:nvPr/>
        </p:nvSpPr>
        <p:spPr bwMode="auto">
          <a:xfrm>
            <a:off x="5791200" y="1981200"/>
            <a:ext cx="2209800" cy="533400"/>
          </a:xfrm>
          <a:prstGeom prst="rightArrow">
            <a:avLst>
              <a:gd name="adj1" fmla="val 100000"/>
              <a:gd name="adj2" fmla="val 29661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Increase/extend ramp-up heating and off-axis current-drive for advanced scenarios</a:t>
            </a:r>
          </a:p>
        </p:txBody>
      </p:sp>
      <p:sp>
        <p:nvSpPr>
          <p:cNvPr id="104" name="Right Arrow 103"/>
          <p:cNvSpPr/>
          <p:nvPr/>
        </p:nvSpPr>
        <p:spPr bwMode="auto">
          <a:xfrm>
            <a:off x="2514600" y="2743200"/>
            <a:ext cx="1600200" cy="381000"/>
          </a:xfrm>
          <a:prstGeom prst="rightArrow">
            <a:avLst>
              <a:gd name="adj1" fmla="val 100000"/>
              <a:gd name="adj2" fmla="val 29371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Establish main-ion density and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* control</a:t>
            </a:r>
          </a:p>
        </p:txBody>
      </p:sp>
      <p:sp>
        <p:nvSpPr>
          <p:cNvPr id="106" name="Right Arrow 105"/>
          <p:cNvSpPr/>
          <p:nvPr/>
        </p:nvSpPr>
        <p:spPr bwMode="auto">
          <a:xfrm>
            <a:off x="4114800" y="2743200"/>
            <a:ext cx="1600200" cy="381000"/>
          </a:xfrm>
          <a:prstGeom prst="rightArrow">
            <a:avLst>
              <a:gd name="adj1" fmla="val 100000"/>
              <a:gd name="adj2" fmla="val 45642"/>
            </a:avLst>
          </a:prstGeom>
          <a:gradFill>
            <a:gsLst>
              <a:gs pos="0">
                <a:srgbClr val="FFCCCC"/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</a:gra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Understand snowflake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performance</a:t>
            </a:r>
            <a:endParaRPr lang="en-US" sz="1000" b="1" i="0" baseline="-2500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07" name="Right Arrow 106"/>
          <p:cNvSpPr/>
          <p:nvPr/>
        </p:nvSpPr>
        <p:spPr bwMode="auto">
          <a:xfrm>
            <a:off x="5715000" y="2743200"/>
            <a:ext cx="2057400" cy="38100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Understand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high-Z first-wall erosion, migration, particle sources &amp; sinks</a:t>
            </a:r>
          </a:p>
        </p:txBody>
      </p:sp>
      <p:sp>
        <p:nvSpPr>
          <p:cNvPr id="108" name="Right Arrow 107"/>
          <p:cNvSpPr/>
          <p:nvPr/>
        </p:nvSpPr>
        <p:spPr bwMode="auto">
          <a:xfrm>
            <a:off x="3611880" y="3276600"/>
            <a:ext cx="1371600" cy="381000"/>
          </a:xfrm>
          <a:prstGeom prst="rightArrow">
            <a:avLst>
              <a:gd name="adj1" fmla="val 100000"/>
              <a:gd name="adj2" fmla="val 25303"/>
            </a:avLst>
          </a:prstGeom>
          <a:gradFill>
            <a:gsLst>
              <a:gs pos="0">
                <a:srgbClr val="FFCCCC"/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</a:gra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high-Z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tile/</a:t>
            </a:r>
            <a:r>
              <a:rPr lang="en-US" sz="1000" b="1" i="0" dirty="0" err="1" smtClean="0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 impact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and performance</a:t>
            </a:r>
          </a:p>
        </p:txBody>
      </p:sp>
      <p:sp>
        <p:nvSpPr>
          <p:cNvPr id="109" name="Right Arrow 108"/>
          <p:cNvSpPr/>
          <p:nvPr/>
        </p:nvSpPr>
        <p:spPr bwMode="auto">
          <a:xfrm>
            <a:off x="5029200" y="3276600"/>
            <a:ext cx="1066800" cy="381000"/>
          </a:xfrm>
          <a:prstGeom prst="rightArrow">
            <a:avLst>
              <a:gd name="adj1" fmla="val 100000"/>
              <a:gd name="adj2" fmla="val 29371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high-Z </a:t>
            </a:r>
            <a:r>
              <a:rPr lang="en-US" sz="1000" b="1" i="0" dirty="0" err="1" smtClean="0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 and/or first-wall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10" name="Right Arrow 109"/>
          <p:cNvSpPr/>
          <p:nvPr/>
        </p:nvSpPr>
        <p:spPr bwMode="auto">
          <a:xfrm>
            <a:off x="6144768" y="3276600"/>
            <a:ext cx="1551432" cy="381000"/>
          </a:xfrm>
          <a:prstGeom prst="rightArrow">
            <a:avLst>
              <a:gd name="adj1" fmla="val 100000"/>
              <a:gd name="adj2" fmla="val 27337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impact of high-temperature first-wall</a:t>
            </a:r>
          </a:p>
        </p:txBody>
      </p:sp>
      <p:sp>
        <p:nvSpPr>
          <p:cNvPr id="111" name="Right Arrow 110"/>
          <p:cNvSpPr/>
          <p:nvPr/>
        </p:nvSpPr>
        <p:spPr bwMode="auto">
          <a:xfrm>
            <a:off x="2438400" y="3810000"/>
            <a:ext cx="2057400" cy="533400"/>
          </a:xfrm>
          <a:prstGeom prst="rightArrow">
            <a:avLst>
              <a:gd name="adj1" fmla="val 100000"/>
              <a:gd name="adj2" fmla="val 28209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Establish low impurities /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Z</a:t>
            </a:r>
            <a:r>
              <a:rPr lang="en-US" sz="1000" b="1" i="0" baseline="-25000" dirty="0" err="1">
                <a:solidFill>
                  <a:schemeClr val="accent2"/>
                </a:solidFill>
                <a:latin typeface="Helvetica" pitchFamily="-128" charset="0"/>
              </a:rPr>
              <a:t>eff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, assess increased Li coverage, replenishment</a:t>
            </a:r>
          </a:p>
        </p:txBody>
      </p:sp>
      <p:sp>
        <p:nvSpPr>
          <p:cNvPr id="112" name="Right Arrow 111"/>
          <p:cNvSpPr/>
          <p:nvPr/>
        </p:nvSpPr>
        <p:spPr bwMode="auto">
          <a:xfrm>
            <a:off x="6400800" y="3810000"/>
            <a:ext cx="1143000" cy="5334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flowing LM PFC with full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toroidal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coverage</a:t>
            </a:r>
          </a:p>
        </p:txBody>
      </p:sp>
      <p:sp>
        <p:nvSpPr>
          <p:cNvPr id="113" name="Right Arrow 112"/>
          <p:cNvSpPr/>
          <p:nvPr/>
        </p:nvSpPr>
        <p:spPr bwMode="auto">
          <a:xfrm>
            <a:off x="4572000" y="3810000"/>
            <a:ext cx="1752600" cy="533400"/>
          </a:xfrm>
          <a:prstGeom prst="rightArrow">
            <a:avLst>
              <a:gd name="adj1" fmla="val 100000"/>
              <a:gd name="adj2" fmla="val 25303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Test flowing liquid metal for heat-flux mitigation, surface replenishment</a:t>
            </a:r>
          </a:p>
        </p:txBody>
      </p:sp>
      <p:sp>
        <p:nvSpPr>
          <p:cNvPr id="116" name="Right Arrow 115"/>
          <p:cNvSpPr/>
          <p:nvPr/>
        </p:nvSpPr>
        <p:spPr bwMode="auto">
          <a:xfrm>
            <a:off x="2590800" y="5029200"/>
            <a:ext cx="25908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Understand ES and EM turbulence at high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b,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low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*, emphasizing e-transport</a:t>
            </a:r>
          </a:p>
        </p:txBody>
      </p:sp>
      <p:sp>
        <p:nvSpPr>
          <p:cNvPr id="117" name="Right Arrow 116"/>
          <p:cNvSpPr/>
          <p:nvPr/>
        </p:nvSpPr>
        <p:spPr bwMode="auto">
          <a:xfrm>
            <a:off x="5257800" y="5029200"/>
            <a:ext cx="23622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Extend wave-number coverage of turbulence measurements</a:t>
            </a:r>
          </a:p>
        </p:txBody>
      </p:sp>
      <p:sp>
        <p:nvSpPr>
          <p:cNvPr id="118" name="Right Arrow 117"/>
          <p:cNvSpPr/>
          <p:nvPr/>
        </p:nvSpPr>
        <p:spPr bwMode="auto">
          <a:xfrm>
            <a:off x="2438400" y="5541264"/>
            <a:ext cx="2819400" cy="429768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Characterize AE stability, fast-ion transport, NBI-CD, support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plasma start-up, assess effectiveness of  fast-wave in NBI H-modes</a:t>
            </a:r>
          </a:p>
        </p:txBody>
      </p:sp>
      <p:sp>
        <p:nvSpPr>
          <p:cNvPr id="119" name="Right Arrow 118"/>
          <p:cNvSpPr/>
          <p:nvPr/>
        </p:nvSpPr>
        <p:spPr bwMode="auto">
          <a:xfrm>
            <a:off x="5334000" y="5562600"/>
            <a:ext cx="2590800" cy="381000"/>
          </a:xfrm>
          <a:prstGeom prst="rightArrow">
            <a:avLst>
              <a:gd name="adj1" fmla="val 100000"/>
              <a:gd name="adj2" fmla="val 28208"/>
            </a:avLst>
          </a:prstGeom>
          <a:gradFill flip="none" rotWithShape="1">
            <a:gsLst>
              <a:gs pos="0">
                <a:srgbClr val="FFCCCC"/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Prototype driving edge-harmonic oscillations (EHOs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) </a:t>
            </a:r>
            <a:r>
              <a:rPr lang="en-US" sz="1000" i="0" dirty="0" smtClean="0">
                <a:solidFill>
                  <a:schemeClr val="accent2"/>
                </a:solidFill>
                <a:latin typeface="Helvetica" pitchFamily="-128" charset="0"/>
              </a:rPr>
              <a:t>and/or *AE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121" name="Right Arrow 120"/>
          <p:cNvSpPr/>
          <p:nvPr/>
        </p:nvSpPr>
        <p:spPr bwMode="auto">
          <a:xfrm>
            <a:off x="2514600" y="6096000"/>
            <a:ext cx="35814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Demonstrate full non-inductive, high I</a:t>
            </a:r>
            <a:r>
              <a:rPr lang="en-US" sz="1000" b="1" i="0" baseline="-25000" dirty="0">
                <a:solidFill>
                  <a:schemeClr val="accent2"/>
                </a:solidFill>
                <a:latin typeface="Helvetica" pitchFamily="-128" charset="0"/>
              </a:rPr>
              <a:t>P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&amp; P</a:t>
            </a:r>
            <a:r>
              <a:rPr lang="en-US" sz="1000" b="1" i="0" baseline="-25000" dirty="0">
                <a:solidFill>
                  <a:schemeClr val="accent2"/>
                </a:solidFill>
                <a:latin typeface="Helvetica" pitchFamily="-128" charset="0"/>
              </a:rPr>
              <a:t>AUX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operation Control: boundary,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, 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divertor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heat flux, </a:t>
            </a:r>
            <a:r>
              <a:rPr lang="en-US" sz="1000" b="1" i="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&amp; q profiles</a:t>
            </a:r>
          </a:p>
        </p:txBody>
      </p:sp>
      <p:sp>
        <p:nvSpPr>
          <p:cNvPr id="122" name="Right Arrow 121"/>
          <p:cNvSpPr/>
          <p:nvPr/>
        </p:nvSpPr>
        <p:spPr bwMode="auto">
          <a:xfrm>
            <a:off x="6172200" y="6096000"/>
            <a:ext cx="1828800" cy="3810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FFCCCC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Assess integrated control of long-pulse / high-performance</a:t>
            </a:r>
          </a:p>
        </p:txBody>
      </p:sp>
      <p:sp>
        <p:nvSpPr>
          <p:cNvPr id="3138" name="TextBox 97"/>
          <p:cNvSpPr txBox="1">
            <a:spLocks noChangeArrowheads="1"/>
          </p:cNvSpPr>
          <p:nvPr/>
        </p:nvSpPr>
        <p:spPr bwMode="auto">
          <a:xfrm>
            <a:off x="1371600" y="2667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Boundary Physics</a:t>
            </a:r>
          </a:p>
        </p:txBody>
      </p:sp>
      <p:sp>
        <p:nvSpPr>
          <p:cNvPr id="3139" name="TextBox 98"/>
          <p:cNvSpPr txBox="1">
            <a:spLocks noChangeArrowheads="1"/>
          </p:cNvSpPr>
          <p:nvPr/>
        </p:nvSpPr>
        <p:spPr bwMode="auto">
          <a:xfrm>
            <a:off x="1371600" y="32004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Materials and PFCs</a:t>
            </a:r>
          </a:p>
        </p:txBody>
      </p:sp>
      <p:sp>
        <p:nvSpPr>
          <p:cNvPr id="3140" name="TextBox 101"/>
          <p:cNvSpPr txBox="1">
            <a:spLocks noChangeArrowheads="1"/>
          </p:cNvSpPr>
          <p:nvPr/>
        </p:nvSpPr>
        <p:spPr bwMode="auto">
          <a:xfrm>
            <a:off x="1371600" y="4572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MHD</a:t>
            </a:r>
          </a:p>
        </p:txBody>
      </p:sp>
      <p:sp>
        <p:nvSpPr>
          <p:cNvPr id="3141" name="TextBox 102"/>
          <p:cNvSpPr txBox="1">
            <a:spLocks noChangeArrowheads="1"/>
          </p:cNvSpPr>
          <p:nvPr/>
        </p:nvSpPr>
        <p:spPr bwMode="auto">
          <a:xfrm>
            <a:off x="1295400" y="49530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Transport &amp; Turbulence</a:t>
            </a:r>
          </a:p>
        </p:txBody>
      </p:sp>
      <p:sp>
        <p:nvSpPr>
          <p:cNvPr id="3142" name="TextBox 105"/>
          <p:cNvSpPr txBox="1">
            <a:spLocks noChangeArrowheads="1"/>
          </p:cNvSpPr>
          <p:nvPr/>
        </p:nvSpPr>
        <p:spPr bwMode="auto">
          <a:xfrm>
            <a:off x="1295400" y="60293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Scenarios and Control</a:t>
            </a:r>
          </a:p>
        </p:txBody>
      </p:sp>
      <p:sp>
        <p:nvSpPr>
          <p:cNvPr id="3143" name="TextBox 103"/>
          <p:cNvSpPr txBox="1">
            <a:spLocks noChangeArrowheads="1"/>
          </p:cNvSpPr>
          <p:nvPr/>
        </p:nvSpPr>
        <p:spPr bwMode="auto">
          <a:xfrm>
            <a:off x="1295400" y="5486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Waves and Energetic Particles</a:t>
            </a:r>
            <a:endParaRPr lang="en-US" sz="1200" b="1" i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144" name="TextBox 100"/>
          <p:cNvSpPr txBox="1">
            <a:spLocks noChangeArrowheads="1"/>
          </p:cNvSpPr>
          <p:nvPr/>
        </p:nvSpPr>
        <p:spPr bwMode="auto">
          <a:xfrm>
            <a:off x="1295400" y="3763963"/>
            <a:ext cx="1143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Liquid </a:t>
            </a:r>
          </a:p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metals /  lithium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3" name="Right Arrow 52"/>
          <p:cNvSpPr/>
          <p:nvPr/>
        </p:nvSpPr>
        <p:spPr bwMode="auto">
          <a:xfrm>
            <a:off x="2438400" y="4452938"/>
            <a:ext cx="2057400" cy="457200"/>
          </a:xfrm>
          <a:prstGeom prst="rightArrow">
            <a:avLst>
              <a:gd name="adj1" fmla="val 100000"/>
              <a:gd name="adj2" fmla="val 28208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Understand kinetic MHD, extend mode and disruption detection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,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develop mitigation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4572000" y="4452938"/>
            <a:ext cx="3124200" cy="457200"/>
          </a:xfrm>
          <a:prstGeom prst="rightArrow">
            <a:avLst>
              <a:gd name="adj1" fmla="val 100000"/>
              <a:gd name="adj2" fmla="val 28208"/>
            </a:avLst>
          </a:prstGeom>
          <a:gradFill>
            <a:gsLst>
              <a:gs pos="100000">
                <a:srgbClr val="CCECFF"/>
              </a:gs>
              <a:gs pos="0">
                <a:srgbClr val="FFCCCC"/>
              </a:gs>
            </a:gsLst>
            <a:lin ang="10800000" scaled="0"/>
          </a:gra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Enhance non-</a:t>
            </a:r>
            <a:r>
              <a:rPr lang="en-US" sz="1000" b="1" i="0" dirty="0" err="1">
                <a:solidFill>
                  <a:schemeClr val="accent2"/>
                </a:solidFill>
                <a:latin typeface="Helvetica" pitchFamily="-128" charset="0"/>
              </a:rPr>
              <a:t>axisymmetric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field spectrum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and capabilities </a:t>
            </a:r>
            <a:r>
              <a:rPr lang="en-US" sz="1000" i="0" dirty="0" smtClean="0">
                <a:solidFill>
                  <a:schemeClr val="accent2"/>
                </a:solidFill>
                <a:latin typeface="Helvetica" pitchFamily="-128" charset="0"/>
              </a:rPr>
              <a:t>with off-</a:t>
            </a:r>
            <a:r>
              <a:rPr lang="en-US" sz="1000" i="0" dirty="0" err="1" smtClean="0">
                <a:solidFill>
                  <a:schemeClr val="accent2"/>
                </a:solidFill>
                <a:latin typeface="Helvetica" pitchFamily="-128" charset="0"/>
              </a:rPr>
              <a:t>midplane</a:t>
            </a:r>
            <a:r>
              <a:rPr lang="en-US" sz="1000" i="0" dirty="0" smtClean="0">
                <a:solidFill>
                  <a:schemeClr val="accent2"/>
                </a:solidFill>
                <a:latin typeface="Helvetica" pitchFamily="-128" charset="0"/>
              </a:rPr>
              <a:t> coils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for 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control </a:t>
            </a: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of:  RWM</a:t>
            </a:r>
            <a:r>
              <a:rPr lang="en-US" sz="1000" b="1" i="0" dirty="0">
                <a:solidFill>
                  <a:schemeClr val="accent2"/>
                </a:solidFill>
                <a:latin typeface="Helvetica" pitchFamily="-128" charset="0"/>
              </a:rPr>
              <a:t>, EF, RMP, rotation, NTM, EP</a:t>
            </a:r>
          </a:p>
        </p:txBody>
      </p:sp>
      <p:sp>
        <p:nvSpPr>
          <p:cNvPr id="55" name="Right Arrow 54"/>
          <p:cNvSpPr/>
          <p:nvPr/>
        </p:nvSpPr>
        <p:spPr bwMode="auto">
          <a:xfrm>
            <a:off x="2438400" y="3276600"/>
            <a:ext cx="1143000" cy="381000"/>
          </a:xfrm>
          <a:prstGeom prst="rightArrow">
            <a:avLst>
              <a:gd name="adj1" fmla="val 100000"/>
              <a:gd name="adj2" fmla="val 25303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Assess baseline graphite PFC performance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>
            <a:off x="4648200" y="1676400"/>
            <a:ext cx="1905000" cy="247650"/>
          </a:xfrm>
          <a:prstGeom prst="rightArrow">
            <a:avLst>
              <a:gd name="adj1" fmla="val 100000"/>
              <a:gd name="adj2" fmla="val 45642"/>
            </a:avLst>
          </a:prstGeom>
          <a:solidFill>
            <a:srgbClr val="CCECFF"/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000" b="1" i="0" dirty="0" smtClean="0">
                <a:solidFill>
                  <a:schemeClr val="accent2"/>
                </a:solidFill>
                <a:latin typeface="Helvetica" pitchFamily="-128" charset="0"/>
              </a:rPr>
              <a:t>Achieve NI start-up/ramp-up</a:t>
            </a:r>
            <a:endParaRPr lang="en-US" sz="1000" b="1" i="0" dirty="0">
              <a:solidFill>
                <a:schemeClr val="accent2"/>
              </a:solidFill>
              <a:latin typeface="Helvetica" pitchFamily="-128" charset="0"/>
            </a:endParaRPr>
          </a:p>
        </p:txBody>
      </p:sp>
      <p:sp>
        <p:nvSpPr>
          <p:cNvPr id="59" name="TextBox 96"/>
          <p:cNvSpPr txBox="1">
            <a:spLocks noChangeArrowheads="1"/>
          </p:cNvSpPr>
          <p:nvPr/>
        </p:nvSpPr>
        <p:spPr bwMode="auto">
          <a:xfrm>
            <a:off x="1371600" y="1852612"/>
            <a:ext cx="838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Start-up and Ramp-up</a:t>
            </a:r>
          </a:p>
        </p:txBody>
      </p:sp>
      <p:sp>
        <p:nvSpPr>
          <p:cNvPr id="60" name="Right Arrow 59"/>
          <p:cNvSpPr/>
          <p:nvPr/>
        </p:nvSpPr>
        <p:spPr bwMode="auto">
          <a:xfrm flipH="1">
            <a:off x="7620000" y="1828800"/>
            <a:ext cx="1524000" cy="4572000"/>
          </a:xfrm>
          <a:prstGeom prst="rightArrow">
            <a:avLst>
              <a:gd name="adj1" fmla="val 100000"/>
              <a:gd name="adj2" fmla="val 3197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45720" bIns="0"/>
          <a:lstStyle/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61" name="TextBox 166"/>
          <p:cNvSpPr txBox="1">
            <a:spLocks noChangeArrowheads="1"/>
          </p:cNvSpPr>
          <p:nvPr/>
        </p:nvSpPr>
        <p:spPr bwMode="auto">
          <a:xfrm>
            <a:off x="7848600" y="3200400"/>
            <a:ext cx="1295400" cy="17543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Inform choice </a:t>
            </a:r>
          </a:p>
          <a:p>
            <a:pPr algn="ctr"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of FNSF: </a:t>
            </a:r>
          </a:p>
          <a:p>
            <a:pPr algn="ctr">
              <a:defRPr/>
            </a:pPr>
            <a:r>
              <a:rPr lang="en-US" sz="1800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aspect ratio, </a:t>
            </a:r>
            <a:r>
              <a:rPr lang="en-US" sz="1800" i="0" dirty="0" err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divertor</a:t>
            </a:r>
            <a:r>
              <a:rPr lang="en-US" sz="1800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1800" i="0" u="sng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and PFCs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7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6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3138" grpId="0"/>
      <p:bldP spid="3139" grpId="0"/>
      <p:bldP spid="3140" grpId="0"/>
      <p:bldP spid="3141" grpId="0"/>
      <p:bldP spid="3142" grpId="0"/>
      <p:bldP spid="3143" grpId="0"/>
      <p:bldP spid="3144" grpId="0"/>
      <p:bldP spid="53" grpId="0" animBg="1"/>
      <p:bldP spid="54" grpId="0" animBg="1"/>
      <p:bldP spid="55" grpId="0" animBg="1"/>
      <p:bldP spid="56" grpId="0" animBg="1"/>
      <p:bldP spid="56" grpId="1" animBg="1"/>
      <p:bldP spid="60" grpId="0" animBg="1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3"/>
          <p:cNvSpPr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10 year plan tools with 5YP incremental funding</a:t>
            </a:r>
          </a:p>
          <a:p>
            <a:pPr algn="ctr"/>
            <a:r>
              <a:rPr lang="en-US" sz="1600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1.1 </a:t>
            </a:r>
            <a:r>
              <a:rPr lang="en-US" sz="1600" i="0" dirty="0" smtClean="0">
                <a:solidFill>
                  <a:srgbClr val="3333CC"/>
                </a:solidFill>
                <a:latin typeface="Helvetica"/>
                <a:ea typeface="MS PGothic" pitchFamily="34" charset="-128"/>
                <a:cs typeface="Helvetica"/>
              </a:rPr>
              <a:t>×</a:t>
            </a:r>
            <a:r>
              <a:rPr lang="en-US" sz="1600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 (FY2012 + 2.5% inflation)</a:t>
            </a: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1752600" y="977900"/>
          <a:ext cx="7315198" cy="241447"/>
        </p:xfrm>
        <a:graphic>
          <a:graphicData uri="http://schemas.openxmlformats.org/drawingml/2006/table">
            <a:tbl>
              <a:tblPr/>
              <a:tblGrid>
                <a:gridCol w="570652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  <a:gridCol w="749394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2014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2015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2016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2017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2018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2019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2020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2021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2022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2023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32" name="Picture 75"/>
          <p:cNvPicPr>
            <a:picLocks noChangeAspect="1" noChangeArrowheads="1"/>
          </p:cNvPicPr>
          <p:nvPr/>
        </p:nvPicPr>
        <p:blipFill>
          <a:blip r:embed="rId3" cstate="print"/>
          <a:srcRect l="12645" r="7295"/>
          <a:stretch>
            <a:fillRect/>
          </a:stretch>
        </p:blipFill>
        <p:spPr bwMode="auto">
          <a:xfrm>
            <a:off x="0" y="2330450"/>
            <a:ext cx="1295400" cy="17256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4133" name="Picture 79" descr="NB2 i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4660900"/>
            <a:ext cx="14335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Text Box 81"/>
          <p:cNvSpPr txBox="1">
            <a:spLocks noChangeArrowheads="1"/>
          </p:cNvSpPr>
          <p:nvPr/>
        </p:nvSpPr>
        <p:spPr bwMode="auto">
          <a:xfrm>
            <a:off x="0" y="1905000"/>
            <a:ext cx="1279525" cy="3444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New </a:t>
            </a:r>
          </a:p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center-stack</a:t>
            </a:r>
          </a:p>
        </p:txBody>
      </p:sp>
      <p:sp>
        <p:nvSpPr>
          <p:cNvPr id="4135" name="Text Box 82"/>
          <p:cNvSpPr txBox="1">
            <a:spLocks noChangeArrowheads="1"/>
          </p:cNvSpPr>
          <p:nvPr/>
        </p:nvSpPr>
        <p:spPr bwMode="auto">
          <a:xfrm>
            <a:off x="76200" y="5697538"/>
            <a:ext cx="661988" cy="2460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2nd NBI</a:t>
            </a:r>
          </a:p>
        </p:txBody>
      </p:sp>
      <p:sp>
        <p:nvSpPr>
          <p:cNvPr id="4202" name="TextBox 96"/>
          <p:cNvSpPr txBox="1">
            <a:spLocks noChangeArrowheads="1"/>
          </p:cNvSpPr>
          <p:nvPr/>
        </p:nvSpPr>
        <p:spPr bwMode="auto">
          <a:xfrm>
            <a:off x="1371600" y="1852612"/>
            <a:ext cx="838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Start-up and Ramp-up</a:t>
            </a:r>
          </a:p>
        </p:txBody>
      </p:sp>
      <p:sp>
        <p:nvSpPr>
          <p:cNvPr id="4207" name="TextBox 105"/>
          <p:cNvSpPr txBox="1">
            <a:spLocks noChangeArrowheads="1"/>
          </p:cNvSpPr>
          <p:nvPr/>
        </p:nvSpPr>
        <p:spPr bwMode="auto">
          <a:xfrm>
            <a:off x="1295400" y="60293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Scenarios and Control</a:t>
            </a:r>
          </a:p>
        </p:txBody>
      </p:sp>
      <p:sp>
        <p:nvSpPr>
          <p:cNvPr id="1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04" name="TextBox 97"/>
          <p:cNvSpPr txBox="1">
            <a:spLocks noChangeArrowheads="1"/>
          </p:cNvSpPr>
          <p:nvPr/>
        </p:nvSpPr>
        <p:spPr bwMode="auto">
          <a:xfrm>
            <a:off x="1371600" y="2667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Boundary Physics</a:t>
            </a:r>
          </a:p>
        </p:txBody>
      </p:sp>
      <p:sp>
        <p:nvSpPr>
          <p:cNvPr id="205" name="TextBox 98"/>
          <p:cNvSpPr txBox="1">
            <a:spLocks noChangeArrowheads="1"/>
          </p:cNvSpPr>
          <p:nvPr/>
        </p:nvSpPr>
        <p:spPr bwMode="auto">
          <a:xfrm>
            <a:off x="1371600" y="32004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Materials and PFCs</a:t>
            </a:r>
          </a:p>
        </p:txBody>
      </p:sp>
      <p:sp>
        <p:nvSpPr>
          <p:cNvPr id="206" name="TextBox 101"/>
          <p:cNvSpPr txBox="1">
            <a:spLocks noChangeArrowheads="1"/>
          </p:cNvSpPr>
          <p:nvPr/>
        </p:nvSpPr>
        <p:spPr bwMode="auto">
          <a:xfrm>
            <a:off x="1371600" y="4572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MHD</a:t>
            </a:r>
          </a:p>
        </p:txBody>
      </p:sp>
      <p:sp>
        <p:nvSpPr>
          <p:cNvPr id="207" name="TextBox 102"/>
          <p:cNvSpPr txBox="1">
            <a:spLocks noChangeArrowheads="1"/>
          </p:cNvSpPr>
          <p:nvPr/>
        </p:nvSpPr>
        <p:spPr bwMode="auto">
          <a:xfrm>
            <a:off x="1295400" y="49530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Transport &amp; Turbulence</a:t>
            </a:r>
          </a:p>
        </p:txBody>
      </p:sp>
      <p:sp>
        <p:nvSpPr>
          <p:cNvPr id="208" name="TextBox 103"/>
          <p:cNvSpPr txBox="1">
            <a:spLocks noChangeArrowheads="1"/>
          </p:cNvSpPr>
          <p:nvPr/>
        </p:nvSpPr>
        <p:spPr bwMode="auto">
          <a:xfrm>
            <a:off x="1295400" y="5486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Waves and Energetic Particles</a:t>
            </a:r>
            <a:endParaRPr lang="en-US" sz="1200" b="1" i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9" name="TextBox 100"/>
          <p:cNvSpPr txBox="1">
            <a:spLocks noChangeArrowheads="1"/>
          </p:cNvSpPr>
          <p:nvPr/>
        </p:nvSpPr>
        <p:spPr bwMode="auto">
          <a:xfrm>
            <a:off x="1295400" y="3763963"/>
            <a:ext cx="1143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Liquid </a:t>
            </a:r>
          </a:p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metals /  lithium</a:t>
            </a:r>
          </a:p>
        </p:txBody>
      </p:sp>
      <p:sp>
        <p:nvSpPr>
          <p:cNvPr id="266" name="TextBox 26"/>
          <p:cNvSpPr txBox="1">
            <a:spLocks noChangeArrowheads="1"/>
          </p:cNvSpPr>
          <p:nvPr/>
        </p:nvSpPr>
        <p:spPr bwMode="auto">
          <a:xfrm>
            <a:off x="76200" y="1250824"/>
            <a:ext cx="2209800" cy="27084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i="0" dirty="0">
                <a:solidFill>
                  <a:srgbClr val="1822CD"/>
                </a:solidFill>
                <a:latin typeface="+mn-lt"/>
                <a:ea typeface="MS PGothic" pitchFamily="34" charset="-128"/>
              </a:rPr>
              <a:t>Upgrade Outage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505200" y="1524000"/>
            <a:ext cx="685800" cy="505663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9" name="Oval 19"/>
          <p:cNvSpPr>
            <a:spLocks noChangeArrowheads="1"/>
          </p:cNvSpPr>
          <p:nvPr/>
        </p:nvSpPr>
        <p:spPr bwMode="auto">
          <a:xfrm>
            <a:off x="4191000" y="4495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20" name="Oval 19"/>
          <p:cNvSpPr>
            <a:spLocks noChangeArrowheads="1"/>
          </p:cNvSpPr>
          <p:nvPr/>
        </p:nvSpPr>
        <p:spPr bwMode="auto">
          <a:xfrm>
            <a:off x="2971800" y="4017963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21" name="Rectangle 20"/>
          <p:cNvSpPr>
            <a:spLocks noChangeArrowheads="1"/>
          </p:cNvSpPr>
          <p:nvPr/>
        </p:nvSpPr>
        <p:spPr bwMode="auto">
          <a:xfrm>
            <a:off x="3078163" y="3886200"/>
            <a:ext cx="8683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Upward</a:t>
            </a:r>
          </a:p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LiTER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22" name="Oval 19"/>
          <p:cNvSpPr>
            <a:spLocks noChangeArrowheads="1"/>
          </p:cNvSpPr>
          <p:nvPr/>
        </p:nvSpPr>
        <p:spPr bwMode="auto">
          <a:xfrm>
            <a:off x="2438400" y="382428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23" name="Rectangle 20"/>
          <p:cNvSpPr>
            <a:spLocks noChangeArrowheads="1"/>
          </p:cNvSpPr>
          <p:nvPr/>
        </p:nvSpPr>
        <p:spPr bwMode="auto">
          <a:xfrm>
            <a:off x="2133600" y="3992563"/>
            <a:ext cx="8683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Li granule injector</a:t>
            </a:r>
          </a:p>
        </p:txBody>
      </p:sp>
      <p:sp>
        <p:nvSpPr>
          <p:cNvPr id="124" name="Rectangle 20"/>
          <p:cNvSpPr>
            <a:spLocks noChangeArrowheads="1"/>
          </p:cNvSpPr>
          <p:nvPr/>
        </p:nvSpPr>
        <p:spPr bwMode="auto">
          <a:xfrm>
            <a:off x="3352800" y="3253685"/>
            <a:ext cx="914400" cy="4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i="0" dirty="0">
                <a:latin typeface="Arial Narrow" pitchFamily="34" charset="0"/>
              </a:rPr>
              <a:t>H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igh-Z </a:t>
            </a:r>
            <a:r>
              <a:rPr lang="en-US" i="0" dirty="0" smtClean="0">
                <a:latin typeface="Arial Narrow" pitchFamily="34" charset="0"/>
              </a:rPr>
              <a:t>first-wall</a:t>
            </a:r>
            <a:r>
              <a:rPr lang="en-US" i="0" dirty="0">
                <a:latin typeface="Arial Narrow" pitchFamily="34" charset="0"/>
              </a:rPr>
              <a:t> </a:t>
            </a:r>
            <a:r>
              <a:rPr lang="en-US" i="0" dirty="0" smtClean="0">
                <a:latin typeface="Arial Narrow" pitchFamily="34" charset="0"/>
              </a:rPr>
              <a:t>+ 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lower OBD tiles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25" name="Oval 19"/>
          <p:cNvSpPr>
            <a:spLocks noChangeArrowheads="1"/>
          </p:cNvSpPr>
          <p:nvPr/>
        </p:nvSpPr>
        <p:spPr bwMode="auto">
          <a:xfrm>
            <a:off x="4191000" y="338328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27" name="Rectangle 20"/>
          <p:cNvSpPr>
            <a:spLocks noChangeArrowheads="1"/>
          </p:cNvSpPr>
          <p:nvPr/>
        </p:nvSpPr>
        <p:spPr bwMode="auto">
          <a:xfrm>
            <a:off x="5287962" y="4449762"/>
            <a:ext cx="9604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NCC SPA upgrade </a:t>
            </a:r>
          </a:p>
        </p:txBody>
      </p:sp>
      <p:sp>
        <p:nvSpPr>
          <p:cNvPr id="128" name="Oval 19"/>
          <p:cNvSpPr>
            <a:spLocks noChangeArrowheads="1"/>
          </p:cNvSpPr>
          <p:nvPr/>
        </p:nvSpPr>
        <p:spPr bwMode="auto">
          <a:xfrm>
            <a:off x="4191000" y="4740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30" name="Rectangle 20"/>
          <p:cNvSpPr>
            <a:spLocks noChangeArrowheads="1"/>
          </p:cNvSpPr>
          <p:nvPr/>
        </p:nvSpPr>
        <p:spPr bwMode="auto">
          <a:xfrm>
            <a:off x="4191000" y="4703717"/>
            <a:ext cx="1752600" cy="24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r" defTabSz="912813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Enhanced MHD sensors</a:t>
            </a:r>
          </a:p>
        </p:txBody>
      </p:sp>
      <p:sp>
        <p:nvSpPr>
          <p:cNvPr id="132" name="Rectangle 20"/>
          <p:cNvSpPr>
            <a:spLocks noChangeArrowheads="1"/>
          </p:cNvSpPr>
          <p:nvPr/>
        </p:nvSpPr>
        <p:spPr bwMode="auto">
          <a:xfrm>
            <a:off x="4419600" y="2773362"/>
            <a:ext cx="8874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Divertor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 Thomson</a:t>
            </a:r>
          </a:p>
        </p:txBody>
      </p:sp>
      <p:sp>
        <p:nvSpPr>
          <p:cNvPr id="133" name="Rectangle 20"/>
          <p:cNvSpPr>
            <a:spLocks noChangeArrowheads="1"/>
          </p:cNvSpPr>
          <p:nvPr/>
        </p:nvSpPr>
        <p:spPr bwMode="auto">
          <a:xfrm>
            <a:off x="4343400" y="3182112"/>
            <a:ext cx="914400" cy="5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i="0" dirty="0" smtClean="0">
                <a:latin typeface="Arial Narrow" pitchFamily="34" charset="0"/>
              </a:rPr>
              <a:t>High-Z   PFC diagnostics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34" name="Oval 19"/>
          <p:cNvSpPr>
            <a:spLocks noChangeArrowheads="1"/>
          </p:cNvSpPr>
          <p:nvPr/>
        </p:nvSpPr>
        <p:spPr bwMode="auto">
          <a:xfrm>
            <a:off x="4435475" y="338328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35" name="Rectangle 20"/>
          <p:cNvSpPr>
            <a:spLocks noChangeArrowheads="1"/>
          </p:cNvSpPr>
          <p:nvPr/>
        </p:nvSpPr>
        <p:spPr bwMode="auto">
          <a:xfrm>
            <a:off x="2514600" y="4473575"/>
            <a:ext cx="914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MGI disruption mitigation</a:t>
            </a:r>
          </a:p>
        </p:txBody>
      </p:sp>
      <p:sp>
        <p:nvSpPr>
          <p:cNvPr id="136" name="Oval 19"/>
          <p:cNvSpPr>
            <a:spLocks noChangeArrowheads="1"/>
          </p:cNvSpPr>
          <p:nvPr/>
        </p:nvSpPr>
        <p:spPr bwMode="auto">
          <a:xfrm>
            <a:off x="2819400" y="5257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2819400" y="5257800"/>
            <a:ext cx="838200" cy="2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High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k</a:t>
            </a:r>
            <a:r>
              <a:rPr lang="en-US" sz="1200" b="1" i="0" baseline="-25000" dirty="0" err="1" smtClean="0">
                <a:solidFill>
                  <a:srgbClr val="1822CD"/>
                </a:solidFill>
                <a:latin typeface="Symbol" pitchFamily="18" charset="2"/>
              </a:rPr>
              <a:t>q</a:t>
            </a:r>
            <a:endParaRPr lang="en-US" sz="1200" b="1" i="0" baseline="-25000" dirty="0">
              <a:solidFill>
                <a:srgbClr val="1822CD"/>
              </a:solidFill>
              <a:latin typeface="Symbol" pitchFamily="18" charset="2"/>
            </a:endParaRPr>
          </a:p>
        </p:txBody>
      </p:sp>
      <p:sp>
        <p:nvSpPr>
          <p:cNvPr id="138" name="Oval 19"/>
          <p:cNvSpPr>
            <a:spLocks noChangeArrowheads="1"/>
          </p:cNvSpPr>
          <p:nvPr/>
        </p:nvSpPr>
        <p:spPr bwMode="auto">
          <a:xfrm>
            <a:off x="2454275" y="4648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39" name="Rectangle 20"/>
          <p:cNvSpPr>
            <a:spLocks noChangeArrowheads="1"/>
          </p:cNvSpPr>
          <p:nvPr/>
        </p:nvSpPr>
        <p:spPr bwMode="auto">
          <a:xfrm>
            <a:off x="4343400" y="4419600"/>
            <a:ext cx="609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Partial NCC</a:t>
            </a:r>
          </a:p>
        </p:txBody>
      </p:sp>
      <p:sp>
        <p:nvSpPr>
          <p:cNvPr id="140" name="Oval 19"/>
          <p:cNvSpPr>
            <a:spLocks noChangeArrowheads="1"/>
          </p:cNvSpPr>
          <p:nvPr/>
        </p:nvSpPr>
        <p:spPr bwMode="auto">
          <a:xfrm>
            <a:off x="3063875" y="580548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41" name="Rectangle 20"/>
          <p:cNvSpPr>
            <a:spLocks noChangeArrowheads="1"/>
          </p:cNvSpPr>
          <p:nvPr/>
        </p:nvSpPr>
        <p:spPr bwMode="auto">
          <a:xfrm>
            <a:off x="3170238" y="5791200"/>
            <a:ext cx="14779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4 coil AE antenna</a:t>
            </a:r>
          </a:p>
        </p:txBody>
      </p:sp>
      <p:sp>
        <p:nvSpPr>
          <p:cNvPr id="142" name="Oval 19"/>
          <p:cNvSpPr>
            <a:spLocks noChangeArrowheads="1"/>
          </p:cNvSpPr>
          <p:nvPr/>
        </p:nvSpPr>
        <p:spPr bwMode="auto">
          <a:xfrm>
            <a:off x="2362200" y="58070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43" name="Rectangle 20"/>
          <p:cNvSpPr>
            <a:spLocks noChangeArrowheads="1"/>
          </p:cNvSpPr>
          <p:nvPr/>
        </p:nvSpPr>
        <p:spPr bwMode="auto">
          <a:xfrm>
            <a:off x="2133600" y="5715000"/>
            <a:ext cx="990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1 coil AE antenna</a:t>
            </a:r>
          </a:p>
        </p:txBody>
      </p:sp>
      <p:sp>
        <p:nvSpPr>
          <p:cNvPr id="144" name="Oval 19"/>
          <p:cNvSpPr>
            <a:spLocks noChangeArrowheads="1"/>
          </p:cNvSpPr>
          <p:nvPr/>
        </p:nvSpPr>
        <p:spPr bwMode="auto">
          <a:xfrm>
            <a:off x="2606675" y="503872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45" name="Rectangle 20"/>
          <p:cNvSpPr>
            <a:spLocks noChangeArrowheads="1"/>
          </p:cNvSpPr>
          <p:nvPr/>
        </p:nvSpPr>
        <p:spPr bwMode="auto">
          <a:xfrm>
            <a:off x="2743200" y="5029200"/>
            <a:ext cx="1143000" cy="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Symbol" pitchFamily="18" charset="2"/>
              </a:rPr>
              <a:t>d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B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polarimetry</a:t>
            </a:r>
            <a:endParaRPr lang="en-US" sz="1200" b="1" i="0" baseline="-25000" dirty="0">
              <a:solidFill>
                <a:srgbClr val="1822CD"/>
              </a:solidFill>
              <a:latin typeface="Symbol" pitchFamily="18" charset="2"/>
            </a:endParaRPr>
          </a:p>
        </p:txBody>
      </p:sp>
      <p:sp>
        <p:nvSpPr>
          <p:cNvPr id="146" name="Rectangle 20"/>
          <p:cNvSpPr>
            <a:spLocks noChangeArrowheads="1"/>
          </p:cNvSpPr>
          <p:nvPr/>
        </p:nvSpPr>
        <p:spPr bwMode="auto">
          <a:xfrm>
            <a:off x="2911475" y="2438400"/>
            <a:ext cx="13017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0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</a:pPr>
            <a:r>
              <a:rPr lang="en-US" i="0" dirty="0">
                <a:latin typeface="Arial Narrow" pitchFamily="34" charset="0"/>
              </a:rPr>
              <a:t>1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MW ECH/EBW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47" name="Oval 19"/>
          <p:cNvSpPr>
            <a:spLocks noChangeAspect="1" noChangeArrowheads="1"/>
          </p:cNvSpPr>
          <p:nvPr/>
        </p:nvSpPr>
        <p:spPr bwMode="auto">
          <a:xfrm>
            <a:off x="4283075" y="245745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48" name="Oval 19"/>
          <p:cNvSpPr>
            <a:spLocks noChangeArrowheads="1"/>
          </p:cNvSpPr>
          <p:nvPr/>
        </p:nvSpPr>
        <p:spPr bwMode="auto">
          <a:xfrm>
            <a:off x="3063875" y="209232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49" name="Oval 19"/>
          <p:cNvSpPr>
            <a:spLocks noChangeArrowheads="1"/>
          </p:cNvSpPr>
          <p:nvPr/>
        </p:nvSpPr>
        <p:spPr bwMode="auto">
          <a:xfrm>
            <a:off x="4926012" y="22256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50" name="Rectangle 20"/>
          <p:cNvSpPr>
            <a:spLocks noChangeArrowheads="1"/>
          </p:cNvSpPr>
          <p:nvPr/>
        </p:nvSpPr>
        <p:spPr bwMode="auto">
          <a:xfrm>
            <a:off x="4724400" y="1858962"/>
            <a:ext cx="1143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 to 1 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MA plasma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gun</a:t>
            </a:r>
          </a:p>
        </p:txBody>
      </p:sp>
      <p:sp>
        <p:nvSpPr>
          <p:cNvPr id="151" name="Rectangle 20"/>
          <p:cNvSpPr>
            <a:spLocks noChangeArrowheads="1"/>
          </p:cNvSpPr>
          <p:nvPr/>
        </p:nvSpPr>
        <p:spPr bwMode="auto">
          <a:xfrm>
            <a:off x="3352800" y="2697480"/>
            <a:ext cx="838200" cy="5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r"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Lower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divertor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-pump</a:t>
            </a:r>
          </a:p>
        </p:txBody>
      </p:sp>
      <p:sp>
        <p:nvSpPr>
          <p:cNvPr id="152" name="Oval 19"/>
          <p:cNvSpPr>
            <a:spLocks noChangeArrowheads="1"/>
          </p:cNvSpPr>
          <p:nvPr/>
        </p:nvSpPr>
        <p:spPr bwMode="auto">
          <a:xfrm>
            <a:off x="4191000" y="2895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53" name="Rectangle 20"/>
          <p:cNvSpPr>
            <a:spLocks noChangeArrowheads="1"/>
          </p:cNvSpPr>
          <p:nvPr/>
        </p:nvSpPr>
        <p:spPr bwMode="auto">
          <a:xfrm>
            <a:off x="2148840" y="3225800"/>
            <a:ext cx="838200" cy="5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5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High-Z tile row on lower OBD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54" name="Oval 19"/>
          <p:cNvSpPr>
            <a:spLocks noChangeArrowheads="1"/>
          </p:cNvSpPr>
          <p:nvPr/>
        </p:nvSpPr>
        <p:spPr bwMode="auto">
          <a:xfrm>
            <a:off x="2895600" y="338328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67" name="Rectangle 20"/>
          <p:cNvSpPr>
            <a:spLocks noChangeArrowheads="1"/>
          </p:cNvSpPr>
          <p:nvPr/>
        </p:nvSpPr>
        <p:spPr bwMode="auto">
          <a:xfrm>
            <a:off x="2286000" y="1905000"/>
            <a:ext cx="1143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Upgraded CHI for ~0.5MA</a:t>
            </a:r>
          </a:p>
        </p:txBody>
      </p:sp>
      <p:sp>
        <p:nvSpPr>
          <p:cNvPr id="168" name="Rectangle 20"/>
          <p:cNvSpPr>
            <a:spLocks noChangeArrowheads="1"/>
          </p:cNvSpPr>
          <p:nvPr/>
        </p:nvSpPr>
        <p:spPr bwMode="auto">
          <a:xfrm>
            <a:off x="3932238" y="3810000"/>
            <a:ext cx="868362" cy="5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LLD using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bakeable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-baffle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69" name="Oval 19"/>
          <p:cNvSpPr>
            <a:spLocks noChangeArrowheads="1"/>
          </p:cNvSpPr>
          <p:nvPr/>
        </p:nvSpPr>
        <p:spPr bwMode="auto">
          <a:xfrm>
            <a:off x="4664075" y="3978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80" name="Oval 19"/>
          <p:cNvSpPr>
            <a:spLocks noChangeAspect="1" noChangeArrowheads="1"/>
          </p:cNvSpPr>
          <p:nvPr/>
        </p:nvSpPr>
        <p:spPr bwMode="auto">
          <a:xfrm>
            <a:off x="5638800" y="2454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cxnSp>
        <p:nvCxnSpPr>
          <p:cNvPr id="182" name="Straight Arrow Connector 121"/>
          <p:cNvCxnSpPr>
            <a:cxnSpLocks noChangeShapeType="1"/>
          </p:cNvCxnSpPr>
          <p:nvPr/>
        </p:nvCxnSpPr>
        <p:spPr bwMode="auto">
          <a:xfrm>
            <a:off x="4495800" y="2514600"/>
            <a:ext cx="10668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5" name="Oval 19"/>
          <p:cNvSpPr>
            <a:spLocks noChangeArrowheads="1"/>
          </p:cNvSpPr>
          <p:nvPr/>
        </p:nvSpPr>
        <p:spPr bwMode="auto">
          <a:xfrm>
            <a:off x="4511675" y="2057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86" name="Rectangle 20"/>
          <p:cNvSpPr>
            <a:spLocks noChangeArrowheads="1"/>
          </p:cNvSpPr>
          <p:nvPr/>
        </p:nvSpPr>
        <p:spPr bwMode="auto">
          <a:xfrm>
            <a:off x="3657600" y="1935162"/>
            <a:ext cx="8445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0.5-1 MA CHI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6248400" y="1524000"/>
            <a:ext cx="685800" cy="505663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52" name="TextBox 26"/>
          <p:cNvSpPr txBox="1">
            <a:spLocks noChangeArrowheads="1"/>
          </p:cNvSpPr>
          <p:nvPr/>
        </p:nvSpPr>
        <p:spPr bwMode="auto">
          <a:xfrm>
            <a:off x="5367528" y="1253157"/>
            <a:ext cx="3657600" cy="270843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i="0" dirty="0" smtClean="0">
                <a:latin typeface="+mn-lt"/>
                <a:ea typeface="ＭＳ Ｐゴシック" pitchFamily="-108" charset="-128"/>
              </a:rPr>
              <a:t>Metallic PFCs, 5s </a:t>
            </a:r>
            <a:r>
              <a:rPr lang="en-US" sz="1400" i="0" dirty="0" smtClean="0">
                <a:latin typeface="+mn-lt"/>
                <a:ea typeface="ＭＳ Ｐゴシック" pitchFamily="-108" charset="-128"/>
                <a:sym typeface="Wingdings" pitchFamily="2" charset="2"/>
              </a:rPr>
              <a:t></a:t>
            </a:r>
            <a:r>
              <a:rPr lang="en-US" sz="1400" i="0" dirty="0" smtClean="0">
                <a:latin typeface="+mn-lt"/>
                <a:ea typeface="ＭＳ Ｐゴシック" pitchFamily="-108" charset="-128"/>
              </a:rPr>
              <a:t> 10-20s</a:t>
            </a:r>
            <a:endParaRPr lang="en-US" sz="1400" i="0" dirty="0">
              <a:latin typeface="+mn-lt"/>
              <a:ea typeface="ＭＳ Ｐゴシック" pitchFamily="-108" charset="-128"/>
            </a:endParaRPr>
          </a:p>
        </p:txBody>
      </p:sp>
      <p:sp>
        <p:nvSpPr>
          <p:cNvPr id="274" name="Rectangle 20"/>
          <p:cNvSpPr>
            <a:spLocks noChangeArrowheads="1"/>
          </p:cNvSpPr>
          <p:nvPr/>
        </p:nvSpPr>
        <p:spPr bwMode="auto">
          <a:xfrm>
            <a:off x="5715000" y="1828800"/>
            <a:ext cx="1676401" cy="59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0" bIns="45712">
            <a:spAutoFit/>
          </a:bodyPr>
          <a:lstStyle/>
          <a:p>
            <a:pPr defTabSz="912813" eaLnBrk="0" hangingPunct="0">
              <a:lnSpc>
                <a:spcPct val="90000"/>
              </a:lnSpc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Extend NBI 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duration to 10-20s and/or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implement 2-4 MW off-axis EBW H&amp;CD</a:t>
            </a:r>
          </a:p>
        </p:txBody>
      </p:sp>
      <p:sp>
        <p:nvSpPr>
          <p:cNvPr id="275" name="Oval 19"/>
          <p:cNvSpPr>
            <a:spLocks noChangeAspect="1" noChangeArrowheads="1"/>
          </p:cNvSpPr>
          <p:nvPr/>
        </p:nvSpPr>
        <p:spPr bwMode="auto">
          <a:xfrm>
            <a:off x="7315200" y="220699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77" name="Oval 19"/>
          <p:cNvSpPr>
            <a:spLocks noChangeArrowheads="1"/>
          </p:cNvSpPr>
          <p:nvPr/>
        </p:nvSpPr>
        <p:spPr bwMode="auto">
          <a:xfrm>
            <a:off x="5410200" y="45085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98" name="Oval 19"/>
          <p:cNvSpPr>
            <a:spLocks noChangeArrowheads="1"/>
          </p:cNvSpPr>
          <p:nvPr/>
        </p:nvSpPr>
        <p:spPr bwMode="auto">
          <a:xfrm>
            <a:off x="5056188" y="2819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07" name="Rectangle 20"/>
          <p:cNvSpPr>
            <a:spLocks noChangeArrowheads="1"/>
          </p:cNvSpPr>
          <p:nvPr/>
        </p:nvSpPr>
        <p:spPr bwMode="auto">
          <a:xfrm>
            <a:off x="6019800" y="3200400"/>
            <a:ext cx="1371600" cy="59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Hot high-Z FW PFCs using                   bake-out system</a:t>
            </a:r>
          </a:p>
        </p:txBody>
      </p:sp>
      <p:sp>
        <p:nvSpPr>
          <p:cNvPr id="308" name="Oval 19"/>
          <p:cNvSpPr>
            <a:spLocks noChangeArrowheads="1"/>
          </p:cNvSpPr>
          <p:nvPr/>
        </p:nvSpPr>
        <p:spPr bwMode="auto">
          <a:xfrm>
            <a:off x="6934202" y="338328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09" name="Rectangle 20"/>
          <p:cNvSpPr>
            <a:spLocks noChangeArrowheads="1"/>
          </p:cNvSpPr>
          <p:nvPr/>
        </p:nvSpPr>
        <p:spPr bwMode="auto">
          <a:xfrm>
            <a:off x="5105400" y="3771618"/>
            <a:ext cx="990600" cy="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Flowing Li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divertor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 </a:t>
            </a:r>
            <a:endParaRPr lang="en-US" sz="1200" b="1" i="0" dirty="0" smtClean="0">
              <a:solidFill>
                <a:srgbClr val="1822CD"/>
              </a:solidFill>
              <a:latin typeface="Arial Narrow" pitchFamily="34" charset="0"/>
            </a:endParaRPr>
          </a:p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or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limiter module </a:t>
            </a:r>
          </a:p>
        </p:txBody>
      </p:sp>
      <p:sp>
        <p:nvSpPr>
          <p:cNvPr id="310" name="Oval 19"/>
          <p:cNvSpPr>
            <a:spLocks noChangeArrowheads="1"/>
          </p:cNvSpPr>
          <p:nvPr/>
        </p:nvSpPr>
        <p:spPr bwMode="auto">
          <a:xfrm>
            <a:off x="5181600" y="3978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11" name="Rectangle 20"/>
          <p:cNvSpPr>
            <a:spLocks noChangeArrowheads="1"/>
          </p:cNvSpPr>
          <p:nvPr/>
        </p:nvSpPr>
        <p:spPr bwMode="auto">
          <a:xfrm>
            <a:off x="5943600" y="3807885"/>
            <a:ext cx="1066800" cy="5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Full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toroidal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 flowing Li 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lower OBD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312" name="Oval 19"/>
          <p:cNvSpPr>
            <a:spLocks noChangeArrowheads="1"/>
          </p:cNvSpPr>
          <p:nvPr/>
        </p:nvSpPr>
        <p:spPr bwMode="auto">
          <a:xfrm>
            <a:off x="6934200" y="3962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15" name="Rectangle 20"/>
          <p:cNvSpPr>
            <a:spLocks noChangeArrowheads="1"/>
          </p:cNvSpPr>
          <p:nvPr/>
        </p:nvSpPr>
        <p:spPr bwMode="auto">
          <a:xfrm>
            <a:off x="6400799" y="4525963"/>
            <a:ext cx="5334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Full NCC</a:t>
            </a:r>
          </a:p>
        </p:txBody>
      </p:sp>
      <p:sp>
        <p:nvSpPr>
          <p:cNvPr id="316" name="Oval 19"/>
          <p:cNvSpPr>
            <a:spLocks noChangeArrowheads="1"/>
          </p:cNvSpPr>
          <p:nvPr/>
        </p:nvSpPr>
        <p:spPr bwMode="auto">
          <a:xfrm>
            <a:off x="6934200" y="4602163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17" name="TextBox 26"/>
          <p:cNvSpPr txBox="1">
            <a:spLocks noChangeArrowheads="1"/>
          </p:cNvSpPr>
          <p:nvPr/>
        </p:nvSpPr>
        <p:spPr bwMode="auto">
          <a:xfrm>
            <a:off x="2362200" y="1250824"/>
            <a:ext cx="2944368" cy="27084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l-PL" sz="1400" i="0" dirty="0" smtClean="0">
                <a:latin typeface="+mn-lt"/>
                <a:ea typeface="MS PGothic" pitchFamily="34" charset="-128"/>
              </a:rPr>
              <a:t>1.5 </a:t>
            </a:r>
            <a:r>
              <a:rPr lang="en-US" sz="1400" i="0" dirty="0" smtClean="0">
                <a:latin typeface="+mn-lt"/>
                <a:ea typeface="MS PGothic" pitchFamily="34" charset="-128"/>
                <a:sym typeface="Wingdings" pitchFamily="2" charset="2"/>
              </a:rPr>
              <a:t></a:t>
            </a:r>
            <a:r>
              <a:rPr lang="pl-PL" sz="1400" i="0" dirty="0" smtClean="0">
                <a:latin typeface="+mn-lt"/>
                <a:ea typeface="MS PGothic" pitchFamily="34" charset="-128"/>
              </a:rPr>
              <a:t> 2 MA, 1s </a:t>
            </a:r>
            <a:r>
              <a:rPr lang="en-US" sz="1400" i="0" dirty="0" smtClean="0">
                <a:latin typeface="+mn-lt"/>
                <a:ea typeface="MS PGothic" pitchFamily="34" charset="-128"/>
                <a:sym typeface="Wingdings" pitchFamily="2" charset="2"/>
              </a:rPr>
              <a:t></a:t>
            </a:r>
            <a:r>
              <a:rPr lang="pl-PL" sz="1400" i="0" dirty="0" smtClean="0">
                <a:latin typeface="+mn-lt"/>
                <a:ea typeface="MS PGothic" pitchFamily="34" charset="-128"/>
              </a:rPr>
              <a:t> 5s</a:t>
            </a:r>
            <a:endParaRPr lang="pl-PL" sz="1400" i="0" dirty="0">
              <a:latin typeface="+mn-lt"/>
              <a:ea typeface="MS PGothic" pitchFamily="34" charset="-128"/>
            </a:endParaRPr>
          </a:p>
        </p:txBody>
      </p:sp>
      <p:sp>
        <p:nvSpPr>
          <p:cNvPr id="318" name="Oval 19"/>
          <p:cNvSpPr>
            <a:spLocks noChangeArrowheads="1"/>
          </p:cNvSpPr>
          <p:nvPr/>
        </p:nvSpPr>
        <p:spPr bwMode="auto">
          <a:xfrm>
            <a:off x="6934201" y="55753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19" name="Rectangle 20"/>
          <p:cNvSpPr>
            <a:spLocks noChangeArrowheads="1"/>
          </p:cNvSpPr>
          <p:nvPr/>
        </p:nvSpPr>
        <p:spPr bwMode="auto">
          <a:xfrm>
            <a:off x="5867400" y="5486400"/>
            <a:ext cx="9906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High-power AE antenna</a:t>
            </a:r>
          </a:p>
        </p:txBody>
      </p:sp>
      <p:sp>
        <p:nvSpPr>
          <p:cNvPr id="320" name="Oval 19"/>
          <p:cNvSpPr>
            <a:spLocks noChangeArrowheads="1"/>
          </p:cNvSpPr>
          <p:nvPr/>
        </p:nvSpPr>
        <p:spPr bwMode="auto">
          <a:xfrm>
            <a:off x="4435476" y="5562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21" name="Rectangle 20"/>
          <p:cNvSpPr>
            <a:spLocks noChangeArrowheads="1"/>
          </p:cNvSpPr>
          <p:nvPr/>
        </p:nvSpPr>
        <p:spPr bwMode="auto">
          <a:xfrm>
            <a:off x="5029201" y="5486400"/>
            <a:ext cx="1066800" cy="3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HHFW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straps to excite EHO</a:t>
            </a:r>
          </a:p>
        </p:txBody>
      </p:sp>
      <p:sp>
        <p:nvSpPr>
          <p:cNvPr id="322" name="Oval 19"/>
          <p:cNvSpPr>
            <a:spLocks noChangeArrowheads="1"/>
          </p:cNvSpPr>
          <p:nvPr/>
        </p:nvSpPr>
        <p:spPr bwMode="auto">
          <a:xfrm>
            <a:off x="4435475" y="58070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23" name="Rectangle 20"/>
          <p:cNvSpPr>
            <a:spLocks noChangeArrowheads="1"/>
          </p:cNvSpPr>
          <p:nvPr/>
        </p:nvSpPr>
        <p:spPr bwMode="auto">
          <a:xfrm>
            <a:off x="4572000" y="5791200"/>
            <a:ext cx="3048000" cy="22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Charged fusion product, </a:t>
            </a:r>
            <a:r>
              <a:rPr lang="en-US" i="0" dirty="0" smtClean="0">
                <a:latin typeface="Arial Narrow" pitchFamily="34" charset="0"/>
              </a:rPr>
              <a:t>neutron-collimator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324" name="Oval 19"/>
          <p:cNvSpPr>
            <a:spLocks noChangeArrowheads="1"/>
          </p:cNvSpPr>
          <p:nvPr/>
        </p:nvSpPr>
        <p:spPr bwMode="auto">
          <a:xfrm>
            <a:off x="4892676" y="5562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25" name="Rectangle 20"/>
          <p:cNvSpPr>
            <a:spLocks noChangeArrowheads="1"/>
          </p:cNvSpPr>
          <p:nvPr/>
        </p:nvSpPr>
        <p:spPr bwMode="auto">
          <a:xfrm>
            <a:off x="2971801" y="5532120"/>
            <a:ext cx="1676400" cy="22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HHFW limiter upgrade</a:t>
            </a:r>
          </a:p>
        </p:txBody>
      </p:sp>
      <p:sp>
        <p:nvSpPr>
          <p:cNvPr id="328" name="Oval 19"/>
          <p:cNvSpPr>
            <a:spLocks noChangeArrowheads="1"/>
          </p:cNvSpPr>
          <p:nvPr/>
        </p:nvSpPr>
        <p:spPr bwMode="auto">
          <a:xfrm>
            <a:off x="4800600" y="5075237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29" name="Rectangle 20"/>
          <p:cNvSpPr>
            <a:spLocks noChangeArrowheads="1"/>
          </p:cNvSpPr>
          <p:nvPr/>
        </p:nvSpPr>
        <p:spPr bwMode="auto">
          <a:xfrm>
            <a:off x="4937125" y="5059362"/>
            <a:ext cx="1524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DBS, PCI, or other intermediate-k</a:t>
            </a:r>
          </a:p>
        </p:txBody>
      </p:sp>
      <p:sp>
        <p:nvSpPr>
          <p:cNvPr id="330" name="Rectangle 20"/>
          <p:cNvSpPr>
            <a:spLocks noChangeArrowheads="1"/>
          </p:cNvSpPr>
          <p:nvPr/>
        </p:nvSpPr>
        <p:spPr bwMode="auto">
          <a:xfrm>
            <a:off x="5105400" y="3200400"/>
            <a:ext cx="762000" cy="38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r"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All high-Z PFCs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331" name="Oval 19"/>
          <p:cNvSpPr>
            <a:spLocks noChangeArrowheads="1"/>
          </p:cNvSpPr>
          <p:nvPr/>
        </p:nvSpPr>
        <p:spPr bwMode="auto">
          <a:xfrm>
            <a:off x="5197475" y="338328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353" name="Rectangle 20"/>
          <p:cNvSpPr>
            <a:spLocks noChangeArrowheads="1"/>
          </p:cNvSpPr>
          <p:nvPr/>
        </p:nvSpPr>
        <p:spPr bwMode="auto">
          <a:xfrm>
            <a:off x="6126480" y="2697480"/>
            <a:ext cx="838201" cy="5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r"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Upper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divertor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-pump</a:t>
            </a:r>
          </a:p>
        </p:txBody>
      </p:sp>
      <p:sp>
        <p:nvSpPr>
          <p:cNvPr id="354" name="Oval 19"/>
          <p:cNvSpPr>
            <a:spLocks noChangeArrowheads="1"/>
          </p:cNvSpPr>
          <p:nvPr/>
        </p:nvSpPr>
        <p:spPr bwMode="auto">
          <a:xfrm>
            <a:off x="6934200" y="2819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cxnSp>
        <p:nvCxnSpPr>
          <p:cNvPr id="355" name="Straight Connector 114"/>
          <p:cNvCxnSpPr>
            <a:cxnSpLocks noChangeShapeType="1"/>
          </p:cNvCxnSpPr>
          <p:nvPr/>
        </p:nvCxnSpPr>
        <p:spPr bwMode="auto">
          <a:xfrm flipH="1">
            <a:off x="1371600" y="2667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6" name="Straight Connector 159"/>
          <p:cNvCxnSpPr>
            <a:cxnSpLocks noChangeShapeType="1"/>
          </p:cNvCxnSpPr>
          <p:nvPr/>
        </p:nvCxnSpPr>
        <p:spPr bwMode="auto">
          <a:xfrm flipH="1">
            <a:off x="1371600" y="32004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7" name="Straight Connector 160"/>
          <p:cNvCxnSpPr>
            <a:cxnSpLocks noChangeShapeType="1"/>
          </p:cNvCxnSpPr>
          <p:nvPr/>
        </p:nvCxnSpPr>
        <p:spPr bwMode="auto">
          <a:xfrm flipH="1">
            <a:off x="1371600" y="37338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" name="Straight Connector 144"/>
          <p:cNvCxnSpPr>
            <a:cxnSpLocks noChangeShapeType="1"/>
          </p:cNvCxnSpPr>
          <p:nvPr/>
        </p:nvCxnSpPr>
        <p:spPr bwMode="auto">
          <a:xfrm flipH="1">
            <a:off x="1371600" y="44196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9" name="Straight Connector 151"/>
          <p:cNvCxnSpPr>
            <a:cxnSpLocks noChangeShapeType="1"/>
          </p:cNvCxnSpPr>
          <p:nvPr/>
        </p:nvCxnSpPr>
        <p:spPr bwMode="auto">
          <a:xfrm flipH="1">
            <a:off x="1371600" y="49530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0" name="Straight Connector 154"/>
          <p:cNvCxnSpPr>
            <a:cxnSpLocks noChangeShapeType="1"/>
          </p:cNvCxnSpPr>
          <p:nvPr/>
        </p:nvCxnSpPr>
        <p:spPr bwMode="auto">
          <a:xfrm flipH="1">
            <a:off x="1371600" y="54864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1" name="Straight Connector 164"/>
          <p:cNvCxnSpPr>
            <a:cxnSpLocks noChangeShapeType="1"/>
          </p:cNvCxnSpPr>
          <p:nvPr/>
        </p:nvCxnSpPr>
        <p:spPr bwMode="auto">
          <a:xfrm flipH="1">
            <a:off x="1371600" y="6019800"/>
            <a:ext cx="6858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2" name="Rectangle 20"/>
          <p:cNvSpPr>
            <a:spLocks noChangeArrowheads="1"/>
          </p:cNvSpPr>
          <p:nvPr/>
        </p:nvSpPr>
        <p:spPr bwMode="auto">
          <a:xfrm>
            <a:off x="2362200" y="6019800"/>
            <a:ext cx="2590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Establish control of:</a:t>
            </a:r>
          </a:p>
        </p:txBody>
      </p:sp>
      <p:sp>
        <p:nvSpPr>
          <p:cNvPr id="365" name="Rectangle 20"/>
          <p:cNvSpPr>
            <a:spLocks noChangeArrowheads="1"/>
          </p:cNvSpPr>
          <p:nvPr/>
        </p:nvSpPr>
        <p:spPr bwMode="auto">
          <a:xfrm>
            <a:off x="5784850" y="2435225"/>
            <a:ext cx="6159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0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2 MW</a:t>
            </a:r>
          </a:p>
        </p:txBody>
      </p:sp>
      <p:sp>
        <p:nvSpPr>
          <p:cNvPr id="165" name="Rectangle 20"/>
          <p:cNvSpPr>
            <a:spLocks noChangeArrowheads="1"/>
          </p:cNvSpPr>
          <p:nvPr/>
        </p:nvSpPr>
        <p:spPr bwMode="auto">
          <a:xfrm>
            <a:off x="6202363" y="6096000"/>
            <a:ext cx="1798637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Control integration, optimization with long-pulse and full metal wall</a:t>
            </a:r>
          </a:p>
        </p:txBody>
      </p:sp>
      <p:sp>
        <p:nvSpPr>
          <p:cNvPr id="166" name="Oval 19"/>
          <p:cNvSpPr>
            <a:spLocks noChangeArrowheads="1"/>
          </p:cNvSpPr>
          <p:nvPr/>
        </p:nvSpPr>
        <p:spPr bwMode="auto">
          <a:xfrm>
            <a:off x="60960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70" name="Rectangle 20"/>
          <p:cNvSpPr>
            <a:spLocks noChangeArrowheads="1"/>
          </p:cNvSpPr>
          <p:nvPr/>
        </p:nvSpPr>
        <p:spPr bwMode="auto">
          <a:xfrm>
            <a:off x="4999038" y="6096000"/>
            <a:ext cx="1096962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Control integration, optimization</a:t>
            </a:r>
          </a:p>
        </p:txBody>
      </p:sp>
      <p:sp>
        <p:nvSpPr>
          <p:cNvPr id="171" name="Oval 19"/>
          <p:cNvSpPr>
            <a:spLocks noChangeArrowheads="1"/>
          </p:cNvSpPr>
          <p:nvPr/>
        </p:nvSpPr>
        <p:spPr bwMode="auto">
          <a:xfrm>
            <a:off x="2759075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72" name="Rectangle 20"/>
          <p:cNvSpPr>
            <a:spLocks noChangeArrowheads="1"/>
          </p:cNvSpPr>
          <p:nvPr/>
        </p:nvSpPr>
        <p:spPr bwMode="auto">
          <a:xfrm>
            <a:off x="3048000" y="6408737"/>
            <a:ext cx="868363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Rotation</a:t>
            </a:r>
          </a:p>
        </p:txBody>
      </p:sp>
      <p:sp>
        <p:nvSpPr>
          <p:cNvPr id="173" name="Oval 19"/>
          <p:cNvSpPr>
            <a:spLocks noChangeArrowheads="1"/>
          </p:cNvSpPr>
          <p:nvPr/>
        </p:nvSpPr>
        <p:spPr bwMode="auto">
          <a:xfrm>
            <a:off x="32004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74" name="Rectangle 20"/>
          <p:cNvSpPr>
            <a:spLocks noChangeArrowheads="1"/>
          </p:cNvSpPr>
          <p:nvPr/>
        </p:nvSpPr>
        <p:spPr bwMode="auto">
          <a:xfrm>
            <a:off x="4206875" y="6400800"/>
            <a:ext cx="1066800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Divertor P</a:t>
            </a:r>
            <a:r>
              <a:rPr lang="en-US" sz="1200" b="1" i="0" baseline="-25000">
                <a:solidFill>
                  <a:srgbClr val="1822CD"/>
                </a:solidFill>
                <a:latin typeface="Arial Narrow" pitchFamily="34" charset="0"/>
              </a:rPr>
              <a:t>rad</a:t>
            </a:r>
          </a:p>
        </p:txBody>
      </p:sp>
      <p:sp>
        <p:nvSpPr>
          <p:cNvPr id="175" name="Rectangle 20"/>
          <p:cNvSpPr>
            <a:spLocks noChangeArrowheads="1"/>
          </p:cNvSpPr>
          <p:nvPr/>
        </p:nvSpPr>
        <p:spPr bwMode="auto">
          <a:xfrm>
            <a:off x="3871912" y="6324600"/>
            <a:ext cx="487363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q</a:t>
            </a:r>
            <a:r>
              <a:rPr lang="en-US" sz="1200" b="1" i="0" baseline="-25000" dirty="0" err="1">
                <a:solidFill>
                  <a:srgbClr val="1822CD"/>
                </a:solidFill>
                <a:latin typeface="Arial Narrow" pitchFamily="34" charset="0"/>
              </a:rPr>
              <a:t>min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76" name="Oval 19"/>
          <p:cNvSpPr>
            <a:spLocks noChangeArrowheads="1"/>
          </p:cNvSpPr>
          <p:nvPr/>
        </p:nvSpPr>
        <p:spPr bwMode="auto">
          <a:xfrm>
            <a:off x="4435475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77" name="Rectangle 20"/>
          <p:cNvSpPr>
            <a:spLocks noChangeArrowheads="1"/>
          </p:cNvSpPr>
          <p:nvPr/>
        </p:nvSpPr>
        <p:spPr bwMode="auto">
          <a:xfrm>
            <a:off x="2133600" y="6408738"/>
            <a:ext cx="990600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Snowflake</a:t>
            </a:r>
            <a:endParaRPr lang="en-US" sz="1200" b="1" i="0" baseline="-2500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78" name="Oval 19"/>
          <p:cNvSpPr>
            <a:spLocks noChangeArrowheads="1"/>
          </p:cNvSpPr>
          <p:nvPr/>
        </p:nvSpPr>
        <p:spPr bwMode="auto">
          <a:xfrm>
            <a:off x="4130675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79" name="Oval 19"/>
          <p:cNvSpPr>
            <a:spLocks noChangeArrowheads="1"/>
          </p:cNvSpPr>
          <p:nvPr/>
        </p:nvSpPr>
        <p:spPr bwMode="auto">
          <a:xfrm>
            <a:off x="4892675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81" name="Oval 19"/>
          <p:cNvSpPr>
            <a:spLocks noChangeArrowheads="1"/>
          </p:cNvSpPr>
          <p:nvPr/>
        </p:nvSpPr>
        <p:spPr bwMode="auto">
          <a:xfrm>
            <a:off x="29718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grpSp>
        <p:nvGrpSpPr>
          <p:cNvPr id="2" name="Group 182"/>
          <p:cNvGrpSpPr/>
          <p:nvPr/>
        </p:nvGrpSpPr>
        <p:grpSpPr>
          <a:xfrm>
            <a:off x="2971800" y="6400800"/>
            <a:ext cx="152400" cy="221583"/>
            <a:chOff x="5638800" y="5334000"/>
            <a:chExt cx="152400" cy="221583"/>
          </a:xfrm>
        </p:grpSpPr>
        <p:sp>
          <p:nvSpPr>
            <p:cNvPr id="184" name="Rectangle 20"/>
            <p:cNvSpPr>
              <a:spLocks noChangeArrowheads="1"/>
            </p:cNvSpPr>
            <p:nvPr/>
          </p:nvSpPr>
          <p:spPr bwMode="auto">
            <a:xfrm>
              <a:off x="5638801" y="5334000"/>
              <a:ext cx="152399" cy="2215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45712" rIns="0" bIns="45712">
              <a:spAutoFit/>
            </a:bodyPr>
            <a:lstStyle/>
            <a:p>
              <a:pPr defTabSz="912813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sz="1200" b="1" i="0" dirty="0" smtClean="0">
                  <a:solidFill>
                    <a:srgbClr val="1822CD"/>
                  </a:solidFill>
                  <a:latin typeface="Arial Narrow" pitchFamily="34" charset="0"/>
                </a:rPr>
                <a:t>n</a:t>
              </a:r>
              <a:r>
                <a:rPr lang="en-US" sz="1200" b="1" i="0" baseline="-25000" dirty="0" smtClean="0">
                  <a:solidFill>
                    <a:srgbClr val="1822CD"/>
                  </a:solidFill>
                  <a:latin typeface="Arial Narrow" pitchFamily="34" charset="0"/>
                </a:rPr>
                <a:t>e</a:t>
              </a:r>
              <a:endParaRPr lang="en-US" sz="1200" b="1" i="0" baseline="-25000" dirty="0">
                <a:solidFill>
                  <a:srgbClr val="1822CD"/>
                </a:solidFill>
                <a:latin typeface="Arial Narrow" pitchFamily="34" charset="0"/>
              </a:endParaRPr>
            </a:p>
          </p:txBody>
        </p:sp>
        <p:cxnSp>
          <p:nvCxnSpPr>
            <p:cNvPr id="187" name="Straight Connector 186"/>
            <p:cNvCxnSpPr/>
            <p:nvPr/>
          </p:nvCxnSpPr>
          <p:spPr bwMode="auto">
            <a:xfrm>
              <a:off x="5638800" y="5367528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6" name="Straight Connector 114"/>
          <p:cNvCxnSpPr>
            <a:cxnSpLocks noChangeShapeType="1"/>
          </p:cNvCxnSpPr>
          <p:nvPr/>
        </p:nvCxnSpPr>
        <p:spPr bwMode="auto">
          <a:xfrm flipH="1">
            <a:off x="1371600" y="1828800"/>
            <a:ext cx="672084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9" name="TextBox 128"/>
          <p:cNvSpPr txBox="1"/>
          <p:nvPr/>
        </p:nvSpPr>
        <p:spPr>
          <a:xfrm>
            <a:off x="2541016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20</a:t>
            </a:r>
            <a:endParaRPr lang="en-US" i="0" dirty="0"/>
          </a:p>
        </p:txBody>
      </p:sp>
      <p:sp>
        <p:nvSpPr>
          <p:cNvPr id="131" name="TextBox 130"/>
          <p:cNvSpPr txBox="1"/>
          <p:nvPr/>
        </p:nvSpPr>
        <p:spPr>
          <a:xfrm>
            <a:off x="3150616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16</a:t>
            </a:r>
            <a:endParaRPr lang="en-US" i="0" dirty="0"/>
          </a:p>
        </p:txBody>
      </p:sp>
      <p:sp>
        <p:nvSpPr>
          <p:cNvPr id="155" name="TextBox 154"/>
          <p:cNvSpPr txBox="1"/>
          <p:nvPr/>
        </p:nvSpPr>
        <p:spPr>
          <a:xfrm>
            <a:off x="4191000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16</a:t>
            </a:r>
            <a:endParaRPr lang="en-US" i="0" dirty="0"/>
          </a:p>
        </p:txBody>
      </p:sp>
      <p:sp>
        <p:nvSpPr>
          <p:cNvPr id="156" name="TextBox 155"/>
          <p:cNvSpPr txBox="1"/>
          <p:nvPr/>
        </p:nvSpPr>
        <p:spPr>
          <a:xfrm>
            <a:off x="4800600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20</a:t>
            </a:r>
            <a:endParaRPr lang="en-US" i="0" dirty="0"/>
          </a:p>
        </p:txBody>
      </p:sp>
      <p:sp>
        <p:nvSpPr>
          <p:cNvPr id="157" name="TextBox 156"/>
          <p:cNvSpPr txBox="1"/>
          <p:nvPr/>
        </p:nvSpPr>
        <p:spPr>
          <a:xfrm>
            <a:off x="5562600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22</a:t>
            </a:r>
            <a:endParaRPr lang="en-US" i="0" dirty="0"/>
          </a:p>
        </p:txBody>
      </p:sp>
      <p:sp>
        <p:nvSpPr>
          <p:cNvPr id="158" name="TextBox 157"/>
          <p:cNvSpPr txBox="1"/>
          <p:nvPr/>
        </p:nvSpPr>
        <p:spPr>
          <a:xfrm>
            <a:off x="6019800" y="15518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6</a:t>
            </a:r>
            <a:endParaRPr lang="en-US" i="0" dirty="0"/>
          </a:p>
        </p:txBody>
      </p:sp>
      <p:sp>
        <p:nvSpPr>
          <p:cNvPr id="159" name="TextBox 158"/>
          <p:cNvSpPr txBox="1"/>
          <p:nvPr/>
        </p:nvSpPr>
        <p:spPr>
          <a:xfrm>
            <a:off x="7036816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18</a:t>
            </a:r>
            <a:endParaRPr lang="en-US" i="0" dirty="0"/>
          </a:p>
        </p:txBody>
      </p:sp>
      <p:sp>
        <p:nvSpPr>
          <p:cNvPr id="160" name="TextBox 159"/>
          <p:cNvSpPr txBox="1"/>
          <p:nvPr/>
        </p:nvSpPr>
        <p:spPr>
          <a:xfrm>
            <a:off x="7696200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22</a:t>
            </a:r>
            <a:endParaRPr lang="en-US" i="0" dirty="0"/>
          </a:p>
        </p:txBody>
      </p:sp>
      <p:sp>
        <p:nvSpPr>
          <p:cNvPr id="161" name="TextBox 160"/>
          <p:cNvSpPr txBox="1"/>
          <p:nvPr/>
        </p:nvSpPr>
        <p:spPr>
          <a:xfrm>
            <a:off x="8484616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22</a:t>
            </a:r>
            <a:endParaRPr lang="en-US" i="0" dirty="0"/>
          </a:p>
        </p:txBody>
      </p:sp>
      <p:sp>
        <p:nvSpPr>
          <p:cNvPr id="162" name="TextBox 96"/>
          <p:cNvSpPr txBox="1">
            <a:spLocks noChangeArrowheads="1"/>
          </p:cNvSpPr>
          <p:nvPr/>
        </p:nvSpPr>
        <p:spPr bwMode="auto">
          <a:xfrm>
            <a:off x="1219200" y="1499479"/>
            <a:ext cx="1219200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36576">
            <a:spAutoFit/>
          </a:bodyPr>
          <a:lstStyle/>
          <a:p>
            <a:pPr algn="ctr"/>
            <a:r>
              <a:rPr lang="en-US" sz="1600" b="1" i="0" dirty="0" smtClean="0">
                <a:solidFill>
                  <a:schemeClr val="accent2"/>
                </a:solidFill>
                <a:latin typeface="Arial Narrow" pitchFamily="34" charset="0"/>
              </a:rPr>
              <a:t>Run Weeks:</a:t>
            </a:r>
            <a:endParaRPr lang="en-US" sz="1600" b="1" i="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88" name="Right Arrow 187"/>
          <p:cNvSpPr/>
          <p:nvPr/>
        </p:nvSpPr>
        <p:spPr bwMode="auto">
          <a:xfrm flipH="1">
            <a:off x="7620000" y="1828800"/>
            <a:ext cx="1524000" cy="4572000"/>
          </a:xfrm>
          <a:prstGeom prst="rightArrow">
            <a:avLst>
              <a:gd name="adj1" fmla="val 100000"/>
              <a:gd name="adj2" fmla="val 3197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45720" bIns="0"/>
          <a:lstStyle/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i="0" dirty="0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163" name="TextBox 166"/>
          <p:cNvSpPr txBox="1">
            <a:spLocks noChangeArrowheads="1"/>
          </p:cNvSpPr>
          <p:nvPr/>
        </p:nvSpPr>
        <p:spPr bwMode="auto">
          <a:xfrm>
            <a:off x="7848600" y="3200400"/>
            <a:ext cx="1295400" cy="17543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Inform choice </a:t>
            </a:r>
          </a:p>
          <a:p>
            <a:pPr algn="ctr"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of FNSF: </a:t>
            </a:r>
          </a:p>
          <a:p>
            <a:pPr algn="ctr">
              <a:defRPr/>
            </a:pPr>
            <a:r>
              <a:rPr lang="en-US" sz="1800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aspect ratio, </a:t>
            </a:r>
            <a:r>
              <a:rPr lang="en-US" sz="1800" i="0" dirty="0" err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divertor</a:t>
            </a:r>
            <a:r>
              <a:rPr lang="en-US" sz="1800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1800" i="0" u="sng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and PFCs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3"/>
          <p:cNvSpPr>
            <a:spLocks noChangeArrowheads="1"/>
          </p:cNvSpPr>
          <p:nvPr/>
        </p:nvSpPr>
        <p:spPr bwMode="auto">
          <a:xfrm>
            <a:off x="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0" dirty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5 year plan </a:t>
            </a:r>
            <a:r>
              <a:rPr lang="en-US" sz="24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tools with </a:t>
            </a:r>
            <a:r>
              <a:rPr lang="en-US" sz="2400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5</a:t>
            </a:r>
            <a:r>
              <a:rPr lang="en-US" sz="24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YP base funding</a:t>
            </a:r>
          </a:p>
          <a:p>
            <a:pPr algn="ctr"/>
            <a:r>
              <a:rPr lang="en-US" sz="1600" b="1" i="0" dirty="0" smtClean="0">
                <a:solidFill>
                  <a:srgbClr val="3333CC"/>
                </a:solidFill>
                <a:latin typeface="Helvetica" pitchFamily="34" charset="0"/>
                <a:ea typeface="MS PGothic" pitchFamily="34" charset="-128"/>
              </a:rPr>
              <a:t>(FY2012 + 2.5% inflation)</a:t>
            </a:r>
          </a:p>
        </p:txBody>
      </p:sp>
      <p:pic>
        <p:nvPicPr>
          <p:cNvPr id="5124" name="Picture 75"/>
          <p:cNvPicPr>
            <a:picLocks noChangeAspect="1" noChangeArrowheads="1"/>
          </p:cNvPicPr>
          <p:nvPr/>
        </p:nvPicPr>
        <p:blipFill>
          <a:blip r:embed="rId3" cstate="print"/>
          <a:srcRect l="12645" r="7295"/>
          <a:stretch>
            <a:fillRect/>
          </a:stretch>
        </p:blipFill>
        <p:spPr bwMode="auto">
          <a:xfrm>
            <a:off x="0" y="2330450"/>
            <a:ext cx="1295400" cy="17256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5125" name="Picture 79" descr="NB2 i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4660900"/>
            <a:ext cx="1433512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81"/>
          <p:cNvSpPr txBox="1">
            <a:spLocks noChangeArrowheads="1"/>
          </p:cNvSpPr>
          <p:nvPr/>
        </p:nvSpPr>
        <p:spPr bwMode="auto">
          <a:xfrm>
            <a:off x="0" y="1905000"/>
            <a:ext cx="1279525" cy="3444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New </a:t>
            </a:r>
          </a:p>
          <a:p>
            <a:pPr algn="ctr" defTabSz="860425" eaLnBrk="0" hangingPunct="0">
              <a:lnSpc>
                <a:spcPct val="60000"/>
              </a:lnSpc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center-stack</a:t>
            </a:r>
          </a:p>
        </p:txBody>
      </p:sp>
      <p:sp>
        <p:nvSpPr>
          <p:cNvPr id="5127" name="Text Box 82"/>
          <p:cNvSpPr txBox="1">
            <a:spLocks noChangeArrowheads="1"/>
          </p:cNvSpPr>
          <p:nvPr/>
        </p:nvSpPr>
        <p:spPr bwMode="auto">
          <a:xfrm>
            <a:off x="76200" y="5697538"/>
            <a:ext cx="661988" cy="2460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defTabSz="860425" eaLnBrk="0" hangingPunct="0">
              <a:spcBef>
                <a:spcPct val="20000"/>
              </a:spcBef>
            </a:pPr>
            <a:r>
              <a:rPr lang="en-US" sz="1600" b="1" i="0">
                <a:solidFill>
                  <a:srgbClr val="FF0000"/>
                </a:solidFill>
                <a:latin typeface="Arial Narrow" pitchFamily="34" charset="0"/>
              </a:rPr>
              <a:t>2nd NBI</a:t>
            </a:r>
          </a:p>
        </p:txBody>
      </p:sp>
      <p:graphicFrame>
        <p:nvGraphicFramePr>
          <p:cNvPr id="104" name="Table 103"/>
          <p:cNvGraphicFramePr>
            <a:graphicFrameLocks noGrp="1"/>
          </p:cNvGraphicFramePr>
          <p:nvPr/>
        </p:nvGraphicFramePr>
        <p:xfrm>
          <a:off x="1752600" y="977900"/>
          <a:ext cx="3581399" cy="241447"/>
        </p:xfrm>
        <a:graphic>
          <a:graphicData uri="http://schemas.openxmlformats.org/drawingml/2006/table">
            <a:tbl>
              <a:tblPr/>
              <a:tblGrid>
                <a:gridCol w="572759"/>
                <a:gridCol w="752160"/>
                <a:gridCol w="752160"/>
                <a:gridCol w="752160"/>
                <a:gridCol w="752160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2014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2015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2016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2017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2018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8" name="Rectangle 127"/>
          <p:cNvSpPr/>
          <p:nvPr/>
        </p:nvSpPr>
        <p:spPr bwMode="auto">
          <a:xfrm>
            <a:off x="3505200" y="1524000"/>
            <a:ext cx="685800" cy="505663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97" name="Straight Connector 144"/>
          <p:cNvCxnSpPr>
            <a:cxnSpLocks noChangeShapeType="1"/>
          </p:cNvCxnSpPr>
          <p:nvPr/>
        </p:nvCxnSpPr>
        <p:spPr bwMode="auto">
          <a:xfrm flipH="1">
            <a:off x="1371600" y="44196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8" name="Straight Connector 151"/>
          <p:cNvCxnSpPr>
            <a:cxnSpLocks noChangeShapeType="1"/>
          </p:cNvCxnSpPr>
          <p:nvPr/>
        </p:nvCxnSpPr>
        <p:spPr bwMode="auto">
          <a:xfrm flipH="1">
            <a:off x="1371600" y="49530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9" name="Straight Connector 154"/>
          <p:cNvCxnSpPr>
            <a:cxnSpLocks noChangeShapeType="1"/>
          </p:cNvCxnSpPr>
          <p:nvPr/>
        </p:nvCxnSpPr>
        <p:spPr bwMode="auto">
          <a:xfrm flipH="1">
            <a:off x="1371600" y="54864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0" name="Straight Connector 159"/>
          <p:cNvCxnSpPr>
            <a:cxnSpLocks noChangeShapeType="1"/>
          </p:cNvCxnSpPr>
          <p:nvPr/>
        </p:nvCxnSpPr>
        <p:spPr bwMode="auto">
          <a:xfrm flipH="1">
            <a:off x="1371600" y="32004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1" name="Straight Connector 160"/>
          <p:cNvCxnSpPr>
            <a:cxnSpLocks noChangeShapeType="1"/>
          </p:cNvCxnSpPr>
          <p:nvPr/>
        </p:nvCxnSpPr>
        <p:spPr bwMode="auto">
          <a:xfrm flipH="1">
            <a:off x="1371600" y="37338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2" name="Straight Connector 164"/>
          <p:cNvCxnSpPr>
            <a:cxnSpLocks noChangeShapeType="1"/>
          </p:cNvCxnSpPr>
          <p:nvPr/>
        </p:nvCxnSpPr>
        <p:spPr bwMode="auto">
          <a:xfrm flipH="1">
            <a:off x="1371600" y="60198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3" name="TextBox 96"/>
          <p:cNvSpPr txBox="1">
            <a:spLocks noChangeArrowheads="1"/>
          </p:cNvSpPr>
          <p:nvPr/>
        </p:nvSpPr>
        <p:spPr bwMode="auto">
          <a:xfrm>
            <a:off x="1371600" y="1852612"/>
            <a:ext cx="838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 dirty="0">
                <a:solidFill>
                  <a:srgbClr val="FF0000"/>
                </a:solidFill>
                <a:latin typeface="Arial Narrow" pitchFamily="34" charset="0"/>
              </a:rPr>
              <a:t>Start-up and Ramp-up</a:t>
            </a:r>
          </a:p>
        </p:txBody>
      </p:sp>
      <p:sp>
        <p:nvSpPr>
          <p:cNvPr id="204" name="TextBox 97"/>
          <p:cNvSpPr txBox="1">
            <a:spLocks noChangeArrowheads="1"/>
          </p:cNvSpPr>
          <p:nvPr/>
        </p:nvSpPr>
        <p:spPr bwMode="auto">
          <a:xfrm>
            <a:off x="1371600" y="26670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Boundary Physics</a:t>
            </a:r>
          </a:p>
        </p:txBody>
      </p:sp>
      <p:sp>
        <p:nvSpPr>
          <p:cNvPr id="205" name="TextBox 98"/>
          <p:cNvSpPr txBox="1">
            <a:spLocks noChangeArrowheads="1"/>
          </p:cNvSpPr>
          <p:nvPr/>
        </p:nvSpPr>
        <p:spPr bwMode="auto">
          <a:xfrm>
            <a:off x="1371600" y="3200400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Materials and PFCs</a:t>
            </a:r>
          </a:p>
        </p:txBody>
      </p:sp>
      <p:sp>
        <p:nvSpPr>
          <p:cNvPr id="206" name="TextBox 101"/>
          <p:cNvSpPr txBox="1">
            <a:spLocks noChangeArrowheads="1"/>
          </p:cNvSpPr>
          <p:nvPr/>
        </p:nvSpPr>
        <p:spPr bwMode="auto">
          <a:xfrm>
            <a:off x="1371600" y="4572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MHD</a:t>
            </a:r>
          </a:p>
        </p:txBody>
      </p:sp>
      <p:sp>
        <p:nvSpPr>
          <p:cNvPr id="207" name="TextBox 102"/>
          <p:cNvSpPr txBox="1">
            <a:spLocks noChangeArrowheads="1"/>
          </p:cNvSpPr>
          <p:nvPr/>
        </p:nvSpPr>
        <p:spPr bwMode="auto">
          <a:xfrm>
            <a:off x="1295400" y="49530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Transport &amp; Turbulence</a:t>
            </a:r>
          </a:p>
        </p:txBody>
      </p:sp>
      <p:sp>
        <p:nvSpPr>
          <p:cNvPr id="208" name="TextBox 105"/>
          <p:cNvSpPr txBox="1">
            <a:spLocks noChangeArrowheads="1"/>
          </p:cNvSpPr>
          <p:nvPr/>
        </p:nvSpPr>
        <p:spPr bwMode="auto">
          <a:xfrm>
            <a:off x="1295400" y="60293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Scenarios and Control</a:t>
            </a:r>
          </a:p>
        </p:txBody>
      </p:sp>
      <p:sp>
        <p:nvSpPr>
          <p:cNvPr id="209" name="TextBox 103"/>
          <p:cNvSpPr txBox="1">
            <a:spLocks noChangeArrowheads="1"/>
          </p:cNvSpPr>
          <p:nvPr/>
        </p:nvSpPr>
        <p:spPr bwMode="auto">
          <a:xfrm>
            <a:off x="1295400" y="5486400"/>
            <a:ext cx="1066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Waves and Energetic Particles</a:t>
            </a:r>
            <a:endParaRPr lang="en-US" sz="1200" b="1" i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0" name="TextBox 100"/>
          <p:cNvSpPr txBox="1">
            <a:spLocks noChangeArrowheads="1"/>
          </p:cNvSpPr>
          <p:nvPr/>
        </p:nvSpPr>
        <p:spPr bwMode="auto">
          <a:xfrm>
            <a:off x="1295400" y="3763963"/>
            <a:ext cx="1143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Liquid </a:t>
            </a:r>
          </a:p>
          <a:p>
            <a:pPr algn="ctr">
              <a:lnSpc>
                <a:spcPct val="80000"/>
              </a:lnSpc>
            </a:pPr>
            <a:r>
              <a:rPr lang="en-US" sz="1400" b="1" i="0">
                <a:solidFill>
                  <a:srgbClr val="FF0000"/>
                </a:solidFill>
                <a:latin typeface="Arial Narrow" pitchFamily="34" charset="0"/>
              </a:rPr>
              <a:t>metals /  lithium</a:t>
            </a:r>
          </a:p>
        </p:txBody>
      </p:sp>
      <p:sp>
        <p:nvSpPr>
          <p:cNvPr id="212" name="Oval 19"/>
          <p:cNvSpPr>
            <a:spLocks noChangeArrowheads="1"/>
          </p:cNvSpPr>
          <p:nvPr/>
        </p:nvSpPr>
        <p:spPr bwMode="auto">
          <a:xfrm>
            <a:off x="4740275" y="4648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13" name="Rectangle 20"/>
          <p:cNvSpPr>
            <a:spLocks noChangeArrowheads="1"/>
          </p:cNvSpPr>
          <p:nvPr/>
        </p:nvSpPr>
        <p:spPr bwMode="auto">
          <a:xfrm>
            <a:off x="4419600" y="4443984"/>
            <a:ext cx="914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Enhanced MHD sensors</a:t>
            </a:r>
          </a:p>
        </p:txBody>
      </p:sp>
      <p:sp>
        <p:nvSpPr>
          <p:cNvPr id="218" name="Oval 19"/>
          <p:cNvSpPr>
            <a:spLocks noChangeArrowheads="1"/>
          </p:cNvSpPr>
          <p:nvPr/>
        </p:nvSpPr>
        <p:spPr bwMode="auto">
          <a:xfrm>
            <a:off x="5170487" y="338328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19" name="Rectangle 20"/>
          <p:cNvSpPr>
            <a:spLocks noChangeArrowheads="1"/>
          </p:cNvSpPr>
          <p:nvPr/>
        </p:nvSpPr>
        <p:spPr bwMode="auto">
          <a:xfrm>
            <a:off x="4648200" y="3282696"/>
            <a:ext cx="887412" cy="4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Full      high-Z lower OBD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21" name="Rectangle 20"/>
          <p:cNvSpPr>
            <a:spLocks noChangeArrowheads="1"/>
          </p:cNvSpPr>
          <p:nvPr/>
        </p:nvSpPr>
        <p:spPr bwMode="auto">
          <a:xfrm>
            <a:off x="2667000" y="4473575"/>
            <a:ext cx="914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MGI disruption mitigation</a:t>
            </a:r>
          </a:p>
        </p:txBody>
      </p:sp>
      <p:sp>
        <p:nvSpPr>
          <p:cNvPr id="222" name="Oval 19"/>
          <p:cNvSpPr>
            <a:spLocks noChangeArrowheads="1"/>
          </p:cNvSpPr>
          <p:nvPr/>
        </p:nvSpPr>
        <p:spPr bwMode="auto">
          <a:xfrm>
            <a:off x="2606675" y="4648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23" name="Rectangle 20"/>
          <p:cNvSpPr>
            <a:spLocks noChangeArrowheads="1"/>
          </p:cNvSpPr>
          <p:nvPr/>
        </p:nvSpPr>
        <p:spPr bwMode="auto">
          <a:xfrm>
            <a:off x="3633851" y="4495800"/>
            <a:ext cx="6096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Partial NCC</a:t>
            </a:r>
          </a:p>
        </p:txBody>
      </p:sp>
      <p:sp>
        <p:nvSpPr>
          <p:cNvPr id="224" name="Rectangle 20"/>
          <p:cNvSpPr>
            <a:spLocks noChangeArrowheads="1"/>
          </p:cNvSpPr>
          <p:nvPr/>
        </p:nvSpPr>
        <p:spPr bwMode="auto">
          <a:xfrm>
            <a:off x="2286000" y="5715000"/>
            <a:ext cx="990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1 coil AE antenna</a:t>
            </a:r>
          </a:p>
        </p:txBody>
      </p:sp>
      <p:sp>
        <p:nvSpPr>
          <p:cNvPr id="226" name="Rectangle 20"/>
          <p:cNvSpPr>
            <a:spLocks noChangeArrowheads="1"/>
          </p:cNvSpPr>
          <p:nvPr/>
        </p:nvSpPr>
        <p:spPr bwMode="auto">
          <a:xfrm>
            <a:off x="3429000" y="3225800"/>
            <a:ext cx="838200" cy="5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5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High-Z tile row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on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-baffle</a:t>
            </a:r>
          </a:p>
        </p:txBody>
      </p:sp>
      <p:sp>
        <p:nvSpPr>
          <p:cNvPr id="230" name="Oval 19"/>
          <p:cNvSpPr>
            <a:spLocks noChangeArrowheads="1"/>
          </p:cNvSpPr>
          <p:nvPr/>
        </p:nvSpPr>
        <p:spPr bwMode="auto">
          <a:xfrm>
            <a:off x="2713037" y="382428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1" name="Rectangle 20"/>
          <p:cNvSpPr>
            <a:spLocks noChangeArrowheads="1"/>
          </p:cNvSpPr>
          <p:nvPr/>
        </p:nvSpPr>
        <p:spPr bwMode="auto">
          <a:xfrm>
            <a:off x="2332038" y="3992563"/>
            <a:ext cx="8683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Li granule injector</a:t>
            </a:r>
          </a:p>
        </p:txBody>
      </p:sp>
      <p:sp>
        <p:nvSpPr>
          <p:cNvPr id="232" name="Rectangle 20"/>
          <p:cNvSpPr>
            <a:spLocks noChangeArrowheads="1"/>
          </p:cNvSpPr>
          <p:nvPr/>
        </p:nvSpPr>
        <p:spPr bwMode="auto">
          <a:xfrm>
            <a:off x="2362200" y="3225800"/>
            <a:ext cx="838200" cy="5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5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High-Z tile row on lower OBD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33" name="Oval 19"/>
          <p:cNvSpPr>
            <a:spLocks noChangeArrowheads="1"/>
          </p:cNvSpPr>
          <p:nvPr/>
        </p:nvSpPr>
        <p:spPr bwMode="auto">
          <a:xfrm>
            <a:off x="3124200" y="338328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4" name="Rectangle 20"/>
          <p:cNvSpPr>
            <a:spLocks noChangeArrowheads="1"/>
          </p:cNvSpPr>
          <p:nvPr/>
        </p:nvSpPr>
        <p:spPr bwMode="auto">
          <a:xfrm>
            <a:off x="3306763" y="3886200"/>
            <a:ext cx="7318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Upward</a:t>
            </a:r>
          </a:p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LiTER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235" name="Oval 19"/>
          <p:cNvSpPr>
            <a:spLocks noChangeArrowheads="1"/>
          </p:cNvSpPr>
          <p:nvPr/>
        </p:nvSpPr>
        <p:spPr bwMode="auto">
          <a:xfrm>
            <a:off x="3200400" y="4038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6" name="Oval 19"/>
          <p:cNvSpPr>
            <a:spLocks noChangeArrowheads="1"/>
          </p:cNvSpPr>
          <p:nvPr/>
        </p:nvSpPr>
        <p:spPr bwMode="auto">
          <a:xfrm>
            <a:off x="4206875" y="4648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38" name="Oval 19"/>
          <p:cNvSpPr>
            <a:spLocks noChangeArrowheads="1"/>
          </p:cNvSpPr>
          <p:nvPr/>
        </p:nvSpPr>
        <p:spPr bwMode="auto">
          <a:xfrm>
            <a:off x="4206875" y="338328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42" name="Rectangle 20"/>
          <p:cNvSpPr>
            <a:spLocks noChangeArrowheads="1"/>
          </p:cNvSpPr>
          <p:nvPr/>
        </p:nvSpPr>
        <p:spPr bwMode="auto">
          <a:xfrm>
            <a:off x="3352800" y="5791200"/>
            <a:ext cx="14779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4 coil AE antenna</a:t>
            </a:r>
          </a:p>
        </p:txBody>
      </p:sp>
      <p:sp>
        <p:nvSpPr>
          <p:cNvPr id="245" name="Rectangle 20"/>
          <p:cNvSpPr>
            <a:spLocks noChangeArrowheads="1"/>
          </p:cNvSpPr>
          <p:nvPr/>
        </p:nvSpPr>
        <p:spPr bwMode="auto">
          <a:xfrm>
            <a:off x="2362200" y="6019800"/>
            <a:ext cx="2590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Establish control of:</a:t>
            </a:r>
          </a:p>
        </p:txBody>
      </p:sp>
      <p:sp>
        <p:nvSpPr>
          <p:cNvPr id="252" name="Oval 19"/>
          <p:cNvSpPr>
            <a:spLocks noChangeArrowheads="1"/>
          </p:cNvSpPr>
          <p:nvPr/>
        </p:nvSpPr>
        <p:spPr bwMode="auto">
          <a:xfrm>
            <a:off x="2514600" y="58070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55" name="Oval 19"/>
          <p:cNvSpPr>
            <a:spLocks noChangeArrowheads="1"/>
          </p:cNvSpPr>
          <p:nvPr/>
        </p:nvSpPr>
        <p:spPr bwMode="auto">
          <a:xfrm>
            <a:off x="3216275" y="580548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cxnSp>
        <p:nvCxnSpPr>
          <p:cNvPr id="256" name="Straight Connector 114"/>
          <p:cNvCxnSpPr>
            <a:cxnSpLocks noChangeShapeType="1"/>
          </p:cNvCxnSpPr>
          <p:nvPr/>
        </p:nvCxnSpPr>
        <p:spPr bwMode="auto">
          <a:xfrm flipH="1">
            <a:off x="1371600" y="26670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TextBox 26"/>
          <p:cNvSpPr txBox="1">
            <a:spLocks noChangeArrowheads="1"/>
          </p:cNvSpPr>
          <p:nvPr/>
        </p:nvSpPr>
        <p:spPr bwMode="auto">
          <a:xfrm>
            <a:off x="2362200" y="1253157"/>
            <a:ext cx="2944368" cy="27084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l-PL" sz="1400" i="0" dirty="0" smtClean="0">
                <a:latin typeface="+mn-lt"/>
                <a:ea typeface="MS PGothic" pitchFamily="34" charset="-128"/>
              </a:rPr>
              <a:t>1.5 </a:t>
            </a:r>
            <a:r>
              <a:rPr lang="en-US" sz="1400" i="0" dirty="0" smtClean="0">
                <a:latin typeface="+mn-lt"/>
                <a:ea typeface="MS PGothic" pitchFamily="34" charset="-128"/>
                <a:sym typeface="Wingdings" pitchFamily="2" charset="2"/>
              </a:rPr>
              <a:t></a:t>
            </a:r>
            <a:r>
              <a:rPr lang="pl-PL" sz="1400" i="0" dirty="0" smtClean="0">
                <a:latin typeface="+mn-lt"/>
                <a:ea typeface="MS PGothic" pitchFamily="34" charset="-128"/>
              </a:rPr>
              <a:t> 2 MA, 1s </a:t>
            </a:r>
            <a:r>
              <a:rPr lang="en-US" sz="1400" i="0" dirty="0" smtClean="0">
                <a:latin typeface="+mn-lt"/>
                <a:ea typeface="MS PGothic" pitchFamily="34" charset="-128"/>
                <a:sym typeface="Wingdings" pitchFamily="2" charset="2"/>
              </a:rPr>
              <a:t></a:t>
            </a:r>
            <a:r>
              <a:rPr lang="pl-PL" sz="1400" i="0" dirty="0" smtClean="0">
                <a:latin typeface="+mn-lt"/>
                <a:ea typeface="MS PGothic" pitchFamily="34" charset="-128"/>
              </a:rPr>
              <a:t> 5s</a:t>
            </a:r>
            <a:endParaRPr lang="pl-PL" sz="1400" i="0" dirty="0">
              <a:latin typeface="+mn-lt"/>
              <a:ea typeface="MS PGothic" pitchFamily="34" charset="-128"/>
            </a:endParaRPr>
          </a:p>
        </p:txBody>
      </p:sp>
      <p:sp>
        <p:nvSpPr>
          <p:cNvPr id="76" name="TextBox 26"/>
          <p:cNvSpPr txBox="1">
            <a:spLocks noChangeArrowheads="1"/>
          </p:cNvSpPr>
          <p:nvPr/>
        </p:nvSpPr>
        <p:spPr bwMode="auto">
          <a:xfrm>
            <a:off x="76200" y="1253157"/>
            <a:ext cx="2209800" cy="27084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tIns="18288" bIns="36576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i="0" dirty="0">
                <a:solidFill>
                  <a:srgbClr val="1822CD"/>
                </a:solidFill>
                <a:latin typeface="+mn-lt"/>
                <a:ea typeface="MS PGothic" pitchFamily="34" charset="-128"/>
              </a:rPr>
              <a:t>Upgrade Outage</a:t>
            </a:r>
          </a:p>
        </p:txBody>
      </p:sp>
      <p:sp>
        <p:nvSpPr>
          <p:cNvPr id="82" name="Oval 19"/>
          <p:cNvSpPr>
            <a:spLocks noChangeArrowheads="1"/>
          </p:cNvSpPr>
          <p:nvPr/>
        </p:nvSpPr>
        <p:spPr bwMode="auto">
          <a:xfrm>
            <a:off x="3063875" y="22383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3" name="Rectangle 20"/>
          <p:cNvSpPr>
            <a:spLocks noChangeArrowheads="1"/>
          </p:cNvSpPr>
          <p:nvPr/>
        </p:nvSpPr>
        <p:spPr bwMode="auto">
          <a:xfrm>
            <a:off x="2286000" y="2051050"/>
            <a:ext cx="11430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Upgraded CHI for ~0.5MA</a:t>
            </a:r>
          </a:p>
        </p:txBody>
      </p:sp>
      <p:sp>
        <p:nvSpPr>
          <p:cNvPr id="84" name="Oval 19"/>
          <p:cNvSpPr>
            <a:spLocks noChangeArrowheads="1"/>
          </p:cNvSpPr>
          <p:nvPr/>
        </p:nvSpPr>
        <p:spPr bwMode="auto">
          <a:xfrm>
            <a:off x="3032125" y="5257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5" name="Rectangle 20"/>
          <p:cNvSpPr>
            <a:spLocks noChangeArrowheads="1"/>
          </p:cNvSpPr>
          <p:nvPr/>
        </p:nvSpPr>
        <p:spPr bwMode="auto">
          <a:xfrm>
            <a:off x="3032125" y="5257800"/>
            <a:ext cx="838200" cy="2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High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k</a:t>
            </a:r>
            <a:r>
              <a:rPr lang="en-US" sz="1200" b="1" i="0" baseline="-25000" dirty="0" err="1" smtClean="0">
                <a:solidFill>
                  <a:srgbClr val="1822CD"/>
                </a:solidFill>
                <a:latin typeface="Symbol" pitchFamily="18" charset="2"/>
              </a:rPr>
              <a:t>q</a:t>
            </a:r>
            <a:endParaRPr lang="en-US" sz="1200" b="1" i="0" baseline="-25000" dirty="0">
              <a:solidFill>
                <a:srgbClr val="1822CD"/>
              </a:solidFill>
              <a:latin typeface="Symbol" pitchFamily="18" charset="2"/>
            </a:endParaRPr>
          </a:p>
        </p:txBody>
      </p:sp>
      <p:sp>
        <p:nvSpPr>
          <p:cNvPr id="86" name="Oval 19"/>
          <p:cNvSpPr>
            <a:spLocks noChangeArrowheads="1"/>
          </p:cNvSpPr>
          <p:nvPr/>
        </p:nvSpPr>
        <p:spPr bwMode="auto">
          <a:xfrm>
            <a:off x="2819400" y="503872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7" name="Rectangle 20"/>
          <p:cNvSpPr>
            <a:spLocks noChangeArrowheads="1"/>
          </p:cNvSpPr>
          <p:nvPr/>
        </p:nvSpPr>
        <p:spPr bwMode="auto">
          <a:xfrm>
            <a:off x="2955925" y="5029200"/>
            <a:ext cx="1143000" cy="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Symbol" pitchFamily="18" charset="2"/>
              </a:rPr>
              <a:t>d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B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polarimetry</a:t>
            </a:r>
            <a:endParaRPr lang="en-US" sz="1200" b="1" i="0" baseline="-25000" dirty="0">
              <a:solidFill>
                <a:srgbClr val="1822CD"/>
              </a:solidFill>
              <a:latin typeface="Symbol" pitchFamily="18" charset="2"/>
            </a:endParaRPr>
          </a:p>
        </p:txBody>
      </p:sp>
      <p:sp>
        <p:nvSpPr>
          <p:cNvPr id="88" name="Rectangle 20"/>
          <p:cNvSpPr>
            <a:spLocks noChangeArrowheads="1"/>
          </p:cNvSpPr>
          <p:nvPr/>
        </p:nvSpPr>
        <p:spPr bwMode="auto">
          <a:xfrm>
            <a:off x="2819400" y="2438400"/>
            <a:ext cx="13017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0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</a:pPr>
            <a:r>
              <a:rPr lang="en-US" i="0" dirty="0">
                <a:latin typeface="Arial Narrow" pitchFamily="34" charset="0"/>
              </a:rPr>
              <a:t>1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MW ECH/EBW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89" name="Oval 19"/>
          <p:cNvSpPr>
            <a:spLocks noChangeAspect="1" noChangeArrowheads="1"/>
          </p:cNvSpPr>
          <p:nvPr/>
        </p:nvSpPr>
        <p:spPr bwMode="auto">
          <a:xfrm>
            <a:off x="4206875" y="245745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90" name="Oval 19"/>
          <p:cNvSpPr>
            <a:spLocks noChangeArrowheads="1"/>
          </p:cNvSpPr>
          <p:nvPr/>
        </p:nvSpPr>
        <p:spPr bwMode="auto">
          <a:xfrm>
            <a:off x="4926012" y="22098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91" name="Rectangle 20"/>
          <p:cNvSpPr>
            <a:spLocks noChangeArrowheads="1"/>
          </p:cNvSpPr>
          <p:nvPr/>
        </p:nvSpPr>
        <p:spPr bwMode="auto">
          <a:xfrm>
            <a:off x="4038600" y="2087562"/>
            <a:ext cx="11922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up to 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0.5 MA 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plasma gun</a:t>
            </a:r>
          </a:p>
        </p:txBody>
      </p:sp>
      <p:sp>
        <p:nvSpPr>
          <p:cNvPr id="92" name="Rectangle 20"/>
          <p:cNvSpPr>
            <a:spLocks noChangeArrowheads="1"/>
          </p:cNvSpPr>
          <p:nvPr/>
        </p:nvSpPr>
        <p:spPr bwMode="auto">
          <a:xfrm>
            <a:off x="3352800" y="2697480"/>
            <a:ext cx="838200" cy="5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r"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Lower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divertor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 </a:t>
            </a:r>
            <a:r>
              <a:rPr lang="en-US" sz="1200" b="1" i="0" dirty="0" err="1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-pump</a:t>
            </a:r>
          </a:p>
        </p:txBody>
      </p:sp>
      <p:sp>
        <p:nvSpPr>
          <p:cNvPr id="93" name="Oval 19"/>
          <p:cNvSpPr>
            <a:spLocks noChangeArrowheads="1"/>
          </p:cNvSpPr>
          <p:nvPr/>
        </p:nvSpPr>
        <p:spPr bwMode="auto">
          <a:xfrm>
            <a:off x="4206875" y="2835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96" name="Oval 19"/>
          <p:cNvSpPr>
            <a:spLocks noChangeArrowheads="1"/>
          </p:cNvSpPr>
          <p:nvPr/>
        </p:nvSpPr>
        <p:spPr bwMode="auto">
          <a:xfrm>
            <a:off x="4587875" y="5562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97" name="Rectangle 20"/>
          <p:cNvSpPr>
            <a:spLocks noChangeArrowheads="1"/>
          </p:cNvSpPr>
          <p:nvPr/>
        </p:nvSpPr>
        <p:spPr bwMode="auto">
          <a:xfrm>
            <a:off x="2987675" y="5562600"/>
            <a:ext cx="1524000" cy="13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i="0" dirty="0" smtClean="0">
                <a:latin typeface="Arial Narrow" pitchFamily="34" charset="0"/>
              </a:rPr>
              <a:t>Charged fusion product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12" name="Oval 19"/>
          <p:cNvSpPr>
            <a:spLocks noChangeArrowheads="1"/>
          </p:cNvSpPr>
          <p:nvPr/>
        </p:nvSpPr>
        <p:spPr bwMode="auto">
          <a:xfrm>
            <a:off x="5105400" y="2835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13" name="Rectangle 20"/>
          <p:cNvSpPr>
            <a:spLocks noChangeArrowheads="1"/>
          </p:cNvSpPr>
          <p:nvPr/>
        </p:nvSpPr>
        <p:spPr bwMode="auto">
          <a:xfrm>
            <a:off x="4419600" y="2667000"/>
            <a:ext cx="914400" cy="5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pPr algn="ctr" defTabSz="912813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i="0" dirty="0" smtClean="0">
                <a:latin typeface="Arial Narrow" pitchFamily="34" charset="0"/>
              </a:rPr>
              <a:t>High-Z   PFC diagnostics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14" name="Rectangle 20"/>
          <p:cNvSpPr>
            <a:spLocks noChangeArrowheads="1"/>
          </p:cNvSpPr>
          <p:nvPr/>
        </p:nvSpPr>
        <p:spPr bwMode="auto">
          <a:xfrm>
            <a:off x="4008438" y="3810000"/>
            <a:ext cx="868362" cy="5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LLD using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bakeable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 </a:t>
            </a:r>
            <a:r>
              <a:rPr lang="en-US" sz="1200" b="1" i="0" dirty="0" err="1" smtClean="0">
                <a:solidFill>
                  <a:srgbClr val="1822CD"/>
                </a:solidFill>
                <a:latin typeface="Arial Narrow" pitchFamily="34" charset="0"/>
              </a:rPr>
              <a:t>cryo</a:t>
            </a:r>
            <a:r>
              <a:rPr lang="en-US" sz="1200" b="1" i="0" dirty="0" smtClean="0">
                <a:solidFill>
                  <a:srgbClr val="1822CD"/>
                </a:solidFill>
                <a:latin typeface="Arial Narrow" pitchFamily="34" charset="0"/>
              </a:rPr>
              <a:t>-baffle</a:t>
            </a:r>
            <a:endParaRPr lang="en-US" sz="1200" b="1" i="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15" name="Oval 19"/>
          <p:cNvSpPr>
            <a:spLocks noChangeArrowheads="1"/>
          </p:cNvSpPr>
          <p:nvPr/>
        </p:nvSpPr>
        <p:spPr bwMode="auto">
          <a:xfrm>
            <a:off x="4740275" y="39782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0" name="Rectangle 20"/>
          <p:cNvSpPr>
            <a:spLocks noChangeArrowheads="1"/>
          </p:cNvSpPr>
          <p:nvPr/>
        </p:nvSpPr>
        <p:spPr bwMode="auto">
          <a:xfrm>
            <a:off x="4419600" y="6400800"/>
            <a:ext cx="1066800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Divertor P</a:t>
            </a:r>
            <a:r>
              <a:rPr lang="en-US" sz="1200" b="1" i="0" baseline="-25000">
                <a:solidFill>
                  <a:srgbClr val="1822CD"/>
                </a:solidFill>
                <a:latin typeface="Arial Narrow" pitchFamily="34" charset="0"/>
              </a:rPr>
              <a:t>rad</a:t>
            </a:r>
          </a:p>
        </p:txBody>
      </p:sp>
      <p:sp>
        <p:nvSpPr>
          <p:cNvPr id="81" name="Oval 19"/>
          <p:cNvSpPr>
            <a:spLocks noChangeArrowheads="1"/>
          </p:cNvSpPr>
          <p:nvPr/>
        </p:nvSpPr>
        <p:spPr bwMode="auto">
          <a:xfrm>
            <a:off x="4724400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94" name="Oval 19"/>
          <p:cNvSpPr>
            <a:spLocks noChangeArrowheads="1"/>
          </p:cNvSpPr>
          <p:nvPr/>
        </p:nvSpPr>
        <p:spPr bwMode="auto">
          <a:xfrm>
            <a:off x="2835275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95" name="Rectangle 20"/>
          <p:cNvSpPr>
            <a:spLocks noChangeArrowheads="1"/>
          </p:cNvSpPr>
          <p:nvPr/>
        </p:nvSpPr>
        <p:spPr bwMode="auto">
          <a:xfrm>
            <a:off x="3200400" y="6400800"/>
            <a:ext cx="868363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Rotation</a:t>
            </a:r>
          </a:p>
        </p:txBody>
      </p:sp>
      <p:sp>
        <p:nvSpPr>
          <p:cNvPr id="111" name="Oval 19"/>
          <p:cNvSpPr>
            <a:spLocks noChangeArrowheads="1"/>
          </p:cNvSpPr>
          <p:nvPr/>
        </p:nvSpPr>
        <p:spPr bwMode="auto">
          <a:xfrm>
            <a:off x="3292475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16" name="Rectangle 20"/>
          <p:cNvSpPr>
            <a:spLocks noChangeArrowheads="1"/>
          </p:cNvSpPr>
          <p:nvPr/>
        </p:nvSpPr>
        <p:spPr bwMode="auto">
          <a:xfrm>
            <a:off x="2209800" y="6408738"/>
            <a:ext cx="990600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200" b="1" i="0" dirty="0">
                <a:solidFill>
                  <a:srgbClr val="1822CD"/>
                </a:solidFill>
                <a:latin typeface="Arial Narrow" pitchFamily="34" charset="0"/>
              </a:rPr>
              <a:t>Snowflake</a:t>
            </a:r>
            <a:endParaRPr lang="en-US" sz="1200" b="1" i="0" baseline="-25000" dirty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17" name="Rectangle 20"/>
          <p:cNvSpPr>
            <a:spLocks noChangeArrowheads="1"/>
          </p:cNvSpPr>
          <p:nvPr/>
        </p:nvSpPr>
        <p:spPr bwMode="auto">
          <a:xfrm>
            <a:off x="4084637" y="6324600"/>
            <a:ext cx="487363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200" b="1" i="0">
                <a:solidFill>
                  <a:srgbClr val="1822CD"/>
                </a:solidFill>
                <a:latin typeface="Arial Narrow" pitchFamily="34" charset="0"/>
              </a:rPr>
              <a:t>q</a:t>
            </a:r>
            <a:r>
              <a:rPr lang="en-US" sz="1200" b="1" i="0" baseline="-25000">
                <a:solidFill>
                  <a:srgbClr val="1822CD"/>
                </a:solidFill>
                <a:latin typeface="Arial Narrow" pitchFamily="34" charset="0"/>
              </a:rPr>
              <a:t>min</a:t>
            </a:r>
            <a:endParaRPr lang="en-US" sz="1200" b="1" i="0">
              <a:solidFill>
                <a:srgbClr val="1822CD"/>
              </a:solidFill>
              <a:latin typeface="Arial Narrow" pitchFamily="34" charset="0"/>
            </a:endParaRPr>
          </a:p>
        </p:txBody>
      </p:sp>
      <p:sp>
        <p:nvSpPr>
          <p:cNvPr id="118" name="Oval 19"/>
          <p:cNvSpPr>
            <a:spLocks noChangeArrowheads="1"/>
          </p:cNvSpPr>
          <p:nvPr/>
        </p:nvSpPr>
        <p:spPr bwMode="auto">
          <a:xfrm>
            <a:off x="4237037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19" name="Oval 19"/>
          <p:cNvSpPr>
            <a:spLocks noChangeArrowheads="1"/>
          </p:cNvSpPr>
          <p:nvPr/>
        </p:nvSpPr>
        <p:spPr bwMode="auto">
          <a:xfrm>
            <a:off x="3090672" y="62484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endParaRPr lang="en-US" sz="1200" b="1" i="0">
              <a:solidFill>
                <a:srgbClr val="1822CD"/>
              </a:solidFill>
              <a:latin typeface="Helvetica" pitchFamily="34" charset="0"/>
            </a:endParaRPr>
          </a:p>
        </p:txBody>
      </p:sp>
      <p:grpSp>
        <p:nvGrpSpPr>
          <p:cNvPr id="2" name="Group 119"/>
          <p:cNvGrpSpPr/>
          <p:nvPr/>
        </p:nvGrpSpPr>
        <p:grpSpPr>
          <a:xfrm>
            <a:off x="3124200" y="6400800"/>
            <a:ext cx="152400" cy="221583"/>
            <a:chOff x="5638800" y="5334000"/>
            <a:chExt cx="152400" cy="221583"/>
          </a:xfrm>
        </p:grpSpPr>
        <p:sp>
          <p:nvSpPr>
            <p:cNvPr id="121" name="Rectangle 20"/>
            <p:cNvSpPr>
              <a:spLocks noChangeArrowheads="1"/>
            </p:cNvSpPr>
            <p:nvPr/>
          </p:nvSpPr>
          <p:spPr bwMode="auto">
            <a:xfrm>
              <a:off x="5638801" y="5334000"/>
              <a:ext cx="152399" cy="2215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45712" rIns="0" bIns="45712">
              <a:spAutoFit/>
            </a:bodyPr>
            <a:lstStyle/>
            <a:p>
              <a:pPr defTabSz="912813" eaLnBrk="0" hangingPunct="0">
                <a:lnSpc>
                  <a:spcPct val="70000"/>
                </a:lnSpc>
                <a:spcBef>
                  <a:spcPct val="20000"/>
                </a:spcBef>
              </a:pPr>
              <a:r>
                <a:rPr lang="en-US" sz="1200" b="1" i="0" dirty="0" smtClean="0">
                  <a:solidFill>
                    <a:srgbClr val="1822CD"/>
                  </a:solidFill>
                  <a:latin typeface="Arial Narrow" pitchFamily="34" charset="0"/>
                </a:rPr>
                <a:t>n</a:t>
              </a:r>
              <a:r>
                <a:rPr lang="en-US" sz="1200" b="1" i="0" baseline="-25000" dirty="0" smtClean="0">
                  <a:solidFill>
                    <a:srgbClr val="1822CD"/>
                  </a:solidFill>
                  <a:latin typeface="Arial Narrow" pitchFamily="34" charset="0"/>
                </a:rPr>
                <a:t>e</a:t>
              </a:r>
              <a:endParaRPr lang="en-US" sz="1200" b="1" i="0" baseline="-25000" dirty="0">
                <a:solidFill>
                  <a:srgbClr val="1822CD"/>
                </a:solidFill>
                <a:latin typeface="Arial Narrow" pitchFamily="34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>
              <a:off x="5638800" y="5367528"/>
              <a:ext cx="82296" cy="0"/>
            </a:xfrm>
            <a:prstGeom prst="line">
              <a:avLst/>
            </a:prstGeom>
            <a:noFill/>
            <a:ln w="158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9" name="Straight Connector 114"/>
          <p:cNvCxnSpPr>
            <a:cxnSpLocks noChangeShapeType="1"/>
          </p:cNvCxnSpPr>
          <p:nvPr/>
        </p:nvCxnSpPr>
        <p:spPr bwMode="auto">
          <a:xfrm flipH="1">
            <a:off x="1371600" y="1828800"/>
            <a:ext cx="39624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0" name="Right Arrow 99"/>
          <p:cNvSpPr/>
          <p:nvPr/>
        </p:nvSpPr>
        <p:spPr bwMode="auto">
          <a:xfrm rot="10800000">
            <a:off x="4114800" y="1904999"/>
            <a:ext cx="1676400" cy="152399"/>
          </a:xfrm>
          <a:prstGeom prst="rightArrow">
            <a:avLst>
              <a:gd name="adj1" fmla="val 74407"/>
              <a:gd name="adj2" fmla="val 50000"/>
            </a:avLst>
          </a:prstGeom>
          <a:ln w="31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86400" y="1676400"/>
            <a:ext cx="3657600" cy="19697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1800" b="0" i="0" dirty="0" err="1" smtClean="0"/>
              <a:t>Cryo</a:t>
            </a:r>
            <a:r>
              <a:rPr lang="en-US" sz="1800" b="0" i="0" dirty="0" smtClean="0"/>
              <a:t>-pump, high-Z tile row on </a:t>
            </a:r>
            <a:r>
              <a:rPr lang="en-US" sz="1800" b="0" i="0" dirty="0" err="1" smtClean="0"/>
              <a:t>cryo</a:t>
            </a:r>
            <a:r>
              <a:rPr lang="en-US" sz="1800" b="0" i="0" dirty="0" smtClean="0"/>
              <a:t>-baffle, and partial NCC would be installed in-vessel during ~1 year outage between FY2016 and FY2017</a:t>
            </a:r>
          </a:p>
          <a:p>
            <a:pPr marL="452438" lvl="1" indent="-223838">
              <a:buFont typeface="Wingdings" pitchFamily="2" charset="2"/>
              <a:buChar char="Ø"/>
            </a:pPr>
            <a:r>
              <a:rPr lang="en-US" sz="1600" b="0" i="0" dirty="0" smtClean="0">
                <a:solidFill>
                  <a:schemeClr val="accent2"/>
                </a:solidFill>
              </a:rPr>
              <a:t>NSTX-U would operate 1</a:t>
            </a:r>
            <a:r>
              <a:rPr lang="en-US" sz="1600" b="0" i="0" baseline="30000" dirty="0" smtClean="0">
                <a:solidFill>
                  <a:schemeClr val="accent2"/>
                </a:solidFill>
              </a:rPr>
              <a:t>st</a:t>
            </a:r>
            <a:r>
              <a:rPr lang="en-US" sz="1600" b="0" i="0" dirty="0" smtClean="0">
                <a:solidFill>
                  <a:schemeClr val="accent2"/>
                </a:solidFill>
              </a:rPr>
              <a:t> half of FY2016 and 2</a:t>
            </a:r>
            <a:r>
              <a:rPr lang="en-US" sz="1600" b="0" i="0" baseline="30000" dirty="0" smtClean="0">
                <a:solidFill>
                  <a:schemeClr val="accent2"/>
                </a:solidFill>
              </a:rPr>
              <a:t>nd</a:t>
            </a:r>
            <a:r>
              <a:rPr lang="en-US" sz="1600" b="0" i="0" dirty="0" smtClean="0">
                <a:solidFill>
                  <a:schemeClr val="accent2"/>
                </a:solidFill>
              </a:rPr>
              <a:t> half of FY2017</a:t>
            </a:r>
            <a:endParaRPr lang="en-US" sz="1600" b="0" i="0" dirty="0">
              <a:solidFill>
                <a:schemeClr val="accent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541016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16</a:t>
            </a:r>
            <a:endParaRPr lang="en-US" i="0" dirty="0"/>
          </a:p>
        </p:txBody>
      </p:sp>
      <p:sp>
        <p:nvSpPr>
          <p:cNvPr id="106" name="TextBox 105"/>
          <p:cNvSpPr txBox="1"/>
          <p:nvPr/>
        </p:nvSpPr>
        <p:spPr>
          <a:xfrm>
            <a:off x="3150616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14</a:t>
            </a:r>
            <a:endParaRPr lang="en-US" i="0" dirty="0"/>
          </a:p>
        </p:txBody>
      </p:sp>
      <p:sp>
        <p:nvSpPr>
          <p:cNvPr id="107" name="TextBox 106"/>
          <p:cNvSpPr txBox="1"/>
          <p:nvPr/>
        </p:nvSpPr>
        <p:spPr>
          <a:xfrm>
            <a:off x="4191000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14</a:t>
            </a:r>
            <a:endParaRPr lang="en-US" i="0" dirty="0"/>
          </a:p>
        </p:txBody>
      </p:sp>
      <p:sp>
        <p:nvSpPr>
          <p:cNvPr id="108" name="TextBox 107"/>
          <p:cNvSpPr txBox="1"/>
          <p:nvPr/>
        </p:nvSpPr>
        <p:spPr>
          <a:xfrm>
            <a:off x="4800600" y="1551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16</a:t>
            </a:r>
            <a:endParaRPr lang="en-US" i="0" dirty="0"/>
          </a:p>
        </p:txBody>
      </p:sp>
      <p:sp>
        <p:nvSpPr>
          <p:cNvPr id="126" name="TextBox 96"/>
          <p:cNvSpPr txBox="1">
            <a:spLocks noChangeArrowheads="1"/>
          </p:cNvSpPr>
          <p:nvPr/>
        </p:nvSpPr>
        <p:spPr bwMode="auto">
          <a:xfrm>
            <a:off x="1219200" y="1499479"/>
            <a:ext cx="1219200" cy="3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36576">
            <a:spAutoFit/>
          </a:bodyPr>
          <a:lstStyle/>
          <a:p>
            <a:pPr algn="ctr"/>
            <a:r>
              <a:rPr lang="en-US" sz="1600" b="1" i="0" dirty="0" smtClean="0">
                <a:solidFill>
                  <a:schemeClr val="accent2"/>
                </a:solidFill>
                <a:latin typeface="Arial Narrow" pitchFamily="34" charset="0"/>
              </a:rPr>
              <a:t>Run Weeks:</a:t>
            </a:r>
            <a:endParaRPr lang="en-US" sz="1600" b="1" i="0" dirty="0">
              <a:solidFill>
                <a:schemeClr val="accent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NSTX-U 5 year plan aims to develop ST physics and scenario understanding necessary for assessing ST viability as FNSF</a:t>
            </a:r>
            <a:endParaRPr lang="en-US" sz="2400" dirty="0"/>
          </a:p>
        </p:txBody>
      </p:sp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1143000" y="1066800"/>
          <a:ext cx="7848603" cy="241447"/>
        </p:xfrm>
        <a:graphic>
          <a:graphicData uri="http://schemas.openxmlformats.org/drawingml/2006/table">
            <a:tbl>
              <a:tblPr/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872067"/>
                <a:gridCol w="872067"/>
                <a:gridCol w="872067"/>
              </a:tblGrid>
              <a:tr h="2363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2015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2016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2017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2018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2019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latin typeface="+mn-lt"/>
                        </a:rPr>
                        <a:t>2020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latin typeface="+mn-lt"/>
                        </a:rPr>
                        <a:t>2021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latin typeface="+mn-lt"/>
                        </a:rPr>
                        <a:t>2022</a:t>
                      </a:r>
                      <a:endParaRPr lang="en-US" sz="1500" b="1" i="0" u="none" strike="noStrike" dirty="0">
                        <a:latin typeface="+mn-lt"/>
                      </a:endParaRP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latin typeface="+mn-lt"/>
                        </a:rPr>
                        <a:t>2023</a:t>
                      </a:r>
                    </a:p>
                  </a:txBody>
                  <a:tcPr marL="12847" marR="12847" marT="128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4053087E-BCCB-45BD-8BD6-B0A47A89EDD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25" name="Pentagon 324"/>
          <p:cNvSpPr/>
          <p:nvPr/>
        </p:nvSpPr>
        <p:spPr bwMode="auto">
          <a:xfrm>
            <a:off x="4876800" y="1443228"/>
            <a:ext cx="3810000" cy="320040"/>
          </a:xfrm>
          <a:prstGeom prst="homePlate">
            <a:avLst>
              <a:gd name="adj" fmla="val 39997"/>
            </a:avLst>
          </a:prstGeom>
          <a:solidFill>
            <a:srgbClr val="FFCCCC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i="0" dirty="0" smtClean="0">
                <a:solidFill>
                  <a:schemeClr val="tx1"/>
                </a:solidFill>
                <a:ea typeface="ＭＳ Ｐゴシック" pitchFamily="-108" charset="-128"/>
              </a:rPr>
              <a:t> Integrate long-pulse + PMI</a:t>
            </a:r>
            <a:endParaRPr lang="en-US" sz="1800" i="0" dirty="0">
              <a:solidFill>
                <a:schemeClr val="tx1"/>
              </a:solidFill>
              <a:ea typeface="ＭＳ Ｐゴシック" pitchFamily="-108" charset="-128"/>
            </a:endParaRPr>
          </a:p>
        </p:txBody>
      </p:sp>
      <p:sp>
        <p:nvSpPr>
          <p:cNvPr id="326" name="Pentagon 325"/>
          <p:cNvSpPr/>
          <p:nvPr/>
        </p:nvSpPr>
        <p:spPr bwMode="auto">
          <a:xfrm>
            <a:off x="1143000" y="1443228"/>
            <a:ext cx="3886200" cy="320040"/>
          </a:xfrm>
          <a:prstGeom prst="homePlate">
            <a:avLst>
              <a:gd name="adj" fmla="val 39997"/>
            </a:avLst>
          </a:prstGeom>
          <a:solidFill>
            <a:srgbClr val="CCEC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800" i="0" dirty="0" smtClean="0">
                <a:solidFill>
                  <a:schemeClr val="tx1"/>
                </a:solidFill>
                <a:ea typeface="ＭＳ Ｐゴシック" pitchFamily="-108" charset="-128"/>
              </a:rPr>
              <a:t>Establish ST physics, scenarios</a:t>
            </a:r>
            <a:endParaRPr lang="en-US" sz="1800" i="0" dirty="0">
              <a:solidFill>
                <a:schemeClr val="tx1"/>
              </a:solidFill>
              <a:ea typeface="ＭＳ Ｐゴシック" pitchFamily="-108" charset="-128"/>
            </a:endParaRPr>
          </a:p>
        </p:txBody>
      </p:sp>
      <p:sp>
        <p:nvSpPr>
          <p:cNvPr id="225" name="Chevron 224"/>
          <p:cNvSpPr/>
          <p:nvPr/>
        </p:nvSpPr>
        <p:spPr bwMode="auto">
          <a:xfrm>
            <a:off x="5181600" y="3581399"/>
            <a:ext cx="2667000" cy="1219201"/>
          </a:xfrm>
          <a:prstGeom prst="chevron">
            <a:avLst>
              <a:gd name="adj" fmla="val 31454"/>
            </a:avLst>
          </a:prstGeom>
          <a:gradFill flip="none" rotWithShape="1">
            <a:gsLst>
              <a:gs pos="5000">
                <a:srgbClr val="FFCCCC"/>
              </a:gs>
              <a:gs pos="73000">
                <a:srgbClr val="CCECFF"/>
              </a:gs>
            </a:gsLst>
            <a:lin ang="14400000" scaled="0"/>
            <a:tileRect/>
          </a:gra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0" y="5994261"/>
            <a:ext cx="1143000" cy="22621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High-Z and </a:t>
            </a:r>
          </a:p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lithium PFCs</a:t>
            </a:r>
            <a:endParaRPr lang="en-US" sz="1050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8" name="Chevron 237"/>
          <p:cNvSpPr/>
          <p:nvPr/>
        </p:nvSpPr>
        <p:spPr bwMode="auto">
          <a:xfrm>
            <a:off x="3352800" y="4352544"/>
            <a:ext cx="2303678" cy="1097649"/>
          </a:xfrm>
          <a:prstGeom prst="chevron">
            <a:avLst>
              <a:gd name="adj" fmla="val 55991"/>
            </a:avLst>
          </a:prstGeom>
          <a:gradFill flip="none" rotWithShape="1">
            <a:gsLst>
              <a:gs pos="39000">
                <a:srgbClr val="FFCCCC"/>
              </a:gs>
              <a:gs pos="100000">
                <a:srgbClr val="CCECFF"/>
              </a:gs>
            </a:gsLst>
            <a:lin ang="13500000" scaled="1"/>
            <a:tileRect/>
          </a:gra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39" name="Chevron 238"/>
          <p:cNvSpPr/>
          <p:nvPr/>
        </p:nvSpPr>
        <p:spPr bwMode="auto">
          <a:xfrm>
            <a:off x="3124200" y="5107141"/>
            <a:ext cx="1756410" cy="323850"/>
          </a:xfrm>
          <a:prstGeom prst="chevron">
            <a:avLst>
              <a:gd name="adj" fmla="val 55991"/>
            </a:avLst>
          </a:prstGeom>
          <a:gradFill flip="none" rotWithShape="1">
            <a:gsLst>
              <a:gs pos="73000">
                <a:srgbClr val="FFCCCC"/>
              </a:gs>
              <a:gs pos="100000">
                <a:srgbClr val="CCEC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0" y="5298001"/>
            <a:ext cx="1143000" cy="34079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Snowflake and </a:t>
            </a:r>
            <a:r>
              <a:rPr lang="en-US" sz="1050" i="0" dirty="0" err="1" smtClean="0">
                <a:solidFill>
                  <a:schemeClr val="tx1"/>
                </a:solidFill>
                <a:latin typeface="Arial Narrow" pitchFamily="34" charset="0"/>
              </a:rPr>
              <a:t>radiative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050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 exhaust location</a:t>
            </a:r>
            <a:endParaRPr lang="en-US" sz="1050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1" name="Pentagon 240"/>
          <p:cNvSpPr/>
          <p:nvPr/>
        </p:nvSpPr>
        <p:spPr bwMode="auto">
          <a:xfrm>
            <a:off x="1142999" y="5313656"/>
            <a:ext cx="3904488" cy="259080"/>
          </a:xfrm>
          <a:prstGeom prst="homePlate">
            <a:avLst>
              <a:gd name="adj" fmla="val 58522"/>
            </a:avLst>
          </a:prstGeom>
          <a:gradFill>
            <a:gsLst>
              <a:gs pos="0">
                <a:srgbClr val="FFCCCC"/>
              </a:gs>
              <a:gs pos="100000">
                <a:srgbClr val="CCECFF"/>
              </a:gs>
            </a:gsLst>
            <a:lin ang="10800000" scaled="1"/>
          </a:gra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272237" y="5313656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Lower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1828800" y="5313656"/>
            <a:ext cx="1119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Lower or Upper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2972282" y="5313656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Lower + Upper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0" y="4953000"/>
            <a:ext cx="1143000" cy="34471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50" i="0" dirty="0" err="1" smtClean="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en-US" sz="1050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heat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 [MW] with</a:t>
            </a:r>
          </a:p>
          <a:p>
            <a:pPr algn="r">
              <a:lnSpc>
                <a:spcPct val="80000"/>
              </a:lnSpc>
            </a:pPr>
            <a:r>
              <a:rPr lang="en-US" sz="1050" i="0" dirty="0" err="1" smtClean="0">
                <a:solidFill>
                  <a:schemeClr val="tx1"/>
                </a:solidFill>
                <a:latin typeface="Arial Narrow" pitchFamily="34" charset="0"/>
              </a:rPr>
              <a:t>q</a:t>
            </a:r>
            <a:r>
              <a:rPr lang="en-US" sz="1050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peak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 &lt; 10MW/m</a:t>
            </a:r>
            <a:r>
              <a:rPr lang="en-US" sz="1050" i="0" baseline="30000" dirty="0" smtClean="0">
                <a:solidFill>
                  <a:schemeClr val="tx1"/>
                </a:solidFill>
                <a:latin typeface="Arial Narrow" pitchFamily="34" charset="0"/>
              </a:rPr>
              <a:t>2</a:t>
            </a:r>
          </a:p>
          <a:p>
            <a:pPr algn="r">
              <a:lnSpc>
                <a:spcPct val="80000"/>
              </a:lnSpc>
            </a:pPr>
            <a:endParaRPr lang="en-US" sz="1050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3" name="Chevron 252"/>
          <p:cNvSpPr/>
          <p:nvPr/>
        </p:nvSpPr>
        <p:spPr bwMode="auto">
          <a:xfrm>
            <a:off x="3124200" y="3521571"/>
            <a:ext cx="2850642" cy="123063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0" y="4234041"/>
            <a:ext cx="1143000" cy="25853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NBI+BS I</a:t>
            </a:r>
            <a:r>
              <a:rPr lang="en-US" sz="1050" i="0" baseline="-25000" dirty="0" smtClean="0">
                <a:solidFill>
                  <a:schemeClr val="tx1"/>
                </a:solidFill>
                <a:latin typeface="Arial Narrow" pitchFamily="34" charset="0"/>
              </a:rPr>
              <a:t>P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 ramp-up: initial 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final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 [MA]</a:t>
            </a:r>
            <a:endParaRPr lang="en-US" sz="1050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5" name="Pentagon 254"/>
          <p:cNvSpPr/>
          <p:nvPr/>
        </p:nvSpPr>
        <p:spPr bwMode="auto">
          <a:xfrm>
            <a:off x="1143000" y="4234041"/>
            <a:ext cx="4339590" cy="259080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56" name="Chevron 255"/>
          <p:cNvSpPr/>
          <p:nvPr/>
        </p:nvSpPr>
        <p:spPr bwMode="auto">
          <a:xfrm>
            <a:off x="3086100" y="3065651"/>
            <a:ext cx="1619250" cy="58293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0" y="3124200"/>
            <a:ext cx="1143000" cy="11310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Sustained </a:t>
            </a:r>
            <a:r>
              <a:rPr lang="en-US" sz="1050" i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050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N</a:t>
            </a:r>
            <a:endParaRPr lang="en-US" sz="1050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0" y="3439839"/>
            <a:ext cx="1143000" cy="12926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i="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* / </a:t>
            </a:r>
            <a:r>
              <a:rPr lang="en-US" i="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* 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(NSTX)</a:t>
            </a:r>
            <a:endParaRPr lang="en-US" sz="1050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9" name="Pentagon 258"/>
          <p:cNvSpPr/>
          <p:nvPr/>
        </p:nvSpPr>
        <p:spPr bwMode="auto">
          <a:xfrm>
            <a:off x="1143000" y="3065651"/>
            <a:ext cx="3368040" cy="259080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2116940" y="3065651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4 – 6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343206" y="3065651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5 – 6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1337310" y="3065651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3 – 5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772183" y="3065651"/>
            <a:ext cx="50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accent2"/>
                </a:solidFill>
                <a:latin typeface="Arial Narrow" pitchFamily="34" charset="0"/>
              </a:rPr>
              <a:t>NCC</a:t>
            </a:r>
            <a:endParaRPr lang="en-US" i="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0" y="3783181"/>
            <a:ext cx="1143000" cy="22756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Non-inductive</a:t>
            </a:r>
          </a:p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fraction (</a:t>
            </a:r>
            <a:r>
              <a:rPr lang="en-US" sz="1050" i="0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1050" i="0" dirty="0" err="1" smtClean="0">
                <a:solidFill>
                  <a:schemeClr val="tx1"/>
                </a:solidFill>
                <a:latin typeface="Arial Narrow" pitchFamily="34" charset="0"/>
              </a:rPr>
              <a:t>t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 ≥ </a:t>
            </a:r>
            <a:r>
              <a:rPr lang="en-US" sz="1050" i="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1050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CR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  <a:endParaRPr lang="en-US" sz="105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5" name="Chevron 264"/>
          <p:cNvSpPr/>
          <p:nvPr/>
        </p:nvSpPr>
        <p:spPr bwMode="auto">
          <a:xfrm>
            <a:off x="4096512" y="3259961"/>
            <a:ext cx="647700" cy="25908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66" name="Chevron 265"/>
          <p:cNvSpPr/>
          <p:nvPr/>
        </p:nvSpPr>
        <p:spPr bwMode="auto">
          <a:xfrm>
            <a:off x="2990850" y="3586341"/>
            <a:ext cx="971550" cy="25908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67" name="Chevron 266"/>
          <p:cNvSpPr/>
          <p:nvPr/>
        </p:nvSpPr>
        <p:spPr bwMode="auto">
          <a:xfrm>
            <a:off x="3280410" y="4363581"/>
            <a:ext cx="2072640" cy="32385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0" y="4557891"/>
            <a:ext cx="1143000" cy="22769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CHI closed-flux</a:t>
            </a:r>
          </a:p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 current [MA]</a:t>
            </a:r>
            <a:endParaRPr lang="en-US" sz="1050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69" name="Pentagon 268"/>
          <p:cNvSpPr/>
          <p:nvPr/>
        </p:nvSpPr>
        <p:spPr bwMode="auto">
          <a:xfrm>
            <a:off x="1143000" y="4557891"/>
            <a:ext cx="4210050" cy="259080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1207770" y="4557891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0.15 – 0.2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2028471" y="4557891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0.2 – 0.3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3207809" y="4557891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0.3 – 0.5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4038600" y="4557891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0.4 – 0.6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1981200" y="4234041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0.6 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0.8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3203859" y="4234041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0.5 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0.9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4038600" y="4234041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0.4 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 1.0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7" name="Pentagon 276"/>
          <p:cNvSpPr/>
          <p:nvPr/>
        </p:nvSpPr>
        <p:spPr bwMode="auto">
          <a:xfrm>
            <a:off x="1143000" y="3392031"/>
            <a:ext cx="4191000" cy="259080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1387744" y="3392031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0.6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2175510" y="3392031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0.4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3246120" y="3392031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0.3 – 0.2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4038600" y="3392031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0.2 – 0.1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2772183" y="3373895"/>
            <a:ext cx="50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solidFill>
                  <a:schemeClr val="accent2"/>
                </a:solidFill>
                <a:latin typeface="Arial Narrow" pitchFamily="34" charset="0"/>
              </a:rPr>
              <a:t>Cryo</a:t>
            </a:r>
            <a:endParaRPr lang="en-US" i="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83" name="Pentagon 282"/>
          <p:cNvSpPr/>
          <p:nvPr/>
        </p:nvSpPr>
        <p:spPr bwMode="auto">
          <a:xfrm>
            <a:off x="1143000" y="3783181"/>
            <a:ext cx="4404360" cy="259080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272540" y="3783181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70 – 90%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1981200" y="3783181"/>
            <a:ext cx="783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80 – 110%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3247999" y="3783181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90 – 120%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038600" y="3783181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100 – 140%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88" name="Chevron 287"/>
          <p:cNvSpPr/>
          <p:nvPr/>
        </p:nvSpPr>
        <p:spPr bwMode="auto">
          <a:xfrm>
            <a:off x="3276600" y="4428351"/>
            <a:ext cx="647700" cy="19431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2895600" y="4425821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accent2"/>
                </a:solidFill>
                <a:latin typeface="Arial Narrow" pitchFamily="34" charset="0"/>
              </a:rPr>
              <a:t>ECH</a:t>
            </a:r>
            <a:endParaRPr lang="en-US" i="0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grpSp>
        <p:nvGrpSpPr>
          <p:cNvPr id="3" name="Group 289"/>
          <p:cNvGrpSpPr/>
          <p:nvPr/>
        </p:nvGrpSpPr>
        <p:grpSpPr>
          <a:xfrm>
            <a:off x="7620001" y="2895600"/>
            <a:ext cx="1447799" cy="2514600"/>
            <a:chOff x="7399421" y="2514600"/>
            <a:chExt cx="1440180" cy="2286000"/>
          </a:xfrm>
        </p:grpSpPr>
        <p:sp>
          <p:nvSpPr>
            <p:cNvPr id="291" name="Right Arrow 290"/>
            <p:cNvSpPr/>
            <p:nvPr/>
          </p:nvSpPr>
          <p:spPr bwMode="auto">
            <a:xfrm rot="10800000" flipH="1">
              <a:off x="7399421" y="2514600"/>
              <a:ext cx="1440180" cy="2286000"/>
            </a:xfrm>
            <a:prstGeom prst="rightArrow">
              <a:avLst>
                <a:gd name="adj1" fmla="val 100000"/>
                <a:gd name="adj2" fmla="val 19179"/>
              </a:avLst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45720" bIns="0"/>
            <a:lstStyle/>
            <a:p>
              <a:pPr algn="ctr">
                <a:spcBef>
                  <a:spcPct val="20000"/>
                </a:spcBef>
                <a:defRPr/>
              </a:pPr>
              <a:endParaRPr lang="en-US" sz="1100" b="1" i="0" dirty="0">
                <a:solidFill>
                  <a:srgbClr val="1822CD"/>
                </a:solidFill>
                <a:latin typeface="Helvetica" pitchFamily="-128" charset="0"/>
              </a:endParaRPr>
            </a:p>
            <a:p>
              <a:pPr algn="ctr">
                <a:spcBef>
                  <a:spcPct val="20000"/>
                </a:spcBef>
                <a:defRPr/>
              </a:pPr>
              <a:endParaRPr lang="en-US" sz="1100" b="1" i="0" dirty="0">
                <a:solidFill>
                  <a:srgbClr val="1822CD"/>
                </a:solidFill>
                <a:latin typeface="Helvetica" pitchFamily="-128" charset="0"/>
              </a:endParaRPr>
            </a:p>
            <a:p>
              <a:pPr algn="ctr">
                <a:spcBef>
                  <a:spcPct val="20000"/>
                </a:spcBef>
                <a:defRPr/>
              </a:pPr>
              <a:endParaRPr lang="en-US" sz="1100" b="1" i="0" dirty="0">
                <a:solidFill>
                  <a:srgbClr val="1822CD"/>
                </a:solidFill>
                <a:latin typeface="Helvetica" pitchFamily="-128" charset="0"/>
              </a:endParaRPr>
            </a:p>
            <a:p>
              <a:pPr algn="ctr">
                <a:spcBef>
                  <a:spcPct val="20000"/>
                </a:spcBef>
                <a:defRPr/>
              </a:pPr>
              <a:endParaRPr lang="en-US" sz="1100" b="1" i="0" dirty="0">
                <a:solidFill>
                  <a:srgbClr val="1822CD"/>
                </a:solidFill>
                <a:latin typeface="Helvetica" pitchFamily="-128" charset="0"/>
              </a:endParaRPr>
            </a:p>
          </p:txBody>
        </p:sp>
        <p:sp>
          <p:nvSpPr>
            <p:cNvPr id="292" name="TextBox 291"/>
            <p:cNvSpPr txBox="1">
              <a:spLocks noChangeArrowheads="1"/>
            </p:cNvSpPr>
            <p:nvPr/>
          </p:nvSpPr>
          <p:spPr bwMode="auto">
            <a:xfrm>
              <a:off x="7399822" y="3113917"/>
              <a:ext cx="1439779" cy="106322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0" i="0" dirty="0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Inform choice </a:t>
              </a:r>
            </a:p>
            <a:p>
              <a:pPr algn="ctr">
                <a:defRPr/>
              </a:pPr>
              <a:r>
                <a:rPr lang="en-US" sz="1600" b="0" i="0" dirty="0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of FNSF </a:t>
              </a:r>
              <a:r>
                <a:rPr lang="en-US" sz="1800" i="0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plasma facing components</a:t>
              </a:r>
            </a:p>
          </p:txBody>
        </p:sp>
      </p:grpSp>
      <p:sp>
        <p:nvSpPr>
          <p:cNvPr id="327" name="Pentagon 326"/>
          <p:cNvSpPr/>
          <p:nvPr/>
        </p:nvSpPr>
        <p:spPr bwMode="auto">
          <a:xfrm rot="17188147">
            <a:off x="5146772" y="5563058"/>
            <a:ext cx="803666" cy="586202"/>
          </a:xfrm>
          <a:prstGeom prst="homePlate">
            <a:avLst>
              <a:gd name="adj" fmla="val 39997"/>
            </a:avLst>
          </a:prstGeom>
          <a:solidFill>
            <a:srgbClr val="FFCCCC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endParaRPr lang="en-US" sz="1050" i="0" dirty="0">
              <a:ea typeface="ＭＳ Ｐゴシック" pitchFamily="-108" charset="-128"/>
            </a:endParaRPr>
          </a:p>
        </p:txBody>
      </p:sp>
      <p:sp>
        <p:nvSpPr>
          <p:cNvPr id="335" name="Pentagon 334"/>
          <p:cNvSpPr/>
          <p:nvPr/>
        </p:nvSpPr>
        <p:spPr bwMode="auto">
          <a:xfrm>
            <a:off x="1143000" y="6123801"/>
            <a:ext cx="7086600" cy="259080"/>
          </a:xfrm>
          <a:prstGeom prst="homePlate">
            <a:avLst>
              <a:gd name="adj" fmla="val 7358"/>
            </a:avLst>
          </a:prstGeom>
          <a:solidFill>
            <a:srgbClr val="FFCC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5574030" y="6123801"/>
            <a:ext cx="1360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Flowing Li module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371600" y="6123801"/>
            <a:ext cx="1999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Increased Li coating coverage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3447919" y="6123801"/>
            <a:ext cx="2114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Liquid Li on high-Z </a:t>
            </a:r>
            <a:r>
              <a:rPr lang="en-US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 tiles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0" name="Pentagon 339"/>
          <p:cNvSpPr/>
          <p:nvPr/>
        </p:nvSpPr>
        <p:spPr bwMode="auto">
          <a:xfrm rot="17188147">
            <a:off x="7531322" y="5468112"/>
            <a:ext cx="799060" cy="828609"/>
          </a:xfrm>
          <a:prstGeom prst="homePlate">
            <a:avLst>
              <a:gd name="adj" fmla="val 39997"/>
            </a:avLst>
          </a:prstGeom>
          <a:solidFill>
            <a:srgbClr val="FFCCCC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endParaRPr lang="en-US" sz="1050" i="0" dirty="0">
              <a:ea typeface="ＭＳ Ｐゴシック" pitchFamily="-108" charset="-128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6934200" y="6105882"/>
            <a:ext cx="1360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Flowing Li </a:t>
            </a:r>
            <a:r>
              <a:rPr lang="en-US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2" name="Pentagon 341"/>
          <p:cNvSpPr/>
          <p:nvPr/>
        </p:nvSpPr>
        <p:spPr bwMode="auto">
          <a:xfrm>
            <a:off x="1143000" y="5799951"/>
            <a:ext cx="7086600" cy="259080"/>
          </a:xfrm>
          <a:prstGeom prst="homePlate">
            <a:avLst>
              <a:gd name="adj" fmla="val 59441"/>
            </a:avLst>
          </a:prstGeom>
          <a:solidFill>
            <a:srgbClr val="FFCC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6096000" y="5799951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High-Z first-wall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1834091" y="5799951"/>
            <a:ext cx="1061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High-Z tile row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2924541" y="5799951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High-Z tile rows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4423747" y="5799951"/>
            <a:ext cx="1672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High-Z outboard </a:t>
            </a:r>
            <a:r>
              <a:rPr lang="en-US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7310643" y="5801082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All high-Z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0" name="Chevron 399"/>
          <p:cNvSpPr/>
          <p:nvPr/>
        </p:nvSpPr>
        <p:spPr bwMode="auto">
          <a:xfrm>
            <a:off x="3931920" y="2377440"/>
            <a:ext cx="731520" cy="38100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0" y="2283574"/>
            <a:ext cx="1143000" cy="34079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Structural force</a:t>
            </a:r>
          </a:p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and coil heating </a:t>
            </a:r>
          </a:p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limit fractions</a:t>
            </a:r>
            <a:endParaRPr lang="en-US" sz="1050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2" name="Pentagon 401"/>
          <p:cNvSpPr/>
          <p:nvPr/>
        </p:nvSpPr>
        <p:spPr bwMode="auto">
          <a:xfrm rot="3105075">
            <a:off x="7763256" y="2420213"/>
            <a:ext cx="457200" cy="320040"/>
          </a:xfrm>
          <a:prstGeom prst="homePlate">
            <a:avLst>
              <a:gd name="adj" fmla="val 39997"/>
            </a:avLst>
          </a:prstGeom>
          <a:solidFill>
            <a:srgbClr val="FFCCCC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endParaRPr lang="en-US" sz="1050" i="0" dirty="0">
              <a:ea typeface="ＭＳ Ｐゴシック" pitchFamily="-108" charset="-128"/>
            </a:endParaRPr>
          </a:p>
        </p:txBody>
      </p:sp>
      <p:sp>
        <p:nvSpPr>
          <p:cNvPr id="403" name="Pentagon 402"/>
          <p:cNvSpPr/>
          <p:nvPr/>
        </p:nvSpPr>
        <p:spPr bwMode="auto">
          <a:xfrm rot="3105075">
            <a:off x="5524010" y="2419811"/>
            <a:ext cx="457200" cy="320040"/>
          </a:xfrm>
          <a:prstGeom prst="homePlate">
            <a:avLst>
              <a:gd name="adj" fmla="val 39997"/>
            </a:avLst>
          </a:prstGeom>
          <a:solidFill>
            <a:srgbClr val="FFCCCC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endParaRPr lang="en-US" i="0" dirty="0">
              <a:latin typeface="Arial Narrow" pitchFamily="34" charset="0"/>
              <a:ea typeface="ＭＳ Ｐゴシック" pitchFamily="-108" charset="-128"/>
            </a:endParaRPr>
          </a:p>
        </p:txBody>
      </p:sp>
      <p:sp>
        <p:nvSpPr>
          <p:cNvPr id="404" name="TextBox 403"/>
          <p:cNvSpPr txBox="1"/>
          <p:nvPr/>
        </p:nvSpPr>
        <p:spPr>
          <a:xfrm>
            <a:off x="0" y="1996350"/>
            <a:ext cx="1143000" cy="22769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Maximum</a:t>
            </a:r>
          </a:p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B</a:t>
            </a:r>
            <a:r>
              <a:rPr lang="en-US" sz="1050" i="0" baseline="-25000" dirty="0" smtClean="0">
                <a:solidFill>
                  <a:schemeClr val="tx1"/>
                </a:solidFill>
                <a:latin typeface="Arial Narrow" pitchFamily="34" charset="0"/>
              </a:rPr>
              <a:t>T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 [T] and  I</a:t>
            </a:r>
            <a:r>
              <a:rPr lang="en-US" sz="1050" i="0" baseline="-25000" dirty="0" smtClean="0">
                <a:solidFill>
                  <a:schemeClr val="tx1"/>
                </a:solidFill>
                <a:latin typeface="Arial Narrow" pitchFamily="34" charset="0"/>
              </a:rPr>
              <a:t>P 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[MA]</a:t>
            </a:r>
            <a:endParaRPr lang="en-US" sz="105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0" y="2690134"/>
            <a:ext cx="1143000" cy="11310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Nominal </a:t>
            </a:r>
            <a:r>
              <a:rPr lang="en-US" sz="1050" i="0" dirty="0" err="1" smtClean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1050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pulse</a:t>
            </a:r>
            <a:r>
              <a:rPr lang="en-US" sz="1050" i="0" dirty="0" smtClean="0">
                <a:solidFill>
                  <a:schemeClr val="tx1"/>
                </a:solidFill>
                <a:latin typeface="Arial Narrow" pitchFamily="34" charset="0"/>
              </a:rPr>
              <a:t> [s]</a:t>
            </a:r>
            <a:endParaRPr lang="en-US" sz="1050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6" name="Pentagon 405"/>
          <p:cNvSpPr/>
          <p:nvPr/>
        </p:nvSpPr>
        <p:spPr bwMode="auto">
          <a:xfrm>
            <a:off x="4876800" y="2209800"/>
            <a:ext cx="3200400" cy="384048"/>
          </a:xfrm>
          <a:prstGeom prst="homePlate">
            <a:avLst>
              <a:gd name="adj" fmla="val 39997"/>
            </a:avLst>
          </a:prstGeom>
          <a:solidFill>
            <a:srgbClr val="FFCCCC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      Extend NBI, plasma duration from 5s to 10-20s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07" name="Pentagon 406"/>
          <p:cNvSpPr/>
          <p:nvPr/>
        </p:nvSpPr>
        <p:spPr bwMode="auto">
          <a:xfrm>
            <a:off x="4114800" y="2209800"/>
            <a:ext cx="914400" cy="381000"/>
          </a:xfrm>
          <a:prstGeom prst="homePlate">
            <a:avLst>
              <a:gd name="adj" fmla="val 41667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08" name="Chevron 407"/>
          <p:cNvSpPr/>
          <p:nvPr/>
        </p:nvSpPr>
        <p:spPr bwMode="auto">
          <a:xfrm>
            <a:off x="2590800" y="1981200"/>
            <a:ext cx="1676400" cy="53340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409" name="Chevron 408"/>
          <p:cNvSpPr/>
          <p:nvPr/>
        </p:nvSpPr>
        <p:spPr bwMode="auto">
          <a:xfrm>
            <a:off x="2667000" y="2362200"/>
            <a:ext cx="1697736" cy="45720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410" name="Pentagon 409"/>
          <p:cNvSpPr/>
          <p:nvPr/>
        </p:nvSpPr>
        <p:spPr bwMode="auto">
          <a:xfrm>
            <a:off x="1143000" y="2618601"/>
            <a:ext cx="3319272" cy="259080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411" name="Pentagon 410"/>
          <p:cNvSpPr/>
          <p:nvPr/>
        </p:nvSpPr>
        <p:spPr bwMode="auto">
          <a:xfrm>
            <a:off x="1143000" y="2289048"/>
            <a:ext cx="3352800" cy="259080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412" name="Pentagon 411"/>
          <p:cNvSpPr/>
          <p:nvPr/>
        </p:nvSpPr>
        <p:spPr bwMode="auto">
          <a:xfrm>
            <a:off x="1143000" y="1950720"/>
            <a:ext cx="2944368" cy="259080"/>
          </a:xfrm>
          <a:prstGeom prst="homePlate">
            <a:avLst>
              <a:gd name="adj" fmla="val 5944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413" name="Chevron 412"/>
          <p:cNvSpPr/>
          <p:nvPr/>
        </p:nvSpPr>
        <p:spPr bwMode="auto">
          <a:xfrm>
            <a:off x="3886200" y="2133600"/>
            <a:ext cx="457200" cy="38100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414" name="Chevron 413"/>
          <p:cNvSpPr/>
          <p:nvPr/>
        </p:nvSpPr>
        <p:spPr bwMode="auto">
          <a:xfrm>
            <a:off x="4032504" y="2286000"/>
            <a:ext cx="457200" cy="381000"/>
          </a:xfrm>
          <a:prstGeom prst="chevron">
            <a:avLst>
              <a:gd name="adj" fmla="val 55991"/>
            </a:avLst>
          </a:prstGeom>
          <a:solidFill>
            <a:srgbClr val="CCECFF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" name="Group 414"/>
          <p:cNvGrpSpPr/>
          <p:nvPr/>
        </p:nvGrpSpPr>
        <p:grpSpPr>
          <a:xfrm>
            <a:off x="1220941" y="1932801"/>
            <a:ext cx="2665259" cy="962799"/>
            <a:chOff x="1220941" y="1932801"/>
            <a:chExt cx="2665259" cy="962799"/>
          </a:xfrm>
        </p:grpSpPr>
        <p:sp>
          <p:nvSpPr>
            <p:cNvPr id="416" name="TextBox 415"/>
            <p:cNvSpPr txBox="1"/>
            <p:nvPr/>
          </p:nvSpPr>
          <p:spPr>
            <a:xfrm>
              <a:off x="1295400" y="2618601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1 – 2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2124006" y="2618601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2 – 4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3343206" y="2618601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4 – 5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1220941" y="2286000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0.5, 0.5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1981200" y="2286000"/>
              <a:ext cx="6783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1.0, 0.75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3278341" y="2286000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1.0, 1.0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1220941" y="1932801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0.8, 1.6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2118338" y="1932801"/>
              <a:ext cx="396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0" dirty="0" smtClean="0">
                  <a:solidFill>
                    <a:schemeClr val="tx1"/>
                  </a:solidFill>
                  <a:latin typeface="Arial Narrow" pitchFamily="34" charset="0"/>
                </a:rPr>
                <a:t>1, 2</a:t>
              </a:r>
              <a:endParaRPr lang="en-US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425" name="Pentagon 424"/>
          <p:cNvSpPr/>
          <p:nvPr/>
        </p:nvSpPr>
        <p:spPr bwMode="auto">
          <a:xfrm>
            <a:off x="1143000" y="4963404"/>
            <a:ext cx="4274820" cy="259080"/>
          </a:xfrm>
          <a:prstGeom prst="homePlate">
            <a:avLst>
              <a:gd name="adj" fmla="val 59441"/>
            </a:avLst>
          </a:prstGeom>
          <a:gradFill flip="none" rotWithShape="1">
            <a:gsLst>
              <a:gs pos="0">
                <a:srgbClr val="FFCCCC"/>
              </a:gs>
              <a:gs pos="100000">
                <a:srgbClr val="CCEC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Arial Narrow" pitchFamily="34" charset="0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1431978" y="4963404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8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2140638" y="4963404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10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3408070" y="4963404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15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4246270" y="4963404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20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5" name="Group 443"/>
          <p:cNvGrpSpPr/>
          <p:nvPr/>
        </p:nvGrpSpPr>
        <p:grpSpPr>
          <a:xfrm>
            <a:off x="5257800" y="2895600"/>
            <a:ext cx="1447800" cy="2514600"/>
            <a:chOff x="5798822" y="2514600"/>
            <a:chExt cx="1363978" cy="2286000"/>
          </a:xfrm>
        </p:grpSpPr>
        <p:sp>
          <p:nvSpPr>
            <p:cNvPr id="445" name="Right Arrow 444"/>
            <p:cNvSpPr/>
            <p:nvPr/>
          </p:nvSpPr>
          <p:spPr bwMode="auto">
            <a:xfrm rot="10800000" flipH="1">
              <a:off x="5802630" y="2514600"/>
              <a:ext cx="1360170" cy="2286000"/>
            </a:xfrm>
            <a:prstGeom prst="rightArrow">
              <a:avLst>
                <a:gd name="adj1" fmla="val 100000"/>
                <a:gd name="adj2" fmla="val 19179"/>
              </a:avLst>
            </a:prstGeom>
            <a:ln>
              <a:headEnd type="none" w="med" len="med"/>
              <a:tailEnd type="triangl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45720" bIns="0"/>
            <a:lstStyle/>
            <a:p>
              <a:pPr algn="ctr">
                <a:spcBef>
                  <a:spcPct val="20000"/>
                </a:spcBef>
                <a:defRPr/>
              </a:pPr>
              <a:endParaRPr lang="en-US" sz="1100" b="1" i="0" dirty="0">
                <a:solidFill>
                  <a:srgbClr val="1822CD"/>
                </a:solidFill>
                <a:latin typeface="Helvetica" pitchFamily="-128" charset="0"/>
              </a:endParaRPr>
            </a:p>
            <a:p>
              <a:pPr algn="ctr">
                <a:spcBef>
                  <a:spcPct val="20000"/>
                </a:spcBef>
                <a:defRPr/>
              </a:pPr>
              <a:endParaRPr lang="en-US" sz="1100" b="1" i="0" dirty="0">
                <a:solidFill>
                  <a:srgbClr val="1822CD"/>
                </a:solidFill>
                <a:latin typeface="Helvetica" pitchFamily="-128" charset="0"/>
              </a:endParaRPr>
            </a:p>
            <a:p>
              <a:pPr algn="ctr">
                <a:spcBef>
                  <a:spcPct val="20000"/>
                </a:spcBef>
                <a:defRPr/>
              </a:pPr>
              <a:endParaRPr lang="en-US" sz="1100" b="1" i="0" dirty="0">
                <a:solidFill>
                  <a:srgbClr val="1822CD"/>
                </a:solidFill>
                <a:latin typeface="Helvetica" pitchFamily="-128" charset="0"/>
              </a:endParaRPr>
            </a:p>
            <a:p>
              <a:pPr algn="ctr">
                <a:spcBef>
                  <a:spcPct val="20000"/>
                </a:spcBef>
                <a:defRPr/>
              </a:pPr>
              <a:endParaRPr lang="en-US" sz="1100" b="1" i="0" dirty="0">
                <a:solidFill>
                  <a:srgbClr val="1822CD"/>
                </a:solidFill>
                <a:latin typeface="Helvetica" pitchFamily="-128" charset="0"/>
              </a:endParaRPr>
            </a:p>
          </p:txBody>
        </p:sp>
        <p:sp>
          <p:nvSpPr>
            <p:cNvPr id="446" name="TextBox 445"/>
            <p:cNvSpPr txBox="1">
              <a:spLocks noChangeArrowheads="1"/>
            </p:cNvSpPr>
            <p:nvPr/>
          </p:nvSpPr>
          <p:spPr bwMode="auto">
            <a:xfrm>
              <a:off x="5798822" y="3068782"/>
              <a:ext cx="1295400" cy="113877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0" i="0" dirty="0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Inform choice </a:t>
              </a:r>
            </a:p>
            <a:p>
              <a:pPr algn="ctr">
                <a:defRPr/>
              </a:pPr>
              <a:r>
                <a:rPr lang="en-US" sz="1600" b="0" i="0" dirty="0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of FNSF </a:t>
              </a:r>
            </a:p>
            <a:p>
              <a:pPr algn="ctr"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aspect ratio </a:t>
              </a:r>
            </a:p>
            <a:p>
              <a:pPr algn="ctr">
                <a:defRPr/>
              </a:pPr>
              <a:r>
                <a:rPr lang="en-US" sz="1800" i="0" dirty="0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and </a:t>
              </a:r>
              <a:r>
                <a:rPr lang="en-US" sz="1800" i="0" dirty="0" err="1" smtClean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divertor</a:t>
              </a:r>
              <a:endParaRPr lang="en-US" sz="1800" i="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endParaRPr>
            </a:p>
          </p:txBody>
        </p:sp>
      </p:grpSp>
      <p:sp>
        <p:nvSpPr>
          <p:cNvPr id="447" name="TextBox 446"/>
          <p:cNvSpPr txBox="1"/>
          <p:nvPr/>
        </p:nvSpPr>
        <p:spPr>
          <a:xfrm>
            <a:off x="3382325" y="5161547"/>
            <a:ext cx="1694695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i="0" dirty="0" err="1" smtClean="0">
                <a:solidFill>
                  <a:schemeClr val="tx1"/>
                </a:solidFill>
                <a:latin typeface="Arial Narrow" pitchFamily="34" charset="0"/>
              </a:rPr>
              <a:t>Divertor</a:t>
            </a:r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 heat-flux control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2800" dirty="0" smtClean="0"/>
              <a:t>NSTX-U aims to access performance levels</a:t>
            </a:r>
            <a:br>
              <a:rPr lang="en-US" sz="2800" dirty="0" smtClean="0"/>
            </a:br>
            <a:r>
              <a:rPr lang="en-US" sz="2800" dirty="0" smtClean="0"/>
              <a:t>of next-steps, approach Pilot-Plant regimes</a:t>
            </a:r>
            <a:endParaRPr lang="en-US" sz="2800" dirty="0"/>
          </a:p>
        </p:txBody>
      </p:sp>
      <p:pic>
        <p:nvPicPr>
          <p:cNvPr id="68" name="Picture 67" descr="lined_grap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914400"/>
            <a:ext cx="2377440" cy="1471896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 bwMode="auto">
          <a:xfrm>
            <a:off x="6858000" y="1524000"/>
            <a:ext cx="457200" cy="693581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NSTX-U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19800" y="2109115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0.5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19800" y="966115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19800" y="1880515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0.6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19800" y="1651915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0.7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19800" y="1423315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0.8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19800" y="1194715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0.9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324600" y="1905000"/>
            <a:ext cx="457200" cy="304800"/>
          </a:xfrm>
          <a:prstGeom prst="rect">
            <a:avLst/>
          </a:prstGeom>
          <a:solidFill>
            <a:srgbClr val="00808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bg1"/>
                </a:solidFill>
                <a:latin typeface="Arial Narrow" pitchFamily="34" charset="0"/>
              </a:rPr>
              <a:t>NSTX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7391400" y="1371600"/>
            <a:ext cx="457200" cy="76200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tx1"/>
                </a:solidFill>
                <a:latin typeface="Arial Narrow" pitchFamily="34" charset="0"/>
              </a:rPr>
              <a:t>ST-FNSF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7924800" y="1150781"/>
            <a:ext cx="457200" cy="467380"/>
          </a:xfrm>
          <a:prstGeom prst="rect">
            <a:avLst/>
          </a:prstGeom>
          <a:solidFill>
            <a:srgbClr val="CC33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bg1"/>
                </a:solidFill>
                <a:latin typeface="Arial Narrow" pitchFamily="34" charset="0"/>
              </a:rPr>
              <a:t>ST-Pilot</a:t>
            </a:r>
            <a:endParaRPr lang="en-US" sz="800" i="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24600" y="1052495"/>
            <a:ext cx="1094852" cy="184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Bootstrap fraction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65339" y="1389561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err="1" smtClean="0">
                <a:solidFill>
                  <a:schemeClr val="tx1"/>
                </a:solidFill>
                <a:latin typeface="Arial Narrow" pitchFamily="34" charset="0"/>
              </a:rPr>
              <a:t>f</a:t>
            </a:r>
            <a:r>
              <a:rPr lang="en-US" sz="2400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BS</a:t>
            </a:r>
            <a:endParaRPr lang="en-US" sz="24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1" name="Picture 50" descr="lined_grap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286000"/>
            <a:ext cx="2377440" cy="14718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019800" y="3497030"/>
            <a:ext cx="213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19800" y="234195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2.0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19800" y="325635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1.2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9800" y="302775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1.4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19800" y="279915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1.6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9800" y="257055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1.8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57800" y="2767296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  <a:latin typeface="Arial Narrow" pitchFamily="34" charset="0"/>
              </a:rPr>
              <a:t>H</a:t>
            </a:r>
            <a:r>
              <a:rPr lang="en-US" sz="2400" i="0" baseline="-25000" dirty="0" smtClean="0">
                <a:solidFill>
                  <a:schemeClr val="tx1"/>
                </a:solidFill>
                <a:latin typeface="Arial Narrow" pitchFamily="34" charset="0"/>
              </a:rPr>
              <a:t>98y2</a:t>
            </a:r>
            <a:endParaRPr lang="en-US" sz="2400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858000" y="3200400"/>
            <a:ext cx="457200" cy="405096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NSTX-U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6324600" y="3200400"/>
            <a:ext cx="457200" cy="405384"/>
          </a:xfrm>
          <a:prstGeom prst="rect">
            <a:avLst/>
          </a:prstGeom>
          <a:solidFill>
            <a:srgbClr val="00808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bg1"/>
                </a:solidFill>
                <a:latin typeface="Arial Narrow" pitchFamily="34" charset="0"/>
              </a:rPr>
              <a:t>NSTX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391400" y="2919696"/>
            <a:ext cx="457200" cy="45720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tx1"/>
                </a:solidFill>
                <a:latin typeface="Arial Narrow" pitchFamily="34" charset="0"/>
              </a:rPr>
              <a:t>ST-FNSF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7924800" y="2614896"/>
            <a:ext cx="457200" cy="685800"/>
          </a:xfrm>
          <a:prstGeom prst="rect">
            <a:avLst/>
          </a:prstGeom>
          <a:solidFill>
            <a:srgbClr val="CC33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bg1"/>
                </a:solidFill>
                <a:latin typeface="Arial Narrow" pitchFamily="34" charset="0"/>
              </a:rPr>
              <a:t>ST-Pilot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324600" y="2430230"/>
            <a:ext cx="1487587" cy="184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Normalized Confinement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79" name="Picture 78" descr="lined_grap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657600"/>
            <a:ext cx="2377440" cy="1471896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019800" y="4868630"/>
            <a:ext cx="213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3.0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19800" y="371355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8.0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19800" y="462795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4.0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19800" y="439935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5.0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19800" y="417075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6.0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019800" y="3942150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7.0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10200" y="4062696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2400" i="0" baseline="-25000" dirty="0" err="1" smtClean="0">
                <a:solidFill>
                  <a:schemeClr val="tx1"/>
                </a:solidFill>
                <a:latin typeface="Arial Narrow" pitchFamily="34" charset="0"/>
              </a:rPr>
              <a:t>N</a:t>
            </a:r>
            <a:endParaRPr lang="en-US" sz="2400" i="0" baseline="-25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858000" y="4267200"/>
            <a:ext cx="457200" cy="685800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NSTX-U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6324600" y="4114800"/>
            <a:ext cx="457200" cy="838200"/>
          </a:xfrm>
          <a:prstGeom prst="rect">
            <a:avLst/>
          </a:prstGeom>
          <a:solidFill>
            <a:srgbClr val="00808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bg1"/>
                </a:solidFill>
                <a:latin typeface="Arial Narrow" pitchFamily="34" charset="0"/>
              </a:rPr>
              <a:t>NSTX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91400" y="4343400"/>
            <a:ext cx="457200" cy="60960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tx1"/>
                </a:solidFill>
                <a:latin typeface="Arial Narrow" pitchFamily="34" charset="0"/>
              </a:rPr>
              <a:t>ST-FNSF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7924800" y="3986496"/>
            <a:ext cx="457200" cy="457200"/>
          </a:xfrm>
          <a:prstGeom prst="rect">
            <a:avLst/>
          </a:prstGeom>
          <a:solidFill>
            <a:srgbClr val="CC33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bg1"/>
                </a:solidFill>
                <a:latin typeface="Arial Narrow" pitchFamily="34" charset="0"/>
              </a:rPr>
              <a:t>ST-Pilot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324600" y="3801830"/>
            <a:ext cx="990656" cy="184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Normalized Beta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1" name="Picture 100" descr="lined_grap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081304"/>
            <a:ext cx="2377440" cy="1471896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6019800" y="6292334"/>
            <a:ext cx="213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19800" y="5137254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19800" y="6051654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0.2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019800" y="5823054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0.4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019800" y="5594454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0.6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19800" y="5365854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0.8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858000" y="5638800"/>
            <a:ext cx="457200" cy="457200"/>
          </a:xfrm>
          <a:prstGeom prst="rect">
            <a:avLst/>
          </a:prstGeom>
          <a:solidFill>
            <a:schemeClr val="accent2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NSTX-U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324600" y="6019800"/>
            <a:ext cx="457200" cy="381000"/>
          </a:xfrm>
          <a:prstGeom prst="rect">
            <a:avLst/>
          </a:prstGeom>
          <a:solidFill>
            <a:srgbClr val="00808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bg1"/>
                </a:solidFill>
                <a:latin typeface="Arial Narrow" pitchFamily="34" charset="0"/>
              </a:rPr>
              <a:t>NSTX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391400" y="5181600"/>
            <a:ext cx="457200" cy="53340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tx1"/>
                </a:solidFill>
                <a:latin typeface="Arial Narrow" pitchFamily="34" charset="0"/>
              </a:rPr>
              <a:t>ST-FNSF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7924800" y="5181600"/>
            <a:ext cx="457200" cy="381000"/>
          </a:xfrm>
          <a:prstGeom prst="rect">
            <a:avLst/>
          </a:prstGeom>
          <a:solidFill>
            <a:srgbClr val="CC3300"/>
          </a:solidFill>
          <a:ln>
            <a:headEnd type="none" w="med" len="med"/>
            <a:tailEnd type="triangl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900" i="0" dirty="0" smtClean="0">
                <a:solidFill>
                  <a:schemeClr val="bg1"/>
                </a:solidFill>
                <a:latin typeface="Arial Narrow" pitchFamily="34" charset="0"/>
              </a:rPr>
              <a:t>ST-Pilot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870368" y="6199632"/>
            <a:ext cx="1511632" cy="184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  <a:latin typeface="Arial Narrow" pitchFamily="34" charset="0"/>
              </a:rPr>
              <a:t>Power exhaust challenge</a:t>
            </a:r>
            <a:endParaRPr lang="en-US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3" name="Group 114"/>
          <p:cNvGrpSpPr/>
          <p:nvPr/>
        </p:nvGrpSpPr>
        <p:grpSpPr>
          <a:xfrm>
            <a:off x="5334000" y="5486400"/>
            <a:ext cx="644728" cy="609600"/>
            <a:chOff x="5146472" y="5562600"/>
            <a:chExt cx="644728" cy="609600"/>
          </a:xfrm>
        </p:grpSpPr>
        <p:sp>
          <p:nvSpPr>
            <p:cNvPr id="108" name="TextBox 107"/>
            <p:cNvSpPr txBox="1"/>
            <p:nvPr/>
          </p:nvSpPr>
          <p:spPr>
            <a:xfrm>
              <a:off x="5181600" y="5562600"/>
              <a:ext cx="5918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0" dirty="0" smtClean="0">
                  <a:solidFill>
                    <a:schemeClr val="tx1"/>
                  </a:solidFill>
                  <a:latin typeface="Arial Narrow" pitchFamily="34" charset="0"/>
                </a:rPr>
                <a:t>P/S</a:t>
              </a:r>
              <a:endParaRPr lang="en-US" sz="16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146472" y="5910590"/>
              <a:ext cx="6447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0" dirty="0" smtClean="0">
                  <a:solidFill>
                    <a:schemeClr val="tx1"/>
                  </a:solidFill>
                  <a:latin typeface="Arial Narrow" pitchFamily="34" charset="0"/>
                </a:rPr>
                <a:t>[MW/m</a:t>
              </a:r>
              <a:r>
                <a:rPr lang="en-US" sz="1100" i="0" baseline="30000" dirty="0" smtClean="0">
                  <a:solidFill>
                    <a:schemeClr val="tx1"/>
                  </a:solidFill>
                  <a:latin typeface="Arial Narrow" pitchFamily="34" charset="0"/>
                </a:rPr>
                <a:t>2</a:t>
              </a:r>
              <a:r>
                <a:rPr lang="en-US" sz="1100" i="0" dirty="0" smtClean="0">
                  <a:solidFill>
                    <a:schemeClr val="tx1"/>
                  </a:solidFill>
                  <a:latin typeface="Arial Narrow" pitchFamily="34" charset="0"/>
                </a:rPr>
                <a:t>]</a:t>
              </a:r>
              <a:endParaRPr lang="en-US" sz="900" i="0" baseline="-2500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118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4648200" cy="4724400"/>
          </a:xfrm>
        </p:spPr>
        <p:txBody>
          <a:bodyPr/>
          <a:lstStyle/>
          <a:p>
            <a:pPr marL="231775" indent="-231775" defTabSz="912813"/>
            <a:r>
              <a:rPr lang="en-US" sz="2200" b="1" dirty="0" smtClean="0">
                <a:ea typeface="ヒラギノ角ゴ Pro W3" charset="-128"/>
              </a:rPr>
              <a:t>Full non-inductive (NI) current drive for steady-state operation</a:t>
            </a:r>
          </a:p>
          <a:p>
            <a:pPr marL="631825" lvl="1" indent="-231775" defTabSz="912813">
              <a:buFont typeface="Wingdings" pitchFamily="2" charset="2"/>
              <a:buChar char="Ø"/>
            </a:pPr>
            <a:r>
              <a:rPr lang="en-US" sz="1800" b="1" dirty="0" smtClean="0">
                <a:ea typeface="ヒラギノ角ゴ Pro W3" charset="-128"/>
              </a:rPr>
              <a:t>ST requires NI start-up/ramp-up</a:t>
            </a:r>
          </a:p>
          <a:p>
            <a:pPr marL="231775" indent="-231775" defTabSz="912813"/>
            <a:endParaRPr lang="en-US" sz="1800" b="1" dirty="0" smtClean="0">
              <a:ea typeface="ヒラギノ角ゴ Pro W3" charset="-128"/>
            </a:endParaRPr>
          </a:p>
          <a:p>
            <a:pPr marL="231775" indent="-231775" defTabSz="912813"/>
            <a:r>
              <a:rPr lang="en-US" sz="2200" b="1" dirty="0" smtClean="0">
                <a:ea typeface="ヒラギノ角ゴ Pro W3" charset="-128"/>
              </a:rPr>
              <a:t>High confinement to minimize auxiliary heating, device size</a:t>
            </a:r>
          </a:p>
          <a:p>
            <a:pPr marL="231775" lvl="1" indent="-231775" defTabSz="912813"/>
            <a:endParaRPr lang="en-US" sz="3200" b="1" dirty="0" smtClean="0">
              <a:ea typeface="ヒラギノ角ゴ Pro W3" charset="-128"/>
            </a:endParaRPr>
          </a:p>
          <a:p>
            <a:pPr marL="231775" indent="-231775" defTabSz="912813"/>
            <a:r>
              <a:rPr lang="en-US" sz="2200" b="1" dirty="0" smtClean="0">
                <a:ea typeface="ヒラギノ角ゴ Pro W3" charset="-128"/>
              </a:rPr>
              <a:t>Sustained high </a:t>
            </a:r>
            <a:r>
              <a:rPr lang="en-US" sz="2200" b="1" dirty="0" smtClean="0">
                <a:latin typeface="Symbol" pitchFamily="18" charset="2"/>
                <a:ea typeface="ヒラギノ角ゴ Pro W3" charset="-128"/>
              </a:rPr>
              <a:t>b</a:t>
            </a:r>
            <a:r>
              <a:rPr lang="en-US" sz="2200" b="1" dirty="0" smtClean="0">
                <a:ea typeface="ヒラギノ角ゴ Pro W3" charset="-128"/>
              </a:rPr>
              <a:t> to minimize magnet size, forces, power</a:t>
            </a:r>
          </a:p>
          <a:p>
            <a:pPr marL="231775" indent="-231775" defTabSz="912813"/>
            <a:endParaRPr lang="en-US" sz="3200" b="1" dirty="0" smtClean="0">
              <a:ea typeface="ヒラギノ角ゴ Pro W3" charset="-128"/>
            </a:endParaRPr>
          </a:p>
          <a:p>
            <a:pPr marL="231775" indent="-231775" defTabSz="912813"/>
            <a:r>
              <a:rPr lang="en-US" sz="2200" b="1" dirty="0" err="1" smtClean="0">
                <a:ea typeface="ヒラギノ角ゴ Pro W3" charset="-128"/>
              </a:rPr>
              <a:t>Divertor</a:t>
            </a:r>
            <a:r>
              <a:rPr lang="en-US" sz="2200" b="1" dirty="0" smtClean="0">
                <a:ea typeface="ヒラギノ角ゴ Pro W3" charset="-128"/>
              </a:rPr>
              <a:t>/first-wall survival with intense power/particle fluxes</a:t>
            </a:r>
          </a:p>
          <a:p>
            <a:endParaRPr lang="en-US" sz="2200" b="1" dirty="0"/>
          </a:p>
        </p:txBody>
      </p:sp>
      <p:sp>
        <p:nvSpPr>
          <p:cNvPr id="124" name="Right Arrow 123"/>
          <p:cNvSpPr/>
          <p:nvPr/>
        </p:nvSpPr>
        <p:spPr bwMode="auto">
          <a:xfrm>
            <a:off x="4724400" y="1600200"/>
            <a:ext cx="304800" cy="3048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5" name="Right Arrow 124"/>
          <p:cNvSpPr/>
          <p:nvPr/>
        </p:nvSpPr>
        <p:spPr bwMode="auto">
          <a:xfrm>
            <a:off x="4724400" y="2971800"/>
            <a:ext cx="304800" cy="3048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6" name="Right Arrow 125"/>
          <p:cNvSpPr/>
          <p:nvPr/>
        </p:nvSpPr>
        <p:spPr bwMode="auto">
          <a:xfrm>
            <a:off x="4724400" y="4343400"/>
            <a:ext cx="304800" cy="3048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7" name="Right Arrow 126"/>
          <p:cNvSpPr/>
          <p:nvPr/>
        </p:nvSpPr>
        <p:spPr bwMode="auto">
          <a:xfrm>
            <a:off x="4724400" y="5638800"/>
            <a:ext cx="304800" cy="304800"/>
          </a:xfrm>
          <a:prstGeom prst="righ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3911" y="990600"/>
            <a:ext cx="4360489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i="0" dirty="0" smtClean="0"/>
              <a:t>Requirements for ST / </a:t>
            </a:r>
            <a:r>
              <a:rPr lang="en-US" sz="1600" i="0" dirty="0" err="1" smtClean="0"/>
              <a:t>tokamak</a:t>
            </a:r>
            <a:r>
              <a:rPr lang="en-US" sz="1600" i="0" dirty="0" smtClean="0"/>
              <a:t> next-steps:</a:t>
            </a:r>
            <a:endParaRPr lang="en-US" sz="1600" i="0" dirty="0"/>
          </a:p>
        </p:txBody>
      </p:sp>
      <p:sp>
        <p:nvSpPr>
          <p:cNvPr id="9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03E72-236E-4343-8ADE-EC89DE24475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3333CC"/>
                </a:solidFill>
              </a:rPr>
              <a:t>NSTX Upgrade incorporates </a:t>
            </a:r>
            <a:r>
              <a:rPr lang="en-US" sz="2800" dirty="0" smtClean="0">
                <a:solidFill>
                  <a:srgbClr val="FF0000"/>
                </a:solidFill>
              </a:rPr>
              <a:t>2 new capabilities:</a:t>
            </a:r>
            <a:endParaRPr lang="en-US" sz="2800" dirty="0" smtClean="0">
              <a:solidFill>
                <a:srgbClr val="3333CC"/>
              </a:solidFill>
            </a:endParaRPr>
          </a:p>
        </p:txBody>
      </p:sp>
      <p:grpSp>
        <p:nvGrpSpPr>
          <p:cNvPr id="2" name="Group 63"/>
          <p:cNvGrpSpPr>
            <a:grpSpLocks noChangeAspect="1"/>
          </p:cNvGrpSpPr>
          <p:nvPr/>
        </p:nvGrpSpPr>
        <p:grpSpPr bwMode="auto">
          <a:xfrm>
            <a:off x="76200" y="990600"/>
            <a:ext cx="2438400" cy="3200400"/>
            <a:chOff x="0" y="990600"/>
            <a:chExt cx="2566736" cy="3368387"/>
          </a:xfrm>
        </p:grpSpPr>
        <p:pic>
          <p:nvPicPr>
            <p:cNvPr id="14371" name="Picture 42" descr="CS_comparis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990600"/>
              <a:ext cx="2430463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2" name="Text Box 44"/>
            <p:cNvSpPr txBox="1">
              <a:spLocks noChangeArrowheads="1"/>
            </p:cNvSpPr>
            <p:nvPr/>
          </p:nvSpPr>
          <p:spPr bwMode="auto">
            <a:xfrm>
              <a:off x="1283368" y="3694838"/>
              <a:ext cx="1283368" cy="664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 bIns="18288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i="0" dirty="0">
                  <a:solidFill>
                    <a:srgbClr val="FF0000"/>
                  </a:solidFill>
                  <a:ea typeface="ＭＳ Ｐゴシック" pitchFamily="34" charset="-128"/>
                </a:rPr>
                <a:t>TF OD = 40cm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800" dirty="0">
                <a:solidFill>
                  <a:schemeClr val="accent2"/>
                </a:solidFill>
                <a:ea typeface="ＭＳ Ｐゴシック" pitchFamily="34" charset="-128"/>
              </a:endParaRPr>
            </a:p>
          </p:txBody>
        </p:sp>
        <p:sp>
          <p:nvSpPr>
            <p:cNvPr id="14373" name="Text Box 45"/>
            <p:cNvSpPr txBox="1">
              <a:spLocks noChangeArrowheads="1"/>
            </p:cNvSpPr>
            <p:nvPr/>
          </p:nvSpPr>
          <p:spPr bwMode="auto">
            <a:xfrm>
              <a:off x="68399" y="1027389"/>
              <a:ext cx="1110290" cy="524840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b="0" i="0">
                  <a:latin typeface="Arial Narrow" pitchFamily="34" charset="0"/>
                  <a:ea typeface="ＭＳ Ｐゴシック" pitchFamily="34" charset="-128"/>
                </a:rPr>
                <a:t>Previous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800" b="0" i="0">
                  <a:latin typeface="Arial Narrow" pitchFamily="34" charset="0"/>
                  <a:ea typeface="ＭＳ Ｐゴシック" pitchFamily="34" charset="-128"/>
                </a:rPr>
                <a:t>center-stack</a:t>
              </a:r>
            </a:p>
          </p:txBody>
        </p:sp>
        <p:sp>
          <p:nvSpPr>
            <p:cNvPr id="14374" name="Text Box 43"/>
            <p:cNvSpPr txBox="1">
              <a:spLocks noChangeArrowheads="1"/>
            </p:cNvSpPr>
            <p:nvPr/>
          </p:nvSpPr>
          <p:spPr bwMode="auto">
            <a:xfrm>
              <a:off x="0" y="3696231"/>
              <a:ext cx="1219200" cy="583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0" i="0">
                  <a:solidFill>
                    <a:schemeClr val="accent2"/>
                  </a:solidFill>
                  <a:latin typeface="Arial" pitchFamily="34" charset="0"/>
                  <a:ea typeface="ＭＳ Ｐゴシック" pitchFamily="34" charset="-128"/>
                </a:rPr>
                <a:t>TF OD = 20cm 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14351" name="Picture 4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201039"/>
            <a:ext cx="2649538" cy="23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6248400" y="3595687"/>
            <a:ext cx="2819400" cy="21544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Normalized e-</a:t>
            </a:r>
            <a:r>
              <a:rPr lang="en-US" sz="1400" i="0" dirty="0" err="1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collisionality</a:t>
            </a: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  <a:cs typeface="Arial" charset="0"/>
              </a:rPr>
              <a:t>n</a:t>
            </a:r>
            <a:r>
              <a:rPr lang="en-US" i="0" baseline="-25000" dirty="0">
                <a:solidFill>
                  <a:schemeClr val="tx1"/>
                </a:solidFill>
                <a:latin typeface="Helvetica" charset="0"/>
                <a:cs typeface="Arial" charset="0"/>
              </a:rPr>
              <a:t>e</a:t>
            </a:r>
            <a:r>
              <a:rPr lang="en-US" i="0" dirty="0">
                <a:solidFill>
                  <a:schemeClr val="tx1"/>
                </a:solidFill>
                <a:latin typeface="Helvetica" charset="0"/>
                <a:cs typeface="Arial" charset="0"/>
              </a:rPr>
              <a:t>* </a:t>
            </a:r>
            <a:r>
              <a:rPr lang="en-US" i="0" dirty="0">
                <a:solidFill>
                  <a:schemeClr val="tx1"/>
                </a:solidFill>
                <a:latin typeface="Helvetica" charset="0"/>
                <a:cs typeface="Arial" charset="0"/>
                <a:sym typeface="Symbol" pitchFamily="18" charset="2"/>
              </a:rPr>
              <a:t> </a:t>
            </a: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n</a:t>
            </a:r>
            <a:r>
              <a:rPr lang="en-US" sz="1400" i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e </a:t>
            </a: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/</a:t>
            </a:r>
            <a:r>
              <a:rPr lang="en-US" sz="900" i="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T</a:t>
            </a:r>
            <a:r>
              <a:rPr lang="en-US" sz="1400" i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e</a:t>
            </a:r>
            <a:r>
              <a:rPr lang="en-US" sz="1400" i="0" baseline="3000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</a:t>
            </a:r>
            <a:endParaRPr lang="en-US" i="0" baseline="30000" dirty="0">
              <a:solidFill>
                <a:schemeClr val="tx1"/>
              </a:solidFill>
              <a:latin typeface="Arial Narrow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14353" name="Text Box 11"/>
          <p:cNvSpPr txBox="1">
            <a:spLocks noChangeArrowheads="1"/>
          </p:cNvSpPr>
          <p:nvPr/>
        </p:nvSpPr>
        <p:spPr bwMode="auto">
          <a:xfrm>
            <a:off x="6772486" y="2283558"/>
            <a:ext cx="647545" cy="43101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100">
                <a:solidFill>
                  <a:schemeClr val="tx1"/>
                </a:solidFill>
              </a:rPr>
              <a:t>ITER-like scaling</a:t>
            </a:r>
          </a:p>
        </p:txBody>
      </p:sp>
      <p:sp>
        <p:nvSpPr>
          <p:cNvPr id="14354" name="Text Box 12"/>
          <p:cNvSpPr txBox="1">
            <a:spLocks noChangeArrowheads="1"/>
          </p:cNvSpPr>
          <p:nvPr/>
        </p:nvSpPr>
        <p:spPr bwMode="auto">
          <a:xfrm>
            <a:off x="6772485" y="1143000"/>
            <a:ext cx="771022" cy="46488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100">
                <a:solidFill>
                  <a:srgbClr val="FF0000"/>
                </a:solidFill>
              </a:rPr>
              <a:t>ST-FNSF </a:t>
            </a:r>
          </a:p>
          <a:p>
            <a:pPr algn="ctr">
              <a:spcBef>
                <a:spcPct val="20000"/>
              </a:spcBef>
            </a:pPr>
            <a:endParaRPr lang="en-US" sz="1100">
              <a:solidFill>
                <a:srgbClr val="FF0000"/>
              </a:solidFill>
            </a:endParaRPr>
          </a:p>
        </p:txBody>
      </p:sp>
      <p:sp>
        <p:nvSpPr>
          <p:cNvPr id="14355" name="Arc 13"/>
          <p:cNvSpPr>
            <a:spLocks/>
          </p:cNvSpPr>
          <p:nvPr/>
        </p:nvSpPr>
        <p:spPr bwMode="auto">
          <a:xfrm rot="549913" flipH="1">
            <a:off x="6727967" y="2287608"/>
            <a:ext cx="1442136" cy="711330"/>
          </a:xfrm>
          <a:custGeom>
            <a:avLst/>
            <a:gdLst>
              <a:gd name="T0" fmla="*/ 0 w 20035"/>
              <a:gd name="T1" fmla="*/ 2147483647 h 21600"/>
              <a:gd name="T2" fmla="*/ 2147483647 w 20035"/>
              <a:gd name="T3" fmla="*/ 2147483647 h 21600"/>
              <a:gd name="T4" fmla="*/ 2147483647 w 20035"/>
              <a:gd name="T5" fmla="*/ 2147483647 h 21600"/>
              <a:gd name="T6" fmla="*/ 0 60000 65536"/>
              <a:gd name="T7" fmla="*/ 0 60000 65536"/>
              <a:gd name="T8" fmla="*/ 0 60000 65536"/>
              <a:gd name="T9" fmla="*/ 0 w 20035"/>
              <a:gd name="T10" fmla="*/ 0 h 21600"/>
              <a:gd name="T11" fmla="*/ 20035 w 200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35" h="21600" fill="none" extrusionOk="0">
                <a:moveTo>
                  <a:pt x="-1" y="6029"/>
                </a:moveTo>
                <a:cubicBezTo>
                  <a:pt x="4023" y="2160"/>
                  <a:pt x="9388" y="-1"/>
                  <a:pt x="14971" y="0"/>
                </a:cubicBezTo>
                <a:cubicBezTo>
                  <a:pt x="16676" y="0"/>
                  <a:pt x="18376" y="202"/>
                  <a:pt x="20034" y="602"/>
                </a:cubicBezTo>
              </a:path>
              <a:path w="20035" h="21600" stroke="0" extrusionOk="0">
                <a:moveTo>
                  <a:pt x="-1" y="6029"/>
                </a:moveTo>
                <a:cubicBezTo>
                  <a:pt x="4023" y="2160"/>
                  <a:pt x="9388" y="-1"/>
                  <a:pt x="14971" y="0"/>
                </a:cubicBezTo>
                <a:cubicBezTo>
                  <a:pt x="16676" y="0"/>
                  <a:pt x="18376" y="202"/>
                  <a:pt x="20034" y="602"/>
                </a:cubicBezTo>
                <a:lnTo>
                  <a:pt x="14971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4356" name="Line 14"/>
          <p:cNvSpPr>
            <a:spLocks noChangeShapeType="1"/>
          </p:cNvSpPr>
          <p:nvPr/>
        </p:nvSpPr>
        <p:spPr bwMode="auto">
          <a:xfrm>
            <a:off x="7549539" y="1894823"/>
            <a:ext cx="0" cy="518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57" name="Line 15"/>
          <p:cNvSpPr>
            <a:spLocks noChangeShapeType="1"/>
          </p:cNvSpPr>
          <p:nvPr/>
        </p:nvSpPr>
        <p:spPr bwMode="auto">
          <a:xfrm>
            <a:off x="8197084" y="1894823"/>
            <a:ext cx="0" cy="6478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58" name="Line 16"/>
          <p:cNvSpPr>
            <a:spLocks noChangeShapeType="1"/>
          </p:cNvSpPr>
          <p:nvPr/>
        </p:nvSpPr>
        <p:spPr bwMode="auto">
          <a:xfrm>
            <a:off x="7161013" y="1700456"/>
            <a:ext cx="0" cy="518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59" name="Text Box 17"/>
          <p:cNvSpPr txBox="1">
            <a:spLocks noChangeArrowheads="1"/>
          </p:cNvSpPr>
          <p:nvPr/>
        </p:nvSpPr>
        <p:spPr bwMode="auto">
          <a:xfrm>
            <a:off x="7111098" y="1865128"/>
            <a:ext cx="108978" cy="215508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i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360" name="Text Box 18"/>
          <p:cNvSpPr txBox="1">
            <a:spLocks noChangeArrowheads="1"/>
          </p:cNvSpPr>
          <p:nvPr/>
        </p:nvSpPr>
        <p:spPr bwMode="auto">
          <a:xfrm>
            <a:off x="8166612" y="1353564"/>
            <a:ext cx="678018" cy="246294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000" i="0" dirty="0">
                <a:solidFill>
                  <a:schemeClr val="tx1"/>
                </a:solidFill>
                <a:sym typeface="Math1"/>
              </a:rPr>
              <a:t> </a:t>
            </a:r>
            <a:r>
              <a:rPr lang="en-US" sz="1000" i="0" dirty="0">
                <a:solidFill>
                  <a:schemeClr val="tx1"/>
                </a:solidFill>
              </a:rPr>
              <a:t>constant q, </a:t>
            </a:r>
            <a:r>
              <a:rPr lang="en-US" sz="1000" i="0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000" i="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1000" i="0" dirty="0">
                <a:solidFill>
                  <a:schemeClr val="tx1"/>
                </a:solidFill>
                <a:latin typeface="Symbol" pitchFamily="18" charset="2"/>
              </a:rPr>
              <a:t>r*</a:t>
            </a:r>
          </a:p>
        </p:txBody>
      </p:sp>
      <p:sp>
        <p:nvSpPr>
          <p:cNvPr id="14361" name="Text Box 19"/>
          <p:cNvSpPr txBox="1">
            <a:spLocks noChangeArrowheads="1"/>
          </p:cNvSpPr>
          <p:nvPr/>
        </p:nvSpPr>
        <p:spPr bwMode="auto">
          <a:xfrm>
            <a:off x="7480976" y="1640758"/>
            <a:ext cx="775467" cy="431014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100" dirty="0">
                <a:solidFill>
                  <a:srgbClr val="FF0000"/>
                </a:solidFill>
              </a:rPr>
              <a:t>NSTX Upgrade</a:t>
            </a:r>
          </a:p>
        </p:txBody>
      </p:sp>
      <p:sp>
        <p:nvSpPr>
          <p:cNvPr id="14362" name="Line 20"/>
          <p:cNvSpPr>
            <a:spLocks noChangeShapeType="1"/>
          </p:cNvSpPr>
          <p:nvPr/>
        </p:nvSpPr>
        <p:spPr bwMode="auto">
          <a:xfrm flipH="1" flipV="1">
            <a:off x="6857872" y="1376510"/>
            <a:ext cx="1359844" cy="12309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63" name="Line 21"/>
          <p:cNvSpPr>
            <a:spLocks noChangeShapeType="1"/>
          </p:cNvSpPr>
          <p:nvPr/>
        </p:nvSpPr>
        <p:spPr bwMode="auto">
          <a:xfrm>
            <a:off x="7549539" y="2172876"/>
            <a:ext cx="64754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2667000" y="1371600"/>
            <a:ext cx="3352800" cy="2133600"/>
          </a:xfrm>
          <a:prstGeom prst="homePlate">
            <a:avLst>
              <a:gd name="adj" fmla="val 6730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0"/>
          <a:lstStyle/>
          <a:p>
            <a:pPr marL="231775" indent="-231775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Reduces </a:t>
            </a:r>
            <a:r>
              <a:rPr lang="en-US" sz="1800" i="0" kern="0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* 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 ST-FNSF values </a:t>
            </a:r>
            <a:r>
              <a:rPr lang="en-US" sz="1800" i="0" kern="0" dirty="0" smtClean="0">
                <a:solidFill>
                  <a:schemeClr val="tx1"/>
                </a:solidFill>
                <a:latin typeface="Arial Narrow" pitchFamily="34" charset="0"/>
              </a:rPr>
              <a:t> to 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understand ST confinement</a:t>
            </a:r>
          </a:p>
          <a:p>
            <a:pPr marL="342900" lvl="1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Expect 2x higher T by doubling </a:t>
            </a:r>
            <a:r>
              <a:rPr lang="en-US" sz="1600" i="0" kern="0" dirty="0" smtClean="0">
                <a:solidFill>
                  <a:schemeClr val="accent2"/>
                </a:solidFill>
                <a:latin typeface="Arial Narrow" pitchFamily="34" charset="0"/>
              </a:rPr>
              <a:t>B</a:t>
            </a:r>
            <a:r>
              <a:rPr lang="en-US" sz="1600" i="0" kern="0" baseline="-25000" dirty="0" smtClean="0">
                <a:solidFill>
                  <a:schemeClr val="accent2"/>
                </a:solidFill>
                <a:latin typeface="Arial Narrow" pitchFamily="34" charset="0"/>
              </a:rPr>
              <a:t>T</a:t>
            </a: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, I</a:t>
            </a:r>
            <a:r>
              <a:rPr lang="en-US" sz="1600" i="0" kern="0" baseline="-25000" dirty="0">
                <a:solidFill>
                  <a:schemeClr val="accent2"/>
                </a:solidFill>
                <a:latin typeface="Arial Narrow" pitchFamily="34" charset="0"/>
              </a:rPr>
              <a:t>P</a:t>
            </a: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US" sz="1600" i="0" kern="0" dirty="0" smtClean="0">
                <a:solidFill>
                  <a:schemeClr val="accent2"/>
                </a:solidFill>
                <a:latin typeface="Arial Narrow" pitchFamily="34" charset="0"/>
              </a:rPr>
              <a:t>and NBI </a:t>
            </a: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heating </a:t>
            </a:r>
            <a:r>
              <a:rPr lang="en-US" sz="1600" i="0" kern="0" dirty="0" smtClean="0">
                <a:solidFill>
                  <a:schemeClr val="accent2"/>
                </a:solidFill>
                <a:latin typeface="Arial Narrow" pitchFamily="34" charset="0"/>
              </a:rPr>
              <a:t>power</a:t>
            </a:r>
            <a:endParaRPr lang="en-US" sz="1600" i="0" kern="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0"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800" i="0" kern="0" dirty="0" smtClean="0">
                <a:solidFill>
                  <a:schemeClr val="tx1"/>
                </a:solidFill>
                <a:latin typeface="Arial Narrow" pitchFamily="34" charset="0"/>
              </a:rPr>
              <a:t>5x </a:t>
            </a:r>
            <a:r>
              <a:rPr lang="en-US" sz="1800" i="0" kern="0" dirty="0">
                <a:solidFill>
                  <a:schemeClr val="tx1"/>
                </a:solidFill>
                <a:latin typeface="Arial Narrow" pitchFamily="34" charset="0"/>
              </a:rPr>
              <a:t>longer pulse-length</a:t>
            </a:r>
          </a:p>
          <a:p>
            <a:pPr marL="342900" lvl="1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q(</a:t>
            </a:r>
            <a:r>
              <a:rPr lang="en-US" sz="1600" i="0" kern="0" dirty="0" err="1">
                <a:solidFill>
                  <a:schemeClr val="accent2"/>
                </a:solidFill>
                <a:latin typeface="Arial Narrow" pitchFamily="34" charset="0"/>
              </a:rPr>
              <a:t>r,t</a:t>
            </a:r>
            <a:r>
              <a:rPr lang="en-US" sz="1600" i="0" kern="0" dirty="0">
                <a:solidFill>
                  <a:schemeClr val="accent2"/>
                </a:solidFill>
                <a:latin typeface="Arial Narrow" pitchFamily="34" charset="0"/>
              </a:rPr>
              <a:t>) profile equilibration</a:t>
            </a:r>
          </a:p>
          <a:p>
            <a:pPr marL="342900" lvl="1" indent="-1143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i="0" kern="0" dirty="0" smtClean="0">
                <a:solidFill>
                  <a:schemeClr val="accent2"/>
                </a:solidFill>
                <a:latin typeface="Arial Narrow" pitchFamily="34" charset="0"/>
              </a:rPr>
              <a:t>Test non-inductive ramp-up</a:t>
            </a:r>
            <a:endParaRPr lang="en-US" sz="1600" i="0" kern="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i="0" kern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350" name="Text Box 45"/>
          <p:cNvSpPr txBox="1">
            <a:spLocks noChangeArrowheads="1"/>
          </p:cNvSpPr>
          <p:nvPr/>
        </p:nvSpPr>
        <p:spPr bwMode="auto">
          <a:xfrm>
            <a:off x="1295400" y="1028700"/>
            <a:ext cx="1241425" cy="49530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000" i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New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000" i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center-stack</a:t>
            </a:r>
          </a:p>
        </p:txBody>
      </p:sp>
      <p:grpSp>
        <p:nvGrpSpPr>
          <p:cNvPr id="3" name="Group 54"/>
          <p:cNvGrpSpPr/>
          <p:nvPr/>
        </p:nvGrpSpPr>
        <p:grpSpPr>
          <a:xfrm>
            <a:off x="76200" y="3962400"/>
            <a:ext cx="8991600" cy="2565400"/>
            <a:chOff x="76200" y="3962400"/>
            <a:chExt cx="8991600" cy="2565400"/>
          </a:xfrm>
        </p:grpSpPr>
        <p:sp>
          <p:nvSpPr>
            <p:cNvPr id="36" name="Content Placeholder 2"/>
            <p:cNvSpPr txBox="1">
              <a:spLocks/>
            </p:cNvSpPr>
            <p:nvPr/>
          </p:nvSpPr>
          <p:spPr bwMode="auto">
            <a:xfrm>
              <a:off x="2667000" y="4419600"/>
              <a:ext cx="3276600" cy="1905000"/>
            </a:xfrm>
            <a:prstGeom prst="homePlate">
              <a:avLst>
                <a:gd name="adj" fmla="val 6578"/>
              </a:avLst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Ins="0"/>
            <a:lstStyle/>
            <a:p>
              <a:pPr marL="225425" lvl="1" indent="-225425" eaLnBrk="0" hangingPunct="0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sz="1800" i="0" kern="0" dirty="0">
                  <a:solidFill>
                    <a:schemeClr val="tx1"/>
                  </a:solidFill>
                  <a:latin typeface="Arial Narrow" pitchFamily="34" charset="0"/>
                </a:rPr>
                <a:t>2x higher CD efficiency from larger tangency radius R</a:t>
              </a:r>
              <a:r>
                <a:rPr lang="en-US" sz="1800" i="0" kern="0" baseline="-25000" dirty="0">
                  <a:solidFill>
                    <a:schemeClr val="tx1"/>
                  </a:solidFill>
                  <a:latin typeface="Arial Narrow" pitchFamily="34" charset="0"/>
                </a:rPr>
                <a:t>TAN</a:t>
              </a:r>
            </a:p>
            <a:p>
              <a:pPr marL="225425" indent="-225425" eaLnBrk="0" hangingPunct="0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sz="1800" i="0" kern="0" dirty="0">
                  <a:solidFill>
                    <a:schemeClr val="tx1"/>
                  </a:solidFill>
                  <a:latin typeface="Arial Narrow" pitchFamily="34" charset="0"/>
                </a:rPr>
                <a:t>100% non-inductive CD </a:t>
              </a:r>
              <a:r>
                <a:rPr lang="en-US" sz="1800" i="0" kern="0" dirty="0" smtClean="0">
                  <a:solidFill>
                    <a:schemeClr val="tx1"/>
                  </a:solidFill>
                  <a:latin typeface="Arial Narrow" pitchFamily="34" charset="0"/>
                </a:rPr>
                <a:t>with core q(r</a:t>
              </a:r>
              <a:r>
                <a:rPr lang="en-US" sz="1800" i="0" kern="0" dirty="0">
                  <a:solidFill>
                    <a:schemeClr val="tx1"/>
                  </a:solidFill>
                  <a:latin typeface="Arial Narrow" pitchFamily="34" charset="0"/>
                </a:rPr>
                <a:t>) profile controllable by:</a:t>
              </a:r>
            </a:p>
            <a:p>
              <a:pPr marL="338138" lvl="1" indent="-112713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1600" i="0" kern="0" dirty="0">
                  <a:solidFill>
                    <a:schemeClr val="accent2"/>
                  </a:solidFill>
                  <a:latin typeface="Arial Narrow" pitchFamily="34" charset="0"/>
                </a:rPr>
                <a:t>NBI tangency radius</a:t>
              </a:r>
              <a:endParaRPr lang="en-US" sz="1600" i="0" kern="0" baseline="-25000" dirty="0">
                <a:solidFill>
                  <a:schemeClr val="accent2"/>
                </a:solidFill>
                <a:latin typeface="Arial Narrow" pitchFamily="34" charset="0"/>
              </a:endParaRPr>
            </a:p>
            <a:p>
              <a:pPr marL="338138" lvl="1" indent="-112713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1600" i="0" kern="0" dirty="0">
                  <a:solidFill>
                    <a:schemeClr val="accent2"/>
                  </a:solidFill>
                  <a:latin typeface="Arial Narrow" pitchFamily="34" charset="0"/>
                </a:rPr>
                <a:t>Plasma </a:t>
              </a:r>
              <a:r>
                <a:rPr lang="en-US" sz="1600" i="0" kern="0" dirty="0" smtClean="0">
                  <a:solidFill>
                    <a:schemeClr val="accent2"/>
                  </a:solidFill>
                  <a:latin typeface="Arial Narrow" pitchFamily="34" charset="0"/>
                </a:rPr>
                <a:t>density, position </a:t>
              </a:r>
              <a:r>
                <a:rPr lang="en-US" i="0" kern="0" dirty="0" smtClean="0">
                  <a:solidFill>
                    <a:schemeClr val="accent2"/>
                  </a:solidFill>
                  <a:latin typeface="Arial Narrow" pitchFamily="34" charset="0"/>
                </a:rPr>
                <a:t>(not shown)</a:t>
              </a:r>
              <a:endParaRPr lang="en-US" sz="1600" i="0" kern="0" dirty="0">
                <a:solidFill>
                  <a:schemeClr val="accent2"/>
                </a:solidFill>
                <a:latin typeface="Arial Narrow" pitchFamily="34" charset="0"/>
              </a:endParaRPr>
            </a:p>
            <a:p>
              <a:pPr marL="338138" lvl="1" indent="-112713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sz="1600" i="0" kern="0" dirty="0">
                <a:solidFill>
                  <a:schemeClr val="accent2"/>
                </a:solidFill>
                <a:latin typeface="Arial Narrow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endParaRPr lang="en-US" sz="1800" i="0" kern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76200" y="4260850"/>
              <a:ext cx="2530475" cy="2139950"/>
              <a:chOff x="137160" y="3962400"/>
              <a:chExt cx="2529840" cy="2139952"/>
            </a:xfrm>
          </p:grpSpPr>
          <p:pic>
            <p:nvPicPr>
              <p:cNvPr id="14364" name="Picture 47" descr="NBI_upgrade_topvie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0800000">
                <a:off x="232801" y="3962400"/>
                <a:ext cx="2209408" cy="2102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5" name="Text Box 48"/>
              <p:cNvSpPr txBox="1">
                <a:spLocks noChangeArrowheads="1"/>
              </p:cNvSpPr>
              <p:nvPr/>
            </p:nvSpPr>
            <p:spPr bwMode="auto">
              <a:xfrm>
                <a:off x="1310641" y="5757446"/>
                <a:ext cx="1356359" cy="338554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noFill/>
                <a:miter lim="800000"/>
                <a:headEnd/>
                <a:tailEnd/>
              </a:ln>
            </p:spPr>
            <p:txBody>
              <a:bodyPr lIns="0" tIns="91440" rIns="0" bIns="0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000" i="0">
                    <a:solidFill>
                      <a:srgbClr val="FF0000"/>
                    </a:solidFill>
                    <a:latin typeface="Arial Narrow" pitchFamily="34" charset="0"/>
                    <a:ea typeface="ＭＳ Ｐゴシック" pitchFamily="34" charset="-128"/>
                  </a:rPr>
                  <a:t> New 2</a:t>
                </a:r>
                <a:r>
                  <a:rPr lang="en-US" sz="2000" i="0" baseline="30000">
                    <a:solidFill>
                      <a:srgbClr val="FF0000"/>
                    </a:solidFill>
                    <a:latin typeface="Arial Narrow" pitchFamily="34" charset="0"/>
                    <a:ea typeface="ＭＳ Ｐゴシック" pitchFamily="34" charset="-128"/>
                  </a:rPr>
                  <a:t>nd</a:t>
                </a:r>
                <a:r>
                  <a:rPr lang="en-US" sz="2000" i="0">
                    <a:solidFill>
                      <a:srgbClr val="FF0000"/>
                    </a:solidFill>
                    <a:latin typeface="Arial Narrow" pitchFamily="34" charset="0"/>
                    <a:ea typeface="ＭＳ Ｐゴシック" pitchFamily="34" charset="-128"/>
                  </a:rPr>
                  <a:t> NBI</a:t>
                </a:r>
              </a:p>
            </p:txBody>
          </p:sp>
          <p:sp>
            <p:nvSpPr>
              <p:cNvPr id="14366" name="Text Box 51"/>
              <p:cNvSpPr txBox="1">
                <a:spLocks noChangeArrowheads="1"/>
              </p:cNvSpPr>
              <p:nvPr/>
            </p:nvSpPr>
            <p:spPr bwMode="auto">
              <a:xfrm>
                <a:off x="137160" y="5760720"/>
                <a:ext cx="1158240" cy="341632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noFill/>
                <a:miter lim="800000"/>
                <a:headEnd/>
                <a:tailEnd/>
              </a:ln>
            </p:spPr>
            <p:txBody>
              <a:bodyPr lIns="0" tIns="91440" rIns="0" bIns="27432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800" b="0" i="0">
                    <a:latin typeface="Arial Narrow" pitchFamily="34" charset="0"/>
                    <a:ea typeface="ＭＳ Ｐゴシック" pitchFamily="34" charset="-128"/>
                    <a:cs typeface="Helvetica" pitchFamily="34" charset="0"/>
                  </a:rPr>
                  <a:t>Present NBI</a:t>
                </a:r>
              </a:p>
            </p:txBody>
          </p:sp>
        </p:grpSp>
        <p:pic>
          <p:nvPicPr>
            <p:cNvPr id="14367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0" y="4039224"/>
              <a:ext cx="2971800" cy="248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8153400" y="5410200"/>
              <a:ext cx="892175" cy="744050"/>
            </a:xfrm>
            <a:prstGeom prst="rect">
              <a:avLst/>
            </a:prstGeom>
            <a:solidFill>
              <a:srgbClr val="EAEAEA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91440" rIns="0" bIns="0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100" i="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R</a:t>
              </a:r>
              <a:r>
                <a:rPr lang="en-US" sz="1100" i="0" baseline="-2500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TAN </a:t>
              </a:r>
              <a:r>
                <a:rPr lang="en-US" sz="1100" i="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[cm]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i="0" baseline="3000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__________________ 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 50,  60, 70, 130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 60,  70,120,130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i="0" dirty="0">
                  <a:solidFill>
                    <a:schemeClr val="accent2"/>
                  </a:solidFill>
                  <a:latin typeface="Arial Narrow" pitchFamily="34" charset="0"/>
                  <a:cs typeface="Arial" charset="0"/>
                </a:rPr>
                <a:t>70,110,120,130</a:t>
              </a:r>
            </a:p>
          </p:txBody>
        </p:sp>
        <p:grpSp>
          <p:nvGrpSpPr>
            <p:cNvPr id="5" name="Group 36"/>
            <p:cNvGrpSpPr/>
            <p:nvPr/>
          </p:nvGrpSpPr>
          <p:grpSpPr bwMode="auto">
            <a:xfrm>
              <a:off x="6662496" y="4551578"/>
              <a:ext cx="993699" cy="577595"/>
              <a:chOff x="5818188" y="3756025"/>
              <a:chExt cx="1019178" cy="601321"/>
            </a:xfrm>
            <a:solidFill>
              <a:schemeClr val="bg1"/>
            </a:solidFill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5818188" y="3756025"/>
                <a:ext cx="825500" cy="579438"/>
                <a:chOff x="3739" y="3074"/>
                <a:chExt cx="371" cy="230"/>
              </a:xfrm>
              <a:grpFill/>
            </p:grpSpPr>
            <p:sp>
              <p:nvSpPr>
                <p:cNvPr id="21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600" i="0"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2" name="Rectangle 13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600" i="0">
                    <a:latin typeface="Helvetica" charset="0"/>
                    <a:cs typeface="Arial" charset="0"/>
                  </a:endParaRPr>
                </a:p>
              </p:txBody>
            </p:sp>
          </p:grp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5897563" y="4256088"/>
                <a:ext cx="217487" cy="25400"/>
              </a:xfrm>
              <a:custGeom>
                <a:avLst/>
                <a:gdLst>
                  <a:gd name="T0" fmla="*/ 0 w 98"/>
                  <a:gd name="T1" fmla="*/ 0 h 9"/>
                  <a:gd name="T2" fmla="*/ 2147483647 w 98"/>
                  <a:gd name="T3" fmla="*/ 0 h 9"/>
                  <a:gd name="T4" fmla="*/ 2147483647 w 98"/>
                  <a:gd name="T5" fmla="*/ 2147483647 h 9"/>
                  <a:gd name="T6" fmla="*/ 0 w 98"/>
                  <a:gd name="T7" fmla="*/ 2147483647 h 9"/>
                  <a:gd name="T8" fmla="*/ 0 w 98"/>
                  <a:gd name="T9" fmla="*/ 0 h 9"/>
                  <a:gd name="T10" fmla="*/ 2147483647 w 98"/>
                  <a:gd name="T11" fmla="*/ 0 h 9"/>
                  <a:gd name="T12" fmla="*/ 2147483647 w 98"/>
                  <a:gd name="T13" fmla="*/ 0 h 9"/>
                  <a:gd name="T14" fmla="*/ 2147483647 w 98"/>
                  <a:gd name="T15" fmla="*/ 2147483647 h 9"/>
                  <a:gd name="T16" fmla="*/ 2147483647 w 98"/>
                  <a:gd name="T17" fmla="*/ 2147483647 h 9"/>
                  <a:gd name="T18" fmla="*/ 2147483647 w 98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9"/>
                  <a:gd name="T32" fmla="*/ 98 w 98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9">
                    <a:moveTo>
                      <a:pt x="0" y="0"/>
                    </a:moveTo>
                    <a:lnTo>
                      <a:pt x="36" y="0"/>
                    </a:lnTo>
                    <a:lnTo>
                      <a:pt x="3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62" y="0"/>
                    </a:moveTo>
                    <a:lnTo>
                      <a:pt x="98" y="0"/>
                    </a:lnTo>
                    <a:lnTo>
                      <a:pt x="98" y="9"/>
                    </a:lnTo>
                    <a:lnTo>
                      <a:pt x="62" y="9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600" i="0">
                  <a:latin typeface="Helvetica" charset="0"/>
                  <a:cs typeface="Arial" charset="0"/>
                </a:endParaRPr>
              </a:p>
            </p:txBody>
          </p:sp>
          <p:grpSp>
            <p:nvGrpSpPr>
              <p:cNvPr id="7" name="Group 39"/>
              <p:cNvGrpSpPr>
                <a:grpSpLocks/>
              </p:cNvGrpSpPr>
              <p:nvPr/>
            </p:nvGrpSpPr>
            <p:grpSpPr bwMode="auto">
              <a:xfrm>
                <a:off x="5867403" y="3783013"/>
                <a:ext cx="969963" cy="320675"/>
                <a:chOff x="3115" y="2129"/>
                <a:chExt cx="611" cy="202"/>
              </a:xfrm>
              <a:grpFill/>
            </p:grpSpPr>
            <p:sp>
              <p:nvSpPr>
                <p:cNvPr id="25" name="Line 14"/>
                <p:cNvSpPr>
                  <a:spLocks noChangeShapeType="1"/>
                </p:cNvSpPr>
                <p:nvPr/>
              </p:nvSpPr>
              <p:spPr bwMode="auto">
                <a:xfrm>
                  <a:off x="3134" y="2331"/>
                  <a:ext cx="148" cy="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00" i="0"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3115" y="2129"/>
                  <a:ext cx="55" cy="1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100" i="0" dirty="0">
                      <a:solidFill>
                        <a:schemeClr val="tx1"/>
                      </a:solidFill>
                      <a:latin typeface="Arial" pitchFamily="34" charset="0"/>
                      <a:cs typeface="Arial" charset="0"/>
                    </a:rPr>
                    <a:t>n</a:t>
                  </a:r>
                  <a:endParaRPr lang="en-US" sz="2400" i="0" dirty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5" y="2183"/>
                  <a:ext cx="44" cy="9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000" i="0">
                      <a:solidFill>
                        <a:schemeClr val="tx1"/>
                      </a:solidFill>
                      <a:latin typeface="Arial" pitchFamily="34" charset="0"/>
                      <a:cs typeface="Arial" charset="0"/>
                    </a:rPr>
                    <a:t>e</a:t>
                  </a:r>
                  <a:endParaRPr lang="en-US" sz="2400" i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8" name="Rectangle 18"/>
                <p:cNvSpPr>
                  <a:spLocks noChangeArrowheads="1"/>
                </p:cNvSpPr>
                <p:nvPr/>
              </p:nvSpPr>
              <p:spPr bwMode="auto">
                <a:xfrm>
                  <a:off x="3218" y="2129"/>
                  <a:ext cx="48" cy="1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100" i="0" dirty="0">
                      <a:solidFill>
                        <a:schemeClr val="tx1"/>
                      </a:solidFill>
                      <a:latin typeface="Arial" pitchFamily="34" charset="0"/>
                      <a:cs typeface="Arial" charset="0"/>
                    </a:rPr>
                    <a:t>/ </a:t>
                  </a:r>
                  <a:endParaRPr lang="en-US" sz="2400" i="0" dirty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9" name="Rectangle 19"/>
                <p:cNvSpPr>
                  <a:spLocks noChangeArrowheads="1"/>
                </p:cNvSpPr>
                <p:nvPr/>
              </p:nvSpPr>
              <p:spPr bwMode="auto">
                <a:xfrm>
                  <a:off x="3264" y="2129"/>
                  <a:ext cx="55" cy="1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100" i="0">
                      <a:solidFill>
                        <a:schemeClr val="tx1"/>
                      </a:solidFill>
                      <a:latin typeface="Arial" pitchFamily="34" charset="0"/>
                      <a:cs typeface="Arial" charset="0"/>
                    </a:rPr>
                    <a:t>n</a:t>
                  </a:r>
                  <a:endParaRPr lang="en-US" sz="2400" i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30" name="Rectangle 20"/>
                <p:cNvSpPr>
                  <a:spLocks noChangeArrowheads="1"/>
                </p:cNvSpPr>
                <p:nvPr/>
              </p:nvSpPr>
              <p:spPr bwMode="auto">
                <a:xfrm>
                  <a:off x="3315" y="2183"/>
                  <a:ext cx="411" cy="9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000" i="0" dirty="0">
                      <a:solidFill>
                        <a:schemeClr val="tx1"/>
                      </a:solidFill>
                      <a:latin typeface="Arial" pitchFamily="34" charset="0"/>
                      <a:cs typeface="Arial" charset="0"/>
                    </a:rPr>
                    <a:t>Greenwald</a:t>
                  </a:r>
                  <a:endParaRPr lang="en-US" sz="2400" i="0" dirty="0">
                    <a:solidFill>
                      <a:schemeClr val="tx1"/>
                    </a:solidFill>
                    <a:latin typeface="Helvetica" charset="0"/>
                    <a:cs typeface="Arial" charset="0"/>
                  </a:endParaRPr>
                </a:p>
              </p:txBody>
            </p:sp>
          </p:grp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6223000" y="4043363"/>
                <a:ext cx="262892" cy="1615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050" i="0" dirty="0">
                    <a:solidFill>
                      <a:srgbClr val="000000"/>
                    </a:solidFill>
                    <a:latin typeface="Arial" pitchFamily="34" charset="0"/>
                    <a:cs typeface="Arial" charset="0"/>
                  </a:rPr>
                  <a:t>0.95</a:t>
                </a:r>
                <a:endParaRPr lang="en-US" sz="2000" i="0" dirty="0">
                  <a:latin typeface="Helvetica" charset="0"/>
                  <a:cs typeface="Arial" charset="0"/>
                </a:endParaRPr>
              </a:p>
            </p:txBody>
          </p:sp>
          <p:sp>
            <p:nvSpPr>
              <p:cNvPr id="32" name="Rectangle 22"/>
              <p:cNvSpPr>
                <a:spLocks noChangeArrowheads="1"/>
              </p:cNvSpPr>
              <p:nvPr/>
            </p:nvSpPr>
            <p:spPr bwMode="auto">
              <a:xfrm>
                <a:off x="6224588" y="4195763"/>
                <a:ext cx="262892" cy="16158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1050" i="0" dirty="0">
                    <a:solidFill>
                      <a:srgbClr val="000000"/>
                    </a:solidFill>
                    <a:latin typeface="Arial" pitchFamily="34" charset="0"/>
                    <a:cs typeface="Arial" charset="0"/>
                  </a:rPr>
                  <a:t>0.72</a:t>
                </a:r>
                <a:endParaRPr lang="en-US" sz="2000" i="0" dirty="0">
                  <a:latin typeface="Helvetica" charset="0"/>
                  <a:cs typeface="Arial" charset="0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 bwMode="auto">
            <a:xfrm>
              <a:off x="6629400" y="3962400"/>
              <a:ext cx="2133600" cy="3810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52" name="TextBox 63"/>
            <p:cNvSpPr txBox="1">
              <a:spLocks noChangeArrowheads="1"/>
            </p:cNvSpPr>
            <p:nvPr/>
          </p:nvSpPr>
          <p:spPr bwMode="auto">
            <a:xfrm>
              <a:off x="6400800" y="4223367"/>
              <a:ext cx="2667000" cy="133883"/>
            </a:xfrm>
            <a:prstGeom prst="rect">
              <a:avLst/>
            </a:prstGeom>
            <a:noFill/>
            <a:ln w="3175">
              <a:noFill/>
              <a:headEnd/>
              <a:tailEnd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18288" rIns="0" bIns="18288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7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I</a:t>
              </a:r>
              <a:r>
                <a:rPr lang="en-US" sz="7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P</a:t>
              </a:r>
              <a:r>
                <a:rPr lang="en-US" sz="7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=0.95MA,  H</a:t>
              </a:r>
              <a:r>
                <a:rPr lang="en-US" sz="7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98y2</a:t>
              </a:r>
              <a:r>
                <a:rPr lang="en-US" sz="7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=1.2, </a:t>
              </a:r>
              <a:r>
                <a:rPr lang="en-US" sz="700" i="0" dirty="0" err="1">
                  <a:solidFill>
                    <a:schemeClr val="tx1"/>
                  </a:solidFill>
                  <a:latin typeface="Symbol" pitchFamily="18" charset="2"/>
                  <a:cs typeface="Arial" charset="0"/>
                </a:rPr>
                <a:t>b</a:t>
              </a:r>
              <a:r>
                <a:rPr lang="en-US" sz="700" i="0" baseline="-25000" dirty="0" err="1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N</a:t>
              </a:r>
              <a:r>
                <a:rPr lang="en-US" sz="7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=5, </a:t>
              </a:r>
              <a:r>
                <a:rPr lang="en-US" sz="700" i="0" dirty="0" err="1">
                  <a:solidFill>
                    <a:schemeClr val="tx1"/>
                  </a:solidFill>
                  <a:latin typeface="Symbol" pitchFamily="18" charset="2"/>
                  <a:cs typeface="Arial" charset="0"/>
                </a:rPr>
                <a:t>b</a:t>
              </a:r>
              <a:r>
                <a:rPr lang="en-US" sz="700" i="0" baseline="-25000" dirty="0" err="1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T</a:t>
              </a:r>
              <a:r>
                <a:rPr lang="en-US" sz="7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 = </a:t>
              </a:r>
              <a:r>
                <a:rPr lang="en-US" sz="700" i="0" dirty="0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10%, B</a:t>
              </a:r>
              <a:r>
                <a:rPr lang="en-US" sz="700" i="0" baseline="-25000" dirty="0" smtClean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T </a:t>
              </a:r>
              <a:r>
                <a:rPr lang="en-US" sz="7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= 1T, P</a:t>
              </a:r>
              <a:r>
                <a:rPr lang="en-US" sz="7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NBI </a:t>
              </a:r>
              <a:r>
                <a:rPr lang="en-US" sz="7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= 10MW, P</a:t>
              </a:r>
              <a:r>
                <a:rPr lang="en-US" sz="700" i="0" baseline="-2500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RF</a:t>
              </a:r>
              <a:r>
                <a:rPr lang="en-US" sz="700" i="0" dirty="0">
                  <a:solidFill>
                    <a:schemeClr val="tx1"/>
                  </a:solidFill>
                  <a:latin typeface="Arial Narrow" pitchFamily="34" charset="0"/>
                  <a:cs typeface="Arial" charset="0"/>
                </a:rPr>
                <a:t> = 4MW</a:t>
              </a:r>
            </a:p>
          </p:txBody>
        </p:sp>
      </p:grp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8305800" y="2133600"/>
            <a:ext cx="546867" cy="261610"/>
          </a:xfrm>
          <a:prstGeom prst="rect">
            <a:avLst/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100" dirty="0" smtClean="0">
                <a:solidFill>
                  <a:srgbClr val="FF0000"/>
                </a:solidFill>
              </a:rPr>
              <a:t>NSTX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Proposed longer-term facility enhancements:</a:t>
            </a:r>
            <a:br>
              <a:rPr lang="en-US" sz="3200" dirty="0" smtClean="0"/>
            </a:br>
            <a:r>
              <a:rPr lang="en-US" sz="2000" dirty="0" smtClean="0"/>
              <a:t>(2014-2018)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95800" cy="53340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Improved particle control tools</a:t>
            </a:r>
          </a:p>
          <a:p>
            <a:pPr marL="403225" lvl="1" indent="-174625"/>
            <a:r>
              <a:rPr lang="en-US" b="1" dirty="0" smtClean="0">
                <a:latin typeface="Arial Narrow" pitchFamily="34" charset="0"/>
              </a:rPr>
              <a:t>Control deuterium inventory and trigger rapid ELMs to expel impurities</a:t>
            </a:r>
          </a:p>
          <a:p>
            <a:pPr marL="403225" lvl="1" indent="-174625"/>
            <a:r>
              <a:rPr lang="en-US" b="1" dirty="0" smtClean="0">
                <a:latin typeface="Arial Narrow" pitchFamily="34" charset="0"/>
              </a:rPr>
              <a:t>Access low </a:t>
            </a:r>
            <a:r>
              <a:rPr lang="en-US" b="1" dirty="0" smtClean="0">
                <a:latin typeface="Symbol" pitchFamily="18" charset="2"/>
              </a:rPr>
              <a:t>n</a:t>
            </a:r>
            <a:r>
              <a:rPr lang="en-US" b="1" dirty="0" smtClean="0">
                <a:latin typeface="Arial Narrow" pitchFamily="34" charset="0"/>
              </a:rPr>
              <a:t>*, understand role of Li</a:t>
            </a:r>
          </a:p>
          <a:p>
            <a:endParaRPr lang="en-US" sz="2000" b="1" dirty="0" smtClean="0">
              <a:latin typeface="Arial Narrow" pitchFamily="34" charset="0"/>
            </a:endParaRPr>
          </a:p>
          <a:p>
            <a:endParaRPr lang="en-US" sz="3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Disruption avoidance, mitigation</a:t>
            </a:r>
          </a:p>
          <a:p>
            <a:pPr marL="403225" lvl="1" indent="-174625"/>
            <a:r>
              <a:rPr lang="en-US" sz="1800" b="1" dirty="0" smtClean="0">
                <a:latin typeface="Arial Narrow" pitchFamily="34" charset="0"/>
              </a:rPr>
              <a:t>3D sensors &amp; coils, massive gas injection</a:t>
            </a:r>
          </a:p>
          <a:p>
            <a:pPr marL="401638" lvl="1" indent="-173038"/>
            <a:endParaRPr lang="en-US" sz="1400" b="1" dirty="0" smtClean="0">
              <a:latin typeface="Arial Narrow" pitchFamily="34" charset="0"/>
            </a:endParaRPr>
          </a:p>
          <a:p>
            <a:pPr marL="401638" lvl="1" indent="-173038"/>
            <a:endParaRPr lang="en-US" sz="3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ECH to raise start-up plasma T</a:t>
            </a:r>
            <a:r>
              <a:rPr lang="en-US" b="1" baseline="-25000" dirty="0" smtClean="0">
                <a:latin typeface="Arial Narrow" pitchFamily="34" charset="0"/>
              </a:rPr>
              <a:t>e</a:t>
            </a:r>
            <a:r>
              <a:rPr lang="en-US" b="1" dirty="0" smtClean="0">
                <a:latin typeface="Arial Narrow" pitchFamily="34" charset="0"/>
              </a:rPr>
              <a:t> to enable FW+NBI+BS I</a:t>
            </a:r>
            <a:r>
              <a:rPr lang="en-US" b="1" baseline="-25000" dirty="0" smtClean="0">
                <a:latin typeface="Arial Narrow" pitchFamily="34" charset="0"/>
              </a:rPr>
              <a:t>P</a:t>
            </a:r>
            <a:r>
              <a:rPr lang="en-US" b="1" dirty="0" smtClean="0">
                <a:latin typeface="Arial Narrow" pitchFamily="34" charset="0"/>
              </a:rPr>
              <a:t> ramp-up</a:t>
            </a:r>
          </a:p>
          <a:p>
            <a:pPr marL="403225" lvl="1" indent="-174625"/>
            <a:r>
              <a:rPr lang="en-US" b="1" dirty="0" smtClean="0">
                <a:latin typeface="Arial Narrow" pitchFamily="34" charset="0"/>
              </a:rPr>
              <a:t>Also EBW-CD start-up, sustainment</a:t>
            </a:r>
          </a:p>
          <a:p>
            <a:endParaRPr lang="en-US" sz="6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Begin transition to high-Z PFCs, assess flowing liquid metals</a:t>
            </a:r>
          </a:p>
          <a:p>
            <a:pPr marL="403225" lvl="1" indent="-174625"/>
            <a:r>
              <a:rPr lang="en-US" b="1" dirty="0" smtClean="0">
                <a:latin typeface="Arial Narrow" pitchFamily="34" charset="0"/>
              </a:rPr>
              <a:t>Plus </a:t>
            </a:r>
            <a:r>
              <a:rPr lang="en-US" b="1" dirty="0" err="1" smtClean="0">
                <a:latin typeface="Arial Narrow" pitchFamily="34" charset="0"/>
              </a:rPr>
              <a:t>divertor</a:t>
            </a:r>
            <a:r>
              <a:rPr lang="en-US" b="1" dirty="0" smtClean="0">
                <a:latin typeface="Arial Narrow" pitchFamily="34" charset="0"/>
              </a:rPr>
              <a:t> Thomson, spectroscopy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0EA5AC-81EB-4DD9-B75B-8EC6FB29C0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80"/>
          <p:cNvGrpSpPr/>
          <p:nvPr/>
        </p:nvGrpSpPr>
        <p:grpSpPr>
          <a:xfrm>
            <a:off x="6019800" y="3124200"/>
            <a:ext cx="1752600" cy="1219200"/>
            <a:chOff x="4419600" y="4191000"/>
            <a:chExt cx="1752600" cy="12192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800600" y="4249821"/>
              <a:ext cx="1066800" cy="1160379"/>
            </a:xfrm>
            <a:prstGeom prst="rect">
              <a:avLst/>
            </a:prstGeom>
            <a:noFill/>
          </p:spPr>
        </p:pic>
        <p:sp>
          <p:nvSpPr>
            <p:cNvPr id="16" name="Text Box 48"/>
            <p:cNvSpPr txBox="1">
              <a:spLocks noChangeArrowheads="1"/>
            </p:cNvSpPr>
            <p:nvPr/>
          </p:nvSpPr>
          <p:spPr bwMode="auto">
            <a:xfrm>
              <a:off x="4419600" y="4191000"/>
              <a:ext cx="1752600" cy="329321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0" rIns="0" bIns="4572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i="0" dirty="0" err="1" smtClean="0">
                  <a:solidFill>
                    <a:schemeClr val="accent2"/>
                  </a:solidFill>
                  <a:latin typeface="Arial Narrow" pitchFamily="34" charset="0"/>
                  <a:ea typeface="ＭＳ Ｐゴシック" pitchFamily="34" charset="-128"/>
                </a:rPr>
                <a:t>Midplane</a:t>
              </a: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+ off-</a:t>
              </a:r>
              <a:r>
                <a:rPr lang="en-US" sz="1400" i="0" dirty="0" err="1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midplane</a:t>
              </a:r>
              <a:r>
                <a:rPr lang="en-US" sz="1400" i="0" dirty="0" smtClean="0">
                  <a:solidFill>
                    <a:srgbClr val="FF0000"/>
                  </a:solidFill>
                  <a:latin typeface="Arial Narrow" pitchFamily="34" charset="0"/>
                  <a:ea typeface="ＭＳ Ｐゴシック" pitchFamily="34" charset="-128"/>
                </a:rPr>
                <a:t> </a:t>
              </a:r>
              <a:r>
                <a:rPr lang="en-US" sz="9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non-</a:t>
              </a:r>
              <a:r>
                <a:rPr lang="en-US" sz="900" i="0" dirty="0" err="1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axisymmetric</a:t>
              </a:r>
              <a:r>
                <a:rPr lang="en-US" sz="9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 control coils (NCC)</a:t>
              </a:r>
              <a:endParaRPr lang="en-US" i="0" baseline="-250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grpSp>
        <p:nvGrpSpPr>
          <p:cNvPr id="6" name="Group 64"/>
          <p:cNvGrpSpPr/>
          <p:nvPr/>
        </p:nvGrpSpPr>
        <p:grpSpPr>
          <a:xfrm>
            <a:off x="4495800" y="3124200"/>
            <a:ext cx="1238250" cy="981075"/>
            <a:chOff x="6076950" y="4343400"/>
            <a:chExt cx="1238250" cy="981075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6950" y="4343400"/>
              <a:ext cx="12382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6096000" y="4976687"/>
              <a:ext cx="1143000" cy="347788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45720" rIns="0" bIns="0" anchor="ctr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Extended low-f MHD sensor set</a:t>
              </a:r>
              <a:endParaRPr lang="en-US" sz="1400" i="0" baseline="-250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grpSp>
        <p:nvGrpSpPr>
          <p:cNvPr id="7" name="Group 52"/>
          <p:cNvGrpSpPr/>
          <p:nvPr/>
        </p:nvGrpSpPr>
        <p:grpSpPr>
          <a:xfrm>
            <a:off x="5029200" y="4125802"/>
            <a:ext cx="1238551" cy="1589198"/>
            <a:chOff x="6953551" y="537700"/>
            <a:chExt cx="1238551" cy="1589198"/>
          </a:xfrm>
        </p:grpSpPr>
        <p:pic>
          <p:nvPicPr>
            <p:cNvPr id="25" name="Picture 1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15551" y="537700"/>
              <a:ext cx="476551" cy="158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6953551" y="1060098"/>
              <a:ext cx="762000" cy="5005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>
              <a:spAutoFit/>
            </a:bodyPr>
            <a:lstStyle/>
            <a:p>
              <a:pPr algn="ctr" defTabSz="912813" eaLnBrk="0" hangingPunct="0">
                <a:lnSpc>
                  <a:spcPct val="70000"/>
                </a:lnSpc>
                <a:defRPr/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1-2MW</a:t>
              </a:r>
            </a:p>
            <a:p>
              <a:pPr algn="ctr" defTabSz="912813" eaLnBrk="0" hangingPunct="0">
                <a:lnSpc>
                  <a:spcPct val="70000"/>
                </a:lnSpc>
                <a:buFontTx/>
                <a:buNone/>
                <a:defRPr/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28 GHz</a:t>
              </a:r>
            </a:p>
            <a:p>
              <a:pPr algn="ctr" defTabSz="912813" eaLnBrk="0" hangingPunct="0">
                <a:lnSpc>
                  <a:spcPct val="70000"/>
                </a:lnSpc>
                <a:buFontTx/>
                <a:buNone/>
                <a:defRPr/>
              </a:pPr>
              <a:r>
                <a:rPr lang="en-US" sz="1400" i="0" dirty="0" err="1" smtClean="0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rPr>
                <a:t>gyrotron</a:t>
              </a:r>
              <a:endParaRPr lang="en-US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6172200" y="1039782"/>
            <a:ext cx="1524000" cy="1703418"/>
            <a:chOff x="6473538" y="2500262"/>
            <a:chExt cx="1454728" cy="1606618"/>
          </a:xfrm>
        </p:grpSpPr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 l="5" r="55959"/>
            <a:stretch>
              <a:fillRect/>
            </a:stretch>
          </p:blipFill>
          <p:spPr bwMode="auto">
            <a:xfrm>
              <a:off x="6477000" y="2514600"/>
              <a:ext cx="1447800" cy="1592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48"/>
            <p:cNvSpPr txBox="1">
              <a:spLocks noChangeArrowheads="1"/>
            </p:cNvSpPr>
            <p:nvPr/>
          </p:nvSpPr>
          <p:spPr bwMode="auto">
            <a:xfrm>
              <a:off x="6473538" y="2500262"/>
              <a:ext cx="1454728" cy="290287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91440" tIns="45720" rIns="0" bIns="4572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i="0" dirty="0" err="1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Divertor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 </a:t>
              </a:r>
              <a:r>
                <a:rPr lang="en-US" sz="1400" i="0" dirty="0" err="1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cryo</a:t>
              </a: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-pump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oup 37"/>
          <p:cNvGrpSpPr/>
          <p:nvPr/>
        </p:nvGrpSpPr>
        <p:grpSpPr>
          <a:xfrm>
            <a:off x="4343400" y="1041654"/>
            <a:ext cx="1828800" cy="1625345"/>
            <a:chOff x="5032375" y="969637"/>
            <a:chExt cx="1752600" cy="1515583"/>
          </a:xfrm>
        </p:grpSpPr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1450" y="1177467"/>
              <a:ext cx="1329811" cy="130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48"/>
            <p:cNvSpPr txBox="1">
              <a:spLocks noChangeArrowheads="1"/>
            </p:cNvSpPr>
            <p:nvPr/>
          </p:nvSpPr>
          <p:spPr bwMode="auto">
            <a:xfrm>
              <a:off x="5032375" y="969637"/>
              <a:ext cx="1752600" cy="286992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Upward Li evaporator</a:t>
              </a:r>
              <a:endParaRPr lang="en-US" sz="1400" i="0" baseline="-25000" dirty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7772400" y="1066800"/>
            <a:ext cx="1219200" cy="1752600"/>
            <a:chOff x="6324600" y="990600"/>
            <a:chExt cx="1219200" cy="1752600"/>
          </a:xfrm>
        </p:grpSpPr>
        <p:pic>
          <p:nvPicPr>
            <p:cNvPr id="35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9400" y="1346787"/>
              <a:ext cx="711369" cy="139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48"/>
            <p:cNvSpPr txBox="1">
              <a:spLocks noChangeArrowheads="1"/>
            </p:cNvSpPr>
            <p:nvPr/>
          </p:nvSpPr>
          <p:spPr bwMode="auto">
            <a:xfrm>
              <a:off x="6324600" y="990600"/>
              <a:ext cx="1219200" cy="344710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  <a:ea typeface="ＭＳ Ｐゴシック" pitchFamily="34" charset="-128"/>
                </a:rPr>
                <a:t>Li granule injector (LGI)</a:t>
              </a:r>
              <a:endParaRPr lang="en-US" sz="1400" i="0" baseline="-250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</a:endParaRPr>
            </a:p>
          </p:txBody>
        </p:sp>
      </p:grpSp>
      <p:pic>
        <p:nvPicPr>
          <p:cNvPr id="37" name="Picture 36" descr="Picture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48600" y="2895600"/>
            <a:ext cx="1219200" cy="1608700"/>
          </a:xfrm>
          <a:prstGeom prst="rect">
            <a:avLst/>
          </a:prstGeom>
        </p:spPr>
      </p:pic>
      <p:grpSp>
        <p:nvGrpSpPr>
          <p:cNvPr id="11" name="Group 67"/>
          <p:cNvGrpSpPr/>
          <p:nvPr/>
        </p:nvGrpSpPr>
        <p:grpSpPr>
          <a:xfrm>
            <a:off x="4343400" y="5715000"/>
            <a:ext cx="1524000" cy="686494"/>
            <a:chOff x="6324600" y="5790506"/>
            <a:chExt cx="1524000" cy="686494"/>
          </a:xfrm>
        </p:grpSpPr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40415" y="5791200"/>
              <a:ext cx="65942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30"/>
            <p:cNvSpPr txBox="1">
              <a:spLocks noChangeArrowheads="1"/>
            </p:cNvSpPr>
            <p:nvPr/>
          </p:nvSpPr>
          <p:spPr bwMode="auto">
            <a:xfrm>
              <a:off x="6324600" y="5790506"/>
              <a:ext cx="1524000" cy="2292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91440" bIns="45720">
              <a:spAutoFit/>
            </a:bodyPr>
            <a:lstStyle/>
            <a:p>
              <a:pPr algn="ctr">
                <a:lnSpc>
                  <a:spcPct val="85000"/>
                </a:lnSpc>
                <a:buFontTx/>
                <a:buNone/>
              </a:pPr>
              <a:r>
                <a:rPr lang="en-US" sz="1400" i="0" dirty="0" smtClean="0">
                  <a:solidFill>
                    <a:schemeClr val="tx1"/>
                  </a:solidFill>
                  <a:latin typeface="Arial Narrow" pitchFamily="34" charset="0"/>
                </a:rPr>
                <a:t>High-Z tiles</a:t>
              </a:r>
              <a:endParaRPr lang="en-US" sz="14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6846277" y="6019800"/>
              <a:ext cx="87923" cy="152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00925" y="5257800"/>
            <a:ext cx="1743075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791200" y="5867400"/>
            <a:ext cx="1627188" cy="60960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108360" tIns="63360" rIns="108360" bIns="63360">
            <a:noAutofit/>
          </a:bodyPr>
          <a:lstStyle/>
          <a:p>
            <a:pPr algn="r">
              <a:lnSpc>
                <a:spcPct val="8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b="1" i="0" dirty="0">
                <a:solidFill>
                  <a:schemeClr val="tx1"/>
                </a:solidFill>
                <a:latin typeface="Arial Narrow" pitchFamily="34" charset="0"/>
              </a:rPr>
              <a:t>Actively-supplied, capillary-restrained, gas-cooled LM-PFC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NSTX-U team developed 5 year plan for FY2014-18</a:t>
            </a:r>
            <a:br>
              <a:rPr lang="en-US" sz="2800" dirty="0" smtClean="0"/>
            </a:br>
            <a:r>
              <a:rPr lang="en-US" sz="2800" dirty="0" smtClean="0"/>
              <a:t>Highest priority goals: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715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2800" i="0" kern="0" dirty="0" smtClean="0">
                <a:solidFill>
                  <a:srgbClr val="FF0000"/>
                </a:solidFill>
                <a:latin typeface="+mn-lt"/>
                <a:ea typeface="+mj-ea"/>
                <a:cs typeface="Calibri" pitchFamily="34" charset="0"/>
              </a:rPr>
              <a:t>5 year plan successfully peer-reviewed in May 2013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1143000"/>
            <a:ext cx="88392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1143000"/>
            <a:ext cx="883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Demonstrate 100% non-inductive sustainment at performance that extrapolates to ≥ 1MW/m</a:t>
            </a:r>
            <a:r>
              <a:rPr kumimoji="0" lang="en-US" sz="23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2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neutron wall loading in FNSF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Access reduced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n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* and high-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b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combined with ability to vary q and rotation to dramatically extend ST physics understanding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Develop and understand non-inductive start-up and ramp-up </a:t>
            </a:r>
            <a:b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(overdrive) to project to ST-FNSF with small/no solenoid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4.	Develop and utilize high-flux-expansion “snowflake”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divertor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b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and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radiative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detachment for mitigating very high heat fluxes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5.	Begin to assess high-Z PFCs + liquid lithium to develop high-duty-factor integrated PMI solutions for next-steps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dirty="0" smtClean="0"/>
              <a:t>Highest priority research goals for NSTX-U: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317B6-8226-4E36-9643-9EDAD18AE5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1295400"/>
            <a:ext cx="883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Demonstrate 100% non-inductive sustainment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Access reduced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* and high-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Calibri" pitchFamily="34" charset="0"/>
              </a:rPr>
              <a:t>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combined with ability to vary q and rotation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Develop/understand non-inductive start-up,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ramp-up 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(overdrive) </a:t>
            </a:r>
            <a:r>
              <a:rPr lang="en-US" sz="2800" b="0" i="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Calibri" pitchFamily="34" charset="0"/>
              </a:rPr>
              <a:t>for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ST-FNSF with small/no solenoid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4.	Develop high-flux-expansion “snowflake”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divertor</a:t>
            </a:r>
            <a:r>
              <a:rPr lang="en-US" sz="2800" b="0" i="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Calibri" pitchFamily="34" charset="0"/>
              </a:rPr>
              <a:t> +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</a:b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radiative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detachment </a:t>
            </a:r>
            <a:r>
              <a:rPr lang="en-US" sz="2800" b="0" i="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Calibri" pitchFamily="34" charset="0"/>
              </a:rPr>
              <a:t>to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mitigate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high heat fluxes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5.	Assess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high-Z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+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liquid </a:t>
            </a:r>
            <a:r>
              <a:rPr lang="en-US" sz="2800" b="0" i="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Calibri" pitchFamily="34" charset="0"/>
              </a:rPr>
              <a:t>L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lang="en-US" sz="2800" b="0" i="0" kern="0" dirty="0" smtClean="0">
                <a:solidFill>
                  <a:schemeClr val="bg1">
                    <a:lumMod val="85000"/>
                  </a:schemeClr>
                </a:solidFill>
                <a:latin typeface="+mn-lt"/>
                <a:cs typeface="Calibri" pitchFamily="34" charset="0"/>
              </a:rPr>
              <a:t>plasma facing components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TRANSP simulations support goal of accessing </a:t>
            </a:r>
            <a:br>
              <a:rPr lang="en-US" sz="2400" dirty="0" smtClean="0"/>
            </a:br>
            <a:r>
              <a:rPr lang="en-US" sz="2400" dirty="0" smtClean="0"/>
              <a:t>and controlling 100% non-inductive plasma operation</a:t>
            </a:r>
            <a:endParaRPr lang="en-US" sz="2400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55A5C58C-FD11-4B94-BFF4-CA8E3597B32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3" name="Group 38"/>
          <p:cNvGrpSpPr>
            <a:grpSpLocks noChangeAspect="1"/>
          </p:cNvGrpSpPr>
          <p:nvPr/>
        </p:nvGrpSpPr>
        <p:grpSpPr>
          <a:xfrm>
            <a:off x="4191000" y="2590800"/>
            <a:ext cx="4876800" cy="3729464"/>
            <a:chOff x="4419600" y="2061736"/>
            <a:chExt cx="4724400" cy="3500864"/>
          </a:xfrm>
        </p:grpSpPr>
        <p:pic>
          <p:nvPicPr>
            <p:cNvPr id="16" name="Picture 15" descr="HighNI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2061736"/>
              <a:ext cx="4419600" cy="3500864"/>
            </a:xfrm>
            <a:prstGeom prst="rect">
              <a:avLst/>
            </a:prstGeom>
            <a:ln w="3175">
              <a:noFill/>
            </a:ln>
            <a:effectLst/>
          </p:spPr>
        </p:pic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5257800" y="2214136"/>
              <a:ext cx="3620060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81994" tIns="91440" rIns="81994" bIns="91440">
              <a:spAutoFit/>
            </a:bodyPr>
            <a:lstStyle/>
            <a:p>
              <a:pPr algn="ctr"/>
              <a:r>
                <a:rPr lang="en-US" sz="1600" i="0" dirty="0">
                  <a:solidFill>
                    <a:srgbClr val="000000"/>
                  </a:solidFill>
                </a:rPr>
                <a:t>Contours of Non-Inductive Fraction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800600" y="2438400"/>
              <a:ext cx="304800" cy="28194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  <p:sp>
          <p:nvSpPr>
            <p:cNvPr id="21" name="TextBox 10"/>
            <p:cNvSpPr txBox="1">
              <a:spLocks noChangeArrowheads="1"/>
            </p:cNvSpPr>
            <p:nvPr/>
          </p:nvSpPr>
          <p:spPr bwMode="auto">
            <a:xfrm>
              <a:off x="4419600" y="3433336"/>
              <a:ext cx="72022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1994" tIns="91440" rIns="81994" bIns="91440">
              <a:spAutoFit/>
            </a:bodyPr>
            <a:lstStyle/>
            <a:p>
              <a:pPr algn="ctr"/>
              <a:r>
                <a:rPr lang="en-US" sz="2400" i="0" dirty="0" smtClean="0">
                  <a:solidFill>
                    <a:srgbClr val="000000"/>
                  </a:solidFill>
                  <a:latin typeface="Arial Narrow" pitchFamily="34" charset="0"/>
                </a:rPr>
                <a:t>H</a:t>
              </a:r>
              <a:r>
                <a:rPr lang="en-US" sz="2400" i="0" baseline="-25000" dirty="0" smtClean="0">
                  <a:solidFill>
                    <a:srgbClr val="000000"/>
                  </a:solidFill>
                  <a:latin typeface="Arial Narrow" pitchFamily="34" charset="0"/>
                </a:rPr>
                <a:t>98y2</a:t>
              </a:r>
              <a:endParaRPr lang="en-US" sz="2400" i="0" baseline="-250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4267200" cy="14478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defRPr/>
            </a:pPr>
            <a:r>
              <a:rPr lang="en-US" sz="1800" dirty="0" smtClean="0">
                <a:cs typeface="Arial (Body)"/>
              </a:rPr>
              <a:t>Maximum sustained non-inductive fractions of 65% w/NBI at I</a:t>
            </a:r>
            <a:r>
              <a:rPr lang="en-US" sz="1800" baseline="-25000" dirty="0" smtClean="0">
                <a:cs typeface="Arial (Body)"/>
              </a:rPr>
              <a:t>P </a:t>
            </a:r>
            <a:r>
              <a:rPr lang="en-US" sz="1800" dirty="0" smtClean="0">
                <a:cs typeface="Arial (Body)"/>
              </a:rPr>
              <a:t>= 0.7 MA</a:t>
            </a:r>
          </a:p>
          <a:p>
            <a:pPr marL="231775" indent="-231775">
              <a:lnSpc>
                <a:spcPct val="90000"/>
              </a:lnSpc>
              <a:defRPr/>
            </a:pPr>
            <a:endParaRPr lang="en-US" sz="800" dirty="0" smtClean="0">
              <a:cs typeface="Arial (Body)"/>
            </a:endParaRPr>
          </a:p>
          <a:p>
            <a:pPr marL="231775" indent="-231775">
              <a:lnSpc>
                <a:spcPct val="90000"/>
              </a:lnSpc>
              <a:defRPr/>
            </a:pPr>
            <a:r>
              <a:rPr lang="en-US" sz="1800" dirty="0" smtClean="0">
                <a:cs typeface="Arial (Body)"/>
              </a:rPr>
              <a:t>70-100% non-inductive transiently with HHFW current-drive + bootstrap</a:t>
            </a:r>
          </a:p>
          <a:p>
            <a:pPr marL="231775" indent="-231775">
              <a:defRPr/>
            </a:pPr>
            <a:endParaRPr lang="en-US" sz="1800" dirty="0" smtClean="0">
              <a:cs typeface="Arial (Body)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657600"/>
            <a:ext cx="1143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000000"/>
                </a:solidFill>
                <a:latin typeface="Arial Narrow" pitchFamily="34" charset="0"/>
              </a:rPr>
              <a:t>Total non-inductive current fraction</a:t>
            </a:r>
            <a:endParaRPr lang="en-US" sz="2000" i="0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4" name="Group 41"/>
          <p:cNvGrpSpPr>
            <a:grpSpLocks noChangeAspect="1"/>
          </p:cNvGrpSpPr>
          <p:nvPr/>
        </p:nvGrpSpPr>
        <p:grpSpPr>
          <a:xfrm>
            <a:off x="1066800" y="2971800"/>
            <a:ext cx="3043051" cy="3352800"/>
            <a:chOff x="1272190" y="3124200"/>
            <a:chExt cx="2766410" cy="3244228"/>
          </a:xfrm>
        </p:grpSpPr>
        <p:sp>
          <p:nvSpPr>
            <p:cNvPr id="22" name="TextBox 21"/>
            <p:cNvSpPr txBox="1"/>
            <p:nvPr/>
          </p:nvSpPr>
          <p:spPr>
            <a:xfrm>
              <a:off x="2321858" y="6018429"/>
              <a:ext cx="8402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en-US" sz="1600" b="0" i="0" dirty="0" err="1" smtClean="0">
                  <a:solidFill>
                    <a:srgbClr val="000000"/>
                  </a:solidFill>
                  <a:latin typeface="+mn-lt"/>
                </a:rPr>
                <a:t>I</a:t>
              </a:r>
              <a:r>
                <a:rPr lang="en-US" sz="1600" b="0" i="0" baseline="-25000" dirty="0" err="1" smtClean="0">
                  <a:solidFill>
                    <a:srgbClr val="000000"/>
                  </a:solidFill>
                  <a:latin typeface="+mn-lt"/>
                </a:rPr>
                <a:t>p</a:t>
              </a:r>
              <a:r>
                <a:rPr lang="en-US" sz="1600" b="0" i="0" dirty="0" smtClean="0">
                  <a:solidFill>
                    <a:srgbClr val="000000"/>
                  </a:solidFill>
                  <a:latin typeface="+mn-lt"/>
                </a:rPr>
                <a:t> (MA)</a:t>
              </a:r>
              <a:endParaRPr lang="en-US" sz="1600" b="0" i="0" dirty="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25" name="Picture 24" descr="Screen shot 2011-11-07 at 10.20.46 PM.png"/>
            <p:cNvPicPr>
              <a:picLocks noChangeAspect="1"/>
            </p:cNvPicPr>
            <p:nvPr/>
          </p:nvPicPr>
          <p:blipFill rotWithShape="1">
            <a:blip r:embed="rId3" cstate="print"/>
            <a:srcRect l="5613" r="52041"/>
            <a:stretch/>
          </p:blipFill>
          <p:spPr>
            <a:xfrm>
              <a:off x="1272190" y="3124200"/>
              <a:ext cx="2766410" cy="324422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007181" y="3972723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FontTx/>
                <a:buNone/>
              </a:pPr>
              <a:r>
                <a:rPr lang="en-US" sz="1600" i="0" dirty="0" smtClean="0">
                  <a:solidFill>
                    <a:srgbClr val="000000"/>
                  </a:solidFill>
                  <a:latin typeface="+mn-lt"/>
                </a:rPr>
                <a:t>NSTX Results</a:t>
              </a:r>
              <a:endParaRPr lang="en-US" sz="1600" i="0" dirty="0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>
              <a:off x="2724316" y="4294185"/>
              <a:ext cx="533400" cy="185655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1819833" y="3227566"/>
              <a:ext cx="2168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FontTx/>
                <a:buNone/>
              </a:pPr>
              <a:r>
                <a:rPr lang="en-US" sz="1600" i="0" dirty="0" smtClean="0">
                  <a:solidFill>
                    <a:srgbClr val="FF0000"/>
                  </a:solidFill>
                  <a:latin typeface="+mn-lt"/>
                </a:rPr>
                <a:t>NSTX-U projections</a:t>
              </a:r>
              <a:endParaRPr lang="en-US" sz="16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896033" y="4524775"/>
              <a:ext cx="228600" cy="28315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 i="0" smtClean="0"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51405" y="5183019"/>
              <a:ext cx="22369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 i="0" dirty="0">
                  <a:solidFill>
                    <a:srgbClr val="9900FF"/>
                  </a:solidFill>
                  <a:latin typeface="+mn-lt"/>
                  <a:cs typeface="Arial" charset="0"/>
                </a:rPr>
                <a:t>via high harmonic FW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H="1" flipV="1">
              <a:off x="2031499" y="4294185"/>
              <a:ext cx="136583" cy="870547"/>
            </a:xfrm>
            <a:prstGeom prst="straightConnector1">
              <a:avLst/>
            </a:prstGeom>
            <a:noFill/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Rectangle 33"/>
            <p:cNvSpPr/>
            <p:nvPr/>
          </p:nvSpPr>
          <p:spPr bwMode="auto">
            <a:xfrm>
              <a:off x="1980700" y="3623044"/>
              <a:ext cx="76200" cy="611784"/>
            </a:xfrm>
            <a:prstGeom prst="rect">
              <a:avLst/>
            </a:prstGeom>
            <a:solidFill>
              <a:srgbClr val="CC66FF"/>
            </a:solidFill>
            <a:ln w="15875" cap="flat" cmpd="sng" algn="ctr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43000" y="1066800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NSTX achieved:</a:t>
            </a:r>
            <a:endParaRPr lang="en-US" sz="2000" i="0" dirty="0"/>
          </a:p>
        </p:txBody>
      </p:sp>
      <p:sp>
        <p:nvSpPr>
          <p:cNvPr id="38" name="TextBox 37"/>
          <p:cNvSpPr txBox="1"/>
          <p:nvPr/>
        </p:nvSpPr>
        <p:spPr>
          <a:xfrm>
            <a:off x="5014229" y="1066800"/>
            <a:ext cx="3977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/>
              <a:t>NSTX-U projections (TRANSP):</a:t>
            </a:r>
            <a:endParaRPr lang="en-US" sz="2000" i="0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4648200" y="14478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 (Body)"/>
              </a:rPr>
              <a:t>100% non-inductive at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 (Body)"/>
              </a:rPr>
              <a:t> I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 (Body)"/>
              </a:rPr>
              <a:t>P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 (Body)"/>
              </a:rPr>
              <a:t> = 0.6-1.3MA for range of power, density, confinement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 (Body)"/>
            </a:endParaRP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5334000" y="2450153"/>
            <a:ext cx="3045725" cy="3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4" tIns="45678" rIns="91354" bIns="45678">
            <a:spAutoFit/>
          </a:bodyPr>
          <a:lstStyle/>
          <a:p>
            <a:pPr algn="ctr"/>
            <a:r>
              <a:rPr lang="en-US" sz="1800" i="0" dirty="0" smtClean="0">
                <a:solidFill>
                  <a:srgbClr val="FF0000"/>
                </a:solidFill>
                <a:latin typeface="Arial Narrow" pitchFamily="34" charset="0"/>
              </a:rPr>
              <a:t>I</a:t>
            </a:r>
            <a:r>
              <a:rPr lang="en-US" sz="1800" i="0" baseline="-25000" dirty="0" smtClean="0">
                <a:solidFill>
                  <a:srgbClr val="FF0000"/>
                </a:solidFill>
                <a:latin typeface="Arial Narrow" pitchFamily="34" charset="0"/>
              </a:rPr>
              <a:t>P</a:t>
            </a:r>
            <a:r>
              <a:rPr lang="en-US" sz="1800" i="0" dirty="0" smtClean="0">
                <a:solidFill>
                  <a:srgbClr val="FF0000"/>
                </a:solidFill>
                <a:latin typeface="Arial Narrow" pitchFamily="34" charset="0"/>
              </a:rPr>
              <a:t>=1 </a:t>
            </a:r>
            <a:r>
              <a:rPr lang="en-US" sz="1800" i="0" dirty="0">
                <a:solidFill>
                  <a:srgbClr val="FF0000"/>
                </a:solidFill>
                <a:latin typeface="Arial Narrow" pitchFamily="34" charset="0"/>
              </a:rPr>
              <a:t>MA, </a:t>
            </a:r>
            <a:r>
              <a:rPr lang="en-US" sz="1800" i="0" dirty="0" smtClean="0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en-US" sz="1800" i="0" baseline="-25000" dirty="0" smtClean="0">
                <a:solidFill>
                  <a:srgbClr val="FF0000"/>
                </a:solidFill>
                <a:latin typeface="Arial Narrow" pitchFamily="34" charset="0"/>
              </a:rPr>
              <a:t>T</a:t>
            </a:r>
            <a:r>
              <a:rPr lang="en-US" sz="1800" i="0" dirty="0" smtClean="0">
                <a:solidFill>
                  <a:srgbClr val="FF0000"/>
                </a:solidFill>
                <a:latin typeface="Arial Narrow" pitchFamily="34" charset="0"/>
              </a:rPr>
              <a:t>=1.0 T, P</a:t>
            </a:r>
            <a:r>
              <a:rPr lang="en-US" sz="1800" i="0" baseline="-25000" dirty="0" smtClean="0">
                <a:solidFill>
                  <a:srgbClr val="FF0000"/>
                </a:solidFill>
                <a:latin typeface="Arial Narrow" pitchFamily="34" charset="0"/>
              </a:rPr>
              <a:t>NBI</a:t>
            </a:r>
            <a:r>
              <a:rPr lang="en-US" sz="1800" i="0" dirty="0" smtClean="0">
                <a:solidFill>
                  <a:srgbClr val="FF0000"/>
                </a:solidFill>
                <a:latin typeface="Arial Narrow" pitchFamily="34" charset="0"/>
              </a:rPr>
              <a:t>=12.6 </a:t>
            </a:r>
            <a:r>
              <a:rPr lang="en-US" sz="1800" i="0" dirty="0">
                <a:solidFill>
                  <a:srgbClr val="FF0000"/>
                </a:solidFill>
                <a:latin typeface="Arial Narrow" pitchFamily="34" charset="0"/>
              </a:rPr>
              <a:t>MW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139648</TotalTime>
  <Words>3760</Words>
  <Application>Microsoft Office PowerPoint</Application>
  <PresentationFormat>On-screen Show (4:3)</PresentationFormat>
  <Paragraphs>932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Blank Presentation</vt:lpstr>
      <vt:lpstr>1_Blank Presentation</vt:lpstr>
      <vt:lpstr>Slide 1</vt:lpstr>
      <vt:lpstr>NSTX Upgrade mission elements</vt:lpstr>
      <vt:lpstr>NSTX Upgrade will access next factor of two  increase in performance to bridge gaps to next-step STs</vt:lpstr>
      <vt:lpstr>NSTX-U aims to access performance levels of next-steps, approach Pilot-Plant regimes</vt:lpstr>
      <vt:lpstr>NSTX Upgrade incorporates 2 new capabilities:</vt:lpstr>
      <vt:lpstr>Proposed longer-term facility enhancements: (2014-2018)</vt:lpstr>
      <vt:lpstr>NSTX-U team developed 5 year plan for FY2014-18 Highest priority goals:</vt:lpstr>
      <vt:lpstr>Highest priority research goals for NSTX-U:</vt:lpstr>
      <vt:lpstr>TRANSP simulations support goal of accessing  and controlling 100% non-inductive plasma operation</vt:lpstr>
      <vt:lpstr>Advanced Scenarios and Control 5 Year Goals: </vt:lpstr>
      <vt:lpstr>Rapid TAE avalanches could impact NBI current-drive  in advanced scenarios for NSTX-U, FNSF, ITER AT</vt:lpstr>
      <vt:lpstr>Energetic Particle 5 Year Goals: </vt:lpstr>
      <vt:lpstr>NSTX/NSTX-U is making leading contributions to high-bN  stability physics, and assessing possible 3D coil upgrades</vt:lpstr>
      <vt:lpstr>NSTX has also made leading contributions  to disruption warning research</vt:lpstr>
      <vt:lpstr>Macroscopic Stability 5 Year Goals:</vt:lpstr>
      <vt:lpstr>Beginning to test/utilize transport models to predict NSTX temperature profiles, identify possible missing physics</vt:lpstr>
      <vt:lpstr>Transport and Turbulence 5 Year Goals:</vt:lpstr>
      <vt:lpstr>Highest priority research goals for NSTX-U:</vt:lpstr>
      <vt:lpstr>Simulations support non-inductive start-up/ramp-up strategy</vt:lpstr>
      <vt:lpstr>HHFW can efficiently heat low IP targets for plasma start-up</vt:lpstr>
      <vt:lpstr>Start-up/Ramp-up + RF Heating/Current Drive Goals:</vt:lpstr>
      <vt:lpstr>Highest priority research goals for NSTX-U:</vt:lpstr>
      <vt:lpstr>Snowflake divertor effective for heat flux mitigation</vt:lpstr>
      <vt:lpstr>Boundary Physics, SOL/Divertor, PMI 5 Year Goals: </vt:lpstr>
      <vt:lpstr>Lithium Granule Injector (LGI) developed for NSTX is promising tool for pedestal control and scenario optimization</vt:lpstr>
      <vt:lpstr>Summary:  NSTX-U aims to carry out leading research in support of FNSF/next-steps and ITER</vt:lpstr>
      <vt:lpstr>Backup</vt:lpstr>
      <vt:lpstr>NSTX-U internal component staging supports goal to assess compatibility of high tE and b + 100% NICD with metallic PFCs</vt:lpstr>
      <vt:lpstr>NSTX-U internal component staging supports goal to assess compatibility of high tE and b + 100% NICD with metallic PFCs</vt:lpstr>
      <vt:lpstr>Materials and PFCs 5 Year Goal:  Initiate comparative assessment of high-Z and liquid metal PFCs for long-pulse high-power-density next-step devices </vt:lpstr>
      <vt:lpstr>Plasma initiation with small or no transformer is unique  challenge for ST-based Fusion Nuclear Science Facility</vt:lpstr>
      <vt:lpstr>Slide 32</vt:lpstr>
      <vt:lpstr>Slide 33</vt:lpstr>
      <vt:lpstr>Slide 34</vt:lpstr>
      <vt:lpstr>NSTX-U 5 year plan aims to develop ST physics and scenario understanding necessary for assessing ST viability as FNSF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 Menard</cp:lastModifiedBy>
  <cp:revision>13952</cp:revision>
  <cp:lastPrinted>2013-02-17T23:08:05Z</cp:lastPrinted>
  <dcterms:created xsi:type="dcterms:W3CDTF">2003-10-01T16:23:57Z</dcterms:created>
  <dcterms:modified xsi:type="dcterms:W3CDTF">2013-09-19T00:22:00Z</dcterms:modified>
</cp:coreProperties>
</file>