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0" r:id="rId3"/>
    <p:sldId id="277" r:id="rId4"/>
    <p:sldId id="278" r:id="rId5"/>
    <p:sldId id="269" r:id="rId6"/>
    <p:sldId id="273" r:id="rId7"/>
    <p:sldId id="276" r:id="rId8"/>
    <p:sldId id="279" r:id="rId9"/>
    <p:sldId id="262" r:id="rId10"/>
    <p:sldId id="266" r:id="rId11"/>
    <p:sldId id="267" r:id="rId12"/>
    <p:sldId id="268" r:id="rId13"/>
    <p:sldId id="275" r:id="rId14"/>
    <p:sldId id="259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D508F-28C7-45C2-803D-551C5C2AE8A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A8D8-E104-448D-A811-CEC5DAF5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5AB5-6E93-40AC-8359-012CFA278C5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27-F470-4D6B-B0F7-FE624693B576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8738-D2C7-4D58-B406-FDD9D185FE5B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BDD4-70DD-48FA-AB24-441F35BE67E1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B557-384A-4E42-88DF-E39DD5D6CE2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8515-4FE3-4A44-9DC1-122EDC70DFBE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9E05-350E-466A-85CA-7518CE9D33CC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C794-E8AB-471A-AA1C-DBCEB92795D2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3DAE-BC27-4557-B01C-1A3BB38447DE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FA8F-3A61-40FE-B2E7-2D5ED82DF9E9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9C-D8C4-4AFD-906E-C69A4B309749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0972-7660-44AE-A243-EEE417A92A63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B8B9CC8-FDD9-41AA-9DF4-88F404C58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inceton.transloc.com/info/mobile" TargetMode="External"/><Relationship Id="rId4" Type="http://schemas.openxmlformats.org/officeDocument/2006/relationships/hyperlink" Target="http://princeton.transloc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ustin@pppl.gov" TargetMode="External"/><Relationship Id="rId2" Type="http://schemas.openxmlformats.org/officeDocument/2006/relationships/hyperlink" Target="mailto:jmenard@ppp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savino@pppl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pplconfreg.pppl.gov/istw2015-reg/dinnerreg.aspx" TargetMode="External"/><Relationship Id="rId2" Type="http://schemas.openxmlformats.org/officeDocument/2006/relationships/hyperlink" Target="http://istw-2015.pppl.gov/registration-and-pay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Autofit/>
          </a:bodyPr>
          <a:lstStyle/>
          <a:p>
            <a:r>
              <a:rPr lang="en-US" sz="5400" b="1" dirty="0" smtClean="0"/>
              <a:t>Welcome to ISTW 2015!</a:t>
            </a:r>
            <a:endParaRPr 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4" y="1066800"/>
            <a:ext cx="8319287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B8B9CC8-FDD9-41AA-9DF4-88F404C58F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Restaurants on Nassau Street </a:t>
            </a:r>
            <a:br>
              <a:rPr lang="en-US" dirty="0" smtClean="0"/>
            </a:br>
            <a:r>
              <a:rPr lang="en-US" dirty="0" smtClean="0"/>
              <a:t>near Palmer Square / Nassau Inn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9645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8400" y="4038600"/>
            <a:ext cx="838199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Map for walking from McDonnell Hall to </a:t>
            </a:r>
            <a:br>
              <a:rPr lang="en-US" sz="3600" dirty="0" smtClean="0"/>
            </a:br>
            <a:r>
              <a:rPr lang="en-US" sz="3200" dirty="0" smtClean="0"/>
              <a:t>Art Museum (Reception) &amp; Prospect House (Banquet)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11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0" y="1790606"/>
            <a:ext cx="7942660" cy="499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www.princeton.edu/~oktour/virtualtour/korean/Images/Expansions/ProspectHouseE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39" y="3690332"/>
            <a:ext cx="1355014" cy="9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www.princeton.edu/~oktour/virtualtour/korean/Images/Small/ArtMuse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8" y="3588541"/>
            <a:ext cx="1749378" cy="8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90600" y="3124200"/>
            <a:ext cx="112855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513388" y="3200400"/>
            <a:ext cx="966788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1219200"/>
            <a:ext cx="15573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0310141">
            <a:off x="4712667" y="1772095"/>
            <a:ext cx="178831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Prospect Avenue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4635691"/>
            <a:ext cx="1669431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Prospect House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343400"/>
            <a:ext cx="1783866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Art Museum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Map for walking from Nassau Inn to/from</a:t>
            </a:r>
            <a:br>
              <a:rPr lang="en-US" sz="3600" dirty="0" smtClean="0"/>
            </a:br>
            <a:r>
              <a:rPr lang="en-US" sz="3200" dirty="0" smtClean="0"/>
              <a:t>Art Museum (Reception) &amp; Prospect House (Banquet)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867400" cy="56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s://www.princeton.edu/~oktour/virtualtour/korean/Images/Expansions/ProspectHouseE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43600"/>
            <a:ext cx="943978" cy="6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ww.princeton.edu/~oktour/virtualtour/korean/Images/Small/ArtMuse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8" y="5874052"/>
            <a:ext cx="1286555" cy="6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74413" y="5475374"/>
            <a:ext cx="888187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19800" y="5475374"/>
            <a:ext cx="966788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4291817">
            <a:off x="2455907" y="3409814"/>
            <a:ext cx="1203406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Elm Drive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23217">
            <a:off x="4048697" y="4480875"/>
            <a:ext cx="1624484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McCosh</a:t>
            </a:r>
            <a:r>
              <a:rPr lang="en-US" sz="2000" b="1" dirty="0" smtClean="0">
                <a:solidFill>
                  <a:srgbClr val="FF0000"/>
                </a:solidFill>
              </a:rPr>
              <a:t> Walk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6"/>
            <a:ext cx="9144000" cy="1642534"/>
          </a:xfrm>
        </p:spPr>
        <p:txBody>
          <a:bodyPr>
            <a:noAutofit/>
          </a:bodyPr>
          <a:lstStyle/>
          <a:p>
            <a:r>
              <a:rPr lang="en-US" sz="4000" dirty="0" smtClean="0"/>
              <a:t>If you are not staying at Nassau Inn, do you need transportation back to your hotel?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03437"/>
            <a:ext cx="8686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Options:</a:t>
            </a:r>
          </a:p>
          <a:p>
            <a:pPr lvl="1"/>
            <a:r>
              <a:rPr lang="en-US" sz="3200" dirty="0" smtClean="0">
                <a:solidFill>
                  <a:srgbClr val="3333FF"/>
                </a:solidFill>
              </a:rPr>
              <a:t>Jon has PPPL van – can take 5-6 people from Lot 21 to somewhere… </a:t>
            </a:r>
          </a:p>
          <a:p>
            <a:pPr lvl="1"/>
            <a:r>
              <a:rPr lang="en-US" sz="3200" dirty="0" smtClean="0">
                <a:solidFill>
                  <a:srgbClr val="3333FF"/>
                </a:solidFill>
              </a:rPr>
              <a:t>Get your hotel’s van to pick you up</a:t>
            </a:r>
          </a:p>
          <a:p>
            <a:pPr lvl="1"/>
            <a:r>
              <a:rPr lang="en-US" sz="3200" dirty="0" smtClean="0">
                <a:solidFill>
                  <a:srgbClr val="3333FF"/>
                </a:solidFill>
              </a:rPr>
              <a:t>Share a taxi</a:t>
            </a:r>
          </a:p>
          <a:p>
            <a:pPr lvl="1"/>
            <a:endParaRPr lang="en-US" sz="32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See Carol Ann, Joanne, Jen for assistance!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Map for walking from Lot 21 to McDonnell Hall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123"/>
            <a:ext cx="9144000" cy="41192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rot="19783826">
            <a:off x="7355383" y="2526802"/>
            <a:ext cx="1243902" cy="1296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79589" y="1254945"/>
            <a:ext cx="263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Visitor Parking Area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1674162"/>
            <a:ext cx="457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0" y="32766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Lot 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1604665"/>
            <a:ext cx="838200" cy="16942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84157" y="1143000"/>
            <a:ext cx="36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Lot 21 Tiger Transit bus stop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6858000" cy="990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Timetable for Tiger Transit bus from </a:t>
            </a:r>
            <a:br>
              <a:rPr lang="en-US" sz="3200" dirty="0" smtClean="0"/>
            </a:br>
            <a:r>
              <a:rPr lang="en-US" sz="3200" dirty="0" smtClean="0"/>
              <a:t>Lot 21 to </a:t>
            </a:r>
            <a:r>
              <a:rPr lang="en-US" sz="3200" dirty="0" err="1" smtClean="0"/>
              <a:t>Jadwin</a:t>
            </a:r>
            <a:r>
              <a:rPr lang="en-US" sz="3200" dirty="0" smtClean="0"/>
              <a:t> (next to McDonnell)</a:t>
            </a:r>
            <a:endParaRPr lang="en-US" sz="3200" dirty="0"/>
          </a:p>
        </p:txBody>
      </p:sp>
      <p:pic>
        <p:nvPicPr>
          <p:cNvPr id="9" name="Picture 2" descr="C:\Users\jmenard\Desktop\ISTW\TT_Lot21_to_Jad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" y="28115"/>
            <a:ext cx="1484809" cy="68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1600200" y="1409700"/>
            <a:ext cx="57115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jmenard\Desktop\ISTW\TT_Jadwin_to_Pal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23" y="2590800"/>
            <a:ext cx="195717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63702" y="4800600"/>
            <a:ext cx="4800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Timetable for Tiger Transit bus from </a:t>
            </a:r>
            <a:r>
              <a:rPr lang="en-US" sz="3200" dirty="0" err="1" smtClean="0"/>
              <a:t>Jadwin</a:t>
            </a:r>
            <a:r>
              <a:rPr lang="en-US" sz="3200" dirty="0"/>
              <a:t> </a:t>
            </a:r>
            <a:r>
              <a:rPr lang="en-US" sz="3200" dirty="0" smtClean="0"/>
              <a:t>back to Palmer Square / Nassau Inn</a:t>
            </a:r>
            <a:endParaRPr lang="en-US" sz="3200" dirty="0"/>
          </a:p>
        </p:txBody>
      </p:sp>
      <p:sp>
        <p:nvSpPr>
          <p:cNvPr id="13" name="Right Arrow 12"/>
          <p:cNvSpPr/>
          <p:nvPr/>
        </p:nvSpPr>
        <p:spPr>
          <a:xfrm>
            <a:off x="6230902" y="5486400"/>
            <a:ext cx="68887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52400"/>
            <a:ext cx="6858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Real-time </a:t>
            </a:r>
            <a:r>
              <a:rPr lang="en-US" sz="2000" dirty="0"/>
              <a:t>bus tracking webpage: </a:t>
            </a:r>
            <a:r>
              <a:rPr lang="en-US" sz="2000" dirty="0">
                <a:hlinkClick r:id="rId4"/>
              </a:rPr>
              <a:t>http://princeton.transloc.com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Phone apps: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princeton.transloc.com/info/mobile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429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16958"/>
            <a:ext cx="9061773" cy="140704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For PPPL /NSTX-U employees </a:t>
            </a:r>
            <a:r>
              <a:rPr lang="en-US" sz="3200" dirty="0" smtClean="0"/>
              <a:t>wishing to </a:t>
            </a:r>
            <a:br>
              <a:rPr lang="en-US" sz="3200" dirty="0" smtClean="0"/>
            </a:br>
            <a:r>
              <a:rPr lang="en-US" sz="3200" dirty="0" smtClean="0"/>
              <a:t>take Tiger Transit Bus from PPPL to/from </a:t>
            </a:r>
            <a:br>
              <a:rPr lang="en-US" sz="3200" dirty="0" smtClean="0"/>
            </a:br>
            <a:r>
              <a:rPr lang="en-US" sz="3200" dirty="0" err="1" smtClean="0"/>
              <a:t>Jadwin</a:t>
            </a:r>
            <a:r>
              <a:rPr lang="en-US" sz="3200" dirty="0" smtClean="0"/>
              <a:t> Hall, here is Forrestal Campus timetable: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895600"/>
            <a:ext cx="4800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Timetable for Tiger Transit bus from </a:t>
            </a:r>
            <a:r>
              <a:rPr lang="en-US" sz="3200" dirty="0" err="1" smtClean="0"/>
              <a:t>Jadwin</a:t>
            </a:r>
            <a:r>
              <a:rPr lang="en-US" sz="3200" dirty="0"/>
              <a:t> </a:t>
            </a:r>
            <a:r>
              <a:rPr lang="en-US" sz="3200" dirty="0" smtClean="0"/>
              <a:t>back to Palmer Square / Nassau Inn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3797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68986" y="2590800"/>
            <a:ext cx="768028" cy="2895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0" y="2590800"/>
            <a:ext cx="762000" cy="2895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5400" dirty="0" smtClean="0"/>
              <a:t>Internet and laptop logistics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0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Wireless network: “</a:t>
            </a:r>
            <a:r>
              <a:rPr lang="en-US" sz="4000" dirty="0" err="1" smtClean="0">
                <a:solidFill>
                  <a:srgbClr val="FF0000"/>
                </a:solidFill>
              </a:rPr>
              <a:t>puvisitor</a:t>
            </a:r>
            <a:r>
              <a:rPr lang="en-US" sz="40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3600" dirty="0" smtClean="0">
                <a:solidFill>
                  <a:srgbClr val="0066FF"/>
                </a:solidFill>
              </a:rPr>
              <a:t> There is no password</a:t>
            </a:r>
            <a:endParaRPr lang="en-US" sz="2800" dirty="0">
              <a:solidFill>
                <a:srgbClr val="0066FF"/>
              </a:solidFill>
            </a:endParaRPr>
          </a:p>
          <a:p>
            <a:r>
              <a:rPr lang="en-US" sz="4000" dirty="0" smtClean="0"/>
              <a:t>Power strips are provided at back of the auditorium for charging laptops</a:t>
            </a:r>
          </a:p>
          <a:p>
            <a:pPr lvl="1"/>
            <a:r>
              <a:rPr lang="en-US" sz="3600" dirty="0" smtClean="0">
                <a:solidFill>
                  <a:srgbClr val="0066FF"/>
                </a:solidFill>
              </a:rPr>
              <a:t> Charge during breaks or over lunch</a:t>
            </a:r>
          </a:p>
          <a:p>
            <a:pPr lvl="2"/>
            <a:r>
              <a:rPr lang="en-US" sz="3200" dirty="0" smtClean="0">
                <a:solidFill>
                  <a:srgbClr val="009999"/>
                </a:solidFill>
              </a:rPr>
              <a:t>Very likely one of Joanne, Carol Ann, or Jennifer will be here during lunch</a:t>
            </a:r>
          </a:p>
          <a:p>
            <a:pPr lvl="2"/>
            <a:r>
              <a:rPr lang="en-US" sz="3200" dirty="0" smtClean="0">
                <a:solidFill>
                  <a:srgbClr val="009999"/>
                </a:solidFill>
              </a:rPr>
              <a:t>If so, you can leave your stuff during lunch</a:t>
            </a:r>
            <a:endParaRPr lang="en-US" sz="3200" dirty="0">
              <a:solidFill>
                <a:srgbClr val="0099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667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Please:  No food or </a:t>
            </a:r>
            <a:br>
              <a:rPr lang="en-US" sz="6600" dirty="0" smtClean="0"/>
            </a:br>
            <a:r>
              <a:rPr lang="en-US" sz="6600" dirty="0" smtClean="0"/>
              <a:t>drink in auditorium</a:t>
            </a:r>
            <a:br>
              <a:rPr lang="en-US" sz="6600" dirty="0" smtClean="0"/>
            </a:br>
            <a:r>
              <a:rPr lang="en-US" sz="4000" i="1" dirty="0" smtClean="0"/>
              <a:t>(maybe top secret water is ok)</a:t>
            </a:r>
            <a:endParaRPr lang="en-US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289"/>
            <a:ext cx="88392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Local Organizing Committee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Autofit/>
          </a:bodyPr>
          <a:lstStyle/>
          <a:p>
            <a:pPr marL="282575" indent="-282575"/>
            <a:r>
              <a:rPr lang="en-US" sz="3600" dirty="0" smtClean="0"/>
              <a:t>Dr</a:t>
            </a:r>
            <a:r>
              <a:rPr lang="en-US" sz="3600" dirty="0"/>
              <a:t>. Jonathan Menard (Chair)</a:t>
            </a:r>
          </a:p>
          <a:p>
            <a:pPr marL="576263" lvl="1" indent="-293688"/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smtClean="0">
                <a:solidFill>
                  <a:srgbClr val="0066FF"/>
                </a:solidFill>
                <a:hlinkClick r:id="rId2"/>
              </a:rPr>
              <a:t>jmenard@pppl.gov</a:t>
            </a:r>
            <a:endParaRPr lang="en-US" sz="3200" dirty="0">
              <a:solidFill>
                <a:srgbClr val="0066FF"/>
              </a:solidFill>
            </a:endParaRPr>
          </a:p>
          <a:p>
            <a:pPr marL="282575" indent="-282575"/>
            <a:r>
              <a:rPr lang="en-US" sz="3600" dirty="0" smtClean="0"/>
              <a:t>Dr</a:t>
            </a:r>
            <a:r>
              <a:rPr lang="en-US" sz="3600" dirty="0"/>
              <a:t>. Stanley Kaye</a:t>
            </a:r>
          </a:p>
          <a:p>
            <a:pPr marL="177800" indent="-177800"/>
            <a:endParaRPr lang="en-US" sz="1600" dirty="0" smtClean="0"/>
          </a:p>
          <a:p>
            <a:pPr marL="0" indent="0">
              <a:buNone/>
            </a:pPr>
            <a:r>
              <a:rPr lang="en-US" sz="4000" b="1" dirty="0" smtClean="0"/>
              <a:t>The people really doing the work:</a:t>
            </a:r>
          </a:p>
          <a:p>
            <a:pPr marL="688975" indent="-463550">
              <a:buFont typeface="Wingdings" panose="05000000000000000000" pitchFamily="2" charset="2"/>
              <a:buChar char="Ø"/>
            </a:pPr>
            <a:r>
              <a:rPr lang="en-US" b="1" dirty="0" smtClean="0"/>
              <a:t>Carol </a:t>
            </a:r>
            <a:r>
              <a:rPr lang="en-US" b="1" dirty="0"/>
              <a:t>Ann </a:t>
            </a:r>
            <a:r>
              <a:rPr lang="en-US" b="1" dirty="0" smtClean="0"/>
              <a:t>Austin (</a:t>
            </a:r>
            <a:r>
              <a:rPr lang="en-US" b="1" dirty="0" smtClean="0">
                <a:hlinkClick r:id="rId3"/>
              </a:rPr>
              <a:t>caustin@pppl.gov</a:t>
            </a:r>
            <a:r>
              <a:rPr lang="en-US" b="1" dirty="0" smtClean="0"/>
              <a:t>)</a:t>
            </a:r>
            <a:endParaRPr lang="en-US" b="1" dirty="0"/>
          </a:p>
          <a:p>
            <a:pPr marL="688975" indent="-463550">
              <a:buFont typeface="Wingdings" panose="05000000000000000000" pitchFamily="2" charset="2"/>
              <a:buChar char="Ø"/>
            </a:pPr>
            <a:r>
              <a:rPr lang="en-US" b="1" dirty="0" smtClean="0"/>
              <a:t>Joanne </a:t>
            </a:r>
            <a:r>
              <a:rPr lang="en-US" b="1" dirty="0" err="1" smtClean="0"/>
              <a:t>Savino</a:t>
            </a:r>
            <a:r>
              <a:rPr lang="en-US" b="1" dirty="0" smtClean="0"/>
              <a:t> (</a:t>
            </a:r>
            <a:r>
              <a:rPr lang="en-US" b="1" dirty="0" smtClean="0">
                <a:hlinkClick r:id="rId4"/>
              </a:rPr>
              <a:t>jsavino@pppl.gov</a:t>
            </a:r>
            <a:r>
              <a:rPr lang="en-US" b="1" dirty="0" smtClean="0"/>
              <a:t>)</a:t>
            </a:r>
            <a:endParaRPr lang="en-US" b="1" dirty="0"/>
          </a:p>
          <a:p>
            <a:pPr marL="688975" indent="-463550">
              <a:buFont typeface="Wingdings" panose="05000000000000000000" pitchFamily="2" charset="2"/>
              <a:buChar char="Ø"/>
            </a:pPr>
            <a:r>
              <a:rPr lang="en-US" b="1" dirty="0" smtClean="0"/>
              <a:t>Jennifer Jones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Questions?  Ask them at registration desk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Thanks to </a:t>
            </a:r>
            <a:r>
              <a:rPr lang="en-US" sz="5400" dirty="0"/>
              <a:t>Program </a:t>
            </a:r>
            <a:r>
              <a:rPr lang="en-US" sz="5400" dirty="0" smtClean="0"/>
              <a:t>Committee!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029200"/>
          </a:xfrm>
        </p:spPr>
        <p:txBody>
          <a:bodyPr>
            <a:noAutofit/>
          </a:bodyPr>
          <a:lstStyle/>
          <a:p>
            <a:pPr marL="177800" indent="-177800"/>
            <a:endParaRPr lang="en-US" sz="2400" dirty="0"/>
          </a:p>
          <a:p>
            <a:pPr marL="177800" indent="-177800"/>
            <a:r>
              <a:rPr lang="en-US" sz="2400" b="1" dirty="0">
                <a:solidFill>
                  <a:srgbClr val="FF0000"/>
                </a:solidFill>
              </a:rPr>
              <a:t>Dr. Brian Lloyd - Culham Centre for Fusion Energy (UK) - Chair</a:t>
            </a:r>
          </a:p>
          <a:p>
            <a:pPr marL="177800" indent="-177800"/>
            <a:r>
              <a:rPr lang="en-US" sz="2400" dirty="0" smtClean="0"/>
              <a:t>Dr</a:t>
            </a:r>
            <a:r>
              <a:rPr lang="en-US" sz="2400" dirty="0"/>
              <a:t>. Franco </a:t>
            </a:r>
            <a:r>
              <a:rPr lang="en-US" sz="2400" dirty="0" err="1"/>
              <a:t>Alladio</a:t>
            </a:r>
            <a:r>
              <a:rPr lang="en-US" sz="2400" dirty="0"/>
              <a:t> - ENEA (Italy)</a:t>
            </a:r>
          </a:p>
          <a:p>
            <a:pPr marL="177800" indent="-177800"/>
            <a:r>
              <a:rPr lang="en-US" sz="2400" dirty="0" smtClean="0"/>
              <a:t>Prof</a:t>
            </a:r>
            <a:r>
              <a:rPr lang="en-US" sz="2400" dirty="0"/>
              <a:t>. Raymond </a:t>
            </a:r>
            <a:r>
              <a:rPr lang="en-US" sz="2400" dirty="0" err="1"/>
              <a:t>Fonck</a:t>
            </a:r>
            <a:r>
              <a:rPr lang="en-US" sz="2400" dirty="0"/>
              <a:t> - University of Wisconsin - Madison (USA)</a:t>
            </a:r>
          </a:p>
          <a:p>
            <a:pPr marL="177800" indent="-177800"/>
            <a:r>
              <a:rPr lang="en-US" sz="2400" dirty="0" smtClean="0"/>
              <a:t>Prof</a:t>
            </a:r>
            <a:r>
              <a:rPr lang="en-US" sz="2400" dirty="0"/>
              <a:t>. </a:t>
            </a:r>
            <a:r>
              <a:rPr lang="en-US" sz="2400" dirty="0" err="1"/>
              <a:t>Zhe</a:t>
            </a:r>
            <a:r>
              <a:rPr lang="en-US" sz="2400" dirty="0"/>
              <a:t> Gao - Tsinghua University (China)</a:t>
            </a:r>
          </a:p>
          <a:p>
            <a:pPr marL="177800" indent="-177800"/>
            <a:r>
              <a:rPr lang="en-US" sz="2400" dirty="0" smtClean="0"/>
              <a:t>Prof</a:t>
            </a:r>
            <a:r>
              <a:rPr lang="en-US" sz="2400" dirty="0"/>
              <a:t>. Kazuaki </a:t>
            </a:r>
            <a:r>
              <a:rPr lang="en-US" sz="2400" dirty="0" err="1"/>
              <a:t>Hanada</a:t>
            </a:r>
            <a:r>
              <a:rPr lang="en-US" sz="2400" dirty="0"/>
              <a:t> - Kyushu University (Japan)</a:t>
            </a:r>
          </a:p>
          <a:p>
            <a:pPr marL="177800" indent="-177800"/>
            <a:r>
              <a:rPr lang="en-US" sz="2400" dirty="0" smtClean="0"/>
              <a:t>Prof</a:t>
            </a:r>
            <a:r>
              <a:rPr lang="en-US" sz="2400" dirty="0"/>
              <a:t>. Yong-</a:t>
            </a:r>
            <a:r>
              <a:rPr lang="en-US" sz="2400" dirty="0" err="1"/>
              <a:t>Seok</a:t>
            </a:r>
            <a:r>
              <a:rPr lang="en-US" sz="2400" dirty="0"/>
              <a:t> Hwang - Seoul National University (Korea)</a:t>
            </a:r>
          </a:p>
          <a:p>
            <a:pPr marL="177800" indent="-177800"/>
            <a:r>
              <a:rPr lang="en-US" sz="2400" dirty="0" smtClean="0"/>
              <a:t>Dr</a:t>
            </a:r>
            <a:r>
              <a:rPr lang="en-US" sz="2400" dirty="0"/>
              <a:t>. Masayuki Ono - Princeton Plasma Physics Lab (USA)</a:t>
            </a:r>
          </a:p>
          <a:p>
            <a:pPr marL="177800" indent="-177800"/>
            <a:r>
              <a:rPr lang="en-US" sz="2400" dirty="0" smtClean="0"/>
              <a:t>Dr</a:t>
            </a:r>
            <a:r>
              <a:rPr lang="en-US" sz="2400" dirty="0"/>
              <a:t>. Alan Sykes - Tokamak Energy, LLC (UK)</a:t>
            </a:r>
          </a:p>
          <a:p>
            <a:pPr marL="177800" indent="-177800"/>
            <a:r>
              <a:rPr lang="en-US" sz="2400" dirty="0" smtClean="0"/>
              <a:t>Prof</a:t>
            </a:r>
            <a:r>
              <a:rPr lang="en-US" sz="2400" dirty="0"/>
              <a:t>. Yuichi </a:t>
            </a:r>
            <a:r>
              <a:rPr lang="en-US" sz="2400" dirty="0" err="1"/>
              <a:t>Takase</a:t>
            </a:r>
            <a:r>
              <a:rPr lang="en-US" sz="2400" dirty="0"/>
              <a:t> - University of Tokyo (Japan)</a:t>
            </a:r>
          </a:p>
          <a:p>
            <a:pPr marL="177800" indent="-177800"/>
            <a:r>
              <a:rPr lang="en-US" sz="2400" dirty="0" smtClean="0"/>
              <a:t>Prof</a:t>
            </a:r>
            <a:r>
              <a:rPr lang="en-US" sz="2400" dirty="0"/>
              <a:t>. Howard Wilson - University of York (UK)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0541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b="1" dirty="0"/>
              <a:t>~100 registrants, 10 Overviews, 28 orals, 40 posters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~50% international covering CTs, start-up, EP, core/edge transport, MHD, boundary, </a:t>
            </a:r>
            <a:r>
              <a:rPr lang="en-US" sz="2000" dirty="0" smtClean="0"/>
              <a:t>RF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B8B9CC8-FDD9-41AA-9DF4-88F404C58F0C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https://aee6074e-a-44384764-s-sites.googlegroups.com/a/pppl.gov/istw-2015/agenda-presentations/ISTW2015_Program_v7.png?attachauth=ANoY7coBXilnEoazAxI6CMKXeWi8vj-8-5hDZ0tiZYRNpSKYx_VU_nojPBX6RLcIZkqS66rsbkx0IY9q6eGxNPmahM3-A6HL-5t7A2BZz1YsBrS5cHFsMyCcTXwdQ2jlDnoMOrkvgHBxBhPuXTDuVlP8JN67eO_DrQhuuM2UtcQoqbIN320iEZ3WgsAed9kRleDdtb5gwpRcdCBiMk6pLIVXAwQ8TGTZeo5w7bHl6nNkaJ_GzD6npZhZUCDEUiUt-lWRg8K_yV9c&amp;attredirects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848600" cy="58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477000" y="4876800"/>
            <a:ext cx="2590800" cy="12954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14287" indent="-114287"/>
            <a:r>
              <a:rPr lang="en-US" sz="1700" b="1" dirty="0">
                <a:latin typeface="Arial Narrow" panose="020B0606020202030204" pitchFamily="34" charset="0"/>
              </a:rPr>
              <a:t>3 events during workshop:</a:t>
            </a:r>
          </a:p>
          <a:p>
            <a:pPr marL="338098" lvl="1" indent="-225399"/>
            <a:r>
              <a:rPr lang="en-US" sz="1600" dirty="0">
                <a:latin typeface="Arial Narrow" panose="020B0606020202030204" pitchFamily="34" charset="0"/>
              </a:rPr>
              <a:t>Reception at Art Museum</a:t>
            </a:r>
          </a:p>
          <a:p>
            <a:pPr marL="338098" lvl="1" indent="-225399"/>
            <a:r>
              <a:rPr lang="en-US" sz="1600" dirty="0">
                <a:latin typeface="Arial Narrow" panose="020B0606020202030204" pitchFamily="34" charset="0"/>
              </a:rPr>
              <a:t>NSTX-U / PPPL tour </a:t>
            </a:r>
          </a:p>
          <a:p>
            <a:pPr marL="338098" lvl="1" indent="-225399"/>
            <a:r>
              <a:rPr lang="en-US" sz="1600" dirty="0">
                <a:latin typeface="Arial Narrow" panose="020B0606020202030204" pitchFamily="34" charset="0"/>
              </a:rPr>
              <a:t>Banquet at Prospect House</a:t>
            </a:r>
          </a:p>
          <a:p>
            <a:endParaRPr lang="en-U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PPPL / NSTX-U Tours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Please confirm that you are signed up with Carol Ann / Joanne / Jen</a:t>
            </a:r>
          </a:p>
          <a:p>
            <a:r>
              <a:rPr lang="en-US" sz="3600" dirty="0" smtClean="0"/>
              <a:t>Buses leave campus ~12:15PM Thursday</a:t>
            </a:r>
          </a:p>
          <a:p>
            <a:r>
              <a:rPr lang="en-US" sz="3600" dirty="0" smtClean="0"/>
              <a:t>Eat lunch in PPPL cafeteria</a:t>
            </a:r>
          </a:p>
          <a:p>
            <a:pPr lvl="1"/>
            <a:r>
              <a:rPr lang="en-US" dirty="0" smtClean="0"/>
              <a:t>Food served until 1:30PM</a:t>
            </a:r>
          </a:p>
          <a:p>
            <a:r>
              <a:rPr lang="en-US" sz="3600" dirty="0" smtClean="0"/>
              <a:t>Meet in PPPL lobby at 1:45PM sharp for tour</a:t>
            </a:r>
          </a:p>
          <a:p>
            <a:r>
              <a:rPr lang="en-US" sz="3600" dirty="0" smtClean="0"/>
              <a:t>Split into 4 groups for guided tour</a:t>
            </a:r>
          </a:p>
          <a:p>
            <a:r>
              <a:rPr lang="en-US" sz="3600" dirty="0" smtClean="0"/>
              <a:t>Return to lobby by 4:30PM</a:t>
            </a:r>
            <a:endParaRPr lang="en-US" sz="3600" dirty="0"/>
          </a:p>
          <a:p>
            <a:r>
              <a:rPr lang="en-US" sz="3600" dirty="0" smtClean="0"/>
              <a:t>Buses leave from PPPL no later than 5PM</a:t>
            </a:r>
          </a:p>
          <a:p>
            <a:pPr lvl="1"/>
            <a:r>
              <a:rPr lang="en-US" sz="3000" dirty="0" smtClean="0"/>
              <a:t>Returning to Nassau Inn, Lot 21, or Prospect 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1085850"/>
            <a:ext cx="5715000" cy="569595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b="1" u="sng" dirty="0" smtClean="0"/>
              <a:t>All</a:t>
            </a:r>
            <a:r>
              <a:rPr lang="en-US" dirty="0" smtClean="0"/>
              <a:t> participants must register</a:t>
            </a:r>
          </a:p>
          <a:p>
            <a:pPr marL="338138" lvl="1" indent="0">
              <a:lnSpc>
                <a:spcPct val="105000"/>
              </a:lnSpc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istw-2015.pppl.gov/registration-and-payment</a:t>
            </a:r>
            <a:endParaRPr lang="en-US" sz="2400" dirty="0" smtClean="0"/>
          </a:p>
          <a:p>
            <a:pPr>
              <a:lnSpc>
                <a:spcPct val="105000"/>
              </a:lnSpc>
            </a:pPr>
            <a:r>
              <a:rPr lang="en-US" dirty="0" smtClean="0"/>
              <a:t>We have ~45-50 reception and banquet participants each</a:t>
            </a:r>
          </a:p>
          <a:p>
            <a:pPr>
              <a:lnSpc>
                <a:spcPct val="10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Would like to get ~60 banquet participants to use “Garden Room” at Prospect House</a:t>
            </a:r>
            <a:endParaRPr lang="en-US" sz="1600" dirty="0" smtClean="0"/>
          </a:p>
          <a:p>
            <a:pPr>
              <a:lnSpc>
                <a:spcPct val="105000"/>
              </a:lnSpc>
            </a:pPr>
            <a:r>
              <a:rPr lang="en-US" dirty="0" smtClean="0"/>
              <a:t>Sign up and pay ASAP online or at registration desk:</a:t>
            </a:r>
          </a:p>
          <a:p>
            <a:pPr marL="282575" lvl="1" indent="112713">
              <a:lnSpc>
                <a:spcPct val="105000"/>
              </a:lnSpc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ppplconfreg.pppl.gov/istw2015-reg/dinnerreg.aspx</a:t>
            </a:r>
            <a:endParaRPr lang="en-US" sz="1600" dirty="0" smtClean="0"/>
          </a:p>
          <a:p>
            <a:pPr lvl="1">
              <a:lnSpc>
                <a:spcPct val="105000"/>
              </a:lnSpc>
            </a:pPr>
            <a:r>
              <a:rPr lang="en-US" dirty="0"/>
              <a:t>T</a:t>
            </a:r>
            <a:r>
              <a:rPr lang="en-US" dirty="0" smtClean="0"/>
              <a:t>oday is last day!</a:t>
            </a:r>
            <a:endParaRPr lang="en-US" dirty="0"/>
          </a:p>
        </p:txBody>
      </p:sp>
      <p:pic>
        <p:nvPicPr>
          <p:cNvPr id="4" name="Picture 2" descr="http://media-cdn.tripadvisor.com/media/photo-s/02/47/5a/cf/filename-maryellenbowen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071032"/>
            <a:ext cx="30480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aulhedges.com/Places/United-States/i-pG33Wf8/0/L/IMG_1187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3053708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76200" y="3810000"/>
            <a:ext cx="30480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Art Museum </a:t>
            </a:r>
            <a:r>
              <a:rPr lang="en-US" sz="1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Wine Reception - $30</a:t>
            </a:r>
          </a:p>
          <a:p>
            <a:pPr marL="0" indent="0" algn="ctr">
              <a:buNone/>
            </a:pPr>
            <a:r>
              <a:rPr lang="en-US" sz="1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Prospect House Banquet - $70</a:t>
            </a:r>
            <a:endParaRPr lang="en-US" sz="17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Reception &amp; banquet tickets still available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B8B9CC8-FDD9-41AA-9DF4-88F404C58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Map for walking from McDonnell Hall </a:t>
            </a:r>
            <a:br>
              <a:rPr lang="en-US" sz="3600" dirty="0" smtClean="0"/>
            </a:br>
            <a:r>
              <a:rPr lang="en-US" sz="3600" dirty="0" smtClean="0"/>
              <a:t>to Frist Campus Center for Lunch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CC8-FDD9-41AA-9DF4-88F404C58F0C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3050"/>
            <a:ext cx="8405822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dcpartners.files.wordpress.com/2013/07/pcc-vsba-fac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45" y="1266825"/>
            <a:ext cx="242130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753337">
            <a:off x="3009506" y="3327193"/>
            <a:ext cx="1204497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Frist Lane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659303">
            <a:off x="4786626" y="4553756"/>
            <a:ext cx="2056460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Washington Road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591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 to ISTW 2015!</vt:lpstr>
      <vt:lpstr>Internet and laptop logistics</vt:lpstr>
      <vt:lpstr>Please:  No food or  drink in auditorium (maybe top secret water is ok)</vt:lpstr>
      <vt:lpstr>Local Organizing Committee</vt:lpstr>
      <vt:lpstr>Thanks to Program Committee!</vt:lpstr>
      <vt:lpstr>~100 registrants, 10 Overviews, 28 orals, 40 posters  ~50% international covering CTs, start-up, EP, core/edge transport, MHD, boundary, RF</vt:lpstr>
      <vt:lpstr>PPPL / NSTX-U Tours</vt:lpstr>
      <vt:lpstr>Reception &amp; banquet tickets still available</vt:lpstr>
      <vt:lpstr>Map for walking from McDonnell Hall  to Frist Campus Center for Lunch</vt:lpstr>
      <vt:lpstr>Restaurants on Nassau Street  near Palmer Square / Nassau Inn</vt:lpstr>
      <vt:lpstr>Map for walking from McDonnell Hall to  Art Museum (Reception) &amp; Prospect House (Banquet)</vt:lpstr>
      <vt:lpstr>Map for walking from Nassau Inn to/from Art Museum (Reception) &amp; Prospect House (Banquet)</vt:lpstr>
      <vt:lpstr>If you are not staying at Nassau Inn, do you need transportation back to your hotel?</vt:lpstr>
      <vt:lpstr>Map for walking from Lot 21 to McDonnell Hall</vt:lpstr>
      <vt:lpstr>Timetable for Tiger Transit bus from  Lot 21 to Jadwin (next to McDonnell)</vt:lpstr>
      <vt:lpstr>For PPPL /NSTX-U employees wishing to  take Tiger Transit Bus from PPPL to/from  Jadwin Hall, here is Forrestal Campus timetable: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map from Nassau Inn to McDonnell Hall</dc:title>
  <dc:creator>Jonathan E. Menard</dc:creator>
  <cp:lastModifiedBy>Jonathan E. Menard</cp:lastModifiedBy>
  <cp:revision>116</cp:revision>
  <dcterms:created xsi:type="dcterms:W3CDTF">2015-09-07T16:17:30Z</dcterms:created>
  <dcterms:modified xsi:type="dcterms:W3CDTF">2015-11-03T13:58:24Z</dcterms:modified>
</cp:coreProperties>
</file>