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68" r:id="rId2"/>
    <p:sldId id="271" r:id="rId3"/>
    <p:sldId id="364" r:id="rId4"/>
    <p:sldId id="370" r:id="rId5"/>
    <p:sldId id="369" r:id="rId6"/>
    <p:sldId id="401" r:id="rId7"/>
    <p:sldId id="294" r:id="rId8"/>
    <p:sldId id="411" r:id="rId9"/>
    <p:sldId id="357" r:id="rId10"/>
    <p:sldId id="279" r:id="rId11"/>
    <p:sldId id="281" r:id="rId12"/>
    <p:sldId id="282" r:id="rId13"/>
    <p:sldId id="387" r:id="rId14"/>
    <p:sldId id="412" r:id="rId15"/>
    <p:sldId id="286" r:id="rId16"/>
    <p:sldId id="287" r:id="rId17"/>
    <p:sldId id="292" r:id="rId18"/>
    <p:sldId id="413" r:id="rId19"/>
    <p:sldId id="289" r:id="rId20"/>
    <p:sldId id="290" r:id="rId21"/>
    <p:sldId id="291" r:id="rId22"/>
    <p:sldId id="414" r:id="rId23"/>
    <p:sldId id="360" r:id="rId24"/>
    <p:sldId id="361" r:id="rId25"/>
    <p:sldId id="405" r:id="rId26"/>
    <p:sldId id="407" r:id="rId27"/>
    <p:sldId id="415" r:id="rId28"/>
    <p:sldId id="304" r:id="rId29"/>
    <p:sldId id="386" r:id="rId30"/>
    <p:sldId id="416" r:id="rId31"/>
    <p:sldId id="362" r:id="rId32"/>
    <p:sldId id="418" r:id="rId33"/>
    <p:sldId id="355" r:id="rId34"/>
    <p:sldId id="410" r:id="rId35"/>
    <p:sldId id="408" r:id="rId36"/>
    <p:sldId id="297" r:id="rId37"/>
    <p:sldId id="409" r:id="rId38"/>
    <p:sldId id="308" r:id="rId39"/>
    <p:sldId id="417" r:id="rId40"/>
    <p:sldId id="419" r:id="rId41"/>
    <p:sldId id="388" r:id="rId42"/>
    <p:sldId id="309" r:id="rId43"/>
    <p:sldId id="284" r:id="rId44"/>
    <p:sldId id="285" r:id="rId45"/>
    <p:sldId id="311" r:id="rId46"/>
    <p:sldId id="375" r:id="rId47"/>
    <p:sldId id="392" r:id="rId48"/>
    <p:sldId id="385" r:id="rId49"/>
    <p:sldId id="359" r:id="rId50"/>
    <p:sldId id="406" r:id="rId51"/>
    <p:sldId id="305" r:id="rId52"/>
    <p:sldId id="306" r:id="rId53"/>
    <p:sldId id="356" r:id="rId54"/>
    <p:sldId id="354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  <a:srgbClr val="3366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30" autoAdjust="0"/>
  </p:normalViewPr>
  <p:slideViewPr>
    <p:cSldViewPr>
      <p:cViewPr>
        <p:scale>
          <a:sx n="80" d="100"/>
          <a:sy n="80" d="100"/>
        </p:scale>
        <p:origin x="-930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29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16F611-ECB8-4400-8FF2-4EB9AEF9629D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677863"/>
            <a:ext cx="4629150" cy="3471862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6013" y="679450"/>
            <a:ext cx="4625975" cy="3470275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F612EE-08A7-4B82-B993-E15F1FDBB37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606" indent="-270234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0932" indent="-216186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305" indent="-216186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5677" indent="-216186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051" indent="-21618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0423" indent="-21618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2796" indent="-21618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168" indent="-21618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95ACCDEF-DBC8-7641-A0D2-A635EC2F664F}" type="slidenum">
              <a:rPr lang="en-US" b="0" i="0">
                <a:solidFill>
                  <a:schemeClr val="tx1"/>
                </a:solidFill>
                <a:latin typeface="Arial" charset="0"/>
              </a:rPr>
              <a:pPr eaLnBrk="1" hangingPunct="1"/>
              <a:t>53</a:t>
            </a:fld>
            <a:endParaRPr lang="en-US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9450"/>
            <a:ext cx="4625975" cy="3470275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4425" y="677863"/>
            <a:ext cx="4629150" cy="3471862"/>
          </a:xfrm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0DFA36-39CA-429C-9908-CE6906E5D9E1}" type="slidenum">
              <a:rPr lang="en-US" smtClean="0">
                <a:latin typeface="Times New Roman" charset="0"/>
              </a:rPr>
              <a:pPr>
                <a:defRPr/>
              </a:pPr>
              <a:t>54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654FE-87CE-4C6C-A6DC-72558FF850E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6013" y="679450"/>
            <a:ext cx="4625975" cy="3470275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ST has been addressing critical issues for FNSF:  A compact FNSF facility does</a:t>
            </a:r>
            <a:r>
              <a:rPr lang="en-US" baseline="0" dirty="0" smtClean="0"/>
              <a:t> not have solenoid.  So, the solenoid-free start-up is a critical issue for ST-FNSF.  But solenoid-free start-up is attractive for </a:t>
            </a:r>
            <a:r>
              <a:rPr lang="en-US" baseline="0" dirty="0" err="1" smtClean="0"/>
              <a:t>tokamak</a:t>
            </a:r>
            <a:r>
              <a:rPr lang="en-US" baseline="0" dirty="0" smtClean="0"/>
              <a:t> reactor design as well.  </a:t>
            </a:r>
            <a:r>
              <a:rPr lang="en-US" dirty="0" smtClean="0"/>
              <a:t>Other issues are ramp-up….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F612EE-08A7-4B82-B993-E15F1FDBB37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53B60A1E-8524-B84F-A677-41DC374FD37D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29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8350" cy="3435350"/>
          </a:xfrm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9751"/>
            <a:ext cx="5039320" cy="411994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539" tIns="45772" rIns="91539" bIns="45772"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0FA7E-0704-48A2-8C0D-E299BD23DDC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04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9E0279-E0E3-437D-939A-F08929B7282D}" type="slidenum">
              <a:rPr lang="en-US"/>
              <a:pPr/>
              <a:t>36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pitchFamily="18" charset="0"/>
              </a:rPr>
              <a:t>Here is the outline of this review</a:t>
            </a:r>
            <a:r>
              <a:rPr lang="en-US" baseline="0" dirty="0" smtClean="0">
                <a:latin typeface="Times New Roman" pitchFamily="18" charset="0"/>
              </a:rPr>
              <a:t> to give you an overview of the world ST research.  </a:t>
            </a:r>
            <a:endParaRPr lang="en-US" dirty="0" smtClean="0">
              <a:latin typeface="Times New Roman" pitchFamily="18" charset="0"/>
            </a:endParaRPr>
          </a:p>
          <a:p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654FE-87CE-4C6C-A6DC-72558FF850E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042932-1CAB-4A70-8A20-A13A54933528}" type="slidenum">
              <a:rPr lang="en-US" smtClean="0"/>
              <a:pPr>
                <a:defRPr/>
              </a:pPr>
              <a:t>42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77863"/>
            <a:ext cx="4629150" cy="3471862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131769-3803-42DE-A010-A4ADF79DACCE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165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79450"/>
            <a:ext cx="4629150" cy="3471863"/>
          </a:xfrm>
          <a:ln/>
        </p:spPr>
      </p:sp>
      <p:sp>
        <p:nvSpPr>
          <p:cNvPr id="165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94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FB9AE8-1515-48C2-9D70-1664FFD40581}" type="datetime1">
              <a:rPr lang="en-US" altLang="en-US"/>
              <a:pPr/>
              <a:t>11/3/2015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77025"/>
            <a:ext cx="2133600" cy="149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FEE05D9-62B6-4E95-839D-5D3281CACC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56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147852B-F9E0-48A5-8472-675DA21CC2BF}" type="datetime1">
              <a:rPr lang="en-US" altLang="en-US"/>
              <a:pPr/>
              <a:t>11/3/2015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77025"/>
            <a:ext cx="2133600" cy="149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431FD35-422D-49B4-A256-A165F41582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4889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828800" y="6576297"/>
            <a:ext cx="54864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Research Plans for NSTX Upgrade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J. Menard</a:t>
            </a:r>
            <a:endParaRPr lang="en-US" sz="10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7315200" y="6576297"/>
            <a:ext cx="12954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3, 2015 </a:t>
            </a:r>
            <a:endParaRPr lang="en-US" sz="10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64" r:id="rId4"/>
    <p:sldLayoutId id="2147483665" r:id="rId5"/>
    <p:sldLayoutId id="2147483666" r:id="rId6"/>
    <p:sldLayoutId id="2147483668" r:id="rId7"/>
    <p:sldLayoutId id="2147483669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/>
              <a:t>Jonathan Menard, PPPL</a:t>
            </a:r>
          </a:p>
          <a:p>
            <a:r>
              <a:rPr lang="en-US" sz="2400" i="1" dirty="0" smtClean="0"/>
              <a:t>For the NSTX-U Research Team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 of Research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Plans </a:t>
            </a:r>
            <a:r>
              <a:rPr lang="en-US" dirty="0"/>
              <a:t>for </a:t>
            </a:r>
            <a:r>
              <a:rPr lang="en-US" dirty="0" smtClean="0"/>
              <a:t>NSTX Upgrade*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14400" y="3429000"/>
            <a:ext cx="7315200" cy="1219200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dirty="0"/>
              <a:t>18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smtClean="0"/>
              <a:t>International ST </a:t>
            </a:r>
            <a:r>
              <a:rPr lang="en-US" dirty="0"/>
              <a:t>Workshop</a:t>
            </a:r>
          </a:p>
          <a:p>
            <a:pPr>
              <a:lnSpc>
                <a:spcPct val="85000"/>
              </a:lnSpc>
            </a:pPr>
            <a:r>
              <a:rPr lang="en-US" dirty="0"/>
              <a:t>Princeton University</a:t>
            </a:r>
          </a:p>
          <a:p>
            <a:pPr>
              <a:lnSpc>
                <a:spcPct val="85000"/>
              </a:lnSpc>
            </a:pPr>
            <a:r>
              <a:rPr lang="en-US" dirty="0"/>
              <a:t>November 3</a:t>
            </a:r>
            <a:r>
              <a:rPr lang="en-US" baseline="30000" dirty="0"/>
              <a:t>rd</a:t>
            </a:r>
            <a:r>
              <a:rPr lang="en-US" dirty="0"/>
              <a:t>,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5025"/>
            <a:ext cx="1606138" cy="5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4615190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/>
              <a:t>*This work supported </a:t>
            </a:r>
            <a:r>
              <a:rPr lang="en-US" sz="1100" i="1" dirty="0" smtClean="0"/>
              <a:t>by </a:t>
            </a:r>
            <a:r>
              <a:rPr lang="en-US" sz="1100" i="1" dirty="0"/>
              <a:t>the US DOE Contract No. </a:t>
            </a:r>
            <a:r>
              <a:rPr lang="en-US" sz="1100" i="1" dirty="0" smtClean="0"/>
              <a:t>DE-AC02-09CH11466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7447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3"/>
          <p:cNvSpPr>
            <a:spLocks noChangeArrowheads="1"/>
          </p:cNvSpPr>
          <p:nvPr/>
        </p:nvSpPr>
        <p:spPr bwMode="auto">
          <a:xfrm>
            <a:off x="0" y="25400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3200" i="0" dirty="0" smtClean="0">
                <a:solidFill>
                  <a:srgbClr val="336699"/>
                </a:solidFill>
              </a:rPr>
              <a:t>Record </a:t>
            </a:r>
            <a:r>
              <a:rPr lang="en-US" sz="3200" i="0" dirty="0" err="1" smtClean="0">
                <a:solidFill>
                  <a:srgbClr val="336699"/>
                </a:solidFill>
                <a:latin typeface="Symbol" charset="2"/>
                <a:cs typeface="Symbol" charset="2"/>
              </a:rPr>
              <a:t>b</a:t>
            </a:r>
            <a:r>
              <a:rPr lang="en-US" sz="3200" i="0" baseline="-25000" dirty="0" err="1" smtClean="0">
                <a:solidFill>
                  <a:srgbClr val="336699"/>
                </a:solidFill>
              </a:rPr>
              <a:t>N</a:t>
            </a:r>
            <a:r>
              <a:rPr lang="en-US" sz="3200" i="0" dirty="0" smtClean="0">
                <a:solidFill>
                  <a:srgbClr val="336699"/>
                </a:solidFill>
              </a:rPr>
              <a:t> and </a:t>
            </a:r>
            <a:r>
              <a:rPr lang="en-US" sz="3200" i="0" dirty="0" err="1" smtClean="0">
                <a:solidFill>
                  <a:srgbClr val="336699"/>
                </a:solidFill>
                <a:latin typeface="Symbol" charset="2"/>
                <a:cs typeface="Symbol" charset="2"/>
              </a:rPr>
              <a:t>b</a:t>
            </a:r>
            <a:r>
              <a:rPr lang="en-US" sz="3200" i="0" baseline="-25000" dirty="0" err="1" smtClean="0">
                <a:solidFill>
                  <a:srgbClr val="336699"/>
                </a:solidFill>
              </a:rPr>
              <a:t>N</a:t>
            </a:r>
            <a:r>
              <a:rPr lang="en-US" sz="3200" i="0" baseline="-25000" dirty="0" smtClean="0">
                <a:solidFill>
                  <a:srgbClr val="336699"/>
                </a:solidFill>
              </a:rPr>
              <a:t> </a:t>
            </a:r>
            <a:r>
              <a:rPr lang="en-US" sz="3200" i="0" dirty="0" smtClean="0">
                <a:solidFill>
                  <a:srgbClr val="336699"/>
                </a:solidFill>
              </a:rPr>
              <a:t>/ l</a:t>
            </a:r>
            <a:r>
              <a:rPr lang="en-US" sz="3200" i="0" baseline="-25000" dirty="0" smtClean="0">
                <a:solidFill>
                  <a:srgbClr val="336699"/>
                </a:solidFill>
              </a:rPr>
              <a:t>i </a:t>
            </a:r>
            <a:r>
              <a:rPr lang="en-US" sz="3200" i="0" dirty="0" smtClean="0">
                <a:solidFill>
                  <a:srgbClr val="336699"/>
                </a:solidFill>
              </a:rPr>
              <a:t>accessed in NSTX using passive + active resistive wall mode stabilization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76150" y="6019800"/>
            <a:ext cx="8739250" cy="461665"/>
          </a:xfrm>
          <a:prstGeom prst="rect">
            <a:avLst/>
          </a:prstGeom>
          <a:solidFill>
            <a:srgbClr val="FFF9AD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0" dirty="0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Goal:  </a:t>
            </a:r>
            <a:r>
              <a:rPr lang="en-US" sz="2400" b="1" dirty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A</a:t>
            </a:r>
            <a:r>
              <a:rPr lang="en-US" sz="2400" b="1" i="0" dirty="0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chieve fully non-inductive operation at high </a:t>
            </a:r>
            <a:r>
              <a:rPr lang="en-US" sz="2400" i="0" dirty="0" err="1" smtClean="0">
                <a:solidFill>
                  <a:srgbClr val="FF0000"/>
                </a:solidFill>
                <a:latin typeface="Symbol" charset="2"/>
                <a:ea typeface="ÇlÇr ñæí©" charset="0"/>
                <a:cs typeface="Symbol" charset="2"/>
              </a:rPr>
              <a:t>b</a:t>
            </a:r>
            <a:r>
              <a:rPr lang="en-US" sz="2400" b="1" baseline="-25000" dirty="0" err="1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N</a:t>
            </a:r>
            <a:r>
              <a:rPr lang="en-US" sz="2400" b="1" dirty="0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 and high </a:t>
            </a:r>
            <a:r>
              <a:rPr lang="en-US" sz="2400" dirty="0" err="1" smtClean="0">
                <a:solidFill>
                  <a:srgbClr val="FF0000"/>
                </a:solidFill>
                <a:latin typeface="Symbol" charset="2"/>
                <a:ea typeface="ÇlÇr ñæí©" charset="0"/>
                <a:cs typeface="Symbol" charset="2"/>
              </a:rPr>
              <a:t>b</a:t>
            </a:r>
            <a:r>
              <a:rPr lang="en-US" sz="2400" baseline="-25000" dirty="0" err="1" smtClean="0">
                <a:solidFill>
                  <a:srgbClr val="FF0000"/>
                </a:solidFill>
                <a:ea typeface="ÇlÇr ñæí©" charset="0"/>
                <a:cs typeface="Symbol" charset="2"/>
              </a:rPr>
              <a:t>T</a:t>
            </a:r>
            <a:endParaRPr lang="en-US" sz="2400" baseline="-25000" dirty="0">
              <a:solidFill>
                <a:srgbClr val="FF0000"/>
              </a:solidFill>
              <a:cs typeface="Symbol" charset="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200" y="1061906"/>
            <a:ext cx="6008646" cy="5046794"/>
            <a:chOff x="381000" y="1061906"/>
            <a:chExt cx="6008646" cy="5046794"/>
          </a:xfrm>
        </p:grpSpPr>
        <p:grpSp>
          <p:nvGrpSpPr>
            <p:cNvPr id="3" name="Group 2"/>
            <p:cNvGrpSpPr/>
            <p:nvPr/>
          </p:nvGrpSpPr>
          <p:grpSpPr>
            <a:xfrm>
              <a:off x="381000" y="1061906"/>
              <a:ext cx="6008646" cy="5046794"/>
              <a:chOff x="629898" y="2006601"/>
              <a:chExt cx="4173242" cy="3505199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3"/>
              <a:stretch/>
            </p:blipFill>
            <p:spPr bwMode="auto">
              <a:xfrm>
                <a:off x="629898" y="2006601"/>
                <a:ext cx="4173242" cy="35051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1232694" y="2910839"/>
                <a:ext cx="743895" cy="2137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:r>
                  <a:rPr lang="en-US" sz="2000" i="0" dirty="0" smtClean="0">
                    <a:solidFill>
                      <a:schemeClr val="tx1"/>
                    </a:solidFill>
                  </a:rPr>
                  <a:t>ST-FNSF</a:t>
                </a:r>
                <a:endParaRPr lang="en-US" sz="2000" i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3506015" y="4649643"/>
              <a:ext cx="2468227" cy="522999"/>
              <a:chOff x="2084" y="2694"/>
              <a:chExt cx="1887" cy="408"/>
            </a:xfrm>
          </p:grpSpPr>
          <p:sp>
            <p:nvSpPr>
              <p:cNvPr id="29" name="Rectangle 19"/>
              <p:cNvSpPr>
                <a:spLocks noChangeArrowheads="1"/>
              </p:cNvSpPr>
              <p:nvPr/>
            </p:nvSpPr>
            <p:spPr bwMode="auto">
              <a:xfrm>
                <a:off x="2084" y="2725"/>
                <a:ext cx="1887" cy="34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100" b="1" dirty="0"/>
              </a:p>
            </p:txBody>
          </p:sp>
          <p:sp>
            <p:nvSpPr>
              <p:cNvPr id="31" name="Oval 20"/>
              <p:cNvSpPr>
                <a:spLocks noChangeArrowheads="1"/>
              </p:cNvSpPr>
              <p:nvPr/>
            </p:nvSpPr>
            <p:spPr bwMode="auto">
              <a:xfrm>
                <a:off x="2192" y="2764"/>
                <a:ext cx="86" cy="86"/>
              </a:xfrm>
              <a:prstGeom prst="ellipse">
                <a:avLst/>
              </a:prstGeom>
              <a:solidFill>
                <a:srgbClr val="FFFF66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100" b="1"/>
              </a:p>
            </p:txBody>
          </p:sp>
          <p:sp>
            <p:nvSpPr>
              <p:cNvPr id="32" name="Oval 21"/>
              <p:cNvSpPr>
                <a:spLocks noChangeArrowheads="1"/>
              </p:cNvSpPr>
              <p:nvPr/>
            </p:nvSpPr>
            <p:spPr bwMode="auto">
              <a:xfrm>
                <a:off x="2194" y="2901"/>
                <a:ext cx="86" cy="86"/>
              </a:xfrm>
              <a:prstGeom prst="ellipse">
                <a:avLst/>
              </a:prstGeom>
              <a:solidFill>
                <a:srgbClr val="000099"/>
              </a:solidFill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100" b="1"/>
              </a:p>
            </p:txBody>
          </p:sp>
          <p:sp>
            <p:nvSpPr>
              <p:cNvPr id="33" name="Text Box 22"/>
              <p:cNvSpPr txBox="1">
                <a:spLocks noChangeArrowheads="1"/>
              </p:cNvSpPr>
              <p:nvPr/>
            </p:nvSpPr>
            <p:spPr bwMode="auto">
              <a:xfrm>
                <a:off x="2334" y="2694"/>
                <a:ext cx="1037" cy="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600" b="1" i="0" dirty="0">
                    <a:solidFill>
                      <a:schemeClr val="tx2"/>
                    </a:solidFill>
                    <a:latin typeface="Arial Narrow" panose="020B0606020202030204" pitchFamily="34" charset="0"/>
                    <a:cs typeface="Helvetica" pitchFamily="34" charset="0"/>
                  </a:rPr>
                  <a:t>Unstable RWM</a:t>
                </a:r>
              </a:p>
            </p:txBody>
          </p:sp>
          <p:sp>
            <p:nvSpPr>
              <p:cNvPr id="34" name="Text Box 23"/>
              <p:cNvSpPr txBox="1">
                <a:spLocks noChangeArrowheads="1"/>
              </p:cNvSpPr>
              <p:nvPr/>
            </p:nvSpPr>
            <p:spPr bwMode="auto">
              <a:xfrm>
                <a:off x="2336" y="2838"/>
                <a:ext cx="1607" cy="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600" b="1" i="0" dirty="0">
                    <a:solidFill>
                      <a:schemeClr val="tx2"/>
                    </a:solidFill>
                    <a:latin typeface="Arial Narrow" panose="020B0606020202030204" pitchFamily="34" charset="0"/>
                    <a:cs typeface="Helvetica" pitchFamily="34" charset="0"/>
                  </a:rPr>
                  <a:t>Stable / controlled RWM</a:t>
                </a:r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6710598" y="5083199"/>
            <a:ext cx="175124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200" i="1" dirty="0" smtClean="0"/>
              <a:t>S. </a:t>
            </a:r>
            <a:r>
              <a:rPr lang="en-US" sz="1200" i="1" dirty="0" err="1" smtClean="0"/>
              <a:t>Sabbagh</a:t>
            </a:r>
            <a:r>
              <a:rPr lang="en-US" sz="1200" i="1" dirty="0" smtClean="0"/>
              <a:t>, PRL 2006</a:t>
            </a:r>
          </a:p>
          <a:p>
            <a:pPr algn="ctr"/>
            <a:r>
              <a:rPr lang="en-US" sz="1200" i="1" dirty="0" smtClean="0"/>
              <a:t>J. </a:t>
            </a:r>
            <a:r>
              <a:rPr lang="en-US" sz="1200" i="1" dirty="0" err="1" smtClean="0"/>
              <a:t>Berkery</a:t>
            </a:r>
            <a:r>
              <a:rPr lang="en-US" sz="1200" i="1" dirty="0" smtClean="0"/>
              <a:t>, PRL 2011</a:t>
            </a:r>
          </a:p>
          <a:p>
            <a:pPr algn="ctr"/>
            <a:r>
              <a:rPr lang="en-US" sz="1200" i="1" dirty="0" smtClean="0"/>
              <a:t>W. Zhu, PRL 2006</a:t>
            </a:r>
          </a:p>
        </p:txBody>
      </p:sp>
      <p:sp>
        <p:nvSpPr>
          <p:cNvPr id="7" name="Rectangle 6"/>
          <p:cNvSpPr/>
          <p:nvPr/>
        </p:nvSpPr>
        <p:spPr>
          <a:xfrm>
            <a:off x="3657600" y="5562600"/>
            <a:ext cx="2286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982101" y="5638800"/>
            <a:ext cx="24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Internal inductance l</a:t>
            </a:r>
            <a:r>
              <a:rPr lang="en-US" b="1" baseline="-25000" dirty="0" smtClean="0"/>
              <a:t>i</a:t>
            </a:r>
            <a:endParaRPr lang="en-US" b="1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5867401" y="1500100"/>
            <a:ext cx="3200400" cy="3416320"/>
          </a:xfrm>
          <a:prstGeom prst="rect">
            <a:avLst/>
          </a:prstGeom>
          <a:solidFill>
            <a:srgbClr val="C2FF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2400" i="0" dirty="0" smtClean="0">
                <a:solidFill>
                  <a:schemeClr val="tx1"/>
                </a:solidFill>
              </a:rPr>
              <a:t>High </a:t>
            </a:r>
            <a:r>
              <a:rPr lang="en-US" sz="2400" i="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b</a:t>
            </a:r>
            <a:r>
              <a:rPr lang="en-US" sz="2400" i="0" baseline="-25000" dirty="0" err="1" smtClean="0">
                <a:solidFill>
                  <a:schemeClr val="tx1"/>
                </a:solidFill>
              </a:rPr>
              <a:t>N</a:t>
            </a:r>
            <a:r>
              <a:rPr lang="en-US" sz="2400" i="0" dirty="0" smtClean="0">
                <a:solidFill>
                  <a:schemeClr val="tx1"/>
                </a:solidFill>
              </a:rPr>
              <a:t> regime important for self-generated bootstrap current generation</a:t>
            </a:r>
          </a:p>
          <a:p>
            <a:pPr marL="166688" indent="-166688"/>
            <a:r>
              <a:rPr lang="en-US" sz="2400" i="0" dirty="0">
                <a:solidFill>
                  <a:schemeClr val="tx1"/>
                </a:solidFill>
              </a:rPr>
              <a:t> </a:t>
            </a:r>
            <a:endParaRPr lang="en-US" sz="2400" i="0" dirty="0" smtClean="0">
              <a:solidFill>
                <a:schemeClr val="tx1"/>
              </a:solidFill>
            </a:endParaRPr>
          </a:p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2400" i="0" dirty="0" smtClean="0">
                <a:solidFill>
                  <a:schemeClr val="tx1"/>
                </a:solidFill>
              </a:rPr>
              <a:t>High </a:t>
            </a:r>
            <a:r>
              <a:rPr lang="en-US" sz="2400" i="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b</a:t>
            </a:r>
            <a:r>
              <a:rPr lang="en-US" sz="2400" i="0" baseline="-25000" dirty="0" err="1" smtClean="0">
                <a:solidFill>
                  <a:schemeClr val="tx1"/>
                </a:solidFill>
              </a:rPr>
              <a:t>N</a:t>
            </a:r>
            <a:r>
              <a:rPr lang="en-US" sz="2400" i="0" baseline="-25000" dirty="0" smtClean="0">
                <a:solidFill>
                  <a:schemeClr val="tx1"/>
                </a:solidFill>
              </a:rPr>
              <a:t> </a:t>
            </a:r>
            <a:r>
              <a:rPr lang="en-US" sz="2400" i="0" dirty="0" smtClean="0">
                <a:solidFill>
                  <a:schemeClr val="tx1"/>
                </a:solidFill>
              </a:rPr>
              <a:t>/ l</a:t>
            </a:r>
            <a:r>
              <a:rPr lang="en-US" sz="2400" i="0" baseline="-25000" dirty="0" smtClean="0">
                <a:solidFill>
                  <a:schemeClr val="tx1"/>
                </a:solidFill>
              </a:rPr>
              <a:t>i</a:t>
            </a:r>
            <a:r>
              <a:rPr lang="en-US" sz="2400" i="0" dirty="0" smtClean="0">
                <a:solidFill>
                  <a:schemeClr val="tx1"/>
                </a:solidFill>
              </a:rPr>
              <a:t> regime important since high </a:t>
            </a:r>
            <a:r>
              <a:rPr lang="en-US" sz="2400" i="0" dirty="0" err="1" smtClean="0">
                <a:solidFill>
                  <a:schemeClr val="tx1"/>
                </a:solidFill>
              </a:rPr>
              <a:t>f</a:t>
            </a:r>
            <a:r>
              <a:rPr lang="en-US" sz="2400" baseline="-25000" dirty="0" err="1" smtClean="0"/>
              <a:t>bootstrap</a:t>
            </a:r>
            <a:r>
              <a:rPr lang="en-US" sz="2400" dirty="0" smtClean="0"/>
              <a:t> </a:t>
            </a:r>
            <a:r>
              <a:rPr lang="en-US" sz="2400" i="0" dirty="0" smtClean="0">
                <a:solidFill>
                  <a:schemeClr val="tx1"/>
                </a:solidFill>
              </a:rPr>
              <a:t>has low internal inductance l</a:t>
            </a:r>
            <a:r>
              <a:rPr lang="en-US" sz="2400" i="0" baseline="-25000" dirty="0" smtClean="0">
                <a:solidFill>
                  <a:schemeClr val="tx1"/>
                </a:solidFill>
              </a:rPr>
              <a:t>i</a:t>
            </a:r>
            <a:endParaRPr lang="en-US" sz="2400" i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09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Kelvin-Helmholtz (KH) instabilities predicted when central sound-speed Mach number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/>
                <a:cs typeface="Arial"/>
              </a:rPr>
              <a:t>≈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0.7-0.8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59625"/>
            <a:ext cx="3942607" cy="336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636660" y="1633356"/>
            <a:ext cx="5424763" cy="4915894"/>
            <a:chOff x="3372592" y="1366240"/>
            <a:chExt cx="5736331" cy="5147385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2592" y="1366240"/>
              <a:ext cx="5736331" cy="5147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6056416" y="1484416"/>
              <a:ext cx="878774" cy="3051958"/>
            </a:xfrm>
            <a:prstGeom prst="rect">
              <a:avLst/>
            </a:prstGeom>
            <a:solidFill>
              <a:srgbClr val="DA001F">
                <a:alpha val="1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68361" y="155331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Rotation profile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567544" y="1889373"/>
            <a:ext cx="247296" cy="4993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500558" y="2899167"/>
            <a:ext cx="247296" cy="49938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45022" y="2227469"/>
            <a:ext cx="1446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DA001F"/>
                </a:solidFill>
              </a:rPr>
              <a:t>n</a:t>
            </a:r>
            <a:r>
              <a:rPr lang="en-US" b="1" dirty="0" smtClean="0">
                <a:solidFill>
                  <a:srgbClr val="DA001F"/>
                </a:solidFill>
              </a:rPr>
              <a:t>=1 K-H </a:t>
            </a:r>
          </a:p>
          <a:p>
            <a:pPr algn="ctr"/>
            <a:r>
              <a:rPr lang="en-US" b="1" dirty="0" err="1" smtClean="0">
                <a:solidFill>
                  <a:srgbClr val="DA001F"/>
                </a:solidFill>
                <a:latin typeface="Arial Narrow" panose="020B0606020202030204" pitchFamily="34" charset="0"/>
              </a:rPr>
              <a:t>Eigenfunction</a:t>
            </a:r>
            <a:endParaRPr lang="en-US" b="1" dirty="0">
              <a:solidFill>
                <a:srgbClr val="DA001F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436073" y="2899167"/>
            <a:ext cx="311781" cy="145644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06989" y="6179918"/>
            <a:ext cx="1650260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200" i="1" dirty="0" smtClean="0"/>
              <a:t>I. Chapman, NF 2012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29554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9144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Rotation shear and fast-ion population both 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/>
              <a:t>reduce stability of global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pressure-driven kink mode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84426" y="2369679"/>
            <a:ext cx="4485162" cy="86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73038" indent="-173038"/>
            <a:r>
              <a:rPr lang="en-US" sz="2200" b="0" i="0" kern="0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Low-rotation fluid with-wall limit is very high </a:t>
            </a:r>
            <a:r>
              <a:rPr lang="en-US" sz="2200" b="0" i="0" kern="0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marginal </a:t>
            </a:r>
            <a:r>
              <a:rPr lang="en-US" sz="2200" b="0" i="0" kern="0" dirty="0" err="1" smtClean="0">
                <a:solidFill>
                  <a:srgbClr val="339933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en-US" sz="2200" b="0" i="0" kern="0" baseline="-25000" dirty="0" err="1" smtClean="0">
                <a:solidFill>
                  <a:srgbClr val="339933"/>
                </a:solidFill>
                <a:sym typeface="Wingdings" panose="05000000000000000000" pitchFamily="2" charset="2"/>
              </a:rPr>
              <a:t>N</a:t>
            </a:r>
            <a:r>
              <a:rPr lang="en-US" sz="2200" b="0" i="0" kern="0" dirty="0" smtClean="0">
                <a:solidFill>
                  <a:srgbClr val="339933"/>
                </a:solidFill>
                <a:sym typeface="Wingdings" panose="05000000000000000000" pitchFamily="2" charset="2"/>
              </a:rPr>
              <a:t> </a:t>
            </a:r>
            <a:r>
              <a:rPr lang="en-US" sz="2200" b="0" i="0" kern="0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~ 7-8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82638" y="3429000"/>
            <a:ext cx="4338084" cy="879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73038" indent="-173038"/>
            <a:r>
              <a:rPr lang="en-US" sz="2200" b="0" i="0" kern="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Increasing rotation lowers max </a:t>
            </a:r>
            <a:r>
              <a:rPr lang="en-US" sz="2200" b="0" i="0" kern="0" dirty="0" err="1" smtClean="0">
                <a:solidFill>
                  <a:srgbClr val="FF9933"/>
                </a:solidFill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b</a:t>
            </a:r>
            <a:r>
              <a:rPr lang="en-US" sz="2200" b="0" i="0" kern="0" baseline="-25000" dirty="0" err="1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</a:t>
            </a:r>
            <a:r>
              <a:rPr lang="en-US" sz="2200" b="0" i="0" kern="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to ~5.5 at mode onset time</a:t>
            </a:r>
            <a:endParaRPr lang="en-US" sz="2200" b="0" i="0" kern="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22499"/>
            <a:ext cx="4145803" cy="550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535052" y="4499344"/>
            <a:ext cx="4485034" cy="120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73038" indent="-173038"/>
            <a:r>
              <a:rPr lang="en-US" sz="2200" b="0" i="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Full kinetic treatment including fast-ions  marginal </a:t>
            </a:r>
            <a:r>
              <a:rPr lang="en-US" sz="2200" b="0" i="0" kern="0" dirty="0" err="1" smtClean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b</a:t>
            </a:r>
            <a:r>
              <a:rPr lang="en-US" sz="2200" b="0" i="0" kern="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</a:t>
            </a:r>
            <a:r>
              <a:rPr lang="en-US" sz="2200" b="0" i="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~3.5  most consistent with experiment</a:t>
            </a:r>
            <a:endParaRPr lang="en-US" sz="2200" b="0" i="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3886200" y="4724400"/>
            <a:ext cx="781493" cy="2286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3886200" y="3657600"/>
            <a:ext cx="781493" cy="0"/>
          </a:xfrm>
          <a:prstGeom prst="straightConnector1">
            <a:avLst/>
          </a:prstGeom>
          <a:noFill/>
          <a:ln w="38100" cap="flat" cmpd="sng" algn="ctr">
            <a:solidFill>
              <a:srgbClr val="FF9933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3805579" y="2158414"/>
            <a:ext cx="957807" cy="440554"/>
          </a:xfrm>
          <a:prstGeom prst="straightConnector1">
            <a:avLst/>
          </a:prstGeom>
          <a:noFill/>
          <a:ln w="38100" cap="flat" cmpd="sng" algn="ctr">
            <a:solidFill>
              <a:srgbClr val="339933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4881252" y="1137019"/>
            <a:ext cx="4138833" cy="10213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73038" indent="-173038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Hybrid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MHD-drift-kinetic MARS-K consistent with</a:t>
            </a: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NSTX Ideal Wall Mode </a:t>
            </a: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onset </a:t>
            </a:r>
            <a:r>
              <a:rPr lang="en-US" sz="2000" b="0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at high rotation, </a:t>
            </a:r>
            <a:r>
              <a:rPr lang="en-US" sz="2000" b="0" i="0" kern="0" dirty="0" err="1" smtClean="0">
                <a:latin typeface="Symbol" panose="05050102010706020507" pitchFamily="18" charset="2"/>
              </a:rPr>
              <a:t>b</a:t>
            </a:r>
            <a:r>
              <a:rPr lang="en-US" sz="2000" b="0" i="0" kern="0" baseline="-25000" dirty="0" err="1" smtClean="0"/>
              <a:t>fast</a:t>
            </a:r>
            <a:endParaRPr lang="en-US" sz="2000" b="0" i="0" kern="0" baseline="-25000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6200" y="6234223"/>
            <a:ext cx="1515158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100" i="1" dirty="0" smtClean="0"/>
              <a:t>J. Menard, PRL 2014</a:t>
            </a:r>
            <a:endParaRPr lang="en-US" sz="1100" i="1" dirty="0"/>
          </a:p>
        </p:txBody>
      </p:sp>
      <p:sp>
        <p:nvSpPr>
          <p:cNvPr id="29" name="Right Arrow 28"/>
          <p:cNvSpPr/>
          <p:nvPr/>
        </p:nvSpPr>
        <p:spPr>
          <a:xfrm rot="8497546">
            <a:off x="4274618" y="1581397"/>
            <a:ext cx="531979" cy="42563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47800" y="5310847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Experimental </a:t>
            </a:r>
            <a:r>
              <a:rPr lang="en-US" b="1" dirty="0" err="1" smtClean="0">
                <a:latin typeface="Symbol" panose="05050102010706020507" pitchFamily="18" charset="2"/>
              </a:rPr>
              <a:t>b</a:t>
            </a:r>
            <a:r>
              <a:rPr lang="en-US" baseline="-25000" dirty="0" err="1" smtClean="0"/>
              <a:t>N</a:t>
            </a:r>
            <a:endParaRPr lang="en-US" baseline="-2500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3051182" y="4953000"/>
            <a:ext cx="0" cy="36143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8" name="Rectangle 27"/>
          <p:cNvSpPr/>
          <p:nvPr/>
        </p:nvSpPr>
        <p:spPr>
          <a:xfrm>
            <a:off x="4191000" y="5715000"/>
            <a:ext cx="4891589" cy="707886"/>
          </a:xfrm>
          <a:prstGeom prst="rect">
            <a:avLst/>
          </a:prstGeom>
          <a:solidFill>
            <a:srgbClr val="FFF9AD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b="1" i="0" dirty="0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Goal:  Use 2</a:t>
            </a:r>
            <a:r>
              <a:rPr lang="en-US" sz="2000" b="1" i="0" baseline="30000" dirty="0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nd</a:t>
            </a:r>
            <a:r>
              <a:rPr lang="en-US" sz="2000" b="1" i="0" dirty="0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 NBI + 3D fields to </a:t>
            </a:r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optimize </a:t>
            </a:r>
            <a:r>
              <a:rPr lang="en-US" sz="2000" b="1" i="0" dirty="0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rotation shear, fast-ion profiles for RWM, IWM</a:t>
            </a:r>
            <a:endParaRPr lang="en-US" sz="2000" b="0" i="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6400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4-22 at 6.07.23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54896"/>
            <a:ext cx="1904999" cy="1583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Non-axisymmetric Control Coil (NCC) </a:t>
            </a:r>
            <a:r>
              <a:rPr lang="en-US" sz="2800" dirty="0"/>
              <a:t>p</a:t>
            </a:r>
            <a:r>
              <a:rPr lang="en-US" sz="2800" dirty="0" smtClean="0"/>
              <a:t>hysics </a:t>
            </a:r>
            <a:r>
              <a:rPr lang="en-US" sz="2800" dirty="0"/>
              <a:t>d</a:t>
            </a:r>
            <a:r>
              <a:rPr lang="en-US" sz="2800" dirty="0" smtClean="0"/>
              <a:t>esign completed: Optimized for NTV braking using IPECOPT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012116"/>
            <a:ext cx="88392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NCC and </a:t>
            </a:r>
            <a:r>
              <a:rPr lang="en-US" sz="2000" dirty="0" err="1" smtClean="0"/>
              <a:t>midplane</a:t>
            </a:r>
            <a:r>
              <a:rPr lang="en-US" sz="2000" dirty="0" smtClean="0"/>
              <a:t> coils can be combined to remove the dominant resonant modes up to the second, giving the optimized NTV for core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NCC 2x12 provides n=1,2,3,4,6 optimized NTV, and 2x6 provides n=1,2,6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Optimized NTV can be used to control local torque with minimized resonance </a:t>
            </a:r>
            <a:endParaRPr lang="en-US" dirty="0" smtClean="0"/>
          </a:p>
        </p:txBody>
      </p:sp>
      <p:pic>
        <p:nvPicPr>
          <p:cNvPr id="6" name="Picture 5" descr="NCC_O84_ntv_ovlopt_n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86000"/>
            <a:ext cx="6400800" cy="421457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>
            <a:off x="5181600" y="3505200"/>
            <a:ext cx="2133600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943600" y="3166646"/>
            <a:ext cx="1224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Higher n’s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74287" y="2532486"/>
            <a:ext cx="2331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rgbClr val="000000"/>
                </a:solidFill>
              </a:rPr>
              <a:t>*Ratio of coil currents (phasing)</a:t>
            </a:r>
          </a:p>
          <a:p>
            <a:r>
              <a:rPr lang="en-US" b="0" i="0" dirty="0" smtClean="0">
                <a:solidFill>
                  <a:srgbClr val="000000"/>
                </a:solidFill>
              </a:rPr>
              <a:t>*</a:t>
            </a:r>
            <a:r>
              <a:rPr lang="en-US" b="0" i="0" dirty="0" err="1" smtClean="0">
                <a:solidFill>
                  <a:srgbClr val="000000"/>
                </a:solidFill>
              </a:rPr>
              <a:t>T</a:t>
            </a:r>
            <a:r>
              <a:rPr lang="en-US" b="0" i="0" baseline="-25000" dirty="0" err="1" smtClean="0">
                <a:solidFill>
                  <a:srgbClr val="000000"/>
                </a:solidFill>
              </a:rPr>
              <a:t>max</a:t>
            </a:r>
            <a:r>
              <a:rPr lang="en-US" b="0" i="0" dirty="0" smtClean="0">
                <a:solidFill>
                  <a:srgbClr val="000000"/>
                </a:solidFill>
              </a:rPr>
              <a:t> is based on max. 3kAt</a:t>
            </a:r>
            <a:endParaRPr lang="en-US" b="0" i="0" dirty="0">
              <a:solidFill>
                <a:srgbClr val="00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5791200" y="2743200"/>
            <a:ext cx="228600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" name="Picture 6" descr="Screen Shot 2015-04-22 at 6.09.51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495800"/>
            <a:ext cx="1712783" cy="167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2362200"/>
            <a:ext cx="489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</a:rPr>
              <a:t>n</a:t>
            </a:r>
            <a:r>
              <a:rPr lang="en-US" sz="1400" b="0" i="0" dirty="0" smtClean="0">
                <a:solidFill>
                  <a:srgbClr val="000000"/>
                </a:solidFill>
              </a:rPr>
              <a:t>=1</a:t>
            </a:r>
            <a:endParaRPr lang="en-US" sz="1400" b="0" i="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4340423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</a:rPr>
              <a:t>n</a:t>
            </a:r>
            <a:r>
              <a:rPr lang="en-US" sz="1400" b="0" i="0" dirty="0" smtClean="0">
                <a:solidFill>
                  <a:srgbClr val="000000"/>
                </a:solidFill>
              </a:rPr>
              <a:t>=6</a:t>
            </a:r>
            <a:endParaRPr lang="en-US" sz="1400" b="0" i="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96200" y="6019800"/>
            <a:ext cx="1345240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NSTX-U / PPPL</a:t>
            </a:r>
          </a:p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Theory Partnership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70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399" cy="47244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Mission and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</a:p>
          <a:p>
            <a:pPr>
              <a:lnSpc>
                <a:spcPct val="114000"/>
              </a:lnSpc>
            </a:pPr>
            <a:r>
              <a:rPr lang="en-US" b="1" dirty="0" smtClean="0"/>
              <a:t>NSTX/NSTX-U Research Highlights and Goals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MHD Stability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Transport and Turbulence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 Particles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Power Exhaust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Start-up</a:t>
            </a: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Brief Summaries of NSTX-U Research Plans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04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98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2800" i="0" dirty="0" smtClean="0">
                <a:solidFill>
                  <a:srgbClr val="336699"/>
                </a:solidFill>
              </a:rPr>
              <a:t> Favorable confinement </a:t>
            </a:r>
            <a:r>
              <a:rPr lang="en-US" sz="2800" dirty="0">
                <a:solidFill>
                  <a:srgbClr val="336699"/>
                </a:solidFill>
              </a:rPr>
              <a:t>t</a:t>
            </a:r>
            <a:r>
              <a:rPr lang="en-US" sz="2800" i="0" dirty="0" smtClean="0">
                <a:solidFill>
                  <a:srgbClr val="336699"/>
                </a:solidFill>
              </a:rPr>
              <a:t>rend with </a:t>
            </a:r>
            <a:r>
              <a:rPr lang="en-US" sz="2800" i="0" dirty="0" err="1" smtClean="0">
                <a:solidFill>
                  <a:srgbClr val="336699"/>
                </a:solidFill>
              </a:rPr>
              <a:t>collisionality</a:t>
            </a:r>
            <a:r>
              <a:rPr lang="en-US" sz="2800" i="0" dirty="0" smtClean="0">
                <a:solidFill>
                  <a:srgbClr val="336699"/>
                </a:solidFill>
              </a:rPr>
              <a:t>, </a:t>
            </a:r>
            <a:r>
              <a:rPr lang="en-US" sz="2800" i="0" dirty="0" smtClean="0">
                <a:solidFill>
                  <a:srgbClr val="336699"/>
                </a:solidFill>
                <a:latin typeface="Symbol" charset="2"/>
                <a:cs typeface="Symbol" charset="2"/>
              </a:rPr>
              <a:t>b</a:t>
            </a:r>
            <a:r>
              <a:rPr lang="en-US" sz="2800" i="0" dirty="0" smtClean="0">
                <a:solidFill>
                  <a:srgbClr val="336699"/>
                </a:solidFill>
              </a:rPr>
              <a:t> found </a:t>
            </a:r>
          </a:p>
          <a:p>
            <a:pPr algn="ctr" eaLnBrk="0" hangingPunct="0">
              <a:lnSpc>
                <a:spcPts val="298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2400" i="0" dirty="0" smtClean="0">
                <a:solidFill>
                  <a:srgbClr val="C00000"/>
                </a:solidFill>
              </a:rPr>
              <a:t>Important implications for future ST </a:t>
            </a:r>
            <a:r>
              <a:rPr lang="en-US" sz="2400" dirty="0" smtClean="0">
                <a:solidFill>
                  <a:srgbClr val="C00000"/>
                </a:solidFill>
              </a:rPr>
              <a:t>FNSF</a:t>
            </a:r>
            <a:r>
              <a:rPr lang="en-US" sz="2400" i="0" dirty="0" smtClean="0">
                <a:solidFill>
                  <a:srgbClr val="C00000"/>
                </a:solidFill>
              </a:rPr>
              <a:t>, Demo with lower </a:t>
            </a:r>
            <a:r>
              <a:rPr lang="en-US" sz="2800" dirty="0" smtClean="0">
                <a:solidFill>
                  <a:srgbClr val="C00000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 smtClean="0">
                <a:solidFill>
                  <a:srgbClr val="C00000"/>
                </a:solidFill>
              </a:rPr>
              <a:t>*</a:t>
            </a:r>
            <a:r>
              <a:rPr lang="en-US" sz="2800" i="0" dirty="0" smtClean="0">
                <a:solidFill>
                  <a:srgbClr val="C00000"/>
                </a:solidFill>
              </a:rPr>
              <a:t> </a:t>
            </a:r>
            <a:endParaRPr lang="en-US" i="0" dirty="0">
              <a:solidFill>
                <a:srgbClr val="C00000"/>
              </a:solidFill>
              <a:latin typeface="Helvetica Neue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1469" y="1818526"/>
            <a:ext cx="8487231" cy="3916598"/>
            <a:chOff x="419099" y="2352040"/>
            <a:chExt cx="7397584" cy="3413760"/>
          </a:xfrm>
        </p:grpSpPr>
        <p:sp>
          <p:nvSpPr>
            <p:cNvPr id="36" name="Text Box 3"/>
            <p:cNvSpPr txBox="1">
              <a:spLocks noChangeArrowheads="1"/>
            </p:cNvSpPr>
            <p:nvPr/>
          </p:nvSpPr>
          <p:spPr bwMode="auto">
            <a:xfrm>
              <a:off x="2180388" y="2518021"/>
              <a:ext cx="3244166" cy="102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/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/>
                  <a:ea typeface="ÇlÇr ñæí©" charset="0"/>
                  <a:cs typeface="Times New Roman"/>
                </a:rPr>
                <a:t>Fig. 70. </a:t>
              </a: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/>
                  <a:ea typeface="ÇlÇr ñæí©" charset="0"/>
                  <a:cs typeface="Times New Roman"/>
                </a:rPr>
                <a:t>(a) Normalized confinement time as a function of </a:t>
              </a:r>
              <a:r>
                <a:rPr kumimoji="0" lang="en-US" sz="11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/>
                  <a:ea typeface="ÇlÇr ñæí©" charset="0"/>
                  <a:cs typeface="Times New Roman"/>
                </a:rPr>
                <a:t>collisionality</a:t>
              </a: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/>
                  <a:ea typeface="ÇlÇr ñæí©" charset="0"/>
                  <a:cs typeface="Times New Roman"/>
                </a:rPr>
                <a:t> at mid-radius in NSTX.  Blue points are from discharges that used </a:t>
              </a:r>
              <a:r>
                <a:rPr kumimoji="0" lang="en-US" sz="11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/>
                  <a:ea typeface="ÇlÇr ñæí©" charset="0"/>
                  <a:cs typeface="Times New Roman"/>
                </a:rPr>
                <a:t>HeGDC+B</a:t>
              </a: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/>
                  <a:ea typeface="ÇlÇr ñæí©" charset="0"/>
                  <a:cs typeface="Times New Roman"/>
                </a:rPr>
                <a:t> wall conditioning, while red points are from discharges that used Li. </a:t>
              </a:r>
              <a:r>
                <a:rPr lang="en-US" sz="1100" dirty="0">
                  <a:latin typeface="Times New Roman"/>
                  <a:cs typeface="Times New Roman"/>
                </a:rPr>
                <a:t>Reprinted with permission from S.M. Kaye et al., </a:t>
              </a:r>
              <a:r>
                <a:rPr lang="en-US" sz="1100" i="1" dirty="0" err="1">
                  <a:latin typeface="Times New Roman"/>
                  <a:cs typeface="Times New Roman"/>
                </a:rPr>
                <a:t>Nucl</a:t>
              </a:r>
              <a:r>
                <a:rPr lang="en-US" sz="1100" i="1" dirty="0">
                  <a:latin typeface="Times New Roman"/>
                  <a:cs typeface="Times New Roman"/>
                </a:rPr>
                <a:t>. Fusion </a:t>
              </a:r>
              <a:r>
                <a:rPr lang="en-US" sz="1100" b="1" dirty="0">
                  <a:latin typeface="Times New Roman"/>
                  <a:cs typeface="Times New Roman"/>
                </a:rPr>
                <a:t>53 </a:t>
              </a:r>
              <a:r>
                <a:rPr lang="en-US" sz="1100" dirty="0">
                  <a:latin typeface="Times New Roman"/>
                  <a:cs typeface="Times New Roman"/>
                </a:rPr>
                <a:t>063005</a:t>
              </a:r>
              <a:r>
                <a:rPr lang="en-US" sz="1100" b="1" dirty="0">
                  <a:latin typeface="Times New Roman"/>
                  <a:cs typeface="Times New Roman"/>
                </a:rPr>
                <a:t> </a:t>
              </a:r>
              <a:r>
                <a:rPr lang="en-US" sz="1100" dirty="0">
                  <a:latin typeface="Times New Roman"/>
                  <a:cs typeface="Times New Roman"/>
                </a:rPr>
                <a:t>(2013)</a:t>
              </a:r>
              <a:r>
                <a:rPr lang="en-US" sz="1100" dirty="0" smtClean="0">
                  <a:latin typeface="Times New Roman"/>
                  <a:cs typeface="Times New Roman"/>
                </a:rPr>
                <a:t>. </a:t>
              </a:r>
              <a:r>
                <a:rPr lang="en-US" sz="1100" dirty="0">
                  <a:latin typeface="Times New Roman"/>
                  <a:cs typeface="Times New Roman"/>
                </a:rPr>
                <a:t>Copyright (</a:t>
              </a:r>
              <a:r>
                <a:rPr lang="en-US" sz="1100" dirty="0" smtClean="0">
                  <a:latin typeface="Times New Roman"/>
                  <a:cs typeface="Times New Roman"/>
                </a:rPr>
                <a:t>2013). </a:t>
              </a:r>
              <a:r>
                <a:rPr lang="en-US" sz="1100" dirty="0">
                  <a:latin typeface="Times New Roman"/>
                  <a:cs typeface="Times New Roman"/>
                </a:rPr>
                <a:t>Institute of Physics. </a:t>
              </a:r>
            </a:p>
            <a:p>
              <a:pPr defTabSz="914400"/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/>
                  <a:ea typeface="ÇlÇr ñæí©" charset="0"/>
                  <a:cs typeface="Times New Roman"/>
                </a:rPr>
                <a:t>(</a:t>
              </a: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/>
                  <a:ea typeface="ÇlÇr ñæí©" charset="0"/>
                  <a:cs typeface="Times New Roman"/>
                </a:rPr>
                <a:t>b) </a:t>
              </a:r>
              <a:r>
                <a:rPr kumimoji="0" lang="en-US" sz="11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/>
                  <a:ea typeface="ÇlÇr ñæí©" charset="0"/>
                  <a:cs typeface="Times New Roman"/>
                </a:rPr>
                <a:t>Collisionality</a:t>
              </a: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/>
                  <a:ea typeface="ÇlÇr ñæí©" charset="0"/>
                  <a:cs typeface="Times New Roman"/>
                </a:rPr>
                <a:t> scan of thermal energy confinement time in MAST. </a:t>
              </a:r>
              <a:r>
                <a:rPr lang="en-US" sz="1100" dirty="0" smtClean="0">
                  <a:latin typeface="Times New Roman"/>
                  <a:cs typeface="Times New Roman"/>
                </a:rPr>
                <a:t>Reprinted </a:t>
              </a:r>
              <a:r>
                <a:rPr lang="en-US" sz="1100" dirty="0">
                  <a:latin typeface="Times New Roman"/>
                  <a:cs typeface="Times New Roman"/>
                </a:rPr>
                <a:t>with permission </a:t>
              </a:r>
              <a:r>
                <a:rPr lang="en-US" sz="1100" dirty="0" smtClean="0">
                  <a:latin typeface="Times New Roman"/>
                  <a:cs typeface="Times New Roman"/>
                </a:rPr>
                <a:t>from M</a:t>
              </a:r>
              <a:r>
                <a:rPr lang="en-US" sz="1100" dirty="0">
                  <a:latin typeface="Times New Roman"/>
                  <a:cs typeface="Times New Roman"/>
                </a:rPr>
                <a:t>. </a:t>
              </a:r>
              <a:r>
                <a:rPr lang="en-US" sz="1100" dirty="0" err="1">
                  <a:latin typeface="Times New Roman"/>
                  <a:cs typeface="Times New Roman"/>
                </a:rPr>
                <a:t>Valovic</a:t>
              </a:r>
              <a:r>
                <a:rPr lang="en-US" sz="1100" dirty="0">
                  <a:latin typeface="Times New Roman"/>
                  <a:cs typeface="Times New Roman"/>
                </a:rPr>
                <a:t> et al., </a:t>
              </a:r>
              <a:r>
                <a:rPr lang="en-US" sz="1100" i="1" dirty="0" err="1">
                  <a:latin typeface="Times New Roman"/>
                  <a:cs typeface="Times New Roman"/>
                </a:rPr>
                <a:t>Nucl</a:t>
              </a:r>
              <a:r>
                <a:rPr lang="en-US" sz="1100" i="1" dirty="0">
                  <a:latin typeface="Times New Roman"/>
                  <a:cs typeface="Times New Roman"/>
                </a:rPr>
                <a:t>. Fusion </a:t>
              </a:r>
              <a:r>
                <a:rPr lang="en-US" sz="1100" b="1" dirty="0">
                  <a:latin typeface="Times New Roman"/>
                  <a:cs typeface="Times New Roman"/>
                </a:rPr>
                <a:t>51 </a:t>
              </a:r>
              <a:r>
                <a:rPr lang="en-US" sz="1100" dirty="0">
                  <a:latin typeface="Times New Roman"/>
                  <a:cs typeface="Times New Roman"/>
                </a:rPr>
                <a:t>073045 (2011</a:t>
              </a:r>
              <a:r>
                <a:rPr lang="en-US" sz="1100" dirty="0" smtClean="0">
                  <a:latin typeface="Times New Roman"/>
                  <a:cs typeface="Times New Roman"/>
                </a:rPr>
                <a:t>). </a:t>
              </a:r>
              <a:r>
                <a:rPr lang="en-US" sz="1100" dirty="0">
                  <a:latin typeface="Times New Roman"/>
                  <a:cs typeface="Times New Roman"/>
                </a:rPr>
                <a:t>Copyright (</a:t>
              </a:r>
              <a:r>
                <a:rPr lang="en-US" sz="1100" dirty="0" smtClean="0">
                  <a:latin typeface="Times New Roman"/>
                  <a:cs typeface="Times New Roman"/>
                </a:rPr>
                <a:t>2011) </a:t>
              </a:r>
              <a:r>
                <a:rPr lang="en-US" sz="1100" dirty="0">
                  <a:latin typeface="Times New Roman"/>
                  <a:cs typeface="Times New Roman"/>
                </a:rPr>
                <a:t>Institute of Physics. 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19099" y="2352040"/>
              <a:ext cx="7397584" cy="3413760"/>
              <a:chOff x="0" y="2631440"/>
              <a:chExt cx="5746338" cy="2651760"/>
            </a:xfrm>
          </p:grpSpPr>
          <p:pic>
            <p:nvPicPr>
              <p:cNvPr id="37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31440"/>
                <a:ext cx="5746338" cy="26517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ctangle 5"/>
              <p:cNvSpPr/>
              <p:nvPr/>
            </p:nvSpPr>
            <p:spPr bwMode="auto">
              <a:xfrm>
                <a:off x="3492500" y="2870200"/>
                <a:ext cx="241300" cy="165100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1" u="none" strike="noStrike" cap="none" normalizeH="0" baseline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charset="0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 bwMode="auto">
            <a:xfrm>
              <a:off x="1549400" y="2592430"/>
              <a:ext cx="876300" cy="2159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</a:rPr>
                <a:t>NSTX</a:t>
              </a: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76200" y="6046113"/>
            <a:ext cx="8991600" cy="430887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200" b="1" i="0" dirty="0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Goal:  </a:t>
            </a:r>
            <a:r>
              <a:rPr lang="en-US" sz="2200" b="1" dirty="0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Assess if favorable </a:t>
            </a:r>
            <a:r>
              <a:rPr lang="en-US" sz="2200" b="1" dirty="0" err="1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collisionality</a:t>
            </a:r>
            <a:r>
              <a:rPr lang="en-US" sz="2200" b="1" dirty="0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 scaling </a:t>
            </a:r>
            <a:r>
              <a:rPr lang="en-US" sz="2200" b="1" i="0" dirty="0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continues on NSTX-U/MAST-U</a:t>
            </a:r>
            <a:endParaRPr lang="en-US" sz="2200" b="1" i="0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-1" r="9655"/>
          <a:stretch/>
        </p:blipFill>
        <p:spPr>
          <a:xfrm>
            <a:off x="170644" y="1629150"/>
            <a:ext cx="4297680" cy="41188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1458785" y="2092511"/>
            <a:ext cx="1069052" cy="26339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rPr>
              <a:t>NSTX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47800" y="1074003"/>
            <a:ext cx="72898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1097280" indent="-1188720">
              <a:buNone/>
            </a:pPr>
            <a:r>
              <a:rPr lang="en-US" sz="2400" b="1" i="0" dirty="0" err="1" smtClean="0">
                <a:solidFill>
                  <a:schemeClr val="tx1"/>
                </a:solidFill>
                <a:latin typeface="Symbol" charset="2"/>
                <a:ea typeface="ÇlÇr ñæí©" charset="0"/>
                <a:cs typeface="Symbol" charset="2"/>
              </a:rPr>
              <a:t>t</a:t>
            </a:r>
            <a:r>
              <a:rPr lang="en-US" sz="2400" b="1" i="0" baseline="-25000" dirty="0" err="1" smtClean="0">
                <a:solidFill>
                  <a:schemeClr val="tx1"/>
                </a:solidFill>
                <a:ea typeface="ÇlÇr ñæí©" charset="0"/>
                <a:cs typeface="Times New Roman"/>
              </a:rPr>
              <a:t>E</a:t>
            </a:r>
            <a:r>
              <a:rPr lang="en-US" sz="2400" b="1" i="0" baseline="-25000" dirty="0" smtClean="0">
                <a:solidFill>
                  <a:schemeClr val="tx1"/>
                </a:solidFill>
                <a:ea typeface="ÇlÇr ñæí©" charset="0"/>
                <a:cs typeface="Times New Roman"/>
              </a:rPr>
              <a:t>, </a:t>
            </a:r>
            <a:r>
              <a:rPr lang="en-US" sz="2400" b="1" i="0" baseline="-25000" dirty="0" err="1" smtClean="0">
                <a:solidFill>
                  <a:schemeClr val="tx1"/>
                </a:solidFill>
                <a:ea typeface="ÇlÇr ñæí©" charset="0"/>
                <a:cs typeface="Times New Roman"/>
              </a:rPr>
              <a:t>th</a:t>
            </a:r>
            <a:r>
              <a:rPr lang="en-US" sz="2400" b="1" i="0" baseline="-25000" dirty="0" smtClean="0">
                <a:solidFill>
                  <a:schemeClr val="tx1"/>
                </a:solidFill>
                <a:ea typeface="ÇlÇr ñæí©" charset="0"/>
                <a:cs typeface="Times New Roman"/>
              </a:rPr>
              <a:t> </a:t>
            </a:r>
            <a:r>
              <a:rPr lang="en-US" sz="2400" b="1" i="0" dirty="0">
                <a:solidFill>
                  <a:srgbClr val="000000"/>
                </a:solidFill>
                <a:latin typeface="Symbol" charset="2"/>
                <a:cs typeface="Symbol" charset="2"/>
              </a:rPr>
              <a:t>µ </a:t>
            </a:r>
            <a:r>
              <a:rPr lang="en-US" sz="2400" b="1" i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2400" b="1" i="0" baseline="-25000" dirty="0" smtClean="0">
                <a:solidFill>
                  <a:srgbClr val="000000"/>
                </a:solidFill>
              </a:rPr>
              <a:t>*e</a:t>
            </a:r>
            <a:r>
              <a:rPr lang="en-US" sz="2400" b="1" i="0" baseline="30000" dirty="0" smtClean="0">
                <a:solidFill>
                  <a:srgbClr val="000000"/>
                </a:solidFill>
              </a:rPr>
              <a:t>-0.1  </a:t>
            </a:r>
            <a:r>
              <a:rPr lang="en-US" sz="2400" b="1" i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b</a:t>
            </a:r>
            <a:r>
              <a:rPr lang="en-US" sz="2400" b="1" i="0" baseline="30000" dirty="0" smtClean="0">
                <a:solidFill>
                  <a:srgbClr val="000000"/>
                </a:solidFill>
              </a:rPr>
              <a:t>-0.9    </a:t>
            </a:r>
            <a:r>
              <a:rPr lang="en-US" sz="2000" b="1" i="0" dirty="0" smtClean="0">
                <a:solidFill>
                  <a:srgbClr val="000000"/>
                </a:solidFill>
              </a:rPr>
              <a:t>tokamak empirical scaling (</a:t>
            </a:r>
            <a:r>
              <a:rPr lang="en-US" sz="2000" b="1" i="0" dirty="0" smtClean="0">
                <a:solidFill>
                  <a:schemeClr val="tx1"/>
                </a:solidFill>
              </a:rPr>
              <a:t>ITER 98</a:t>
            </a:r>
            <a:r>
              <a:rPr lang="en-US" sz="2000" b="1" i="0" baseline="-25000" dirty="0" smtClean="0">
                <a:solidFill>
                  <a:schemeClr val="tx1"/>
                </a:solidFill>
              </a:rPr>
              <a:t>y,2</a:t>
            </a:r>
            <a:r>
              <a:rPr lang="en-US" sz="2000" b="1" i="0" dirty="0" smtClean="0">
                <a:solidFill>
                  <a:schemeClr val="tx1"/>
                </a:solidFill>
              </a:rPr>
              <a:t>)</a:t>
            </a:r>
            <a:endParaRPr lang="en-US" sz="2000" b="1" i="0" dirty="0"/>
          </a:p>
          <a:p>
            <a:pPr marL="1097280" indent="-1188720">
              <a:buNone/>
            </a:pPr>
            <a:r>
              <a:rPr lang="en-US" sz="2400" b="1" i="0" dirty="0" err="1" smtClean="0">
                <a:solidFill>
                  <a:schemeClr val="tx1"/>
                </a:solidFill>
                <a:latin typeface="Symbol" charset="2"/>
                <a:ea typeface="ÇlÇr ñæí©" charset="0"/>
                <a:cs typeface="Symbol" charset="2"/>
              </a:rPr>
              <a:t>t</a:t>
            </a:r>
            <a:r>
              <a:rPr lang="en-US" sz="2400" b="1" i="0" baseline="-25000" dirty="0" err="1" smtClean="0">
                <a:solidFill>
                  <a:schemeClr val="tx1"/>
                </a:solidFill>
                <a:latin typeface="+mn-lt"/>
                <a:ea typeface="ÇlÇr ñæí©" charset="0"/>
                <a:cs typeface="Times New Roman"/>
              </a:rPr>
              <a:t>E</a:t>
            </a:r>
            <a:r>
              <a:rPr lang="en-US" sz="2400" b="1" i="0" baseline="-25000" dirty="0" smtClean="0">
                <a:solidFill>
                  <a:schemeClr val="tx1"/>
                </a:solidFill>
                <a:latin typeface="+mn-lt"/>
                <a:ea typeface="ÇlÇr ñæí©" charset="0"/>
                <a:cs typeface="Times New Roman"/>
              </a:rPr>
              <a:t>, </a:t>
            </a:r>
            <a:r>
              <a:rPr lang="en-US" sz="2400" b="1" i="0" baseline="-25000" dirty="0" err="1" smtClean="0">
                <a:solidFill>
                  <a:schemeClr val="tx1"/>
                </a:solidFill>
                <a:latin typeface="+mn-lt"/>
                <a:ea typeface="ÇlÇr ñæí©" charset="0"/>
                <a:cs typeface="Times New Roman"/>
              </a:rPr>
              <a:t>th</a:t>
            </a:r>
            <a:r>
              <a:rPr lang="en-US" sz="2400" b="1" i="0" baseline="-25000" dirty="0" smtClean="0">
                <a:solidFill>
                  <a:schemeClr val="tx1"/>
                </a:solidFill>
                <a:latin typeface="+mn-lt"/>
                <a:ea typeface="ÇlÇr ñæí©" charset="0"/>
                <a:cs typeface="Times New Roman"/>
              </a:rPr>
              <a:t> </a:t>
            </a:r>
            <a:r>
              <a:rPr lang="en-US" sz="2400" b="1" i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µ n</a:t>
            </a:r>
            <a:r>
              <a:rPr lang="en-US" sz="2400" b="1" i="0" baseline="-25000" dirty="0" smtClean="0">
                <a:solidFill>
                  <a:srgbClr val="000000"/>
                </a:solidFill>
              </a:rPr>
              <a:t>*e</a:t>
            </a:r>
            <a:r>
              <a:rPr lang="en-US" sz="2400" b="1" i="0" baseline="30000" dirty="0" smtClean="0">
                <a:solidFill>
                  <a:srgbClr val="000000"/>
                </a:solidFill>
              </a:rPr>
              <a:t>-0.8  </a:t>
            </a:r>
            <a:r>
              <a:rPr lang="en-US" sz="2400" b="1" i="0" dirty="0">
                <a:solidFill>
                  <a:srgbClr val="000000"/>
                </a:solidFill>
                <a:latin typeface="Symbol" charset="2"/>
                <a:cs typeface="Symbol" charset="2"/>
              </a:rPr>
              <a:t>b</a:t>
            </a:r>
            <a:r>
              <a:rPr lang="en-US" sz="2400" b="1" i="0" baseline="30000" dirty="0">
                <a:solidFill>
                  <a:srgbClr val="000000"/>
                </a:solidFill>
              </a:rPr>
              <a:t>-</a:t>
            </a:r>
            <a:r>
              <a:rPr lang="en-US" sz="2400" b="1" i="0" baseline="30000" dirty="0" smtClean="0">
                <a:solidFill>
                  <a:srgbClr val="000000"/>
                </a:solidFill>
              </a:rPr>
              <a:t>0.0    </a:t>
            </a:r>
            <a:r>
              <a:rPr lang="en-US" sz="2000" b="1" i="0" dirty="0" smtClean="0">
                <a:solidFill>
                  <a:srgbClr val="000000"/>
                </a:solidFill>
              </a:rPr>
              <a:t>ST scaling (NSTX and MAST)</a:t>
            </a:r>
            <a:endParaRPr lang="en-US" sz="2400" b="1" i="0" dirty="0">
              <a:latin typeface="+mn-lt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76200" y="5451721"/>
            <a:ext cx="2036604" cy="3394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buNone/>
            </a:pP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S.M</a:t>
            </a:r>
            <a:r>
              <a:rPr lang="en-US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Kaye, NF 2007, 2013</a:t>
            </a:r>
            <a:endParaRPr lang="en-US" sz="12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0"/>
          <a:stretch>
            <a:fillRect/>
          </a:stretch>
        </p:blipFill>
        <p:spPr bwMode="auto">
          <a:xfrm>
            <a:off x="4332288" y="2041013"/>
            <a:ext cx="4240212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 bwMode="auto">
          <a:xfrm>
            <a:off x="5316144" y="2103283"/>
            <a:ext cx="713963" cy="276843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rPr>
              <a:t>MAST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3983568" y="3330591"/>
            <a:ext cx="128890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rgbClr val="000000"/>
                </a:solidFill>
              </a:rPr>
              <a:t>B </a:t>
            </a:r>
            <a:r>
              <a:rPr lang="en-US" sz="2000" i="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1600" i="0" baseline="-25000" dirty="0" err="1" smtClean="0">
                <a:solidFill>
                  <a:srgbClr val="000000"/>
                </a:solidFill>
              </a:rPr>
              <a:t>E,th</a:t>
            </a:r>
            <a:r>
              <a:rPr lang="en-US" sz="1600" i="0" baseline="-25000" dirty="0" smtClean="0">
                <a:solidFill>
                  <a:srgbClr val="000000"/>
                </a:solidFill>
              </a:rPr>
              <a:t> </a:t>
            </a:r>
            <a:r>
              <a:rPr lang="en-US" sz="1600" i="0" dirty="0" smtClean="0">
                <a:solidFill>
                  <a:srgbClr val="000000"/>
                </a:solidFill>
              </a:rPr>
              <a:t>[ T s]</a:t>
            </a:r>
            <a:endParaRPr lang="en-US" sz="1600" i="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82367" y="2589757"/>
            <a:ext cx="1147069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rgbClr val="000000"/>
                </a:solidFill>
              </a:rPr>
              <a:t>~  </a:t>
            </a:r>
            <a:r>
              <a:rPr lang="en-US" sz="2400" i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800" i="0" baseline="-25000" dirty="0" smtClean="0">
                <a:solidFill>
                  <a:srgbClr val="000000"/>
                </a:solidFill>
              </a:rPr>
              <a:t>*e </a:t>
            </a:r>
            <a:r>
              <a:rPr lang="en-US" sz="1800" i="0" baseline="30000" dirty="0" smtClean="0">
                <a:solidFill>
                  <a:srgbClr val="000000"/>
                </a:solidFill>
              </a:rPr>
              <a:t>-0.82</a:t>
            </a:r>
            <a:endParaRPr lang="en-US" sz="1800" i="0" baseline="3000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20932" y="4930782"/>
            <a:ext cx="49244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i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800" i="0" baseline="-25000" dirty="0" smtClean="0">
                <a:solidFill>
                  <a:srgbClr val="000000"/>
                </a:solidFill>
              </a:rPr>
              <a:t>*e</a:t>
            </a:r>
            <a:endParaRPr lang="en-US" sz="1800" i="0" baseline="30000" dirty="0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39000" y="5438001"/>
            <a:ext cx="1736347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14400">
              <a:buNone/>
            </a:pPr>
            <a:r>
              <a:rPr lang="en-US" sz="1200" b="0" i="1" dirty="0">
                <a:solidFill>
                  <a:srgbClr val="000000"/>
                </a:solidFill>
                <a:cs typeface="Arial" panose="020B0604020202020204" pitchFamily="34" charset="0"/>
              </a:rPr>
              <a:t>M. </a:t>
            </a:r>
            <a:r>
              <a:rPr lang="en-US" sz="1200" b="0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Valovic</a:t>
            </a:r>
            <a:r>
              <a:rPr lang="en-US" sz="1200" b="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sz="1200" b="0" i="1" dirty="0">
                <a:solidFill>
                  <a:srgbClr val="000000"/>
                </a:solidFill>
                <a:cs typeface="Arial" panose="020B0604020202020204" pitchFamily="34" charset="0"/>
              </a:rPr>
              <a:t>NF </a:t>
            </a:r>
            <a:r>
              <a:rPr lang="en-US" sz="1200" b="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2011</a:t>
            </a:r>
            <a:endParaRPr lang="en-US" sz="1200" b="0" i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92" y="5392447"/>
            <a:ext cx="1814724" cy="4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39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3200" i="0" dirty="0" smtClean="0">
                <a:solidFill>
                  <a:srgbClr val="336699"/>
                </a:solidFill>
              </a:rPr>
              <a:t> Micro-tearing-driven (MT) transport </a:t>
            </a:r>
          </a:p>
          <a:p>
            <a:pPr algn="ctr" ea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3200" i="0" dirty="0" smtClean="0">
                <a:solidFill>
                  <a:srgbClr val="336699"/>
                </a:solidFill>
              </a:rPr>
              <a:t>may explain ST </a:t>
            </a:r>
            <a:r>
              <a:rPr lang="en-US" sz="3200" i="0" dirty="0" err="1" smtClean="0">
                <a:solidFill>
                  <a:srgbClr val="336699"/>
                </a:solidFill>
                <a:latin typeface="Symbol" panose="05050102010706020507" pitchFamily="18" charset="2"/>
              </a:rPr>
              <a:t>t</a:t>
            </a:r>
            <a:r>
              <a:rPr lang="en-US" sz="3200" i="0" baseline="-25000" dirty="0" err="1" smtClean="0">
                <a:solidFill>
                  <a:srgbClr val="336699"/>
                </a:solidFill>
              </a:rPr>
              <a:t>E</a:t>
            </a:r>
            <a:r>
              <a:rPr lang="en-US" sz="3200" i="0" dirty="0" smtClean="0">
                <a:solidFill>
                  <a:srgbClr val="336699"/>
                </a:solidFill>
              </a:rPr>
              <a:t> </a:t>
            </a:r>
            <a:r>
              <a:rPr lang="en-US" sz="3200" i="0" dirty="0" err="1" smtClean="0">
                <a:solidFill>
                  <a:srgbClr val="336699"/>
                </a:solidFill>
              </a:rPr>
              <a:t>collisionality</a:t>
            </a:r>
            <a:r>
              <a:rPr lang="en-US" sz="3200" i="0" dirty="0" smtClean="0">
                <a:solidFill>
                  <a:srgbClr val="336699"/>
                </a:solidFill>
              </a:rPr>
              <a:t> scaling </a:t>
            </a:r>
            <a:endParaRPr lang="en-US" sz="2000" i="0" dirty="0">
              <a:solidFill>
                <a:srgbClr val="336699"/>
              </a:solidFill>
              <a:latin typeface="Helvetica Neue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5918" y="1004451"/>
            <a:ext cx="6344882" cy="48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buNone/>
            </a:pPr>
            <a:r>
              <a:rPr lang="en-US" sz="2000" b="1" dirty="0" smtClean="0"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MT</a:t>
            </a:r>
            <a:r>
              <a:rPr lang="en-US" sz="2000" b="1" i="0" dirty="0" smtClean="0"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-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driven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charset="2"/>
                <a:ea typeface="ÇlÇr ñæí©" charset="0"/>
                <a:cs typeface="Symbol" charset="2"/>
              </a:rPr>
              <a:t>c</a:t>
            </a:r>
            <a:r>
              <a:rPr kumimoji="0" lang="en-US" b="1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e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vs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.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charset="2"/>
                <a:ea typeface="ÇlÇr ñæí©" charset="0"/>
                <a:cs typeface="Symbol" charset="2"/>
              </a:rPr>
              <a:t>n</a:t>
            </a:r>
            <a:r>
              <a:rPr kumimoji="0" lang="en-US" b="1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ei</a:t>
            </a:r>
            <a:r>
              <a:rPr kumimoji="0" lang="en-US" b="1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using the GYRO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code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6400800" y="2957569"/>
            <a:ext cx="2161309" cy="5476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buNone/>
            </a:pPr>
            <a:r>
              <a:rPr lang="en-US" sz="12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0" i="0" dirty="0" err="1">
                <a:latin typeface="Arial" panose="020B0604020202020204" pitchFamily="34" charset="0"/>
                <a:cs typeface="Arial" panose="020B0604020202020204" pitchFamily="34" charset="0"/>
              </a:rPr>
              <a:t>Guttenfelder</a:t>
            </a:r>
            <a:r>
              <a:rPr lang="en-US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0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2013, </a:t>
            </a:r>
            <a:r>
              <a:rPr lang="en-US" sz="1200" b="0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PoP</a:t>
            </a:r>
            <a:r>
              <a:rPr lang="en-US" sz="12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 2012, PRL 2011</a:t>
            </a:r>
            <a:endParaRPr lang="en-US" sz="12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56894" y="1347549"/>
            <a:ext cx="3272806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0" dirty="0" smtClean="0">
                <a:solidFill>
                  <a:srgbClr val="000000"/>
                </a:solidFill>
              </a:rPr>
              <a:t>Micro-tearing growth </a:t>
            </a:r>
            <a:r>
              <a:rPr lang="en-US" sz="2000" i="0" dirty="0">
                <a:solidFill>
                  <a:srgbClr val="000000"/>
                </a:solidFill>
              </a:rPr>
              <a:t>rate decreases with reduced </a:t>
            </a:r>
            <a:r>
              <a:rPr lang="en-US" sz="2000" i="0" dirty="0" err="1" smtClean="0">
                <a:solidFill>
                  <a:srgbClr val="000000"/>
                </a:solidFill>
              </a:rPr>
              <a:t>collisionality</a:t>
            </a:r>
            <a:r>
              <a:rPr lang="en-US" sz="2000" i="0" dirty="0" smtClean="0">
                <a:solidFill>
                  <a:srgbClr val="000000"/>
                </a:solidFill>
              </a:rPr>
              <a:t> in qualitative agreement with the NSTX experiment</a:t>
            </a:r>
            <a:endParaRPr lang="en-US" sz="2000" i="0" dirty="0">
              <a:solidFill>
                <a:srgbClr val="000000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700" i="0" dirty="0" smtClean="0">
              <a:solidFill>
                <a:srgbClr val="000000"/>
              </a:solidFill>
            </a:endParaRP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 smtClean="0">
              <a:ea typeface="ÇlÇr ñæí©" charset="0"/>
              <a:cs typeface="Arial" panose="020B0604020202020204" pitchFamily="34" charset="0"/>
            </a:endParaRP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 smtClean="0">
              <a:ea typeface="ÇlÇr ñæí©" charset="0"/>
              <a:cs typeface="Arial" panose="020B0604020202020204" pitchFamily="34" charset="0"/>
            </a:endParaRP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ea typeface="ÇlÇr ñæí©" charset="0"/>
                <a:cs typeface="Arial" panose="020B0604020202020204" pitchFamily="34" charset="0"/>
              </a:rPr>
              <a:t>New: Dissipative </a:t>
            </a:r>
            <a:r>
              <a:rPr lang="en-US" sz="2000" dirty="0">
                <a:ea typeface="ÇlÇr ñæí©" charset="0"/>
                <a:cs typeface="Arial" panose="020B0604020202020204" pitchFamily="34" charset="0"/>
              </a:rPr>
              <a:t>Trapped Electron Mode (DTEM) has similar </a:t>
            </a:r>
            <a:r>
              <a:rPr lang="en-US" sz="2000" dirty="0">
                <a:latin typeface="Symbol" panose="05050102010706020507" pitchFamily="18" charset="2"/>
                <a:ea typeface="ÇlÇr ñæí©" charset="0"/>
                <a:cs typeface="Arial" panose="020B0604020202020204" pitchFamily="34" charset="0"/>
              </a:rPr>
              <a:t>n</a:t>
            </a:r>
            <a:r>
              <a:rPr lang="en-US" sz="2000" dirty="0">
                <a:ea typeface="ÇlÇr ñæí©" charset="0"/>
                <a:cs typeface="Arial" panose="020B0604020202020204" pitchFamily="34" charset="0"/>
              </a:rPr>
              <a:t>* scaling (</a:t>
            </a:r>
            <a:r>
              <a:rPr lang="en-US" sz="2000" dirty="0" smtClean="0">
                <a:ea typeface="ÇlÇr ñæí©" charset="0"/>
                <a:cs typeface="Arial" panose="020B0604020202020204" pitchFamily="34" charset="0"/>
              </a:rPr>
              <a:t>GTS - W. Wang)</a:t>
            </a:r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257794" y="1489692"/>
            <a:ext cx="5499100" cy="4834908"/>
            <a:chOff x="495300" y="1527339"/>
            <a:chExt cx="5499100" cy="4834908"/>
          </a:xfrm>
        </p:grpSpPr>
        <p:grpSp>
          <p:nvGrpSpPr>
            <p:cNvPr id="8" name="Group 7"/>
            <p:cNvGrpSpPr/>
            <p:nvPr/>
          </p:nvGrpSpPr>
          <p:grpSpPr>
            <a:xfrm>
              <a:off x="495300" y="1527339"/>
              <a:ext cx="5499100" cy="4834908"/>
              <a:chOff x="6159500" y="2479839"/>
              <a:chExt cx="2971800" cy="261286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48400" y="2479839"/>
                <a:ext cx="2882900" cy="2488358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54900" y="4784142"/>
                <a:ext cx="876300" cy="30855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59500" y="2997200"/>
                <a:ext cx="362465" cy="1219200"/>
              </a:xfrm>
              <a:prstGeom prst="rect">
                <a:avLst/>
              </a:prstGeom>
            </p:spPr>
          </p:pic>
        </p:grpSp>
        <p:sp>
          <p:nvSpPr>
            <p:cNvPr id="3" name="Rounded Rectangle 2"/>
            <p:cNvSpPr/>
            <p:nvPr/>
          </p:nvSpPr>
          <p:spPr bwMode="auto">
            <a:xfrm>
              <a:off x="3276600" y="2514600"/>
              <a:ext cx="1092200" cy="939800"/>
            </a:xfrm>
            <a:prstGeom prst="roundRect">
              <a:avLst/>
            </a:prstGeom>
            <a:solidFill>
              <a:srgbClr val="FF0000">
                <a:alpha val="25000"/>
              </a:srgb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048909" y="2180820"/>
              <a:ext cx="1046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800" i="0" dirty="0" smtClean="0">
                  <a:solidFill>
                    <a:schemeClr val="tx1"/>
                  </a:solidFill>
                </a:rPr>
                <a:t>NSTX-U</a:t>
              </a:r>
              <a:endParaRPr lang="en-US" sz="1800" i="0" dirty="0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83607" y="3633061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NSTX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389327" y="5830669"/>
            <a:ext cx="4602273" cy="646331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FF0000"/>
                </a:solidFill>
              </a:rPr>
              <a:t>Goal:  Identify micro-instabilities responsible for </a:t>
            </a:r>
            <a:r>
              <a:rPr lang="en-US" sz="2000" b="1" dirty="0" err="1" smtClean="0">
                <a:solidFill>
                  <a:srgbClr val="FF0000"/>
                </a:solidFill>
              </a:rPr>
              <a:t>collisionality</a:t>
            </a:r>
            <a:r>
              <a:rPr lang="en-US" sz="2000" b="1" dirty="0" smtClean="0">
                <a:solidFill>
                  <a:srgbClr val="FF0000"/>
                </a:solidFill>
              </a:rPr>
              <a:t> scaling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19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CAE mode-conversion to kinetic </a:t>
            </a:r>
            <a:r>
              <a:rPr lang="en-US" alt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Alfv</a:t>
            </a:r>
            <a:r>
              <a:rPr lang="en-US" alt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é</a:t>
            </a:r>
            <a:r>
              <a:rPr lang="en-US" alt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waves (KAW) predicted to transfer core NBI power to mid-</a:t>
            </a:r>
            <a:r>
              <a:rPr lang="en-US" altLang="en-US" sz="2800" dirty="0" smtClean="0">
                <a:latin typeface="Symbol" panose="05050102010706020507" pitchFamily="18" charset="2"/>
                <a:cs typeface="Arial" panose="020B0604020202020204" pitchFamily="34" charset="0"/>
              </a:rPr>
              <a:t>r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electrons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78050" y="1075663"/>
            <a:ext cx="9065949" cy="1648625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GAE/CAEs cause large </a:t>
            </a:r>
            <a:r>
              <a:rPr lang="en-US" altLang="en-US" sz="2000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c</a:t>
            </a:r>
            <a:r>
              <a:rPr lang="en-US" alt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through stochastic orbits (N. 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Gorelenkov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NF 2010)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CAEs also couple to KAW - 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Poynting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flux redistributes fast ion energy near mid-radius, E</a:t>
            </a:r>
            <a:r>
              <a:rPr lang="en-US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||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resistively dissipates energy to thermal electrons</a:t>
            </a:r>
          </a:p>
          <a:p>
            <a:pPr marL="569913" lvl="1" indent="-169863"/>
            <a:r>
              <a:rPr lang="en-US" alt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19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CAE</a:t>
            </a:r>
            <a:r>
              <a:rPr lang="en-US" altLang="en-US" sz="19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altLang="en-US" sz="19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KAW </a:t>
            </a:r>
            <a:r>
              <a:rPr lang="en-US" alt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alt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0.4 MW</a:t>
            </a:r>
            <a:r>
              <a:rPr lang="en-US" alt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from QL estimate + </a:t>
            </a:r>
            <a:r>
              <a:rPr lang="en-US" alt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mode amplitudes</a:t>
            </a:r>
          </a:p>
          <a:p>
            <a:pPr marL="569913" lvl="1" indent="-169863"/>
            <a:r>
              <a:rPr lang="en-US" altLang="en-US" sz="19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</a:t>
            </a:r>
            <a:r>
              <a:rPr lang="en-US" altLang="en-US" sz="190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e,NBI</a:t>
            </a:r>
            <a:r>
              <a:rPr lang="en-US" altLang="en-US" sz="19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US" alt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~ </a:t>
            </a:r>
            <a:r>
              <a:rPr lang="en-US" alt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1.7 </a:t>
            </a:r>
            <a:r>
              <a:rPr lang="en-US" altLang="en-US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MW</a:t>
            </a:r>
            <a:r>
              <a:rPr lang="en-US" alt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US" alt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for </a:t>
            </a:r>
            <a:r>
              <a:rPr lang="en-US" altLang="en-US" sz="1900" dirty="0" smtClean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  <a:sym typeface="Symbol" pitchFamily="18" charset="2"/>
              </a:rPr>
              <a:t>r</a:t>
            </a:r>
            <a:r>
              <a:rPr lang="en-US" alt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&lt;0.3, </a:t>
            </a:r>
            <a:r>
              <a:rPr lang="en-US" alt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NBI power deposited on core electrons</a:t>
            </a:r>
            <a:endParaRPr lang="en-US" altLang="en-US" sz="19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0" y="2752064"/>
            <a:ext cx="3429000" cy="3812234"/>
            <a:chOff x="228600" y="2525517"/>
            <a:chExt cx="3574441" cy="40276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525517"/>
              <a:ext cx="3574441" cy="4027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2" name="TextBox 4"/>
            <p:cNvSpPr txBox="1">
              <a:spLocks noChangeArrowheads="1"/>
            </p:cNvSpPr>
            <p:nvPr/>
          </p:nvSpPr>
          <p:spPr bwMode="auto">
            <a:xfrm>
              <a:off x="2514600" y="5915024"/>
              <a:ext cx="1239837" cy="292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i="0" dirty="0" err="1">
                  <a:solidFill>
                    <a:schemeClr val="bg1"/>
                  </a:solidFill>
                  <a:latin typeface="Symbol" pitchFamily="18" charset="2"/>
                </a:rPr>
                <a:t>w</a:t>
              </a:r>
              <a:r>
                <a:rPr lang="en-US" altLang="en-US" i="0" baseline="-25000" dirty="0" err="1">
                  <a:solidFill>
                    <a:schemeClr val="bg1"/>
                  </a:solidFill>
                </a:rPr>
                <a:t>A</a:t>
              </a:r>
              <a:r>
                <a:rPr lang="en-US" altLang="en-US" i="0" dirty="0">
                  <a:solidFill>
                    <a:schemeClr val="bg1"/>
                  </a:solidFill>
                </a:rPr>
                <a:t>(R,Z)=</a:t>
              </a:r>
              <a:r>
                <a:rPr lang="en-US" altLang="en-US" i="0" dirty="0" err="1">
                  <a:solidFill>
                    <a:schemeClr val="bg1"/>
                  </a:solidFill>
                  <a:latin typeface="Symbol" pitchFamily="18" charset="2"/>
                </a:rPr>
                <a:t>w</a:t>
              </a:r>
              <a:r>
                <a:rPr lang="en-US" altLang="en-US" i="0" baseline="-25000" dirty="0" err="1">
                  <a:solidFill>
                    <a:schemeClr val="bg1"/>
                  </a:solidFill>
                </a:rPr>
                <a:t>CAE</a:t>
              </a:r>
              <a:endParaRPr lang="en-US" altLang="en-US" i="0" baseline="-25000" dirty="0">
                <a:solidFill>
                  <a:schemeClr val="bg1"/>
                </a:solidFill>
              </a:endParaRPr>
            </a:p>
          </p:txBody>
        </p:sp>
        <p:cxnSp>
          <p:nvCxnSpPr>
            <p:cNvPr id="11273" name="Straight Arrow Connector 2"/>
            <p:cNvCxnSpPr>
              <a:cxnSpLocks noChangeShapeType="1"/>
            </p:cNvCxnSpPr>
            <p:nvPr/>
          </p:nvCxnSpPr>
          <p:spPr bwMode="auto">
            <a:xfrm flipV="1">
              <a:off x="2916237" y="5581650"/>
              <a:ext cx="152400" cy="381000"/>
            </a:xfrm>
            <a:prstGeom prst="straightConnector1">
              <a:avLst/>
            </a:prstGeom>
            <a:noFill/>
            <a:ln w="15875" algn="ctr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274" name="TextBox 7"/>
            <p:cNvSpPr txBox="1">
              <a:spLocks noChangeArrowheads="1"/>
            </p:cNvSpPr>
            <p:nvPr/>
          </p:nvSpPr>
          <p:spPr bwMode="auto">
            <a:xfrm>
              <a:off x="609600" y="3072825"/>
              <a:ext cx="6158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400" i="0" dirty="0" smtClean="0">
                  <a:solidFill>
                    <a:srgbClr val="FF0000"/>
                  </a:solidFill>
                </a:rPr>
                <a:t>CAE</a:t>
              </a:r>
            </a:p>
            <a:p>
              <a:pPr eaLnBrk="1" hangingPunct="1"/>
              <a:r>
                <a:rPr lang="en-US" altLang="en-US" sz="1400" i="0" dirty="0" smtClean="0">
                  <a:solidFill>
                    <a:srgbClr val="FF0000"/>
                  </a:solidFill>
                </a:rPr>
                <a:t>(n=8)</a:t>
              </a:r>
              <a:endParaRPr lang="en-US" altLang="en-US" sz="1400" i="0" dirty="0">
                <a:solidFill>
                  <a:srgbClr val="FF0000"/>
                </a:solidFill>
              </a:endParaRPr>
            </a:p>
          </p:txBody>
        </p:sp>
        <p:sp>
          <p:nvSpPr>
            <p:cNvPr id="11275" name="TextBox 20"/>
            <p:cNvSpPr txBox="1">
              <a:spLocks noChangeArrowheads="1"/>
            </p:cNvSpPr>
            <p:nvPr/>
          </p:nvSpPr>
          <p:spPr bwMode="auto">
            <a:xfrm>
              <a:off x="2462212" y="3090863"/>
              <a:ext cx="6043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400" i="0" dirty="0">
                  <a:solidFill>
                    <a:srgbClr val="FF0000"/>
                  </a:solidFill>
                </a:rPr>
                <a:t>KAW</a:t>
              </a:r>
            </a:p>
          </p:txBody>
        </p:sp>
      </p:grpSp>
      <p:sp>
        <p:nvSpPr>
          <p:cNvPr id="11278" name="TextBox 14"/>
          <p:cNvSpPr txBox="1">
            <a:spLocks noChangeArrowheads="1"/>
          </p:cNvSpPr>
          <p:nvPr/>
        </p:nvSpPr>
        <p:spPr bwMode="auto">
          <a:xfrm>
            <a:off x="4139983" y="5774503"/>
            <a:ext cx="1606978" cy="461665"/>
          </a:xfrm>
          <a:prstGeom prst="rect">
            <a:avLst/>
          </a:prstGeom>
          <a:solidFill>
            <a:srgbClr val="D3EFF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0" dirty="0" smtClean="0">
                <a:solidFill>
                  <a:schemeClr val="tx1"/>
                </a:solidFill>
              </a:rPr>
              <a:t>HYM code</a:t>
            </a:r>
          </a:p>
          <a:p>
            <a:pPr algn="ctr" eaLnBrk="1" hangingPunct="1"/>
            <a:r>
              <a:rPr lang="en-US" altLang="en-US" b="0" dirty="0" smtClean="0">
                <a:solidFill>
                  <a:schemeClr val="tx1"/>
                </a:solidFill>
              </a:rPr>
              <a:t>E</a:t>
            </a:r>
            <a:r>
              <a:rPr lang="en-US" altLang="en-US" b="0" dirty="0">
                <a:solidFill>
                  <a:schemeClr val="tx1"/>
                </a:solidFill>
              </a:rPr>
              <a:t>. </a:t>
            </a:r>
            <a:r>
              <a:rPr lang="en-US" altLang="en-US" b="0" dirty="0" err="1" smtClean="0">
                <a:solidFill>
                  <a:schemeClr val="tx1"/>
                </a:solidFill>
              </a:rPr>
              <a:t>Belova</a:t>
            </a:r>
            <a:r>
              <a:rPr lang="en-US" altLang="en-US" b="0" dirty="0" smtClean="0">
                <a:solidFill>
                  <a:schemeClr val="tx1"/>
                </a:solidFill>
              </a:rPr>
              <a:t>, PRL 2015</a:t>
            </a:r>
            <a:endParaRPr lang="en-US" altLang="en-US" b="0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2"/>
          <a:stretch/>
        </p:blipFill>
        <p:spPr bwMode="auto">
          <a:xfrm>
            <a:off x="6650466" y="2637982"/>
            <a:ext cx="2034317" cy="212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9"/>
          <a:stretch/>
        </p:blipFill>
        <p:spPr bwMode="auto">
          <a:xfrm>
            <a:off x="6400800" y="4433848"/>
            <a:ext cx="2533649" cy="20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86952" y="2623186"/>
            <a:ext cx="15392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i="0" dirty="0" smtClean="0">
                <a:solidFill>
                  <a:srgbClr val="FF6600"/>
                </a:solidFill>
              </a:rPr>
              <a:t>Radial </a:t>
            </a:r>
            <a:r>
              <a:rPr lang="en-US" sz="1100" b="1" i="0" dirty="0" err="1" smtClean="0">
                <a:solidFill>
                  <a:srgbClr val="FF6600"/>
                </a:solidFill>
              </a:rPr>
              <a:t>Poynting</a:t>
            </a:r>
            <a:r>
              <a:rPr lang="en-US" sz="1100" b="1" i="0" dirty="0" smtClean="0">
                <a:solidFill>
                  <a:srgbClr val="FF6600"/>
                </a:solidFill>
              </a:rPr>
              <a:t> flux</a:t>
            </a:r>
          </a:p>
          <a:p>
            <a:pPr algn="ctr"/>
            <a:r>
              <a:rPr lang="en-US" sz="1100" b="1" i="0" dirty="0" smtClean="0">
                <a:solidFill>
                  <a:srgbClr val="FF6600"/>
                </a:solidFill>
                <a:sym typeface="Symbol"/>
              </a:rPr>
              <a:t>EB</a:t>
            </a:r>
            <a:r>
              <a:rPr lang="en-US" sz="1100" b="1" i="0" baseline="-25000" dirty="0" smtClean="0">
                <a:solidFill>
                  <a:srgbClr val="FF6600"/>
                </a:solidFill>
                <a:sym typeface="Symbol"/>
              </a:rPr>
              <a:t>R</a:t>
            </a:r>
            <a:endParaRPr lang="en-US" sz="1100" b="1" i="0" baseline="-25000" dirty="0">
              <a:solidFill>
                <a:srgbClr val="FF6600"/>
              </a:solidFill>
            </a:endParaRPr>
          </a:p>
        </p:txBody>
      </p:sp>
      <p:sp>
        <p:nvSpPr>
          <p:cNvPr id="11276" name="TextBox 9"/>
          <p:cNvSpPr txBox="1">
            <a:spLocks noChangeArrowheads="1"/>
          </p:cNvSpPr>
          <p:nvPr/>
        </p:nvSpPr>
        <p:spPr bwMode="auto">
          <a:xfrm>
            <a:off x="6944261" y="4652239"/>
            <a:ext cx="590226" cy="26161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i="0" dirty="0">
                <a:solidFill>
                  <a:srgbClr val="FF6600"/>
                </a:solidFill>
              </a:rPr>
              <a:t>~</a:t>
            </a:r>
            <a:r>
              <a:rPr lang="en-US" altLang="en-US" sz="1100" i="0" dirty="0" err="1" smtClean="0">
                <a:solidFill>
                  <a:srgbClr val="FF6600"/>
                </a:solidFill>
                <a:latin typeface="Symbol" pitchFamily="18" charset="2"/>
              </a:rPr>
              <a:t>r</a:t>
            </a:r>
            <a:r>
              <a:rPr lang="en-US" altLang="en-US" sz="1100" i="0" baseline="-25000" dirty="0" err="1" smtClean="0">
                <a:solidFill>
                  <a:srgbClr val="FF6600"/>
                </a:solidFill>
              </a:rPr>
              <a:t>beam</a:t>
            </a:r>
            <a:endParaRPr lang="en-US" altLang="en-US" sz="1100" i="0" dirty="0">
              <a:solidFill>
                <a:srgbClr val="FF6600"/>
              </a:solidFill>
            </a:endParaRPr>
          </a:p>
        </p:txBody>
      </p:sp>
      <p:cxnSp>
        <p:nvCxnSpPr>
          <p:cNvPr id="11277" name="Straight Arrow Connector 13"/>
          <p:cNvCxnSpPr>
            <a:cxnSpLocks noChangeShapeType="1"/>
          </p:cNvCxnSpPr>
          <p:nvPr/>
        </p:nvCxnSpPr>
        <p:spPr bwMode="auto">
          <a:xfrm>
            <a:off x="7240704" y="5006851"/>
            <a:ext cx="482401" cy="0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 type="arrow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13"/>
          <p:cNvCxnSpPr>
            <a:cxnSpLocks noChangeShapeType="1"/>
          </p:cNvCxnSpPr>
          <p:nvPr/>
        </p:nvCxnSpPr>
        <p:spPr bwMode="auto">
          <a:xfrm>
            <a:off x="7233020" y="4935259"/>
            <a:ext cx="0" cy="152981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13"/>
          <p:cNvCxnSpPr>
            <a:cxnSpLocks noChangeShapeType="1"/>
          </p:cNvCxnSpPr>
          <p:nvPr/>
        </p:nvCxnSpPr>
        <p:spPr bwMode="auto">
          <a:xfrm>
            <a:off x="7715422" y="4938584"/>
            <a:ext cx="0" cy="152981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3733800" y="3228135"/>
            <a:ext cx="220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 dirty="0" smtClean="0">
                <a:solidFill>
                  <a:srgbClr val="FF0000"/>
                </a:solidFill>
              </a:rPr>
              <a:t>Up to 25% of electron heating power transferred to KAW off-axis</a:t>
            </a:r>
          </a:p>
        </p:txBody>
      </p:sp>
      <p:sp>
        <p:nvSpPr>
          <p:cNvPr id="6" name="Down Arrow 5"/>
          <p:cNvSpPr/>
          <p:nvPr/>
        </p:nvSpPr>
        <p:spPr bwMode="auto">
          <a:xfrm>
            <a:off x="4676775" y="2717119"/>
            <a:ext cx="533400" cy="533400"/>
          </a:xfrm>
          <a:prstGeom prst="downArrow">
            <a:avLst/>
          </a:prstGeom>
          <a:solidFill>
            <a:srgbClr val="FF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14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399" cy="47244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Mission and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</a:p>
          <a:p>
            <a:pPr>
              <a:lnSpc>
                <a:spcPct val="114000"/>
              </a:lnSpc>
            </a:pPr>
            <a:r>
              <a:rPr lang="en-US" b="1" dirty="0" smtClean="0"/>
              <a:t>NSTX/NSTX-U Research Highlights and Goals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MHD Stability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Turbulence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Energetic Particles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Power Exhaust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Start-up</a:t>
            </a: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Brief Summaries of NSTX-U Research Plans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76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3"/>
          <p:cNvSpPr>
            <a:spLocks noChangeArrowheads="1"/>
          </p:cNvSpPr>
          <p:nvPr/>
        </p:nvSpPr>
        <p:spPr bwMode="auto">
          <a:xfrm>
            <a:off x="0" y="86228"/>
            <a:ext cx="9144000" cy="82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2400"/>
              </a:lnSpc>
              <a:spcAft>
                <a:spcPts val="600"/>
              </a:spcAft>
              <a:buNone/>
            </a:pPr>
            <a:r>
              <a:rPr lang="en-US" sz="2800" i="0" dirty="0" smtClean="0">
                <a:solidFill>
                  <a:srgbClr val="336699"/>
                </a:solidFill>
              </a:rPr>
              <a:t>NBI-heated STs excellent </a:t>
            </a:r>
            <a:r>
              <a:rPr lang="en-US" sz="2800" i="0" dirty="0">
                <a:solidFill>
                  <a:srgbClr val="336699"/>
                </a:solidFill>
              </a:rPr>
              <a:t>testbed for </a:t>
            </a:r>
            <a:r>
              <a:rPr lang="en-US" sz="2800" i="0" dirty="0">
                <a:solidFill>
                  <a:srgbClr val="336699"/>
                </a:solidFill>
                <a:latin typeface="Symbol" charset="2"/>
                <a:cs typeface="Symbol" charset="2"/>
              </a:rPr>
              <a:t>a</a:t>
            </a:r>
            <a:r>
              <a:rPr lang="en-US" sz="2800" i="0" dirty="0">
                <a:solidFill>
                  <a:srgbClr val="336699"/>
                </a:solidFill>
              </a:rPr>
              <a:t>-particle </a:t>
            </a:r>
            <a:r>
              <a:rPr lang="en-US" sz="2800" i="0" dirty="0" smtClean="0">
                <a:solidFill>
                  <a:srgbClr val="336699"/>
                </a:solidFill>
              </a:rPr>
              <a:t>physics</a:t>
            </a:r>
          </a:p>
          <a:p>
            <a:pPr algn="ctr">
              <a:lnSpc>
                <a:spcPts val="2400"/>
              </a:lnSpc>
              <a:spcAft>
                <a:spcPts val="600"/>
              </a:spcAft>
              <a:buNone/>
            </a:pPr>
            <a:r>
              <a:rPr lang="en-US" sz="2400" i="0" dirty="0" err="1">
                <a:solidFill>
                  <a:srgbClr val="C00000"/>
                </a:solidFill>
              </a:rPr>
              <a:t>Alfvenic</a:t>
            </a:r>
            <a:r>
              <a:rPr lang="en-US" sz="2400" i="0" dirty="0">
                <a:solidFill>
                  <a:srgbClr val="C00000"/>
                </a:solidFill>
              </a:rPr>
              <a:t> modes </a:t>
            </a:r>
            <a:r>
              <a:rPr lang="en-US" sz="2400" i="0" dirty="0" smtClean="0">
                <a:solidFill>
                  <a:srgbClr val="C00000"/>
                </a:solidFill>
              </a:rPr>
              <a:t>readily accessible due </a:t>
            </a:r>
            <a:r>
              <a:rPr lang="en-US" sz="2400" i="0" dirty="0">
                <a:solidFill>
                  <a:srgbClr val="C00000"/>
                </a:solidFill>
              </a:rPr>
              <a:t>to </a:t>
            </a:r>
            <a:r>
              <a:rPr lang="en-US" sz="2400" i="0" dirty="0" smtClean="0">
                <a:solidFill>
                  <a:srgbClr val="C00000"/>
                </a:solidFill>
              </a:rPr>
              <a:t>high </a:t>
            </a:r>
            <a:r>
              <a:rPr lang="en-US" sz="2400" i="0" dirty="0" err="1" smtClean="0">
                <a:solidFill>
                  <a:srgbClr val="C00000"/>
                </a:solidFill>
              </a:rPr>
              <a:t>V</a:t>
            </a:r>
            <a:r>
              <a:rPr lang="en-US" sz="2400" i="0" baseline="-25000" dirty="0" err="1" smtClean="0">
                <a:solidFill>
                  <a:srgbClr val="C00000"/>
                </a:solidFill>
              </a:rPr>
              <a:t>fast</a:t>
            </a:r>
            <a:r>
              <a:rPr lang="en-US" sz="2400" i="0" dirty="0" smtClean="0">
                <a:solidFill>
                  <a:srgbClr val="C00000"/>
                </a:solidFill>
              </a:rPr>
              <a:t> </a:t>
            </a:r>
            <a:r>
              <a:rPr lang="en-US" sz="2400" i="0" dirty="0">
                <a:solidFill>
                  <a:srgbClr val="C00000"/>
                </a:solidFill>
              </a:rPr>
              <a:t>&gt; </a:t>
            </a:r>
            <a:r>
              <a:rPr lang="en-US" sz="2400" i="0" dirty="0" err="1" smtClean="0">
                <a:solidFill>
                  <a:srgbClr val="C00000"/>
                </a:solidFill>
              </a:rPr>
              <a:t>V</a:t>
            </a:r>
            <a:r>
              <a:rPr lang="en-US" sz="2400" i="0" baseline="-25000" dirty="0" err="1" smtClean="0">
                <a:solidFill>
                  <a:srgbClr val="C00000"/>
                </a:solidFill>
              </a:rPr>
              <a:t>Alfvén</a:t>
            </a:r>
            <a:r>
              <a:rPr lang="en-US" sz="2400" i="0" baseline="-25000" dirty="0" smtClean="0">
                <a:solidFill>
                  <a:srgbClr val="C00000"/>
                </a:solidFill>
              </a:rPr>
              <a:t> </a:t>
            </a:r>
            <a:endParaRPr lang="en-US" sz="2400" i="0" dirty="0">
              <a:solidFill>
                <a:srgbClr val="C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6955" y="1038761"/>
            <a:ext cx="8952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i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sz="2000" i="0" dirty="0">
                <a:solidFill>
                  <a:srgbClr val="000000"/>
                </a:solidFill>
              </a:rPr>
              <a:t>-</a:t>
            </a:r>
            <a:r>
              <a:rPr lang="en-US" sz="2000" i="0" dirty="0" smtClean="0">
                <a:solidFill>
                  <a:srgbClr val="000000"/>
                </a:solidFill>
              </a:rPr>
              <a:t>particles couple to </a:t>
            </a:r>
            <a:r>
              <a:rPr lang="en-US" sz="2000" i="0" dirty="0" err="1" smtClean="0">
                <a:solidFill>
                  <a:srgbClr val="000000"/>
                </a:solidFill>
              </a:rPr>
              <a:t>Alfvénic</a:t>
            </a:r>
            <a:r>
              <a:rPr lang="en-US" sz="2000" i="0" dirty="0" smtClean="0">
                <a:solidFill>
                  <a:srgbClr val="000000"/>
                </a:solidFill>
              </a:rPr>
              <a:t> modes strongly when </a:t>
            </a:r>
            <a:r>
              <a:rPr lang="en-US" sz="2000" i="0" dirty="0" err="1" smtClean="0">
                <a:solidFill>
                  <a:srgbClr val="000000"/>
                </a:solidFill>
              </a:rPr>
              <a:t>V</a:t>
            </a:r>
            <a:r>
              <a:rPr lang="en-US" sz="2000" i="0" baseline="-25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sz="2000" i="0" dirty="0" smtClean="0">
                <a:solidFill>
                  <a:srgbClr val="000000"/>
                </a:solidFill>
              </a:rPr>
              <a:t> &gt; </a:t>
            </a:r>
            <a:r>
              <a:rPr lang="en-US" sz="2000" i="0" dirty="0" err="1" smtClean="0">
                <a:solidFill>
                  <a:srgbClr val="000000"/>
                </a:solidFill>
              </a:rPr>
              <a:t>V</a:t>
            </a:r>
            <a:r>
              <a:rPr lang="en-US" sz="2000" i="0" baseline="-25000" dirty="0" err="1" smtClean="0">
                <a:solidFill>
                  <a:srgbClr val="000000"/>
                </a:solidFill>
              </a:rPr>
              <a:t>Alfven</a:t>
            </a:r>
            <a:r>
              <a:rPr lang="en-US" sz="2000" i="0" baseline="-25000" dirty="0" smtClean="0">
                <a:solidFill>
                  <a:srgbClr val="000000"/>
                </a:solidFill>
              </a:rPr>
              <a:t>  </a:t>
            </a:r>
            <a:r>
              <a:rPr lang="en-US" sz="2000" i="0" dirty="0" smtClean="0">
                <a:solidFill>
                  <a:srgbClr val="000000"/>
                </a:solidFill>
              </a:rPr>
              <a:t>~ </a:t>
            </a:r>
            <a:r>
              <a:rPr lang="en-US" sz="2000" i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b</a:t>
            </a:r>
            <a:r>
              <a:rPr lang="en-US" sz="2000" i="0" baseline="30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-</a:t>
            </a:r>
            <a:r>
              <a:rPr lang="en-US" sz="2000" i="0" baseline="30000" dirty="0" smtClean="0">
                <a:solidFill>
                  <a:srgbClr val="000000"/>
                </a:solidFill>
              </a:rPr>
              <a:t>0.5</a:t>
            </a:r>
            <a:r>
              <a:rPr lang="en-US" sz="2000" i="0" dirty="0" smtClean="0">
                <a:solidFill>
                  <a:srgbClr val="000000"/>
                </a:solidFill>
              </a:rPr>
              <a:t> </a:t>
            </a:r>
            <a:r>
              <a:rPr lang="en-US" sz="2000" i="0" dirty="0" err="1" smtClean="0">
                <a:solidFill>
                  <a:srgbClr val="000000"/>
                </a:solidFill>
              </a:rPr>
              <a:t>C</a:t>
            </a:r>
            <a:r>
              <a:rPr lang="en-US" sz="2000" i="0" baseline="-25000" dirty="0" err="1" smtClean="0">
                <a:solidFill>
                  <a:srgbClr val="000000"/>
                </a:solidFill>
              </a:rPr>
              <a:t>sound</a:t>
            </a:r>
            <a:endParaRPr lang="en-US" sz="2000" i="0" baseline="-250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i="0" dirty="0" err="1">
                <a:solidFill>
                  <a:srgbClr val="000000"/>
                </a:solidFill>
              </a:rPr>
              <a:t>V</a:t>
            </a:r>
            <a:r>
              <a:rPr lang="en-US" sz="2000" i="0" baseline="-250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sz="2000" i="0" dirty="0">
                <a:solidFill>
                  <a:srgbClr val="000000"/>
                </a:solidFill>
              </a:rPr>
              <a:t> &gt; </a:t>
            </a:r>
            <a:r>
              <a:rPr lang="en-US" sz="2000" i="0" dirty="0" smtClean="0">
                <a:solidFill>
                  <a:srgbClr val="000000"/>
                </a:solidFill>
              </a:rPr>
              <a:t>V</a:t>
            </a:r>
            <a:r>
              <a:rPr lang="en-US" sz="2000" i="0" baseline="-25000" dirty="0" smtClean="0">
                <a:solidFill>
                  <a:srgbClr val="000000"/>
                </a:solidFill>
              </a:rPr>
              <a:t>A </a:t>
            </a:r>
            <a:r>
              <a:rPr lang="en-US" sz="2000" i="0" dirty="0" smtClean="0">
                <a:solidFill>
                  <a:srgbClr val="000000"/>
                </a:solidFill>
              </a:rPr>
              <a:t> in ITER and reactors:  condition easily satisfied in ST due to high </a:t>
            </a:r>
            <a:r>
              <a:rPr lang="en-US" sz="2000" i="0" dirty="0" smtClean="0">
                <a:solidFill>
                  <a:srgbClr val="000000"/>
                </a:solidFill>
                <a:latin typeface="Symbol" panose="05050102010706020507" pitchFamily="18" charset="2"/>
              </a:rPr>
              <a:t>b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Fast-particle-driven </a:t>
            </a:r>
            <a:r>
              <a:rPr lang="en-US" sz="2000" dirty="0" err="1" smtClean="0">
                <a:solidFill>
                  <a:srgbClr val="000000"/>
                </a:solidFill>
              </a:rPr>
              <a:t>Alfvén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Eigenmodes</a:t>
            </a:r>
            <a:r>
              <a:rPr lang="en-US" sz="2000" i="0" dirty="0" smtClean="0">
                <a:solidFill>
                  <a:srgbClr val="000000"/>
                </a:solidFill>
              </a:rPr>
              <a:t>:  Toroidal, Global, Compressional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304800" y="2080797"/>
            <a:ext cx="4060202" cy="4320003"/>
            <a:chOff x="495300" y="2794219"/>
            <a:chExt cx="3355539" cy="3570250"/>
          </a:xfrm>
        </p:grpSpPr>
        <p:sp>
          <p:nvSpPr>
            <p:cNvPr id="51" name="Rectangle 50"/>
            <p:cNvSpPr/>
            <p:nvPr/>
          </p:nvSpPr>
          <p:spPr>
            <a:xfrm>
              <a:off x="883952" y="2794219"/>
              <a:ext cx="293643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sz="2000" i="0" dirty="0" smtClean="0">
                  <a:solidFill>
                    <a:schemeClr val="tx1"/>
                  </a:solidFill>
                  <a:ea typeface="ÇlÇr ñæí©" charset="0"/>
                </a:rPr>
                <a:t>EP parameter space</a:t>
              </a:r>
              <a:endParaRPr lang="en-US" sz="2000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5300" y="3113269"/>
              <a:ext cx="3355539" cy="3251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2095529" y="3199560"/>
              <a:ext cx="456284" cy="41549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1050" b="1" dirty="0" smtClean="0">
                  <a:latin typeface="Arial Narrow" panose="020B0606020202030204" pitchFamily="34" charset="0"/>
                </a:rPr>
                <a:t>NSTX data:</a:t>
              </a:r>
              <a:endParaRPr lang="en-US" sz="1050" b="1" dirty="0">
                <a:latin typeface="Arial Narrow" panose="020B0606020202030204" pitchFamily="34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495300" y="3120162"/>
              <a:ext cx="3355539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4800599" y="2743200"/>
            <a:ext cx="38862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2</a:t>
            </a: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×</a:t>
            </a:r>
            <a:r>
              <a:rPr lang="en-US" sz="2400" dirty="0" smtClean="0">
                <a:solidFill>
                  <a:srgbClr val="C00000"/>
                </a:solidFill>
              </a:rPr>
              <a:t> higher toroidal field </a:t>
            </a:r>
            <a:r>
              <a:rPr lang="en-US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 smtClean="0">
                <a:solidFill>
                  <a:srgbClr val="C00000"/>
                </a:solidFill>
              </a:rPr>
              <a:t>N</a:t>
            </a:r>
            <a:r>
              <a:rPr lang="en-US" sz="2400" i="0" dirty="0" smtClean="0">
                <a:solidFill>
                  <a:srgbClr val="C00000"/>
                </a:solidFill>
              </a:rPr>
              <a:t>STX-U will </a:t>
            </a:r>
            <a:r>
              <a:rPr lang="en-US" sz="2400" dirty="0" smtClean="0">
                <a:solidFill>
                  <a:srgbClr val="C00000"/>
                </a:solidFill>
              </a:rPr>
              <a:t>also </a:t>
            </a:r>
            <a:r>
              <a:rPr lang="en-US" sz="2400" i="0" dirty="0" smtClean="0">
                <a:solidFill>
                  <a:srgbClr val="C00000"/>
                </a:solidFill>
              </a:rPr>
              <a:t>explore </a:t>
            </a:r>
            <a:r>
              <a:rPr lang="en-US" sz="2400" i="0" dirty="0" err="1" smtClean="0">
                <a:solidFill>
                  <a:srgbClr val="C00000"/>
                </a:solidFill>
              </a:rPr>
              <a:t>V</a:t>
            </a:r>
            <a:r>
              <a:rPr lang="en-US" sz="2400" i="0" baseline="-25000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fast</a:t>
            </a:r>
            <a:r>
              <a:rPr lang="en-US" sz="2400" i="0" dirty="0" smtClean="0">
                <a:solidFill>
                  <a:srgbClr val="C00000"/>
                </a:solidFill>
              </a:rPr>
              <a:t> &lt; V</a:t>
            </a:r>
            <a:r>
              <a:rPr lang="en-US" sz="2400" i="0" baseline="-25000" dirty="0" smtClean="0">
                <a:solidFill>
                  <a:srgbClr val="C00000"/>
                </a:solidFill>
              </a:rPr>
              <a:t>A </a:t>
            </a:r>
            <a:r>
              <a:rPr lang="en-US" sz="2400" i="0" dirty="0" smtClean="0">
                <a:solidFill>
                  <a:srgbClr val="C00000"/>
                </a:solidFill>
              </a:rPr>
              <a:t>regime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endParaRPr lang="en-US" sz="2400" i="0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400" i="0" dirty="0" smtClean="0">
                <a:solidFill>
                  <a:srgbClr val="C00000"/>
                </a:solidFill>
                <a:sym typeface="Wingdings" panose="05000000000000000000" pitchFamily="2" charset="2"/>
              </a:rPr>
              <a:t>2</a:t>
            </a:r>
            <a:r>
              <a:rPr lang="en-US" sz="2400" i="0" baseline="30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nd</a:t>
            </a:r>
            <a:r>
              <a:rPr lang="en-US" sz="2400" i="0" dirty="0" smtClean="0">
                <a:solidFill>
                  <a:srgbClr val="C00000"/>
                </a:solidFill>
                <a:sym typeface="Wingdings" panose="05000000000000000000" pitchFamily="2" charset="2"/>
              </a:rPr>
              <a:t> NBI  much </a:t>
            </a:r>
            <a:r>
              <a:rPr lang="en-US" sz="2400" i="0" dirty="0" smtClean="0">
                <a:solidFill>
                  <a:srgbClr val="C00000"/>
                </a:solidFill>
              </a:rPr>
              <a:t>more flexibility in fast-ion distribution function </a:t>
            </a:r>
            <a:endParaRPr lang="en-US" sz="2400" i="0" dirty="0">
              <a:solidFill>
                <a:srgbClr val="C00000"/>
              </a:solidFill>
            </a:endParaRPr>
          </a:p>
        </p:txBody>
      </p:sp>
      <p:sp>
        <p:nvSpPr>
          <p:cNvPr id="15" name="Text Box 58"/>
          <p:cNvSpPr txBox="1">
            <a:spLocks noChangeArrowheads="1"/>
          </p:cNvSpPr>
          <p:nvPr/>
        </p:nvSpPr>
        <p:spPr bwMode="auto">
          <a:xfrm>
            <a:off x="3352801" y="6172200"/>
            <a:ext cx="2209028" cy="248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xtLst/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algn="ctr">
              <a:buNone/>
            </a:pP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Fredrickson, NF 2013</a:t>
            </a:r>
            <a:endParaRPr lang="en-US" sz="12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88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399" cy="47244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NSTX-U Mission and </a:t>
            </a:r>
            <a:r>
              <a:rPr lang="en-US" b="1" dirty="0" smtClean="0"/>
              <a:t>Motivation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/>
              <a:t>NSTX/NSTX-U Research Highlights and Goals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Global MHD Stability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Transport and Turbulence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Energetic Particles</a:t>
            </a:r>
          </a:p>
          <a:p>
            <a:pPr lvl="1">
              <a:lnSpc>
                <a:spcPct val="114000"/>
              </a:lnSpc>
            </a:pPr>
            <a:r>
              <a:rPr lang="en-US" b="1" dirty="0" smtClean="0"/>
              <a:t>Power Exhaust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Plasma Start-up</a:t>
            </a:r>
          </a:p>
          <a:p>
            <a:pPr>
              <a:lnSpc>
                <a:spcPct val="114000"/>
              </a:lnSpc>
            </a:pPr>
            <a:r>
              <a:rPr lang="en-US" b="1" dirty="0"/>
              <a:t>Brief Summaries of NSTX-U Research Plans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12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3"/>
          <p:cNvSpPr>
            <a:spLocks noChangeArrowheads="1"/>
          </p:cNvSpPr>
          <p:nvPr/>
        </p:nvSpPr>
        <p:spPr bwMode="auto">
          <a:xfrm>
            <a:off x="0" y="96861"/>
            <a:ext cx="9144000" cy="817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2800" i="0" dirty="0" smtClean="0">
                <a:solidFill>
                  <a:srgbClr val="336699"/>
                </a:solidFill>
              </a:rPr>
              <a:t>“TAE avalanche” shown to cause energetic particle loss </a:t>
            </a:r>
          </a:p>
          <a:p>
            <a:pPr algn="ctr" eaLnBrk="0" hangingPunct="0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2400" i="0" dirty="0" smtClean="0">
                <a:solidFill>
                  <a:srgbClr val="C00000"/>
                </a:solidFill>
              </a:rPr>
              <a:t>Uncontrolled </a:t>
            </a:r>
            <a:r>
              <a:rPr lang="en-US" sz="2400" i="0" dirty="0" smtClean="0">
                <a:solidFill>
                  <a:srgbClr val="C00000"/>
                </a:solidFill>
                <a:latin typeface="Symbol" charset="2"/>
                <a:cs typeface="Symbol" charset="2"/>
              </a:rPr>
              <a:t>a</a:t>
            </a:r>
            <a:r>
              <a:rPr lang="en-US" sz="2400" i="0" dirty="0" smtClean="0">
                <a:solidFill>
                  <a:srgbClr val="C00000"/>
                </a:solidFill>
              </a:rPr>
              <a:t>-particle loss could cause reactor first wall damage</a:t>
            </a:r>
            <a:endParaRPr lang="en-US" sz="2400" i="0" dirty="0">
              <a:solidFill>
                <a:srgbClr val="C00000"/>
              </a:solidFill>
            </a:endParaRPr>
          </a:p>
        </p:txBody>
      </p:sp>
      <p:sp>
        <p:nvSpPr>
          <p:cNvPr id="37" name="Text Box 52"/>
          <p:cNvSpPr txBox="1">
            <a:spLocks noChangeArrowheads="1"/>
          </p:cNvSpPr>
          <p:nvPr/>
        </p:nvSpPr>
        <p:spPr bwMode="auto">
          <a:xfrm>
            <a:off x="695960" y="986853"/>
            <a:ext cx="4094146" cy="124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lnSpc>
                <a:spcPts val="1560"/>
              </a:lnSpc>
              <a:buNone/>
            </a:pP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Multi-mode TAE </a:t>
            </a: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avalanche </a:t>
            </a: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can cause </a:t>
            </a:r>
            <a:r>
              <a:rPr lang="en-US" sz="1800" i="0" dirty="0"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s</a:t>
            </a:r>
            <a:r>
              <a:rPr lang="en-US" sz="1800" i="0" dirty="0" smtClean="0"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ignificant </a:t>
            </a: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EP losses as in “</a:t>
            </a:r>
            <a:r>
              <a:rPr kumimoji="0" lang="en-US" sz="1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sea”of</a:t>
            </a: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 TAEs expected in ITER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Box 58"/>
          <p:cNvSpPr txBox="1">
            <a:spLocks noChangeArrowheads="1"/>
          </p:cNvSpPr>
          <p:nvPr/>
        </p:nvSpPr>
        <p:spPr bwMode="auto">
          <a:xfrm>
            <a:off x="6185295" y="6115395"/>
            <a:ext cx="2252085" cy="2516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xtLst/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algn="ctr">
              <a:buNone/>
            </a:pP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Fredrickson, NF 2013</a:t>
            </a:r>
            <a:endParaRPr lang="en-US" sz="12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97968" y="1752600"/>
            <a:ext cx="4139132" cy="4651540"/>
            <a:chOff x="597968" y="1828437"/>
            <a:chExt cx="4139132" cy="4651540"/>
          </a:xfrm>
        </p:grpSpPr>
        <p:grpSp>
          <p:nvGrpSpPr>
            <p:cNvPr id="22" name="Group 21"/>
            <p:cNvGrpSpPr>
              <a:grpSpLocks/>
            </p:cNvGrpSpPr>
            <p:nvPr/>
          </p:nvGrpSpPr>
          <p:grpSpPr bwMode="auto">
            <a:xfrm>
              <a:off x="597968" y="1828437"/>
              <a:ext cx="4139132" cy="4646153"/>
              <a:chOff x="0" y="0"/>
              <a:chExt cx="4106333" cy="4711923"/>
            </a:xfrm>
          </p:grpSpPr>
          <p:grpSp>
            <p:nvGrpSpPr>
              <p:cNvPr id="23" name="Group 2"/>
              <p:cNvGrpSpPr>
                <a:grpSpLocks/>
              </p:cNvGrpSpPr>
              <p:nvPr/>
            </p:nvGrpSpPr>
            <p:grpSpPr bwMode="auto">
              <a:xfrm>
                <a:off x="0" y="0"/>
                <a:ext cx="4106333" cy="4711923"/>
                <a:chOff x="0" y="0"/>
                <a:chExt cx="4106333" cy="4711923"/>
              </a:xfrm>
            </p:grpSpPr>
            <p:pic>
              <p:nvPicPr>
                <p:cNvPr id="27" name="Picture 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106333" cy="21335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733" y="2112432"/>
                  <a:ext cx="4021561" cy="2465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1" name="Rectangle 8"/>
                <p:cNvSpPr>
                  <a:spLocks noChangeArrowheads="1"/>
                </p:cNvSpPr>
                <p:nvPr/>
              </p:nvSpPr>
              <p:spPr bwMode="auto">
                <a:xfrm>
                  <a:off x="643466" y="2146299"/>
                  <a:ext cx="194733" cy="93134"/>
                </a:xfrm>
                <a:prstGeom prst="rect">
                  <a:avLst/>
                </a:prstGeom>
                <a:solidFill>
                  <a:srgbClr val="FFFFFF"/>
                </a:solidFill>
                <a:ln w="15875">
                  <a:solidFill>
                    <a:srgbClr val="FFFFFF"/>
                  </a:solidFill>
                  <a:round/>
                  <a:headEnd/>
                  <a:tailEnd type="triangle" w="med" len="med"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2" name="Rectangle 9"/>
                <p:cNvSpPr>
                  <a:spLocks noChangeArrowheads="1"/>
                </p:cNvSpPr>
                <p:nvPr/>
              </p:nvSpPr>
              <p:spPr bwMode="auto">
                <a:xfrm>
                  <a:off x="685799" y="3306235"/>
                  <a:ext cx="194733" cy="93134"/>
                </a:xfrm>
                <a:prstGeom prst="rect">
                  <a:avLst/>
                </a:prstGeom>
                <a:solidFill>
                  <a:srgbClr val="FFFFFF"/>
                </a:solidFill>
                <a:ln w="15875">
                  <a:solidFill>
                    <a:srgbClr val="FFFFFF"/>
                  </a:solidFill>
                  <a:round/>
                  <a:headEnd/>
                  <a:tailEnd type="triangle" w="med" len="med"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4" name="Rectangle 11"/>
                <p:cNvSpPr>
                  <a:spLocks noChangeArrowheads="1"/>
                </p:cNvSpPr>
                <p:nvPr/>
              </p:nvSpPr>
              <p:spPr bwMode="auto">
                <a:xfrm>
                  <a:off x="1904999" y="4483099"/>
                  <a:ext cx="575734" cy="101600"/>
                </a:xfrm>
                <a:prstGeom prst="rect">
                  <a:avLst/>
                </a:prstGeom>
                <a:solidFill>
                  <a:srgbClr val="FFFFFF"/>
                </a:solidFill>
                <a:ln w="15875">
                  <a:solidFill>
                    <a:srgbClr val="FFFFFF"/>
                  </a:solidFill>
                  <a:round/>
                  <a:headEnd/>
                  <a:tailEnd type="triangle" w="med" len="med"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6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0239" y="4398541"/>
                  <a:ext cx="958877" cy="3133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5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8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charset="0"/>
                      <a:ea typeface="ÇlÇr ÇoÉSÉVÉbÉN" charset="0"/>
                    </a:rPr>
                    <a:t>Time (ms)</a:t>
                  </a: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24" name="Rectangle 23"/>
              <p:cNvSpPr>
                <a:spLocks noChangeArrowheads="1"/>
              </p:cNvSpPr>
              <p:nvPr/>
            </p:nvSpPr>
            <p:spPr bwMode="auto">
              <a:xfrm>
                <a:off x="634999" y="139699"/>
                <a:ext cx="194734" cy="135467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6" name="Text Box 5"/>
              <p:cNvSpPr txBox="1">
                <a:spLocks noChangeArrowheads="1"/>
              </p:cNvSpPr>
              <p:nvPr/>
            </p:nvSpPr>
            <p:spPr bwMode="auto">
              <a:xfrm>
                <a:off x="557210" y="57826"/>
                <a:ext cx="442839" cy="313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charset="0"/>
                    <a:ea typeface="ÇlÇr ÇoÉSÉVÉbÉN" charset="0"/>
                  </a:rPr>
                  <a:t>(a)</a:t>
                </a: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247900" y="6172200"/>
              <a:ext cx="1029486" cy="3077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i="0" dirty="0" smtClean="0">
                  <a:solidFill>
                    <a:schemeClr val="tx1"/>
                  </a:solidFill>
                </a:rPr>
                <a:t>Time (</a:t>
              </a:r>
              <a:r>
                <a:rPr lang="en-US" sz="1400" i="0" dirty="0" err="1" smtClean="0">
                  <a:solidFill>
                    <a:schemeClr val="tx1"/>
                  </a:solidFill>
                </a:rPr>
                <a:t>ms</a:t>
              </a:r>
              <a:r>
                <a:rPr lang="en-US" sz="1400" i="0" dirty="0" smtClean="0">
                  <a:solidFill>
                    <a:schemeClr val="tx1"/>
                  </a:solidFill>
                </a:rPr>
                <a:t>)</a:t>
              </a:r>
              <a:endParaRPr lang="en-US" sz="1400" i="0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19759" y="4125183"/>
              <a:ext cx="1864613" cy="3385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i="0" dirty="0" smtClean="0">
                  <a:solidFill>
                    <a:schemeClr val="tx1"/>
                  </a:solidFill>
                </a:rPr>
                <a:t>Neutron rate (</a:t>
              </a:r>
              <a:r>
                <a:rPr lang="en-US" sz="1600" i="0" dirty="0" err="1" smtClean="0">
                  <a:solidFill>
                    <a:schemeClr val="tx1"/>
                  </a:solidFill>
                </a:rPr>
                <a:t>a.u</a:t>
              </a:r>
              <a:r>
                <a:rPr lang="en-US" sz="1600" i="0" dirty="0" smtClean="0">
                  <a:solidFill>
                    <a:schemeClr val="tx1"/>
                  </a:solidFill>
                </a:rPr>
                <a:t>.)</a:t>
              </a:r>
              <a:endParaRPr lang="en-US" sz="1600" i="0" dirty="0">
                <a:solidFill>
                  <a:schemeClr val="tx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212804" y="5111550"/>
              <a:ext cx="2286203" cy="3385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i="0" dirty="0" smtClean="0">
                  <a:solidFill>
                    <a:schemeClr val="tx1"/>
                  </a:solidFill>
                </a:rPr>
                <a:t>Fast ion loss rate (</a:t>
              </a:r>
              <a:r>
                <a:rPr lang="en-US" sz="1600" i="0" dirty="0" err="1" smtClean="0">
                  <a:solidFill>
                    <a:schemeClr val="tx1"/>
                  </a:solidFill>
                </a:rPr>
                <a:t>a.u</a:t>
              </a:r>
              <a:r>
                <a:rPr lang="en-US" sz="1600" i="0" dirty="0" smtClean="0">
                  <a:solidFill>
                    <a:schemeClr val="tx1"/>
                  </a:solidFill>
                </a:rPr>
                <a:t>.)</a:t>
              </a:r>
              <a:endParaRPr lang="en-US" sz="1600" i="0" dirty="0">
                <a:solidFill>
                  <a:schemeClr val="tx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229144" y="1961950"/>
              <a:ext cx="1282047" cy="2616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100" i="0" dirty="0" smtClean="0">
                  <a:solidFill>
                    <a:schemeClr val="tx1"/>
                  </a:solidFill>
                </a:rPr>
                <a:t>Frequency (kHz)</a:t>
              </a:r>
              <a:endParaRPr lang="en-US" sz="1100" i="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87400" y="2552700"/>
              <a:ext cx="177800" cy="3378200"/>
            </a:xfrm>
            <a:prstGeom prst="rect">
              <a:avLst/>
            </a:prstGeom>
            <a:solidFill>
              <a:srgbClr val="FFFFFF"/>
            </a:solidFill>
            <a:ln w="158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53001" y="1029900"/>
            <a:ext cx="4037914" cy="4877124"/>
            <a:chOff x="4953001" y="1029900"/>
            <a:chExt cx="4037914" cy="4877124"/>
          </a:xfrm>
        </p:grpSpPr>
        <p:sp>
          <p:nvSpPr>
            <p:cNvPr id="25" name="Rectangle 24"/>
            <p:cNvSpPr/>
            <p:nvPr/>
          </p:nvSpPr>
          <p:spPr bwMode="auto">
            <a:xfrm>
              <a:off x="7891574" y="1291492"/>
              <a:ext cx="345253" cy="249403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5514340" y="1029900"/>
              <a:ext cx="3030220" cy="7091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ts val="1560"/>
                </a:lnSpc>
                <a:buNone/>
              </a:pPr>
              <a:r>
                <a:rPr lang="en-US" sz="1800" i="0" dirty="0" smtClean="0">
                  <a:solidFill>
                    <a:schemeClr val="tx1"/>
                  </a:solidFill>
                  <a:ea typeface="ÇlÇr ñæí©" charset="0"/>
                  <a:cs typeface="Arial" panose="020B0604020202020204" pitchFamily="34" charset="0"/>
                </a:rPr>
                <a:t>Progress in simulation of </a:t>
              </a:r>
              <a:r>
                <a:rPr lang="en-US" sz="1800" i="0" dirty="0">
                  <a:solidFill>
                    <a:schemeClr val="tx1"/>
                  </a:solidFill>
                  <a:ea typeface="ÇlÇr ñæí©" charset="0"/>
                  <a:cs typeface="Arial" panose="020B0604020202020204" pitchFamily="34" charset="0"/>
                </a:rPr>
                <a:t>neutron rate drop </a:t>
              </a:r>
              <a:endParaRPr lang="en-US" sz="1800" i="0" dirty="0" smtClean="0">
                <a:solidFill>
                  <a:schemeClr val="tx1"/>
                </a:solidFill>
                <a:ea typeface="ÇlÇr ñæí©" charset="0"/>
                <a:cs typeface="Arial" panose="020B0604020202020204" pitchFamily="34" charset="0"/>
              </a:endParaRPr>
            </a:p>
            <a:p>
              <a:pPr algn="ctr">
                <a:lnSpc>
                  <a:spcPts val="1560"/>
                </a:lnSpc>
                <a:buNone/>
              </a:pPr>
              <a:r>
                <a:rPr lang="en-US" sz="1800" i="0" dirty="0" smtClean="0">
                  <a:solidFill>
                    <a:schemeClr val="tx1"/>
                  </a:solidFill>
                  <a:ea typeface="ÇlÇr ñæí©" charset="0"/>
                  <a:cs typeface="Arial" panose="020B0604020202020204" pitchFamily="34" charset="0"/>
                </a:rPr>
                <a:t>due </a:t>
              </a:r>
              <a:r>
                <a:rPr lang="en-US" sz="1800" i="0" dirty="0">
                  <a:solidFill>
                    <a:schemeClr val="tx1"/>
                  </a:solidFill>
                  <a:ea typeface="ÇlÇr ñæí©" charset="0"/>
                  <a:cs typeface="Arial" panose="020B0604020202020204" pitchFamily="34" charset="0"/>
                </a:rPr>
                <a:t>to TAE avalanche </a:t>
              </a:r>
              <a:endParaRPr lang="en-US" sz="1800" dirty="0">
                <a:cs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t="13" b="-37"/>
            <a:stretch/>
          </p:blipFill>
          <p:spPr>
            <a:xfrm>
              <a:off x="4953001" y="1883664"/>
              <a:ext cx="4037914" cy="4023360"/>
            </a:xfrm>
            <a:prstGeom prst="rect">
              <a:avLst/>
            </a:prstGeom>
          </p:spPr>
        </p:pic>
        <p:cxnSp>
          <p:nvCxnSpPr>
            <p:cNvPr id="29" name="Straight Connector 28"/>
            <p:cNvCxnSpPr/>
            <p:nvPr/>
          </p:nvCxnSpPr>
          <p:spPr>
            <a:xfrm>
              <a:off x="4953001" y="1885456"/>
              <a:ext cx="4037914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Box 62"/>
          <p:cNvSpPr txBox="1">
            <a:spLocks noChangeArrowheads="1"/>
          </p:cNvSpPr>
          <p:nvPr/>
        </p:nvSpPr>
        <p:spPr bwMode="auto">
          <a:xfrm>
            <a:off x="3413463" y="6248400"/>
            <a:ext cx="2009134" cy="2372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xtLst/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buNone/>
            </a:pP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D.S</a:t>
            </a:r>
            <a:r>
              <a:rPr lang="en-US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Darrow, NF (</a:t>
            </a:r>
            <a:r>
              <a:rPr lang="en-US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90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0" y="15875"/>
            <a:ext cx="9144000" cy="9540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Goal: Assess if / how TAE “avalanches” impact NBI current-drive </a:t>
            </a:r>
            <a:br>
              <a:rPr lang="en-US" sz="28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in advanced scenarios for NSTX-U, FNSF, ITER AT?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52400" y="2017241"/>
            <a:ext cx="4467225" cy="3570206"/>
            <a:chOff x="1717675" y="1716528"/>
            <a:chExt cx="5860526" cy="4373073"/>
          </a:xfrm>
        </p:grpSpPr>
        <p:pic>
          <p:nvPicPr>
            <p:cNvPr id="19" name="Picture 11" descr="Screen shot 2011-06-21 at 9.30.44 AM.png"/>
            <p:cNvPicPr>
              <a:picLocks noChangeAspect="1"/>
            </p:cNvPicPr>
            <p:nvPr/>
          </p:nvPicPr>
          <p:blipFill>
            <a:blip r:embed="rId2" cstate="print"/>
            <a:srcRect b="8952"/>
            <a:stretch>
              <a:fillRect/>
            </a:stretch>
          </p:blipFill>
          <p:spPr bwMode="auto">
            <a:xfrm>
              <a:off x="1717675" y="1716528"/>
              <a:ext cx="5860526" cy="4046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 bwMode="auto">
            <a:xfrm>
              <a:off x="5766311" y="2128761"/>
              <a:ext cx="1389116" cy="1853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792313" y="2062648"/>
              <a:ext cx="2682430" cy="4491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23" name="Straight Connector 31"/>
            <p:cNvCxnSpPr>
              <a:cxnSpLocks noChangeShapeType="1"/>
            </p:cNvCxnSpPr>
            <p:nvPr/>
          </p:nvCxnSpPr>
          <p:spPr bwMode="auto">
            <a:xfrm rot="5400000">
              <a:off x="3111240" y="3466042"/>
              <a:ext cx="937131" cy="2069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24" name="TextBox 33"/>
            <p:cNvSpPr txBox="1">
              <a:spLocks noChangeArrowheads="1"/>
            </p:cNvSpPr>
            <p:nvPr/>
          </p:nvSpPr>
          <p:spPr bwMode="auto">
            <a:xfrm>
              <a:off x="4133529" y="2402935"/>
              <a:ext cx="3090626" cy="1319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9" tIns="45714" rIns="91429" bIns="45714">
              <a:spAutoFit/>
            </a:bodyPr>
            <a:lstStyle/>
            <a:p>
              <a:pPr algn="r">
                <a:defRPr/>
              </a:pPr>
              <a:r>
                <a:rPr lang="en-US" sz="1600" b="1" i="0" dirty="0">
                  <a:solidFill>
                    <a:srgbClr val="0000CC"/>
                  </a:solidFill>
                  <a:latin typeface="+mn-lt"/>
                </a:rPr>
                <a:t>Discrepancy between </a:t>
              </a:r>
              <a:r>
                <a:rPr lang="en-US" sz="1600" b="1" i="0" dirty="0">
                  <a:solidFill>
                    <a:schemeClr val="tx1"/>
                  </a:solidFill>
                  <a:latin typeface="+mn-lt"/>
                </a:rPr>
                <a:t>reconstruction</a:t>
              </a:r>
              <a:r>
                <a:rPr lang="en-US" sz="1600" b="1" i="0" dirty="0">
                  <a:solidFill>
                    <a:srgbClr val="996633"/>
                  </a:solidFill>
                  <a:latin typeface="+mn-lt"/>
                </a:rPr>
                <a:t> </a:t>
              </a:r>
              <a:r>
                <a:rPr lang="en-US" sz="1600" b="1" i="0" dirty="0">
                  <a:solidFill>
                    <a:srgbClr val="0000CC"/>
                  </a:solidFill>
                  <a:latin typeface="+mn-lt"/>
                </a:rPr>
                <a:t>and</a:t>
              </a:r>
              <a:r>
                <a:rPr lang="en-US" sz="1600" b="1" i="0" dirty="0">
                  <a:solidFill>
                    <a:srgbClr val="996633"/>
                  </a:solidFill>
                  <a:latin typeface="+mn-lt"/>
                </a:rPr>
                <a:t> </a:t>
              </a:r>
              <a:r>
                <a:rPr lang="en-US" sz="1600" b="1" i="0" dirty="0">
                  <a:solidFill>
                    <a:srgbClr val="008000"/>
                  </a:solidFill>
                  <a:latin typeface="+mn-lt"/>
                </a:rPr>
                <a:t>total</a:t>
              </a:r>
              <a:r>
                <a:rPr lang="en-US" sz="1600" b="1" i="0" dirty="0">
                  <a:solidFill>
                    <a:srgbClr val="996633"/>
                  </a:solidFill>
                  <a:latin typeface="+mn-lt"/>
                </a:rPr>
                <a:t>  </a:t>
              </a:r>
              <a:r>
                <a:rPr lang="en-US" sz="1600" b="1" i="0" dirty="0">
                  <a:solidFill>
                    <a:srgbClr val="0000CC"/>
                  </a:solidFill>
                  <a:latin typeface="+mn-lt"/>
                </a:rPr>
                <a:t>assuming</a:t>
              </a:r>
            </a:p>
            <a:p>
              <a:pPr algn="r">
                <a:defRPr/>
              </a:pPr>
              <a:r>
                <a:rPr lang="en-US" sz="1600" b="1" i="0" dirty="0">
                  <a:solidFill>
                    <a:srgbClr val="0000CC"/>
                  </a:solidFill>
                  <a:latin typeface="+mn-lt"/>
                </a:rPr>
                <a:t>classical J</a:t>
              </a:r>
              <a:r>
                <a:rPr lang="en-US" sz="1600" b="1" i="0" baseline="-25000" dirty="0">
                  <a:solidFill>
                    <a:srgbClr val="0000CC"/>
                  </a:solidFill>
                  <a:latin typeface="+mn-lt"/>
                </a:rPr>
                <a:t>NBCD</a:t>
              </a:r>
              <a:endParaRPr lang="en-US" sz="1600" b="1" i="0" dirty="0">
                <a:solidFill>
                  <a:srgbClr val="0000CC"/>
                </a:solidFill>
                <a:latin typeface="+mn-lt"/>
              </a:endParaRPr>
            </a:p>
          </p:txBody>
        </p:sp>
        <p:cxnSp>
          <p:nvCxnSpPr>
            <p:cNvPr id="25" name="Straight Connector 34"/>
            <p:cNvCxnSpPr>
              <a:cxnSpLocks noChangeShapeType="1"/>
            </p:cNvCxnSpPr>
            <p:nvPr/>
          </p:nvCxnSpPr>
          <p:spPr bwMode="auto">
            <a:xfrm flipV="1">
              <a:off x="3580841" y="3062659"/>
              <a:ext cx="1587084" cy="459951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/>
            </a:ln>
          </p:spPr>
        </p:cxnSp>
        <p:sp>
          <p:nvSpPr>
            <p:cNvPr id="26" name="TextBox 12"/>
            <p:cNvSpPr txBox="1">
              <a:spLocks noChangeArrowheads="1"/>
            </p:cNvSpPr>
            <p:nvPr/>
          </p:nvSpPr>
          <p:spPr bwMode="auto">
            <a:xfrm>
              <a:off x="3998753" y="5637214"/>
              <a:ext cx="2300288" cy="45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i="0" dirty="0">
                  <a:solidFill>
                    <a:schemeClr val="tx1"/>
                  </a:solidFill>
                  <a:latin typeface="Calibri" pitchFamily="34" charset="0"/>
                </a:rPr>
                <a:t>Minor radius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656943" y="1716528"/>
              <a:ext cx="4921258" cy="239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28" name="TextBox 17"/>
          <p:cNvSpPr txBox="1">
            <a:spLocks noChangeArrowheads="1"/>
          </p:cNvSpPr>
          <p:nvPr/>
        </p:nvSpPr>
        <p:spPr bwMode="auto">
          <a:xfrm>
            <a:off x="0" y="5587447"/>
            <a:ext cx="5113338" cy="58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solidFill>
                  <a:schemeClr val="tx1"/>
                </a:solidFill>
                <a:latin typeface="+mn-lt"/>
              </a:rPr>
              <a:t>700kA </a:t>
            </a:r>
            <a:r>
              <a:rPr lang="en-US" sz="1600" i="0" dirty="0">
                <a:solidFill>
                  <a:schemeClr val="tx1"/>
                </a:solidFill>
                <a:latin typeface="+mn-lt"/>
              </a:rPr>
              <a:t>high-</a:t>
            </a:r>
            <a:r>
              <a:rPr lang="en-US" sz="1600" i="0" dirty="0" err="1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1600" i="0" baseline="-25000" dirty="0" err="1">
                <a:solidFill>
                  <a:schemeClr val="tx1"/>
                </a:solidFill>
                <a:latin typeface="+mn-lt"/>
              </a:rPr>
              <a:t>P</a:t>
            </a:r>
            <a:r>
              <a:rPr lang="en-US" sz="1600" i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i="0" dirty="0" smtClean="0">
                <a:solidFill>
                  <a:schemeClr val="tx1"/>
                </a:solidFill>
                <a:latin typeface="+mn-lt"/>
              </a:rPr>
              <a:t>plasma with </a:t>
            </a:r>
            <a:r>
              <a:rPr lang="en-US" sz="1600" i="0" dirty="0">
                <a:solidFill>
                  <a:schemeClr val="tx1"/>
                </a:solidFill>
                <a:latin typeface="+mn-lt"/>
              </a:rPr>
              <a:t>rapid </a:t>
            </a:r>
            <a:endParaRPr lang="en-US" sz="1600" i="0" dirty="0" smtClean="0">
              <a:solidFill>
                <a:schemeClr val="tx1"/>
              </a:solidFill>
              <a:latin typeface="+mn-lt"/>
            </a:endParaRPr>
          </a:p>
          <a:p>
            <a:pPr algn="ctr">
              <a:defRPr/>
            </a:pPr>
            <a:r>
              <a:rPr lang="en-US" sz="1600" i="0" dirty="0" smtClean="0">
                <a:solidFill>
                  <a:schemeClr val="tx1"/>
                </a:solidFill>
                <a:latin typeface="+mn-lt"/>
              </a:rPr>
              <a:t>TAE avalanches has time-average D</a:t>
            </a:r>
            <a:r>
              <a:rPr lang="en-US" sz="1600" i="0" baseline="-25000" dirty="0" smtClean="0">
                <a:solidFill>
                  <a:schemeClr val="tx1"/>
                </a:solidFill>
                <a:latin typeface="+mn-lt"/>
              </a:rPr>
              <a:t>FI  </a:t>
            </a:r>
            <a:r>
              <a:rPr lang="en-US" sz="1600" i="0" dirty="0" smtClean="0">
                <a:solidFill>
                  <a:schemeClr val="tx1"/>
                </a:solidFill>
                <a:latin typeface="+mn-lt"/>
              </a:rPr>
              <a:t>= 2-4m</a:t>
            </a:r>
            <a:r>
              <a:rPr lang="en-US" sz="1600" i="0" baseline="30000" dirty="0" smtClean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1600" i="0" dirty="0" smtClean="0">
                <a:solidFill>
                  <a:schemeClr val="tx1"/>
                </a:solidFill>
                <a:latin typeface="+mn-lt"/>
              </a:rPr>
              <a:t>/s</a:t>
            </a:r>
            <a:endParaRPr lang="en-US" sz="1600" i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4796" y="1198562"/>
            <a:ext cx="3205803" cy="526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17"/>
          <p:cNvSpPr txBox="1">
            <a:spLocks noChangeArrowheads="1"/>
          </p:cNvSpPr>
          <p:nvPr/>
        </p:nvSpPr>
        <p:spPr bwMode="auto">
          <a:xfrm>
            <a:off x="0" y="1219200"/>
            <a:ext cx="5319063" cy="83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2400" i="0" dirty="0">
                <a:ea typeface="ＭＳ Ｐゴシック" pitchFamily="34" charset="-128"/>
              </a:rPr>
              <a:t>NSTX:  rapid avalanches can lead to </a:t>
            </a:r>
            <a:br>
              <a:rPr lang="en-US" sz="2400" i="0" dirty="0">
                <a:ea typeface="ＭＳ Ｐゴシック" pitchFamily="34" charset="-128"/>
              </a:rPr>
            </a:br>
            <a:r>
              <a:rPr lang="en-US" sz="2400" i="0" dirty="0">
                <a:ea typeface="ＭＳ Ｐゴシック" pitchFamily="34" charset="-128"/>
              </a:rPr>
              <a:t>redistribution/loss of NBI current drive</a:t>
            </a:r>
            <a:endParaRPr lang="en-US" sz="2400" i="0" dirty="0"/>
          </a:p>
        </p:txBody>
      </p:sp>
      <p:sp>
        <p:nvSpPr>
          <p:cNvPr id="31" name="TextBox 20"/>
          <p:cNvSpPr txBox="1">
            <a:spLocks noChangeArrowheads="1"/>
          </p:cNvSpPr>
          <p:nvPr/>
        </p:nvSpPr>
        <p:spPr bwMode="auto">
          <a:xfrm>
            <a:off x="5715001" y="969962"/>
            <a:ext cx="30972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600" i="0" dirty="0"/>
              <a:t>NSTX-U TRANSP simulations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638800" y="3352800"/>
            <a:ext cx="3097213" cy="87846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101870" tIns="50935" rIns="101870" bIns="50935">
            <a:spAutoFit/>
          </a:bodyPr>
          <a:lstStyle/>
          <a:p>
            <a:pPr marL="115888" indent="-115888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b="1" i="0" dirty="0" smtClean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1 </a:t>
            </a:r>
            <a:r>
              <a:rPr lang="en-US" sz="1400" b="1" i="0" dirty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MA, </a:t>
            </a:r>
            <a:r>
              <a:rPr lang="en-US" sz="1400" b="1" i="0" dirty="0" smtClean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1T</a:t>
            </a:r>
            <a:r>
              <a:rPr lang="en-US" sz="1400" b="1" i="0" dirty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, H</a:t>
            </a:r>
            <a:r>
              <a:rPr lang="en-US" sz="1400" b="1" i="0" baseline="-25000" dirty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98</a:t>
            </a:r>
            <a:r>
              <a:rPr lang="en-US" sz="1400" b="1" i="0" dirty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=1, </a:t>
            </a:r>
            <a:r>
              <a:rPr lang="en-US" sz="1400" b="1" i="0" dirty="0" smtClean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near </a:t>
            </a:r>
            <a:r>
              <a:rPr lang="en-US" sz="1400" b="1" i="0" dirty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non-inductive</a:t>
            </a:r>
            <a:endParaRPr lang="en-US" sz="1400" b="1" i="0" dirty="0">
              <a:solidFill>
                <a:srgbClr val="FF0000"/>
              </a:solidFill>
              <a:latin typeface="Arial Narrow" pitchFamily="34" charset="0"/>
            </a:endParaRPr>
          </a:p>
          <a:p>
            <a:pPr marL="115888" indent="-115888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b="1" i="0" dirty="0">
                <a:solidFill>
                  <a:srgbClr val="008000"/>
                </a:solidFill>
                <a:latin typeface="Arial Narrow" pitchFamily="34" charset="0"/>
              </a:rPr>
              <a:t>1.6 MA, </a:t>
            </a:r>
            <a:r>
              <a:rPr lang="en-US" sz="1400" b="1" i="0" dirty="0" smtClean="0">
                <a:solidFill>
                  <a:srgbClr val="008000"/>
                </a:solidFill>
                <a:latin typeface="Arial Narrow" pitchFamily="34" charset="0"/>
              </a:rPr>
              <a:t>1T, partial inductive</a:t>
            </a:r>
            <a:endParaRPr lang="en-US" sz="1400" b="1" i="0" dirty="0">
              <a:solidFill>
                <a:srgbClr val="008000"/>
              </a:solidFill>
              <a:latin typeface="Arial Narrow" pitchFamily="34" charset="0"/>
            </a:endParaRPr>
          </a:p>
          <a:p>
            <a:pPr marL="115888" indent="-115888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b="1" i="0" dirty="0">
                <a:solidFill>
                  <a:srgbClr val="0000CC"/>
                </a:solidFill>
                <a:latin typeface="Arial Narrow" pitchFamily="34" charset="0"/>
              </a:rPr>
              <a:t>1.2 MA, </a:t>
            </a:r>
            <a:r>
              <a:rPr lang="en-US" sz="1400" b="1" i="0" dirty="0" smtClean="0">
                <a:solidFill>
                  <a:srgbClr val="0000CC"/>
                </a:solidFill>
                <a:latin typeface="Arial Narrow" pitchFamily="34" charset="0"/>
              </a:rPr>
              <a:t>0.55T</a:t>
            </a:r>
            <a:r>
              <a:rPr lang="en-US" sz="1400" b="1" i="0" dirty="0">
                <a:solidFill>
                  <a:srgbClr val="0000CC"/>
                </a:solidFill>
                <a:latin typeface="Arial Narrow" pitchFamily="34" charset="0"/>
              </a:rPr>
              <a:t>, high </a:t>
            </a:r>
            <a:r>
              <a:rPr lang="en-US" sz="1400" b="1" i="0" dirty="0" err="1">
                <a:solidFill>
                  <a:srgbClr val="0000CC"/>
                </a:solidFill>
                <a:latin typeface="Symbol" pitchFamily="18" charset="2"/>
              </a:rPr>
              <a:t>b</a:t>
            </a:r>
            <a:r>
              <a:rPr lang="en-US" sz="1400" b="1" i="0" baseline="-25000" dirty="0" err="1">
                <a:solidFill>
                  <a:srgbClr val="0000CC"/>
                </a:solidFill>
                <a:latin typeface="Arial Narrow" pitchFamily="34" charset="0"/>
              </a:rPr>
              <a:t>T</a:t>
            </a:r>
            <a:endParaRPr lang="en-US" sz="1400" b="1" i="0" dirty="0">
              <a:solidFill>
                <a:srgbClr val="0000CC"/>
              </a:solidFill>
              <a:latin typeface="Arial Narrow" pitchFamily="34" charset="0"/>
            </a:endParaRPr>
          </a:p>
          <a:p>
            <a:pPr marL="115888" indent="-115888">
              <a:lnSpc>
                <a:spcPct val="90000"/>
              </a:lnSpc>
              <a:defRPr/>
            </a:pPr>
            <a:r>
              <a:rPr lang="en-US" sz="1400" b="1" i="0" dirty="0" smtClean="0">
                <a:solidFill>
                  <a:schemeClr val="tx1"/>
                </a:solidFill>
                <a:latin typeface="Arial Narrow" pitchFamily="34" charset="0"/>
              </a:rPr>
              <a:t>	All</a:t>
            </a:r>
            <a:r>
              <a:rPr lang="en-US" sz="1400" b="1" i="0" dirty="0">
                <a:solidFill>
                  <a:schemeClr val="tx1"/>
                </a:solidFill>
                <a:latin typeface="Arial Narrow" pitchFamily="34" charset="0"/>
              </a:rPr>
              <a:t>: </a:t>
            </a:r>
            <a:r>
              <a:rPr lang="en-US" sz="1400" b="1" i="0" dirty="0" err="1">
                <a:solidFill>
                  <a:schemeClr val="tx1"/>
                </a:solidFill>
                <a:latin typeface="Arial Narrow" pitchFamily="34" charset="0"/>
              </a:rPr>
              <a:t>f</a:t>
            </a:r>
            <a:r>
              <a:rPr lang="en-US" sz="1400" b="1" i="0" baseline="-25000" dirty="0" err="1">
                <a:solidFill>
                  <a:schemeClr val="tx1"/>
                </a:solidFill>
                <a:latin typeface="Arial Narrow" pitchFamily="34" charset="0"/>
              </a:rPr>
              <a:t>GW</a:t>
            </a:r>
            <a:r>
              <a:rPr lang="en-US" sz="1400" b="1" i="0" dirty="0">
                <a:solidFill>
                  <a:schemeClr val="tx1"/>
                </a:solidFill>
                <a:latin typeface="Arial Narrow" pitchFamily="34" charset="0"/>
              </a:rPr>
              <a:t>=0.7, H</a:t>
            </a:r>
            <a:r>
              <a:rPr lang="en-US" sz="1400" b="1" i="0" baseline="-25000" dirty="0">
                <a:solidFill>
                  <a:schemeClr val="tx1"/>
                </a:solidFill>
                <a:latin typeface="Arial Narrow" pitchFamily="34" charset="0"/>
              </a:rPr>
              <a:t>98</a:t>
            </a:r>
            <a:r>
              <a:rPr lang="en-US" sz="1400" b="1" i="0" dirty="0">
                <a:solidFill>
                  <a:schemeClr val="tx1"/>
                </a:solidFill>
                <a:latin typeface="Arial Narrow" pitchFamily="34" charset="0"/>
              </a:rPr>
              <a:t>=1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29000" y="6200001"/>
            <a:ext cx="2269276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200" i="1" dirty="0" smtClean="0"/>
              <a:t>S</a:t>
            </a:r>
            <a:r>
              <a:rPr lang="en-US" sz="1200" i="1" dirty="0"/>
              <a:t>. Gerhardt NF </a:t>
            </a:r>
            <a:r>
              <a:rPr lang="en-US" sz="1200" i="1" dirty="0" smtClean="0"/>
              <a:t>2011, NF 2012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99692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399" cy="47244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Mission and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</a:p>
          <a:p>
            <a:pPr>
              <a:lnSpc>
                <a:spcPct val="114000"/>
              </a:lnSpc>
            </a:pPr>
            <a:r>
              <a:rPr lang="en-US" b="1" dirty="0" smtClean="0"/>
              <a:t>NSTX/NSTX-U Research Highlights and Goals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MHD Stability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Turbulence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 Particles</a:t>
            </a:r>
          </a:p>
          <a:p>
            <a:pPr lvl="1">
              <a:lnSpc>
                <a:spcPct val="114000"/>
              </a:lnSpc>
            </a:pPr>
            <a:r>
              <a:rPr lang="en-US" b="1" dirty="0" smtClean="0"/>
              <a:t>Power Exhaust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Start-up</a:t>
            </a: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Brief Summaries of NSTX-U Research Plans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4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3"/>
          <p:cNvSpPr>
            <a:spLocks noChangeArrowheads="1"/>
          </p:cNvSpPr>
          <p:nvPr/>
        </p:nvSpPr>
        <p:spPr bwMode="auto">
          <a:xfrm>
            <a:off x="0" y="0"/>
            <a:ext cx="9144000" cy="990601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spcAft>
                <a:spcPts val="600"/>
              </a:spcAft>
            </a:pPr>
            <a:r>
              <a:rPr lang="en-US" sz="2400" i="0" dirty="0" err="1" smtClean="0">
                <a:solidFill>
                  <a:srgbClr val="336699"/>
                </a:solidFill>
              </a:rPr>
              <a:t>Tokamak</a:t>
            </a:r>
            <a:r>
              <a:rPr lang="en-US" sz="2400" i="0" dirty="0" smtClean="0">
                <a:solidFill>
                  <a:srgbClr val="336699"/>
                </a:solidFill>
              </a:rPr>
              <a:t> + ST data: power exhaust width varies as 1 / </a:t>
            </a:r>
            <a:r>
              <a:rPr lang="en-US" sz="2400" i="0" dirty="0" err="1" smtClean="0">
                <a:solidFill>
                  <a:srgbClr val="336699"/>
                </a:solidFill>
              </a:rPr>
              <a:t>B</a:t>
            </a:r>
            <a:r>
              <a:rPr lang="en-US" sz="2400" i="0" baseline="-25000" dirty="0" err="1" smtClean="0">
                <a:solidFill>
                  <a:srgbClr val="336699"/>
                </a:solidFill>
              </a:rPr>
              <a:t>poloidal</a:t>
            </a:r>
            <a:endParaRPr lang="en-US" sz="2400" i="0" baseline="-25000" dirty="0" smtClean="0">
              <a:solidFill>
                <a:srgbClr val="336699"/>
              </a:solidFill>
            </a:endParaRPr>
          </a:p>
          <a:p>
            <a:pPr algn="ctr" eaLnBrk="0" hangingPunct="0">
              <a:lnSpc>
                <a:spcPct val="90000"/>
              </a:lnSpc>
              <a:spcAft>
                <a:spcPts val="600"/>
              </a:spcAft>
            </a:pPr>
            <a:r>
              <a:rPr lang="en-US" sz="2600" i="0" dirty="0">
                <a:solidFill>
                  <a:srgbClr val="C00000"/>
                </a:solidFill>
              </a:rPr>
              <a:t>Will </a:t>
            </a:r>
            <a:r>
              <a:rPr lang="en-US" sz="2600" i="0" dirty="0" smtClean="0">
                <a:solidFill>
                  <a:srgbClr val="C00000"/>
                </a:solidFill>
              </a:rPr>
              <a:t>previous ST trend continue at 2</a:t>
            </a:r>
            <a:r>
              <a:rPr lang="en-US" sz="2600" i="0" dirty="0" smtClean="0">
                <a:solidFill>
                  <a:srgbClr val="C00000"/>
                </a:solidFill>
                <a:latin typeface="Calibri"/>
              </a:rPr>
              <a:t>×</a:t>
            </a:r>
            <a:r>
              <a:rPr lang="en-US" sz="2600" i="0" dirty="0" smtClean="0">
                <a:solidFill>
                  <a:srgbClr val="C00000"/>
                </a:solidFill>
              </a:rPr>
              <a:t> I</a:t>
            </a:r>
            <a:r>
              <a:rPr lang="en-US" sz="2600" i="0" baseline="-25000" dirty="0" smtClean="0">
                <a:solidFill>
                  <a:srgbClr val="C00000"/>
                </a:solidFill>
              </a:rPr>
              <a:t>P </a:t>
            </a:r>
            <a:r>
              <a:rPr lang="en-US" sz="2600" i="0" dirty="0" smtClean="0">
                <a:solidFill>
                  <a:srgbClr val="C00000"/>
                </a:solidFill>
              </a:rPr>
              <a:t>, B</a:t>
            </a:r>
            <a:r>
              <a:rPr lang="en-US" sz="2600" i="0" baseline="-25000" dirty="0" smtClean="0">
                <a:solidFill>
                  <a:srgbClr val="C00000"/>
                </a:solidFill>
              </a:rPr>
              <a:t>P </a:t>
            </a:r>
            <a:r>
              <a:rPr lang="en-US" sz="2600" i="0" dirty="0" smtClean="0">
                <a:solidFill>
                  <a:srgbClr val="C00000"/>
                </a:solidFill>
              </a:rPr>
              <a:t>, B</a:t>
            </a:r>
            <a:r>
              <a:rPr lang="en-US" sz="2600" i="0" baseline="-25000" dirty="0" smtClean="0">
                <a:solidFill>
                  <a:srgbClr val="C00000"/>
                </a:solidFill>
              </a:rPr>
              <a:t>T</a:t>
            </a:r>
            <a:r>
              <a:rPr lang="en-US" sz="2600" i="0" dirty="0" smtClean="0">
                <a:solidFill>
                  <a:srgbClr val="C00000"/>
                </a:solidFill>
              </a:rPr>
              <a:t>, power?</a:t>
            </a:r>
            <a:endParaRPr lang="en-US" sz="2600" i="0" baseline="-25000" dirty="0">
              <a:solidFill>
                <a:srgbClr val="C00000"/>
              </a:solidFill>
            </a:endParaRPr>
          </a:p>
        </p:txBody>
      </p:sp>
      <p:pic>
        <p:nvPicPr>
          <p:cNvPr id="39" name="Picture 38" descr="Screen Shot 2013-02-12 at 10.06.50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39" y="1248331"/>
            <a:ext cx="4123101" cy="4570669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 bwMode="auto">
          <a:xfrm rot="21077455">
            <a:off x="2240280" y="1752600"/>
            <a:ext cx="1036320" cy="2590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43" name="Left Arrow 42"/>
          <p:cNvSpPr/>
          <p:nvPr/>
        </p:nvSpPr>
        <p:spPr bwMode="auto">
          <a:xfrm rot="20233736">
            <a:off x="3031267" y="1769080"/>
            <a:ext cx="1546996" cy="247705"/>
          </a:xfrm>
          <a:prstGeom prst="leftArrow">
            <a:avLst/>
          </a:prstGeom>
          <a:solidFill>
            <a:srgbClr val="FF00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267200" y="990600"/>
            <a:ext cx="358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i="0" dirty="0" smtClean="0">
                <a:solidFill>
                  <a:srgbClr val="FF0000"/>
                </a:solidFill>
                <a:latin typeface="+mn-lt"/>
                <a:ea typeface="ÇlÇr ñæí©" charset="0"/>
                <a:cs typeface="Times New Roman"/>
              </a:rPr>
              <a:t>ST data breaks aspect ratio degeneracy of data set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447800" y="3352800"/>
            <a:ext cx="228600" cy="1484561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200" y="5939135"/>
            <a:ext cx="8991600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Goal:  Assess heat-flux width scaling </a:t>
            </a:r>
            <a:r>
              <a:rPr lang="en-US" sz="24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at higher I</a:t>
            </a:r>
            <a:r>
              <a:rPr lang="en-US" sz="240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</a:t>
            </a:r>
            <a:r>
              <a:rPr lang="en-US" sz="24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B</a:t>
            </a:r>
            <a:r>
              <a:rPr lang="en-US" sz="240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</a:t>
            </a:r>
            <a:r>
              <a:rPr lang="en-US" sz="24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– different </a:t>
            </a:r>
            <a:r>
              <a:rPr lang="en-US" sz="2400" i="0" dirty="0" smtClean="0">
                <a:solidFill>
                  <a:srgbClr val="FF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than A=3?</a:t>
            </a:r>
            <a:endParaRPr lang="en-US" sz="24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3048000"/>
            <a:ext cx="3276600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0" dirty="0" smtClean="0">
                <a:solidFill>
                  <a:schemeClr val="tx1"/>
                </a:solidFill>
              </a:rPr>
              <a:t>Issue: </a:t>
            </a:r>
            <a:r>
              <a:rPr lang="en-US" sz="2400" b="0" i="0" dirty="0" smtClean="0">
                <a:solidFill>
                  <a:schemeClr val="tx1"/>
                </a:solidFill>
              </a:rPr>
              <a:t>If peak heat flux in </a:t>
            </a:r>
            <a:r>
              <a:rPr lang="en-US" sz="2400" b="0" i="0" dirty="0" err="1" smtClean="0">
                <a:solidFill>
                  <a:schemeClr val="tx1"/>
                </a:solidFill>
              </a:rPr>
              <a:t>divertor</a:t>
            </a:r>
            <a:r>
              <a:rPr lang="en-US" sz="2400" b="0" i="0" dirty="0" smtClean="0">
                <a:solidFill>
                  <a:schemeClr val="tx1"/>
                </a:solidFill>
              </a:rPr>
              <a:t> region </a:t>
            </a:r>
            <a:r>
              <a:rPr lang="en-US" sz="2400" b="0" i="0" dirty="0" smtClean="0">
                <a:solidFill>
                  <a:srgbClr val="FF0000"/>
                </a:solidFill>
              </a:rPr>
              <a:t>exceeds 10 MW/m</a:t>
            </a:r>
            <a:r>
              <a:rPr lang="en-US" sz="2400" b="0" i="0" baseline="30000" dirty="0" smtClean="0">
                <a:solidFill>
                  <a:srgbClr val="FF0000"/>
                </a:solidFill>
              </a:rPr>
              <a:t>2</a:t>
            </a:r>
            <a:r>
              <a:rPr lang="en-US" sz="2400" b="0" i="0" dirty="0" smtClean="0">
                <a:solidFill>
                  <a:srgbClr val="FF0000"/>
                </a:solidFill>
              </a:rPr>
              <a:t> </a:t>
            </a:r>
            <a:r>
              <a:rPr lang="en-US" sz="2400" b="0" i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material damage </a:t>
            </a:r>
            <a:endParaRPr lang="en-US" sz="2400" b="0" i="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6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/>
              <a:t>Goal: Test </a:t>
            </a:r>
            <a:r>
              <a:rPr lang="en-US" sz="3200" dirty="0" smtClean="0"/>
              <a:t>ability of </a:t>
            </a:r>
            <a:r>
              <a:rPr lang="en-US" sz="3200" dirty="0" smtClean="0"/>
              <a:t>radiation </a:t>
            </a:r>
            <a:r>
              <a:rPr lang="en-US" sz="3200" dirty="0" smtClean="0"/>
              <a:t>and advanced </a:t>
            </a:r>
            <a:r>
              <a:rPr lang="en-US" sz="3200" dirty="0" err="1" smtClean="0"/>
              <a:t>divertors</a:t>
            </a:r>
            <a:r>
              <a:rPr lang="en-US" sz="3200" dirty="0" smtClean="0"/>
              <a:t> to mitigate very high heat-fluxes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0252"/>
            <a:ext cx="9144000" cy="897148"/>
          </a:xfrm>
        </p:spPr>
        <p:txBody>
          <a:bodyPr>
            <a:normAutofit fontScale="85000" lnSpcReduction="10000"/>
          </a:bodyPr>
          <a:lstStyle/>
          <a:p>
            <a:pPr lvl="0">
              <a:lnSpc>
                <a:spcPct val="95000"/>
              </a:lnSpc>
            </a:pPr>
            <a:r>
              <a:rPr lang="en-US" dirty="0" smtClean="0">
                <a:ea typeface="ＭＳ Ｐゴシック" pitchFamily="34" charset="-128"/>
              </a:rPr>
              <a:t>NSTX: reduced heat flux 2-4×via radiation (partial detachment)</a:t>
            </a:r>
          </a:p>
          <a:p>
            <a:pPr>
              <a:lnSpc>
                <a:spcPct val="95000"/>
              </a:lnSpc>
            </a:pPr>
            <a:r>
              <a:rPr lang="en-US" dirty="0" smtClean="0"/>
              <a:t>Additional null-point in </a:t>
            </a:r>
            <a:r>
              <a:rPr lang="en-US" dirty="0" err="1" smtClean="0"/>
              <a:t>divertor</a:t>
            </a:r>
            <a:r>
              <a:rPr lang="en-US" dirty="0" smtClean="0"/>
              <a:t> expands field, reduces heat flux</a:t>
            </a:r>
          </a:p>
          <a:p>
            <a:pPr>
              <a:lnSpc>
                <a:spcPct val="95000"/>
              </a:lnSpc>
            </a:pPr>
            <a:endParaRPr lang="en-US" dirty="0"/>
          </a:p>
        </p:txBody>
      </p:sp>
      <p:grpSp>
        <p:nvGrpSpPr>
          <p:cNvPr id="5" name="Group 22"/>
          <p:cNvGrpSpPr>
            <a:grpSpLocks noChangeAspect="1"/>
          </p:cNvGrpSpPr>
          <p:nvPr/>
        </p:nvGrpSpPr>
        <p:grpSpPr>
          <a:xfrm>
            <a:off x="228600" y="2255009"/>
            <a:ext cx="4442460" cy="2316991"/>
            <a:chOff x="4800600" y="3868358"/>
            <a:chExt cx="4188973" cy="218478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27838" y="3919538"/>
              <a:ext cx="1887537" cy="203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30"/>
            <p:cNvSpPr>
              <a:spLocks noChangeArrowheads="1"/>
            </p:cNvSpPr>
            <p:nvPr/>
          </p:nvSpPr>
          <p:spPr bwMode="auto">
            <a:xfrm>
              <a:off x="6840538" y="3919538"/>
              <a:ext cx="133350" cy="2057400"/>
            </a:xfrm>
            <a:prstGeom prst="rect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 sz="1050"/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6934200" y="3871200"/>
              <a:ext cx="2055373" cy="35115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n-US" sz="1600" i="0" dirty="0" smtClean="0">
                  <a:solidFill>
                    <a:srgbClr val="000000"/>
                  </a:solidFill>
                  <a:latin typeface="Arial Narrow" pitchFamily="34" charset="0"/>
                  <a:cs typeface="Arial" charset="0"/>
                </a:rPr>
                <a:t>Snowflake/X </a:t>
              </a:r>
              <a:r>
                <a:rPr lang="en-US" sz="1600" i="0" dirty="0" err="1">
                  <a:solidFill>
                    <a:srgbClr val="000000"/>
                  </a:solidFill>
                  <a:latin typeface="Arial Narrow" pitchFamily="34" charset="0"/>
                  <a:cs typeface="Arial" charset="0"/>
                </a:rPr>
                <a:t>Divertor</a:t>
              </a:r>
              <a:endParaRPr lang="en-US" sz="1600" i="0" dirty="0">
                <a:solidFill>
                  <a:srgbClr val="000000"/>
                </a:solidFill>
                <a:latin typeface="Arial Narrow" pitchFamily="34" charset="0"/>
                <a:cs typeface="Arial" charset="0"/>
              </a:endParaRPr>
            </a:p>
          </p:txBody>
        </p:sp>
        <p:grpSp>
          <p:nvGrpSpPr>
            <p:cNvPr id="9" name="Group 33"/>
            <p:cNvGrpSpPr>
              <a:grpSpLocks/>
            </p:cNvGrpSpPr>
            <p:nvPr/>
          </p:nvGrpSpPr>
          <p:grpSpPr bwMode="auto">
            <a:xfrm>
              <a:off x="4800600" y="3868358"/>
              <a:ext cx="2057400" cy="2108580"/>
              <a:chOff x="1295400" y="933267"/>
              <a:chExt cx="2226365" cy="2343333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295400" y="990600"/>
                <a:ext cx="2226365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Rectangle 29"/>
              <p:cNvSpPr>
                <a:spLocks noChangeArrowheads="1"/>
              </p:cNvSpPr>
              <p:nvPr/>
            </p:nvSpPr>
            <p:spPr bwMode="auto">
              <a:xfrm>
                <a:off x="1316736" y="990600"/>
                <a:ext cx="152400" cy="2286000"/>
              </a:xfrm>
              <a:prstGeom prst="rect">
                <a:avLst/>
              </a:prstGeom>
              <a:solidFill>
                <a:schemeClr val="bg1"/>
              </a:solidFill>
              <a:ln w="0" algn="ctr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 sz="105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460316" y="933267"/>
                <a:ext cx="2057864" cy="39657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anchor="ctr">
                <a:spAutoFit/>
              </a:bodyPr>
              <a:lstStyle/>
              <a:p>
                <a:pPr algn="ctr">
                  <a:defRPr/>
                </a:pPr>
                <a:r>
                  <a:rPr lang="en-US" sz="1600" i="0" dirty="0">
                    <a:solidFill>
                      <a:srgbClr val="000000"/>
                    </a:solidFill>
                    <a:latin typeface="Arial Narrow" pitchFamily="34" charset="0"/>
                    <a:cs typeface="Arial" charset="0"/>
                  </a:rPr>
                  <a:t>Standard </a:t>
                </a:r>
                <a:r>
                  <a:rPr lang="en-US" sz="1600" i="0" dirty="0" err="1">
                    <a:solidFill>
                      <a:srgbClr val="000000"/>
                    </a:solidFill>
                    <a:latin typeface="Arial Narrow" pitchFamily="34" charset="0"/>
                    <a:cs typeface="Arial" charset="0"/>
                  </a:rPr>
                  <a:t>Divertor</a:t>
                </a:r>
                <a:endParaRPr lang="en-US" sz="1600" i="0" dirty="0">
                  <a:solidFill>
                    <a:srgbClr val="000000"/>
                  </a:solidFill>
                  <a:latin typeface="Arial Narrow" pitchFamily="34" charset="0"/>
                  <a:cs typeface="Arial" charset="0"/>
                </a:endParaRPr>
              </a:p>
            </p:txBody>
          </p:sp>
        </p:grpSp>
        <p:sp>
          <p:nvSpPr>
            <p:cNvPr id="10" name="Rectangle 39"/>
            <p:cNvSpPr>
              <a:spLocks noChangeArrowheads="1"/>
            </p:cNvSpPr>
            <p:nvPr/>
          </p:nvSpPr>
          <p:spPr bwMode="auto">
            <a:xfrm>
              <a:off x="4953000" y="5443538"/>
              <a:ext cx="3886200" cy="609600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100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038600"/>
            <a:ext cx="393181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2"/>
          <p:cNvGrpSpPr>
            <a:grpSpLocks/>
          </p:cNvGrpSpPr>
          <p:nvPr/>
        </p:nvGrpSpPr>
        <p:grpSpPr bwMode="auto">
          <a:xfrm>
            <a:off x="5486400" y="3316069"/>
            <a:ext cx="2772003" cy="2209800"/>
            <a:chOff x="4800600" y="1066800"/>
            <a:chExt cx="3048000" cy="2478010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00600" y="1066800"/>
              <a:ext cx="2895600" cy="2478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30"/>
            <p:cNvSpPr>
              <a:spLocks noChangeArrowheads="1"/>
            </p:cNvSpPr>
            <p:nvPr/>
          </p:nvSpPr>
          <p:spPr bwMode="auto">
            <a:xfrm>
              <a:off x="7010400" y="2971800"/>
              <a:ext cx="838200" cy="533400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495800" y="5754469"/>
            <a:ext cx="457199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800" b="1" i="0" dirty="0" smtClean="0">
                <a:solidFill>
                  <a:schemeClr val="tx1"/>
                </a:solidFill>
              </a:rPr>
              <a:t>NSTX-U has </a:t>
            </a:r>
            <a:r>
              <a:rPr lang="en-US" sz="1800" b="1" i="0" dirty="0" smtClean="0">
                <a:solidFill>
                  <a:srgbClr val="339966"/>
                </a:solidFill>
              </a:rPr>
              <a:t>additional coils </a:t>
            </a:r>
            <a:r>
              <a:rPr lang="en-US" sz="1800" b="1" i="0" dirty="0" smtClean="0">
                <a:solidFill>
                  <a:schemeClr val="tx1"/>
                </a:solidFill>
              </a:rPr>
              <a:t>for up-down symmetric snowflake/X, improved control</a:t>
            </a:r>
            <a:endParaRPr lang="en-US" sz="1800" b="1" i="0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flipV="1">
            <a:off x="6324600" y="5525869"/>
            <a:ext cx="0" cy="304800"/>
          </a:xfrm>
          <a:prstGeom prst="line">
            <a:avLst/>
          </a:prstGeom>
          <a:noFill/>
          <a:ln w="38100" cap="flat" cmpd="sng" algn="ctr">
            <a:solidFill>
              <a:srgbClr val="339966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953001" y="2111514"/>
            <a:ext cx="4114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dirty="0" smtClean="0">
                <a:solidFill>
                  <a:srgbClr val="FF0000"/>
                </a:solidFill>
              </a:rPr>
              <a:t>NSTX-U peak heat fluxes will be up to 4-8</a:t>
            </a:r>
            <a:r>
              <a:rPr lang="en-US" sz="2000" b="1" i="0" dirty="0" smtClean="0">
                <a:solidFill>
                  <a:srgbClr val="FF0000"/>
                </a:solidFill>
                <a:latin typeface="MS PGothic"/>
              </a:rPr>
              <a:t>×</a:t>
            </a:r>
            <a:r>
              <a:rPr lang="en-US" sz="2000" b="1" i="0" dirty="0" smtClean="0">
                <a:solidFill>
                  <a:srgbClr val="FF0000"/>
                </a:solidFill>
              </a:rPr>
              <a:t> higher than in </a:t>
            </a:r>
            <a:r>
              <a:rPr lang="en-US" sz="2000" b="1" i="0" dirty="0" smtClean="0">
                <a:solidFill>
                  <a:srgbClr val="FF0000"/>
                </a:solidFill>
              </a:rPr>
              <a:t>NSTX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Up to 40-60MW/</a:t>
            </a:r>
            <a:endParaRPr lang="en-US" sz="2000" b="1" i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7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Discovery: Suppressed Li erosion and trapping at target observed in MAGNUM-PSI linear plasma device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20" y="1066800"/>
            <a:ext cx="4419600" cy="282714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Mixed-material effect reduces erosion due to </a:t>
            </a:r>
            <a:r>
              <a:rPr lang="en-US" dirty="0" err="1" smtClean="0"/>
              <a:t>LiD</a:t>
            </a:r>
            <a:r>
              <a:rPr lang="en-US" dirty="0" smtClean="0"/>
              <a:t> formation</a:t>
            </a:r>
          </a:p>
          <a:p>
            <a:endParaRPr lang="en-US" sz="1200" dirty="0" smtClean="0"/>
          </a:p>
          <a:p>
            <a:r>
              <a:rPr lang="en-US" dirty="0" smtClean="0"/>
              <a:t>Plasma pre-sheath potential well large enough to retain eroded Li</a:t>
            </a:r>
          </a:p>
          <a:p>
            <a:endParaRPr lang="en-US" sz="1200" dirty="0"/>
          </a:p>
          <a:p>
            <a:r>
              <a:rPr lang="en-US" dirty="0" smtClean="0"/>
              <a:t>Significant implications for evaporative cooling concepts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0200" y="3878750"/>
            <a:ext cx="214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Li-I emission, t=2.5s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152400" y="4259750"/>
            <a:ext cx="4038600" cy="2217250"/>
            <a:chOff x="5105400" y="4070864"/>
            <a:chExt cx="4038600" cy="2217250"/>
          </a:xfrm>
        </p:grpSpPr>
        <p:grpSp>
          <p:nvGrpSpPr>
            <p:cNvPr id="7" name="Group 6"/>
            <p:cNvGrpSpPr/>
            <p:nvPr/>
          </p:nvGrpSpPr>
          <p:grpSpPr>
            <a:xfrm>
              <a:off x="5105400" y="4070864"/>
              <a:ext cx="4038600" cy="2179546"/>
              <a:chOff x="4811684" y="3703189"/>
              <a:chExt cx="4332316" cy="2471293"/>
            </a:xfrm>
          </p:grpSpPr>
          <p:pic>
            <p:nvPicPr>
              <p:cNvPr id="12" name="Picture 2" descr="C:\Users\mjaworsk\Documents\Experiments\Magnum-PSI\2013-April\Cameras-FridaySave\phantom data\2013-04-12\snapshot irshot8 at 2_5sec Li filter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90" r="10695" b="50000"/>
              <a:stretch/>
            </p:blipFill>
            <p:spPr bwMode="auto">
              <a:xfrm>
                <a:off x="5393634" y="3703189"/>
                <a:ext cx="3674166" cy="12199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3" descr="C:\Users\mjaworsk\Documents\Experiments\Magnum-PSI\2013-April\Cameras-FridaySave\phantom data\2013-04-12\snapshot_halfa_at2_5sec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14" t="50000" r="13072"/>
              <a:stretch/>
            </p:blipFill>
            <p:spPr bwMode="auto">
              <a:xfrm>
                <a:off x="5393634" y="4952206"/>
                <a:ext cx="3674166" cy="12199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4" name="Straight Connector 13"/>
              <p:cNvCxnSpPr/>
              <p:nvPr/>
            </p:nvCxnSpPr>
            <p:spPr>
              <a:xfrm>
                <a:off x="7848600" y="3721484"/>
                <a:ext cx="0" cy="2452998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7836824" y="4545530"/>
                <a:ext cx="1219200" cy="802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Target </a:t>
                </a:r>
              </a:p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T&gt;700C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486400" y="5431186"/>
                <a:ext cx="1205345" cy="663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Neutral D emission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486400" y="3810001"/>
                <a:ext cx="1981201" cy="663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N</a:t>
                </a:r>
                <a:r>
                  <a:rPr lang="en-US" sz="1600" dirty="0" smtClean="0">
                    <a:solidFill>
                      <a:srgbClr val="FFFF00"/>
                    </a:solidFill>
                  </a:rPr>
                  <a:t>eutral Li emission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5393634" y="4943060"/>
                <a:ext cx="3750366" cy="1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ight Arrow 18"/>
              <p:cNvSpPr/>
              <p:nvPr/>
            </p:nvSpPr>
            <p:spPr>
              <a:xfrm>
                <a:off x="4811684" y="4495800"/>
                <a:ext cx="1635529" cy="838200"/>
              </a:xfrm>
              <a:prstGeom prst="rightArrow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>
                    <a:solidFill>
                      <a:schemeClr val="tx1"/>
                    </a:solidFill>
                  </a:rPr>
                  <a:t>Plasma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680960" y="4126468"/>
              <a:ext cx="1392006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Li Trapping</a:t>
              </a:r>
              <a:endParaRPr lang="en-US" sz="1600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7848600" y="4495800"/>
              <a:ext cx="457200" cy="315599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8305800" y="5867400"/>
              <a:ext cx="6096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001646" y="5826449"/>
              <a:ext cx="10550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10 mm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Right Arrow 21"/>
          <p:cNvSpPr/>
          <p:nvPr/>
        </p:nvSpPr>
        <p:spPr>
          <a:xfrm rot="3224385">
            <a:off x="360712" y="3808332"/>
            <a:ext cx="779050" cy="5334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823536" y="1066800"/>
            <a:ext cx="4320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T. Abrams 2014 PhD Princeton U.,</a:t>
            </a:r>
          </a:p>
          <a:p>
            <a:pPr algn="r"/>
            <a:r>
              <a:rPr lang="en-US" dirty="0" smtClean="0">
                <a:solidFill>
                  <a:schemeClr val="tx2"/>
                </a:solidFill>
              </a:rPr>
              <a:t>T. Abrams 2015 </a:t>
            </a:r>
            <a:r>
              <a:rPr lang="en-US" dirty="0" err="1" smtClean="0">
                <a:solidFill>
                  <a:schemeClr val="tx2"/>
                </a:solidFill>
              </a:rPr>
              <a:t>Nucl</a:t>
            </a:r>
            <a:r>
              <a:rPr lang="en-US" dirty="0" smtClean="0">
                <a:solidFill>
                  <a:schemeClr val="tx2"/>
                </a:solidFill>
              </a:rPr>
              <a:t>. Fusion submitted</a:t>
            </a:r>
            <a:r>
              <a:rPr lang="en-US" dirty="0">
                <a:solidFill>
                  <a:schemeClr val="tx2"/>
                </a:solidFill>
              </a:rPr>
              <a:t>,</a:t>
            </a:r>
            <a:endParaRPr lang="en-US" dirty="0" smtClean="0">
              <a:solidFill>
                <a:schemeClr val="tx2"/>
              </a:solidFill>
            </a:endParaRPr>
          </a:p>
          <a:p>
            <a:pPr algn="r"/>
            <a:r>
              <a:rPr lang="en-US" dirty="0" smtClean="0">
                <a:solidFill>
                  <a:schemeClr val="tx2"/>
                </a:solidFill>
              </a:rPr>
              <a:t>M. Chen 2015 </a:t>
            </a:r>
            <a:r>
              <a:rPr lang="en-US" dirty="0" err="1" smtClean="0">
                <a:solidFill>
                  <a:schemeClr val="tx2"/>
                </a:solidFill>
              </a:rPr>
              <a:t>Nucl</a:t>
            </a:r>
            <a:r>
              <a:rPr lang="en-US" dirty="0" smtClean="0">
                <a:solidFill>
                  <a:schemeClr val="tx2"/>
                </a:solidFill>
              </a:rPr>
              <a:t>. Fusion submitted.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67200" y="618386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2"/>
                </a:solidFill>
              </a:rPr>
              <a:t>Jaworski</a:t>
            </a:r>
            <a:r>
              <a:rPr lang="en-US" dirty="0" smtClean="0">
                <a:solidFill>
                  <a:schemeClr val="tx2"/>
                </a:solidFill>
              </a:rPr>
              <a:t>, 3</a:t>
            </a:r>
            <a:r>
              <a:rPr lang="en-US" baseline="30000" dirty="0" smtClean="0">
                <a:solidFill>
                  <a:schemeClr val="tx2"/>
                </a:solidFill>
              </a:rPr>
              <a:t>rd</a:t>
            </a:r>
            <a:r>
              <a:rPr lang="en-US" dirty="0" smtClean="0">
                <a:solidFill>
                  <a:schemeClr val="tx2"/>
                </a:solidFill>
              </a:rPr>
              <a:t> ISLA, 2013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953000" y="1985573"/>
            <a:ext cx="3939910" cy="4186627"/>
            <a:chOff x="4953000" y="1985573"/>
            <a:chExt cx="3939910" cy="418662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985573"/>
              <a:ext cx="3939910" cy="4186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7848600" y="5002649"/>
              <a:ext cx="609600" cy="5599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ight Arrow 25"/>
          <p:cNvSpPr/>
          <p:nvPr/>
        </p:nvSpPr>
        <p:spPr>
          <a:xfrm rot="1173290">
            <a:off x="4219383" y="1583623"/>
            <a:ext cx="903507" cy="5334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Goal: Begin to assess high-Z and liquid metal PFCs</a:t>
            </a:r>
            <a:br>
              <a:rPr lang="en-US" sz="3200" dirty="0" smtClean="0"/>
            </a:br>
            <a:r>
              <a:rPr lang="en-US" sz="2400" b="1" dirty="0" smtClean="0">
                <a:solidFill>
                  <a:srgbClr val="FF0000"/>
                </a:solidFill>
              </a:rPr>
              <a:t>Developing pre-filled target integrating Li reservoir w/ high-Z tile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4114800" cy="5410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Similar to Capillary Porous System (CPS) device but applicable as divertor PFC</a:t>
            </a:r>
          </a:p>
          <a:p>
            <a:endParaRPr lang="en-US" dirty="0" smtClean="0"/>
          </a:p>
          <a:p>
            <a:r>
              <a:rPr lang="en-US" dirty="0" smtClean="0"/>
              <a:t>Utilizes wire-EDM fabrication to obtain complex geometry</a:t>
            </a:r>
          </a:p>
          <a:p>
            <a:endParaRPr lang="en-US" dirty="0" smtClean="0"/>
          </a:p>
          <a:p>
            <a:r>
              <a:rPr lang="en-US" dirty="0" smtClean="0"/>
              <a:t>Emphasizes passive replenishment via capillary action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713" y="1042987"/>
            <a:ext cx="4310287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/>
          <a:stretch/>
        </p:blipFill>
        <p:spPr bwMode="auto">
          <a:xfrm>
            <a:off x="5019039" y="3910013"/>
            <a:ext cx="4015647" cy="259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33692" y="1047035"/>
            <a:ext cx="1133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Textured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surface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6684" y="2871787"/>
            <a:ext cx="11721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Reservoir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3723" y="2279927"/>
            <a:ext cx="16850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Wick Structure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791200" y="1271587"/>
            <a:ext cx="49530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562600" y="2522338"/>
            <a:ext cx="2743200" cy="315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600700" y="3056454"/>
            <a:ext cx="2400300" cy="1362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3"/>
          </p:cNvCxnSpPr>
          <p:nvPr/>
        </p:nvCxnSpPr>
        <p:spPr>
          <a:xfrm>
            <a:off x="5638800" y="3056453"/>
            <a:ext cx="762000" cy="1362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3"/>
          </p:cNvCxnSpPr>
          <p:nvPr/>
        </p:nvCxnSpPr>
        <p:spPr>
          <a:xfrm flipV="1">
            <a:off x="5638800" y="2033587"/>
            <a:ext cx="990600" cy="4310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791200" y="1271587"/>
            <a:ext cx="213360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618386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P. </a:t>
            </a:r>
            <a:r>
              <a:rPr lang="en-US" dirty="0" err="1" smtClean="0">
                <a:solidFill>
                  <a:schemeClr val="tx2"/>
                </a:solidFill>
              </a:rPr>
              <a:t>Rindt</a:t>
            </a:r>
            <a:r>
              <a:rPr lang="en-US" dirty="0" smtClean="0">
                <a:solidFill>
                  <a:schemeClr val="tx2"/>
                </a:solidFill>
              </a:rPr>
              <a:t>, TU/Eindhoven Thesis Project (advisor: M. </a:t>
            </a:r>
            <a:r>
              <a:rPr lang="en-US" dirty="0" err="1" smtClean="0">
                <a:solidFill>
                  <a:schemeClr val="tx2"/>
                </a:solidFill>
              </a:rPr>
              <a:t>Jaworski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43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399" cy="47244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Mission and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</a:p>
          <a:p>
            <a:pPr>
              <a:lnSpc>
                <a:spcPct val="114000"/>
              </a:lnSpc>
            </a:pPr>
            <a:r>
              <a:rPr lang="en-US" b="1" dirty="0" smtClean="0"/>
              <a:t>NSTX/NSTX-U Research Highlights and Goals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MHD Stability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Turbulence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 Particles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Power Exhaust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Plasma Start-up</a:t>
            </a: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Brief Summaries of NSTX-U Research Plans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56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299" y="1685926"/>
            <a:ext cx="2751685" cy="377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0" y="977900"/>
            <a:ext cx="3276600" cy="65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2000" i="0" dirty="0" smtClean="0">
                <a:solidFill>
                  <a:srgbClr val="000000"/>
                </a:solidFill>
              </a:rPr>
              <a:t>Compact ST</a:t>
            </a:r>
            <a:r>
              <a:rPr lang="en-US" sz="2000" i="0" dirty="0">
                <a:solidFill>
                  <a:srgbClr val="000000"/>
                </a:solidFill>
              </a:rPr>
              <a:t>-FNSF has no/small central solenoid</a:t>
            </a:r>
          </a:p>
        </p:txBody>
      </p:sp>
      <p:sp>
        <p:nvSpPr>
          <p:cNvPr id="9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318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I</a:t>
            </a:r>
            <a:r>
              <a:rPr lang="en-US" sz="2800" i="0" baseline="-25000" dirty="0" smtClean="0">
                <a:solidFill>
                  <a:srgbClr val="336699"/>
                </a:solidFill>
                <a:ea typeface="ＭＳ Ｐゴシック" pitchFamily="34" charset="-128"/>
              </a:rPr>
              <a:t>P</a:t>
            </a: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 Start-up/Ramp-up Critical Issue for ST-FNSF/Demo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73400" y="1054100"/>
            <a:ext cx="5956300" cy="3468299"/>
            <a:chOff x="3073400" y="1752600"/>
            <a:chExt cx="5956300" cy="3468299"/>
          </a:xfrm>
        </p:grpSpPr>
        <p:sp>
          <p:nvSpPr>
            <p:cNvPr id="37" name="Content Placeholder 2"/>
            <p:cNvSpPr txBox="1">
              <a:spLocks/>
            </p:cNvSpPr>
            <p:nvPr/>
          </p:nvSpPr>
          <p:spPr bwMode="auto">
            <a:xfrm>
              <a:off x="3669302" y="1752600"/>
              <a:ext cx="4716207" cy="4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29" tIns="45714" rIns="91429" bIns="45714" numCol="1" anchor="t" anchorCtr="0" compatLnSpc="1">
              <a:prstTxWarp prst="textNoShape">
                <a:avLst/>
              </a:prstTxWarp>
            </a:bodyPr>
            <a:lstStyle/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  <a:defRPr/>
              </a:pPr>
              <a:r>
                <a:rPr lang="en-US" altLang="ja-JP" sz="2200" b="1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ST</a:t>
              </a:r>
              <a:r>
                <a:rPr lang="en-US" altLang="ja-JP" sz="2200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-</a:t>
              </a:r>
              <a:r>
                <a:rPr lang="en-US" sz="2200" b="1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FNSF </a:t>
              </a:r>
              <a:r>
                <a:rPr lang="en-US" sz="2200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Scenarios</a:t>
              </a:r>
              <a:endParaRPr lang="en-US" sz="2200" b="1" i="0" kern="0" noProof="0" dirty="0" smtClean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V="1">
              <a:off x="3902872" y="2522886"/>
              <a:ext cx="0" cy="259663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46"/>
            <p:cNvSpPr txBox="1">
              <a:spLocks noChangeArrowheads="1"/>
            </p:cNvSpPr>
            <p:nvPr/>
          </p:nvSpPr>
          <p:spPr bwMode="auto">
            <a:xfrm>
              <a:off x="3073400" y="2333666"/>
              <a:ext cx="816141" cy="334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2pPr>
              <a:lvl3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3pPr>
              <a:lvl4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buNone/>
              </a:pPr>
              <a:r>
                <a:rPr lang="en-US" sz="1600" i="0" dirty="0" smtClean="0">
                  <a:solidFill>
                    <a:schemeClr val="tx1"/>
                  </a:solidFill>
                </a:rPr>
                <a:t>I</a:t>
              </a:r>
              <a:r>
                <a:rPr lang="en-US" sz="1600" i="0" baseline="-25000" dirty="0" smtClean="0">
                  <a:solidFill>
                    <a:schemeClr val="tx1"/>
                  </a:solidFill>
                </a:rPr>
                <a:t>P </a:t>
              </a:r>
              <a:r>
                <a:rPr lang="en-US" sz="1600" i="0" dirty="0" smtClean="0">
                  <a:solidFill>
                    <a:schemeClr val="tx1"/>
                  </a:solidFill>
                </a:rPr>
                <a:t>[MA</a:t>
              </a:r>
              <a:r>
                <a:rPr lang="en-US" sz="1600" i="0" dirty="0">
                  <a:solidFill>
                    <a:schemeClr val="tx1"/>
                  </a:solidFill>
                </a:rPr>
                <a:t>]</a:t>
              </a:r>
              <a:endParaRPr lang="en-US" sz="1600" i="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flipV="1">
              <a:off x="8533447" y="2587496"/>
              <a:ext cx="0" cy="253202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"/>
            <p:cNvCxnSpPr/>
            <p:nvPr/>
          </p:nvCxnSpPr>
          <p:spPr bwMode="auto">
            <a:xfrm flipV="1">
              <a:off x="3902872" y="5113778"/>
              <a:ext cx="5126828" cy="574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5824553" y="3853508"/>
              <a:ext cx="2609642" cy="1218080"/>
              <a:chOff x="4386517" y="4177732"/>
              <a:chExt cx="2642997" cy="1233648"/>
            </a:xfrm>
          </p:grpSpPr>
          <p:sp>
            <p:nvSpPr>
              <p:cNvPr id="26" name="Rectangle 25"/>
              <p:cNvSpPr/>
              <p:nvPr/>
            </p:nvSpPr>
            <p:spPr bwMode="auto">
              <a:xfrm>
                <a:off x="4386517" y="4177732"/>
                <a:ext cx="2642997" cy="1233648"/>
              </a:xfrm>
              <a:prstGeom prst="rect">
                <a:avLst/>
              </a:prstGeom>
              <a:solidFill>
                <a:srgbClr val="D0DEF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105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419153" y="4191000"/>
                <a:ext cx="594640" cy="276999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/>
              <a:p>
                <a:pPr algn="ctr">
                  <a:buNone/>
                </a:pPr>
                <a:r>
                  <a:rPr lang="en-US" b="1" i="0" dirty="0" smtClean="0">
                    <a:solidFill>
                      <a:srgbClr val="0000FF"/>
                    </a:solidFill>
                  </a:rPr>
                  <a:t>NBI</a:t>
                </a:r>
                <a:endParaRPr lang="en-US" b="1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942604" y="3001367"/>
              <a:ext cx="4535348" cy="2055720"/>
              <a:chOff x="4646626" y="1676400"/>
              <a:chExt cx="3412081" cy="1389220"/>
            </a:xfrm>
          </p:grpSpPr>
          <p:cxnSp>
            <p:nvCxnSpPr>
              <p:cNvPr id="29" name="Straight Connector 28"/>
              <p:cNvCxnSpPr/>
              <p:nvPr/>
            </p:nvCxnSpPr>
            <p:spPr bwMode="auto">
              <a:xfrm flipV="1">
                <a:off x="4646626" y="2362200"/>
                <a:ext cx="898896" cy="70342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16"/>
              <p:cNvCxnSpPr/>
              <p:nvPr/>
            </p:nvCxnSpPr>
            <p:spPr bwMode="auto">
              <a:xfrm flipV="1">
                <a:off x="5545522" y="2111462"/>
                <a:ext cx="398078" cy="25073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auto">
              <a:xfrm flipV="1">
                <a:off x="7485145" y="1676400"/>
                <a:ext cx="573562" cy="2976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auto">
              <a:xfrm flipV="1">
                <a:off x="6781800" y="1705689"/>
                <a:ext cx="361690" cy="4691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auto">
              <a:xfrm flipV="1">
                <a:off x="7143490" y="1679376"/>
                <a:ext cx="341655" cy="2631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auto">
              <a:xfrm flipV="1">
                <a:off x="6208230" y="1817002"/>
                <a:ext cx="344970" cy="14206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auto">
              <a:xfrm flipV="1">
                <a:off x="6553200" y="1753438"/>
                <a:ext cx="228600" cy="635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16"/>
              <p:cNvCxnSpPr/>
              <p:nvPr/>
            </p:nvCxnSpPr>
            <p:spPr bwMode="auto">
              <a:xfrm flipV="1">
                <a:off x="5930950" y="1959064"/>
                <a:ext cx="277280" cy="158356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47"/>
            <p:cNvSpPr txBox="1">
              <a:spLocks noChangeArrowheads="1"/>
            </p:cNvSpPr>
            <p:nvPr/>
          </p:nvSpPr>
          <p:spPr bwMode="auto">
            <a:xfrm>
              <a:off x="7512461" y="4977785"/>
              <a:ext cx="606398" cy="24311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2pPr>
              <a:lvl3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3pPr>
              <a:lvl4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buNone/>
              </a:pPr>
              <a:r>
                <a:rPr lang="en-US" sz="1600" i="0" dirty="0" smtClean="0">
                  <a:solidFill>
                    <a:schemeClr val="tx1"/>
                  </a:solidFill>
                </a:rPr>
                <a:t>Time</a:t>
              </a:r>
              <a:endParaRPr lang="en-US" sz="1600" i="0" dirty="0">
                <a:solidFill>
                  <a:schemeClr val="tx1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5401965" y="4329782"/>
              <a:ext cx="959372" cy="741806"/>
              <a:chOff x="3958528" y="4660094"/>
              <a:chExt cx="971634" cy="751287"/>
            </a:xfrm>
            <a:solidFill>
              <a:srgbClr val="D0DEFC"/>
            </a:solidFill>
          </p:grpSpPr>
          <p:sp>
            <p:nvSpPr>
              <p:cNvPr id="42" name="Rectangle 41"/>
              <p:cNvSpPr/>
              <p:nvPr/>
            </p:nvSpPr>
            <p:spPr bwMode="auto">
              <a:xfrm>
                <a:off x="3958528" y="4660094"/>
                <a:ext cx="971634" cy="751287"/>
              </a:xfrm>
              <a:prstGeom prst="rect">
                <a:avLst/>
              </a:prstGeom>
              <a:solidFill>
                <a:srgbClr val="CCFFC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105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974072" y="4740986"/>
                <a:ext cx="927884" cy="161583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spAutoFit/>
              </a:bodyPr>
              <a:lstStyle/>
              <a:p>
                <a:pPr algn="ctr">
                  <a:lnSpc>
                    <a:spcPct val="70000"/>
                  </a:lnSpc>
                  <a:buNone/>
                </a:pPr>
                <a:r>
                  <a:rPr lang="en-US" sz="1400" i="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HHFW</a:t>
                </a:r>
                <a:endParaRPr lang="en-US" sz="1400" b="1" dirty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 bwMode="auto">
            <a:xfrm>
              <a:off x="3911604" y="4720999"/>
              <a:ext cx="1930396" cy="349423"/>
            </a:xfrm>
            <a:prstGeom prst="rect">
              <a:avLst/>
            </a:prstGeom>
            <a:solidFill>
              <a:srgbClr val="FFCCC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05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974714" y="4766410"/>
              <a:ext cx="1200749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buNone/>
              </a:pPr>
              <a:r>
                <a:rPr lang="en-US" sz="1500" b="1" i="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EC/EBW, HI,  PF</a:t>
              </a:r>
              <a:endParaRPr lang="en-US" sz="1500" b="1" i="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54344" y="4122435"/>
              <a:ext cx="1701800" cy="607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60"/>
                </a:lnSpc>
                <a:buNone/>
              </a:pPr>
              <a:r>
                <a:rPr lang="en-US" sz="1800" i="0" dirty="0" smtClean="0">
                  <a:solidFill>
                    <a:srgbClr val="FF0000"/>
                  </a:solidFill>
                  <a:ea typeface="ＭＳ Ｐゴシック" pitchFamily="34" charset="-128"/>
                </a:rPr>
                <a:t>Solenoid-free</a:t>
              </a:r>
            </a:p>
            <a:p>
              <a:pPr>
                <a:lnSpc>
                  <a:spcPts val="1760"/>
                </a:lnSpc>
                <a:buNone/>
              </a:pPr>
              <a:r>
                <a:rPr lang="en-US" sz="1800" i="0" dirty="0" smtClean="0">
                  <a:solidFill>
                    <a:srgbClr val="FF0000"/>
                  </a:solidFill>
                  <a:ea typeface="ＭＳ Ｐゴシック" pitchFamily="34" charset="-128"/>
                </a:rPr>
                <a:t>Start</a:t>
              </a:r>
              <a:r>
                <a:rPr lang="en-US" sz="1800" i="0" dirty="0">
                  <a:solidFill>
                    <a:srgbClr val="FF0000"/>
                  </a:solidFill>
                  <a:ea typeface="ＭＳ Ｐゴシック" pitchFamily="34" charset="-128"/>
                </a:rPr>
                <a:t>-up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6134100" y="2096701"/>
              <a:ext cx="2730500" cy="1003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760"/>
                </a:lnSpc>
                <a:buNone/>
              </a:pPr>
              <a:r>
                <a:rPr lang="en-US" sz="1800" i="0" dirty="0">
                  <a:solidFill>
                    <a:srgbClr val="0816FF"/>
                  </a:solidFill>
                  <a:ea typeface="ＭＳ Ｐゴシック" pitchFamily="34" charset="-128"/>
                </a:rPr>
                <a:t>high </a:t>
              </a:r>
              <a:r>
                <a:rPr lang="en-US" sz="1800" i="0" dirty="0" err="1" smtClean="0">
                  <a:solidFill>
                    <a:srgbClr val="0816FF"/>
                  </a:solidFill>
                  <a:latin typeface="Symbol" charset="2"/>
                  <a:ea typeface="ＭＳ Ｐゴシック" pitchFamily="34" charset="-128"/>
                  <a:cs typeface="Symbol" charset="2"/>
                </a:rPr>
                <a:t>b</a:t>
              </a:r>
              <a:r>
                <a:rPr lang="en-US" sz="1800" i="0" baseline="-25000" dirty="0" err="1" smtClean="0">
                  <a:solidFill>
                    <a:srgbClr val="0816FF"/>
                  </a:solidFill>
                  <a:latin typeface="Helvetica Neue"/>
                  <a:ea typeface="ＭＳ Ｐゴシック" pitchFamily="34" charset="-128"/>
                  <a:cs typeface="Helvetica Neue"/>
                </a:rPr>
                <a:t>T</a:t>
              </a:r>
              <a:r>
                <a:rPr lang="en-US" sz="1800" i="0" dirty="0" smtClean="0">
                  <a:solidFill>
                    <a:srgbClr val="0816FF"/>
                  </a:solidFill>
                  <a:latin typeface="Symbol" charset="2"/>
                  <a:ea typeface="ＭＳ Ｐゴシック" pitchFamily="34" charset="-128"/>
                  <a:cs typeface="Symbol" charset="2"/>
                </a:rPr>
                <a:t>, </a:t>
              </a:r>
              <a:r>
                <a:rPr lang="en-US" sz="1800" i="0" dirty="0" err="1" smtClean="0">
                  <a:solidFill>
                    <a:srgbClr val="0816FF"/>
                  </a:solidFill>
                  <a:latin typeface="Symbol" charset="2"/>
                  <a:ea typeface="ＭＳ Ｐゴシック" pitchFamily="34" charset="-128"/>
                  <a:cs typeface="Symbol" charset="2"/>
                </a:rPr>
                <a:t>b</a:t>
              </a:r>
              <a:r>
                <a:rPr lang="en-US" sz="1800" i="0" baseline="-25000" dirty="0" err="1" smtClean="0">
                  <a:solidFill>
                    <a:srgbClr val="0816FF"/>
                  </a:solidFill>
                  <a:latin typeface="Helvetica Neue"/>
                  <a:ea typeface="ＭＳ Ｐゴシック" pitchFamily="34" charset="-128"/>
                  <a:cs typeface="Helvetica Neue"/>
                </a:rPr>
                <a:t>N</a:t>
              </a:r>
              <a:r>
                <a:rPr lang="en-US" sz="1800" i="0" dirty="0" smtClean="0">
                  <a:solidFill>
                    <a:srgbClr val="0816FF"/>
                  </a:solidFill>
                  <a:latin typeface="Symbol" charset="2"/>
                  <a:ea typeface="ＭＳ Ｐゴシック" pitchFamily="34" charset="-128"/>
                  <a:cs typeface="Symbol" charset="2"/>
                </a:rPr>
                <a:t>, k</a:t>
              </a:r>
              <a:r>
                <a:rPr lang="en-US" sz="1800" i="0" dirty="0" smtClean="0">
                  <a:solidFill>
                    <a:srgbClr val="0816FF"/>
                  </a:solidFill>
                  <a:ea typeface="ＭＳ Ｐゴシック" pitchFamily="34" charset="-128"/>
                </a:rPr>
                <a:t>, disruption avoidance, </a:t>
              </a:r>
              <a:r>
                <a:rPr lang="en-US" sz="1800" i="0" dirty="0">
                  <a:solidFill>
                    <a:srgbClr val="0816FF"/>
                  </a:solidFill>
                  <a:ea typeface="ＭＳ Ｐゴシック" pitchFamily="34" charset="-128"/>
                </a:rPr>
                <a:t>high H, </a:t>
              </a:r>
              <a:r>
                <a:rPr lang="en-US" sz="1800" i="0" dirty="0" smtClean="0">
                  <a:solidFill>
                    <a:srgbClr val="0816FF"/>
                  </a:solidFill>
                  <a:ea typeface="ＭＳ Ｐゴシック" pitchFamily="34" charset="-128"/>
                </a:rPr>
                <a:t>heat flux mitigation</a:t>
              </a:r>
              <a:endParaRPr lang="en-US" sz="1800" dirty="0">
                <a:solidFill>
                  <a:srgbClr val="0816FF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31413" y="2973001"/>
              <a:ext cx="1739187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760"/>
                </a:lnSpc>
                <a:buNone/>
              </a:pPr>
              <a:r>
                <a:rPr lang="en-US" i="0" dirty="0" smtClean="0">
                  <a:solidFill>
                    <a:srgbClr val="008000"/>
                  </a:solidFill>
                  <a:ea typeface="ＭＳ Ｐゴシック" pitchFamily="34" charset="-128"/>
                </a:rPr>
                <a:t>Current ramp</a:t>
              </a:r>
              <a:r>
                <a:rPr lang="en-US" i="0" dirty="0">
                  <a:solidFill>
                    <a:srgbClr val="008000"/>
                  </a:solidFill>
                  <a:ea typeface="ＭＳ Ｐゴシック" pitchFamily="34" charset="-128"/>
                </a:rPr>
                <a:t>-up and </a:t>
              </a:r>
              <a:r>
                <a:rPr lang="en-US" i="0" dirty="0" smtClean="0">
                  <a:solidFill>
                    <a:srgbClr val="008000"/>
                  </a:solidFill>
                  <a:ea typeface="ＭＳ Ｐゴシック" pitchFamily="34" charset="-128"/>
                </a:rPr>
                <a:t>profile </a:t>
              </a:r>
              <a:r>
                <a:rPr lang="en-US" i="0" dirty="0">
                  <a:solidFill>
                    <a:srgbClr val="008000"/>
                  </a:solidFill>
                  <a:ea typeface="ＭＳ Ｐゴシック" pitchFamily="34" charset="-128"/>
                </a:rPr>
                <a:t>control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416300" y="5001161"/>
            <a:ext cx="544830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0"/>
              </a:spcAft>
              <a:buNone/>
            </a:pPr>
            <a:r>
              <a:rPr lang="en-US" sz="2000" i="0" dirty="0" smtClean="0">
                <a:solidFill>
                  <a:srgbClr val="000000"/>
                </a:solidFill>
              </a:rPr>
              <a:t>•</a:t>
            </a:r>
            <a:r>
              <a:rPr lang="en-US" sz="2000" i="0" dirty="0" smtClean="0">
                <a:solidFill>
                  <a:srgbClr val="FF0000"/>
                </a:solidFill>
              </a:rPr>
              <a:t> </a:t>
            </a:r>
            <a:r>
              <a:rPr lang="en-US" sz="2000" i="0" dirty="0" smtClean="0">
                <a:solidFill>
                  <a:srgbClr val="000000"/>
                </a:solidFill>
              </a:rPr>
              <a:t>Two novel techniques for solenoid-free </a:t>
            </a:r>
            <a:r>
              <a:rPr lang="en-US" sz="2000" i="0" dirty="0">
                <a:solidFill>
                  <a:srgbClr val="000000"/>
                </a:solidFill>
              </a:rPr>
              <a:t>s</a:t>
            </a:r>
            <a:r>
              <a:rPr lang="en-US" sz="2000" i="0" dirty="0" smtClean="0">
                <a:solidFill>
                  <a:srgbClr val="000000"/>
                </a:solidFill>
              </a:rPr>
              <a:t>tart-up and ramp-up will be investigated</a:t>
            </a:r>
          </a:p>
          <a:p>
            <a:pPr marL="515938" lvl="1" indent="-176213">
              <a:spcAft>
                <a:spcPts val="0"/>
              </a:spcAft>
              <a:buFontTx/>
              <a:buChar char="-"/>
            </a:pPr>
            <a:r>
              <a:rPr lang="en-US" sz="2000" i="0" dirty="0" smtClean="0">
                <a:solidFill>
                  <a:srgbClr val="FF0000"/>
                </a:solidFill>
              </a:rPr>
              <a:t>RF:  ECH/EBW</a:t>
            </a:r>
            <a:r>
              <a:rPr lang="en-US" sz="2000" i="0" dirty="0" smtClean="0"/>
              <a:t> </a:t>
            </a:r>
            <a:r>
              <a:rPr lang="en-US" sz="2000" i="0" dirty="0" smtClean="0">
                <a:solidFill>
                  <a:srgbClr val="FF0000"/>
                </a:solidFill>
              </a:rPr>
              <a:t>and HHFW</a:t>
            </a:r>
          </a:p>
          <a:p>
            <a:pPr marL="515938" lvl="1" indent="-176213">
              <a:spcAft>
                <a:spcPts val="0"/>
              </a:spcAft>
              <a:buFontTx/>
              <a:buChar char="-"/>
            </a:pPr>
            <a:r>
              <a:rPr lang="en-US" sz="2000" i="0" dirty="0" smtClean="0">
                <a:solidFill>
                  <a:srgbClr val="FF0000"/>
                </a:solidFill>
              </a:rPr>
              <a:t>Helicity Injection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7500" y="5506174"/>
            <a:ext cx="2730500" cy="8775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20"/>
              </a:lnSpc>
              <a:spcAft>
                <a:spcPts val="0"/>
              </a:spcAft>
              <a:buNone/>
            </a:pPr>
            <a:r>
              <a:rPr lang="en-US" sz="1800" i="0" dirty="0" smtClean="0">
                <a:solidFill>
                  <a:srgbClr val="000000"/>
                </a:solidFill>
              </a:rPr>
              <a:t>~ 1-2 MA of solenoid-free start-up current needed for FNSF</a:t>
            </a:r>
            <a:endParaRPr lang="en-US" sz="1400" i="0" dirty="0"/>
          </a:p>
        </p:txBody>
      </p:sp>
    </p:spTree>
    <p:extLst>
      <p:ext uri="{BB962C8B-B14F-4D97-AF65-F5344CB8AC3E}">
        <p14:creationId xmlns:p14="http://schemas.microsoft.com/office/powerpoint/2010/main" val="7732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43"/>
          <p:cNvSpPr>
            <a:spLocks noChangeArrowheads="1"/>
          </p:cNvSpPr>
          <p:nvPr/>
        </p:nvSpPr>
        <p:spPr bwMode="auto">
          <a:xfrm>
            <a:off x="25400" y="12700"/>
            <a:ext cx="9144000" cy="889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 eaLnBrk="0" hangingPunct="0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en-US" sz="3200" i="0" dirty="0" smtClean="0">
                <a:solidFill>
                  <a:srgbClr val="336699"/>
                </a:solidFill>
              </a:rPr>
              <a:t>Collaborating with QUEST to explore CHI + ECH solenoid-free start-up in support of ST-FNSF</a:t>
            </a:r>
            <a:endParaRPr lang="en-US" sz="2400" i="0" dirty="0">
              <a:solidFill>
                <a:srgbClr val="336699"/>
              </a:solidFill>
              <a:latin typeface="Helvetica Neue" charset="0"/>
            </a:endParaRPr>
          </a:p>
        </p:txBody>
      </p:sp>
      <p:sp>
        <p:nvSpPr>
          <p:cNvPr id="41986" name="Rectangle 35"/>
          <p:cNvSpPr>
            <a:spLocks noChangeArrowheads="1"/>
          </p:cNvSpPr>
          <p:nvPr/>
        </p:nvSpPr>
        <p:spPr bwMode="auto">
          <a:xfrm>
            <a:off x="304800" y="5772090"/>
            <a:ext cx="8483600" cy="40011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smtClean="0"/>
              <a:t>Preparing for CHI experiments on both NSTX-U and QUEST in 2016</a:t>
            </a:r>
            <a:endParaRPr lang="en-US" sz="2000" b="1" i="0" dirty="0">
              <a:solidFill>
                <a:schemeClr val="tx1"/>
              </a:solidFill>
            </a:endParaRPr>
          </a:p>
        </p:txBody>
      </p:sp>
      <p:pic>
        <p:nvPicPr>
          <p:cNvPr id="41987" name="Picture 5" descr="STW-Fig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5" y="1660525"/>
            <a:ext cx="231457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6"/>
          <p:cNvSpPr txBox="1">
            <a:spLocks noChangeArrowheads="1"/>
          </p:cNvSpPr>
          <p:nvPr/>
        </p:nvSpPr>
        <p:spPr bwMode="auto">
          <a:xfrm>
            <a:off x="177800" y="1914525"/>
            <a:ext cx="20066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0488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i="0" dirty="0">
                <a:latin typeface="Arial" charset="0"/>
              </a:rPr>
              <a:t>• Inj. Flux in NSTX-U is about 2.5 times higher than in </a:t>
            </a:r>
            <a:r>
              <a:rPr lang="en-US" sz="1600" i="0" dirty="0" smtClean="0">
                <a:latin typeface="Arial" charset="0"/>
              </a:rPr>
              <a:t>NSTX</a:t>
            </a:r>
          </a:p>
          <a:p>
            <a:pPr eaLnBrk="1" hangingPunct="1">
              <a:buFontTx/>
              <a:buNone/>
            </a:pPr>
            <a:endParaRPr lang="en-US" sz="1600" i="0" dirty="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1600" i="0" dirty="0">
                <a:latin typeface="Arial" charset="0"/>
              </a:rPr>
              <a:t>• </a:t>
            </a:r>
            <a:r>
              <a:rPr lang="en-US" sz="1600" i="0" dirty="0" smtClean="0">
                <a:latin typeface="Arial" charset="0"/>
              </a:rPr>
              <a:t>NSTX-U </a:t>
            </a:r>
            <a:r>
              <a:rPr lang="en-US" sz="1600" i="0" dirty="0">
                <a:latin typeface="Arial" charset="0"/>
              </a:rPr>
              <a:t>coil insulation greatly enhanced for higher voltage ~ 3 kV operation</a:t>
            </a:r>
          </a:p>
        </p:txBody>
      </p:sp>
      <p:sp>
        <p:nvSpPr>
          <p:cNvPr id="22" name="Text Box 24"/>
          <p:cNvSpPr txBox="1">
            <a:spLocks/>
          </p:cNvSpPr>
          <p:nvPr/>
        </p:nvSpPr>
        <p:spPr bwMode="auto">
          <a:xfrm>
            <a:off x="203200" y="1066800"/>
            <a:ext cx="3708400" cy="3847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+mj-lt"/>
                <a:ea typeface="+mn-ea"/>
                <a:cs typeface="Lucida Sans Unicode" pitchFamily="34" charset="0"/>
              </a:rPr>
              <a:t>NSTX-U CHI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+mn-ea"/>
                <a:cs typeface="Lucida Sans Unicode" pitchFamily="34" charset="0"/>
              </a:rPr>
              <a:t>Start-Up</a:t>
            </a:r>
          </a:p>
        </p:txBody>
      </p:sp>
      <p:pic>
        <p:nvPicPr>
          <p:cNvPr id="9" name="Picture 8" descr="CHI electrodes on QUES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823" y="1752600"/>
            <a:ext cx="4196099" cy="29688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32489" y="1042601"/>
            <a:ext cx="3757760" cy="579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900"/>
              </a:lnSpc>
              <a:buNone/>
            </a:pPr>
            <a:r>
              <a:rPr lang="en-US" sz="2000" b="1" i="0" dirty="0" smtClean="0"/>
              <a:t>QUEST CHI Implementation</a:t>
            </a:r>
          </a:p>
          <a:p>
            <a:pPr>
              <a:lnSpc>
                <a:spcPts val="1900"/>
              </a:lnSpc>
              <a:buNone/>
            </a:pPr>
            <a:r>
              <a:rPr lang="en-US" sz="2000" b="1" i="0" dirty="0" smtClean="0"/>
              <a:t>showing </a:t>
            </a:r>
            <a:r>
              <a:rPr lang="en-US" sz="2000" b="1" i="0" dirty="0" smtClean="0"/>
              <a:t>installed electrodes </a:t>
            </a:r>
            <a:endParaRPr lang="en-US" sz="2000" b="1" i="0" dirty="0"/>
          </a:p>
        </p:txBody>
      </p:sp>
      <p:sp>
        <p:nvSpPr>
          <p:cNvPr id="11" name="Text Box 58"/>
          <p:cNvSpPr txBox="1">
            <a:spLocks noChangeArrowheads="1"/>
          </p:cNvSpPr>
          <p:nvPr/>
        </p:nvSpPr>
        <p:spPr bwMode="auto">
          <a:xfrm flipH="1">
            <a:off x="3136900" y="5181600"/>
            <a:ext cx="2882900" cy="307777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400" b="0" i="0" dirty="0" smtClean="0">
                <a:solidFill>
                  <a:schemeClr val="tx1"/>
                </a:solidFill>
              </a:rPr>
              <a:t>R. Raman, Univ. </a:t>
            </a:r>
            <a:r>
              <a:rPr lang="en-US" sz="1400" b="0" i="0" dirty="0">
                <a:solidFill>
                  <a:schemeClr val="tx1"/>
                </a:solidFill>
              </a:rPr>
              <a:t>Washington</a:t>
            </a:r>
          </a:p>
        </p:txBody>
      </p:sp>
    </p:spTree>
    <p:extLst>
      <p:ext uri="{BB962C8B-B14F-4D97-AF65-F5344CB8AC3E}">
        <p14:creationId xmlns:p14="http://schemas.microsoft.com/office/powerpoint/2010/main" val="284577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NSTX-U Mission Elements:</a:t>
            </a:r>
            <a:endParaRPr lang="en-US" b="1" i="1" dirty="0" smtClean="0"/>
          </a:p>
        </p:txBody>
      </p:sp>
      <p:pic>
        <p:nvPicPr>
          <p:cNvPr id="13320" name="Picture 24" descr="com_Machinecutawa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6079" y="1066800"/>
            <a:ext cx="16764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Text Box 12"/>
          <p:cNvSpPr txBox="1">
            <a:spLocks noChangeArrowheads="1"/>
          </p:cNvSpPr>
          <p:nvPr/>
        </p:nvSpPr>
        <p:spPr bwMode="auto">
          <a:xfrm>
            <a:off x="7442971" y="1072225"/>
            <a:ext cx="710429" cy="323159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ITER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76200" y="1143000"/>
            <a:ext cx="5715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169843" indent="-169843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</a:rPr>
              <a:t>Explore </a:t>
            </a:r>
            <a:r>
              <a:rPr lang="en-US" sz="2400" i="0" kern="0" dirty="0">
                <a:solidFill>
                  <a:schemeClr val="tx1"/>
                </a:solidFill>
              </a:rPr>
              <a:t>unique ST parameter regimes to advance predictive capability - for ITER and beyond</a:t>
            </a: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 smtClean="0">
              <a:solidFill>
                <a:schemeClr val="tx1"/>
              </a:solidFill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</a:rPr>
              <a:t>Develop </a:t>
            </a:r>
            <a:r>
              <a:rPr lang="en-US" sz="2400" i="0" kern="0" dirty="0">
                <a:solidFill>
                  <a:schemeClr val="tx1"/>
                </a:solidFill>
              </a:rPr>
              <a:t>solutions for the plasma-material interface </a:t>
            </a:r>
            <a:r>
              <a:rPr lang="en-US" sz="2400" i="0" kern="0" dirty="0" smtClean="0">
                <a:solidFill>
                  <a:schemeClr val="tx1"/>
                </a:solidFill>
              </a:rPr>
              <a:t>(PMI) challenge</a:t>
            </a: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 smtClean="0">
              <a:solidFill>
                <a:schemeClr val="tx1"/>
              </a:solidFill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</a:rPr>
              <a:t>Advance </a:t>
            </a:r>
            <a:r>
              <a:rPr lang="en-US" sz="2400" i="0" kern="0" dirty="0">
                <a:solidFill>
                  <a:schemeClr val="tx1"/>
                </a:solidFill>
              </a:rPr>
              <a:t>ST as candidate for Fusion Nuclear Science Facility (FNSF)</a:t>
            </a: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Develop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ST as fusion energy system</a:t>
            </a:r>
            <a:endParaRPr lang="en-US" sz="2000" b="0" i="0" kern="0" dirty="0">
              <a:solidFill>
                <a:srgbClr val="0000FF"/>
              </a:solidFill>
              <a:latin typeface="+mn-lt"/>
              <a:cs typeface="+mn-cs"/>
            </a:endParaRPr>
          </a:p>
        </p:txBody>
      </p:sp>
      <p:pic>
        <p:nvPicPr>
          <p:cNvPr id="133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0263" y="2877240"/>
            <a:ext cx="15303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5472421" y="3867841"/>
            <a:ext cx="2071379" cy="32315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 smtClean="0">
                <a:latin typeface="Arial Narrow" panose="020B0606020202030204" pitchFamily="34" charset="0"/>
              </a:rPr>
              <a:t>Liquid metals / </a:t>
            </a:r>
            <a:r>
              <a:rPr lang="en-US" sz="1800" dirty="0" smtClean="0">
                <a:latin typeface="Arial Narrow" panose="020B0606020202030204" pitchFamily="34" charset="0"/>
              </a:rPr>
              <a:t>Lithium</a:t>
            </a:r>
            <a:endParaRPr lang="en-US" sz="1800" dirty="0">
              <a:latin typeface="Arial Narrow" panose="020B0606020202030204" pitchFamily="34" charset="0"/>
            </a:endParaRPr>
          </a:p>
        </p:txBody>
      </p:sp>
      <p:sp>
        <p:nvSpPr>
          <p:cNvPr id="13325" name="Text Box 12"/>
          <p:cNvSpPr txBox="1">
            <a:spLocks noChangeArrowheads="1"/>
          </p:cNvSpPr>
          <p:nvPr/>
        </p:nvSpPr>
        <p:spPr bwMode="auto">
          <a:xfrm>
            <a:off x="7510464" y="3867841"/>
            <a:ext cx="1556814" cy="32315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“Snowflake”</a:t>
            </a:r>
          </a:p>
        </p:txBody>
      </p:sp>
      <p:pic>
        <p:nvPicPr>
          <p:cNvPr id="133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9213" y="2877240"/>
            <a:ext cx="1274762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5867400" y="4343400"/>
            <a:ext cx="3076575" cy="2133600"/>
            <a:chOff x="5867400" y="4343400"/>
            <a:chExt cx="3076575" cy="2133600"/>
          </a:xfrm>
        </p:grpSpPr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7543800" y="4495800"/>
              <a:ext cx="1371600" cy="553998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dirty="0" smtClean="0"/>
                <a:t>ST-FNSF / Pilot-Plant</a:t>
              </a:r>
              <a:endParaRPr lang="en-US" sz="1800" dirty="0"/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4343400"/>
              <a:ext cx="1502679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16" t="19942" r="39637" b="19400"/>
            <a:stretch/>
          </p:blipFill>
          <p:spPr bwMode="auto">
            <a:xfrm>
              <a:off x="7568431" y="5169158"/>
              <a:ext cx="1375544" cy="1307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706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Discovery: Formation </a:t>
            </a:r>
            <a:r>
              <a:rPr lang="en-US" sz="3200" dirty="0" smtClean="0"/>
              <a:t>of </a:t>
            </a:r>
            <a:r>
              <a:rPr lang="en-US" sz="3200" dirty="0" smtClean="0"/>
              <a:t>“</a:t>
            </a:r>
            <a:r>
              <a:rPr lang="en-US" sz="3200" dirty="0" err="1"/>
              <a:t>p</a:t>
            </a:r>
            <a:r>
              <a:rPr lang="en-US" sz="3200" dirty="0" err="1" smtClean="0"/>
              <a:t>lasmoids</a:t>
            </a:r>
            <a:r>
              <a:rPr lang="en-US" sz="3200" dirty="0" smtClean="0"/>
              <a:t>” found in NIMROD simulations of Coaxial Helicity Injection (CHI) start-up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8" y="990600"/>
            <a:ext cx="9120522" cy="1066800"/>
          </a:xfrm>
        </p:spPr>
        <p:txBody>
          <a:bodyPr>
            <a:noAutofit/>
          </a:bodyPr>
          <a:lstStyle/>
          <a:p>
            <a:r>
              <a:rPr lang="en-US" sz="2000" dirty="0" smtClean="0"/>
              <a:t>Sweet-Parker reconnection basis for CHI flux closure</a:t>
            </a:r>
          </a:p>
          <a:p>
            <a:pPr lvl="1"/>
            <a:r>
              <a:rPr lang="en-US" sz="1600" dirty="0" smtClean="0"/>
              <a:t>Break-up of S-P thin current layer leads to formation of </a:t>
            </a:r>
            <a:r>
              <a:rPr lang="en-US" sz="1600" dirty="0" err="1" smtClean="0"/>
              <a:t>plasmoids</a:t>
            </a:r>
            <a:r>
              <a:rPr lang="en-US" sz="1600" dirty="0" smtClean="0"/>
              <a:t>, which are inferred in </a:t>
            </a:r>
            <a:r>
              <a:rPr lang="en-US" sz="1600" dirty="0" err="1" smtClean="0"/>
              <a:t>expt</a:t>
            </a:r>
            <a:endParaRPr lang="en-US" sz="1600" dirty="0" smtClean="0"/>
          </a:p>
          <a:p>
            <a:r>
              <a:rPr lang="en-US" sz="2000" dirty="0"/>
              <a:t>NIMROD simulations (</a:t>
            </a:r>
            <a:r>
              <a:rPr lang="en-US" sz="2000" dirty="0" err="1"/>
              <a:t>Ebrahimi</a:t>
            </a:r>
            <a:r>
              <a:rPr lang="en-US" sz="2000" dirty="0"/>
              <a:t> et al., </a:t>
            </a:r>
            <a:r>
              <a:rPr lang="en-US" sz="2000" dirty="0" err="1"/>
              <a:t>PoP</a:t>
            </a:r>
            <a:r>
              <a:rPr lang="en-US" sz="2000" dirty="0"/>
              <a:t> 2013, PRL 2015</a:t>
            </a:r>
            <a:r>
              <a:rPr lang="en-US" sz="2000" dirty="0" smtClean="0"/>
              <a:t>) shown below:</a:t>
            </a:r>
            <a:endParaRPr lang="en-US" sz="2000" dirty="0"/>
          </a:p>
          <a:p>
            <a:pPr lvl="1"/>
            <a:endParaRPr lang="en-US" sz="1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04800" y="2057400"/>
            <a:ext cx="6544346" cy="4005030"/>
            <a:chOff x="0" y="1009495"/>
            <a:chExt cx="8915399" cy="545607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009495"/>
              <a:ext cx="4343400" cy="2683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0096" y="1229658"/>
              <a:ext cx="4325303" cy="2463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05250"/>
              <a:ext cx="4540568" cy="256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0137" y="3943501"/>
              <a:ext cx="2765222" cy="2057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4890571" y="5715000"/>
            <a:ext cx="67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NSTX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6122681"/>
            <a:ext cx="8991600" cy="354319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rgbClr val="C00000"/>
                </a:solidFill>
              </a:rPr>
              <a:t>Goal: Determine if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plasmoids</a:t>
            </a:r>
            <a:r>
              <a:rPr lang="en-US" sz="2000" dirty="0" smtClean="0">
                <a:solidFill>
                  <a:srgbClr val="C00000"/>
                </a:solidFill>
              </a:rPr>
              <a:t> impact </a:t>
            </a:r>
            <a:r>
              <a:rPr lang="en-US" sz="2000" dirty="0" smtClean="0">
                <a:solidFill>
                  <a:srgbClr val="C00000"/>
                </a:solidFill>
              </a:rPr>
              <a:t>CHI start-up extrapolation to FNSF/Pilot</a:t>
            </a:r>
          </a:p>
        </p:txBody>
      </p:sp>
    </p:spTree>
    <p:extLst>
      <p:ext uri="{BB962C8B-B14F-4D97-AF65-F5344CB8AC3E}">
        <p14:creationId xmlns:p14="http://schemas.microsoft.com/office/powerpoint/2010/main" val="183029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200" dirty="0" smtClean="0"/>
              <a:t>NSTX achieved 70% “transformer-less” current drive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3100" dirty="0" smtClean="0">
                <a:solidFill>
                  <a:srgbClr val="C00000"/>
                </a:solidFill>
              </a:rPr>
              <a:t>Will NSTX-U achieve 100% as predicted by simulations?</a:t>
            </a:r>
            <a:endParaRPr lang="en-US" sz="2700" dirty="0">
              <a:solidFill>
                <a:srgbClr val="C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200" y="5917721"/>
            <a:ext cx="8991600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b="1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Goal: Assess viability and performance of </a:t>
            </a:r>
            <a:r>
              <a:rPr lang="en-US" sz="26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100% non-inductive ST</a:t>
            </a:r>
            <a:endParaRPr lang="en-US" sz="2600" b="1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61161" y="1135559"/>
            <a:ext cx="7068439" cy="4579036"/>
            <a:chOff x="1161161" y="1135559"/>
            <a:chExt cx="7068439" cy="4579036"/>
          </a:xfrm>
        </p:grpSpPr>
        <p:pic>
          <p:nvPicPr>
            <p:cNvPr id="16" name="Picture 15" descr="HighNI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18411" y="1143000"/>
              <a:ext cx="5524500" cy="4376080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  <a:effectLst/>
          </p:spPr>
        </p:pic>
        <p:sp>
          <p:nvSpPr>
            <p:cNvPr id="17" name="TextBox 10"/>
            <p:cNvSpPr txBox="1">
              <a:spLocks noChangeArrowheads="1"/>
            </p:cNvSpPr>
            <p:nvPr/>
          </p:nvSpPr>
          <p:spPr bwMode="auto">
            <a:xfrm>
              <a:off x="1777893" y="1135559"/>
              <a:ext cx="5606374" cy="7694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81994" tIns="365760" rIns="81994" bIns="91440">
              <a:spAutoFit/>
            </a:bodyPr>
            <a:lstStyle/>
            <a:p>
              <a:pPr algn="ctr"/>
              <a:r>
                <a:rPr lang="en-US" sz="2000" i="0" dirty="0" smtClean="0">
                  <a:solidFill>
                    <a:srgbClr val="000000"/>
                  </a:solidFill>
                </a:rPr>
                <a:t>TRANSP Contours </a:t>
              </a:r>
              <a:r>
                <a:rPr lang="en-US" sz="2000" i="0" dirty="0">
                  <a:solidFill>
                    <a:srgbClr val="000000"/>
                  </a:solidFill>
                </a:rPr>
                <a:t>of Non-Inductive Fraction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113661" y="1885890"/>
              <a:ext cx="381000" cy="352425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+mn-lt"/>
              </a:endParaRPr>
            </a:p>
          </p:txBody>
        </p:sp>
        <p:sp>
          <p:nvSpPr>
            <p:cNvPr id="47" name="TextBox 19"/>
            <p:cNvSpPr txBox="1">
              <a:spLocks noChangeArrowheads="1"/>
            </p:cNvSpPr>
            <p:nvPr/>
          </p:nvSpPr>
          <p:spPr bwMode="auto">
            <a:xfrm>
              <a:off x="1447801" y="5310531"/>
              <a:ext cx="6781799" cy="4000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354" tIns="45678" rIns="91354" bIns="45678">
              <a:spAutoFit/>
            </a:bodyPr>
            <a:lstStyle/>
            <a:p>
              <a:pPr algn="ctr"/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</a:rPr>
                <a:t>I</a:t>
              </a:r>
              <a:r>
                <a:rPr lang="en-US" sz="2000" b="1" i="0" baseline="-25000" dirty="0" smtClean="0">
                  <a:solidFill>
                    <a:srgbClr val="FF0000"/>
                  </a:solidFill>
                  <a:latin typeface="Arial Narrow" pitchFamily="34" charset="0"/>
                </a:rPr>
                <a:t>P</a:t>
              </a:r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</a:rPr>
                <a:t>=1 </a:t>
              </a:r>
              <a:r>
                <a:rPr lang="en-US" sz="2000" b="1" i="0" dirty="0">
                  <a:solidFill>
                    <a:srgbClr val="FF0000"/>
                  </a:solidFill>
                  <a:latin typeface="Arial Narrow" pitchFamily="34" charset="0"/>
                </a:rPr>
                <a:t>MA, </a:t>
              </a:r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</a:rPr>
                <a:t>B</a:t>
              </a:r>
              <a:r>
                <a:rPr lang="en-US" sz="2000" b="1" i="0" baseline="-25000" dirty="0" smtClean="0">
                  <a:solidFill>
                    <a:srgbClr val="FF0000"/>
                  </a:solidFill>
                  <a:latin typeface="Arial Narrow" pitchFamily="34" charset="0"/>
                </a:rPr>
                <a:t>T</a:t>
              </a:r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</a:rPr>
                <a:t>=1.0 T, P</a:t>
              </a:r>
              <a:r>
                <a:rPr lang="en-US" sz="2000" b="1" i="0" baseline="-25000" dirty="0" smtClean="0">
                  <a:solidFill>
                    <a:srgbClr val="FF0000"/>
                  </a:solidFill>
                  <a:latin typeface="Arial Narrow" pitchFamily="34" charset="0"/>
                </a:rPr>
                <a:t>NBI</a:t>
              </a:r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</a:rPr>
                <a:t>=12.6 </a:t>
              </a:r>
              <a:r>
                <a:rPr lang="en-US" sz="2000" b="1" i="0" dirty="0">
                  <a:solidFill>
                    <a:srgbClr val="FF0000"/>
                  </a:solidFill>
                  <a:latin typeface="Arial Narrow" pitchFamily="34" charset="0"/>
                </a:rPr>
                <a:t>MW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61161" y="1882777"/>
              <a:ext cx="1333500" cy="38318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en-US" sz="2800" i="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800" i="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2800" i="0" dirty="0" smtClean="0">
                  <a:solidFill>
                    <a:srgbClr val="000000"/>
                  </a:solidFill>
                  <a:latin typeface="Arial Narrow" pitchFamily="34" charset="0"/>
                </a:rPr>
                <a:t>H</a:t>
              </a:r>
              <a:r>
                <a:rPr lang="en-US" sz="2800" i="0" baseline="-25000" dirty="0" smtClean="0">
                  <a:solidFill>
                    <a:srgbClr val="000000"/>
                  </a:solidFill>
                  <a:latin typeface="Arial Narrow" pitchFamily="34" charset="0"/>
                </a:rPr>
                <a:t>98y2</a:t>
              </a:r>
            </a:p>
            <a:p>
              <a:pPr algn="ctr">
                <a:lnSpc>
                  <a:spcPct val="90000"/>
                </a:lnSpc>
              </a:pPr>
              <a:endParaRPr lang="en-US" sz="1800" i="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600" i="0" dirty="0" smtClean="0">
                  <a:solidFill>
                    <a:srgbClr val="000000"/>
                  </a:solidFill>
                  <a:latin typeface="Arial Narrow" pitchFamily="34" charset="0"/>
                </a:rPr>
                <a:t>ITER H-mode confinement scaling multiplier</a:t>
              </a:r>
            </a:p>
            <a:p>
              <a:pPr algn="ctr">
                <a:lnSpc>
                  <a:spcPct val="90000"/>
                </a:lnSpc>
              </a:pPr>
              <a:endParaRPr lang="en-US" i="0" dirty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i="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400" i="0" baseline="-2500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400" i="0" baseline="-25000" dirty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400" i="0" baseline="-2500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400" i="0" baseline="-2500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400" i="0" baseline="-25000" dirty="0" smtClean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697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399" cy="47244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Mission and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NSTX/NSTX-U Research Highlights and Goals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MHD Stability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Turbulence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 Particles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Power Exhaust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Start-up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Brief Summaries of NSTX-U Research Plans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59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800" b="1" dirty="0" smtClean="0"/>
              <a:t>Brief Overview of FY2016-18 NSTX-U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486400"/>
          </a:xfrm>
        </p:spPr>
        <p:txBody>
          <a:bodyPr rIns="0"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b="1" dirty="0" smtClean="0"/>
              <a:t>FY2016</a:t>
            </a:r>
          </a:p>
          <a:p>
            <a:pPr marL="571500" lvl="1" indent="-228600">
              <a:lnSpc>
                <a:spcPct val="110000"/>
              </a:lnSpc>
            </a:pPr>
            <a:r>
              <a:rPr lang="en-US" dirty="0" smtClean="0"/>
              <a:t>Obtain first data at 60% higher field/current, 2-3</a:t>
            </a:r>
            <a:r>
              <a:rPr lang="en-US" dirty="0" smtClean="0">
                <a:latin typeface="Calibri"/>
              </a:rPr>
              <a:t>× </a:t>
            </a:r>
            <a:r>
              <a:rPr lang="en-US" dirty="0" smtClean="0"/>
              <a:t>longer pulse:</a:t>
            </a:r>
          </a:p>
          <a:p>
            <a:pPr marL="571500" lvl="2" indent="228600">
              <a:lnSpc>
                <a:spcPct val="110000"/>
              </a:lnSpc>
            </a:pPr>
            <a:r>
              <a:rPr lang="en-US" dirty="0" smtClean="0"/>
              <a:t>Re-establish sustained low l</a:t>
            </a:r>
            <a:r>
              <a:rPr lang="en-US" baseline="-25000" dirty="0" smtClean="0"/>
              <a:t>i</a:t>
            </a:r>
            <a:r>
              <a:rPr lang="en-US" dirty="0" smtClean="0"/>
              <a:t> / high-</a:t>
            </a:r>
            <a:r>
              <a:rPr lang="en-US" dirty="0" smtClean="0">
                <a:latin typeface="Symbol" pitchFamily="18" charset="2"/>
              </a:rPr>
              <a:t>k</a:t>
            </a:r>
            <a:r>
              <a:rPr lang="en-US" dirty="0" smtClean="0"/>
              <a:t> operation above no-wall limit</a:t>
            </a:r>
          </a:p>
          <a:p>
            <a:pPr marL="571500" lvl="2" indent="228600">
              <a:lnSpc>
                <a:spcPct val="110000"/>
              </a:lnSpc>
            </a:pPr>
            <a:r>
              <a:rPr lang="en-US" dirty="0" smtClean="0"/>
              <a:t>Study thermal confinement, pedestal structure, SOL widths</a:t>
            </a:r>
          </a:p>
          <a:p>
            <a:pPr marL="571500" lvl="2" indent="228600">
              <a:lnSpc>
                <a:spcPct val="110000"/>
              </a:lnSpc>
            </a:pPr>
            <a:r>
              <a:rPr lang="en-US" dirty="0" smtClean="0"/>
              <a:t>Assess current-drive, fast-ion instabilities from new 2</a:t>
            </a:r>
            <a:r>
              <a:rPr lang="en-US" baseline="30000" dirty="0" smtClean="0"/>
              <a:t>nd</a:t>
            </a:r>
            <a:r>
              <a:rPr lang="en-US" dirty="0" smtClean="0"/>
              <a:t> NBI</a:t>
            </a:r>
          </a:p>
          <a:p>
            <a:pPr>
              <a:lnSpc>
                <a:spcPct val="110000"/>
              </a:lnSpc>
            </a:pPr>
            <a:endParaRPr lang="en-US" sz="400" dirty="0" smtClean="0"/>
          </a:p>
          <a:p>
            <a:pPr>
              <a:lnSpc>
                <a:spcPct val="110000"/>
              </a:lnSpc>
            </a:pPr>
            <a:r>
              <a:rPr lang="en-US" b="1" dirty="0" smtClean="0"/>
              <a:t>FY2017</a:t>
            </a:r>
            <a:endParaRPr lang="en-US" b="1" dirty="0"/>
          </a:p>
          <a:p>
            <a:pPr marL="571500" lvl="1" indent="-228600">
              <a:lnSpc>
                <a:spcPct val="110000"/>
              </a:lnSpc>
            </a:pPr>
            <a:r>
              <a:rPr lang="en-US" dirty="0" smtClean="0"/>
              <a:t>Extend NSTX-U performance to full field, current (1T, 2MA)</a:t>
            </a:r>
          </a:p>
          <a:p>
            <a:pPr marL="800100" lvl="2">
              <a:lnSpc>
                <a:spcPct val="110000"/>
              </a:lnSpc>
            </a:pPr>
            <a:r>
              <a:rPr lang="en-US" dirty="0"/>
              <a:t>Assess </a:t>
            </a:r>
            <a:r>
              <a:rPr lang="en-US" dirty="0" err="1"/>
              <a:t>divertor</a:t>
            </a:r>
            <a:r>
              <a:rPr lang="en-US" dirty="0"/>
              <a:t> heat flux mitigation, confinement at full </a:t>
            </a:r>
            <a:r>
              <a:rPr lang="en-US" dirty="0" smtClean="0"/>
              <a:t>parameters</a:t>
            </a:r>
          </a:p>
          <a:p>
            <a:pPr marL="571500" lvl="1" indent="-228600">
              <a:lnSpc>
                <a:spcPct val="110000"/>
              </a:lnSpc>
            </a:pPr>
            <a:r>
              <a:rPr lang="en-US" dirty="0" smtClean="0"/>
              <a:t>Access full non-inductive, test small current over-drive</a:t>
            </a:r>
          </a:p>
          <a:p>
            <a:pPr marL="571500" lvl="1" indent="-228600">
              <a:lnSpc>
                <a:spcPct val="110000"/>
              </a:lnSpc>
            </a:pPr>
            <a:r>
              <a:rPr lang="en-US" dirty="0" smtClean="0"/>
              <a:t>First data with 2D high-k scattering, prototype high-Z tiles</a:t>
            </a:r>
          </a:p>
          <a:p>
            <a:pPr marL="119110" indent="-341313">
              <a:lnSpc>
                <a:spcPct val="110000"/>
              </a:lnSpc>
            </a:pPr>
            <a:r>
              <a:rPr lang="en-US" b="1" dirty="0" smtClean="0"/>
              <a:t>FY2018</a:t>
            </a:r>
          </a:p>
          <a:p>
            <a:pPr marL="571500" lvl="1" indent="-228600">
              <a:lnSpc>
                <a:spcPct val="110000"/>
              </a:lnSpc>
            </a:pPr>
            <a:r>
              <a:rPr lang="en-US" dirty="0" smtClean="0"/>
              <a:t>Assess causes of core electron thermal transport</a:t>
            </a:r>
          </a:p>
          <a:p>
            <a:pPr marL="571500" lvl="1" indent="-228600">
              <a:lnSpc>
                <a:spcPct val="110000"/>
              </a:lnSpc>
            </a:pPr>
            <a:r>
              <a:rPr lang="en-US" dirty="0" smtClean="0"/>
              <a:t>Test advanced q profile and rotation profile control</a:t>
            </a:r>
          </a:p>
          <a:p>
            <a:pPr marL="571500" lvl="1" indent="-228600">
              <a:lnSpc>
                <a:spcPct val="110000"/>
              </a:lnSpc>
            </a:pPr>
            <a:r>
              <a:rPr lang="en-US" dirty="0" smtClean="0"/>
              <a:t>Assess CHI plasma current start-up performance</a:t>
            </a:r>
          </a:p>
          <a:p>
            <a:pPr marL="571500" lvl="1">
              <a:lnSpc>
                <a:spcPct val="110000"/>
              </a:lnSpc>
            </a:pPr>
            <a:r>
              <a:rPr lang="en-US" dirty="0"/>
              <a:t>Study low-Z and high-Z impurity </a:t>
            </a:r>
            <a:r>
              <a:rPr lang="en-US" dirty="0" smtClean="0"/>
              <a:t>transport</a:t>
            </a:r>
          </a:p>
          <a:p>
            <a:pPr marL="800100" lvl="2">
              <a:lnSpc>
                <a:spcPct val="110000"/>
              </a:lnSpc>
            </a:pPr>
            <a:r>
              <a:rPr lang="en-US" dirty="0" smtClean="0"/>
              <a:t>Possibly test/compare pre-filled liquid-Li tiles/PFCs vs. high-Z solid</a:t>
            </a:r>
          </a:p>
          <a:p>
            <a:pPr marL="119110" indent="-341313">
              <a:lnSpc>
                <a:spcPct val="110000"/>
              </a:lnSpc>
            </a:pPr>
            <a:endParaRPr lang="en-US" dirty="0"/>
          </a:p>
          <a:p>
            <a:pPr marL="519113" lvl="1" indent="-341313">
              <a:lnSpc>
                <a:spcPct val="110000"/>
              </a:lnSpc>
            </a:pPr>
            <a:endParaRPr lang="en-US" dirty="0" smtClean="0"/>
          </a:p>
          <a:p>
            <a:pPr marL="519113" lvl="1" indent="-341313">
              <a:lnSpc>
                <a:spcPct val="110000"/>
              </a:lnSpc>
            </a:pPr>
            <a:endParaRPr lang="en-US" dirty="0"/>
          </a:p>
          <a:p>
            <a:pPr marL="288971" lvl="1" indent="-173038"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87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NSTX-U 5 year goal: Develop physics/scenario understanding needed to assess ST viability as FNSF/DEMO, support ITER</a:t>
            </a:r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52400" y="4244714"/>
            <a:ext cx="7337298" cy="1593444"/>
            <a:chOff x="152400" y="4244714"/>
            <a:chExt cx="7337298" cy="1593444"/>
          </a:xfrm>
        </p:grpSpPr>
        <p:sp>
          <p:nvSpPr>
            <p:cNvPr id="240" name="TextBox 239"/>
            <p:cNvSpPr txBox="1"/>
            <p:nvPr/>
          </p:nvSpPr>
          <p:spPr>
            <a:xfrm>
              <a:off x="152400" y="5394960"/>
              <a:ext cx="1695450" cy="443198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Snowflake and </a:t>
              </a:r>
              <a:r>
                <a:rPr lang="en-US" sz="16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radiative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6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divertor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exhaust location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419100" y="4908061"/>
              <a:ext cx="1428750" cy="525272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6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P</a:t>
              </a:r>
              <a:r>
                <a:rPr lang="en-US" sz="1600" i="0" baseline="-25000" dirty="0" err="1" smtClean="0">
                  <a:solidFill>
                    <a:schemeClr val="tx1"/>
                  </a:solidFill>
                  <a:latin typeface="Arial Narrow" pitchFamily="34" charset="0"/>
                </a:rPr>
                <a:t>heat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[MW] with</a:t>
              </a:r>
            </a:p>
            <a:p>
              <a:pPr algn="r">
                <a:lnSpc>
                  <a:spcPct val="80000"/>
                </a:lnSpc>
              </a:pPr>
              <a:r>
                <a:rPr lang="en-US" sz="16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q</a:t>
              </a:r>
              <a:r>
                <a:rPr lang="en-US" sz="1600" i="0" baseline="-25000" dirty="0" err="1" smtClean="0">
                  <a:solidFill>
                    <a:schemeClr val="tx1"/>
                  </a:solidFill>
                  <a:latin typeface="Arial Narrow" pitchFamily="34" charset="0"/>
                </a:rPr>
                <a:t>peak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&lt; 10MW/m</a:t>
              </a:r>
              <a:r>
                <a:rPr lang="en-US" sz="1600" i="0" baseline="30000" dirty="0" smtClean="0">
                  <a:solidFill>
                    <a:schemeClr val="tx1"/>
                  </a:solidFill>
                  <a:latin typeface="Arial Narrow" pitchFamily="34" charset="0"/>
                </a:rPr>
                <a:t>2</a:t>
              </a:r>
            </a:p>
            <a:p>
              <a:pPr algn="r">
                <a:lnSpc>
                  <a:spcPct val="80000"/>
                </a:lnSpc>
              </a:pP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38" name="Chevron 237"/>
            <p:cNvSpPr/>
            <p:nvPr/>
          </p:nvSpPr>
          <p:spPr bwMode="auto">
            <a:xfrm>
              <a:off x="4495800" y="4244714"/>
              <a:ext cx="2993898" cy="1372061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39" name="Chevron 238"/>
            <p:cNvSpPr/>
            <p:nvPr/>
          </p:nvSpPr>
          <p:spPr bwMode="auto">
            <a:xfrm>
              <a:off x="4338638" y="5187960"/>
              <a:ext cx="2195513" cy="404813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41" name="Pentagon 240"/>
            <p:cNvSpPr/>
            <p:nvPr/>
          </p:nvSpPr>
          <p:spPr bwMode="auto">
            <a:xfrm>
              <a:off x="1847850" y="5446104"/>
              <a:ext cx="4880610" cy="323850"/>
            </a:xfrm>
            <a:prstGeom prst="homePlate">
              <a:avLst>
                <a:gd name="adj" fmla="val 58522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2023684" y="5446104"/>
              <a:ext cx="6799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Lower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2719388" y="5446104"/>
              <a:ext cx="14269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Lower or Upper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4267200" y="5446104"/>
              <a:ext cx="13564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Lower + Upper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425" name="Pentagon 424"/>
            <p:cNvSpPr/>
            <p:nvPr/>
          </p:nvSpPr>
          <p:spPr bwMode="auto">
            <a:xfrm>
              <a:off x="1847850" y="5008289"/>
              <a:ext cx="5343525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426" name="TextBox 425"/>
            <p:cNvSpPr txBox="1"/>
            <p:nvPr/>
          </p:nvSpPr>
          <p:spPr>
            <a:xfrm>
              <a:off x="2223360" y="5008289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8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427" name="TextBox 426"/>
            <p:cNvSpPr txBox="1"/>
            <p:nvPr/>
          </p:nvSpPr>
          <p:spPr>
            <a:xfrm>
              <a:off x="3109185" y="5008289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10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430" name="TextBox 429"/>
            <p:cNvSpPr txBox="1"/>
            <p:nvPr/>
          </p:nvSpPr>
          <p:spPr>
            <a:xfrm>
              <a:off x="4811935" y="5008289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15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436" name="TextBox 435"/>
            <p:cNvSpPr txBox="1"/>
            <p:nvPr/>
          </p:nvSpPr>
          <p:spPr>
            <a:xfrm>
              <a:off x="5741225" y="5008289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20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447" name="TextBox 446"/>
            <p:cNvSpPr txBox="1"/>
            <p:nvPr/>
          </p:nvSpPr>
          <p:spPr>
            <a:xfrm>
              <a:off x="4661294" y="5255968"/>
              <a:ext cx="2190023" cy="246221"/>
            </a:xfrm>
            <a:prstGeom prst="rect">
              <a:avLst/>
            </a:prstGeom>
            <a:solidFill>
              <a:srgbClr val="CCECFF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Divertor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heat-flux control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graphicFrame>
        <p:nvGraphicFramePr>
          <p:cNvPr id="107" name="Table 1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057251"/>
              </p:ext>
            </p:extLst>
          </p:nvPr>
        </p:nvGraphicFramePr>
        <p:xfrm>
          <a:off x="1676399" y="1053953"/>
          <a:ext cx="5514976" cy="241447"/>
        </p:xfrm>
        <a:graphic>
          <a:graphicData uri="http://schemas.openxmlformats.org/drawingml/2006/table">
            <a:tbl>
              <a:tblPr/>
              <a:tblGrid>
                <a:gridCol w="1187842"/>
                <a:gridCol w="1329587"/>
                <a:gridCol w="1136902"/>
                <a:gridCol w="850861"/>
                <a:gridCol w="1009784"/>
              </a:tblGrid>
              <a:tr h="2363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2016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2017-18</a:t>
                      </a: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2019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2020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2021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76200" y="3104176"/>
            <a:ext cx="7811453" cy="1634512"/>
            <a:chOff x="76200" y="3205998"/>
            <a:chExt cx="7811453" cy="1634512"/>
          </a:xfrm>
        </p:grpSpPr>
        <p:sp>
          <p:nvSpPr>
            <p:cNvPr id="138" name="TextBox 137"/>
            <p:cNvSpPr txBox="1"/>
            <p:nvPr/>
          </p:nvSpPr>
          <p:spPr>
            <a:xfrm>
              <a:off x="76200" y="4061733"/>
              <a:ext cx="1771650" cy="393954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NBI+BS I</a:t>
              </a:r>
              <a:r>
                <a:rPr lang="en-US" sz="1600" i="0" baseline="-25000" dirty="0" smtClean="0">
                  <a:solidFill>
                    <a:schemeClr val="tx1"/>
                  </a:solidFill>
                  <a:latin typeface="Arial Narrow" pitchFamily="34" charset="0"/>
                </a:rPr>
                <a:t>P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ramp-up: initial 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  <a:sym typeface="Wingdings" pitchFamily="2" charset="2"/>
                </a:rPr>
                <a:t> final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[MA]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304800" y="4495800"/>
              <a:ext cx="1543050" cy="344710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CHI closed-flux</a:t>
              </a:r>
            </a:p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current [MA]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40" name="Chevron 139"/>
            <p:cNvSpPr/>
            <p:nvPr/>
          </p:nvSpPr>
          <p:spPr bwMode="auto">
            <a:xfrm>
              <a:off x="4600575" y="3205998"/>
              <a:ext cx="3287078" cy="1538288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41" name="Pentagon 140"/>
            <p:cNvSpPr/>
            <p:nvPr/>
          </p:nvSpPr>
          <p:spPr bwMode="auto">
            <a:xfrm>
              <a:off x="1847850" y="4096585"/>
              <a:ext cx="5424488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42" name="Chevron 141"/>
            <p:cNvSpPr/>
            <p:nvPr/>
          </p:nvSpPr>
          <p:spPr bwMode="auto">
            <a:xfrm>
              <a:off x="4519613" y="4258510"/>
              <a:ext cx="2590800" cy="404813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43" name="Pentagon 142"/>
            <p:cNvSpPr/>
            <p:nvPr/>
          </p:nvSpPr>
          <p:spPr bwMode="auto">
            <a:xfrm>
              <a:off x="1847850" y="4501398"/>
              <a:ext cx="5262563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1943100" y="4501398"/>
              <a:ext cx="9284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0.15 – 0.2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2968976" y="4501398"/>
              <a:ext cx="8354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0.2 – 0.3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561609" y="4501398"/>
              <a:ext cx="8354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0.3 – 0.5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481638" y="4501398"/>
              <a:ext cx="8354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0.4 – 0.6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2909888" y="4096585"/>
              <a:ext cx="9428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0.6 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  <a:sym typeface="Wingdings" pitchFamily="2" charset="2"/>
                </a:rPr>
                <a:t> 0.8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4556671" y="4096585"/>
              <a:ext cx="9428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0.5 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  <a:sym typeface="Wingdings" pitchFamily="2" charset="2"/>
                </a:rPr>
                <a:t> 0.9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5481638" y="4096585"/>
              <a:ext cx="9428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0.4 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  <a:sym typeface="Wingdings" pitchFamily="2" charset="2"/>
                </a:rPr>
                <a:t> 1.0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51" name="Chevron 150"/>
            <p:cNvSpPr/>
            <p:nvPr/>
          </p:nvSpPr>
          <p:spPr bwMode="auto">
            <a:xfrm>
              <a:off x="4495800" y="4343400"/>
              <a:ext cx="809625" cy="242888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2636098"/>
            <a:ext cx="7353300" cy="1241622"/>
            <a:chOff x="0" y="2636098"/>
            <a:chExt cx="7353300" cy="1241622"/>
          </a:xfrm>
        </p:grpSpPr>
        <p:sp>
          <p:nvSpPr>
            <p:cNvPr id="197" name="TextBox 196"/>
            <p:cNvSpPr txBox="1"/>
            <p:nvPr/>
          </p:nvSpPr>
          <p:spPr>
            <a:xfrm>
              <a:off x="419100" y="2709284"/>
              <a:ext cx="1428750" cy="174407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Sustained </a:t>
              </a:r>
              <a:r>
                <a:rPr lang="en-US" sz="1600" i="0" dirty="0" err="1" smtClean="0">
                  <a:solidFill>
                    <a:schemeClr val="tx1"/>
                  </a:solidFill>
                  <a:latin typeface="Symbol" pitchFamily="18" charset="2"/>
                </a:rPr>
                <a:t>b</a:t>
              </a:r>
              <a:r>
                <a:rPr lang="en-US" sz="1600" i="0" baseline="-25000" dirty="0" err="1" smtClean="0">
                  <a:solidFill>
                    <a:schemeClr val="tx1"/>
                  </a:solidFill>
                  <a:latin typeface="Arial Narrow" pitchFamily="34" charset="0"/>
                </a:rPr>
                <a:t>N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419100" y="3103833"/>
              <a:ext cx="1428750" cy="218008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2000" i="0" dirty="0" smtClean="0">
                  <a:solidFill>
                    <a:schemeClr val="tx1"/>
                  </a:solidFill>
                  <a:latin typeface="Symbol" pitchFamily="18" charset="2"/>
                </a:rPr>
                <a:t>n</a:t>
              </a:r>
              <a:r>
                <a:rPr lang="en-US" sz="2000" i="0" dirty="0" smtClean="0">
                  <a:solidFill>
                    <a:schemeClr val="tx1"/>
                  </a:solidFill>
                  <a:latin typeface="Arial Narrow" pitchFamily="34" charset="0"/>
                </a:rPr>
                <a:t>* / </a:t>
              </a:r>
              <a:r>
                <a:rPr lang="en-US" sz="2000" i="0" dirty="0" smtClean="0">
                  <a:solidFill>
                    <a:schemeClr val="tx1"/>
                  </a:solidFill>
                  <a:latin typeface="Symbol" pitchFamily="18" charset="2"/>
                </a:rPr>
                <a:t>n</a:t>
              </a:r>
              <a:r>
                <a:rPr lang="en-US" sz="2000" i="0" dirty="0" smtClean="0">
                  <a:solidFill>
                    <a:schemeClr val="tx1"/>
                  </a:solidFill>
                  <a:latin typeface="Arial Narrow" pitchFamily="34" charset="0"/>
                </a:rPr>
                <a:t>* 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(NSTX)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0" y="3533010"/>
              <a:ext cx="1847850" cy="344710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Non-inductive</a:t>
              </a:r>
            </a:p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fraction (</a:t>
              </a:r>
              <a:r>
                <a:rPr lang="en-US" sz="1600" i="0" dirty="0" err="1" smtClean="0">
                  <a:solidFill>
                    <a:schemeClr val="tx1"/>
                  </a:solidFill>
                  <a:latin typeface="Symbol" pitchFamily="18" charset="2"/>
                </a:rPr>
                <a:t>D</a:t>
              </a:r>
              <a:r>
                <a:rPr lang="en-US" sz="16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t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≥ </a:t>
              </a:r>
              <a:r>
                <a:rPr lang="en-US" sz="1600" i="0" dirty="0" err="1" smtClean="0">
                  <a:solidFill>
                    <a:schemeClr val="tx1"/>
                  </a:solidFill>
                  <a:latin typeface="Symbol" pitchFamily="18" charset="2"/>
                </a:rPr>
                <a:t>t</a:t>
              </a:r>
              <a:r>
                <a:rPr lang="en-US" sz="1600" i="0" baseline="-25000" dirty="0" err="1" smtClean="0">
                  <a:solidFill>
                    <a:schemeClr val="tx1"/>
                  </a:solidFill>
                  <a:latin typeface="Arial Narrow" pitchFamily="34" charset="0"/>
                </a:rPr>
                <a:t>CR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)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00" name="Chevron 199"/>
            <p:cNvSpPr/>
            <p:nvPr/>
          </p:nvSpPr>
          <p:spPr bwMode="auto">
            <a:xfrm>
              <a:off x="4291013" y="2636098"/>
              <a:ext cx="2024063" cy="728663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01" name="Pentagon 200"/>
            <p:cNvSpPr/>
            <p:nvPr/>
          </p:nvSpPr>
          <p:spPr bwMode="auto">
            <a:xfrm>
              <a:off x="1847851" y="2636098"/>
              <a:ext cx="4210050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3079563" y="2636098"/>
              <a:ext cx="5565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4 – 6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4730855" y="2636098"/>
              <a:ext cx="5565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5 – 6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105025" y="2636098"/>
              <a:ext cx="5565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3 – 5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06" name="Chevron 205"/>
            <p:cNvSpPr/>
            <p:nvPr/>
          </p:nvSpPr>
          <p:spPr bwMode="auto">
            <a:xfrm>
              <a:off x="5554028" y="2878985"/>
              <a:ext cx="1380173" cy="323850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07" name="Chevron 206"/>
            <p:cNvSpPr/>
            <p:nvPr/>
          </p:nvSpPr>
          <p:spPr bwMode="auto">
            <a:xfrm>
              <a:off x="4290410" y="3286960"/>
              <a:ext cx="2707290" cy="323850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08" name="Pentagon 207"/>
            <p:cNvSpPr/>
            <p:nvPr/>
          </p:nvSpPr>
          <p:spPr bwMode="auto">
            <a:xfrm>
              <a:off x="1847850" y="3048000"/>
              <a:ext cx="5238750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168068" y="3044073"/>
              <a:ext cx="4171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0.6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3152775" y="3044073"/>
              <a:ext cx="4171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0.4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4609498" y="3044073"/>
              <a:ext cx="8354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0.3 – 0.2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5481638" y="3044073"/>
              <a:ext cx="8354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0.2 – 0.1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4" name="Pentagon 213"/>
            <p:cNvSpPr/>
            <p:nvPr/>
          </p:nvSpPr>
          <p:spPr bwMode="auto">
            <a:xfrm>
              <a:off x="1847850" y="3533010"/>
              <a:ext cx="5505450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2024063" y="3533010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70 – 90%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2909888" y="3533010"/>
              <a:ext cx="9753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80 – 110%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4611846" y="3533010"/>
              <a:ext cx="9845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90 – 120%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5481638" y="3533010"/>
              <a:ext cx="10775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100 – 140%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316" name="TextBox 315"/>
          <p:cNvSpPr txBox="1"/>
          <p:nvPr/>
        </p:nvSpPr>
        <p:spPr>
          <a:xfrm>
            <a:off x="3865279" y="2636098"/>
            <a:ext cx="63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0" dirty="0" smtClean="0">
                <a:solidFill>
                  <a:srgbClr val="FF0000"/>
                </a:solidFill>
                <a:latin typeface="Arial Narrow" pitchFamily="34" charset="0"/>
              </a:rPr>
              <a:t>NCC</a:t>
            </a:r>
            <a:endParaRPr lang="en-US" sz="1800" b="1" i="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15" name="TextBox 314"/>
          <p:cNvSpPr txBox="1"/>
          <p:nvPr/>
        </p:nvSpPr>
        <p:spPr>
          <a:xfrm>
            <a:off x="3962972" y="4267200"/>
            <a:ext cx="532828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i="0" dirty="0" smtClean="0">
                <a:solidFill>
                  <a:srgbClr val="FF0000"/>
                </a:solidFill>
                <a:latin typeface="Arial Narrow" pitchFamily="34" charset="0"/>
              </a:rPr>
              <a:t>ECH / EBW</a:t>
            </a:r>
            <a:endParaRPr lang="en-US" sz="1800" b="1" i="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17" name="TextBox 316"/>
          <p:cNvSpPr txBox="1"/>
          <p:nvPr/>
        </p:nvSpPr>
        <p:spPr>
          <a:xfrm>
            <a:off x="3865279" y="3021403"/>
            <a:ext cx="63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0" dirty="0" err="1" smtClean="0">
                <a:solidFill>
                  <a:srgbClr val="FF0000"/>
                </a:solidFill>
                <a:latin typeface="Arial Narrow" pitchFamily="34" charset="0"/>
              </a:rPr>
              <a:t>Cryo</a:t>
            </a:r>
            <a:endParaRPr lang="en-US" sz="1800" b="1" i="0" dirty="0">
              <a:solidFill>
                <a:srgbClr val="FF0000"/>
              </a:solidFill>
              <a:latin typeface="Arial Narrow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2400" y="1318533"/>
            <a:ext cx="7558600" cy="1204986"/>
            <a:chOff x="152400" y="1318533"/>
            <a:chExt cx="7558600" cy="1204986"/>
          </a:xfrm>
        </p:grpSpPr>
        <p:sp>
          <p:nvSpPr>
            <p:cNvPr id="179" name="TextBox 178"/>
            <p:cNvSpPr txBox="1"/>
            <p:nvPr/>
          </p:nvSpPr>
          <p:spPr>
            <a:xfrm>
              <a:off x="419100" y="1637424"/>
              <a:ext cx="1428750" cy="519309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Structural force</a:t>
              </a:r>
            </a:p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and coil heating </a:t>
              </a:r>
            </a:p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limit fractions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152400" y="1374778"/>
              <a:ext cx="1695450" cy="172355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Max B</a:t>
              </a:r>
              <a:r>
                <a:rPr lang="en-US" sz="1600" i="0" baseline="-25000" dirty="0" smtClean="0">
                  <a:solidFill>
                    <a:schemeClr val="tx1"/>
                  </a:solidFill>
                  <a:latin typeface="Arial Narrow" pitchFamily="34" charset="0"/>
                </a:rPr>
                <a:t>T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[T], I</a:t>
              </a:r>
              <a:r>
                <a:rPr lang="en-US" sz="1600" i="0" baseline="-25000" dirty="0" smtClean="0">
                  <a:solidFill>
                    <a:schemeClr val="tx1"/>
                  </a:solidFill>
                  <a:latin typeface="Arial Narrow" pitchFamily="34" charset="0"/>
                </a:rPr>
                <a:t>P 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[MA]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419100" y="2309133"/>
              <a:ext cx="1428750" cy="174407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Nominal </a:t>
              </a:r>
              <a:r>
                <a:rPr lang="en-US" sz="1600" i="0" dirty="0" err="1" smtClean="0">
                  <a:solidFill>
                    <a:schemeClr val="tx1"/>
                  </a:solidFill>
                  <a:latin typeface="Symbol" pitchFamily="18" charset="2"/>
                </a:rPr>
                <a:t>t</a:t>
              </a:r>
              <a:r>
                <a:rPr lang="en-US" sz="1600" i="0" baseline="-25000" dirty="0" err="1" smtClean="0">
                  <a:solidFill>
                    <a:schemeClr val="tx1"/>
                  </a:solidFill>
                  <a:latin typeface="Arial Narrow" pitchFamily="34" charset="0"/>
                </a:rPr>
                <a:t>pulse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[s]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83" name="Chevron 182"/>
            <p:cNvSpPr/>
            <p:nvPr/>
          </p:nvSpPr>
          <p:spPr bwMode="auto">
            <a:xfrm>
              <a:off x="3327630" y="1340932"/>
              <a:ext cx="2487383" cy="746760"/>
            </a:xfrm>
            <a:prstGeom prst="chevron">
              <a:avLst>
                <a:gd name="adj" fmla="val 70734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84" name="Chevron 183"/>
            <p:cNvSpPr/>
            <p:nvPr/>
          </p:nvSpPr>
          <p:spPr bwMode="auto">
            <a:xfrm>
              <a:off x="3767138" y="1855282"/>
              <a:ext cx="2122170" cy="571500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85" name="Pentagon 184"/>
            <p:cNvSpPr/>
            <p:nvPr/>
          </p:nvSpPr>
          <p:spPr bwMode="auto">
            <a:xfrm>
              <a:off x="1847851" y="2175783"/>
              <a:ext cx="3549244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86" name="Pentagon 185"/>
            <p:cNvSpPr/>
            <p:nvPr/>
          </p:nvSpPr>
          <p:spPr bwMode="auto">
            <a:xfrm>
              <a:off x="1847851" y="1763842"/>
              <a:ext cx="4576674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87" name="Pentagon 186"/>
            <p:cNvSpPr/>
            <p:nvPr/>
          </p:nvSpPr>
          <p:spPr bwMode="auto">
            <a:xfrm>
              <a:off x="1847851" y="1340932"/>
              <a:ext cx="3544434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grpSp>
          <p:nvGrpSpPr>
            <p:cNvPr id="188" name="Group 414"/>
            <p:cNvGrpSpPr/>
            <p:nvPr/>
          </p:nvGrpSpPr>
          <p:grpSpPr>
            <a:xfrm>
              <a:off x="1959564" y="1318533"/>
              <a:ext cx="1785809" cy="1195804"/>
              <a:chOff x="1220941" y="1932801"/>
              <a:chExt cx="1428647" cy="956643"/>
            </a:xfrm>
          </p:grpSpPr>
          <p:sp>
            <p:nvSpPr>
              <p:cNvPr id="189" name="TextBox 188"/>
              <p:cNvSpPr txBox="1"/>
              <p:nvPr/>
            </p:nvSpPr>
            <p:spPr>
              <a:xfrm>
                <a:off x="1295400" y="2618601"/>
                <a:ext cx="445250" cy="270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1 – 2</a:t>
                </a:r>
                <a:endParaRPr lang="en-US" sz="1600" i="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90" name="TextBox 189"/>
              <p:cNvSpPr txBox="1"/>
              <p:nvPr/>
            </p:nvSpPr>
            <p:spPr>
              <a:xfrm>
                <a:off x="2124006" y="2618601"/>
                <a:ext cx="445250" cy="270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2 – 4</a:t>
                </a:r>
                <a:endParaRPr lang="en-US" sz="1600" i="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1220941" y="2286000"/>
                <a:ext cx="594009" cy="270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0.5, 0.5</a:t>
                </a:r>
                <a:endParaRPr lang="en-US" sz="1600" i="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93" name="TextBox 192"/>
              <p:cNvSpPr txBox="1"/>
              <p:nvPr/>
            </p:nvSpPr>
            <p:spPr>
              <a:xfrm>
                <a:off x="1981200" y="2286000"/>
                <a:ext cx="668388" cy="270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1.0, 0.75</a:t>
                </a:r>
                <a:endParaRPr lang="en-US" sz="1600" i="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1220941" y="1932801"/>
                <a:ext cx="594009" cy="270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0.8, 1.6</a:t>
                </a:r>
                <a:endParaRPr lang="en-US" sz="1600" i="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2118338" y="1932801"/>
                <a:ext cx="370870" cy="270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1, 2</a:t>
                </a:r>
                <a:endParaRPr lang="en-US" sz="1600" i="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297" name="TextBox 296"/>
            <p:cNvSpPr txBox="1"/>
            <p:nvPr/>
          </p:nvSpPr>
          <p:spPr>
            <a:xfrm>
              <a:off x="4730855" y="2175783"/>
              <a:ext cx="5565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4 – 5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307" name="Chevron 306"/>
            <p:cNvSpPr/>
            <p:nvPr/>
          </p:nvSpPr>
          <p:spPr bwMode="auto">
            <a:xfrm>
              <a:off x="5181600" y="1760032"/>
              <a:ext cx="860093" cy="739602"/>
            </a:xfrm>
            <a:prstGeom prst="chevron">
              <a:avLst>
                <a:gd name="adj" fmla="val 61142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308" name="Pentagon 307"/>
            <p:cNvSpPr/>
            <p:nvPr/>
          </p:nvSpPr>
          <p:spPr bwMode="auto">
            <a:xfrm>
              <a:off x="5148072" y="1657086"/>
              <a:ext cx="2437451" cy="483945"/>
            </a:xfrm>
            <a:prstGeom prst="homePlate">
              <a:avLst>
                <a:gd name="adj" fmla="val 30968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310" name="Pentagon 309"/>
            <p:cNvSpPr/>
            <p:nvPr/>
          </p:nvSpPr>
          <p:spPr bwMode="auto">
            <a:xfrm rot="3366527">
              <a:off x="7092566" y="1905084"/>
              <a:ext cx="752924" cy="483945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4649774" y="1760032"/>
              <a:ext cx="7425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1.0, 1.0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0" y="6172200"/>
            <a:ext cx="9144000" cy="369332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Off-</a:t>
            </a:r>
            <a:r>
              <a:rPr lang="en-US" sz="2000" b="0" i="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midplane</a:t>
            </a: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non-axisymmetric </a:t>
            </a:r>
            <a:r>
              <a:rPr lang="en-US" sz="2000" b="0" i="0" dirty="0">
                <a:solidFill>
                  <a:schemeClr val="tx1"/>
                </a:solidFill>
                <a:latin typeface="Arial Narrow" panose="020B0606020202030204" pitchFamily="34" charset="0"/>
              </a:rPr>
              <a:t>control coils </a:t>
            </a:r>
            <a:r>
              <a:rPr lang="en-US" sz="2000" b="1" i="0" dirty="0">
                <a:solidFill>
                  <a:srgbClr val="FF0000"/>
                </a:solidFill>
                <a:latin typeface="Arial Narrow" panose="020B0606020202030204" pitchFamily="34" charset="0"/>
              </a:rPr>
              <a:t>(NCC):  </a:t>
            </a:r>
            <a:r>
              <a:rPr lang="en-US" sz="2000" b="0" i="0" dirty="0">
                <a:solidFill>
                  <a:schemeClr val="tx1"/>
                </a:solidFill>
                <a:latin typeface="Arial Narrow" panose="020B0606020202030204" pitchFamily="34" charset="0"/>
              </a:rPr>
              <a:t>rotation profile </a:t>
            </a: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control (NTV), </a:t>
            </a:r>
            <a:r>
              <a:rPr lang="en-US" sz="2000" b="0" i="0" dirty="0">
                <a:solidFill>
                  <a:schemeClr val="tx1"/>
                </a:solidFill>
                <a:latin typeface="Arial Narrow" panose="020B0606020202030204" pitchFamily="34" charset="0"/>
              </a:rPr>
              <a:t>sustain high </a:t>
            </a:r>
            <a:r>
              <a:rPr lang="en-US" sz="1800" b="0" i="0" dirty="0" err="1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en-US" sz="1800" b="0" i="0" baseline="-25000" dirty="0" err="1">
                <a:solidFill>
                  <a:schemeClr val="tx1"/>
                </a:solidFill>
              </a:rPr>
              <a:t>N</a:t>
            </a:r>
            <a:endParaRPr lang="en-US" sz="1800" b="0" i="0" baseline="-25000" dirty="0">
              <a:solidFill>
                <a:schemeClr val="tx1"/>
              </a:solidFill>
            </a:endParaRPr>
          </a:p>
        </p:txBody>
      </p:sp>
      <p:sp>
        <p:nvSpPr>
          <p:cNvPr id="321" name="TextBox 320"/>
          <p:cNvSpPr txBox="1"/>
          <p:nvPr/>
        </p:nvSpPr>
        <p:spPr>
          <a:xfrm>
            <a:off x="104425" y="5895201"/>
            <a:ext cx="4086575" cy="276999"/>
          </a:xfrm>
          <a:prstGeom prst="rect">
            <a:avLst/>
          </a:prstGeom>
          <a:noFill/>
          <a:ln>
            <a:noFill/>
          </a:ln>
        </p:spPr>
        <p:txBody>
          <a:bodyPr wrap="square" t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1" i="0" dirty="0" err="1" smtClean="0">
                <a:solidFill>
                  <a:srgbClr val="FF0000"/>
                </a:solidFill>
              </a:rPr>
              <a:t>Cryo</a:t>
            </a:r>
            <a:r>
              <a:rPr lang="en-US" sz="1800" b="1" i="0" dirty="0" smtClean="0">
                <a:solidFill>
                  <a:srgbClr val="FF0000"/>
                </a:solidFill>
              </a:rPr>
              <a:t>:  </a:t>
            </a: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access lowest </a:t>
            </a:r>
            <a:r>
              <a:rPr lang="en-US" sz="1800" b="0" i="0" dirty="0" smtClean="0">
                <a:solidFill>
                  <a:schemeClr val="tx1"/>
                </a:solidFill>
                <a:latin typeface="Symbol" panose="05050102010706020507" pitchFamily="18" charset="2"/>
              </a:rPr>
              <a:t>n</a:t>
            </a:r>
            <a:r>
              <a:rPr lang="en-US" sz="1800" b="0" i="0" dirty="0" smtClean="0">
                <a:solidFill>
                  <a:schemeClr val="tx1"/>
                </a:solidFill>
              </a:rPr>
              <a:t>*, </a:t>
            </a: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compare to Li</a:t>
            </a:r>
          </a:p>
        </p:txBody>
      </p:sp>
      <p:sp>
        <p:nvSpPr>
          <p:cNvPr id="322" name="TextBox 321"/>
          <p:cNvSpPr txBox="1"/>
          <p:nvPr/>
        </p:nvSpPr>
        <p:spPr>
          <a:xfrm>
            <a:off x="4039172" y="5895201"/>
            <a:ext cx="5104828" cy="276999"/>
          </a:xfrm>
          <a:prstGeom prst="rect">
            <a:avLst/>
          </a:prstGeom>
          <a:noFill/>
          <a:ln>
            <a:noFill/>
          </a:ln>
        </p:spPr>
        <p:txBody>
          <a:bodyPr wrap="square" t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1" i="0" dirty="0" smtClean="0">
                <a:solidFill>
                  <a:srgbClr val="FF0000"/>
                </a:solidFill>
              </a:rPr>
              <a:t>ECH / EBW: </a:t>
            </a: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bridge </a:t>
            </a:r>
            <a:r>
              <a:rPr lang="en-US" sz="2000" b="0" i="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en-US" sz="2000" b="0" i="0" baseline="-250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e</a:t>
            </a: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gap from start-up to ramp-up</a:t>
            </a:r>
          </a:p>
        </p:txBody>
      </p:sp>
      <p:sp>
        <p:nvSpPr>
          <p:cNvPr id="323" name="Right Arrow 322"/>
          <p:cNvSpPr/>
          <p:nvPr/>
        </p:nvSpPr>
        <p:spPr bwMode="auto">
          <a:xfrm rot="10800000" flipH="1">
            <a:off x="6882103" y="2541525"/>
            <a:ext cx="1804697" cy="3075249"/>
          </a:xfrm>
          <a:prstGeom prst="rightArrow">
            <a:avLst>
              <a:gd name="adj1" fmla="val 100000"/>
              <a:gd name="adj2" fmla="val 19179"/>
            </a:avLst>
          </a:prstGeom>
          <a:solidFill>
            <a:schemeClr val="bg1">
              <a:lumMod val="85000"/>
            </a:schemeClr>
          </a:solidFill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45720" bIns="0"/>
          <a:lstStyle/>
          <a:p>
            <a:pPr algn="ctr">
              <a:spcBef>
                <a:spcPct val="20000"/>
              </a:spcBef>
              <a:defRPr/>
            </a:pPr>
            <a:endParaRPr lang="en-US" sz="1100" b="1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100" b="1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100" b="1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100" b="1" i="0" dirty="0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324" name="TextBox 323"/>
          <p:cNvSpPr txBox="1">
            <a:spLocks noChangeArrowheads="1"/>
          </p:cNvSpPr>
          <p:nvPr/>
        </p:nvSpPr>
        <p:spPr bwMode="auto">
          <a:xfrm>
            <a:off x="6891840" y="3277850"/>
            <a:ext cx="1718760" cy="14465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i="0" dirty="0" smtClean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Inform choice </a:t>
            </a:r>
          </a:p>
          <a:p>
            <a:pPr algn="ctr">
              <a:defRPr/>
            </a:pPr>
            <a:r>
              <a:rPr lang="en-US" sz="2000" i="0" dirty="0" smtClean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of FNSF/DEMO </a:t>
            </a:r>
          </a:p>
          <a:p>
            <a:pPr algn="ctr">
              <a:defRPr/>
            </a:pPr>
            <a:r>
              <a:rPr lang="en-US" sz="2400" i="0" dirty="0" smtClean="0">
                <a:solidFill>
                  <a:srgbClr val="0000FF"/>
                </a:solidFill>
                <a:latin typeface="Arial Narrow" pitchFamily="34" charset="0"/>
                <a:cs typeface="Arial" charset="0"/>
              </a:rPr>
              <a:t>aspect ratio </a:t>
            </a:r>
          </a:p>
          <a:p>
            <a:pPr algn="ctr">
              <a:defRPr/>
            </a:pPr>
            <a:r>
              <a:rPr lang="en-US" sz="2400" i="0" dirty="0" smtClean="0">
                <a:solidFill>
                  <a:srgbClr val="0000FF"/>
                </a:solidFill>
                <a:latin typeface="Arial Narrow" pitchFamily="34" charset="0"/>
                <a:cs typeface="Arial" charset="0"/>
              </a:rPr>
              <a:t>and </a:t>
            </a:r>
            <a:r>
              <a:rPr lang="en-US" sz="2400" i="0" dirty="0" err="1" smtClean="0">
                <a:solidFill>
                  <a:srgbClr val="0000FF"/>
                </a:solidFill>
                <a:latin typeface="Arial Narrow" pitchFamily="34" charset="0"/>
                <a:cs typeface="Arial" charset="0"/>
              </a:rPr>
              <a:t>divertor</a:t>
            </a:r>
            <a:endParaRPr lang="en-US" sz="2400" i="0" dirty="0" smtClean="0">
              <a:solidFill>
                <a:srgbClr val="0000FF"/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3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/>
      <p:bldP spid="315" grpId="0"/>
      <p:bldP spid="317" grpId="0"/>
      <p:bldP spid="21" grpId="0"/>
      <p:bldP spid="321" grpId="0"/>
      <p:bldP spid="3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entagon 20"/>
          <p:cNvSpPr/>
          <p:nvPr/>
        </p:nvSpPr>
        <p:spPr bwMode="auto">
          <a:xfrm>
            <a:off x="76200" y="1143000"/>
            <a:ext cx="4343400" cy="381000"/>
          </a:xfrm>
          <a:prstGeom prst="homePlate">
            <a:avLst>
              <a:gd name="adj" fmla="val 0"/>
            </a:avLst>
          </a:prstGeom>
          <a:solidFill>
            <a:srgbClr val="D0DEF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400" b="1" i="0" dirty="0" smtClean="0">
                <a:ea typeface="ＭＳ Ｐゴシック" pitchFamily="-108" charset="-128"/>
              </a:rPr>
              <a:t>2016-2020</a:t>
            </a:r>
            <a:endParaRPr lang="en-US" sz="2400" b="1" i="0" dirty="0">
              <a:ea typeface="ＭＳ Ｐゴシック" pitchFamily="-108" charset="-128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381000"/>
          </a:xfrm>
        </p:spPr>
        <p:txBody>
          <a:bodyPr>
            <a:noAutofit/>
          </a:bodyPr>
          <a:lstStyle/>
          <a:p>
            <a:r>
              <a:rPr lang="en-US" sz="2400" b="1" dirty="0"/>
              <a:t>10 year goal: Integrate high-performance core + metal </a:t>
            </a:r>
            <a:r>
              <a:rPr lang="en-US" sz="2400" b="1" dirty="0" smtClean="0"/>
              <a:t>walls</a:t>
            </a:r>
            <a:endParaRPr lang="en-US" sz="2400" b="1" dirty="0"/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0" y="38100"/>
            <a:ext cx="91440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solidFill>
                  <a:schemeClr val="tx1"/>
                </a:solidFill>
                <a:latin typeface="+mn-lt"/>
              </a:rPr>
              <a:t>  NSTX-U 5 year goal: Establish ST-FNSF physics/scenarios</a:t>
            </a:r>
            <a:endParaRPr lang="en-US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" name="Pentagon 27"/>
          <p:cNvSpPr/>
          <p:nvPr/>
        </p:nvSpPr>
        <p:spPr bwMode="auto">
          <a:xfrm>
            <a:off x="76198" y="5410200"/>
            <a:ext cx="4343402" cy="838200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4572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115888" marR="0" indent="-115888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b="1" dirty="0" smtClean="0">
                <a:latin typeface="Arial Narrow" panose="020B0606020202030204" pitchFamily="34" charset="0"/>
              </a:rPr>
              <a:t>Lower A or higher A?</a:t>
            </a:r>
          </a:p>
          <a:p>
            <a:pPr marL="115888" marR="0" indent="-115888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b="1" dirty="0" smtClean="0">
                <a:latin typeface="Arial Narrow" panose="020B0606020202030204" pitchFamily="34" charset="0"/>
              </a:rPr>
              <a:t>Standard, snowflake, </a:t>
            </a:r>
            <a:r>
              <a:rPr lang="en-US" sz="2000" b="1" dirty="0">
                <a:latin typeface="Arial Narrow" panose="020B0606020202030204" pitchFamily="34" charset="0"/>
              </a:rPr>
              <a:t>S</a:t>
            </a:r>
            <a:r>
              <a:rPr lang="en-US" sz="2000" b="1" dirty="0" smtClean="0">
                <a:latin typeface="Arial Narrow" panose="020B0606020202030204" pitchFamily="34" charset="0"/>
              </a:rPr>
              <a:t>uper-X (MAST-U)?</a:t>
            </a:r>
            <a:endParaRPr lang="en-US" sz="2000" b="1" dirty="0">
              <a:latin typeface="Arial Narrow" panose="020B0606020202030204" pitchFamily="34" charset="0"/>
            </a:endParaRPr>
          </a:p>
        </p:txBody>
      </p:sp>
      <p:sp>
        <p:nvSpPr>
          <p:cNvPr id="31" name="Pentagon 30"/>
          <p:cNvSpPr/>
          <p:nvPr/>
        </p:nvSpPr>
        <p:spPr bwMode="auto">
          <a:xfrm>
            <a:off x="75558" y="4636502"/>
            <a:ext cx="4344044" cy="773698"/>
          </a:xfrm>
          <a:prstGeom prst="homePlate">
            <a:avLst>
              <a:gd name="adj" fmla="val 0"/>
            </a:avLst>
          </a:prstGeom>
          <a:solidFill>
            <a:srgbClr val="D0DEF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b="1" i="0" dirty="0" smtClean="0">
                <a:latin typeface="Arial Narrow" panose="020B0606020202030204" pitchFamily="34" charset="0"/>
                <a:ea typeface="ＭＳ Ｐゴシック" pitchFamily="-108" charset="-128"/>
              </a:rPr>
              <a:t>Inform choice of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b="1" i="0" dirty="0" smtClean="0">
                <a:latin typeface="Arial Narrow" panose="020B0606020202030204" pitchFamily="34" charset="0"/>
                <a:ea typeface="ＭＳ Ｐゴシック" pitchFamily="-108" charset="-128"/>
              </a:rPr>
              <a:t>FNSF configuration: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199" y="1656715"/>
            <a:ext cx="4343402" cy="2915285"/>
            <a:chOff x="76199" y="2266315"/>
            <a:chExt cx="4343402" cy="2915285"/>
          </a:xfrm>
        </p:grpSpPr>
        <p:sp>
          <p:nvSpPr>
            <p:cNvPr id="2" name="Down Arrow 1"/>
            <p:cNvSpPr/>
            <p:nvPr/>
          </p:nvSpPr>
          <p:spPr bwMode="auto">
            <a:xfrm>
              <a:off x="838200" y="4495800"/>
              <a:ext cx="2743200" cy="685800"/>
            </a:xfrm>
            <a:prstGeom prst="downArrow">
              <a:avLst>
                <a:gd name="adj1" fmla="val 85897"/>
                <a:gd name="adj2" fmla="val 64814"/>
              </a:avLst>
            </a:prstGeom>
            <a:solidFill>
              <a:schemeClr val="bg1">
                <a:lumMod val="85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34" name="Pentagon 33"/>
            <p:cNvSpPr/>
            <p:nvPr/>
          </p:nvSpPr>
          <p:spPr bwMode="auto">
            <a:xfrm>
              <a:off x="76840" y="2743200"/>
              <a:ext cx="4342760" cy="1905000"/>
            </a:xfrm>
            <a:prstGeom prst="homePlate">
              <a:avLst>
                <a:gd name="adj" fmla="val 0"/>
              </a:avLst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4572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115888" marR="0" indent="-115888" defTabSz="914400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2000" b="1" dirty="0" smtClean="0">
                  <a:latin typeface="Arial Narrow" panose="020B0606020202030204" pitchFamily="34" charset="0"/>
                </a:rPr>
                <a:t>Non-inductive start-up, ramp-up</a:t>
              </a:r>
            </a:p>
            <a:p>
              <a:pPr marL="115888" indent="-1158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2000" b="1" dirty="0">
                  <a:latin typeface="Arial Narrow" panose="020B0606020202030204" pitchFamily="34" charset="0"/>
                </a:rPr>
                <a:t>C</a:t>
              </a:r>
              <a:r>
                <a:rPr lang="en-US" sz="2000" b="1" dirty="0" smtClean="0">
                  <a:latin typeface="Arial Narrow" panose="020B0606020202030204" pitchFamily="34" charset="0"/>
                </a:rPr>
                <a:t>onfinement vs. </a:t>
              </a:r>
              <a:r>
                <a:rPr lang="en-US" sz="2000" b="1" dirty="0" smtClean="0">
                  <a:latin typeface="Symbol" panose="05050102010706020507" pitchFamily="18" charset="2"/>
                </a:rPr>
                <a:t>b</a:t>
              </a:r>
              <a:r>
                <a:rPr lang="en-US" sz="2000" b="1" baseline="-25000" dirty="0" smtClean="0">
                  <a:latin typeface="Arial Narrow" panose="020B0606020202030204" pitchFamily="34" charset="0"/>
                </a:rPr>
                <a:t> </a:t>
              </a:r>
              <a:r>
                <a:rPr lang="en-US" sz="2000" b="1" dirty="0" smtClean="0">
                  <a:latin typeface="Arial Narrow" panose="020B0606020202030204" pitchFamily="34" charset="0"/>
                </a:rPr>
                <a:t>, </a:t>
              </a:r>
              <a:r>
                <a:rPr lang="en-US" sz="2000" b="1" dirty="0" err="1" smtClean="0">
                  <a:latin typeface="Arial Narrow" panose="020B0606020202030204" pitchFamily="34" charset="0"/>
                </a:rPr>
                <a:t>collisionality</a:t>
              </a:r>
              <a:endParaRPr lang="en-US" sz="2000" b="1" dirty="0" smtClean="0">
                <a:latin typeface="Arial Narrow" panose="020B0606020202030204" pitchFamily="34" charset="0"/>
              </a:endParaRPr>
            </a:p>
            <a:p>
              <a:pPr marL="115888" indent="-1158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2000" b="1" dirty="0" smtClean="0">
                  <a:latin typeface="Arial Narrow" panose="020B0606020202030204" pitchFamily="34" charset="0"/>
                </a:rPr>
                <a:t>Sustain high </a:t>
              </a:r>
              <a:r>
                <a:rPr lang="en-US" sz="2000" b="1" dirty="0" smtClean="0">
                  <a:latin typeface="Symbol" panose="05050102010706020507" pitchFamily="18" charset="2"/>
                </a:rPr>
                <a:t>b</a:t>
              </a:r>
              <a:r>
                <a:rPr lang="en-US" sz="2000" b="1" dirty="0" smtClean="0">
                  <a:latin typeface="Arial Narrow" panose="020B0606020202030204" pitchFamily="34" charset="0"/>
                </a:rPr>
                <a:t> with advanced control</a:t>
              </a:r>
              <a:endParaRPr lang="en-US" sz="2000" b="1" dirty="0">
                <a:latin typeface="Arial Narrow" panose="020B0606020202030204" pitchFamily="34" charset="0"/>
              </a:endParaRPr>
            </a:p>
            <a:p>
              <a:pPr marL="115888" indent="-1158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2000" b="1" dirty="0" smtClean="0">
                  <a:latin typeface="Arial Narrow" panose="020B0606020202030204" pitchFamily="34" charset="0"/>
                </a:rPr>
                <a:t>Mitigate </a:t>
              </a:r>
              <a:r>
                <a:rPr lang="en-US" sz="2000" b="1" dirty="0">
                  <a:latin typeface="Arial Narrow" panose="020B0606020202030204" pitchFamily="34" charset="0"/>
                </a:rPr>
                <a:t>high </a:t>
              </a:r>
              <a:r>
                <a:rPr lang="en-US" sz="2000" b="1" dirty="0" smtClean="0">
                  <a:latin typeface="Arial Narrow" panose="020B0606020202030204" pitchFamily="34" charset="0"/>
                </a:rPr>
                <a:t>heat fluxes</a:t>
              </a:r>
            </a:p>
            <a:p>
              <a:pPr marL="115888" indent="-1158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2000" b="1" dirty="0" smtClean="0">
                  <a:latin typeface="Arial Narrow" panose="020B0606020202030204" pitchFamily="34" charset="0"/>
                </a:rPr>
                <a:t>Test high-Z </a:t>
              </a:r>
              <a:r>
                <a:rPr lang="en-US" sz="2000" b="1" dirty="0" err="1" smtClean="0">
                  <a:latin typeface="Arial Narrow" panose="020B0606020202030204" pitchFamily="34" charset="0"/>
                </a:rPr>
                <a:t>divertor</a:t>
              </a:r>
              <a:r>
                <a:rPr lang="en-US" sz="2000" b="1" dirty="0" smtClean="0">
                  <a:latin typeface="Arial Narrow" panose="020B0606020202030204" pitchFamily="34" charset="0"/>
                </a:rPr>
                <a:t>, Li vapor shielding</a:t>
              </a:r>
              <a:endParaRPr lang="en-US" sz="2000" b="1" dirty="0">
                <a:latin typeface="Arial Narrow" panose="020B0606020202030204" pitchFamily="34" charset="0"/>
              </a:endParaRPr>
            </a:p>
          </p:txBody>
        </p:sp>
        <p:sp>
          <p:nvSpPr>
            <p:cNvPr id="35" name="Pentagon 34"/>
            <p:cNvSpPr/>
            <p:nvPr/>
          </p:nvSpPr>
          <p:spPr bwMode="auto">
            <a:xfrm>
              <a:off x="76199" y="2266315"/>
              <a:ext cx="4343402" cy="470047"/>
            </a:xfrm>
            <a:prstGeom prst="homePlate">
              <a:avLst>
                <a:gd name="adj" fmla="val 0"/>
              </a:avLst>
            </a:prstGeom>
            <a:solidFill>
              <a:srgbClr val="D0DEF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b="1" i="0" dirty="0" smtClean="0">
                  <a:latin typeface="Arial Narrow" panose="020B0606020202030204" pitchFamily="34" charset="0"/>
                  <a:ea typeface="ＭＳ Ｐゴシック" pitchFamily="-108" charset="-128"/>
                </a:rPr>
                <a:t>Establish ST physics / scenarios: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419600" y="1143000"/>
            <a:ext cx="4648201" cy="5105400"/>
            <a:chOff x="4419600" y="1295400"/>
            <a:chExt cx="4648201" cy="5105400"/>
          </a:xfrm>
        </p:grpSpPr>
        <p:sp>
          <p:nvSpPr>
            <p:cNvPr id="44" name="Pentagon 43"/>
            <p:cNvSpPr/>
            <p:nvPr/>
          </p:nvSpPr>
          <p:spPr bwMode="auto">
            <a:xfrm>
              <a:off x="4724400" y="5562600"/>
              <a:ext cx="4343401" cy="838200"/>
            </a:xfrm>
            <a:prstGeom prst="homePlate">
              <a:avLst>
                <a:gd name="adj" fmla="val 0"/>
              </a:avLst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4572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115888" marR="0" indent="-115888" defTabSz="914400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2000" b="1" dirty="0" smtClean="0">
                  <a:latin typeface="Arial Narrow" panose="020B0606020202030204" pitchFamily="34" charset="0"/>
                </a:rPr>
                <a:t>High-Z acceptable?  or need high-Z + Li?</a:t>
              </a:r>
            </a:p>
            <a:p>
              <a:pPr marL="115888" marR="0" indent="-115888" defTabSz="914400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2000" b="1" dirty="0" smtClean="0">
                  <a:latin typeface="Arial Narrow" panose="020B0606020202030204" pitchFamily="34" charset="0"/>
                </a:rPr>
                <a:t>Assess for both </a:t>
              </a:r>
              <a:r>
                <a:rPr lang="en-US" sz="2000" b="1" dirty="0" err="1" smtClean="0">
                  <a:latin typeface="Arial Narrow" panose="020B0606020202030204" pitchFamily="34" charset="0"/>
                </a:rPr>
                <a:t>divertor</a:t>
              </a:r>
              <a:r>
                <a:rPr lang="en-US" sz="2000" b="1" dirty="0" smtClean="0">
                  <a:latin typeface="Arial Narrow" panose="020B0606020202030204" pitchFamily="34" charset="0"/>
                </a:rPr>
                <a:t> and first-wall</a:t>
              </a:r>
              <a:endParaRPr lang="en-US" sz="2000" b="1" dirty="0">
                <a:latin typeface="Arial Narrow" panose="020B0606020202030204" pitchFamily="34" charset="0"/>
              </a:endParaRPr>
            </a:p>
          </p:txBody>
        </p:sp>
        <p:sp>
          <p:nvSpPr>
            <p:cNvPr id="45" name="Pentagon 44"/>
            <p:cNvSpPr/>
            <p:nvPr/>
          </p:nvSpPr>
          <p:spPr bwMode="auto">
            <a:xfrm>
              <a:off x="4724400" y="4788902"/>
              <a:ext cx="4343401" cy="773698"/>
            </a:xfrm>
            <a:prstGeom prst="homePlate">
              <a:avLst>
                <a:gd name="adj" fmla="val 0"/>
              </a:avLst>
            </a:prstGeom>
            <a:solidFill>
              <a:srgbClr val="FFCC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2400" b="1" i="0" dirty="0" smtClean="0">
                  <a:latin typeface="Arial Narrow" panose="020B0606020202030204" pitchFamily="34" charset="0"/>
                  <a:ea typeface="ＭＳ Ｐゴシック" pitchFamily="-108" charset="-128"/>
                </a:rPr>
                <a:t>Inform choice of FNSF / DEMO</a:t>
              </a:r>
            </a:p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2400" b="1" i="0" dirty="0" smtClean="0">
                  <a:latin typeface="Arial Narrow" panose="020B0606020202030204" pitchFamily="34" charset="0"/>
                  <a:ea typeface="ＭＳ Ｐゴシック" pitchFamily="-108" charset="-128"/>
                </a:rPr>
                <a:t>plasma facing materials:</a:t>
              </a:r>
            </a:p>
          </p:txBody>
        </p:sp>
        <p:sp>
          <p:nvSpPr>
            <p:cNvPr id="51" name="Down Arrow 50"/>
            <p:cNvSpPr/>
            <p:nvPr/>
          </p:nvSpPr>
          <p:spPr bwMode="auto">
            <a:xfrm rot="16200000">
              <a:off x="3381058" y="2847656"/>
              <a:ext cx="2381885" cy="304802"/>
            </a:xfrm>
            <a:prstGeom prst="downArrow">
              <a:avLst>
                <a:gd name="adj1" fmla="val 100000"/>
                <a:gd name="adj2" fmla="val 54730"/>
              </a:avLst>
            </a:prstGeom>
            <a:solidFill>
              <a:schemeClr val="bg1">
                <a:lumMod val="85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52" name="Pentagon 51"/>
            <p:cNvSpPr/>
            <p:nvPr/>
          </p:nvSpPr>
          <p:spPr bwMode="auto">
            <a:xfrm>
              <a:off x="4724400" y="1295400"/>
              <a:ext cx="4343400" cy="381000"/>
            </a:xfrm>
            <a:prstGeom prst="homePlate">
              <a:avLst>
                <a:gd name="adj" fmla="val 0"/>
              </a:avLst>
            </a:prstGeom>
            <a:solidFill>
              <a:srgbClr val="FFCC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b="1" i="0" dirty="0" smtClean="0">
                  <a:ea typeface="ＭＳ Ｐゴシック" pitchFamily="-108" charset="-128"/>
                </a:rPr>
                <a:t>2021-2025</a:t>
              </a:r>
              <a:endParaRPr lang="en-US" sz="2400" b="1" i="0" dirty="0">
                <a:ea typeface="ＭＳ Ｐゴシック" pitchFamily="-108" charset="-128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4724400" y="1809115"/>
              <a:ext cx="4343400" cy="2915285"/>
              <a:chOff x="228601" y="2266315"/>
              <a:chExt cx="4343400" cy="2915285"/>
            </a:xfrm>
          </p:grpSpPr>
          <p:sp>
            <p:nvSpPr>
              <p:cNvPr id="54" name="Down Arrow 53"/>
              <p:cNvSpPr/>
              <p:nvPr/>
            </p:nvSpPr>
            <p:spPr bwMode="auto">
              <a:xfrm>
                <a:off x="990601" y="4495800"/>
                <a:ext cx="2743200" cy="685800"/>
              </a:xfrm>
              <a:prstGeom prst="downArrow">
                <a:avLst>
                  <a:gd name="adj1" fmla="val 85897"/>
                  <a:gd name="adj2" fmla="val 64814"/>
                </a:avLst>
              </a:prstGeom>
              <a:solidFill>
                <a:schemeClr val="bg1">
                  <a:lumMod val="85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55" name="Pentagon 54"/>
              <p:cNvSpPr/>
              <p:nvPr/>
            </p:nvSpPr>
            <p:spPr bwMode="auto">
              <a:xfrm>
                <a:off x="228601" y="2743200"/>
                <a:ext cx="4343400" cy="1905000"/>
              </a:xfrm>
              <a:prstGeom prst="homePlate">
                <a:avLst>
                  <a:gd name="adj" fmla="val 0"/>
                </a:avLst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4572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115888" indent="-115888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 smtClean="0">
                    <a:latin typeface="Arial Narrow" panose="020B0606020202030204" pitchFamily="34" charset="0"/>
                  </a:rPr>
                  <a:t>Convert all PFCs from C to high-Z</a:t>
                </a:r>
              </a:p>
              <a:p>
                <a:pPr marL="115888" indent="-115888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Arial Narrow" panose="020B0606020202030204" pitchFamily="34" charset="0"/>
                  </a:rPr>
                  <a:t>S</a:t>
                </a:r>
                <a:r>
                  <a:rPr lang="en-US" sz="2000" b="1" dirty="0" smtClean="0">
                    <a:latin typeface="Arial Narrow" panose="020B0606020202030204" pitchFamily="34" charset="0"/>
                  </a:rPr>
                  <a:t>tatic </a:t>
                </a:r>
                <a:r>
                  <a:rPr lang="en-US" sz="2000" b="1" dirty="0" smtClean="0">
                    <a:latin typeface="Arial Narrow" panose="020B0606020202030204" pitchFamily="34" charset="0"/>
                    <a:sym typeface="Wingdings" panose="05000000000000000000" pitchFamily="2" charset="2"/>
                  </a:rPr>
                  <a:t> f</a:t>
                </a:r>
                <a:r>
                  <a:rPr lang="en-US" sz="2000" b="1" dirty="0" smtClean="0">
                    <a:latin typeface="Arial Narrow" panose="020B0606020202030204" pitchFamily="34" charset="0"/>
                  </a:rPr>
                  <a:t>lowing Li </a:t>
                </a:r>
                <a:r>
                  <a:rPr lang="en-US" sz="2000" b="1" dirty="0" err="1" smtClean="0">
                    <a:latin typeface="Arial Narrow" panose="020B0606020202030204" pitchFamily="34" charset="0"/>
                  </a:rPr>
                  <a:t>divertor</a:t>
                </a:r>
                <a:r>
                  <a:rPr lang="en-US" sz="2000" b="1" dirty="0" smtClean="0">
                    <a:latin typeface="Arial Narrow" panose="020B0606020202030204" pitchFamily="34" charset="0"/>
                  </a:rPr>
                  <a:t> module(s), full </a:t>
                </a:r>
                <a:r>
                  <a:rPr lang="en-US" sz="2000" b="1" dirty="0" err="1" smtClean="0">
                    <a:latin typeface="Arial Narrow" panose="020B0606020202030204" pitchFamily="34" charset="0"/>
                  </a:rPr>
                  <a:t>toroidal</a:t>
                </a:r>
                <a:r>
                  <a:rPr lang="en-US" sz="2000" b="1" dirty="0" smtClean="0">
                    <a:latin typeface="Arial Narrow" panose="020B0606020202030204" pitchFamily="34" charset="0"/>
                  </a:rPr>
                  <a:t> flowing Li </a:t>
                </a:r>
                <a:r>
                  <a:rPr lang="en-US" sz="2000" b="1" dirty="0" err="1" smtClean="0">
                    <a:latin typeface="Arial Narrow" panose="020B0606020202030204" pitchFamily="34" charset="0"/>
                  </a:rPr>
                  <a:t>divertor</a:t>
                </a:r>
                <a:r>
                  <a:rPr lang="en-US" sz="2000" b="1" dirty="0" smtClean="0">
                    <a:latin typeface="Arial Narrow" panose="020B0606020202030204" pitchFamily="34" charset="0"/>
                  </a:rPr>
                  <a:t>, high </a:t>
                </a:r>
                <a:r>
                  <a:rPr lang="en-US" sz="2000" b="1" dirty="0" err="1" smtClean="0">
                    <a:latin typeface="Arial Narrow" panose="020B0606020202030204" pitchFamily="34" charset="0"/>
                  </a:rPr>
                  <a:t>T</a:t>
                </a:r>
                <a:r>
                  <a:rPr lang="en-US" sz="2000" b="1" baseline="-25000" dirty="0" err="1" smtClean="0">
                    <a:latin typeface="Arial Narrow" panose="020B0606020202030204" pitchFamily="34" charset="0"/>
                  </a:rPr>
                  <a:t>wall</a:t>
                </a:r>
                <a:endParaRPr lang="en-US" sz="2000" b="1" baseline="-25000" dirty="0" smtClean="0">
                  <a:latin typeface="Arial Narrow" panose="020B0606020202030204" pitchFamily="34" charset="0"/>
                </a:endParaRPr>
              </a:p>
              <a:p>
                <a:pPr marL="115888" indent="-115888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 smtClean="0">
                    <a:latin typeface="Arial Narrow" panose="020B0606020202030204" pitchFamily="34" charset="0"/>
                  </a:rPr>
                  <a:t>5s </a:t>
                </a:r>
                <a:r>
                  <a:rPr lang="en-US" sz="2000" b="1" dirty="0" smtClean="0">
                    <a:latin typeface="Arial Narrow" panose="020B060602020203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sz="2000" b="1" dirty="0" smtClean="0">
                    <a:latin typeface="Arial Narrow" panose="020B0606020202030204" pitchFamily="34" charset="0"/>
                  </a:rPr>
                  <a:t>10-20s for </a:t>
                </a:r>
                <a:r>
                  <a:rPr lang="en-US" sz="2000" b="1" dirty="0">
                    <a:latin typeface="Arial Narrow" panose="020B0606020202030204" pitchFamily="34" charset="0"/>
                  </a:rPr>
                  <a:t>PFC/LM </a:t>
                </a:r>
                <a:r>
                  <a:rPr lang="en-US" sz="2000" b="1" dirty="0" smtClean="0">
                    <a:latin typeface="Arial Narrow" panose="020B0606020202030204" pitchFamily="34" charset="0"/>
                  </a:rPr>
                  <a:t>equilibration</a:t>
                </a:r>
              </a:p>
              <a:p>
                <a:pPr marL="115888" indent="-115888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Arial Narrow" panose="020B0606020202030204" pitchFamily="34" charset="0"/>
                  </a:rPr>
                  <a:t>Assess </a:t>
                </a:r>
                <a:r>
                  <a:rPr lang="en-US" sz="2000" b="1" dirty="0" smtClean="0">
                    <a:latin typeface="Arial Narrow" panose="020B0606020202030204" pitchFamily="34" charset="0"/>
                  </a:rPr>
                  <a:t>ST with high-Z</a:t>
                </a:r>
                <a:r>
                  <a:rPr lang="en-US" sz="2000" b="1" dirty="0">
                    <a:latin typeface="Arial Narrow" panose="020B0606020202030204" pitchFamily="34" charset="0"/>
                  </a:rPr>
                  <a:t>, high-Z + </a:t>
                </a:r>
                <a:r>
                  <a:rPr lang="en-US" sz="2000" b="1" dirty="0" smtClean="0">
                    <a:latin typeface="Arial Narrow" panose="020B0606020202030204" pitchFamily="34" charset="0"/>
                  </a:rPr>
                  <a:t>Li</a:t>
                </a:r>
                <a:endParaRPr lang="en-US" sz="20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56" name="Pentagon 55"/>
              <p:cNvSpPr/>
              <p:nvPr/>
            </p:nvSpPr>
            <p:spPr bwMode="auto">
              <a:xfrm>
                <a:off x="228601" y="2266315"/>
                <a:ext cx="4343400" cy="470047"/>
              </a:xfrm>
              <a:prstGeom prst="homePlate">
                <a:avLst>
                  <a:gd name="adj" fmla="val 0"/>
                </a:avLst>
              </a:prstGeom>
              <a:solidFill>
                <a:srgbClr val="FFCCCC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defRPr/>
                </a:pPr>
                <a:r>
                  <a:rPr lang="en-US" sz="2400" b="1" dirty="0">
                    <a:latin typeface="Arial Narrow" panose="020B0606020202030204" pitchFamily="34" charset="0"/>
                    <a:ea typeface="ＭＳ Ｐゴシック" pitchFamily="-108" charset="-128"/>
                  </a:rPr>
                  <a:t>High-performance + metal walls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760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601" y="1072848"/>
            <a:ext cx="8854798" cy="5480352"/>
          </a:xfrm>
        </p:spPr>
        <p:txBody>
          <a:bodyPr>
            <a:normAutofit/>
          </a:bodyPr>
          <a:lstStyle/>
          <a:p>
            <a:pPr marL="231775" indent="-231775">
              <a:spcBef>
                <a:spcPts val="2472"/>
              </a:spcBef>
              <a:spcAft>
                <a:spcPts val="600"/>
              </a:spcAf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NSTX-U will provide many opportunities to study toroidal confinement physics in novel regimes:</a:t>
            </a:r>
          </a:p>
          <a:p>
            <a:pPr marL="631825" lvl="1" indent="-23177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Low aspect ratio, strong shaping, high </a:t>
            </a:r>
            <a:r>
              <a:rPr lang="en-US" sz="2400" dirty="0" smtClean="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low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collisionality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lvl="1" indent="-23177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Access strong fast-ion instability drive, high rotation</a:t>
            </a:r>
          </a:p>
          <a:p>
            <a:pPr marL="631825" lvl="1" indent="-23177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Advanced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divertors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/>
              <a:t>high-Z </a:t>
            </a:r>
            <a:r>
              <a:rPr lang="en-US" dirty="0" smtClean="0"/>
              <a:t>walls, </a:t>
            </a:r>
            <a:r>
              <a:rPr lang="en-US" dirty="0"/>
              <a:t>lithium </a:t>
            </a:r>
            <a:r>
              <a:rPr lang="en-US" dirty="0" smtClean="0"/>
              <a:t>walls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>
              <a:spcBef>
                <a:spcPts val="2472"/>
              </a:spcBef>
              <a:spcAft>
                <a:spcPts val="600"/>
              </a:spcAf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NSTX-U/ST results will support ITER, develop PMI solutions, and inform optimal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configuration and aspect ratio for next-step devices</a:t>
            </a:r>
          </a:p>
          <a:p>
            <a:pPr marL="231775" indent="-231775">
              <a:lnSpc>
                <a:spcPct val="110000"/>
              </a:lnSpc>
              <a:spcBef>
                <a:spcPts val="0"/>
              </a:spcBef>
            </a:pPr>
            <a:endParaRPr lang="en-US" sz="1600" dirty="0" smtClean="0"/>
          </a:p>
          <a:p>
            <a:pPr marL="231775" indent="-231775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Physics research to begin in December 2015</a:t>
            </a:r>
          </a:p>
          <a:p>
            <a:pPr marL="228600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050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 smtClean="0">
                <a:solidFill>
                  <a:srgbClr val="C00000"/>
                </a:solidFill>
              </a:rPr>
              <a:t>Thank you!   Any questions?</a:t>
            </a:r>
          </a:p>
        </p:txBody>
      </p:sp>
      <p:sp>
        <p:nvSpPr>
          <p:cNvPr id="17411" name="Rectangle 43"/>
          <p:cNvSpPr>
            <a:spLocks noChangeArrowheads="1"/>
          </p:cNvSpPr>
          <p:nvPr/>
        </p:nvSpPr>
        <p:spPr bwMode="auto">
          <a:xfrm>
            <a:off x="0" y="0"/>
            <a:ext cx="9144000" cy="91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52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4000" i="0" dirty="0" smtClean="0">
                <a:solidFill>
                  <a:srgbClr val="336699"/>
                </a:solidFill>
              </a:rPr>
              <a:t>Summary</a:t>
            </a:r>
            <a:endParaRPr lang="en-US" sz="2800" i="0" dirty="0">
              <a:solidFill>
                <a:srgbClr val="336699"/>
              </a:solidFill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70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74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" b="8844"/>
          <a:stretch>
            <a:fillRect/>
          </a:stretch>
        </p:blipFill>
        <p:spPr bwMode="auto">
          <a:xfrm>
            <a:off x="785813" y="1003300"/>
            <a:ext cx="7315200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537325" y="4520605"/>
            <a:ext cx="11253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1400" i="0" dirty="0" smtClean="0">
                <a:solidFill>
                  <a:srgbClr val="FFFFFF"/>
                </a:solidFill>
                <a:latin typeface="Helvetica" pitchFamily="34" charset="0"/>
              </a:rPr>
              <a:t>NSTX 121083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214813" y="1731367"/>
            <a:ext cx="1219200" cy="2362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057400" y="5066705"/>
            <a:ext cx="948978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Helvetica" pitchFamily="34" charset="0"/>
              </a:rPr>
              <a:t>unstable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 flipV="1">
            <a:off x="2278063" y="4017367"/>
            <a:ext cx="336550" cy="101917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V="1">
            <a:off x="4343400" y="3299817"/>
            <a:ext cx="292100" cy="10795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 rot="-5400000">
            <a:off x="241300" y="2102842"/>
            <a:ext cx="1295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1000" i="0" dirty="0" smtClean="0">
                <a:solidFill>
                  <a:srgbClr val="000000"/>
                </a:solidFill>
                <a:latin typeface="Helvetica" pitchFamily="34" charset="0"/>
              </a:rPr>
              <a:t>(marginal stability)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8001000" y="3818930"/>
            <a:ext cx="948978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Helvetica" pitchFamily="34" charset="0"/>
              </a:rPr>
              <a:t>unstable</a:t>
            </a: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>
            <a:off x="6043613" y="3988792"/>
            <a:ext cx="1804987" cy="56197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 rot="-25736043">
            <a:off x="2208213" y="2826742"/>
            <a:ext cx="223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Aft>
                <a:spcPts val="1000"/>
              </a:spcAft>
              <a:buFontTx/>
              <a:buNone/>
            </a:pPr>
            <a:r>
              <a:rPr lang="en-US" sz="1400" b="1" i="0" dirty="0" smtClean="0">
                <a:solidFill>
                  <a:srgbClr val="FFFFFF"/>
                </a:solidFill>
              </a:rPr>
              <a:t>Precession drift resonance stabilization</a:t>
            </a:r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 rot="-20341589">
            <a:off x="6553200" y="1807567"/>
            <a:ext cx="742950" cy="25908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 rot="-25736043">
            <a:off x="5745163" y="2826742"/>
            <a:ext cx="223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Aft>
                <a:spcPts val="1000"/>
              </a:spcAft>
              <a:buFontTx/>
              <a:buNone/>
            </a:pPr>
            <a:r>
              <a:rPr lang="en-US" sz="1400" b="1" i="0" dirty="0" smtClean="0">
                <a:solidFill>
                  <a:srgbClr val="FFFFFF"/>
                </a:solidFill>
              </a:rPr>
              <a:t>Bounce/transit resonance stabilization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 rot="-47261067">
            <a:off x="5422900" y="2556867"/>
            <a:ext cx="119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Aft>
                <a:spcPts val="1000"/>
              </a:spcAft>
              <a:buFontTx/>
              <a:buNone/>
            </a:pPr>
            <a:r>
              <a:rPr lang="en-US" sz="1400" b="1" i="0" dirty="0" smtClean="0">
                <a:solidFill>
                  <a:srgbClr val="FFFFFF"/>
                </a:solidFill>
              </a:rPr>
              <a:t>Plasma evolution</a:t>
            </a: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 flipH="1">
            <a:off x="4886325" y="3223617"/>
            <a:ext cx="1066800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 rot="3784673">
            <a:off x="4389054" y="2719993"/>
            <a:ext cx="1885131" cy="276999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Helvetica" pitchFamily="34" charset="0"/>
              </a:rPr>
              <a:t>Marginal stability</a:t>
            </a: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787400" y="1731367"/>
            <a:ext cx="355600" cy="190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 rot="16200000">
            <a:off x="-600616" y="2902347"/>
            <a:ext cx="306654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20700" indent="-2286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indent="-2238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262063" indent="-23336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600200" indent="-2238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2800" i="0" dirty="0" smtClean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US" sz="2800" i="0" baseline="-25000" dirty="0" smtClean="0">
                <a:solidFill>
                  <a:srgbClr val="000000"/>
                </a:solidFill>
                <a:latin typeface="Helvetica" pitchFamily="34" charset="0"/>
              </a:rPr>
              <a:t>eff</a:t>
            </a:r>
            <a:r>
              <a:rPr lang="en-US" sz="2800" i="0" dirty="0" smtClean="0">
                <a:solidFill>
                  <a:srgbClr val="000000"/>
                </a:solidFill>
                <a:latin typeface="Helvetica" pitchFamily="34" charset="0"/>
              </a:rPr>
              <a:t>/</a:t>
            </a:r>
            <a:r>
              <a:rPr lang="en-US" sz="2800" i="0" dirty="0" smtClean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US" sz="2800" i="0" baseline="30000" dirty="0" smtClean="0">
                <a:solidFill>
                  <a:srgbClr val="000000"/>
                </a:solidFill>
                <a:latin typeface="Helvetica" pitchFamily="34" charset="0"/>
              </a:rPr>
              <a:t>exp</a:t>
            </a:r>
            <a:r>
              <a:rPr lang="en-US" sz="2400" i="0" baseline="30000" dirty="0" smtClean="0">
                <a:solidFill>
                  <a:srgbClr val="000000"/>
                </a:solidFill>
                <a:latin typeface="Helvetica" pitchFamily="34" charset="0"/>
              </a:rPr>
              <a:t> (marginal stability)</a:t>
            </a:r>
          </a:p>
          <a:p>
            <a:pPr>
              <a:buFontTx/>
              <a:buNone/>
            </a:pPr>
            <a:endParaRPr lang="en-US" sz="1800" i="0" baseline="30000" dirty="0" smtClean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9425" y="0"/>
            <a:ext cx="9124950" cy="96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8F8F8">
                        <a:alpha val="30000"/>
                      </a:srgbClr>
                    </a:gs>
                    <a:gs pos="100000">
                      <a:srgbClr val="F8F8F8">
                        <a:gamma/>
                        <a:shade val="80784"/>
                        <a:invGamma/>
                        <a:alpha val="86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None/>
            </a:pPr>
            <a:r>
              <a:rPr lang="en-US" sz="2600" b="0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 RWM theory consistent with RWM </a:t>
            </a:r>
            <a:r>
              <a:rPr lang="en-US" sz="2600" b="0" i="0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destabilization at intermediate plasma rotation</a:t>
            </a:r>
            <a:r>
              <a:rPr lang="en-US" sz="2600" b="0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stability altered by </a:t>
            </a:r>
            <a:r>
              <a:rPr lang="en-US" sz="2600" b="0" i="0" kern="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collisionality</a:t>
            </a:r>
            <a:endParaRPr lang="en-US" sz="2600" b="0" i="0" kern="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152400" y="5510213"/>
            <a:ext cx="8839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80000"/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i="0" kern="0" dirty="0" smtClean="0"/>
              <a:t>Destabilization appears between precession drift resonance at </a:t>
            </a:r>
            <a:r>
              <a:rPr lang="en-US" sz="2000" i="0" kern="0" dirty="0" smtClean="0">
                <a:solidFill>
                  <a:srgbClr val="FF0000"/>
                </a:solidFill>
              </a:rPr>
              <a:t>low</a:t>
            </a:r>
            <a:r>
              <a:rPr lang="en-US" sz="2000" i="0" kern="0" dirty="0" smtClean="0"/>
              <a:t> </a:t>
            </a:r>
            <a:r>
              <a:rPr lang="en-US" sz="2000" i="0" kern="0" dirty="0" smtClean="0">
                <a:latin typeface="Symbol" pitchFamily="18" charset="2"/>
              </a:rPr>
              <a:t>w</a:t>
            </a:r>
            <a:r>
              <a:rPr lang="en-US" sz="2000" i="0" kern="0" baseline="-25000" dirty="0" smtClean="0">
                <a:latin typeface="Symbol" pitchFamily="18" charset="2"/>
              </a:rPr>
              <a:t>f</a:t>
            </a:r>
            <a:r>
              <a:rPr lang="en-US" sz="2000" i="0" kern="0" dirty="0" smtClean="0"/>
              <a:t>, bounce/transit resonance at </a:t>
            </a:r>
            <a:r>
              <a:rPr lang="en-US" sz="2000" i="0" kern="0" dirty="0" smtClean="0">
                <a:solidFill>
                  <a:srgbClr val="FF0000"/>
                </a:solidFill>
              </a:rPr>
              <a:t>high</a:t>
            </a:r>
            <a:r>
              <a:rPr lang="en-US" sz="2000" i="0" kern="0" dirty="0" smtClean="0"/>
              <a:t> </a:t>
            </a:r>
            <a:r>
              <a:rPr lang="en-US" sz="2000" i="0" kern="0" dirty="0" smtClean="0">
                <a:latin typeface="Symbol" pitchFamily="18" charset="2"/>
              </a:rPr>
              <a:t>w</a:t>
            </a:r>
            <a:r>
              <a:rPr lang="en-US" sz="2000" i="0" kern="0" baseline="-25000" dirty="0" smtClean="0">
                <a:latin typeface="Symbol" pitchFamily="18" charset="2"/>
              </a:rPr>
              <a:t>f</a:t>
            </a:r>
            <a:endParaRPr lang="en-US" sz="2000" i="0" kern="0" dirty="0" smtClean="0">
              <a:latin typeface="Symbol" pitchFamily="18" charset="2"/>
            </a:endParaRPr>
          </a:p>
          <a:p>
            <a:r>
              <a:rPr lang="en-US" sz="2000" i="0" kern="0" dirty="0" smtClean="0"/>
              <a:t>Destabilization moves to increased </a:t>
            </a:r>
            <a:r>
              <a:rPr lang="en-US" sz="2000" i="0" kern="0" dirty="0" smtClean="0">
                <a:latin typeface="Symbol" pitchFamily="18" charset="2"/>
              </a:rPr>
              <a:t>w</a:t>
            </a:r>
            <a:r>
              <a:rPr lang="en-US" sz="2000" i="0" kern="0" baseline="-25000" dirty="0" smtClean="0">
                <a:latin typeface="Symbol" pitchFamily="18" charset="2"/>
              </a:rPr>
              <a:t>f</a:t>
            </a:r>
            <a:r>
              <a:rPr lang="en-US" sz="2000" i="0" kern="0" dirty="0" smtClean="0"/>
              <a:t> as </a:t>
            </a:r>
            <a:r>
              <a:rPr lang="en-US" sz="2000" i="0" kern="0" dirty="0" smtClean="0">
                <a:latin typeface="Symbol" pitchFamily="18" charset="2"/>
              </a:rPr>
              <a:t>n</a:t>
            </a:r>
            <a:r>
              <a:rPr lang="en-US" sz="2000" i="0" kern="0" dirty="0" smtClean="0"/>
              <a:t> decreases </a:t>
            </a:r>
            <a:endParaRPr lang="en-US" sz="2000" i="0" kern="0" dirty="0"/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633413" y="969367"/>
            <a:ext cx="30008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2000" i="0" u="sng" dirty="0" smtClean="0">
                <a:solidFill>
                  <a:srgbClr val="0000FF"/>
                </a:solidFill>
                <a:latin typeface="Symbol" pitchFamily="18" charset="2"/>
              </a:rPr>
              <a:t>gt</a:t>
            </a:r>
            <a:r>
              <a:rPr lang="en-US" sz="2000" i="0" u="sng" baseline="-25000" dirty="0" smtClean="0">
                <a:solidFill>
                  <a:srgbClr val="0000FF"/>
                </a:solidFill>
                <a:latin typeface="Helvetica" pitchFamily="34" charset="0"/>
              </a:rPr>
              <a:t>w</a:t>
            </a:r>
            <a:r>
              <a:rPr lang="en-US" sz="2000" i="0" u="sng" dirty="0" smtClean="0">
                <a:solidFill>
                  <a:srgbClr val="0000FF"/>
                </a:solidFill>
                <a:latin typeface="Helvetica" pitchFamily="34" charset="0"/>
              </a:rPr>
              <a:t> contours vs. </a:t>
            </a:r>
            <a:r>
              <a:rPr lang="el-GR" sz="2000" i="0" u="sng" dirty="0" smtClean="0">
                <a:solidFill>
                  <a:srgbClr val="0000FF"/>
                </a:solidFill>
                <a:latin typeface="Calibri" pitchFamily="34" charset="0"/>
              </a:rPr>
              <a:t>ν</a:t>
            </a:r>
            <a:r>
              <a:rPr lang="en-US" sz="2000" i="0" u="sng" dirty="0" smtClean="0">
                <a:solidFill>
                  <a:srgbClr val="0000FF"/>
                </a:solidFill>
                <a:latin typeface="Helvetica" pitchFamily="34" charset="0"/>
              </a:rPr>
              <a:t> and </a:t>
            </a:r>
            <a:r>
              <a:rPr lang="en-US" sz="2000" i="0" u="sng" dirty="0" smtClean="0">
                <a:solidFill>
                  <a:srgbClr val="0000FF"/>
                </a:solidFill>
                <a:latin typeface="Symbol" pitchFamily="18" charset="2"/>
              </a:rPr>
              <a:t>w</a:t>
            </a:r>
            <a:r>
              <a:rPr lang="en-US" sz="2000" i="0" u="sng" baseline="-25000" dirty="0" smtClean="0">
                <a:solidFill>
                  <a:srgbClr val="0000FF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619153" y="3412530"/>
            <a:ext cx="1384995" cy="55399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Helvetica" pitchFamily="34" charset="0"/>
              </a:rPr>
              <a:t>instability</a:t>
            </a:r>
          </a:p>
          <a:p>
            <a:pPr algn="ctr"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Helvetica" pitchFamily="34" charset="0"/>
              </a:rPr>
              <a:t>(experiment)</a:t>
            </a:r>
          </a:p>
        </p:txBody>
      </p:sp>
      <p:sp>
        <p:nvSpPr>
          <p:cNvPr id="26" name="Oval 24"/>
          <p:cNvSpPr>
            <a:spLocks noChangeArrowheads="1"/>
          </p:cNvSpPr>
          <p:nvPr/>
        </p:nvSpPr>
        <p:spPr bwMode="auto">
          <a:xfrm rot="-20341589">
            <a:off x="3016250" y="1807567"/>
            <a:ext cx="742950" cy="25908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 rot="21600000">
            <a:off x="3858307" y="5099447"/>
            <a:ext cx="314188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20700" indent="-2286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indent="-2238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262063" indent="-23336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600200" indent="-2238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2800" i="0" dirty="0" smtClean="0">
                <a:solidFill>
                  <a:srgbClr val="000000"/>
                </a:solidFill>
                <a:latin typeface="Symbol" pitchFamily="18" charset="2"/>
              </a:rPr>
              <a:t>w</a:t>
            </a:r>
            <a:r>
              <a:rPr lang="en-US" sz="2800" i="0" baseline="-25000" dirty="0" smtClean="0">
                <a:solidFill>
                  <a:srgbClr val="000000"/>
                </a:solidFill>
                <a:latin typeface="Symbol" pitchFamily="18" charset="2"/>
              </a:rPr>
              <a:t>f</a:t>
            </a:r>
            <a:r>
              <a:rPr lang="en-US" sz="2800" i="0" dirty="0" smtClean="0">
                <a:solidFill>
                  <a:srgbClr val="000000"/>
                </a:solidFill>
                <a:latin typeface="Helvetica" pitchFamily="34" charset="0"/>
              </a:rPr>
              <a:t>/</a:t>
            </a:r>
            <a:r>
              <a:rPr lang="en-US" sz="2800" i="0" dirty="0" smtClean="0">
                <a:solidFill>
                  <a:srgbClr val="000000"/>
                </a:solidFill>
                <a:latin typeface="Symbol" pitchFamily="18" charset="2"/>
              </a:rPr>
              <a:t>w</a:t>
            </a:r>
            <a:r>
              <a:rPr lang="en-US" sz="2800" i="0" baseline="-25000" dirty="0" smtClean="0">
                <a:solidFill>
                  <a:srgbClr val="000000"/>
                </a:solidFill>
                <a:latin typeface="Symbol" pitchFamily="18" charset="2"/>
              </a:rPr>
              <a:t>f</a:t>
            </a:r>
            <a:r>
              <a:rPr lang="en-US" sz="2800" i="0" baseline="30000" dirty="0" smtClean="0">
                <a:solidFill>
                  <a:srgbClr val="000000"/>
                </a:solidFill>
                <a:latin typeface="Helvetica" pitchFamily="34" charset="0"/>
              </a:rPr>
              <a:t>exp</a:t>
            </a:r>
            <a:r>
              <a:rPr lang="en-US" sz="2400" i="0" baseline="30000" dirty="0" smtClean="0">
                <a:solidFill>
                  <a:srgbClr val="000000"/>
                </a:solidFill>
                <a:latin typeface="Helvetica" pitchFamily="34" charset="0"/>
              </a:rPr>
              <a:t> (marginal stability)</a:t>
            </a:r>
          </a:p>
          <a:p>
            <a:pPr>
              <a:buFontTx/>
              <a:buNone/>
            </a:pPr>
            <a:endParaRPr lang="en-US" sz="1800" i="0" baseline="30000" dirty="0" smtClean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29" name="Text Box 44"/>
          <p:cNvSpPr txBox="1">
            <a:spLocks noChangeArrowheads="1"/>
          </p:cNvSpPr>
          <p:nvPr/>
        </p:nvSpPr>
        <p:spPr bwMode="auto">
          <a:xfrm>
            <a:off x="7874000" y="1655627"/>
            <a:ext cx="1179810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800" i="0" dirty="0">
                <a:solidFill>
                  <a:srgbClr val="FF0000"/>
                </a:solidFill>
                <a:latin typeface="Helvetica" charset="0"/>
              </a:rPr>
              <a:t>MISK code</a:t>
            </a:r>
          </a:p>
        </p:txBody>
      </p:sp>
      <p:sp>
        <p:nvSpPr>
          <p:cNvPr id="3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82000" y="6644030"/>
            <a:ext cx="762000" cy="152400"/>
          </a:xfrm>
          <a:prstGeom prst="rect">
            <a:avLst/>
          </a:prstGeom>
        </p:spPr>
        <p:txBody>
          <a:bodyPr anchor="ctr"/>
          <a:lstStyle/>
          <a:p>
            <a:pPr algn="r">
              <a:buNone/>
            </a:pPr>
            <a:fld id="{EA156BE8-D398-41ED-875F-D18C1F4DBF58}" type="slidenum">
              <a:rPr lang="en-US" sz="1000" i="0" smtClean="0"/>
              <a:pPr algn="r">
                <a:buNone/>
              </a:pPr>
              <a:t>38</a:t>
            </a:fld>
            <a:endParaRPr lang="en-US" sz="1000" i="0" dirty="0"/>
          </a:p>
        </p:txBody>
      </p:sp>
      <p:sp>
        <p:nvSpPr>
          <p:cNvPr id="30" name="Rectangle 29"/>
          <p:cNvSpPr/>
          <p:nvPr/>
        </p:nvSpPr>
        <p:spPr>
          <a:xfrm>
            <a:off x="7171863" y="5989928"/>
            <a:ext cx="165827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200" i="1" dirty="0" smtClean="0"/>
              <a:t>S. </a:t>
            </a:r>
            <a:r>
              <a:rPr lang="en-US" sz="1200" i="1" dirty="0" err="1" smtClean="0"/>
              <a:t>Sabbagh</a:t>
            </a:r>
            <a:r>
              <a:rPr lang="en-US" sz="1200" i="1" dirty="0" smtClean="0"/>
              <a:t>, NF 2010</a:t>
            </a:r>
          </a:p>
          <a:p>
            <a:pPr algn="ctr"/>
            <a:r>
              <a:rPr lang="en-US" sz="1200" i="1" dirty="0" smtClean="0"/>
              <a:t>J. </a:t>
            </a:r>
            <a:r>
              <a:rPr lang="en-US" sz="1200" i="1" dirty="0" err="1" smtClean="0"/>
              <a:t>Berkery</a:t>
            </a:r>
            <a:r>
              <a:rPr lang="en-US" sz="1200" i="1" dirty="0" smtClean="0"/>
              <a:t>, PRL 2010</a:t>
            </a:r>
          </a:p>
        </p:txBody>
      </p:sp>
    </p:spTree>
    <p:extLst>
      <p:ext uri="{BB962C8B-B14F-4D97-AF65-F5344CB8AC3E}">
        <p14:creationId xmlns:p14="http://schemas.microsoft.com/office/powerpoint/2010/main" val="1424308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M3D-C</a:t>
            </a:r>
            <a:r>
              <a:rPr lang="en-US" sz="3200" baseline="30000" dirty="0" smtClean="0"/>
              <a:t>1</a:t>
            </a:r>
            <a:r>
              <a:rPr lang="en-US" sz="3200" dirty="0" smtClean="0"/>
              <a:t> modeling of Vertical Displacement </a:t>
            </a:r>
            <a:br>
              <a:rPr lang="en-US" sz="3200" dirty="0" smtClean="0"/>
            </a:br>
            <a:r>
              <a:rPr lang="en-US" sz="3200" dirty="0" smtClean="0"/>
              <a:t>Events (VDEs) has been extended to 3D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7725"/>
            <a:ext cx="9144000" cy="211082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Implemented arbitrary thickness resistive wall, giving 3 region computational space (vacuum, RW, plasma)</a:t>
            </a:r>
          </a:p>
          <a:p>
            <a:r>
              <a:rPr lang="en-US" sz="2000" dirty="0" smtClean="0"/>
              <a:t>3D modeling of NSTX VDE with realistic wall resistivity (</a:t>
            </a:r>
            <a:r>
              <a:rPr lang="en-US" sz="2000" dirty="0" err="1" smtClean="0"/>
              <a:t>Jardin</a:t>
            </a:r>
            <a:r>
              <a:rPr lang="en-US" sz="2000" dirty="0" smtClean="0"/>
              <a:t>, Ferraro)</a:t>
            </a:r>
          </a:p>
          <a:p>
            <a:pPr lvl="1"/>
            <a:r>
              <a:rPr lang="en-US" sz="1800" dirty="0" smtClean="0"/>
              <a:t>n=1 growth slow during drift (RWM?), growth then accelerates (external kink?)</a:t>
            </a:r>
          </a:p>
          <a:p>
            <a:pPr lvl="1"/>
            <a:r>
              <a:rPr lang="en-US" sz="1800" dirty="0" smtClean="0"/>
              <a:t>Halo currents begin to form when plasma makes contact with vessel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t="29859" r="27588" b="9295"/>
          <a:stretch/>
        </p:blipFill>
        <p:spPr>
          <a:xfrm>
            <a:off x="228600" y="2819400"/>
            <a:ext cx="2958602" cy="3686872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6031552" y="3749809"/>
            <a:ext cx="2758187" cy="14893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smtClean="0">
                <a:solidFill>
                  <a:schemeClr val="tx1"/>
                </a:solidFill>
              </a:rPr>
              <a:t>Disruption phase 2700 &lt; t &lt; 2950</a:t>
            </a: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2100" b="1" dirty="0" smtClean="0">
                <a:solidFill>
                  <a:schemeClr val="tx1"/>
                </a:solidFill>
              </a:rPr>
              <a:t>Contours of RB</a:t>
            </a:r>
            <a:r>
              <a:rPr lang="en-US" sz="2100" b="1" baseline="-25000" dirty="0" smtClean="0">
                <a:solidFill>
                  <a:schemeClr val="tx1"/>
                </a:solidFill>
              </a:rPr>
              <a:t>T</a:t>
            </a:r>
            <a:r>
              <a:rPr lang="en-US" sz="2100" b="1" dirty="0" smtClean="0">
                <a:solidFill>
                  <a:schemeClr val="tx1"/>
                </a:solidFill>
              </a:rPr>
              <a:t> show halo currents</a:t>
            </a: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76224" y="2904032"/>
            <a:ext cx="2822170" cy="3231782"/>
            <a:chOff x="4953261" y="1589258"/>
            <a:chExt cx="4184976" cy="479238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5949" y="1600200"/>
              <a:ext cx="2044451" cy="2305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4368" y="1600200"/>
              <a:ext cx="2023869" cy="2305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261" y="4038599"/>
              <a:ext cx="2057139" cy="2343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764" y="4038599"/>
              <a:ext cx="2076473" cy="2343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546905" y="1589258"/>
              <a:ext cx="1449964" cy="77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RB</a:t>
              </a:r>
              <a:r>
                <a:rPr lang="en-US" sz="1400" baseline="-25000" dirty="0" smtClean="0">
                  <a:solidFill>
                    <a:schemeClr val="bg1"/>
                  </a:solidFill>
                </a:rPr>
                <a:t>T</a:t>
              </a:r>
              <a:r>
                <a:rPr lang="en-US" sz="1400" dirty="0" smtClean="0">
                  <a:solidFill>
                    <a:schemeClr val="bg1"/>
                  </a:solidFill>
                </a:rPr>
                <a:t>  t = 2850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88273" y="1600200"/>
              <a:ext cx="1449964" cy="77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RB</a:t>
              </a:r>
              <a:r>
                <a:rPr lang="en-US" sz="1400" baseline="-25000" dirty="0" smtClean="0">
                  <a:solidFill>
                    <a:schemeClr val="bg1"/>
                  </a:solidFill>
                </a:rPr>
                <a:t>T</a:t>
              </a:r>
              <a:r>
                <a:rPr lang="en-US" sz="1400" dirty="0" smtClean="0">
                  <a:solidFill>
                    <a:schemeClr val="bg1"/>
                  </a:solidFill>
                </a:rPr>
                <a:t>  t = 2875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46905" y="4038599"/>
              <a:ext cx="1449964" cy="77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RB</a:t>
              </a:r>
              <a:r>
                <a:rPr lang="en-US" sz="1400" baseline="-25000" dirty="0" smtClean="0">
                  <a:solidFill>
                    <a:schemeClr val="bg1"/>
                  </a:solidFill>
                </a:rPr>
                <a:t>T</a:t>
              </a:r>
              <a:r>
                <a:rPr lang="en-US" sz="1400" dirty="0" smtClean="0">
                  <a:solidFill>
                    <a:schemeClr val="bg1"/>
                  </a:solidFill>
                </a:rPr>
                <a:t>  t = 2900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88273" y="4038599"/>
              <a:ext cx="1449964" cy="77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RB</a:t>
              </a:r>
              <a:r>
                <a:rPr lang="en-US" sz="1400" baseline="-25000" dirty="0" smtClean="0">
                  <a:solidFill>
                    <a:schemeClr val="bg1"/>
                  </a:solidFill>
                </a:rPr>
                <a:t>T</a:t>
              </a:r>
              <a:r>
                <a:rPr lang="en-US" sz="1400" dirty="0" smtClean="0">
                  <a:solidFill>
                    <a:schemeClr val="bg1"/>
                  </a:solidFill>
                </a:rPr>
                <a:t>  t = 2918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5284" y="3227068"/>
            <a:ext cx="2397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NSTX Discharge 132859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96200" y="6019800"/>
            <a:ext cx="1345240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NSTX-U / PPPL</a:t>
            </a:r>
          </a:p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Theory Partnership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71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ontent Placeholder 2"/>
          <p:cNvSpPr txBox="1">
            <a:spLocks/>
          </p:cNvSpPr>
          <p:nvPr/>
        </p:nvSpPr>
        <p:spPr>
          <a:xfrm>
            <a:off x="152401" y="1143000"/>
            <a:ext cx="4952999" cy="51816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R="0" lvl="0" algn="ctr" defTabSz="914400" rtl="0" eaLnBrk="0" fontAlgn="base" latinLnBrk="0" hangingPunct="0">
              <a:spcBef>
                <a:spcPct val="2000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ST Extends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Predictive Capability for ITER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and Toroidal Science 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460375" lvl="1" indent="-342900" eaLnBrk="0" hangingPunct="0">
              <a:lnSpc>
                <a:spcPct val="80000"/>
              </a:lnSpc>
              <a:spcBef>
                <a:spcPts val="1176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336699"/>
                </a:solidFill>
                <a:latin typeface="Arial Narrow" pitchFamily="34" charset="0"/>
              </a:rPr>
              <a:t>High </a:t>
            </a:r>
            <a:r>
              <a:rPr lang="en-US" sz="2400" i="0" kern="0" dirty="0" smtClean="0">
                <a:solidFill>
                  <a:srgbClr val="336699"/>
                </a:solidFill>
                <a:latin typeface="Symbol" pitchFamily="18" charset="2"/>
              </a:rPr>
              <a:t>b </a:t>
            </a:r>
            <a:r>
              <a:rPr lang="en-US" sz="2400" i="0" kern="0" dirty="0" smtClean="0">
                <a:solidFill>
                  <a:srgbClr val="336699"/>
                </a:solidFill>
                <a:latin typeface="Arial Narrow" panose="020B0606020202030204" pitchFamily="34" charset="0"/>
                <a:cs typeface="Helvetica Neue"/>
              </a:rPr>
              <a:t>physics</a:t>
            </a:r>
            <a:r>
              <a:rPr lang="en-US" sz="2400" i="0" kern="0" dirty="0" smtClean="0">
                <a:solidFill>
                  <a:srgbClr val="336699"/>
                </a:solidFill>
                <a:latin typeface="Arial Narrow" panose="020B0606020202030204" pitchFamily="34" charset="0"/>
              </a:rPr>
              <a:t>, </a:t>
            </a:r>
            <a:r>
              <a:rPr lang="en-US" sz="2400" i="0" kern="0" dirty="0">
                <a:solidFill>
                  <a:srgbClr val="336699"/>
                </a:solidFill>
                <a:latin typeface="Arial Narrow" pitchFamily="34" charset="0"/>
              </a:rPr>
              <a:t>rotation, </a:t>
            </a:r>
            <a:r>
              <a:rPr lang="en-US" sz="2400" i="0" kern="0" dirty="0" smtClean="0">
                <a:solidFill>
                  <a:srgbClr val="336699"/>
                </a:solidFill>
                <a:latin typeface="Arial Narrow" pitchFamily="34" charset="0"/>
              </a:rPr>
              <a:t>shaping extend stability, transport knowledge</a:t>
            </a:r>
          </a:p>
          <a:p>
            <a:pPr marL="460375" lvl="1" indent="-342900" eaLnBrk="0" hangingPunct="0">
              <a:lnSpc>
                <a:spcPct val="80000"/>
              </a:lnSpc>
              <a:spcBef>
                <a:spcPts val="1176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336699"/>
                </a:solidFill>
                <a:latin typeface="Arial Narrow" pitchFamily="34" charset="0"/>
              </a:rPr>
              <a:t>STs can more easily study electron scale turbulence at low </a:t>
            </a:r>
            <a:r>
              <a:rPr lang="en-US" sz="2400" kern="0" dirty="0" err="1">
                <a:solidFill>
                  <a:srgbClr val="336699"/>
                </a:solidFill>
                <a:latin typeface="Arial Narrow" pitchFamily="34" charset="0"/>
              </a:rPr>
              <a:t>collisionality</a:t>
            </a:r>
            <a:r>
              <a:rPr lang="en-US" sz="2400" kern="0" dirty="0">
                <a:solidFill>
                  <a:srgbClr val="336699"/>
                </a:solidFill>
                <a:latin typeface="Arial Narrow" pitchFamily="34" charset="0"/>
              </a:rPr>
              <a:t> </a:t>
            </a:r>
            <a:r>
              <a:rPr lang="en-US" sz="2400" kern="0" dirty="0">
                <a:solidFill>
                  <a:srgbClr val="336699"/>
                </a:solidFill>
                <a:latin typeface="Arial Narrow" pitchFamily="34" charset="0"/>
                <a:sym typeface="Wingdings" panose="05000000000000000000" pitchFamily="2" charset="2"/>
              </a:rPr>
              <a:t></a:t>
            </a:r>
            <a:r>
              <a:rPr lang="en-US" sz="2400" kern="0" dirty="0">
                <a:solidFill>
                  <a:srgbClr val="FF0000"/>
                </a:solidFill>
                <a:latin typeface="Arial Narrow" pitchFamily="34" charset="0"/>
                <a:sym typeface="Wingdings" panose="05000000000000000000" pitchFamily="2" charset="2"/>
              </a:rPr>
              <a:t> important for all magnetic </a:t>
            </a:r>
            <a:r>
              <a:rPr lang="en-US" sz="2400" kern="0" dirty="0" smtClean="0">
                <a:solidFill>
                  <a:srgbClr val="FF0000"/>
                </a:solidFill>
                <a:latin typeface="Arial Narrow" pitchFamily="34" charset="0"/>
                <a:sym typeface="Wingdings" panose="05000000000000000000" pitchFamily="2" charset="2"/>
              </a:rPr>
              <a:t>fusion</a:t>
            </a:r>
            <a:endParaRPr lang="en-US" sz="2400" i="0" kern="0" dirty="0">
              <a:solidFill>
                <a:srgbClr val="336699"/>
              </a:solidFill>
            </a:endParaRPr>
          </a:p>
          <a:p>
            <a:pPr marL="460375" lvl="1" indent="-342900" eaLnBrk="0" hangingPunct="0">
              <a:lnSpc>
                <a:spcPct val="80000"/>
              </a:lnSpc>
              <a:spcBef>
                <a:spcPts val="1176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i="0" kern="0" dirty="0" smtClean="0">
                <a:solidFill>
                  <a:srgbClr val="336699"/>
                </a:solidFill>
                <a:latin typeface="Arial Narrow" pitchFamily="34" charset="0"/>
              </a:rPr>
              <a:t>NBI fast-ions in present STs mimic DT fusion product parameters in ITER   </a:t>
            </a:r>
            <a:r>
              <a:rPr lang="en-US" sz="2400" i="0" kern="0" dirty="0" smtClean="0">
                <a:solidFill>
                  <a:srgbClr val="336699"/>
                </a:solidFill>
                <a:latin typeface="Arial Narrow" pitchFamily="34" charset="0"/>
                <a:sym typeface="Wingdings" panose="05000000000000000000" pitchFamily="2" charset="2"/>
              </a:rPr>
              <a:t> </a:t>
            </a:r>
            <a:r>
              <a:rPr lang="en-US" sz="2400" i="0" kern="0" dirty="0" smtClean="0">
                <a:solidFill>
                  <a:srgbClr val="FF0000"/>
                </a:solidFill>
                <a:latin typeface="Arial Narrow" pitchFamily="34" charset="0"/>
                <a:sym typeface="Wingdings" panose="05000000000000000000" pitchFamily="2" charset="2"/>
              </a:rPr>
              <a:t>study burning plasma science</a:t>
            </a:r>
            <a:endParaRPr lang="en-US" sz="2400" i="0" kern="0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 marL="460375" lvl="1" indent="-342900" eaLnBrk="0" hangingPunct="0">
              <a:lnSpc>
                <a:spcPct val="80000"/>
              </a:lnSpc>
              <a:spcBef>
                <a:spcPts val="1176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i="0" kern="0" dirty="0" smtClean="0">
                <a:solidFill>
                  <a:srgbClr val="336699"/>
                </a:solidFill>
                <a:latin typeface="Arial Narrow" pitchFamily="34" charset="0"/>
              </a:rPr>
              <a:t>Access ITER-level </a:t>
            </a:r>
            <a:r>
              <a:rPr lang="en-US" sz="2400" i="0" kern="0" dirty="0" err="1" smtClean="0">
                <a:solidFill>
                  <a:srgbClr val="336699"/>
                </a:solidFill>
                <a:latin typeface="Arial Narrow" pitchFamily="34" charset="0"/>
              </a:rPr>
              <a:t>divertor</a:t>
            </a:r>
            <a:r>
              <a:rPr lang="en-US" sz="2400" i="0" kern="0" dirty="0" smtClean="0">
                <a:solidFill>
                  <a:srgbClr val="336699"/>
                </a:solidFill>
                <a:latin typeface="Arial Narrow" pitchFamily="34" charset="0"/>
              </a:rPr>
              <a:t> heat fluxes </a:t>
            </a:r>
            <a:r>
              <a:rPr lang="en-US" sz="2400" i="0" kern="0" dirty="0" smtClean="0">
                <a:solidFill>
                  <a:srgbClr val="336699"/>
                </a:solidFill>
                <a:latin typeface="Arial Narrow" pitchFamily="34" charset="0"/>
                <a:sym typeface="Wingdings" panose="05000000000000000000" pitchFamily="2" charset="2"/>
              </a:rPr>
              <a:t></a:t>
            </a:r>
            <a:r>
              <a:rPr lang="en-US" sz="2400" i="0" kern="0" dirty="0" smtClean="0">
                <a:solidFill>
                  <a:srgbClr val="336699"/>
                </a:solidFill>
                <a:latin typeface="Arial Narrow" pitchFamily="34" charset="0"/>
              </a:rPr>
              <a:t> </a:t>
            </a:r>
            <a:r>
              <a:rPr lang="en-US" sz="2400" i="0" kern="0" dirty="0" smtClean="0">
                <a:solidFill>
                  <a:srgbClr val="FF0000"/>
                </a:solidFill>
                <a:latin typeface="Arial Narrow" pitchFamily="34" charset="0"/>
              </a:rPr>
              <a:t>study SOL / detachment physics </a:t>
            </a:r>
          </a:p>
        </p:txBody>
      </p:sp>
      <p:sp>
        <p:nvSpPr>
          <p:cNvPr id="67" name="Rectangle 4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298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600" i="0" dirty="0" smtClean="0">
                <a:solidFill>
                  <a:srgbClr val="336699"/>
                </a:solidFill>
              </a:rPr>
              <a:t>Unique ST properties support ITER</a:t>
            </a:r>
            <a:endParaRPr lang="en-US" sz="3600" i="0" dirty="0">
              <a:solidFill>
                <a:srgbClr val="336699"/>
              </a:solidFill>
              <a:latin typeface="Helvetica Neue" charset="0"/>
            </a:endParaRPr>
          </a:p>
        </p:txBody>
      </p:sp>
      <p:grpSp>
        <p:nvGrpSpPr>
          <p:cNvPr id="9" name="Group 136"/>
          <p:cNvGrpSpPr/>
          <p:nvPr/>
        </p:nvGrpSpPr>
        <p:grpSpPr>
          <a:xfrm>
            <a:off x="5943600" y="1741268"/>
            <a:ext cx="3051175" cy="4049931"/>
            <a:chOff x="4114800" y="1030069"/>
            <a:chExt cx="2057400" cy="2856131"/>
          </a:xfrm>
        </p:grpSpPr>
        <p:pic>
          <p:nvPicPr>
            <p:cNvPr id="10" name="Picture 3" descr="C:\Users\jmenard\Documents\My Files\PPPL\Projects\ITER\Graphics and Images\iter_plasma_med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14800" y="1800759"/>
              <a:ext cx="2057400" cy="2085441"/>
            </a:xfrm>
            <a:prstGeom prst="rect">
              <a:avLst/>
            </a:prstGeom>
            <a:noFill/>
          </p:spPr>
        </p:pic>
        <p:sp>
          <p:nvSpPr>
            <p:cNvPr id="11" name="Text Box 39"/>
            <p:cNvSpPr txBox="1">
              <a:spLocks noChangeArrowheads="1"/>
            </p:cNvSpPr>
            <p:nvPr/>
          </p:nvSpPr>
          <p:spPr bwMode="auto">
            <a:xfrm>
              <a:off x="4191000" y="1030069"/>
              <a:ext cx="1828800" cy="612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sz="2800" i="0" dirty="0" smtClean="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rPr>
                <a:t>Burning Plasma Physics </a:t>
              </a:r>
              <a:r>
                <a:rPr lang="en-US" sz="2800" i="0" dirty="0" smtClean="0">
                  <a:solidFill>
                    <a:srgbClr val="336699"/>
                  </a:solidFill>
                  <a:latin typeface="Arial Narrow" pitchFamily="34" charset="0"/>
                  <a:ea typeface="MS PGothic" pitchFamily="34" charset="-128"/>
                </a:rPr>
                <a:t>- ITER</a:t>
              </a:r>
              <a:endParaRPr lang="en-US" sz="2400" i="0" dirty="0">
                <a:solidFill>
                  <a:srgbClr val="336699"/>
                </a:solidFill>
                <a:latin typeface="Arial Narrow" pitchFamily="34" charset="0"/>
                <a:ea typeface="MS PGothic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0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M3D-C</a:t>
            </a:r>
            <a:r>
              <a:rPr lang="en-US" sz="3200" baseline="30000" dirty="0" smtClean="0"/>
              <a:t>1</a:t>
            </a:r>
            <a:r>
              <a:rPr lang="en-US" sz="3200" dirty="0" smtClean="0"/>
              <a:t> with resistive wall capability will be used to </a:t>
            </a:r>
            <a:br>
              <a:rPr lang="en-US" sz="3200" dirty="0" smtClean="0"/>
            </a:br>
            <a:r>
              <a:rPr lang="en-US" sz="3200" dirty="0" smtClean="0"/>
              <a:t>determine optimal placement of new halo sensors </a:t>
            </a:r>
            <a:endParaRPr lang="en-US" sz="3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9050" y="990600"/>
            <a:ext cx="904875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Dynamics of halo currents and forces critical for ITER: particular concern are halo current asymmetries and rotation</a:t>
            </a:r>
          </a:p>
          <a:p>
            <a:r>
              <a:rPr lang="en-US" sz="20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New sensors will measure halo currents, B-fields and </a:t>
            </a:r>
            <a:r>
              <a:rPr lang="en-US" sz="2000" dirty="0" err="1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JxB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 forces in NSTX-U</a:t>
            </a:r>
          </a:p>
          <a:p>
            <a:r>
              <a:rPr lang="en-US" sz="2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Critical theoretical issues: (</a:t>
            </a:r>
            <a:r>
              <a:rPr lang="en-US" sz="2000" dirty="0" err="1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i</a:t>
            </a:r>
            <a:r>
              <a:rPr lang="en-US" sz="2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) role of boundary conditions (ii) halo current distributions in 3D conducting structures (new post-doc D. </a:t>
            </a:r>
            <a:r>
              <a:rPr lang="en-US" sz="2000" dirty="0" err="1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Pfefferle</a:t>
            </a:r>
            <a:r>
              <a:rPr lang="en-US" sz="2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)</a:t>
            </a:r>
            <a:endParaRPr lang="en-US" sz="20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4" descr="Screen Shot 2014-02-03 at 8.22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91440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2400" y="6199257"/>
            <a:ext cx="44196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1" indent="-457200" algn="ctr">
              <a:spcBef>
                <a:spcPts val="0"/>
              </a:spcBef>
            </a:pPr>
            <a:r>
              <a:rPr lang="en-US" sz="1700" dirty="0" smtClean="0">
                <a:solidFill>
                  <a:srgbClr val="004080"/>
                </a:solidFill>
              </a:rPr>
              <a:t>R15/16-3</a:t>
            </a:r>
            <a:r>
              <a:rPr lang="en-US" sz="1700" dirty="0">
                <a:solidFill>
                  <a:srgbClr val="004080"/>
                </a:solidFill>
              </a:rPr>
              <a:t>, 17-2, 18-2, 2016 JRT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0" y="6015335"/>
            <a:ext cx="1345240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NSTX-U / PPPL</a:t>
            </a:r>
          </a:p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Theory Partnership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03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Study of RMP characteristics with NCC extended with TRIP3D (T. Evans, GA) – 2x12 NCC (and 2x7) favorable for RMP 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012116"/>
            <a:ext cx="88392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Vacuum Island Overlap Width (VIOW) analysis shows full NCC 1kAt can produce sufficient VIOW in a wide range of q</a:t>
            </a:r>
            <a:r>
              <a:rPr lang="en-US" sz="2000" baseline="-25000" dirty="0" smtClean="0"/>
              <a:t>95</a:t>
            </a:r>
            <a:r>
              <a:rPr lang="en-US" sz="2000" dirty="0" smtClean="0"/>
              <a:t>, but partial NCC needs more currents with low q</a:t>
            </a:r>
            <a:r>
              <a:rPr lang="en-US" sz="2000" baseline="-25000" dirty="0" smtClean="0"/>
              <a:t>95</a:t>
            </a:r>
            <a:r>
              <a:rPr lang="en-US" sz="2000" dirty="0" smtClean="0"/>
              <a:t> targets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Also shows 2x7, with “one” more additional array upon partial NCC can provide the greater VIOW by </a:t>
            </a:r>
            <a:r>
              <a:rPr lang="en-US" sz="1800" dirty="0" err="1" smtClean="0"/>
              <a:t>toroidal</a:t>
            </a:r>
            <a:r>
              <a:rPr lang="en-US" sz="1800" dirty="0" smtClean="0"/>
              <a:t> coupling (n=2,4,9)</a:t>
            </a:r>
            <a:endParaRPr lang="en-US" dirty="0" smtClean="0"/>
          </a:p>
        </p:txBody>
      </p:sp>
      <p:pic>
        <p:nvPicPr>
          <p:cNvPr id="3" name="Picture 2" descr="Screen Shot 2015-04-22 at 5.42.3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781300"/>
            <a:ext cx="4850815" cy="3505200"/>
          </a:xfrm>
          <a:prstGeom prst="rect">
            <a:avLst/>
          </a:prstGeom>
        </p:spPr>
      </p:pic>
      <p:pic>
        <p:nvPicPr>
          <p:cNvPr id="7" name="Picture 6" descr="Screen Shot 2015-04-22 at 5.38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590800"/>
            <a:ext cx="3462251" cy="3886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6629400" y="2286000"/>
            <a:ext cx="533400" cy="6858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450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783079" y="1066799"/>
            <a:ext cx="5532120" cy="4724399"/>
            <a:chOff x="6244165" y="1143000"/>
            <a:chExt cx="3073400" cy="2624665"/>
          </a:xfrm>
        </p:grpSpPr>
        <p:pic>
          <p:nvPicPr>
            <p:cNvPr id="14351" name="Picture 4" descr="untitl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24600" y="1201039"/>
              <a:ext cx="2649538" cy="2378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Text Box 6"/>
            <p:cNvSpPr txBox="1">
              <a:spLocks noChangeArrowheads="1"/>
            </p:cNvSpPr>
            <p:nvPr/>
          </p:nvSpPr>
          <p:spPr bwMode="auto">
            <a:xfrm>
              <a:off x="6244165" y="3562481"/>
              <a:ext cx="3073400" cy="205184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Normalized </a:t>
              </a:r>
              <a:r>
                <a:rPr lang="en-US" sz="2400" i="0" dirty="0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electron </a:t>
              </a:r>
              <a:r>
                <a:rPr lang="en-US" sz="2400" i="0" dirty="0" err="1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collisionality</a:t>
              </a:r>
              <a:r>
                <a:rPr lang="en-US" sz="2400" i="0" dirty="0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 </a:t>
              </a:r>
              <a:r>
                <a:rPr lang="en-US" sz="2000" i="0" dirty="0">
                  <a:solidFill>
                    <a:schemeClr val="tx1"/>
                  </a:solidFill>
                  <a:latin typeface="Symbol" pitchFamily="18" charset="2"/>
                  <a:cs typeface="Arial" charset="0"/>
                </a:rPr>
                <a:t>n</a:t>
              </a:r>
              <a:r>
                <a:rPr lang="en-US" sz="2000" i="0" baseline="-25000" dirty="0">
                  <a:solidFill>
                    <a:schemeClr val="tx1"/>
                  </a:solidFill>
                  <a:cs typeface="Arial" charset="0"/>
                </a:rPr>
                <a:t>e</a:t>
              </a:r>
              <a:r>
                <a:rPr lang="en-US" sz="2000" i="0" dirty="0">
                  <a:solidFill>
                    <a:schemeClr val="tx1"/>
                  </a:solidFill>
                  <a:cs typeface="Arial" charset="0"/>
                </a:rPr>
                <a:t>* </a:t>
              </a:r>
              <a:r>
                <a:rPr lang="en-US" sz="2000" i="0" dirty="0">
                  <a:solidFill>
                    <a:schemeClr val="tx1"/>
                  </a:solidFill>
                  <a:cs typeface="Arial" charset="0"/>
                  <a:sym typeface="Symbol" pitchFamily="18" charset="2"/>
                </a:rPr>
                <a:t> </a:t>
              </a:r>
              <a:r>
                <a:rPr lang="en-US" sz="24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n</a:t>
              </a:r>
              <a:r>
                <a:rPr lang="en-US" sz="24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e </a:t>
              </a:r>
              <a:r>
                <a:rPr lang="en-US" sz="24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/</a:t>
              </a:r>
              <a:r>
                <a:rPr lang="en-US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 </a:t>
              </a:r>
              <a:r>
                <a:rPr lang="en-US" sz="24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T</a:t>
              </a:r>
              <a:r>
                <a:rPr lang="en-US" sz="24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e</a:t>
              </a:r>
              <a:r>
                <a:rPr lang="en-US" sz="2400" i="0" baseline="3000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2</a:t>
              </a:r>
              <a:endParaRPr lang="en-US" sz="2000" i="0" baseline="3000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endParaRPr>
            </a:p>
          </p:txBody>
        </p:sp>
        <p:sp>
          <p:nvSpPr>
            <p:cNvPr id="14353" name="Text Box 11"/>
            <p:cNvSpPr txBox="1">
              <a:spLocks noChangeArrowheads="1"/>
            </p:cNvSpPr>
            <p:nvPr/>
          </p:nvSpPr>
          <p:spPr bwMode="auto">
            <a:xfrm>
              <a:off x="6772486" y="2283558"/>
              <a:ext cx="647545" cy="359073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i="0">
                  <a:solidFill>
                    <a:schemeClr val="tx1"/>
                  </a:solidFill>
                </a:rPr>
                <a:t>ITER-like scaling</a:t>
              </a:r>
            </a:p>
          </p:txBody>
        </p:sp>
        <p:sp>
          <p:nvSpPr>
            <p:cNvPr id="14354" name="Text Box 12"/>
            <p:cNvSpPr txBox="1">
              <a:spLocks noChangeArrowheads="1"/>
            </p:cNvSpPr>
            <p:nvPr/>
          </p:nvSpPr>
          <p:spPr bwMode="auto">
            <a:xfrm>
              <a:off x="6772485" y="1143000"/>
              <a:ext cx="771022" cy="389850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i="0">
                  <a:solidFill>
                    <a:srgbClr val="FF0000"/>
                  </a:solidFill>
                </a:rPr>
                <a:t>ST-FNSF </a:t>
              </a:r>
            </a:p>
            <a:p>
              <a:pPr algn="ctr">
                <a:spcBef>
                  <a:spcPct val="20000"/>
                </a:spcBef>
              </a:pPr>
              <a:endParaRPr lang="en-US" sz="1800" i="0">
                <a:solidFill>
                  <a:srgbClr val="FF0000"/>
                </a:solidFill>
              </a:endParaRPr>
            </a:p>
          </p:txBody>
        </p:sp>
        <p:sp>
          <p:nvSpPr>
            <p:cNvPr id="14355" name="Arc 13"/>
            <p:cNvSpPr>
              <a:spLocks/>
            </p:cNvSpPr>
            <p:nvPr/>
          </p:nvSpPr>
          <p:spPr bwMode="auto">
            <a:xfrm rot="549913" flipH="1">
              <a:off x="6727967" y="2287608"/>
              <a:ext cx="1442136" cy="711330"/>
            </a:xfrm>
            <a:custGeom>
              <a:avLst/>
              <a:gdLst>
                <a:gd name="T0" fmla="*/ 0 w 20035"/>
                <a:gd name="T1" fmla="*/ 2147483647 h 21600"/>
                <a:gd name="T2" fmla="*/ 2147483647 w 20035"/>
                <a:gd name="T3" fmla="*/ 2147483647 h 21600"/>
                <a:gd name="T4" fmla="*/ 2147483647 w 2003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0035"/>
                <a:gd name="T10" fmla="*/ 0 h 21600"/>
                <a:gd name="T11" fmla="*/ 20035 w 200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35" h="21600" fill="none" extrusionOk="0">
                  <a:moveTo>
                    <a:pt x="-1" y="6029"/>
                  </a:moveTo>
                  <a:cubicBezTo>
                    <a:pt x="4023" y="2160"/>
                    <a:pt x="9388" y="-1"/>
                    <a:pt x="14971" y="0"/>
                  </a:cubicBezTo>
                  <a:cubicBezTo>
                    <a:pt x="16676" y="0"/>
                    <a:pt x="18376" y="202"/>
                    <a:pt x="20034" y="602"/>
                  </a:cubicBezTo>
                </a:path>
                <a:path w="20035" h="21600" stroke="0" extrusionOk="0">
                  <a:moveTo>
                    <a:pt x="-1" y="6029"/>
                  </a:moveTo>
                  <a:cubicBezTo>
                    <a:pt x="4023" y="2160"/>
                    <a:pt x="9388" y="-1"/>
                    <a:pt x="14971" y="0"/>
                  </a:cubicBezTo>
                  <a:cubicBezTo>
                    <a:pt x="16676" y="0"/>
                    <a:pt x="18376" y="202"/>
                    <a:pt x="20034" y="602"/>
                  </a:cubicBezTo>
                  <a:lnTo>
                    <a:pt x="14971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/>
            <a:lstStyle/>
            <a:p>
              <a:endParaRPr lang="en-US" sz="2000" i="0"/>
            </a:p>
          </p:txBody>
        </p:sp>
        <p:sp>
          <p:nvSpPr>
            <p:cNvPr id="14356" name="Line 14"/>
            <p:cNvSpPr>
              <a:spLocks noChangeShapeType="1"/>
            </p:cNvSpPr>
            <p:nvPr/>
          </p:nvSpPr>
          <p:spPr bwMode="auto">
            <a:xfrm>
              <a:off x="7549539" y="1894823"/>
              <a:ext cx="0" cy="5183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000" i="0"/>
            </a:p>
          </p:txBody>
        </p:sp>
        <p:sp>
          <p:nvSpPr>
            <p:cNvPr id="14357" name="Line 15"/>
            <p:cNvSpPr>
              <a:spLocks noChangeShapeType="1"/>
            </p:cNvSpPr>
            <p:nvPr/>
          </p:nvSpPr>
          <p:spPr bwMode="auto">
            <a:xfrm>
              <a:off x="8197084" y="1894823"/>
              <a:ext cx="0" cy="6478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000" i="0"/>
            </a:p>
          </p:txBody>
        </p:sp>
        <p:sp>
          <p:nvSpPr>
            <p:cNvPr id="14358" name="Line 16"/>
            <p:cNvSpPr>
              <a:spLocks noChangeShapeType="1"/>
            </p:cNvSpPr>
            <p:nvPr/>
          </p:nvSpPr>
          <p:spPr bwMode="auto">
            <a:xfrm>
              <a:off x="7161013" y="1700456"/>
              <a:ext cx="0" cy="5183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 sz="2000" i="0"/>
            </a:p>
          </p:txBody>
        </p:sp>
        <p:sp>
          <p:nvSpPr>
            <p:cNvPr id="14359" name="Text Box 17"/>
            <p:cNvSpPr txBox="1">
              <a:spLocks noChangeArrowheads="1"/>
            </p:cNvSpPr>
            <p:nvPr/>
          </p:nvSpPr>
          <p:spPr bwMode="auto">
            <a:xfrm>
              <a:off x="7111098" y="1865128"/>
              <a:ext cx="104729" cy="205185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400" i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4360" name="Text Box 18"/>
            <p:cNvSpPr txBox="1">
              <a:spLocks noChangeArrowheads="1"/>
            </p:cNvSpPr>
            <p:nvPr/>
          </p:nvSpPr>
          <p:spPr bwMode="auto">
            <a:xfrm>
              <a:off x="7873311" y="1397000"/>
              <a:ext cx="971319" cy="121401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square" lIns="0" tIns="45720" rIns="0" bIns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400" i="0" dirty="0">
                  <a:solidFill>
                    <a:schemeClr val="tx1"/>
                  </a:solidFill>
                  <a:sym typeface="Math1"/>
                </a:rPr>
                <a:t> </a:t>
              </a:r>
              <a:r>
                <a:rPr lang="en-US" sz="1400" i="0" dirty="0">
                  <a:solidFill>
                    <a:schemeClr val="tx1"/>
                  </a:solidFill>
                </a:rPr>
                <a:t>constant q, </a:t>
              </a:r>
              <a:r>
                <a:rPr lang="en-US" sz="1400" i="0" dirty="0">
                  <a:solidFill>
                    <a:schemeClr val="tx1"/>
                  </a:solidFill>
                  <a:latin typeface="Symbol" pitchFamily="18" charset="2"/>
                </a:rPr>
                <a:t>b</a:t>
              </a:r>
              <a:r>
                <a:rPr lang="en-US" sz="1400" i="0" dirty="0">
                  <a:solidFill>
                    <a:schemeClr val="tx1"/>
                  </a:solidFill>
                  <a:latin typeface="Arial" pitchFamily="34" charset="0"/>
                </a:rPr>
                <a:t>, </a:t>
              </a:r>
              <a:r>
                <a:rPr lang="en-US" sz="1400" i="0" dirty="0" smtClean="0">
                  <a:solidFill>
                    <a:schemeClr val="tx1"/>
                  </a:solidFill>
                  <a:latin typeface="Symbol" pitchFamily="18" charset="2"/>
                </a:rPr>
                <a:t>r*</a:t>
              </a:r>
              <a:endParaRPr lang="en-US" sz="1400" i="0" dirty="0">
                <a:solidFill>
                  <a:schemeClr val="tx1"/>
                </a:solidFill>
                <a:latin typeface="Symbol" pitchFamily="18" charset="2"/>
              </a:endParaRPr>
            </a:p>
          </p:txBody>
        </p:sp>
        <p:sp>
          <p:nvSpPr>
            <p:cNvPr id="14361" name="Text Box 19"/>
            <p:cNvSpPr txBox="1">
              <a:spLocks noChangeArrowheads="1"/>
            </p:cNvSpPr>
            <p:nvPr/>
          </p:nvSpPr>
          <p:spPr bwMode="auto">
            <a:xfrm>
              <a:off x="7480976" y="1640758"/>
              <a:ext cx="775467" cy="359073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i="0" dirty="0">
                  <a:solidFill>
                    <a:srgbClr val="FF0000"/>
                  </a:solidFill>
                </a:rPr>
                <a:t>NSTX Upgrade</a:t>
              </a:r>
            </a:p>
          </p:txBody>
        </p:sp>
        <p:sp>
          <p:nvSpPr>
            <p:cNvPr id="14362" name="Line 20"/>
            <p:cNvSpPr>
              <a:spLocks noChangeShapeType="1"/>
            </p:cNvSpPr>
            <p:nvPr/>
          </p:nvSpPr>
          <p:spPr bwMode="auto">
            <a:xfrm flipH="1" flipV="1">
              <a:off x="6857872" y="1376510"/>
              <a:ext cx="1359844" cy="123099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 sz="2000" i="0"/>
            </a:p>
          </p:txBody>
        </p:sp>
        <p:sp>
          <p:nvSpPr>
            <p:cNvPr id="14363" name="Line 21"/>
            <p:cNvSpPr>
              <a:spLocks noChangeShapeType="1"/>
            </p:cNvSpPr>
            <p:nvPr/>
          </p:nvSpPr>
          <p:spPr bwMode="auto">
            <a:xfrm>
              <a:off x="7549539" y="2172876"/>
              <a:ext cx="64754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 sz="2000" i="0"/>
            </a:p>
          </p:txBody>
        </p:sp>
        <p:sp>
          <p:nvSpPr>
            <p:cNvPr id="54" name="Text Box 19"/>
            <p:cNvSpPr txBox="1">
              <a:spLocks noChangeArrowheads="1"/>
            </p:cNvSpPr>
            <p:nvPr/>
          </p:nvSpPr>
          <p:spPr bwMode="auto">
            <a:xfrm>
              <a:off x="8305800" y="2133600"/>
              <a:ext cx="546867" cy="205184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i="0" dirty="0" smtClean="0">
                  <a:solidFill>
                    <a:srgbClr val="FF0000"/>
                  </a:solidFill>
                </a:rPr>
                <a:t>NSTX</a:t>
              </a:r>
              <a:endParaRPr lang="en-US" sz="1800" i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6200" y="5939135"/>
            <a:ext cx="8991600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Favorable confinement results could lead to more compact ST reactors</a:t>
            </a:r>
            <a:endParaRPr lang="en-US" sz="26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Major motivation for NSTX/MAST Upgrades:  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if confinement trend continues, or is like conventional 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82000" y="6644030"/>
            <a:ext cx="762000" cy="152400"/>
          </a:xfrm>
          <a:prstGeom prst="rect">
            <a:avLst/>
          </a:prstGeom>
        </p:spPr>
        <p:txBody>
          <a:bodyPr anchor="ctr"/>
          <a:lstStyle/>
          <a:p>
            <a:pPr algn="r">
              <a:buNone/>
            </a:pPr>
            <a:fld id="{EA156BE8-D398-41ED-875F-D18C1F4DBF58}" type="slidenum">
              <a:rPr lang="en-US" sz="1000" i="0" smtClean="0"/>
              <a:pPr algn="r">
                <a:buNone/>
              </a:pPr>
              <a:t>42</a:t>
            </a:fld>
            <a:endParaRPr lang="en-US" sz="1000" i="0" dirty="0"/>
          </a:p>
        </p:txBody>
      </p:sp>
    </p:spTree>
    <p:extLst>
      <p:ext uri="{BB962C8B-B14F-4D97-AF65-F5344CB8AC3E}">
        <p14:creationId xmlns:p14="http://schemas.microsoft.com/office/powerpoint/2010/main" val="3613984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3"/>
          <p:cNvSpPr>
            <a:spLocks noChangeArrowheads="1"/>
          </p:cNvSpPr>
          <p:nvPr/>
        </p:nvSpPr>
        <p:spPr bwMode="auto">
          <a:xfrm>
            <a:off x="0" y="0"/>
            <a:ext cx="9144000" cy="96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308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2800" i="0" dirty="0" smtClean="0">
                <a:solidFill>
                  <a:srgbClr val="336699"/>
                </a:solidFill>
              </a:rPr>
              <a:t>High </a:t>
            </a:r>
            <a:r>
              <a:rPr lang="en-US" sz="2800" dirty="0">
                <a:solidFill>
                  <a:srgbClr val="336699"/>
                </a:solidFill>
              </a:rPr>
              <a:t>c</a:t>
            </a:r>
            <a:r>
              <a:rPr lang="en-US" sz="2800" i="0" dirty="0" smtClean="0">
                <a:solidFill>
                  <a:srgbClr val="336699"/>
                </a:solidFill>
              </a:rPr>
              <a:t>onfinement </a:t>
            </a:r>
            <a:r>
              <a:rPr lang="en-US" sz="2800" dirty="0" smtClean="0">
                <a:solidFill>
                  <a:srgbClr val="336699"/>
                </a:solidFill>
              </a:rPr>
              <a:t>m</a:t>
            </a:r>
            <a:r>
              <a:rPr lang="en-US" sz="2800" i="0" dirty="0" smtClean="0">
                <a:solidFill>
                  <a:srgbClr val="336699"/>
                </a:solidFill>
              </a:rPr>
              <a:t>ultiplier H needed for compact ST</a:t>
            </a:r>
          </a:p>
          <a:p>
            <a:pPr algn="ctr" eaLnBrk="0" hangingPunct="0">
              <a:lnSpc>
                <a:spcPts val="3080"/>
              </a:lnSpc>
              <a:spcBef>
                <a:spcPct val="0"/>
              </a:spcBef>
            </a:pPr>
            <a:r>
              <a:rPr lang="en-US" sz="2400" dirty="0">
                <a:solidFill>
                  <a:srgbClr val="C00000"/>
                </a:solidFill>
              </a:rPr>
              <a:t>Fusion gain Q depends strongly on “H”, Q </a:t>
            </a:r>
            <a:r>
              <a:rPr lang="en-US" sz="2400" dirty="0">
                <a:solidFill>
                  <a:srgbClr val="C00000"/>
                </a:solidFill>
                <a:latin typeface="Symbol" charset="2"/>
                <a:cs typeface="Symbol" charset="2"/>
              </a:rPr>
              <a:t>µ </a:t>
            </a:r>
            <a:r>
              <a:rPr lang="en-US" sz="2400" dirty="0">
                <a:solidFill>
                  <a:srgbClr val="C00000"/>
                </a:solidFill>
                <a:cs typeface="Arial" panose="020B0604020202020204" pitchFamily="34" charset="0"/>
              </a:rPr>
              <a:t>H </a:t>
            </a:r>
            <a:r>
              <a:rPr lang="en-US" sz="2400" baseline="30000" dirty="0" smtClean="0">
                <a:solidFill>
                  <a:srgbClr val="C00000"/>
                </a:solidFill>
                <a:cs typeface="Arial" panose="020B0604020202020204" pitchFamily="34" charset="0"/>
              </a:rPr>
              <a:t>5-7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3038" y="1219200"/>
            <a:ext cx="8794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457200">
              <a:buNone/>
            </a:pPr>
            <a:r>
              <a:rPr lang="en-US" sz="2400" i="0" dirty="0" smtClean="0">
                <a:solidFill>
                  <a:srgbClr val="000000"/>
                </a:solidFill>
              </a:rPr>
              <a:t>• Ion energy transport in H-mode ST plasmas near neoclassical level </a:t>
            </a:r>
            <a:r>
              <a:rPr lang="en-US" sz="2400" i="0" dirty="0" smtClean="0">
                <a:solidFill>
                  <a:srgbClr val="FF0000"/>
                </a:solidFill>
              </a:rPr>
              <a:t>due to high shear flow and favorable curvature</a:t>
            </a:r>
            <a:endParaRPr lang="en-US" sz="2400" i="0" dirty="0" smtClean="0">
              <a:solidFill>
                <a:srgbClr val="000000"/>
              </a:solidFill>
            </a:endParaRPr>
          </a:p>
          <a:p>
            <a:pPr marL="182880" indent="-457200">
              <a:buNone/>
            </a:pPr>
            <a:r>
              <a:rPr lang="en-US" sz="2400" i="0" dirty="0" smtClean="0">
                <a:solidFill>
                  <a:srgbClr val="000000"/>
                </a:solidFill>
              </a:rPr>
              <a:t>• Electron energy transport anomalous (as for all tokamaks)</a:t>
            </a:r>
            <a:endParaRPr lang="en-US" sz="2400" i="0" dirty="0">
              <a:solidFill>
                <a:srgbClr val="000000"/>
              </a:solidFill>
            </a:endParaRPr>
          </a:p>
        </p:txBody>
      </p:sp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5107614" y="3321390"/>
            <a:ext cx="3929273" cy="2639446"/>
            <a:chOff x="4965451" y="3530599"/>
            <a:chExt cx="4140449" cy="278130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5451" y="3530599"/>
              <a:ext cx="4140449" cy="2781301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619361" y="3924300"/>
              <a:ext cx="13849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600" b="1" i="0" dirty="0" smtClean="0">
                  <a:solidFill>
                    <a:srgbClr val="FF0000"/>
                  </a:solidFill>
                </a:rPr>
                <a:t>EPH</a:t>
              </a:r>
              <a:endParaRPr lang="en-US" sz="1600" b="1" i="0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066333" y="4572000"/>
              <a:ext cx="1003939" cy="37617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buNone/>
              </a:pPr>
              <a:r>
                <a:rPr lang="en-US" sz="1600" b="1" i="0" dirty="0" smtClean="0">
                  <a:solidFill>
                    <a:srgbClr val="0816FF"/>
                  </a:solidFill>
                </a:rPr>
                <a:t>H-mode</a:t>
              </a:r>
              <a:endParaRPr lang="en-US" sz="1600" b="1" i="0" dirty="0">
                <a:solidFill>
                  <a:srgbClr val="0816FF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753100" y="3632200"/>
              <a:ext cx="73609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i="0" dirty="0" smtClean="0">
                  <a:solidFill>
                    <a:schemeClr val="tx1"/>
                  </a:solidFill>
                </a:rPr>
                <a:t>NSTX</a:t>
              </a:r>
              <a:endParaRPr lang="en-US" sz="1600" b="1" i="0" dirty="0">
                <a:solidFill>
                  <a:schemeClr val="tx1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910477" y="4310745"/>
              <a:ext cx="1081616" cy="391885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32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ST-FNSF</a:t>
              </a:r>
              <a:endParaRPr lang="en-US" sz="1400" b="1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27414" y="2514600"/>
            <a:ext cx="5323131" cy="3954032"/>
            <a:chOff x="1308959" y="2576945"/>
            <a:chExt cx="6242867" cy="4124839"/>
          </a:xfrm>
        </p:grpSpPr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8959" y="2690734"/>
              <a:ext cx="6036827" cy="4002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4"/>
            <p:cNvSpPr txBox="1">
              <a:spLocks noChangeArrowheads="1"/>
            </p:cNvSpPr>
            <p:nvPr/>
          </p:nvSpPr>
          <p:spPr bwMode="auto">
            <a:xfrm>
              <a:off x="5522026" y="6378701"/>
              <a:ext cx="2029800" cy="3230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>
                <a:buNone/>
              </a:pPr>
              <a:r>
                <a:rPr lang="en-US" sz="1600" b="1" i="1" dirty="0" smtClean="0">
                  <a:latin typeface="+mn-lt"/>
                  <a:ea typeface="ÇlÇr ñæí©" charset="0"/>
                </a:rPr>
                <a:t>Y. Ren</a:t>
              </a:r>
              <a:r>
                <a:rPr lang="en-US" sz="1600" b="1" i="1" dirty="0">
                  <a:latin typeface="+mn-lt"/>
                  <a:ea typeface="ÇlÇr ñæí©" charset="0"/>
                </a:rPr>
                <a:t> </a:t>
              </a:r>
              <a:r>
                <a:rPr lang="en-US" sz="1600" b="1" i="1" dirty="0" smtClean="0">
                  <a:latin typeface="+mn-lt"/>
                  <a:ea typeface="ÇlÇr ñæí©" charset="0"/>
                </a:rPr>
                <a:t>(PPPL)</a:t>
              </a:r>
              <a:endParaRPr kumimoji="0" lang="en-US" sz="1600" b="1" i="1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019968" y="2954665"/>
              <a:ext cx="87075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b="1" i="0" dirty="0" smtClean="0">
                  <a:solidFill>
                    <a:schemeClr val="tx1"/>
                  </a:solidFill>
                </a:rPr>
                <a:t>NSTX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503221" y="2576945"/>
              <a:ext cx="2018805" cy="1995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477000" y="6019800"/>
            <a:ext cx="160858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200" i="1" dirty="0" smtClean="0"/>
              <a:t>R. </a:t>
            </a:r>
            <a:r>
              <a:rPr lang="en-US" sz="1200" i="1" dirty="0" err="1" smtClean="0"/>
              <a:t>Maingi</a:t>
            </a:r>
            <a:r>
              <a:rPr lang="en-US" sz="1200" i="1" dirty="0" smtClean="0"/>
              <a:t>, PRL 2010</a:t>
            </a:r>
          </a:p>
          <a:p>
            <a:pPr algn="ctr">
              <a:buNone/>
            </a:pPr>
            <a:r>
              <a:rPr lang="en-US" sz="1200" i="1" dirty="0" smtClean="0"/>
              <a:t>S</a:t>
            </a:r>
            <a:r>
              <a:rPr lang="en-US" sz="1200" i="1" dirty="0"/>
              <a:t>. Gerhardt NF </a:t>
            </a:r>
            <a:r>
              <a:rPr lang="en-US" sz="1200" i="1" dirty="0" smtClean="0"/>
              <a:t>2014</a:t>
            </a:r>
            <a:endParaRPr lang="en-US" sz="1200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5450545" y="2667000"/>
            <a:ext cx="3705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E</a:t>
            </a:r>
            <a:r>
              <a:rPr lang="en-US" sz="1800" b="1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nhanced pedestal H-mode (EPH) has H up to 1.5-2 </a:t>
            </a:r>
            <a:r>
              <a:rPr lang="en-US" sz="1800" b="1" i="0" dirty="0" smtClean="0">
                <a:solidFill>
                  <a:srgbClr val="FF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 attractive for ST-FNSF</a:t>
            </a:r>
            <a:endParaRPr lang="en-US" sz="1800" b="1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 smtClean="0"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Electron and </a:t>
            </a:r>
            <a:r>
              <a:rPr lang="en-US" altLang="ja-JP" sz="3200" dirty="0"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ion </a:t>
            </a:r>
            <a:r>
              <a:rPr lang="en-US" altLang="ja-JP" sz="3200" dirty="0" err="1">
                <a:latin typeface="Symbol" panose="05050102010706020507" pitchFamily="18" charset="2"/>
                <a:ea typeface="ＭＳ 明朝" charset="-128"/>
                <a:cs typeface="Arial" panose="020B0604020202020204" pitchFamily="34" charset="0"/>
              </a:rPr>
              <a:t>t</a:t>
            </a:r>
            <a:r>
              <a:rPr lang="en-US" altLang="ja-JP" sz="3200" baseline="-25000" dirty="0" err="1"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E</a:t>
            </a:r>
            <a:r>
              <a:rPr lang="en-US" altLang="ja-JP" sz="3200" dirty="0"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 scale </a:t>
            </a:r>
            <a:r>
              <a:rPr lang="en-US" altLang="ja-JP" sz="3200" dirty="0" smtClean="0"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differently in ST, </a:t>
            </a:r>
            <a:br>
              <a:rPr lang="en-US" altLang="ja-JP" sz="3200" dirty="0" smtClean="0"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</a:br>
            <a:r>
              <a:rPr lang="en-US" altLang="ja-JP" sz="3200" dirty="0" smtClean="0"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and </a:t>
            </a:r>
            <a:r>
              <a:rPr lang="en-US" altLang="ja-JP" sz="3200" dirty="0"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different than at higher </a:t>
            </a:r>
            <a:r>
              <a:rPr lang="en-US" altLang="ja-JP" sz="3200" dirty="0" smtClean="0"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aspect ratio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50693" name="Group 5"/>
          <p:cNvGrpSpPr>
            <a:grpSpLocks noChangeAspect="1"/>
          </p:cNvGrpSpPr>
          <p:nvPr/>
        </p:nvGrpSpPr>
        <p:grpSpPr bwMode="auto">
          <a:xfrm>
            <a:off x="4567425" y="1009403"/>
            <a:ext cx="3224770" cy="2795835"/>
            <a:chOff x="3732" y="2520"/>
            <a:chExt cx="1548" cy="1410"/>
          </a:xfrm>
        </p:grpSpPr>
        <p:grpSp>
          <p:nvGrpSpPr>
            <p:cNvPr id="1650694" name="Group 6"/>
            <p:cNvGrpSpPr>
              <a:grpSpLocks noChangeAspect="1"/>
            </p:cNvGrpSpPr>
            <p:nvPr/>
          </p:nvGrpSpPr>
          <p:grpSpPr bwMode="auto">
            <a:xfrm>
              <a:off x="3732" y="2558"/>
              <a:ext cx="1548" cy="1372"/>
              <a:chOff x="2880" y="2412"/>
              <a:chExt cx="1824" cy="1611"/>
            </a:xfrm>
          </p:grpSpPr>
          <p:pic>
            <p:nvPicPr>
              <p:cNvPr id="1650695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9" t="4956"/>
              <a:stretch>
                <a:fillRect/>
              </a:stretch>
            </p:blipFill>
            <p:spPr bwMode="auto">
              <a:xfrm>
                <a:off x="2880" y="2412"/>
                <a:ext cx="1812" cy="1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50696" name="Rectangle 8"/>
              <p:cNvSpPr>
                <a:spLocks noChangeAspect="1" noChangeArrowheads="1"/>
              </p:cNvSpPr>
              <p:nvPr/>
            </p:nvSpPr>
            <p:spPr bwMode="auto">
              <a:xfrm>
                <a:off x="4518" y="3192"/>
                <a:ext cx="186" cy="84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CC33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800" b="1" i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650697" name="Rectangle 9"/>
              <p:cNvSpPr>
                <a:spLocks noChangeAspect="1" noChangeArrowheads="1"/>
              </p:cNvSpPr>
              <p:nvPr/>
            </p:nvSpPr>
            <p:spPr bwMode="auto">
              <a:xfrm>
                <a:off x="4518" y="3288"/>
                <a:ext cx="186" cy="102"/>
              </a:xfrm>
              <a:prstGeom prst="rect">
                <a:avLst/>
              </a:prstGeom>
              <a:solidFill>
                <a:srgbClr val="0066FF"/>
              </a:solidFill>
              <a:ln w="9525">
                <a:solidFill>
                  <a:srgbClr val="00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800" b="1" i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650698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4518" y="3432"/>
                <a:ext cx="186" cy="102"/>
              </a:xfrm>
              <a:prstGeom prst="rect">
                <a:avLst/>
              </a:prstGeom>
              <a:solidFill>
                <a:srgbClr val="00CC00"/>
              </a:solidFill>
              <a:ln w="9525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800" b="1" i="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1650699" name="Rectangle 11"/>
            <p:cNvSpPr>
              <a:spLocks noChangeAspect="1" noChangeArrowheads="1"/>
            </p:cNvSpPr>
            <p:nvPr/>
          </p:nvSpPr>
          <p:spPr bwMode="auto">
            <a:xfrm>
              <a:off x="4134" y="2520"/>
              <a:ext cx="960" cy="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</p:grpSp>
      <p:sp>
        <p:nvSpPr>
          <p:cNvPr id="1650700" name="Text Box 12"/>
          <p:cNvSpPr txBox="1">
            <a:spLocks noChangeArrowheads="1"/>
          </p:cNvSpPr>
          <p:nvPr/>
        </p:nvSpPr>
        <p:spPr bwMode="auto">
          <a:xfrm>
            <a:off x="5605152" y="1064825"/>
            <a:ext cx="1642120" cy="338554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i="0" dirty="0">
                <a:solidFill>
                  <a:srgbClr val="CC3300"/>
                </a:solidFill>
                <a:latin typeface="Arial" charset="0"/>
              </a:rPr>
              <a:t>Ions:  </a:t>
            </a:r>
            <a:r>
              <a:rPr lang="en-US" altLang="en-US" sz="1600" b="1" i="0" dirty="0" err="1">
                <a:solidFill>
                  <a:srgbClr val="CC3300"/>
                </a:solidFill>
                <a:latin typeface="Symbol" pitchFamily="18" charset="2"/>
              </a:rPr>
              <a:t>t</a:t>
            </a:r>
            <a:r>
              <a:rPr lang="en-US" altLang="en-US" sz="1600" b="1" i="0" baseline="-25000" dirty="0" err="1">
                <a:solidFill>
                  <a:srgbClr val="CC3300"/>
                </a:solidFill>
                <a:latin typeface="Arial" charset="0"/>
              </a:rPr>
              <a:t>E</a:t>
            </a:r>
            <a:r>
              <a:rPr lang="en-US" altLang="en-US" sz="1600" b="1" i="0" dirty="0">
                <a:solidFill>
                  <a:srgbClr val="CC3300"/>
                </a:solidFill>
                <a:latin typeface="Arial" charset="0"/>
              </a:rPr>
              <a:t> </a:t>
            </a:r>
            <a:r>
              <a:rPr lang="en-US" altLang="en-US" sz="1600" b="1" i="0" dirty="0">
                <a:solidFill>
                  <a:srgbClr val="CC3300"/>
                </a:solidFill>
                <a:latin typeface="Arial" charset="0"/>
                <a:sym typeface="Symbol" pitchFamily="18" charset="2"/>
              </a:rPr>
              <a:t></a:t>
            </a:r>
            <a:r>
              <a:rPr lang="en-US" altLang="en-US" sz="1600" b="1" i="0" dirty="0">
                <a:solidFill>
                  <a:srgbClr val="CC3300"/>
                </a:solidFill>
                <a:latin typeface="Arial" charset="0"/>
              </a:rPr>
              <a:t> </a:t>
            </a:r>
            <a:r>
              <a:rPr lang="en-US" altLang="en-US" sz="1600" b="1" i="0" dirty="0" err="1">
                <a:solidFill>
                  <a:srgbClr val="CC3300"/>
                </a:solidFill>
                <a:latin typeface="Arial" charset="0"/>
              </a:rPr>
              <a:t>I</a:t>
            </a:r>
            <a:r>
              <a:rPr lang="en-US" altLang="en-US" sz="1600" b="1" i="0" baseline="-25000" dirty="0" err="1">
                <a:solidFill>
                  <a:srgbClr val="CC3300"/>
                </a:solidFill>
                <a:latin typeface="Arial" charset="0"/>
              </a:rPr>
              <a:t>p</a:t>
            </a:r>
            <a:endParaRPr lang="en-US" altLang="en-US" sz="1600" b="1" i="0" dirty="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1650701" name="AutoShape 13"/>
          <p:cNvSpPr>
            <a:spLocks/>
          </p:cNvSpPr>
          <p:nvPr/>
        </p:nvSpPr>
        <p:spPr bwMode="auto">
          <a:xfrm>
            <a:off x="7852925" y="2393500"/>
            <a:ext cx="152400" cy="609600"/>
          </a:xfrm>
          <a:prstGeom prst="rightBrace">
            <a:avLst>
              <a:gd name="adj1" fmla="val 33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 sz="2000" b="1"/>
          </a:p>
        </p:txBody>
      </p:sp>
      <p:sp>
        <p:nvSpPr>
          <p:cNvPr id="1650702" name="Line 14"/>
          <p:cNvSpPr>
            <a:spLocks noChangeShapeType="1"/>
          </p:cNvSpPr>
          <p:nvPr/>
        </p:nvSpPr>
        <p:spPr bwMode="auto">
          <a:xfrm>
            <a:off x="8005325" y="2698301"/>
            <a:ext cx="195575" cy="578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sz="2000" b="1"/>
          </a:p>
        </p:txBody>
      </p:sp>
      <p:sp>
        <p:nvSpPr>
          <p:cNvPr id="1650703" name="Text Box 15"/>
          <p:cNvSpPr txBox="1">
            <a:spLocks noChangeAspect="1" noChangeArrowheads="1"/>
          </p:cNvSpPr>
          <p:nvPr/>
        </p:nvSpPr>
        <p:spPr bwMode="auto">
          <a:xfrm>
            <a:off x="7717036" y="3200400"/>
            <a:ext cx="142699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600" b="1" i="0" dirty="0" smtClean="0">
                <a:solidFill>
                  <a:schemeClr val="tx1"/>
                </a:solidFill>
                <a:latin typeface="Arial" charset="0"/>
              </a:rPr>
              <a:t>Neoclassical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 b="1" i="0" dirty="0" smtClean="0">
                <a:solidFill>
                  <a:schemeClr val="tx1"/>
                </a:solidFill>
                <a:latin typeface="Arial" charset="0"/>
              </a:rPr>
              <a:t>(r/a=0.5-0.8</a:t>
            </a:r>
            <a:r>
              <a:rPr lang="en-US" altLang="en-US" sz="1400" b="1" i="0" dirty="0">
                <a:solidFill>
                  <a:schemeClr val="tx1"/>
                </a:solidFill>
                <a:latin typeface="Arial" charset="0"/>
              </a:rPr>
              <a:t>)</a:t>
            </a:r>
          </a:p>
        </p:txBody>
      </p:sp>
      <p:sp>
        <p:nvSpPr>
          <p:cNvPr id="1650718" name="Line 30"/>
          <p:cNvSpPr>
            <a:spLocks noChangeShapeType="1"/>
          </p:cNvSpPr>
          <p:nvPr/>
        </p:nvSpPr>
        <p:spPr bwMode="auto">
          <a:xfrm flipV="1">
            <a:off x="4136229" y="1531915"/>
            <a:ext cx="856762" cy="84233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76199" y="1447137"/>
            <a:ext cx="4305795" cy="351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rgbClr val="0000CC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Ion </a:t>
            </a:r>
            <a:r>
              <a:rPr lang="en-US" altLang="en-US" sz="2400" b="1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alt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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US" altLang="en-US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consistent with neoclassical ion transport</a:t>
            </a:r>
          </a:p>
          <a:p>
            <a:pPr marL="403225" lvl="1" indent="-236538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Implies ion 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turb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suppressed by high E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Math1" pitchFamily="2" charset="2"/>
              </a:rPr>
              <a:t>×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 shear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possibility of isolating causes of e-transport</a:t>
            </a:r>
          </a:p>
          <a:p>
            <a:pPr marL="403225" lvl="1" indent="-236538"/>
            <a:endParaRPr lang="en-US" alt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/>
            <a:endParaRPr lang="en-US" alt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/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</a:t>
            </a:r>
            <a:r>
              <a:rPr lang="en-US" altLang="en-US" sz="2400" b="1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alt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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altLang="en-US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marL="403225" lvl="1" indent="-238125">
              <a:buFont typeface="Arial" panose="020B0604020202020204" pitchFamily="34" charset="0"/>
              <a:buChar char="‒"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Could imply Electron Temperature Gradient (ETG) modes, and/or electromagnetic turbulence</a:t>
            </a:r>
            <a:endParaRPr lang="en-US" alt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136229" y="3581400"/>
            <a:ext cx="3855766" cy="2949825"/>
            <a:chOff x="3807705" y="4025162"/>
            <a:chExt cx="3213138" cy="2458188"/>
          </a:xfrm>
        </p:grpSpPr>
        <p:pic>
          <p:nvPicPr>
            <p:cNvPr id="1650705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19" r="-1480"/>
            <a:stretch>
              <a:fillRect/>
            </a:stretch>
          </p:blipFill>
          <p:spPr bwMode="auto">
            <a:xfrm>
              <a:off x="4076700" y="4044950"/>
              <a:ext cx="2944143" cy="2438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50706" name="Text Box 18"/>
            <p:cNvSpPr txBox="1">
              <a:spLocks noChangeArrowheads="1"/>
            </p:cNvSpPr>
            <p:nvPr/>
          </p:nvSpPr>
          <p:spPr bwMode="auto">
            <a:xfrm>
              <a:off x="4922578" y="4025162"/>
              <a:ext cx="1606621" cy="282128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 i="0" dirty="0">
                  <a:solidFill>
                    <a:srgbClr val="CC3300"/>
                  </a:solidFill>
                  <a:latin typeface="Arial" charset="0"/>
                </a:rPr>
                <a:t>Electrons:  </a:t>
              </a:r>
              <a:r>
                <a:rPr lang="en-US" altLang="en-US" sz="1600" b="1" i="0" dirty="0" err="1">
                  <a:solidFill>
                    <a:srgbClr val="CC3300"/>
                  </a:solidFill>
                  <a:latin typeface="Symbol" pitchFamily="18" charset="2"/>
                </a:rPr>
                <a:t>t</a:t>
              </a:r>
              <a:r>
                <a:rPr lang="en-US" altLang="en-US" sz="1600" b="1" i="0" baseline="-25000" dirty="0" err="1">
                  <a:solidFill>
                    <a:srgbClr val="CC3300"/>
                  </a:solidFill>
                  <a:latin typeface="Arial" charset="0"/>
                </a:rPr>
                <a:t>E</a:t>
              </a:r>
              <a:r>
                <a:rPr lang="en-US" altLang="en-US" sz="1600" b="1" i="0" dirty="0">
                  <a:solidFill>
                    <a:srgbClr val="CC3300"/>
                  </a:solidFill>
                  <a:latin typeface="Arial" charset="0"/>
                </a:rPr>
                <a:t> </a:t>
              </a:r>
              <a:r>
                <a:rPr lang="en-US" altLang="en-US" sz="1600" b="1" i="0" dirty="0">
                  <a:solidFill>
                    <a:srgbClr val="CC3300"/>
                  </a:solidFill>
                  <a:latin typeface="Arial" charset="0"/>
                  <a:sym typeface="Symbol" pitchFamily="18" charset="2"/>
                </a:rPr>
                <a:t></a:t>
              </a:r>
              <a:r>
                <a:rPr lang="en-US" altLang="en-US" sz="1600" b="1" i="0" dirty="0">
                  <a:solidFill>
                    <a:srgbClr val="CC3300"/>
                  </a:solidFill>
                  <a:latin typeface="Arial" charset="0"/>
                </a:rPr>
                <a:t> B</a:t>
              </a:r>
              <a:r>
                <a:rPr lang="en-US" altLang="en-US" sz="1600" b="1" i="0" baseline="-25000" dirty="0">
                  <a:solidFill>
                    <a:srgbClr val="CC3300"/>
                  </a:solidFill>
                  <a:latin typeface="Arial" charset="0"/>
                </a:rPr>
                <a:t>T</a:t>
              </a:r>
              <a:endParaRPr lang="en-US" altLang="en-US" sz="1600" b="1" i="0" dirty="0">
                <a:solidFill>
                  <a:srgbClr val="CC3300"/>
                </a:solidFill>
                <a:latin typeface="Arial" charset="0"/>
              </a:endParaRPr>
            </a:p>
          </p:txBody>
        </p:sp>
        <p:sp>
          <p:nvSpPr>
            <p:cNvPr id="1650712" name="Rectangle 24"/>
            <p:cNvSpPr>
              <a:spLocks noChangeArrowheads="1"/>
            </p:cNvSpPr>
            <p:nvPr/>
          </p:nvSpPr>
          <p:spPr bwMode="auto">
            <a:xfrm>
              <a:off x="5177906" y="5562022"/>
              <a:ext cx="685800" cy="228600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1"/>
            </a:p>
          </p:txBody>
        </p:sp>
        <p:sp>
          <p:nvSpPr>
            <p:cNvPr id="1650713" name="Rectangle 25"/>
            <p:cNvSpPr>
              <a:spLocks noChangeArrowheads="1"/>
            </p:cNvSpPr>
            <p:nvPr/>
          </p:nvSpPr>
          <p:spPr bwMode="auto">
            <a:xfrm>
              <a:off x="5635086" y="4455638"/>
              <a:ext cx="685800" cy="228600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b="1"/>
            </a:p>
          </p:txBody>
        </p:sp>
        <p:sp>
          <p:nvSpPr>
            <p:cNvPr id="1650714" name="Text Box 26"/>
            <p:cNvSpPr txBox="1">
              <a:spLocks noChangeArrowheads="1"/>
            </p:cNvSpPr>
            <p:nvPr/>
          </p:nvSpPr>
          <p:spPr bwMode="auto">
            <a:xfrm>
              <a:off x="4919612" y="5323526"/>
              <a:ext cx="762000" cy="487313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 i="0" dirty="0">
                  <a:solidFill>
                    <a:srgbClr val="FF0000"/>
                  </a:solidFill>
                  <a:latin typeface="Arial" charset="0"/>
                </a:rPr>
                <a:t>3.5 </a:t>
              </a:r>
              <a:r>
                <a:rPr lang="en-US" altLang="en-US" sz="1600" b="1" i="0" dirty="0" err="1">
                  <a:solidFill>
                    <a:srgbClr val="FF0000"/>
                  </a:solidFill>
                  <a:latin typeface="Arial" charset="0"/>
                </a:rPr>
                <a:t>kG</a:t>
              </a:r>
              <a:endParaRPr lang="en-US" altLang="en-US" sz="1600" b="1" i="0" dirty="0">
                <a:solidFill>
                  <a:srgbClr val="FF0000"/>
                </a:solidFill>
                <a:latin typeface="Arial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 i="0" dirty="0">
                  <a:solidFill>
                    <a:srgbClr val="006699"/>
                  </a:solidFill>
                  <a:latin typeface="Arial" charset="0"/>
                </a:rPr>
                <a:t>5.5 </a:t>
              </a:r>
              <a:r>
                <a:rPr lang="en-US" altLang="en-US" sz="1600" b="1" i="0" dirty="0" err="1">
                  <a:solidFill>
                    <a:srgbClr val="006699"/>
                  </a:solidFill>
                  <a:latin typeface="Arial" charset="0"/>
                </a:rPr>
                <a:t>kG</a:t>
              </a:r>
              <a:endParaRPr lang="en-US" altLang="en-US" sz="1600" b="1" i="0" dirty="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35" name="Line 31"/>
            <p:cNvSpPr>
              <a:spLocks noChangeShapeType="1"/>
            </p:cNvSpPr>
            <p:nvPr/>
          </p:nvSpPr>
          <p:spPr bwMode="auto">
            <a:xfrm>
              <a:off x="3807705" y="4376374"/>
              <a:ext cx="713968" cy="9678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7" name="Line 31"/>
          <p:cNvSpPr>
            <a:spLocks noChangeShapeType="1"/>
          </p:cNvSpPr>
          <p:nvPr/>
        </p:nvSpPr>
        <p:spPr bwMode="auto">
          <a:xfrm flipV="1">
            <a:off x="2707574" y="4002854"/>
            <a:ext cx="1428655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2099625" y="5859085"/>
            <a:ext cx="2036604" cy="3394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buNone/>
            </a:pP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S.M</a:t>
            </a:r>
            <a:r>
              <a:rPr lang="en-US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Kaye, PRL 2007</a:t>
            </a:r>
            <a:endParaRPr lang="en-US" sz="12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47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Progress in predicting T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using reduced </a:t>
            </a:r>
            <a:r>
              <a:rPr lang="en-US" sz="2800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c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models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 regimes where single micro-instability is dominant</a:t>
            </a:r>
            <a:endParaRPr lang="en-US" sz="2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62" y="2819399"/>
            <a:ext cx="5170564" cy="3629413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Reduced model for micro-tearing </a:t>
            </a:r>
            <a:r>
              <a:rPr lang="en-US" sz="2200" b="1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c</a:t>
            </a:r>
            <a:r>
              <a:rPr lang="en-US" sz="2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(Rebut-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Lallia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-Watkins (RLW) - 1988)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shows reasonable agreement between  predicted &amp; measured T</a:t>
            </a:r>
            <a:r>
              <a:rPr lang="en-US" sz="2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for r/a &gt; 0.3</a:t>
            </a:r>
          </a:p>
          <a:p>
            <a:pPr marL="457200" lvl="1" indent="-228600"/>
            <a:r>
              <a:rPr lang="en-US" sz="1800" dirty="0" smtClean="0"/>
              <a:t> </a:t>
            </a:r>
            <a:r>
              <a:rPr lang="en-US" sz="1800" dirty="0" err="1" smtClean="0">
                <a:latin typeface="Symbol" charset="2"/>
                <a:cs typeface="Symbol" charset="2"/>
              </a:rPr>
              <a:t>c</a:t>
            </a:r>
            <a:r>
              <a:rPr lang="en-US" sz="1800" baseline="-25000" dirty="0" err="1" smtClean="0"/>
              <a:t>e</a:t>
            </a:r>
            <a:r>
              <a:rPr lang="en-US" sz="1800" dirty="0" smtClean="0"/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&gt;&gt; RLW must be used in core to match central T</a:t>
            </a:r>
            <a:r>
              <a:rPr lang="en-US" sz="1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- may be due to GAE/CAE</a:t>
            </a:r>
          </a:p>
          <a:p>
            <a:pPr marL="457200" lvl="1" indent="-228600"/>
            <a:endParaRPr lang="en-US" sz="1100" dirty="0" smtClean="0"/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Reduced ETG models in low-</a:t>
            </a:r>
            <a:r>
              <a:rPr lang="en-US" sz="2200" dirty="0" smtClean="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L-modes also show reasonable T</a:t>
            </a:r>
            <a:r>
              <a:rPr lang="en-US" sz="2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agreement for r/a &gt; 0.3 (not shown)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1" name="Content Placeholder 2"/>
          <p:cNvSpPr txBox="1">
            <a:spLocks/>
          </p:cNvSpPr>
          <p:nvPr/>
        </p:nvSpPr>
        <p:spPr bwMode="auto">
          <a:xfrm>
            <a:off x="76199" y="1066800"/>
            <a:ext cx="5191125" cy="99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  <a:noAutofit/>
          </a:bodyPr>
          <a:lstStyle/>
          <a:p>
            <a:pPr marL="342820" marR="0" lvl="0" indent="-34282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Linear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gyrokinetic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simulations find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microtearing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unstable in mid-radius region of high-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collisionality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H-modes</a:t>
            </a:r>
          </a:p>
        </p:txBody>
      </p:sp>
      <p:sp>
        <p:nvSpPr>
          <p:cNvPr id="609" name="Content Placeholder 2"/>
          <p:cNvSpPr txBox="1">
            <a:spLocks/>
          </p:cNvSpPr>
          <p:nvPr/>
        </p:nvSpPr>
        <p:spPr bwMode="auto">
          <a:xfrm>
            <a:off x="76200" y="2057400"/>
            <a:ext cx="5257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  <a:noAutofit/>
          </a:bodyPr>
          <a:lstStyle/>
          <a:p>
            <a:pPr marL="571500" marR="0" lvl="1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Arial" panose="020B0604020202020204" pitchFamily="34" charset="0"/>
              </a:rPr>
              <a:t>Other micro-instabilities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Arial" panose="020B0604020202020204" pitchFamily="34" charset="0"/>
              </a:rPr>
              <a:t> subdominant at this location for this class of discharge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18" name="TextBox 217"/>
          <p:cNvSpPr txBox="1"/>
          <p:nvPr/>
        </p:nvSpPr>
        <p:spPr>
          <a:xfrm>
            <a:off x="4986225" y="6231007"/>
            <a:ext cx="1143000" cy="264688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pPr algn="ctr"/>
            <a:r>
              <a:rPr lang="en-US" sz="1600" i="0" dirty="0" smtClean="0">
                <a:solidFill>
                  <a:schemeClr val="tx1"/>
                </a:solidFill>
                <a:latin typeface="Arial" charset="0"/>
                <a:cs typeface="ＭＳ Ｐゴシック" charset="0"/>
              </a:rPr>
              <a:t>S. Kaye</a:t>
            </a:r>
            <a:endParaRPr lang="en-US" sz="1600" i="0" dirty="0">
              <a:solidFill>
                <a:schemeClr val="tx1"/>
              </a:solidFill>
              <a:latin typeface="Arial" charset="0"/>
              <a:cs typeface="ＭＳ Ｐゴシック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83620" y="994624"/>
            <a:ext cx="3925443" cy="5614914"/>
            <a:chOff x="5083620" y="994624"/>
            <a:chExt cx="3925443" cy="5614914"/>
          </a:xfrm>
        </p:grpSpPr>
        <p:cxnSp>
          <p:nvCxnSpPr>
            <p:cNvPr id="611" name="Straight Connector 610"/>
            <p:cNvCxnSpPr/>
            <p:nvPr/>
          </p:nvCxnSpPr>
          <p:spPr bwMode="auto">
            <a:xfrm flipH="1">
              <a:off x="8153400" y="2975824"/>
              <a:ext cx="533400" cy="533400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3" name="Straight Connector 612"/>
            <p:cNvCxnSpPr/>
            <p:nvPr/>
          </p:nvCxnSpPr>
          <p:spPr bwMode="auto">
            <a:xfrm>
              <a:off x="6324600" y="2975824"/>
              <a:ext cx="762000" cy="533400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618" name="Group 617"/>
            <p:cNvGrpSpPr/>
            <p:nvPr/>
          </p:nvGrpSpPr>
          <p:grpSpPr>
            <a:xfrm>
              <a:off x="5715000" y="994624"/>
              <a:ext cx="2971800" cy="2133600"/>
              <a:chOff x="6019800" y="4114800"/>
              <a:chExt cx="2673350" cy="2051050"/>
            </a:xfrm>
          </p:grpSpPr>
          <p:sp>
            <p:nvSpPr>
              <p:cNvPr id="619" name="Freeform 6"/>
              <p:cNvSpPr>
                <a:spLocks/>
              </p:cNvSpPr>
              <p:nvPr/>
            </p:nvSpPr>
            <p:spPr bwMode="auto">
              <a:xfrm>
                <a:off x="6540500" y="4164013"/>
                <a:ext cx="2152650" cy="16240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250" y="0"/>
                  </a:cxn>
                  <a:cxn ang="0">
                    <a:pos x="2250" y="1689"/>
                  </a:cxn>
                  <a:cxn ang="0">
                    <a:pos x="0" y="1689"/>
                  </a:cxn>
                  <a:cxn ang="0">
                    <a:pos x="0" y="0"/>
                  </a:cxn>
                </a:cxnLst>
                <a:rect l="0" t="0" r="r" b="b"/>
                <a:pathLst>
                  <a:path w="2250" h="1689">
                    <a:moveTo>
                      <a:pt x="0" y="0"/>
                    </a:moveTo>
                    <a:lnTo>
                      <a:pt x="0" y="0"/>
                    </a:lnTo>
                    <a:lnTo>
                      <a:pt x="2250" y="0"/>
                    </a:lnTo>
                    <a:lnTo>
                      <a:pt x="2250" y="1689"/>
                    </a:lnTo>
                    <a:lnTo>
                      <a:pt x="0" y="168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20" name="Freeform 7"/>
              <p:cNvSpPr>
                <a:spLocks/>
              </p:cNvSpPr>
              <p:nvPr/>
            </p:nvSpPr>
            <p:spPr bwMode="auto">
              <a:xfrm>
                <a:off x="6540500" y="4164013"/>
                <a:ext cx="2152650" cy="1624013"/>
              </a:xfrm>
              <a:custGeom>
                <a:avLst/>
                <a:gdLst/>
                <a:ahLst/>
                <a:cxnLst>
                  <a:cxn ang="0">
                    <a:pos x="0" y="1689"/>
                  </a:cxn>
                  <a:cxn ang="0">
                    <a:pos x="0" y="1689"/>
                  </a:cxn>
                  <a:cxn ang="0">
                    <a:pos x="2250" y="1689"/>
                  </a:cxn>
                  <a:cxn ang="0">
                    <a:pos x="2250" y="0"/>
                  </a:cxn>
                  <a:cxn ang="0">
                    <a:pos x="0" y="0"/>
                  </a:cxn>
                  <a:cxn ang="0">
                    <a:pos x="0" y="1689"/>
                  </a:cxn>
                </a:cxnLst>
                <a:rect l="0" t="0" r="r" b="b"/>
                <a:pathLst>
                  <a:path w="2250" h="1689">
                    <a:moveTo>
                      <a:pt x="0" y="1689"/>
                    </a:moveTo>
                    <a:lnTo>
                      <a:pt x="0" y="1689"/>
                    </a:lnTo>
                    <a:lnTo>
                      <a:pt x="2250" y="1689"/>
                    </a:lnTo>
                    <a:lnTo>
                      <a:pt x="2250" y="0"/>
                    </a:lnTo>
                    <a:lnTo>
                      <a:pt x="0" y="0"/>
                    </a:lnTo>
                    <a:lnTo>
                      <a:pt x="0" y="168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21" name="Freeform 8"/>
              <p:cNvSpPr>
                <a:spLocks noEditPoints="1"/>
              </p:cNvSpPr>
              <p:nvPr/>
            </p:nvSpPr>
            <p:spPr bwMode="auto">
              <a:xfrm>
                <a:off x="6540500" y="4164013"/>
                <a:ext cx="2152650" cy="1624013"/>
              </a:xfrm>
              <a:custGeom>
                <a:avLst/>
                <a:gdLst/>
                <a:ahLst/>
                <a:cxnLst>
                  <a:cxn ang="0">
                    <a:pos x="0" y="1689"/>
                  </a:cxn>
                  <a:cxn ang="0">
                    <a:pos x="0" y="1689"/>
                  </a:cxn>
                  <a:cxn ang="0">
                    <a:pos x="2250" y="168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250" y="0"/>
                  </a:cxn>
                  <a:cxn ang="0">
                    <a:pos x="0" y="1689"/>
                  </a:cxn>
                  <a:cxn ang="0">
                    <a:pos x="0" y="1689"/>
                  </a:cxn>
                  <a:cxn ang="0">
                    <a:pos x="0" y="0"/>
                  </a:cxn>
                  <a:cxn ang="0">
                    <a:pos x="2250" y="1689"/>
                  </a:cxn>
                  <a:cxn ang="0">
                    <a:pos x="2250" y="1689"/>
                  </a:cxn>
                  <a:cxn ang="0">
                    <a:pos x="2250" y="0"/>
                  </a:cxn>
                  <a:cxn ang="0">
                    <a:pos x="0" y="1689"/>
                  </a:cxn>
                  <a:cxn ang="0">
                    <a:pos x="0" y="1689"/>
                  </a:cxn>
                  <a:cxn ang="0">
                    <a:pos x="2250" y="1689"/>
                  </a:cxn>
                  <a:cxn ang="0">
                    <a:pos x="0" y="1689"/>
                  </a:cxn>
                  <a:cxn ang="0">
                    <a:pos x="0" y="1689"/>
                  </a:cxn>
                  <a:cxn ang="0">
                    <a:pos x="0" y="0"/>
                  </a:cxn>
                  <a:cxn ang="0">
                    <a:pos x="230" y="1689"/>
                  </a:cxn>
                  <a:cxn ang="0">
                    <a:pos x="230" y="1689"/>
                  </a:cxn>
                  <a:cxn ang="0">
                    <a:pos x="230" y="1654"/>
                  </a:cxn>
                  <a:cxn ang="0">
                    <a:pos x="230" y="0"/>
                  </a:cxn>
                  <a:cxn ang="0">
                    <a:pos x="230" y="0"/>
                  </a:cxn>
                  <a:cxn ang="0">
                    <a:pos x="230" y="33"/>
                  </a:cxn>
                  <a:cxn ang="0">
                    <a:pos x="173" y="1689"/>
                  </a:cxn>
                  <a:cxn ang="0">
                    <a:pos x="173" y="1689"/>
                  </a:cxn>
                  <a:cxn ang="0">
                    <a:pos x="173" y="1654"/>
                  </a:cxn>
                  <a:cxn ang="0">
                    <a:pos x="173" y="0"/>
                  </a:cxn>
                  <a:cxn ang="0">
                    <a:pos x="173" y="0"/>
                  </a:cxn>
                  <a:cxn ang="0">
                    <a:pos x="173" y="33"/>
                  </a:cxn>
                  <a:cxn ang="0">
                    <a:pos x="115" y="1689"/>
                  </a:cxn>
                  <a:cxn ang="0">
                    <a:pos x="115" y="1689"/>
                  </a:cxn>
                  <a:cxn ang="0">
                    <a:pos x="115" y="1654"/>
                  </a:cxn>
                  <a:cxn ang="0">
                    <a:pos x="115" y="0"/>
                  </a:cxn>
                  <a:cxn ang="0">
                    <a:pos x="115" y="0"/>
                  </a:cxn>
                  <a:cxn ang="0">
                    <a:pos x="115" y="33"/>
                  </a:cxn>
                  <a:cxn ang="0">
                    <a:pos x="57" y="1689"/>
                  </a:cxn>
                  <a:cxn ang="0">
                    <a:pos x="57" y="1689"/>
                  </a:cxn>
                  <a:cxn ang="0">
                    <a:pos x="57" y="1654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33"/>
                  </a:cxn>
                  <a:cxn ang="0">
                    <a:pos x="0" y="1689"/>
                  </a:cxn>
                  <a:cxn ang="0">
                    <a:pos x="0" y="1689"/>
                  </a:cxn>
                  <a:cxn ang="0">
                    <a:pos x="0" y="165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88" y="1689"/>
                  </a:cxn>
                  <a:cxn ang="0">
                    <a:pos x="288" y="1689"/>
                  </a:cxn>
                  <a:cxn ang="0">
                    <a:pos x="288" y="1621"/>
                  </a:cxn>
                  <a:cxn ang="0">
                    <a:pos x="288" y="0"/>
                  </a:cxn>
                  <a:cxn ang="0">
                    <a:pos x="288" y="0"/>
                  </a:cxn>
                  <a:cxn ang="0">
                    <a:pos x="288" y="67"/>
                  </a:cxn>
                </a:cxnLst>
                <a:rect l="0" t="0" r="r" b="b"/>
                <a:pathLst>
                  <a:path w="2250" h="1689">
                    <a:moveTo>
                      <a:pt x="0" y="1689"/>
                    </a:moveTo>
                    <a:lnTo>
                      <a:pt x="0" y="1689"/>
                    </a:lnTo>
                    <a:lnTo>
                      <a:pt x="2250" y="1689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2250" y="0"/>
                    </a:lnTo>
                    <a:moveTo>
                      <a:pt x="0" y="1689"/>
                    </a:moveTo>
                    <a:lnTo>
                      <a:pt x="0" y="1689"/>
                    </a:lnTo>
                    <a:lnTo>
                      <a:pt x="0" y="0"/>
                    </a:lnTo>
                    <a:moveTo>
                      <a:pt x="2250" y="1689"/>
                    </a:moveTo>
                    <a:lnTo>
                      <a:pt x="2250" y="1689"/>
                    </a:lnTo>
                    <a:lnTo>
                      <a:pt x="2250" y="0"/>
                    </a:lnTo>
                    <a:moveTo>
                      <a:pt x="0" y="1689"/>
                    </a:moveTo>
                    <a:lnTo>
                      <a:pt x="0" y="1689"/>
                    </a:lnTo>
                    <a:lnTo>
                      <a:pt x="2250" y="1689"/>
                    </a:lnTo>
                    <a:moveTo>
                      <a:pt x="0" y="1689"/>
                    </a:moveTo>
                    <a:lnTo>
                      <a:pt x="0" y="1689"/>
                    </a:lnTo>
                    <a:lnTo>
                      <a:pt x="0" y="0"/>
                    </a:lnTo>
                    <a:moveTo>
                      <a:pt x="230" y="1689"/>
                    </a:moveTo>
                    <a:lnTo>
                      <a:pt x="230" y="1689"/>
                    </a:lnTo>
                    <a:lnTo>
                      <a:pt x="230" y="1654"/>
                    </a:lnTo>
                    <a:moveTo>
                      <a:pt x="230" y="0"/>
                    </a:moveTo>
                    <a:lnTo>
                      <a:pt x="230" y="0"/>
                    </a:lnTo>
                    <a:lnTo>
                      <a:pt x="230" y="33"/>
                    </a:lnTo>
                    <a:moveTo>
                      <a:pt x="173" y="1689"/>
                    </a:moveTo>
                    <a:lnTo>
                      <a:pt x="173" y="1689"/>
                    </a:lnTo>
                    <a:lnTo>
                      <a:pt x="173" y="1654"/>
                    </a:lnTo>
                    <a:moveTo>
                      <a:pt x="173" y="0"/>
                    </a:moveTo>
                    <a:lnTo>
                      <a:pt x="173" y="0"/>
                    </a:lnTo>
                    <a:lnTo>
                      <a:pt x="173" y="33"/>
                    </a:lnTo>
                    <a:moveTo>
                      <a:pt x="115" y="1689"/>
                    </a:moveTo>
                    <a:lnTo>
                      <a:pt x="115" y="1689"/>
                    </a:lnTo>
                    <a:lnTo>
                      <a:pt x="115" y="1654"/>
                    </a:lnTo>
                    <a:moveTo>
                      <a:pt x="115" y="0"/>
                    </a:moveTo>
                    <a:lnTo>
                      <a:pt x="115" y="0"/>
                    </a:lnTo>
                    <a:lnTo>
                      <a:pt x="115" y="33"/>
                    </a:lnTo>
                    <a:moveTo>
                      <a:pt x="57" y="1689"/>
                    </a:moveTo>
                    <a:lnTo>
                      <a:pt x="57" y="1689"/>
                    </a:lnTo>
                    <a:lnTo>
                      <a:pt x="57" y="1654"/>
                    </a:lnTo>
                    <a:moveTo>
                      <a:pt x="57" y="0"/>
                    </a:moveTo>
                    <a:lnTo>
                      <a:pt x="57" y="0"/>
                    </a:lnTo>
                    <a:lnTo>
                      <a:pt x="57" y="33"/>
                    </a:lnTo>
                    <a:moveTo>
                      <a:pt x="0" y="1689"/>
                    </a:moveTo>
                    <a:lnTo>
                      <a:pt x="0" y="1689"/>
                    </a:lnTo>
                    <a:lnTo>
                      <a:pt x="0" y="1654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0" y="33"/>
                    </a:lnTo>
                    <a:moveTo>
                      <a:pt x="288" y="1689"/>
                    </a:moveTo>
                    <a:lnTo>
                      <a:pt x="288" y="1689"/>
                    </a:lnTo>
                    <a:lnTo>
                      <a:pt x="288" y="1621"/>
                    </a:lnTo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67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22" name="Freeform 9"/>
              <p:cNvSpPr>
                <a:spLocks noEditPoints="1"/>
              </p:cNvSpPr>
              <p:nvPr/>
            </p:nvSpPr>
            <p:spPr bwMode="auto">
              <a:xfrm>
                <a:off x="6715125" y="5859463"/>
                <a:ext cx="73025" cy="111125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69" y="18"/>
                  </a:cxn>
                  <a:cxn ang="0">
                    <a:pos x="77" y="56"/>
                  </a:cxn>
                  <a:cxn ang="0">
                    <a:pos x="70" y="93"/>
                  </a:cxn>
                  <a:cxn ang="0">
                    <a:pos x="38" y="115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5" y="26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2"/>
                  </a:cxn>
                  <a:cxn ang="0">
                    <a:pos x="38" y="102"/>
                  </a:cxn>
                  <a:cxn ang="0">
                    <a:pos x="55" y="92"/>
                  </a:cxn>
                  <a:cxn ang="0">
                    <a:pos x="62" y="56"/>
                  </a:cxn>
                  <a:cxn ang="0">
                    <a:pos x="57" y="25"/>
                  </a:cxn>
                  <a:cxn ang="0">
                    <a:pos x="39" y="13"/>
                  </a:cxn>
                  <a:cxn ang="0">
                    <a:pos x="21" y="25"/>
                  </a:cxn>
                  <a:cxn ang="0">
                    <a:pos x="15" y="59"/>
                  </a:cxn>
                  <a:cxn ang="0">
                    <a:pos x="19" y="86"/>
                  </a:cxn>
                  <a:cxn ang="0">
                    <a:pos x="38" y="102"/>
                  </a:cxn>
                  <a:cxn ang="0">
                    <a:pos x="38" y="102"/>
                  </a:cxn>
                </a:cxnLst>
                <a:rect l="0" t="0" r="r" b="b"/>
                <a:pathLst>
                  <a:path w="77" h="115">
                    <a:moveTo>
                      <a:pt x="38" y="0"/>
                    </a:moveTo>
                    <a:lnTo>
                      <a:pt x="38" y="0"/>
                    </a:lnTo>
                    <a:cubicBezTo>
                      <a:pt x="52" y="0"/>
                      <a:pt x="63" y="6"/>
                      <a:pt x="69" y="18"/>
                    </a:cubicBezTo>
                    <a:cubicBezTo>
                      <a:pt x="74" y="27"/>
                      <a:pt x="77" y="40"/>
                      <a:pt x="77" y="56"/>
                    </a:cubicBezTo>
                    <a:cubicBezTo>
                      <a:pt x="77" y="71"/>
                      <a:pt x="75" y="83"/>
                      <a:pt x="70" y="93"/>
                    </a:cubicBezTo>
                    <a:cubicBezTo>
                      <a:pt x="63" y="107"/>
                      <a:pt x="53" y="115"/>
                      <a:pt x="38" y="115"/>
                    </a:cubicBezTo>
                    <a:cubicBezTo>
                      <a:pt x="25" y="115"/>
                      <a:pt x="15" y="109"/>
                      <a:pt x="8" y="97"/>
                    </a:cubicBezTo>
                    <a:cubicBezTo>
                      <a:pt x="3" y="87"/>
                      <a:pt x="0" y="74"/>
                      <a:pt x="0" y="58"/>
                    </a:cubicBezTo>
                    <a:cubicBezTo>
                      <a:pt x="0" y="46"/>
                      <a:pt x="2" y="35"/>
                      <a:pt x="5" y="26"/>
                    </a:cubicBezTo>
                    <a:cubicBezTo>
                      <a:pt x="11" y="9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2"/>
                    </a:moveTo>
                    <a:lnTo>
                      <a:pt x="38" y="102"/>
                    </a:lnTo>
                    <a:cubicBezTo>
                      <a:pt x="45" y="102"/>
                      <a:pt x="51" y="99"/>
                      <a:pt x="55" y="92"/>
                    </a:cubicBezTo>
                    <a:cubicBezTo>
                      <a:pt x="60" y="86"/>
                      <a:pt x="62" y="74"/>
                      <a:pt x="62" y="56"/>
                    </a:cubicBezTo>
                    <a:cubicBezTo>
                      <a:pt x="62" y="44"/>
                      <a:pt x="60" y="33"/>
                      <a:pt x="57" y="25"/>
                    </a:cubicBezTo>
                    <a:cubicBezTo>
                      <a:pt x="54" y="17"/>
                      <a:pt x="48" y="13"/>
                      <a:pt x="39" y="13"/>
                    </a:cubicBezTo>
                    <a:cubicBezTo>
                      <a:pt x="31" y="13"/>
                      <a:pt x="25" y="17"/>
                      <a:pt x="21" y="25"/>
                    </a:cubicBezTo>
                    <a:cubicBezTo>
                      <a:pt x="17" y="32"/>
                      <a:pt x="15" y="44"/>
                      <a:pt x="15" y="59"/>
                    </a:cubicBezTo>
                    <a:cubicBezTo>
                      <a:pt x="15" y="70"/>
                      <a:pt x="16" y="79"/>
                      <a:pt x="19" y="86"/>
                    </a:cubicBezTo>
                    <a:cubicBezTo>
                      <a:pt x="23" y="97"/>
                      <a:pt x="29" y="102"/>
                      <a:pt x="38" y="102"/>
                    </a:cubicBezTo>
                    <a:lnTo>
                      <a:pt x="38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23" name="Freeform 10"/>
              <p:cNvSpPr>
                <a:spLocks/>
              </p:cNvSpPr>
              <p:nvPr/>
            </p:nvSpPr>
            <p:spPr bwMode="auto">
              <a:xfrm>
                <a:off x="6808788" y="5951538"/>
                <a:ext cx="15875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24" name="Freeform 11"/>
              <p:cNvSpPr>
                <a:spLocks noEditPoints="1"/>
              </p:cNvSpPr>
              <p:nvPr/>
            </p:nvSpPr>
            <p:spPr bwMode="auto">
              <a:xfrm>
                <a:off x="6842125" y="5859463"/>
                <a:ext cx="76200" cy="107950"/>
              </a:xfrm>
              <a:custGeom>
                <a:avLst/>
                <a:gdLst/>
                <a:ahLst/>
                <a:cxnLst>
                  <a:cxn ang="0">
                    <a:pos x="48" y="72"/>
                  </a:cxn>
                  <a:cxn ang="0">
                    <a:pos x="48" y="72"/>
                  </a:cxn>
                  <a:cxn ang="0">
                    <a:pos x="48" y="22"/>
                  </a:cxn>
                  <a:cxn ang="0">
                    <a:pos x="12" y="72"/>
                  </a:cxn>
                  <a:cxn ang="0">
                    <a:pos x="48" y="72"/>
                  </a:cxn>
                  <a:cxn ang="0">
                    <a:pos x="48" y="112"/>
                  </a:cxn>
                  <a:cxn ang="0">
                    <a:pos x="48" y="112"/>
                  </a:cxn>
                  <a:cxn ang="0">
                    <a:pos x="48" y="84"/>
                  </a:cxn>
                  <a:cxn ang="0">
                    <a:pos x="0" y="84"/>
                  </a:cxn>
                  <a:cxn ang="0">
                    <a:pos x="0" y="71"/>
                  </a:cxn>
                  <a:cxn ang="0">
                    <a:pos x="51" y="0"/>
                  </a:cxn>
                  <a:cxn ang="0">
                    <a:pos x="62" y="0"/>
                  </a:cxn>
                  <a:cxn ang="0">
                    <a:pos x="62" y="72"/>
                  </a:cxn>
                  <a:cxn ang="0">
                    <a:pos x="79" y="72"/>
                  </a:cxn>
                  <a:cxn ang="0">
                    <a:pos x="79" y="84"/>
                  </a:cxn>
                  <a:cxn ang="0">
                    <a:pos x="62" y="84"/>
                  </a:cxn>
                  <a:cxn ang="0">
                    <a:pos x="62" y="112"/>
                  </a:cxn>
                  <a:cxn ang="0">
                    <a:pos x="48" y="112"/>
                  </a:cxn>
                </a:cxnLst>
                <a:rect l="0" t="0" r="r" b="b"/>
                <a:pathLst>
                  <a:path w="79" h="112">
                    <a:moveTo>
                      <a:pt x="48" y="72"/>
                    </a:moveTo>
                    <a:lnTo>
                      <a:pt x="48" y="72"/>
                    </a:lnTo>
                    <a:lnTo>
                      <a:pt x="48" y="22"/>
                    </a:lnTo>
                    <a:lnTo>
                      <a:pt x="12" y="72"/>
                    </a:lnTo>
                    <a:lnTo>
                      <a:pt x="48" y="72"/>
                    </a:lnTo>
                    <a:close/>
                    <a:moveTo>
                      <a:pt x="48" y="112"/>
                    </a:moveTo>
                    <a:lnTo>
                      <a:pt x="48" y="112"/>
                    </a:lnTo>
                    <a:lnTo>
                      <a:pt x="48" y="84"/>
                    </a:lnTo>
                    <a:lnTo>
                      <a:pt x="0" y="84"/>
                    </a:lnTo>
                    <a:lnTo>
                      <a:pt x="0" y="71"/>
                    </a:lnTo>
                    <a:lnTo>
                      <a:pt x="51" y="0"/>
                    </a:lnTo>
                    <a:lnTo>
                      <a:pt x="62" y="0"/>
                    </a:lnTo>
                    <a:lnTo>
                      <a:pt x="62" y="72"/>
                    </a:lnTo>
                    <a:lnTo>
                      <a:pt x="79" y="72"/>
                    </a:lnTo>
                    <a:lnTo>
                      <a:pt x="79" y="84"/>
                    </a:lnTo>
                    <a:lnTo>
                      <a:pt x="62" y="84"/>
                    </a:lnTo>
                    <a:lnTo>
                      <a:pt x="62" y="112"/>
                    </a:lnTo>
                    <a:lnTo>
                      <a:pt x="48" y="1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25" name="Freeform 12"/>
              <p:cNvSpPr>
                <a:spLocks noEditPoints="1"/>
              </p:cNvSpPr>
              <p:nvPr/>
            </p:nvSpPr>
            <p:spPr bwMode="auto">
              <a:xfrm>
                <a:off x="6872288" y="4164013"/>
                <a:ext cx="496888" cy="1624013"/>
              </a:xfrm>
              <a:custGeom>
                <a:avLst/>
                <a:gdLst/>
                <a:ahLst/>
                <a:cxnLst>
                  <a:cxn ang="0">
                    <a:pos x="0" y="1689"/>
                  </a:cxn>
                  <a:cxn ang="0">
                    <a:pos x="0" y="1689"/>
                  </a:cxn>
                  <a:cxn ang="0">
                    <a:pos x="0" y="165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58" y="1689"/>
                  </a:cxn>
                  <a:cxn ang="0">
                    <a:pos x="58" y="1689"/>
                  </a:cxn>
                  <a:cxn ang="0">
                    <a:pos x="58" y="1654"/>
                  </a:cxn>
                  <a:cxn ang="0">
                    <a:pos x="58" y="0"/>
                  </a:cxn>
                  <a:cxn ang="0">
                    <a:pos x="58" y="0"/>
                  </a:cxn>
                  <a:cxn ang="0">
                    <a:pos x="58" y="33"/>
                  </a:cxn>
                  <a:cxn ang="0">
                    <a:pos x="116" y="1689"/>
                  </a:cxn>
                  <a:cxn ang="0">
                    <a:pos x="116" y="1689"/>
                  </a:cxn>
                  <a:cxn ang="0">
                    <a:pos x="116" y="1654"/>
                  </a:cxn>
                  <a:cxn ang="0">
                    <a:pos x="116" y="0"/>
                  </a:cxn>
                  <a:cxn ang="0">
                    <a:pos x="116" y="0"/>
                  </a:cxn>
                  <a:cxn ang="0">
                    <a:pos x="116" y="33"/>
                  </a:cxn>
                  <a:cxn ang="0">
                    <a:pos x="173" y="1689"/>
                  </a:cxn>
                  <a:cxn ang="0">
                    <a:pos x="173" y="1689"/>
                  </a:cxn>
                  <a:cxn ang="0">
                    <a:pos x="173" y="1654"/>
                  </a:cxn>
                  <a:cxn ang="0">
                    <a:pos x="173" y="0"/>
                  </a:cxn>
                  <a:cxn ang="0">
                    <a:pos x="173" y="0"/>
                  </a:cxn>
                  <a:cxn ang="0">
                    <a:pos x="173" y="33"/>
                  </a:cxn>
                  <a:cxn ang="0">
                    <a:pos x="231" y="1689"/>
                  </a:cxn>
                  <a:cxn ang="0">
                    <a:pos x="231" y="1689"/>
                  </a:cxn>
                  <a:cxn ang="0">
                    <a:pos x="231" y="1654"/>
                  </a:cxn>
                  <a:cxn ang="0">
                    <a:pos x="231" y="0"/>
                  </a:cxn>
                  <a:cxn ang="0">
                    <a:pos x="231" y="0"/>
                  </a:cxn>
                  <a:cxn ang="0">
                    <a:pos x="231" y="33"/>
                  </a:cxn>
                  <a:cxn ang="0">
                    <a:pos x="289" y="1689"/>
                  </a:cxn>
                  <a:cxn ang="0">
                    <a:pos x="289" y="1689"/>
                  </a:cxn>
                  <a:cxn ang="0">
                    <a:pos x="289" y="1654"/>
                  </a:cxn>
                  <a:cxn ang="0">
                    <a:pos x="289" y="0"/>
                  </a:cxn>
                  <a:cxn ang="0">
                    <a:pos x="289" y="0"/>
                  </a:cxn>
                  <a:cxn ang="0">
                    <a:pos x="289" y="33"/>
                  </a:cxn>
                  <a:cxn ang="0">
                    <a:pos x="347" y="1689"/>
                  </a:cxn>
                  <a:cxn ang="0">
                    <a:pos x="347" y="1689"/>
                  </a:cxn>
                  <a:cxn ang="0">
                    <a:pos x="347" y="1654"/>
                  </a:cxn>
                  <a:cxn ang="0">
                    <a:pos x="347" y="0"/>
                  </a:cxn>
                  <a:cxn ang="0">
                    <a:pos x="347" y="0"/>
                  </a:cxn>
                  <a:cxn ang="0">
                    <a:pos x="347" y="33"/>
                  </a:cxn>
                  <a:cxn ang="0">
                    <a:pos x="404" y="1689"/>
                  </a:cxn>
                  <a:cxn ang="0">
                    <a:pos x="404" y="1689"/>
                  </a:cxn>
                  <a:cxn ang="0">
                    <a:pos x="404" y="1654"/>
                  </a:cxn>
                  <a:cxn ang="0">
                    <a:pos x="404" y="0"/>
                  </a:cxn>
                  <a:cxn ang="0">
                    <a:pos x="404" y="0"/>
                  </a:cxn>
                  <a:cxn ang="0">
                    <a:pos x="404" y="33"/>
                  </a:cxn>
                  <a:cxn ang="0">
                    <a:pos x="461" y="1689"/>
                  </a:cxn>
                  <a:cxn ang="0">
                    <a:pos x="461" y="1689"/>
                  </a:cxn>
                  <a:cxn ang="0">
                    <a:pos x="461" y="1654"/>
                  </a:cxn>
                  <a:cxn ang="0">
                    <a:pos x="461" y="0"/>
                  </a:cxn>
                  <a:cxn ang="0">
                    <a:pos x="461" y="0"/>
                  </a:cxn>
                  <a:cxn ang="0">
                    <a:pos x="461" y="33"/>
                  </a:cxn>
                  <a:cxn ang="0">
                    <a:pos x="519" y="1689"/>
                  </a:cxn>
                  <a:cxn ang="0">
                    <a:pos x="519" y="1689"/>
                  </a:cxn>
                  <a:cxn ang="0">
                    <a:pos x="519" y="1621"/>
                  </a:cxn>
                  <a:cxn ang="0">
                    <a:pos x="519" y="0"/>
                  </a:cxn>
                  <a:cxn ang="0">
                    <a:pos x="519" y="0"/>
                  </a:cxn>
                  <a:cxn ang="0">
                    <a:pos x="519" y="67"/>
                  </a:cxn>
                </a:cxnLst>
                <a:rect l="0" t="0" r="r" b="b"/>
                <a:pathLst>
                  <a:path w="519" h="1689">
                    <a:moveTo>
                      <a:pt x="0" y="1689"/>
                    </a:moveTo>
                    <a:lnTo>
                      <a:pt x="0" y="1689"/>
                    </a:lnTo>
                    <a:lnTo>
                      <a:pt x="0" y="1654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0" y="33"/>
                    </a:lnTo>
                    <a:moveTo>
                      <a:pt x="58" y="1689"/>
                    </a:moveTo>
                    <a:lnTo>
                      <a:pt x="58" y="1689"/>
                    </a:lnTo>
                    <a:lnTo>
                      <a:pt x="58" y="1654"/>
                    </a:lnTo>
                    <a:moveTo>
                      <a:pt x="58" y="0"/>
                    </a:moveTo>
                    <a:lnTo>
                      <a:pt x="58" y="0"/>
                    </a:lnTo>
                    <a:lnTo>
                      <a:pt x="58" y="33"/>
                    </a:lnTo>
                    <a:moveTo>
                      <a:pt x="116" y="1689"/>
                    </a:moveTo>
                    <a:lnTo>
                      <a:pt x="116" y="1689"/>
                    </a:lnTo>
                    <a:lnTo>
                      <a:pt x="116" y="1654"/>
                    </a:lnTo>
                    <a:moveTo>
                      <a:pt x="116" y="0"/>
                    </a:moveTo>
                    <a:lnTo>
                      <a:pt x="116" y="0"/>
                    </a:lnTo>
                    <a:lnTo>
                      <a:pt x="116" y="33"/>
                    </a:lnTo>
                    <a:moveTo>
                      <a:pt x="173" y="1689"/>
                    </a:moveTo>
                    <a:lnTo>
                      <a:pt x="173" y="1689"/>
                    </a:lnTo>
                    <a:lnTo>
                      <a:pt x="173" y="1654"/>
                    </a:lnTo>
                    <a:moveTo>
                      <a:pt x="173" y="0"/>
                    </a:moveTo>
                    <a:lnTo>
                      <a:pt x="173" y="0"/>
                    </a:lnTo>
                    <a:lnTo>
                      <a:pt x="173" y="33"/>
                    </a:lnTo>
                    <a:moveTo>
                      <a:pt x="231" y="1689"/>
                    </a:moveTo>
                    <a:lnTo>
                      <a:pt x="231" y="1689"/>
                    </a:lnTo>
                    <a:lnTo>
                      <a:pt x="231" y="1654"/>
                    </a:lnTo>
                    <a:moveTo>
                      <a:pt x="231" y="0"/>
                    </a:moveTo>
                    <a:lnTo>
                      <a:pt x="231" y="0"/>
                    </a:lnTo>
                    <a:lnTo>
                      <a:pt x="231" y="33"/>
                    </a:lnTo>
                    <a:moveTo>
                      <a:pt x="289" y="1689"/>
                    </a:moveTo>
                    <a:lnTo>
                      <a:pt x="289" y="1689"/>
                    </a:lnTo>
                    <a:lnTo>
                      <a:pt x="289" y="1654"/>
                    </a:lnTo>
                    <a:moveTo>
                      <a:pt x="289" y="0"/>
                    </a:moveTo>
                    <a:lnTo>
                      <a:pt x="289" y="0"/>
                    </a:lnTo>
                    <a:lnTo>
                      <a:pt x="289" y="33"/>
                    </a:lnTo>
                    <a:moveTo>
                      <a:pt x="347" y="1689"/>
                    </a:moveTo>
                    <a:lnTo>
                      <a:pt x="347" y="1689"/>
                    </a:lnTo>
                    <a:lnTo>
                      <a:pt x="347" y="1654"/>
                    </a:lnTo>
                    <a:moveTo>
                      <a:pt x="347" y="0"/>
                    </a:moveTo>
                    <a:lnTo>
                      <a:pt x="347" y="0"/>
                    </a:lnTo>
                    <a:lnTo>
                      <a:pt x="347" y="33"/>
                    </a:lnTo>
                    <a:moveTo>
                      <a:pt x="404" y="1689"/>
                    </a:moveTo>
                    <a:lnTo>
                      <a:pt x="404" y="1689"/>
                    </a:lnTo>
                    <a:lnTo>
                      <a:pt x="404" y="1654"/>
                    </a:lnTo>
                    <a:moveTo>
                      <a:pt x="404" y="0"/>
                    </a:moveTo>
                    <a:lnTo>
                      <a:pt x="404" y="0"/>
                    </a:lnTo>
                    <a:lnTo>
                      <a:pt x="404" y="33"/>
                    </a:lnTo>
                    <a:moveTo>
                      <a:pt x="461" y="1689"/>
                    </a:moveTo>
                    <a:lnTo>
                      <a:pt x="461" y="1689"/>
                    </a:lnTo>
                    <a:lnTo>
                      <a:pt x="461" y="1654"/>
                    </a:lnTo>
                    <a:moveTo>
                      <a:pt x="461" y="0"/>
                    </a:moveTo>
                    <a:lnTo>
                      <a:pt x="461" y="0"/>
                    </a:lnTo>
                    <a:lnTo>
                      <a:pt x="461" y="33"/>
                    </a:lnTo>
                    <a:moveTo>
                      <a:pt x="519" y="1689"/>
                    </a:moveTo>
                    <a:lnTo>
                      <a:pt x="519" y="1689"/>
                    </a:lnTo>
                    <a:lnTo>
                      <a:pt x="519" y="1621"/>
                    </a:lnTo>
                    <a:moveTo>
                      <a:pt x="519" y="0"/>
                    </a:moveTo>
                    <a:lnTo>
                      <a:pt x="519" y="0"/>
                    </a:lnTo>
                    <a:lnTo>
                      <a:pt x="519" y="67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26" name="Freeform 13"/>
              <p:cNvSpPr>
                <a:spLocks noEditPoints="1"/>
              </p:cNvSpPr>
              <p:nvPr/>
            </p:nvSpPr>
            <p:spPr bwMode="auto">
              <a:xfrm>
                <a:off x="7267575" y="5859463"/>
                <a:ext cx="73025" cy="111125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69" y="18"/>
                  </a:cxn>
                  <a:cxn ang="0">
                    <a:pos x="76" y="56"/>
                  </a:cxn>
                  <a:cxn ang="0">
                    <a:pos x="70" y="93"/>
                  </a:cxn>
                  <a:cxn ang="0">
                    <a:pos x="38" y="115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5" y="26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2"/>
                  </a:cxn>
                  <a:cxn ang="0">
                    <a:pos x="38" y="102"/>
                  </a:cxn>
                  <a:cxn ang="0">
                    <a:pos x="55" y="92"/>
                  </a:cxn>
                  <a:cxn ang="0">
                    <a:pos x="61" y="56"/>
                  </a:cxn>
                  <a:cxn ang="0">
                    <a:pos x="57" y="25"/>
                  </a:cxn>
                  <a:cxn ang="0">
                    <a:pos x="39" y="13"/>
                  </a:cxn>
                  <a:cxn ang="0">
                    <a:pos x="21" y="25"/>
                  </a:cxn>
                  <a:cxn ang="0">
                    <a:pos x="15" y="59"/>
                  </a:cxn>
                  <a:cxn ang="0">
                    <a:pos x="19" y="86"/>
                  </a:cxn>
                  <a:cxn ang="0">
                    <a:pos x="38" y="102"/>
                  </a:cxn>
                  <a:cxn ang="0">
                    <a:pos x="38" y="102"/>
                  </a:cxn>
                </a:cxnLst>
                <a:rect l="0" t="0" r="r" b="b"/>
                <a:pathLst>
                  <a:path w="76" h="115">
                    <a:moveTo>
                      <a:pt x="38" y="0"/>
                    </a:moveTo>
                    <a:lnTo>
                      <a:pt x="38" y="0"/>
                    </a:lnTo>
                    <a:cubicBezTo>
                      <a:pt x="52" y="0"/>
                      <a:pt x="63" y="6"/>
                      <a:pt x="69" y="18"/>
                    </a:cubicBezTo>
                    <a:cubicBezTo>
                      <a:pt x="74" y="27"/>
                      <a:pt x="76" y="40"/>
                      <a:pt x="76" y="56"/>
                    </a:cubicBezTo>
                    <a:cubicBezTo>
                      <a:pt x="76" y="71"/>
                      <a:pt x="74" y="83"/>
                      <a:pt x="70" y="93"/>
                    </a:cubicBezTo>
                    <a:cubicBezTo>
                      <a:pt x="63" y="107"/>
                      <a:pt x="52" y="115"/>
                      <a:pt x="38" y="115"/>
                    </a:cubicBezTo>
                    <a:cubicBezTo>
                      <a:pt x="24" y="115"/>
                      <a:pt x="14" y="109"/>
                      <a:pt x="8" y="97"/>
                    </a:cubicBezTo>
                    <a:cubicBezTo>
                      <a:pt x="2" y="87"/>
                      <a:pt x="0" y="74"/>
                      <a:pt x="0" y="58"/>
                    </a:cubicBezTo>
                    <a:cubicBezTo>
                      <a:pt x="0" y="46"/>
                      <a:pt x="1" y="35"/>
                      <a:pt x="5" y="26"/>
                    </a:cubicBezTo>
                    <a:cubicBezTo>
                      <a:pt x="11" y="9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2"/>
                    </a:moveTo>
                    <a:lnTo>
                      <a:pt x="38" y="102"/>
                    </a:lnTo>
                    <a:cubicBezTo>
                      <a:pt x="45" y="102"/>
                      <a:pt x="51" y="99"/>
                      <a:pt x="55" y="92"/>
                    </a:cubicBezTo>
                    <a:cubicBezTo>
                      <a:pt x="59" y="86"/>
                      <a:pt x="61" y="74"/>
                      <a:pt x="61" y="56"/>
                    </a:cubicBezTo>
                    <a:cubicBezTo>
                      <a:pt x="61" y="44"/>
                      <a:pt x="60" y="33"/>
                      <a:pt x="57" y="25"/>
                    </a:cubicBezTo>
                    <a:cubicBezTo>
                      <a:pt x="54" y="17"/>
                      <a:pt x="48" y="13"/>
                      <a:pt x="39" y="13"/>
                    </a:cubicBezTo>
                    <a:cubicBezTo>
                      <a:pt x="30" y="13"/>
                      <a:pt x="24" y="17"/>
                      <a:pt x="21" y="25"/>
                    </a:cubicBezTo>
                    <a:cubicBezTo>
                      <a:pt x="17" y="32"/>
                      <a:pt x="15" y="44"/>
                      <a:pt x="15" y="59"/>
                    </a:cubicBezTo>
                    <a:cubicBezTo>
                      <a:pt x="15" y="70"/>
                      <a:pt x="16" y="79"/>
                      <a:pt x="19" y="86"/>
                    </a:cubicBezTo>
                    <a:cubicBezTo>
                      <a:pt x="22" y="97"/>
                      <a:pt x="29" y="102"/>
                      <a:pt x="38" y="102"/>
                    </a:cubicBezTo>
                    <a:lnTo>
                      <a:pt x="38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27" name="Freeform 14"/>
              <p:cNvSpPr>
                <a:spLocks/>
              </p:cNvSpPr>
              <p:nvPr/>
            </p:nvSpPr>
            <p:spPr bwMode="auto">
              <a:xfrm>
                <a:off x="7359650" y="5951538"/>
                <a:ext cx="15875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7" h="17">
                    <a:moveTo>
                      <a:pt x="0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17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28" name="Freeform 15"/>
              <p:cNvSpPr>
                <a:spLocks/>
              </p:cNvSpPr>
              <p:nvPr/>
            </p:nvSpPr>
            <p:spPr bwMode="auto">
              <a:xfrm>
                <a:off x="7394575" y="5861050"/>
                <a:ext cx="73025" cy="107950"/>
              </a:xfrm>
              <a:custGeom>
                <a:avLst/>
                <a:gdLst/>
                <a:ahLst/>
                <a:cxnLst>
                  <a:cxn ang="0">
                    <a:pos x="15" y="81"/>
                  </a:cxn>
                  <a:cxn ang="0">
                    <a:pos x="15" y="81"/>
                  </a:cxn>
                  <a:cxn ang="0">
                    <a:pos x="26" y="98"/>
                  </a:cxn>
                  <a:cxn ang="0">
                    <a:pos x="37" y="100"/>
                  </a:cxn>
                  <a:cxn ang="0">
                    <a:pos x="56" y="92"/>
                  </a:cxn>
                  <a:cxn ang="0">
                    <a:pos x="62" y="75"/>
                  </a:cxn>
                  <a:cxn ang="0">
                    <a:pos x="55" y="57"/>
                  </a:cxn>
                  <a:cxn ang="0">
                    <a:pos x="38" y="50"/>
                  </a:cxn>
                  <a:cxn ang="0">
                    <a:pos x="25" y="53"/>
                  </a:cxn>
                  <a:cxn ang="0">
                    <a:pos x="16" y="61"/>
                  </a:cxn>
                  <a:cxn ang="0">
                    <a:pos x="4" y="60"/>
                  </a:cxn>
                  <a:cxn ang="0">
                    <a:pos x="13" y="0"/>
                  </a:cxn>
                  <a:cxn ang="0">
                    <a:pos x="71" y="0"/>
                  </a:cxn>
                  <a:cxn ang="0">
                    <a:pos x="71" y="14"/>
                  </a:cxn>
                  <a:cxn ang="0">
                    <a:pos x="23" y="14"/>
                  </a:cxn>
                  <a:cxn ang="0">
                    <a:pos x="19" y="45"/>
                  </a:cxn>
                  <a:cxn ang="0">
                    <a:pos x="26" y="40"/>
                  </a:cxn>
                  <a:cxn ang="0">
                    <a:pos x="40" y="38"/>
                  </a:cxn>
                  <a:cxn ang="0">
                    <a:pos x="66" y="47"/>
                  </a:cxn>
                  <a:cxn ang="0">
                    <a:pos x="77" y="72"/>
                  </a:cxn>
                  <a:cxn ang="0">
                    <a:pos x="67" y="100"/>
                  </a:cxn>
                  <a:cxn ang="0">
                    <a:pos x="36" y="112"/>
                  </a:cxn>
                  <a:cxn ang="0">
                    <a:pos x="12" y="105"/>
                  </a:cxn>
                  <a:cxn ang="0">
                    <a:pos x="0" y="81"/>
                  </a:cxn>
                  <a:cxn ang="0">
                    <a:pos x="15" y="81"/>
                  </a:cxn>
                </a:cxnLst>
                <a:rect l="0" t="0" r="r" b="b"/>
                <a:pathLst>
                  <a:path w="77" h="112">
                    <a:moveTo>
                      <a:pt x="15" y="81"/>
                    </a:moveTo>
                    <a:lnTo>
                      <a:pt x="15" y="81"/>
                    </a:lnTo>
                    <a:cubicBezTo>
                      <a:pt x="16" y="89"/>
                      <a:pt x="19" y="95"/>
                      <a:pt x="26" y="98"/>
                    </a:cubicBezTo>
                    <a:cubicBezTo>
                      <a:pt x="29" y="99"/>
                      <a:pt x="33" y="100"/>
                      <a:pt x="37" y="100"/>
                    </a:cubicBezTo>
                    <a:cubicBezTo>
                      <a:pt x="46" y="100"/>
                      <a:pt x="52" y="97"/>
                      <a:pt x="56" y="92"/>
                    </a:cubicBezTo>
                    <a:cubicBezTo>
                      <a:pt x="60" y="87"/>
                      <a:pt x="62" y="81"/>
                      <a:pt x="62" y="75"/>
                    </a:cubicBezTo>
                    <a:cubicBezTo>
                      <a:pt x="62" y="67"/>
                      <a:pt x="59" y="61"/>
                      <a:pt x="55" y="57"/>
                    </a:cubicBezTo>
                    <a:cubicBezTo>
                      <a:pt x="50" y="52"/>
                      <a:pt x="44" y="50"/>
                      <a:pt x="38" y="50"/>
                    </a:cubicBezTo>
                    <a:cubicBezTo>
                      <a:pt x="33" y="50"/>
                      <a:pt x="29" y="51"/>
                      <a:pt x="25" y="53"/>
                    </a:cubicBezTo>
                    <a:cubicBezTo>
                      <a:pt x="22" y="55"/>
                      <a:pt x="19" y="57"/>
                      <a:pt x="16" y="61"/>
                    </a:cubicBezTo>
                    <a:lnTo>
                      <a:pt x="4" y="60"/>
                    </a:lnTo>
                    <a:lnTo>
                      <a:pt x="13" y="0"/>
                    </a:lnTo>
                    <a:lnTo>
                      <a:pt x="71" y="0"/>
                    </a:lnTo>
                    <a:lnTo>
                      <a:pt x="71" y="14"/>
                    </a:lnTo>
                    <a:lnTo>
                      <a:pt x="23" y="14"/>
                    </a:lnTo>
                    <a:lnTo>
                      <a:pt x="19" y="45"/>
                    </a:lnTo>
                    <a:cubicBezTo>
                      <a:pt x="21" y="43"/>
                      <a:pt x="24" y="41"/>
                      <a:pt x="26" y="40"/>
                    </a:cubicBezTo>
                    <a:cubicBezTo>
                      <a:pt x="30" y="38"/>
                      <a:pt x="35" y="38"/>
                      <a:pt x="40" y="38"/>
                    </a:cubicBezTo>
                    <a:cubicBezTo>
                      <a:pt x="50" y="38"/>
                      <a:pt x="59" y="41"/>
                      <a:pt x="66" y="47"/>
                    </a:cubicBezTo>
                    <a:cubicBezTo>
                      <a:pt x="73" y="54"/>
                      <a:pt x="77" y="62"/>
                      <a:pt x="77" y="72"/>
                    </a:cubicBezTo>
                    <a:cubicBezTo>
                      <a:pt x="77" y="83"/>
                      <a:pt x="74" y="92"/>
                      <a:pt x="67" y="100"/>
                    </a:cubicBezTo>
                    <a:cubicBezTo>
                      <a:pt x="61" y="108"/>
                      <a:pt x="50" y="112"/>
                      <a:pt x="36" y="112"/>
                    </a:cubicBezTo>
                    <a:cubicBezTo>
                      <a:pt x="27" y="112"/>
                      <a:pt x="19" y="110"/>
                      <a:pt x="12" y="105"/>
                    </a:cubicBezTo>
                    <a:cubicBezTo>
                      <a:pt x="5" y="100"/>
                      <a:pt x="1" y="92"/>
                      <a:pt x="0" y="81"/>
                    </a:cubicBezTo>
                    <a:lnTo>
                      <a:pt x="15" y="8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29" name="Freeform 16"/>
              <p:cNvSpPr>
                <a:spLocks noEditPoints="1"/>
              </p:cNvSpPr>
              <p:nvPr/>
            </p:nvSpPr>
            <p:spPr bwMode="auto">
              <a:xfrm>
                <a:off x="7424738" y="4164013"/>
                <a:ext cx="496888" cy="1624013"/>
              </a:xfrm>
              <a:custGeom>
                <a:avLst/>
                <a:gdLst/>
                <a:ahLst/>
                <a:cxnLst>
                  <a:cxn ang="0">
                    <a:pos x="0" y="1689"/>
                  </a:cxn>
                  <a:cxn ang="0">
                    <a:pos x="0" y="1689"/>
                  </a:cxn>
                  <a:cxn ang="0">
                    <a:pos x="0" y="165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57" y="1689"/>
                  </a:cxn>
                  <a:cxn ang="0">
                    <a:pos x="57" y="1689"/>
                  </a:cxn>
                  <a:cxn ang="0">
                    <a:pos x="57" y="1654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33"/>
                  </a:cxn>
                  <a:cxn ang="0">
                    <a:pos x="115" y="1689"/>
                  </a:cxn>
                  <a:cxn ang="0">
                    <a:pos x="115" y="1689"/>
                  </a:cxn>
                  <a:cxn ang="0">
                    <a:pos x="115" y="1654"/>
                  </a:cxn>
                  <a:cxn ang="0">
                    <a:pos x="115" y="0"/>
                  </a:cxn>
                  <a:cxn ang="0">
                    <a:pos x="115" y="0"/>
                  </a:cxn>
                  <a:cxn ang="0">
                    <a:pos x="115" y="33"/>
                  </a:cxn>
                  <a:cxn ang="0">
                    <a:pos x="173" y="1689"/>
                  </a:cxn>
                  <a:cxn ang="0">
                    <a:pos x="173" y="1689"/>
                  </a:cxn>
                  <a:cxn ang="0">
                    <a:pos x="173" y="1654"/>
                  </a:cxn>
                  <a:cxn ang="0">
                    <a:pos x="173" y="0"/>
                  </a:cxn>
                  <a:cxn ang="0">
                    <a:pos x="173" y="0"/>
                  </a:cxn>
                  <a:cxn ang="0">
                    <a:pos x="173" y="33"/>
                  </a:cxn>
                  <a:cxn ang="0">
                    <a:pos x="231" y="1689"/>
                  </a:cxn>
                  <a:cxn ang="0">
                    <a:pos x="231" y="1689"/>
                  </a:cxn>
                  <a:cxn ang="0">
                    <a:pos x="231" y="1654"/>
                  </a:cxn>
                  <a:cxn ang="0">
                    <a:pos x="231" y="0"/>
                  </a:cxn>
                  <a:cxn ang="0">
                    <a:pos x="231" y="0"/>
                  </a:cxn>
                  <a:cxn ang="0">
                    <a:pos x="231" y="33"/>
                  </a:cxn>
                  <a:cxn ang="0">
                    <a:pos x="289" y="1689"/>
                  </a:cxn>
                  <a:cxn ang="0">
                    <a:pos x="289" y="1689"/>
                  </a:cxn>
                  <a:cxn ang="0">
                    <a:pos x="289" y="1654"/>
                  </a:cxn>
                  <a:cxn ang="0">
                    <a:pos x="289" y="0"/>
                  </a:cxn>
                  <a:cxn ang="0">
                    <a:pos x="289" y="0"/>
                  </a:cxn>
                  <a:cxn ang="0">
                    <a:pos x="289" y="33"/>
                  </a:cxn>
                  <a:cxn ang="0">
                    <a:pos x="346" y="1689"/>
                  </a:cxn>
                  <a:cxn ang="0">
                    <a:pos x="346" y="1689"/>
                  </a:cxn>
                  <a:cxn ang="0">
                    <a:pos x="346" y="1654"/>
                  </a:cxn>
                  <a:cxn ang="0">
                    <a:pos x="346" y="0"/>
                  </a:cxn>
                  <a:cxn ang="0">
                    <a:pos x="346" y="0"/>
                  </a:cxn>
                  <a:cxn ang="0">
                    <a:pos x="346" y="33"/>
                  </a:cxn>
                  <a:cxn ang="0">
                    <a:pos x="404" y="1689"/>
                  </a:cxn>
                  <a:cxn ang="0">
                    <a:pos x="404" y="1689"/>
                  </a:cxn>
                  <a:cxn ang="0">
                    <a:pos x="404" y="1654"/>
                  </a:cxn>
                  <a:cxn ang="0">
                    <a:pos x="404" y="0"/>
                  </a:cxn>
                  <a:cxn ang="0">
                    <a:pos x="404" y="0"/>
                  </a:cxn>
                  <a:cxn ang="0">
                    <a:pos x="404" y="33"/>
                  </a:cxn>
                  <a:cxn ang="0">
                    <a:pos x="462" y="1689"/>
                  </a:cxn>
                  <a:cxn ang="0">
                    <a:pos x="462" y="1689"/>
                  </a:cxn>
                  <a:cxn ang="0">
                    <a:pos x="462" y="1654"/>
                  </a:cxn>
                  <a:cxn ang="0">
                    <a:pos x="462" y="0"/>
                  </a:cxn>
                  <a:cxn ang="0">
                    <a:pos x="462" y="0"/>
                  </a:cxn>
                  <a:cxn ang="0">
                    <a:pos x="462" y="33"/>
                  </a:cxn>
                  <a:cxn ang="0">
                    <a:pos x="520" y="1689"/>
                  </a:cxn>
                  <a:cxn ang="0">
                    <a:pos x="520" y="1689"/>
                  </a:cxn>
                  <a:cxn ang="0">
                    <a:pos x="520" y="1621"/>
                  </a:cxn>
                  <a:cxn ang="0">
                    <a:pos x="520" y="0"/>
                  </a:cxn>
                  <a:cxn ang="0">
                    <a:pos x="520" y="0"/>
                  </a:cxn>
                  <a:cxn ang="0">
                    <a:pos x="520" y="67"/>
                  </a:cxn>
                </a:cxnLst>
                <a:rect l="0" t="0" r="r" b="b"/>
                <a:pathLst>
                  <a:path w="520" h="1689">
                    <a:moveTo>
                      <a:pt x="0" y="1689"/>
                    </a:moveTo>
                    <a:lnTo>
                      <a:pt x="0" y="1689"/>
                    </a:lnTo>
                    <a:lnTo>
                      <a:pt x="0" y="1654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0" y="33"/>
                    </a:lnTo>
                    <a:moveTo>
                      <a:pt x="57" y="1689"/>
                    </a:moveTo>
                    <a:lnTo>
                      <a:pt x="57" y="1689"/>
                    </a:lnTo>
                    <a:lnTo>
                      <a:pt x="57" y="1654"/>
                    </a:lnTo>
                    <a:moveTo>
                      <a:pt x="57" y="0"/>
                    </a:moveTo>
                    <a:lnTo>
                      <a:pt x="57" y="0"/>
                    </a:lnTo>
                    <a:lnTo>
                      <a:pt x="57" y="33"/>
                    </a:lnTo>
                    <a:moveTo>
                      <a:pt x="115" y="1689"/>
                    </a:moveTo>
                    <a:lnTo>
                      <a:pt x="115" y="1689"/>
                    </a:lnTo>
                    <a:lnTo>
                      <a:pt x="115" y="1654"/>
                    </a:lnTo>
                    <a:moveTo>
                      <a:pt x="115" y="0"/>
                    </a:moveTo>
                    <a:lnTo>
                      <a:pt x="115" y="0"/>
                    </a:lnTo>
                    <a:lnTo>
                      <a:pt x="115" y="33"/>
                    </a:lnTo>
                    <a:moveTo>
                      <a:pt x="173" y="1689"/>
                    </a:moveTo>
                    <a:lnTo>
                      <a:pt x="173" y="1689"/>
                    </a:lnTo>
                    <a:lnTo>
                      <a:pt x="173" y="1654"/>
                    </a:lnTo>
                    <a:moveTo>
                      <a:pt x="173" y="0"/>
                    </a:moveTo>
                    <a:lnTo>
                      <a:pt x="173" y="0"/>
                    </a:lnTo>
                    <a:lnTo>
                      <a:pt x="173" y="33"/>
                    </a:lnTo>
                    <a:moveTo>
                      <a:pt x="231" y="1689"/>
                    </a:moveTo>
                    <a:lnTo>
                      <a:pt x="231" y="1689"/>
                    </a:lnTo>
                    <a:lnTo>
                      <a:pt x="231" y="1654"/>
                    </a:lnTo>
                    <a:moveTo>
                      <a:pt x="231" y="0"/>
                    </a:moveTo>
                    <a:lnTo>
                      <a:pt x="231" y="0"/>
                    </a:lnTo>
                    <a:lnTo>
                      <a:pt x="231" y="33"/>
                    </a:lnTo>
                    <a:moveTo>
                      <a:pt x="289" y="1689"/>
                    </a:moveTo>
                    <a:lnTo>
                      <a:pt x="289" y="1689"/>
                    </a:lnTo>
                    <a:lnTo>
                      <a:pt x="289" y="1654"/>
                    </a:lnTo>
                    <a:moveTo>
                      <a:pt x="289" y="0"/>
                    </a:moveTo>
                    <a:lnTo>
                      <a:pt x="289" y="0"/>
                    </a:lnTo>
                    <a:lnTo>
                      <a:pt x="289" y="33"/>
                    </a:lnTo>
                    <a:moveTo>
                      <a:pt x="346" y="1689"/>
                    </a:moveTo>
                    <a:lnTo>
                      <a:pt x="346" y="1689"/>
                    </a:lnTo>
                    <a:lnTo>
                      <a:pt x="346" y="1654"/>
                    </a:lnTo>
                    <a:moveTo>
                      <a:pt x="346" y="0"/>
                    </a:moveTo>
                    <a:lnTo>
                      <a:pt x="346" y="0"/>
                    </a:lnTo>
                    <a:lnTo>
                      <a:pt x="346" y="33"/>
                    </a:lnTo>
                    <a:moveTo>
                      <a:pt x="404" y="1689"/>
                    </a:moveTo>
                    <a:lnTo>
                      <a:pt x="404" y="1689"/>
                    </a:lnTo>
                    <a:lnTo>
                      <a:pt x="404" y="1654"/>
                    </a:lnTo>
                    <a:moveTo>
                      <a:pt x="404" y="0"/>
                    </a:moveTo>
                    <a:lnTo>
                      <a:pt x="404" y="0"/>
                    </a:lnTo>
                    <a:lnTo>
                      <a:pt x="404" y="33"/>
                    </a:lnTo>
                    <a:moveTo>
                      <a:pt x="462" y="1689"/>
                    </a:moveTo>
                    <a:lnTo>
                      <a:pt x="462" y="1689"/>
                    </a:lnTo>
                    <a:lnTo>
                      <a:pt x="462" y="1654"/>
                    </a:lnTo>
                    <a:moveTo>
                      <a:pt x="462" y="0"/>
                    </a:moveTo>
                    <a:lnTo>
                      <a:pt x="462" y="0"/>
                    </a:lnTo>
                    <a:lnTo>
                      <a:pt x="462" y="33"/>
                    </a:lnTo>
                    <a:moveTo>
                      <a:pt x="520" y="1689"/>
                    </a:moveTo>
                    <a:lnTo>
                      <a:pt x="520" y="1689"/>
                    </a:lnTo>
                    <a:lnTo>
                      <a:pt x="520" y="1621"/>
                    </a:lnTo>
                    <a:moveTo>
                      <a:pt x="520" y="0"/>
                    </a:moveTo>
                    <a:lnTo>
                      <a:pt x="520" y="0"/>
                    </a:lnTo>
                    <a:lnTo>
                      <a:pt x="520" y="67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30" name="Freeform 17"/>
              <p:cNvSpPr>
                <a:spLocks noEditPoints="1"/>
              </p:cNvSpPr>
              <p:nvPr/>
            </p:nvSpPr>
            <p:spPr bwMode="auto">
              <a:xfrm>
                <a:off x="7820025" y="5859463"/>
                <a:ext cx="73025" cy="111125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69" y="18"/>
                  </a:cxn>
                  <a:cxn ang="0">
                    <a:pos x="76" y="56"/>
                  </a:cxn>
                  <a:cxn ang="0">
                    <a:pos x="69" y="93"/>
                  </a:cxn>
                  <a:cxn ang="0">
                    <a:pos x="37" y="115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4" y="26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7" y="102"/>
                  </a:cxn>
                  <a:cxn ang="0">
                    <a:pos x="37" y="102"/>
                  </a:cxn>
                  <a:cxn ang="0">
                    <a:pos x="55" y="92"/>
                  </a:cxn>
                  <a:cxn ang="0">
                    <a:pos x="61" y="56"/>
                  </a:cxn>
                  <a:cxn ang="0">
                    <a:pos x="56" y="25"/>
                  </a:cxn>
                  <a:cxn ang="0">
                    <a:pos x="38" y="13"/>
                  </a:cxn>
                  <a:cxn ang="0">
                    <a:pos x="20" y="25"/>
                  </a:cxn>
                  <a:cxn ang="0">
                    <a:pos x="15" y="59"/>
                  </a:cxn>
                  <a:cxn ang="0">
                    <a:pos x="18" y="86"/>
                  </a:cxn>
                  <a:cxn ang="0">
                    <a:pos x="37" y="102"/>
                  </a:cxn>
                  <a:cxn ang="0">
                    <a:pos x="37" y="102"/>
                  </a:cxn>
                </a:cxnLst>
                <a:rect l="0" t="0" r="r" b="b"/>
                <a:pathLst>
                  <a:path w="76" h="115">
                    <a:moveTo>
                      <a:pt x="38" y="0"/>
                    </a:moveTo>
                    <a:lnTo>
                      <a:pt x="38" y="0"/>
                    </a:lnTo>
                    <a:cubicBezTo>
                      <a:pt x="52" y="0"/>
                      <a:pt x="62" y="6"/>
                      <a:pt x="69" y="18"/>
                    </a:cubicBezTo>
                    <a:cubicBezTo>
                      <a:pt x="74" y="27"/>
                      <a:pt x="76" y="40"/>
                      <a:pt x="76" y="56"/>
                    </a:cubicBezTo>
                    <a:cubicBezTo>
                      <a:pt x="76" y="71"/>
                      <a:pt x="74" y="83"/>
                      <a:pt x="69" y="93"/>
                    </a:cubicBezTo>
                    <a:cubicBezTo>
                      <a:pt x="63" y="107"/>
                      <a:pt x="52" y="115"/>
                      <a:pt x="37" y="115"/>
                    </a:cubicBezTo>
                    <a:cubicBezTo>
                      <a:pt x="24" y="115"/>
                      <a:pt x="14" y="109"/>
                      <a:pt x="8" y="97"/>
                    </a:cubicBezTo>
                    <a:cubicBezTo>
                      <a:pt x="2" y="87"/>
                      <a:pt x="0" y="74"/>
                      <a:pt x="0" y="58"/>
                    </a:cubicBezTo>
                    <a:cubicBezTo>
                      <a:pt x="0" y="46"/>
                      <a:pt x="1" y="35"/>
                      <a:pt x="4" y="26"/>
                    </a:cubicBezTo>
                    <a:cubicBezTo>
                      <a:pt x="10" y="9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7" y="102"/>
                    </a:moveTo>
                    <a:lnTo>
                      <a:pt x="37" y="102"/>
                    </a:lnTo>
                    <a:cubicBezTo>
                      <a:pt x="45" y="102"/>
                      <a:pt x="50" y="99"/>
                      <a:pt x="55" y="92"/>
                    </a:cubicBezTo>
                    <a:cubicBezTo>
                      <a:pt x="59" y="86"/>
                      <a:pt x="61" y="74"/>
                      <a:pt x="61" y="56"/>
                    </a:cubicBezTo>
                    <a:cubicBezTo>
                      <a:pt x="61" y="44"/>
                      <a:pt x="60" y="33"/>
                      <a:pt x="56" y="25"/>
                    </a:cubicBezTo>
                    <a:cubicBezTo>
                      <a:pt x="53" y="17"/>
                      <a:pt x="47" y="13"/>
                      <a:pt x="38" y="13"/>
                    </a:cubicBezTo>
                    <a:cubicBezTo>
                      <a:pt x="30" y="13"/>
                      <a:pt x="24" y="17"/>
                      <a:pt x="20" y="25"/>
                    </a:cubicBezTo>
                    <a:cubicBezTo>
                      <a:pt x="17" y="32"/>
                      <a:pt x="15" y="44"/>
                      <a:pt x="15" y="59"/>
                    </a:cubicBezTo>
                    <a:cubicBezTo>
                      <a:pt x="15" y="70"/>
                      <a:pt x="16" y="79"/>
                      <a:pt x="18" y="86"/>
                    </a:cubicBezTo>
                    <a:cubicBezTo>
                      <a:pt x="22" y="97"/>
                      <a:pt x="28" y="102"/>
                      <a:pt x="37" y="102"/>
                    </a:cubicBezTo>
                    <a:lnTo>
                      <a:pt x="37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31" name="Freeform 18"/>
              <p:cNvSpPr>
                <a:spLocks/>
              </p:cNvSpPr>
              <p:nvPr/>
            </p:nvSpPr>
            <p:spPr bwMode="auto">
              <a:xfrm>
                <a:off x="7913688" y="5951538"/>
                <a:ext cx="14288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32" name="Freeform 19"/>
              <p:cNvSpPr>
                <a:spLocks noEditPoints="1"/>
              </p:cNvSpPr>
              <p:nvPr/>
            </p:nvSpPr>
            <p:spPr bwMode="auto">
              <a:xfrm>
                <a:off x="7948613" y="5859463"/>
                <a:ext cx="73025" cy="109538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0" y="0"/>
                  </a:cxn>
                  <a:cxn ang="0">
                    <a:pos x="66" y="10"/>
                  </a:cxn>
                  <a:cxn ang="0">
                    <a:pos x="74" y="29"/>
                  </a:cxn>
                  <a:cxn ang="0">
                    <a:pos x="60" y="29"/>
                  </a:cxn>
                  <a:cxn ang="0">
                    <a:pos x="56" y="19"/>
                  </a:cxn>
                  <a:cxn ang="0">
                    <a:pos x="41" y="12"/>
                  </a:cxn>
                  <a:cxn ang="0">
                    <a:pos x="22" y="23"/>
                  </a:cxn>
                  <a:cxn ang="0">
                    <a:pos x="14" y="54"/>
                  </a:cxn>
                  <a:cxn ang="0">
                    <a:pos x="27" y="43"/>
                  </a:cxn>
                  <a:cxn ang="0">
                    <a:pos x="41" y="40"/>
                  </a:cxn>
                  <a:cxn ang="0">
                    <a:pos x="66" y="49"/>
                  </a:cxn>
                  <a:cxn ang="0">
                    <a:pos x="76" y="76"/>
                  </a:cxn>
                  <a:cxn ang="0">
                    <a:pos x="66" y="103"/>
                  </a:cxn>
                  <a:cxn ang="0">
                    <a:pos x="38" y="114"/>
                  </a:cxn>
                  <a:cxn ang="0">
                    <a:pos x="11" y="103"/>
                  </a:cxn>
                  <a:cxn ang="0">
                    <a:pos x="0" y="63"/>
                  </a:cxn>
                  <a:cxn ang="0">
                    <a:pos x="5" y="28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39" y="102"/>
                  </a:cxn>
                  <a:cxn ang="0">
                    <a:pos x="39" y="102"/>
                  </a:cxn>
                  <a:cxn ang="0">
                    <a:pos x="56" y="95"/>
                  </a:cxn>
                  <a:cxn ang="0">
                    <a:pos x="61" y="77"/>
                  </a:cxn>
                  <a:cxn ang="0">
                    <a:pos x="57" y="61"/>
                  </a:cxn>
                  <a:cxn ang="0">
                    <a:pos x="39" y="53"/>
                  </a:cxn>
                  <a:cxn ang="0">
                    <a:pos x="23" y="59"/>
                  </a:cxn>
                  <a:cxn ang="0">
                    <a:pos x="16" y="77"/>
                  </a:cxn>
                  <a:cxn ang="0">
                    <a:pos x="22" y="95"/>
                  </a:cxn>
                  <a:cxn ang="0">
                    <a:pos x="39" y="102"/>
                  </a:cxn>
                  <a:cxn ang="0">
                    <a:pos x="39" y="102"/>
                  </a:cxn>
                </a:cxnLst>
                <a:rect l="0" t="0" r="r" b="b"/>
                <a:pathLst>
                  <a:path w="76" h="114">
                    <a:moveTo>
                      <a:pt x="40" y="0"/>
                    </a:moveTo>
                    <a:lnTo>
                      <a:pt x="40" y="0"/>
                    </a:lnTo>
                    <a:cubicBezTo>
                      <a:pt x="53" y="0"/>
                      <a:pt x="62" y="3"/>
                      <a:pt x="66" y="10"/>
                    </a:cubicBezTo>
                    <a:cubicBezTo>
                      <a:pt x="71" y="16"/>
                      <a:pt x="74" y="23"/>
                      <a:pt x="74" y="29"/>
                    </a:cubicBezTo>
                    <a:lnTo>
                      <a:pt x="60" y="29"/>
                    </a:lnTo>
                    <a:cubicBezTo>
                      <a:pt x="59" y="25"/>
                      <a:pt x="58" y="22"/>
                      <a:pt x="56" y="19"/>
                    </a:cubicBezTo>
                    <a:cubicBezTo>
                      <a:pt x="53" y="14"/>
                      <a:pt x="48" y="12"/>
                      <a:pt x="41" y="12"/>
                    </a:cubicBezTo>
                    <a:cubicBezTo>
                      <a:pt x="33" y="12"/>
                      <a:pt x="27" y="16"/>
                      <a:pt x="22" y="23"/>
                    </a:cubicBezTo>
                    <a:cubicBezTo>
                      <a:pt x="17" y="30"/>
                      <a:pt x="15" y="41"/>
                      <a:pt x="14" y="54"/>
                    </a:cubicBezTo>
                    <a:cubicBezTo>
                      <a:pt x="18" y="49"/>
                      <a:pt x="22" y="46"/>
                      <a:pt x="27" y="43"/>
                    </a:cubicBezTo>
                    <a:cubicBezTo>
                      <a:pt x="31" y="41"/>
                      <a:pt x="36" y="40"/>
                      <a:pt x="41" y="40"/>
                    </a:cubicBezTo>
                    <a:cubicBezTo>
                      <a:pt x="51" y="40"/>
                      <a:pt x="59" y="43"/>
                      <a:pt x="66" y="49"/>
                    </a:cubicBezTo>
                    <a:cubicBezTo>
                      <a:pt x="73" y="55"/>
                      <a:pt x="76" y="64"/>
                      <a:pt x="76" y="76"/>
                    </a:cubicBezTo>
                    <a:cubicBezTo>
                      <a:pt x="76" y="86"/>
                      <a:pt x="73" y="95"/>
                      <a:pt x="66" y="103"/>
                    </a:cubicBezTo>
                    <a:cubicBezTo>
                      <a:pt x="60" y="111"/>
                      <a:pt x="50" y="114"/>
                      <a:pt x="38" y="114"/>
                    </a:cubicBezTo>
                    <a:cubicBezTo>
                      <a:pt x="28" y="114"/>
                      <a:pt x="19" y="110"/>
                      <a:pt x="11" y="103"/>
                    </a:cubicBezTo>
                    <a:cubicBezTo>
                      <a:pt x="4" y="95"/>
                      <a:pt x="0" y="81"/>
                      <a:pt x="0" y="63"/>
                    </a:cubicBezTo>
                    <a:cubicBezTo>
                      <a:pt x="0" y="49"/>
                      <a:pt x="2" y="37"/>
                      <a:pt x="5" y="28"/>
                    </a:cubicBezTo>
                    <a:cubicBezTo>
                      <a:pt x="11" y="9"/>
                      <a:pt x="23" y="0"/>
                      <a:pt x="40" y="0"/>
                    </a:cubicBezTo>
                    <a:lnTo>
                      <a:pt x="40" y="0"/>
                    </a:lnTo>
                    <a:close/>
                    <a:moveTo>
                      <a:pt x="39" y="102"/>
                    </a:moveTo>
                    <a:lnTo>
                      <a:pt x="39" y="102"/>
                    </a:lnTo>
                    <a:cubicBezTo>
                      <a:pt x="47" y="102"/>
                      <a:pt x="52" y="100"/>
                      <a:pt x="56" y="95"/>
                    </a:cubicBezTo>
                    <a:cubicBezTo>
                      <a:pt x="60" y="90"/>
                      <a:pt x="61" y="84"/>
                      <a:pt x="61" y="77"/>
                    </a:cubicBezTo>
                    <a:cubicBezTo>
                      <a:pt x="61" y="71"/>
                      <a:pt x="60" y="66"/>
                      <a:pt x="57" y="61"/>
                    </a:cubicBezTo>
                    <a:cubicBezTo>
                      <a:pt x="53" y="56"/>
                      <a:pt x="47" y="53"/>
                      <a:pt x="39" y="53"/>
                    </a:cubicBezTo>
                    <a:cubicBezTo>
                      <a:pt x="33" y="53"/>
                      <a:pt x="28" y="55"/>
                      <a:pt x="23" y="59"/>
                    </a:cubicBezTo>
                    <a:cubicBezTo>
                      <a:pt x="18" y="63"/>
                      <a:pt x="16" y="69"/>
                      <a:pt x="16" y="77"/>
                    </a:cubicBezTo>
                    <a:cubicBezTo>
                      <a:pt x="16" y="84"/>
                      <a:pt x="18" y="90"/>
                      <a:pt x="22" y="95"/>
                    </a:cubicBezTo>
                    <a:cubicBezTo>
                      <a:pt x="26" y="100"/>
                      <a:pt x="32" y="102"/>
                      <a:pt x="39" y="102"/>
                    </a:cubicBezTo>
                    <a:lnTo>
                      <a:pt x="39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33" name="Freeform 20"/>
              <p:cNvSpPr>
                <a:spLocks noEditPoints="1"/>
              </p:cNvSpPr>
              <p:nvPr/>
            </p:nvSpPr>
            <p:spPr bwMode="auto">
              <a:xfrm>
                <a:off x="7975600" y="4164013"/>
                <a:ext cx="496888" cy="1624013"/>
              </a:xfrm>
              <a:custGeom>
                <a:avLst/>
                <a:gdLst/>
                <a:ahLst/>
                <a:cxnLst>
                  <a:cxn ang="0">
                    <a:pos x="0" y="1689"/>
                  </a:cxn>
                  <a:cxn ang="0">
                    <a:pos x="0" y="1689"/>
                  </a:cxn>
                  <a:cxn ang="0">
                    <a:pos x="0" y="165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57" y="1689"/>
                  </a:cxn>
                  <a:cxn ang="0">
                    <a:pos x="57" y="1689"/>
                  </a:cxn>
                  <a:cxn ang="0">
                    <a:pos x="57" y="1654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33"/>
                  </a:cxn>
                  <a:cxn ang="0">
                    <a:pos x="115" y="1689"/>
                  </a:cxn>
                  <a:cxn ang="0">
                    <a:pos x="115" y="1689"/>
                  </a:cxn>
                  <a:cxn ang="0">
                    <a:pos x="115" y="1654"/>
                  </a:cxn>
                  <a:cxn ang="0">
                    <a:pos x="115" y="0"/>
                  </a:cxn>
                  <a:cxn ang="0">
                    <a:pos x="115" y="0"/>
                  </a:cxn>
                  <a:cxn ang="0">
                    <a:pos x="115" y="33"/>
                  </a:cxn>
                  <a:cxn ang="0">
                    <a:pos x="173" y="1689"/>
                  </a:cxn>
                  <a:cxn ang="0">
                    <a:pos x="173" y="1689"/>
                  </a:cxn>
                  <a:cxn ang="0">
                    <a:pos x="173" y="1654"/>
                  </a:cxn>
                  <a:cxn ang="0">
                    <a:pos x="173" y="0"/>
                  </a:cxn>
                  <a:cxn ang="0">
                    <a:pos x="173" y="0"/>
                  </a:cxn>
                  <a:cxn ang="0">
                    <a:pos x="173" y="33"/>
                  </a:cxn>
                  <a:cxn ang="0">
                    <a:pos x="230" y="1689"/>
                  </a:cxn>
                  <a:cxn ang="0">
                    <a:pos x="230" y="1689"/>
                  </a:cxn>
                  <a:cxn ang="0">
                    <a:pos x="230" y="1654"/>
                  </a:cxn>
                  <a:cxn ang="0">
                    <a:pos x="230" y="0"/>
                  </a:cxn>
                  <a:cxn ang="0">
                    <a:pos x="230" y="0"/>
                  </a:cxn>
                  <a:cxn ang="0">
                    <a:pos x="230" y="33"/>
                  </a:cxn>
                  <a:cxn ang="0">
                    <a:pos x="288" y="1689"/>
                  </a:cxn>
                  <a:cxn ang="0">
                    <a:pos x="288" y="1689"/>
                  </a:cxn>
                  <a:cxn ang="0">
                    <a:pos x="288" y="1654"/>
                  </a:cxn>
                  <a:cxn ang="0">
                    <a:pos x="288" y="0"/>
                  </a:cxn>
                  <a:cxn ang="0">
                    <a:pos x="288" y="0"/>
                  </a:cxn>
                  <a:cxn ang="0">
                    <a:pos x="288" y="33"/>
                  </a:cxn>
                  <a:cxn ang="0">
                    <a:pos x="346" y="1689"/>
                  </a:cxn>
                  <a:cxn ang="0">
                    <a:pos x="346" y="1689"/>
                  </a:cxn>
                  <a:cxn ang="0">
                    <a:pos x="346" y="1654"/>
                  </a:cxn>
                  <a:cxn ang="0">
                    <a:pos x="346" y="0"/>
                  </a:cxn>
                  <a:cxn ang="0">
                    <a:pos x="346" y="0"/>
                  </a:cxn>
                  <a:cxn ang="0">
                    <a:pos x="346" y="33"/>
                  </a:cxn>
                  <a:cxn ang="0">
                    <a:pos x="404" y="1689"/>
                  </a:cxn>
                  <a:cxn ang="0">
                    <a:pos x="404" y="1689"/>
                  </a:cxn>
                  <a:cxn ang="0">
                    <a:pos x="404" y="1654"/>
                  </a:cxn>
                  <a:cxn ang="0">
                    <a:pos x="404" y="0"/>
                  </a:cxn>
                  <a:cxn ang="0">
                    <a:pos x="404" y="0"/>
                  </a:cxn>
                  <a:cxn ang="0">
                    <a:pos x="404" y="33"/>
                  </a:cxn>
                  <a:cxn ang="0">
                    <a:pos x="462" y="1689"/>
                  </a:cxn>
                  <a:cxn ang="0">
                    <a:pos x="462" y="1689"/>
                  </a:cxn>
                  <a:cxn ang="0">
                    <a:pos x="462" y="1654"/>
                  </a:cxn>
                  <a:cxn ang="0">
                    <a:pos x="462" y="0"/>
                  </a:cxn>
                  <a:cxn ang="0">
                    <a:pos x="462" y="0"/>
                  </a:cxn>
                  <a:cxn ang="0">
                    <a:pos x="462" y="33"/>
                  </a:cxn>
                  <a:cxn ang="0">
                    <a:pos x="519" y="1689"/>
                  </a:cxn>
                  <a:cxn ang="0">
                    <a:pos x="519" y="1689"/>
                  </a:cxn>
                  <a:cxn ang="0">
                    <a:pos x="519" y="1621"/>
                  </a:cxn>
                  <a:cxn ang="0">
                    <a:pos x="519" y="0"/>
                  </a:cxn>
                  <a:cxn ang="0">
                    <a:pos x="519" y="0"/>
                  </a:cxn>
                  <a:cxn ang="0">
                    <a:pos x="519" y="67"/>
                  </a:cxn>
                </a:cxnLst>
                <a:rect l="0" t="0" r="r" b="b"/>
                <a:pathLst>
                  <a:path w="519" h="1689">
                    <a:moveTo>
                      <a:pt x="0" y="1689"/>
                    </a:moveTo>
                    <a:lnTo>
                      <a:pt x="0" y="1689"/>
                    </a:lnTo>
                    <a:lnTo>
                      <a:pt x="0" y="1654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0" y="33"/>
                    </a:lnTo>
                    <a:moveTo>
                      <a:pt x="57" y="1689"/>
                    </a:moveTo>
                    <a:lnTo>
                      <a:pt x="57" y="1689"/>
                    </a:lnTo>
                    <a:lnTo>
                      <a:pt x="57" y="1654"/>
                    </a:lnTo>
                    <a:moveTo>
                      <a:pt x="57" y="0"/>
                    </a:moveTo>
                    <a:lnTo>
                      <a:pt x="57" y="0"/>
                    </a:lnTo>
                    <a:lnTo>
                      <a:pt x="57" y="33"/>
                    </a:lnTo>
                    <a:moveTo>
                      <a:pt x="115" y="1689"/>
                    </a:moveTo>
                    <a:lnTo>
                      <a:pt x="115" y="1689"/>
                    </a:lnTo>
                    <a:lnTo>
                      <a:pt x="115" y="1654"/>
                    </a:lnTo>
                    <a:moveTo>
                      <a:pt x="115" y="0"/>
                    </a:moveTo>
                    <a:lnTo>
                      <a:pt x="115" y="0"/>
                    </a:lnTo>
                    <a:lnTo>
                      <a:pt x="115" y="33"/>
                    </a:lnTo>
                    <a:moveTo>
                      <a:pt x="173" y="1689"/>
                    </a:moveTo>
                    <a:lnTo>
                      <a:pt x="173" y="1689"/>
                    </a:lnTo>
                    <a:lnTo>
                      <a:pt x="173" y="1654"/>
                    </a:lnTo>
                    <a:moveTo>
                      <a:pt x="173" y="0"/>
                    </a:moveTo>
                    <a:lnTo>
                      <a:pt x="173" y="0"/>
                    </a:lnTo>
                    <a:lnTo>
                      <a:pt x="173" y="33"/>
                    </a:lnTo>
                    <a:moveTo>
                      <a:pt x="230" y="1689"/>
                    </a:moveTo>
                    <a:lnTo>
                      <a:pt x="230" y="1689"/>
                    </a:lnTo>
                    <a:lnTo>
                      <a:pt x="230" y="1654"/>
                    </a:lnTo>
                    <a:moveTo>
                      <a:pt x="230" y="0"/>
                    </a:moveTo>
                    <a:lnTo>
                      <a:pt x="230" y="0"/>
                    </a:lnTo>
                    <a:lnTo>
                      <a:pt x="230" y="33"/>
                    </a:lnTo>
                    <a:moveTo>
                      <a:pt x="288" y="1689"/>
                    </a:moveTo>
                    <a:lnTo>
                      <a:pt x="288" y="1689"/>
                    </a:lnTo>
                    <a:lnTo>
                      <a:pt x="288" y="1654"/>
                    </a:lnTo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33"/>
                    </a:lnTo>
                    <a:moveTo>
                      <a:pt x="346" y="1689"/>
                    </a:moveTo>
                    <a:lnTo>
                      <a:pt x="346" y="1689"/>
                    </a:lnTo>
                    <a:lnTo>
                      <a:pt x="346" y="1654"/>
                    </a:lnTo>
                    <a:moveTo>
                      <a:pt x="346" y="0"/>
                    </a:moveTo>
                    <a:lnTo>
                      <a:pt x="346" y="0"/>
                    </a:lnTo>
                    <a:lnTo>
                      <a:pt x="346" y="33"/>
                    </a:lnTo>
                    <a:moveTo>
                      <a:pt x="404" y="1689"/>
                    </a:moveTo>
                    <a:lnTo>
                      <a:pt x="404" y="1689"/>
                    </a:lnTo>
                    <a:lnTo>
                      <a:pt x="404" y="1654"/>
                    </a:lnTo>
                    <a:moveTo>
                      <a:pt x="404" y="0"/>
                    </a:moveTo>
                    <a:lnTo>
                      <a:pt x="404" y="0"/>
                    </a:lnTo>
                    <a:lnTo>
                      <a:pt x="404" y="33"/>
                    </a:lnTo>
                    <a:moveTo>
                      <a:pt x="462" y="1689"/>
                    </a:moveTo>
                    <a:lnTo>
                      <a:pt x="462" y="1689"/>
                    </a:lnTo>
                    <a:lnTo>
                      <a:pt x="462" y="1654"/>
                    </a:lnTo>
                    <a:moveTo>
                      <a:pt x="462" y="0"/>
                    </a:moveTo>
                    <a:lnTo>
                      <a:pt x="462" y="0"/>
                    </a:lnTo>
                    <a:lnTo>
                      <a:pt x="462" y="33"/>
                    </a:lnTo>
                    <a:moveTo>
                      <a:pt x="519" y="1689"/>
                    </a:moveTo>
                    <a:lnTo>
                      <a:pt x="519" y="1689"/>
                    </a:lnTo>
                    <a:lnTo>
                      <a:pt x="519" y="1621"/>
                    </a:lnTo>
                    <a:moveTo>
                      <a:pt x="519" y="0"/>
                    </a:moveTo>
                    <a:lnTo>
                      <a:pt x="519" y="0"/>
                    </a:lnTo>
                    <a:lnTo>
                      <a:pt x="519" y="67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34" name="Freeform 21"/>
              <p:cNvSpPr>
                <a:spLocks noEditPoints="1"/>
              </p:cNvSpPr>
              <p:nvPr/>
            </p:nvSpPr>
            <p:spPr bwMode="auto">
              <a:xfrm>
                <a:off x="8370888" y="5859463"/>
                <a:ext cx="74613" cy="111125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69" y="18"/>
                  </a:cxn>
                  <a:cxn ang="0">
                    <a:pos x="77" y="56"/>
                  </a:cxn>
                  <a:cxn ang="0">
                    <a:pos x="70" y="93"/>
                  </a:cxn>
                  <a:cxn ang="0">
                    <a:pos x="38" y="115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5" y="26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2"/>
                  </a:cxn>
                  <a:cxn ang="0">
                    <a:pos x="38" y="102"/>
                  </a:cxn>
                  <a:cxn ang="0">
                    <a:pos x="55" y="92"/>
                  </a:cxn>
                  <a:cxn ang="0">
                    <a:pos x="62" y="56"/>
                  </a:cxn>
                  <a:cxn ang="0">
                    <a:pos x="57" y="25"/>
                  </a:cxn>
                  <a:cxn ang="0">
                    <a:pos x="39" y="13"/>
                  </a:cxn>
                  <a:cxn ang="0">
                    <a:pos x="21" y="25"/>
                  </a:cxn>
                  <a:cxn ang="0">
                    <a:pos x="15" y="59"/>
                  </a:cxn>
                  <a:cxn ang="0">
                    <a:pos x="19" y="86"/>
                  </a:cxn>
                  <a:cxn ang="0">
                    <a:pos x="38" y="102"/>
                  </a:cxn>
                  <a:cxn ang="0">
                    <a:pos x="38" y="102"/>
                  </a:cxn>
                </a:cxnLst>
                <a:rect l="0" t="0" r="r" b="b"/>
                <a:pathLst>
                  <a:path w="77" h="115">
                    <a:moveTo>
                      <a:pt x="38" y="0"/>
                    </a:moveTo>
                    <a:lnTo>
                      <a:pt x="38" y="0"/>
                    </a:lnTo>
                    <a:cubicBezTo>
                      <a:pt x="53" y="0"/>
                      <a:pt x="63" y="6"/>
                      <a:pt x="69" y="18"/>
                    </a:cubicBezTo>
                    <a:cubicBezTo>
                      <a:pt x="74" y="27"/>
                      <a:pt x="77" y="40"/>
                      <a:pt x="77" y="56"/>
                    </a:cubicBezTo>
                    <a:cubicBezTo>
                      <a:pt x="77" y="71"/>
                      <a:pt x="75" y="83"/>
                      <a:pt x="70" y="93"/>
                    </a:cubicBezTo>
                    <a:cubicBezTo>
                      <a:pt x="64" y="107"/>
                      <a:pt x="53" y="115"/>
                      <a:pt x="38" y="115"/>
                    </a:cubicBezTo>
                    <a:cubicBezTo>
                      <a:pt x="25" y="115"/>
                      <a:pt x="15" y="109"/>
                      <a:pt x="8" y="97"/>
                    </a:cubicBezTo>
                    <a:cubicBezTo>
                      <a:pt x="3" y="87"/>
                      <a:pt x="0" y="74"/>
                      <a:pt x="0" y="58"/>
                    </a:cubicBezTo>
                    <a:cubicBezTo>
                      <a:pt x="0" y="46"/>
                      <a:pt x="2" y="35"/>
                      <a:pt x="5" y="26"/>
                    </a:cubicBezTo>
                    <a:cubicBezTo>
                      <a:pt x="11" y="9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2"/>
                    </a:moveTo>
                    <a:lnTo>
                      <a:pt x="38" y="102"/>
                    </a:lnTo>
                    <a:cubicBezTo>
                      <a:pt x="45" y="102"/>
                      <a:pt x="51" y="99"/>
                      <a:pt x="55" y="92"/>
                    </a:cubicBezTo>
                    <a:cubicBezTo>
                      <a:pt x="60" y="86"/>
                      <a:pt x="62" y="74"/>
                      <a:pt x="62" y="56"/>
                    </a:cubicBezTo>
                    <a:cubicBezTo>
                      <a:pt x="62" y="44"/>
                      <a:pt x="60" y="33"/>
                      <a:pt x="57" y="25"/>
                    </a:cubicBezTo>
                    <a:cubicBezTo>
                      <a:pt x="54" y="17"/>
                      <a:pt x="48" y="13"/>
                      <a:pt x="39" y="13"/>
                    </a:cubicBezTo>
                    <a:cubicBezTo>
                      <a:pt x="31" y="13"/>
                      <a:pt x="25" y="17"/>
                      <a:pt x="21" y="25"/>
                    </a:cubicBezTo>
                    <a:cubicBezTo>
                      <a:pt x="17" y="32"/>
                      <a:pt x="15" y="44"/>
                      <a:pt x="15" y="59"/>
                    </a:cubicBezTo>
                    <a:cubicBezTo>
                      <a:pt x="15" y="70"/>
                      <a:pt x="17" y="79"/>
                      <a:pt x="19" y="86"/>
                    </a:cubicBezTo>
                    <a:cubicBezTo>
                      <a:pt x="23" y="97"/>
                      <a:pt x="29" y="102"/>
                      <a:pt x="38" y="102"/>
                    </a:cubicBezTo>
                    <a:lnTo>
                      <a:pt x="38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35" name="Freeform 22"/>
              <p:cNvSpPr>
                <a:spLocks/>
              </p:cNvSpPr>
              <p:nvPr/>
            </p:nvSpPr>
            <p:spPr bwMode="auto">
              <a:xfrm>
                <a:off x="8464550" y="5951538"/>
                <a:ext cx="15875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36" name="Freeform 23"/>
              <p:cNvSpPr>
                <a:spLocks/>
              </p:cNvSpPr>
              <p:nvPr/>
            </p:nvSpPr>
            <p:spPr bwMode="auto">
              <a:xfrm>
                <a:off x="8499475" y="5861050"/>
                <a:ext cx="74613" cy="106363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78" y="0"/>
                  </a:cxn>
                  <a:cxn ang="0">
                    <a:pos x="78" y="12"/>
                  </a:cxn>
                  <a:cxn ang="0">
                    <a:pos x="64" y="30"/>
                  </a:cxn>
                  <a:cxn ang="0">
                    <a:pos x="48" y="58"/>
                  </a:cxn>
                  <a:cxn ang="0">
                    <a:pos x="38" y="85"/>
                  </a:cxn>
                  <a:cxn ang="0">
                    <a:pos x="32" y="110"/>
                  </a:cxn>
                  <a:cxn ang="0">
                    <a:pos x="16" y="110"/>
                  </a:cxn>
                  <a:cxn ang="0">
                    <a:pos x="40" y="46"/>
                  </a:cxn>
                  <a:cxn ang="0">
                    <a:pos x="62" y="14"/>
                  </a:cxn>
                  <a:cxn ang="0">
                    <a:pos x="0" y="14"/>
                  </a:cxn>
                  <a:cxn ang="0">
                    <a:pos x="0" y="0"/>
                  </a:cxn>
                  <a:cxn ang="0">
                    <a:pos x="78" y="0"/>
                  </a:cxn>
                </a:cxnLst>
                <a:rect l="0" t="0" r="r" b="b"/>
                <a:pathLst>
                  <a:path w="78" h="110">
                    <a:moveTo>
                      <a:pt x="78" y="0"/>
                    </a:moveTo>
                    <a:lnTo>
                      <a:pt x="78" y="0"/>
                    </a:lnTo>
                    <a:lnTo>
                      <a:pt x="78" y="12"/>
                    </a:lnTo>
                    <a:cubicBezTo>
                      <a:pt x="74" y="16"/>
                      <a:pt x="69" y="22"/>
                      <a:pt x="64" y="30"/>
                    </a:cubicBezTo>
                    <a:cubicBezTo>
                      <a:pt x="58" y="39"/>
                      <a:pt x="52" y="48"/>
                      <a:pt x="48" y="58"/>
                    </a:cubicBezTo>
                    <a:cubicBezTo>
                      <a:pt x="43" y="68"/>
                      <a:pt x="40" y="77"/>
                      <a:pt x="38" y="85"/>
                    </a:cubicBezTo>
                    <a:cubicBezTo>
                      <a:pt x="36" y="90"/>
                      <a:pt x="34" y="98"/>
                      <a:pt x="32" y="110"/>
                    </a:cubicBezTo>
                    <a:lnTo>
                      <a:pt x="16" y="110"/>
                    </a:lnTo>
                    <a:cubicBezTo>
                      <a:pt x="20" y="88"/>
                      <a:pt x="28" y="67"/>
                      <a:pt x="40" y="46"/>
                    </a:cubicBezTo>
                    <a:cubicBezTo>
                      <a:pt x="47" y="34"/>
                      <a:pt x="54" y="23"/>
                      <a:pt x="62" y="14"/>
                    </a:cubicBezTo>
                    <a:lnTo>
                      <a:pt x="0" y="14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37" name="Freeform 24"/>
              <p:cNvSpPr>
                <a:spLocks noEditPoints="1"/>
              </p:cNvSpPr>
              <p:nvPr/>
            </p:nvSpPr>
            <p:spPr bwMode="auto">
              <a:xfrm>
                <a:off x="6540500" y="4164013"/>
                <a:ext cx="2152650" cy="1624013"/>
              </a:xfrm>
              <a:custGeom>
                <a:avLst/>
                <a:gdLst/>
                <a:ahLst/>
                <a:cxnLst>
                  <a:cxn ang="0">
                    <a:pos x="2077" y="1689"/>
                  </a:cxn>
                  <a:cxn ang="0">
                    <a:pos x="2077" y="1689"/>
                  </a:cxn>
                  <a:cxn ang="0">
                    <a:pos x="2077" y="1654"/>
                  </a:cxn>
                  <a:cxn ang="0">
                    <a:pos x="2077" y="0"/>
                  </a:cxn>
                  <a:cxn ang="0">
                    <a:pos x="2077" y="0"/>
                  </a:cxn>
                  <a:cxn ang="0">
                    <a:pos x="2077" y="33"/>
                  </a:cxn>
                  <a:cxn ang="0">
                    <a:pos x="2135" y="1689"/>
                  </a:cxn>
                  <a:cxn ang="0">
                    <a:pos x="2135" y="1689"/>
                  </a:cxn>
                  <a:cxn ang="0">
                    <a:pos x="2135" y="1654"/>
                  </a:cxn>
                  <a:cxn ang="0">
                    <a:pos x="2135" y="0"/>
                  </a:cxn>
                  <a:cxn ang="0">
                    <a:pos x="2135" y="0"/>
                  </a:cxn>
                  <a:cxn ang="0">
                    <a:pos x="2135" y="33"/>
                  </a:cxn>
                  <a:cxn ang="0">
                    <a:pos x="2193" y="1689"/>
                  </a:cxn>
                  <a:cxn ang="0">
                    <a:pos x="2193" y="1689"/>
                  </a:cxn>
                  <a:cxn ang="0">
                    <a:pos x="2193" y="1654"/>
                  </a:cxn>
                  <a:cxn ang="0">
                    <a:pos x="2193" y="0"/>
                  </a:cxn>
                  <a:cxn ang="0">
                    <a:pos x="2193" y="0"/>
                  </a:cxn>
                  <a:cxn ang="0">
                    <a:pos x="2193" y="33"/>
                  </a:cxn>
                  <a:cxn ang="0">
                    <a:pos x="2250" y="1689"/>
                  </a:cxn>
                  <a:cxn ang="0">
                    <a:pos x="2250" y="1689"/>
                  </a:cxn>
                  <a:cxn ang="0">
                    <a:pos x="2250" y="1654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50" y="33"/>
                  </a:cxn>
                  <a:cxn ang="0">
                    <a:pos x="0" y="1689"/>
                  </a:cxn>
                  <a:cxn ang="0">
                    <a:pos x="0" y="1689"/>
                  </a:cxn>
                  <a:cxn ang="0">
                    <a:pos x="67" y="1689"/>
                  </a:cxn>
                  <a:cxn ang="0">
                    <a:pos x="2250" y="1689"/>
                  </a:cxn>
                  <a:cxn ang="0">
                    <a:pos x="2250" y="1689"/>
                  </a:cxn>
                  <a:cxn ang="0">
                    <a:pos x="2183" y="1689"/>
                  </a:cxn>
                </a:cxnLst>
                <a:rect l="0" t="0" r="r" b="b"/>
                <a:pathLst>
                  <a:path w="2250" h="1689">
                    <a:moveTo>
                      <a:pt x="2077" y="1689"/>
                    </a:moveTo>
                    <a:lnTo>
                      <a:pt x="2077" y="1689"/>
                    </a:lnTo>
                    <a:lnTo>
                      <a:pt x="2077" y="1654"/>
                    </a:lnTo>
                    <a:moveTo>
                      <a:pt x="2077" y="0"/>
                    </a:moveTo>
                    <a:lnTo>
                      <a:pt x="2077" y="0"/>
                    </a:lnTo>
                    <a:lnTo>
                      <a:pt x="2077" y="33"/>
                    </a:lnTo>
                    <a:moveTo>
                      <a:pt x="2135" y="1689"/>
                    </a:moveTo>
                    <a:lnTo>
                      <a:pt x="2135" y="1689"/>
                    </a:lnTo>
                    <a:lnTo>
                      <a:pt x="2135" y="1654"/>
                    </a:lnTo>
                    <a:moveTo>
                      <a:pt x="2135" y="0"/>
                    </a:moveTo>
                    <a:lnTo>
                      <a:pt x="2135" y="0"/>
                    </a:lnTo>
                    <a:lnTo>
                      <a:pt x="2135" y="33"/>
                    </a:lnTo>
                    <a:moveTo>
                      <a:pt x="2193" y="1689"/>
                    </a:moveTo>
                    <a:lnTo>
                      <a:pt x="2193" y="1689"/>
                    </a:lnTo>
                    <a:lnTo>
                      <a:pt x="2193" y="1654"/>
                    </a:lnTo>
                    <a:moveTo>
                      <a:pt x="2193" y="0"/>
                    </a:moveTo>
                    <a:lnTo>
                      <a:pt x="2193" y="0"/>
                    </a:lnTo>
                    <a:lnTo>
                      <a:pt x="2193" y="33"/>
                    </a:lnTo>
                    <a:moveTo>
                      <a:pt x="2250" y="1689"/>
                    </a:moveTo>
                    <a:lnTo>
                      <a:pt x="2250" y="1689"/>
                    </a:lnTo>
                    <a:lnTo>
                      <a:pt x="2250" y="1654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50" y="33"/>
                    </a:lnTo>
                    <a:moveTo>
                      <a:pt x="0" y="1689"/>
                    </a:moveTo>
                    <a:lnTo>
                      <a:pt x="0" y="1689"/>
                    </a:lnTo>
                    <a:lnTo>
                      <a:pt x="67" y="1689"/>
                    </a:lnTo>
                    <a:moveTo>
                      <a:pt x="2250" y="1689"/>
                    </a:moveTo>
                    <a:lnTo>
                      <a:pt x="2250" y="1689"/>
                    </a:lnTo>
                    <a:lnTo>
                      <a:pt x="2183" y="1689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38" name="Freeform 25"/>
              <p:cNvSpPr>
                <a:spLocks noEditPoints="1"/>
              </p:cNvSpPr>
              <p:nvPr/>
            </p:nvSpPr>
            <p:spPr bwMode="auto">
              <a:xfrm>
                <a:off x="6424613" y="5737225"/>
                <a:ext cx="73025" cy="109538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69" y="17"/>
                  </a:cxn>
                  <a:cxn ang="0">
                    <a:pos x="76" y="55"/>
                  </a:cxn>
                  <a:cxn ang="0">
                    <a:pos x="70" y="93"/>
                  </a:cxn>
                  <a:cxn ang="0">
                    <a:pos x="38" y="114"/>
                  </a:cxn>
                  <a:cxn ang="0">
                    <a:pos x="8" y="96"/>
                  </a:cxn>
                  <a:cxn ang="0">
                    <a:pos x="0" y="57"/>
                  </a:cxn>
                  <a:cxn ang="0">
                    <a:pos x="5" y="25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1"/>
                  </a:cxn>
                  <a:cxn ang="0">
                    <a:pos x="38" y="101"/>
                  </a:cxn>
                  <a:cxn ang="0">
                    <a:pos x="55" y="91"/>
                  </a:cxn>
                  <a:cxn ang="0">
                    <a:pos x="61" y="56"/>
                  </a:cxn>
                  <a:cxn ang="0">
                    <a:pos x="57" y="24"/>
                  </a:cxn>
                  <a:cxn ang="0">
                    <a:pos x="39" y="12"/>
                  </a:cxn>
                  <a:cxn ang="0">
                    <a:pos x="20" y="24"/>
                  </a:cxn>
                  <a:cxn ang="0">
                    <a:pos x="15" y="58"/>
                  </a:cxn>
                  <a:cxn ang="0">
                    <a:pos x="18" y="85"/>
                  </a:cxn>
                  <a:cxn ang="0">
                    <a:pos x="38" y="101"/>
                  </a:cxn>
                  <a:cxn ang="0">
                    <a:pos x="38" y="101"/>
                  </a:cxn>
                </a:cxnLst>
                <a:rect l="0" t="0" r="r" b="b"/>
                <a:pathLst>
                  <a:path w="76" h="114">
                    <a:moveTo>
                      <a:pt x="38" y="0"/>
                    </a:moveTo>
                    <a:lnTo>
                      <a:pt x="38" y="0"/>
                    </a:lnTo>
                    <a:cubicBezTo>
                      <a:pt x="52" y="0"/>
                      <a:pt x="62" y="6"/>
                      <a:pt x="69" y="17"/>
                    </a:cubicBezTo>
                    <a:cubicBezTo>
                      <a:pt x="74" y="27"/>
                      <a:pt x="76" y="39"/>
                      <a:pt x="76" y="55"/>
                    </a:cubicBezTo>
                    <a:cubicBezTo>
                      <a:pt x="76" y="70"/>
                      <a:pt x="74" y="83"/>
                      <a:pt x="70" y="93"/>
                    </a:cubicBezTo>
                    <a:cubicBezTo>
                      <a:pt x="63" y="107"/>
                      <a:pt x="52" y="114"/>
                      <a:pt x="38" y="114"/>
                    </a:cubicBezTo>
                    <a:cubicBezTo>
                      <a:pt x="24" y="114"/>
                      <a:pt x="14" y="108"/>
                      <a:pt x="8" y="96"/>
                    </a:cubicBezTo>
                    <a:cubicBezTo>
                      <a:pt x="2" y="87"/>
                      <a:pt x="0" y="74"/>
                      <a:pt x="0" y="57"/>
                    </a:cubicBezTo>
                    <a:cubicBezTo>
                      <a:pt x="0" y="45"/>
                      <a:pt x="1" y="34"/>
                      <a:pt x="5" y="25"/>
                    </a:cubicBezTo>
                    <a:cubicBezTo>
                      <a:pt x="11" y="8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1"/>
                    </a:moveTo>
                    <a:lnTo>
                      <a:pt x="38" y="101"/>
                    </a:lnTo>
                    <a:cubicBezTo>
                      <a:pt x="45" y="101"/>
                      <a:pt x="51" y="98"/>
                      <a:pt x="55" y="91"/>
                    </a:cubicBezTo>
                    <a:cubicBezTo>
                      <a:pt x="59" y="85"/>
                      <a:pt x="61" y="73"/>
                      <a:pt x="61" y="56"/>
                    </a:cubicBezTo>
                    <a:cubicBezTo>
                      <a:pt x="61" y="43"/>
                      <a:pt x="60" y="33"/>
                      <a:pt x="57" y="24"/>
                    </a:cubicBezTo>
                    <a:cubicBezTo>
                      <a:pt x="53" y="16"/>
                      <a:pt x="47" y="12"/>
                      <a:pt x="39" y="12"/>
                    </a:cubicBezTo>
                    <a:cubicBezTo>
                      <a:pt x="30" y="12"/>
                      <a:pt x="24" y="16"/>
                      <a:pt x="20" y="24"/>
                    </a:cubicBezTo>
                    <a:cubicBezTo>
                      <a:pt x="17" y="32"/>
                      <a:pt x="15" y="43"/>
                      <a:pt x="15" y="58"/>
                    </a:cubicBezTo>
                    <a:cubicBezTo>
                      <a:pt x="15" y="69"/>
                      <a:pt x="16" y="78"/>
                      <a:pt x="18" y="85"/>
                    </a:cubicBezTo>
                    <a:cubicBezTo>
                      <a:pt x="22" y="96"/>
                      <a:pt x="28" y="101"/>
                      <a:pt x="38" y="101"/>
                    </a:cubicBezTo>
                    <a:lnTo>
                      <a:pt x="38" y="10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39" name="Freeform 26"/>
              <p:cNvSpPr>
                <a:spLocks noEditPoints="1"/>
              </p:cNvSpPr>
              <p:nvPr/>
            </p:nvSpPr>
            <p:spPr bwMode="auto">
              <a:xfrm>
                <a:off x="6540500" y="5462588"/>
                <a:ext cx="2152650" cy="260350"/>
              </a:xfrm>
              <a:custGeom>
                <a:avLst/>
                <a:gdLst/>
                <a:ahLst/>
                <a:cxnLst>
                  <a:cxn ang="0">
                    <a:pos x="0" y="270"/>
                  </a:cxn>
                  <a:cxn ang="0">
                    <a:pos x="0" y="270"/>
                  </a:cxn>
                  <a:cxn ang="0">
                    <a:pos x="34" y="270"/>
                  </a:cxn>
                  <a:cxn ang="0">
                    <a:pos x="2250" y="270"/>
                  </a:cxn>
                  <a:cxn ang="0">
                    <a:pos x="2250" y="270"/>
                  </a:cxn>
                  <a:cxn ang="0">
                    <a:pos x="2216" y="270"/>
                  </a:cxn>
                  <a:cxn ang="0">
                    <a:pos x="0" y="202"/>
                  </a:cxn>
                  <a:cxn ang="0">
                    <a:pos x="0" y="202"/>
                  </a:cxn>
                  <a:cxn ang="0">
                    <a:pos x="34" y="202"/>
                  </a:cxn>
                  <a:cxn ang="0">
                    <a:pos x="2250" y="202"/>
                  </a:cxn>
                  <a:cxn ang="0">
                    <a:pos x="2250" y="202"/>
                  </a:cxn>
                  <a:cxn ang="0">
                    <a:pos x="2216" y="202"/>
                  </a:cxn>
                  <a:cxn ang="0">
                    <a:pos x="0" y="135"/>
                  </a:cxn>
                  <a:cxn ang="0">
                    <a:pos x="0" y="135"/>
                  </a:cxn>
                  <a:cxn ang="0">
                    <a:pos x="34" y="135"/>
                  </a:cxn>
                  <a:cxn ang="0">
                    <a:pos x="2250" y="135"/>
                  </a:cxn>
                  <a:cxn ang="0">
                    <a:pos x="2250" y="135"/>
                  </a:cxn>
                  <a:cxn ang="0">
                    <a:pos x="2216" y="135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34" y="67"/>
                  </a:cxn>
                  <a:cxn ang="0">
                    <a:pos x="2250" y="67"/>
                  </a:cxn>
                  <a:cxn ang="0">
                    <a:pos x="2250" y="67"/>
                  </a:cxn>
                  <a:cxn ang="0">
                    <a:pos x="2216" y="6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183" y="0"/>
                  </a:cxn>
                </a:cxnLst>
                <a:rect l="0" t="0" r="r" b="b"/>
                <a:pathLst>
                  <a:path w="2250" h="270">
                    <a:moveTo>
                      <a:pt x="0" y="270"/>
                    </a:moveTo>
                    <a:lnTo>
                      <a:pt x="0" y="270"/>
                    </a:lnTo>
                    <a:lnTo>
                      <a:pt x="34" y="270"/>
                    </a:lnTo>
                    <a:moveTo>
                      <a:pt x="2250" y="270"/>
                    </a:moveTo>
                    <a:lnTo>
                      <a:pt x="2250" y="270"/>
                    </a:lnTo>
                    <a:lnTo>
                      <a:pt x="2216" y="270"/>
                    </a:lnTo>
                    <a:moveTo>
                      <a:pt x="0" y="202"/>
                    </a:moveTo>
                    <a:lnTo>
                      <a:pt x="0" y="202"/>
                    </a:lnTo>
                    <a:lnTo>
                      <a:pt x="34" y="202"/>
                    </a:lnTo>
                    <a:moveTo>
                      <a:pt x="2250" y="202"/>
                    </a:moveTo>
                    <a:lnTo>
                      <a:pt x="2250" y="202"/>
                    </a:lnTo>
                    <a:lnTo>
                      <a:pt x="2216" y="202"/>
                    </a:lnTo>
                    <a:moveTo>
                      <a:pt x="0" y="135"/>
                    </a:moveTo>
                    <a:lnTo>
                      <a:pt x="0" y="135"/>
                    </a:lnTo>
                    <a:lnTo>
                      <a:pt x="34" y="135"/>
                    </a:lnTo>
                    <a:moveTo>
                      <a:pt x="2250" y="135"/>
                    </a:moveTo>
                    <a:lnTo>
                      <a:pt x="2250" y="135"/>
                    </a:lnTo>
                    <a:lnTo>
                      <a:pt x="2216" y="135"/>
                    </a:lnTo>
                    <a:moveTo>
                      <a:pt x="0" y="67"/>
                    </a:moveTo>
                    <a:lnTo>
                      <a:pt x="0" y="67"/>
                    </a:lnTo>
                    <a:lnTo>
                      <a:pt x="34" y="67"/>
                    </a:lnTo>
                    <a:moveTo>
                      <a:pt x="2250" y="67"/>
                    </a:moveTo>
                    <a:lnTo>
                      <a:pt x="2250" y="67"/>
                    </a:lnTo>
                    <a:lnTo>
                      <a:pt x="2216" y="67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67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183" y="0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40" name="Freeform 27"/>
              <p:cNvSpPr>
                <a:spLocks noEditPoints="1"/>
              </p:cNvSpPr>
              <p:nvPr/>
            </p:nvSpPr>
            <p:spPr bwMode="auto">
              <a:xfrm>
                <a:off x="6296025" y="5413375"/>
                <a:ext cx="73025" cy="109538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70" y="18"/>
                  </a:cxn>
                  <a:cxn ang="0">
                    <a:pos x="77" y="55"/>
                  </a:cxn>
                  <a:cxn ang="0">
                    <a:pos x="70" y="93"/>
                  </a:cxn>
                  <a:cxn ang="0">
                    <a:pos x="38" y="114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5" y="25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1"/>
                  </a:cxn>
                  <a:cxn ang="0">
                    <a:pos x="38" y="101"/>
                  </a:cxn>
                  <a:cxn ang="0">
                    <a:pos x="55" y="92"/>
                  </a:cxn>
                  <a:cxn ang="0">
                    <a:pos x="62" y="56"/>
                  </a:cxn>
                  <a:cxn ang="0">
                    <a:pos x="57" y="25"/>
                  </a:cxn>
                  <a:cxn ang="0">
                    <a:pos x="39" y="12"/>
                  </a:cxn>
                  <a:cxn ang="0">
                    <a:pos x="21" y="24"/>
                  </a:cxn>
                  <a:cxn ang="0">
                    <a:pos x="15" y="58"/>
                  </a:cxn>
                  <a:cxn ang="0">
                    <a:pos x="19" y="86"/>
                  </a:cxn>
                  <a:cxn ang="0">
                    <a:pos x="38" y="101"/>
                  </a:cxn>
                  <a:cxn ang="0">
                    <a:pos x="38" y="101"/>
                  </a:cxn>
                </a:cxnLst>
                <a:rect l="0" t="0" r="r" b="b"/>
                <a:pathLst>
                  <a:path w="77" h="114">
                    <a:moveTo>
                      <a:pt x="38" y="0"/>
                    </a:moveTo>
                    <a:lnTo>
                      <a:pt x="38" y="0"/>
                    </a:lnTo>
                    <a:cubicBezTo>
                      <a:pt x="53" y="0"/>
                      <a:pt x="63" y="6"/>
                      <a:pt x="70" y="18"/>
                    </a:cubicBezTo>
                    <a:cubicBezTo>
                      <a:pt x="75" y="27"/>
                      <a:pt x="77" y="39"/>
                      <a:pt x="77" y="55"/>
                    </a:cubicBezTo>
                    <a:cubicBezTo>
                      <a:pt x="77" y="70"/>
                      <a:pt x="75" y="83"/>
                      <a:pt x="70" y="93"/>
                    </a:cubicBezTo>
                    <a:cubicBezTo>
                      <a:pt x="64" y="107"/>
                      <a:pt x="53" y="114"/>
                      <a:pt x="38" y="114"/>
                    </a:cubicBezTo>
                    <a:cubicBezTo>
                      <a:pt x="25" y="114"/>
                      <a:pt x="15" y="108"/>
                      <a:pt x="8" y="97"/>
                    </a:cubicBezTo>
                    <a:cubicBezTo>
                      <a:pt x="3" y="87"/>
                      <a:pt x="0" y="74"/>
                      <a:pt x="0" y="58"/>
                    </a:cubicBezTo>
                    <a:cubicBezTo>
                      <a:pt x="0" y="45"/>
                      <a:pt x="2" y="34"/>
                      <a:pt x="5" y="25"/>
                    </a:cubicBezTo>
                    <a:cubicBezTo>
                      <a:pt x="11" y="8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1"/>
                    </a:moveTo>
                    <a:lnTo>
                      <a:pt x="38" y="101"/>
                    </a:lnTo>
                    <a:cubicBezTo>
                      <a:pt x="45" y="101"/>
                      <a:pt x="51" y="98"/>
                      <a:pt x="55" y="92"/>
                    </a:cubicBezTo>
                    <a:cubicBezTo>
                      <a:pt x="60" y="85"/>
                      <a:pt x="62" y="73"/>
                      <a:pt x="62" y="56"/>
                    </a:cubicBezTo>
                    <a:cubicBezTo>
                      <a:pt x="62" y="43"/>
                      <a:pt x="60" y="33"/>
                      <a:pt x="57" y="25"/>
                    </a:cubicBezTo>
                    <a:cubicBezTo>
                      <a:pt x="54" y="16"/>
                      <a:pt x="48" y="12"/>
                      <a:pt x="39" y="12"/>
                    </a:cubicBezTo>
                    <a:cubicBezTo>
                      <a:pt x="31" y="12"/>
                      <a:pt x="25" y="16"/>
                      <a:pt x="21" y="24"/>
                    </a:cubicBezTo>
                    <a:cubicBezTo>
                      <a:pt x="17" y="32"/>
                      <a:pt x="15" y="43"/>
                      <a:pt x="15" y="58"/>
                    </a:cubicBezTo>
                    <a:cubicBezTo>
                      <a:pt x="15" y="70"/>
                      <a:pt x="17" y="79"/>
                      <a:pt x="19" y="86"/>
                    </a:cubicBezTo>
                    <a:cubicBezTo>
                      <a:pt x="23" y="96"/>
                      <a:pt x="29" y="101"/>
                      <a:pt x="38" y="101"/>
                    </a:cubicBezTo>
                    <a:lnTo>
                      <a:pt x="38" y="10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41" name="Freeform 28"/>
              <p:cNvSpPr>
                <a:spLocks/>
              </p:cNvSpPr>
              <p:nvPr/>
            </p:nvSpPr>
            <p:spPr bwMode="auto">
              <a:xfrm>
                <a:off x="6389688" y="5503863"/>
                <a:ext cx="15875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42" name="Freeform 29"/>
              <p:cNvSpPr>
                <a:spLocks/>
              </p:cNvSpPr>
              <p:nvPr/>
            </p:nvSpPr>
            <p:spPr bwMode="auto">
              <a:xfrm>
                <a:off x="6434138" y="5413375"/>
                <a:ext cx="39688" cy="106363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0" y="22"/>
                  </a:cxn>
                  <a:cxn ang="0">
                    <a:pos x="21" y="17"/>
                  </a:cxn>
                  <a:cxn ang="0">
                    <a:pos x="30" y="0"/>
                  </a:cxn>
                  <a:cxn ang="0">
                    <a:pos x="41" y="0"/>
                  </a:cxn>
                  <a:cxn ang="0">
                    <a:pos x="41" y="111"/>
                  </a:cxn>
                  <a:cxn ang="0">
                    <a:pos x="26" y="111"/>
                  </a:cxn>
                  <a:cxn ang="0">
                    <a:pos x="26" y="32"/>
                  </a:cxn>
                  <a:cxn ang="0">
                    <a:pos x="0" y="32"/>
                  </a:cxn>
                </a:cxnLst>
                <a:rect l="0" t="0" r="r" b="b"/>
                <a:pathLst>
                  <a:path w="41" h="111">
                    <a:moveTo>
                      <a:pt x="0" y="32"/>
                    </a:moveTo>
                    <a:lnTo>
                      <a:pt x="0" y="32"/>
                    </a:lnTo>
                    <a:lnTo>
                      <a:pt x="0" y="22"/>
                    </a:lnTo>
                    <a:cubicBezTo>
                      <a:pt x="10" y="21"/>
                      <a:pt x="17" y="19"/>
                      <a:pt x="21" y="17"/>
                    </a:cubicBezTo>
                    <a:cubicBezTo>
                      <a:pt x="25" y="14"/>
                      <a:pt x="28" y="9"/>
                      <a:pt x="30" y="0"/>
                    </a:cubicBezTo>
                    <a:lnTo>
                      <a:pt x="41" y="0"/>
                    </a:lnTo>
                    <a:lnTo>
                      <a:pt x="41" y="111"/>
                    </a:lnTo>
                    <a:lnTo>
                      <a:pt x="26" y="111"/>
                    </a:lnTo>
                    <a:lnTo>
                      <a:pt x="26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43" name="Freeform 30"/>
              <p:cNvSpPr>
                <a:spLocks noEditPoints="1"/>
              </p:cNvSpPr>
              <p:nvPr/>
            </p:nvSpPr>
            <p:spPr bwMode="auto">
              <a:xfrm>
                <a:off x="6540500" y="5138738"/>
                <a:ext cx="2152650" cy="258763"/>
              </a:xfrm>
              <a:custGeom>
                <a:avLst/>
                <a:gdLst/>
                <a:ahLst/>
                <a:cxnLst>
                  <a:cxn ang="0">
                    <a:pos x="0" y="270"/>
                  </a:cxn>
                  <a:cxn ang="0">
                    <a:pos x="0" y="270"/>
                  </a:cxn>
                  <a:cxn ang="0">
                    <a:pos x="34" y="270"/>
                  </a:cxn>
                  <a:cxn ang="0">
                    <a:pos x="2250" y="270"/>
                  </a:cxn>
                  <a:cxn ang="0">
                    <a:pos x="2250" y="270"/>
                  </a:cxn>
                  <a:cxn ang="0">
                    <a:pos x="2216" y="270"/>
                  </a:cxn>
                  <a:cxn ang="0">
                    <a:pos x="0" y="203"/>
                  </a:cxn>
                  <a:cxn ang="0">
                    <a:pos x="0" y="203"/>
                  </a:cxn>
                  <a:cxn ang="0">
                    <a:pos x="34" y="203"/>
                  </a:cxn>
                  <a:cxn ang="0">
                    <a:pos x="2250" y="203"/>
                  </a:cxn>
                  <a:cxn ang="0">
                    <a:pos x="2250" y="203"/>
                  </a:cxn>
                  <a:cxn ang="0">
                    <a:pos x="2216" y="203"/>
                  </a:cxn>
                  <a:cxn ang="0">
                    <a:pos x="0" y="135"/>
                  </a:cxn>
                  <a:cxn ang="0">
                    <a:pos x="0" y="135"/>
                  </a:cxn>
                  <a:cxn ang="0">
                    <a:pos x="34" y="135"/>
                  </a:cxn>
                  <a:cxn ang="0">
                    <a:pos x="2250" y="135"/>
                  </a:cxn>
                  <a:cxn ang="0">
                    <a:pos x="2250" y="135"/>
                  </a:cxn>
                  <a:cxn ang="0">
                    <a:pos x="2216" y="135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34" y="67"/>
                  </a:cxn>
                  <a:cxn ang="0">
                    <a:pos x="2250" y="67"/>
                  </a:cxn>
                  <a:cxn ang="0">
                    <a:pos x="2250" y="67"/>
                  </a:cxn>
                  <a:cxn ang="0">
                    <a:pos x="2216" y="6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183" y="0"/>
                  </a:cxn>
                </a:cxnLst>
                <a:rect l="0" t="0" r="r" b="b"/>
                <a:pathLst>
                  <a:path w="2250" h="270">
                    <a:moveTo>
                      <a:pt x="0" y="270"/>
                    </a:moveTo>
                    <a:lnTo>
                      <a:pt x="0" y="270"/>
                    </a:lnTo>
                    <a:lnTo>
                      <a:pt x="34" y="270"/>
                    </a:lnTo>
                    <a:moveTo>
                      <a:pt x="2250" y="270"/>
                    </a:moveTo>
                    <a:lnTo>
                      <a:pt x="2250" y="270"/>
                    </a:lnTo>
                    <a:lnTo>
                      <a:pt x="2216" y="270"/>
                    </a:lnTo>
                    <a:moveTo>
                      <a:pt x="0" y="203"/>
                    </a:moveTo>
                    <a:lnTo>
                      <a:pt x="0" y="203"/>
                    </a:lnTo>
                    <a:lnTo>
                      <a:pt x="34" y="203"/>
                    </a:lnTo>
                    <a:moveTo>
                      <a:pt x="2250" y="203"/>
                    </a:moveTo>
                    <a:lnTo>
                      <a:pt x="2250" y="203"/>
                    </a:lnTo>
                    <a:lnTo>
                      <a:pt x="2216" y="203"/>
                    </a:lnTo>
                    <a:moveTo>
                      <a:pt x="0" y="135"/>
                    </a:moveTo>
                    <a:lnTo>
                      <a:pt x="0" y="135"/>
                    </a:lnTo>
                    <a:lnTo>
                      <a:pt x="34" y="135"/>
                    </a:lnTo>
                    <a:moveTo>
                      <a:pt x="2250" y="135"/>
                    </a:moveTo>
                    <a:lnTo>
                      <a:pt x="2250" y="135"/>
                    </a:lnTo>
                    <a:lnTo>
                      <a:pt x="2216" y="135"/>
                    </a:lnTo>
                    <a:moveTo>
                      <a:pt x="0" y="67"/>
                    </a:moveTo>
                    <a:lnTo>
                      <a:pt x="0" y="67"/>
                    </a:lnTo>
                    <a:lnTo>
                      <a:pt x="34" y="67"/>
                    </a:lnTo>
                    <a:moveTo>
                      <a:pt x="2250" y="67"/>
                    </a:moveTo>
                    <a:lnTo>
                      <a:pt x="2250" y="67"/>
                    </a:lnTo>
                    <a:lnTo>
                      <a:pt x="2216" y="67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67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183" y="0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44" name="Freeform 31"/>
              <p:cNvSpPr>
                <a:spLocks noEditPoints="1"/>
              </p:cNvSpPr>
              <p:nvPr/>
            </p:nvSpPr>
            <p:spPr bwMode="auto">
              <a:xfrm>
                <a:off x="6296025" y="5087938"/>
                <a:ext cx="73025" cy="109538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70" y="18"/>
                  </a:cxn>
                  <a:cxn ang="0">
                    <a:pos x="77" y="55"/>
                  </a:cxn>
                  <a:cxn ang="0">
                    <a:pos x="70" y="93"/>
                  </a:cxn>
                  <a:cxn ang="0">
                    <a:pos x="38" y="114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5" y="25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1"/>
                  </a:cxn>
                  <a:cxn ang="0">
                    <a:pos x="38" y="101"/>
                  </a:cxn>
                  <a:cxn ang="0">
                    <a:pos x="55" y="92"/>
                  </a:cxn>
                  <a:cxn ang="0">
                    <a:pos x="62" y="56"/>
                  </a:cxn>
                  <a:cxn ang="0">
                    <a:pos x="57" y="25"/>
                  </a:cxn>
                  <a:cxn ang="0">
                    <a:pos x="39" y="13"/>
                  </a:cxn>
                  <a:cxn ang="0">
                    <a:pos x="21" y="24"/>
                  </a:cxn>
                  <a:cxn ang="0">
                    <a:pos x="15" y="58"/>
                  </a:cxn>
                  <a:cxn ang="0">
                    <a:pos x="19" y="86"/>
                  </a:cxn>
                  <a:cxn ang="0">
                    <a:pos x="38" y="101"/>
                  </a:cxn>
                  <a:cxn ang="0">
                    <a:pos x="38" y="101"/>
                  </a:cxn>
                </a:cxnLst>
                <a:rect l="0" t="0" r="r" b="b"/>
                <a:pathLst>
                  <a:path w="77" h="114">
                    <a:moveTo>
                      <a:pt x="38" y="0"/>
                    </a:moveTo>
                    <a:lnTo>
                      <a:pt x="38" y="0"/>
                    </a:lnTo>
                    <a:cubicBezTo>
                      <a:pt x="53" y="0"/>
                      <a:pt x="63" y="6"/>
                      <a:pt x="70" y="18"/>
                    </a:cubicBezTo>
                    <a:cubicBezTo>
                      <a:pt x="75" y="27"/>
                      <a:pt x="77" y="40"/>
                      <a:pt x="77" y="55"/>
                    </a:cubicBezTo>
                    <a:cubicBezTo>
                      <a:pt x="77" y="71"/>
                      <a:pt x="75" y="83"/>
                      <a:pt x="70" y="93"/>
                    </a:cubicBezTo>
                    <a:cubicBezTo>
                      <a:pt x="64" y="107"/>
                      <a:pt x="53" y="114"/>
                      <a:pt x="38" y="114"/>
                    </a:cubicBezTo>
                    <a:cubicBezTo>
                      <a:pt x="25" y="114"/>
                      <a:pt x="15" y="108"/>
                      <a:pt x="8" y="97"/>
                    </a:cubicBezTo>
                    <a:cubicBezTo>
                      <a:pt x="3" y="87"/>
                      <a:pt x="0" y="74"/>
                      <a:pt x="0" y="58"/>
                    </a:cubicBezTo>
                    <a:cubicBezTo>
                      <a:pt x="0" y="45"/>
                      <a:pt x="2" y="34"/>
                      <a:pt x="5" y="25"/>
                    </a:cubicBezTo>
                    <a:cubicBezTo>
                      <a:pt x="11" y="8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1"/>
                    </a:moveTo>
                    <a:lnTo>
                      <a:pt x="38" y="101"/>
                    </a:lnTo>
                    <a:cubicBezTo>
                      <a:pt x="45" y="101"/>
                      <a:pt x="51" y="98"/>
                      <a:pt x="55" y="92"/>
                    </a:cubicBezTo>
                    <a:cubicBezTo>
                      <a:pt x="60" y="85"/>
                      <a:pt x="62" y="73"/>
                      <a:pt x="62" y="56"/>
                    </a:cubicBezTo>
                    <a:cubicBezTo>
                      <a:pt x="62" y="43"/>
                      <a:pt x="60" y="33"/>
                      <a:pt x="57" y="25"/>
                    </a:cubicBezTo>
                    <a:cubicBezTo>
                      <a:pt x="54" y="17"/>
                      <a:pt x="48" y="13"/>
                      <a:pt x="39" y="13"/>
                    </a:cubicBezTo>
                    <a:cubicBezTo>
                      <a:pt x="31" y="13"/>
                      <a:pt x="25" y="16"/>
                      <a:pt x="21" y="24"/>
                    </a:cubicBezTo>
                    <a:cubicBezTo>
                      <a:pt x="17" y="32"/>
                      <a:pt x="15" y="43"/>
                      <a:pt x="15" y="58"/>
                    </a:cubicBezTo>
                    <a:cubicBezTo>
                      <a:pt x="15" y="70"/>
                      <a:pt x="17" y="79"/>
                      <a:pt x="19" y="86"/>
                    </a:cubicBezTo>
                    <a:cubicBezTo>
                      <a:pt x="23" y="96"/>
                      <a:pt x="29" y="101"/>
                      <a:pt x="38" y="101"/>
                    </a:cubicBezTo>
                    <a:lnTo>
                      <a:pt x="38" y="10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45" name="Freeform 32"/>
              <p:cNvSpPr>
                <a:spLocks/>
              </p:cNvSpPr>
              <p:nvPr/>
            </p:nvSpPr>
            <p:spPr bwMode="auto">
              <a:xfrm>
                <a:off x="6389688" y="5178425"/>
                <a:ext cx="15875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46" name="Freeform 33"/>
              <p:cNvSpPr>
                <a:spLocks/>
              </p:cNvSpPr>
              <p:nvPr/>
            </p:nvSpPr>
            <p:spPr bwMode="auto">
              <a:xfrm>
                <a:off x="6424613" y="5087938"/>
                <a:ext cx="73025" cy="106363"/>
              </a:xfrm>
              <a:custGeom>
                <a:avLst/>
                <a:gdLst/>
                <a:ahLst/>
                <a:cxnLst>
                  <a:cxn ang="0">
                    <a:pos x="0" y="111"/>
                  </a:cxn>
                  <a:cxn ang="0">
                    <a:pos x="0" y="111"/>
                  </a:cxn>
                  <a:cxn ang="0">
                    <a:pos x="6" y="86"/>
                  </a:cxn>
                  <a:cxn ang="0">
                    <a:pos x="26" y="67"/>
                  </a:cxn>
                  <a:cxn ang="0">
                    <a:pos x="41" y="58"/>
                  </a:cxn>
                  <a:cxn ang="0">
                    <a:pos x="55" y="48"/>
                  </a:cxn>
                  <a:cxn ang="0">
                    <a:pos x="61" y="34"/>
                  </a:cxn>
                  <a:cxn ang="0">
                    <a:pos x="55" y="18"/>
                  </a:cxn>
                  <a:cxn ang="0">
                    <a:pos x="40" y="12"/>
                  </a:cxn>
                  <a:cxn ang="0">
                    <a:pos x="20" y="23"/>
                  </a:cxn>
                  <a:cxn ang="0">
                    <a:pos x="17" y="39"/>
                  </a:cxn>
                  <a:cxn ang="0">
                    <a:pos x="2" y="39"/>
                  </a:cxn>
                  <a:cxn ang="0">
                    <a:pos x="8" y="16"/>
                  </a:cxn>
                  <a:cxn ang="0">
                    <a:pos x="40" y="0"/>
                  </a:cxn>
                  <a:cxn ang="0">
                    <a:pos x="68" y="10"/>
                  </a:cxn>
                  <a:cxn ang="0">
                    <a:pos x="77" y="33"/>
                  </a:cxn>
                  <a:cxn ang="0">
                    <a:pos x="67" y="56"/>
                  </a:cxn>
                  <a:cxn ang="0">
                    <a:pos x="48" y="69"/>
                  </a:cxn>
                  <a:cxn ang="0">
                    <a:pos x="37" y="75"/>
                  </a:cxn>
                  <a:cxn ang="0">
                    <a:pos x="25" y="83"/>
                  </a:cxn>
                  <a:cxn ang="0">
                    <a:pos x="15" y="98"/>
                  </a:cxn>
                  <a:cxn ang="0">
                    <a:pos x="76" y="98"/>
                  </a:cxn>
                  <a:cxn ang="0">
                    <a:pos x="76" y="111"/>
                  </a:cxn>
                  <a:cxn ang="0">
                    <a:pos x="0" y="111"/>
                  </a:cxn>
                </a:cxnLst>
                <a:rect l="0" t="0" r="r" b="b"/>
                <a:pathLst>
                  <a:path w="77" h="111">
                    <a:moveTo>
                      <a:pt x="0" y="111"/>
                    </a:moveTo>
                    <a:lnTo>
                      <a:pt x="0" y="111"/>
                    </a:lnTo>
                    <a:cubicBezTo>
                      <a:pt x="0" y="102"/>
                      <a:pt x="2" y="93"/>
                      <a:pt x="6" y="86"/>
                    </a:cubicBezTo>
                    <a:cubicBezTo>
                      <a:pt x="9" y="79"/>
                      <a:pt x="16" y="73"/>
                      <a:pt x="26" y="67"/>
                    </a:cubicBezTo>
                    <a:lnTo>
                      <a:pt x="41" y="58"/>
                    </a:lnTo>
                    <a:cubicBezTo>
                      <a:pt x="47" y="54"/>
                      <a:pt x="52" y="51"/>
                      <a:pt x="55" y="48"/>
                    </a:cubicBezTo>
                    <a:cubicBezTo>
                      <a:pt x="59" y="44"/>
                      <a:pt x="61" y="39"/>
                      <a:pt x="61" y="34"/>
                    </a:cubicBezTo>
                    <a:cubicBezTo>
                      <a:pt x="61" y="27"/>
                      <a:pt x="59" y="22"/>
                      <a:pt x="55" y="18"/>
                    </a:cubicBezTo>
                    <a:cubicBezTo>
                      <a:pt x="51" y="14"/>
                      <a:pt x="46" y="12"/>
                      <a:pt x="40" y="12"/>
                    </a:cubicBezTo>
                    <a:cubicBezTo>
                      <a:pt x="30" y="12"/>
                      <a:pt x="24" y="16"/>
                      <a:pt x="20" y="23"/>
                    </a:cubicBezTo>
                    <a:cubicBezTo>
                      <a:pt x="18" y="27"/>
                      <a:pt x="17" y="33"/>
                      <a:pt x="17" y="39"/>
                    </a:cubicBezTo>
                    <a:lnTo>
                      <a:pt x="2" y="39"/>
                    </a:lnTo>
                    <a:cubicBezTo>
                      <a:pt x="3" y="30"/>
                      <a:pt x="4" y="22"/>
                      <a:pt x="8" y="16"/>
                    </a:cubicBezTo>
                    <a:cubicBezTo>
                      <a:pt x="14" y="5"/>
                      <a:pt x="25" y="0"/>
                      <a:pt x="40" y="0"/>
                    </a:cubicBezTo>
                    <a:cubicBezTo>
                      <a:pt x="53" y="0"/>
                      <a:pt x="62" y="3"/>
                      <a:pt x="68" y="10"/>
                    </a:cubicBezTo>
                    <a:cubicBezTo>
                      <a:pt x="74" y="17"/>
                      <a:pt x="77" y="25"/>
                      <a:pt x="77" y="33"/>
                    </a:cubicBezTo>
                    <a:cubicBezTo>
                      <a:pt x="77" y="42"/>
                      <a:pt x="73" y="49"/>
                      <a:pt x="67" y="56"/>
                    </a:cubicBezTo>
                    <a:cubicBezTo>
                      <a:pt x="64" y="59"/>
                      <a:pt x="57" y="64"/>
                      <a:pt x="48" y="69"/>
                    </a:cubicBezTo>
                    <a:lnTo>
                      <a:pt x="37" y="75"/>
                    </a:lnTo>
                    <a:cubicBezTo>
                      <a:pt x="32" y="78"/>
                      <a:pt x="28" y="80"/>
                      <a:pt x="25" y="83"/>
                    </a:cubicBezTo>
                    <a:cubicBezTo>
                      <a:pt x="20" y="88"/>
                      <a:pt x="17" y="93"/>
                      <a:pt x="15" y="98"/>
                    </a:cubicBezTo>
                    <a:lnTo>
                      <a:pt x="76" y="98"/>
                    </a:lnTo>
                    <a:lnTo>
                      <a:pt x="76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47" name="Freeform 34"/>
              <p:cNvSpPr>
                <a:spLocks noEditPoints="1"/>
              </p:cNvSpPr>
              <p:nvPr/>
            </p:nvSpPr>
            <p:spPr bwMode="auto">
              <a:xfrm>
                <a:off x="6540500" y="4811713"/>
                <a:ext cx="2152650" cy="261938"/>
              </a:xfrm>
              <a:custGeom>
                <a:avLst/>
                <a:gdLst/>
                <a:ahLst/>
                <a:cxnLst>
                  <a:cxn ang="0">
                    <a:pos x="0" y="272"/>
                  </a:cxn>
                  <a:cxn ang="0">
                    <a:pos x="0" y="272"/>
                  </a:cxn>
                  <a:cxn ang="0">
                    <a:pos x="34" y="272"/>
                  </a:cxn>
                  <a:cxn ang="0">
                    <a:pos x="2250" y="272"/>
                  </a:cxn>
                  <a:cxn ang="0">
                    <a:pos x="2250" y="272"/>
                  </a:cxn>
                  <a:cxn ang="0">
                    <a:pos x="2216" y="272"/>
                  </a:cxn>
                  <a:cxn ang="0">
                    <a:pos x="0" y="204"/>
                  </a:cxn>
                  <a:cxn ang="0">
                    <a:pos x="0" y="204"/>
                  </a:cxn>
                  <a:cxn ang="0">
                    <a:pos x="34" y="204"/>
                  </a:cxn>
                  <a:cxn ang="0">
                    <a:pos x="2250" y="204"/>
                  </a:cxn>
                  <a:cxn ang="0">
                    <a:pos x="2250" y="204"/>
                  </a:cxn>
                  <a:cxn ang="0">
                    <a:pos x="2216" y="204"/>
                  </a:cxn>
                  <a:cxn ang="0">
                    <a:pos x="0" y="136"/>
                  </a:cxn>
                  <a:cxn ang="0">
                    <a:pos x="0" y="136"/>
                  </a:cxn>
                  <a:cxn ang="0">
                    <a:pos x="34" y="136"/>
                  </a:cxn>
                  <a:cxn ang="0">
                    <a:pos x="2250" y="136"/>
                  </a:cxn>
                  <a:cxn ang="0">
                    <a:pos x="2250" y="136"/>
                  </a:cxn>
                  <a:cxn ang="0">
                    <a:pos x="2216" y="136"/>
                  </a:cxn>
                  <a:cxn ang="0">
                    <a:pos x="0" y="68"/>
                  </a:cxn>
                  <a:cxn ang="0">
                    <a:pos x="0" y="68"/>
                  </a:cxn>
                  <a:cxn ang="0">
                    <a:pos x="34" y="68"/>
                  </a:cxn>
                  <a:cxn ang="0">
                    <a:pos x="2250" y="68"/>
                  </a:cxn>
                  <a:cxn ang="0">
                    <a:pos x="2250" y="68"/>
                  </a:cxn>
                  <a:cxn ang="0">
                    <a:pos x="2216" y="6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183" y="0"/>
                  </a:cxn>
                </a:cxnLst>
                <a:rect l="0" t="0" r="r" b="b"/>
                <a:pathLst>
                  <a:path w="2250" h="272">
                    <a:moveTo>
                      <a:pt x="0" y="272"/>
                    </a:moveTo>
                    <a:lnTo>
                      <a:pt x="0" y="272"/>
                    </a:lnTo>
                    <a:lnTo>
                      <a:pt x="34" y="272"/>
                    </a:lnTo>
                    <a:moveTo>
                      <a:pt x="2250" y="272"/>
                    </a:moveTo>
                    <a:lnTo>
                      <a:pt x="2250" y="272"/>
                    </a:lnTo>
                    <a:lnTo>
                      <a:pt x="2216" y="272"/>
                    </a:lnTo>
                    <a:moveTo>
                      <a:pt x="0" y="204"/>
                    </a:moveTo>
                    <a:lnTo>
                      <a:pt x="0" y="204"/>
                    </a:lnTo>
                    <a:lnTo>
                      <a:pt x="34" y="204"/>
                    </a:lnTo>
                    <a:moveTo>
                      <a:pt x="2250" y="204"/>
                    </a:moveTo>
                    <a:lnTo>
                      <a:pt x="2250" y="204"/>
                    </a:lnTo>
                    <a:lnTo>
                      <a:pt x="2216" y="204"/>
                    </a:lnTo>
                    <a:moveTo>
                      <a:pt x="0" y="136"/>
                    </a:moveTo>
                    <a:lnTo>
                      <a:pt x="0" y="136"/>
                    </a:lnTo>
                    <a:lnTo>
                      <a:pt x="34" y="136"/>
                    </a:lnTo>
                    <a:moveTo>
                      <a:pt x="2250" y="136"/>
                    </a:moveTo>
                    <a:lnTo>
                      <a:pt x="2250" y="136"/>
                    </a:lnTo>
                    <a:lnTo>
                      <a:pt x="2216" y="136"/>
                    </a:lnTo>
                    <a:moveTo>
                      <a:pt x="0" y="68"/>
                    </a:moveTo>
                    <a:lnTo>
                      <a:pt x="0" y="68"/>
                    </a:lnTo>
                    <a:lnTo>
                      <a:pt x="34" y="68"/>
                    </a:lnTo>
                    <a:moveTo>
                      <a:pt x="2250" y="68"/>
                    </a:moveTo>
                    <a:lnTo>
                      <a:pt x="2250" y="68"/>
                    </a:lnTo>
                    <a:lnTo>
                      <a:pt x="2216" y="68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67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183" y="0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48" name="Freeform 35"/>
              <p:cNvSpPr>
                <a:spLocks noEditPoints="1"/>
              </p:cNvSpPr>
              <p:nvPr/>
            </p:nvSpPr>
            <p:spPr bwMode="auto">
              <a:xfrm>
                <a:off x="6296025" y="4762500"/>
                <a:ext cx="73025" cy="109538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70" y="18"/>
                  </a:cxn>
                  <a:cxn ang="0">
                    <a:pos x="77" y="56"/>
                  </a:cxn>
                  <a:cxn ang="0">
                    <a:pos x="70" y="93"/>
                  </a:cxn>
                  <a:cxn ang="0">
                    <a:pos x="38" y="114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5" y="25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2"/>
                  </a:cxn>
                  <a:cxn ang="0">
                    <a:pos x="38" y="102"/>
                  </a:cxn>
                  <a:cxn ang="0">
                    <a:pos x="55" y="92"/>
                  </a:cxn>
                  <a:cxn ang="0">
                    <a:pos x="62" y="56"/>
                  </a:cxn>
                  <a:cxn ang="0">
                    <a:pos x="57" y="25"/>
                  </a:cxn>
                  <a:cxn ang="0">
                    <a:pos x="39" y="13"/>
                  </a:cxn>
                  <a:cxn ang="0">
                    <a:pos x="21" y="24"/>
                  </a:cxn>
                  <a:cxn ang="0">
                    <a:pos x="15" y="59"/>
                  </a:cxn>
                  <a:cxn ang="0">
                    <a:pos x="19" y="86"/>
                  </a:cxn>
                  <a:cxn ang="0">
                    <a:pos x="38" y="102"/>
                  </a:cxn>
                  <a:cxn ang="0">
                    <a:pos x="38" y="102"/>
                  </a:cxn>
                </a:cxnLst>
                <a:rect l="0" t="0" r="r" b="b"/>
                <a:pathLst>
                  <a:path w="77" h="114">
                    <a:moveTo>
                      <a:pt x="38" y="0"/>
                    </a:moveTo>
                    <a:lnTo>
                      <a:pt x="38" y="0"/>
                    </a:lnTo>
                    <a:cubicBezTo>
                      <a:pt x="53" y="0"/>
                      <a:pt x="63" y="6"/>
                      <a:pt x="70" y="18"/>
                    </a:cubicBezTo>
                    <a:cubicBezTo>
                      <a:pt x="75" y="27"/>
                      <a:pt x="77" y="40"/>
                      <a:pt x="77" y="56"/>
                    </a:cubicBezTo>
                    <a:cubicBezTo>
                      <a:pt x="77" y="71"/>
                      <a:pt x="75" y="83"/>
                      <a:pt x="70" y="93"/>
                    </a:cubicBezTo>
                    <a:cubicBezTo>
                      <a:pt x="64" y="107"/>
                      <a:pt x="53" y="114"/>
                      <a:pt x="38" y="114"/>
                    </a:cubicBezTo>
                    <a:cubicBezTo>
                      <a:pt x="25" y="114"/>
                      <a:pt x="15" y="109"/>
                      <a:pt x="8" y="97"/>
                    </a:cubicBezTo>
                    <a:cubicBezTo>
                      <a:pt x="3" y="87"/>
                      <a:pt x="0" y="74"/>
                      <a:pt x="0" y="58"/>
                    </a:cubicBezTo>
                    <a:cubicBezTo>
                      <a:pt x="0" y="45"/>
                      <a:pt x="2" y="35"/>
                      <a:pt x="5" y="25"/>
                    </a:cubicBezTo>
                    <a:cubicBezTo>
                      <a:pt x="11" y="9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2"/>
                    </a:moveTo>
                    <a:lnTo>
                      <a:pt x="38" y="102"/>
                    </a:lnTo>
                    <a:cubicBezTo>
                      <a:pt x="45" y="102"/>
                      <a:pt x="51" y="98"/>
                      <a:pt x="55" y="92"/>
                    </a:cubicBezTo>
                    <a:cubicBezTo>
                      <a:pt x="60" y="86"/>
                      <a:pt x="62" y="74"/>
                      <a:pt x="62" y="56"/>
                    </a:cubicBezTo>
                    <a:cubicBezTo>
                      <a:pt x="62" y="43"/>
                      <a:pt x="60" y="33"/>
                      <a:pt x="57" y="25"/>
                    </a:cubicBezTo>
                    <a:cubicBezTo>
                      <a:pt x="54" y="17"/>
                      <a:pt x="48" y="13"/>
                      <a:pt x="39" y="13"/>
                    </a:cubicBezTo>
                    <a:cubicBezTo>
                      <a:pt x="31" y="13"/>
                      <a:pt x="25" y="17"/>
                      <a:pt x="21" y="24"/>
                    </a:cubicBezTo>
                    <a:cubicBezTo>
                      <a:pt x="17" y="32"/>
                      <a:pt x="15" y="43"/>
                      <a:pt x="15" y="59"/>
                    </a:cubicBezTo>
                    <a:cubicBezTo>
                      <a:pt x="15" y="70"/>
                      <a:pt x="17" y="79"/>
                      <a:pt x="19" y="86"/>
                    </a:cubicBezTo>
                    <a:cubicBezTo>
                      <a:pt x="23" y="96"/>
                      <a:pt x="29" y="102"/>
                      <a:pt x="38" y="102"/>
                    </a:cubicBezTo>
                    <a:lnTo>
                      <a:pt x="38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49" name="Freeform 36"/>
              <p:cNvSpPr>
                <a:spLocks/>
              </p:cNvSpPr>
              <p:nvPr/>
            </p:nvSpPr>
            <p:spPr bwMode="auto">
              <a:xfrm>
                <a:off x="6389688" y="4852988"/>
                <a:ext cx="15875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50" name="Freeform 37"/>
              <p:cNvSpPr>
                <a:spLocks/>
              </p:cNvSpPr>
              <p:nvPr/>
            </p:nvSpPr>
            <p:spPr bwMode="auto">
              <a:xfrm>
                <a:off x="6423025" y="4762500"/>
                <a:ext cx="74613" cy="109538"/>
              </a:xfrm>
              <a:custGeom>
                <a:avLst/>
                <a:gdLst/>
                <a:ahLst/>
                <a:cxnLst>
                  <a:cxn ang="0">
                    <a:pos x="37" y="114"/>
                  </a:cxn>
                  <a:cxn ang="0">
                    <a:pos x="37" y="114"/>
                  </a:cxn>
                  <a:cxn ang="0">
                    <a:pos x="8" y="104"/>
                  </a:cxn>
                  <a:cxn ang="0">
                    <a:pos x="0" y="77"/>
                  </a:cxn>
                  <a:cxn ang="0">
                    <a:pos x="14" y="77"/>
                  </a:cxn>
                  <a:cxn ang="0">
                    <a:pos x="18" y="93"/>
                  </a:cxn>
                  <a:cxn ang="0">
                    <a:pos x="38" y="102"/>
                  </a:cxn>
                  <a:cxn ang="0">
                    <a:pos x="56" y="96"/>
                  </a:cxn>
                  <a:cxn ang="0">
                    <a:pos x="62" y="80"/>
                  </a:cxn>
                  <a:cxn ang="0">
                    <a:pos x="55" y="64"/>
                  </a:cxn>
                  <a:cxn ang="0">
                    <a:pos x="36" y="60"/>
                  </a:cxn>
                  <a:cxn ang="0">
                    <a:pos x="33" y="60"/>
                  </a:cxn>
                  <a:cxn ang="0">
                    <a:pos x="30" y="60"/>
                  </a:cxn>
                  <a:cxn ang="0">
                    <a:pos x="30" y="48"/>
                  </a:cxn>
                  <a:cxn ang="0">
                    <a:pos x="34" y="48"/>
                  </a:cxn>
                  <a:cxn ang="0">
                    <a:pos x="37" y="48"/>
                  </a:cxn>
                  <a:cxn ang="0">
                    <a:pos x="50" y="46"/>
                  </a:cxn>
                  <a:cxn ang="0">
                    <a:pos x="58" y="30"/>
                  </a:cxn>
                  <a:cxn ang="0">
                    <a:pos x="53" y="17"/>
                  </a:cxn>
                  <a:cxn ang="0">
                    <a:pos x="39" y="13"/>
                  </a:cxn>
                  <a:cxn ang="0">
                    <a:pos x="20" y="22"/>
                  </a:cxn>
                  <a:cxn ang="0">
                    <a:pos x="16" y="37"/>
                  </a:cxn>
                  <a:cxn ang="0">
                    <a:pos x="2" y="37"/>
                  </a:cxn>
                  <a:cxn ang="0">
                    <a:pos x="7" y="16"/>
                  </a:cxn>
                  <a:cxn ang="0">
                    <a:pos x="37" y="0"/>
                  </a:cxn>
                  <a:cxn ang="0">
                    <a:pos x="64" y="8"/>
                  </a:cxn>
                  <a:cxn ang="0">
                    <a:pos x="73" y="29"/>
                  </a:cxn>
                  <a:cxn ang="0">
                    <a:pos x="67" y="46"/>
                  </a:cxn>
                  <a:cxn ang="0">
                    <a:pos x="59" y="52"/>
                  </a:cxn>
                  <a:cxn ang="0">
                    <a:pos x="72" y="62"/>
                  </a:cxn>
                  <a:cxn ang="0">
                    <a:pos x="77" y="78"/>
                  </a:cxn>
                  <a:cxn ang="0">
                    <a:pos x="67" y="104"/>
                  </a:cxn>
                  <a:cxn ang="0">
                    <a:pos x="37" y="114"/>
                  </a:cxn>
                  <a:cxn ang="0">
                    <a:pos x="37" y="114"/>
                  </a:cxn>
                </a:cxnLst>
                <a:rect l="0" t="0" r="r" b="b"/>
                <a:pathLst>
                  <a:path w="77" h="114">
                    <a:moveTo>
                      <a:pt x="37" y="114"/>
                    </a:moveTo>
                    <a:lnTo>
                      <a:pt x="37" y="114"/>
                    </a:lnTo>
                    <a:cubicBezTo>
                      <a:pt x="24" y="114"/>
                      <a:pt x="14" y="111"/>
                      <a:pt x="8" y="104"/>
                    </a:cubicBezTo>
                    <a:cubicBezTo>
                      <a:pt x="3" y="96"/>
                      <a:pt x="0" y="87"/>
                      <a:pt x="0" y="77"/>
                    </a:cubicBezTo>
                    <a:lnTo>
                      <a:pt x="14" y="77"/>
                    </a:lnTo>
                    <a:cubicBezTo>
                      <a:pt x="15" y="84"/>
                      <a:pt x="16" y="90"/>
                      <a:pt x="18" y="93"/>
                    </a:cubicBezTo>
                    <a:cubicBezTo>
                      <a:pt x="22" y="99"/>
                      <a:pt x="28" y="102"/>
                      <a:pt x="38" y="102"/>
                    </a:cubicBezTo>
                    <a:cubicBezTo>
                      <a:pt x="45" y="102"/>
                      <a:pt x="51" y="100"/>
                      <a:pt x="56" y="96"/>
                    </a:cubicBezTo>
                    <a:cubicBezTo>
                      <a:pt x="60" y="92"/>
                      <a:pt x="62" y="87"/>
                      <a:pt x="62" y="80"/>
                    </a:cubicBezTo>
                    <a:cubicBezTo>
                      <a:pt x="62" y="73"/>
                      <a:pt x="60" y="67"/>
                      <a:pt x="55" y="64"/>
                    </a:cubicBezTo>
                    <a:cubicBezTo>
                      <a:pt x="50" y="61"/>
                      <a:pt x="44" y="60"/>
                      <a:pt x="36" y="60"/>
                    </a:cubicBezTo>
                    <a:cubicBezTo>
                      <a:pt x="35" y="60"/>
                      <a:pt x="34" y="60"/>
                      <a:pt x="33" y="60"/>
                    </a:cubicBezTo>
                    <a:cubicBezTo>
                      <a:pt x="32" y="60"/>
                      <a:pt x="31" y="60"/>
                      <a:pt x="30" y="60"/>
                    </a:cubicBezTo>
                    <a:lnTo>
                      <a:pt x="30" y="48"/>
                    </a:lnTo>
                    <a:cubicBezTo>
                      <a:pt x="31" y="48"/>
                      <a:pt x="33" y="48"/>
                      <a:pt x="34" y="48"/>
                    </a:cubicBezTo>
                    <a:cubicBezTo>
                      <a:pt x="35" y="48"/>
                      <a:pt x="36" y="48"/>
                      <a:pt x="37" y="48"/>
                    </a:cubicBezTo>
                    <a:cubicBezTo>
                      <a:pt x="42" y="48"/>
                      <a:pt x="46" y="47"/>
                      <a:pt x="50" y="46"/>
                    </a:cubicBezTo>
                    <a:cubicBezTo>
                      <a:pt x="56" y="43"/>
                      <a:pt x="58" y="37"/>
                      <a:pt x="58" y="30"/>
                    </a:cubicBezTo>
                    <a:cubicBezTo>
                      <a:pt x="58" y="24"/>
                      <a:pt x="57" y="20"/>
                      <a:pt x="53" y="17"/>
                    </a:cubicBezTo>
                    <a:cubicBezTo>
                      <a:pt x="49" y="14"/>
                      <a:pt x="44" y="13"/>
                      <a:pt x="39" y="13"/>
                    </a:cubicBezTo>
                    <a:cubicBezTo>
                      <a:pt x="30" y="13"/>
                      <a:pt x="23" y="16"/>
                      <a:pt x="20" y="22"/>
                    </a:cubicBezTo>
                    <a:cubicBezTo>
                      <a:pt x="18" y="25"/>
                      <a:pt x="16" y="30"/>
                      <a:pt x="16" y="37"/>
                    </a:cubicBezTo>
                    <a:lnTo>
                      <a:pt x="2" y="37"/>
                    </a:lnTo>
                    <a:cubicBezTo>
                      <a:pt x="2" y="28"/>
                      <a:pt x="4" y="21"/>
                      <a:pt x="7" y="16"/>
                    </a:cubicBezTo>
                    <a:cubicBezTo>
                      <a:pt x="13" y="5"/>
                      <a:pt x="23" y="0"/>
                      <a:pt x="37" y="0"/>
                    </a:cubicBezTo>
                    <a:cubicBezTo>
                      <a:pt x="49" y="0"/>
                      <a:pt x="57" y="3"/>
                      <a:pt x="64" y="8"/>
                    </a:cubicBezTo>
                    <a:cubicBezTo>
                      <a:pt x="70" y="13"/>
                      <a:pt x="73" y="20"/>
                      <a:pt x="73" y="29"/>
                    </a:cubicBezTo>
                    <a:cubicBezTo>
                      <a:pt x="73" y="36"/>
                      <a:pt x="71" y="42"/>
                      <a:pt x="67" y="46"/>
                    </a:cubicBezTo>
                    <a:cubicBezTo>
                      <a:pt x="65" y="49"/>
                      <a:pt x="62" y="51"/>
                      <a:pt x="59" y="52"/>
                    </a:cubicBezTo>
                    <a:cubicBezTo>
                      <a:pt x="64" y="54"/>
                      <a:pt x="69" y="57"/>
                      <a:pt x="72" y="62"/>
                    </a:cubicBezTo>
                    <a:cubicBezTo>
                      <a:pt x="76" y="66"/>
                      <a:pt x="77" y="72"/>
                      <a:pt x="77" y="78"/>
                    </a:cubicBezTo>
                    <a:cubicBezTo>
                      <a:pt x="77" y="89"/>
                      <a:pt x="74" y="98"/>
                      <a:pt x="67" y="104"/>
                    </a:cubicBezTo>
                    <a:cubicBezTo>
                      <a:pt x="60" y="111"/>
                      <a:pt x="50" y="114"/>
                      <a:pt x="37" y="114"/>
                    </a:cubicBezTo>
                    <a:lnTo>
                      <a:pt x="37" y="1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51" name="Freeform 38"/>
              <p:cNvSpPr>
                <a:spLocks noEditPoints="1"/>
              </p:cNvSpPr>
              <p:nvPr/>
            </p:nvSpPr>
            <p:spPr bwMode="auto">
              <a:xfrm>
                <a:off x="6540500" y="4489450"/>
                <a:ext cx="2152650" cy="258763"/>
              </a:xfrm>
              <a:custGeom>
                <a:avLst/>
                <a:gdLst/>
                <a:ahLst/>
                <a:cxnLst>
                  <a:cxn ang="0">
                    <a:pos x="0" y="270"/>
                  </a:cxn>
                  <a:cxn ang="0">
                    <a:pos x="0" y="270"/>
                  </a:cxn>
                  <a:cxn ang="0">
                    <a:pos x="34" y="270"/>
                  </a:cxn>
                  <a:cxn ang="0">
                    <a:pos x="2250" y="270"/>
                  </a:cxn>
                  <a:cxn ang="0">
                    <a:pos x="2250" y="270"/>
                  </a:cxn>
                  <a:cxn ang="0">
                    <a:pos x="2216" y="270"/>
                  </a:cxn>
                  <a:cxn ang="0">
                    <a:pos x="0" y="202"/>
                  </a:cxn>
                  <a:cxn ang="0">
                    <a:pos x="0" y="202"/>
                  </a:cxn>
                  <a:cxn ang="0">
                    <a:pos x="34" y="202"/>
                  </a:cxn>
                  <a:cxn ang="0">
                    <a:pos x="2250" y="202"/>
                  </a:cxn>
                  <a:cxn ang="0">
                    <a:pos x="2250" y="202"/>
                  </a:cxn>
                  <a:cxn ang="0">
                    <a:pos x="2216" y="202"/>
                  </a:cxn>
                  <a:cxn ang="0">
                    <a:pos x="0" y="134"/>
                  </a:cxn>
                  <a:cxn ang="0">
                    <a:pos x="0" y="134"/>
                  </a:cxn>
                  <a:cxn ang="0">
                    <a:pos x="34" y="134"/>
                  </a:cxn>
                  <a:cxn ang="0">
                    <a:pos x="2250" y="134"/>
                  </a:cxn>
                  <a:cxn ang="0">
                    <a:pos x="2250" y="134"/>
                  </a:cxn>
                  <a:cxn ang="0">
                    <a:pos x="2216" y="134"/>
                  </a:cxn>
                  <a:cxn ang="0">
                    <a:pos x="0" y="66"/>
                  </a:cxn>
                  <a:cxn ang="0">
                    <a:pos x="0" y="66"/>
                  </a:cxn>
                  <a:cxn ang="0">
                    <a:pos x="34" y="66"/>
                  </a:cxn>
                  <a:cxn ang="0">
                    <a:pos x="2250" y="66"/>
                  </a:cxn>
                  <a:cxn ang="0">
                    <a:pos x="2250" y="66"/>
                  </a:cxn>
                  <a:cxn ang="0">
                    <a:pos x="2216" y="6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183" y="0"/>
                  </a:cxn>
                </a:cxnLst>
                <a:rect l="0" t="0" r="r" b="b"/>
                <a:pathLst>
                  <a:path w="2250" h="270">
                    <a:moveTo>
                      <a:pt x="0" y="270"/>
                    </a:moveTo>
                    <a:lnTo>
                      <a:pt x="0" y="270"/>
                    </a:lnTo>
                    <a:lnTo>
                      <a:pt x="34" y="270"/>
                    </a:lnTo>
                    <a:moveTo>
                      <a:pt x="2250" y="270"/>
                    </a:moveTo>
                    <a:lnTo>
                      <a:pt x="2250" y="270"/>
                    </a:lnTo>
                    <a:lnTo>
                      <a:pt x="2216" y="270"/>
                    </a:lnTo>
                    <a:moveTo>
                      <a:pt x="0" y="202"/>
                    </a:moveTo>
                    <a:lnTo>
                      <a:pt x="0" y="202"/>
                    </a:lnTo>
                    <a:lnTo>
                      <a:pt x="34" y="202"/>
                    </a:lnTo>
                    <a:moveTo>
                      <a:pt x="2250" y="202"/>
                    </a:moveTo>
                    <a:lnTo>
                      <a:pt x="2250" y="202"/>
                    </a:lnTo>
                    <a:lnTo>
                      <a:pt x="2216" y="202"/>
                    </a:lnTo>
                    <a:moveTo>
                      <a:pt x="0" y="134"/>
                    </a:moveTo>
                    <a:lnTo>
                      <a:pt x="0" y="134"/>
                    </a:lnTo>
                    <a:lnTo>
                      <a:pt x="34" y="134"/>
                    </a:lnTo>
                    <a:moveTo>
                      <a:pt x="2250" y="134"/>
                    </a:moveTo>
                    <a:lnTo>
                      <a:pt x="2250" y="134"/>
                    </a:lnTo>
                    <a:lnTo>
                      <a:pt x="2216" y="134"/>
                    </a:lnTo>
                    <a:moveTo>
                      <a:pt x="0" y="66"/>
                    </a:moveTo>
                    <a:lnTo>
                      <a:pt x="0" y="66"/>
                    </a:lnTo>
                    <a:lnTo>
                      <a:pt x="34" y="66"/>
                    </a:lnTo>
                    <a:moveTo>
                      <a:pt x="2250" y="66"/>
                    </a:moveTo>
                    <a:lnTo>
                      <a:pt x="2250" y="66"/>
                    </a:lnTo>
                    <a:lnTo>
                      <a:pt x="2216" y="66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67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183" y="0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52" name="Freeform 39"/>
              <p:cNvSpPr>
                <a:spLocks noEditPoints="1"/>
              </p:cNvSpPr>
              <p:nvPr/>
            </p:nvSpPr>
            <p:spPr bwMode="auto">
              <a:xfrm>
                <a:off x="6296025" y="4438650"/>
                <a:ext cx="73025" cy="109538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70" y="18"/>
                  </a:cxn>
                  <a:cxn ang="0">
                    <a:pos x="77" y="56"/>
                  </a:cxn>
                  <a:cxn ang="0">
                    <a:pos x="70" y="93"/>
                  </a:cxn>
                  <a:cxn ang="0">
                    <a:pos x="38" y="115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5" y="26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2"/>
                  </a:cxn>
                  <a:cxn ang="0">
                    <a:pos x="38" y="102"/>
                  </a:cxn>
                  <a:cxn ang="0">
                    <a:pos x="55" y="92"/>
                  </a:cxn>
                  <a:cxn ang="0">
                    <a:pos x="62" y="56"/>
                  </a:cxn>
                  <a:cxn ang="0">
                    <a:pos x="57" y="25"/>
                  </a:cxn>
                  <a:cxn ang="0">
                    <a:pos x="39" y="13"/>
                  </a:cxn>
                  <a:cxn ang="0">
                    <a:pos x="21" y="25"/>
                  </a:cxn>
                  <a:cxn ang="0">
                    <a:pos x="15" y="59"/>
                  </a:cxn>
                  <a:cxn ang="0">
                    <a:pos x="19" y="86"/>
                  </a:cxn>
                  <a:cxn ang="0">
                    <a:pos x="38" y="102"/>
                  </a:cxn>
                  <a:cxn ang="0">
                    <a:pos x="38" y="102"/>
                  </a:cxn>
                </a:cxnLst>
                <a:rect l="0" t="0" r="r" b="b"/>
                <a:pathLst>
                  <a:path w="77" h="115">
                    <a:moveTo>
                      <a:pt x="38" y="0"/>
                    </a:moveTo>
                    <a:lnTo>
                      <a:pt x="38" y="0"/>
                    </a:lnTo>
                    <a:cubicBezTo>
                      <a:pt x="53" y="0"/>
                      <a:pt x="63" y="6"/>
                      <a:pt x="70" y="18"/>
                    </a:cubicBezTo>
                    <a:cubicBezTo>
                      <a:pt x="75" y="27"/>
                      <a:pt x="77" y="40"/>
                      <a:pt x="77" y="56"/>
                    </a:cubicBezTo>
                    <a:cubicBezTo>
                      <a:pt x="77" y="71"/>
                      <a:pt x="75" y="84"/>
                      <a:pt x="70" y="93"/>
                    </a:cubicBezTo>
                    <a:cubicBezTo>
                      <a:pt x="64" y="108"/>
                      <a:pt x="53" y="115"/>
                      <a:pt x="38" y="115"/>
                    </a:cubicBezTo>
                    <a:cubicBezTo>
                      <a:pt x="25" y="115"/>
                      <a:pt x="15" y="109"/>
                      <a:pt x="8" y="97"/>
                    </a:cubicBezTo>
                    <a:cubicBezTo>
                      <a:pt x="3" y="88"/>
                      <a:pt x="0" y="75"/>
                      <a:pt x="0" y="58"/>
                    </a:cubicBezTo>
                    <a:cubicBezTo>
                      <a:pt x="0" y="46"/>
                      <a:pt x="2" y="35"/>
                      <a:pt x="5" y="26"/>
                    </a:cubicBezTo>
                    <a:cubicBezTo>
                      <a:pt x="11" y="9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2"/>
                    </a:moveTo>
                    <a:lnTo>
                      <a:pt x="38" y="102"/>
                    </a:lnTo>
                    <a:cubicBezTo>
                      <a:pt x="45" y="102"/>
                      <a:pt x="51" y="99"/>
                      <a:pt x="55" y="92"/>
                    </a:cubicBezTo>
                    <a:cubicBezTo>
                      <a:pt x="60" y="86"/>
                      <a:pt x="62" y="74"/>
                      <a:pt x="62" y="56"/>
                    </a:cubicBezTo>
                    <a:cubicBezTo>
                      <a:pt x="62" y="44"/>
                      <a:pt x="60" y="33"/>
                      <a:pt x="57" y="25"/>
                    </a:cubicBezTo>
                    <a:cubicBezTo>
                      <a:pt x="54" y="17"/>
                      <a:pt x="48" y="13"/>
                      <a:pt x="39" y="13"/>
                    </a:cubicBezTo>
                    <a:cubicBezTo>
                      <a:pt x="31" y="13"/>
                      <a:pt x="25" y="17"/>
                      <a:pt x="21" y="25"/>
                    </a:cubicBezTo>
                    <a:cubicBezTo>
                      <a:pt x="17" y="32"/>
                      <a:pt x="15" y="44"/>
                      <a:pt x="15" y="59"/>
                    </a:cubicBezTo>
                    <a:cubicBezTo>
                      <a:pt x="15" y="70"/>
                      <a:pt x="17" y="79"/>
                      <a:pt x="19" y="86"/>
                    </a:cubicBezTo>
                    <a:cubicBezTo>
                      <a:pt x="23" y="97"/>
                      <a:pt x="29" y="102"/>
                      <a:pt x="38" y="102"/>
                    </a:cubicBezTo>
                    <a:lnTo>
                      <a:pt x="38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53" name="Freeform 40"/>
              <p:cNvSpPr>
                <a:spLocks/>
              </p:cNvSpPr>
              <p:nvPr/>
            </p:nvSpPr>
            <p:spPr bwMode="auto">
              <a:xfrm>
                <a:off x="6389688" y="4529138"/>
                <a:ext cx="15875" cy="174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54" name="Freeform 41"/>
              <p:cNvSpPr>
                <a:spLocks noEditPoints="1"/>
              </p:cNvSpPr>
              <p:nvPr/>
            </p:nvSpPr>
            <p:spPr bwMode="auto">
              <a:xfrm>
                <a:off x="6423025" y="4438650"/>
                <a:ext cx="76200" cy="107950"/>
              </a:xfrm>
              <a:custGeom>
                <a:avLst/>
                <a:gdLst/>
                <a:ahLst/>
                <a:cxnLst>
                  <a:cxn ang="0">
                    <a:pos x="48" y="72"/>
                  </a:cxn>
                  <a:cxn ang="0">
                    <a:pos x="48" y="72"/>
                  </a:cxn>
                  <a:cxn ang="0">
                    <a:pos x="48" y="22"/>
                  </a:cxn>
                  <a:cxn ang="0">
                    <a:pos x="13" y="72"/>
                  </a:cxn>
                  <a:cxn ang="0">
                    <a:pos x="48" y="72"/>
                  </a:cxn>
                  <a:cxn ang="0">
                    <a:pos x="49" y="112"/>
                  </a:cxn>
                  <a:cxn ang="0">
                    <a:pos x="49" y="112"/>
                  </a:cxn>
                  <a:cxn ang="0">
                    <a:pos x="49" y="84"/>
                  </a:cxn>
                  <a:cxn ang="0">
                    <a:pos x="0" y="84"/>
                  </a:cxn>
                  <a:cxn ang="0">
                    <a:pos x="0" y="71"/>
                  </a:cxn>
                  <a:cxn ang="0">
                    <a:pos x="51" y="0"/>
                  </a:cxn>
                  <a:cxn ang="0">
                    <a:pos x="63" y="0"/>
                  </a:cxn>
                  <a:cxn ang="0">
                    <a:pos x="63" y="72"/>
                  </a:cxn>
                  <a:cxn ang="0">
                    <a:pos x="79" y="72"/>
                  </a:cxn>
                  <a:cxn ang="0">
                    <a:pos x="79" y="84"/>
                  </a:cxn>
                  <a:cxn ang="0">
                    <a:pos x="63" y="84"/>
                  </a:cxn>
                  <a:cxn ang="0">
                    <a:pos x="63" y="112"/>
                  </a:cxn>
                  <a:cxn ang="0">
                    <a:pos x="49" y="112"/>
                  </a:cxn>
                </a:cxnLst>
                <a:rect l="0" t="0" r="r" b="b"/>
                <a:pathLst>
                  <a:path w="79" h="112">
                    <a:moveTo>
                      <a:pt x="48" y="72"/>
                    </a:moveTo>
                    <a:lnTo>
                      <a:pt x="48" y="72"/>
                    </a:lnTo>
                    <a:lnTo>
                      <a:pt x="48" y="22"/>
                    </a:lnTo>
                    <a:lnTo>
                      <a:pt x="13" y="72"/>
                    </a:lnTo>
                    <a:lnTo>
                      <a:pt x="48" y="72"/>
                    </a:lnTo>
                    <a:close/>
                    <a:moveTo>
                      <a:pt x="49" y="112"/>
                    </a:moveTo>
                    <a:lnTo>
                      <a:pt x="49" y="112"/>
                    </a:lnTo>
                    <a:lnTo>
                      <a:pt x="49" y="84"/>
                    </a:lnTo>
                    <a:lnTo>
                      <a:pt x="0" y="84"/>
                    </a:lnTo>
                    <a:lnTo>
                      <a:pt x="0" y="71"/>
                    </a:lnTo>
                    <a:lnTo>
                      <a:pt x="51" y="0"/>
                    </a:lnTo>
                    <a:lnTo>
                      <a:pt x="63" y="0"/>
                    </a:lnTo>
                    <a:lnTo>
                      <a:pt x="63" y="72"/>
                    </a:lnTo>
                    <a:lnTo>
                      <a:pt x="79" y="72"/>
                    </a:lnTo>
                    <a:lnTo>
                      <a:pt x="79" y="84"/>
                    </a:lnTo>
                    <a:lnTo>
                      <a:pt x="63" y="84"/>
                    </a:lnTo>
                    <a:lnTo>
                      <a:pt x="63" y="112"/>
                    </a:lnTo>
                    <a:lnTo>
                      <a:pt x="49" y="1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55" name="Freeform 42"/>
              <p:cNvSpPr>
                <a:spLocks noEditPoints="1"/>
              </p:cNvSpPr>
              <p:nvPr/>
            </p:nvSpPr>
            <p:spPr bwMode="auto">
              <a:xfrm>
                <a:off x="6540500" y="4164013"/>
                <a:ext cx="2152650" cy="260350"/>
              </a:xfrm>
              <a:custGeom>
                <a:avLst/>
                <a:gdLst/>
                <a:ahLst/>
                <a:cxnLst>
                  <a:cxn ang="0">
                    <a:pos x="0" y="270"/>
                  </a:cxn>
                  <a:cxn ang="0">
                    <a:pos x="0" y="270"/>
                  </a:cxn>
                  <a:cxn ang="0">
                    <a:pos x="34" y="270"/>
                  </a:cxn>
                  <a:cxn ang="0">
                    <a:pos x="2250" y="270"/>
                  </a:cxn>
                  <a:cxn ang="0">
                    <a:pos x="2250" y="270"/>
                  </a:cxn>
                  <a:cxn ang="0">
                    <a:pos x="2216" y="270"/>
                  </a:cxn>
                  <a:cxn ang="0">
                    <a:pos x="0" y="202"/>
                  </a:cxn>
                  <a:cxn ang="0">
                    <a:pos x="0" y="202"/>
                  </a:cxn>
                  <a:cxn ang="0">
                    <a:pos x="34" y="202"/>
                  </a:cxn>
                  <a:cxn ang="0">
                    <a:pos x="2250" y="202"/>
                  </a:cxn>
                  <a:cxn ang="0">
                    <a:pos x="2250" y="202"/>
                  </a:cxn>
                  <a:cxn ang="0">
                    <a:pos x="2216" y="202"/>
                  </a:cxn>
                  <a:cxn ang="0">
                    <a:pos x="0" y="134"/>
                  </a:cxn>
                  <a:cxn ang="0">
                    <a:pos x="0" y="134"/>
                  </a:cxn>
                  <a:cxn ang="0">
                    <a:pos x="34" y="134"/>
                  </a:cxn>
                  <a:cxn ang="0">
                    <a:pos x="2250" y="134"/>
                  </a:cxn>
                  <a:cxn ang="0">
                    <a:pos x="2250" y="134"/>
                  </a:cxn>
                  <a:cxn ang="0">
                    <a:pos x="2216" y="134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34" y="67"/>
                  </a:cxn>
                  <a:cxn ang="0">
                    <a:pos x="2250" y="67"/>
                  </a:cxn>
                  <a:cxn ang="0">
                    <a:pos x="2250" y="67"/>
                  </a:cxn>
                  <a:cxn ang="0">
                    <a:pos x="2216" y="6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21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2250" y="0"/>
                  </a:cxn>
                  <a:cxn ang="0">
                    <a:pos x="2250" y="0"/>
                  </a:cxn>
                  <a:cxn ang="0">
                    <a:pos x="2183" y="0"/>
                  </a:cxn>
                </a:cxnLst>
                <a:rect l="0" t="0" r="r" b="b"/>
                <a:pathLst>
                  <a:path w="2250" h="270">
                    <a:moveTo>
                      <a:pt x="0" y="270"/>
                    </a:moveTo>
                    <a:lnTo>
                      <a:pt x="0" y="270"/>
                    </a:lnTo>
                    <a:lnTo>
                      <a:pt x="34" y="270"/>
                    </a:lnTo>
                    <a:moveTo>
                      <a:pt x="2250" y="270"/>
                    </a:moveTo>
                    <a:lnTo>
                      <a:pt x="2250" y="270"/>
                    </a:lnTo>
                    <a:lnTo>
                      <a:pt x="2216" y="270"/>
                    </a:lnTo>
                    <a:moveTo>
                      <a:pt x="0" y="202"/>
                    </a:moveTo>
                    <a:lnTo>
                      <a:pt x="0" y="202"/>
                    </a:lnTo>
                    <a:lnTo>
                      <a:pt x="34" y="202"/>
                    </a:lnTo>
                    <a:moveTo>
                      <a:pt x="2250" y="202"/>
                    </a:moveTo>
                    <a:lnTo>
                      <a:pt x="2250" y="202"/>
                    </a:lnTo>
                    <a:lnTo>
                      <a:pt x="2216" y="202"/>
                    </a:lnTo>
                    <a:moveTo>
                      <a:pt x="0" y="134"/>
                    </a:moveTo>
                    <a:lnTo>
                      <a:pt x="0" y="134"/>
                    </a:lnTo>
                    <a:lnTo>
                      <a:pt x="34" y="134"/>
                    </a:lnTo>
                    <a:moveTo>
                      <a:pt x="2250" y="134"/>
                    </a:moveTo>
                    <a:lnTo>
                      <a:pt x="2250" y="134"/>
                    </a:lnTo>
                    <a:lnTo>
                      <a:pt x="2216" y="134"/>
                    </a:lnTo>
                    <a:moveTo>
                      <a:pt x="0" y="67"/>
                    </a:moveTo>
                    <a:lnTo>
                      <a:pt x="0" y="67"/>
                    </a:lnTo>
                    <a:lnTo>
                      <a:pt x="34" y="67"/>
                    </a:lnTo>
                    <a:moveTo>
                      <a:pt x="2250" y="67"/>
                    </a:moveTo>
                    <a:lnTo>
                      <a:pt x="2250" y="67"/>
                    </a:lnTo>
                    <a:lnTo>
                      <a:pt x="2216" y="67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216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67" y="0"/>
                    </a:lnTo>
                    <a:moveTo>
                      <a:pt x="2250" y="0"/>
                    </a:moveTo>
                    <a:lnTo>
                      <a:pt x="2250" y="0"/>
                    </a:lnTo>
                    <a:lnTo>
                      <a:pt x="2183" y="0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56" name="Freeform 43"/>
              <p:cNvSpPr>
                <a:spLocks noEditPoints="1"/>
              </p:cNvSpPr>
              <p:nvPr/>
            </p:nvSpPr>
            <p:spPr bwMode="auto">
              <a:xfrm>
                <a:off x="6296025" y="4114800"/>
                <a:ext cx="73025" cy="109538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8" y="0"/>
                  </a:cxn>
                  <a:cxn ang="0">
                    <a:pos x="70" y="17"/>
                  </a:cxn>
                  <a:cxn ang="0">
                    <a:pos x="77" y="55"/>
                  </a:cxn>
                  <a:cxn ang="0">
                    <a:pos x="70" y="93"/>
                  </a:cxn>
                  <a:cxn ang="0">
                    <a:pos x="38" y="114"/>
                  </a:cxn>
                  <a:cxn ang="0">
                    <a:pos x="8" y="97"/>
                  </a:cxn>
                  <a:cxn ang="0">
                    <a:pos x="0" y="58"/>
                  </a:cxn>
                  <a:cxn ang="0">
                    <a:pos x="5" y="25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101"/>
                  </a:cxn>
                  <a:cxn ang="0">
                    <a:pos x="38" y="101"/>
                  </a:cxn>
                  <a:cxn ang="0">
                    <a:pos x="55" y="92"/>
                  </a:cxn>
                  <a:cxn ang="0">
                    <a:pos x="62" y="56"/>
                  </a:cxn>
                  <a:cxn ang="0">
                    <a:pos x="57" y="25"/>
                  </a:cxn>
                  <a:cxn ang="0">
                    <a:pos x="39" y="12"/>
                  </a:cxn>
                  <a:cxn ang="0">
                    <a:pos x="21" y="24"/>
                  </a:cxn>
                  <a:cxn ang="0">
                    <a:pos x="15" y="58"/>
                  </a:cxn>
                  <a:cxn ang="0">
                    <a:pos x="19" y="85"/>
                  </a:cxn>
                  <a:cxn ang="0">
                    <a:pos x="38" y="101"/>
                  </a:cxn>
                  <a:cxn ang="0">
                    <a:pos x="38" y="101"/>
                  </a:cxn>
                </a:cxnLst>
                <a:rect l="0" t="0" r="r" b="b"/>
                <a:pathLst>
                  <a:path w="77" h="114">
                    <a:moveTo>
                      <a:pt x="38" y="0"/>
                    </a:moveTo>
                    <a:lnTo>
                      <a:pt x="38" y="0"/>
                    </a:lnTo>
                    <a:cubicBezTo>
                      <a:pt x="53" y="0"/>
                      <a:pt x="63" y="6"/>
                      <a:pt x="70" y="17"/>
                    </a:cubicBezTo>
                    <a:cubicBezTo>
                      <a:pt x="75" y="27"/>
                      <a:pt x="77" y="39"/>
                      <a:pt x="77" y="55"/>
                    </a:cubicBezTo>
                    <a:cubicBezTo>
                      <a:pt x="77" y="70"/>
                      <a:pt x="75" y="83"/>
                      <a:pt x="70" y="93"/>
                    </a:cubicBezTo>
                    <a:cubicBezTo>
                      <a:pt x="64" y="107"/>
                      <a:pt x="53" y="114"/>
                      <a:pt x="38" y="114"/>
                    </a:cubicBezTo>
                    <a:cubicBezTo>
                      <a:pt x="25" y="114"/>
                      <a:pt x="15" y="108"/>
                      <a:pt x="8" y="97"/>
                    </a:cubicBezTo>
                    <a:cubicBezTo>
                      <a:pt x="3" y="87"/>
                      <a:pt x="0" y="74"/>
                      <a:pt x="0" y="58"/>
                    </a:cubicBezTo>
                    <a:cubicBezTo>
                      <a:pt x="0" y="45"/>
                      <a:pt x="2" y="34"/>
                      <a:pt x="5" y="25"/>
                    </a:cubicBezTo>
                    <a:cubicBezTo>
                      <a:pt x="11" y="8"/>
                      <a:pt x="22" y="0"/>
                      <a:pt x="38" y="0"/>
                    </a:cubicBezTo>
                    <a:lnTo>
                      <a:pt x="38" y="0"/>
                    </a:lnTo>
                    <a:close/>
                    <a:moveTo>
                      <a:pt x="38" y="101"/>
                    </a:moveTo>
                    <a:lnTo>
                      <a:pt x="38" y="101"/>
                    </a:lnTo>
                    <a:cubicBezTo>
                      <a:pt x="45" y="101"/>
                      <a:pt x="51" y="98"/>
                      <a:pt x="55" y="92"/>
                    </a:cubicBezTo>
                    <a:cubicBezTo>
                      <a:pt x="60" y="85"/>
                      <a:pt x="62" y="73"/>
                      <a:pt x="62" y="56"/>
                    </a:cubicBezTo>
                    <a:cubicBezTo>
                      <a:pt x="62" y="43"/>
                      <a:pt x="60" y="33"/>
                      <a:pt x="57" y="25"/>
                    </a:cubicBezTo>
                    <a:cubicBezTo>
                      <a:pt x="54" y="16"/>
                      <a:pt x="48" y="12"/>
                      <a:pt x="39" y="12"/>
                    </a:cubicBezTo>
                    <a:cubicBezTo>
                      <a:pt x="31" y="12"/>
                      <a:pt x="25" y="16"/>
                      <a:pt x="21" y="24"/>
                    </a:cubicBezTo>
                    <a:cubicBezTo>
                      <a:pt x="17" y="32"/>
                      <a:pt x="15" y="43"/>
                      <a:pt x="15" y="58"/>
                    </a:cubicBezTo>
                    <a:cubicBezTo>
                      <a:pt x="15" y="69"/>
                      <a:pt x="17" y="79"/>
                      <a:pt x="19" y="85"/>
                    </a:cubicBezTo>
                    <a:cubicBezTo>
                      <a:pt x="23" y="96"/>
                      <a:pt x="29" y="101"/>
                      <a:pt x="38" y="101"/>
                    </a:cubicBezTo>
                    <a:lnTo>
                      <a:pt x="38" y="10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57" name="Freeform 44"/>
              <p:cNvSpPr>
                <a:spLocks/>
              </p:cNvSpPr>
              <p:nvPr/>
            </p:nvSpPr>
            <p:spPr bwMode="auto">
              <a:xfrm>
                <a:off x="6389688" y="4205288"/>
                <a:ext cx="15875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7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58" name="Freeform 45"/>
              <p:cNvSpPr>
                <a:spLocks/>
              </p:cNvSpPr>
              <p:nvPr/>
            </p:nvSpPr>
            <p:spPr bwMode="auto">
              <a:xfrm>
                <a:off x="6424613" y="4116388"/>
                <a:ext cx="73025" cy="107950"/>
              </a:xfrm>
              <a:custGeom>
                <a:avLst/>
                <a:gdLst/>
                <a:ahLst/>
                <a:cxnLst>
                  <a:cxn ang="0">
                    <a:pos x="14" y="81"/>
                  </a:cxn>
                  <a:cxn ang="0">
                    <a:pos x="14" y="81"/>
                  </a:cxn>
                  <a:cxn ang="0">
                    <a:pos x="26" y="97"/>
                  </a:cxn>
                  <a:cxn ang="0">
                    <a:pos x="37" y="99"/>
                  </a:cxn>
                  <a:cxn ang="0">
                    <a:pos x="55" y="91"/>
                  </a:cxn>
                  <a:cxn ang="0">
                    <a:pos x="61" y="74"/>
                  </a:cxn>
                  <a:cxn ang="0">
                    <a:pos x="54" y="56"/>
                  </a:cxn>
                  <a:cxn ang="0">
                    <a:pos x="37" y="50"/>
                  </a:cxn>
                  <a:cxn ang="0">
                    <a:pos x="25" y="52"/>
                  </a:cxn>
                  <a:cxn ang="0">
                    <a:pos x="16" y="60"/>
                  </a:cxn>
                  <a:cxn ang="0">
                    <a:pos x="4" y="59"/>
                  </a:cxn>
                  <a:cxn ang="0">
                    <a:pos x="12" y="0"/>
                  </a:cxn>
                  <a:cxn ang="0">
                    <a:pos x="70" y="0"/>
                  </a:cxn>
                  <a:cxn ang="0">
                    <a:pos x="70" y="13"/>
                  </a:cxn>
                  <a:cxn ang="0">
                    <a:pos x="23" y="13"/>
                  </a:cxn>
                  <a:cxn ang="0">
                    <a:pos x="18" y="44"/>
                  </a:cxn>
                  <a:cxn ang="0">
                    <a:pos x="26" y="40"/>
                  </a:cxn>
                  <a:cxn ang="0">
                    <a:pos x="40" y="37"/>
                  </a:cxn>
                  <a:cxn ang="0">
                    <a:pos x="66" y="47"/>
                  </a:cxn>
                  <a:cxn ang="0">
                    <a:pos x="76" y="72"/>
                  </a:cxn>
                  <a:cxn ang="0">
                    <a:pos x="67" y="100"/>
                  </a:cxn>
                  <a:cxn ang="0">
                    <a:pos x="36" y="112"/>
                  </a:cxn>
                  <a:cxn ang="0">
                    <a:pos x="12" y="104"/>
                  </a:cxn>
                  <a:cxn ang="0">
                    <a:pos x="0" y="81"/>
                  </a:cxn>
                  <a:cxn ang="0">
                    <a:pos x="14" y="81"/>
                  </a:cxn>
                </a:cxnLst>
                <a:rect l="0" t="0" r="r" b="b"/>
                <a:pathLst>
                  <a:path w="76" h="112">
                    <a:moveTo>
                      <a:pt x="14" y="81"/>
                    </a:moveTo>
                    <a:lnTo>
                      <a:pt x="14" y="81"/>
                    </a:lnTo>
                    <a:cubicBezTo>
                      <a:pt x="15" y="89"/>
                      <a:pt x="19" y="94"/>
                      <a:pt x="26" y="97"/>
                    </a:cubicBezTo>
                    <a:cubicBezTo>
                      <a:pt x="29" y="99"/>
                      <a:pt x="33" y="99"/>
                      <a:pt x="37" y="99"/>
                    </a:cubicBezTo>
                    <a:cubicBezTo>
                      <a:pt x="45" y="99"/>
                      <a:pt x="51" y="97"/>
                      <a:pt x="55" y="91"/>
                    </a:cubicBezTo>
                    <a:cubicBezTo>
                      <a:pt x="59" y="86"/>
                      <a:pt x="61" y="80"/>
                      <a:pt x="61" y="74"/>
                    </a:cubicBezTo>
                    <a:cubicBezTo>
                      <a:pt x="61" y="66"/>
                      <a:pt x="59" y="60"/>
                      <a:pt x="54" y="56"/>
                    </a:cubicBezTo>
                    <a:cubicBezTo>
                      <a:pt x="50" y="52"/>
                      <a:pt x="44" y="50"/>
                      <a:pt x="37" y="50"/>
                    </a:cubicBezTo>
                    <a:cubicBezTo>
                      <a:pt x="32" y="50"/>
                      <a:pt x="28" y="50"/>
                      <a:pt x="25" y="52"/>
                    </a:cubicBezTo>
                    <a:cubicBezTo>
                      <a:pt x="21" y="54"/>
                      <a:pt x="18" y="57"/>
                      <a:pt x="16" y="60"/>
                    </a:cubicBezTo>
                    <a:lnTo>
                      <a:pt x="4" y="59"/>
                    </a:lnTo>
                    <a:lnTo>
                      <a:pt x="12" y="0"/>
                    </a:lnTo>
                    <a:lnTo>
                      <a:pt x="70" y="0"/>
                    </a:lnTo>
                    <a:lnTo>
                      <a:pt x="70" y="13"/>
                    </a:lnTo>
                    <a:lnTo>
                      <a:pt x="23" y="13"/>
                    </a:lnTo>
                    <a:lnTo>
                      <a:pt x="18" y="44"/>
                    </a:lnTo>
                    <a:cubicBezTo>
                      <a:pt x="21" y="42"/>
                      <a:pt x="23" y="41"/>
                      <a:pt x="26" y="40"/>
                    </a:cubicBezTo>
                    <a:cubicBezTo>
                      <a:pt x="30" y="38"/>
                      <a:pt x="34" y="37"/>
                      <a:pt x="40" y="37"/>
                    </a:cubicBezTo>
                    <a:cubicBezTo>
                      <a:pt x="50" y="37"/>
                      <a:pt x="59" y="40"/>
                      <a:pt x="66" y="47"/>
                    </a:cubicBezTo>
                    <a:cubicBezTo>
                      <a:pt x="73" y="53"/>
                      <a:pt x="76" y="62"/>
                      <a:pt x="76" y="72"/>
                    </a:cubicBezTo>
                    <a:cubicBezTo>
                      <a:pt x="76" y="82"/>
                      <a:pt x="73" y="92"/>
                      <a:pt x="67" y="100"/>
                    </a:cubicBezTo>
                    <a:cubicBezTo>
                      <a:pt x="60" y="108"/>
                      <a:pt x="50" y="112"/>
                      <a:pt x="36" y="112"/>
                    </a:cubicBezTo>
                    <a:cubicBezTo>
                      <a:pt x="27" y="112"/>
                      <a:pt x="19" y="109"/>
                      <a:pt x="12" y="104"/>
                    </a:cubicBezTo>
                    <a:cubicBezTo>
                      <a:pt x="5" y="99"/>
                      <a:pt x="1" y="91"/>
                      <a:pt x="0" y="81"/>
                    </a:cubicBezTo>
                    <a:lnTo>
                      <a:pt x="14" y="8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59" name="Freeform 46"/>
              <p:cNvSpPr>
                <a:spLocks noEditPoints="1"/>
              </p:cNvSpPr>
              <p:nvPr/>
            </p:nvSpPr>
            <p:spPr bwMode="auto">
              <a:xfrm>
                <a:off x="6540500" y="4164013"/>
                <a:ext cx="2152650" cy="1624013"/>
              </a:xfrm>
              <a:custGeom>
                <a:avLst/>
                <a:gdLst/>
                <a:ahLst/>
                <a:cxnLst>
                  <a:cxn ang="0">
                    <a:pos x="0" y="1689"/>
                  </a:cxn>
                  <a:cxn ang="0">
                    <a:pos x="0" y="1689"/>
                  </a:cxn>
                  <a:cxn ang="0">
                    <a:pos x="2250" y="168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250" y="0"/>
                  </a:cxn>
                  <a:cxn ang="0">
                    <a:pos x="0" y="1689"/>
                  </a:cxn>
                  <a:cxn ang="0">
                    <a:pos x="0" y="1689"/>
                  </a:cxn>
                  <a:cxn ang="0">
                    <a:pos x="0" y="0"/>
                  </a:cxn>
                  <a:cxn ang="0">
                    <a:pos x="2250" y="1689"/>
                  </a:cxn>
                  <a:cxn ang="0">
                    <a:pos x="2250" y="1689"/>
                  </a:cxn>
                  <a:cxn ang="0">
                    <a:pos x="2250" y="0"/>
                  </a:cxn>
                  <a:cxn ang="0">
                    <a:pos x="200" y="1437"/>
                  </a:cxn>
                  <a:cxn ang="0">
                    <a:pos x="200" y="1437"/>
                  </a:cxn>
                  <a:cxn ang="0">
                    <a:pos x="708" y="1008"/>
                  </a:cxn>
                  <a:cxn ang="0">
                    <a:pos x="1277" y="430"/>
                  </a:cxn>
                  <a:cxn ang="0">
                    <a:pos x="1957" y="1049"/>
                  </a:cxn>
                </a:cxnLst>
                <a:rect l="0" t="0" r="r" b="b"/>
                <a:pathLst>
                  <a:path w="2250" h="1689">
                    <a:moveTo>
                      <a:pt x="0" y="1689"/>
                    </a:moveTo>
                    <a:lnTo>
                      <a:pt x="0" y="1689"/>
                    </a:lnTo>
                    <a:lnTo>
                      <a:pt x="2250" y="1689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2250" y="0"/>
                    </a:lnTo>
                    <a:moveTo>
                      <a:pt x="0" y="1689"/>
                    </a:moveTo>
                    <a:lnTo>
                      <a:pt x="0" y="1689"/>
                    </a:lnTo>
                    <a:lnTo>
                      <a:pt x="0" y="0"/>
                    </a:lnTo>
                    <a:moveTo>
                      <a:pt x="2250" y="1689"/>
                    </a:moveTo>
                    <a:lnTo>
                      <a:pt x="2250" y="1689"/>
                    </a:lnTo>
                    <a:lnTo>
                      <a:pt x="2250" y="0"/>
                    </a:lnTo>
                    <a:moveTo>
                      <a:pt x="200" y="1437"/>
                    </a:moveTo>
                    <a:lnTo>
                      <a:pt x="200" y="1437"/>
                    </a:lnTo>
                    <a:lnTo>
                      <a:pt x="708" y="1008"/>
                    </a:lnTo>
                    <a:lnTo>
                      <a:pt x="1277" y="430"/>
                    </a:lnTo>
                    <a:lnTo>
                      <a:pt x="1957" y="1049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60" name="Freeform 47"/>
              <p:cNvSpPr>
                <a:spLocks/>
              </p:cNvSpPr>
              <p:nvPr/>
            </p:nvSpPr>
            <p:spPr bwMode="auto">
              <a:xfrm>
                <a:off x="6719888" y="5532438"/>
                <a:ext cx="25400" cy="25400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14"/>
                  </a:cxn>
                  <a:cxn ang="0">
                    <a:pos x="13" y="27"/>
                  </a:cxn>
                  <a:cxn ang="0">
                    <a:pos x="0" y="14"/>
                  </a:cxn>
                  <a:cxn ang="0">
                    <a:pos x="13" y="0"/>
                  </a:cxn>
                  <a:cxn ang="0">
                    <a:pos x="27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14"/>
                    </a:lnTo>
                    <a:cubicBezTo>
                      <a:pt x="27" y="21"/>
                      <a:pt x="21" y="27"/>
                      <a:pt x="13" y="27"/>
                    </a:cubicBezTo>
                    <a:cubicBezTo>
                      <a:pt x="6" y="27"/>
                      <a:pt x="0" y="21"/>
                      <a:pt x="0" y="14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1" y="0"/>
                      <a:pt x="27" y="6"/>
                      <a:pt x="27" y="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61" name="Freeform 48"/>
              <p:cNvSpPr>
                <a:spLocks/>
              </p:cNvSpPr>
              <p:nvPr/>
            </p:nvSpPr>
            <p:spPr bwMode="auto">
              <a:xfrm>
                <a:off x="7205663" y="5119688"/>
                <a:ext cx="25400" cy="25400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14"/>
                  </a:cxn>
                  <a:cxn ang="0">
                    <a:pos x="13" y="27"/>
                  </a:cxn>
                  <a:cxn ang="0">
                    <a:pos x="0" y="14"/>
                  </a:cxn>
                  <a:cxn ang="0">
                    <a:pos x="13" y="0"/>
                  </a:cxn>
                  <a:cxn ang="0">
                    <a:pos x="27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14"/>
                    </a:lnTo>
                    <a:cubicBezTo>
                      <a:pt x="27" y="21"/>
                      <a:pt x="21" y="27"/>
                      <a:pt x="13" y="27"/>
                    </a:cubicBezTo>
                    <a:cubicBezTo>
                      <a:pt x="6" y="27"/>
                      <a:pt x="0" y="21"/>
                      <a:pt x="0" y="14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1" y="0"/>
                      <a:pt x="27" y="6"/>
                      <a:pt x="27" y="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62" name="Freeform 49"/>
              <p:cNvSpPr>
                <a:spLocks/>
              </p:cNvSpPr>
              <p:nvPr/>
            </p:nvSpPr>
            <p:spPr bwMode="auto">
              <a:xfrm>
                <a:off x="7750175" y="4565650"/>
                <a:ext cx="25400" cy="25400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6" y="13"/>
                  </a:cxn>
                  <a:cxn ang="0">
                    <a:pos x="13" y="26"/>
                  </a:cxn>
                  <a:cxn ang="0">
                    <a:pos x="0" y="13"/>
                  </a:cxn>
                  <a:cxn ang="0">
                    <a:pos x="13" y="0"/>
                  </a:cxn>
                  <a:cxn ang="0">
                    <a:pos x="26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6" y="13"/>
                    </a:lnTo>
                    <a:cubicBezTo>
                      <a:pt x="26" y="20"/>
                      <a:pt x="20" y="26"/>
                      <a:pt x="13" y="26"/>
                    </a:cubicBezTo>
                    <a:cubicBezTo>
                      <a:pt x="6" y="26"/>
                      <a:pt x="0" y="20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63" name="Freeform 50"/>
              <p:cNvSpPr>
                <a:spLocks/>
              </p:cNvSpPr>
              <p:nvPr/>
            </p:nvSpPr>
            <p:spPr bwMode="auto">
              <a:xfrm>
                <a:off x="8401050" y="5159375"/>
                <a:ext cx="25400" cy="25400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6" y="13"/>
                  </a:cxn>
                  <a:cxn ang="0">
                    <a:pos x="13" y="26"/>
                  </a:cxn>
                  <a:cxn ang="0">
                    <a:pos x="0" y="13"/>
                  </a:cxn>
                  <a:cxn ang="0">
                    <a:pos x="13" y="0"/>
                  </a:cxn>
                  <a:cxn ang="0">
                    <a:pos x="26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6" y="13"/>
                    </a:lnTo>
                    <a:cubicBezTo>
                      <a:pt x="26" y="20"/>
                      <a:pt x="20" y="26"/>
                      <a:pt x="13" y="26"/>
                    </a:cubicBezTo>
                    <a:cubicBezTo>
                      <a:pt x="6" y="26"/>
                      <a:pt x="0" y="20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0" y="0"/>
                      <a:pt x="26" y="6"/>
                      <a:pt x="26" y="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64" name="Freeform 51"/>
              <p:cNvSpPr>
                <a:spLocks noEditPoints="1"/>
              </p:cNvSpPr>
              <p:nvPr/>
            </p:nvSpPr>
            <p:spPr bwMode="auto">
              <a:xfrm>
                <a:off x="6732588" y="5008563"/>
                <a:ext cx="1681163" cy="4857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09" y="50"/>
                  </a:cxn>
                  <a:cxn ang="0">
                    <a:pos x="149" y="69"/>
                  </a:cxn>
                  <a:cxn ang="0">
                    <a:pos x="149" y="69"/>
                  </a:cxn>
                  <a:cxn ang="0">
                    <a:pos x="258" y="120"/>
                  </a:cxn>
                  <a:cxn ang="0">
                    <a:pos x="298" y="139"/>
                  </a:cxn>
                  <a:cxn ang="0">
                    <a:pos x="298" y="139"/>
                  </a:cxn>
                  <a:cxn ang="0">
                    <a:pos x="406" y="189"/>
                  </a:cxn>
                  <a:cxn ang="0">
                    <a:pos x="447" y="208"/>
                  </a:cxn>
                  <a:cxn ang="0">
                    <a:pos x="447" y="208"/>
                  </a:cxn>
                  <a:cxn ang="0">
                    <a:pos x="508" y="236"/>
                  </a:cxn>
                  <a:cxn ang="0">
                    <a:pos x="558" y="251"/>
                  </a:cxn>
                  <a:cxn ang="0">
                    <a:pos x="601" y="264"/>
                  </a:cxn>
                  <a:cxn ang="0">
                    <a:pos x="601" y="264"/>
                  </a:cxn>
                  <a:cxn ang="0">
                    <a:pos x="716" y="298"/>
                  </a:cxn>
                  <a:cxn ang="0">
                    <a:pos x="759" y="311"/>
                  </a:cxn>
                  <a:cxn ang="0">
                    <a:pos x="759" y="311"/>
                  </a:cxn>
                  <a:cxn ang="0">
                    <a:pos x="873" y="345"/>
                  </a:cxn>
                  <a:cxn ang="0">
                    <a:pos x="916" y="357"/>
                  </a:cxn>
                  <a:cxn ang="0">
                    <a:pos x="916" y="357"/>
                  </a:cxn>
                  <a:cxn ang="0">
                    <a:pos x="1031" y="391"/>
                  </a:cxn>
                  <a:cxn ang="0">
                    <a:pos x="1073" y="404"/>
                  </a:cxn>
                  <a:cxn ang="0">
                    <a:pos x="1073" y="404"/>
                  </a:cxn>
                  <a:cxn ang="0">
                    <a:pos x="1077" y="405"/>
                  </a:cxn>
                  <a:cxn ang="0">
                    <a:pos x="1192" y="422"/>
                  </a:cxn>
                  <a:cxn ang="0">
                    <a:pos x="1236" y="429"/>
                  </a:cxn>
                  <a:cxn ang="0">
                    <a:pos x="1236" y="429"/>
                  </a:cxn>
                  <a:cxn ang="0">
                    <a:pos x="1354" y="446"/>
                  </a:cxn>
                  <a:cxn ang="0">
                    <a:pos x="1398" y="453"/>
                  </a:cxn>
                  <a:cxn ang="0">
                    <a:pos x="1398" y="453"/>
                  </a:cxn>
                  <a:cxn ang="0">
                    <a:pos x="1516" y="471"/>
                  </a:cxn>
                  <a:cxn ang="0">
                    <a:pos x="1561" y="477"/>
                  </a:cxn>
                  <a:cxn ang="0">
                    <a:pos x="1561" y="477"/>
                  </a:cxn>
                  <a:cxn ang="0">
                    <a:pos x="1679" y="495"/>
                  </a:cxn>
                  <a:cxn ang="0">
                    <a:pos x="1723" y="501"/>
                  </a:cxn>
                  <a:cxn ang="0">
                    <a:pos x="1723" y="501"/>
                  </a:cxn>
                  <a:cxn ang="0">
                    <a:pos x="1757" y="506"/>
                  </a:cxn>
                </a:cxnLst>
                <a:rect l="0" t="0" r="r" b="b"/>
                <a:pathLst>
                  <a:path w="1757" h="506">
                    <a:moveTo>
                      <a:pt x="0" y="0"/>
                    </a:moveTo>
                    <a:lnTo>
                      <a:pt x="0" y="0"/>
                    </a:lnTo>
                    <a:lnTo>
                      <a:pt x="109" y="50"/>
                    </a:lnTo>
                    <a:moveTo>
                      <a:pt x="149" y="69"/>
                    </a:moveTo>
                    <a:lnTo>
                      <a:pt x="149" y="69"/>
                    </a:lnTo>
                    <a:lnTo>
                      <a:pt x="258" y="120"/>
                    </a:lnTo>
                    <a:moveTo>
                      <a:pt x="298" y="139"/>
                    </a:moveTo>
                    <a:lnTo>
                      <a:pt x="298" y="139"/>
                    </a:lnTo>
                    <a:lnTo>
                      <a:pt x="406" y="189"/>
                    </a:lnTo>
                    <a:moveTo>
                      <a:pt x="447" y="208"/>
                    </a:moveTo>
                    <a:lnTo>
                      <a:pt x="447" y="208"/>
                    </a:lnTo>
                    <a:lnTo>
                      <a:pt x="508" y="236"/>
                    </a:lnTo>
                    <a:lnTo>
                      <a:pt x="558" y="251"/>
                    </a:lnTo>
                    <a:moveTo>
                      <a:pt x="601" y="264"/>
                    </a:moveTo>
                    <a:lnTo>
                      <a:pt x="601" y="264"/>
                    </a:lnTo>
                    <a:lnTo>
                      <a:pt x="716" y="298"/>
                    </a:lnTo>
                    <a:moveTo>
                      <a:pt x="759" y="311"/>
                    </a:moveTo>
                    <a:lnTo>
                      <a:pt x="759" y="311"/>
                    </a:lnTo>
                    <a:lnTo>
                      <a:pt x="873" y="345"/>
                    </a:lnTo>
                    <a:moveTo>
                      <a:pt x="916" y="357"/>
                    </a:moveTo>
                    <a:lnTo>
                      <a:pt x="916" y="357"/>
                    </a:lnTo>
                    <a:lnTo>
                      <a:pt x="1031" y="391"/>
                    </a:lnTo>
                    <a:moveTo>
                      <a:pt x="1073" y="404"/>
                    </a:moveTo>
                    <a:lnTo>
                      <a:pt x="1073" y="404"/>
                    </a:lnTo>
                    <a:lnTo>
                      <a:pt x="1077" y="405"/>
                    </a:lnTo>
                    <a:lnTo>
                      <a:pt x="1192" y="422"/>
                    </a:lnTo>
                    <a:moveTo>
                      <a:pt x="1236" y="429"/>
                    </a:moveTo>
                    <a:lnTo>
                      <a:pt x="1236" y="429"/>
                    </a:lnTo>
                    <a:lnTo>
                      <a:pt x="1354" y="446"/>
                    </a:lnTo>
                    <a:moveTo>
                      <a:pt x="1398" y="453"/>
                    </a:moveTo>
                    <a:lnTo>
                      <a:pt x="1398" y="453"/>
                    </a:lnTo>
                    <a:lnTo>
                      <a:pt x="1516" y="471"/>
                    </a:lnTo>
                    <a:moveTo>
                      <a:pt x="1561" y="477"/>
                    </a:moveTo>
                    <a:lnTo>
                      <a:pt x="1561" y="477"/>
                    </a:lnTo>
                    <a:lnTo>
                      <a:pt x="1679" y="495"/>
                    </a:lnTo>
                    <a:moveTo>
                      <a:pt x="1723" y="501"/>
                    </a:moveTo>
                    <a:lnTo>
                      <a:pt x="1723" y="501"/>
                    </a:lnTo>
                    <a:lnTo>
                      <a:pt x="1757" y="506"/>
                    </a:lnTo>
                  </a:path>
                </a:pathLst>
              </a:custGeom>
              <a:noFill/>
              <a:ln w="12700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65" name="Freeform 52"/>
              <p:cNvSpPr>
                <a:spLocks noEditPoints="1"/>
              </p:cNvSpPr>
              <p:nvPr/>
            </p:nvSpPr>
            <p:spPr bwMode="auto">
              <a:xfrm>
                <a:off x="6707188" y="4981575"/>
                <a:ext cx="1733550" cy="5397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55" y="56"/>
                  </a:cxn>
                  <a:cxn ang="0">
                    <a:pos x="55" y="0"/>
                  </a:cxn>
                  <a:cxn ang="0">
                    <a:pos x="55" y="0"/>
                  </a:cxn>
                  <a:cxn ang="0">
                    <a:pos x="0" y="56"/>
                  </a:cxn>
                  <a:cxn ang="0">
                    <a:pos x="507" y="237"/>
                  </a:cxn>
                  <a:cxn ang="0">
                    <a:pos x="507" y="237"/>
                  </a:cxn>
                  <a:cxn ang="0">
                    <a:pos x="563" y="292"/>
                  </a:cxn>
                  <a:cxn ang="0">
                    <a:pos x="563" y="237"/>
                  </a:cxn>
                  <a:cxn ang="0">
                    <a:pos x="563" y="237"/>
                  </a:cxn>
                  <a:cxn ang="0">
                    <a:pos x="507" y="292"/>
                  </a:cxn>
                  <a:cxn ang="0">
                    <a:pos x="1076" y="406"/>
                  </a:cxn>
                  <a:cxn ang="0">
                    <a:pos x="1076" y="406"/>
                  </a:cxn>
                  <a:cxn ang="0">
                    <a:pos x="1132" y="461"/>
                  </a:cxn>
                  <a:cxn ang="0">
                    <a:pos x="1132" y="406"/>
                  </a:cxn>
                  <a:cxn ang="0">
                    <a:pos x="1132" y="406"/>
                  </a:cxn>
                  <a:cxn ang="0">
                    <a:pos x="1076" y="461"/>
                  </a:cxn>
                  <a:cxn ang="0">
                    <a:pos x="1756" y="507"/>
                  </a:cxn>
                  <a:cxn ang="0">
                    <a:pos x="1756" y="507"/>
                  </a:cxn>
                  <a:cxn ang="0">
                    <a:pos x="1812" y="562"/>
                  </a:cxn>
                  <a:cxn ang="0">
                    <a:pos x="1812" y="507"/>
                  </a:cxn>
                  <a:cxn ang="0">
                    <a:pos x="1812" y="507"/>
                  </a:cxn>
                  <a:cxn ang="0">
                    <a:pos x="1756" y="562"/>
                  </a:cxn>
                </a:cxnLst>
                <a:rect l="0" t="0" r="r" b="b"/>
                <a:pathLst>
                  <a:path w="1812" h="562">
                    <a:moveTo>
                      <a:pt x="0" y="0"/>
                    </a:moveTo>
                    <a:lnTo>
                      <a:pt x="0" y="0"/>
                    </a:lnTo>
                    <a:lnTo>
                      <a:pt x="55" y="56"/>
                    </a:lnTo>
                    <a:moveTo>
                      <a:pt x="55" y="0"/>
                    </a:moveTo>
                    <a:lnTo>
                      <a:pt x="55" y="0"/>
                    </a:lnTo>
                    <a:lnTo>
                      <a:pt x="0" y="56"/>
                    </a:lnTo>
                    <a:moveTo>
                      <a:pt x="507" y="237"/>
                    </a:moveTo>
                    <a:lnTo>
                      <a:pt x="507" y="237"/>
                    </a:lnTo>
                    <a:lnTo>
                      <a:pt x="563" y="292"/>
                    </a:lnTo>
                    <a:moveTo>
                      <a:pt x="563" y="237"/>
                    </a:moveTo>
                    <a:lnTo>
                      <a:pt x="563" y="237"/>
                    </a:lnTo>
                    <a:lnTo>
                      <a:pt x="507" y="292"/>
                    </a:lnTo>
                    <a:moveTo>
                      <a:pt x="1076" y="406"/>
                    </a:moveTo>
                    <a:lnTo>
                      <a:pt x="1076" y="406"/>
                    </a:lnTo>
                    <a:lnTo>
                      <a:pt x="1132" y="461"/>
                    </a:lnTo>
                    <a:moveTo>
                      <a:pt x="1132" y="406"/>
                    </a:moveTo>
                    <a:lnTo>
                      <a:pt x="1132" y="406"/>
                    </a:lnTo>
                    <a:lnTo>
                      <a:pt x="1076" y="461"/>
                    </a:lnTo>
                    <a:moveTo>
                      <a:pt x="1756" y="507"/>
                    </a:moveTo>
                    <a:lnTo>
                      <a:pt x="1756" y="507"/>
                    </a:lnTo>
                    <a:lnTo>
                      <a:pt x="1812" y="562"/>
                    </a:lnTo>
                    <a:moveTo>
                      <a:pt x="1812" y="507"/>
                    </a:moveTo>
                    <a:lnTo>
                      <a:pt x="1812" y="507"/>
                    </a:lnTo>
                    <a:lnTo>
                      <a:pt x="1756" y="562"/>
                    </a:lnTo>
                  </a:path>
                </a:pathLst>
              </a:custGeom>
              <a:noFill/>
              <a:ln w="6350" cap="flat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66" name="Freeform 53"/>
              <p:cNvSpPr>
                <a:spLocks noEditPoints="1"/>
              </p:cNvSpPr>
              <p:nvPr/>
            </p:nvSpPr>
            <p:spPr bwMode="auto">
              <a:xfrm>
                <a:off x="7583488" y="6057900"/>
                <a:ext cx="66675" cy="107950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0" y="39"/>
                  </a:cxn>
                  <a:cxn ang="0">
                    <a:pos x="10" y="10"/>
                  </a:cxn>
                  <a:cxn ang="0">
                    <a:pos x="36" y="0"/>
                  </a:cxn>
                  <a:cxn ang="0">
                    <a:pos x="60" y="10"/>
                  </a:cxn>
                  <a:cxn ang="0">
                    <a:pos x="70" y="38"/>
                  </a:cxn>
                  <a:cxn ang="0">
                    <a:pos x="60" y="67"/>
                  </a:cxn>
                  <a:cxn ang="0">
                    <a:pos x="36" y="79"/>
                  </a:cxn>
                  <a:cxn ang="0">
                    <a:pos x="24" y="76"/>
                  </a:cxn>
                  <a:cxn ang="0">
                    <a:pos x="14" y="68"/>
                  </a:cxn>
                  <a:cxn ang="0">
                    <a:pos x="14" y="112"/>
                  </a:cxn>
                  <a:cxn ang="0">
                    <a:pos x="0" y="112"/>
                  </a:cxn>
                  <a:cxn ang="0">
                    <a:pos x="0" y="39"/>
                  </a:cxn>
                  <a:cxn ang="0">
                    <a:pos x="33" y="4"/>
                  </a:cxn>
                  <a:cxn ang="0">
                    <a:pos x="33" y="4"/>
                  </a:cxn>
                  <a:cxn ang="0">
                    <a:pos x="19" y="12"/>
                  </a:cxn>
                  <a:cxn ang="0">
                    <a:pos x="14" y="34"/>
                  </a:cxn>
                  <a:cxn ang="0">
                    <a:pos x="20" y="63"/>
                  </a:cxn>
                  <a:cxn ang="0">
                    <a:pos x="36" y="74"/>
                  </a:cxn>
                  <a:cxn ang="0">
                    <a:pos x="51" y="67"/>
                  </a:cxn>
                  <a:cxn ang="0">
                    <a:pos x="55" y="45"/>
                  </a:cxn>
                  <a:cxn ang="0">
                    <a:pos x="49" y="15"/>
                  </a:cxn>
                  <a:cxn ang="0">
                    <a:pos x="33" y="4"/>
                  </a:cxn>
                  <a:cxn ang="0">
                    <a:pos x="33" y="4"/>
                  </a:cxn>
                </a:cxnLst>
                <a:rect l="0" t="0" r="r" b="b"/>
                <a:pathLst>
                  <a:path w="70" h="112">
                    <a:moveTo>
                      <a:pt x="0" y="39"/>
                    </a:moveTo>
                    <a:lnTo>
                      <a:pt x="0" y="39"/>
                    </a:lnTo>
                    <a:cubicBezTo>
                      <a:pt x="0" y="27"/>
                      <a:pt x="3" y="17"/>
                      <a:pt x="10" y="10"/>
                    </a:cubicBezTo>
                    <a:cubicBezTo>
                      <a:pt x="16" y="3"/>
                      <a:pt x="25" y="0"/>
                      <a:pt x="36" y="0"/>
                    </a:cubicBezTo>
                    <a:cubicBezTo>
                      <a:pt x="46" y="0"/>
                      <a:pt x="54" y="3"/>
                      <a:pt x="60" y="10"/>
                    </a:cubicBezTo>
                    <a:cubicBezTo>
                      <a:pt x="67" y="17"/>
                      <a:pt x="70" y="26"/>
                      <a:pt x="70" y="38"/>
                    </a:cubicBezTo>
                    <a:cubicBezTo>
                      <a:pt x="70" y="50"/>
                      <a:pt x="66" y="60"/>
                      <a:pt x="60" y="67"/>
                    </a:cubicBezTo>
                    <a:cubicBezTo>
                      <a:pt x="54" y="75"/>
                      <a:pt x="46" y="79"/>
                      <a:pt x="36" y="79"/>
                    </a:cubicBezTo>
                    <a:cubicBezTo>
                      <a:pt x="32" y="79"/>
                      <a:pt x="28" y="78"/>
                      <a:pt x="24" y="76"/>
                    </a:cubicBezTo>
                    <a:cubicBezTo>
                      <a:pt x="20" y="74"/>
                      <a:pt x="16" y="71"/>
                      <a:pt x="14" y="68"/>
                    </a:cubicBezTo>
                    <a:lnTo>
                      <a:pt x="14" y="112"/>
                    </a:lnTo>
                    <a:lnTo>
                      <a:pt x="0" y="112"/>
                    </a:lnTo>
                    <a:lnTo>
                      <a:pt x="0" y="39"/>
                    </a:lnTo>
                    <a:close/>
                    <a:moveTo>
                      <a:pt x="33" y="4"/>
                    </a:moveTo>
                    <a:lnTo>
                      <a:pt x="33" y="4"/>
                    </a:lnTo>
                    <a:cubicBezTo>
                      <a:pt x="27" y="4"/>
                      <a:pt x="22" y="7"/>
                      <a:pt x="19" y="12"/>
                    </a:cubicBezTo>
                    <a:cubicBezTo>
                      <a:pt x="16" y="17"/>
                      <a:pt x="14" y="24"/>
                      <a:pt x="14" y="34"/>
                    </a:cubicBezTo>
                    <a:cubicBezTo>
                      <a:pt x="14" y="46"/>
                      <a:pt x="16" y="55"/>
                      <a:pt x="20" y="63"/>
                    </a:cubicBezTo>
                    <a:cubicBezTo>
                      <a:pt x="25" y="70"/>
                      <a:pt x="30" y="74"/>
                      <a:pt x="36" y="74"/>
                    </a:cubicBezTo>
                    <a:cubicBezTo>
                      <a:pt x="43" y="74"/>
                      <a:pt x="48" y="71"/>
                      <a:pt x="51" y="67"/>
                    </a:cubicBezTo>
                    <a:cubicBezTo>
                      <a:pt x="54" y="62"/>
                      <a:pt x="55" y="55"/>
                      <a:pt x="55" y="45"/>
                    </a:cubicBezTo>
                    <a:cubicBezTo>
                      <a:pt x="55" y="32"/>
                      <a:pt x="53" y="23"/>
                      <a:pt x="49" y="15"/>
                    </a:cubicBezTo>
                    <a:cubicBezTo>
                      <a:pt x="45" y="8"/>
                      <a:pt x="40" y="4"/>
                      <a:pt x="33" y="4"/>
                    </a:cubicBez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67" name="Freeform 54"/>
              <p:cNvSpPr>
                <a:spLocks/>
              </p:cNvSpPr>
              <p:nvPr/>
            </p:nvSpPr>
            <p:spPr bwMode="auto">
              <a:xfrm>
                <a:off x="6061075" y="5154613"/>
                <a:ext cx="103188" cy="57150"/>
              </a:xfrm>
              <a:custGeom>
                <a:avLst/>
                <a:gdLst/>
                <a:ahLst/>
                <a:cxnLst>
                  <a:cxn ang="0">
                    <a:pos x="65" y="29"/>
                  </a:cxn>
                  <a:cxn ang="0">
                    <a:pos x="65" y="29"/>
                  </a:cxn>
                  <a:cxn ang="0">
                    <a:pos x="28" y="40"/>
                  </a:cxn>
                  <a:cxn ang="0">
                    <a:pos x="15" y="50"/>
                  </a:cxn>
                  <a:cxn ang="0">
                    <a:pos x="17" y="54"/>
                  </a:cxn>
                  <a:cxn ang="0">
                    <a:pos x="24" y="56"/>
                  </a:cxn>
                  <a:cxn ang="0">
                    <a:pos x="24" y="60"/>
                  </a:cxn>
                  <a:cxn ang="0">
                    <a:pos x="19" y="60"/>
                  </a:cxn>
                  <a:cxn ang="0">
                    <a:pos x="5" y="57"/>
                  </a:cxn>
                  <a:cxn ang="0">
                    <a:pos x="0" y="49"/>
                  </a:cxn>
                  <a:cxn ang="0">
                    <a:pos x="51" y="27"/>
                  </a:cxn>
                  <a:cxn ang="0">
                    <a:pos x="57" y="26"/>
                  </a:cxn>
                  <a:cxn ang="0">
                    <a:pos x="18" y="16"/>
                  </a:cxn>
                  <a:cxn ang="0">
                    <a:pos x="14" y="15"/>
                  </a:cxn>
                  <a:cxn ang="0">
                    <a:pos x="3" y="12"/>
                  </a:cxn>
                  <a:cxn ang="0">
                    <a:pos x="0" y="7"/>
                  </a:cxn>
                  <a:cxn ang="0">
                    <a:pos x="2" y="2"/>
                  </a:cxn>
                  <a:cxn ang="0">
                    <a:pos x="7" y="0"/>
                  </a:cxn>
                  <a:cxn ang="0">
                    <a:pos x="33" y="10"/>
                  </a:cxn>
                  <a:cxn ang="0">
                    <a:pos x="65" y="24"/>
                  </a:cxn>
                  <a:cxn ang="0">
                    <a:pos x="81" y="22"/>
                  </a:cxn>
                  <a:cxn ang="0">
                    <a:pos x="93" y="22"/>
                  </a:cxn>
                  <a:cxn ang="0">
                    <a:pos x="105" y="23"/>
                  </a:cxn>
                  <a:cxn ang="0">
                    <a:pos x="108" y="28"/>
                  </a:cxn>
                  <a:cxn ang="0">
                    <a:pos x="105" y="34"/>
                  </a:cxn>
                  <a:cxn ang="0">
                    <a:pos x="97" y="36"/>
                  </a:cxn>
                  <a:cxn ang="0">
                    <a:pos x="83" y="34"/>
                  </a:cxn>
                  <a:cxn ang="0">
                    <a:pos x="65" y="29"/>
                  </a:cxn>
                  <a:cxn ang="0">
                    <a:pos x="65" y="29"/>
                  </a:cxn>
                </a:cxnLst>
                <a:rect l="0" t="0" r="r" b="b"/>
                <a:pathLst>
                  <a:path w="108" h="60">
                    <a:moveTo>
                      <a:pt x="65" y="29"/>
                    </a:moveTo>
                    <a:lnTo>
                      <a:pt x="65" y="29"/>
                    </a:lnTo>
                    <a:cubicBezTo>
                      <a:pt x="49" y="32"/>
                      <a:pt x="37" y="36"/>
                      <a:pt x="28" y="40"/>
                    </a:cubicBezTo>
                    <a:cubicBezTo>
                      <a:pt x="19" y="44"/>
                      <a:pt x="15" y="47"/>
                      <a:pt x="15" y="50"/>
                    </a:cubicBezTo>
                    <a:cubicBezTo>
                      <a:pt x="15" y="52"/>
                      <a:pt x="16" y="53"/>
                      <a:pt x="17" y="54"/>
                    </a:cubicBezTo>
                    <a:cubicBezTo>
                      <a:pt x="19" y="55"/>
                      <a:pt x="21" y="56"/>
                      <a:pt x="24" y="56"/>
                    </a:cubicBezTo>
                    <a:lnTo>
                      <a:pt x="24" y="60"/>
                    </a:lnTo>
                    <a:lnTo>
                      <a:pt x="19" y="60"/>
                    </a:lnTo>
                    <a:cubicBezTo>
                      <a:pt x="13" y="60"/>
                      <a:pt x="8" y="59"/>
                      <a:pt x="5" y="57"/>
                    </a:cubicBezTo>
                    <a:cubicBezTo>
                      <a:pt x="2" y="55"/>
                      <a:pt x="0" y="52"/>
                      <a:pt x="0" y="49"/>
                    </a:cubicBezTo>
                    <a:cubicBezTo>
                      <a:pt x="0" y="42"/>
                      <a:pt x="17" y="35"/>
                      <a:pt x="51" y="27"/>
                    </a:cubicBezTo>
                    <a:lnTo>
                      <a:pt x="57" y="26"/>
                    </a:lnTo>
                    <a:cubicBezTo>
                      <a:pt x="45" y="21"/>
                      <a:pt x="32" y="17"/>
                      <a:pt x="18" y="16"/>
                    </a:cubicBezTo>
                    <a:cubicBezTo>
                      <a:pt x="16" y="15"/>
                      <a:pt x="14" y="15"/>
                      <a:pt x="14" y="15"/>
                    </a:cubicBezTo>
                    <a:cubicBezTo>
                      <a:pt x="9" y="14"/>
                      <a:pt x="5" y="13"/>
                      <a:pt x="3" y="12"/>
                    </a:cubicBezTo>
                    <a:cubicBezTo>
                      <a:pt x="1" y="11"/>
                      <a:pt x="0" y="9"/>
                      <a:pt x="0" y="7"/>
                    </a:cubicBezTo>
                    <a:cubicBezTo>
                      <a:pt x="0" y="4"/>
                      <a:pt x="1" y="3"/>
                      <a:pt x="2" y="2"/>
                    </a:cubicBezTo>
                    <a:cubicBezTo>
                      <a:pt x="3" y="0"/>
                      <a:pt x="5" y="0"/>
                      <a:pt x="7" y="0"/>
                    </a:cubicBezTo>
                    <a:cubicBezTo>
                      <a:pt x="11" y="0"/>
                      <a:pt x="20" y="3"/>
                      <a:pt x="33" y="10"/>
                    </a:cubicBezTo>
                    <a:cubicBezTo>
                      <a:pt x="46" y="16"/>
                      <a:pt x="57" y="21"/>
                      <a:pt x="65" y="24"/>
                    </a:cubicBezTo>
                    <a:cubicBezTo>
                      <a:pt x="71" y="23"/>
                      <a:pt x="76" y="23"/>
                      <a:pt x="81" y="22"/>
                    </a:cubicBezTo>
                    <a:cubicBezTo>
                      <a:pt x="86" y="22"/>
                      <a:pt x="90" y="22"/>
                      <a:pt x="93" y="22"/>
                    </a:cubicBezTo>
                    <a:cubicBezTo>
                      <a:pt x="98" y="22"/>
                      <a:pt x="102" y="22"/>
                      <a:pt x="105" y="23"/>
                    </a:cubicBezTo>
                    <a:cubicBezTo>
                      <a:pt x="107" y="24"/>
                      <a:pt x="108" y="26"/>
                      <a:pt x="108" y="28"/>
                    </a:cubicBezTo>
                    <a:cubicBezTo>
                      <a:pt x="108" y="31"/>
                      <a:pt x="107" y="33"/>
                      <a:pt x="105" y="34"/>
                    </a:cubicBezTo>
                    <a:cubicBezTo>
                      <a:pt x="103" y="35"/>
                      <a:pt x="100" y="36"/>
                      <a:pt x="97" y="36"/>
                    </a:cubicBezTo>
                    <a:cubicBezTo>
                      <a:pt x="93" y="36"/>
                      <a:pt x="88" y="35"/>
                      <a:pt x="83" y="34"/>
                    </a:cubicBezTo>
                    <a:cubicBezTo>
                      <a:pt x="78" y="33"/>
                      <a:pt x="71" y="31"/>
                      <a:pt x="65" y="29"/>
                    </a:cubicBezTo>
                    <a:lnTo>
                      <a:pt x="65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68" name="Freeform 55"/>
              <p:cNvSpPr>
                <a:spLocks/>
              </p:cNvSpPr>
              <p:nvPr/>
            </p:nvSpPr>
            <p:spPr bwMode="auto">
              <a:xfrm>
                <a:off x="6019800" y="5060950"/>
                <a:ext cx="142875" cy="349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4" y="16"/>
                  </a:cxn>
                  <a:cxn ang="0">
                    <a:pos x="74" y="21"/>
                  </a:cxn>
                  <a:cxn ang="0">
                    <a:pos x="115" y="15"/>
                  </a:cxn>
                  <a:cxn ang="0">
                    <a:pos x="148" y="0"/>
                  </a:cxn>
                  <a:cxn ang="0">
                    <a:pos x="148" y="9"/>
                  </a:cxn>
                  <a:cxn ang="0">
                    <a:pos x="125" y="23"/>
                  </a:cxn>
                  <a:cxn ang="0">
                    <a:pos x="112" y="29"/>
                  </a:cxn>
                  <a:cxn ang="0">
                    <a:pos x="88" y="35"/>
                  </a:cxn>
                  <a:cxn ang="0">
                    <a:pos x="75" y="36"/>
                  </a:cxn>
                  <a:cxn ang="0">
                    <a:pos x="34" y="29"/>
                  </a:cxn>
                  <a:cxn ang="0">
                    <a:pos x="0" y="10"/>
                  </a:cxn>
                  <a:cxn ang="0">
                    <a:pos x="0" y="0"/>
                  </a:cxn>
                </a:cxnLst>
                <a:rect l="0" t="0" r="r" b="b"/>
                <a:pathLst>
                  <a:path w="148" h="36">
                    <a:moveTo>
                      <a:pt x="0" y="0"/>
                    </a:moveTo>
                    <a:lnTo>
                      <a:pt x="0" y="0"/>
                    </a:lnTo>
                    <a:cubicBezTo>
                      <a:pt x="15" y="8"/>
                      <a:pt x="27" y="13"/>
                      <a:pt x="34" y="16"/>
                    </a:cubicBezTo>
                    <a:cubicBezTo>
                      <a:pt x="46" y="19"/>
                      <a:pt x="59" y="21"/>
                      <a:pt x="74" y="21"/>
                    </a:cubicBezTo>
                    <a:cubicBezTo>
                      <a:pt x="89" y="21"/>
                      <a:pt x="103" y="19"/>
                      <a:pt x="115" y="15"/>
                    </a:cubicBezTo>
                    <a:cubicBezTo>
                      <a:pt x="123" y="12"/>
                      <a:pt x="134" y="7"/>
                      <a:pt x="148" y="0"/>
                    </a:cubicBezTo>
                    <a:lnTo>
                      <a:pt x="148" y="9"/>
                    </a:lnTo>
                    <a:cubicBezTo>
                      <a:pt x="136" y="17"/>
                      <a:pt x="129" y="21"/>
                      <a:pt x="125" y="23"/>
                    </a:cubicBezTo>
                    <a:cubicBezTo>
                      <a:pt x="122" y="25"/>
                      <a:pt x="118" y="27"/>
                      <a:pt x="112" y="29"/>
                    </a:cubicBezTo>
                    <a:cubicBezTo>
                      <a:pt x="104" y="32"/>
                      <a:pt x="96" y="34"/>
                      <a:pt x="88" y="35"/>
                    </a:cubicBezTo>
                    <a:cubicBezTo>
                      <a:pt x="83" y="36"/>
                      <a:pt x="79" y="36"/>
                      <a:pt x="75" y="36"/>
                    </a:cubicBezTo>
                    <a:cubicBezTo>
                      <a:pt x="59" y="36"/>
                      <a:pt x="46" y="33"/>
                      <a:pt x="34" y="29"/>
                    </a:cubicBezTo>
                    <a:cubicBezTo>
                      <a:pt x="26" y="26"/>
                      <a:pt x="15" y="19"/>
                      <a:pt x="0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69" name="Freeform 56"/>
              <p:cNvSpPr>
                <a:spLocks noEditPoints="1"/>
              </p:cNvSpPr>
              <p:nvPr/>
            </p:nvSpPr>
            <p:spPr bwMode="auto">
              <a:xfrm>
                <a:off x="6049963" y="4983163"/>
                <a:ext cx="84138" cy="66675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0" y="33"/>
                  </a:cxn>
                  <a:cxn ang="0">
                    <a:pos x="7" y="10"/>
                  </a:cxn>
                  <a:cxn ang="0">
                    <a:pos x="30" y="0"/>
                  </a:cxn>
                  <a:cxn ang="0">
                    <a:pos x="30" y="13"/>
                  </a:cxn>
                  <a:cxn ang="0">
                    <a:pos x="18" y="19"/>
                  </a:cxn>
                  <a:cxn ang="0">
                    <a:pos x="12" y="33"/>
                  </a:cxn>
                  <a:cxn ang="0">
                    <a:pos x="26" y="52"/>
                  </a:cxn>
                  <a:cxn ang="0">
                    <a:pos x="46" y="56"/>
                  </a:cxn>
                  <a:cxn ang="0">
                    <a:pos x="67" y="51"/>
                  </a:cxn>
                  <a:cxn ang="0">
                    <a:pos x="76" y="34"/>
                  </a:cxn>
                  <a:cxn ang="0">
                    <a:pos x="71" y="21"/>
                  </a:cxn>
                  <a:cxn ang="0">
                    <a:pos x="56" y="13"/>
                  </a:cxn>
                  <a:cxn ang="0">
                    <a:pos x="56" y="0"/>
                  </a:cxn>
                  <a:cxn ang="0">
                    <a:pos x="80" y="12"/>
                  </a:cxn>
                  <a:cxn ang="0">
                    <a:pos x="88" y="35"/>
                  </a:cxn>
                  <a:cxn ang="0">
                    <a:pos x="76" y="61"/>
                  </a:cxn>
                  <a:cxn ang="0">
                    <a:pos x="46" y="71"/>
                  </a:cxn>
                  <a:cxn ang="0">
                    <a:pos x="12" y="60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36"/>
                  </a:cxn>
                  <a:cxn ang="0">
                    <a:pos x="0" y="36"/>
                  </a:cxn>
                  <a:cxn ang="0">
                    <a:pos x="0" y="36"/>
                  </a:cxn>
                </a:cxnLst>
                <a:rect l="0" t="0" r="r" b="b"/>
                <a:pathLst>
                  <a:path w="88" h="71">
                    <a:moveTo>
                      <a:pt x="0" y="33"/>
                    </a:moveTo>
                    <a:lnTo>
                      <a:pt x="0" y="33"/>
                    </a:lnTo>
                    <a:cubicBezTo>
                      <a:pt x="0" y="24"/>
                      <a:pt x="2" y="16"/>
                      <a:pt x="7" y="10"/>
                    </a:cubicBezTo>
                    <a:cubicBezTo>
                      <a:pt x="11" y="5"/>
                      <a:pt x="19" y="1"/>
                      <a:pt x="30" y="0"/>
                    </a:cubicBezTo>
                    <a:lnTo>
                      <a:pt x="30" y="13"/>
                    </a:lnTo>
                    <a:cubicBezTo>
                      <a:pt x="25" y="14"/>
                      <a:pt x="21" y="16"/>
                      <a:pt x="18" y="19"/>
                    </a:cubicBezTo>
                    <a:cubicBezTo>
                      <a:pt x="14" y="22"/>
                      <a:pt x="12" y="27"/>
                      <a:pt x="12" y="33"/>
                    </a:cubicBezTo>
                    <a:cubicBezTo>
                      <a:pt x="12" y="42"/>
                      <a:pt x="17" y="49"/>
                      <a:pt x="26" y="52"/>
                    </a:cubicBezTo>
                    <a:cubicBezTo>
                      <a:pt x="31" y="55"/>
                      <a:pt x="38" y="56"/>
                      <a:pt x="46" y="56"/>
                    </a:cubicBezTo>
                    <a:cubicBezTo>
                      <a:pt x="55" y="56"/>
                      <a:pt x="62" y="54"/>
                      <a:pt x="67" y="51"/>
                    </a:cubicBezTo>
                    <a:cubicBezTo>
                      <a:pt x="73" y="47"/>
                      <a:pt x="76" y="42"/>
                      <a:pt x="76" y="34"/>
                    </a:cubicBezTo>
                    <a:cubicBezTo>
                      <a:pt x="76" y="28"/>
                      <a:pt x="74" y="24"/>
                      <a:pt x="71" y="21"/>
                    </a:cubicBezTo>
                    <a:cubicBezTo>
                      <a:pt x="67" y="17"/>
                      <a:pt x="62" y="15"/>
                      <a:pt x="56" y="13"/>
                    </a:cubicBezTo>
                    <a:lnTo>
                      <a:pt x="56" y="0"/>
                    </a:lnTo>
                    <a:cubicBezTo>
                      <a:pt x="67" y="1"/>
                      <a:pt x="75" y="5"/>
                      <a:pt x="80" y="12"/>
                    </a:cubicBezTo>
                    <a:cubicBezTo>
                      <a:pt x="85" y="18"/>
                      <a:pt x="88" y="26"/>
                      <a:pt x="88" y="35"/>
                    </a:cubicBezTo>
                    <a:cubicBezTo>
                      <a:pt x="88" y="46"/>
                      <a:pt x="84" y="55"/>
                      <a:pt x="76" y="61"/>
                    </a:cubicBezTo>
                    <a:cubicBezTo>
                      <a:pt x="68" y="68"/>
                      <a:pt x="58" y="71"/>
                      <a:pt x="46" y="71"/>
                    </a:cubicBezTo>
                    <a:cubicBezTo>
                      <a:pt x="32" y="71"/>
                      <a:pt x="20" y="68"/>
                      <a:pt x="12" y="60"/>
                    </a:cubicBezTo>
                    <a:cubicBezTo>
                      <a:pt x="4" y="53"/>
                      <a:pt x="0" y="44"/>
                      <a:pt x="0" y="33"/>
                    </a:cubicBezTo>
                    <a:lnTo>
                      <a:pt x="0" y="33"/>
                    </a:lnTo>
                    <a:close/>
                    <a:moveTo>
                      <a:pt x="0" y="36"/>
                    </a:moveTo>
                    <a:lnTo>
                      <a:pt x="0" y="3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70" name="Freeform 57"/>
              <p:cNvSpPr>
                <a:spLocks noEditPoints="1"/>
              </p:cNvSpPr>
              <p:nvPr/>
            </p:nvSpPr>
            <p:spPr bwMode="auto">
              <a:xfrm>
                <a:off x="6146800" y="4926013"/>
                <a:ext cx="63500" cy="49213"/>
              </a:xfrm>
              <a:custGeom>
                <a:avLst/>
                <a:gdLst/>
                <a:ahLst/>
                <a:cxnLst>
                  <a:cxn ang="0">
                    <a:pos x="44" y="41"/>
                  </a:cxn>
                  <a:cxn ang="0">
                    <a:pos x="44" y="41"/>
                  </a:cxn>
                  <a:cxn ang="0">
                    <a:pos x="52" y="38"/>
                  </a:cxn>
                  <a:cxn ang="0">
                    <a:pos x="57" y="25"/>
                  </a:cxn>
                  <a:cxn ang="0">
                    <a:pos x="55" y="14"/>
                  </a:cxn>
                  <a:cxn ang="0">
                    <a:pos x="47" y="10"/>
                  </a:cxn>
                  <a:cxn ang="0">
                    <a:pos x="41" y="13"/>
                  </a:cxn>
                  <a:cxn ang="0">
                    <a:pos x="38" y="22"/>
                  </a:cxn>
                  <a:cxn ang="0">
                    <a:pos x="36" y="31"/>
                  </a:cxn>
                  <a:cxn ang="0">
                    <a:pos x="31" y="42"/>
                  </a:cxn>
                  <a:cxn ang="0">
                    <a:pos x="19" y="49"/>
                  </a:cxn>
                  <a:cxn ang="0">
                    <a:pos x="5" y="43"/>
                  </a:cxn>
                  <a:cxn ang="0">
                    <a:pos x="0" y="26"/>
                  </a:cxn>
                  <a:cxn ang="0">
                    <a:pos x="8" y="5"/>
                  </a:cxn>
                  <a:cxn ang="0">
                    <a:pos x="19" y="2"/>
                  </a:cxn>
                  <a:cxn ang="0">
                    <a:pos x="19" y="12"/>
                  </a:cxn>
                  <a:cxn ang="0">
                    <a:pos x="13" y="14"/>
                  </a:cxn>
                  <a:cxn ang="0">
                    <a:pos x="9" y="27"/>
                  </a:cxn>
                  <a:cxn ang="0">
                    <a:pos x="11" y="35"/>
                  </a:cxn>
                  <a:cxn ang="0">
                    <a:pos x="17" y="39"/>
                  </a:cxn>
                  <a:cxn ang="0">
                    <a:pos x="23" y="35"/>
                  </a:cxn>
                  <a:cxn ang="0">
                    <a:pos x="26" y="28"/>
                  </a:cxn>
                  <a:cxn ang="0">
                    <a:pos x="28" y="21"/>
                  </a:cxn>
                  <a:cxn ang="0">
                    <a:pos x="33" y="6"/>
                  </a:cxn>
                  <a:cxn ang="0">
                    <a:pos x="46" y="0"/>
                  </a:cxn>
                  <a:cxn ang="0">
                    <a:pos x="60" y="6"/>
                  </a:cxn>
                  <a:cxn ang="0">
                    <a:pos x="66" y="25"/>
                  </a:cxn>
                  <a:cxn ang="0">
                    <a:pos x="60" y="45"/>
                  </a:cxn>
                  <a:cxn ang="0">
                    <a:pos x="44" y="51"/>
                  </a:cxn>
                  <a:cxn ang="0">
                    <a:pos x="44" y="41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0" y="25"/>
                  </a:cxn>
                </a:cxnLst>
                <a:rect l="0" t="0" r="r" b="b"/>
                <a:pathLst>
                  <a:path w="66" h="51">
                    <a:moveTo>
                      <a:pt x="44" y="41"/>
                    </a:moveTo>
                    <a:lnTo>
                      <a:pt x="44" y="41"/>
                    </a:lnTo>
                    <a:cubicBezTo>
                      <a:pt x="48" y="41"/>
                      <a:pt x="50" y="40"/>
                      <a:pt x="52" y="38"/>
                    </a:cubicBezTo>
                    <a:cubicBezTo>
                      <a:pt x="55" y="36"/>
                      <a:pt x="57" y="31"/>
                      <a:pt x="57" y="25"/>
                    </a:cubicBezTo>
                    <a:cubicBezTo>
                      <a:pt x="57" y="21"/>
                      <a:pt x="56" y="17"/>
                      <a:pt x="55" y="14"/>
                    </a:cubicBezTo>
                    <a:cubicBezTo>
                      <a:pt x="53" y="11"/>
                      <a:pt x="50" y="10"/>
                      <a:pt x="47" y="10"/>
                    </a:cubicBezTo>
                    <a:cubicBezTo>
                      <a:pt x="44" y="10"/>
                      <a:pt x="42" y="11"/>
                      <a:pt x="41" y="13"/>
                    </a:cubicBezTo>
                    <a:cubicBezTo>
                      <a:pt x="40" y="15"/>
                      <a:pt x="39" y="18"/>
                      <a:pt x="38" y="22"/>
                    </a:cubicBezTo>
                    <a:lnTo>
                      <a:pt x="36" y="31"/>
                    </a:lnTo>
                    <a:cubicBezTo>
                      <a:pt x="34" y="36"/>
                      <a:pt x="33" y="40"/>
                      <a:pt x="31" y="42"/>
                    </a:cubicBezTo>
                    <a:cubicBezTo>
                      <a:pt x="28" y="47"/>
                      <a:pt x="24" y="49"/>
                      <a:pt x="19" y="49"/>
                    </a:cubicBezTo>
                    <a:cubicBezTo>
                      <a:pt x="14" y="49"/>
                      <a:pt x="9" y="47"/>
                      <a:pt x="5" y="43"/>
                    </a:cubicBezTo>
                    <a:cubicBezTo>
                      <a:pt x="2" y="39"/>
                      <a:pt x="0" y="33"/>
                      <a:pt x="0" y="26"/>
                    </a:cubicBezTo>
                    <a:cubicBezTo>
                      <a:pt x="0" y="16"/>
                      <a:pt x="2" y="10"/>
                      <a:pt x="8" y="5"/>
                    </a:cubicBezTo>
                    <a:cubicBezTo>
                      <a:pt x="11" y="3"/>
                      <a:pt x="15" y="2"/>
                      <a:pt x="19" y="2"/>
                    </a:cubicBezTo>
                    <a:lnTo>
                      <a:pt x="19" y="12"/>
                    </a:lnTo>
                    <a:cubicBezTo>
                      <a:pt x="17" y="12"/>
                      <a:pt x="15" y="13"/>
                      <a:pt x="13" y="14"/>
                    </a:cubicBezTo>
                    <a:cubicBezTo>
                      <a:pt x="10" y="16"/>
                      <a:pt x="9" y="21"/>
                      <a:pt x="9" y="27"/>
                    </a:cubicBezTo>
                    <a:cubicBezTo>
                      <a:pt x="9" y="30"/>
                      <a:pt x="9" y="33"/>
                      <a:pt x="11" y="35"/>
                    </a:cubicBezTo>
                    <a:cubicBezTo>
                      <a:pt x="12" y="38"/>
                      <a:pt x="14" y="39"/>
                      <a:pt x="17" y="39"/>
                    </a:cubicBezTo>
                    <a:cubicBezTo>
                      <a:pt x="20" y="39"/>
                      <a:pt x="22" y="37"/>
                      <a:pt x="23" y="35"/>
                    </a:cubicBezTo>
                    <a:cubicBezTo>
                      <a:pt x="24" y="33"/>
                      <a:pt x="25" y="31"/>
                      <a:pt x="26" y="28"/>
                    </a:cubicBezTo>
                    <a:lnTo>
                      <a:pt x="28" y="21"/>
                    </a:lnTo>
                    <a:cubicBezTo>
                      <a:pt x="29" y="13"/>
                      <a:pt x="31" y="8"/>
                      <a:pt x="33" y="6"/>
                    </a:cubicBezTo>
                    <a:cubicBezTo>
                      <a:pt x="36" y="2"/>
                      <a:pt x="40" y="0"/>
                      <a:pt x="46" y="0"/>
                    </a:cubicBezTo>
                    <a:cubicBezTo>
                      <a:pt x="51" y="0"/>
                      <a:pt x="56" y="2"/>
                      <a:pt x="60" y="6"/>
                    </a:cubicBezTo>
                    <a:cubicBezTo>
                      <a:pt x="64" y="10"/>
                      <a:pt x="66" y="16"/>
                      <a:pt x="66" y="25"/>
                    </a:cubicBezTo>
                    <a:cubicBezTo>
                      <a:pt x="66" y="34"/>
                      <a:pt x="64" y="41"/>
                      <a:pt x="60" y="45"/>
                    </a:cubicBezTo>
                    <a:cubicBezTo>
                      <a:pt x="55" y="49"/>
                      <a:pt x="50" y="51"/>
                      <a:pt x="44" y="51"/>
                    </a:cubicBezTo>
                    <a:lnTo>
                      <a:pt x="44" y="41"/>
                    </a:lnTo>
                    <a:close/>
                    <a:moveTo>
                      <a:pt x="0" y="25"/>
                    </a:moveTo>
                    <a:lnTo>
                      <a:pt x="0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71" name="Freeform 58"/>
              <p:cNvSpPr>
                <a:spLocks/>
              </p:cNvSpPr>
              <p:nvPr/>
            </p:nvSpPr>
            <p:spPr bwMode="auto">
              <a:xfrm>
                <a:off x="6021388" y="4875213"/>
                <a:ext cx="109538" cy="4603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115" y="36"/>
                  </a:cxn>
                  <a:cxn ang="0">
                    <a:pos x="115" y="48"/>
                  </a:cxn>
                  <a:cxn ang="0">
                    <a:pos x="0" y="12"/>
                  </a:cxn>
                </a:cxnLst>
                <a:rect l="0" t="0" r="r" b="b"/>
                <a:pathLst>
                  <a:path w="115" h="48">
                    <a:moveTo>
                      <a:pt x="0" y="12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115" y="36"/>
                    </a:lnTo>
                    <a:lnTo>
                      <a:pt x="115" y="4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72" name="Freeform 59"/>
              <p:cNvSpPr>
                <a:spLocks noEditPoints="1"/>
              </p:cNvSpPr>
              <p:nvPr/>
            </p:nvSpPr>
            <p:spPr bwMode="auto">
              <a:xfrm>
                <a:off x="6049963" y="4797425"/>
                <a:ext cx="84138" cy="74613"/>
              </a:xfrm>
              <a:custGeom>
                <a:avLst/>
                <a:gdLst/>
                <a:ahLst/>
                <a:cxnLst>
                  <a:cxn ang="0">
                    <a:pos x="63" y="64"/>
                  </a:cxn>
                  <a:cxn ang="0">
                    <a:pos x="63" y="64"/>
                  </a:cxn>
                  <a:cxn ang="0">
                    <a:pos x="73" y="60"/>
                  </a:cxn>
                  <a:cxn ang="0">
                    <a:pos x="76" y="49"/>
                  </a:cxn>
                  <a:cxn ang="0">
                    <a:pos x="73" y="35"/>
                  </a:cxn>
                  <a:cxn ang="0">
                    <a:pos x="54" y="23"/>
                  </a:cxn>
                  <a:cxn ang="0">
                    <a:pos x="43" y="23"/>
                  </a:cxn>
                  <a:cxn ang="0">
                    <a:pos x="46" y="30"/>
                  </a:cxn>
                  <a:cxn ang="0">
                    <a:pos x="47" y="38"/>
                  </a:cxn>
                  <a:cxn ang="0">
                    <a:pos x="49" y="46"/>
                  </a:cxn>
                  <a:cxn ang="0">
                    <a:pos x="52" y="58"/>
                  </a:cxn>
                  <a:cxn ang="0">
                    <a:pos x="63" y="64"/>
                  </a:cxn>
                  <a:cxn ang="0">
                    <a:pos x="63" y="64"/>
                  </a:cxn>
                  <a:cxn ang="0">
                    <a:pos x="35" y="30"/>
                  </a:cxn>
                  <a:cxn ang="0">
                    <a:pos x="35" y="30"/>
                  </a:cxn>
                  <a:cxn ang="0">
                    <a:pos x="31" y="24"/>
                  </a:cxn>
                  <a:cxn ang="0">
                    <a:pos x="26" y="23"/>
                  </a:cxn>
                  <a:cxn ang="0">
                    <a:pos x="15" y="28"/>
                  </a:cxn>
                  <a:cxn ang="0">
                    <a:pos x="12" y="43"/>
                  </a:cxn>
                  <a:cxn ang="0">
                    <a:pos x="18" y="58"/>
                  </a:cxn>
                  <a:cxn ang="0">
                    <a:pos x="28" y="62"/>
                  </a:cxn>
                  <a:cxn ang="0">
                    <a:pos x="28" y="75"/>
                  </a:cxn>
                  <a:cxn ang="0">
                    <a:pos x="6" y="65"/>
                  </a:cxn>
                  <a:cxn ang="0">
                    <a:pos x="0" y="42"/>
                  </a:cxn>
                  <a:cxn ang="0">
                    <a:pos x="6" y="19"/>
                  </a:cxn>
                  <a:cxn ang="0">
                    <a:pos x="23" y="9"/>
                  </a:cxn>
                  <a:cxn ang="0">
                    <a:pos x="71" y="9"/>
                  </a:cxn>
                  <a:cxn ang="0">
                    <a:pos x="75" y="9"/>
                  </a:cxn>
                  <a:cxn ang="0">
                    <a:pos x="76" y="5"/>
                  </a:cxn>
                  <a:cxn ang="0">
                    <a:pos x="76" y="3"/>
                  </a:cxn>
                  <a:cxn ang="0">
                    <a:pos x="76" y="0"/>
                  </a:cxn>
                  <a:cxn ang="0">
                    <a:pos x="86" y="0"/>
                  </a:cxn>
                  <a:cxn ang="0">
                    <a:pos x="87" y="5"/>
                  </a:cxn>
                  <a:cxn ang="0">
                    <a:pos x="87" y="10"/>
                  </a:cxn>
                  <a:cxn ang="0">
                    <a:pos x="82" y="20"/>
                  </a:cxn>
                  <a:cxn ang="0">
                    <a:pos x="75" y="23"/>
                  </a:cxn>
                  <a:cxn ang="0">
                    <a:pos x="84" y="35"/>
                  </a:cxn>
                  <a:cxn ang="0">
                    <a:pos x="88" y="53"/>
                  </a:cxn>
                  <a:cxn ang="0">
                    <a:pos x="81" y="72"/>
                  </a:cxn>
                  <a:cxn ang="0">
                    <a:pos x="64" y="79"/>
                  </a:cxn>
                  <a:cxn ang="0">
                    <a:pos x="46" y="72"/>
                  </a:cxn>
                  <a:cxn ang="0">
                    <a:pos x="38" y="53"/>
                  </a:cxn>
                  <a:cxn ang="0">
                    <a:pos x="35" y="30"/>
                  </a:cxn>
                  <a:cxn ang="0">
                    <a:pos x="0" y="42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88" h="79">
                    <a:moveTo>
                      <a:pt x="63" y="64"/>
                    </a:moveTo>
                    <a:lnTo>
                      <a:pt x="63" y="64"/>
                    </a:lnTo>
                    <a:cubicBezTo>
                      <a:pt x="67" y="64"/>
                      <a:pt x="71" y="63"/>
                      <a:pt x="73" y="60"/>
                    </a:cubicBezTo>
                    <a:cubicBezTo>
                      <a:pt x="75" y="57"/>
                      <a:pt x="76" y="53"/>
                      <a:pt x="76" y="49"/>
                    </a:cubicBezTo>
                    <a:cubicBezTo>
                      <a:pt x="76" y="44"/>
                      <a:pt x="75" y="40"/>
                      <a:pt x="73" y="35"/>
                    </a:cubicBezTo>
                    <a:cubicBezTo>
                      <a:pt x="69" y="27"/>
                      <a:pt x="63" y="23"/>
                      <a:pt x="54" y="23"/>
                    </a:cubicBezTo>
                    <a:lnTo>
                      <a:pt x="43" y="23"/>
                    </a:lnTo>
                    <a:cubicBezTo>
                      <a:pt x="44" y="25"/>
                      <a:pt x="45" y="27"/>
                      <a:pt x="46" y="30"/>
                    </a:cubicBezTo>
                    <a:cubicBezTo>
                      <a:pt x="47" y="33"/>
                      <a:pt x="47" y="35"/>
                      <a:pt x="47" y="38"/>
                    </a:cubicBezTo>
                    <a:lnTo>
                      <a:pt x="49" y="46"/>
                    </a:lnTo>
                    <a:cubicBezTo>
                      <a:pt x="49" y="52"/>
                      <a:pt x="50" y="55"/>
                      <a:pt x="52" y="58"/>
                    </a:cubicBezTo>
                    <a:cubicBezTo>
                      <a:pt x="54" y="62"/>
                      <a:pt x="58" y="64"/>
                      <a:pt x="63" y="64"/>
                    </a:cubicBezTo>
                    <a:lnTo>
                      <a:pt x="63" y="64"/>
                    </a:lnTo>
                    <a:close/>
                    <a:moveTo>
                      <a:pt x="35" y="30"/>
                    </a:moveTo>
                    <a:lnTo>
                      <a:pt x="35" y="30"/>
                    </a:lnTo>
                    <a:cubicBezTo>
                      <a:pt x="35" y="27"/>
                      <a:pt x="33" y="25"/>
                      <a:pt x="31" y="24"/>
                    </a:cubicBezTo>
                    <a:cubicBezTo>
                      <a:pt x="30" y="23"/>
                      <a:pt x="28" y="23"/>
                      <a:pt x="26" y="23"/>
                    </a:cubicBezTo>
                    <a:cubicBezTo>
                      <a:pt x="21" y="23"/>
                      <a:pt x="18" y="25"/>
                      <a:pt x="15" y="28"/>
                    </a:cubicBezTo>
                    <a:cubicBezTo>
                      <a:pt x="13" y="32"/>
                      <a:pt x="12" y="36"/>
                      <a:pt x="12" y="43"/>
                    </a:cubicBezTo>
                    <a:cubicBezTo>
                      <a:pt x="12" y="50"/>
                      <a:pt x="14" y="55"/>
                      <a:pt x="18" y="58"/>
                    </a:cubicBezTo>
                    <a:cubicBezTo>
                      <a:pt x="20" y="60"/>
                      <a:pt x="23" y="61"/>
                      <a:pt x="28" y="62"/>
                    </a:cubicBezTo>
                    <a:lnTo>
                      <a:pt x="28" y="75"/>
                    </a:lnTo>
                    <a:cubicBezTo>
                      <a:pt x="18" y="74"/>
                      <a:pt x="10" y="71"/>
                      <a:pt x="6" y="65"/>
                    </a:cubicBezTo>
                    <a:cubicBezTo>
                      <a:pt x="2" y="58"/>
                      <a:pt x="0" y="51"/>
                      <a:pt x="0" y="42"/>
                    </a:cubicBezTo>
                    <a:cubicBezTo>
                      <a:pt x="0" y="33"/>
                      <a:pt x="2" y="25"/>
                      <a:pt x="6" y="19"/>
                    </a:cubicBezTo>
                    <a:cubicBezTo>
                      <a:pt x="10" y="13"/>
                      <a:pt x="15" y="9"/>
                      <a:pt x="23" y="9"/>
                    </a:cubicBezTo>
                    <a:lnTo>
                      <a:pt x="71" y="9"/>
                    </a:lnTo>
                    <a:cubicBezTo>
                      <a:pt x="73" y="9"/>
                      <a:pt x="74" y="9"/>
                      <a:pt x="75" y="9"/>
                    </a:cubicBezTo>
                    <a:cubicBezTo>
                      <a:pt x="76" y="8"/>
                      <a:pt x="76" y="7"/>
                      <a:pt x="76" y="5"/>
                    </a:cubicBezTo>
                    <a:cubicBezTo>
                      <a:pt x="76" y="4"/>
                      <a:pt x="76" y="4"/>
                      <a:pt x="76" y="3"/>
                    </a:cubicBezTo>
                    <a:cubicBezTo>
                      <a:pt x="76" y="2"/>
                      <a:pt x="76" y="1"/>
                      <a:pt x="76" y="0"/>
                    </a:cubicBezTo>
                    <a:lnTo>
                      <a:pt x="86" y="0"/>
                    </a:lnTo>
                    <a:cubicBezTo>
                      <a:pt x="87" y="2"/>
                      <a:pt x="87" y="4"/>
                      <a:pt x="87" y="5"/>
                    </a:cubicBezTo>
                    <a:cubicBezTo>
                      <a:pt x="87" y="6"/>
                      <a:pt x="87" y="8"/>
                      <a:pt x="87" y="10"/>
                    </a:cubicBezTo>
                    <a:cubicBezTo>
                      <a:pt x="87" y="15"/>
                      <a:pt x="86" y="18"/>
                      <a:pt x="82" y="20"/>
                    </a:cubicBezTo>
                    <a:cubicBezTo>
                      <a:pt x="80" y="22"/>
                      <a:pt x="78" y="22"/>
                      <a:pt x="75" y="23"/>
                    </a:cubicBezTo>
                    <a:cubicBezTo>
                      <a:pt x="78" y="26"/>
                      <a:pt x="81" y="30"/>
                      <a:pt x="84" y="35"/>
                    </a:cubicBezTo>
                    <a:cubicBezTo>
                      <a:pt x="87" y="40"/>
                      <a:pt x="88" y="46"/>
                      <a:pt x="88" y="53"/>
                    </a:cubicBezTo>
                    <a:cubicBezTo>
                      <a:pt x="88" y="60"/>
                      <a:pt x="86" y="67"/>
                      <a:pt x="81" y="72"/>
                    </a:cubicBezTo>
                    <a:cubicBezTo>
                      <a:pt x="77" y="76"/>
                      <a:pt x="71" y="79"/>
                      <a:pt x="64" y="79"/>
                    </a:cubicBezTo>
                    <a:cubicBezTo>
                      <a:pt x="56" y="79"/>
                      <a:pt x="50" y="77"/>
                      <a:pt x="46" y="72"/>
                    </a:cubicBezTo>
                    <a:cubicBezTo>
                      <a:pt x="42" y="67"/>
                      <a:pt x="39" y="61"/>
                      <a:pt x="38" y="53"/>
                    </a:cubicBezTo>
                    <a:lnTo>
                      <a:pt x="35" y="30"/>
                    </a:lnTo>
                    <a:close/>
                    <a:moveTo>
                      <a:pt x="0" y="42"/>
                    </a:move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73" name="Freeform 60"/>
              <p:cNvSpPr>
                <a:spLocks/>
              </p:cNvSpPr>
              <p:nvPr/>
            </p:nvSpPr>
            <p:spPr bwMode="auto">
              <a:xfrm>
                <a:off x="6019800" y="4752975"/>
                <a:ext cx="142875" cy="34925"/>
              </a:xfrm>
              <a:custGeom>
                <a:avLst/>
                <a:gdLst/>
                <a:ahLst/>
                <a:cxnLst>
                  <a:cxn ang="0">
                    <a:pos x="148" y="36"/>
                  </a:cxn>
                  <a:cxn ang="0">
                    <a:pos x="148" y="36"/>
                  </a:cxn>
                  <a:cxn ang="0">
                    <a:pos x="113" y="20"/>
                  </a:cxn>
                  <a:cxn ang="0">
                    <a:pos x="74" y="14"/>
                  </a:cxn>
                  <a:cxn ang="0">
                    <a:pos x="33" y="21"/>
                  </a:cxn>
                  <a:cxn ang="0">
                    <a:pos x="0" y="36"/>
                  </a:cxn>
                  <a:cxn ang="0">
                    <a:pos x="0" y="27"/>
                  </a:cxn>
                  <a:cxn ang="0">
                    <a:pos x="23" y="12"/>
                  </a:cxn>
                  <a:cxn ang="0">
                    <a:pos x="35" y="7"/>
                  </a:cxn>
                  <a:cxn ang="0">
                    <a:pos x="55" y="1"/>
                  </a:cxn>
                  <a:cxn ang="0">
                    <a:pos x="73" y="0"/>
                  </a:cxn>
                  <a:cxn ang="0">
                    <a:pos x="114" y="7"/>
                  </a:cxn>
                  <a:cxn ang="0">
                    <a:pos x="148" y="26"/>
                  </a:cxn>
                  <a:cxn ang="0">
                    <a:pos x="148" y="36"/>
                  </a:cxn>
                </a:cxnLst>
                <a:rect l="0" t="0" r="r" b="b"/>
                <a:pathLst>
                  <a:path w="148" h="36">
                    <a:moveTo>
                      <a:pt x="148" y="36"/>
                    </a:moveTo>
                    <a:lnTo>
                      <a:pt x="148" y="36"/>
                    </a:lnTo>
                    <a:cubicBezTo>
                      <a:pt x="132" y="28"/>
                      <a:pt x="120" y="22"/>
                      <a:pt x="113" y="20"/>
                    </a:cubicBezTo>
                    <a:cubicBezTo>
                      <a:pt x="102" y="16"/>
                      <a:pt x="89" y="14"/>
                      <a:pt x="74" y="14"/>
                    </a:cubicBezTo>
                    <a:cubicBezTo>
                      <a:pt x="59" y="14"/>
                      <a:pt x="45" y="17"/>
                      <a:pt x="33" y="21"/>
                    </a:cubicBezTo>
                    <a:cubicBezTo>
                      <a:pt x="25" y="23"/>
                      <a:pt x="14" y="28"/>
                      <a:pt x="0" y="36"/>
                    </a:cubicBezTo>
                    <a:lnTo>
                      <a:pt x="0" y="27"/>
                    </a:lnTo>
                    <a:cubicBezTo>
                      <a:pt x="12" y="19"/>
                      <a:pt x="20" y="14"/>
                      <a:pt x="23" y="12"/>
                    </a:cubicBezTo>
                    <a:cubicBezTo>
                      <a:pt x="26" y="10"/>
                      <a:pt x="30" y="9"/>
                      <a:pt x="35" y="7"/>
                    </a:cubicBezTo>
                    <a:cubicBezTo>
                      <a:pt x="42" y="4"/>
                      <a:pt x="48" y="2"/>
                      <a:pt x="55" y="1"/>
                    </a:cubicBezTo>
                    <a:cubicBezTo>
                      <a:pt x="61" y="0"/>
                      <a:pt x="67" y="0"/>
                      <a:pt x="73" y="0"/>
                    </a:cubicBezTo>
                    <a:cubicBezTo>
                      <a:pt x="88" y="0"/>
                      <a:pt x="102" y="2"/>
                      <a:pt x="114" y="7"/>
                    </a:cubicBezTo>
                    <a:cubicBezTo>
                      <a:pt x="122" y="10"/>
                      <a:pt x="133" y="16"/>
                      <a:pt x="148" y="26"/>
                    </a:cubicBezTo>
                    <a:lnTo>
                      <a:pt x="148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674" name="TextBox 673"/>
              <p:cNvSpPr txBox="1"/>
              <p:nvPr/>
            </p:nvSpPr>
            <p:spPr>
              <a:xfrm>
                <a:off x="7155073" y="4283586"/>
                <a:ext cx="1377415" cy="355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i="0" dirty="0" smtClean="0">
                    <a:solidFill>
                      <a:schemeClr val="tx1"/>
                    </a:solidFill>
                  </a:rPr>
                  <a:t>Micro-tearing</a:t>
                </a:r>
                <a:endParaRPr lang="en-US" b="0" i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5" name="TextBox 674"/>
              <p:cNvSpPr txBox="1"/>
              <p:nvPr/>
            </p:nvSpPr>
            <p:spPr>
              <a:xfrm>
                <a:off x="7467600" y="5410200"/>
                <a:ext cx="482824" cy="286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i="0" dirty="0" err="1" smtClean="0">
                    <a:solidFill>
                      <a:schemeClr val="accent2"/>
                    </a:solidFill>
                  </a:rPr>
                  <a:t>ExB</a:t>
                </a:r>
                <a:endParaRPr lang="en-US" b="0" i="0" dirty="0">
                  <a:solidFill>
                    <a:schemeClr val="accent2"/>
                  </a:solidFill>
                </a:endParaRPr>
              </a:p>
            </p:txBody>
          </p:sp>
        </p:grpSp>
        <p:cxnSp>
          <p:nvCxnSpPr>
            <p:cNvPr id="679" name="Straight Connector 678"/>
            <p:cNvCxnSpPr/>
            <p:nvPr/>
          </p:nvCxnSpPr>
          <p:spPr bwMode="auto">
            <a:xfrm>
              <a:off x="6324600" y="2823424"/>
              <a:ext cx="0" cy="152400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2" name="Straight Connector 681"/>
            <p:cNvCxnSpPr/>
            <p:nvPr/>
          </p:nvCxnSpPr>
          <p:spPr bwMode="auto">
            <a:xfrm>
              <a:off x="8686800" y="2823424"/>
              <a:ext cx="0" cy="152400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85" name="TextBox 684"/>
            <p:cNvSpPr txBox="1"/>
            <p:nvPr/>
          </p:nvSpPr>
          <p:spPr>
            <a:xfrm>
              <a:off x="6934200" y="6214646"/>
              <a:ext cx="12954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0" dirty="0" smtClean="0">
                  <a:solidFill>
                    <a:schemeClr val="tx1"/>
                  </a:solidFill>
                </a:rPr>
                <a:t>r/a</a:t>
              </a:r>
              <a:endParaRPr lang="en-US" sz="1600" i="0" dirty="0">
                <a:solidFill>
                  <a:schemeClr val="tx1"/>
                </a:solidFill>
              </a:endParaRPr>
            </a:p>
          </p:txBody>
        </p:sp>
        <p:sp>
          <p:nvSpPr>
            <p:cNvPr id="686" name="TextBox 685"/>
            <p:cNvSpPr txBox="1"/>
            <p:nvPr/>
          </p:nvSpPr>
          <p:spPr>
            <a:xfrm>
              <a:off x="6934200" y="2975824"/>
              <a:ext cx="12954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0" dirty="0" smtClean="0">
                  <a:solidFill>
                    <a:schemeClr val="tx1"/>
                  </a:solidFill>
                </a:rPr>
                <a:t>r/a</a:t>
              </a:r>
              <a:endParaRPr lang="en-US" sz="1600" i="0" dirty="0">
                <a:solidFill>
                  <a:schemeClr val="tx1"/>
                </a:solidFill>
              </a:endParaRPr>
            </a:p>
          </p:txBody>
        </p:sp>
        <p:sp>
          <p:nvSpPr>
            <p:cNvPr id="75" name="Right Arrow 74"/>
            <p:cNvSpPr/>
            <p:nvPr/>
          </p:nvSpPr>
          <p:spPr bwMode="auto">
            <a:xfrm>
              <a:off x="5267325" y="1091056"/>
              <a:ext cx="490392" cy="397319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triangle" w="med" len="med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76" name="Right Arrow 75"/>
            <p:cNvSpPr/>
            <p:nvPr/>
          </p:nvSpPr>
          <p:spPr bwMode="auto">
            <a:xfrm rot="1925787">
              <a:off x="5083620" y="3112872"/>
              <a:ext cx="669142" cy="397319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headEnd type="none" w="med" len="med"/>
              <a:tailEnd type="triangle" w="med" len="med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6183313" y="3505201"/>
              <a:ext cx="790575" cy="23399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177" y="0"/>
                </a:cxn>
                <a:cxn ang="0">
                  <a:pos x="1177" y="3772"/>
                </a:cxn>
                <a:cxn ang="0">
                  <a:pos x="0" y="3772"/>
                </a:cxn>
                <a:cxn ang="0">
                  <a:pos x="0" y="0"/>
                </a:cxn>
              </a:cxnLst>
              <a:rect l="0" t="0" r="r" b="b"/>
              <a:pathLst>
                <a:path w="1177" h="3772">
                  <a:moveTo>
                    <a:pt x="0" y="0"/>
                  </a:moveTo>
                  <a:lnTo>
                    <a:pt x="0" y="0"/>
                  </a:lnTo>
                  <a:lnTo>
                    <a:pt x="1177" y="0"/>
                  </a:lnTo>
                  <a:lnTo>
                    <a:pt x="1177" y="3772"/>
                  </a:lnTo>
                  <a:lnTo>
                    <a:pt x="0" y="3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BE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6188075" y="5845176"/>
              <a:ext cx="2598738" cy="1588"/>
            </a:xfrm>
            <a:custGeom>
              <a:avLst/>
              <a:gdLst/>
              <a:ahLst/>
              <a:cxnLst>
                <a:cxn ang="0">
                  <a:pos x="3867" y="0"/>
                </a:cxn>
                <a:cxn ang="0">
                  <a:pos x="3867" y="0"/>
                </a:cxn>
                <a:cxn ang="0">
                  <a:pos x="0" y="0"/>
                </a:cxn>
              </a:cxnLst>
              <a:rect l="0" t="0" r="r" b="b"/>
              <a:pathLst>
                <a:path w="3867">
                  <a:moveTo>
                    <a:pt x="3867" y="0"/>
                  </a:moveTo>
                  <a:lnTo>
                    <a:pt x="386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6188075" y="5845176"/>
              <a:ext cx="1588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6318250" y="5845176"/>
              <a:ext cx="1588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6448425" y="5845176"/>
              <a:ext cx="1588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6578600" y="5845176"/>
              <a:ext cx="1588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6707188" y="5845176"/>
              <a:ext cx="1588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6838950" y="5845176"/>
              <a:ext cx="1588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6967538" y="5845176"/>
              <a:ext cx="1588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7097713" y="5845176"/>
              <a:ext cx="1588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7227888" y="5845176"/>
              <a:ext cx="1588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7358063" y="5845176"/>
              <a:ext cx="1588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7486650" y="5845176"/>
              <a:ext cx="1588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7618413" y="5845176"/>
              <a:ext cx="1588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7747000" y="5845176"/>
              <a:ext cx="1588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7877175" y="5845176"/>
              <a:ext cx="1588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8007350" y="5845176"/>
              <a:ext cx="1588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8137525" y="5845176"/>
              <a:ext cx="1588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8266113" y="5845176"/>
              <a:ext cx="1588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8397875" y="5845176"/>
              <a:ext cx="1588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8526463" y="5845176"/>
              <a:ext cx="1588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8656638" y="5845176"/>
              <a:ext cx="1588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h="73">
                  <a:moveTo>
                    <a:pt x="0" y="0"/>
                  </a:move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8786813" y="5845176"/>
              <a:ext cx="1588" cy="92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7"/>
                </a:cxn>
              </a:cxnLst>
              <a:rect l="0" t="0" r="r" b="b"/>
              <a:pathLst>
                <a:path h="147">
                  <a:moveTo>
                    <a:pt x="0" y="0"/>
                  </a:moveTo>
                  <a:lnTo>
                    <a:pt x="0" y="0"/>
                  </a:lnTo>
                  <a:lnTo>
                    <a:pt x="0" y="14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6188075" y="3509964"/>
              <a:ext cx="1588" cy="23352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3767"/>
                </a:cxn>
              </a:cxnLst>
              <a:rect l="0" t="0" r="r" b="b"/>
              <a:pathLst>
                <a:path h="3767">
                  <a:moveTo>
                    <a:pt x="0" y="0"/>
                  </a:moveTo>
                  <a:lnTo>
                    <a:pt x="0" y="0"/>
                  </a:lnTo>
                  <a:lnTo>
                    <a:pt x="0" y="376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3" name="Freeform 29"/>
            <p:cNvSpPr>
              <a:spLocks/>
            </p:cNvSpPr>
            <p:nvPr/>
          </p:nvSpPr>
          <p:spPr bwMode="auto">
            <a:xfrm>
              <a:off x="6089650" y="5845176"/>
              <a:ext cx="98425" cy="1588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6138863" y="5716589"/>
              <a:ext cx="49213" cy="1588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089650" y="5589589"/>
              <a:ext cx="98425" cy="1588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138863" y="5456239"/>
              <a:ext cx="49213" cy="1588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6089650" y="5329239"/>
              <a:ext cx="98425" cy="1588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6138863" y="5200651"/>
              <a:ext cx="49213" cy="1588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6089650" y="5068889"/>
              <a:ext cx="98425" cy="1588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6138863" y="4940301"/>
              <a:ext cx="49213" cy="1588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6089650" y="4808539"/>
              <a:ext cx="98425" cy="1588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6138863" y="4679951"/>
              <a:ext cx="49213" cy="1588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6089650" y="4551364"/>
              <a:ext cx="98425" cy="1588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4" name="Freeform 40"/>
            <p:cNvSpPr>
              <a:spLocks/>
            </p:cNvSpPr>
            <p:nvPr/>
          </p:nvSpPr>
          <p:spPr bwMode="auto">
            <a:xfrm>
              <a:off x="6138863" y="4419601"/>
              <a:ext cx="49213" cy="1588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6089650" y="4291014"/>
              <a:ext cx="98425" cy="1588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6138863" y="4159251"/>
              <a:ext cx="49213" cy="1588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6089650" y="4030664"/>
              <a:ext cx="98425" cy="1588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6138863" y="3902076"/>
              <a:ext cx="49213" cy="1588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6089650" y="3770314"/>
              <a:ext cx="98425" cy="1588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6138863" y="3641726"/>
              <a:ext cx="49213" cy="1588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6089650" y="3509964"/>
              <a:ext cx="98425" cy="1588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0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6188075" y="3509964"/>
              <a:ext cx="2598738" cy="1588"/>
            </a:xfrm>
            <a:custGeom>
              <a:avLst/>
              <a:gdLst/>
              <a:ahLst/>
              <a:cxnLst>
                <a:cxn ang="0">
                  <a:pos x="3867" y="0"/>
                </a:cxn>
                <a:cxn ang="0">
                  <a:pos x="3867" y="0"/>
                </a:cxn>
                <a:cxn ang="0">
                  <a:pos x="0" y="0"/>
                </a:cxn>
              </a:cxnLst>
              <a:rect l="0" t="0" r="r" b="b"/>
              <a:pathLst>
                <a:path w="3867">
                  <a:moveTo>
                    <a:pt x="3867" y="0"/>
                  </a:moveTo>
                  <a:lnTo>
                    <a:pt x="3867" y="0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6188075" y="3509964"/>
              <a:ext cx="1588" cy="90488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6318250" y="3509964"/>
              <a:ext cx="1588" cy="44450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6448425" y="3509964"/>
              <a:ext cx="1588" cy="90488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6578600" y="3509964"/>
              <a:ext cx="1588" cy="44450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6707188" y="3509964"/>
              <a:ext cx="1588" cy="90488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6838950" y="3509964"/>
              <a:ext cx="1588" cy="44450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6967538" y="3509964"/>
              <a:ext cx="1588" cy="90488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7097713" y="3509964"/>
              <a:ext cx="1588" cy="44450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7227888" y="3509964"/>
              <a:ext cx="1588" cy="90488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7358063" y="3509964"/>
              <a:ext cx="1588" cy="44450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7486650" y="3509964"/>
              <a:ext cx="1588" cy="90488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7618413" y="3509964"/>
              <a:ext cx="1588" cy="44450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7747000" y="3509964"/>
              <a:ext cx="1588" cy="90488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7877175" y="3509964"/>
              <a:ext cx="1588" cy="44450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8007350" y="3509964"/>
              <a:ext cx="1588" cy="90488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8137525" y="3509964"/>
              <a:ext cx="1588" cy="44450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8266113" y="3509964"/>
              <a:ext cx="1588" cy="90488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8397875" y="3509964"/>
              <a:ext cx="1588" cy="44450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8526463" y="3509964"/>
              <a:ext cx="1588" cy="90488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8656638" y="3509964"/>
              <a:ext cx="1588" cy="44450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h="74">
                  <a:moveTo>
                    <a:pt x="0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8786813" y="3509964"/>
              <a:ext cx="1588" cy="90488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47"/>
                </a:cxn>
                <a:cxn ang="0">
                  <a:pos x="0" y="0"/>
                </a:cxn>
              </a:cxnLst>
              <a:rect l="0" t="0" r="r" b="b"/>
              <a:pathLst>
                <a:path h="147">
                  <a:moveTo>
                    <a:pt x="0" y="147"/>
                  </a:moveTo>
                  <a:lnTo>
                    <a:pt x="0" y="147"/>
                  </a:lnTo>
                  <a:lnTo>
                    <a:pt x="0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8786813" y="3509964"/>
              <a:ext cx="1588" cy="23352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3767"/>
                </a:cxn>
              </a:cxnLst>
              <a:rect l="0" t="0" r="r" b="b"/>
              <a:pathLst>
                <a:path h="3767">
                  <a:moveTo>
                    <a:pt x="0" y="0"/>
                  </a:moveTo>
                  <a:lnTo>
                    <a:pt x="0" y="0"/>
                  </a:lnTo>
                  <a:lnTo>
                    <a:pt x="0" y="3767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8688388" y="5845176"/>
              <a:ext cx="9842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8737600" y="5716589"/>
              <a:ext cx="49213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8688388" y="5589589"/>
              <a:ext cx="9842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8737600" y="5456239"/>
              <a:ext cx="49213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8688388" y="5329239"/>
              <a:ext cx="9842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8737600" y="5200651"/>
              <a:ext cx="49213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8688388" y="5068889"/>
              <a:ext cx="9842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8737600" y="4940301"/>
              <a:ext cx="49213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8688388" y="4808539"/>
              <a:ext cx="9842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8737600" y="4679951"/>
              <a:ext cx="49213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8688388" y="4551364"/>
              <a:ext cx="9842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8737600" y="4419601"/>
              <a:ext cx="49213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8688388" y="4291014"/>
              <a:ext cx="9842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8737600" y="4159251"/>
              <a:ext cx="49213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9" name="Freeform 85"/>
            <p:cNvSpPr>
              <a:spLocks/>
            </p:cNvSpPr>
            <p:nvPr/>
          </p:nvSpPr>
          <p:spPr bwMode="auto">
            <a:xfrm>
              <a:off x="8688388" y="4030664"/>
              <a:ext cx="9842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0" name="Freeform 86"/>
            <p:cNvSpPr>
              <a:spLocks/>
            </p:cNvSpPr>
            <p:nvPr/>
          </p:nvSpPr>
          <p:spPr bwMode="auto">
            <a:xfrm>
              <a:off x="8737600" y="3902076"/>
              <a:ext cx="49213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1" name="Freeform 87"/>
            <p:cNvSpPr>
              <a:spLocks/>
            </p:cNvSpPr>
            <p:nvPr/>
          </p:nvSpPr>
          <p:spPr bwMode="auto">
            <a:xfrm>
              <a:off x="8688388" y="3770314"/>
              <a:ext cx="9842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2" name="Freeform 88"/>
            <p:cNvSpPr>
              <a:spLocks/>
            </p:cNvSpPr>
            <p:nvPr/>
          </p:nvSpPr>
          <p:spPr bwMode="auto">
            <a:xfrm>
              <a:off x="8737600" y="3641726"/>
              <a:ext cx="49213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4" y="0"/>
                </a:cxn>
              </a:cxnLst>
              <a:rect l="0" t="0" r="r" b="b"/>
              <a:pathLst>
                <a:path w="74">
                  <a:moveTo>
                    <a:pt x="0" y="0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3" name="Freeform 89"/>
            <p:cNvSpPr>
              <a:spLocks/>
            </p:cNvSpPr>
            <p:nvPr/>
          </p:nvSpPr>
          <p:spPr bwMode="auto">
            <a:xfrm>
              <a:off x="8688388" y="3509964"/>
              <a:ext cx="9842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7" y="0"/>
                </a:cxn>
              </a:cxnLst>
              <a:rect l="0" t="0" r="r" b="b"/>
              <a:pathLst>
                <a:path w="147">
                  <a:moveTo>
                    <a:pt x="0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4" name="Freeform 90"/>
            <p:cNvSpPr>
              <a:spLocks/>
            </p:cNvSpPr>
            <p:nvPr/>
          </p:nvSpPr>
          <p:spPr bwMode="auto">
            <a:xfrm>
              <a:off x="6251575" y="3741739"/>
              <a:ext cx="2468563" cy="1674813"/>
            </a:xfrm>
            <a:custGeom>
              <a:avLst/>
              <a:gdLst/>
              <a:ahLst/>
              <a:cxnLst>
                <a:cxn ang="0">
                  <a:pos x="3674" y="2700"/>
                </a:cxn>
                <a:cxn ang="0">
                  <a:pos x="3674" y="2700"/>
                </a:cxn>
                <a:cxn ang="0">
                  <a:pos x="3480" y="2660"/>
                </a:cxn>
                <a:cxn ang="0">
                  <a:pos x="3287" y="2613"/>
                </a:cxn>
                <a:cxn ang="0">
                  <a:pos x="3094" y="2560"/>
                </a:cxn>
                <a:cxn ang="0">
                  <a:pos x="2900" y="2506"/>
                </a:cxn>
                <a:cxn ang="0">
                  <a:pos x="2707" y="2440"/>
                </a:cxn>
                <a:cxn ang="0">
                  <a:pos x="2514" y="2360"/>
                </a:cxn>
                <a:cxn ang="0">
                  <a:pos x="2320" y="2240"/>
                </a:cxn>
                <a:cxn ang="0">
                  <a:pos x="2127" y="2066"/>
                </a:cxn>
                <a:cxn ang="0">
                  <a:pos x="1934" y="1800"/>
                </a:cxn>
                <a:cxn ang="0">
                  <a:pos x="1740" y="1480"/>
                </a:cxn>
                <a:cxn ang="0">
                  <a:pos x="1547" y="1160"/>
                </a:cxn>
                <a:cxn ang="0">
                  <a:pos x="1354" y="866"/>
                </a:cxn>
                <a:cxn ang="0">
                  <a:pos x="1160" y="600"/>
                </a:cxn>
                <a:cxn ang="0">
                  <a:pos x="967" y="373"/>
                </a:cxn>
                <a:cxn ang="0">
                  <a:pos x="774" y="220"/>
                </a:cxn>
                <a:cxn ang="0">
                  <a:pos x="580" y="120"/>
                </a:cxn>
                <a:cxn ang="0">
                  <a:pos x="387" y="60"/>
                </a:cxn>
                <a:cxn ang="0">
                  <a:pos x="194" y="20"/>
                </a:cxn>
                <a:cxn ang="0">
                  <a:pos x="0" y="0"/>
                </a:cxn>
              </a:cxnLst>
              <a:rect l="0" t="0" r="r" b="b"/>
              <a:pathLst>
                <a:path w="3674" h="2700">
                  <a:moveTo>
                    <a:pt x="3674" y="2700"/>
                  </a:moveTo>
                  <a:lnTo>
                    <a:pt x="3674" y="2700"/>
                  </a:lnTo>
                  <a:lnTo>
                    <a:pt x="3480" y="2660"/>
                  </a:lnTo>
                  <a:lnTo>
                    <a:pt x="3287" y="2613"/>
                  </a:lnTo>
                  <a:lnTo>
                    <a:pt x="3094" y="2560"/>
                  </a:lnTo>
                  <a:lnTo>
                    <a:pt x="2900" y="2506"/>
                  </a:lnTo>
                  <a:lnTo>
                    <a:pt x="2707" y="2440"/>
                  </a:lnTo>
                  <a:lnTo>
                    <a:pt x="2514" y="2360"/>
                  </a:lnTo>
                  <a:lnTo>
                    <a:pt x="2320" y="2240"/>
                  </a:lnTo>
                  <a:lnTo>
                    <a:pt x="2127" y="2066"/>
                  </a:lnTo>
                  <a:lnTo>
                    <a:pt x="1934" y="1800"/>
                  </a:lnTo>
                  <a:lnTo>
                    <a:pt x="1740" y="1480"/>
                  </a:lnTo>
                  <a:lnTo>
                    <a:pt x="1547" y="1160"/>
                  </a:lnTo>
                  <a:lnTo>
                    <a:pt x="1354" y="866"/>
                  </a:lnTo>
                  <a:lnTo>
                    <a:pt x="1160" y="600"/>
                  </a:lnTo>
                  <a:lnTo>
                    <a:pt x="967" y="373"/>
                  </a:lnTo>
                  <a:lnTo>
                    <a:pt x="774" y="220"/>
                  </a:lnTo>
                  <a:lnTo>
                    <a:pt x="580" y="120"/>
                  </a:lnTo>
                  <a:lnTo>
                    <a:pt x="387" y="60"/>
                  </a:lnTo>
                  <a:lnTo>
                    <a:pt x="194" y="20"/>
                  </a:lnTo>
                  <a:lnTo>
                    <a:pt x="0" y="0"/>
                  </a:lnTo>
                </a:path>
              </a:pathLst>
            </a:custGeom>
            <a:noFill/>
            <a:ln w="17463" cap="flat">
              <a:solidFill>
                <a:srgbClr val="000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5" name="Freeform 91"/>
            <p:cNvSpPr>
              <a:spLocks/>
            </p:cNvSpPr>
            <p:nvPr/>
          </p:nvSpPr>
          <p:spPr bwMode="auto">
            <a:xfrm>
              <a:off x="6769100" y="3876676"/>
              <a:ext cx="3175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" name="Freeform 92"/>
            <p:cNvSpPr>
              <a:spLocks/>
            </p:cNvSpPr>
            <p:nvPr/>
          </p:nvSpPr>
          <p:spPr bwMode="auto">
            <a:xfrm>
              <a:off x="7289800" y="4459289"/>
              <a:ext cx="1588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7" name="Freeform 93"/>
            <p:cNvSpPr>
              <a:spLocks/>
            </p:cNvSpPr>
            <p:nvPr/>
          </p:nvSpPr>
          <p:spPr bwMode="auto">
            <a:xfrm>
              <a:off x="7289800" y="4459289"/>
              <a:ext cx="1588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8" name="Freeform 94"/>
            <p:cNvSpPr>
              <a:spLocks/>
            </p:cNvSpPr>
            <p:nvPr/>
          </p:nvSpPr>
          <p:spPr bwMode="auto">
            <a:xfrm>
              <a:off x="7808913" y="5129214"/>
              <a:ext cx="1588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" name="Freeform 95"/>
            <p:cNvSpPr>
              <a:spLocks/>
            </p:cNvSpPr>
            <p:nvPr/>
          </p:nvSpPr>
          <p:spPr bwMode="auto">
            <a:xfrm>
              <a:off x="7808913" y="5129214"/>
              <a:ext cx="1588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0" name="Freeform 96"/>
            <p:cNvSpPr>
              <a:spLocks/>
            </p:cNvSpPr>
            <p:nvPr/>
          </p:nvSpPr>
          <p:spPr bwMode="auto">
            <a:xfrm>
              <a:off x="8328025" y="5327651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1" name="Freeform 97"/>
            <p:cNvSpPr>
              <a:spLocks/>
            </p:cNvSpPr>
            <p:nvPr/>
          </p:nvSpPr>
          <p:spPr bwMode="auto">
            <a:xfrm>
              <a:off x="8328025" y="5327651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2" name="Freeform 98"/>
            <p:cNvSpPr>
              <a:spLocks/>
            </p:cNvSpPr>
            <p:nvPr/>
          </p:nvSpPr>
          <p:spPr bwMode="auto">
            <a:xfrm>
              <a:off x="6638925" y="3859214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3" name="Freeform 99"/>
            <p:cNvSpPr>
              <a:spLocks/>
            </p:cNvSpPr>
            <p:nvPr/>
          </p:nvSpPr>
          <p:spPr bwMode="auto">
            <a:xfrm>
              <a:off x="7159625" y="4276726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4" name="Freeform 100"/>
            <p:cNvSpPr>
              <a:spLocks/>
            </p:cNvSpPr>
            <p:nvPr/>
          </p:nvSpPr>
          <p:spPr bwMode="auto">
            <a:xfrm>
              <a:off x="7159625" y="4276726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5" name="Freeform 101"/>
            <p:cNvSpPr>
              <a:spLocks/>
            </p:cNvSpPr>
            <p:nvPr/>
          </p:nvSpPr>
          <p:spPr bwMode="auto">
            <a:xfrm>
              <a:off x="7678738" y="5026026"/>
              <a:ext cx="3175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" name="Freeform 102"/>
            <p:cNvSpPr>
              <a:spLocks/>
            </p:cNvSpPr>
            <p:nvPr/>
          </p:nvSpPr>
          <p:spPr bwMode="auto">
            <a:xfrm>
              <a:off x="7678738" y="5026026"/>
              <a:ext cx="3175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" name="Freeform 103"/>
            <p:cNvSpPr>
              <a:spLocks/>
            </p:cNvSpPr>
            <p:nvPr/>
          </p:nvSpPr>
          <p:spPr bwMode="auto">
            <a:xfrm>
              <a:off x="8197850" y="5294314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" name="Freeform 104"/>
            <p:cNvSpPr>
              <a:spLocks/>
            </p:cNvSpPr>
            <p:nvPr/>
          </p:nvSpPr>
          <p:spPr bwMode="auto">
            <a:xfrm>
              <a:off x="8197850" y="5294314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9" name="Freeform 105"/>
            <p:cNvSpPr>
              <a:spLocks/>
            </p:cNvSpPr>
            <p:nvPr/>
          </p:nvSpPr>
          <p:spPr bwMode="auto">
            <a:xfrm>
              <a:off x="8718550" y="5414964"/>
              <a:ext cx="3175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0" name="Freeform 106"/>
            <p:cNvSpPr>
              <a:spLocks/>
            </p:cNvSpPr>
            <p:nvPr/>
          </p:nvSpPr>
          <p:spPr bwMode="auto">
            <a:xfrm>
              <a:off x="8718550" y="5414964"/>
              <a:ext cx="3175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1" name="Freeform 107"/>
            <p:cNvSpPr>
              <a:spLocks/>
            </p:cNvSpPr>
            <p:nvPr/>
          </p:nvSpPr>
          <p:spPr bwMode="auto">
            <a:xfrm>
              <a:off x="6251575" y="3595689"/>
              <a:ext cx="2468563" cy="1824038"/>
            </a:xfrm>
            <a:custGeom>
              <a:avLst/>
              <a:gdLst/>
              <a:ahLst/>
              <a:cxnLst>
                <a:cxn ang="0">
                  <a:pos x="3674" y="2940"/>
                </a:cxn>
                <a:cxn ang="0">
                  <a:pos x="3674" y="2940"/>
                </a:cxn>
                <a:cxn ang="0">
                  <a:pos x="3480" y="2894"/>
                </a:cxn>
                <a:cxn ang="0">
                  <a:pos x="3287" y="2894"/>
                </a:cxn>
                <a:cxn ang="0">
                  <a:pos x="3094" y="2854"/>
                </a:cxn>
                <a:cxn ang="0">
                  <a:pos x="2900" y="2734"/>
                </a:cxn>
                <a:cxn ang="0">
                  <a:pos x="2514" y="2440"/>
                </a:cxn>
                <a:cxn ang="0">
                  <a:pos x="2320" y="2287"/>
                </a:cxn>
                <a:cxn ang="0">
                  <a:pos x="2127" y="2120"/>
                </a:cxn>
                <a:cxn ang="0">
                  <a:pos x="1934" y="1927"/>
                </a:cxn>
                <a:cxn ang="0">
                  <a:pos x="1740" y="1707"/>
                </a:cxn>
                <a:cxn ang="0">
                  <a:pos x="1547" y="1460"/>
                </a:cxn>
                <a:cxn ang="0">
                  <a:pos x="1354" y="1187"/>
                </a:cxn>
                <a:cxn ang="0">
                  <a:pos x="1160" y="907"/>
                </a:cxn>
                <a:cxn ang="0">
                  <a:pos x="967" y="627"/>
                </a:cxn>
                <a:cxn ang="0">
                  <a:pos x="774" y="394"/>
                </a:cxn>
                <a:cxn ang="0">
                  <a:pos x="580" y="220"/>
                </a:cxn>
                <a:cxn ang="0">
                  <a:pos x="387" y="107"/>
                </a:cxn>
                <a:cxn ang="0">
                  <a:pos x="194" y="40"/>
                </a:cxn>
                <a:cxn ang="0">
                  <a:pos x="0" y="0"/>
                </a:cxn>
              </a:cxnLst>
              <a:rect l="0" t="0" r="r" b="b"/>
              <a:pathLst>
                <a:path w="3674" h="2940">
                  <a:moveTo>
                    <a:pt x="3674" y="2940"/>
                  </a:moveTo>
                  <a:lnTo>
                    <a:pt x="3674" y="2940"/>
                  </a:lnTo>
                  <a:lnTo>
                    <a:pt x="3480" y="2894"/>
                  </a:lnTo>
                  <a:lnTo>
                    <a:pt x="3287" y="2894"/>
                  </a:lnTo>
                  <a:lnTo>
                    <a:pt x="3094" y="2854"/>
                  </a:lnTo>
                  <a:lnTo>
                    <a:pt x="2900" y="2734"/>
                  </a:lnTo>
                  <a:lnTo>
                    <a:pt x="2514" y="2440"/>
                  </a:lnTo>
                  <a:lnTo>
                    <a:pt x="2320" y="2287"/>
                  </a:lnTo>
                  <a:lnTo>
                    <a:pt x="2127" y="2120"/>
                  </a:lnTo>
                  <a:lnTo>
                    <a:pt x="1934" y="1927"/>
                  </a:lnTo>
                  <a:lnTo>
                    <a:pt x="1740" y="1707"/>
                  </a:lnTo>
                  <a:lnTo>
                    <a:pt x="1547" y="1460"/>
                  </a:lnTo>
                  <a:lnTo>
                    <a:pt x="1354" y="1187"/>
                  </a:lnTo>
                  <a:lnTo>
                    <a:pt x="1160" y="907"/>
                  </a:lnTo>
                  <a:lnTo>
                    <a:pt x="967" y="627"/>
                  </a:lnTo>
                  <a:lnTo>
                    <a:pt x="774" y="394"/>
                  </a:lnTo>
                  <a:lnTo>
                    <a:pt x="580" y="220"/>
                  </a:lnTo>
                  <a:lnTo>
                    <a:pt x="387" y="107"/>
                  </a:lnTo>
                  <a:lnTo>
                    <a:pt x="194" y="40"/>
                  </a:lnTo>
                  <a:lnTo>
                    <a:pt x="0" y="0"/>
                  </a:lnTo>
                </a:path>
              </a:pathLst>
            </a:custGeom>
            <a:noFill/>
            <a:ln w="17463" cap="flat">
              <a:solidFill>
                <a:srgbClr val="E3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2" name="Freeform 108"/>
            <p:cNvSpPr>
              <a:spLocks/>
            </p:cNvSpPr>
            <p:nvPr/>
          </p:nvSpPr>
          <p:spPr bwMode="auto">
            <a:xfrm>
              <a:off x="6510338" y="3660776"/>
              <a:ext cx="1588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3" name="Freeform 109"/>
            <p:cNvSpPr>
              <a:spLocks/>
            </p:cNvSpPr>
            <p:nvPr/>
          </p:nvSpPr>
          <p:spPr bwMode="auto">
            <a:xfrm>
              <a:off x="7029450" y="4157664"/>
              <a:ext cx="1588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4" name="Freeform 110"/>
            <p:cNvSpPr>
              <a:spLocks/>
            </p:cNvSpPr>
            <p:nvPr/>
          </p:nvSpPr>
          <p:spPr bwMode="auto">
            <a:xfrm>
              <a:off x="7029450" y="4157664"/>
              <a:ext cx="1588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5" name="Freeform 111"/>
            <p:cNvSpPr>
              <a:spLocks/>
            </p:cNvSpPr>
            <p:nvPr/>
          </p:nvSpPr>
          <p:spPr bwMode="auto">
            <a:xfrm>
              <a:off x="7464425" y="4789489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" name="Freeform 112"/>
            <p:cNvSpPr>
              <a:spLocks/>
            </p:cNvSpPr>
            <p:nvPr/>
          </p:nvSpPr>
          <p:spPr bwMode="auto">
            <a:xfrm>
              <a:off x="7464425" y="4789489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" name="Freeform 113"/>
            <p:cNvSpPr>
              <a:spLocks/>
            </p:cNvSpPr>
            <p:nvPr/>
          </p:nvSpPr>
          <p:spPr bwMode="auto">
            <a:xfrm>
              <a:off x="8069263" y="5199064"/>
              <a:ext cx="1588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8" name="Freeform 114"/>
            <p:cNvSpPr>
              <a:spLocks/>
            </p:cNvSpPr>
            <p:nvPr/>
          </p:nvSpPr>
          <p:spPr bwMode="auto">
            <a:xfrm>
              <a:off x="8069263" y="5199064"/>
              <a:ext cx="1588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9" name="Freeform 115"/>
            <p:cNvSpPr>
              <a:spLocks/>
            </p:cNvSpPr>
            <p:nvPr/>
          </p:nvSpPr>
          <p:spPr bwMode="auto">
            <a:xfrm>
              <a:off x="8588375" y="5389564"/>
              <a:ext cx="1588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0" name="Freeform 116"/>
            <p:cNvSpPr>
              <a:spLocks/>
            </p:cNvSpPr>
            <p:nvPr/>
          </p:nvSpPr>
          <p:spPr bwMode="auto">
            <a:xfrm>
              <a:off x="8588375" y="5389564"/>
              <a:ext cx="1588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1" name="Rectangle 117"/>
            <p:cNvSpPr>
              <a:spLocks noChangeArrowheads="1"/>
            </p:cNvSpPr>
            <p:nvPr/>
          </p:nvSpPr>
          <p:spPr bwMode="auto">
            <a:xfrm>
              <a:off x="7550150" y="3614739"/>
              <a:ext cx="192088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2" name="Rectangle 118"/>
            <p:cNvSpPr>
              <a:spLocks noChangeArrowheads="1"/>
            </p:cNvSpPr>
            <p:nvPr/>
          </p:nvSpPr>
          <p:spPr bwMode="auto">
            <a:xfrm>
              <a:off x="7666038" y="3614739"/>
              <a:ext cx="109538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3" name="Rectangle 119"/>
            <p:cNvSpPr>
              <a:spLocks noChangeArrowheads="1"/>
            </p:cNvSpPr>
            <p:nvPr/>
          </p:nvSpPr>
          <p:spPr bwMode="auto">
            <a:xfrm>
              <a:off x="7700963" y="361473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g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4" name="Rectangle 120"/>
            <p:cNvSpPr>
              <a:spLocks noChangeArrowheads="1"/>
            </p:cNvSpPr>
            <p:nvPr/>
          </p:nvSpPr>
          <p:spPr bwMode="auto">
            <a:xfrm>
              <a:off x="7789863" y="361473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5" name="Rectangle 121"/>
            <p:cNvSpPr>
              <a:spLocks noChangeArrowheads="1"/>
            </p:cNvSpPr>
            <p:nvPr/>
          </p:nvSpPr>
          <p:spPr bwMode="auto">
            <a:xfrm>
              <a:off x="7924800" y="3597276"/>
              <a:ext cx="18415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6" name="Rectangle 122"/>
            <p:cNvSpPr>
              <a:spLocks noChangeArrowheads="1"/>
            </p:cNvSpPr>
            <p:nvPr/>
          </p:nvSpPr>
          <p:spPr bwMode="auto">
            <a:xfrm>
              <a:off x="8010525" y="3611880"/>
              <a:ext cx="44884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*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1147" name="Rectangle 123"/>
            <p:cNvSpPr>
              <a:spLocks noChangeArrowheads="1"/>
            </p:cNvSpPr>
            <p:nvPr/>
          </p:nvSpPr>
          <p:spPr bwMode="auto">
            <a:xfrm>
              <a:off x="8105775" y="3614739"/>
              <a:ext cx="192088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8" name="Rectangle 124"/>
            <p:cNvSpPr>
              <a:spLocks noChangeArrowheads="1"/>
            </p:cNvSpPr>
            <p:nvPr/>
          </p:nvSpPr>
          <p:spPr bwMode="auto">
            <a:xfrm>
              <a:off x="8221663" y="3614739"/>
              <a:ext cx="128588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9" name="Rectangle 125"/>
            <p:cNvSpPr>
              <a:spLocks noChangeArrowheads="1"/>
            </p:cNvSpPr>
            <p:nvPr/>
          </p:nvSpPr>
          <p:spPr bwMode="auto">
            <a:xfrm>
              <a:off x="8275638" y="3614739"/>
              <a:ext cx="211138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0" name="Rectangle 126"/>
            <p:cNvSpPr>
              <a:spLocks noChangeArrowheads="1"/>
            </p:cNvSpPr>
            <p:nvPr/>
          </p:nvSpPr>
          <p:spPr bwMode="auto">
            <a:xfrm>
              <a:off x="8408988" y="361473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o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1" name="Rectangle 127"/>
            <p:cNvSpPr>
              <a:spLocks noChangeArrowheads="1"/>
            </p:cNvSpPr>
            <p:nvPr/>
          </p:nvSpPr>
          <p:spPr bwMode="auto">
            <a:xfrm>
              <a:off x="8497888" y="361473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2" name="Rectangle 128"/>
            <p:cNvSpPr>
              <a:spLocks noChangeArrowheads="1"/>
            </p:cNvSpPr>
            <p:nvPr/>
          </p:nvSpPr>
          <p:spPr bwMode="auto">
            <a:xfrm>
              <a:off x="8589963" y="361473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3" name="Rectangle 129"/>
            <p:cNvSpPr>
              <a:spLocks noChangeArrowheads="1"/>
            </p:cNvSpPr>
            <p:nvPr/>
          </p:nvSpPr>
          <p:spPr bwMode="auto">
            <a:xfrm>
              <a:off x="7843838" y="3781426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4" name="Rectangle 130"/>
            <p:cNvSpPr>
              <a:spLocks noChangeArrowheads="1"/>
            </p:cNvSpPr>
            <p:nvPr/>
          </p:nvSpPr>
          <p:spPr bwMode="auto">
            <a:xfrm>
              <a:off x="7934325" y="3781426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5" name="Rectangle 131"/>
            <p:cNvSpPr>
              <a:spLocks noChangeArrowheads="1"/>
            </p:cNvSpPr>
            <p:nvPr/>
          </p:nvSpPr>
          <p:spPr bwMode="auto">
            <a:xfrm>
              <a:off x="8024813" y="3781426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6" name="Rectangle 132"/>
            <p:cNvSpPr>
              <a:spLocks noChangeArrowheads="1"/>
            </p:cNvSpPr>
            <p:nvPr/>
          </p:nvSpPr>
          <p:spPr bwMode="auto">
            <a:xfrm>
              <a:off x="8115300" y="3781426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9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7" name="Rectangle 133"/>
            <p:cNvSpPr>
              <a:spLocks noChangeArrowheads="1"/>
            </p:cNvSpPr>
            <p:nvPr/>
          </p:nvSpPr>
          <p:spPr bwMode="auto">
            <a:xfrm>
              <a:off x="8205788" y="3781426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8" name="Rectangle 134"/>
            <p:cNvSpPr>
              <a:spLocks noChangeArrowheads="1"/>
            </p:cNvSpPr>
            <p:nvPr/>
          </p:nvSpPr>
          <p:spPr bwMode="auto">
            <a:xfrm>
              <a:off x="8294688" y="3781426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9" name="Rectangle 135"/>
            <p:cNvSpPr>
              <a:spLocks noChangeArrowheads="1"/>
            </p:cNvSpPr>
            <p:nvPr/>
          </p:nvSpPr>
          <p:spPr bwMode="auto">
            <a:xfrm>
              <a:off x="7894638" y="3948114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0" name="Rectangle 136"/>
            <p:cNvSpPr>
              <a:spLocks noChangeArrowheads="1"/>
            </p:cNvSpPr>
            <p:nvPr/>
          </p:nvSpPr>
          <p:spPr bwMode="auto">
            <a:xfrm>
              <a:off x="7983538" y="3948114"/>
              <a:ext cx="119063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1" name="Rectangle 137"/>
            <p:cNvSpPr>
              <a:spLocks noChangeArrowheads="1"/>
            </p:cNvSpPr>
            <p:nvPr/>
          </p:nvSpPr>
          <p:spPr bwMode="auto">
            <a:xfrm>
              <a:off x="8029575" y="3948114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2" name="Rectangle 138"/>
            <p:cNvSpPr>
              <a:spLocks noChangeArrowheads="1"/>
            </p:cNvSpPr>
            <p:nvPr/>
          </p:nvSpPr>
          <p:spPr bwMode="auto">
            <a:xfrm>
              <a:off x="8120063" y="3948114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3" name="Rectangle 139"/>
            <p:cNvSpPr>
              <a:spLocks noChangeArrowheads="1"/>
            </p:cNvSpPr>
            <p:nvPr/>
          </p:nvSpPr>
          <p:spPr bwMode="auto">
            <a:xfrm>
              <a:off x="8255000" y="3948114"/>
              <a:ext cx="155575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4" name="Rectangle 140"/>
            <p:cNvSpPr>
              <a:spLocks noChangeArrowheads="1"/>
            </p:cNvSpPr>
            <p:nvPr/>
          </p:nvSpPr>
          <p:spPr bwMode="auto">
            <a:xfrm>
              <a:off x="7672388" y="4281489"/>
              <a:ext cx="211138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E30000"/>
                  </a:solidFill>
                  <a:effectLst/>
                  <a:latin typeface="Arial" pitchFamily="34" charset="0"/>
                  <a:cs typeface="Arial" pitchFamily="34" charset="0"/>
                </a:rPr>
                <a:t>M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5" name="Rectangle 141"/>
            <p:cNvSpPr>
              <a:spLocks noChangeArrowheads="1"/>
            </p:cNvSpPr>
            <p:nvPr/>
          </p:nvSpPr>
          <p:spPr bwMode="auto">
            <a:xfrm>
              <a:off x="7805738" y="42814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E30000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6" name="Rectangle 142"/>
            <p:cNvSpPr>
              <a:spLocks noChangeArrowheads="1"/>
            </p:cNvSpPr>
            <p:nvPr/>
          </p:nvSpPr>
          <p:spPr bwMode="auto">
            <a:xfrm>
              <a:off x="7896225" y="42814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E30000"/>
                  </a:solidFill>
                  <a:effectLst/>
                  <a:latin typeface="Arial" pitchFamily="34" charset="0"/>
                  <a:cs typeface="Arial" pitchFamily="34" charset="0"/>
                </a:rPr>
                <a:t>a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7" name="Rectangle 143"/>
            <p:cNvSpPr>
              <a:spLocks noChangeArrowheads="1"/>
            </p:cNvSpPr>
            <p:nvPr/>
          </p:nvSpPr>
          <p:spPr bwMode="auto">
            <a:xfrm>
              <a:off x="7986713" y="4281489"/>
              <a:ext cx="155575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E30000"/>
                  </a:solidFill>
                  <a:effectLst/>
                  <a:latin typeface="Arial" pitchFamily="34" charset="0"/>
                  <a:cs typeface="Arial" pitchFamily="34" charset="0"/>
                </a:rPr>
                <a:t>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8" name="Rectangle 144"/>
            <p:cNvSpPr>
              <a:spLocks noChangeArrowheads="1"/>
            </p:cNvSpPr>
            <p:nvPr/>
          </p:nvSpPr>
          <p:spPr bwMode="auto">
            <a:xfrm>
              <a:off x="8067675" y="42814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E30000"/>
                  </a:solidFill>
                  <a:effectLst/>
                  <a:latin typeface="Arial" pitchFamily="34" charset="0"/>
                  <a:cs typeface="Arial" pitchFamily="34" charset="0"/>
                </a:rPr>
                <a:t>u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9" name="Rectangle 145"/>
            <p:cNvSpPr>
              <a:spLocks noChangeArrowheads="1"/>
            </p:cNvSpPr>
            <p:nvPr/>
          </p:nvSpPr>
          <p:spPr bwMode="auto">
            <a:xfrm>
              <a:off x="8158163" y="4281489"/>
              <a:ext cx="128588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E30000"/>
                  </a:solidFill>
                  <a:effectLst/>
                  <a:latin typeface="Arial" pitchFamily="34" charset="0"/>
                  <a:cs typeface="Arial" pitchFamily="34" charset="0"/>
                </a:rPr>
                <a:t>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0" name="Rectangle 146"/>
            <p:cNvSpPr>
              <a:spLocks noChangeArrowheads="1"/>
            </p:cNvSpPr>
            <p:nvPr/>
          </p:nvSpPr>
          <p:spPr bwMode="auto">
            <a:xfrm>
              <a:off x="8210550" y="42814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E30000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1" name="Rectangle 147"/>
            <p:cNvSpPr>
              <a:spLocks noChangeArrowheads="1"/>
            </p:cNvSpPr>
            <p:nvPr/>
          </p:nvSpPr>
          <p:spPr bwMode="auto">
            <a:xfrm>
              <a:off x="8301038" y="42814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E30000"/>
                  </a:solidFill>
                  <a:effectLst/>
                  <a:latin typeface="Arial" pitchFamily="34" charset="0"/>
                  <a:cs typeface="Arial" pitchFamily="34" charset="0"/>
                </a:rPr>
                <a:t>d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2" name="Rectangle 148"/>
            <p:cNvSpPr>
              <a:spLocks noChangeArrowheads="1"/>
            </p:cNvSpPr>
            <p:nvPr/>
          </p:nvSpPr>
          <p:spPr bwMode="auto">
            <a:xfrm>
              <a:off x="6242050" y="4640264"/>
              <a:ext cx="182563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P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3" name="Rectangle 149"/>
            <p:cNvSpPr>
              <a:spLocks noChangeArrowheads="1"/>
            </p:cNvSpPr>
            <p:nvPr/>
          </p:nvSpPr>
          <p:spPr bwMode="auto">
            <a:xfrm>
              <a:off x="6350000" y="4640264"/>
              <a:ext cx="128588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4" name="Rectangle 150"/>
            <p:cNvSpPr>
              <a:spLocks noChangeArrowheads="1"/>
            </p:cNvSpPr>
            <p:nvPr/>
          </p:nvSpPr>
          <p:spPr bwMode="auto">
            <a:xfrm>
              <a:off x="6403975" y="4640264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5" name="Rectangle 151"/>
            <p:cNvSpPr>
              <a:spLocks noChangeArrowheads="1"/>
            </p:cNvSpPr>
            <p:nvPr/>
          </p:nvSpPr>
          <p:spPr bwMode="auto">
            <a:xfrm>
              <a:off x="6492875" y="4640264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d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6" name="Rectangle 152"/>
            <p:cNvSpPr>
              <a:spLocks noChangeArrowheads="1"/>
            </p:cNvSpPr>
            <p:nvPr/>
          </p:nvSpPr>
          <p:spPr bwMode="auto">
            <a:xfrm>
              <a:off x="6583362" y="4640264"/>
              <a:ext cx="109538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7" name="Rectangle 153"/>
            <p:cNvSpPr>
              <a:spLocks noChangeArrowheads="1"/>
            </p:cNvSpPr>
            <p:nvPr/>
          </p:nvSpPr>
          <p:spPr bwMode="auto">
            <a:xfrm>
              <a:off x="6618287" y="4640264"/>
              <a:ext cx="155575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c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8" name="Rectangle 154"/>
            <p:cNvSpPr>
              <a:spLocks noChangeArrowheads="1"/>
            </p:cNvSpPr>
            <p:nvPr/>
          </p:nvSpPr>
          <p:spPr bwMode="auto">
            <a:xfrm>
              <a:off x="6699250" y="4640264"/>
              <a:ext cx="119063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9" name="Rectangle 155"/>
            <p:cNvSpPr>
              <a:spLocks noChangeArrowheads="1"/>
            </p:cNvSpPr>
            <p:nvPr/>
          </p:nvSpPr>
          <p:spPr bwMode="auto">
            <a:xfrm>
              <a:off x="6745287" y="4640264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0" name="Rectangle 156"/>
            <p:cNvSpPr>
              <a:spLocks noChangeArrowheads="1"/>
            </p:cNvSpPr>
            <p:nvPr/>
          </p:nvSpPr>
          <p:spPr bwMode="auto">
            <a:xfrm>
              <a:off x="6835775" y="4640264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d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1" name="Freeform 157"/>
            <p:cNvSpPr>
              <a:spLocks/>
            </p:cNvSpPr>
            <p:nvPr/>
          </p:nvSpPr>
          <p:spPr bwMode="auto">
            <a:xfrm>
              <a:off x="7948613" y="4470401"/>
              <a:ext cx="217488" cy="461963"/>
            </a:xfrm>
            <a:custGeom>
              <a:avLst/>
              <a:gdLst/>
              <a:ahLst/>
              <a:cxnLst>
                <a:cxn ang="0">
                  <a:pos x="324" y="0"/>
                </a:cxn>
                <a:cxn ang="0">
                  <a:pos x="324" y="0"/>
                </a:cxn>
                <a:cxn ang="0">
                  <a:pos x="0" y="745"/>
                </a:cxn>
              </a:cxnLst>
              <a:rect l="0" t="0" r="r" b="b"/>
              <a:pathLst>
                <a:path w="324" h="745">
                  <a:moveTo>
                    <a:pt x="324" y="0"/>
                  </a:moveTo>
                  <a:lnTo>
                    <a:pt x="324" y="0"/>
                  </a:lnTo>
                  <a:lnTo>
                    <a:pt x="0" y="745"/>
                  </a:lnTo>
                </a:path>
              </a:pathLst>
            </a:custGeom>
            <a:noFill/>
            <a:ln w="9525" cap="flat">
              <a:solidFill>
                <a:srgbClr val="E3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2" name="Freeform 158"/>
            <p:cNvSpPr>
              <a:spLocks/>
            </p:cNvSpPr>
            <p:nvPr/>
          </p:nvSpPr>
          <p:spPr bwMode="auto">
            <a:xfrm>
              <a:off x="7910513" y="4867276"/>
              <a:ext cx="104775" cy="147638"/>
            </a:xfrm>
            <a:custGeom>
              <a:avLst/>
              <a:gdLst/>
              <a:ahLst/>
              <a:cxnLst>
                <a:cxn ang="0">
                  <a:pos x="156" y="55"/>
                </a:cxn>
                <a:cxn ang="0">
                  <a:pos x="156" y="55"/>
                </a:cxn>
                <a:cxn ang="0">
                  <a:pos x="156" y="55"/>
                </a:cxn>
                <a:cxn ang="0">
                  <a:pos x="0" y="239"/>
                </a:cxn>
                <a:cxn ang="0">
                  <a:pos x="26" y="0"/>
                </a:cxn>
                <a:cxn ang="0">
                  <a:pos x="64" y="88"/>
                </a:cxn>
                <a:cxn ang="0">
                  <a:pos x="156" y="55"/>
                </a:cxn>
              </a:cxnLst>
              <a:rect l="0" t="0" r="r" b="b"/>
              <a:pathLst>
                <a:path w="156" h="239">
                  <a:moveTo>
                    <a:pt x="156" y="55"/>
                  </a:moveTo>
                  <a:lnTo>
                    <a:pt x="156" y="55"/>
                  </a:lnTo>
                  <a:cubicBezTo>
                    <a:pt x="156" y="55"/>
                    <a:pt x="156" y="55"/>
                    <a:pt x="156" y="55"/>
                  </a:cubicBezTo>
                  <a:lnTo>
                    <a:pt x="0" y="239"/>
                  </a:lnTo>
                  <a:cubicBezTo>
                    <a:pt x="0" y="239"/>
                    <a:pt x="15" y="49"/>
                    <a:pt x="26" y="0"/>
                  </a:cubicBezTo>
                  <a:cubicBezTo>
                    <a:pt x="29" y="24"/>
                    <a:pt x="45" y="80"/>
                    <a:pt x="64" y="88"/>
                  </a:cubicBezTo>
                  <a:cubicBezTo>
                    <a:pt x="83" y="97"/>
                    <a:pt x="135" y="69"/>
                    <a:pt x="156" y="55"/>
                  </a:cubicBezTo>
                  <a:close/>
                </a:path>
              </a:pathLst>
            </a:custGeom>
            <a:solidFill>
              <a:srgbClr val="E3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3" name="Freeform 159"/>
            <p:cNvSpPr>
              <a:spLocks/>
            </p:cNvSpPr>
            <p:nvPr/>
          </p:nvSpPr>
          <p:spPr bwMode="auto">
            <a:xfrm>
              <a:off x="6399213" y="3952876"/>
              <a:ext cx="196850" cy="631825"/>
            </a:xfrm>
            <a:custGeom>
              <a:avLst/>
              <a:gdLst/>
              <a:ahLst/>
              <a:cxnLst>
                <a:cxn ang="0">
                  <a:pos x="0" y="1020"/>
                </a:cxn>
                <a:cxn ang="0">
                  <a:pos x="0" y="1020"/>
                </a:cxn>
                <a:cxn ang="0">
                  <a:pos x="293" y="0"/>
                </a:cxn>
              </a:cxnLst>
              <a:rect l="0" t="0" r="r" b="b"/>
              <a:pathLst>
                <a:path w="293" h="1020">
                  <a:moveTo>
                    <a:pt x="0" y="1020"/>
                  </a:moveTo>
                  <a:lnTo>
                    <a:pt x="0" y="1020"/>
                  </a:lnTo>
                  <a:lnTo>
                    <a:pt x="293" y="0"/>
                  </a:lnTo>
                </a:path>
              </a:pathLst>
            </a:custGeom>
            <a:noFill/>
            <a:ln w="9525" cap="flat">
              <a:solidFill>
                <a:srgbClr val="000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4" name="Freeform 160"/>
            <p:cNvSpPr>
              <a:spLocks/>
            </p:cNvSpPr>
            <p:nvPr/>
          </p:nvSpPr>
          <p:spPr bwMode="auto">
            <a:xfrm>
              <a:off x="6534150" y="3865564"/>
              <a:ext cx="93663" cy="149225"/>
            </a:xfrm>
            <a:custGeom>
              <a:avLst/>
              <a:gdLst/>
              <a:ahLst/>
              <a:cxnLst>
                <a:cxn ang="0">
                  <a:pos x="0" y="203"/>
                </a:cxn>
                <a:cxn ang="0">
                  <a:pos x="0" y="203"/>
                </a:cxn>
                <a:cxn ang="0">
                  <a:pos x="0" y="203"/>
                </a:cxn>
                <a:cxn ang="0">
                  <a:pos x="132" y="0"/>
                </a:cxn>
                <a:cxn ang="0">
                  <a:pos x="137" y="241"/>
                </a:cxn>
                <a:cxn ang="0">
                  <a:pos x="88" y="158"/>
                </a:cxn>
                <a:cxn ang="0">
                  <a:pos x="0" y="203"/>
                </a:cxn>
              </a:cxnLst>
              <a:rect l="0" t="0" r="r" b="b"/>
              <a:pathLst>
                <a:path w="141" h="241">
                  <a:moveTo>
                    <a:pt x="0" y="203"/>
                  </a:moveTo>
                  <a:lnTo>
                    <a:pt x="0" y="203"/>
                  </a:lnTo>
                  <a:cubicBezTo>
                    <a:pt x="0" y="203"/>
                    <a:pt x="0" y="203"/>
                    <a:pt x="0" y="203"/>
                  </a:cubicBezTo>
                  <a:lnTo>
                    <a:pt x="132" y="0"/>
                  </a:lnTo>
                  <a:cubicBezTo>
                    <a:pt x="132" y="0"/>
                    <a:pt x="141" y="191"/>
                    <a:pt x="137" y="241"/>
                  </a:cubicBezTo>
                  <a:cubicBezTo>
                    <a:pt x="130" y="217"/>
                    <a:pt x="107" y="163"/>
                    <a:pt x="88" y="158"/>
                  </a:cubicBezTo>
                  <a:cubicBezTo>
                    <a:pt x="68" y="152"/>
                    <a:pt x="19" y="186"/>
                    <a:pt x="0" y="203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5" name="Rectangle 161"/>
            <p:cNvSpPr>
              <a:spLocks noChangeArrowheads="1"/>
            </p:cNvSpPr>
            <p:nvPr/>
          </p:nvSpPr>
          <p:spPr bwMode="auto">
            <a:xfrm>
              <a:off x="6088063" y="59705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6" name="Rectangle 162"/>
            <p:cNvSpPr>
              <a:spLocks noChangeArrowheads="1"/>
            </p:cNvSpPr>
            <p:nvPr/>
          </p:nvSpPr>
          <p:spPr bwMode="auto">
            <a:xfrm>
              <a:off x="6178550" y="5970589"/>
              <a:ext cx="119063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7" name="Rectangle 163"/>
            <p:cNvSpPr>
              <a:spLocks noChangeArrowheads="1"/>
            </p:cNvSpPr>
            <p:nvPr/>
          </p:nvSpPr>
          <p:spPr bwMode="auto">
            <a:xfrm>
              <a:off x="6224588" y="59705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8" name="Rectangle 164"/>
            <p:cNvSpPr>
              <a:spLocks noChangeArrowheads="1"/>
            </p:cNvSpPr>
            <p:nvPr/>
          </p:nvSpPr>
          <p:spPr bwMode="auto">
            <a:xfrm>
              <a:off x="6584950" y="59705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9" name="Rectangle 165"/>
            <p:cNvSpPr>
              <a:spLocks noChangeArrowheads="1"/>
            </p:cNvSpPr>
            <p:nvPr/>
          </p:nvSpPr>
          <p:spPr bwMode="auto">
            <a:xfrm>
              <a:off x="6675438" y="5970589"/>
              <a:ext cx="119063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0" name="Rectangle 166"/>
            <p:cNvSpPr>
              <a:spLocks noChangeArrowheads="1"/>
            </p:cNvSpPr>
            <p:nvPr/>
          </p:nvSpPr>
          <p:spPr bwMode="auto">
            <a:xfrm>
              <a:off x="6719888" y="59705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1" name="Rectangle 167"/>
            <p:cNvSpPr>
              <a:spLocks noChangeArrowheads="1"/>
            </p:cNvSpPr>
            <p:nvPr/>
          </p:nvSpPr>
          <p:spPr bwMode="auto">
            <a:xfrm>
              <a:off x="7127875" y="59705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2" name="Rectangle 168"/>
            <p:cNvSpPr>
              <a:spLocks noChangeArrowheads="1"/>
            </p:cNvSpPr>
            <p:nvPr/>
          </p:nvSpPr>
          <p:spPr bwMode="auto">
            <a:xfrm>
              <a:off x="7216775" y="5970589"/>
              <a:ext cx="119063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3" name="Rectangle 169"/>
            <p:cNvSpPr>
              <a:spLocks noChangeArrowheads="1"/>
            </p:cNvSpPr>
            <p:nvPr/>
          </p:nvSpPr>
          <p:spPr bwMode="auto">
            <a:xfrm>
              <a:off x="7262813" y="59705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4" name="Rectangle 170"/>
            <p:cNvSpPr>
              <a:spLocks noChangeArrowheads="1"/>
            </p:cNvSpPr>
            <p:nvPr/>
          </p:nvSpPr>
          <p:spPr bwMode="auto">
            <a:xfrm>
              <a:off x="7623175" y="59705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5" name="Rectangle 171"/>
            <p:cNvSpPr>
              <a:spLocks noChangeArrowheads="1"/>
            </p:cNvSpPr>
            <p:nvPr/>
          </p:nvSpPr>
          <p:spPr bwMode="auto">
            <a:xfrm>
              <a:off x="7715250" y="5970589"/>
              <a:ext cx="119063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6" name="Rectangle 172"/>
            <p:cNvSpPr>
              <a:spLocks noChangeArrowheads="1"/>
            </p:cNvSpPr>
            <p:nvPr/>
          </p:nvSpPr>
          <p:spPr bwMode="auto">
            <a:xfrm>
              <a:off x="7759700" y="59705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7" name="Rectangle 173"/>
            <p:cNvSpPr>
              <a:spLocks noChangeArrowheads="1"/>
            </p:cNvSpPr>
            <p:nvPr/>
          </p:nvSpPr>
          <p:spPr bwMode="auto">
            <a:xfrm>
              <a:off x="8166100" y="59705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8" name="Rectangle 174"/>
            <p:cNvSpPr>
              <a:spLocks noChangeArrowheads="1"/>
            </p:cNvSpPr>
            <p:nvPr/>
          </p:nvSpPr>
          <p:spPr bwMode="auto">
            <a:xfrm>
              <a:off x="8256588" y="5970589"/>
              <a:ext cx="119063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9" name="Rectangle 175"/>
            <p:cNvSpPr>
              <a:spLocks noChangeArrowheads="1"/>
            </p:cNvSpPr>
            <p:nvPr/>
          </p:nvSpPr>
          <p:spPr bwMode="auto">
            <a:xfrm>
              <a:off x="8301038" y="59705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0" name="Rectangle 176"/>
            <p:cNvSpPr>
              <a:spLocks noChangeArrowheads="1"/>
            </p:cNvSpPr>
            <p:nvPr/>
          </p:nvSpPr>
          <p:spPr bwMode="auto">
            <a:xfrm>
              <a:off x="8707438" y="59705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1" name="Rectangle 177"/>
            <p:cNvSpPr>
              <a:spLocks noChangeArrowheads="1"/>
            </p:cNvSpPr>
            <p:nvPr/>
          </p:nvSpPr>
          <p:spPr bwMode="auto">
            <a:xfrm>
              <a:off x="8797925" y="5970589"/>
              <a:ext cx="119063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2" name="Rectangle 178"/>
            <p:cNvSpPr>
              <a:spLocks noChangeArrowheads="1"/>
            </p:cNvSpPr>
            <p:nvPr/>
          </p:nvSpPr>
          <p:spPr bwMode="auto">
            <a:xfrm>
              <a:off x="8843963" y="59705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5" name="Rectangle 181"/>
            <p:cNvSpPr>
              <a:spLocks noChangeArrowheads="1"/>
            </p:cNvSpPr>
            <p:nvPr/>
          </p:nvSpPr>
          <p:spPr bwMode="auto">
            <a:xfrm>
              <a:off x="7194550" y="6332539"/>
              <a:ext cx="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6" name="Rectangle 182"/>
            <p:cNvSpPr>
              <a:spLocks noChangeArrowheads="1"/>
            </p:cNvSpPr>
            <p:nvPr/>
          </p:nvSpPr>
          <p:spPr bwMode="auto">
            <a:xfrm>
              <a:off x="7265988" y="6310314"/>
              <a:ext cx="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8" name="Rectangle 184"/>
            <p:cNvSpPr>
              <a:spLocks noChangeArrowheads="1"/>
            </p:cNvSpPr>
            <p:nvPr/>
          </p:nvSpPr>
          <p:spPr bwMode="auto">
            <a:xfrm>
              <a:off x="7496175" y="6310314"/>
              <a:ext cx="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0" name="Rectangle 186"/>
            <p:cNvSpPr>
              <a:spLocks noChangeArrowheads="1"/>
            </p:cNvSpPr>
            <p:nvPr/>
          </p:nvSpPr>
          <p:spPr bwMode="auto">
            <a:xfrm>
              <a:off x="7762875" y="6332539"/>
              <a:ext cx="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2" name="Rectangle 188"/>
            <p:cNvSpPr>
              <a:spLocks noChangeArrowheads="1"/>
            </p:cNvSpPr>
            <p:nvPr/>
          </p:nvSpPr>
          <p:spPr bwMode="auto">
            <a:xfrm>
              <a:off x="7932738" y="6313489"/>
              <a:ext cx="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3" name="Rectangle 189"/>
            <p:cNvSpPr>
              <a:spLocks noChangeArrowheads="1"/>
            </p:cNvSpPr>
            <p:nvPr/>
          </p:nvSpPr>
          <p:spPr bwMode="auto">
            <a:xfrm>
              <a:off x="7981950" y="6313489"/>
              <a:ext cx="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4" name="Rectangle 190"/>
            <p:cNvSpPr>
              <a:spLocks noChangeArrowheads="1"/>
            </p:cNvSpPr>
            <p:nvPr/>
          </p:nvSpPr>
          <p:spPr bwMode="auto">
            <a:xfrm>
              <a:off x="5800725" y="4718051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5" name="Rectangle 191"/>
            <p:cNvSpPr>
              <a:spLocks noChangeArrowheads="1"/>
            </p:cNvSpPr>
            <p:nvPr/>
          </p:nvSpPr>
          <p:spPr bwMode="auto">
            <a:xfrm>
              <a:off x="5891213" y="4718051"/>
              <a:ext cx="119063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6" name="Rectangle 192"/>
            <p:cNvSpPr>
              <a:spLocks noChangeArrowheads="1"/>
            </p:cNvSpPr>
            <p:nvPr/>
          </p:nvSpPr>
          <p:spPr bwMode="auto">
            <a:xfrm>
              <a:off x="5937250" y="4718051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7" name="Rectangle 193"/>
            <p:cNvSpPr>
              <a:spLocks noChangeArrowheads="1"/>
            </p:cNvSpPr>
            <p:nvPr/>
          </p:nvSpPr>
          <p:spPr bwMode="auto">
            <a:xfrm>
              <a:off x="5807075" y="5764214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8" name="Rectangle 194"/>
            <p:cNvSpPr>
              <a:spLocks noChangeArrowheads="1"/>
            </p:cNvSpPr>
            <p:nvPr/>
          </p:nvSpPr>
          <p:spPr bwMode="auto">
            <a:xfrm>
              <a:off x="5897563" y="5764214"/>
              <a:ext cx="119063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9" name="Rectangle 195"/>
            <p:cNvSpPr>
              <a:spLocks noChangeArrowheads="1"/>
            </p:cNvSpPr>
            <p:nvPr/>
          </p:nvSpPr>
          <p:spPr bwMode="auto">
            <a:xfrm>
              <a:off x="5943600" y="5764214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0" name="Rectangle 196"/>
            <p:cNvSpPr>
              <a:spLocks noChangeArrowheads="1"/>
            </p:cNvSpPr>
            <p:nvPr/>
          </p:nvSpPr>
          <p:spPr bwMode="auto">
            <a:xfrm rot="16200000">
              <a:off x="5287962" y="4806951"/>
              <a:ext cx="231775" cy="27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1" name="Rectangle 197"/>
            <p:cNvSpPr>
              <a:spLocks noChangeArrowheads="1"/>
            </p:cNvSpPr>
            <p:nvPr/>
          </p:nvSpPr>
          <p:spPr bwMode="auto">
            <a:xfrm rot="16200000">
              <a:off x="5370513" y="4751389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2" name="Rectangle 198"/>
            <p:cNvSpPr>
              <a:spLocks noChangeArrowheads="1"/>
            </p:cNvSpPr>
            <p:nvPr/>
          </p:nvSpPr>
          <p:spPr bwMode="auto">
            <a:xfrm rot="16200000">
              <a:off x="5318125" y="4586289"/>
              <a:ext cx="171450" cy="27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(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3" name="Rectangle 199"/>
            <p:cNvSpPr>
              <a:spLocks noChangeArrowheads="1"/>
            </p:cNvSpPr>
            <p:nvPr/>
          </p:nvSpPr>
          <p:spPr bwMode="auto">
            <a:xfrm rot="16200000">
              <a:off x="5300663" y="4503739"/>
              <a:ext cx="206375" cy="27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k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4" name="Rectangle 200"/>
            <p:cNvSpPr>
              <a:spLocks noChangeArrowheads="1"/>
            </p:cNvSpPr>
            <p:nvPr/>
          </p:nvSpPr>
          <p:spPr bwMode="auto">
            <a:xfrm rot="16200000">
              <a:off x="5294313" y="4397376"/>
              <a:ext cx="219075" cy="27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5" name="Rectangle 201"/>
            <p:cNvSpPr>
              <a:spLocks noChangeArrowheads="1"/>
            </p:cNvSpPr>
            <p:nvPr/>
          </p:nvSpPr>
          <p:spPr bwMode="auto">
            <a:xfrm rot="16200000">
              <a:off x="5280025" y="4271964"/>
              <a:ext cx="246063" cy="27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V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6" name="Rectangle 202"/>
            <p:cNvSpPr>
              <a:spLocks noChangeArrowheads="1"/>
            </p:cNvSpPr>
            <p:nvPr/>
          </p:nvSpPr>
          <p:spPr bwMode="auto">
            <a:xfrm rot="16200000">
              <a:off x="5318125" y="4176714"/>
              <a:ext cx="171450" cy="27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)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7" name="Rectangle 203"/>
            <p:cNvSpPr>
              <a:spLocks noChangeArrowheads="1"/>
            </p:cNvSpPr>
            <p:nvPr/>
          </p:nvSpPr>
          <p:spPr bwMode="auto">
            <a:xfrm>
              <a:off x="6245225" y="5232401"/>
              <a:ext cx="152400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8" name="Rectangle 204"/>
            <p:cNvSpPr>
              <a:spLocks noChangeArrowheads="1"/>
            </p:cNvSpPr>
            <p:nvPr/>
          </p:nvSpPr>
          <p:spPr bwMode="auto">
            <a:xfrm>
              <a:off x="6329363" y="5232401"/>
              <a:ext cx="1365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0" name="Rectangle 206"/>
            <p:cNvSpPr>
              <a:spLocks noChangeArrowheads="1"/>
            </p:cNvSpPr>
            <p:nvPr/>
          </p:nvSpPr>
          <p:spPr bwMode="auto">
            <a:xfrm>
              <a:off x="6399213" y="5232401"/>
              <a:ext cx="106363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1" name="Rectangle 207"/>
            <p:cNvSpPr>
              <a:spLocks noChangeArrowheads="1"/>
            </p:cNvSpPr>
            <p:nvPr/>
          </p:nvSpPr>
          <p:spPr bwMode="auto">
            <a:xfrm>
              <a:off x="6440488" y="5232401"/>
              <a:ext cx="1365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2" name="Rectangle 208"/>
            <p:cNvSpPr>
              <a:spLocks noChangeArrowheads="1"/>
            </p:cNvSpPr>
            <p:nvPr/>
          </p:nvSpPr>
          <p:spPr bwMode="auto">
            <a:xfrm>
              <a:off x="6510338" y="5232401"/>
              <a:ext cx="1365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o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3" name="Rectangle 209"/>
            <p:cNvSpPr>
              <a:spLocks noChangeArrowheads="1"/>
            </p:cNvSpPr>
            <p:nvPr/>
          </p:nvSpPr>
          <p:spPr bwMode="auto">
            <a:xfrm>
              <a:off x="6580188" y="5232401"/>
              <a:ext cx="128588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4" name="Rectangle 210"/>
            <p:cNvSpPr>
              <a:spLocks noChangeArrowheads="1"/>
            </p:cNvSpPr>
            <p:nvPr/>
          </p:nvSpPr>
          <p:spPr bwMode="auto">
            <a:xfrm>
              <a:off x="6678613" y="5221288"/>
              <a:ext cx="158750" cy="185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c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5" name="Rectangle 211"/>
            <p:cNvSpPr>
              <a:spLocks noChangeArrowheads="1"/>
            </p:cNvSpPr>
            <p:nvPr/>
          </p:nvSpPr>
          <p:spPr bwMode="auto">
            <a:xfrm>
              <a:off x="6748463" y="5295901"/>
              <a:ext cx="96838" cy="12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6" name="Rectangle 212"/>
            <p:cNvSpPr>
              <a:spLocks noChangeArrowheads="1"/>
            </p:cNvSpPr>
            <p:nvPr/>
          </p:nvSpPr>
          <p:spPr bwMode="auto">
            <a:xfrm>
              <a:off x="6245225" y="5407026"/>
              <a:ext cx="1365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7" name="Rectangle 213"/>
            <p:cNvSpPr>
              <a:spLocks noChangeArrowheads="1"/>
            </p:cNvSpPr>
            <p:nvPr/>
          </p:nvSpPr>
          <p:spPr bwMode="auto">
            <a:xfrm>
              <a:off x="6315075" y="5407026"/>
              <a:ext cx="1365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8" name="Rectangle 214"/>
            <p:cNvSpPr>
              <a:spLocks noChangeArrowheads="1"/>
            </p:cNvSpPr>
            <p:nvPr/>
          </p:nvSpPr>
          <p:spPr bwMode="auto">
            <a:xfrm>
              <a:off x="6384925" y="5407026"/>
              <a:ext cx="106363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9" name="Rectangle 215"/>
            <p:cNvSpPr>
              <a:spLocks noChangeArrowheads="1"/>
            </p:cNvSpPr>
            <p:nvPr/>
          </p:nvSpPr>
          <p:spPr bwMode="auto">
            <a:xfrm>
              <a:off x="6426200" y="5407026"/>
              <a:ext cx="1365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0" name="Rectangle 216"/>
            <p:cNvSpPr>
              <a:spLocks noChangeArrowheads="1"/>
            </p:cNvSpPr>
            <p:nvPr/>
          </p:nvSpPr>
          <p:spPr bwMode="auto">
            <a:xfrm>
              <a:off x="6496050" y="5407026"/>
              <a:ext cx="1365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1" name="Rectangle 217"/>
            <p:cNvSpPr>
              <a:spLocks noChangeArrowheads="1"/>
            </p:cNvSpPr>
            <p:nvPr/>
          </p:nvSpPr>
          <p:spPr bwMode="auto">
            <a:xfrm>
              <a:off x="6602413" y="5407026"/>
              <a:ext cx="1746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2" name="Rectangle 218"/>
            <p:cNvSpPr>
              <a:spLocks noChangeArrowheads="1"/>
            </p:cNvSpPr>
            <p:nvPr/>
          </p:nvSpPr>
          <p:spPr bwMode="auto">
            <a:xfrm>
              <a:off x="6707188" y="5392738"/>
              <a:ext cx="96838" cy="12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3" name="Rectangle 219"/>
            <p:cNvSpPr>
              <a:spLocks noChangeArrowheads="1"/>
            </p:cNvSpPr>
            <p:nvPr/>
          </p:nvSpPr>
          <p:spPr bwMode="auto">
            <a:xfrm>
              <a:off x="6759575" y="5407026"/>
              <a:ext cx="984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/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4" name="Rectangle 220"/>
            <p:cNvSpPr>
              <a:spLocks noChangeArrowheads="1"/>
            </p:cNvSpPr>
            <p:nvPr/>
          </p:nvSpPr>
          <p:spPr bwMode="auto">
            <a:xfrm>
              <a:off x="6794500" y="5407026"/>
              <a:ext cx="128588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5" name="Rectangle 221"/>
            <p:cNvSpPr>
              <a:spLocks noChangeArrowheads="1"/>
            </p:cNvSpPr>
            <p:nvPr/>
          </p:nvSpPr>
          <p:spPr bwMode="auto">
            <a:xfrm>
              <a:off x="6245225" y="5537201"/>
              <a:ext cx="106363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(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6" name="Rectangle 222"/>
            <p:cNvSpPr>
              <a:spLocks noChangeArrowheads="1"/>
            </p:cNvSpPr>
            <p:nvPr/>
          </p:nvSpPr>
          <p:spPr bwMode="auto">
            <a:xfrm>
              <a:off x="6286500" y="5537201"/>
              <a:ext cx="166688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G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7" name="Rectangle 223"/>
            <p:cNvSpPr>
              <a:spLocks noChangeArrowheads="1"/>
            </p:cNvSpPr>
            <p:nvPr/>
          </p:nvSpPr>
          <p:spPr bwMode="auto">
            <a:xfrm>
              <a:off x="6383338" y="5537201"/>
              <a:ext cx="152400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8" name="Rectangle 224"/>
            <p:cNvSpPr>
              <a:spLocks noChangeArrowheads="1"/>
            </p:cNvSpPr>
            <p:nvPr/>
          </p:nvSpPr>
          <p:spPr bwMode="auto">
            <a:xfrm>
              <a:off x="6467475" y="5537201"/>
              <a:ext cx="152400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9" name="Rectangle 225"/>
            <p:cNvSpPr>
              <a:spLocks noChangeArrowheads="1"/>
            </p:cNvSpPr>
            <p:nvPr/>
          </p:nvSpPr>
          <p:spPr bwMode="auto">
            <a:xfrm>
              <a:off x="6588125" y="5537201"/>
              <a:ext cx="1365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0" name="Rectangle 226"/>
            <p:cNvSpPr>
              <a:spLocks noChangeArrowheads="1"/>
            </p:cNvSpPr>
            <p:nvPr/>
          </p:nvSpPr>
          <p:spPr bwMode="auto">
            <a:xfrm>
              <a:off x="6657975" y="5537201"/>
              <a:ext cx="106363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1" name="Rectangle 227"/>
            <p:cNvSpPr>
              <a:spLocks noChangeArrowheads="1"/>
            </p:cNvSpPr>
            <p:nvPr/>
          </p:nvSpPr>
          <p:spPr bwMode="auto">
            <a:xfrm>
              <a:off x="6699250" y="5537201"/>
              <a:ext cx="136525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o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2" name="Rectangle 228"/>
            <p:cNvSpPr>
              <a:spLocks noChangeArrowheads="1"/>
            </p:cNvSpPr>
            <p:nvPr/>
          </p:nvSpPr>
          <p:spPr bwMode="auto">
            <a:xfrm>
              <a:off x="6769100" y="5537201"/>
              <a:ext cx="128588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x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3" name="Rectangle 229"/>
            <p:cNvSpPr>
              <a:spLocks noChangeArrowheads="1"/>
            </p:cNvSpPr>
            <p:nvPr/>
          </p:nvSpPr>
          <p:spPr bwMode="auto">
            <a:xfrm>
              <a:off x="6831013" y="5537201"/>
              <a:ext cx="128588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y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4" name="Rectangle 230"/>
            <p:cNvSpPr>
              <a:spLocks noChangeArrowheads="1"/>
            </p:cNvSpPr>
            <p:nvPr/>
          </p:nvSpPr>
          <p:spPr bwMode="auto">
            <a:xfrm>
              <a:off x="6891338" y="5537201"/>
              <a:ext cx="106363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)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5" name="Freeform 231"/>
            <p:cNvSpPr>
              <a:spLocks/>
            </p:cNvSpPr>
            <p:nvPr/>
          </p:nvSpPr>
          <p:spPr bwMode="auto">
            <a:xfrm>
              <a:off x="6530975" y="5127626"/>
              <a:ext cx="409575" cy="1588"/>
            </a:xfrm>
            <a:custGeom>
              <a:avLst/>
              <a:gdLst/>
              <a:ahLst/>
              <a:cxnLst>
                <a:cxn ang="0">
                  <a:pos x="609" y="0"/>
                </a:cxn>
                <a:cxn ang="0">
                  <a:pos x="609" y="0"/>
                </a:cxn>
                <a:cxn ang="0">
                  <a:pos x="0" y="0"/>
                </a:cxn>
              </a:cxnLst>
              <a:rect l="0" t="0" r="r" b="b"/>
              <a:pathLst>
                <a:path w="609">
                  <a:moveTo>
                    <a:pt x="609" y="0"/>
                  </a:moveTo>
                  <a:lnTo>
                    <a:pt x="609" y="0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6" name="Freeform 232"/>
            <p:cNvSpPr>
              <a:spLocks/>
            </p:cNvSpPr>
            <p:nvPr/>
          </p:nvSpPr>
          <p:spPr bwMode="auto">
            <a:xfrm>
              <a:off x="6432550" y="5083176"/>
              <a:ext cx="155575" cy="88900"/>
            </a:xfrm>
            <a:custGeom>
              <a:avLst/>
              <a:gdLst/>
              <a:ahLst/>
              <a:cxnLst>
                <a:cxn ang="0">
                  <a:pos x="232" y="141"/>
                </a:cxn>
                <a:cxn ang="0">
                  <a:pos x="232" y="141"/>
                </a:cxn>
                <a:cxn ang="0">
                  <a:pos x="232" y="142"/>
                </a:cxn>
                <a:cxn ang="0">
                  <a:pos x="0" y="71"/>
                </a:cxn>
                <a:cxn ang="0">
                  <a:pos x="230" y="0"/>
                </a:cxn>
                <a:cxn ang="0">
                  <a:pos x="164" y="70"/>
                </a:cxn>
                <a:cxn ang="0">
                  <a:pos x="232" y="141"/>
                </a:cxn>
              </a:cxnLst>
              <a:rect l="0" t="0" r="r" b="b"/>
              <a:pathLst>
                <a:path w="232" h="142">
                  <a:moveTo>
                    <a:pt x="232" y="141"/>
                  </a:moveTo>
                  <a:lnTo>
                    <a:pt x="232" y="141"/>
                  </a:lnTo>
                  <a:cubicBezTo>
                    <a:pt x="232" y="141"/>
                    <a:pt x="232" y="142"/>
                    <a:pt x="232" y="142"/>
                  </a:cubicBezTo>
                  <a:lnTo>
                    <a:pt x="0" y="71"/>
                  </a:lnTo>
                  <a:cubicBezTo>
                    <a:pt x="0" y="71"/>
                    <a:pt x="181" y="10"/>
                    <a:pt x="230" y="0"/>
                  </a:cubicBezTo>
                  <a:cubicBezTo>
                    <a:pt x="210" y="13"/>
                    <a:pt x="164" y="50"/>
                    <a:pt x="164" y="70"/>
                  </a:cubicBezTo>
                  <a:cubicBezTo>
                    <a:pt x="164" y="91"/>
                    <a:pt x="210" y="128"/>
                    <a:pt x="232" y="14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7" name="Freeform 233"/>
            <p:cNvSpPr>
              <a:spLocks/>
            </p:cNvSpPr>
            <p:nvPr/>
          </p:nvSpPr>
          <p:spPr bwMode="auto">
            <a:xfrm>
              <a:off x="7099300" y="5521326"/>
              <a:ext cx="482600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18" y="0"/>
                </a:cxn>
              </a:cxnLst>
              <a:rect l="0" t="0" r="r" b="b"/>
              <a:pathLst>
                <a:path w="718">
                  <a:moveTo>
                    <a:pt x="0" y="0"/>
                  </a:moveTo>
                  <a:lnTo>
                    <a:pt x="0" y="0"/>
                  </a:lnTo>
                  <a:lnTo>
                    <a:pt x="718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8" name="Freeform 234"/>
            <p:cNvSpPr>
              <a:spLocks/>
            </p:cNvSpPr>
            <p:nvPr/>
          </p:nvSpPr>
          <p:spPr bwMode="auto">
            <a:xfrm>
              <a:off x="7524750" y="5478463"/>
              <a:ext cx="153988" cy="873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31" y="70"/>
                </a:cxn>
                <a:cxn ang="0">
                  <a:pos x="1" y="142"/>
                </a:cxn>
                <a:cxn ang="0">
                  <a:pos x="67" y="72"/>
                </a:cxn>
                <a:cxn ang="0">
                  <a:pos x="0" y="0"/>
                </a:cxn>
              </a:cxnLst>
              <a:rect l="0" t="0" r="r" b="b"/>
              <a:pathLst>
                <a:path w="231" h="142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231" y="70"/>
                  </a:lnTo>
                  <a:cubicBezTo>
                    <a:pt x="231" y="70"/>
                    <a:pt x="50" y="132"/>
                    <a:pt x="1" y="142"/>
                  </a:cubicBezTo>
                  <a:cubicBezTo>
                    <a:pt x="22" y="129"/>
                    <a:pt x="67" y="92"/>
                    <a:pt x="67" y="72"/>
                  </a:cubicBezTo>
                  <a:cubicBezTo>
                    <a:pt x="67" y="51"/>
                    <a:pt x="21" y="14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9" name="Rectangle 235"/>
            <p:cNvSpPr>
              <a:spLocks noChangeArrowheads="1"/>
            </p:cNvSpPr>
            <p:nvPr/>
          </p:nvSpPr>
          <p:spPr bwMode="auto">
            <a:xfrm>
              <a:off x="7475538" y="5597526"/>
              <a:ext cx="188913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c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0" name="Rectangle 236"/>
            <p:cNvSpPr>
              <a:spLocks noChangeArrowheads="1"/>
            </p:cNvSpPr>
            <p:nvPr/>
          </p:nvSpPr>
          <p:spPr bwMode="auto">
            <a:xfrm>
              <a:off x="7564438" y="5697538"/>
              <a:ext cx="109538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1" name="Rectangle 237"/>
            <p:cNvSpPr>
              <a:spLocks noChangeArrowheads="1"/>
            </p:cNvSpPr>
            <p:nvPr/>
          </p:nvSpPr>
          <p:spPr bwMode="auto">
            <a:xfrm>
              <a:off x="7650163" y="5657851"/>
              <a:ext cx="84138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(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2" name="Rectangle 238"/>
            <p:cNvSpPr>
              <a:spLocks noChangeArrowheads="1"/>
            </p:cNvSpPr>
            <p:nvPr/>
          </p:nvSpPr>
          <p:spPr bwMode="auto">
            <a:xfrm>
              <a:off x="7685088" y="5630863"/>
              <a:ext cx="176213" cy="188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3" name="Rectangle 239"/>
            <p:cNvSpPr>
              <a:spLocks noChangeArrowheads="1"/>
            </p:cNvSpPr>
            <p:nvPr/>
          </p:nvSpPr>
          <p:spPr bwMode="auto">
            <a:xfrm>
              <a:off x="7788275" y="5630863"/>
              <a:ext cx="150813" cy="188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4" name="Rectangle 240"/>
            <p:cNvSpPr>
              <a:spLocks noChangeArrowheads="1"/>
            </p:cNvSpPr>
            <p:nvPr/>
          </p:nvSpPr>
          <p:spPr bwMode="auto">
            <a:xfrm>
              <a:off x="7859713" y="5630863"/>
              <a:ext cx="209550" cy="188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W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5" name="Rectangle 241"/>
            <p:cNvSpPr>
              <a:spLocks noChangeArrowheads="1"/>
            </p:cNvSpPr>
            <p:nvPr/>
          </p:nvSpPr>
          <p:spPr bwMode="auto">
            <a:xfrm>
              <a:off x="8001000" y="5630863"/>
              <a:ext cx="117475" cy="188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)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6" name="Rectangle 242"/>
            <p:cNvSpPr>
              <a:spLocks noChangeArrowheads="1"/>
            </p:cNvSpPr>
            <p:nvPr/>
          </p:nvSpPr>
          <p:spPr bwMode="auto">
            <a:xfrm>
              <a:off x="5807075" y="3686176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7" name="Rectangle 243"/>
            <p:cNvSpPr>
              <a:spLocks noChangeArrowheads="1"/>
            </p:cNvSpPr>
            <p:nvPr/>
          </p:nvSpPr>
          <p:spPr bwMode="auto">
            <a:xfrm>
              <a:off x="5895975" y="3686176"/>
              <a:ext cx="119063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8" name="Rectangle 244"/>
            <p:cNvSpPr>
              <a:spLocks noChangeArrowheads="1"/>
            </p:cNvSpPr>
            <p:nvPr/>
          </p:nvSpPr>
          <p:spPr bwMode="auto">
            <a:xfrm>
              <a:off x="5942013" y="3686176"/>
              <a:ext cx="1651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468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Strong flow shear can destabilize Kelvin-Helmholtz (K-H) instability in NSTX (Wang, TTF 2014)</a:t>
            </a:r>
            <a:endParaRPr lang="en-US" sz="28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6667500" cy="685799"/>
          </a:xfrm>
        </p:spPr>
        <p:txBody>
          <a:bodyPr>
            <a:noAutofit/>
          </a:bodyPr>
          <a:lstStyle/>
          <a:p>
            <a:r>
              <a:rPr lang="en-US" sz="2000" dirty="0" smtClean="0"/>
              <a:t>K-H instability expected for |</a:t>
            </a:r>
            <a:r>
              <a:rPr lang="en-US" sz="2000" dirty="0" err="1" smtClean="0"/>
              <a:t>ML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/</a:t>
            </a:r>
            <a:r>
              <a:rPr lang="en-US" sz="2000" dirty="0" err="1" smtClean="0"/>
              <a:t>L</a:t>
            </a:r>
            <a:r>
              <a:rPr lang="en-US" sz="2000" baseline="-25000" dirty="0" err="1" smtClean="0">
                <a:latin typeface="Symbol" panose="05050102010706020507" pitchFamily="18" charset="2"/>
              </a:rPr>
              <a:t>w</a:t>
            </a:r>
            <a:r>
              <a:rPr lang="en-US" sz="2000" dirty="0" smtClean="0"/>
              <a:t>|&gt;1 from linear analytic theory (</a:t>
            </a:r>
            <a:r>
              <a:rPr lang="en-US" sz="2000" dirty="0" err="1" smtClean="0"/>
              <a:t>Catto</a:t>
            </a:r>
            <a:r>
              <a:rPr lang="en-US" sz="2000" dirty="0" smtClean="0"/>
              <a:t>, 1973; </a:t>
            </a:r>
            <a:r>
              <a:rPr lang="en-US" sz="2000" dirty="0" err="1" smtClean="0"/>
              <a:t>Garbet</a:t>
            </a:r>
            <a:r>
              <a:rPr lang="en-US" sz="2000" dirty="0" smtClean="0"/>
              <a:t>, 1999)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042031"/>
            <a:ext cx="2133600" cy="170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19262"/>
            <a:ext cx="4552756" cy="1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0" y="1905001"/>
            <a:ext cx="4267200" cy="411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kern="0" dirty="0" smtClean="0"/>
              <a:t>K-H identified in global electrostatic ITG simulations for NSTX low </a:t>
            </a:r>
            <a:r>
              <a:rPr lang="en-US" sz="2000" b="0" i="0" kern="0" dirty="0" smtClean="0">
                <a:latin typeface="Symbol" panose="05050102010706020507" pitchFamily="18" charset="2"/>
              </a:rPr>
              <a:t>b</a:t>
            </a:r>
            <a:r>
              <a:rPr lang="en-US" sz="2000" b="0" i="0" kern="0" dirty="0" smtClean="0"/>
              <a:t> L-mode (Ren, 2013)</a:t>
            </a:r>
          </a:p>
          <a:p>
            <a:pPr lvl="1"/>
            <a:r>
              <a:rPr lang="en-US" sz="1800" b="0" i="0" kern="0" dirty="0" smtClean="0"/>
              <a:t>Mostly unstable K-H modes have finite k</a:t>
            </a:r>
            <a:r>
              <a:rPr lang="en-US" sz="1800" b="0" i="0" kern="0" baseline="-25000" dirty="0" smtClean="0"/>
              <a:t>|| </a:t>
            </a:r>
            <a:r>
              <a:rPr lang="en-US" sz="1800" b="0" i="0" kern="0" dirty="0" smtClean="0"/>
              <a:t>(shifted away from </a:t>
            </a:r>
            <a:r>
              <a:rPr lang="en-US" sz="1800" b="0" i="0" kern="0" dirty="0" err="1" smtClean="0"/>
              <a:t>nq</a:t>
            </a:r>
            <a:r>
              <a:rPr lang="en-US" sz="1800" b="0" i="0" kern="0" dirty="0" smtClean="0"/>
              <a:t>=m)</a:t>
            </a:r>
            <a:endParaRPr lang="en-US" sz="1800" b="0" i="0" kern="0" baseline="-25000" dirty="0" smtClean="0"/>
          </a:p>
          <a:p>
            <a:endParaRPr lang="en-US" sz="2000" b="0" i="0" kern="0" dirty="0" smtClean="0"/>
          </a:p>
          <a:p>
            <a:endParaRPr lang="en-US" sz="2000" b="0" i="0" kern="0" dirty="0" smtClean="0"/>
          </a:p>
          <a:p>
            <a:r>
              <a:rPr lang="en-US" sz="2000" b="0" i="0" kern="0" dirty="0" smtClean="0"/>
              <a:t>K-H/ITG + neoclassical close to experiment </a:t>
            </a:r>
            <a:r>
              <a:rPr lang="en-US" sz="2000" b="0" i="0" kern="0" dirty="0" smtClean="0">
                <a:latin typeface="Symbol" panose="05050102010706020507" pitchFamily="18" charset="2"/>
              </a:rPr>
              <a:t>c</a:t>
            </a:r>
            <a:r>
              <a:rPr lang="en-US" sz="2000" b="0" i="0" kern="0" baseline="-25000" dirty="0" smtClean="0"/>
              <a:t>i</a:t>
            </a:r>
          </a:p>
          <a:p>
            <a:pPr lvl="1"/>
            <a:r>
              <a:rPr lang="en-US" sz="1800" b="0" i="0" kern="0" dirty="0" smtClean="0"/>
              <a:t> </a:t>
            </a:r>
            <a:r>
              <a:rPr lang="en-US" sz="1800" b="0" i="0" kern="0" dirty="0" err="1" smtClean="0">
                <a:latin typeface="Symbol" panose="05050102010706020507" pitchFamily="18" charset="2"/>
              </a:rPr>
              <a:t>c</a:t>
            </a:r>
            <a:r>
              <a:rPr lang="en-US" sz="1800" b="0" i="0" kern="0" baseline="-25000" dirty="0" err="1" smtClean="0"/>
              <a:t>e</a:t>
            </a:r>
            <a:r>
              <a:rPr lang="en-US" sz="1800" b="0" i="0" kern="0" dirty="0" smtClean="0"/>
              <a:t> </a:t>
            </a:r>
            <a:r>
              <a:rPr lang="en-US" sz="1800" b="0" i="0" kern="0" dirty="0" err="1" smtClean="0"/>
              <a:t>underpredicted</a:t>
            </a:r>
            <a:endParaRPr lang="en-US" sz="1800" b="0" i="0" kern="0" dirty="0" smtClean="0"/>
          </a:p>
          <a:p>
            <a:pPr lvl="1"/>
            <a:r>
              <a:rPr lang="en-US" sz="1800" b="0" i="0" kern="0" dirty="0" smtClean="0"/>
              <a:t>ETG possibly important</a:t>
            </a:r>
            <a:endParaRPr lang="en-US" sz="1800" b="0" i="0" kern="0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3810000" y="3657600"/>
            <a:ext cx="533400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14"/>
          <p:cNvSpPr txBox="1">
            <a:spLocks noChangeArrowheads="1"/>
          </p:cNvSpPr>
          <p:nvPr/>
        </p:nvSpPr>
        <p:spPr bwMode="auto">
          <a:xfrm>
            <a:off x="5362238" y="2472092"/>
            <a:ext cx="904415" cy="276999"/>
          </a:xfrm>
          <a:prstGeom prst="rect">
            <a:avLst/>
          </a:prstGeom>
          <a:solidFill>
            <a:srgbClr val="D3EFF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i="0" dirty="0" smtClean="0">
                <a:solidFill>
                  <a:schemeClr val="tx1"/>
                </a:solidFill>
              </a:rPr>
              <a:t>GTS code</a:t>
            </a:r>
            <a:endParaRPr lang="en-US" altLang="en-US" i="0" dirty="0">
              <a:solidFill>
                <a:schemeClr val="tx1"/>
              </a:solidFill>
            </a:endParaRP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152400" y="5939135"/>
            <a:ext cx="3689859" cy="461665"/>
          </a:xfrm>
          <a:prstGeom prst="rect">
            <a:avLst/>
          </a:prstGeom>
          <a:solidFill>
            <a:srgbClr val="D3EFF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i="0" dirty="0" smtClean="0">
                <a:solidFill>
                  <a:schemeClr val="tx1"/>
                </a:solidFill>
              </a:rPr>
              <a:t>Nonlinear ETG simulations to be run in FY14-15 to investigate contribution in NSTX L-modes</a:t>
            </a:r>
            <a:endParaRPr lang="en-US" altLang="en-US" i="0" dirty="0">
              <a:solidFill>
                <a:schemeClr val="tx1"/>
              </a:solidFill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33825"/>
            <a:ext cx="2667000" cy="5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/>
          <p:nvPr/>
        </p:nvCxnSpPr>
        <p:spPr bwMode="auto">
          <a:xfrm>
            <a:off x="3842259" y="4876800"/>
            <a:ext cx="501141" cy="3048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8229600" y="38862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nq</a:t>
            </a:r>
            <a:r>
              <a:rPr lang="en-US" sz="1400" dirty="0" smtClean="0">
                <a:solidFill>
                  <a:srgbClr val="FF0000"/>
                </a:solidFill>
              </a:rPr>
              <a:t>=m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 flipV="1">
            <a:off x="7848600" y="3886200"/>
            <a:ext cx="457200" cy="13850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833" y="4572000"/>
            <a:ext cx="2257567" cy="19713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4578491"/>
            <a:ext cx="2320833" cy="196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6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New “kick” model for fast-ion transport predicts different </a:t>
            </a:r>
            <a:br>
              <a:rPr lang="en-US" sz="2800" dirty="0" smtClean="0"/>
            </a:br>
            <a:r>
              <a:rPr lang="en-US" sz="2800" dirty="0" smtClean="0"/>
              <a:t>J</a:t>
            </a:r>
            <a:r>
              <a:rPr lang="en-US" sz="2800" baseline="-25000" dirty="0" smtClean="0"/>
              <a:t>NB</a:t>
            </a:r>
            <a:r>
              <a:rPr lang="en-US" sz="2800" dirty="0" smtClean="0"/>
              <a:t>, ion/electron power split, inferred thermal transport</a:t>
            </a:r>
            <a:endParaRPr lang="en-US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4532"/>
            <a:ext cx="8153400" cy="546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22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14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Linear stability analysis of </a:t>
            </a:r>
            <a:r>
              <a:rPr lang="en-US" sz="2800" dirty="0" err="1" smtClean="0"/>
              <a:t>fishbones</a:t>
            </a:r>
            <a:r>
              <a:rPr lang="en-US" sz="2800" dirty="0" smtClean="0"/>
              <a:t> with M3D-K </a:t>
            </a:r>
            <a:br>
              <a:rPr lang="en-US" sz="2800" dirty="0" smtClean="0"/>
            </a:br>
            <a:r>
              <a:rPr lang="en-US" sz="2800" dirty="0" smtClean="0"/>
              <a:t>finds rotation / rotation shear destabilizing at elevated q</a:t>
            </a:r>
            <a:endParaRPr lang="en-US" sz="2800" dirty="0"/>
          </a:p>
        </p:txBody>
      </p:sp>
      <p:pic>
        <p:nvPicPr>
          <p:cNvPr id="4" name="Content Placeholder 18" descr="qmin_beta_com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30" b="-4930"/>
          <a:stretch>
            <a:fillRect/>
          </a:stretch>
        </p:blipFill>
        <p:spPr>
          <a:xfrm>
            <a:off x="886178" y="1066800"/>
            <a:ext cx="7343422" cy="4038600"/>
          </a:xfrm>
          <a:prstGeom prst="rect">
            <a:avLst/>
          </a:prstGeom>
        </p:spPr>
      </p:pic>
      <p:pic>
        <p:nvPicPr>
          <p:cNvPr id="7" name="Picture 6" descr="time=300.50, U_qmin1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136" y="4648200"/>
            <a:ext cx="1462864" cy="1828799"/>
          </a:xfrm>
          <a:prstGeom prst="rect">
            <a:avLst/>
          </a:prstGeom>
        </p:spPr>
      </p:pic>
      <p:pic>
        <p:nvPicPr>
          <p:cNvPr id="8" name="Picture 7" descr="time=300.50, U_rotation_off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1" y="4648200"/>
            <a:ext cx="1498662" cy="1873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24800" y="1524000"/>
            <a:ext cx="1143000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err="1" smtClean="0"/>
              <a:t>Guoyong</a:t>
            </a:r>
            <a:r>
              <a:rPr lang="en-US" sz="1200" i="1" dirty="0" smtClean="0"/>
              <a:t> Fu, Feng Wang</a:t>
            </a:r>
          </a:p>
          <a:p>
            <a:pPr algn="ctr"/>
            <a:r>
              <a:rPr lang="en-US" sz="900" b="1" i="1" dirty="0" smtClean="0"/>
              <a:t>NSTX-U / </a:t>
            </a:r>
            <a:r>
              <a:rPr lang="en-US" sz="900" b="1" i="1" dirty="0"/>
              <a:t>theory </a:t>
            </a:r>
            <a:r>
              <a:rPr lang="en-US" sz="900" b="1" i="1" dirty="0" smtClean="0"/>
              <a:t>partnership</a:t>
            </a:r>
            <a:endParaRPr lang="en-US" sz="1100" b="1" i="1" dirty="0"/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2651936" y="5105400"/>
            <a:ext cx="5029200" cy="1295400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Eigenfunction</a:t>
            </a:r>
            <a:r>
              <a:rPr lang="en-US" sz="2000" dirty="0" smtClean="0"/>
              <a:t> broadens with rotation</a:t>
            </a:r>
          </a:p>
          <a:p>
            <a:pPr lvl="1"/>
            <a:r>
              <a:rPr lang="en-US" sz="1600" dirty="0" smtClean="0"/>
              <a:t>Enhanced fast-ion transport or triggering / seeding of tearing modes?  </a:t>
            </a:r>
          </a:p>
          <a:p>
            <a:pPr lvl="1"/>
            <a:r>
              <a:rPr lang="en-US" sz="1600" dirty="0" smtClean="0"/>
              <a:t>Next step:  investigate with non-linear runs.</a:t>
            </a:r>
            <a:endParaRPr lang="en-US" sz="1600" dirty="0"/>
          </a:p>
        </p:txBody>
      </p:sp>
      <p:sp>
        <p:nvSpPr>
          <p:cNvPr id="11" name="Right Arrow 10"/>
          <p:cNvSpPr/>
          <p:nvPr/>
        </p:nvSpPr>
        <p:spPr>
          <a:xfrm>
            <a:off x="7162800" y="5105400"/>
            <a:ext cx="381000" cy="304800"/>
          </a:xfrm>
          <a:prstGeom prst="rightArrow">
            <a:avLst>
              <a:gd name="adj1" fmla="val 5000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7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r>
              <a:rPr lang="en-US" sz="2800" dirty="0" smtClean="0"/>
              <a:t>All modern </a:t>
            </a:r>
            <a:r>
              <a:rPr lang="en-US" sz="2800" dirty="0" err="1" smtClean="0"/>
              <a:t>tokamaks</a:t>
            </a:r>
            <a:r>
              <a:rPr lang="en-US" sz="2800" dirty="0" smtClean="0"/>
              <a:t> / STs use a “</a:t>
            </a:r>
            <a:r>
              <a:rPr lang="en-US" sz="2800" dirty="0" err="1" smtClean="0"/>
              <a:t>divertor</a:t>
            </a:r>
            <a:r>
              <a:rPr lang="en-US" sz="2800" dirty="0" smtClean="0"/>
              <a:t>” to </a:t>
            </a:r>
            <a:br>
              <a:rPr lang="en-US" sz="2800" dirty="0" smtClean="0"/>
            </a:br>
            <a:r>
              <a:rPr lang="en-US" sz="2800" dirty="0" smtClean="0"/>
              <a:t>control where power and particles are exhausted</a:t>
            </a:r>
            <a:endParaRPr lang="en-US" sz="2800" dirty="0"/>
          </a:p>
        </p:txBody>
      </p:sp>
      <p:pic>
        <p:nvPicPr>
          <p:cNvPr id="12290" name="Picture 2" descr="https://www.euro-fusion.org/wpcms/wp-content/uploads/2011/07/fig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35710"/>
            <a:ext cx="6705600" cy="51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 flipV="1">
            <a:off x="3200400" y="5791200"/>
            <a:ext cx="685800" cy="45720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733800" y="6015335"/>
            <a:ext cx="533992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Power / particles contact target plates here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3276600" y="2096666"/>
            <a:ext cx="1066800" cy="646534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208260" y="1718101"/>
            <a:ext cx="4783339" cy="7571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Power exhaust width outside main plasma can be very narrow (few mm)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4724400" y="2743200"/>
            <a:ext cx="1981200" cy="6096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648200" y="4038600"/>
            <a:ext cx="1066800" cy="5334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962400" y="4648200"/>
            <a:ext cx="1735347" cy="4572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114801" y="5105400"/>
            <a:ext cx="867672" cy="3048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114800" y="5638800"/>
            <a:ext cx="1735347" cy="3048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" y="5181600"/>
            <a:ext cx="1828800" cy="4572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93453" y="5715000"/>
            <a:ext cx="1735347" cy="4572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895600" y="1371600"/>
            <a:ext cx="1219199" cy="5334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800600" y="3657600"/>
            <a:ext cx="762000" cy="381000"/>
          </a:xfrm>
          <a:prstGeom prst="rect">
            <a:avLst/>
          </a:prstGeom>
          <a:solidFill>
            <a:srgbClr val="FFFFFF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66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3"/>
          <p:cNvSpPr>
            <a:spLocks noChangeArrowheads="1"/>
          </p:cNvSpPr>
          <p:nvPr/>
        </p:nvSpPr>
        <p:spPr bwMode="auto">
          <a:xfrm>
            <a:off x="0" y="762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298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i="0" dirty="0" smtClean="0">
                <a:solidFill>
                  <a:srgbClr val="336699"/>
                </a:solidFill>
                <a:latin typeface="Helvetica Neue"/>
                <a:cs typeface="Helvetica Neue"/>
              </a:rPr>
              <a:t>Design studies show ST potentially attractive </a:t>
            </a:r>
          </a:p>
          <a:p>
            <a:pPr algn="ctr" eaLnBrk="0" hangingPunct="0">
              <a:lnSpc>
                <a:spcPts val="298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i="0" dirty="0" smtClean="0">
                <a:solidFill>
                  <a:srgbClr val="336699"/>
                </a:solidFill>
                <a:latin typeface="Helvetica Neue"/>
                <a:cs typeface="Helvetica Neue"/>
              </a:rPr>
              <a:t>as Fusion Nuclear Science Facility (</a:t>
            </a:r>
            <a:r>
              <a:rPr lang="en-US" sz="3200" i="0" dirty="0" smtClean="0">
                <a:solidFill>
                  <a:srgbClr val="336699"/>
                </a:solidFill>
              </a:rPr>
              <a:t>FNSF)</a:t>
            </a:r>
            <a:endParaRPr lang="en-US" sz="3200" i="0" dirty="0">
              <a:solidFill>
                <a:srgbClr val="336699"/>
              </a:solidFill>
              <a:latin typeface="Helvetica Neue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21993" y="2667000"/>
            <a:ext cx="5364407" cy="3657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27013" indent="-227013">
              <a:spcAft>
                <a:spcPts val="300"/>
              </a:spcAft>
            </a:pPr>
            <a:r>
              <a:rPr lang="en-US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ST-FNSF projected to access high neutron wall loading at moderate size and fusion power</a:t>
            </a:r>
          </a:p>
          <a:p>
            <a:pPr marL="339725" lvl="1" indent="-171450">
              <a:spcAft>
                <a:spcPts val="300"/>
              </a:spcAft>
            </a:pPr>
            <a:r>
              <a:rPr lang="en-US" i="0" kern="0" dirty="0" err="1" smtClean="0">
                <a:solidFill>
                  <a:srgbClr val="33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</a:t>
            </a:r>
            <a:r>
              <a:rPr lang="en-US" i="0" kern="0" baseline="-25000" dirty="0" err="1" smtClean="0">
                <a:solidFill>
                  <a:srgbClr val="33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</a:t>
            </a:r>
            <a:r>
              <a:rPr lang="en-US" i="0" kern="0" dirty="0" smtClean="0">
                <a:solidFill>
                  <a:srgbClr val="33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~ 1-2 MW/m</a:t>
            </a:r>
            <a:r>
              <a:rPr lang="en-US" i="0" kern="0" baseline="30000" dirty="0" smtClean="0">
                <a:solidFill>
                  <a:srgbClr val="33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</a:t>
            </a:r>
            <a:r>
              <a:rPr lang="en-US" i="0" kern="0" dirty="0" smtClean="0">
                <a:solidFill>
                  <a:srgbClr val="33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, </a:t>
            </a:r>
            <a:r>
              <a:rPr lang="en-US" kern="0" dirty="0" smtClean="0">
                <a:solidFill>
                  <a:srgbClr val="33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</a:t>
            </a:r>
            <a:r>
              <a:rPr lang="en-US" kern="0" baseline="-25000" dirty="0" smtClean="0">
                <a:solidFill>
                  <a:srgbClr val="33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kern="0" dirty="0">
                <a:solidFill>
                  <a:srgbClr val="33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~ </a:t>
            </a:r>
            <a:r>
              <a:rPr lang="en-US" kern="0" dirty="0" smtClean="0">
                <a:solidFill>
                  <a:srgbClr val="33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0.8-1.8m, </a:t>
            </a:r>
            <a:r>
              <a:rPr lang="en-US" i="0" kern="0" dirty="0" err="1" smtClean="0">
                <a:solidFill>
                  <a:srgbClr val="33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</a:t>
            </a:r>
            <a:r>
              <a:rPr lang="en-US" i="0" kern="0" baseline="-25000" dirty="0" err="1" smtClean="0">
                <a:solidFill>
                  <a:srgbClr val="33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fusion</a:t>
            </a:r>
            <a:r>
              <a:rPr lang="en-US" i="0" kern="0" baseline="-25000" dirty="0" smtClean="0">
                <a:solidFill>
                  <a:srgbClr val="33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i="0" kern="0" dirty="0" smtClean="0">
                <a:solidFill>
                  <a:srgbClr val="3366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~ 50-200MW</a:t>
            </a:r>
          </a:p>
          <a:p>
            <a:pPr marL="227013" indent="-227013">
              <a:lnSpc>
                <a:spcPct val="150000"/>
              </a:lnSpc>
              <a:spcAft>
                <a:spcPts val="300"/>
              </a:spcAft>
            </a:pPr>
            <a:r>
              <a:rPr lang="en-US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Modular, simplified maintenance </a:t>
            </a:r>
          </a:p>
          <a:p>
            <a:pPr marL="227013" indent="-227013">
              <a:spcAft>
                <a:spcPts val="300"/>
              </a:spcAft>
            </a:pPr>
            <a:r>
              <a:rPr lang="en-US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Tritium breeding ratio (TBR) </a:t>
            </a:r>
            <a:r>
              <a:rPr lang="en-US" i="0" kern="0" dirty="0" smtClean="0">
                <a:latin typeface="Arial"/>
                <a:cs typeface="Arial"/>
              </a:rPr>
              <a:t>≈</a:t>
            </a:r>
            <a:r>
              <a:rPr lang="en-US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marL="339725" lvl="1" indent="-171450">
              <a:spcAft>
                <a:spcPts val="300"/>
              </a:spcAft>
            </a:pPr>
            <a:r>
              <a:rPr lang="en-US" sz="1800" i="0" kern="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only/primarily outboar</a:t>
            </a:r>
            <a:r>
              <a:rPr lang="en-US" sz="1800" kern="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breeding </a:t>
            </a:r>
            <a:r>
              <a:rPr lang="en-US" sz="1800" kern="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800" i="0" kern="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equires sufficiently large R, careful design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1186494"/>
            <a:ext cx="8839200" cy="11757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 Neue"/>
                <a:cs typeface="Helvetica Neue"/>
              </a:rPr>
              <a:t>FNSF </a:t>
            </a:r>
            <a:r>
              <a:rPr lang="en-US" sz="2400" dirty="0">
                <a:latin typeface="Helvetica Neue"/>
                <a:cs typeface="Helvetica Neue"/>
              </a:rPr>
              <a:t>can help develop reliable fusion </a:t>
            </a:r>
            <a:r>
              <a:rPr lang="en-US" sz="2400" dirty="0" smtClean="0">
                <a:latin typeface="Helvetica Neue"/>
                <a:cs typeface="Helvetica Neue"/>
              </a:rPr>
              <a:t>nuclear components</a:t>
            </a:r>
            <a:endParaRPr lang="en-US" sz="2800" i="0" dirty="0" smtClean="0">
              <a:latin typeface="Helvetica Neue"/>
              <a:cs typeface="Helvetica Neue"/>
            </a:endParaRPr>
          </a:p>
          <a:p>
            <a:pPr marL="800100" lvl="1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336699"/>
                </a:solidFill>
                <a:latin typeface="Helvetica Neue"/>
                <a:cs typeface="Helvetica Neue"/>
              </a:rPr>
              <a:t>Substantial integrated R&amp;D, testing needed to develop components</a:t>
            </a:r>
            <a:endParaRPr lang="en-US" sz="2000" dirty="0">
              <a:solidFill>
                <a:srgbClr val="336699"/>
              </a:solidFill>
              <a:latin typeface="Helvetica Neue"/>
              <a:cs typeface="Helvetica Neue"/>
            </a:endParaRPr>
          </a:p>
          <a:p>
            <a:pPr marL="800100" lvl="1" indent="-342900">
              <a:lnSpc>
                <a:spcPct val="11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i="0" dirty="0" smtClean="0">
                <a:solidFill>
                  <a:srgbClr val="336699"/>
                </a:solidFill>
                <a:latin typeface="Helvetica Neue"/>
                <a:cs typeface="Helvetica Neue"/>
              </a:rPr>
              <a:t>An FNSF facility should be:  </a:t>
            </a:r>
            <a:r>
              <a:rPr lang="en-US" sz="2000" i="0" dirty="0" smtClean="0">
                <a:solidFill>
                  <a:srgbClr val="FF0000"/>
                </a:solidFill>
                <a:latin typeface="Helvetica Neue"/>
                <a:cs typeface="Helvetica Neue"/>
              </a:rPr>
              <a:t>modest </a:t>
            </a:r>
            <a:r>
              <a:rPr lang="en-US" sz="2000" i="0" dirty="0">
                <a:solidFill>
                  <a:srgbClr val="FF0000"/>
                </a:solidFill>
                <a:latin typeface="Helvetica Neue"/>
                <a:cs typeface="Helvetica Neue"/>
              </a:rPr>
              <a:t>cost, low T, and </a:t>
            </a:r>
            <a:r>
              <a:rPr lang="en-US" sz="2000" i="0" dirty="0" smtClean="0">
                <a:solidFill>
                  <a:srgbClr val="FF0000"/>
                </a:solidFill>
                <a:latin typeface="Helvetica Neue"/>
                <a:cs typeface="Helvetica Neue"/>
              </a:rPr>
              <a:t>reliable</a:t>
            </a:r>
            <a:endParaRPr lang="en-US" sz="2000" i="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181" y="2667000"/>
            <a:ext cx="262181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/>
          <p:nvPr/>
        </p:nvSpPr>
        <p:spPr bwMode="auto">
          <a:xfrm>
            <a:off x="5181600" y="4343400"/>
            <a:ext cx="1066800" cy="581325"/>
          </a:xfrm>
          <a:prstGeom prst="rightArrow">
            <a:avLst>
              <a:gd name="adj1" fmla="val 65822"/>
              <a:gd name="adj2" fmla="val 50000"/>
            </a:avLst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9126" y="6172200"/>
            <a:ext cx="2906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PPPL ST-FNSF concept</a:t>
            </a:r>
            <a:endParaRPr lang="en-US" i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1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FY15 modelling </a:t>
            </a:r>
            <a:r>
              <a:rPr lang="en-US" sz="2800" dirty="0" smtClean="0">
                <a:sym typeface="Wingdings" panose="05000000000000000000" pitchFamily="2" charset="2"/>
              </a:rPr>
              <a:t> </a:t>
            </a:r>
            <a:r>
              <a:rPr lang="en-US" sz="2800" dirty="0" smtClean="0"/>
              <a:t>outboard row of high-Z tiles can access high heat-flux, maintain operational flexibility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621" y="1295400"/>
            <a:ext cx="5583179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Shape developed to perform dedicated tests on outboard PFCs</a:t>
            </a:r>
          </a:p>
          <a:p>
            <a:pPr lvl="1"/>
            <a:r>
              <a:rPr lang="en-US" dirty="0" smtClean="0"/>
              <a:t>ISOLVER free-boundary solver utilized with specified </a:t>
            </a:r>
            <a:r>
              <a:rPr lang="el-GR" dirty="0" smtClean="0"/>
              <a:t>β</a:t>
            </a:r>
            <a:r>
              <a:rPr lang="en-US" baseline="-25000" dirty="0" smtClean="0"/>
              <a:t>N</a:t>
            </a:r>
          </a:p>
          <a:p>
            <a:pPr lvl="1"/>
            <a:r>
              <a:rPr lang="en-US" dirty="0" smtClean="0"/>
              <a:t>0D-analysis obtains heating power for assumed confinement multiplier H</a:t>
            </a:r>
            <a:r>
              <a:rPr lang="en-US" baseline="-25000" dirty="0" smtClean="0"/>
              <a:t>98y2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Zero-radiation power exhaust provides heat flux figure-of-merit (FOM) </a:t>
            </a:r>
          </a:p>
          <a:p>
            <a:pPr lvl="1"/>
            <a:r>
              <a:rPr lang="en-US" dirty="0" smtClean="0"/>
              <a:t>FOM calculates incident power accounting for magnetic shaping only</a:t>
            </a:r>
          </a:p>
          <a:p>
            <a:pPr lvl="1"/>
            <a:r>
              <a:rPr lang="en-US" dirty="0" smtClean="0"/>
              <a:t>High-Z shape FOM is 66% of similar full-power, high-</a:t>
            </a:r>
            <a:r>
              <a:rPr lang="en-US" dirty="0" err="1" smtClean="0"/>
              <a:t>triangularity</a:t>
            </a:r>
            <a:r>
              <a:rPr lang="en-US" dirty="0" smtClean="0"/>
              <a:t> scenario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117076" y="1327508"/>
            <a:ext cx="2779710" cy="5161017"/>
            <a:chOff x="2796038" y="-3224246"/>
            <a:chExt cx="2779769" cy="5161017"/>
          </a:xfrm>
        </p:grpSpPr>
        <p:grpSp>
          <p:nvGrpSpPr>
            <p:cNvPr id="15" name="Group 14"/>
            <p:cNvGrpSpPr/>
            <p:nvPr/>
          </p:nvGrpSpPr>
          <p:grpSpPr>
            <a:xfrm>
              <a:off x="2796038" y="-3224246"/>
              <a:ext cx="2690079" cy="2507383"/>
              <a:chOff x="3883145" y="-4322280"/>
              <a:chExt cx="3735989" cy="3361285"/>
            </a:xfrm>
          </p:grpSpPr>
          <p:pic>
            <p:nvPicPr>
              <p:cNvPr id="20" name="Picture 1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3145" y="-4274437"/>
                <a:ext cx="3735989" cy="3313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Box 6"/>
              <p:cNvSpPr txBox="1"/>
              <p:nvPr/>
            </p:nvSpPr>
            <p:spPr>
              <a:xfrm>
                <a:off x="4338989" y="-4322280"/>
                <a:ext cx="3080120" cy="50548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>
                <a:noAutofit/>
              </a:bodyPr>
              <a:lstStyle/>
              <a:p>
                <a:pPr marL="0" marR="0" algn="ctr" fontAlgn="base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i="1" kern="1200" dirty="0" smtClean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FOM </a:t>
                </a:r>
                <a:r>
                  <a:rPr lang="en-US" b="1" i="1" kern="1200" dirty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~ 60 MW/m</a:t>
                </a:r>
                <a:r>
                  <a:rPr lang="en-US" b="1" i="1" kern="1200" baseline="30000" dirty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2</a:t>
                </a:r>
                <a:endParaRPr lang="en-US" dirty="0">
                  <a:effectLst/>
                  <a:latin typeface="Times New Roman"/>
                  <a:ea typeface="Times New Roman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806370" y="-397246"/>
              <a:ext cx="2769437" cy="2334017"/>
              <a:chOff x="161839" y="-1341689"/>
              <a:chExt cx="3578810" cy="3173818"/>
            </a:xfrm>
          </p:grpSpPr>
          <p:pic>
            <p:nvPicPr>
              <p:cNvPr id="17" name="Picture 1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839" y="-1341689"/>
                <a:ext cx="3578810" cy="3173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Box 5"/>
              <p:cNvSpPr txBox="1"/>
              <p:nvPr/>
            </p:nvSpPr>
            <p:spPr>
              <a:xfrm>
                <a:off x="474169" y="-1341689"/>
                <a:ext cx="2983899" cy="59035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>
                <a:noAutofit/>
              </a:bodyPr>
              <a:lstStyle/>
              <a:p>
                <a:pPr marL="0" marR="0" algn="ctr" fontAlgn="base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i="1" kern="1200" dirty="0" smtClean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FOM </a:t>
                </a:r>
                <a:r>
                  <a:rPr lang="en-US" b="1" i="1" kern="1200" dirty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~ 40 MW/m</a:t>
                </a:r>
                <a:r>
                  <a:rPr lang="en-US" b="1" i="1" kern="1200" baseline="30000" dirty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2</a:t>
                </a:r>
                <a:endParaRPr lang="en-US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 bwMode="auto">
              <a:xfrm flipV="1">
                <a:off x="2005633" y="987517"/>
                <a:ext cx="171146" cy="69251"/>
              </a:xfrm>
              <a:prstGeom prst="line">
                <a:avLst/>
              </a:prstGeom>
              <a:noFill/>
              <a:ln w="76200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" name="TextBox 1"/>
          <p:cNvSpPr txBox="1"/>
          <p:nvPr/>
        </p:nvSpPr>
        <p:spPr>
          <a:xfrm>
            <a:off x="5972081" y="990600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High-performance discharge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019800" y="374546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High-Z reference discharge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76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3"/>
          <p:cNvSpPr>
            <a:spLocks noChangeArrowheads="1"/>
          </p:cNvSpPr>
          <p:nvPr/>
        </p:nvSpPr>
        <p:spPr bwMode="auto">
          <a:xfrm>
            <a:off x="0" y="76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Helicity Injection </a:t>
            </a:r>
            <a:r>
              <a:rPr lang="en-US" sz="2800" dirty="0" smtClean="0">
                <a:solidFill>
                  <a:srgbClr val="336699"/>
                </a:solidFill>
              </a:rPr>
              <a:t>is</a:t>
            </a: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 </a:t>
            </a:r>
            <a:r>
              <a:rPr lang="en-US" sz="2800" dirty="0">
                <a:solidFill>
                  <a:srgbClr val="336699"/>
                </a:solidFill>
              </a:rPr>
              <a:t>e</a:t>
            </a: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fficient </a:t>
            </a:r>
            <a:r>
              <a:rPr lang="en-US" sz="2800" dirty="0">
                <a:solidFill>
                  <a:srgbClr val="336699"/>
                </a:solidFill>
              </a:rPr>
              <a:t>m</a:t>
            </a: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ethod for current </a:t>
            </a:r>
            <a:r>
              <a:rPr lang="en-US" sz="2800" dirty="0">
                <a:solidFill>
                  <a:srgbClr val="336699"/>
                </a:solidFill>
              </a:rPr>
              <a:t>i</a:t>
            </a: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nitiation</a:t>
            </a:r>
          </a:p>
          <a:p>
            <a:pPr algn="ctr" eaLnBrk="0" hangingPunct="0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 smtClean="0">
                <a:solidFill>
                  <a:srgbClr val="C00000"/>
                </a:solidFill>
                <a:latin typeface="Helvetica Neue" charset="0"/>
                <a:ea typeface="ＭＳ Ｐゴシック" pitchFamily="34" charset="-128"/>
              </a:rPr>
              <a:t>Coaxial Helicity Injection (CHI) </a:t>
            </a:r>
            <a:r>
              <a:rPr lang="en-US" sz="2400" dirty="0">
                <a:solidFill>
                  <a:srgbClr val="C00000"/>
                </a:solidFill>
                <a:latin typeface="Helvetica Neue" charset="0"/>
              </a:rPr>
              <a:t>c</a:t>
            </a:r>
            <a:r>
              <a:rPr lang="en-US" sz="2400" i="0" dirty="0" smtClean="0">
                <a:solidFill>
                  <a:srgbClr val="C00000"/>
                </a:solidFill>
                <a:latin typeface="Helvetica Neue" charset="0"/>
                <a:ea typeface="ＭＳ Ｐゴシック" pitchFamily="34" charset="-128"/>
              </a:rPr>
              <a:t>oncepts </a:t>
            </a:r>
            <a:r>
              <a:rPr lang="en-US" sz="2400" dirty="0" smtClean="0">
                <a:solidFill>
                  <a:srgbClr val="C00000"/>
                </a:solidFill>
                <a:latin typeface="Helvetica Neue" charset="0"/>
              </a:rPr>
              <a:t>b</a:t>
            </a:r>
            <a:r>
              <a:rPr lang="en-US" sz="2400" i="0" dirty="0" smtClean="0">
                <a:solidFill>
                  <a:srgbClr val="C00000"/>
                </a:solidFill>
                <a:latin typeface="Helvetica Neue" charset="0"/>
                <a:ea typeface="ＭＳ Ｐゴシック" pitchFamily="34" charset="-128"/>
              </a:rPr>
              <a:t>eing developed</a:t>
            </a:r>
            <a:endParaRPr lang="en-US" sz="1600" i="0" dirty="0">
              <a:solidFill>
                <a:srgbClr val="C00000"/>
              </a:solidFill>
              <a:latin typeface="Helvetica Neue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943100" y="2066286"/>
            <a:ext cx="143933" cy="15240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037164" y="4470833"/>
            <a:ext cx="186267" cy="17780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010833" y="2218680"/>
            <a:ext cx="194734" cy="194733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8" name="Text Box 1"/>
          <p:cNvSpPr txBox="1">
            <a:spLocks noChangeArrowheads="1"/>
          </p:cNvSpPr>
          <p:nvPr/>
        </p:nvSpPr>
        <p:spPr bwMode="auto">
          <a:xfrm>
            <a:off x="1" y="957764"/>
            <a:ext cx="3746500" cy="70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buNone/>
            </a:pP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CHI developed on HIT</a:t>
            </a:r>
            <a:r>
              <a:rPr lang="en-US" sz="2000" dirty="0"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,</a:t>
            </a:r>
            <a:r>
              <a:rPr kumimoji="0" lang="en-US" sz="2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 HIT-II</a:t>
            </a:r>
          </a:p>
          <a:p>
            <a:pPr algn="ctr" defTabSz="914400">
              <a:buNone/>
            </a:pPr>
            <a:r>
              <a:rPr lang="en-US" sz="2000" dirty="0" smtClean="0"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T</a:t>
            </a:r>
            <a:r>
              <a:rPr kumimoji="0" lang="en-US" sz="2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ransferred to NSTX / NSTX-U</a:t>
            </a:r>
            <a:endParaRPr kumimoji="0" lang="en-US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ÇlÇr ñæí©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413000" y="2282180"/>
            <a:ext cx="228600" cy="203200"/>
          </a:xfrm>
          <a:prstGeom prst="rect">
            <a:avLst/>
          </a:prstGeom>
          <a:solidFill>
            <a:srgbClr val="EEF9F4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041400" y="4479280"/>
            <a:ext cx="228600" cy="203200"/>
          </a:xfrm>
          <a:prstGeom prst="rect">
            <a:avLst/>
          </a:prstGeom>
          <a:solidFill>
            <a:srgbClr val="EEF9F4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30" name="Text Box 1"/>
          <p:cNvSpPr txBox="1">
            <a:spLocks noChangeArrowheads="1"/>
          </p:cNvSpPr>
          <p:nvPr/>
        </p:nvSpPr>
        <p:spPr bwMode="auto">
          <a:xfrm>
            <a:off x="4393864" y="945064"/>
            <a:ext cx="4512623" cy="49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buNone/>
            </a:pP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Discharge </a:t>
            </a: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evolution of 160 kA closed flux current produced by CHI alone in </a:t>
            </a: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NSTX</a:t>
            </a:r>
            <a:endParaRPr lang="en-US" sz="18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37921" y="1616275"/>
            <a:ext cx="3308454" cy="4860725"/>
            <a:chOff x="882546" y="1590875"/>
            <a:chExt cx="3308454" cy="48607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7600" y="3942377"/>
              <a:ext cx="2855518" cy="250922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2546" y="1590875"/>
              <a:ext cx="3308454" cy="2409625"/>
            </a:xfrm>
            <a:prstGeom prst="rect">
              <a:avLst/>
            </a:prstGeom>
          </p:spPr>
        </p:pic>
      </p:grpSp>
      <p:sp>
        <p:nvSpPr>
          <p:cNvPr id="41" name="Text Box 1"/>
          <p:cNvSpPr txBox="1">
            <a:spLocks noChangeArrowheads="1"/>
          </p:cNvSpPr>
          <p:nvPr/>
        </p:nvSpPr>
        <p:spPr bwMode="auto">
          <a:xfrm>
            <a:off x="1130298" y="6150276"/>
            <a:ext cx="2084656" cy="2483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xtLst/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buNone/>
            </a:pP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. Raman et al., </a:t>
            </a:r>
            <a:r>
              <a:rPr lang="en-US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PRL 2006</a:t>
            </a:r>
            <a:endParaRPr lang="en-US" sz="12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45" y="1752600"/>
            <a:ext cx="3575755" cy="408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4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CHI in NSTX has resemblance to 2D Sweet-Parker </a:t>
            </a:r>
            <a:r>
              <a:rPr lang="en-US" sz="3200" dirty="0"/>
              <a:t>reconnection (NIMROD </a:t>
            </a:r>
            <a:r>
              <a:rPr lang="en-US" sz="3200" dirty="0" smtClean="0"/>
              <a:t>simulations)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093138" y="1295400"/>
            <a:ext cx="4898462" cy="212513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10000"/>
              </a:buClr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Toroidal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electric field generated in injector region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by reduction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of injector voltage and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current </a:t>
            </a:r>
            <a:endParaRPr lang="en-US" altLang="en-US" b="0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010000"/>
              </a:buClr>
            </a:pPr>
            <a:r>
              <a:rPr lang="en-US" altLang="en-US" sz="1800" b="0" i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1800" b="0" i="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toroidal</a:t>
            </a:r>
            <a:r>
              <a:rPr lang="en-US" altLang="en-US" sz="1800" b="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r>
              <a:rPr lang="en-US" altLang="en-US" sz="1800" b="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0" i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1800" b="0" i="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poloidal</a:t>
            </a:r>
            <a:r>
              <a:rPr lang="en-US" altLang="en-US" sz="1800" b="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drift brings oppositely directed field lines closer and causes reconnection, generating closed flux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61913" y="6056066"/>
            <a:ext cx="2960911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tx1"/>
                </a:solidFill>
              </a:rPr>
              <a:t>F. Ebrahimi, </a:t>
            </a:r>
            <a:r>
              <a:rPr lang="en-US" sz="1400" i="1" dirty="0" err="1" smtClean="0">
                <a:solidFill>
                  <a:schemeClr val="tx1"/>
                </a:solidFill>
              </a:rPr>
              <a:t>PoP</a:t>
            </a:r>
            <a:r>
              <a:rPr lang="en-US" sz="1400" i="1" dirty="0" smtClean="0">
                <a:solidFill>
                  <a:schemeClr val="tx1"/>
                </a:solidFill>
              </a:rPr>
              <a:t> 2013, </a:t>
            </a:r>
            <a:r>
              <a:rPr lang="en-US" sz="1400" i="1" dirty="0" err="1" smtClean="0">
                <a:solidFill>
                  <a:schemeClr val="tx1"/>
                </a:solidFill>
              </a:rPr>
              <a:t>PoP</a:t>
            </a:r>
            <a:r>
              <a:rPr lang="en-US" sz="1400" i="1" dirty="0" smtClean="0">
                <a:solidFill>
                  <a:schemeClr val="tx1"/>
                </a:solidFill>
              </a:rPr>
              <a:t> 2014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14800" y="3912381"/>
            <a:ext cx="4886554" cy="202275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10000"/>
              </a:buClr>
            </a:pPr>
            <a:r>
              <a:rPr lang="en-US" altLang="en-US" b="0" i="0" dirty="0">
                <a:latin typeface="Arial" panose="020B0604020202020204" pitchFamily="34" charset="0"/>
                <a:cs typeface="Arial" panose="020B0604020202020204" pitchFamily="34" charset="0"/>
              </a:rPr>
              <a:t>Elongated Sweet-Parker-type current </a:t>
            </a:r>
            <a:r>
              <a:rPr lang="en-US" altLang="en-US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sheet</a:t>
            </a:r>
            <a:endParaRPr lang="en-US" altLang="en-US" sz="1800" b="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10000"/>
              </a:buClr>
            </a:pPr>
            <a:r>
              <a:rPr lang="en-US" altLang="en-US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n &gt; 0 modes / MHD not strongly impacting 2D reconnection</a:t>
            </a:r>
            <a:endParaRPr lang="en-US" alt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0" y="1021207"/>
            <a:ext cx="4018153" cy="5534702"/>
            <a:chOff x="0" y="1072007"/>
            <a:chExt cx="4018153" cy="5534702"/>
          </a:xfrm>
        </p:grpSpPr>
        <p:grpSp>
          <p:nvGrpSpPr>
            <p:cNvPr id="26" name="Group 25"/>
            <p:cNvGrpSpPr/>
            <p:nvPr/>
          </p:nvGrpSpPr>
          <p:grpSpPr>
            <a:xfrm>
              <a:off x="0" y="3210983"/>
              <a:ext cx="4018153" cy="3395726"/>
              <a:chOff x="0" y="3210983"/>
              <a:chExt cx="4018153" cy="3395726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0" y="3210983"/>
                <a:ext cx="4018153" cy="3395726"/>
                <a:chOff x="0" y="1670050"/>
                <a:chExt cx="4018153" cy="3395726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1670050"/>
                  <a:ext cx="4018153" cy="3395726"/>
                </a:xfrm>
                <a:prstGeom prst="rect">
                  <a:avLst/>
                </a:prstGeom>
              </p:spPr>
            </p:pic>
            <p:cxnSp>
              <p:nvCxnSpPr>
                <p:cNvPr id="5" name="Straight Arrow Connector 4"/>
                <p:cNvCxnSpPr/>
                <p:nvPr/>
              </p:nvCxnSpPr>
              <p:spPr bwMode="auto">
                <a:xfrm>
                  <a:off x="1346200" y="3124200"/>
                  <a:ext cx="753533" cy="414867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8" name="Straight Arrow Connector 7"/>
                <p:cNvCxnSpPr/>
                <p:nvPr/>
              </p:nvCxnSpPr>
              <p:spPr bwMode="auto">
                <a:xfrm flipH="1" flipV="1">
                  <a:off x="2582333" y="3767667"/>
                  <a:ext cx="778934" cy="397933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2" name="Straight Arrow Connector 11"/>
                <p:cNvCxnSpPr/>
                <p:nvPr/>
              </p:nvCxnSpPr>
              <p:spPr bwMode="auto">
                <a:xfrm flipV="1">
                  <a:off x="2548467" y="2429933"/>
                  <a:ext cx="347133" cy="711200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4" name="Straight Arrow Connector 13"/>
                <p:cNvCxnSpPr/>
                <p:nvPr/>
              </p:nvCxnSpPr>
              <p:spPr bwMode="auto">
                <a:xfrm flipH="1">
                  <a:off x="2006600" y="4064000"/>
                  <a:ext cx="152400" cy="381000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15" name="TextBox 14"/>
                <p:cNvSpPr txBox="1"/>
                <p:nvPr/>
              </p:nvSpPr>
              <p:spPr>
                <a:xfrm>
                  <a:off x="1481666" y="1964267"/>
                  <a:ext cx="23647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0" dirty="0" smtClean="0">
                      <a:solidFill>
                        <a:schemeClr val="tx1"/>
                      </a:solidFill>
                    </a:rPr>
                    <a:t>Direction of plasma flows</a:t>
                  </a:r>
                </a:p>
                <a:p>
                  <a:r>
                    <a:rPr lang="en-US" sz="1400" i="0" dirty="0" smtClean="0">
                      <a:solidFill>
                        <a:schemeClr val="tx1"/>
                      </a:solidFill>
                    </a:rPr>
                    <a:t>In Injector Region only</a:t>
                  </a:r>
                  <a:endParaRPr lang="en-US" sz="1400" i="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24" name="Straight Arrow Connector 23"/>
              <p:cNvCxnSpPr/>
              <p:nvPr/>
            </p:nvCxnSpPr>
            <p:spPr bwMode="auto">
              <a:xfrm flipH="1">
                <a:off x="2404533" y="4851400"/>
                <a:ext cx="474134" cy="321733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2904067" y="4512734"/>
                <a:ext cx="925654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/>
                  <a:t>Current</a:t>
                </a:r>
              </a:p>
              <a:p>
                <a:r>
                  <a:rPr lang="en-US" sz="1600" i="0" dirty="0" smtClean="0"/>
                  <a:t>sheet</a:t>
                </a:r>
                <a:endParaRPr lang="en-US" sz="1600" i="0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214966" y="1072007"/>
              <a:ext cx="2472690" cy="2255393"/>
              <a:chOff x="1214966" y="1072007"/>
              <a:chExt cx="2472690" cy="2255393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4966" y="1072007"/>
                <a:ext cx="2472690" cy="2255393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 bwMode="auto">
              <a:xfrm>
                <a:off x="1532466" y="2514600"/>
                <a:ext cx="45719" cy="330199"/>
              </a:xfrm>
              <a:prstGeom prst="rect">
                <a:avLst/>
              </a:prstGeom>
              <a:solidFill>
                <a:srgbClr val="FF3300"/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</p:grpSp>
        <p:cxnSp>
          <p:nvCxnSpPr>
            <p:cNvPr id="34" name="Straight Connector 33"/>
            <p:cNvCxnSpPr/>
            <p:nvPr/>
          </p:nvCxnSpPr>
          <p:spPr bwMode="auto">
            <a:xfrm flipH="1">
              <a:off x="736600" y="3210983"/>
              <a:ext cx="914400" cy="268817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6" name="Straight Arrow Connector 35"/>
            <p:cNvCxnSpPr/>
            <p:nvPr/>
          </p:nvCxnSpPr>
          <p:spPr bwMode="auto">
            <a:xfrm>
              <a:off x="2226733" y="3210983"/>
              <a:ext cx="1727200" cy="26035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1" name="Bent Arrow 20"/>
          <p:cNvSpPr/>
          <p:nvPr/>
        </p:nvSpPr>
        <p:spPr bwMode="auto">
          <a:xfrm>
            <a:off x="474134" y="2489200"/>
            <a:ext cx="872066" cy="829733"/>
          </a:xfrm>
          <a:prstGeom prst="bentArrow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83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r="7295"/>
          <a:stretch>
            <a:fillRect/>
          </a:stretch>
        </p:blipFill>
        <p:spPr bwMode="auto">
          <a:xfrm>
            <a:off x="0" y="2330450"/>
            <a:ext cx="12954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79" descr="NB2 i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660900"/>
            <a:ext cx="143351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81"/>
          <p:cNvSpPr txBox="1">
            <a:spLocks noChangeArrowheads="1"/>
          </p:cNvSpPr>
          <p:nvPr/>
        </p:nvSpPr>
        <p:spPr bwMode="auto">
          <a:xfrm>
            <a:off x="0" y="1905000"/>
            <a:ext cx="1279525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  <a:buFontTx/>
              <a:buNone/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New </a:t>
            </a:r>
          </a:p>
          <a:p>
            <a:pPr algn="ctr">
              <a:lnSpc>
                <a:spcPct val="60000"/>
              </a:lnSpc>
              <a:buFontTx/>
              <a:buNone/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center-stack</a:t>
            </a:r>
          </a:p>
        </p:txBody>
      </p:sp>
      <p:sp>
        <p:nvSpPr>
          <p:cNvPr id="25604" name="Text Box 82"/>
          <p:cNvSpPr txBox="1">
            <a:spLocks noChangeArrowheads="1"/>
          </p:cNvSpPr>
          <p:nvPr/>
        </p:nvSpPr>
        <p:spPr bwMode="auto">
          <a:xfrm>
            <a:off x="76200" y="5697538"/>
            <a:ext cx="661988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buFontTx/>
              <a:buNone/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2nd NBI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5562600" y="1524000"/>
            <a:ext cx="725805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buFontTx/>
              <a:buNone/>
              <a:defRPr/>
            </a:pPr>
            <a:endParaRPr lang="en-US" sz="1000" b="1">
              <a:cs typeface="Arial" panose="020B0604020202020204" pitchFamily="34" charset="0"/>
            </a:endParaRPr>
          </a:p>
        </p:txBody>
      </p:sp>
      <p:sp>
        <p:nvSpPr>
          <p:cNvPr id="25606" name="Oval 19"/>
          <p:cNvSpPr>
            <a:spLocks noChangeArrowheads="1"/>
          </p:cNvSpPr>
          <p:nvPr/>
        </p:nvSpPr>
        <p:spPr bwMode="auto">
          <a:xfrm>
            <a:off x="6167120" y="3700474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07" name="Oval 19"/>
          <p:cNvSpPr>
            <a:spLocks noChangeArrowheads="1"/>
          </p:cNvSpPr>
          <p:nvPr/>
        </p:nvSpPr>
        <p:spPr bwMode="auto">
          <a:xfrm>
            <a:off x="3673475" y="280352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08" name="Rectangle 20"/>
          <p:cNvSpPr>
            <a:spLocks noChangeArrowheads="1"/>
          </p:cNvSpPr>
          <p:nvPr/>
        </p:nvSpPr>
        <p:spPr bwMode="auto">
          <a:xfrm>
            <a:off x="2941638" y="2687638"/>
            <a:ext cx="868362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Li granule injector</a:t>
            </a:r>
          </a:p>
        </p:txBody>
      </p:sp>
      <p:sp>
        <p:nvSpPr>
          <p:cNvPr id="25609" name="Rectangle 20"/>
          <p:cNvSpPr>
            <a:spLocks noChangeArrowheads="1"/>
          </p:cNvSpPr>
          <p:nvPr/>
        </p:nvSpPr>
        <p:spPr bwMode="auto">
          <a:xfrm>
            <a:off x="5608320" y="2374570"/>
            <a:ext cx="914400" cy="48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  <a:buFontTx/>
              <a:buNone/>
            </a:pPr>
            <a:r>
              <a:rPr lang="en-US" sz="1000" b="1" i="0" dirty="0">
                <a:solidFill>
                  <a:schemeClr val="tx1"/>
                </a:solidFill>
                <a:cs typeface="Arial" panose="020B0604020202020204" pitchFamily="34" charset="0"/>
              </a:rPr>
              <a:t>High-Z   PFC diagnostics</a:t>
            </a:r>
          </a:p>
        </p:txBody>
      </p:sp>
      <p:sp>
        <p:nvSpPr>
          <p:cNvPr id="25610" name="Oval 19"/>
          <p:cNvSpPr>
            <a:spLocks noChangeArrowheads="1"/>
          </p:cNvSpPr>
          <p:nvPr/>
        </p:nvSpPr>
        <p:spPr bwMode="auto">
          <a:xfrm>
            <a:off x="6309995" y="2514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12" name="Oval 19"/>
          <p:cNvSpPr>
            <a:spLocks noChangeArrowheads="1"/>
          </p:cNvSpPr>
          <p:nvPr/>
        </p:nvSpPr>
        <p:spPr bwMode="auto">
          <a:xfrm>
            <a:off x="3648075" y="38258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13" name="Rectangle 20"/>
          <p:cNvSpPr>
            <a:spLocks noChangeArrowheads="1"/>
          </p:cNvSpPr>
          <p:nvPr/>
        </p:nvSpPr>
        <p:spPr bwMode="auto">
          <a:xfrm>
            <a:off x="5608320" y="3459151"/>
            <a:ext cx="1993900" cy="32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100" b="1" i="0" dirty="0" smtClean="0">
                <a:solidFill>
                  <a:srgbClr val="FF0000"/>
                </a:solidFill>
                <a:cs typeface="Arial" panose="020B0604020202020204" pitchFamily="34" charset="0"/>
              </a:rPr>
              <a:t>Off-</a:t>
            </a:r>
            <a:r>
              <a:rPr lang="en-US" sz="1100" b="1" i="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midplane</a:t>
            </a:r>
            <a:r>
              <a:rPr lang="en-US" sz="1100" b="1" i="0" dirty="0" smtClean="0">
                <a:solidFill>
                  <a:srgbClr val="FF0000"/>
                </a:solidFill>
                <a:cs typeface="Arial" panose="020B0604020202020204" pitchFamily="34" charset="0"/>
              </a:rPr>
              <a:t> 3D coils (NCC)</a:t>
            </a:r>
            <a:endParaRPr lang="en-US" sz="1100" b="1" i="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5614" name="Oval 19"/>
          <p:cNvSpPr>
            <a:spLocks noChangeArrowheads="1"/>
          </p:cNvSpPr>
          <p:nvPr/>
        </p:nvSpPr>
        <p:spPr bwMode="auto">
          <a:xfrm>
            <a:off x="3581400" y="48133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17" name="Oval 19"/>
          <p:cNvSpPr>
            <a:spLocks noChangeArrowheads="1"/>
          </p:cNvSpPr>
          <p:nvPr/>
        </p:nvSpPr>
        <p:spPr bwMode="auto">
          <a:xfrm>
            <a:off x="3733800" y="62849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303645" y="62785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19" name="Rectangle 20"/>
          <p:cNvSpPr>
            <a:spLocks noChangeArrowheads="1"/>
          </p:cNvSpPr>
          <p:nvPr/>
        </p:nvSpPr>
        <p:spPr bwMode="auto">
          <a:xfrm>
            <a:off x="6446520" y="6186488"/>
            <a:ext cx="889000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 dirty="0">
                <a:solidFill>
                  <a:schemeClr val="tx1"/>
                </a:solidFill>
                <a:cs typeface="Arial" panose="020B0604020202020204" pitchFamily="34" charset="0"/>
              </a:rPr>
              <a:t>up to 1 MA plasma gun</a:t>
            </a: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6299375" y="1954059"/>
            <a:ext cx="1282700" cy="38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  <a:buFontTx/>
              <a:buNone/>
            </a:pPr>
            <a:r>
              <a:rPr lang="en-US" sz="1200" b="1" i="0" dirty="0">
                <a:solidFill>
                  <a:srgbClr val="FF0000"/>
                </a:solidFill>
                <a:cs typeface="Arial" panose="020B0604020202020204" pitchFamily="34" charset="0"/>
              </a:rPr>
              <a:t>Lower </a:t>
            </a:r>
            <a:r>
              <a:rPr lang="en-US" sz="1200" b="1" i="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divertor</a:t>
            </a:r>
            <a:r>
              <a:rPr lang="en-US" sz="1200" b="1" i="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srgbClr val="FF0000"/>
                </a:solidFill>
                <a:cs typeface="Arial" panose="020B0604020202020204" pitchFamily="34" charset="0"/>
              </a:rPr>
              <a:t>cryo</a:t>
            </a:r>
            <a:r>
              <a:rPr lang="en-US" sz="1200" b="1" i="0" dirty="0">
                <a:solidFill>
                  <a:srgbClr val="FF0000"/>
                </a:solidFill>
                <a:cs typeface="Arial" panose="020B0604020202020204" pitchFamily="34" charset="0"/>
              </a:rPr>
              <a:t>-pump</a:t>
            </a:r>
          </a:p>
        </p:txBody>
      </p:sp>
      <p:sp>
        <p:nvSpPr>
          <p:cNvPr id="25621" name="Oval 19"/>
          <p:cNvSpPr>
            <a:spLocks noChangeArrowheads="1"/>
          </p:cNvSpPr>
          <p:nvPr/>
        </p:nvSpPr>
        <p:spPr bwMode="auto">
          <a:xfrm>
            <a:off x="6172200" y="2079625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22" name="Rectangle 20"/>
          <p:cNvSpPr>
            <a:spLocks noChangeArrowheads="1"/>
          </p:cNvSpPr>
          <p:nvPr/>
        </p:nvSpPr>
        <p:spPr bwMode="auto">
          <a:xfrm>
            <a:off x="2895600" y="6034088"/>
            <a:ext cx="1143000" cy="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Upgraded CHI for ~0.5MA</a:t>
            </a:r>
          </a:p>
        </p:txBody>
      </p:sp>
      <p:sp>
        <p:nvSpPr>
          <p:cNvPr id="25623" name="Rectangle 20"/>
          <p:cNvSpPr>
            <a:spLocks noChangeArrowheads="1"/>
          </p:cNvSpPr>
          <p:nvPr/>
        </p:nvSpPr>
        <p:spPr bwMode="auto">
          <a:xfrm>
            <a:off x="6172200" y="2938062"/>
            <a:ext cx="1437654" cy="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80000"/>
              </a:lnSpc>
              <a:buFontTx/>
              <a:buNone/>
            </a:pPr>
            <a:r>
              <a:rPr lang="en-US" sz="1000" b="1" i="0" dirty="0">
                <a:solidFill>
                  <a:schemeClr val="tx1"/>
                </a:solidFill>
                <a:cs typeface="Arial" panose="020B0604020202020204" pitchFamily="34" charset="0"/>
              </a:rPr>
              <a:t>LLD using </a:t>
            </a:r>
            <a:r>
              <a:rPr lang="en-US" sz="1000" b="1" i="0" dirty="0" err="1">
                <a:solidFill>
                  <a:schemeClr val="tx1"/>
                </a:solidFill>
                <a:cs typeface="Arial" panose="020B0604020202020204" pitchFamily="34" charset="0"/>
              </a:rPr>
              <a:t>bakeable</a:t>
            </a:r>
            <a:r>
              <a:rPr lang="en-US" sz="1000" b="1" i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000" b="1" i="0" dirty="0" err="1">
                <a:solidFill>
                  <a:schemeClr val="tx1"/>
                </a:solidFill>
                <a:cs typeface="Arial" panose="020B0604020202020204" pitchFamily="34" charset="0"/>
              </a:rPr>
              <a:t>cryo</a:t>
            </a:r>
            <a:r>
              <a:rPr lang="en-US" sz="1000" b="1" i="0" dirty="0">
                <a:solidFill>
                  <a:schemeClr val="tx1"/>
                </a:solidFill>
                <a:cs typeface="Arial" panose="020B0604020202020204" pitchFamily="34" charset="0"/>
              </a:rPr>
              <a:t>-baffle</a:t>
            </a:r>
          </a:p>
        </p:txBody>
      </p:sp>
      <p:sp>
        <p:nvSpPr>
          <p:cNvPr id="25624" name="Oval 19"/>
          <p:cNvSpPr>
            <a:spLocks noChangeArrowheads="1"/>
          </p:cNvSpPr>
          <p:nvPr/>
        </p:nvSpPr>
        <p:spPr bwMode="auto">
          <a:xfrm>
            <a:off x="6340474" y="3124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27" name="Oval 19"/>
          <p:cNvSpPr>
            <a:spLocks noChangeArrowheads="1"/>
          </p:cNvSpPr>
          <p:nvPr/>
        </p:nvSpPr>
        <p:spPr bwMode="auto">
          <a:xfrm>
            <a:off x="6192520" y="52228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28" name="Oval 19"/>
          <p:cNvSpPr>
            <a:spLocks noChangeArrowheads="1"/>
          </p:cNvSpPr>
          <p:nvPr/>
        </p:nvSpPr>
        <p:spPr bwMode="auto">
          <a:xfrm>
            <a:off x="3851275" y="46116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29" name="Oval 19"/>
          <p:cNvSpPr>
            <a:spLocks noChangeArrowheads="1"/>
          </p:cNvSpPr>
          <p:nvPr/>
        </p:nvSpPr>
        <p:spPr bwMode="auto">
          <a:xfrm>
            <a:off x="6167120" y="4227512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30" name="Rectangle 20"/>
          <p:cNvSpPr>
            <a:spLocks noChangeArrowheads="1"/>
          </p:cNvSpPr>
          <p:nvPr/>
        </p:nvSpPr>
        <p:spPr bwMode="auto">
          <a:xfrm>
            <a:off x="6303645" y="4211637"/>
            <a:ext cx="1524000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chemeClr val="tx1"/>
                </a:solidFill>
                <a:cs typeface="Arial" panose="020B0604020202020204" pitchFamily="34" charset="0"/>
              </a:rPr>
              <a:t>DBS, PCI, or other intermediate-k</a:t>
            </a:r>
          </a:p>
        </p:txBody>
      </p:sp>
      <p:sp>
        <p:nvSpPr>
          <p:cNvPr id="25631" name="Oval 19"/>
          <p:cNvSpPr>
            <a:spLocks noChangeArrowheads="1"/>
          </p:cNvSpPr>
          <p:nvPr/>
        </p:nvSpPr>
        <p:spPr bwMode="auto">
          <a:xfrm>
            <a:off x="3819525" y="53863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32" name="Rectangle 20"/>
          <p:cNvSpPr>
            <a:spLocks noChangeArrowheads="1"/>
          </p:cNvSpPr>
          <p:nvPr/>
        </p:nvSpPr>
        <p:spPr bwMode="auto">
          <a:xfrm>
            <a:off x="5455920" y="5529263"/>
            <a:ext cx="1066800" cy="16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50000"/>
              </a:lnSpc>
              <a:buFontTx/>
              <a:buNone/>
            </a:pPr>
            <a:r>
              <a:rPr lang="en-US" sz="1000" b="1" i="0">
                <a:solidFill>
                  <a:schemeClr val="tx1"/>
                </a:solidFill>
                <a:cs typeface="Arial" panose="020B0604020202020204" pitchFamily="34" charset="0"/>
              </a:rPr>
              <a:t>Divertor P</a:t>
            </a:r>
            <a:r>
              <a:rPr lang="en-US" sz="1000" b="1" i="0" baseline="-25000">
                <a:solidFill>
                  <a:schemeClr val="tx1"/>
                </a:solidFill>
                <a:cs typeface="Arial" panose="020B0604020202020204" pitchFamily="34" charset="0"/>
              </a:rPr>
              <a:t>rad</a:t>
            </a:r>
          </a:p>
        </p:txBody>
      </p:sp>
      <p:sp>
        <p:nvSpPr>
          <p:cNvPr id="25635" name="Rectangle 20"/>
          <p:cNvSpPr>
            <a:spLocks noChangeArrowheads="1"/>
          </p:cNvSpPr>
          <p:nvPr/>
        </p:nvSpPr>
        <p:spPr bwMode="auto">
          <a:xfrm>
            <a:off x="2971800" y="5345113"/>
            <a:ext cx="9906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Snowflake</a:t>
            </a:r>
            <a:endParaRPr lang="en-US" sz="1000" b="1" i="0" baseline="-25000">
              <a:solidFill>
                <a:srgbClr val="009973"/>
              </a:solidFill>
              <a:cs typeface="Arial" panose="020B0604020202020204" pitchFamily="34" charset="0"/>
            </a:endParaRPr>
          </a:p>
        </p:txBody>
      </p:sp>
      <p:sp>
        <p:nvSpPr>
          <p:cNvPr id="25637" name="TextBox 96"/>
          <p:cNvSpPr txBox="1">
            <a:spLocks noChangeArrowheads="1"/>
          </p:cNvSpPr>
          <p:nvPr/>
        </p:nvSpPr>
        <p:spPr bwMode="auto">
          <a:xfrm>
            <a:off x="1524000" y="1500188"/>
            <a:ext cx="12192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36576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i="0">
                <a:solidFill>
                  <a:srgbClr val="3333CC"/>
                </a:solidFill>
                <a:latin typeface="Arial Narrow" charset="0"/>
              </a:rPr>
              <a:t>Run Weeks:</a:t>
            </a:r>
          </a:p>
        </p:txBody>
      </p:sp>
      <p:sp>
        <p:nvSpPr>
          <p:cNvPr id="25638" name="Rectangle 43"/>
          <p:cNvSpPr>
            <a:spLocks noChangeArrowheads="1"/>
          </p:cNvSpPr>
          <p:nvPr/>
        </p:nvSpPr>
        <p:spPr bwMode="auto">
          <a:xfrm>
            <a:off x="0" y="25400"/>
            <a:ext cx="9144000" cy="889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>
              <a:lnSpc>
                <a:spcPts val="2840"/>
              </a:lnSpc>
              <a:buFontTx/>
              <a:buNone/>
            </a:pPr>
            <a:r>
              <a:rPr lang="en-US" sz="2800" b="1" i="0" dirty="0" smtClean="0">
                <a:solidFill>
                  <a:srgbClr val="336699"/>
                </a:solidFill>
                <a:ea typeface="MS PGothic" charset="0"/>
                <a:cs typeface="MS PGothic" charset="0"/>
              </a:rPr>
              <a:t>Five </a:t>
            </a:r>
            <a:r>
              <a:rPr lang="en-US" sz="2800" b="1" i="0" dirty="0">
                <a:solidFill>
                  <a:srgbClr val="336699"/>
                </a:solidFill>
                <a:ea typeface="MS PGothic" charset="0"/>
                <a:cs typeface="MS PGothic" charset="0"/>
              </a:rPr>
              <a:t>Year Facility Enhancement Plan </a:t>
            </a:r>
            <a:r>
              <a:rPr lang="en-US" sz="2400" i="0" dirty="0">
                <a:solidFill>
                  <a:srgbClr val="009973"/>
                </a:solidFill>
                <a:ea typeface="MS PGothic" charset="0"/>
                <a:cs typeface="MS PGothic" charset="0"/>
              </a:rPr>
              <a:t>(green </a:t>
            </a:r>
            <a:r>
              <a:rPr lang="en-US" sz="2400" i="0" dirty="0" smtClean="0">
                <a:solidFill>
                  <a:srgbClr val="009973"/>
                </a:solidFill>
                <a:ea typeface="MS PGothic" charset="0"/>
                <a:cs typeface="MS PGothic" charset="0"/>
              </a:rPr>
              <a:t>= </a:t>
            </a:r>
            <a:r>
              <a:rPr lang="en-US" sz="2400" i="0" dirty="0">
                <a:solidFill>
                  <a:srgbClr val="009973"/>
                </a:solidFill>
                <a:ea typeface="MS PGothic" charset="0"/>
                <a:cs typeface="MS PGothic" charset="0"/>
              </a:rPr>
              <a:t>ongoing)</a:t>
            </a:r>
            <a:endParaRPr lang="en-US" sz="3200" i="0" dirty="0">
              <a:solidFill>
                <a:srgbClr val="FF0000"/>
              </a:solidFill>
              <a:ea typeface="MS PGothic" charset="0"/>
              <a:cs typeface="MS PGothic" charset="0"/>
            </a:endParaRPr>
          </a:p>
          <a:p>
            <a:pPr algn="ctr">
              <a:lnSpc>
                <a:spcPts val="2840"/>
              </a:lnSpc>
              <a:buFontTx/>
              <a:buNone/>
            </a:pPr>
            <a:r>
              <a:rPr lang="en-US" sz="2400" i="0" dirty="0" smtClean="0">
                <a:solidFill>
                  <a:srgbClr val="C00000"/>
                </a:solidFill>
                <a:ea typeface="MS PGothic" charset="0"/>
                <a:cs typeface="MS PGothic" charset="0"/>
              </a:rPr>
              <a:t>2015: Engineering </a:t>
            </a:r>
            <a:r>
              <a:rPr lang="en-US" sz="2400" i="0" dirty="0">
                <a:solidFill>
                  <a:srgbClr val="C00000"/>
                </a:solidFill>
                <a:ea typeface="MS PGothic" charset="0"/>
                <a:cs typeface="MS PGothic" charset="0"/>
              </a:rPr>
              <a:t>design </a:t>
            </a:r>
            <a:r>
              <a:rPr lang="en-US" sz="2400" i="0" dirty="0" smtClean="0">
                <a:solidFill>
                  <a:srgbClr val="C00000"/>
                </a:solidFill>
                <a:ea typeface="MS PGothic" charset="0"/>
                <a:cs typeface="MS PGothic" charset="0"/>
              </a:rPr>
              <a:t>for high-Z tiles, </a:t>
            </a:r>
            <a:r>
              <a:rPr lang="en-US" sz="2400" i="0" dirty="0" err="1" smtClean="0">
                <a:solidFill>
                  <a:srgbClr val="C00000"/>
                </a:solidFill>
                <a:ea typeface="MS PGothic" charset="0"/>
                <a:cs typeface="MS PGothic" charset="0"/>
              </a:rPr>
              <a:t>Cryo</a:t>
            </a:r>
            <a:r>
              <a:rPr lang="en-US" sz="2400" i="0" dirty="0" smtClean="0">
                <a:solidFill>
                  <a:srgbClr val="C00000"/>
                </a:solidFill>
                <a:ea typeface="MS PGothic" charset="0"/>
                <a:cs typeface="MS PGothic" charset="0"/>
              </a:rPr>
              <a:t>-Pump, NCC, ECH</a:t>
            </a:r>
            <a:endParaRPr lang="en-US" sz="2400" i="0" dirty="0">
              <a:solidFill>
                <a:srgbClr val="C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26" name="Rectangle 125"/>
          <p:cNvSpPr/>
          <p:nvPr/>
        </p:nvSpPr>
        <p:spPr bwMode="auto">
          <a:xfrm>
            <a:off x="4008437" y="1524000"/>
            <a:ext cx="350837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buFontTx/>
              <a:buNone/>
              <a:defRPr/>
            </a:pPr>
            <a:endParaRPr lang="en-US" sz="1000" b="1">
              <a:cs typeface="Arial" panose="020B0604020202020204" pitchFamily="34" charset="0"/>
            </a:endParaRPr>
          </a:p>
        </p:txBody>
      </p:sp>
      <p:sp>
        <p:nvSpPr>
          <p:cNvPr id="25640" name="Rectangle 20"/>
          <p:cNvSpPr>
            <a:spLocks noChangeArrowheads="1"/>
          </p:cNvSpPr>
          <p:nvPr/>
        </p:nvSpPr>
        <p:spPr bwMode="auto">
          <a:xfrm>
            <a:off x="2819400" y="3581400"/>
            <a:ext cx="914400" cy="41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MGI disruption mitigation</a:t>
            </a:r>
          </a:p>
        </p:txBody>
      </p:sp>
      <p:sp>
        <p:nvSpPr>
          <p:cNvPr id="25641" name="Rectangle 20"/>
          <p:cNvSpPr>
            <a:spLocks noChangeArrowheads="1"/>
          </p:cNvSpPr>
          <p:nvPr/>
        </p:nvSpPr>
        <p:spPr bwMode="auto">
          <a:xfrm>
            <a:off x="3687763" y="4799013"/>
            <a:ext cx="1477962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4 coil AE antenna</a:t>
            </a:r>
          </a:p>
        </p:txBody>
      </p:sp>
      <p:sp>
        <p:nvSpPr>
          <p:cNvPr id="25642" name="Rectangle 20"/>
          <p:cNvSpPr>
            <a:spLocks noChangeArrowheads="1"/>
          </p:cNvSpPr>
          <p:nvPr/>
        </p:nvSpPr>
        <p:spPr bwMode="auto">
          <a:xfrm>
            <a:off x="6320395" y="5148891"/>
            <a:ext cx="1066800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 dirty="0">
                <a:solidFill>
                  <a:schemeClr val="tx1"/>
                </a:solidFill>
                <a:cs typeface="Arial" panose="020B0604020202020204" pitchFamily="34" charset="0"/>
              </a:rPr>
              <a:t>HHFW limiter upgrade</a:t>
            </a:r>
          </a:p>
        </p:txBody>
      </p:sp>
      <p:sp>
        <p:nvSpPr>
          <p:cNvPr id="25643" name="Rectangle 20"/>
          <p:cNvSpPr>
            <a:spLocks noChangeArrowheads="1"/>
          </p:cNvSpPr>
          <p:nvPr/>
        </p:nvSpPr>
        <p:spPr bwMode="auto">
          <a:xfrm>
            <a:off x="2362200" y="5099050"/>
            <a:ext cx="1798638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 dirty="0">
                <a:solidFill>
                  <a:srgbClr val="0000CC"/>
                </a:solidFill>
                <a:cs typeface="Arial" panose="020B0604020202020204" pitchFamily="34" charset="0"/>
              </a:rPr>
              <a:t>Establish control of:</a:t>
            </a:r>
          </a:p>
        </p:txBody>
      </p:sp>
      <p:sp>
        <p:nvSpPr>
          <p:cNvPr id="25644" name="Rectangle 20"/>
          <p:cNvSpPr>
            <a:spLocks noChangeArrowheads="1"/>
          </p:cNvSpPr>
          <p:nvPr/>
        </p:nvSpPr>
        <p:spPr bwMode="auto">
          <a:xfrm>
            <a:off x="4052888" y="5127625"/>
            <a:ext cx="733425" cy="2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Rotation</a:t>
            </a:r>
          </a:p>
        </p:txBody>
      </p:sp>
      <p:sp>
        <p:nvSpPr>
          <p:cNvPr id="25645" name="Rectangle 20"/>
          <p:cNvSpPr>
            <a:spLocks noChangeArrowheads="1"/>
          </p:cNvSpPr>
          <p:nvPr/>
        </p:nvSpPr>
        <p:spPr bwMode="auto">
          <a:xfrm>
            <a:off x="4008438" y="2955925"/>
            <a:ext cx="868362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Upward</a:t>
            </a:r>
          </a:p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LiTER</a:t>
            </a:r>
          </a:p>
        </p:txBody>
      </p:sp>
      <p:sp>
        <p:nvSpPr>
          <p:cNvPr id="25646" name="Rectangle 20"/>
          <p:cNvSpPr>
            <a:spLocks noChangeArrowheads="1"/>
          </p:cNvSpPr>
          <p:nvPr/>
        </p:nvSpPr>
        <p:spPr bwMode="auto">
          <a:xfrm>
            <a:off x="3657600" y="4341813"/>
            <a:ext cx="8382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 dirty="0">
                <a:solidFill>
                  <a:srgbClr val="009973"/>
                </a:solidFill>
                <a:cs typeface="Arial" panose="020B0604020202020204" pitchFamily="34" charset="0"/>
              </a:rPr>
              <a:t>High </a:t>
            </a:r>
            <a:r>
              <a:rPr lang="en-US" sz="1000" b="1" i="0" dirty="0" err="1">
                <a:solidFill>
                  <a:srgbClr val="009973"/>
                </a:solidFill>
                <a:cs typeface="Arial" panose="020B0604020202020204" pitchFamily="34" charset="0"/>
              </a:rPr>
              <a:t>k</a:t>
            </a:r>
            <a:r>
              <a:rPr lang="en-US" sz="1000" b="1" i="0" baseline="-25000" dirty="0" err="1">
                <a:solidFill>
                  <a:srgbClr val="009973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q</a:t>
            </a:r>
            <a:endParaRPr lang="en-US" sz="1000" b="1" i="0" baseline="-25000" dirty="0">
              <a:solidFill>
                <a:srgbClr val="009973"/>
              </a:solidFill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25648" name="Oval 19"/>
          <p:cNvSpPr>
            <a:spLocks noChangeAspect="1" noChangeArrowheads="1"/>
          </p:cNvSpPr>
          <p:nvPr/>
        </p:nvSpPr>
        <p:spPr bwMode="auto">
          <a:xfrm>
            <a:off x="5189220" y="5848350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49" name="Oval 19"/>
          <p:cNvSpPr>
            <a:spLocks noChangeArrowheads="1"/>
          </p:cNvSpPr>
          <p:nvPr/>
        </p:nvSpPr>
        <p:spPr bwMode="auto">
          <a:xfrm>
            <a:off x="4359275" y="40544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50" name="Rectangle 20"/>
          <p:cNvSpPr>
            <a:spLocks noChangeArrowheads="1"/>
          </p:cNvSpPr>
          <p:nvPr/>
        </p:nvSpPr>
        <p:spPr bwMode="auto">
          <a:xfrm>
            <a:off x="3124200" y="4038600"/>
            <a:ext cx="14351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 dirty="0">
                <a:solidFill>
                  <a:srgbClr val="009973"/>
                </a:solidFill>
                <a:cs typeface="Arial" panose="020B0604020202020204" pitchFamily="34" charset="0"/>
              </a:rPr>
              <a:t>Laser blow-off</a:t>
            </a:r>
          </a:p>
        </p:txBody>
      </p:sp>
      <p:sp>
        <p:nvSpPr>
          <p:cNvPr id="25651" name="Oval 19"/>
          <p:cNvSpPr>
            <a:spLocks noChangeArrowheads="1"/>
          </p:cNvSpPr>
          <p:nvPr/>
        </p:nvSpPr>
        <p:spPr bwMode="auto">
          <a:xfrm>
            <a:off x="3505200" y="24368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52" name="Rectangle 20"/>
          <p:cNvSpPr>
            <a:spLocks noChangeArrowheads="1"/>
          </p:cNvSpPr>
          <p:nvPr/>
        </p:nvSpPr>
        <p:spPr bwMode="auto">
          <a:xfrm>
            <a:off x="2987675" y="2214563"/>
            <a:ext cx="1127125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Boronization</a:t>
            </a:r>
          </a:p>
        </p:txBody>
      </p:sp>
      <p:sp>
        <p:nvSpPr>
          <p:cNvPr id="25653" name="Oval 19"/>
          <p:cNvSpPr>
            <a:spLocks noChangeArrowheads="1"/>
          </p:cNvSpPr>
          <p:nvPr/>
        </p:nvSpPr>
        <p:spPr bwMode="auto">
          <a:xfrm>
            <a:off x="4359275" y="43576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54" name="Oval 19"/>
          <p:cNvSpPr>
            <a:spLocks noChangeArrowheads="1"/>
          </p:cNvSpPr>
          <p:nvPr/>
        </p:nvSpPr>
        <p:spPr bwMode="auto">
          <a:xfrm>
            <a:off x="6179820" y="399415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55" name="Rectangle 20"/>
          <p:cNvSpPr>
            <a:spLocks noChangeArrowheads="1"/>
          </p:cNvSpPr>
          <p:nvPr/>
        </p:nvSpPr>
        <p:spPr bwMode="auto">
          <a:xfrm>
            <a:off x="6295538" y="3901122"/>
            <a:ext cx="1027851" cy="35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85000"/>
              </a:lnSpc>
              <a:buFontTx/>
              <a:buNone/>
            </a:pPr>
            <a:r>
              <a:rPr lang="en-US" sz="1000" b="1" i="0" dirty="0">
                <a:solidFill>
                  <a:schemeClr val="tx1"/>
                </a:solidFill>
                <a:cs typeface="Arial" panose="020B0604020202020204" pitchFamily="34" charset="0"/>
              </a:rPr>
              <a:t>Enhanced MHD sensors</a:t>
            </a:r>
          </a:p>
        </p:txBody>
      </p:sp>
      <p:sp>
        <p:nvSpPr>
          <p:cNvPr id="25656" name="Oval 19"/>
          <p:cNvSpPr>
            <a:spLocks noChangeArrowheads="1"/>
          </p:cNvSpPr>
          <p:nvPr/>
        </p:nvSpPr>
        <p:spPr bwMode="auto">
          <a:xfrm>
            <a:off x="6163945" y="46640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25657" name="Rectangle 20"/>
          <p:cNvSpPr>
            <a:spLocks noChangeArrowheads="1"/>
          </p:cNvSpPr>
          <p:nvPr/>
        </p:nvSpPr>
        <p:spPr bwMode="auto">
          <a:xfrm>
            <a:off x="6294120" y="4646613"/>
            <a:ext cx="16256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chemeClr val="tx1"/>
                </a:solidFill>
                <a:cs typeface="Arial" panose="020B0604020202020204" pitchFamily="34" charset="0"/>
              </a:rPr>
              <a:t>Neutron collimator</a:t>
            </a:r>
          </a:p>
        </p:txBody>
      </p:sp>
      <p:sp>
        <p:nvSpPr>
          <p:cNvPr id="25658" name="Rectangle 20"/>
          <p:cNvSpPr>
            <a:spLocks noChangeArrowheads="1"/>
          </p:cNvSpPr>
          <p:nvPr/>
        </p:nvSpPr>
        <p:spPr bwMode="auto">
          <a:xfrm>
            <a:off x="3962400" y="4572000"/>
            <a:ext cx="16256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Charged fusion product</a:t>
            </a:r>
          </a:p>
        </p:txBody>
      </p:sp>
      <p:sp>
        <p:nvSpPr>
          <p:cNvPr id="25659" name="Oval 19"/>
          <p:cNvSpPr>
            <a:spLocks noChangeArrowheads="1"/>
          </p:cNvSpPr>
          <p:nvPr/>
        </p:nvSpPr>
        <p:spPr bwMode="auto">
          <a:xfrm>
            <a:off x="4359275" y="38100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60" name="Rectangle 20"/>
          <p:cNvSpPr>
            <a:spLocks noChangeArrowheads="1"/>
          </p:cNvSpPr>
          <p:nvPr/>
        </p:nvSpPr>
        <p:spPr bwMode="auto">
          <a:xfrm>
            <a:off x="3657600" y="3457575"/>
            <a:ext cx="1371600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Upgraded halo sensors</a:t>
            </a:r>
          </a:p>
        </p:txBody>
      </p:sp>
      <p:sp>
        <p:nvSpPr>
          <p:cNvPr id="25661" name="Rectangle 20"/>
          <p:cNvSpPr>
            <a:spLocks noChangeArrowheads="1"/>
          </p:cNvSpPr>
          <p:nvPr/>
        </p:nvSpPr>
        <p:spPr bwMode="auto">
          <a:xfrm>
            <a:off x="3035300" y="1979613"/>
            <a:ext cx="1308100" cy="20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 dirty="0">
                <a:solidFill>
                  <a:srgbClr val="009973"/>
                </a:solidFill>
                <a:cs typeface="Arial" panose="020B0604020202020204" pitchFamily="34" charset="0"/>
              </a:rPr>
              <a:t>Pulse-burst MPTS</a:t>
            </a:r>
          </a:p>
        </p:txBody>
      </p:sp>
      <p:sp>
        <p:nvSpPr>
          <p:cNvPr id="25662" name="Oval 19"/>
          <p:cNvSpPr>
            <a:spLocks noChangeArrowheads="1"/>
          </p:cNvSpPr>
          <p:nvPr/>
        </p:nvSpPr>
        <p:spPr bwMode="auto">
          <a:xfrm>
            <a:off x="4256088" y="53276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64" name="TextBox 130"/>
          <p:cNvSpPr txBox="1">
            <a:spLocks noChangeArrowheads="1"/>
          </p:cNvSpPr>
          <p:nvPr/>
        </p:nvSpPr>
        <p:spPr bwMode="auto">
          <a:xfrm>
            <a:off x="3528060" y="1508125"/>
            <a:ext cx="5100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000" i="0" dirty="0" smtClean="0">
                <a:latin typeface="Arial" panose="020B0604020202020204" pitchFamily="34" charset="0"/>
                <a:cs typeface="Arial" panose="020B0604020202020204" pitchFamily="34" charset="0"/>
              </a:rPr>
              <a:t>14-16</a:t>
            </a:r>
            <a:endParaRPr lang="en-US" sz="10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66" name="TextBox 155"/>
          <p:cNvSpPr txBox="1">
            <a:spLocks noChangeArrowheads="1"/>
          </p:cNvSpPr>
          <p:nvPr/>
        </p:nvSpPr>
        <p:spPr bwMode="auto">
          <a:xfrm>
            <a:off x="6195524" y="1508125"/>
            <a:ext cx="5100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000" i="0" dirty="0" smtClean="0">
                <a:latin typeface="Arial" panose="020B0604020202020204" pitchFamily="34" charset="0"/>
                <a:cs typeface="Arial" panose="020B0604020202020204" pitchFamily="34" charset="0"/>
              </a:rPr>
              <a:t>10-12</a:t>
            </a:r>
            <a:endParaRPr lang="en-US" sz="10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67" name="TextBox 130"/>
          <p:cNvSpPr txBox="1">
            <a:spLocks noChangeArrowheads="1"/>
          </p:cNvSpPr>
          <p:nvPr/>
        </p:nvSpPr>
        <p:spPr bwMode="auto">
          <a:xfrm>
            <a:off x="4430395" y="1508125"/>
            <a:ext cx="51265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000" i="0" dirty="0" smtClean="0">
                <a:latin typeface="Arial" panose="020B0604020202020204" pitchFamily="34" charset="0"/>
                <a:cs typeface="Arial" panose="020B0604020202020204" pitchFamily="34" charset="0"/>
              </a:rPr>
              <a:t>16-18</a:t>
            </a:r>
            <a:endParaRPr lang="en-US" sz="10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69" name="Oval 19"/>
          <p:cNvSpPr>
            <a:spLocks noChangeArrowheads="1"/>
          </p:cNvSpPr>
          <p:nvPr/>
        </p:nvSpPr>
        <p:spPr bwMode="auto">
          <a:xfrm>
            <a:off x="4259263" y="55641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grpSp>
        <p:nvGrpSpPr>
          <p:cNvPr id="25670" name="Group 182"/>
          <p:cNvGrpSpPr>
            <a:grpSpLocks/>
          </p:cNvGrpSpPr>
          <p:nvPr/>
        </p:nvGrpSpPr>
        <p:grpSpPr bwMode="auto">
          <a:xfrm>
            <a:off x="4419600" y="5546712"/>
            <a:ext cx="152400" cy="200039"/>
            <a:chOff x="5638800" y="5334020"/>
            <a:chExt cx="152400" cy="200586"/>
          </a:xfrm>
        </p:grpSpPr>
        <p:sp>
          <p:nvSpPr>
            <p:cNvPr id="25716" name="Rectangle 20"/>
            <p:cNvSpPr>
              <a:spLocks noChangeArrowheads="1"/>
            </p:cNvSpPr>
            <p:nvPr/>
          </p:nvSpPr>
          <p:spPr bwMode="auto">
            <a:xfrm>
              <a:off x="5638801" y="5334020"/>
              <a:ext cx="152399" cy="200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45712" rIns="0" bIns="45712">
              <a:spAutoFit/>
            </a:bodyPr>
            <a:lstStyle/>
            <a:p>
              <a:pPr defTabSz="912813" eaLnBrk="0" hangingPunct="0">
                <a:lnSpc>
                  <a:spcPct val="70000"/>
                </a:lnSpc>
                <a:buFontTx/>
                <a:buNone/>
              </a:pPr>
              <a:r>
                <a:rPr lang="en-US" sz="1000" b="1" i="0">
                  <a:solidFill>
                    <a:srgbClr val="009973"/>
                  </a:solidFill>
                  <a:cs typeface="Arial" panose="020B0604020202020204" pitchFamily="34" charset="0"/>
                </a:rPr>
                <a:t>n</a:t>
              </a:r>
              <a:r>
                <a:rPr lang="en-US" sz="1000" b="1" i="0" baseline="-25000">
                  <a:solidFill>
                    <a:srgbClr val="009973"/>
                  </a:solidFill>
                  <a:cs typeface="Arial" panose="020B0604020202020204" pitchFamily="34" charset="0"/>
                </a:rPr>
                <a:t>e</a:t>
              </a:r>
            </a:p>
          </p:txBody>
        </p:sp>
        <p:cxnSp>
          <p:nvCxnSpPr>
            <p:cNvPr id="115" name="Straight Connector 186"/>
            <p:cNvCxnSpPr>
              <a:cxnSpLocks noChangeShapeType="1"/>
            </p:cNvCxnSpPr>
            <p:nvPr/>
          </p:nvCxnSpPr>
          <p:spPr bwMode="auto">
            <a:xfrm>
              <a:off x="5638800" y="5367429"/>
              <a:ext cx="82550" cy="0"/>
            </a:xfrm>
            <a:prstGeom prst="line">
              <a:avLst/>
            </a:prstGeom>
            <a:noFill/>
            <a:ln w="15875">
              <a:solidFill>
                <a:srgbClr val="339933"/>
              </a:solidFill>
              <a:round/>
              <a:headEnd/>
              <a:tailEnd/>
            </a:ln>
            <a:extLst/>
          </p:spPr>
        </p:cxnSp>
      </p:grpSp>
      <p:sp>
        <p:nvSpPr>
          <p:cNvPr id="25671" name="Oval 19"/>
          <p:cNvSpPr>
            <a:spLocks noChangeArrowheads="1"/>
          </p:cNvSpPr>
          <p:nvPr/>
        </p:nvSpPr>
        <p:spPr bwMode="auto">
          <a:xfrm>
            <a:off x="3886200" y="30480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cxnSp>
        <p:nvCxnSpPr>
          <p:cNvPr id="25673" name="Straight Connector 144"/>
          <p:cNvCxnSpPr>
            <a:cxnSpLocks noChangeShapeType="1"/>
          </p:cNvCxnSpPr>
          <p:nvPr/>
        </p:nvCxnSpPr>
        <p:spPr bwMode="auto">
          <a:xfrm flipH="1">
            <a:off x="2590800" y="3429000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74" name="Straight Connector 114"/>
          <p:cNvCxnSpPr>
            <a:cxnSpLocks noChangeShapeType="1"/>
          </p:cNvCxnSpPr>
          <p:nvPr/>
        </p:nvCxnSpPr>
        <p:spPr bwMode="auto">
          <a:xfrm flipH="1" flipV="1">
            <a:off x="2590800" y="1828800"/>
            <a:ext cx="4648200" cy="47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75" name="Straight Connector 164"/>
          <p:cNvCxnSpPr>
            <a:cxnSpLocks noChangeShapeType="1"/>
          </p:cNvCxnSpPr>
          <p:nvPr/>
        </p:nvCxnSpPr>
        <p:spPr bwMode="auto">
          <a:xfrm flipH="1">
            <a:off x="2590800" y="5043488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5676" name="Group 1"/>
          <p:cNvGrpSpPr>
            <a:grpSpLocks/>
          </p:cNvGrpSpPr>
          <p:nvPr/>
        </p:nvGrpSpPr>
        <p:grpSpPr bwMode="auto">
          <a:xfrm>
            <a:off x="1371600" y="5105400"/>
            <a:ext cx="1219200" cy="1357313"/>
            <a:chOff x="1371600" y="5105400"/>
            <a:chExt cx="1219200" cy="1357085"/>
          </a:xfrm>
        </p:grpSpPr>
        <p:sp>
          <p:nvSpPr>
            <p:cNvPr id="86" name="Right Arrow 85"/>
            <p:cNvSpPr/>
            <p:nvPr/>
          </p:nvSpPr>
          <p:spPr bwMode="auto">
            <a:xfrm>
              <a:off x="1412875" y="5105400"/>
              <a:ext cx="1177925" cy="1357085"/>
            </a:xfrm>
            <a:prstGeom prst="rightArrow">
              <a:avLst>
                <a:gd name="adj1" fmla="val 100000"/>
                <a:gd name="adj2" fmla="val 10156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buFontTx/>
                <a:buNone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15" name="Text Box 12"/>
            <p:cNvSpPr txBox="1">
              <a:spLocks noChangeArrowheads="1"/>
            </p:cNvSpPr>
            <p:nvPr/>
          </p:nvSpPr>
          <p:spPr bwMode="auto">
            <a:xfrm>
              <a:off x="1371600" y="5486400"/>
              <a:ext cx="117792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FontTx/>
                <a:buNone/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Integrated Scenarios</a:t>
              </a:r>
            </a:p>
          </p:txBody>
        </p:sp>
      </p:grpSp>
      <p:grpSp>
        <p:nvGrpSpPr>
          <p:cNvPr id="25677" name="Group 2"/>
          <p:cNvGrpSpPr>
            <a:grpSpLocks/>
          </p:cNvGrpSpPr>
          <p:nvPr/>
        </p:nvGrpSpPr>
        <p:grpSpPr bwMode="auto">
          <a:xfrm>
            <a:off x="1371600" y="3503613"/>
            <a:ext cx="1219200" cy="1446212"/>
            <a:chOff x="1371600" y="3503612"/>
            <a:chExt cx="1219200" cy="1446213"/>
          </a:xfrm>
        </p:grpSpPr>
        <p:sp>
          <p:nvSpPr>
            <p:cNvPr id="88" name="Right Arrow 87"/>
            <p:cNvSpPr/>
            <p:nvPr/>
          </p:nvSpPr>
          <p:spPr bwMode="auto">
            <a:xfrm>
              <a:off x="1412875" y="3503612"/>
              <a:ext cx="1177925" cy="1446213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buFontTx/>
                <a:buNone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13" name="Text Box 12"/>
            <p:cNvSpPr txBox="1">
              <a:spLocks noChangeArrowheads="1"/>
            </p:cNvSpPr>
            <p:nvPr/>
          </p:nvSpPr>
          <p:spPr bwMode="auto">
            <a:xfrm>
              <a:off x="1371600" y="3925681"/>
              <a:ext cx="113347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FontTx/>
                <a:buNone/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Core Science</a:t>
              </a:r>
            </a:p>
          </p:txBody>
        </p:sp>
      </p:grpSp>
      <p:grpSp>
        <p:nvGrpSpPr>
          <p:cNvPr id="25678" name="Group 3"/>
          <p:cNvGrpSpPr>
            <a:grpSpLocks/>
          </p:cNvGrpSpPr>
          <p:nvPr/>
        </p:nvGrpSpPr>
        <p:grpSpPr bwMode="auto">
          <a:xfrm>
            <a:off x="1371600" y="1905000"/>
            <a:ext cx="1219200" cy="1447800"/>
            <a:chOff x="1371600" y="1905000"/>
            <a:chExt cx="1219200" cy="1447800"/>
          </a:xfrm>
        </p:grpSpPr>
        <p:sp>
          <p:nvSpPr>
            <p:cNvPr id="89" name="Right Arrow 88"/>
            <p:cNvSpPr/>
            <p:nvPr/>
          </p:nvSpPr>
          <p:spPr bwMode="auto">
            <a:xfrm>
              <a:off x="1412875" y="1905000"/>
              <a:ext cx="1177925" cy="14478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buFontTx/>
                <a:buNone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11" name="Text Box 12"/>
            <p:cNvSpPr txBox="1">
              <a:spLocks noChangeArrowheads="1"/>
            </p:cNvSpPr>
            <p:nvPr/>
          </p:nvSpPr>
          <p:spPr bwMode="auto">
            <a:xfrm>
              <a:off x="1371600" y="2069283"/>
              <a:ext cx="1142999" cy="108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FontTx/>
                <a:buNone/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Boundary Science </a:t>
              </a:r>
            </a:p>
            <a:p>
              <a:pPr algn="ctr" eaLnBrk="1" hangingPunct="1">
                <a:lnSpc>
                  <a:spcPct val="90000"/>
                </a:lnSpc>
                <a:buFontTx/>
                <a:buNone/>
              </a:pPr>
              <a:r>
                <a:rPr lang="en-US" sz="1600" b="0" i="0">
                  <a:solidFill>
                    <a:schemeClr val="tx1"/>
                  </a:solidFill>
                  <a:latin typeface="Arial Narrow" charset="0"/>
                </a:rPr>
                <a:t>+ Particle Control</a:t>
              </a:r>
            </a:p>
          </p:txBody>
        </p:sp>
      </p:grpSp>
      <p:graphicFrame>
        <p:nvGraphicFramePr>
          <p:cNvPr id="102" name="Table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009246"/>
              </p:ext>
            </p:extLst>
          </p:nvPr>
        </p:nvGraphicFramePr>
        <p:xfrm>
          <a:off x="2743200" y="977889"/>
          <a:ext cx="3863340" cy="241311"/>
        </p:xfrm>
        <a:graphic>
          <a:graphicData uri="http://schemas.openxmlformats.org/drawingml/2006/table">
            <a:tbl>
              <a:tblPr/>
              <a:tblGrid>
                <a:gridCol w="772668"/>
                <a:gridCol w="772668"/>
                <a:gridCol w="772668"/>
                <a:gridCol w="772668"/>
                <a:gridCol w="772668"/>
              </a:tblGrid>
              <a:tr h="2413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2015</a:t>
                      </a:r>
                    </a:p>
                  </a:txBody>
                  <a:tcPr marL="12849" marR="12849" marT="1271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2016</a:t>
                      </a:r>
                    </a:p>
                  </a:txBody>
                  <a:tcPr marL="12849" marR="12849" marT="1271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2017</a:t>
                      </a:r>
                    </a:p>
                  </a:txBody>
                  <a:tcPr marL="12849" marR="12849" marT="1271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2018</a:t>
                      </a:r>
                    </a:p>
                  </a:txBody>
                  <a:tcPr marL="12849" marR="12849" marT="1271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2019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849" marR="12849" marT="1271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93" name="TextBox 26"/>
          <p:cNvSpPr txBox="1">
            <a:spLocks noChangeArrowheads="1"/>
          </p:cNvSpPr>
          <p:nvPr/>
        </p:nvSpPr>
        <p:spPr bwMode="auto">
          <a:xfrm>
            <a:off x="1295400" y="1250950"/>
            <a:ext cx="2209800" cy="271463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i="0">
                <a:latin typeface="Arial" charset="0"/>
                <a:ea typeface="MS PGothic" charset="0"/>
                <a:cs typeface="MS PGothic" charset="0"/>
              </a:rPr>
              <a:t>Upgrade Outage</a:t>
            </a:r>
          </a:p>
        </p:txBody>
      </p:sp>
      <p:sp>
        <p:nvSpPr>
          <p:cNvPr id="25694" name="TextBox 26"/>
          <p:cNvSpPr txBox="1">
            <a:spLocks noChangeArrowheads="1"/>
          </p:cNvSpPr>
          <p:nvPr/>
        </p:nvSpPr>
        <p:spPr bwMode="auto">
          <a:xfrm>
            <a:off x="3505200" y="1251262"/>
            <a:ext cx="3101340" cy="27084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l-PL" sz="1400" i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1.5 </a:t>
            </a:r>
            <a:r>
              <a:rPr lang="en-US" sz="1400" i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  <a:sym typeface="Wingdings" charset="0"/>
              </a:rPr>
              <a:t></a:t>
            </a:r>
            <a:r>
              <a:rPr lang="pl-PL" sz="1400" i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2 MA, 1s </a:t>
            </a:r>
            <a:r>
              <a:rPr lang="en-US" sz="1400" i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  <a:sym typeface="Wingdings" charset="0"/>
              </a:rPr>
              <a:t></a:t>
            </a:r>
            <a:r>
              <a:rPr lang="pl-PL" sz="1400" i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5s</a:t>
            </a:r>
          </a:p>
        </p:txBody>
      </p:sp>
      <p:sp>
        <p:nvSpPr>
          <p:cNvPr id="25695" name="Oval 19"/>
          <p:cNvSpPr>
            <a:spLocks noChangeArrowheads="1"/>
          </p:cNvSpPr>
          <p:nvPr/>
        </p:nvSpPr>
        <p:spPr bwMode="auto">
          <a:xfrm>
            <a:off x="3521075" y="31638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96" name="Rectangle 20"/>
          <p:cNvSpPr>
            <a:spLocks noChangeArrowheads="1"/>
          </p:cNvSpPr>
          <p:nvPr/>
        </p:nvSpPr>
        <p:spPr bwMode="auto">
          <a:xfrm>
            <a:off x="2865438" y="3128963"/>
            <a:ext cx="868362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MAPP</a:t>
            </a:r>
          </a:p>
        </p:txBody>
      </p:sp>
      <p:sp>
        <p:nvSpPr>
          <p:cNvPr id="25697" name="Oval 19"/>
          <p:cNvSpPr>
            <a:spLocks noChangeArrowheads="1"/>
          </p:cNvSpPr>
          <p:nvPr/>
        </p:nvSpPr>
        <p:spPr bwMode="auto">
          <a:xfrm>
            <a:off x="3441700" y="42291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98" name="Oval 19"/>
          <p:cNvSpPr>
            <a:spLocks noChangeArrowheads="1"/>
          </p:cNvSpPr>
          <p:nvPr/>
        </p:nvSpPr>
        <p:spPr bwMode="auto">
          <a:xfrm>
            <a:off x="3441700" y="46736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699" name="Oval 19"/>
          <p:cNvSpPr>
            <a:spLocks noChangeArrowheads="1"/>
          </p:cNvSpPr>
          <p:nvPr/>
        </p:nvSpPr>
        <p:spPr bwMode="auto">
          <a:xfrm>
            <a:off x="3441700" y="44577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700" name="Rectangle 20"/>
          <p:cNvSpPr>
            <a:spLocks noChangeArrowheads="1"/>
          </p:cNvSpPr>
          <p:nvPr/>
        </p:nvSpPr>
        <p:spPr bwMode="auto">
          <a:xfrm>
            <a:off x="2540000" y="4202113"/>
            <a:ext cx="9906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42 ch MPTS</a:t>
            </a:r>
            <a:endParaRPr lang="en-US" sz="1000" b="1" i="0" baseline="-25000">
              <a:solidFill>
                <a:srgbClr val="009973"/>
              </a:solidFill>
              <a:cs typeface="Arial" panose="020B0604020202020204" pitchFamily="34" charset="0"/>
            </a:endParaRPr>
          </a:p>
        </p:txBody>
      </p:sp>
      <p:sp>
        <p:nvSpPr>
          <p:cNvPr id="25701" name="Rectangle 20"/>
          <p:cNvSpPr>
            <a:spLocks noChangeArrowheads="1"/>
          </p:cNvSpPr>
          <p:nvPr/>
        </p:nvSpPr>
        <p:spPr bwMode="auto">
          <a:xfrm>
            <a:off x="2565400" y="4430713"/>
            <a:ext cx="9906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48 ch BES</a:t>
            </a:r>
            <a:endParaRPr lang="en-US" sz="1000" b="1" i="0" baseline="-25000">
              <a:solidFill>
                <a:srgbClr val="009973"/>
              </a:solidFill>
              <a:cs typeface="Arial" panose="020B0604020202020204" pitchFamily="34" charset="0"/>
            </a:endParaRPr>
          </a:p>
        </p:txBody>
      </p:sp>
      <p:sp>
        <p:nvSpPr>
          <p:cNvPr id="25702" name="Rectangle 20"/>
          <p:cNvSpPr>
            <a:spLocks noChangeArrowheads="1"/>
          </p:cNvSpPr>
          <p:nvPr/>
        </p:nvSpPr>
        <p:spPr bwMode="auto">
          <a:xfrm>
            <a:off x="2616200" y="4646613"/>
            <a:ext cx="9906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MSE/LIF</a:t>
            </a:r>
            <a:endParaRPr lang="en-US" sz="1000" b="1" i="0" baseline="-25000">
              <a:solidFill>
                <a:srgbClr val="009973"/>
              </a:solidFill>
              <a:cs typeface="Arial" panose="020B0604020202020204" pitchFamily="34" charset="0"/>
            </a:endParaRPr>
          </a:p>
        </p:txBody>
      </p:sp>
      <p:sp>
        <p:nvSpPr>
          <p:cNvPr id="25703" name="Oval 19"/>
          <p:cNvSpPr>
            <a:spLocks noChangeArrowheads="1"/>
          </p:cNvSpPr>
          <p:nvPr/>
        </p:nvSpPr>
        <p:spPr bwMode="auto">
          <a:xfrm>
            <a:off x="3756025" y="56022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5704" name="Rectangle 20"/>
          <p:cNvSpPr>
            <a:spLocks noChangeArrowheads="1"/>
          </p:cNvSpPr>
          <p:nvPr/>
        </p:nvSpPr>
        <p:spPr bwMode="auto">
          <a:xfrm>
            <a:off x="2984500" y="5573713"/>
            <a:ext cx="990600" cy="20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rgbClr val="009973"/>
                </a:solidFill>
                <a:cs typeface="Arial" panose="020B0604020202020204" pitchFamily="34" charset="0"/>
              </a:rPr>
              <a:t>FIReTIP</a:t>
            </a:r>
            <a:endParaRPr lang="en-US" sz="1000" b="1" i="0" baseline="-25000">
              <a:solidFill>
                <a:srgbClr val="009973"/>
              </a:solidFill>
              <a:cs typeface="Arial" panose="020B0604020202020204" pitchFamily="34" charset="0"/>
            </a:endParaRPr>
          </a:p>
        </p:txBody>
      </p:sp>
      <p:cxnSp>
        <p:nvCxnSpPr>
          <p:cNvPr id="25707" name="Straight Arrow Connector 107"/>
          <p:cNvCxnSpPr>
            <a:cxnSpLocks noChangeShapeType="1"/>
          </p:cNvCxnSpPr>
          <p:nvPr/>
        </p:nvCxnSpPr>
        <p:spPr bwMode="auto">
          <a:xfrm>
            <a:off x="6316345" y="3770324"/>
            <a:ext cx="953388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708" name="Straight Arrow Connector 108"/>
          <p:cNvCxnSpPr>
            <a:cxnSpLocks noChangeShapeType="1"/>
          </p:cNvCxnSpPr>
          <p:nvPr/>
        </p:nvCxnSpPr>
        <p:spPr bwMode="auto">
          <a:xfrm>
            <a:off x="5351780" y="5919788"/>
            <a:ext cx="1943100" cy="1587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9" name="Picture 5" descr="Screen Shot 2014-11-29 at 9.09.58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012" y="4899032"/>
            <a:ext cx="523297" cy="15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981417" y="1076685"/>
            <a:ext cx="2023584" cy="823302"/>
            <a:chOff x="6571777" y="901125"/>
            <a:chExt cx="2023584" cy="823302"/>
          </a:xfrm>
        </p:grpSpPr>
        <p:sp>
          <p:nvSpPr>
            <p:cNvPr id="120" name="TextBox 103"/>
            <p:cNvSpPr txBox="1">
              <a:spLocks noChangeArrowheads="1"/>
            </p:cNvSpPr>
            <p:nvPr/>
          </p:nvSpPr>
          <p:spPr bwMode="auto">
            <a:xfrm>
              <a:off x="6571777" y="901125"/>
              <a:ext cx="2023584" cy="823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25000"/>
                </a:lnSpc>
                <a:buFontTx/>
                <a:buNone/>
              </a:pPr>
              <a:r>
                <a:rPr lang="en-US" sz="1400" i="0" dirty="0" smtClean="0">
                  <a:solidFill>
                    <a:srgbClr val="FF0000"/>
                  </a:solidFill>
                </a:rPr>
                <a:t>Major enhancements:</a:t>
              </a:r>
            </a:p>
            <a:p>
              <a:pPr eaLnBrk="1" hangingPunct="1">
                <a:lnSpc>
                  <a:spcPct val="125000"/>
                </a:lnSpc>
                <a:buFontTx/>
                <a:buNone/>
              </a:pPr>
              <a:r>
                <a:rPr lang="en-US" i="0" dirty="0" smtClean="0">
                  <a:solidFill>
                    <a:srgbClr val="FF0000"/>
                  </a:solidFill>
                </a:rPr>
                <a:t>       Base funding</a:t>
              </a:r>
            </a:p>
            <a:p>
              <a:pPr eaLnBrk="1" hangingPunct="1">
                <a:lnSpc>
                  <a:spcPct val="125000"/>
                </a:lnSpc>
                <a:buFontTx/>
                <a:buNone/>
              </a:pPr>
              <a:r>
                <a:rPr lang="en-US" i="0" dirty="0">
                  <a:solidFill>
                    <a:srgbClr val="FF0000"/>
                  </a:solidFill>
                </a:rPr>
                <a:t> </a:t>
              </a:r>
              <a:r>
                <a:rPr lang="en-US" i="0" dirty="0" smtClean="0">
                  <a:solidFill>
                    <a:srgbClr val="FF0000"/>
                  </a:solidFill>
                </a:rPr>
                <a:t>      +15</a:t>
              </a:r>
              <a:r>
                <a:rPr lang="en-US" i="0" dirty="0">
                  <a:solidFill>
                    <a:srgbClr val="FF0000"/>
                  </a:solidFill>
                </a:rPr>
                <a:t>% </a:t>
              </a:r>
              <a:r>
                <a:rPr lang="en-US" i="0" dirty="0" smtClean="0">
                  <a:solidFill>
                    <a:srgbClr val="FF0000"/>
                  </a:solidFill>
                </a:rPr>
                <a:t>incremental</a:t>
              </a:r>
              <a:endParaRPr lang="en-US" i="0" dirty="0">
                <a:solidFill>
                  <a:srgbClr val="FF0000"/>
                </a:solidFill>
              </a:endParaRPr>
            </a:p>
          </p:txBody>
        </p:sp>
        <p:sp>
          <p:nvSpPr>
            <p:cNvPr id="121" name="Oval 19"/>
            <p:cNvSpPr>
              <a:spLocks noChangeArrowheads="1"/>
            </p:cNvSpPr>
            <p:nvPr/>
          </p:nvSpPr>
          <p:spPr bwMode="auto">
            <a:xfrm>
              <a:off x="6716652" y="1254691"/>
              <a:ext cx="136525" cy="1365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  <a:buFontTx/>
                <a:buNone/>
              </a:pPr>
              <a:endParaRPr lang="en-US" i="0"/>
            </a:p>
          </p:txBody>
        </p:sp>
        <p:sp>
          <p:nvSpPr>
            <p:cNvPr id="122" name="Oval 19"/>
            <p:cNvSpPr>
              <a:spLocks noChangeArrowheads="1"/>
            </p:cNvSpPr>
            <p:nvPr/>
          </p:nvSpPr>
          <p:spPr bwMode="auto">
            <a:xfrm>
              <a:off x="6723568" y="1484997"/>
              <a:ext cx="136525" cy="1365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  <a:buFontTx/>
                <a:buNone/>
              </a:pPr>
              <a:endParaRPr lang="en-US" i="0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27391"/>
            <a:ext cx="1623520" cy="96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375" y="3232150"/>
            <a:ext cx="14954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5" t="16010" r="32243" b="9568"/>
          <a:stretch/>
        </p:blipFill>
        <p:spPr bwMode="auto">
          <a:xfrm>
            <a:off x="3939840" y="2449041"/>
            <a:ext cx="444630" cy="47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" name="Oval 19"/>
          <p:cNvSpPr>
            <a:spLocks noChangeArrowheads="1"/>
          </p:cNvSpPr>
          <p:nvPr/>
        </p:nvSpPr>
        <p:spPr bwMode="auto">
          <a:xfrm>
            <a:off x="4343400" y="19970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128" name="Oval 19"/>
          <p:cNvSpPr>
            <a:spLocks noChangeArrowheads="1"/>
          </p:cNvSpPr>
          <p:nvPr/>
        </p:nvSpPr>
        <p:spPr bwMode="auto">
          <a:xfrm>
            <a:off x="4290060" y="2405952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solidFill>
                <a:srgbClr val="3366FF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21530" y="952913"/>
            <a:ext cx="117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0" dirty="0" smtClean="0">
                <a:solidFill>
                  <a:schemeClr val="tx1"/>
                </a:solidFill>
              </a:rPr>
              <a:t>Fiscal Year: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4876800" y="1524000"/>
            <a:ext cx="228600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buFontTx/>
              <a:buNone/>
              <a:defRPr/>
            </a:pPr>
            <a:endParaRPr lang="en-US" sz="1000" b="1">
              <a:cs typeface="Arial" panose="020B0604020202020204" pitchFamily="34" charset="0"/>
            </a:endParaRPr>
          </a:p>
        </p:txBody>
      </p:sp>
      <p:sp>
        <p:nvSpPr>
          <p:cNvPr id="138" name="TextBox 155"/>
          <p:cNvSpPr txBox="1">
            <a:spLocks noChangeArrowheads="1"/>
          </p:cNvSpPr>
          <p:nvPr/>
        </p:nvSpPr>
        <p:spPr bwMode="auto">
          <a:xfrm>
            <a:off x="5049945" y="1500188"/>
            <a:ext cx="51265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000" i="0" dirty="0" smtClean="0">
                <a:latin typeface="Arial" panose="020B0604020202020204" pitchFamily="34" charset="0"/>
                <a:cs typeface="Arial" panose="020B0604020202020204" pitchFamily="34" charset="0"/>
              </a:rPr>
              <a:t>12-16</a:t>
            </a:r>
            <a:endParaRPr lang="en-US" sz="10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Rectangle 20"/>
          <p:cNvSpPr>
            <a:spLocks noChangeArrowheads="1"/>
          </p:cNvSpPr>
          <p:nvPr/>
        </p:nvSpPr>
        <p:spPr bwMode="auto">
          <a:xfrm>
            <a:off x="4381500" y="2265774"/>
            <a:ext cx="838200" cy="438565"/>
          </a:xfrm>
          <a:prstGeom prst="rect">
            <a:avLst/>
          </a:prstGeom>
          <a:noFill/>
          <a:ln>
            <a:noFill/>
          </a:ln>
          <a:extLst/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5000"/>
              </a:lnSpc>
              <a:buFontTx/>
              <a:buNone/>
              <a:defRPr/>
            </a:pPr>
            <a:r>
              <a:rPr lang="en-US" sz="1000" b="1" i="0" dirty="0">
                <a:solidFill>
                  <a:srgbClr val="009973"/>
                </a:solidFill>
                <a:cs typeface="Arial" panose="020B0604020202020204" pitchFamily="34" charset="0"/>
              </a:rPr>
              <a:t> High-Z tile row on lower OBD</a:t>
            </a:r>
          </a:p>
        </p:txBody>
      </p:sp>
      <p:sp>
        <p:nvSpPr>
          <p:cNvPr id="140" name="Rectangle 20"/>
          <p:cNvSpPr>
            <a:spLocks noChangeArrowheads="1"/>
          </p:cNvSpPr>
          <p:nvPr/>
        </p:nvSpPr>
        <p:spPr bwMode="auto">
          <a:xfrm>
            <a:off x="4572000" y="3835400"/>
            <a:ext cx="1143000" cy="32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ts val="938"/>
              </a:lnSpc>
              <a:buFontTx/>
              <a:buNone/>
            </a:pPr>
            <a:r>
              <a:rPr lang="en-US" sz="1000" b="1" i="0" dirty="0"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1000" b="1" i="0" dirty="0">
                <a:solidFill>
                  <a:schemeClr val="tx1"/>
                </a:solidFill>
                <a:cs typeface="Arial" panose="020B0604020202020204" pitchFamily="34" charset="0"/>
              </a:rPr>
              <a:t>B diag. - incremental</a:t>
            </a:r>
            <a:endParaRPr lang="en-US" sz="1000" b="1" i="0" baseline="-25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41" name="Rectangle 20"/>
          <p:cNvSpPr>
            <a:spLocks noChangeArrowheads="1"/>
          </p:cNvSpPr>
          <p:nvPr/>
        </p:nvSpPr>
        <p:spPr bwMode="auto">
          <a:xfrm>
            <a:off x="4475480" y="6070600"/>
            <a:ext cx="844550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  <a:buFontTx/>
              <a:buNone/>
            </a:pPr>
            <a:r>
              <a:rPr lang="en-US" sz="1000" b="1" i="0">
                <a:solidFill>
                  <a:schemeClr val="tx1"/>
                </a:solidFill>
                <a:cs typeface="Arial" panose="020B0604020202020204" pitchFamily="34" charset="0"/>
              </a:rPr>
              <a:t>0.5-1 MA CHI</a:t>
            </a:r>
          </a:p>
        </p:txBody>
      </p:sp>
      <p:sp>
        <p:nvSpPr>
          <p:cNvPr id="142" name="Rectangle 20"/>
          <p:cNvSpPr>
            <a:spLocks noChangeArrowheads="1"/>
          </p:cNvSpPr>
          <p:nvPr/>
        </p:nvSpPr>
        <p:spPr bwMode="auto">
          <a:xfrm>
            <a:off x="4759325" y="5072063"/>
            <a:ext cx="487363" cy="21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  <a:buFontTx/>
              <a:buNone/>
            </a:pPr>
            <a:r>
              <a:rPr lang="en-US" sz="1000" b="1" i="0" dirty="0" err="1">
                <a:solidFill>
                  <a:schemeClr val="tx1"/>
                </a:solidFill>
                <a:cs typeface="Arial" panose="020B0604020202020204" pitchFamily="34" charset="0"/>
              </a:rPr>
              <a:t>q</a:t>
            </a:r>
            <a:r>
              <a:rPr lang="en-US" sz="1000" b="1" i="0" baseline="-25000" dirty="0" err="1">
                <a:solidFill>
                  <a:schemeClr val="tx1"/>
                </a:solidFill>
                <a:cs typeface="Arial" panose="020B0604020202020204" pitchFamily="34" charset="0"/>
              </a:rPr>
              <a:t>min</a:t>
            </a:r>
            <a:endParaRPr lang="en-US" sz="1000" b="1" i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43" name="Oval 19"/>
          <p:cNvSpPr>
            <a:spLocks noChangeArrowheads="1"/>
          </p:cNvSpPr>
          <p:nvPr/>
        </p:nvSpPr>
        <p:spPr bwMode="auto">
          <a:xfrm>
            <a:off x="4816475" y="55499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144" name="Oval 19"/>
          <p:cNvSpPr>
            <a:spLocks noChangeArrowheads="1"/>
          </p:cNvSpPr>
          <p:nvPr/>
        </p:nvSpPr>
        <p:spPr bwMode="auto">
          <a:xfrm>
            <a:off x="4816475" y="5329238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114" name="Rectangle 20"/>
          <p:cNvSpPr>
            <a:spLocks noChangeArrowheads="1"/>
          </p:cNvSpPr>
          <p:nvPr/>
        </p:nvSpPr>
        <p:spPr bwMode="auto">
          <a:xfrm>
            <a:off x="3817620" y="5830888"/>
            <a:ext cx="1301750" cy="22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0" bIns="45712">
            <a:spAutoFit/>
          </a:bodyPr>
          <a:lstStyle/>
          <a:p>
            <a:pPr algn="r" defTabSz="912813" eaLnBrk="0" hangingPunct="0">
              <a:lnSpc>
                <a:spcPct val="70000"/>
              </a:lnSpc>
              <a:buFontTx/>
              <a:buNone/>
            </a:pPr>
            <a:r>
              <a:rPr lang="en-US" sz="1200" b="1" i="0">
                <a:solidFill>
                  <a:srgbClr val="FF0000"/>
                </a:solidFill>
                <a:cs typeface="Arial" panose="020B0604020202020204" pitchFamily="34" charset="0"/>
              </a:rPr>
              <a:t>1 MW ECH/EBW</a:t>
            </a:r>
          </a:p>
        </p:txBody>
      </p:sp>
      <p:sp>
        <p:nvSpPr>
          <p:cNvPr id="116" name="Left-Right Arrow 115"/>
          <p:cNvSpPr/>
          <p:nvPr/>
        </p:nvSpPr>
        <p:spPr bwMode="auto">
          <a:xfrm>
            <a:off x="5055870" y="1974696"/>
            <a:ext cx="750570" cy="311304"/>
          </a:xfrm>
          <a:prstGeom prst="leftRigh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cxnSp>
        <p:nvCxnSpPr>
          <p:cNvPr id="117" name="Straight Connector 116"/>
          <p:cNvCxnSpPr/>
          <p:nvPr/>
        </p:nvCxnSpPr>
        <p:spPr bwMode="auto">
          <a:xfrm>
            <a:off x="5431155" y="1852598"/>
            <a:ext cx="0" cy="584215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25" name="Oval 19"/>
          <p:cNvSpPr>
            <a:spLocks noChangeArrowheads="1"/>
          </p:cNvSpPr>
          <p:nvPr/>
        </p:nvSpPr>
        <p:spPr bwMode="auto">
          <a:xfrm>
            <a:off x="4740275" y="41306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  <p:sp>
        <p:nvSpPr>
          <p:cNvPr id="129" name="Oval 19"/>
          <p:cNvSpPr>
            <a:spLocks noChangeArrowheads="1"/>
          </p:cNvSpPr>
          <p:nvPr/>
        </p:nvSpPr>
        <p:spPr bwMode="auto">
          <a:xfrm>
            <a:off x="5085080" y="6299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  <a:buFontTx/>
              <a:buNone/>
            </a:pPr>
            <a:endParaRPr lang="en-US" sz="1000" b="1" i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61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1"/>
          <p:cNvSpPr txBox="1">
            <a:spLocks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14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293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44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58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tabLst>
                <a:tab pos="2743200" algn="l"/>
              </a:tabLst>
            </a:pPr>
            <a:r>
              <a:rPr lang="en-US" sz="2800" i="0" kern="0" dirty="0" smtClean="0">
                <a:solidFill>
                  <a:srgbClr val="336699"/>
                </a:solidFill>
                <a:ea typeface="ＭＳ Ｐゴシック" pitchFamily="1" charset="-128"/>
              </a:rPr>
              <a:t>NSTX-U Milestone Schedule for FY2016-18</a:t>
            </a:r>
            <a:endParaRPr lang="en-US" i="0" kern="0" dirty="0" smtClean="0">
              <a:solidFill>
                <a:srgbClr val="336699"/>
              </a:solidFill>
            </a:endParaRPr>
          </a:p>
        </p:txBody>
      </p:sp>
      <p:sp>
        <p:nvSpPr>
          <p:cNvPr id="96" name="Line 21"/>
          <p:cNvSpPr>
            <a:spLocks noChangeShapeType="1"/>
          </p:cNvSpPr>
          <p:nvPr/>
        </p:nvSpPr>
        <p:spPr bwMode="auto">
          <a:xfrm>
            <a:off x="0" y="5925312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3884473" y="1062494"/>
            <a:ext cx="2516325" cy="2462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FY2017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1341698" y="1062494"/>
            <a:ext cx="2465731" cy="2462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FY2016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Box 11"/>
          <p:cNvSpPr txBox="1">
            <a:spLocks noChangeArrowheads="1"/>
          </p:cNvSpPr>
          <p:nvPr/>
        </p:nvSpPr>
        <p:spPr bwMode="auto">
          <a:xfrm>
            <a:off x="5105183" y="1384756"/>
            <a:ext cx="457416" cy="215444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FFFF"/>
                </a:solidFill>
                <a:cs typeface="Arial" panose="020B0604020202020204" pitchFamily="34" charset="0"/>
              </a:rPr>
              <a:t>18</a:t>
            </a:r>
            <a:endParaRPr lang="en-US" sz="1400" b="1" i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56" name="Text Box 11"/>
          <p:cNvSpPr txBox="1">
            <a:spLocks noChangeArrowheads="1"/>
          </p:cNvSpPr>
          <p:nvPr/>
        </p:nvSpPr>
        <p:spPr bwMode="auto">
          <a:xfrm>
            <a:off x="4647793" y="1384756"/>
            <a:ext cx="457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0000CC"/>
                </a:solidFill>
                <a:cs typeface="Arial" panose="020B0604020202020204" pitchFamily="34" charset="0"/>
              </a:rPr>
              <a:t>16</a:t>
            </a:r>
            <a:endParaRPr lang="en-US" sz="1400" b="1" i="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75" name="Text Box 27"/>
          <p:cNvSpPr txBox="1">
            <a:spLocks noChangeArrowheads="1"/>
          </p:cNvSpPr>
          <p:nvPr/>
        </p:nvSpPr>
        <p:spPr bwMode="auto">
          <a:xfrm>
            <a:off x="1341698" y="4968330"/>
            <a:ext cx="2465731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Develop physics + operational tools for high-performance: </a:t>
            </a:r>
            <a:r>
              <a:rPr lang="en-US" sz="1300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k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en-US" sz="1300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en-US" sz="1300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EF/RWM</a:t>
            </a:r>
            <a:endParaRPr lang="en-US" sz="1300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8" name="Text Box 27"/>
          <p:cNvSpPr txBox="1">
            <a:spLocks noChangeArrowheads="1"/>
          </p:cNvSpPr>
          <p:nvPr/>
        </p:nvSpPr>
        <p:spPr bwMode="auto">
          <a:xfrm>
            <a:off x="1341698" y="1820133"/>
            <a:ext cx="2466575" cy="53511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 anchor="ctr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H-mode confinement, pedestal, SOL characteristics at higher B</a:t>
            </a:r>
            <a:r>
              <a:rPr lang="en-US" sz="1300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I</a:t>
            </a:r>
            <a:r>
              <a:rPr lang="en-US" sz="1300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P</a:t>
            </a:r>
            <a:r>
              <a:rPr lang="en-US" sz="1300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NBI</a:t>
            </a:r>
            <a:endParaRPr lang="en-US" sz="13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0" name="Text Box 23"/>
          <p:cNvSpPr txBox="1">
            <a:spLocks noChangeArrowheads="1"/>
          </p:cNvSpPr>
          <p:nvPr/>
        </p:nvSpPr>
        <p:spPr bwMode="auto">
          <a:xfrm>
            <a:off x="1352936" y="6087001"/>
            <a:ext cx="2457064" cy="359073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disruption mitigation, initial </a:t>
            </a:r>
          </a:p>
          <a:p>
            <a:pPr algn="ctr">
              <a:lnSpc>
                <a:spcPts val="14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tests of real-time warning, prediction</a:t>
            </a:r>
            <a:endParaRPr lang="en-US" sz="13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1" name="Text Box 27"/>
          <p:cNvSpPr txBox="1">
            <a:spLocks noChangeArrowheads="1"/>
          </p:cNvSpPr>
          <p:nvPr/>
        </p:nvSpPr>
        <p:spPr bwMode="auto">
          <a:xfrm>
            <a:off x="3884473" y="5453402"/>
            <a:ext cx="2516326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Develop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high-non-inductive fraction NBI H-modes for sustainment and ramp-up</a:t>
            </a:r>
            <a:endParaRPr lang="en-US" sz="1300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3" name="Text Box 27"/>
          <p:cNvSpPr txBox="1">
            <a:spLocks noChangeArrowheads="1"/>
          </p:cNvSpPr>
          <p:nvPr/>
        </p:nvSpPr>
        <p:spPr bwMode="auto">
          <a:xfrm>
            <a:off x="3884473" y="4710499"/>
            <a:ext cx="2516325" cy="55398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 smtClean="0">
                <a:solidFill>
                  <a:srgbClr val="008080"/>
                </a:solidFill>
                <a:latin typeface="Arial Narrow" panose="020B0606020202030204" pitchFamily="34" charset="0"/>
              </a:rPr>
              <a:t>Assess fast-wave SOL losses, core  thermal and fast ion interactions at increased field and current</a:t>
            </a:r>
            <a:endParaRPr lang="en-US" sz="1300" b="0" i="0" baseline="-25000" dirty="0">
              <a:solidFill>
                <a:srgbClr val="008080"/>
              </a:solidFill>
              <a:latin typeface="Arial Narrow" panose="020B0606020202030204" pitchFamily="34" charset="0"/>
            </a:endParaRP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47627" y="1415848"/>
            <a:ext cx="866773" cy="18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14" rIns="0" bIns="45714" anchor="ctr"/>
          <a:lstStyle/>
          <a:p>
            <a:pPr marL="342860" indent="-342860" algn="ctr" eaLnBrk="0" hangingPunct="0">
              <a:lnSpc>
                <a:spcPct val="80000"/>
              </a:lnSpc>
            </a:pPr>
            <a:r>
              <a:rPr lang="en-US" sz="1400" b="1" i="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Run </a:t>
            </a:r>
            <a:r>
              <a:rPr lang="en-US" sz="1400" b="1" i="0" dirty="0">
                <a:solidFill>
                  <a:srgbClr val="0000CC"/>
                </a:solidFill>
                <a:latin typeface="Arial Narrow" panose="020B0606020202030204" pitchFamily="34" charset="0"/>
              </a:rPr>
              <a:t>Weeks:</a:t>
            </a:r>
          </a:p>
        </p:txBody>
      </p:sp>
      <p:sp>
        <p:nvSpPr>
          <p:cNvPr id="125" name="Right Arrow 124"/>
          <p:cNvSpPr/>
          <p:nvPr/>
        </p:nvSpPr>
        <p:spPr bwMode="auto">
          <a:xfrm>
            <a:off x="117476" y="5983224"/>
            <a:ext cx="1177924" cy="493776"/>
          </a:xfrm>
          <a:prstGeom prst="rightArrow">
            <a:avLst>
              <a:gd name="adj1" fmla="val 100000"/>
              <a:gd name="adj2" fmla="val 16667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27432" rIns="0" bIns="0" anchor="ctr"/>
          <a:lstStyle/>
          <a:p>
            <a:pPr algn="ctr">
              <a:lnSpc>
                <a:spcPct val="7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FES 3 Facility Joint Research Target (JRT)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6200" y="1676400"/>
            <a:ext cx="1219200" cy="4176485"/>
            <a:chOff x="1676400" y="1676400"/>
            <a:chExt cx="1219200" cy="4176485"/>
          </a:xfrm>
        </p:grpSpPr>
        <p:sp>
          <p:nvSpPr>
            <p:cNvPr id="113" name="Right Arrow 112"/>
            <p:cNvSpPr/>
            <p:nvPr/>
          </p:nvSpPr>
          <p:spPr bwMode="auto">
            <a:xfrm>
              <a:off x="1717675" y="4495800"/>
              <a:ext cx="1177925" cy="1357085"/>
            </a:xfrm>
            <a:prstGeom prst="rightArrow">
              <a:avLst>
                <a:gd name="adj1" fmla="val 100000"/>
                <a:gd name="adj2" fmla="val 10156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19" name="Text Box 12"/>
            <p:cNvSpPr txBox="1">
              <a:spLocks noChangeArrowheads="1"/>
            </p:cNvSpPr>
            <p:nvPr/>
          </p:nvSpPr>
          <p:spPr bwMode="auto">
            <a:xfrm>
              <a:off x="1676400" y="4876800"/>
              <a:ext cx="1177925" cy="59091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square" lIns="45714" tIns="45714" rIns="0" bIns="45714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</a:rPr>
                <a:t>Integrated Scenarios</a:t>
              </a:r>
              <a:endParaRPr lang="en-US" sz="18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4" name="Right Arrow 63"/>
            <p:cNvSpPr/>
            <p:nvPr/>
          </p:nvSpPr>
          <p:spPr bwMode="auto">
            <a:xfrm>
              <a:off x="1717675" y="3124201"/>
              <a:ext cx="1177925" cy="12954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5" name="Right Arrow 64"/>
            <p:cNvSpPr/>
            <p:nvPr/>
          </p:nvSpPr>
          <p:spPr bwMode="auto">
            <a:xfrm>
              <a:off x="1717675" y="1676400"/>
              <a:ext cx="1177925" cy="13716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6" name="Text Box 12"/>
            <p:cNvSpPr txBox="1">
              <a:spLocks noChangeArrowheads="1"/>
            </p:cNvSpPr>
            <p:nvPr/>
          </p:nvSpPr>
          <p:spPr bwMode="auto">
            <a:xfrm>
              <a:off x="1676400" y="3468481"/>
              <a:ext cx="1133475" cy="59091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square" lIns="45714" tIns="45714" rIns="0" bIns="45714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</a:rPr>
                <a:t>Core Science</a:t>
              </a:r>
              <a:endParaRPr lang="en-US" sz="18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7" name="Text Box 12"/>
            <p:cNvSpPr txBox="1">
              <a:spLocks noChangeArrowheads="1"/>
            </p:cNvSpPr>
            <p:nvPr/>
          </p:nvSpPr>
          <p:spPr bwMode="auto">
            <a:xfrm>
              <a:off x="1676400" y="1840683"/>
              <a:ext cx="1142999" cy="1034117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square" lIns="45714" tIns="45714" rIns="0" bIns="45714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</a:rPr>
                <a:t>Boundary Science 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b="0" i="0" dirty="0" smtClean="0">
                  <a:solidFill>
                    <a:schemeClr val="tx1"/>
                  </a:solidFill>
                  <a:latin typeface="Arial Narrow" pitchFamily="34" charset="0"/>
                </a:rPr>
                <a:t>+ Particle Control</a:t>
              </a:r>
              <a:endParaRPr lang="en-US" sz="1600" b="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1371600" y="5979279"/>
            <a:ext cx="72776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0" dirty="0" smtClean="0">
                <a:solidFill>
                  <a:schemeClr val="tx1"/>
                </a:solidFill>
              </a:rPr>
              <a:t>C-Mod leads JRT</a:t>
            </a:r>
          </a:p>
        </p:txBody>
      </p:sp>
      <p:sp>
        <p:nvSpPr>
          <p:cNvPr id="54" name="Text Box 27"/>
          <p:cNvSpPr txBox="1">
            <a:spLocks noChangeArrowheads="1"/>
          </p:cNvSpPr>
          <p:nvPr/>
        </p:nvSpPr>
        <p:spPr bwMode="auto">
          <a:xfrm>
            <a:off x="1347594" y="3263137"/>
            <a:ext cx="2460679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effects of NBI injection on fast-ion f(v) and NBI-CD profile</a:t>
            </a:r>
            <a:endParaRPr lang="en-US" sz="1300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9" name="Text Box 27"/>
          <p:cNvSpPr txBox="1">
            <a:spLocks noChangeArrowheads="1"/>
          </p:cNvSpPr>
          <p:nvPr/>
        </p:nvSpPr>
        <p:spPr bwMode="auto">
          <a:xfrm>
            <a:off x="3884475" y="1814899"/>
            <a:ext cx="2516325" cy="555353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scaling, mitigation of steady-state, transient heat-fluxes w/ 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advanced </a:t>
            </a:r>
            <a:r>
              <a:rPr lang="en-US" sz="1300" i="0" dirty="0" err="1">
                <a:solidFill>
                  <a:srgbClr val="FF0000"/>
                </a:solidFill>
                <a:latin typeface="Arial Narrow" panose="020B0606020202030204" pitchFamily="34" charset="0"/>
              </a:rPr>
              <a:t>divertor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operation at high power density </a:t>
            </a:r>
            <a:endParaRPr lang="en-US" sz="13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901167" y="16764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91" name="Text Box 27"/>
          <p:cNvSpPr txBox="1">
            <a:spLocks noChangeArrowheads="1"/>
          </p:cNvSpPr>
          <p:nvPr/>
        </p:nvSpPr>
        <p:spPr bwMode="auto">
          <a:xfrm>
            <a:off x="3884474" y="2537269"/>
            <a:ext cx="2516326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high-Z </a:t>
            </a:r>
            <a:r>
              <a:rPr lang="en-US" sz="1300" i="0" dirty="0" err="1">
                <a:solidFill>
                  <a:srgbClr val="FF0000"/>
                </a:solidFill>
                <a:latin typeface="Arial Narrow" panose="020B0606020202030204" pitchFamily="34" charset="0"/>
              </a:rPr>
              <a:t>divertor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PFC performance and impact 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on operating scenarios</a:t>
            </a:r>
            <a:endParaRPr lang="en-US" sz="1300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901167" y="2392559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62" name="Text Box 27"/>
          <p:cNvSpPr txBox="1">
            <a:spLocks noChangeArrowheads="1"/>
          </p:cNvSpPr>
          <p:nvPr/>
        </p:nvSpPr>
        <p:spPr bwMode="auto">
          <a:xfrm>
            <a:off x="6477000" y="1811302"/>
            <a:ext cx="2516325" cy="398498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impurity sources and edge and core impurity transport</a:t>
            </a:r>
            <a:endParaRPr lang="en-US" sz="13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477000" y="16764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R18-1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73" name="Text Box 27"/>
          <p:cNvSpPr txBox="1">
            <a:spLocks noChangeArrowheads="1"/>
          </p:cNvSpPr>
          <p:nvPr/>
        </p:nvSpPr>
        <p:spPr bwMode="auto">
          <a:xfrm>
            <a:off x="6477000" y="3259101"/>
            <a:ext cx="2516325" cy="55089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008080"/>
                </a:solidFill>
                <a:latin typeface="Arial Narrow" panose="020B0606020202030204" pitchFamily="34" charset="0"/>
              </a:rPr>
              <a:t>Assess role of fast-ion driven instabilities versus micro-turbulence in plasma thermal energy transport</a:t>
            </a:r>
            <a:endParaRPr lang="en-US" sz="1300" b="0" i="0" baseline="-25000" dirty="0">
              <a:solidFill>
                <a:srgbClr val="008080"/>
              </a:solidFill>
              <a:latin typeface="Arial Narrow" panose="020B060602020203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477000" y="31242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IR18-2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80" name="Text Box 27"/>
          <p:cNvSpPr txBox="1">
            <a:spLocks noChangeArrowheads="1"/>
          </p:cNvSpPr>
          <p:nvPr/>
        </p:nvSpPr>
        <p:spPr bwMode="auto">
          <a:xfrm>
            <a:off x="6477000" y="4710499"/>
            <a:ext cx="2516325" cy="55089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Control of current and rotation profiles to improve global stability limits and extend high performance operation</a:t>
            </a:r>
            <a:endParaRPr lang="en-US" sz="13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476997" y="45720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R18-2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86" name="Text Box 27"/>
          <p:cNvSpPr txBox="1">
            <a:spLocks noChangeArrowheads="1"/>
          </p:cNvSpPr>
          <p:nvPr/>
        </p:nvSpPr>
        <p:spPr bwMode="auto">
          <a:xfrm>
            <a:off x="6477000" y="5455000"/>
            <a:ext cx="2516325" cy="39849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4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transient CHI current start-up potential in NSTX-U</a:t>
            </a:r>
            <a:endParaRPr lang="en-US" sz="14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476998" y="5316867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R18-3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94" name="Text Box 27"/>
          <p:cNvSpPr txBox="1">
            <a:spLocks noChangeArrowheads="1"/>
          </p:cNvSpPr>
          <p:nvPr/>
        </p:nvSpPr>
        <p:spPr bwMode="auto">
          <a:xfrm>
            <a:off x="6477000" y="2419054"/>
            <a:ext cx="2516325" cy="52133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008080"/>
                </a:solidFill>
                <a:latin typeface="Arial Narrow" panose="020B0606020202030204" pitchFamily="34" charset="0"/>
              </a:rPr>
              <a:t>Investigation of power and momentum balance for high density and impurity fraction </a:t>
            </a:r>
            <a:r>
              <a:rPr lang="en-US" sz="1300" i="0" dirty="0" err="1">
                <a:solidFill>
                  <a:srgbClr val="008080"/>
                </a:solidFill>
                <a:latin typeface="Arial Narrow" panose="020B0606020202030204" pitchFamily="34" charset="0"/>
              </a:rPr>
              <a:t>divertor</a:t>
            </a:r>
            <a:r>
              <a:rPr lang="en-US" sz="1300" i="0" dirty="0">
                <a:solidFill>
                  <a:srgbClr val="008080"/>
                </a:solidFill>
                <a:latin typeface="Arial Narrow" panose="020B0606020202030204" pitchFamily="34" charset="0"/>
              </a:rPr>
              <a:t> operation</a:t>
            </a:r>
            <a:endParaRPr lang="en-US" sz="1300" b="0" i="0" baseline="-25000" dirty="0">
              <a:solidFill>
                <a:srgbClr val="008080"/>
              </a:solidFill>
              <a:latin typeface="Arial Narrow" panose="020B060602020203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476999" y="22860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IR18-1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98" name="Text Box 8"/>
          <p:cNvSpPr txBox="1">
            <a:spLocks noChangeArrowheads="1"/>
          </p:cNvSpPr>
          <p:nvPr/>
        </p:nvSpPr>
        <p:spPr bwMode="auto">
          <a:xfrm>
            <a:off x="6477000" y="1062494"/>
            <a:ext cx="2516325" cy="2462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FY2018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 Box 11"/>
          <p:cNvSpPr txBox="1">
            <a:spLocks noChangeArrowheads="1"/>
          </p:cNvSpPr>
          <p:nvPr/>
        </p:nvSpPr>
        <p:spPr bwMode="auto">
          <a:xfrm>
            <a:off x="7697710" y="1384756"/>
            <a:ext cx="457416" cy="215444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FFFF"/>
                </a:solidFill>
                <a:cs typeface="Arial" panose="020B0604020202020204" pitchFamily="34" charset="0"/>
              </a:rPr>
              <a:t>16</a:t>
            </a:r>
            <a:endParaRPr lang="en-US" sz="1400" b="1" i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4" name="Text Box 11"/>
          <p:cNvSpPr txBox="1">
            <a:spLocks noChangeArrowheads="1"/>
          </p:cNvSpPr>
          <p:nvPr/>
        </p:nvSpPr>
        <p:spPr bwMode="auto">
          <a:xfrm>
            <a:off x="7240320" y="1384756"/>
            <a:ext cx="457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0000CC"/>
                </a:solidFill>
                <a:cs typeface="Arial" panose="020B0604020202020204" pitchFamily="34" charset="0"/>
              </a:rPr>
              <a:t>12</a:t>
            </a:r>
            <a:endParaRPr lang="en-US" sz="1400" b="1" i="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892173" y="45720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IR17-1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886200" y="5320099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R17-4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341698" y="16764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352936" y="3124638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344684" y="4825673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53" name="Text Box 11"/>
          <p:cNvSpPr txBox="1">
            <a:spLocks noChangeArrowheads="1"/>
          </p:cNvSpPr>
          <p:nvPr/>
        </p:nvSpPr>
        <p:spPr bwMode="auto">
          <a:xfrm>
            <a:off x="990600" y="1415848"/>
            <a:ext cx="854006" cy="170816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9144">
            <a:spAutoFit/>
          </a:bodyPr>
          <a:lstStyle/>
          <a:p>
            <a:pPr algn="ctr"/>
            <a:r>
              <a:rPr lang="en-US" sz="1050" i="0" dirty="0" smtClean="0">
                <a:solidFill>
                  <a:srgbClr val="FFFFFF"/>
                </a:solidFill>
                <a:latin typeface="+mn-lt"/>
              </a:rPr>
              <a:t>Incremental</a:t>
            </a:r>
            <a:endParaRPr lang="en-US" sz="1050" i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7" name="Text Box 23"/>
          <p:cNvSpPr txBox="1">
            <a:spLocks noChangeArrowheads="1"/>
          </p:cNvSpPr>
          <p:nvPr/>
        </p:nvSpPr>
        <p:spPr bwMode="auto">
          <a:xfrm>
            <a:off x="3887063" y="6087001"/>
            <a:ext cx="2514600" cy="359073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TBD… </a:t>
            </a:r>
            <a:r>
              <a:rPr lang="en-US" sz="13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possibly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something </a:t>
            </a:r>
          </a:p>
          <a:p>
            <a:pPr algn="ctr">
              <a:lnSpc>
                <a:spcPts val="14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on energetic particles</a:t>
            </a:r>
            <a:endParaRPr lang="en-US" sz="13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886198" y="5981186"/>
            <a:ext cx="68448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0" dirty="0" smtClean="0">
                <a:solidFill>
                  <a:schemeClr val="tx1"/>
                </a:solidFill>
              </a:rPr>
              <a:t>DIII-D leads JRT</a:t>
            </a:r>
          </a:p>
        </p:txBody>
      </p:sp>
      <p:sp>
        <p:nvSpPr>
          <p:cNvPr id="68" name="Text Box 11"/>
          <p:cNvSpPr txBox="1">
            <a:spLocks noChangeArrowheads="1"/>
          </p:cNvSpPr>
          <p:nvPr/>
        </p:nvSpPr>
        <p:spPr bwMode="auto">
          <a:xfrm>
            <a:off x="2285784" y="1380450"/>
            <a:ext cx="457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0000CC"/>
                </a:solidFill>
                <a:cs typeface="Arial" panose="020B0604020202020204" pitchFamily="34" charset="0"/>
              </a:rPr>
              <a:t>14</a:t>
            </a:r>
            <a:endParaRPr lang="en-US" sz="1400" b="1" i="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60" name="Text Box 27"/>
          <p:cNvSpPr txBox="1">
            <a:spLocks noChangeArrowheads="1"/>
          </p:cNvSpPr>
          <p:nvPr/>
        </p:nvSpPr>
        <p:spPr bwMode="auto">
          <a:xfrm>
            <a:off x="3884473" y="3252987"/>
            <a:ext cx="2516325" cy="55398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</a:t>
            </a:r>
            <a:r>
              <a:rPr lang="en-US" sz="1300" i="0" dirty="0">
                <a:solidFill>
                  <a:srgbClr val="FF0000"/>
                </a:solidFill>
                <a:latin typeface="Symbol" panose="05050102010706020507" pitchFamily="18" charset="2"/>
              </a:rPr>
              <a:t></a:t>
            </a:r>
            <a:r>
              <a:rPr lang="en-US" sz="1300" i="0" baseline="-25000" dirty="0">
                <a:solidFill>
                  <a:srgbClr val="FF0000"/>
                </a:solidFill>
                <a:latin typeface="Arial Narrow" panose="020B0606020202030204" pitchFamily="34" charset="0"/>
              </a:rPr>
              <a:t>E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 and local transport and turbulence at low </a:t>
            </a:r>
            <a:r>
              <a:rPr lang="en-US" sz="1300" i="0" dirty="0">
                <a:solidFill>
                  <a:srgbClr val="FF0000"/>
                </a:solidFill>
                <a:latin typeface="Symbol" panose="05050102010706020507" pitchFamily="18" charset="2"/>
              </a:rPr>
              <a:t>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* with full confinement and diagnostic capabilities</a:t>
            </a:r>
            <a:endParaRPr lang="en-US" sz="13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886200" y="3121173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70" name="Text Box 23"/>
          <p:cNvSpPr txBox="1">
            <a:spLocks noChangeArrowheads="1"/>
          </p:cNvSpPr>
          <p:nvPr/>
        </p:nvSpPr>
        <p:spPr bwMode="auto">
          <a:xfrm>
            <a:off x="6478725" y="6084104"/>
            <a:ext cx="2514600" cy="17953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TBD</a:t>
            </a:r>
            <a:endParaRPr lang="en-US" sz="13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477860" y="5978289"/>
            <a:ext cx="78066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0" dirty="0" smtClean="0">
                <a:solidFill>
                  <a:schemeClr val="tx1"/>
                </a:solidFill>
              </a:rPr>
              <a:t>NSTX-U leads JRT</a:t>
            </a:r>
          </a:p>
        </p:txBody>
      </p:sp>
      <p:cxnSp>
        <p:nvCxnSpPr>
          <p:cNvPr id="79" name="Straight Connector 78"/>
          <p:cNvCxnSpPr/>
          <p:nvPr/>
        </p:nvCxnSpPr>
        <p:spPr bwMode="auto">
          <a:xfrm flipH="1">
            <a:off x="6476997" y="3810000"/>
            <a:ext cx="1728" cy="70183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 flipH="1">
            <a:off x="8993325" y="3810000"/>
            <a:ext cx="1728" cy="70183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82" name="Left Arrow 81"/>
          <p:cNvSpPr/>
          <p:nvPr/>
        </p:nvSpPr>
        <p:spPr bwMode="auto">
          <a:xfrm rot="10800000">
            <a:off x="8762999" y="4052888"/>
            <a:ext cx="211538" cy="290512"/>
          </a:xfrm>
          <a:prstGeom prst="leftArrow">
            <a:avLst>
              <a:gd name="adj1" fmla="val 72186"/>
              <a:gd name="adj2" fmla="val 48622"/>
            </a:avLst>
          </a:prstGeom>
          <a:solidFill>
            <a:srgbClr val="003399"/>
          </a:solidFill>
          <a:ln w="6350" cap="flat" cmpd="sng" algn="ctr">
            <a:solidFill>
              <a:srgbClr val="3366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84" name="Left Arrow 83"/>
          <p:cNvSpPr/>
          <p:nvPr/>
        </p:nvSpPr>
        <p:spPr bwMode="auto">
          <a:xfrm>
            <a:off x="6489836" y="4038600"/>
            <a:ext cx="285988" cy="290512"/>
          </a:xfrm>
          <a:prstGeom prst="leftArrow">
            <a:avLst>
              <a:gd name="adj1" fmla="val 72186"/>
              <a:gd name="adj2" fmla="val 48622"/>
            </a:avLst>
          </a:prstGeom>
          <a:solidFill>
            <a:srgbClr val="003399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705600" y="3886200"/>
            <a:ext cx="2057399" cy="609398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i="0" dirty="0" smtClean="0">
                <a:solidFill>
                  <a:srgbClr val="003399"/>
                </a:solidFill>
                <a:latin typeface="Arial Narrow" panose="020B0606020202030204" pitchFamily="34" charset="0"/>
              </a:rPr>
              <a:t>Begin ~1 year outage for </a:t>
            </a:r>
          </a:p>
          <a:p>
            <a:pPr algn="ctr">
              <a:lnSpc>
                <a:spcPct val="80000"/>
              </a:lnSpc>
            </a:pPr>
            <a:r>
              <a:rPr lang="en-US" sz="1400" i="0" dirty="0" smtClean="0">
                <a:solidFill>
                  <a:srgbClr val="003399"/>
                </a:solidFill>
                <a:latin typeface="Arial Narrow" panose="020B0606020202030204" pitchFamily="34" charset="0"/>
              </a:rPr>
              <a:t>major facility enhancement(s) sometime during FY2018</a:t>
            </a:r>
          </a:p>
        </p:txBody>
      </p:sp>
      <p:sp>
        <p:nvSpPr>
          <p:cNvPr id="61" name="Text Box 11"/>
          <p:cNvSpPr txBox="1">
            <a:spLocks noChangeArrowheads="1"/>
          </p:cNvSpPr>
          <p:nvPr/>
        </p:nvSpPr>
        <p:spPr bwMode="auto">
          <a:xfrm>
            <a:off x="2742984" y="1380450"/>
            <a:ext cx="381216" cy="215444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FFFF"/>
                </a:solidFill>
                <a:cs typeface="Arial" panose="020B0604020202020204" pitchFamily="34" charset="0"/>
              </a:rPr>
              <a:t>16</a:t>
            </a:r>
            <a:endParaRPr lang="en-US" sz="1400" b="1" i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13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76200" y="1210540"/>
            <a:ext cx="5334000" cy="101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400" b="1" dirty="0" smtClean="0">
                <a:solidFill>
                  <a:srgbClr val="CC0000"/>
                </a:solidFill>
                <a:latin typeface="+mn-lt"/>
              </a:rPr>
              <a:t>Net electricity easiest near A=2 if: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C0000"/>
                </a:solidFill>
                <a:latin typeface="+mn-lt"/>
              </a:rPr>
              <a:t>I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nboard T breeding minimized / eliminated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Central solenoid minimized / eliminated</a:t>
            </a: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7" y="2344287"/>
            <a:ext cx="4598903" cy="374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506497" y="2868637"/>
            <a:ext cx="3810000" cy="1159729"/>
          </a:xfrm>
          <a:prstGeom prst="rect">
            <a:avLst/>
          </a:prstGeom>
          <a:solidFill>
            <a:srgbClr val="00B05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723590" y="3124200"/>
            <a:ext cx="1391210" cy="1754973"/>
            <a:chOff x="5105400" y="2519370"/>
            <a:chExt cx="1264736" cy="1595430"/>
          </a:xfrm>
        </p:grpSpPr>
        <p:sp>
          <p:nvSpPr>
            <p:cNvPr id="41" name="Rectangle 40"/>
            <p:cNvSpPr/>
            <p:nvPr/>
          </p:nvSpPr>
          <p:spPr>
            <a:xfrm>
              <a:off x="5105400" y="2519370"/>
              <a:ext cx="1264736" cy="15954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201"/>
            <p:cNvSpPr>
              <a:spLocks/>
            </p:cNvSpPr>
            <p:nvPr/>
          </p:nvSpPr>
          <p:spPr bwMode="auto">
            <a:xfrm>
              <a:off x="5319207" y="2948060"/>
              <a:ext cx="395793" cy="34258"/>
            </a:xfrm>
            <a:custGeom>
              <a:avLst/>
              <a:gdLst>
                <a:gd name="T0" fmla="*/ 17 w 341"/>
                <a:gd name="T1" fmla="*/ 0 h 34"/>
                <a:gd name="T2" fmla="*/ 324 w 341"/>
                <a:gd name="T3" fmla="*/ 0 h 34"/>
                <a:gd name="T4" fmla="*/ 330 w 341"/>
                <a:gd name="T5" fmla="*/ 0 h 34"/>
                <a:gd name="T6" fmla="*/ 336 w 341"/>
                <a:gd name="T7" fmla="*/ 4 h 34"/>
                <a:gd name="T8" fmla="*/ 340 w 341"/>
                <a:gd name="T9" fmla="*/ 9 h 34"/>
                <a:gd name="T10" fmla="*/ 341 w 341"/>
                <a:gd name="T11" fmla="*/ 17 h 34"/>
                <a:gd name="T12" fmla="*/ 340 w 341"/>
                <a:gd name="T13" fmla="*/ 23 h 34"/>
                <a:gd name="T14" fmla="*/ 336 w 341"/>
                <a:gd name="T15" fmla="*/ 29 h 34"/>
                <a:gd name="T16" fmla="*/ 330 w 341"/>
                <a:gd name="T17" fmla="*/ 32 h 34"/>
                <a:gd name="T18" fmla="*/ 324 w 341"/>
                <a:gd name="T19" fmla="*/ 34 h 34"/>
                <a:gd name="T20" fmla="*/ 17 w 341"/>
                <a:gd name="T21" fmla="*/ 34 h 34"/>
                <a:gd name="T22" fmla="*/ 9 w 341"/>
                <a:gd name="T23" fmla="*/ 32 h 34"/>
                <a:gd name="T24" fmla="*/ 4 w 341"/>
                <a:gd name="T25" fmla="*/ 29 h 34"/>
                <a:gd name="T26" fmla="*/ 0 w 341"/>
                <a:gd name="T27" fmla="*/ 23 h 34"/>
                <a:gd name="T28" fmla="*/ 0 w 341"/>
                <a:gd name="T29" fmla="*/ 17 h 34"/>
                <a:gd name="T30" fmla="*/ 0 w 341"/>
                <a:gd name="T31" fmla="*/ 9 h 34"/>
                <a:gd name="T32" fmla="*/ 4 w 341"/>
                <a:gd name="T33" fmla="*/ 4 h 34"/>
                <a:gd name="T34" fmla="*/ 9 w 341"/>
                <a:gd name="T35" fmla="*/ 0 h 34"/>
                <a:gd name="T36" fmla="*/ 17 w 341"/>
                <a:gd name="T37" fmla="*/ 0 h 34"/>
                <a:gd name="T38" fmla="*/ 17 w 341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4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4"/>
                  </a:lnTo>
                  <a:lnTo>
                    <a:pt x="340" y="9"/>
                  </a:lnTo>
                  <a:lnTo>
                    <a:pt x="341" y="17"/>
                  </a:lnTo>
                  <a:lnTo>
                    <a:pt x="340" y="23"/>
                  </a:lnTo>
                  <a:lnTo>
                    <a:pt x="336" y="29"/>
                  </a:lnTo>
                  <a:lnTo>
                    <a:pt x="330" y="32"/>
                  </a:lnTo>
                  <a:lnTo>
                    <a:pt x="324" y="34"/>
                  </a:lnTo>
                  <a:lnTo>
                    <a:pt x="17" y="34"/>
                  </a:lnTo>
                  <a:lnTo>
                    <a:pt x="9" y="32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9"/>
                  </a:lnTo>
                  <a:lnTo>
                    <a:pt x="4" y="4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4F81BD"/>
            </a:solidFill>
            <a:ln w="1588">
              <a:solidFill>
                <a:srgbClr val="4F81B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2"/>
            <p:cNvSpPr>
              <a:spLocks/>
            </p:cNvSpPr>
            <p:nvPr/>
          </p:nvSpPr>
          <p:spPr bwMode="auto">
            <a:xfrm>
              <a:off x="5453452" y="2907756"/>
              <a:ext cx="129616" cy="110836"/>
            </a:xfrm>
            <a:custGeom>
              <a:avLst/>
              <a:gdLst>
                <a:gd name="T0" fmla="*/ 56 w 111"/>
                <a:gd name="T1" fmla="*/ 0 h 112"/>
                <a:gd name="T2" fmla="*/ 111 w 111"/>
                <a:gd name="T3" fmla="*/ 56 h 112"/>
                <a:gd name="T4" fmla="*/ 56 w 111"/>
                <a:gd name="T5" fmla="*/ 112 h 112"/>
                <a:gd name="T6" fmla="*/ 0 w 111"/>
                <a:gd name="T7" fmla="*/ 56 h 112"/>
                <a:gd name="T8" fmla="*/ 56 w 111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12">
                  <a:moveTo>
                    <a:pt x="56" y="0"/>
                  </a:moveTo>
                  <a:lnTo>
                    <a:pt x="111" y="56"/>
                  </a:lnTo>
                  <a:lnTo>
                    <a:pt x="56" y="112"/>
                  </a:lnTo>
                  <a:lnTo>
                    <a:pt x="0" y="5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03"/>
            <p:cNvSpPr>
              <a:spLocks noEditPoints="1"/>
            </p:cNvSpPr>
            <p:nvPr/>
          </p:nvSpPr>
          <p:spPr bwMode="auto">
            <a:xfrm>
              <a:off x="5446509" y="2901710"/>
              <a:ext cx="143504" cy="122926"/>
            </a:xfrm>
            <a:custGeom>
              <a:avLst/>
              <a:gdLst>
                <a:gd name="T0" fmla="*/ 58 w 123"/>
                <a:gd name="T1" fmla="*/ 2 h 123"/>
                <a:gd name="T2" fmla="*/ 62 w 123"/>
                <a:gd name="T3" fmla="*/ 0 h 123"/>
                <a:gd name="T4" fmla="*/ 65 w 123"/>
                <a:gd name="T5" fmla="*/ 2 h 123"/>
                <a:gd name="T6" fmla="*/ 121 w 123"/>
                <a:gd name="T7" fmla="*/ 57 h 123"/>
                <a:gd name="T8" fmla="*/ 123 w 123"/>
                <a:gd name="T9" fmla="*/ 61 h 123"/>
                <a:gd name="T10" fmla="*/ 121 w 123"/>
                <a:gd name="T11" fmla="*/ 65 h 123"/>
                <a:gd name="T12" fmla="*/ 65 w 123"/>
                <a:gd name="T13" fmla="*/ 123 h 123"/>
                <a:gd name="T14" fmla="*/ 62 w 123"/>
                <a:gd name="T15" fmla="*/ 123 h 123"/>
                <a:gd name="T16" fmla="*/ 58 w 123"/>
                <a:gd name="T17" fmla="*/ 123 h 123"/>
                <a:gd name="T18" fmla="*/ 0 w 123"/>
                <a:gd name="T19" fmla="*/ 65 h 123"/>
                <a:gd name="T20" fmla="*/ 0 w 123"/>
                <a:gd name="T21" fmla="*/ 61 h 123"/>
                <a:gd name="T22" fmla="*/ 0 w 123"/>
                <a:gd name="T23" fmla="*/ 57 h 123"/>
                <a:gd name="T24" fmla="*/ 58 w 123"/>
                <a:gd name="T25" fmla="*/ 2 h 123"/>
                <a:gd name="T26" fmla="*/ 10 w 123"/>
                <a:gd name="T27" fmla="*/ 65 h 123"/>
                <a:gd name="T28" fmla="*/ 10 w 123"/>
                <a:gd name="T29" fmla="*/ 57 h 123"/>
                <a:gd name="T30" fmla="*/ 65 w 123"/>
                <a:gd name="T31" fmla="*/ 113 h 123"/>
                <a:gd name="T32" fmla="*/ 58 w 123"/>
                <a:gd name="T33" fmla="*/ 113 h 123"/>
                <a:gd name="T34" fmla="*/ 113 w 123"/>
                <a:gd name="T35" fmla="*/ 57 h 123"/>
                <a:gd name="T36" fmla="*/ 113 w 123"/>
                <a:gd name="T37" fmla="*/ 65 h 123"/>
                <a:gd name="T38" fmla="*/ 58 w 123"/>
                <a:gd name="T39" fmla="*/ 9 h 123"/>
                <a:gd name="T40" fmla="*/ 65 w 123"/>
                <a:gd name="T41" fmla="*/ 9 h 123"/>
                <a:gd name="T42" fmla="*/ 10 w 123"/>
                <a:gd name="T43" fmla="*/ 6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3" h="123">
                  <a:moveTo>
                    <a:pt x="58" y="2"/>
                  </a:moveTo>
                  <a:lnTo>
                    <a:pt x="62" y="0"/>
                  </a:lnTo>
                  <a:lnTo>
                    <a:pt x="65" y="2"/>
                  </a:lnTo>
                  <a:lnTo>
                    <a:pt x="121" y="57"/>
                  </a:lnTo>
                  <a:lnTo>
                    <a:pt x="123" y="61"/>
                  </a:lnTo>
                  <a:lnTo>
                    <a:pt x="121" y="65"/>
                  </a:lnTo>
                  <a:lnTo>
                    <a:pt x="65" y="123"/>
                  </a:lnTo>
                  <a:lnTo>
                    <a:pt x="62" y="123"/>
                  </a:lnTo>
                  <a:lnTo>
                    <a:pt x="58" y="123"/>
                  </a:lnTo>
                  <a:lnTo>
                    <a:pt x="0" y="65"/>
                  </a:lnTo>
                  <a:lnTo>
                    <a:pt x="0" y="61"/>
                  </a:lnTo>
                  <a:lnTo>
                    <a:pt x="0" y="57"/>
                  </a:lnTo>
                  <a:lnTo>
                    <a:pt x="58" y="2"/>
                  </a:lnTo>
                  <a:close/>
                  <a:moveTo>
                    <a:pt x="10" y="65"/>
                  </a:moveTo>
                  <a:lnTo>
                    <a:pt x="10" y="57"/>
                  </a:lnTo>
                  <a:lnTo>
                    <a:pt x="65" y="113"/>
                  </a:lnTo>
                  <a:lnTo>
                    <a:pt x="58" y="113"/>
                  </a:lnTo>
                  <a:lnTo>
                    <a:pt x="113" y="57"/>
                  </a:lnTo>
                  <a:lnTo>
                    <a:pt x="113" y="65"/>
                  </a:lnTo>
                  <a:lnTo>
                    <a:pt x="58" y="9"/>
                  </a:lnTo>
                  <a:lnTo>
                    <a:pt x="65" y="9"/>
                  </a:lnTo>
                  <a:lnTo>
                    <a:pt x="10" y="65"/>
                  </a:lnTo>
                  <a:close/>
                </a:path>
              </a:pathLst>
            </a:custGeom>
            <a:solidFill>
              <a:srgbClr val="4A7EBB"/>
            </a:solidFill>
            <a:ln w="1588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04"/>
            <p:cNvSpPr>
              <a:spLocks noChangeArrowheads="1"/>
            </p:cNvSpPr>
            <p:nvPr/>
          </p:nvSpPr>
          <p:spPr bwMode="auto">
            <a:xfrm>
              <a:off x="5797841" y="2866496"/>
              <a:ext cx="34785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336699"/>
                  </a:solidFill>
                  <a:effectLst/>
                  <a:latin typeface="Arial" pitchFamily="34" charset="0"/>
                  <a:cs typeface="Arial" pitchFamily="34" charset="0"/>
                </a:rPr>
                <a:t>0.12</a:t>
              </a:r>
              <a:endPara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Freeform 205"/>
            <p:cNvSpPr>
              <a:spLocks/>
            </p:cNvSpPr>
            <p:nvPr/>
          </p:nvSpPr>
          <p:spPr bwMode="auto">
            <a:xfrm>
              <a:off x="5319207" y="3193911"/>
              <a:ext cx="395793" cy="34258"/>
            </a:xfrm>
            <a:custGeom>
              <a:avLst/>
              <a:gdLst>
                <a:gd name="T0" fmla="*/ 17 w 341"/>
                <a:gd name="T1" fmla="*/ 0 h 34"/>
                <a:gd name="T2" fmla="*/ 324 w 341"/>
                <a:gd name="T3" fmla="*/ 0 h 34"/>
                <a:gd name="T4" fmla="*/ 330 w 341"/>
                <a:gd name="T5" fmla="*/ 0 h 34"/>
                <a:gd name="T6" fmla="*/ 336 w 341"/>
                <a:gd name="T7" fmla="*/ 3 h 34"/>
                <a:gd name="T8" fmla="*/ 340 w 341"/>
                <a:gd name="T9" fmla="*/ 9 h 34"/>
                <a:gd name="T10" fmla="*/ 341 w 341"/>
                <a:gd name="T11" fmla="*/ 17 h 34"/>
                <a:gd name="T12" fmla="*/ 340 w 341"/>
                <a:gd name="T13" fmla="*/ 23 h 34"/>
                <a:gd name="T14" fmla="*/ 336 w 341"/>
                <a:gd name="T15" fmla="*/ 28 h 34"/>
                <a:gd name="T16" fmla="*/ 330 w 341"/>
                <a:gd name="T17" fmla="*/ 32 h 34"/>
                <a:gd name="T18" fmla="*/ 324 w 341"/>
                <a:gd name="T19" fmla="*/ 34 h 34"/>
                <a:gd name="T20" fmla="*/ 17 w 341"/>
                <a:gd name="T21" fmla="*/ 34 h 34"/>
                <a:gd name="T22" fmla="*/ 9 w 341"/>
                <a:gd name="T23" fmla="*/ 32 h 34"/>
                <a:gd name="T24" fmla="*/ 4 w 341"/>
                <a:gd name="T25" fmla="*/ 28 h 34"/>
                <a:gd name="T26" fmla="*/ 0 w 341"/>
                <a:gd name="T27" fmla="*/ 23 h 34"/>
                <a:gd name="T28" fmla="*/ 0 w 341"/>
                <a:gd name="T29" fmla="*/ 17 h 34"/>
                <a:gd name="T30" fmla="*/ 0 w 341"/>
                <a:gd name="T31" fmla="*/ 9 h 34"/>
                <a:gd name="T32" fmla="*/ 4 w 341"/>
                <a:gd name="T33" fmla="*/ 3 h 34"/>
                <a:gd name="T34" fmla="*/ 9 w 341"/>
                <a:gd name="T35" fmla="*/ 0 h 34"/>
                <a:gd name="T36" fmla="*/ 17 w 341"/>
                <a:gd name="T37" fmla="*/ 0 h 34"/>
                <a:gd name="T38" fmla="*/ 17 w 341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4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3"/>
                  </a:lnTo>
                  <a:lnTo>
                    <a:pt x="340" y="9"/>
                  </a:lnTo>
                  <a:lnTo>
                    <a:pt x="341" y="17"/>
                  </a:lnTo>
                  <a:lnTo>
                    <a:pt x="340" y="23"/>
                  </a:lnTo>
                  <a:lnTo>
                    <a:pt x="336" y="28"/>
                  </a:lnTo>
                  <a:lnTo>
                    <a:pt x="330" y="32"/>
                  </a:lnTo>
                  <a:lnTo>
                    <a:pt x="324" y="34"/>
                  </a:lnTo>
                  <a:lnTo>
                    <a:pt x="17" y="34"/>
                  </a:lnTo>
                  <a:lnTo>
                    <a:pt x="9" y="32"/>
                  </a:lnTo>
                  <a:lnTo>
                    <a:pt x="4" y="28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9"/>
                  </a:lnTo>
                  <a:lnTo>
                    <a:pt x="4" y="3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BE4B48"/>
            </a:solidFill>
            <a:ln w="1588">
              <a:solidFill>
                <a:srgbClr val="BE4B4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206"/>
            <p:cNvSpPr>
              <a:spLocks noChangeArrowheads="1"/>
            </p:cNvSpPr>
            <p:nvPr/>
          </p:nvSpPr>
          <p:spPr bwMode="auto">
            <a:xfrm>
              <a:off x="5453452" y="3155624"/>
              <a:ext cx="129616" cy="110836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07"/>
            <p:cNvSpPr>
              <a:spLocks noEditPoints="1"/>
            </p:cNvSpPr>
            <p:nvPr/>
          </p:nvSpPr>
          <p:spPr bwMode="auto">
            <a:xfrm>
              <a:off x="5446509" y="3149578"/>
              <a:ext cx="143504" cy="122926"/>
            </a:xfrm>
            <a:custGeom>
              <a:avLst/>
              <a:gdLst>
                <a:gd name="T0" fmla="*/ 0 w 123"/>
                <a:gd name="T1" fmla="*/ 6 h 123"/>
                <a:gd name="T2" fmla="*/ 0 w 123"/>
                <a:gd name="T3" fmla="*/ 0 h 123"/>
                <a:gd name="T4" fmla="*/ 6 w 123"/>
                <a:gd name="T5" fmla="*/ 0 h 123"/>
                <a:gd name="T6" fmla="*/ 117 w 123"/>
                <a:gd name="T7" fmla="*/ 0 h 123"/>
                <a:gd name="T8" fmla="*/ 121 w 123"/>
                <a:gd name="T9" fmla="*/ 0 h 123"/>
                <a:gd name="T10" fmla="*/ 123 w 123"/>
                <a:gd name="T11" fmla="*/ 6 h 123"/>
                <a:gd name="T12" fmla="*/ 123 w 123"/>
                <a:gd name="T13" fmla="*/ 118 h 123"/>
                <a:gd name="T14" fmla="*/ 121 w 123"/>
                <a:gd name="T15" fmla="*/ 121 h 123"/>
                <a:gd name="T16" fmla="*/ 117 w 123"/>
                <a:gd name="T17" fmla="*/ 123 h 123"/>
                <a:gd name="T18" fmla="*/ 6 w 123"/>
                <a:gd name="T19" fmla="*/ 123 h 123"/>
                <a:gd name="T20" fmla="*/ 0 w 123"/>
                <a:gd name="T21" fmla="*/ 121 h 123"/>
                <a:gd name="T22" fmla="*/ 0 w 123"/>
                <a:gd name="T23" fmla="*/ 118 h 123"/>
                <a:gd name="T24" fmla="*/ 0 w 123"/>
                <a:gd name="T25" fmla="*/ 6 h 123"/>
                <a:gd name="T26" fmla="*/ 12 w 123"/>
                <a:gd name="T27" fmla="*/ 118 h 123"/>
                <a:gd name="T28" fmla="*/ 6 w 123"/>
                <a:gd name="T29" fmla="*/ 112 h 123"/>
                <a:gd name="T30" fmla="*/ 117 w 123"/>
                <a:gd name="T31" fmla="*/ 112 h 123"/>
                <a:gd name="T32" fmla="*/ 112 w 123"/>
                <a:gd name="T33" fmla="*/ 118 h 123"/>
                <a:gd name="T34" fmla="*/ 112 w 123"/>
                <a:gd name="T35" fmla="*/ 6 h 123"/>
                <a:gd name="T36" fmla="*/ 117 w 123"/>
                <a:gd name="T37" fmla="*/ 12 h 123"/>
                <a:gd name="T38" fmla="*/ 6 w 123"/>
                <a:gd name="T39" fmla="*/ 12 h 123"/>
                <a:gd name="T40" fmla="*/ 12 w 123"/>
                <a:gd name="T41" fmla="*/ 6 h 123"/>
                <a:gd name="T42" fmla="*/ 12 w 123"/>
                <a:gd name="T43" fmla="*/ 11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3" h="123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17" y="0"/>
                  </a:lnTo>
                  <a:lnTo>
                    <a:pt x="121" y="0"/>
                  </a:lnTo>
                  <a:lnTo>
                    <a:pt x="123" y="6"/>
                  </a:lnTo>
                  <a:lnTo>
                    <a:pt x="123" y="118"/>
                  </a:lnTo>
                  <a:lnTo>
                    <a:pt x="121" y="121"/>
                  </a:lnTo>
                  <a:lnTo>
                    <a:pt x="117" y="123"/>
                  </a:lnTo>
                  <a:lnTo>
                    <a:pt x="6" y="123"/>
                  </a:lnTo>
                  <a:lnTo>
                    <a:pt x="0" y="121"/>
                  </a:lnTo>
                  <a:lnTo>
                    <a:pt x="0" y="118"/>
                  </a:lnTo>
                  <a:lnTo>
                    <a:pt x="0" y="6"/>
                  </a:lnTo>
                  <a:close/>
                  <a:moveTo>
                    <a:pt x="12" y="118"/>
                  </a:moveTo>
                  <a:lnTo>
                    <a:pt x="6" y="112"/>
                  </a:lnTo>
                  <a:lnTo>
                    <a:pt x="117" y="112"/>
                  </a:lnTo>
                  <a:lnTo>
                    <a:pt x="112" y="118"/>
                  </a:lnTo>
                  <a:lnTo>
                    <a:pt x="112" y="6"/>
                  </a:lnTo>
                  <a:lnTo>
                    <a:pt x="117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118"/>
                  </a:lnTo>
                  <a:close/>
                </a:path>
              </a:pathLst>
            </a:custGeom>
            <a:solidFill>
              <a:srgbClr val="BE4B48"/>
            </a:solidFill>
            <a:ln w="1588">
              <a:solidFill>
                <a:srgbClr val="BE4B4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208"/>
            <p:cNvSpPr>
              <a:spLocks noChangeArrowheads="1"/>
            </p:cNvSpPr>
            <p:nvPr/>
          </p:nvSpPr>
          <p:spPr bwMode="auto">
            <a:xfrm>
              <a:off x="5797841" y="3114364"/>
              <a:ext cx="34785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920000"/>
                  </a:solidFill>
                  <a:effectLst/>
                  <a:latin typeface="Arial" pitchFamily="34" charset="0"/>
                  <a:cs typeface="Arial" pitchFamily="34" charset="0"/>
                </a:rPr>
                <a:t>0.16</a:t>
              </a:r>
              <a:endPara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92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Freeform 209"/>
            <p:cNvSpPr>
              <a:spLocks/>
            </p:cNvSpPr>
            <p:nvPr/>
          </p:nvSpPr>
          <p:spPr bwMode="auto">
            <a:xfrm>
              <a:off x="5319207" y="3439763"/>
              <a:ext cx="395793" cy="34258"/>
            </a:xfrm>
            <a:custGeom>
              <a:avLst/>
              <a:gdLst>
                <a:gd name="T0" fmla="*/ 17 w 341"/>
                <a:gd name="T1" fmla="*/ 0 h 34"/>
                <a:gd name="T2" fmla="*/ 324 w 341"/>
                <a:gd name="T3" fmla="*/ 0 h 34"/>
                <a:gd name="T4" fmla="*/ 330 w 341"/>
                <a:gd name="T5" fmla="*/ 0 h 34"/>
                <a:gd name="T6" fmla="*/ 336 w 341"/>
                <a:gd name="T7" fmla="*/ 3 h 34"/>
                <a:gd name="T8" fmla="*/ 340 w 341"/>
                <a:gd name="T9" fmla="*/ 9 h 34"/>
                <a:gd name="T10" fmla="*/ 341 w 341"/>
                <a:gd name="T11" fmla="*/ 17 h 34"/>
                <a:gd name="T12" fmla="*/ 340 w 341"/>
                <a:gd name="T13" fmla="*/ 23 h 34"/>
                <a:gd name="T14" fmla="*/ 336 w 341"/>
                <a:gd name="T15" fmla="*/ 28 h 34"/>
                <a:gd name="T16" fmla="*/ 330 w 341"/>
                <a:gd name="T17" fmla="*/ 32 h 34"/>
                <a:gd name="T18" fmla="*/ 324 w 341"/>
                <a:gd name="T19" fmla="*/ 34 h 34"/>
                <a:gd name="T20" fmla="*/ 17 w 341"/>
                <a:gd name="T21" fmla="*/ 34 h 34"/>
                <a:gd name="T22" fmla="*/ 9 w 341"/>
                <a:gd name="T23" fmla="*/ 32 h 34"/>
                <a:gd name="T24" fmla="*/ 4 w 341"/>
                <a:gd name="T25" fmla="*/ 28 h 34"/>
                <a:gd name="T26" fmla="*/ 0 w 341"/>
                <a:gd name="T27" fmla="*/ 23 h 34"/>
                <a:gd name="T28" fmla="*/ 0 w 341"/>
                <a:gd name="T29" fmla="*/ 17 h 34"/>
                <a:gd name="T30" fmla="*/ 0 w 341"/>
                <a:gd name="T31" fmla="*/ 9 h 34"/>
                <a:gd name="T32" fmla="*/ 4 w 341"/>
                <a:gd name="T33" fmla="*/ 3 h 34"/>
                <a:gd name="T34" fmla="*/ 9 w 341"/>
                <a:gd name="T35" fmla="*/ 0 h 34"/>
                <a:gd name="T36" fmla="*/ 17 w 341"/>
                <a:gd name="T37" fmla="*/ 0 h 34"/>
                <a:gd name="T38" fmla="*/ 17 w 341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4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3"/>
                  </a:lnTo>
                  <a:lnTo>
                    <a:pt x="340" y="9"/>
                  </a:lnTo>
                  <a:lnTo>
                    <a:pt x="341" y="17"/>
                  </a:lnTo>
                  <a:lnTo>
                    <a:pt x="340" y="23"/>
                  </a:lnTo>
                  <a:lnTo>
                    <a:pt x="336" y="28"/>
                  </a:lnTo>
                  <a:lnTo>
                    <a:pt x="330" y="32"/>
                  </a:lnTo>
                  <a:lnTo>
                    <a:pt x="324" y="34"/>
                  </a:lnTo>
                  <a:lnTo>
                    <a:pt x="17" y="34"/>
                  </a:lnTo>
                  <a:lnTo>
                    <a:pt x="9" y="32"/>
                  </a:lnTo>
                  <a:lnTo>
                    <a:pt x="4" y="28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9"/>
                  </a:lnTo>
                  <a:lnTo>
                    <a:pt x="4" y="3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98B954"/>
            </a:solidFill>
            <a:ln w="1588">
              <a:solidFill>
                <a:srgbClr val="98B95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0"/>
            <p:cNvSpPr>
              <a:spLocks/>
            </p:cNvSpPr>
            <p:nvPr/>
          </p:nvSpPr>
          <p:spPr bwMode="auto">
            <a:xfrm>
              <a:off x="5453452" y="3401475"/>
              <a:ext cx="129616" cy="110836"/>
            </a:xfrm>
            <a:custGeom>
              <a:avLst/>
              <a:gdLst>
                <a:gd name="T0" fmla="*/ 56 w 111"/>
                <a:gd name="T1" fmla="*/ 0 h 111"/>
                <a:gd name="T2" fmla="*/ 111 w 111"/>
                <a:gd name="T3" fmla="*/ 111 h 111"/>
                <a:gd name="T4" fmla="*/ 0 w 111"/>
                <a:gd name="T5" fmla="*/ 111 h 111"/>
                <a:gd name="T6" fmla="*/ 56 w 111"/>
                <a:gd name="T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111">
                  <a:moveTo>
                    <a:pt x="56" y="0"/>
                  </a:moveTo>
                  <a:lnTo>
                    <a:pt x="111" y="111"/>
                  </a:lnTo>
                  <a:lnTo>
                    <a:pt x="0" y="11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12"/>
            <p:cNvSpPr>
              <a:spLocks noEditPoints="1"/>
            </p:cNvSpPr>
            <p:nvPr/>
          </p:nvSpPr>
          <p:spPr bwMode="auto">
            <a:xfrm>
              <a:off x="5446508" y="3395429"/>
              <a:ext cx="143504" cy="122926"/>
            </a:xfrm>
            <a:custGeom>
              <a:avLst/>
              <a:gdLst>
                <a:gd name="T0" fmla="*/ 56 w 123"/>
                <a:gd name="T1" fmla="*/ 2 h 123"/>
                <a:gd name="T2" fmla="*/ 62 w 123"/>
                <a:gd name="T3" fmla="*/ 0 h 123"/>
                <a:gd name="T4" fmla="*/ 65 w 123"/>
                <a:gd name="T5" fmla="*/ 2 h 123"/>
                <a:gd name="T6" fmla="*/ 123 w 123"/>
                <a:gd name="T7" fmla="*/ 116 h 123"/>
                <a:gd name="T8" fmla="*/ 121 w 123"/>
                <a:gd name="T9" fmla="*/ 121 h 123"/>
                <a:gd name="T10" fmla="*/ 117 w 123"/>
                <a:gd name="T11" fmla="*/ 123 h 123"/>
                <a:gd name="T12" fmla="*/ 6 w 123"/>
                <a:gd name="T13" fmla="*/ 123 h 123"/>
                <a:gd name="T14" fmla="*/ 0 w 123"/>
                <a:gd name="T15" fmla="*/ 121 h 123"/>
                <a:gd name="T16" fmla="*/ 0 w 123"/>
                <a:gd name="T17" fmla="*/ 116 h 123"/>
                <a:gd name="T18" fmla="*/ 56 w 123"/>
                <a:gd name="T19" fmla="*/ 2 h 123"/>
                <a:gd name="T20" fmla="*/ 10 w 123"/>
                <a:gd name="T21" fmla="*/ 121 h 123"/>
                <a:gd name="T22" fmla="*/ 6 w 123"/>
                <a:gd name="T23" fmla="*/ 112 h 123"/>
                <a:gd name="T24" fmla="*/ 117 w 123"/>
                <a:gd name="T25" fmla="*/ 112 h 123"/>
                <a:gd name="T26" fmla="*/ 112 w 123"/>
                <a:gd name="T27" fmla="*/ 121 h 123"/>
                <a:gd name="T28" fmla="*/ 56 w 123"/>
                <a:gd name="T29" fmla="*/ 8 h 123"/>
                <a:gd name="T30" fmla="*/ 65 w 123"/>
                <a:gd name="T31" fmla="*/ 8 h 123"/>
                <a:gd name="T32" fmla="*/ 10 w 123"/>
                <a:gd name="T33" fmla="*/ 12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123">
                  <a:moveTo>
                    <a:pt x="56" y="2"/>
                  </a:moveTo>
                  <a:lnTo>
                    <a:pt x="62" y="0"/>
                  </a:lnTo>
                  <a:lnTo>
                    <a:pt x="65" y="2"/>
                  </a:lnTo>
                  <a:lnTo>
                    <a:pt x="123" y="116"/>
                  </a:lnTo>
                  <a:lnTo>
                    <a:pt x="121" y="121"/>
                  </a:lnTo>
                  <a:lnTo>
                    <a:pt x="117" y="123"/>
                  </a:lnTo>
                  <a:lnTo>
                    <a:pt x="6" y="123"/>
                  </a:lnTo>
                  <a:lnTo>
                    <a:pt x="0" y="121"/>
                  </a:lnTo>
                  <a:lnTo>
                    <a:pt x="0" y="116"/>
                  </a:lnTo>
                  <a:lnTo>
                    <a:pt x="56" y="2"/>
                  </a:lnTo>
                  <a:close/>
                  <a:moveTo>
                    <a:pt x="10" y="121"/>
                  </a:moveTo>
                  <a:lnTo>
                    <a:pt x="6" y="112"/>
                  </a:lnTo>
                  <a:lnTo>
                    <a:pt x="117" y="112"/>
                  </a:lnTo>
                  <a:lnTo>
                    <a:pt x="112" y="121"/>
                  </a:lnTo>
                  <a:lnTo>
                    <a:pt x="56" y="8"/>
                  </a:lnTo>
                  <a:lnTo>
                    <a:pt x="65" y="8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98B954"/>
            </a:solidFill>
            <a:ln w="1588">
              <a:solidFill>
                <a:srgbClr val="98B95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213"/>
            <p:cNvSpPr>
              <a:spLocks noChangeArrowheads="1"/>
            </p:cNvSpPr>
            <p:nvPr/>
          </p:nvSpPr>
          <p:spPr bwMode="auto">
            <a:xfrm>
              <a:off x="5797839" y="3360215"/>
              <a:ext cx="34785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pitchFamily="34" charset="0"/>
                  <a:cs typeface="Arial" pitchFamily="34" charset="0"/>
                </a:rPr>
                <a:t>0.20</a:t>
              </a:r>
              <a:endPara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Freeform 214"/>
            <p:cNvSpPr>
              <a:spLocks/>
            </p:cNvSpPr>
            <p:nvPr/>
          </p:nvSpPr>
          <p:spPr bwMode="auto">
            <a:xfrm>
              <a:off x="5319207" y="3687631"/>
              <a:ext cx="395793" cy="34258"/>
            </a:xfrm>
            <a:custGeom>
              <a:avLst/>
              <a:gdLst>
                <a:gd name="T0" fmla="*/ 17 w 341"/>
                <a:gd name="T1" fmla="*/ 0 h 35"/>
                <a:gd name="T2" fmla="*/ 324 w 341"/>
                <a:gd name="T3" fmla="*/ 0 h 35"/>
                <a:gd name="T4" fmla="*/ 330 w 341"/>
                <a:gd name="T5" fmla="*/ 0 h 35"/>
                <a:gd name="T6" fmla="*/ 336 w 341"/>
                <a:gd name="T7" fmla="*/ 4 h 35"/>
                <a:gd name="T8" fmla="*/ 340 w 341"/>
                <a:gd name="T9" fmla="*/ 10 h 35"/>
                <a:gd name="T10" fmla="*/ 341 w 341"/>
                <a:gd name="T11" fmla="*/ 18 h 35"/>
                <a:gd name="T12" fmla="*/ 340 w 341"/>
                <a:gd name="T13" fmla="*/ 23 h 35"/>
                <a:gd name="T14" fmla="*/ 336 w 341"/>
                <a:gd name="T15" fmla="*/ 29 h 35"/>
                <a:gd name="T16" fmla="*/ 330 w 341"/>
                <a:gd name="T17" fmla="*/ 33 h 35"/>
                <a:gd name="T18" fmla="*/ 324 w 341"/>
                <a:gd name="T19" fmla="*/ 35 h 35"/>
                <a:gd name="T20" fmla="*/ 17 w 341"/>
                <a:gd name="T21" fmla="*/ 35 h 35"/>
                <a:gd name="T22" fmla="*/ 9 w 341"/>
                <a:gd name="T23" fmla="*/ 33 h 35"/>
                <a:gd name="T24" fmla="*/ 4 w 341"/>
                <a:gd name="T25" fmla="*/ 29 h 35"/>
                <a:gd name="T26" fmla="*/ 0 w 341"/>
                <a:gd name="T27" fmla="*/ 23 h 35"/>
                <a:gd name="T28" fmla="*/ 0 w 341"/>
                <a:gd name="T29" fmla="*/ 18 h 35"/>
                <a:gd name="T30" fmla="*/ 0 w 341"/>
                <a:gd name="T31" fmla="*/ 10 h 35"/>
                <a:gd name="T32" fmla="*/ 4 w 341"/>
                <a:gd name="T33" fmla="*/ 4 h 35"/>
                <a:gd name="T34" fmla="*/ 9 w 341"/>
                <a:gd name="T35" fmla="*/ 0 h 35"/>
                <a:gd name="T36" fmla="*/ 17 w 341"/>
                <a:gd name="T37" fmla="*/ 0 h 35"/>
                <a:gd name="T38" fmla="*/ 17 w 341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5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4"/>
                  </a:lnTo>
                  <a:lnTo>
                    <a:pt x="340" y="10"/>
                  </a:lnTo>
                  <a:lnTo>
                    <a:pt x="341" y="18"/>
                  </a:lnTo>
                  <a:lnTo>
                    <a:pt x="340" y="23"/>
                  </a:lnTo>
                  <a:lnTo>
                    <a:pt x="336" y="29"/>
                  </a:lnTo>
                  <a:lnTo>
                    <a:pt x="330" y="33"/>
                  </a:lnTo>
                  <a:lnTo>
                    <a:pt x="324" y="35"/>
                  </a:lnTo>
                  <a:lnTo>
                    <a:pt x="17" y="35"/>
                  </a:lnTo>
                  <a:lnTo>
                    <a:pt x="9" y="33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4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7D60A0"/>
            </a:solidFill>
            <a:ln w="1588">
              <a:solidFill>
                <a:srgbClr val="7D6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15"/>
            <p:cNvSpPr>
              <a:spLocks noEditPoints="1"/>
            </p:cNvSpPr>
            <p:nvPr/>
          </p:nvSpPr>
          <p:spPr bwMode="auto">
            <a:xfrm>
              <a:off x="5453452" y="3647328"/>
              <a:ext cx="129616" cy="112850"/>
            </a:xfrm>
            <a:custGeom>
              <a:avLst/>
              <a:gdLst>
                <a:gd name="T0" fmla="*/ 111 w 111"/>
                <a:gd name="T1" fmla="*/ 111 h 111"/>
                <a:gd name="T2" fmla="*/ 0 w 111"/>
                <a:gd name="T3" fmla="*/ 0 h 111"/>
                <a:gd name="T4" fmla="*/ 111 w 111"/>
                <a:gd name="T5" fmla="*/ 111 h 111"/>
                <a:gd name="T6" fmla="*/ 0 w 111"/>
                <a:gd name="T7" fmla="*/ 111 h 111"/>
                <a:gd name="T8" fmla="*/ 111 w 111"/>
                <a:gd name="T9" fmla="*/ 0 h 111"/>
                <a:gd name="T10" fmla="*/ 0 w 111"/>
                <a:gd name="T11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11">
                  <a:moveTo>
                    <a:pt x="111" y="111"/>
                  </a:moveTo>
                  <a:lnTo>
                    <a:pt x="0" y="0"/>
                  </a:lnTo>
                  <a:lnTo>
                    <a:pt x="111" y="111"/>
                  </a:lnTo>
                  <a:close/>
                  <a:moveTo>
                    <a:pt x="0" y="111"/>
                  </a:moveTo>
                  <a:lnTo>
                    <a:pt x="111" y="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8064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16"/>
            <p:cNvSpPr>
              <a:spLocks noEditPoints="1"/>
            </p:cNvSpPr>
            <p:nvPr/>
          </p:nvSpPr>
          <p:spPr bwMode="auto">
            <a:xfrm>
              <a:off x="5446508" y="3643297"/>
              <a:ext cx="141190" cy="120911"/>
            </a:xfrm>
            <a:custGeom>
              <a:avLst/>
              <a:gdLst>
                <a:gd name="T0" fmla="*/ 112 w 121"/>
                <a:gd name="T1" fmla="*/ 121 h 121"/>
                <a:gd name="T2" fmla="*/ 0 w 121"/>
                <a:gd name="T3" fmla="*/ 10 h 121"/>
                <a:gd name="T4" fmla="*/ 10 w 121"/>
                <a:gd name="T5" fmla="*/ 0 h 121"/>
                <a:gd name="T6" fmla="*/ 121 w 121"/>
                <a:gd name="T7" fmla="*/ 112 h 121"/>
                <a:gd name="T8" fmla="*/ 112 w 121"/>
                <a:gd name="T9" fmla="*/ 121 h 121"/>
                <a:gd name="T10" fmla="*/ 0 w 121"/>
                <a:gd name="T11" fmla="*/ 112 h 121"/>
                <a:gd name="T12" fmla="*/ 112 w 121"/>
                <a:gd name="T13" fmla="*/ 0 h 121"/>
                <a:gd name="T14" fmla="*/ 121 w 121"/>
                <a:gd name="T15" fmla="*/ 10 h 121"/>
                <a:gd name="T16" fmla="*/ 10 w 121"/>
                <a:gd name="T17" fmla="*/ 121 h 121"/>
                <a:gd name="T18" fmla="*/ 0 w 121"/>
                <a:gd name="T19" fmla="*/ 11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21">
                  <a:moveTo>
                    <a:pt x="112" y="121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121" y="112"/>
                  </a:lnTo>
                  <a:lnTo>
                    <a:pt x="112" y="121"/>
                  </a:lnTo>
                  <a:close/>
                  <a:moveTo>
                    <a:pt x="0" y="112"/>
                  </a:moveTo>
                  <a:lnTo>
                    <a:pt x="112" y="0"/>
                  </a:lnTo>
                  <a:lnTo>
                    <a:pt x="121" y="10"/>
                  </a:lnTo>
                  <a:lnTo>
                    <a:pt x="10" y="12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7D60A0"/>
            </a:solidFill>
            <a:ln w="1588">
              <a:solidFill>
                <a:srgbClr val="7D6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217"/>
            <p:cNvSpPr>
              <a:spLocks noChangeArrowheads="1"/>
            </p:cNvSpPr>
            <p:nvPr/>
          </p:nvSpPr>
          <p:spPr bwMode="auto">
            <a:xfrm>
              <a:off x="5797839" y="3606068"/>
              <a:ext cx="34785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Arial" pitchFamily="34" charset="0"/>
                  <a:cs typeface="Arial" pitchFamily="34" charset="0"/>
                </a:rPr>
                <a:t>0.24</a:t>
              </a:r>
              <a:endPara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Freeform 218"/>
            <p:cNvSpPr>
              <a:spLocks/>
            </p:cNvSpPr>
            <p:nvPr/>
          </p:nvSpPr>
          <p:spPr bwMode="auto">
            <a:xfrm>
              <a:off x="5319207" y="3933483"/>
              <a:ext cx="395793" cy="34258"/>
            </a:xfrm>
            <a:custGeom>
              <a:avLst/>
              <a:gdLst>
                <a:gd name="T0" fmla="*/ 17 w 341"/>
                <a:gd name="T1" fmla="*/ 0 h 35"/>
                <a:gd name="T2" fmla="*/ 324 w 341"/>
                <a:gd name="T3" fmla="*/ 0 h 35"/>
                <a:gd name="T4" fmla="*/ 330 w 341"/>
                <a:gd name="T5" fmla="*/ 0 h 35"/>
                <a:gd name="T6" fmla="*/ 336 w 341"/>
                <a:gd name="T7" fmla="*/ 4 h 35"/>
                <a:gd name="T8" fmla="*/ 340 w 341"/>
                <a:gd name="T9" fmla="*/ 10 h 35"/>
                <a:gd name="T10" fmla="*/ 341 w 341"/>
                <a:gd name="T11" fmla="*/ 18 h 35"/>
                <a:gd name="T12" fmla="*/ 340 w 341"/>
                <a:gd name="T13" fmla="*/ 23 h 35"/>
                <a:gd name="T14" fmla="*/ 336 w 341"/>
                <a:gd name="T15" fmla="*/ 29 h 35"/>
                <a:gd name="T16" fmla="*/ 330 w 341"/>
                <a:gd name="T17" fmla="*/ 33 h 35"/>
                <a:gd name="T18" fmla="*/ 324 w 341"/>
                <a:gd name="T19" fmla="*/ 35 h 35"/>
                <a:gd name="T20" fmla="*/ 17 w 341"/>
                <a:gd name="T21" fmla="*/ 35 h 35"/>
                <a:gd name="T22" fmla="*/ 9 w 341"/>
                <a:gd name="T23" fmla="*/ 33 h 35"/>
                <a:gd name="T24" fmla="*/ 4 w 341"/>
                <a:gd name="T25" fmla="*/ 29 h 35"/>
                <a:gd name="T26" fmla="*/ 0 w 341"/>
                <a:gd name="T27" fmla="*/ 23 h 35"/>
                <a:gd name="T28" fmla="*/ 0 w 341"/>
                <a:gd name="T29" fmla="*/ 18 h 35"/>
                <a:gd name="T30" fmla="*/ 0 w 341"/>
                <a:gd name="T31" fmla="*/ 10 h 35"/>
                <a:gd name="T32" fmla="*/ 4 w 341"/>
                <a:gd name="T33" fmla="*/ 4 h 35"/>
                <a:gd name="T34" fmla="*/ 9 w 341"/>
                <a:gd name="T35" fmla="*/ 0 h 35"/>
                <a:gd name="T36" fmla="*/ 17 w 341"/>
                <a:gd name="T37" fmla="*/ 0 h 35"/>
                <a:gd name="T38" fmla="*/ 17 w 341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5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4"/>
                  </a:lnTo>
                  <a:lnTo>
                    <a:pt x="340" y="10"/>
                  </a:lnTo>
                  <a:lnTo>
                    <a:pt x="341" y="18"/>
                  </a:lnTo>
                  <a:lnTo>
                    <a:pt x="340" y="23"/>
                  </a:lnTo>
                  <a:lnTo>
                    <a:pt x="336" y="29"/>
                  </a:lnTo>
                  <a:lnTo>
                    <a:pt x="330" y="33"/>
                  </a:lnTo>
                  <a:lnTo>
                    <a:pt x="324" y="35"/>
                  </a:lnTo>
                  <a:lnTo>
                    <a:pt x="17" y="35"/>
                  </a:lnTo>
                  <a:lnTo>
                    <a:pt x="9" y="33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4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46AAC5"/>
            </a:solidFill>
            <a:ln w="1588">
              <a:solidFill>
                <a:srgbClr val="46AA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19"/>
            <p:cNvSpPr>
              <a:spLocks noEditPoints="1"/>
            </p:cNvSpPr>
            <p:nvPr/>
          </p:nvSpPr>
          <p:spPr bwMode="auto">
            <a:xfrm>
              <a:off x="5453452" y="3893179"/>
              <a:ext cx="129616" cy="112850"/>
            </a:xfrm>
            <a:custGeom>
              <a:avLst/>
              <a:gdLst>
                <a:gd name="T0" fmla="*/ 111 w 111"/>
                <a:gd name="T1" fmla="*/ 111 h 111"/>
                <a:gd name="T2" fmla="*/ 0 w 111"/>
                <a:gd name="T3" fmla="*/ 0 h 111"/>
                <a:gd name="T4" fmla="*/ 111 w 111"/>
                <a:gd name="T5" fmla="*/ 111 h 111"/>
                <a:gd name="T6" fmla="*/ 56 w 111"/>
                <a:gd name="T7" fmla="*/ 0 h 111"/>
                <a:gd name="T8" fmla="*/ 56 w 111"/>
                <a:gd name="T9" fmla="*/ 111 h 111"/>
                <a:gd name="T10" fmla="*/ 56 w 111"/>
                <a:gd name="T11" fmla="*/ 0 h 111"/>
                <a:gd name="T12" fmla="*/ 0 w 111"/>
                <a:gd name="T13" fmla="*/ 111 h 111"/>
                <a:gd name="T14" fmla="*/ 111 w 111"/>
                <a:gd name="T15" fmla="*/ 0 h 111"/>
                <a:gd name="T16" fmla="*/ 0 w 111"/>
                <a:gd name="T1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111">
                  <a:moveTo>
                    <a:pt x="111" y="111"/>
                  </a:moveTo>
                  <a:lnTo>
                    <a:pt x="0" y="0"/>
                  </a:lnTo>
                  <a:lnTo>
                    <a:pt x="111" y="111"/>
                  </a:lnTo>
                  <a:close/>
                  <a:moveTo>
                    <a:pt x="56" y="0"/>
                  </a:moveTo>
                  <a:lnTo>
                    <a:pt x="56" y="111"/>
                  </a:lnTo>
                  <a:lnTo>
                    <a:pt x="56" y="0"/>
                  </a:lnTo>
                  <a:close/>
                  <a:moveTo>
                    <a:pt x="0" y="111"/>
                  </a:moveTo>
                  <a:lnTo>
                    <a:pt x="111" y="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4BA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20"/>
            <p:cNvSpPr>
              <a:spLocks noEditPoints="1"/>
            </p:cNvSpPr>
            <p:nvPr/>
          </p:nvSpPr>
          <p:spPr bwMode="auto">
            <a:xfrm>
              <a:off x="5446508" y="3889149"/>
              <a:ext cx="141190" cy="120911"/>
            </a:xfrm>
            <a:custGeom>
              <a:avLst/>
              <a:gdLst>
                <a:gd name="T0" fmla="*/ 112 w 121"/>
                <a:gd name="T1" fmla="*/ 121 h 121"/>
                <a:gd name="T2" fmla="*/ 0 w 121"/>
                <a:gd name="T3" fmla="*/ 10 h 121"/>
                <a:gd name="T4" fmla="*/ 10 w 121"/>
                <a:gd name="T5" fmla="*/ 0 h 121"/>
                <a:gd name="T6" fmla="*/ 121 w 121"/>
                <a:gd name="T7" fmla="*/ 111 h 121"/>
                <a:gd name="T8" fmla="*/ 112 w 121"/>
                <a:gd name="T9" fmla="*/ 121 h 121"/>
                <a:gd name="T10" fmla="*/ 67 w 121"/>
                <a:gd name="T11" fmla="*/ 6 h 121"/>
                <a:gd name="T12" fmla="*/ 67 w 121"/>
                <a:gd name="T13" fmla="*/ 117 h 121"/>
                <a:gd name="T14" fmla="*/ 56 w 121"/>
                <a:gd name="T15" fmla="*/ 117 h 121"/>
                <a:gd name="T16" fmla="*/ 56 w 121"/>
                <a:gd name="T17" fmla="*/ 6 h 121"/>
                <a:gd name="T18" fmla="*/ 67 w 121"/>
                <a:gd name="T19" fmla="*/ 6 h 121"/>
                <a:gd name="T20" fmla="*/ 0 w 121"/>
                <a:gd name="T21" fmla="*/ 111 h 121"/>
                <a:gd name="T22" fmla="*/ 112 w 121"/>
                <a:gd name="T23" fmla="*/ 0 h 121"/>
                <a:gd name="T24" fmla="*/ 121 w 121"/>
                <a:gd name="T25" fmla="*/ 10 h 121"/>
                <a:gd name="T26" fmla="*/ 10 w 121"/>
                <a:gd name="T27" fmla="*/ 121 h 121"/>
                <a:gd name="T28" fmla="*/ 0 w 121"/>
                <a:gd name="T2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" h="121">
                  <a:moveTo>
                    <a:pt x="112" y="121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121" y="111"/>
                  </a:lnTo>
                  <a:lnTo>
                    <a:pt x="112" y="121"/>
                  </a:lnTo>
                  <a:close/>
                  <a:moveTo>
                    <a:pt x="67" y="6"/>
                  </a:moveTo>
                  <a:lnTo>
                    <a:pt x="67" y="117"/>
                  </a:lnTo>
                  <a:lnTo>
                    <a:pt x="56" y="117"/>
                  </a:lnTo>
                  <a:lnTo>
                    <a:pt x="56" y="6"/>
                  </a:lnTo>
                  <a:lnTo>
                    <a:pt x="67" y="6"/>
                  </a:lnTo>
                  <a:close/>
                  <a:moveTo>
                    <a:pt x="0" y="111"/>
                  </a:moveTo>
                  <a:lnTo>
                    <a:pt x="112" y="0"/>
                  </a:lnTo>
                  <a:lnTo>
                    <a:pt x="121" y="10"/>
                  </a:lnTo>
                  <a:lnTo>
                    <a:pt x="10" y="121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46AAC5"/>
            </a:solidFill>
            <a:ln w="1588">
              <a:solidFill>
                <a:srgbClr val="46AA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221"/>
            <p:cNvSpPr>
              <a:spLocks noChangeArrowheads="1"/>
            </p:cNvSpPr>
            <p:nvPr/>
          </p:nvSpPr>
          <p:spPr bwMode="auto">
            <a:xfrm>
              <a:off x="5797839" y="3853934"/>
              <a:ext cx="34785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0.28</a:t>
              </a:r>
              <a:endPara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181600" y="2519370"/>
              <a:ext cx="1099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 smtClean="0">
                  <a:latin typeface="Symbol" panose="05050102010706020507" pitchFamily="18" charset="2"/>
                </a:rPr>
                <a:t>D</a:t>
              </a:r>
              <a:r>
                <a:rPr lang="en-US" sz="1600" b="1" baseline="-25000" dirty="0" err="1" smtClean="0"/>
                <a:t>shield</a:t>
              </a:r>
              <a:r>
                <a:rPr lang="en-US" sz="1600" b="1" dirty="0" smtClean="0"/>
                <a:t> </a:t>
              </a:r>
              <a:r>
                <a:rPr lang="en-US" sz="1600" b="1" dirty="0"/>
                <a:t>/ </a:t>
              </a:r>
              <a:r>
                <a:rPr lang="en-US" sz="1600" b="1" dirty="0" smtClean="0"/>
                <a:t>R</a:t>
              </a:r>
              <a:r>
                <a:rPr lang="en-US" sz="1600" b="1" baseline="-25000" dirty="0" smtClean="0"/>
                <a:t>0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99063" y="2286000"/>
            <a:ext cx="417293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r>
              <a:rPr lang="en-US" sz="2800" b="1" dirty="0" err="1" smtClean="0">
                <a:latin typeface="Arial Narrow" panose="020B0606020202030204" pitchFamily="34" charset="0"/>
              </a:rPr>
              <a:t>Q</a:t>
            </a:r>
            <a:r>
              <a:rPr lang="en-US" sz="2800" b="1" baseline="-25000" dirty="0" err="1" smtClean="0">
                <a:latin typeface="Arial Narrow" panose="020B0606020202030204" pitchFamily="34" charset="0"/>
              </a:rPr>
              <a:t>engineering</a:t>
            </a:r>
            <a:r>
              <a:rPr lang="en-US" sz="2800" b="1" dirty="0" smtClean="0">
                <a:latin typeface="Arial Narrow" panose="020B0606020202030204" pitchFamily="34" charset="0"/>
              </a:rPr>
              <a:t> = </a:t>
            </a:r>
            <a:r>
              <a:rPr lang="en-US" sz="2800" b="1" dirty="0" err="1" smtClean="0">
                <a:latin typeface="Arial Narrow" panose="020B0606020202030204" pitchFamily="34" charset="0"/>
              </a:rPr>
              <a:t>P</a:t>
            </a:r>
            <a:r>
              <a:rPr lang="en-US" sz="2800" b="1" baseline="-25000" dirty="0" err="1" smtClean="0">
                <a:latin typeface="Arial Narrow" panose="020B0606020202030204" pitchFamily="34" charset="0"/>
              </a:rPr>
              <a:t>electric</a:t>
            </a:r>
            <a:r>
              <a:rPr lang="en-US" sz="2800" b="1" dirty="0" smtClean="0">
                <a:latin typeface="Arial Narrow" panose="020B0606020202030204" pitchFamily="34" charset="0"/>
              </a:rPr>
              <a:t> / </a:t>
            </a:r>
            <a:r>
              <a:rPr lang="en-US" sz="2800" b="1" dirty="0" err="1" smtClean="0">
                <a:latin typeface="Arial Narrow" panose="020B0606020202030204" pitchFamily="34" charset="0"/>
              </a:rPr>
              <a:t>P</a:t>
            </a:r>
            <a:r>
              <a:rPr lang="en-US" sz="2800" b="1" baseline="-25000" dirty="0" err="1" smtClean="0">
                <a:latin typeface="Arial Narrow" panose="020B0606020202030204" pitchFamily="34" charset="0"/>
              </a:rPr>
              <a:t>consumed</a:t>
            </a:r>
            <a:endParaRPr lang="en-US" sz="2800" b="1" baseline="-25000" dirty="0">
              <a:latin typeface="Arial Narrow" panose="020B0606020202030204" pitchFamily="34" charset="0"/>
            </a:endParaRPr>
          </a:p>
        </p:txBody>
      </p:sp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5181600" y="1143000"/>
            <a:ext cx="3595991" cy="4491536"/>
            <a:chOff x="383415" y="845706"/>
            <a:chExt cx="4950587" cy="6183481"/>
          </a:xfrm>
        </p:grpSpPr>
        <p:pic>
          <p:nvPicPr>
            <p:cNvPr id="5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34" t="19100" r="19034" b="4556"/>
            <a:stretch/>
          </p:blipFill>
          <p:spPr bwMode="auto">
            <a:xfrm>
              <a:off x="383415" y="845706"/>
              <a:ext cx="4536194" cy="6183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7" t="7367" r="39184" b="52613"/>
            <a:stretch/>
          </p:blipFill>
          <p:spPr>
            <a:xfrm>
              <a:off x="4800600" y="5562600"/>
              <a:ext cx="533402" cy="794174"/>
            </a:xfrm>
            <a:prstGeom prst="rect">
              <a:avLst/>
            </a:prstGeom>
          </p:spPr>
        </p:pic>
      </p:grpSp>
      <p:sp>
        <p:nvSpPr>
          <p:cNvPr id="56" name="TextBox 55"/>
          <p:cNvSpPr txBox="1"/>
          <p:nvPr/>
        </p:nvSpPr>
        <p:spPr>
          <a:xfrm>
            <a:off x="5083133" y="5602813"/>
            <a:ext cx="3601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atin typeface="Arial Narrow" panose="020B0606020202030204" pitchFamily="34" charset="0"/>
              </a:rPr>
              <a:t>*</a:t>
            </a:r>
            <a:r>
              <a:rPr lang="en-US" sz="1400" b="1" i="1" dirty="0">
                <a:latin typeface="Arial Narrow" panose="020B0606020202030204" pitchFamily="34" charset="0"/>
              </a:rPr>
              <a:t>W</a:t>
            </a:r>
            <a:r>
              <a:rPr lang="en-US" sz="1400" b="1" i="1" dirty="0" smtClean="0">
                <a:latin typeface="Arial Narrow" panose="020B0606020202030204" pitchFamily="34" charset="0"/>
              </a:rPr>
              <a:t>ork supported by Tokamak Energy (UK) - 2014</a:t>
            </a:r>
            <a:endParaRPr lang="en-US" sz="1400" b="1" i="1" dirty="0">
              <a:latin typeface="Arial Narrow" panose="020B0606020202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023647" y="5943600"/>
            <a:ext cx="3753943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 Narrow" panose="020B0606020202030204" pitchFamily="34" charset="0"/>
              </a:rPr>
              <a:t>R</a:t>
            </a:r>
            <a:r>
              <a:rPr lang="en-US" sz="1400" b="1" baseline="-25000" dirty="0" smtClean="0">
                <a:latin typeface="Arial Narrow" panose="020B0606020202030204" pitchFamily="34" charset="0"/>
              </a:rPr>
              <a:t>0 </a:t>
            </a:r>
            <a:r>
              <a:rPr lang="en-US" sz="1400" b="1" dirty="0" smtClean="0">
                <a:latin typeface="Arial Narrow" panose="020B0606020202030204" pitchFamily="34" charset="0"/>
              </a:rPr>
              <a:t>= 1.4m, B</a:t>
            </a:r>
            <a:r>
              <a:rPr lang="en-US" sz="1400" b="1" baseline="-25000" dirty="0" smtClean="0">
                <a:latin typeface="Arial Narrow" panose="020B0606020202030204" pitchFamily="34" charset="0"/>
              </a:rPr>
              <a:t>T </a:t>
            </a:r>
            <a:r>
              <a:rPr lang="en-US" sz="1400" b="1" dirty="0" smtClean="0">
                <a:latin typeface="Arial Narrow" panose="020B0606020202030204" pitchFamily="34" charset="0"/>
              </a:rPr>
              <a:t>= 3.2-4T, I</a:t>
            </a:r>
            <a:r>
              <a:rPr lang="en-US" sz="1400" b="1" baseline="-25000" dirty="0" smtClean="0">
                <a:latin typeface="Arial Narrow" panose="020B0606020202030204" pitchFamily="34" charset="0"/>
              </a:rPr>
              <a:t>P</a:t>
            </a:r>
            <a:r>
              <a:rPr lang="en-US" sz="1400" b="1" dirty="0" smtClean="0">
                <a:latin typeface="Arial Narrow" panose="020B0606020202030204" pitchFamily="34" charset="0"/>
              </a:rPr>
              <a:t> = 7-8MA, </a:t>
            </a:r>
            <a:r>
              <a:rPr lang="en-US" sz="1400" b="1" dirty="0" err="1" smtClean="0">
                <a:latin typeface="Arial Narrow" panose="020B0606020202030204" pitchFamily="34" charset="0"/>
              </a:rPr>
              <a:t>P</a:t>
            </a:r>
            <a:r>
              <a:rPr lang="en-US" sz="1400" b="1" baseline="-25000" dirty="0" err="1" smtClean="0">
                <a:latin typeface="Arial Narrow" panose="020B0606020202030204" pitchFamily="34" charset="0"/>
              </a:rPr>
              <a:t>fusion</a:t>
            </a:r>
            <a:r>
              <a:rPr lang="en-US" sz="1400" b="1" baseline="-25000" dirty="0" smtClean="0">
                <a:latin typeface="Arial Narrow" panose="020B0606020202030204" pitchFamily="34" charset="0"/>
              </a:rPr>
              <a:t>-DT</a:t>
            </a:r>
            <a:r>
              <a:rPr lang="en-US" sz="1400" b="1" dirty="0" smtClean="0">
                <a:latin typeface="Arial Narrow" panose="020B0606020202030204" pitchFamily="34" charset="0"/>
              </a:rPr>
              <a:t> = 100MW</a:t>
            </a:r>
          </a:p>
          <a:p>
            <a:pPr algn="ctr"/>
            <a:r>
              <a:rPr lang="en-US" sz="1400" b="1" dirty="0" smtClean="0">
                <a:latin typeface="Arial Narrow" panose="020B0606020202030204" pitchFamily="34" charset="0"/>
              </a:rPr>
              <a:t>H</a:t>
            </a:r>
            <a:r>
              <a:rPr lang="en-US" sz="1400" b="1" baseline="-25000" dirty="0" smtClean="0">
                <a:latin typeface="Arial Narrow" panose="020B0606020202030204" pitchFamily="34" charset="0"/>
              </a:rPr>
              <a:t>98y2</a:t>
            </a:r>
            <a:r>
              <a:rPr lang="en-US" sz="1400" b="1" dirty="0" smtClean="0">
                <a:latin typeface="Arial Narrow" panose="020B0606020202030204" pitchFamily="34" charset="0"/>
              </a:rPr>
              <a:t> </a:t>
            </a:r>
            <a:r>
              <a:rPr lang="en-US" sz="1400" b="1" dirty="0">
                <a:latin typeface="Arial Narrow" panose="020B0606020202030204" pitchFamily="34" charset="0"/>
              </a:rPr>
              <a:t>= </a:t>
            </a:r>
            <a:r>
              <a:rPr lang="en-US" sz="1400" b="1" dirty="0" smtClean="0">
                <a:latin typeface="Arial Narrow" panose="020B0606020202030204" pitchFamily="34" charset="0"/>
              </a:rPr>
              <a:t>1.7-2, H</a:t>
            </a:r>
            <a:r>
              <a:rPr lang="en-US" sz="1400" b="1" baseline="-25000" dirty="0" smtClean="0">
                <a:latin typeface="Arial Narrow" panose="020B0606020202030204" pitchFamily="34" charset="0"/>
              </a:rPr>
              <a:t>ST </a:t>
            </a:r>
            <a:r>
              <a:rPr lang="en-US" sz="1400" b="1" dirty="0" smtClean="0">
                <a:latin typeface="Arial Narrow" panose="020B0606020202030204" pitchFamily="34" charset="0"/>
              </a:rPr>
              <a:t>~ 1, A = 1.8-2</a:t>
            </a:r>
            <a:r>
              <a:rPr lang="en-US" sz="1400" b="1" dirty="0">
                <a:latin typeface="Arial Narrow" panose="020B0606020202030204" pitchFamily="34" charset="0"/>
              </a:rPr>
              <a:t>, </a:t>
            </a:r>
            <a:r>
              <a:rPr lang="en-US" sz="1400" b="1" dirty="0" smtClean="0">
                <a:latin typeface="Symbol" panose="05050102010706020507" pitchFamily="18" charset="2"/>
              </a:rPr>
              <a:t>k </a:t>
            </a:r>
            <a:r>
              <a:rPr lang="en-US" sz="1400" b="1" dirty="0" smtClean="0">
                <a:latin typeface="Arial Narrow" panose="020B0606020202030204" pitchFamily="34" charset="0"/>
              </a:rPr>
              <a:t>~ 2.5-2.7</a:t>
            </a:r>
            <a:r>
              <a:rPr lang="en-US" sz="1400" b="1" dirty="0">
                <a:latin typeface="Arial Narrow" panose="020B0606020202030204" pitchFamily="34" charset="0"/>
              </a:rPr>
              <a:t>, </a:t>
            </a:r>
            <a:r>
              <a:rPr lang="en-US" sz="1400" b="1" dirty="0" smtClean="0">
                <a:latin typeface="Symbol" panose="05050102010706020507" pitchFamily="18" charset="2"/>
              </a:rPr>
              <a:t>d </a:t>
            </a:r>
            <a:r>
              <a:rPr lang="en-US" sz="1400" b="1" dirty="0" smtClean="0">
                <a:latin typeface="Arial Narrow" panose="020B0606020202030204" pitchFamily="34" charset="0"/>
              </a:rPr>
              <a:t>~ 0.5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59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3200" dirty="0" smtClean="0">
                <a:latin typeface="Arial Narrow" panose="020B0606020202030204" pitchFamily="34" charset="0"/>
              </a:rPr>
              <a:t>High Temperature Superconductors (HTS) attractive for ST* </a:t>
            </a:r>
            <a:r>
              <a:rPr lang="en-US" sz="2400" dirty="0" smtClean="0">
                <a:latin typeface="Arial Narrow" panose="020B0606020202030204" pitchFamily="34" charset="0"/>
              </a:rPr>
              <a:t>(~10× lower magnet cooling power vs. Cu, less thermal shielding required)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32" y="6085767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Magnet lifetime increases exponentially with </a:t>
            </a:r>
            <a:r>
              <a:rPr lang="en-US" b="1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D</a:t>
            </a:r>
            <a:r>
              <a:rPr lang="en-US" b="1" baseline="-250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shield</a:t>
            </a:r>
            <a:r>
              <a:rPr lang="en-US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endParaRPr lang="en-US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9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3600" b="1" dirty="0" smtClean="0">
                <a:solidFill>
                  <a:srgbClr val="336699"/>
                </a:solidFill>
              </a:rPr>
              <a:t>Upgrade of NSTX has 2 major elements</a:t>
            </a:r>
            <a:endParaRPr lang="en-US" sz="3600" b="1" i="0" dirty="0" smtClean="0">
              <a:solidFill>
                <a:srgbClr val="336699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16560" y="1686560"/>
            <a:ext cx="243840" cy="19304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51954"/>
            <a:ext cx="3584732" cy="3748646"/>
          </a:xfrm>
          <a:prstGeom prst="rect">
            <a:avLst/>
          </a:prstGeom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4391634" y="5638800"/>
            <a:ext cx="4752366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lnSpc>
                <a:spcPct val="90000"/>
              </a:lnSpc>
              <a:buNone/>
            </a:pPr>
            <a:r>
              <a:rPr lang="en-US" dirty="0">
                <a:solidFill>
                  <a:srgbClr val="C0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T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angential 2</a:t>
            </a:r>
            <a:r>
              <a:rPr kumimoji="0" lang="en-US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nd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 NBI increases</a:t>
            </a:r>
            <a:r>
              <a:rPr kumimoji="0" lang="en-US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 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current drive for non-inductive</a:t>
            </a:r>
            <a:r>
              <a:rPr lang="en-US" dirty="0" smtClean="0">
                <a:solidFill>
                  <a:srgbClr val="C0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 sustainment</a:t>
            </a:r>
            <a:endParaRPr kumimoji="0" lang="en-US" sz="480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66800"/>
            <a:ext cx="3909290" cy="405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910696" y="5039380"/>
            <a:ext cx="223330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New </a:t>
            </a:r>
            <a:r>
              <a:rPr lang="en-US" sz="2800" b="1" dirty="0" smtClean="0">
                <a:solidFill>
                  <a:srgbClr val="0000CC"/>
                </a:solidFill>
              </a:rPr>
              <a:t>2</a:t>
            </a:r>
            <a:r>
              <a:rPr lang="en-US" sz="2800" b="1" baseline="30000" dirty="0" smtClean="0">
                <a:solidFill>
                  <a:srgbClr val="0000CC"/>
                </a:solidFill>
              </a:rPr>
              <a:t>nd</a:t>
            </a:r>
            <a:r>
              <a:rPr lang="en-US" sz="2800" b="1" dirty="0" smtClean="0">
                <a:solidFill>
                  <a:srgbClr val="0000CC"/>
                </a:solidFill>
              </a:rPr>
              <a:t> NBI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90975" y="5039380"/>
            <a:ext cx="212269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0000CC"/>
                </a:solidFill>
              </a:rPr>
              <a:t>Original NBI</a:t>
            </a:r>
            <a:endParaRPr lang="en-US" sz="2800" i="1" dirty="0">
              <a:solidFill>
                <a:srgbClr val="0000C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4648200"/>
            <a:ext cx="444384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</a:rPr>
              <a:t>New </a:t>
            </a:r>
            <a:r>
              <a:rPr lang="en-US" sz="2800" b="1" dirty="0" err="1" smtClean="0">
                <a:solidFill>
                  <a:srgbClr val="0000CC"/>
                </a:solidFill>
              </a:rPr>
              <a:t>Centerstack</a:t>
            </a:r>
            <a:r>
              <a:rPr lang="en-US" sz="2800" b="1" dirty="0" smtClean="0">
                <a:solidFill>
                  <a:srgbClr val="0000CC"/>
                </a:solidFill>
              </a:rPr>
              <a:t> Magnet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0" y="5181600"/>
            <a:ext cx="4648200" cy="12522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C0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Access high </a:t>
            </a:r>
            <a:r>
              <a:rPr lang="en-US" dirty="0" smtClean="0">
                <a:solidFill>
                  <a:srgbClr val="C00000"/>
                </a:solidFill>
                <a:latin typeface="Symbol" panose="05050102010706020507" pitchFamily="18" charset="2"/>
                <a:ea typeface="ÇlÇr ñæí©" charset="0"/>
                <a:cs typeface="Arial" panose="020B0604020202020204" pitchFamily="34" charset="0"/>
              </a:rPr>
              <a:t>b</a:t>
            </a:r>
            <a:r>
              <a:rPr lang="en-US" dirty="0" smtClean="0">
                <a:solidFill>
                  <a:srgbClr val="C0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, high T, low </a:t>
            </a:r>
            <a:r>
              <a:rPr lang="en-US" dirty="0" err="1" smtClean="0">
                <a:solidFill>
                  <a:srgbClr val="C0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collisionality</a:t>
            </a:r>
            <a:endParaRPr lang="en-US" dirty="0" smtClean="0">
              <a:solidFill>
                <a:srgbClr val="C00000"/>
              </a:solidFill>
              <a:latin typeface="Arial Narrow" panose="020B0606020202030204" pitchFamily="34" charset="0"/>
              <a:ea typeface="ÇlÇr ñæí©" charset="0"/>
              <a:cs typeface="Arial" panose="020B0604020202020204" pitchFamily="34" charset="0"/>
            </a:endParaRPr>
          </a:p>
          <a:p>
            <a:pPr marL="569913" indent="-225425" defTabSz="9144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Calibri"/>
                <a:ea typeface="ÇlÇr ñæí©" charset="0"/>
                <a:cs typeface="Arial" panose="020B0604020202020204" pitchFamily="34" charset="0"/>
              </a:rPr>
              <a:t>×</a:t>
            </a:r>
            <a:r>
              <a:rPr lang="en-US" sz="2000" dirty="0" smtClean="0"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 higher toroidal field (0.5 </a:t>
            </a:r>
            <a:r>
              <a:rPr lang="en-US" sz="2000" dirty="0" smtClean="0"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  <a:sym typeface="Wingdings" panose="05000000000000000000" pitchFamily="2" charset="2"/>
              </a:rPr>
              <a:t> 1T)</a:t>
            </a:r>
          </a:p>
          <a:p>
            <a:pPr marL="569913" indent="-225425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000" dirty="0" smtClean="0">
                <a:latin typeface="Calibri"/>
                <a:ea typeface="ÇlÇr ñæí©" charset="0"/>
                <a:cs typeface="Arial" panose="020B0604020202020204" pitchFamily="34" charset="0"/>
              </a:rPr>
              <a:t>×</a:t>
            </a:r>
            <a:r>
              <a:rPr lang="en-US" sz="2000" dirty="0" smtClean="0"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  <a:sym typeface="Wingdings" panose="05000000000000000000" pitchFamily="2" charset="2"/>
              </a:rPr>
              <a:t> higher </a:t>
            </a:r>
            <a:r>
              <a:rPr lang="en-US" sz="2000" dirty="0" smtClean="0"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plasma current (1 </a:t>
            </a:r>
            <a:r>
              <a:rPr lang="en-US" sz="2000" dirty="0" smtClean="0"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  <a:sym typeface="Wingdings" panose="05000000000000000000" pitchFamily="2" charset="2"/>
              </a:rPr>
              <a:t> 2MA)</a:t>
            </a:r>
            <a:endParaRPr lang="en-US" sz="2000" dirty="0">
              <a:latin typeface="Arial Narrow" panose="020B0606020202030204" pitchFamily="34" charset="0"/>
              <a:ea typeface="ÇlÇr ñæí©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69913" indent="-225425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  <a:sym typeface="Wingdings" panose="05000000000000000000" pitchFamily="2" charset="2"/>
              </a:rPr>
              <a:t>5</a:t>
            </a:r>
            <a:r>
              <a:rPr lang="en-US" sz="2000" dirty="0" smtClean="0">
                <a:latin typeface="Calibri"/>
                <a:ea typeface="ÇlÇr ñæí©" charset="0"/>
                <a:cs typeface="Arial" panose="020B0604020202020204" pitchFamily="34" charset="0"/>
              </a:rPr>
              <a:t>×</a:t>
            </a:r>
            <a:r>
              <a:rPr lang="en-US" sz="2000" dirty="0" smtClean="0"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  <a:sym typeface="Wingdings" panose="05000000000000000000" pitchFamily="2" charset="2"/>
              </a:rPr>
              <a:t> longer pulse </a:t>
            </a:r>
            <a:r>
              <a:rPr lang="en-US" sz="2000" dirty="0" smtClean="0"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(1 </a:t>
            </a:r>
            <a:r>
              <a:rPr lang="en-US" sz="2000" dirty="0" smtClean="0"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  <a:sym typeface="Wingdings" panose="05000000000000000000" pitchFamily="2" charset="2"/>
              </a:rPr>
              <a:t> 5s)</a:t>
            </a:r>
            <a:endParaRPr lang="en-US" sz="4400" b="1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6" name="Right Arrow 5"/>
          <p:cNvSpPr/>
          <p:nvPr/>
        </p:nvSpPr>
        <p:spPr>
          <a:xfrm rot="17632965">
            <a:off x="1743674" y="4017817"/>
            <a:ext cx="982386" cy="343544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2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399" cy="47244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Mission and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</a:p>
          <a:p>
            <a:pPr>
              <a:lnSpc>
                <a:spcPct val="114000"/>
              </a:lnSpc>
            </a:pPr>
            <a:r>
              <a:rPr lang="en-US" b="1" dirty="0" smtClean="0"/>
              <a:t>NSTX/NSTX-U Research Highlights and Goals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Global MHD Stability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Turbulence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 Particles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Power Exhaust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Start-up</a:t>
            </a: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Brief Summaries of NSTX-U Research Plans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30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sz="2800" dirty="0" smtClean="0"/>
              <a:t>NSTX-U developing a range of profile control actuators for physics studies, scenario optimization for FNSF/Pilot</a:t>
            </a:r>
          </a:p>
        </p:txBody>
      </p:sp>
      <p:pic>
        <p:nvPicPr>
          <p:cNvPr id="33806" name="Picture 3" descr="Fig29.pdf"/>
          <p:cNvPicPr>
            <a:picLocks noChangeAspect="1"/>
          </p:cNvPicPr>
          <p:nvPr/>
        </p:nvPicPr>
        <p:blipFill>
          <a:blip r:embed="rId2" cstate="print"/>
          <a:srcRect l="54314" t="33333" r="3987" b="34445"/>
          <a:stretch>
            <a:fillRect/>
          </a:stretch>
        </p:blipFill>
        <p:spPr bwMode="auto">
          <a:xfrm>
            <a:off x="825500" y="1698625"/>
            <a:ext cx="249396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Picture 4" descr="Fig8.pdf"/>
          <p:cNvPicPr>
            <a:picLocks noChangeAspect="1"/>
          </p:cNvPicPr>
          <p:nvPr/>
        </p:nvPicPr>
        <p:blipFill>
          <a:blip r:embed="rId3" cstate="print"/>
          <a:srcRect l="15491" t="3333" r="47124" b="76334"/>
          <a:stretch>
            <a:fillRect/>
          </a:stretch>
        </p:blipFill>
        <p:spPr bwMode="auto">
          <a:xfrm>
            <a:off x="685800" y="4370388"/>
            <a:ext cx="25987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8" name="TextBox 11"/>
          <p:cNvSpPr txBox="1">
            <a:spLocks noChangeArrowheads="1"/>
          </p:cNvSpPr>
          <p:nvPr/>
        </p:nvSpPr>
        <p:spPr bwMode="auto">
          <a:xfrm>
            <a:off x="1033463" y="4187825"/>
            <a:ext cx="2260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1400" i="0" dirty="0">
                <a:solidFill>
                  <a:srgbClr val="000000"/>
                </a:solidFill>
              </a:rPr>
              <a:t>Variations in Outer Gap</a:t>
            </a:r>
          </a:p>
        </p:txBody>
      </p:sp>
      <p:sp>
        <p:nvSpPr>
          <p:cNvPr id="33809" name="TextBox 12"/>
          <p:cNvSpPr txBox="1">
            <a:spLocks noChangeArrowheads="1"/>
          </p:cNvSpPr>
          <p:nvPr/>
        </p:nvSpPr>
        <p:spPr bwMode="auto">
          <a:xfrm>
            <a:off x="228600" y="1285875"/>
            <a:ext cx="373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6" tIns="45688" rIns="91376" bIns="45688">
            <a:spAutoFit/>
          </a:bodyPr>
          <a:lstStyle/>
          <a:p>
            <a:pPr algn="ctr"/>
            <a:r>
              <a:rPr lang="en-US" sz="1400" i="0" dirty="0">
                <a:solidFill>
                  <a:srgbClr val="000000"/>
                </a:solidFill>
              </a:rPr>
              <a:t>Variations in Beam Sources </a:t>
            </a:r>
          </a:p>
          <a:p>
            <a:pPr algn="ctr"/>
            <a:r>
              <a:rPr lang="en-US" sz="1400" i="0" dirty="0">
                <a:solidFill>
                  <a:srgbClr val="000000"/>
                </a:solidFill>
              </a:rPr>
              <a:t>800 kA Partial Inductive, 87% &lt; </a:t>
            </a:r>
            <a:r>
              <a:rPr lang="en-US" sz="1400" i="0" dirty="0" err="1">
                <a:solidFill>
                  <a:srgbClr val="000000"/>
                </a:solidFill>
              </a:rPr>
              <a:t>f</a:t>
            </a:r>
            <a:r>
              <a:rPr lang="en-US" sz="1400" i="0" baseline="-25000" dirty="0" err="1">
                <a:solidFill>
                  <a:srgbClr val="000000"/>
                </a:solidFill>
              </a:rPr>
              <a:t>NI</a:t>
            </a:r>
            <a:r>
              <a:rPr lang="en-US" sz="1400" i="0" dirty="0">
                <a:solidFill>
                  <a:srgbClr val="000000"/>
                </a:solidFill>
              </a:rPr>
              <a:t> &lt; 100% </a:t>
            </a:r>
          </a:p>
        </p:txBody>
      </p:sp>
      <p:sp>
        <p:nvSpPr>
          <p:cNvPr id="33810" name="TextBox 13"/>
          <p:cNvSpPr txBox="1">
            <a:spLocks noChangeArrowheads="1"/>
          </p:cNvSpPr>
          <p:nvPr/>
        </p:nvSpPr>
        <p:spPr bwMode="auto">
          <a:xfrm>
            <a:off x="952569" y="6122988"/>
            <a:ext cx="1943031" cy="27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1200" i="0">
                <a:solidFill>
                  <a:schemeClr val="tx1"/>
                </a:solidFill>
              </a:rPr>
              <a:t>27    22    17    12    7     2</a:t>
            </a:r>
          </a:p>
        </p:txBody>
      </p:sp>
      <p:sp>
        <p:nvSpPr>
          <p:cNvPr id="33811" name="TextBox 14"/>
          <p:cNvSpPr txBox="1">
            <a:spLocks noChangeArrowheads="1"/>
          </p:cNvSpPr>
          <p:nvPr/>
        </p:nvSpPr>
        <p:spPr bwMode="auto">
          <a:xfrm>
            <a:off x="1627256" y="6275388"/>
            <a:ext cx="1237710" cy="27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1200" i="0" dirty="0">
                <a:solidFill>
                  <a:srgbClr val="000000"/>
                </a:solidFill>
              </a:rPr>
              <a:t>Outer </a:t>
            </a:r>
            <a:r>
              <a:rPr lang="en-US" sz="1200" i="0" dirty="0" smtClean="0">
                <a:solidFill>
                  <a:srgbClr val="000000"/>
                </a:solidFill>
              </a:rPr>
              <a:t>Gap [cm]</a:t>
            </a:r>
            <a:endParaRPr lang="en-US" sz="1200" i="0" dirty="0">
              <a:solidFill>
                <a:srgbClr val="000000"/>
              </a:solidFill>
            </a:endParaRPr>
          </a:p>
        </p:txBody>
      </p:sp>
      <p:sp>
        <p:nvSpPr>
          <p:cNvPr id="33812" name="Rectangle 17"/>
          <p:cNvSpPr>
            <a:spLocks noChangeArrowheads="1"/>
          </p:cNvSpPr>
          <p:nvPr/>
        </p:nvSpPr>
        <p:spPr bwMode="auto">
          <a:xfrm>
            <a:off x="1309688" y="1958975"/>
            <a:ext cx="1247775" cy="684213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 defTabSz="911225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33813" name="TextBox 16"/>
          <p:cNvSpPr txBox="1">
            <a:spLocks noChangeArrowheads="1"/>
          </p:cNvSpPr>
          <p:nvPr/>
        </p:nvSpPr>
        <p:spPr bwMode="auto">
          <a:xfrm>
            <a:off x="1241425" y="1860550"/>
            <a:ext cx="13716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6" tIns="45688" rIns="91376" bIns="45688">
            <a:spAutoFit/>
          </a:bodyPr>
          <a:lstStyle/>
          <a:p>
            <a:r>
              <a:rPr lang="en-US" sz="1000" i="0" dirty="0">
                <a:solidFill>
                  <a:schemeClr val="tx1"/>
                </a:solidFill>
              </a:rPr>
              <a:t>800 kA and 1 T</a:t>
            </a:r>
          </a:p>
          <a:p>
            <a:r>
              <a:rPr lang="en-US" sz="1000" i="0" dirty="0">
                <a:solidFill>
                  <a:srgbClr val="FF0000"/>
                </a:solidFill>
              </a:rPr>
              <a:t>[50,60,70,130] cm</a:t>
            </a:r>
          </a:p>
          <a:p>
            <a:r>
              <a:rPr lang="en-US" sz="1000" i="0" dirty="0"/>
              <a:t>[50,60,120,130] cm</a:t>
            </a:r>
          </a:p>
          <a:p>
            <a:r>
              <a:rPr lang="en-US" sz="1000" i="0" dirty="0">
                <a:solidFill>
                  <a:schemeClr val="tx1"/>
                </a:solidFill>
              </a:rPr>
              <a:t>[60,70,110,120] cm</a:t>
            </a:r>
          </a:p>
          <a:p>
            <a:r>
              <a:rPr lang="en-US" sz="1000" i="0" dirty="0">
                <a:solidFill>
                  <a:srgbClr val="008000"/>
                </a:solidFill>
              </a:rPr>
              <a:t>[70,110,120,130] cm</a:t>
            </a:r>
          </a:p>
        </p:txBody>
      </p:sp>
      <p:sp>
        <p:nvSpPr>
          <p:cNvPr id="33814" name="TextBox 10"/>
          <p:cNvSpPr txBox="1">
            <a:spLocks noChangeArrowheads="1"/>
          </p:cNvSpPr>
          <p:nvPr/>
        </p:nvSpPr>
        <p:spPr bwMode="auto">
          <a:xfrm>
            <a:off x="893763" y="914400"/>
            <a:ext cx="2484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2000" i="0" dirty="0" smtClean="0">
                <a:solidFill>
                  <a:srgbClr val="FF0000"/>
                </a:solidFill>
              </a:rPr>
              <a:t>q-Profile Actuators</a:t>
            </a:r>
            <a:endParaRPr lang="en-US" sz="2000" i="0" dirty="0">
              <a:solidFill>
                <a:srgbClr val="FF0000"/>
              </a:solidFill>
            </a:endParaRPr>
          </a:p>
        </p:txBody>
      </p:sp>
      <p:cxnSp>
        <p:nvCxnSpPr>
          <p:cNvPr id="33815" name="Straight Connector 33"/>
          <p:cNvCxnSpPr>
            <a:cxnSpLocks noChangeShapeType="1"/>
          </p:cNvCxnSpPr>
          <p:nvPr/>
        </p:nvCxnSpPr>
        <p:spPr bwMode="auto">
          <a:xfrm>
            <a:off x="4419600" y="1144588"/>
            <a:ext cx="0" cy="53324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3" name="Group 2"/>
          <p:cNvGrpSpPr/>
          <p:nvPr/>
        </p:nvGrpSpPr>
        <p:grpSpPr>
          <a:xfrm>
            <a:off x="5105400" y="895350"/>
            <a:ext cx="3810000" cy="5657850"/>
            <a:chOff x="284163" y="895350"/>
            <a:chExt cx="3810000" cy="5657850"/>
          </a:xfrm>
        </p:grpSpPr>
        <p:sp>
          <p:nvSpPr>
            <p:cNvPr id="33795" name="Text Box 17"/>
            <p:cNvSpPr txBox="1">
              <a:spLocks noChangeArrowheads="1"/>
            </p:cNvSpPr>
            <p:nvPr/>
          </p:nvSpPr>
          <p:spPr bwMode="auto">
            <a:xfrm>
              <a:off x="284163" y="1282700"/>
              <a:ext cx="3810000" cy="2159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1400" i="0">
                  <a:solidFill>
                    <a:srgbClr val="000000"/>
                  </a:solidFill>
                </a:rPr>
                <a:t>Torque Profiles From 6 Different NB Sources</a:t>
              </a:r>
            </a:p>
          </p:txBody>
        </p:sp>
        <p:sp>
          <p:nvSpPr>
            <p:cNvPr id="33796" name="Text Box 18"/>
            <p:cNvSpPr txBox="1">
              <a:spLocks noChangeArrowheads="1"/>
            </p:cNvSpPr>
            <p:nvPr/>
          </p:nvSpPr>
          <p:spPr bwMode="auto">
            <a:xfrm>
              <a:off x="787400" y="2589213"/>
              <a:ext cx="768350" cy="3968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174625" indent="-174625">
                <a:lnSpc>
                  <a:spcPct val="70000"/>
                </a:lnSpc>
              </a:pPr>
              <a:r>
                <a:rPr lang="en-US"/>
                <a:t>Neutral </a:t>
              </a:r>
            </a:p>
            <a:p>
              <a:pPr marL="174625" indent="-174625">
                <a:lnSpc>
                  <a:spcPct val="70000"/>
                </a:lnSpc>
              </a:pPr>
              <a:r>
                <a:rPr lang="en-US"/>
                <a:t>Beams</a:t>
              </a:r>
            </a:p>
            <a:p>
              <a:pPr marL="174625" indent="-174625">
                <a:lnSpc>
                  <a:spcPct val="70000"/>
                </a:lnSpc>
              </a:pPr>
              <a:r>
                <a:rPr lang="en-US"/>
                <a:t>(TRANSP)</a:t>
              </a:r>
            </a:p>
          </p:txBody>
        </p:sp>
        <p:sp>
          <p:nvSpPr>
            <p:cNvPr id="33797" name="TextBox 10"/>
            <p:cNvSpPr txBox="1">
              <a:spLocks noChangeArrowheads="1"/>
            </p:cNvSpPr>
            <p:nvPr/>
          </p:nvSpPr>
          <p:spPr bwMode="auto">
            <a:xfrm>
              <a:off x="685800" y="895350"/>
              <a:ext cx="3352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76" tIns="45688" rIns="91376" bIns="45688">
              <a:spAutoFit/>
            </a:bodyPr>
            <a:lstStyle/>
            <a:p>
              <a:r>
                <a:rPr lang="en-US" sz="2000" i="0" dirty="0">
                  <a:solidFill>
                    <a:srgbClr val="FF0000"/>
                  </a:solidFill>
                </a:rPr>
                <a:t>Rotation Profile Actuators</a:t>
              </a:r>
            </a:p>
          </p:txBody>
        </p:sp>
        <p:pic>
          <p:nvPicPr>
            <p:cNvPr id="33798" name="Picture 24" descr="Screen shot 2012-04-09 at 1.44.52 PM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0238" y="1550988"/>
              <a:ext cx="2632075" cy="241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9" name="Picture 25" descr="Screen shot 2012-04-09 at 1.47.52 PM.png"/>
            <p:cNvPicPr>
              <a:picLocks noChangeAspect="1"/>
            </p:cNvPicPr>
            <p:nvPr/>
          </p:nvPicPr>
          <p:blipFill>
            <a:blip r:embed="rId5" cstate="print"/>
            <a:srcRect l="2895" b="4422"/>
            <a:stretch>
              <a:fillRect/>
            </a:stretch>
          </p:blipFill>
          <p:spPr bwMode="auto">
            <a:xfrm>
              <a:off x="549275" y="4267200"/>
              <a:ext cx="3186113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0" name="TextBox 32"/>
            <p:cNvSpPr txBox="1">
              <a:spLocks noChangeArrowheads="1"/>
            </p:cNvSpPr>
            <p:nvPr/>
          </p:nvSpPr>
          <p:spPr bwMode="auto">
            <a:xfrm>
              <a:off x="2016125" y="1611313"/>
              <a:ext cx="1147763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012" tIns="41005" rIns="82012" bIns="41005">
              <a:spAutoFit/>
            </a:bodyPr>
            <a:lstStyle/>
            <a:p>
              <a:r>
                <a:rPr lang="en-US" sz="1300">
                  <a:solidFill>
                    <a:srgbClr val="A14796"/>
                  </a:solidFill>
                </a:rPr>
                <a:t>Largest R</a:t>
              </a:r>
              <a:r>
                <a:rPr lang="en-US" sz="1300" baseline="-25000">
                  <a:solidFill>
                    <a:srgbClr val="A14796"/>
                  </a:solidFill>
                </a:rPr>
                <a:t>tan</a:t>
              </a:r>
              <a:endParaRPr lang="en-US" sz="1300">
                <a:solidFill>
                  <a:srgbClr val="A14796"/>
                </a:solidFill>
              </a:endParaRPr>
            </a:p>
          </p:txBody>
        </p:sp>
        <p:sp>
          <p:nvSpPr>
            <p:cNvPr id="33801" name="TextBox 33"/>
            <p:cNvSpPr txBox="1">
              <a:spLocks noChangeArrowheads="1"/>
            </p:cNvSpPr>
            <p:nvPr/>
          </p:nvSpPr>
          <p:spPr bwMode="auto">
            <a:xfrm>
              <a:off x="1714500" y="3225800"/>
              <a:ext cx="1230313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012" tIns="41005" rIns="82012" bIns="41005">
              <a:spAutoFit/>
            </a:bodyPr>
            <a:lstStyle/>
            <a:p>
              <a:r>
                <a:rPr lang="en-US" sz="1300">
                  <a:solidFill>
                    <a:srgbClr val="FF0000"/>
                  </a:solidFill>
                </a:rPr>
                <a:t>Smallest R</a:t>
              </a:r>
              <a:r>
                <a:rPr lang="en-US" sz="1300" baseline="-25000">
                  <a:solidFill>
                    <a:srgbClr val="FF0000"/>
                  </a:solidFill>
                </a:rPr>
                <a:t>tan</a:t>
              </a:r>
              <a:endParaRPr lang="en-US" sz="1300">
                <a:solidFill>
                  <a:srgbClr val="FF0000"/>
                </a:solidFill>
              </a:endParaRPr>
            </a:p>
          </p:txBody>
        </p:sp>
        <p:cxnSp>
          <p:nvCxnSpPr>
            <p:cNvPr id="33802" name="Straight Connector 35"/>
            <p:cNvCxnSpPr>
              <a:cxnSpLocks noChangeShapeType="1"/>
            </p:cNvCxnSpPr>
            <p:nvPr/>
          </p:nvCxnSpPr>
          <p:spPr bwMode="auto">
            <a:xfrm rot="16200000" flipV="1">
              <a:off x="1951038" y="3022600"/>
              <a:ext cx="336550" cy="698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33803" name="Straight Connector 36"/>
            <p:cNvCxnSpPr>
              <a:cxnSpLocks noChangeShapeType="1"/>
            </p:cNvCxnSpPr>
            <p:nvPr/>
          </p:nvCxnSpPr>
          <p:spPr bwMode="auto">
            <a:xfrm rot="5400000">
              <a:off x="2413794" y="1928019"/>
              <a:ext cx="212725" cy="39687"/>
            </a:xfrm>
            <a:prstGeom prst="line">
              <a:avLst/>
            </a:prstGeom>
            <a:noFill/>
            <a:ln w="15875">
              <a:solidFill>
                <a:srgbClr val="910F7B"/>
              </a:solidFill>
              <a:round/>
              <a:headEnd/>
              <a:tailEnd type="triangle" w="med" len="med"/>
            </a:ln>
          </p:spPr>
        </p:cxnSp>
        <p:sp>
          <p:nvSpPr>
            <p:cNvPr id="33805" name="Text Box 17"/>
            <p:cNvSpPr txBox="1">
              <a:spLocks noChangeArrowheads="1"/>
            </p:cNvSpPr>
            <p:nvPr/>
          </p:nvSpPr>
          <p:spPr bwMode="auto">
            <a:xfrm>
              <a:off x="1670050" y="4435475"/>
              <a:ext cx="1316038" cy="2159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1400" b="0" i="0" dirty="0">
                  <a:solidFill>
                    <a:schemeClr val="tx1"/>
                  </a:solidFill>
                </a:rPr>
                <a:t>(n=3)</a:t>
              </a:r>
            </a:p>
          </p:txBody>
        </p:sp>
        <p:sp>
          <p:nvSpPr>
            <p:cNvPr id="33819" name="Text Box 17"/>
            <p:cNvSpPr txBox="1">
              <a:spLocks noChangeArrowheads="1"/>
            </p:cNvSpPr>
            <p:nvPr/>
          </p:nvSpPr>
          <p:spPr bwMode="auto">
            <a:xfrm>
              <a:off x="803275" y="4038600"/>
              <a:ext cx="3159125" cy="3447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i="0" dirty="0">
                  <a:solidFill>
                    <a:schemeClr val="tx1"/>
                  </a:solidFill>
                </a:rPr>
                <a:t>Measured and Calculated Torque Profiles from 3D Fields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95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4031</TotalTime>
  <Words>4476</Words>
  <Application>Microsoft Office PowerPoint</Application>
  <PresentationFormat>On-screen Show (4:3)</PresentationFormat>
  <Paragraphs>856</Paragraphs>
  <Slides>54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NSTX Upgrade</vt:lpstr>
      <vt:lpstr>Overview of Research  Plans for NSTX Upgrade*</vt:lpstr>
      <vt:lpstr>Outline</vt:lpstr>
      <vt:lpstr>NSTX-U Mission Elements:</vt:lpstr>
      <vt:lpstr>PowerPoint Presentation</vt:lpstr>
      <vt:lpstr>PowerPoint Presentation</vt:lpstr>
      <vt:lpstr>High Temperature Superconductors (HTS) attractive for ST* (~10× lower magnet cooling power vs. Cu, less thermal shielding required)</vt:lpstr>
      <vt:lpstr>PowerPoint Presentation</vt:lpstr>
      <vt:lpstr>Outline</vt:lpstr>
      <vt:lpstr>NSTX-U developing a range of profile control actuators for physics studies, scenario optimization for FNSF/Pilot</vt:lpstr>
      <vt:lpstr>PowerPoint Presentation</vt:lpstr>
      <vt:lpstr>Kelvin-Helmholtz (KH) instabilities predicted when central sound-speed Mach number Ms ≈ 0.7-0.8</vt:lpstr>
      <vt:lpstr>Rotation shear and fast-ion population both  reduce stability of global pressure-driven kink mode</vt:lpstr>
      <vt:lpstr>Non-axisymmetric Control Coil (NCC) physics design completed: Optimized for NTV braking using IPECOPT</vt:lpstr>
      <vt:lpstr>Outline</vt:lpstr>
      <vt:lpstr>PowerPoint Presentation</vt:lpstr>
      <vt:lpstr>PowerPoint Presentation</vt:lpstr>
      <vt:lpstr>CAE mode-conversion to kinetic Alfvén waves (KAW) predicted to transfer core NBI power to mid-r electrons</vt:lpstr>
      <vt:lpstr>Outline</vt:lpstr>
      <vt:lpstr>PowerPoint Presentation</vt:lpstr>
      <vt:lpstr>PowerPoint Presentation</vt:lpstr>
      <vt:lpstr>Goal: Assess if / how TAE “avalanches” impact NBI current-drive  in advanced scenarios for NSTX-U, FNSF, ITER AT?</vt:lpstr>
      <vt:lpstr>Outline</vt:lpstr>
      <vt:lpstr>PowerPoint Presentation</vt:lpstr>
      <vt:lpstr>Goal: Test ability of radiation and advanced divertors to mitigate very high heat-fluxes </vt:lpstr>
      <vt:lpstr>Discovery: Suppressed Li erosion and trapping at target observed in MAGNUM-PSI linear plasma device</vt:lpstr>
      <vt:lpstr>Goal: Begin to assess high-Z and liquid metal PFCs Developing pre-filled target integrating Li reservoir w/ high-Z tile</vt:lpstr>
      <vt:lpstr>Outline</vt:lpstr>
      <vt:lpstr>PowerPoint Presentation</vt:lpstr>
      <vt:lpstr>PowerPoint Presentation</vt:lpstr>
      <vt:lpstr>Discovery: Formation of “plasmoids” found in NIMROD simulations of Coaxial Helicity Injection (CHI) start-up</vt:lpstr>
      <vt:lpstr>NSTX achieved 70% “transformer-less” current drive Will NSTX-U achieve 100% as predicted by simulations?</vt:lpstr>
      <vt:lpstr>Outline</vt:lpstr>
      <vt:lpstr>Brief Overview of FY2016-18 NSTX-U Goals</vt:lpstr>
      <vt:lpstr>NSTX-U 5 year goal: Develop physics/scenario understanding needed to assess ST viability as FNSF/DEMO, support ITER</vt:lpstr>
      <vt:lpstr>10 year goal: Integrate high-performance core + metal walls</vt:lpstr>
      <vt:lpstr>PowerPoint Presentation</vt:lpstr>
      <vt:lpstr>Backup</vt:lpstr>
      <vt:lpstr>PowerPoint Presentation</vt:lpstr>
      <vt:lpstr>M3D-C1 modeling of Vertical Displacement  Events (VDEs) has been extended to 3D</vt:lpstr>
      <vt:lpstr>M3D-C1 with resistive wall capability will be used to  determine optimal placement of new halo sensors </vt:lpstr>
      <vt:lpstr>Study of RMP characteristics with NCC extended with TRIP3D (T. Evans, GA) – 2x12 NCC (and 2x7) favorable for RMP </vt:lpstr>
      <vt:lpstr>Major motivation for NSTX/MAST Upgrades:  Determine if confinement trend continues, or is like conventional A</vt:lpstr>
      <vt:lpstr>PowerPoint Presentation</vt:lpstr>
      <vt:lpstr>Electron and ion tE scale differently in ST,  and different than at higher aspect ratio</vt:lpstr>
      <vt:lpstr>Progress in predicting Te using reduced ce models in regimes where single micro-instability is dominant</vt:lpstr>
      <vt:lpstr>Strong flow shear can destabilize Kelvin-Helmholtz (K-H) instability in NSTX (Wang, TTF 2014)</vt:lpstr>
      <vt:lpstr>New “kick” model for fast-ion transport predicts different  JNB, ion/electron power split, inferred thermal transport</vt:lpstr>
      <vt:lpstr>Linear stability analysis of fishbones with M3D-K  finds rotation / rotation shear destabilizing at elevated q</vt:lpstr>
      <vt:lpstr>All modern tokamaks / STs use a “divertor” to  control where power and particles are exhausted</vt:lpstr>
      <vt:lpstr>FY15 modelling  outboard row of high-Z tiles can access high heat-flux, maintain operational flexibility</vt:lpstr>
      <vt:lpstr>PowerPoint Presentation</vt:lpstr>
      <vt:lpstr>CHI in NSTX has resemblance to 2D Sweet-Parker reconnection (NIMROD simulations)</vt:lpstr>
      <vt:lpstr>PowerPoint Presentation</vt:lpstr>
      <vt:lpstr>PowerPoint Presentation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Jonathan E. Menard</cp:lastModifiedBy>
  <cp:revision>363</cp:revision>
  <dcterms:created xsi:type="dcterms:W3CDTF">2015-07-16T16:59:24Z</dcterms:created>
  <dcterms:modified xsi:type="dcterms:W3CDTF">2015-11-03T14:34:00Z</dcterms:modified>
</cp:coreProperties>
</file>