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848" r:id="rId3"/>
    <p:sldMasterId id="2147483947" r:id="rId4"/>
    <p:sldMasterId id="2147483971" r:id="rId5"/>
    <p:sldMasterId id="2147483983" r:id="rId6"/>
    <p:sldMasterId id="2147484010" r:id="rId7"/>
    <p:sldMasterId id="2147484022" r:id="rId8"/>
    <p:sldMasterId id="2147484034" r:id="rId9"/>
    <p:sldMasterId id="2147484046" r:id="rId10"/>
    <p:sldMasterId id="2147484058" r:id="rId11"/>
    <p:sldMasterId id="2147484073" r:id="rId12"/>
    <p:sldMasterId id="2147484132" r:id="rId13"/>
    <p:sldMasterId id="2147484144" r:id="rId14"/>
    <p:sldMasterId id="2147484181" r:id="rId15"/>
  </p:sldMasterIdLst>
  <p:notesMasterIdLst>
    <p:notesMasterId r:id="rId65"/>
  </p:notesMasterIdLst>
  <p:handoutMasterIdLst>
    <p:handoutMasterId r:id="rId66"/>
  </p:handoutMasterIdLst>
  <p:sldIdLst>
    <p:sldId id="626" r:id="rId16"/>
    <p:sldId id="759" r:id="rId17"/>
    <p:sldId id="764" r:id="rId18"/>
    <p:sldId id="567" r:id="rId19"/>
    <p:sldId id="513" r:id="rId20"/>
    <p:sldId id="545" r:id="rId21"/>
    <p:sldId id="765" r:id="rId22"/>
    <p:sldId id="659" r:id="rId23"/>
    <p:sldId id="598" r:id="rId24"/>
    <p:sldId id="663" r:id="rId25"/>
    <p:sldId id="553" r:id="rId26"/>
    <p:sldId id="766" r:id="rId27"/>
    <p:sldId id="639" r:id="rId28"/>
    <p:sldId id="687" r:id="rId29"/>
    <p:sldId id="688" r:id="rId30"/>
    <p:sldId id="699" r:id="rId31"/>
    <p:sldId id="728" r:id="rId32"/>
    <p:sldId id="729" r:id="rId33"/>
    <p:sldId id="730" r:id="rId34"/>
    <p:sldId id="698" r:id="rId35"/>
    <p:sldId id="579" r:id="rId36"/>
    <p:sldId id="731" r:id="rId37"/>
    <p:sldId id="695" r:id="rId38"/>
    <p:sldId id="696" r:id="rId39"/>
    <p:sldId id="697" r:id="rId40"/>
    <p:sldId id="758" r:id="rId41"/>
    <p:sldId id="735" r:id="rId42"/>
    <p:sldId id="703" r:id="rId43"/>
    <p:sldId id="724" r:id="rId44"/>
    <p:sldId id="725" r:id="rId45"/>
    <p:sldId id="733" r:id="rId46"/>
    <p:sldId id="726" r:id="rId47"/>
    <p:sldId id="727" r:id="rId48"/>
    <p:sldId id="686" r:id="rId49"/>
    <p:sldId id="689" r:id="rId50"/>
    <p:sldId id="691" r:id="rId51"/>
    <p:sldId id="767" r:id="rId52"/>
    <p:sldId id="683" r:id="rId53"/>
    <p:sldId id="666" r:id="rId54"/>
    <p:sldId id="556" r:id="rId55"/>
    <p:sldId id="732" r:id="rId56"/>
    <p:sldId id="768" r:id="rId57"/>
    <p:sldId id="737" r:id="rId58"/>
    <p:sldId id="740" r:id="rId59"/>
    <p:sldId id="741" r:id="rId60"/>
    <p:sldId id="720" r:id="rId61"/>
    <p:sldId id="721" r:id="rId62"/>
    <p:sldId id="760" r:id="rId63"/>
    <p:sldId id="586" r:id="rId64"/>
  </p:sldIdLst>
  <p:sldSz cx="9144000" cy="6858000" type="screen4x3"/>
  <p:notesSz cx="7099300" cy="10234613"/>
  <p:defaultTextStyle>
    <a:defPPr>
      <a:defRPr lang="ja-JP"/>
    </a:defPPr>
    <a:lvl1pPr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1pPr>
    <a:lvl2pPr marL="456630"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2pPr>
    <a:lvl3pPr marL="913267"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3pPr>
    <a:lvl4pPr marL="136990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4pPr>
    <a:lvl5pPr marL="182653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5pPr>
    <a:lvl6pPr marL="2283166" algn="l" defTabSz="913267" rtl="0" eaLnBrk="1" latinLnBrk="0" hangingPunct="1">
      <a:defRPr kumimoji="1" sz="2000" kern="1200">
        <a:solidFill>
          <a:schemeClr val="tx1"/>
        </a:solidFill>
        <a:latin typeface="Helvetica" pitchFamily="34" charset="0"/>
        <a:ea typeface="平成角ゴシック"/>
        <a:cs typeface="平成角ゴシック"/>
      </a:defRPr>
    </a:lvl6pPr>
    <a:lvl7pPr marL="2739802" algn="l" defTabSz="913267" rtl="0" eaLnBrk="1" latinLnBrk="0" hangingPunct="1">
      <a:defRPr kumimoji="1" sz="2000" kern="1200">
        <a:solidFill>
          <a:schemeClr val="tx1"/>
        </a:solidFill>
        <a:latin typeface="Helvetica" pitchFamily="34" charset="0"/>
        <a:ea typeface="平成角ゴシック"/>
        <a:cs typeface="平成角ゴシック"/>
      </a:defRPr>
    </a:lvl7pPr>
    <a:lvl8pPr marL="3196430" algn="l" defTabSz="913267" rtl="0" eaLnBrk="1" latinLnBrk="0" hangingPunct="1">
      <a:defRPr kumimoji="1" sz="2000" kern="1200">
        <a:solidFill>
          <a:schemeClr val="tx1"/>
        </a:solidFill>
        <a:latin typeface="Helvetica" pitchFamily="34" charset="0"/>
        <a:ea typeface="平成角ゴシック"/>
        <a:cs typeface="平成角ゴシック"/>
      </a:defRPr>
    </a:lvl8pPr>
    <a:lvl9pPr marL="3653066" algn="l" defTabSz="913267" rtl="0" eaLnBrk="1" latinLnBrk="0" hangingPunct="1">
      <a:defRPr kumimoji="1" sz="2000" kern="1200">
        <a:solidFill>
          <a:schemeClr val="tx1"/>
        </a:solidFill>
        <a:latin typeface="Helvetica" pitchFamily="34" charset="0"/>
        <a:ea typeface="平成角ゴシック"/>
        <a:cs typeface="平成角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CC"/>
    <a:srgbClr val="9933FF"/>
    <a:srgbClr val="FF0000"/>
    <a:srgbClr val="00FFFF"/>
    <a:srgbClr val="00FF00"/>
    <a:srgbClr val="0066CC"/>
    <a:srgbClr val="FFFF00"/>
    <a:srgbClr val="CC00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400" autoAdjust="0"/>
    <p:restoredTop sz="94660"/>
  </p:normalViewPr>
  <p:slideViewPr>
    <p:cSldViewPr>
      <p:cViewPr varScale="1">
        <p:scale>
          <a:sx n="75" d="100"/>
          <a:sy n="75" d="100"/>
        </p:scale>
        <p:origin x="-9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Wakatsuki\Documents\200MHz_exp\Comb_exp\phase_scan_201311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inya\Desktop\ECC%20data\&#38651;&#27969;&#39366;&#21205;&#21177;&#29575;\&#38651;&#27969;&#39366;&#21205;&#21177;&#29575;_ECCA_grill_comblin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hinya\Desktop\ECC%20data\&#38651;&#27969;&#39366;&#21205;&#21177;&#29575;\&#38651;&#27969;&#39366;&#21205;&#21177;&#29575;_ECCA_grill_comblin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ejiri\Documents\simulation\kuma\idl\eqnew\S115620\Fig&amp;Data\4-grid,%20TST-2%20%23115620,%2080ms%20%2320%202015.05.28.xlsm"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jiri\Documents\simulation\kuma\idl\eqnew\S115620\Fig&amp;Data\4-grid,%20TST-2%20%23115620,%2080ms%20%2320%202015.05.28.xlsm"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jiri\Documents\simulation\kuma\idl\eqnew\S115620\Fig&amp;Data\4-grid,%20TST-2%20%23115620,%2080ms%20%2320%202015.05.28.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hinya\Desktop\ECC%20data\Na%20vs%20Ip%20CQL3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hinya\Desktop\ECC%20data\&#38651;&#27969;&#39366;&#21205;&#21177;&#29575;\&#23436;&#20840;&#29256;&#25913;&#12288;&#38651;&#27969;&#39366;&#21205;&#21177;&#29575;%20-ST&#30740;&#31350;&#20250;&#2999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smtClean="0"/>
              <a:t>I</a:t>
            </a:r>
            <a:r>
              <a:rPr lang="en-US" baseline="-25000" dirty="0" err="1" smtClean="0"/>
              <a:t>p</a:t>
            </a:r>
            <a:r>
              <a:rPr lang="en-US" baseline="0" dirty="0" smtClean="0"/>
              <a:t> </a:t>
            </a:r>
            <a:endParaRPr lang="en-US" dirty="0"/>
          </a:p>
        </c:rich>
      </c:tx>
      <c:layout/>
      <c:overlay val="0"/>
    </c:title>
    <c:autoTitleDeleted val="0"/>
    <c:plotArea>
      <c:layout/>
      <c:scatterChart>
        <c:scatterStyle val="lineMarker"/>
        <c:varyColors val="0"/>
        <c:ser>
          <c:idx val="0"/>
          <c:order val="0"/>
          <c:spPr>
            <a:ln w="28575">
              <a:noFill/>
            </a:ln>
          </c:spPr>
          <c:errBars>
            <c:errDir val="y"/>
            <c:errBarType val="both"/>
            <c:errValType val="cust"/>
            <c:noEndCap val="0"/>
            <c:plus>
              <c:numRef>
                <c:f>'average and deviation'!$F$2:$F$27</c:f>
                <c:numCache>
                  <c:formatCode>General</c:formatCode>
                  <c:ptCount val="26"/>
                  <c:pt idx="0">
                    <c:v>0.67412878555003064</c:v>
                  </c:pt>
                  <c:pt idx="5">
                    <c:v>0.48324745004795744</c:v>
                  </c:pt>
                  <c:pt idx="10">
                    <c:v>0.50437285825973466</c:v>
                  </c:pt>
                  <c:pt idx="15">
                    <c:v>0.36796314743396585</c:v>
                  </c:pt>
                  <c:pt idx="20">
                    <c:v>0.2285905456916287</c:v>
                  </c:pt>
                  <c:pt idx="25">
                    <c:v>0.26914264687678324</c:v>
                  </c:pt>
                </c:numCache>
              </c:numRef>
            </c:plus>
            <c:minus>
              <c:numRef>
                <c:f>'average and deviation'!$F$2:$F$28</c:f>
                <c:numCache>
                  <c:formatCode>General</c:formatCode>
                  <c:ptCount val="27"/>
                  <c:pt idx="0">
                    <c:v>0.67412878555003064</c:v>
                  </c:pt>
                  <c:pt idx="5">
                    <c:v>0.48324745004795744</c:v>
                  </c:pt>
                  <c:pt idx="10">
                    <c:v>0.50437285825973466</c:v>
                  </c:pt>
                  <c:pt idx="15">
                    <c:v>0.36796314743396585</c:v>
                  </c:pt>
                  <c:pt idx="20">
                    <c:v>0.2285905456916287</c:v>
                  </c:pt>
                  <c:pt idx="25">
                    <c:v>0.26914264687678324</c:v>
                  </c:pt>
                </c:numCache>
              </c:numRef>
            </c:minus>
          </c:errBars>
          <c:xVal>
            <c:numRef>
              <c:f>'average and deviation'!$B$2:$B$27</c:f>
              <c:numCache>
                <c:formatCode>General</c:formatCode>
                <c:ptCount val="26"/>
                <c:pt idx="0">
                  <c:v>1.4691226482391251</c:v>
                </c:pt>
                <c:pt idx="5">
                  <c:v>2.9382452964782604</c:v>
                </c:pt>
                <c:pt idx="10">
                  <c:v>4.4073681831359908</c:v>
                </c:pt>
                <c:pt idx="15">
                  <c:v>5.8764905929565403</c:v>
                </c:pt>
                <c:pt idx="20">
                  <c:v>7.4925254821777294</c:v>
                </c:pt>
                <c:pt idx="25">
                  <c:v>9.5492973327636701</c:v>
                </c:pt>
              </c:numCache>
            </c:numRef>
          </c:xVal>
          <c:yVal>
            <c:numRef>
              <c:f>'average and deviation'!$E$2:$E$27</c:f>
              <c:numCache>
                <c:formatCode>General</c:formatCode>
                <c:ptCount val="26"/>
                <c:pt idx="0">
                  <c:v>9.3990857572031778</c:v>
                </c:pt>
                <c:pt idx="5">
                  <c:v>9.7292032498434686</c:v>
                </c:pt>
                <c:pt idx="10">
                  <c:v>9.6150421245562221</c:v>
                </c:pt>
                <c:pt idx="15">
                  <c:v>8.7591899020511956</c:v>
                </c:pt>
                <c:pt idx="20">
                  <c:v>7.199251809591928</c:v>
                </c:pt>
                <c:pt idx="25">
                  <c:v>6.4669885595023695</c:v>
                </c:pt>
              </c:numCache>
            </c:numRef>
          </c:yVal>
          <c:smooth val="0"/>
        </c:ser>
        <c:dLbls>
          <c:showLegendKey val="0"/>
          <c:showVal val="0"/>
          <c:showCatName val="0"/>
          <c:showSerName val="0"/>
          <c:showPercent val="0"/>
          <c:showBubbleSize val="0"/>
        </c:dLbls>
        <c:axId val="110297472"/>
        <c:axId val="110299392"/>
      </c:scatterChart>
      <c:valAx>
        <c:axId val="110297472"/>
        <c:scaling>
          <c:orientation val="minMax"/>
          <c:max val="10"/>
          <c:min val="0"/>
        </c:scaling>
        <c:delete val="0"/>
        <c:axPos val="b"/>
        <c:numFmt formatCode="General" sourceLinked="1"/>
        <c:majorTickMark val="out"/>
        <c:minorTickMark val="none"/>
        <c:tickLblPos val="nextTo"/>
        <c:crossAx val="110299392"/>
        <c:crosses val="autoZero"/>
        <c:crossBetween val="midCat"/>
      </c:valAx>
      <c:valAx>
        <c:axId val="110299392"/>
        <c:scaling>
          <c:orientation val="minMax"/>
        </c:scaling>
        <c:delete val="0"/>
        <c:axPos val="l"/>
        <c:majorGridlines/>
        <c:numFmt formatCode="General" sourceLinked="1"/>
        <c:majorTickMark val="out"/>
        <c:minorTickMark val="none"/>
        <c:tickLblPos val="nextTo"/>
        <c:crossAx val="110297472"/>
        <c:crosses val="autoZero"/>
        <c:crossBetween val="midCat"/>
      </c:valAx>
    </c:plotArea>
    <c:plotVisOnly val="1"/>
    <c:dispBlanksAs val="gap"/>
    <c:showDLblsOverMax val="0"/>
  </c:chart>
  <c:txPr>
    <a:bodyPr/>
    <a:lstStyle/>
    <a:p>
      <a:pPr>
        <a:defRPr sz="16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63611701491647"/>
          <c:y val="4.800131006335346E-2"/>
          <c:w val="0.72299940001773588"/>
          <c:h val="0.78188150489234454"/>
        </c:manualLayout>
      </c:layout>
      <c:scatterChart>
        <c:scatterStyle val="lineMarker"/>
        <c:varyColors val="0"/>
        <c:ser>
          <c:idx val="1"/>
          <c:order val="2"/>
          <c:tx>
            <c:v>ECC</c:v>
          </c:tx>
          <c:spPr>
            <a:ln w="28575">
              <a:noFill/>
            </a:ln>
          </c:spPr>
          <c:marker>
            <c:symbol val="diamond"/>
            <c:size val="7"/>
            <c:spPr>
              <a:solidFill>
                <a:srgbClr val="0070C0"/>
              </a:solidFill>
              <a:ln>
                <a:noFill/>
              </a:ln>
            </c:spPr>
          </c:marker>
          <c:xVal>
            <c:numRef>
              <c:f>ECCA!$J$3:$J$350</c:f>
              <c:numCache>
                <c:formatCode>General</c:formatCode>
                <c:ptCount val="348"/>
                <c:pt idx="29">
                  <c:v>4.2999999999999997E-2</c:v>
                </c:pt>
                <c:pt idx="30">
                  <c:v>4.2000000000000003E-2</c:v>
                </c:pt>
                <c:pt idx="31">
                  <c:v>0.04</c:v>
                </c:pt>
                <c:pt idx="32">
                  <c:v>3.9E-2</c:v>
                </c:pt>
                <c:pt idx="33">
                  <c:v>3.9E-2</c:v>
                </c:pt>
                <c:pt idx="34">
                  <c:v>3.5999999999999997E-2</c:v>
                </c:pt>
                <c:pt idx="35">
                  <c:v>3.5999999999999997E-2</c:v>
                </c:pt>
                <c:pt idx="36">
                  <c:v>4.1000000000000002E-2</c:v>
                </c:pt>
                <c:pt idx="37">
                  <c:v>4.2000000000000003E-2</c:v>
                </c:pt>
                <c:pt idx="38">
                  <c:v>4.3999999999999997E-2</c:v>
                </c:pt>
                <c:pt idx="39">
                  <c:v>4.7E-2</c:v>
                </c:pt>
                <c:pt idx="40">
                  <c:v>4.1000000000000002E-2</c:v>
                </c:pt>
                <c:pt idx="41">
                  <c:v>4.8000000000000001E-2</c:v>
                </c:pt>
                <c:pt idx="42">
                  <c:v>4.4999999999999998E-2</c:v>
                </c:pt>
                <c:pt idx="43">
                  <c:v>4.9000000000000002E-2</c:v>
                </c:pt>
                <c:pt idx="45">
                  <c:v>5.8999999999999997E-2</c:v>
                </c:pt>
                <c:pt idx="46">
                  <c:v>6.7000000000000004E-2</c:v>
                </c:pt>
                <c:pt idx="47">
                  <c:v>7.6999999999999999E-2</c:v>
                </c:pt>
                <c:pt idx="48">
                  <c:v>8.3000000000000004E-2</c:v>
                </c:pt>
                <c:pt idx="49">
                  <c:v>8.8999999999999996E-2</c:v>
                </c:pt>
                <c:pt idx="50">
                  <c:v>0.09</c:v>
                </c:pt>
                <c:pt idx="51">
                  <c:v>0.10299999999999999</c:v>
                </c:pt>
                <c:pt idx="52">
                  <c:v>0.104</c:v>
                </c:pt>
                <c:pt idx="53">
                  <c:v>0.104</c:v>
                </c:pt>
                <c:pt idx="54">
                  <c:v>0.108</c:v>
                </c:pt>
                <c:pt idx="55">
                  <c:v>0.104</c:v>
                </c:pt>
                <c:pt idx="56">
                  <c:v>0.1</c:v>
                </c:pt>
                <c:pt idx="57">
                  <c:v>8.2000000000000003E-2</c:v>
                </c:pt>
                <c:pt idx="59">
                  <c:v>7.9000000000000001E-2</c:v>
                </c:pt>
                <c:pt idx="60">
                  <c:v>5.8000000000000003E-2</c:v>
                </c:pt>
                <c:pt idx="61">
                  <c:v>7.3999999999999996E-2</c:v>
                </c:pt>
                <c:pt idx="62">
                  <c:v>6.4000000000000001E-2</c:v>
                </c:pt>
                <c:pt idx="63">
                  <c:v>8.6999999999999994E-2</c:v>
                </c:pt>
                <c:pt idx="64">
                  <c:v>0.10199999999999999</c:v>
                </c:pt>
                <c:pt idx="65">
                  <c:v>8.5999999999999993E-2</c:v>
                </c:pt>
                <c:pt idx="66">
                  <c:v>8.5000000000000006E-2</c:v>
                </c:pt>
                <c:pt idx="67">
                  <c:v>8.5999999999999993E-2</c:v>
                </c:pt>
                <c:pt idx="68">
                  <c:v>6.0999999999999999E-2</c:v>
                </c:pt>
                <c:pt idx="69">
                  <c:v>6.6000000000000003E-2</c:v>
                </c:pt>
                <c:pt idx="70">
                  <c:v>7.2999999999999995E-2</c:v>
                </c:pt>
                <c:pt idx="71">
                  <c:v>0.06</c:v>
                </c:pt>
                <c:pt idx="72">
                  <c:v>6.3E-2</c:v>
                </c:pt>
                <c:pt idx="73">
                  <c:v>7.4999999999999997E-2</c:v>
                </c:pt>
                <c:pt idx="74">
                  <c:v>5.8999999999999997E-2</c:v>
                </c:pt>
                <c:pt idx="75">
                  <c:v>5.8000000000000003E-2</c:v>
                </c:pt>
                <c:pt idx="78">
                  <c:v>0.109</c:v>
                </c:pt>
                <c:pt idx="79">
                  <c:v>0.112</c:v>
                </c:pt>
                <c:pt idx="80">
                  <c:v>0.115</c:v>
                </c:pt>
                <c:pt idx="81">
                  <c:v>9.1999999999999998E-2</c:v>
                </c:pt>
                <c:pt idx="82">
                  <c:v>8.8999999999999996E-2</c:v>
                </c:pt>
                <c:pt idx="83">
                  <c:v>3.4000000000000002E-2</c:v>
                </c:pt>
                <c:pt idx="85">
                  <c:v>5.6000000000000001E-2</c:v>
                </c:pt>
                <c:pt idx="86">
                  <c:v>5.2999999999999999E-2</c:v>
                </c:pt>
                <c:pt idx="87">
                  <c:v>5.3999999999999999E-2</c:v>
                </c:pt>
                <c:pt idx="89">
                  <c:v>3.4000000000000002E-2</c:v>
                </c:pt>
                <c:pt idx="90">
                  <c:v>3.5999999999999997E-2</c:v>
                </c:pt>
                <c:pt idx="91">
                  <c:v>3.5000000000000003E-2</c:v>
                </c:pt>
                <c:pt idx="92">
                  <c:v>0.04</c:v>
                </c:pt>
                <c:pt idx="93">
                  <c:v>0.04</c:v>
                </c:pt>
                <c:pt idx="94">
                  <c:v>4.4999999999999998E-2</c:v>
                </c:pt>
                <c:pt idx="95">
                  <c:v>5.0999999999999997E-2</c:v>
                </c:pt>
                <c:pt idx="96">
                  <c:v>5.0999999999999997E-2</c:v>
                </c:pt>
                <c:pt idx="97">
                  <c:v>5.8999999999999997E-2</c:v>
                </c:pt>
                <c:pt idx="98">
                  <c:v>5.8000000000000003E-2</c:v>
                </c:pt>
                <c:pt idx="101">
                  <c:v>5.8000000000000003E-2</c:v>
                </c:pt>
                <c:pt idx="102">
                  <c:v>6.0999999999999999E-2</c:v>
                </c:pt>
                <c:pt idx="103">
                  <c:v>5.1999999999999998E-2</c:v>
                </c:pt>
                <c:pt idx="104">
                  <c:v>5.3999999999999999E-2</c:v>
                </c:pt>
                <c:pt idx="109">
                  <c:v>5.2999999999999999E-2</c:v>
                </c:pt>
                <c:pt idx="110">
                  <c:v>5.0999999999999997E-2</c:v>
                </c:pt>
                <c:pt idx="111">
                  <c:v>5.5E-2</c:v>
                </c:pt>
                <c:pt idx="112">
                  <c:v>0.05</c:v>
                </c:pt>
                <c:pt idx="113">
                  <c:v>5.7000000000000002E-2</c:v>
                </c:pt>
                <c:pt idx="114">
                  <c:v>5.8000000000000003E-2</c:v>
                </c:pt>
                <c:pt idx="115">
                  <c:v>5.5E-2</c:v>
                </c:pt>
                <c:pt idx="116">
                  <c:v>5.5E-2</c:v>
                </c:pt>
                <c:pt idx="117">
                  <c:v>6.9000000000000006E-2</c:v>
                </c:pt>
                <c:pt idx="118">
                  <c:v>6.5000000000000002E-2</c:v>
                </c:pt>
                <c:pt idx="119">
                  <c:v>0.08</c:v>
                </c:pt>
                <c:pt idx="121">
                  <c:v>8.2000000000000003E-2</c:v>
                </c:pt>
                <c:pt idx="122">
                  <c:v>5.6000000000000001E-2</c:v>
                </c:pt>
                <c:pt idx="123">
                  <c:v>5.0999999999999997E-2</c:v>
                </c:pt>
                <c:pt idx="124">
                  <c:v>7.0000000000000007E-2</c:v>
                </c:pt>
                <c:pt idx="125">
                  <c:v>7.4999999999999997E-2</c:v>
                </c:pt>
                <c:pt idx="126">
                  <c:v>6.0999999999999999E-2</c:v>
                </c:pt>
                <c:pt idx="127">
                  <c:v>6.9000000000000006E-2</c:v>
                </c:pt>
                <c:pt idx="128">
                  <c:v>7.2999999999999995E-2</c:v>
                </c:pt>
                <c:pt idx="129">
                  <c:v>7.8E-2</c:v>
                </c:pt>
                <c:pt idx="130">
                  <c:v>7.2999999999999995E-2</c:v>
                </c:pt>
                <c:pt idx="131">
                  <c:v>7.6999999999999999E-2</c:v>
                </c:pt>
                <c:pt idx="132">
                  <c:v>8.5000000000000006E-2</c:v>
                </c:pt>
                <c:pt idx="138">
                  <c:v>0.06</c:v>
                </c:pt>
                <c:pt idx="139">
                  <c:v>6.2E-2</c:v>
                </c:pt>
                <c:pt idx="140">
                  <c:v>6.0999999999999999E-2</c:v>
                </c:pt>
                <c:pt idx="142">
                  <c:v>5.7000000000000002E-2</c:v>
                </c:pt>
                <c:pt idx="143">
                  <c:v>6.4000000000000001E-2</c:v>
                </c:pt>
                <c:pt idx="144">
                  <c:v>7.4999999999999997E-2</c:v>
                </c:pt>
                <c:pt idx="145">
                  <c:v>7.6999999999999999E-2</c:v>
                </c:pt>
                <c:pt idx="147">
                  <c:v>8.1000000000000003E-2</c:v>
                </c:pt>
                <c:pt idx="148">
                  <c:v>8.1000000000000003E-2</c:v>
                </c:pt>
                <c:pt idx="149">
                  <c:v>8.1000000000000003E-2</c:v>
                </c:pt>
                <c:pt idx="150">
                  <c:v>7.5999999999999998E-2</c:v>
                </c:pt>
                <c:pt idx="151">
                  <c:v>7.6999999999999999E-2</c:v>
                </c:pt>
                <c:pt idx="152">
                  <c:v>8.5999999999999993E-2</c:v>
                </c:pt>
                <c:pt idx="154">
                  <c:v>7.8E-2</c:v>
                </c:pt>
                <c:pt idx="155">
                  <c:v>7.5999999999999998E-2</c:v>
                </c:pt>
                <c:pt idx="156">
                  <c:v>8.8999999999999996E-2</c:v>
                </c:pt>
                <c:pt idx="157">
                  <c:v>7.8E-2</c:v>
                </c:pt>
                <c:pt idx="158">
                  <c:v>7.5999999999999998E-2</c:v>
                </c:pt>
                <c:pt idx="159">
                  <c:v>7.3999999999999996E-2</c:v>
                </c:pt>
                <c:pt idx="160">
                  <c:v>7.5999999999999998E-2</c:v>
                </c:pt>
                <c:pt idx="161">
                  <c:v>7.4999999999999997E-2</c:v>
                </c:pt>
                <c:pt idx="162">
                  <c:v>7.5999999999999998E-2</c:v>
                </c:pt>
                <c:pt idx="163">
                  <c:v>7.3999999999999996E-2</c:v>
                </c:pt>
                <c:pt idx="164">
                  <c:v>7.0999999999999994E-2</c:v>
                </c:pt>
                <c:pt idx="165">
                  <c:v>8.8999999999999996E-2</c:v>
                </c:pt>
                <c:pt idx="166">
                  <c:v>7.6999999999999999E-2</c:v>
                </c:pt>
                <c:pt idx="167">
                  <c:v>7.2999999999999995E-2</c:v>
                </c:pt>
                <c:pt idx="168">
                  <c:v>6.7000000000000004E-2</c:v>
                </c:pt>
                <c:pt idx="169">
                  <c:v>6.9000000000000006E-2</c:v>
                </c:pt>
                <c:pt idx="170">
                  <c:v>6.2E-2</c:v>
                </c:pt>
                <c:pt idx="171">
                  <c:v>6.6000000000000003E-2</c:v>
                </c:pt>
                <c:pt idx="172">
                  <c:v>6.6000000000000003E-2</c:v>
                </c:pt>
                <c:pt idx="173">
                  <c:v>6.7000000000000004E-2</c:v>
                </c:pt>
                <c:pt idx="176">
                  <c:v>0.06</c:v>
                </c:pt>
                <c:pt idx="177">
                  <c:v>7.0999999999999994E-2</c:v>
                </c:pt>
                <c:pt idx="178">
                  <c:v>7.0999999999999994E-2</c:v>
                </c:pt>
                <c:pt idx="179">
                  <c:v>7.1999999999999995E-2</c:v>
                </c:pt>
                <c:pt idx="180">
                  <c:v>6.8000000000000005E-2</c:v>
                </c:pt>
                <c:pt idx="181">
                  <c:v>6.9000000000000006E-2</c:v>
                </c:pt>
                <c:pt idx="182">
                  <c:v>6.8000000000000005E-2</c:v>
                </c:pt>
                <c:pt idx="183">
                  <c:v>7.0000000000000007E-2</c:v>
                </c:pt>
                <c:pt idx="184">
                  <c:v>7.1999999999999995E-2</c:v>
                </c:pt>
                <c:pt idx="185">
                  <c:v>7.0999999999999994E-2</c:v>
                </c:pt>
                <c:pt idx="186">
                  <c:v>0.08</c:v>
                </c:pt>
                <c:pt idx="187">
                  <c:v>7.4999999999999997E-2</c:v>
                </c:pt>
                <c:pt idx="188">
                  <c:v>7.0000000000000007E-2</c:v>
                </c:pt>
                <c:pt idx="189">
                  <c:v>6.9000000000000006E-2</c:v>
                </c:pt>
                <c:pt idx="190">
                  <c:v>6.7000000000000004E-2</c:v>
                </c:pt>
                <c:pt idx="191">
                  <c:v>6.9000000000000006E-2</c:v>
                </c:pt>
                <c:pt idx="192">
                  <c:v>7.0999999999999994E-2</c:v>
                </c:pt>
                <c:pt idx="193">
                  <c:v>7.0999999999999994E-2</c:v>
                </c:pt>
                <c:pt idx="194">
                  <c:v>7.2999999999999995E-2</c:v>
                </c:pt>
                <c:pt idx="195">
                  <c:v>7.1999999999999995E-2</c:v>
                </c:pt>
                <c:pt idx="196">
                  <c:v>7.2999999999999995E-2</c:v>
                </c:pt>
                <c:pt idx="197">
                  <c:v>7.0999999999999994E-2</c:v>
                </c:pt>
                <c:pt idx="198">
                  <c:v>7.0999999999999994E-2</c:v>
                </c:pt>
                <c:pt idx="199">
                  <c:v>7.0999999999999994E-2</c:v>
                </c:pt>
                <c:pt idx="200">
                  <c:v>7.1999999999999995E-2</c:v>
                </c:pt>
                <c:pt idx="201">
                  <c:v>7.4999999999999997E-2</c:v>
                </c:pt>
                <c:pt idx="202">
                  <c:v>7.1999999999999995E-2</c:v>
                </c:pt>
                <c:pt idx="203">
                  <c:v>7.4999999999999997E-2</c:v>
                </c:pt>
                <c:pt idx="204">
                  <c:v>7.5999999999999998E-2</c:v>
                </c:pt>
                <c:pt idx="205">
                  <c:v>7.8E-2</c:v>
                </c:pt>
                <c:pt idx="206">
                  <c:v>8.6999999999999994E-2</c:v>
                </c:pt>
                <c:pt idx="207">
                  <c:v>7.3999999999999996E-2</c:v>
                </c:pt>
                <c:pt idx="208">
                  <c:v>7.5999999999999998E-2</c:v>
                </c:pt>
                <c:pt idx="209">
                  <c:v>7.6999999999999999E-2</c:v>
                </c:pt>
                <c:pt idx="210">
                  <c:v>7.4999999999999997E-2</c:v>
                </c:pt>
                <c:pt idx="211">
                  <c:v>7.9000000000000001E-2</c:v>
                </c:pt>
                <c:pt idx="212">
                  <c:v>8.3000000000000004E-2</c:v>
                </c:pt>
                <c:pt idx="213">
                  <c:v>7.3999999999999996E-2</c:v>
                </c:pt>
                <c:pt idx="214">
                  <c:v>6.0999999999999999E-2</c:v>
                </c:pt>
                <c:pt idx="215">
                  <c:v>8.3000000000000004E-2</c:v>
                </c:pt>
                <c:pt idx="216">
                  <c:v>8.1000000000000003E-2</c:v>
                </c:pt>
                <c:pt idx="217">
                  <c:v>8.2000000000000003E-2</c:v>
                </c:pt>
                <c:pt idx="218">
                  <c:v>8.1000000000000003E-2</c:v>
                </c:pt>
                <c:pt idx="219">
                  <c:v>8.3000000000000004E-2</c:v>
                </c:pt>
                <c:pt idx="220">
                  <c:v>8.3000000000000004E-2</c:v>
                </c:pt>
                <c:pt idx="222">
                  <c:v>8.8999999999999996E-2</c:v>
                </c:pt>
                <c:pt idx="236">
                  <c:v>0.104</c:v>
                </c:pt>
                <c:pt idx="237">
                  <c:v>0.10299999999999999</c:v>
                </c:pt>
                <c:pt idx="238">
                  <c:v>0.104</c:v>
                </c:pt>
                <c:pt idx="239">
                  <c:v>0.105</c:v>
                </c:pt>
                <c:pt idx="240">
                  <c:v>0.10199999999999999</c:v>
                </c:pt>
                <c:pt idx="241">
                  <c:v>9.5000000000000001E-2</c:v>
                </c:pt>
                <c:pt idx="242">
                  <c:v>0.10299999999999999</c:v>
                </c:pt>
                <c:pt idx="243">
                  <c:v>0.104</c:v>
                </c:pt>
                <c:pt idx="244">
                  <c:v>0.10299999999999999</c:v>
                </c:pt>
                <c:pt idx="245">
                  <c:v>0.10299999999999999</c:v>
                </c:pt>
                <c:pt idx="246">
                  <c:v>0.104</c:v>
                </c:pt>
                <c:pt idx="247">
                  <c:v>0.104</c:v>
                </c:pt>
                <c:pt idx="248">
                  <c:v>0.104</c:v>
                </c:pt>
                <c:pt idx="249">
                  <c:v>0.10299999999999999</c:v>
                </c:pt>
                <c:pt idx="250">
                  <c:v>0.10299999999999999</c:v>
                </c:pt>
                <c:pt idx="251">
                  <c:v>0.10299999999999999</c:v>
                </c:pt>
                <c:pt idx="252">
                  <c:v>0.104</c:v>
                </c:pt>
                <c:pt idx="253">
                  <c:v>0.10299999999999999</c:v>
                </c:pt>
                <c:pt idx="255">
                  <c:v>9.2999999999999999E-2</c:v>
                </c:pt>
                <c:pt idx="257">
                  <c:v>9.8000000000000004E-2</c:v>
                </c:pt>
                <c:pt idx="258">
                  <c:v>9.8000000000000004E-2</c:v>
                </c:pt>
                <c:pt idx="259">
                  <c:v>0.104</c:v>
                </c:pt>
                <c:pt idx="260">
                  <c:v>0.104</c:v>
                </c:pt>
                <c:pt idx="261">
                  <c:v>0.10299999999999999</c:v>
                </c:pt>
                <c:pt idx="262">
                  <c:v>0.104</c:v>
                </c:pt>
                <c:pt idx="263">
                  <c:v>0.105</c:v>
                </c:pt>
                <c:pt idx="264">
                  <c:v>0.10299999999999999</c:v>
                </c:pt>
                <c:pt idx="265">
                  <c:v>0.10299999999999999</c:v>
                </c:pt>
                <c:pt idx="266">
                  <c:v>0.10299999999999999</c:v>
                </c:pt>
                <c:pt idx="267">
                  <c:v>0.10100000000000001</c:v>
                </c:pt>
                <c:pt idx="268">
                  <c:v>9.9000000000000005E-2</c:v>
                </c:pt>
                <c:pt idx="269">
                  <c:v>0.10100000000000001</c:v>
                </c:pt>
                <c:pt idx="272">
                  <c:v>0.1</c:v>
                </c:pt>
                <c:pt idx="273">
                  <c:v>0.104</c:v>
                </c:pt>
                <c:pt idx="274">
                  <c:v>9.7000000000000003E-2</c:v>
                </c:pt>
                <c:pt idx="275">
                  <c:v>9.9000000000000005E-2</c:v>
                </c:pt>
                <c:pt idx="276">
                  <c:v>9.8000000000000004E-2</c:v>
                </c:pt>
                <c:pt idx="277">
                  <c:v>0.10199999999999999</c:v>
                </c:pt>
                <c:pt idx="278">
                  <c:v>9.7000000000000003E-2</c:v>
                </c:pt>
                <c:pt idx="279">
                  <c:v>9.7000000000000003E-2</c:v>
                </c:pt>
                <c:pt idx="280">
                  <c:v>9.9000000000000005E-2</c:v>
                </c:pt>
                <c:pt idx="281">
                  <c:v>0.1</c:v>
                </c:pt>
                <c:pt idx="282">
                  <c:v>0.10299999999999999</c:v>
                </c:pt>
                <c:pt idx="283">
                  <c:v>9.9000000000000005E-2</c:v>
                </c:pt>
                <c:pt idx="284">
                  <c:v>0.104</c:v>
                </c:pt>
                <c:pt idx="286">
                  <c:v>9.9000000000000005E-2</c:v>
                </c:pt>
                <c:pt idx="287">
                  <c:v>9.9000000000000005E-2</c:v>
                </c:pt>
                <c:pt idx="292">
                  <c:v>0.105</c:v>
                </c:pt>
                <c:pt idx="293">
                  <c:v>0.1</c:v>
                </c:pt>
                <c:pt idx="294">
                  <c:v>9.7000000000000003E-2</c:v>
                </c:pt>
                <c:pt idx="295">
                  <c:v>9.9000000000000005E-2</c:v>
                </c:pt>
                <c:pt idx="296">
                  <c:v>9.9000000000000005E-2</c:v>
                </c:pt>
                <c:pt idx="297">
                  <c:v>9.8000000000000004E-2</c:v>
                </c:pt>
                <c:pt idx="298">
                  <c:v>0.1</c:v>
                </c:pt>
                <c:pt idx="299">
                  <c:v>9.9000000000000005E-2</c:v>
                </c:pt>
                <c:pt idx="300">
                  <c:v>0.10199999999999999</c:v>
                </c:pt>
                <c:pt idx="301">
                  <c:v>0.10299999999999999</c:v>
                </c:pt>
                <c:pt idx="302">
                  <c:v>9.9000000000000005E-2</c:v>
                </c:pt>
                <c:pt idx="304">
                  <c:v>0.1</c:v>
                </c:pt>
                <c:pt idx="305">
                  <c:v>9.9000000000000005E-2</c:v>
                </c:pt>
                <c:pt idx="306">
                  <c:v>9.9000000000000005E-2</c:v>
                </c:pt>
                <c:pt idx="308">
                  <c:v>0.1</c:v>
                </c:pt>
                <c:pt idx="310">
                  <c:v>9.9000000000000005E-2</c:v>
                </c:pt>
                <c:pt idx="312">
                  <c:v>9.8000000000000004E-2</c:v>
                </c:pt>
                <c:pt idx="313">
                  <c:v>9.9000000000000005E-2</c:v>
                </c:pt>
                <c:pt idx="314">
                  <c:v>9.9000000000000005E-2</c:v>
                </c:pt>
                <c:pt idx="315">
                  <c:v>9.9000000000000005E-2</c:v>
                </c:pt>
                <c:pt idx="316">
                  <c:v>9.9000000000000005E-2</c:v>
                </c:pt>
                <c:pt idx="317">
                  <c:v>0.1</c:v>
                </c:pt>
                <c:pt idx="318">
                  <c:v>9.7000000000000003E-2</c:v>
                </c:pt>
                <c:pt idx="319">
                  <c:v>9.7000000000000003E-2</c:v>
                </c:pt>
                <c:pt idx="324">
                  <c:v>0.1</c:v>
                </c:pt>
                <c:pt idx="328">
                  <c:v>0.1</c:v>
                </c:pt>
                <c:pt idx="330">
                  <c:v>0.10199999999999999</c:v>
                </c:pt>
                <c:pt idx="331">
                  <c:v>0.10199999999999999</c:v>
                </c:pt>
                <c:pt idx="332">
                  <c:v>9.7000000000000003E-2</c:v>
                </c:pt>
                <c:pt idx="333">
                  <c:v>8.8999999999999996E-2</c:v>
                </c:pt>
                <c:pt idx="334">
                  <c:v>0.10199999999999999</c:v>
                </c:pt>
                <c:pt idx="336">
                  <c:v>0.10199999999999999</c:v>
                </c:pt>
                <c:pt idx="338">
                  <c:v>0.10299999999999999</c:v>
                </c:pt>
                <c:pt idx="339">
                  <c:v>0.10199999999999999</c:v>
                </c:pt>
                <c:pt idx="340">
                  <c:v>0.10199999999999999</c:v>
                </c:pt>
                <c:pt idx="341">
                  <c:v>0.10199999999999999</c:v>
                </c:pt>
                <c:pt idx="342">
                  <c:v>0.10199999999999999</c:v>
                </c:pt>
                <c:pt idx="343">
                  <c:v>7.2999999999999995E-2</c:v>
                </c:pt>
                <c:pt idx="344">
                  <c:v>7.8E-2</c:v>
                </c:pt>
                <c:pt idx="345">
                  <c:v>7.4999999999999997E-2</c:v>
                </c:pt>
                <c:pt idx="346">
                  <c:v>7.3999999999999996E-2</c:v>
                </c:pt>
              </c:numCache>
            </c:numRef>
          </c:xVal>
          <c:yVal>
            <c:numRef>
              <c:f>ECCA!$G$3:$G$350</c:f>
              <c:numCache>
                <c:formatCode>0.0_ </c:formatCode>
                <c:ptCount val="348"/>
                <c:pt idx="0">
                  <c:v>2.0209999999999999</c:v>
                </c:pt>
                <c:pt idx="1">
                  <c:v>2.194</c:v>
                </c:pt>
                <c:pt idx="2">
                  <c:v>2.2029999999999998</c:v>
                </c:pt>
                <c:pt idx="3">
                  <c:v>2.0659999999999998</c:v>
                </c:pt>
                <c:pt idx="4">
                  <c:v>2.3039999999999998</c:v>
                </c:pt>
                <c:pt idx="5">
                  <c:v>2.4910000000000001</c:v>
                </c:pt>
                <c:pt idx="6">
                  <c:v>2.6059999999999999</c:v>
                </c:pt>
                <c:pt idx="7">
                  <c:v>2.8050000000000002</c:v>
                </c:pt>
                <c:pt idx="8">
                  <c:v>3.323</c:v>
                </c:pt>
                <c:pt idx="9">
                  <c:v>3.5590000000000002</c:v>
                </c:pt>
                <c:pt idx="10">
                  <c:v>3.7589999999999999</c:v>
                </c:pt>
                <c:pt idx="11">
                  <c:v>3.5779999999999998</c:v>
                </c:pt>
                <c:pt idx="12">
                  <c:v>2.63</c:v>
                </c:pt>
                <c:pt idx="13">
                  <c:v>3.5009999999999999</c:v>
                </c:pt>
                <c:pt idx="14">
                  <c:v>1.804</c:v>
                </c:pt>
                <c:pt idx="15">
                  <c:v>1.893</c:v>
                </c:pt>
                <c:pt idx="16">
                  <c:v>1.917</c:v>
                </c:pt>
                <c:pt idx="17">
                  <c:v>1.9059999999999999</c:v>
                </c:pt>
                <c:pt idx="18">
                  <c:v>2.1150000000000002</c:v>
                </c:pt>
                <c:pt idx="19">
                  <c:v>1.9319999999999999</c:v>
                </c:pt>
                <c:pt idx="20">
                  <c:v>1.8740000000000001</c:v>
                </c:pt>
                <c:pt idx="29">
                  <c:v>1.859</c:v>
                </c:pt>
                <c:pt idx="30">
                  <c:v>1.8360000000000001</c:v>
                </c:pt>
                <c:pt idx="31">
                  <c:v>1.617</c:v>
                </c:pt>
                <c:pt idx="32">
                  <c:v>1.849</c:v>
                </c:pt>
                <c:pt idx="33">
                  <c:v>3.9750000000000001</c:v>
                </c:pt>
                <c:pt idx="34">
                  <c:v>3.8340000000000001</c:v>
                </c:pt>
                <c:pt idx="35">
                  <c:v>4.0460000000000003</c:v>
                </c:pt>
                <c:pt idx="36">
                  <c:v>4.2080000000000002</c:v>
                </c:pt>
                <c:pt idx="37">
                  <c:v>4.7460000000000004</c:v>
                </c:pt>
                <c:pt idx="38">
                  <c:v>4.5519999999999996</c:v>
                </c:pt>
                <c:pt idx="39">
                  <c:v>4.5469999999999997</c:v>
                </c:pt>
                <c:pt idx="40">
                  <c:v>4.8029999999999999</c:v>
                </c:pt>
                <c:pt idx="41">
                  <c:v>5.03</c:v>
                </c:pt>
                <c:pt idx="42">
                  <c:v>5.2270000000000003</c:v>
                </c:pt>
                <c:pt idx="43">
                  <c:v>5.2089999999999996</c:v>
                </c:pt>
                <c:pt idx="45">
                  <c:v>5.1630000000000003</c:v>
                </c:pt>
                <c:pt idx="46">
                  <c:v>4.556</c:v>
                </c:pt>
                <c:pt idx="47">
                  <c:v>4.0780000000000003</c:v>
                </c:pt>
                <c:pt idx="48">
                  <c:v>4.048</c:v>
                </c:pt>
                <c:pt idx="49">
                  <c:v>3.746</c:v>
                </c:pt>
                <c:pt idx="50">
                  <c:v>3.6749999999999998</c:v>
                </c:pt>
                <c:pt idx="51">
                  <c:v>3.6389999999999998</c:v>
                </c:pt>
                <c:pt idx="52">
                  <c:v>3.2029999999999998</c:v>
                </c:pt>
                <c:pt idx="53">
                  <c:v>3.0139999999999998</c:v>
                </c:pt>
                <c:pt idx="54">
                  <c:v>3.3079999999999998</c:v>
                </c:pt>
                <c:pt idx="55">
                  <c:v>3.4790000000000001</c:v>
                </c:pt>
                <c:pt idx="56">
                  <c:v>3.7360000000000002</c:v>
                </c:pt>
                <c:pt idx="57">
                  <c:v>5.6529999999999996</c:v>
                </c:pt>
                <c:pt idx="59">
                  <c:v>5.7690000000000001</c:v>
                </c:pt>
                <c:pt idx="60">
                  <c:v>6.9109999999999996</c:v>
                </c:pt>
                <c:pt idx="61">
                  <c:v>5.5069999999999997</c:v>
                </c:pt>
                <c:pt idx="62">
                  <c:v>7.4729999999999999</c:v>
                </c:pt>
                <c:pt idx="63">
                  <c:v>5.8849999999999998</c:v>
                </c:pt>
                <c:pt idx="64">
                  <c:v>3.8639999999999999</c:v>
                </c:pt>
                <c:pt idx="65">
                  <c:v>6.1029999999999998</c:v>
                </c:pt>
                <c:pt idx="66">
                  <c:v>5.9980000000000002</c:v>
                </c:pt>
                <c:pt idx="67">
                  <c:v>5.7130000000000001</c:v>
                </c:pt>
                <c:pt idx="68">
                  <c:v>7.2850000000000001</c:v>
                </c:pt>
                <c:pt idx="69">
                  <c:v>7.4589999999999996</c:v>
                </c:pt>
                <c:pt idx="70">
                  <c:v>6.9569999999999999</c:v>
                </c:pt>
                <c:pt idx="71">
                  <c:v>7.2809999999999997</c:v>
                </c:pt>
                <c:pt idx="72">
                  <c:v>7.3310000000000004</c:v>
                </c:pt>
                <c:pt idx="73">
                  <c:v>6.9580000000000002</c:v>
                </c:pt>
                <c:pt idx="74">
                  <c:v>6.96</c:v>
                </c:pt>
                <c:pt idx="75">
                  <c:v>5.8780000000000001</c:v>
                </c:pt>
                <c:pt idx="78">
                  <c:v>3.2229999999999999</c:v>
                </c:pt>
                <c:pt idx="79">
                  <c:v>3.1349999999999998</c:v>
                </c:pt>
                <c:pt idx="80">
                  <c:v>2.9740000000000002</c:v>
                </c:pt>
                <c:pt idx="81">
                  <c:v>3.673</c:v>
                </c:pt>
                <c:pt idx="82">
                  <c:v>4.3109999999999999</c:v>
                </c:pt>
                <c:pt idx="83">
                  <c:v>3.9689999999999999</c:v>
                </c:pt>
                <c:pt idx="85">
                  <c:v>4.2809999999999997</c:v>
                </c:pt>
                <c:pt idx="86">
                  <c:v>4.194</c:v>
                </c:pt>
                <c:pt idx="87">
                  <c:v>4.2480000000000002</c:v>
                </c:pt>
                <c:pt idx="89">
                  <c:v>3.972</c:v>
                </c:pt>
                <c:pt idx="90">
                  <c:v>4.0060000000000002</c:v>
                </c:pt>
                <c:pt idx="91">
                  <c:v>4.0819999999999999</c:v>
                </c:pt>
                <c:pt idx="92">
                  <c:v>5.0270000000000001</c:v>
                </c:pt>
                <c:pt idx="93">
                  <c:v>5.0640000000000001</c:v>
                </c:pt>
                <c:pt idx="94">
                  <c:v>5.4649999999999999</c:v>
                </c:pt>
                <c:pt idx="95">
                  <c:v>5.5789999999999997</c:v>
                </c:pt>
                <c:pt idx="96">
                  <c:v>5.2560000000000002</c:v>
                </c:pt>
                <c:pt idx="97">
                  <c:v>5.4189999999999996</c:v>
                </c:pt>
                <c:pt idx="98">
                  <c:v>5.4720000000000004</c:v>
                </c:pt>
                <c:pt idx="101">
                  <c:v>5.5369999999999999</c:v>
                </c:pt>
                <c:pt idx="102">
                  <c:v>5.17</c:v>
                </c:pt>
                <c:pt idx="103">
                  <c:v>5.9260000000000002</c:v>
                </c:pt>
                <c:pt idx="104">
                  <c:v>6.0430000000000001</c:v>
                </c:pt>
                <c:pt idx="109">
                  <c:v>6.0339999999999998</c:v>
                </c:pt>
                <c:pt idx="110">
                  <c:v>6.0060000000000002</c:v>
                </c:pt>
                <c:pt idx="111">
                  <c:v>6.1820000000000004</c:v>
                </c:pt>
                <c:pt idx="112">
                  <c:v>6.2930000000000001</c:v>
                </c:pt>
                <c:pt idx="113">
                  <c:v>5.6040000000000001</c:v>
                </c:pt>
                <c:pt idx="114">
                  <c:v>6.0590000000000002</c:v>
                </c:pt>
                <c:pt idx="115">
                  <c:v>6.6269999999999998</c:v>
                </c:pt>
                <c:pt idx="116">
                  <c:v>6.7249999999999996</c:v>
                </c:pt>
                <c:pt idx="117">
                  <c:v>4.6779999999999999</c:v>
                </c:pt>
                <c:pt idx="118">
                  <c:v>6.0910000000000002</c:v>
                </c:pt>
                <c:pt idx="119">
                  <c:v>3.944</c:v>
                </c:pt>
                <c:pt idx="121">
                  <c:v>3.2149999999999999</c:v>
                </c:pt>
                <c:pt idx="122">
                  <c:v>6.6139999999999999</c:v>
                </c:pt>
                <c:pt idx="123">
                  <c:v>6.47</c:v>
                </c:pt>
                <c:pt idx="124">
                  <c:v>5.7770000000000001</c:v>
                </c:pt>
                <c:pt idx="125">
                  <c:v>5.3070000000000004</c:v>
                </c:pt>
                <c:pt idx="126">
                  <c:v>5.2649999999999997</c:v>
                </c:pt>
                <c:pt idx="127">
                  <c:v>4.641</c:v>
                </c:pt>
                <c:pt idx="128">
                  <c:v>5.5910000000000002</c:v>
                </c:pt>
                <c:pt idx="129">
                  <c:v>4.7549999999999999</c:v>
                </c:pt>
                <c:pt idx="130">
                  <c:v>4.3289999999999997</c:v>
                </c:pt>
                <c:pt idx="131">
                  <c:v>3.62</c:v>
                </c:pt>
                <c:pt idx="132">
                  <c:v>3.5939999999999999</c:v>
                </c:pt>
                <c:pt idx="138">
                  <c:v>3.91</c:v>
                </c:pt>
                <c:pt idx="139">
                  <c:v>3.8079999999999998</c:v>
                </c:pt>
                <c:pt idx="140">
                  <c:v>4.59</c:v>
                </c:pt>
                <c:pt idx="142">
                  <c:v>4.7210000000000001</c:v>
                </c:pt>
                <c:pt idx="143">
                  <c:v>5.1580000000000004</c:v>
                </c:pt>
                <c:pt idx="144">
                  <c:v>5.7430000000000003</c:v>
                </c:pt>
                <c:pt idx="145">
                  <c:v>5.7969999999999997</c:v>
                </c:pt>
                <c:pt idx="147">
                  <c:v>5.9619999999999997</c:v>
                </c:pt>
                <c:pt idx="148">
                  <c:v>5.6180000000000003</c:v>
                </c:pt>
                <c:pt idx="149">
                  <c:v>5.1269999999999998</c:v>
                </c:pt>
                <c:pt idx="150">
                  <c:v>6.2460000000000004</c:v>
                </c:pt>
                <c:pt idx="151">
                  <c:v>6.0869999999999997</c:v>
                </c:pt>
                <c:pt idx="152">
                  <c:v>4.3840000000000003</c:v>
                </c:pt>
                <c:pt idx="154">
                  <c:v>6.2960000000000003</c:v>
                </c:pt>
                <c:pt idx="155">
                  <c:v>5.9219999999999997</c:v>
                </c:pt>
                <c:pt idx="156">
                  <c:v>5.1319999999999997</c:v>
                </c:pt>
                <c:pt idx="157">
                  <c:v>6.399</c:v>
                </c:pt>
                <c:pt idx="158">
                  <c:v>6.2640000000000002</c:v>
                </c:pt>
                <c:pt idx="159">
                  <c:v>6.2969999999999997</c:v>
                </c:pt>
                <c:pt idx="160">
                  <c:v>6.2949999999999999</c:v>
                </c:pt>
                <c:pt idx="161">
                  <c:v>6.2469999999999999</c:v>
                </c:pt>
                <c:pt idx="162">
                  <c:v>6.2030000000000003</c:v>
                </c:pt>
                <c:pt idx="163">
                  <c:v>7.33</c:v>
                </c:pt>
                <c:pt idx="164">
                  <c:v>7.1619999999999999</c:v>
                </c:pt>
                <c:pt idx="165">
                  <c:v>5.9539999999999997</c:v>
                </c:pt>
                <c:pt idx="166">
                  <c:v>6.8019999999999996</c:v>
                </c:pt>
                <c:pt idx="167">
                  <c:v>7.0949999999999998</c:v>
                </c:pt>
                <c:pt idx="168">
                  <c:v>7.093</c:v>
                </c:pt>
                <c:pt idx="169">
                  <c:v>7.0670000000000002</c:v>
                </c:pt>
                <c:pt idx="170">
                  <c:v>7.1630000000000003</c:v>
                </c:pt>
                <c:pt idx="171">
                  <c:v>7.4349999999999996</c:v>
                </c:pt>
                <c:pt idx="172">
                  <c:v>7.157</c:v>
                </c:pt>
                <c:pt idx="173">
                  <c:v>7.2610000000000001</c:v>
                </c:pt>
                <c:pt idx="176">
                  <c:v>7.8010000000000002</c:v>
                </c:pt>
                <c:pt idx="177">
                  <c:v>7.5270000000000001</c:v>
                </c:pt>
                <c:pt idx="178">
                  <c:v>7.8490000000000002</c:v>
                </c:pt>
                <c:pt idx="179">
                  <c:v>7.5460000000000003</c:v>
                </c:pt>
                <c:pt idx="180">
                  <c:v>8.0210000000000008</c:v>
                </c:pt>
                <c:pt idx="181">
                  <c:v>7.8780000000000001</c:v>
                </c:pt>
                <c:pt idx="182">
                  <c:v>8.2270000000000003</c:v>
                </c:pt>
                <c:pt idx="183">
                  <c:v>7</c:v>
                </c:pt>
                <c:pt idx="184">
                  <c:v>8.0180000000000007</c:v>
                </c:pt>
                <c:pt idx="185">
                  <c:v>8.0570000000000004</c:v>
                </c:pt>
                <c:pt idx="186">
                  <c:v>4.3310000000000004</c:v>
                </c:pt>
                <c:pt idx="187">
                  <c:v>7.6189999999999998</c:v>
                </c:pt>
                <c:pt idx="188">
                  <c:v>8.1989999999999998</c:v>
                </c:pt>
                <c:pt idx="189">
                  <c:v>8.1430000000000007</c:v>
                </c:pt>
                <c:pt idx="190">
                  <c:v>8.1890000000000001</c:v>
                </c:pt>
                <c:pt idx="191">
                  <c:v>8.7080000000000002</c:v>
                </c:pt>
                <c:pt idx="192">
                  <c:v>8.5830000000000002</c:v>
                </c:pt>
                <c:pt idx="193">
                  <c:v>8.8580000000000005</c:v>
                </c:pt>
                <c:pt idx="194">
                  <c:v>8.8989999999999991</c:v>
                </c:pt>
                <c:pt idx="195">
                  <c:v>8.9280000000000008</c:v>
                </c:pt>
                <c:pt idx="196">
                  <c:v>8.6940000000000008</c:v>
                </c:pt>
                <c:pt idx="197">
                  <c:v>8.8670000000000009</c:v>
                </c:pt>
                <c:pt idx="198">
                  <c:v>9.1170000000000009</c:v>
                </c:pt>
                <c:pt idx="199">
                  <c:v>8.9139999999999997</c:v>
                </c:pt>
                <c:pt idx="200">
                  <c:v>8.8360000000000003</c:v>
                </c:pt>
                <c:pt idx="201">
                  <c:v>8.9480000000000004</c:v>
                </c:pt>
                <c:pt idx="202">
                  <c:v>9.1969999999999992</c:v>
                </c:pt>
                <c:pt idx="203">
                  <c:v>8.7769999999999992</c:v>
                </c:pt>
                <c:pt idx="204">
                  <c:v>7.0019999999999998</c:v>
                </c:pt>
                <c:pt idx="205">
                  <c:v>9.2690000000000001</c:v>
                </c:pt>
                <c:pt idx="206">
                  <c:v>7.524</c:v>
                </c:pt>
                <c:pt idx="207">
                  <c:v>8.2089999999999996</c:v>
                </c:pt>
                <c:pt idx="208">
                  <c:v>9.2140000000000004</c:v>
                </c:pt>
                <c:pt idx="209">
                  <c:v>8.9410000000000007</c:v>
                </c:pt>
                <c:pt idx="210">
                  <c:v>8.4469999999999992</c:v>
                </c:pt>
                <c:pt idx="211">
                  <c:v>9.6539999999999999</c:v>
                </c:pt>
                <c:pt idx="212">
                  <c:v>9.3179999999999996</c:v>
                </c:pt>
                <c:pt idx="213">
                  <c:v>9.4789999999999992</c:v>
                </c:pt>
                <c:pt idx="214">
                  <c:v>5.3449999999999998</c:v>
                </c:pt>
                <c:pt idx="215">
                  <c:v>9.6649999999999991</c:v>
                </c:pt>
                <c:pt idx="216">
                  <c:v>9.2989999999999995</c:v>
                </c:pt>
                <c:pt idx="217">
                  <c:v>8.3879999999999999</c:v>
                </c:pt>
                <c:pt idx="218">
                  <c:v>9.6319999999999997</c:v>
                </c:pt>
                <c:pt idx="219">
                  <c:v>9.641</c:v>
                </c:pt>
                <c:pt idx="220">
                  <c:v>10.077</c:v>
                </c:pt>
                <c:pt idx="222">
                  <c:v>10.199999999999999</c:v>
                </c:pt>
                <c:pt idx="236">
                  <c:v>4.8280000000000003</c:v>
                </c:pt>
                <c:pt idx="237">
                  <c:v>4.4850000000000003</c:v>
                </c:pt>
                <c:pt idx="238">
                  <c:v>4.9329999999999998</c:v>
                </c:pt>
                <c:pt idx="239">
                  <c:v>5.0410000000000004</c:v>
                </c:pt>
                <c:pt idx="240">
                  <c:v>6.7430000000000003</c:v>
                </c:pt>
                <c:pt idx="241">
                  <c:v>9.4130000000000003</c:v>
                </c:pt>
                <c:pt idx="242">
                  <c:v>5.3810000000000002</c:v>
                </c:pt>
                <c:pt idx="243">
                  <c:v>6.4260000000000002</c:v>
                </c:pt>
                <c:pt idx="244">
                  <c:v>8.6189999999999998</c:v>
                </c:pt>
                <c:pt idx="245">
                  <c:v>8.6929999999999996</c:v>
                </c:pt>
                <c:pt idx="246">
                  <c:v>8.5399999999999991</c:v>
                </c:pt>
                <c:pt idx="247">
                  <c:v>7.9089999999999998</c:v>
                </c:pt>
                <c:pt idx="248">
                  <c:v>9.6300000000000008</c:v>
                </c:pt>
                <c:pt idx="249">
                  <c:v>9.5440000000000005</c:v>
                </c:pt>
                <c:pt idx="250">
                  <c:v>9.6750000000000007</c:v>
                </c:pt>
                <c:pt idx="251">
                  <c:v>9.6690000000000005</c:v>
                </c:pt>
                <c:pt idx="252">
                  <c:v>9.8209999999999997</c:v>
                </c:pt>
                <c:pt idx="253">
                  <c:v>10.127000000000001</c:v>
                </c:pt>
                <c:pt idx="255">
                  <c:v>11.46</c:v>
                </c:pt>
                <c:pt idx="257">
                  <c:v>11.929</c:v>
                </c:pt>
                <c:pt idx="258">
                  <c:v>12.097</c:v>
                </c:pt>
                <c:pt idx="259">
                  <c:v>7.2910000000000004</c:v>
                </c:pt>
                <c:pt idx="260">
                  <c:v>11.500999999999999</c:v>
                </c:pt>
                <c:pt idx="261">
                  <c:v>11.507999999999999</c:v>
                </c:pt>
                <c:pt idx="262">
                  <c:v>11.709</c:v>
                </c:pt>
                <c:pt idx="263">
                  <c:v>11.766999999999999</c:v>
                </c:pt>
                <c:pt idx="264">
                  <c:v>11.923999999999999</c:v>
                </c:pt>
                <c:pt idx="265">
                  <c:v>11.353999999999999</c:v>
                </c:pt>
                <c:pt idx="266">
                  <c:v>12.349</c:v>
                </c:pt>
                <c:pt idx="267">
                  <c:v>12.117000000000001</c:v>
                </c:pt>
                <c:pt idx="268">
                  <c:v>12.141999999999999</c:v>
                </c:pt>
                <c:pt idx="269">
                  <c:v>11.891</c:v>
                </c:pt>
                <c:pt idx="272">
                  <c:v>12.052</c:v>
                </c:pt>
                <c:pt idx="273">
                  <c:v>7.1289999999999996</c:v>
                </c:pt>
                <c:pt idx="274">
                  <c:v>12.374000000000001</c:v>
                </c:pt>
                <c:pt idx="275">
                  <c:v>11.922000000000001</c:v>
                </c:pt>
                <c:pt idx="276">
                  <c:v>11.762</c:v>
                </c:pt>
                <c:pt idx="277">
                  <c:v>11.02</c:v>
                </c:pt>
                <c:pt idx="278">
                  <c:v>12.298</c:v>
                </c:pt>
                <c:pt idx="279">
                  <c:v>12.324</c:v>
                </c:pt>
                <c:pt idx="280">
                  <c:v>12.59</c:v>
                </c:pt>
                <c:pt idx="281">
                  <c:v>11.83</c:v>
                </c:pt>
                <c:pt idx="282">
                  <c:v>10.708</c:v>
                </c:pt>
                <c:pt idx="283">
                  <c:v>12.41</c:v>
                </c:pt>
                <c:pt idx="284">
                  <c:v>10.622</c:v>
                </c:pt>
                <c:pt idx="286">
                  <c:v>12.25</c:v>
                </c:pt>
                <c:pt idx="287">
                  <c:v>12.206</c:v>
                </c:pt>
                <c:pt idx="292">
                  <c:v>6.8710000000000004</c:v>
                </c:pt>
                <c:pt idx="293">
                  <c:v>11.471</c:v>
                </c:pt>
                <c:pt idx="294">
                  <c:v>11.477</c:v>
                </c:pt>
                <c:pt idx="295">
                  <c:v>11.218999999999999</c:v>
                </c:pt>
                <c:pt idx="296">
                  <c:v>11.388999999999999</c:v>
                </c:pt>
                <c:pt idx="297">
                  <c:v>11.672000000000001</c:v>
                </c:pt>
                <c:pt idx="298">
                  <c:v>11.855</c:v>
                </c:pt>
                <c:pt idx="299">
                  <c:v>11.169</c:v>
                </c:pt>
                <c:pt idx="300">
                  <c:v>11.869</c:v>
                </c:pt>
                <c:pt idx="301">
                  <c:v>11.678000000000001</c:v>
                </c:pt>
                <c:pt idx="302">
                  <c:v>12.161</c:v>
                </c:pt>
                <c:pt idx="304">
                  <c:v>11.91</c:v>
                </c:pt>
                <c:pt idx="305">
                  <c:v>12.028</c:v>
                </c:pt>
                <c:pt idx="306">
                  <c:v>12.090999999999999</c:v>
                </c:pt>
                <c:pt idx="308">
                  <c:v>11.84</c:v>
                </c:pt>
                <c:pt idx="310">
                  <c:v>11.96</c:v>
                </c:pt>
                <c:pt idx="312">
                  <c:v>12.077</c:v>
                </c:pt>
                <c:pt idx="313">
                  <c:v>12.186</c:v>
                </c:pt>
                <c:pt idx="314">
                  <c:v>12.259</c:v>
                </c:pt>
                <c:pt idx="315">
                  <c:v>12.289</c:v>
                </c:pt>
                <c:pt idx="316">
                  <c:v>12.272</c:v>
                </c:pt>
                <c:pt idx="317">
                  <c:v>12.455</c:v>
                </c:pt>
                <c:pt idx="318">
                  <c:v>12.281000000000001</c:v>
                </c:pt>
                <c:pt idx="319">
                  <c:v>12.391999999999999</c:v>
                </c:pt>
                <c:pt idx="324">
                  <c:v>7.0750000000000002</c:v>
                </c:pt>
                <c:pt idx="328">
                  <c:v>6.9630000000000001</c:v>
                </c:pt>
                <c:pt idx="330">
                  <c:v>7.0890000000000004</c:v>
                </c:pt>
                <c:pt idx="331">
                  <c:v>5.7949999999999999</c:v>
                </c:pt>
                <c:pt idx="332">
                  <c:v>10.532999999999999</c:v>
                </c:pt>
                <c:pt idx="333">
                  <c:v>11.504</c:v>
                </c:pt>
                <c:pt idx="334">
                  <c:v>7.6989999999999998</c:v>
                </c:pt>
                <c:pt idx="336">
                  <c:v>9.8970000000000002</c:v>
                </c:pt>
                <c:pt idx="338">
                  <c:v>8.8469999999999995</c:v>
                </c:pt>
                <c:pt idx="339">
                  <c:v>9.1690000000000005</c:v>
                </c:pt>
                <c:pt idx="340">
                  <c:v>9.5730000000000004</c:v>
                </c:pt>
                <c:pt idx="341">
                  <c:v>9.7870000000000008</c:v>
                </c:pt>
                <c:pt idx="342">
                  <c:v>10.058</c:v>
                </c:pt>
                <c:pt idx="343">
                  <c:v>10.147</c:v>
                </c:pt>
                <c:pt idx="344">
                  <c:v>9.7270000000000003</c:v>
                </c:pt>
                <c:pt idx="345">
                  <c:v>9.8789999999999996</c:v>
                </c:pt>
                <c:pt idx="346">
                  <c:v>9.2040000000000006</c:v>
                </c:pt>
              </c:numCache>
            </c:numRef>
          </c:yVal>
          <c:smooth val="0"/>
        </c:ser>
        <c:ser>
          <c:idx val="0"/>
          <c:order val="0"/>
          <c:tx>
            <c:v>Combline</c:v>
          </c:tx>
          <c:spPr>
            <a:ln w="28575">
              <a:noFill/>
            </a:ln>
          </c:spPr>
          <c:marker>
            <c:spPr>
              <a:solidFill>
                <a:schemeClr val="tx1"/>
              </a:solidFill>
              <a:ln>
                <a:noFill/>
              </a:ln>
            </c:spPr>
          </c:marker>
          <c:xVal>
            <c:numRef>
              <c:f>ECCA!$Z$3:$Z$241</c:f>
              <c:numCache>
                <c:formatCode>General</c:formatCode>
                <c:ptCount val="239"/>
                <c:pt idx="0">
                  <c:v>6.6030992265932606E-2</c:v>
                </c:pt>
                <c:pt idx="1">
                  <c:v>5.1891576253368502E-2</c:v>
                </c:pt>
                <c:pt idx="2">
                  <c:v>5.4346518471837003E-2</c:v>
                </c:pt>
                <c:pt idx="3">
                  <c:v>7.4153927276153594E-2</c:v>
                </c:pt>
                <c:pt idx="4">
                  <c:v>8.1607036770345698E-2</c:v>
                </c:pt>
                <c:pt idx="5">
                  <c:v>7.5804834768176094E-2</c:v>
                </c:pt>
                <c:pt idx="6">
                  <c:v>7.5935921670790898E-2</c:v>
                </c:pt>
                <c:pt idx="7">
                  <c:v>5.88113653883338E-2</c:v>
                </c:pt>
                <c:pt idx="8">
                  <c:v>5.88113653883338E-2</c:v>
                </c:pt>
                <c:pt idx="9">
                  <c:v>6.60295919505898E-2</c:v>
                </c:pt>
                <c:pt idx="10">
                  <c:v>6.45351192504168E-2</c:v>
                </c:pt>
                <c:pt idx="11">
                  <c:v>7.4435224752865695E-2</c:v>
                </c:pt>
                <c:pt idx="12">
                  <c:v>7.4355755740392201E-2</c:v>
                </c:pt>
                <c:pt idx="13">
                  <c:v>9.5213922366499906E-2</c:v>
                </c:pt>
                <c:pt idx="14">
                  <c:v>9.4026040017604798E-2</c:v>
                </c:pt>
                <c:pt idx="15">
                  <c:v>6.7313969030767307E-2</c:v>
                </c:pt>
                <c:pt idx="16">
                  <c:v>7.9970930442213997E-2</c:v>
                </c:pt>
                <c:pt idx="17">
                  <c:v>9.0531229212880093E-2</c:v>
                </c:pt>
                <c:pt idx="18">
                  <c:v>7.4855814158916498E-2</c:v>
                </c:pt>
                <c:pt idx="19">
                  <c:v>8.81728822290897E-2</c:v>
                </c:pt>
                <c:pt idx="20">
                  <c:v>8.7518352314829795E-2</c:v>
                </c:pt>
                <c:pt idx="21">
                  <c:v>8.2438168436288803E-2</c:v>
                </c:pt>
                <c:pt idx="22">
                  <c:v>7.51705603301525E-2</c:v>
                </c:pt>
                <c:pt idx="23">
                  <c:v>7.7139823436737101E-2</c:v>
                </c:pt>
                <c:pt idx="24">
                  <c:v>8.8108245365485893E-2</c:v>
                </c:pt>
                <c:pt idx="25">
                  <c:v>9.0551600054294606E-2</c:v>
                </c:pt>
                <c:pt idx="26">
                  <c:v>8.9975716908255204E-2</c:v>
                </c:pt>
                <c:pt idx="27">
                  <c:v>9.1957096755504605E-2</c:v>
                </c:pt>
                <c:pt idx="28">
                  <c:v>8.9873480409383796E-2</c:v>
                </c:pt>
                <c:pt idx="29">
                  <c:v>8.7924197167158102E-2</c:v>
                </c:pt>
                <c:pt idx="30">
                  <c:v>9.0445883139967903E-2</c:v>
                </c:pt>
                <c:pt idx="31">
                  <c:v>9.2234026104211803E-2</c:v>
                </c:pt>
                <c:pt idx="32">
                  <c:v>9.2244876489043198E-2</c:v>
                </c:pt>
                <c:pt idx="33">
                  <c:v>8.0826405167579607E-2</c:v>
                </c:pt>
                <c:pt idx="34">
                  <c:v>9.0161635008508101E-2</c:v>
                </c:pt>
                <c:pt idx="35">
                  <c:v>9.0301376119255997E-2</c:v>
                </c:pt>
                <c:pt idx="36">
                  <c:v>9.0454625457525306E-2</c:v>
                </c:pt>
                <c:pt idx="37">
                  <c:v>9.0669358149170903E-2</c:v>
                </c:pt>
                <c:pt idx="38">
                  <c:v>9.0917164072394405E-2</c:v>
                </c:pt>
                <c:pt idx="39">
                  <c:v>8.8148727044463193E-2</c:v>
                </c:pt>
                <c:pt idx="40">
                  <c:v>8.8772489011287703E-2</c:v>
                </c:pt>
                <c:pt idx="41">
                  <c:v>8.76383833885193E-2</c:v>
                </c:pt>
                <c:pt idx="42">
                  <c:v>8.8691722676157894E-2</c:v>
                </c:pt>
                <c:pt idx="43">
                  <c:v>8.5436044812202405E-2</c:v>
                </c:pt>
                <c:pt idx="44">
                  <c:v>5.3610283903777603E-2</c:v>
                </c:pt>
                <c:pt idx="45">
                  <c:v>6.9956509072980497E-2</c:v>
                </c:pt>
                <c:pt idx="46">
                  <c:v>6.9353733852505706E-2</c:v>
                </c:pt>
                <c:pt idx="47">
                  <c:v>6.8953372061252599E-2</c:v>
                </c:pt>
                <c:pt idx="48">
                  <c:v>6.93970541059971E-2</c:v>
                </c:pt>
                <c:pt idx="49">
                  <c:v>6.9268358275294303E-2</c:v>
                </c:pt>
                <c:pt idx="50">
                  <c:v>7.6776050195097895E-2</c:v>
                </c:pt>
                <c:pt idx="51">
                  <c:v>8.0606115564703901E-2</c:v>
                </c:pt>
                <c:pt idx="52">
                  <c:v>7.9643833882106302E-2</c:v>
                </c:pt>
                <c:pt idx="53">
                  <c:v>7.5571735993027703E-2</c:v>
                </c:pt>
                <c:pt idx="54">
                  <c:v>7.6312850766672102E-2</c:v>
                </c:pt>
                <c:pt idx="55">
                  <c:v>7.1692275658249899E-2</c:v>
                </c:pt>
                <c:pt idx="56">
                  <c:v>7.9167020604014399E-2</c:v>
                </c:pt>
                <c:pt idx="57">
                  <c:v>8.6851755678653705E-2</c:v>
                </c:pt>
                <c:pt idx="58">
                  <c:v>9.0015649184584601E-2</c:v>
                </c:pt>
                <c:pt idx="59">
                  <c:v>9.1001440688967705E-2</c:v>
                </c:pt>
                <c:pt idx="60">
                  <c:v>8.7078657605963394E-2</c:v>
                </c:pt>
                <c:pt idx="61">
                  <c:v>8.5744350150227494E-2</c:v>
                </c:pt>
                <c:pt idx="62">
                  <c:v>8.9748731834855003E-2</c:v>
                </c:pt>
                <c:pt idx="63">
                  <c:v>9.1340196818113298E-2</c:v>
                </c:pt>
                <c:pt idx="64">
                  <c:v>9.11814496070147E-2</c:v>
                </c:pt>
                <c:pt idx="65">
                  <c:v>9.6578195497393604E-2</c:v>
                </c:pt>
                <c:pt idx="66">
                  <c:v>9.4002648038352898E-2</c:v>
                </c:pt>
                <c:pt idx="67">
                  <c:v>0.119497668</c:v>
                </c:pt>
                <c:pt idx="68">
                  <c:v>0.12942225900000001</c:v>
                </c:pt>
                <c:pt idx="69">
                  <c:v>0.13194055099999999</c:v>
                </c:pt>
                <c:pt idx="70">
                  <c:v>0.12955183200000001</c:v>
                </c:pt>
                <c:pt idx="71">
                  <c:v>0.13075684400000001</c:v>
                </c:pt>
                <c:pt idx="72">
                  <c:v>0.11382719600000001</c:v>
                </c:pt>
                <c:pt idx="73">
                  <c:v>0.11444014800000001</c:v>
                </c:pt>
                <c:pt idx="74">
                  <c:v>0.11258997599999999</c:v>
                </c:pt>
                <c:pt idx="75">
                  <c:v>0.112935251</c:v>
                </c:pt>
                <c:pt idx="76">
                  <c:v>0.114290427</c:v>
                </c:pt>
                <c:pt idx="77">
                  <c:v>0.114142705</c:v>
                </c:pt>
                <c:pt idx="79">
                  <c:v>9.2999999999999999E-2</c:v>
                </c:pt>
                <c:pt idx="80">
                  <c:v>6.6000000000000003E-2</c:v>
                </c:pt>
                <c:pt idx="81">
                  <c:v>6.5000000000000002E-2</c:v>
                </c:pt>
                <c:pt idx="82">
                  <c:v>5.3999999999999999E-2</c:v>
                </c:pt>
                <c:pt idx="83">
                  <c:v>7.1999999999999995E-2</c:v>
                </c:pt>
                <c:pt idx="84">
                  <c:v>4.9000000000000002E-2</c:v>
                </c:pt>
                <c:pt idx="85">
                  <c:v>6.0999999999999999E-2</c:v>
                </c:pt>
                <c:pt idx="86">
                  <c:v>5.8000000000000003E-2</c:v>
                </c:pt>
                <c:pt idx="87">
                  <c:v>5.5E-2</c:v>
                </c:pt>
                <c:pt idx="90">
                  <c:v>5.8000000000000003E-2</c:v>
                </c:pt>
                <c:pt idx="91">
                  <c:v>5.8999999999999997E-2</c:v>
                </c:pt>
                <c:pt idx="92">
                  <c:v>6.6000000000000003E-2</c:v>
                </c:pt>
                <c:pt idx="93">
                  <c:v>6.4000000000000001E-2</c:v>
                </c:pt>
                <c:pt idx="94">
                  <c:v>5.8000000000000003E-2</c:v>
                </c:pt>
                <c:pt idx="95">
                  <c:v>5.8000000000000003E-2</c:v>
                </c:pt>
                <c:pt idx="96">
                  <c:v>6.3E-2</c:v>
                </c:pt>
                <c:pt idx="97">
                  <c:v>5.8999999999999997E-2</c:v>
                </c:pt>
                <c:pt idx="98">
                  <c:v>5.2999999999999999E-2</c:v>
                </c:pt>
                <c:pt idx="99">
                  <c:v>5.3999999999999999E-2</c:v>
                </c:pt>
                <c:pt idx="100">
                  <c:v>5.3999999999999999E-2</c:v>
                </c:pt>
                <c:pt idx="101">
                  <c:v>6.7000000000000004E-2</c:v>
                </c:pt>
                <c:pt idx="102">
                  <c:v>6.5000000000000002E-2</c:v>
                </c:pt>
                <c:pt idx="103">
                  <c:v>7.9000000000000001E-2</c:v>
                </c:pt>
                <c:pt idx="104">
                  <c:v>6.6000000000000003E-2</c:v>
                </c:pt>
                <c:pt idx="105">
                  <c:v>6.6000000000000003E-2</c:v>
                </c:pt>
                <c:pt idx="106">
                  <c:v>6.4000000000000001E-2</c:v>
                </c:pt>
                <c:pt idx="107">
                  <c:v>5.1999999999999998E-2</c:v>
                </c:pt>
                <c:pt idx="108">
                  <c:v>5.8000000000000003E-2</c:v>
                </c:pt>
                <c:pt idx="109">
                  <c:v>5.5E-2</c:v>
                </c:pt>
                <c:pt idx="110">
                  <c:v>7.5999999999999998E-2</c:v>
                </c:pt>
                <c:pt idx="111">
                  <c:v>6.8000000000000005E-2</c:v>
                </c:pt>
                <c:pt idx="112">
                  <c:v>6.5000000000000002E-2</c:v>
                </c:pt>
                <c:pt idx="113">
                  <c:v>7.0999999999999994E-2</c:v>
                </c:pt>
                <c:pt idx="114">
                  <c:v>6.6000000000000003E-2</c:v>
                </c:pt>
                <c:pt idx="115">
                  <c:v>5.0999999999999997E-2</c:v>
                </c:pt>
                <c:pt idx="116">
                  <c:v>5.3999999999999999E-2</c:v>
                </c:pt>
                <c:pt idx="117">
                  <c:v>7.2999999999999995E-2</c:v>
                </c:pt>
                <c:pt idx="118">
                  <c:v>8.1000000000000003E-2</c:v>
                </c:pt>
                <c:pt idx="119">
                  <c:v>7.6999999999999999E-2</c:v>
                </c:pt>
                <c:pt idx="120">
                  <c:v>7.3999999999999996E-2</c:v>
                </c:pt>
                <c:pt idx="121">
                  <c:v>5.8000000000000003E-2</c:v>
                </c:pt>
                <c:pt idx="122">
                  <c:v>5.8000000000000003E-2</c:v>
                </c:pt>
                <c:pt idx="123">
                  <c:v>6.3E-2</c:v>
                </c:pt>
                <c:pt idx="124">
                  <c:v>6.4000000000000001E-2</c:v>
                </c:pt>
                <c:pt idx="125">
                  <c:v>0.08</c:v>
                </c:pt>
                <c:pt idx="126">
                  <c:v>7.2999999999999995E-2</c:v>
                </c:pt>
                <c:pt idx="127">
                  <c:v>9.4E-2</c:v>
                </c:pt>
                <c:pt idx="128">
                  <c:v>9.2999999999999999E-2</c:v>
                </c:pt>
                <c:pt idx="129">
                  <c:v>6.6000000000000003E-2</c:v>
                </c:pt>
                <c:pt idx="130">
                  <c:v>7.9000000000000001E-2</c:v>
                </c:pt>
                <c:pt idx="131">
                  <c:v>8.8999999999999996E-2</c:v>
                </c:pt>
                <c:pt idx="132">
                  <c:v>7.3999999999999996E-2</c:v>
                </c:pt>
                <c:pt idx="133">
                  <c:v>8.6999999999999994E-2</c:v>
                </c:pt>
                <c:pt idx="134">
                  <c:v>8.1000000000000003E-2</c:v>
                </c:pt>
                <c:pt idx="135">
                  <c:v>8.5000000000000006E-2</c:v>
                </c:pt>
                <c:pt idx="136">
                  <c:v>7.3999999999999996E-2</c:v>
                </c:pt>
                <c:pt idx="137">
                  <c:v>7.3999999999999996E-2</c:v>
                </c:pt>
                <c:pt idx="138">
                  <c:v>8.3000000000000004E-2</c:v>
                </c:pt>
                <c:pt idx="139">
                  <c:v>8.8999999999999996E-2</c:v>
                </c:pt>
                <c:pt idx="140">
                  <c:v>8.8999999999999996E-2</c:v>
                </c:pt>
                <c:pt idx="141">
                  <c:v>0.09</c:v>
                </c:pt>
                <c:pt idx="142">
                  <c:v>8.8999999999999996E-2</c:v>
                </c:pt>
                <c:pt idx="143">
                  <c:v>8.5999999999999993E-2</c:v>
                </c:pt>
                <c:pt idx="144">
                  <c:v>8.8999999999999996E-2</c:v>
                </c:pt>
                <c:pt idx="145">
                  <c:v>9.0999999999999998E-2</c:v>
                </c:pt>
                <c:pt idx="146">
                  <c:v>9.0999999999999998E-2</c:v>
                </c:pt>
                <c:pt idx="147">
                  <c:v>7.9000000000000001E-2</c:v>
                </c:pt>
                <c:pt idx="148">
                  <c:v>8.8999999999999996E-2</c:v>
                </c:pt>
                <c:pt idx="149">
                  <c:v>8.8999999999999996E-2</c:v>
                </c:pt>
                <c:pt idx="150">
                  <c:v>8.8999999999999996E-2</c:v>
                </c:pt>
                <c:pt idx="151">
                  <c:v>8.8999999999999996E-2</c:v>
                </c:pt>
                <c:pt idx="152">
                  <c:v>0.09</c:v>
                </c:pt>
                <c:pt idx="153">
                  <c:v>8.5999999999999993E-2</c:v>
                </c:pt>
                <c:pt idx="154">
                  <c:v>8.7999999999999995E-2</c:v>
                </c:pt>
                <c:pt idx="155">
                  <c:v>8.6999999999999994E-2</c:v>
                </c:pt>
                <c:pt idx="156">
                  <c:v>8.6999999999999994E-2</c:v>
                </c:pt>
                <c:pt idx="157">
                  <c:v>8.4000000000000005E-2</c:v>
                </c:pt>
                <c:pt idx="158">
                  <c:v>8.7999999999999995E-2</c:v>
                </c:pt>
                <c:pt idx="159">
                  <c:v>6.4000000000000001E-2</c:v>
                </c:pt>
                <c:pt idx="160">
                  <c:v>5.8999999999999997E-2</c:v>
                </c:pt>
                <c:pt idx="161">
                  <c:v>9.1999999999999998E-2</c:v>
                </c:pt>
                <c:pt idx="162">
                  <c:v>6.6000000000000003E-2</c:v>
                </c:pt>
                <c:pt idx="163">
                  <c:v>6.9000000000000006E-2</c:v>
                </c:pt>
                <c:pt idx="164">
                  <c:v>8.1000000000000003E-2</c:v>
                </c:pt>
                <c:pt idx="165">
                  <c:v>8.4000000000000005E-2</c:v>
                </c:pt>
                <c:pt idx="166">
                  <c:v>9.4E-2</c:v>
                </c:pt>
                <c:pt idx="167">
                  <c:v>7.6999999999999999E-2</c:v>
                </c:pt>
                <c:pt idx="168">
                  <c:v>9.4E-2</c:v>
                </c:pt>
                <c:pt idx="169">
                  <c:v>7.3999999999999996E-2</c:v>
                </c:pt>
                <c:pt idx="170">
                  <c:v>0.05</c:v>
                </c:pt>
                <c:pt idx="171">
                  <c:v>9.1999999999999998E-2</c:v>
                </c:pt>
                <c:pt idx="172">
                  <c:v>9.0999999999999998E-2</c:v>
                </c:pt>
                <c:pt idx="173">
                  <c:v>9.1999999999999998E-2</c:v>
                </c:pt>
                <c:pt idx="174">
                  <c:v>4.2999999999999997E-2</c:v>
                </c:pt>
                <c:pt idx="175">
                  <c:v>4.2999999999999997E-2</c:v>
                </c:pt>
                <c:pt idx="176">
                  <c:v>4.2999999999999997E-2</c:v>
                </c:pt>
                <c:pt idx="177">
                  <c:v>7.6999999999999999E-2</c:v>
                </c:pt>
                <c:pt idx="178">
                  <c:v>4.8000000000000001E-2</c:v>
                </c:pt>
                <c:pt idx="179">
                  <c:v>8.7999999999999995E-2</c:v>
                </c:pt>
                <c:pt idx="180">
                  <c:v>7.3999999999999996E-2</c:v>
                </c:pt>
                <c:pt idx="181">
                  <c:v>6.3E-2</c:v>
                </c:pt>
                <c:pt idx="182">
                  <c:v>6.2E-2</c:v>
                </c:pt>
                <c:pt idx="183">
                  <c:v>7.0999999999999994E-2</c:v>
                </c:pt>
                <c:pt idx="184">
                  <c:v>6.7000000000000004E-2</c:v>
                </c:pt>
                <c:pt idx="185">
                  <c:v>7.3999999999999996E-2</c:v>
                </c:pt>
                <c:pt idx="186">
                  <c:v>6.7000000000000004E-2</c:v>
                </c:pt>
                <c:pt idx="187">
                  <c:v>6.7000000000000004E-2</c:v>
                </c:pt>
                <c:pt idx="188">
                  <c:v>8.4000000000000005E-2</c:v>
                </c:pt>
                <c:pt idx="189">
                  <c:v>7.0999999999999994E-2</c:v>
                </c:pt>
                <c:pt idx="190">
                  <c:v>7.2999999999999995E-2</c:v>
                </c:pt>
                <c:pt idx="191">
                  <c:v>7.0999999999999994E-2</c:v>
                </c:pt>
                <c:pt idx="192">
                  <c:v>8.6999999999999994E-2</c:v>
                </c:pt>
                <c:pt idx="193">
                  <c:v>7.5999999999999998E-2</c:v>
                </c:pt>
                <c:pt idx="194">
                  <c:v>0.08</c:v>
                </c:pt>
                <c:pt idx="195">
                  <c:v>7.1999999999999995E-2</c:v>
                </c:pt>
                <c:pt idx="196">
                  <c:v>0.09</c:v>
                </c:pt>
                <c:pt idx="197">
                  <c:v>6.0999999999999999E-2</c:v>
                </c:pt>
                <c:pt idx="198">
                  <c:v>8.4000000000000005E-2</c:v>
                </c:pt>
                <c:pt idx="199">
                  <c:v>7.3999999999999996E-2</c:v>
                </c:pt>
                <c:pt idx="200">
                  <c:v>4.7E-2</c:v>
                </c:pt>
                <c:pt idx="201">
                  <c:v>5.0999999999999997E-2</c:v>
                </c:pt>
                <c:pt idx="202">
                  <c:v>5.1999999999999998E-2</c:v>
                </c:pt>
                <c:pt idx="203">
                  <c:v>4.8000000000000001E-2</c:v>
                </c:pt>
                <c:pt idx="204">
                  <c:v>4.4999999999999998E-2</c:v>
                </c:pt>
                <c:pt idx="205">
                  <c:v>5.2999999999999999E-2</c:v>
                </c:pt>
                <c:pt idx="206">
                  <c:v>6.9000000000000006E-2</c:v>
                </c:pt>
                <c:pt idx="207">
                  <c:v>6.8000000000000005E-2</c:v>
                </c:pt>
                <c:pt idx="208">
                  <c:v>6.8000000000000005E-2</c:v>
                </c:pt>
                <c:pt idx="209">
                  <c:v>6.8000000000000005E-2</c:v>
                </c:pt>
                <c:pt idx="210">
                  <c:v>6.9000000000000006E-2</c:v>
                </c:pt>
                <c:pt idx="211">
                  <c:v>7.4999999999999997E-2</c:v>
                </c:pt>
                <c:pt idx="212">
                  <c:v>7.9000000000000001E-2</c:v>
                </c:pt>
                <c:pt idx="213">
                  <c:v>7.8E-2</c:v>
                </c:pt>
                <c:pt idx="214">
                  <c:v>7.3999999999999996E-2</c:v>
                </c:pt>
                <c:pt idx="215">
                  <c:v>7.4999999999999997E-2</c:v>
                </c:pt>
                <c:pt idx="216">
                  <c:v>7.3999999999999996E-2</c:v>
                </c:pt>
                <c:pt idx="217">
                  <c:v>7.8E-2</c:v>
                </c:pt>
                <c:pt idx="218">
                  <c:v>8.5999999999999993E-2</c:v>
                </c:pt>
                <c:pt idx="219">
                  <c:v>9.0999999999999998E-2</c:v>
                </c:pt>
                <c:pt idx="220">
                  <c:v>8.8999999999999996E-2</c:v>
                </c:pt>
                <c:pt idx="221">
                  <c:v>8.5999999999999993E-2</c:v>
                </c:pt>
                <c:pt idx="222">
                  <c:v>8.5000000000000006E-2</c:v>
                </c:pt>
                <c:pt idx="223">
                  <c:v>8.7999999999999995E-2</c:v>
                </c:pt>
              </c:numCache>
            </c:numRef>
          </c:xVal>
          <c:yVal>
            <c:numRef>
              <c:f>ECCA!$X$3:$X$241</c:f>
              <c:numCache>
                <c:formatCode>0.0_ </c:formatCode>
                <c:ptCount val="239"/>
                <c:pt idx="0">
                  <c:v>-1.7124554999999999</c:v>
                </c:pt>
                <c:pt idx="1">
                  <c:v>-1.5583564999999999</c:v>
                </c:pt>
                <c:pt idx="2">
                  <c:v>-1.8392934999999999</c:v>
                </c:pt>
                <c:pt idx="3">
                  <c:v>-1.6904134</c:v>
                </c:pt>
                <c:pt idx="4">
                  <c:v>-1.79416</c:v>
                </c:pt>
                <c:pt idx="5">
                  <c:v>-1.7046691</c:v>
                </c:pt>
                <c:pt idx="6">
                  <c:v>-1.6719215000000001</c:v>
                </c:pt>
                <c:pt idx="7">
                  <c:v>-2.2980746000000001</c:v>
                </c:pt>
                <c:pt idx="8">
                  <c:v>-2.2980746000000001</c:v>
                </c:pt>
                <c:pt idx="9">
                  <c:v>-2.5282149</c:v>
                </c:pt>
                <c:pt idx="10">
                  <c:v>-3.0014454000000002</c:v>
                </c:pt>
                <c:pt idx="11">
                  <c:v>-2.2061639</c:v>
                </c:pt>
                <c:pt idx="12">
                  <c:v>-2.1322757999999999</c:v>
                </c:pt>
                <c:pt idx="13">
                  <c:v>-2.0278022</c:v>
                </c:pt>
                <c:pt idx="14">
                  <c:v>-2.5040496999999999</c:v>
                </c:pt>
                <c:pt idx="15">
                  <c:v>-2.8734525999999998</c:v>
                </c:pt>
                <c:pt idx="16">
                  <c:v>-2.9834371000000002</c:v>
                </c:pt>
                <c:pt idx="17">
                  <c:v>-2.9085124000000002</c:v>
                </c:pt>
                <c:pt idx="18">
                  <c:v>-2.5328309</c:v>
                </c:pt>
                <c:pt idx="19">
                  <c:v>-2.6724090999999999</c:v>
                </c:pt>
                <c:pt idx="20">
                  <c:v>-2.9148724000000001</c:v>
                </c:pt>
                <c:pt idx="21">
                  <c:v>-3.1269046999999999</c:v>
                </c:pt>
                <c:pt idx="22">
                  <c:v>-2.7431749999999999</c:v>
                </c:pt>
                <c:pt idx="23">
                  <c:v>-2.5531377000000002</c:v>
                </c:pt>
                <c:pt idx="24">
                  <c:v>-2.8499298</c:v>
                </c:pt>
                <c:pt idx="25">
                  <c:v>-2.8696106000000001</c:v>
                </c:pt>
                <c:pt idx="26">
                  <c:v>-3.1758647999999998</c:v>
                </c:pt>
                <c:pt idx="27">
                  <c:v>-2.7232919</c:v>
                </c:pt>
                <c:pt idx="28">
                  <c:v>-3.0816357999999999</c:v>
                </c:pt>
                <c:pt idx="29">
                  <c:v>-2.9913180000000001</c:v>
                </c:pt>
                <c:pt idx="30">
                  <c:v>-3.1680152000000001</c:v>
                </c:pt>
                <c:pt idx="31">
                  <c:v>-3.1832509</c:v>
                </c:pt>
                <c:pt idx="32">
                  <c:v>-2.8438317</c:v>
                </c:pt>
                <c:pt idx="33">
                  <c:v>-2.6945432</c:v>
                </c:pt>
                <c:pt idx="34">
                  <c:v>-3.1481493</c:v>
                </c:pt>
                <c:pt idx="35">
                  <c:v>-3.4362851999999999</c:v>
                </c:pt>
                <c:pt idx="36">
                  <c:v>-3.2893538000000002</c:v>
                </c:pt>
                <c:pt idx="37">
                  <c:v>-3.0109083999999999</c:v>
                </c:pt>
                <c:pt idx="38">
                  <c:v>-2.7583809000000001</c:v>
                </c:pt>
                <c:pt idx="39">
                  <c:v>-3.4778449</c:v>
                </c:pt>
                <c:pt idx="40">
                  <c:v>-3.6245590000000001</c:v>
                </c:pt>
                <c:pt idx="41">
                  <c:v>-3.3028892999999999</c:v>
                </c:pt>
                <c:pt idx="42">
                  <c:v>-3.0571649999999999</c:v>
                </c:pt>
                <c:pt idx="43">
                  <c:v>-2.7213205</c:v>
                </c:pt>
                <c:pt idx="44">
                  <c:v>4.9069409000000004</c:v>
                </c:pt>
                <c:pt idx="45">
                  <c:v>8.0791004999999991</c:v>
                </c:pt>
                <c:pt idx="46">
                  <c:v>7.8205973000000002</c:v>
                </c:pt>
                <c:pt idx="47">
                  <c:v>8.3808126999999999</c:v>
                </c:pt>
                <c:pt idx="48">
                  <c:v>7.9427295999999998</c:v>
                </c:pt>
                <c:pt idx="49">
                  <c:v>8.1873188999999993</c:v>
                </c:pt>
                <c:pt idx="50">
                  <c:v>8.6603577999999999</c:v>
                </c:pt>
                <c:pt idx="51">
                  <c:v>8.1377859000000008</c:v>
                </c:pt>
                <c:pt idx="52">
                  <c:v>8.6043760000000002</c:v>
                </c:pt>
                <c:pt idx="53">
                  <c:v>9.7016004999999996</c:v>
                </c:pt>
                <c:pt idx="54">
                  <c:v>10.382816999999999</c:v>
                </c:pt>
                <c:pt idx="55">
                  <c:v>10.375420999999999</c:v>
                </c:pt>
                <c:pt idx="56">
                  <c:v>8.7656346999999997</c:v>
                </c:pt>
                <c:pt idx="57">
                  <c:v>8.7289732000000004</c:v>
                </c:pt>
                <c:pt idx="58">
                  <c:v>7.0979231</c:v>
                </c:pt>
                <c:pt idx="59">
                  <c:v>7.7383895999999996</c:v>
                </c:pt>
                <c:pt idx="60">
                  <c:v>9.1749943999999992</c:v>
                </c:pt>
                <c:pt idx="61">
                  <c:v>9.2704140000000006</c:v>
                </c:pt>
                <c:pt idx="62">
                  <c:v>8.7909448000000001</c:v>
                </c:pt>
                <c:pt idx="63">
                  <c:v>12.007327999999999</c:v>
                </c:pt>
                <c:pt idx="64">
                  <c:v>11.910207</c:v>
                </c:pt>
                <c:pt idx="65">
                  <c:v>12.090273</c:v>
                </c:pt>
                <c:pt idx="66">
                  <c:v>11.255692</c:v>
                </c:pt>
                <c:pt idx="67">
                  <c:v>13.866469090000001</c:v>
                </c:pt>
                <c:pt idx="68">
                  <c:v>14.566405809999999</c:v>
                </c:pt>
                <c:pt idx="69">
                  <c:v>14.727934250000001</c:v>
                </c:pt>
                <c:pt idx="70">
                  <c:v>15.137586369999999</c:v>
                </c:pt>
                <c:pt idx="71">
                  <c:v>14.910410949999999</c:v>
                </c:pt>
                <c:pt idx="72">
                  <c:v>12.24443209</c:v>
                </c:pt>
                <c:pt idx="73">
                  <c:v>12.82470369</c:v>
                </c:pt>
                <c:pt idx="74">
                  <c:v>12.782353649999999</c:v>
                </c:pt>
                <c:pt idx="75">
                  <c:v>12.41351826</c:v>
                </c:pt>
                <c:pt idx="76">
                  <c:v>12.53151684</c:v>
                </c:pt>
                <c:pt idx="77">
                  <c:v>12.69555336</c:v>
                </c:pt>
                <c:pt idx="79">
                  <c:v>1.2636122999999999</c:v>
                </c:pt>
                <c:pt idx="80">
                  <c:v>1.3585408000000001</c:v>
                </c:pt>
                <c:pt idx="81">
                  <c:v>1.6656286</c:v>
                </c:pt>
                <c:pt idx="82">
                  <c:v>1.652603</c:v>
                </c:pt>
                <c:pt idx="83">
                  <c:v>1.5989177999999999</c:v>
                </c:pt>
                <c:pt idx="84">
                  <c:v>1.8928659999999999</c:v>
                </c:pt>
                <c:pt idx="85">
                  <c:v>2.1036812</c:v>
                </c:pt>
                <c:pt idx="86">
                  <c:v>2.3046424999999999</c:v>
                </c:pt>
                <c:pt idx="87">
                  <c:v>2.2718777000000001</c:v>
                </c:pt>
                <c:pt idx="88">
                  <c:v>3.1559860999999998</c:v>
                </c:pt>
                <c:pt idx="89">
                  <c:v>3.5341662999999999</c:v>
                </c:pt>
                <c:pt idx="90">
                  <c:v>3.5344316</c:v>
                </c:pt>
                <c:pt idx="91">
                  <c:v>3.6565297999999999</c:v>
                </c:pt>
                <c:pt idx="92">
                  <c:v>3.3375854999999999</c:v>
                </c:pt>
                <c:pt idx="93">
                  <c:v>4.0590861</c:v>
                </c:pt>
                <c:pt idx="94">
                  <c:v>4.4786951999999998</c:v>
                </c:pt>
                <c:pt idx="95">
                  <c:v>4.4186738999999999</c:v>
                </c:pt>
                <c:pt idx="96">
                  <c:v>4.0530977999999998</c:v>
                </c:pt>
                <c:pt idx="97">
                  <c:v>3.9115674</c:v>
                </c:pt>
                <c:pt idx="98">
                  <c:v>3.8782339000000001</c:v>
                </c:pt>
                <c:pt idx="99">
                  <c:v>3.8325803999999999</c:v>
                </c:pt>
                <c:pt idx="100">
                  <c:v>4.6720746999999996</c:v>
                </c:pt>
                <c:pt idx="101">
                  <c:v>4.9874944000000001</c:v>
                </c:pt>
                <c:pt idx="102">
                  <c:v>5.4186845000000003</c:v>
                </c:pt>
                <c:pt idx="103">
                  <c:v>4.4141709999999996</c:v>
                </c:pt>
                <c:pt idx="104">
                  <c:v>4.5632220999999999</c:v>
                </c:pt>
                <c:pt idx="105">
                  <c:v>4.9615954999999996</c:v>
                </c:pt>
                <c:pt idx="106">
                  <c:v>5.3348807999999996</c:v>
                </c:pt>
                <c:pt idx="107">
                  <c:v>5.4583852000000004</c:v>
                </c:pt>
                <c:pt idx="108">
                  <c:v>6.1508618000000004</c:v>
                </c:pt>
                <c:pt idx="109">
                  <c:v>6.3316426000000003</c:v>
                </c:pt>
                <c:pt idx="110">
                  <c:v>4.8061579999999999</c:v>
                </c:pt>
                <c:pt idx="111">
                  <c:v>6.3963970000000003</c:v>
                </c:pt>
                <c:pt idx="112">
                  <c:v>6.6032384999999998</c:v>
                </c:pt>
                <c:pt idx="113">
                  <c:v>6.5807314000000003</c:v>
                </c:pt>
                <c:pt idx="114">
                  <c:v>-1.7124554999999999</c:v>
                </c:pt>
                <c:pt idx="115">
                  <c:v>-1.5583564999999999</c:v>
                </c:pt>
                <c:pt idx="116">
                  <c:v>-1.8392934999999999</c:v>
                </c:pt>
                <c:pt idx="117">
                  <c:v>-1.6904134</c:v>
                </c:pt>
                <c:pt idx="118">
                  <c:v>-1.79416</c:v>
                </c:pt>
                <c:pt idx="119">
                  <c:v>-1.7046691</c:v>
                </c:pt>
                <c:pt idx="120">
                  <c:v>-1.6719215000000001</c:v>
                </c:pt>
                <c:pt idx="121">
                  <c:v>-2.2980746000000001</c:v>
                </c:pt>
                <c:pt idx="122">
                  <c:v>-2.2980746000000001</c:v>
                </c:pt>
                <c:pt idx="123">
                  <c:v>-2.5282149</c:v>
                </c:pt>
                <c:pt idx="124">
                  <c:v>-3.0014454000000002</c:v>
                </c:pt>
                <c:pt idx="125">
                  <c:v>-2.2061639</c:v>
                </c:pt>
                <c:pt idx="126">
                  <c:v>-2.1322757999999999</c:v>
                </c:pt>
                <c:pt idx="127">
                  <c:v>-2.0278022</c:v>
                </c:pt>
                <c:pt idx="128">
                  <c:v>-2.5040496999999999</c:v>
                </c:pt>
                <c:pt idx="129">
                  <c:v>-2.8734525999999998</c:v>
                </c:pt>
                <c:pt idx="130">
                  <c:v>-2.9834371000000002</c:v>
                </c:pt>
                <c:pt idx="131">
                  <c:v>-2.9085124000000002</c:v>
                </c:pt>
                <c:pt idx="132">
                  <c:v>-2.5328309</c:v>
                </c:pt>
                <c:pt idx="133">
                  <c:v>-2.6724090999999999</c:v>
                </c:pt>
                <c:pt idx="134">
                  <c:v>-2.9148724000000001</c:v>
                </c:pt>
                <c:pt idx="135">
                  <c:v>-3.1269046999999999</c:v>
                </c:pt>
                <c:pt idx="136">
                  <c:v>-2.7431749999999999</c:v>
                </c:pt>
                <c:pt idx="137">
                  <c:v>-2.5531377000000002</c:v>
                </c:pt>
                <c:pt idx="138">
                  <c:v>-2.8499298</c:v>
                </c:pt>
                <c:pt idx="139">
                  <c:v>-2.8696106000000001</c:v>
                </c:pt>
                <c:pt idx="140">
                  <c:v>-3.1758647999999998</c:v>
                </c:pt>
                <c:pt idx="141">
                  <c:v>-2.7232919</c:v>
                </c:pt>
                <c:pt idx="142">
                  <c:v>-3.0816357999999999</c:v>
                </c:pt>
                <c:pt idx="143">
                  <c:v>-2.9913180000000001</c:v>
                </c:pt>
                <c:pt idx="144">
                  <c:v>-3.1680152000000001</c:v>
                </c:pt>
                <c:pt idx="145">
                  <c:v>-3.1832509</c:v>
                </c:pt>
                <c:pt idx="146">
                  <c:v>-2.8438317</c:v>
                </c:pt>
                <c:pt idx="147">
                  <c:v>-2.6945432</c:v>
                </c:pt>
                <c:pt idx="148">
                  <c:v>-3.1481493</c:v>
                </c:pt>
                <c:pt idx="149">
                  <c:v>-3.4362851999999999</c:v>
                </c:pt>
                <c:pt idx="150">
                  <c:v>-3.2893538000000002</c:v>
                </c:pt>
                <c:pt idx="151">
                  <c:v>-3.0109083999999999</c:v>
                </c:pt>
                <c:pt idx="152">
                  <c:v>-2.7583809000000001</c:v>
                </c:pt>
                <c:pt idx="153">
                  <c:v>-3.4778449</c:v>
                </c:pt>
                <c:pt idx="154">
                  <c:v>-3.6245590000000001</c:v>
                </c:pt>
                <c:pt idx="155">
                  <c:v>-3.3028892999999999</c:v>
                </c:pt>
                <c:pt idx="156">
                  <c:v>-3.0571649999999999</c:v>
                </c:pt>
                <c:pt idx="157">
                  <c:v>-2.7213205</c:v>
                </c:pt>
                <c:pt idx="158">
                  <c:v>1.3580137999999999</c:v>
                </c:pt>
                <c:pt idx="159">
                  <c:v>0.86109018000000004</c:v>
                </c:pt>
                <c:pt idx="160">
                  <c:v>1.1110332000000001</c:v>
                </c:pt>
                <c:pt idx="161">
                  <c:v>0.70386683000000005</c:v>
                </c:pt>
                <c:pt idx="162">
                  <c:v>0.98140190999999999</c:v>
                </c:pt>
                <c:pt idx="163">
                  <c:v>0.80588930000000003</c:v>
                </c:pt>
                <c:pt idx="164">
                  <c:v>1.026751</c:v>
                </c:pt>
                <c:pt idx="165">
                  <c:v>0.79345063999999998</c:v>
                </c:pt>
                <c:pt idx="166">
                  <c:v>0.84929781999999998</c:v>
                </c:pt>
                <c:pt idx="167">
                  <c:v>1.0520157999999999</c:v>
                </c:pt>
                <c:pt idx="168">
                  <c:v>1.1649803000000001</c:v>
                </c:pt>
                <c:pt idx="169">
                  <c:v>0.97674024999999998</c:v>
                </c:pt>
                <c:pt idx="170">
                  <c:v>1.3314054</c:v>
                </c:pt>
                <c:pt idx="171">
                  <c:v>-0.34571152999999999</c:v>
                </c:pt>
                <c:pt idx="172">
                  <c:v>-0.27871517000000001</c:v>
                </c:pt>
                <c:pt idx="173">
                  <c:v>-0.37188977000000001</c:v>
                </c:pt>
                <c:pt idx="174">
                  <c:v>-0.18207354000000001</c:v>
                </c:pt>
                <c:pt idx="175">
                  <c:v>-0.21463077999999999</c:v>
                </c:pt>
                <c:pt idx="176">
                  <c:v>-0.26766174999999998</c:v>
                </c:pt>
                <c:pt idx="177">
                  <c:v>-1.4842763000000001</c:v>
                </c:pt>
                <c:pt idx="178">
                  <c:v>-1.2999734999999999</c:v>
                </c:pt>
                <c:pt idx="179">
                  <c:v>-1.3317083000000001</c:v>
                </c:pt>
                <c:pt idx="180">
                  <c:v>-1.1631066999999999</c:v>
                </c:pt>
                <c:pt idx="181">
                  <c:v>-3.1529463</c:v>
                </c:pt>
                <c:pt idx="182">
                  <c:v>-3.4231904000000002</c:v>
                </c:pt>
                <c:pt idx="183">
                  <c:v>-3.5768133</c:v>
                </c:pt>
                <c:pt idx="184">
                  <c:v>-2.9139892999999999</c:v>
                </c:pt>
                <c:pt idx="185">
                  <c:v>-2.6256601000000002</c:v>
                </c:pt>
                <c:pt idx="186">
                  <c:v>-3.4937124000000002</c:v>
                </c:pt>
                <c:pt idx="187">
                  <c:v>-3.5940287999999998</c:v>
                </c:pt>
                <c:pt idx="188">
                  <c:v>-3.6159048999999999</c:v>
                </c:pt>
                <c:pt idx="189">
                  <c:v>-3.2443984000000001</c:v>
                </c:pt>
                <c:pt idx="190">
                  <c:v>-3.7466059999999999</c:v>
                </c:pt>
                <c:pt idx="191">
                  <c:v>-3.9701521</c:v>
                </c:pt>
                <c:pt idx="192">
                  <c:v>-3.7180384000000002</c:v>
                </c:pt>
                <c:pt idx="193">
                  <c:v>-3.4845487999999998</c:v>
                </c:pt>
                <c:pt idx="194">
                  <c:v>-3.7729360999999999</c:v>
                </c:pt>
                <c:pt idx="195">
                  <c:v>-3.6168733999999998</c:v>
                </c:pt>
                <c:pt idx="196">
                  <c:v>-3.6878578000000002</c:v>
                </c:pt>
                <c:pt idx="197">
                  <c:v>4.4111995999999998</c:v>
                </c:pt>
                <c:pt idx="198">
                  <c:v>3.7841735000000001</c:v>
                </c:pt>
                <c:pt idx="199">
                  <c:v>1.2693855999999999</c:v>
                </c:pt>
                <c:pt idx="200">
                  <c:v>1.4556285</c:v>
                </c:pt>
                <c:pt idx="201">
                  <c:v>1.7319948000000001</c:v>
                </c:pt>
                <c:pt idx="202">
                  <c:v>1.7649271</c:v>
                </c:pt>
                <c:pt idx="203">
                  <c:v>1.9078698000000001</c:v>
                </c:pt>
                <c:pt idx="204">
                  <c:v>-1.74597</c:v>
                </c:pt>
                <c:pt idx="205">
                  <c:v>4.9069409000000004</c:v>
                </c:pt>
                <c:pt idx="206">
                  <c:v>8.0791004999999991</c:v>
                </c:pt>
                <c:pt idx="207">
                  <c:v>7.8205973000000002</c:v>
                </c:pt>
                <c:pt idx="208">
                  <c:v>8.3808126999999999</c:v>
                </c:pt>
                <c:pt idx="209">
                  <c:v>7.9427295999999998</c:v>
                </c:pt>
                <c:pt idx="210">
                  <c:v>8.1873188999999993</c:v>
                </c:pt>
                <c:pt idx="211">
                  <c:v>8.6603577999999999</c:v>
                </c:pt>
                <c:pt idx="212">
                  <c:v>8.1377859000000008</c:v>
                </c:pt>
                <c:pt idx="213">
                  <c:v>8.6043760000000002</c:v>
                </c:pt>
                <c:pt idx="214">
                  <c:v>9.7016004999999996</c:v>
                </c:pt>
                <c:pt idx="215">
                  <c:v>10.382816999999999</c:v>
                </c:pt>
                <c:pt idx="216">
                  <c:v>10.375420999999999</c:v>
                </c:pt>
                <c:pt idx="217">
                  <c:v>8.7656346999999997</c:v>
                </c:pt>
                <c:pt idx="218">
                  <c:v>8.7289732000000004</c:v>
                </c:pt>
                <c:pt idx="219">
                  <c:v>7.0979231</c:v>
                </c:pt>
                <c:pt idx="220">
                  <c:v>7.7383895999999996</c:v>
                </c:pt>
                <c:pt idx="221">
                  <c:v>9.1749943999999992</c:v>
                </c:pt>
                <c:pt idx="222">
                  <c:v>9.2704140000000006</c:v>
                </c:pt>
                <c:pt idx="223">
                  <c:v>8.7909448000000001</c:v>
                </c:pt>
              </c:numCache>
            </c:numRef>
          </c:yVal>
          <c:smooth val="0"/>
        </c:ser>
        <c:ser>
          <c:idx val="3"/>
          <c:order val="1"/>
          <c:tx>
            <c:v>Grilll</c:v>
          </c:tx>
          <c:spPr>
            <a:ln w="28575">
              <a:noFill/>
            </a:ln>
          </c:spPr>
          <c:marker>
            <c:symbol val="diamond"/>
            <c:size val="7"/>
            <c:spPr>
              <a:solidFill>
                <a:srgbClr val="FF0000"/>
              </a:solidFill>
              <a:ln>
                <a:noFill/>
              </a:ln>
            </c:spPr>
          </c:marker>
          <c:xVal>
            <c:numRef>
              <c:f>ECCA!$AL$3:$AL$55</c:f>
              <c:numCache>
                <c:formatCode>General</c:formatCode>
                <c:ptCount val="53"/>
                <c:pt idx="0">
                  <c:v>6.6707042425870902E-2</c:v>
                </c:pt>
                <c:pt idx="1">
                  <c:v>6.3731500312685999E-2</c:v>
                </c:pt>
                <c:pt idx="2">
                  <c:v>6.9615376189351097E-2</c:v>
                </c:pt>
                <c:pt idx="3">
                  <c:v>6.4005151703953697E-2</c:v>
                </c:pt>
                <c:pt idx="4">
                  <c:v>6.5485797628760306E-2</c:v>
                </c:pt>
                <c:pt idx="5">
                  <c:v>6.7230093702673896E-2</c:v>
                </c:pt>
                <c:pt idx="6">
                  <c:v>7.6082701265811903E-2</c:v>
                </c:pt>
                <c:pt idx="7">
                  <c:v>7.7342100396752406E-2</c:v>
                </c:pt>
                <c:pt idx="8">
                  <c:v>6.3499767862260303E-2</c:v>
                </c:pt>
                <c:pt idx="9">
                  <c:v>6.7983402669429802E-2</c:v>
                </c:pt>
                <c:pt idx="10">
                  <c:v>6.5106884375214599E-2</c:v>
                </c:pt>
                <c:pt idx="11">
                  <c:v>6.7796294420957595E-2</c:v>
                </c:pt>
                <c:pt idx="12">
                  <c:v>7.1264642328023903E-2</c:v>
                </c:pt>
                <c:pt idx="13">
                  <c:v>9.5139869198203095E-2</c:v>
                </c:pt>
                <c:pt idx="14">
                  <c:v>0.10743185</c:v>
                </c:pt>
                <c:pt idx="15">
                  <c:v>0.11253094</c:v>
                </c:pt>
                <c:pt idx="16">
                  <c:v>0.10561827</c:v>
                </c:pt>
                <c:pt idx="17">
                  <c:v>9.4440330000000003E-2</c:v>
                </c:pt>
                <c:pt idx="18">
                  <c:v>0.12872326000000001</c:v>
                </c:pt>
                <c:pt idx="19">
                  <c:v>0.11853179</c:v>
                </c:pt>
                <c:pt idx="20">
                  <c:v>0.12597359999999999</c:v>
                </c:pt>
                <c:pt idx="21">
                  <c:v>0.13191172000000001</c:v>
                </c:pt>
                <c:pt idx="22">
                  <c:v>0.12922916000000001</c:v>
                </c:pt>
                <c:pt idx="23">
                  <c:v>0.12762997000000001</c:v>
                </c:pt>
                <c:pt idx="24">
                  <c:v>0.13730948000000001</c:v>
                </c:pt>
                <c:pt idx="25">
                  <c:v>0.11925375000000001</c:v>
                </c:pt>
                <c:pt idx="26">
                  <c:v>0.1271794</c:v>
                </c:pt>
                <c:pt idx="27">
                  <c:v>0.12646565000000001</c:v>
                </c:pt>
                <c:pt idx="28">
                  <c:v>0.103851680070161</c:v>
                </c:pt>
                <c:pt idx="29">
                  <c:v>0.102379909828305</c:v>
                </c:pt>
                <c:pt idx="30">
                  <c:v>9.5795332089066501E-2</c:v>
                </c:pt>
                <c:pt idx="31">
                  <c:v>0.10535679042339301</c:v>
                </c:pt>
                <c:pt idx="32">
                  <c:v>0.104375912992653</c:v>
                </c:pt>
                <c:pt idx="33">
                  <c:v>8.5396357000000006E-2</c:v>
                </c:pt>
                <c:pt idx="34">
                  <c:v>7.3012285999999996E-2</c:v>
                </c:pt>
                <c:pt idx="35">
                  <c:v>6.4010187999999996E-2</c:v>
                </c:pt>
                <c:pt idx="36">
                  <c:v>5.8211972000000001E-2</c:v>
                </c:pt>
                <c:pt idx="37">
                  <c:v>8.2338260999999996E-2</c:v>
                </c:pt>
                <c:pt idx="39">
                  <c:v>6.6000000000000003E-2</c:v>
                </c:pt>
                <c:pt idx="40">
                  <c:v>6.2E-2</c:v>
                </c:pt>
                <c:pt idx="41">
                  <c:v>6.9000000000000006E-2</c:v>
                </c:pt>
                <c:pt idx="42">
                  <c:v>6.3E-2</c:v>
                </c:pt>
                <c:pt idx="43">
                  <c:v>6.6000000000000003E-2</c:v>
                </c:pt>
                <c:pt idx="44">
                  <c:v>6.7000000000000004E-2</c:v>
                </c:pt>
                <c:pt idx="45">
                  <c:v>7.4999999999999997E-2</c:v>
                </c:pt>
                <c:pt idx="46">
                  <c:v>7.6999999999999999E-2</c:v>
                </c:pt>
                <c:pt idx="47">
                  <c:v>6.4000000000000001E-2</c:v>
                </c:pt>
                <c:pt idx="48">
                  <c:v>6.7000000000000004E-2</c:v>
                </c:pt>
                <c:pt idx="49">
                  <c:v>9.0999999999999998E-2</c:v>
                </c:pt>
                <c:pt idx="50">
                  <c:v>6.6000000000000003E-2</c:v>
                </c:pt>
                <c:pt idx="51">
                  <c:v>6.9000000000000006E-2</c:v>
                </c:pt>
                <c:pt idx="52">
                  <c:v>9.2999999999999999E-2</c:v>
                </c:pt>
              </c:numCache>
            </c:numRef>
          </c:xVal>
          <c:yVal>
            <c:numRef>
              <c:f>ECCA!$AJ$3:$AJ$55</c:f>
              <c:numCache>
                <c:formatCode>0.0_ </c:formatCode>
                <c:ptCount val="53"/>
                <c:pt idx="0">
                  <c:v>5.6390434999999997</c:v>
                </c:pt>
                <c:pt idx="1">
                  <c:v>5.6049161999999999</c:v>
                </c:pt>
                <c:pt idx="2">
                  <c:v>5.4537462999999997</c:v>
                </c:pt>
                <c:pt idx="3">
                  <c:v>5.7196205000000004</c:v>
                </c:pt>
                <c:pt idx="4">
                  <c:v>6.0920120999999998</c:v>
                </c:pt>
                <c:pt idx="5">
                  <c:v>5.9985445999999998</c:v>
                </c:pt>
                <c:pt idx="6">
                  <c:v>4.7310058000000001</c:v>
                </c:pt>
                <c:pt idx="7">
                  <c:v>4.8334516000000001</c:v>
                </c:pt>
                <c:pt idx="8">
                  <c:v>4.3066238999999999</c:v>
                </c:pt>
                <c:pt idx="9">
                  <c:v>4.5052551000000003</c:v>
                </c:pt>
                <c:pt idx="10">
                  <c:v>4.1346163999999996</c:v>
                </c:pt>
                <c:pt idx="11">
                  <c:v>4.7471055</c:v>
                </c:pt>
                <c:pt idx="12">
                  <c:v>5.1435351000000002</c:v>
                </c:pt>
                <c:pt idx="13">
                  <c:v>4.7674741000000003</c:v>
                </c:pt>
                <c:pt idx="14">
                  <c:v>6.0390284000000003</c:v>
                </c:pt>
                <c:pt idx="15">
                  <c:v>6.2313580000000002</c:v>
                </c:pt>
                <c:pt idx="16">
                  <c:v>5.8924823999999996</c:v>
                </c:pt>
                <c:pt idx="17">
                  <c:v>4.0927100000000003</c:v>
                </c:pt>
                <c:pt idx="18">
                  <c:v>5.8284270999999999</c:v>
                </c:pt>
                <c:pt idx="19">
                  <c:v>6.5615845999999998</c:v>
                </c:pt>
                <c:pt idx="20">
                  <c:v>7.7673075000000003</c:v>
                </c:pt>
                <c:pt idx="21">
                  <c:v>5.8093475999999997</c:v>
                </c:pt>
                <c:pt idx="22">
                  <c:v>5.4288524999999996</c:v>
                </c:pt>
                <c:pt idx="23">
                  <c:v>7.7091178999999999</c:v>
                </c:pt>
                <c:pt idx="24">
                  <c:v>7.3722801999999996</c:v>
                </c:pt>
                <c:pt idx="25">
                  <c:v>7.4417605</c:v>
                </c:pt>
                <c:pt idx="26">
                  <c:v>5.9016001999999999</c:v>
                </c:pt>
                <c:pt idx="27">
                  <c:v>8.0659427000000008</c:v>
                </c:pt>
                <c:pt idx="28">
                  <c:v>10.0928246179521</c:v>
                </c:pt>
                <c:pt idx="29">
                  <c:v>10.0120364252901</c:v>
                </c:pt>
                <c:pt idx="30">
                  <c:v>8.8372257868462292</c:v>
                </c:pt>
                <c:pt idx="31">
                  <c:v>8.5802118260071794</c:v>
                </c:pt>
                <c:pt idx="32">
                  <c:v>8.8794761779239693</c:v>
                </c:pt>
                <c:pt idx="33">
                  <c:v>4.5827796999999997</c:v>
                </c:pt>
                <c:pt idx="34">
                  <c:v>3.4313069</c:v>
                </c:pt>
                <c:pt idx="35">
                  <c:v>2.7773583999999998</c:v>
                </c:pt>
                <c:pt idx="36">
                  <c:v>2.2411061000000001</c:v>
                </c:pt>
                <c:pt idx="37">
                  <c:v>4.0252099000000001</c:v>
                </c:pt>
                <c:pt idx="39">
                  <c:v>5.6390434999999997</c:v>
                </c:pt>
                <c:pt idx="40">
                  <c:v>5.6049161999999999</c:v>
                </c:pt>
                <c:pt idx="41">
                  <c:v>5.4537462999999997</c:v>
                </c:pt>
                <c:pt idx="42">
                  <c:v>5.7196205000000004</c:v>
                </c:pt>
                <c:pt idx="43">
                  <c:v>6.0920120999999998</c:v>
                </c:pt>
                <c:pt idx="44">
                  <c:v>5.9985445999999998</c:v>
                </c:pt>
                <c:pt idx="45">
                  <c:v>4.7310058000000001</c:v>
                </c:pt>
                <c:pt idx="46">
                  <c:v>4.8334516000000001</c:v>
                </c:pt>
                <c:pt idx="47">
                  <c:v>4.3066238999999999</c:v>
                </c:pt>
                <c:pt idx="48">
                  <c:v>4.5052551000000003</c:v>
                </c:pt>
                <c:pt idx="49">
                  <c:v>4.1346163999999996</c:v>
                </c:pt>
                <c:pt idx="50">
                  <c:v>4.7471055</c:v>
                </c:pt>
                <c:pt idx="51">
                  <c:v>5.1435351000000002</c:v>
                </c:pt>
                <c:pt idx="52">
                  <c:v>4.7674741000000003</c:v>
                </c:pt>
              </c:numCache>
            </c:numRef>
          </c:yVal>
          <c:smooth val="0"/>
        </c:ser>
        <c:dLbls>
          <c:showLegendKey val="0"/>
          <c:showVal val="0"/>
          <c:showCatName val="0"/>
          <c:showSerName val="0"/>
          <c:showPercent val="0"/>
          <c:showBubbleSize val="0"/>
        </c:dLbls>
        <c:axId val="111881600"/>
        <c:axId val="111884160"/>
      </c:scatterChart>
      <c:valAx>
        <c:axId val="111881600"/>
        <c:scaling>
          <c:orientation val="minMax"/>
          <c:max val="0.16000000000000003"/>
          <c:min val="0"/>
        </c:scaling>
        <c:delete val="0"/>
        <c:axPos val="b"/>
        <c:majorGridlines>
          <c:spPr>
            <a:ln>
              <a:prstDash val="dash"/>
            </a:ln>
          </c:spPr>
        </c:majorGridlines>
        <c:title>
          <c:tx>
            <c:rich>
              <a:bodyPr/>
              <a:lstStyle/>
              <a:p>
                <a:pPr>
                  <a:defRPr/>
                </a:pPr>
                <a:r>
                  <a:rPr lang="en-US" sz="1600" b="0"/>
                  <a:t>B</a:t>
                </a:r>
                <a:r>
                  <a:rPr lang="en-US" sz="1600" b="0" baseline="-25000"/>
                  <a:t>t</a:t>
                </a:r>
                <a:r>
                  <a:rPr lang="en-US" sz="1600" b="0" baseline="0"/>
                  <a:t> </a:t>
                </a:r>
                <a:r>
                  <a:rPr lang="en-US" sz="1600" b="0"/>
                  <a:t>[T]</a:t>
                </a:r>
              </a:p>
            </c:rich>
          </c:tx>
          <c:layout>
            <c:manualLayout>
              <c:xMode val="edge"/>
              <c:yMode val="edge"/>
              <c:x val="0.50736928948305393"/>
              <c:y val="0.91276057518895792"/>
            </c:manualLayout>
          </c:layout>
          <c:overlay val="0"/>
        </c:title>
        <c:numFmt formatCode="General" sourceLinked="1"/>
        <c:majorTickMark val="out"/>
        <c:minorTickMark val="none"/>
        <c:tickLblPos val="low"/>
        <c:spPr>
          <a:ln>
            <a:solidFill>
              <a:schemeClr val="tx1"/>
            </a:solidFill>
          </a:ln>
        </c:spPr>
        <c:txPr>
          <a:bodyPr/>
          <a:lstStyle/>
          <a:p>
            <a:pPr>
              <a:defRPr sz="1400"/>
            </a:pPr>
            <a:endParaRPr lang="ja-JP"/>
          </a:p>
        </c:txPr>
        <c:crossAx val="111884160"/>
        <c:crosses val="autoZero"/>
        <c:crossBetween val="midCat"/>
        <c:majorUnit val="4.0000000000000008E-2"/>
      </c:valAx>
      <c:valAx>
        <c:axId val="111884160"/>
        <c:scaling>
          <c:orientation val="minMax"/>
          <c:max val="16"/>
          <c:min val="-6"/>
        </c:scaling>
        <c:delete val="0"/>
        <c:axPos val="l"/>
        <c:majorGridlines>
          <c:spPr>
            <a:ln>
              <a:prstDash val="dash"/>
            </a:ln>
          </c:spPr>
        </c:majorGridlines>
        <c:title>
          <c:tx>
            <c:rich>
              <a:bodyPr rot="-5400000" vert="horz"/>
              <a:lstStyle/>
              <a:p>
                <a:pPr>
                  <a:defRPr/>
                </a:pPr>
                <a:r>
                  <a:rPr lang="en-US" sz="1600" b="0"/>
                  <a:t>I</a:t>
                </a:r>
                <a:r>
                  <a:rPr lang="en-US" sz="1600" b="0" baseline="-25000"/>
                  <a:t>p</a:t>
                </a:r>
                <a:r>
                  <a:rPr lang="en-US" sz="1600" b="0"/>
                  <a:t> [kA]</a:t>
                </a:r>
                <a:endParaRPr lang="ja-JP" sz="1600" b="0"/>
              </a:p>
            </c:rich>
          </c:tx>
          <c:layout/>
          <c:overlay val="0"/>
        </c:title>
        <c:numFmt formatCode="0.0_ " sourceLinked="1"/>
        <c:majorTickMark val="out"/>
        <c:minorTickMark val="none"/>
        <c:tickLblPos val="nextTo"/>
        <c:spPr>
          <a:ln>
            <a:solidFill>
              <a:schemeClr val="tx1"/>
            </a:solidFill>
            <a:prstDash val="solid"/>
          </a:ln>
        </c:spPr>
        <c:txPr>
          <a:bodyPr/>
          <a:lstStyle/>
          <a:p>
            <a:pPr>
              <a:defRPr sz="1400"/>
            </a:pPr>
            <a:endParaRPr lang="ja-JP"/>
          </a:p>
        </c:txPr>
        <c:crossAx val="111881600"/>
        <c:crosses val="autoZero"/>
        <c:crossBetween val="midCat"/>
        <c:majorUnit val="2"/>
      </c:valAx>
    </c:plotArea>
    <c:legend>
      <c:legendPos val="r"/>
      <c:layout>
        <c:manualLayout>
          <c:xMode val="edge"/>
          <c:yMode val="edge"/>
          <c:x val="0.21552518687197261"/>
          <c:y val="6.6190398940664127E-2"/>
          <c:w val="0.23472170295259856"/>
          <c:h val="0.16781824146981633"/>
        </c:manualLayout>
      </c:layout>
      <c:overlay val="0"/>
      <c:spPr>
        <a:solidFill>
          <a:schemeClr val="bg1"/>
        </a:solidFill>
        <a:ln>
          <a:noFill/>
        </a:ln>
      </c:spPr>
    </c:legend>
    <c:plotVisOnly val="1"/>
    <c:dispBlanksAs val="gap"/>
    <c:showDLblsOverMax val="0"/>
  </c:chart>
  <c:txPr>
    <a:bodyPr/>
    <a:lstStyle/>
    <a:p>
      <a:pPr>
        <a:defRPr sz="1200">
          <a:latin typeface="Arial" pitchFamily="34" charset="0"/>
          <a:cs typeface="Arial" pitchFamily="34" charset="0"/>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795774612255"/>
          <c:y val="7.0705906909807936E-2"/>
          <c:w val="0.7558325173343744"/>
          <c:h val="0.73603297192612616"/>
        </c:manualLayout>
      </c:layout>
      <c:scatterChart>
        <c:scatterStyle val="lineMarker"/>
        <c:varyColors val="0"/>
        <c:ser>
          <c:idx val="4"/>
          <c:order val="2"/>
          <c:tx>
            <c:v>ECC</c:v>
          </c:tx>
          <c:spPr>
            <a:ln w="28575">
              <a:noFill/>
            </a:ln>
          </c:spPr>
          <c:marker>
            <c:symbol val="diamond"/>
            <c:size val="7"/>
            <c:spPr>
              <a:solidFill>
                <a:srgbClr val="0070C0"/>
              </a:solidFill>
              <a:ln>
                <a:noFill/>
              </a:ln>
            </c:spPr>
          </c:marker>
          <c:xVal>
            <c:numRef>
              <c:f>ECCA!$K$3:$K$350</c:f>
              <c:numCache>
                <c:formatCode>General</c:formatCode>
                <c:ptCount val="348"/>
                <c:pt idx="29">
                  <c:v>1.5049999999999999</c:v>
                </c:pt>
                <c:pt idx="30">
                  <c:v>1.651</c:v>
                </c:pt>
                <c:pt idx="31">
                  <c:v>1.53</c:v>
                </c:pt>
                <c:pt idx="32">
                  <c:v>1.7869999999999999</c:v>
                </c:pt>
                <c:pt idx="33">
                  <c:v>2.9830000000000001</c:v>
                </c:pt>
                <c:pt idx="34">
                  <c:v>2.94</c:v>
                </c:pt>
                <c:pt idx="35">
                  <c:v>2.9449999999999998</c:v>
                </c:pt>
                <c:pt idx="36">
                  <c:v>3.0550000000000002</c:v>
                </c:pt>
                <c:pt idx="37">
                  <c:v>3.681</c:v>
                </c:pt>
                <c:pt idx="38">
                  <c:v>3.4159999999999999</c:v>
                </c:pt>
                <c:pt idx="39">
                  <c:v>3.3410000000000002</c:v>
                </c:pt>
                <c:pt idx="40">
                  <c:v>3.569</c:v>
                </c:pt>
                <c:pt idx="41">
                  <c:v>3.774</c:v>
                </c:pt>
                <c:pt idx="42">
                  <c:v>3.7719999999999998</c:v>
                </c:pt>
                <c:pt idx="43">
                  <c:v>3.8759999999999999</c:v>
                </c:pt>
                <c:pt idx="45">
                  <c:v>3.6419999999999999</c:v>
                </c:pt>
                <c:pt idx="46">
                  <c:v>3.6059999999999999</c:v>
                </c:pt>
                <c:pt idx="47">
                  <c:v>3.24</c:v>
                </c:pt>
                <c:pt idx="48">
                  <c:v>3.2559999999999998</c:v>
                </c:pt>
                <c:pt idx="49">
                  <c:v>3.2480000000000002</c:v>
                </c:pt>
                <c:pt idx="50">
                  <c:v>3.331</c:v>
                </c:pt>
                <c:pt idx="51">
                  <c:v>2.9969999999999999</c:v>
                </c:pt>
                <c:pt idx="52">
                  <c:v>2.8410000000000002</c:v>
                </c:pt>
                <c:pt idx="53">
                  <c:v>2.895</c:v>
                </c:pt>
                <c:pt idx="54">
                  <c:v>2.8149999999999999</c:v>
                </c:pt>
                <c:pt idx="55">
                  <c:v>3.0430000000000001</c:v>
                </c:pt>
                <c:pt idx="56">
                  <c:v>3.2</c:v>
                </c:pt>
                <c:pt idx="57">
                  <c:v>3.883</c:v>
                </c:pt>
                <c:pt idx="59">
                  <c:v>3.9550000000000001</c:v>
                </c:pt>
                <c:pt idx="60">
                  <c:v>4.4809999999999999</c:v>
                </c:pt>
                <c:pt idx="61">
                  <c:v>4.2080000000000002</c:v>
                </c:pt>
                <c:pt idx="62">
                  <c:v>4.8860000000000001</c:v>
                </c:pt>
                <c:pt idx="63">
                  <c:v>4.8310000000000004</c:v>
                </c:pt>
                <c:pt idx="64">
                  <c:v>3.7789999999999999</c:v>
                </c:pt>
                <c:pt idx="65">
                  <c:v>4.8819999999999997</c:v>
                </c:pt>
                <c:pt idx="66">
                  <c:v>4.7629999999999999</c:v>
                </c:pt>
                <c:pt idx="67">
                  <c:v>4.782</c:v>
                </c:pt>
                <c:pt idx="68">
                  <c:v>4.8659999999999997</c:v>
                </c:pt>
                <c:pt idx="69">
                  <c:v>4.8929999999999998</c:v>
                </c:pt>
                <c:pt idx="70">
                  <c:v>4.7489999999999997</c:v>
                </c:pt>
                <c:pt idx="71">
                  <c:v>4.8979999999999997</c:v>
                </c:pt>
                <c:pt idx="72">
                  <c:v>4.9550000000000001</c:v>
                </c:pt>
                <c:pt idx="73">
                  <c:v>4.7640000000000002</c:v>
                </c:pt>
                <c:pt idx="74">
                  <c:v>4.8920000000000003</c:v>
                </c:pt>
                <c:pt idx="75">
                  <c:v>4.8769999999999998</c:v>
                </c:pt>
                <c:pt idx="78">
                  <c:v>3.2919999999999998</c:v>
                </c:pt>
                <c:pt idx="79">
                  <c:v>2.9359999999999999</c:v>
                </c:pt>
                <c:pt idx="80">
                  <c:v>2.8180000000000001</c:v>
                </c:pt>
                <c:pt idx="81">
                  <c:v>4.4660000000000002</c:v>
                </c:pt>
                <c:pt idx="82">
                  <c:v>4.6369999999999996</c:v>
                </c:pt>
                <c:pt idx="83">
                  <c:v>2.879</c:v>
                </c:pt>
                <c:pt idx="85">
                  <c:v>3.5339999999999998</c:v>
                </c:pt>
                <c:pt idx="86">
                  <c:v>3.6520000000000001</c:v>
                </c:pt>
                <c:pt idx="87">
                  <c:v>3.633</c:v>
                </c:pt>
                <c:pt idx="89">
                  <c:v>2.8849999999999998</c:v>
                </c:pt>
                <c:pt idx="90">
                  <c:v>2.91</c:v>
                </c:pt>
                <c:pt idx="91">
                  <c:v>2.99</c:v>
                </c:pt>
                <c:pt idx="92">
                  <c:v>4.0369999999999999</c:v>
                </c:pt>
                <c:pt idx="93">
                  <c:v>4.0030000000000001</c:v>
                </c:pt>
                <c:pt idx="94">
                  <c:v>3.9369999999999998</c:v>
                </c:pt>
                <c:pt idx="95">
                  <c:v>3.92</c:v>
                </c:pt>
                <c:pt idx="96">
                  <c:v>3.8530000000000002</c:v>
                </c:pt>
                <c:pt idx="97">
                  <c:v>3.7959999999999998</c:v>
                </c:pt>
                <c:pt idx="98">
                  <c:v>3.839</c:v>
                </c:pt>
                <c:pt idx="101">
                  <c:v>3.88</c:v>
                </c:pt>
                <c:pt idx="102">
                  <c:v>3.8069999999999999</c:v>
                </c:pt>
                <c:pt idx="103">
                  <c:v>3.9910000000000001</c:v>
                </c:pt>
                <c:pt idx="104">
                  <c:v>4.17</c:v>
                </c:pt>
                <c:pt idx="109">
                  <c:v>4.0609999999999999</c:v>
                </c:pt>
                <c:pt idx="110">
                  <c:v>4.12</c:v>
                </c:pt>
                <c:pt idx="111">
                  <c:v>4.1139999999999999</c:v>
                </c:pt>
                <c:pt idx="112">
                  <c:v>4.17</c:v>
                </c:pt>
                <c:pt idx="113">
                  <c:v>3.9940000000000002</c:v>
                </c:pt>
                <c:pt idx="114">
                  <c:v>4.0970000000000004</c:v>
                </c:pt>
                <c:pt idx="115">
                  <c:v>4.5730000000000004</c:v>
                </c:pt>
                <c:pt idx="116">
                  <c:v>4.7320000000000002</c:v>
                </c:pt>
                <c:pt idx="117">
                  <c:v>4.0369999999999999</c:v>
                </c:pt>
                <c:pt idx="118">
                  <c:v>4.3150000000000004</c:v>
                </c:pt>
                <c:pt idx="119">
                  <c:v>3.3359999999999999</c:v>
                </c:pt>
                <c:pt idx="121">
                  <c:v>3.0859999999999999</c:v>
                </c:pt>
                <c:pt idx="122">
                  <c:v>4.7709999999999999</c:v>
                </c:pt>
                <c:pt idx="123">
                  <c:v>4.8490000000000002</c:v>
                </c:pt>
                <c:pt idx="124">
                  <c:v>4.6420000000000003</c:v>
                </c:pt>
                <c:pt idx="125">
                  <c:v>4.407</c:v>
                </c:pt>
                <c:pt idx="126">
                  <c:v>4.944</c:v>
                </c:pt>
                <c:pt idx="127">
                  <c:v>4.5309999999999997</c:v>
                </c:pt>
                <c:pt idx="128">
                  <c:v>4.2389999999999999</c:v>
                </c:pt>
                <c:pt idx="129">
                  <c:v>3.8650000000000002</c:v>
                </c:pt>
                <c:pt idx="130">
                  <c:v>4.1429999999999998</c:v>
                </c:pt>
                <c:pt idx="131">
                  <c:v>3.9249999999999998</c:v>
                </c:pt>
                <c:pt idx="132">
                  <c:v>3.09</c:v>
                </c:pt>
                <c:pt idx="138">
                  <c:v>3.835</c:v>
                </c:pt>
                <c:pt idx="139">
                  <c:v>3.7930000000000001</c:v>
                </c:pt>
                <c:pt idx="140">
                  <c:v>3.9119999999999999</c:v>
                </c:pt>
                <c:pt idx="142">
                  <c:v>3.9129999999999998</c:v>
                </c:pt>
                <c:pt idx="143">
                  <c:v>4.0350000000000001</c:v>
                </c:pt>
                <c:pt idx="144">
                  <c:v>4.6429999999999998</c:v>
                </c:pt>
                <c:pt idx="145">
                  <c:v>5.2590000000000003</c:v>
                </c:pt>
                <c:pt idx="147">
                  <c:v>4.992</c:v>
                </c:pt>
                <c:pt idx="148">
                  <c:v>4.8890000000000002</c:v>
                </c:pt>
                <c:pt idx="149">
                  <c:v>4.8689999999999998</c:v>
                </c:pt>
                <c:pt idx="150">
                  <c:v>5.2169999999999996</c:v>
                </c:pt>
                <c:pt idx="151">
                  <c:v>5.2089999999999996</c:v>
                </c:pt>
                <c:pt idx="152">
                  <c:v>4.6210000000000004</c:v>
                </c:pt>
                <c:pt idx="154">
                  <c:v>5.2640000000000002</c:v>
                </c:pt>
                <c:pt idx="155">
                  <c:v>5.242</c:v>
                </c:pt>
                <c:pt idx="156">
                  <c:v>4.7699999999999996</c:v>
                </c:pt>
                <c:pt idx="157">
                  <c:v>5.2039999999999997</c:v>
                </c:pt>
                <c:pt idx="158">
                  <c:v>5.1849999999999996</c:v>
                </c:pt>
                <c:pt idx="159">
                  <c:v>5.2050000000000001</c:v>
                </c:pt>
                <c:pt idx="160">
                  <c:v>5.0330000000000004</c:v>
                </c:pt>
                <c:pt idx="161">
                  <c:v>5.18</c:v>
                </c:pt>
                <c:pt idx="162">
                  <c:v>5.1859999999999999</c:v>
                </c:pt>
                <c:pt idx="163">
                  <c:v>5.23</c:v>
                </c:pt>
                <c:pt idx="164">
                  <c:v>5.2309999999999999</c:v>
                </c:pt>
                <c:pt idx="165">
                  <c:v>4.5730000000000004</c:v>
                </c:pt>
                <c:pt idx="166">
                  <c:v>5.1159999999999997</c:v>
                </c:pt>
                <c:pt idx="167">
                  <c:v>5.2539999999999996</c:v>
                </c:pt>
                <c:pt idx="168">
                  <c:v>5.2789999999999999</c:v>
                </c:pt>
                <c:pt idx="169">
                  <c:v>5.577</c:v>
                </c:pt>
                <c:pt idx="170">
                  <c:v>5.6289999999999996</c:v>
                </c:pt>
                <c:pt idx="171">
                  <c:v>5.6219999999999999</c:v>
                </c:pt>
                <c:pt idx="172">
                  <c:v>5.641</c:v>
                </c:pt>
                <c:pt idx="173">
                  <c:v>5.6470000000000002</c:v>
                </c:pt>
                <c:pt idx="176">
                  <c:v>5.7030000000000003</c:v>
                </c:pt>
                <c:pt idx="177">
                  <c:v>5.4889999999999999</c:v>
                </c:pt>
                <c:pt idx="178">
                  <c:v>5.6</c:v>
                </c:pt>
                <c:pt idx="179">
                  <c:v>5.3639999999999999</c:v>
                </c:pt>
                <c:pt idx="180">
                  <c:v>5.6210000000000004</c:v>
                </c:pt>
                <c:pt idx="181">
                  <c:v>5.6859999999999999</c:v>
                </c:pt>
                <c:pt idx="182">
                  <c:v>5.649</c:v>
                </c:pt>
                <c:pt idx="183">
                  <c:v>5.3789999999999996</c:v>
                </c:pt>
                <c:pt idx="184">
                  <c:v>5.4630000000000001</c:v>
                </c:pt>
                <c:pt idx="185">
                  <c:v>5.5919999999999996</c:v>
                </c:pt>
                <c:pt idx="186">
                  <c:v>5.0449999999999999</c:v>
                </c:pt>
                <c:pt idx="187">
                  <c:v>5.2850000000000001</c:v>
                </c:pt>
                <c:pt idx="188">
                  <c:v>5.5789999999999997</c:v>
                </c:pt>
                <c:pt idx="189">
                  <c:v>5.6710000000000003</c:v>
                </c:pt>
                <c:pt idx="190">
                  <c:v>5.6059999999999999</c:v>
                </c:pt>
                <c:pt idx="191">
                  <c:v>6.3949999999999996</c:v>
                </c:pt>
                <c:pt idx="192">
                  <c:v>6.34</c:v>
                </c:pt>
                <c:pt idx="193">
                  <c:v>6.4210000000000003</c:v>
                </c:pt>
                <c:pt idx="194">
                  <c:v>6.28</c:v>
                </c:pt>
                <c:pt idx="195">
                  <c:v>6.2089999999999996</c:v>
                </c:pt>
                <c:pt idx="196">
                  <c:v>6.0540000000000003</c:v>
                </c:pt>
                <c:pt idx="197">
                  <c:v>6.7370000000000001</c:v>
                </c:pt>
                <c:pt idx="198">
                  <c:v>6.766</c:v>
                </c:pt>
                <c:pt idx="199">
                  <c:v>6.5709999999999997</c:v>
                </c:pt>
                <c:pt idx="200">
                  <c:v>6.6660000000000004</c:v>
                </c:pt>
                <c:pt idx="201">
                  <c:v>6.3449999999999998</c:v>
                </c:pt>
                <c:pt idx="202">
                  <c:v>6.5609999999999999</c:v>
                </c:pt>
                <c:pt idx="203">
                  <c:v>6.2709999999999999</c:v>
                </c:pt>
                <c:pt idx="204">
                  <c:v>7.0570000000000004</c:v>
                </c:pt>
                <c:pt idx="205">
                  <c:v>7.0270000000000001</c:v>
                </c:pt>
                <c:pt idx="206">
                  <c:v>5.1340000000000003</c:v>
                </c:pt>
                <c:pt idx="207">
                  <c:v>7.5259999999999998</c:v>
                </c:pt>
                <c:pt idx="208">
                  <c:v>7.3019999999999996</c:v>
                </c:pt>
                <c:pt idx="209">
                  <c:v>7.0289999999999999</c:v>
                </c:pt>
                <c:pt idx="210">
                  <c:v>7.6630000000000003</c:v>
                </c:pt>
                <c:pt idx="211">
                  <c:v>6.7729999999999997</c:v>
                </c:pt>
                <c:pt idx="212">
                  <c:v>6.7249999999999996</c:v>
                </c:pt>
                <c:pt idx="213">
                  <c:v>6.8019999999999996</c:v>
                </c:pt>
                <c:pt idx="214">
                  <c:v>6.3780000000000001</c:v>
                </c:pt>
                <c:pt idx="215">
                  <c:v>6.8970000000000002</c:v>
                </c:pt>
                <c:pt idx="216">
                  <c:v>6.9480000000000004</c:v>
                </c:pt>
                <c:pt idx="217">
                  <c:v>5.8630000000000004</c:v>
                </c:pt>
                <c:pt idx="218">
                  <c:v>7.22</c:v>
                </c:pt>
                <c:pt idx="219">
                  <c:v>7.5739999999999998</c:v>
                </c:pt>
                <c:pt idx="220">
                  <c:v>8.0359999999999996</c:v>
                </c:pt>
                <c:pt idx="222">
                  <c:v>8.3409999999999993</c:v>
                </c:pt>
                <c:pt idx="236">
                  <c:v>4.4379999999999997</c:v>
                </c:pt>
                <c:pt idx="237">
                  <c:v>4.2919999999999998</c:v>
                </c:pt>
                <c:pt idx="238">
                  <c:v>4.5819999999999999</c:v>
                </c:pt>
                <c:pt idx="239">
                  <c:v>5.226</c:v>
                </c:pt>
                <c:pt idx="240">
                  <c:v>6.0039999999999996</c:v>
                </c:pt>
                <c:pt idx="241">
                  <c:v>7.0890000000000004</c:v>
                </c:pt>
                <c:pt idx="242">
                  <c:v>5.7149999999999999</c:v>
                </c:pt>
                <c:pt idx="243">
                  <c:v>6.2610000000000001</c:v>
                </c:pt>
                <c:pt idx="244">
                  <c:v>6.6040000000000001</c:v>
                </c:pt>
                <c:pt idx="245">
                  <c:v>6.649</c:v>
                </c:pt>
                <c:pt idx="246">
                  <c:v>7.0960000000000001</c:v>
                </c:pt>
                <c:pt idx="247">
                  <c:v>6.14</c:v>
                </c:pt>
                <c:pt idx="248">
                  <c:v>7.2460000000000004</c:v>
                </c:pt>
                <c:pt idx="249">
                  <c:v>7.4189999999999996</c:v>
                </c:pt>
                <c:pt idx="250">
                  <c:v>7.4240000000000004</c:v>
                </c:pt>
                <c:pt idx="251">
                  <c:v>7.4859999999999998</c:v>
                </c:pt>
                <c:pt idx="252">
                  <c:v>7.3049999999999997</c:v>
                </c:pt>
                <c:pt idx="253">
                  <c:v>7.5030000000000001</c:v>
                </c:pt>
                <c:pt idx="255">
                  <c:v>8.0660000000000007</c:v>
                </c:pt>
                <c:pt idx="257">
                  <c:v>8.0440000000000005</c:v>
                </c:pt>
                <c:pt idx="258">
                  <c:v>8.2789999999999999</c:v>
                </c:pt>
                <c:pt idx="259">
                  <c:v>7.1609999999999996</c:v>
                </c:pt>
                <c:pt idx="260">
                  <c:v>9.0399999999999991</c:v>
                </c:pt>
                <c:pt idx="261">
                  <c:v>9.1140000000000008</c:v>
                </c:pt>
                <c:pt idx="262">
                  <c:v>8.5869999999999997</c:v>
                </c:pt>
                <c:pt idx="263">
                  <c:v>8.8040000000000003</c:v>
                </c:pt>
                <c:pt idx="264">
                  <c:v>9.0030000000000001</c:v>
                </c:pt>
                <c:pt idx="265">
                  <c:v>8.9339999999999993</c:v>
                </c:pt>
                <c:pt idx="266">
                  <c:v>9.5670000000000002</c:v>
                </c:pt>
                <c:pt idx="267">
                  <c:v>9.3339999999999996</c:v>
                </c:pt>
                <c:pt idx="268">
                  <c:v>9.4960000000000004</c:v>
                </c:pt>
                <c:pt idx="269">
                  <c:v>8.6690000000000005</c:v>
                </c:pt>
                <c:pt idx="272">
                  <c:v>8.2449999999999992</c:v>
                </c:pt>
                <c:pt idx="273">
                  <c:v>6.2009999999999996</c:v>
                </c:pt>
                <c:pt idx="274">
                  <c:v>8.8949999999999996</c:v>
                </c:pt>
                <c:pt idx="275">
                  <c:v>8.5259999999999998</c:v>
                </c:pt>
                <c:pt idx="276">
                  <c:v>8.7899999999999991</c:v>
                </c:pt>
                <c:pt idx="277">
                  <c:v>7.8920000000000003</c:v>
                </c:pt>
                <c:pt idx="278">
                  <c:v>8.9260000000000002</c:v>
                </c:pt>
                <c:pt idx="279">
                  <c:v>8.4009999999999998</c:v>
                </c:pt>
                <c:pt idx="280">
                  <c:v>8.4260000000000002</c:v>
                </c:pt>
                <c:pt idx="281">
                  <c:v>8.1140000000000008</c:v>
                </c:pt>
                <c:pt idx="282">
                  <c:v>7.4749999999999996</c:v>
                </c:pt>
                <c:pt idx="283">
                  <c:v>8.2889999999999997</c:v>
                </c:pt>
                <c:pt idx="284">
                  <c:v>7.4029999999999996</c:v>
                </c:pt>
                <c:pt idx="286">
                  <c:v>8.4209999999999994</c:v>
                </c:pt>
                <c:pt idx="287">
                  <c:v>8.4619999999999997</c:v>
                </c:pt>
                <c:pt idx="292">
                  <c:v>6.0339999999999998</c:v>
                </c:pt>
                <c:pt idx="293">
                  <c:v>8.18</c:v>
                </c:pt>
                <c:pt idx="294">
                  <c:v>8.1300000000000008</c:v>
                </c:pt>
                <c:pt idx="295">
                  <c:v>8.2460000000000004</c:v>
                </c:pt>
                <c:pt idx="296">
                  <c:v>8.2219999999999995</c:v>
                </c:pt>
                <c:pt idx="297">
                  <c:v>8.2159999999999993</c:v>
                </c:pt>
                <c:pt idx="298">
                  <c:v>8.23</c:v>
                </c:pt>
                <c:pt idx="299">
                  <c:v>7.774</c:v>
                </c:pt>
                <c:pt idx="300">
                  <c:v>8.5139999999999993</c:v>
                </c:pt>
                <c:pt idx="301">
                  <c:v>9.157</c:v>
                </c:pt>
                <c:pt idx="302">
                  <c:v>8.4369999999999994</c:v>
                </c:pt>
                <c:pt idx="304">
                  <c:v>8.2379999999999995</c:v>
                </c:pt>
                <c:pt idx="305">
                  <c:v>8.3670000000000009</c:v>
                </c:pt>
                <c:pt idx="306">
                  <c:v>8.2029999999999994</c:v>
                </c:pt>
                <c:pt idx="308">
                  <c:v>8.1560000000000006</c:v>
                </c:pt>
                <c:pt idx="310">
                  <c:v>8.2609999999999992</c:v>
                </c:pt>
                <c:pt idx="312">
                  <c:v>8.1479999999999997</c:v>
                </c:pt>
                <c:pt idx="313">
                  <c:v>8.3160000000000007</c:v>
                </c:pt>
                <c:pt idx="314">
                  <c:v>8.3670000000000009</c:v>
                </c:pt>
                <c:pt idx="315">
                  <c:v>8.4009999999999998</c:v>
                </c:pt>
                <c:pt idx="316">
                  <c:v>8.3010000000000002</c:v>
                </c:pt>
                <c:pt idx="317">
                  <c:v>8.2530000000000001</c:v>
                </c:pt>
                <c:pt idx="318">
                  <c:v>8.2889999999999997</c:v>
                </c:pt>
                <c:pt idx="319">
                  <c:v>8.4789999999999992</c:v>
                </c:pt>
                <c:pt idx="324">
                  <c:v>5.4059999999999997</c:v>
                </c:pt>
                <c:pt idx="328">
                  <c:v>5.3639999999999999</c:v>
                </c:pt>
                <c:pt idx="330">
                  <c:v>5.2329999999999997</c:v>
                </c:pt>
                <c:pt idx="331">
                  <c:v>4.3719999999999999</c:v>
                </c:pt>
                <c:pt idx="332">
                  <c:v>6.4249999999999998</c:v>
                </c:pt>
                <c:pt idx="333">
                  <c:v>6.5670000000000002</c:v>
                </c:pt>
                <c:pt idx="334">
                  <c:v>5.4169999999999998</c:v>
                </c:pt>
                <c:pt idx="336">
                  <c:v>6.2770000000000001</c:v>
                </c:pt>
                <c:pt idx="338">
                  <c:v>5.6890000000000001</c:v>
                </c:pt>
                <c:pt idx="339">
                  <c:v>5.96</c:v>
                </c:pt>
                <c:pt idx="340">
                  <c:v>6.2060000000000004</c:v>
                </c:pt>
                <c:pt idx="341">
                  <c:v>6.3410000000000002</c:v>
                </c:pt>
                <c:pt idx="342">
                  <c:v>6.5010000000000003</c:v>
                </c:pt>
                <c:pt idx="343">
                  <c:v>6.7</c:v>
                </c:pt>
                <c:pt idx="344">
                  <c:v>6.3390000000000004</c:v>
                </c:pt>
                <c:pt idx="345">
                  <c:v>6.5359999999999996</c:v>
                </c:pt>
                <c:pt idx="346">
                  <c:v>6.5529999999999999</c:v>
                </c:pt>
              </c:numCache>
            </c:numRef>
          </c:xVal>
          <c:yVal>
            <c:numRef>
              <c:f>ECCA!$G$3:$G$350</c:f>
              <c:numCache>
                <c:formatCode>0.0_ </c:formatCode>
                <c:ptCount val="348"/>
                <c:pt idx="0">
                  <c:v>2.0209999999999999</c:v>
                </c:pt>
                <c:pt idx="1">
                  <c:v>2.194</c:v>
                </c:pt>
                <c:pt idx="2">
                  <c:v>2.2029999999999998</c:v>
                </c:pt>
                <c:pt idx="3">
                  <c:v>2.0659999999999998</c:v>
                </c:pt>
                <c:pt idx="4">
                  <c:v>2.3039999999999998</c:v>
                </c:pt>
                <c:pt idx="5">
                  <c:v>2.4910000000000001</c:v>
                </c:pt>
                <c:pt idx="6">
                  <c:v>2.6059999999999999</c:v>
                </c:pt>
                <c:pt idx="7">
                  <c:v>2.8050000000000002</c:v>
                </c:pt>
                <c:pt idx="8">
                  <c:v>3.323</c:v>
                </c:pt>
                <c:pt idx="9">
                  <c:v>3.5590000000000002</c:v>
                </c:pt>
                <c:pt idx="10">
                  <c:v>3.7589999999999999</c:v>
                </c:pt>
                <c:pt idx="11">
                  <c:v>3.5779999999999998</c:v>
                </c:pt>
                <c:pt idx="12">
                  <c:v>2.63</c:v>
                </c:pt>
                <c:pt idx="13">
                  <c:v>3.5009999999999999</c:v>
                </c:pt>
                <c:pt idx="14">
                  <c:v>1.804</c:v>
                </c:pt>
                <c:pt idx="15">
                  <c:v>1.893</c:v>
                </c:pt>
                <c:pt idx="16">
                  <c:v>1.917</c:v>
                </c:pt>
                <c:pt idx="17">
                  <c:v>1.9059999999999999</c:v>
                </c:pt>
                <c:pt idx="18">
                  <c:v>2.1150000000000002</c:v>
                </c:pt>
                <c:pt idx="19">
                  <c:v>1.9319999999999999</c:v>
                </c:pt>
                <c:pt idx="20">
                  <c:v>1.8740000000000001</c:v>
                </c:pt>
                <c:pt idx="29">
                  <c:v>1.859</c:v>
                </c:pt>
                <c:pt idx="30">
                  <c:v>1.8360000000000001</c:v>
                </c:pt>
                <c:pt idx="31">
                  <c:v>1.617</c:v>
                </c:pt>
                <c:pt idx="32">
                  <c:v>1.849</c:v>
                </c:pt>
                <c:pt idx="33">
                  <c:v>3.9750000000000001</c:v>
                </c:pt>
                <c:pt idx="34">
                  <c:v>3.8340000000000001</c:v>
                </c:pt>
                <c:pt idx="35">
                  <c:v>4.0460000000000003</c:v>
                </c:pt>
                <c:pt idx="36">
                  <c:v>4.2080000000000002</c:v>
                </c:pt>
                <c:pt idx="37">
                  <c:v>4.7460000000000004</c:v>
                </c:pt>
                <c:pt idx="38">
                  <c:v>4.5519999999999996</c:v>
                </c:pt>
                <c:pt idx="39">
                  <c:v>4.5469999999999997</c:v>
                </c:pt>
                <c:pt idx="40">
                  <c:v>4.8029999999999999</c:v>
                </c:pt>
                <c:pt idx="41">
                  <c:v>5.03</c:v>
                </c:pt>
                <c:pt idx="42">
                  <c:v>5.2270000000000003</c:v>
                </c:pt>
                <c:pt idx="43">
                  <c:v>5.2089999999999996</c:v>
                </c:pt>
                <c:pt idx="45">
                  <c:v>5.1630000000000003</c:v>
                </c:pt>
                <c:pt idx="46">
                  <c:v>4.556</c:v>
                </c:pt>
                <c:pt idx="47">
                  <c:v>4.0780000000000003</c:v>
                </c:pt>
                <c:pt idx="48">
                  <c:v>4.048</c:v>
                </c:pt>
                <c:pt idx="49">
                  <c:v>3.746</c:v>
                </c:pt>
                <c:pt idx="50">
                  <c:v>3.6749999999999998</c:v>
                </c:pt>
                <c:pt idx="51">
                  <c:v>3.6389999999999998</c:v>
                </c:pt>
                <c:pt idx="52">
                  <c:v>3.2029999999999998</c:v>
                </c:pt>
                <c:pt idx="53">
                  <c:v>3.0139999999999998</c:v>
                </c:pt>
                <c:pt idx="54">
                  <c:v>3.3079999999999998</c:v>
                </c:pt>
                <c:pt idx="55">
                  <c:v>3.4790000000000001</c:v>
                </c:pt>
                <c:pt idx="56">
                  <c:v>3.7360000000000002</c:v>
                </c:pt>
                <c:pt idx="57">
                  <c:v>5.6529999999999996</c:v>
                </c:pt>
                <c:pt idx="59">
                  <c:v>5.7690000000000001</c:v>
                </c:pt>
                <c:pt idx="60">
                  <c:v>6.9109999999999996</c:v>
                </c:pt>
                <c:pt idx="61">
                  <c:v>5.5069999999999997</c:v>
                </c:pt>
                <c:pt idx="62">
                  <c:v>7.4729999999999999</c:v>
                </c:pt>
                <c:pt idx="63">
                  <c:v>5.8849999999999998</c:v>
                </c:pt>
                <c:pt idx="64">
                  <c:v>3.8639999999999999</c:v>
                </c:pt>
                <c:pt idx="65">
                  <c:v>6.1029999999999998</c:v>
                </c:pt>
                <c:pt idx="66">
                  <c:v>5.9980000000000002</c:v>
                </c:pt>
                <c:pt idx="67">
                  <c:v>5.7130000000000001</c:v>
                </c:pt>
                <c:pt idx="68">
                  <c:v>7.2850000000000001</c:v>
                </c:pt>
                <c:pt idx="69">
                  <c:v>7.4589999999999996</c:v>
                </c:pt>
                <c:pt idx="70">
                  <c:v>6.9569999999999999</c:v>
                </c:pt>
                <c:pt idx="71">
                  <c:v>7.2809999999999997</c:v>
                </c:pt>
                <c:pt idx="72">
                  <c:v>7.3310000000000004</c:v>
                </c:pt>
                <c:pt idx="73">
                  <c:v>6.9580000000000002</c:v>
                </c:pt>
                <c:pt idx="74">
                  <c:v>6.96</c:v>
                </c:pt>
                <c:pt idx="75">
                  <c:v>5.8780000000000001</c:v>
                </c:pt>
                <c:pt idx="78">
                  <c:v>3.2229999999999999</c:v>
                </c:pt>
                <c:pt idx="79">
                  <c:v>3.1349999999999998</c:v>
                </c:pt>
                <c:pt idx="80">
                  <c:v>2.9740000000000002</c:v>
                </c:pt>
                <c:pt idx="81">
                  <c:v>3.673</c:v>
                </c:pt>
                <c:pt idx="82">
                  <c:v>4.3109999999999999</c:v>
                </c:pt>
                <c:pt idx="83">
                  <c:v>3.9689999999999999</c:v>
                </c:pt>
                <c:pt idx="85">
                  <c:v>4.2809999999999997</c:v>
                </c:pt>
                <c:pt idx="86">
                  <c:v>4.194</c:v>
                </c:pt>
                <c:pt idx="87">
                  <c:v>4.2480000000000002</c:v>
                </c:pt>
                <c:pt idx="89">
                  <c:v>3.972</c:v>
                </c:pt>
                <c:pt idx="90">
                  <c:v>4.0060000000000002</c:v>
                </c:pt>
                <c:pt idx="91">
                  <c:v>4.0819999999999999</c:v>
                </c:pt>
                <c:pt idx="92">
                  <c:v>5.0270000000000001</c:v>
                </c:pt>
                <c:pt idx="93">
                  <c:v>5.0640000000000001</c:v>
                </c:pt>
                <c:pt idx="94">
                  <c:v>5.4649999999999999</c:v>
                </c:pt>
                <c:pt idx="95">
                  <c:v>5.5789999999999997</c:v>
                </c:pt>
                <c:pt idx="96">
                  <c:v>5.2560000000000002</c:v>
                </c:pt>
                <c:pt idx="97">
                  <c:v>5.4189999999999996</c:v>
                </c:pt>
                <c:pt idx="98">
                  <c:v>5.4720000000000004</c:v>
                </c:pt>
                <c:pt idx="101">
                  <c:v>5.5369999999999999</c:v>
                </c:pt>
                <c:pt idx="102">
                  <c:v>5.17</c:v>
                </c:pt>
                <c:pt idx="103">
                  <c:v>5.9260000000000002</c:v>
                </c:pt>
                <c:pt idx="104">
                  <c:v>6.0430000000000001</c:v>
                </c:pt>
                <c:pt idx="109">
                  <c:v>6.0339999999999998</c:v>
                </c:pt>
                <c:pt idx="110">
                  <c:v>6.0060000000000002</c:v>
                </c:pt>
                <c:pt idx="111">
                  <c:v>6.1820000000000004</c:v>
                </c:pt>
                <c:pt idx="112">
                  <c:v>6.2930000000000001</c:v>
                </c:pt>
                <c:pt idx="113">
                  <c:v>5.6040000000000001</c:v>
                </c:pt>
                <c:pt idx="114">
                  <c:v>6.0590000000000002</c:v>
                </c:pt>
                <c:pt idx="115">
                  <c:v>6.6269999999999998</c:v>
                </c:pt>
                <c:pt idx="116">
                  <c:v>6.7249999999999996</c:v>
                </c:pt>
                <c:pt idx="117">
                  <c:v>4.6779999999999999</c:v>
                </c:pt>
                <c:pt idx="118">
                  <c:v>6.0910000000000002</c:v>
                </c:pt>
                <c:pt idx="119">
                  <c:v>3.944</c:v>
                </c:pt>
                <c:pt idx="121">
                  <c:v>3.2149999999999999</c:v>
                </c:pt>
                <c:pt idx="122">
                  <c:v>6.6139999999999999</c:v>
                </c:pt>
                <c:pt idx="123">
                  <c:v>6.47</c:v>
                </c:pt>
                <c:pt idx="124">
                  <c:v>5.7770000000000001</c:v>
                </c:pt>
                <c:pt idx="125">
                  <c:v>5.3070000000000004</c:v>
                </c:pt>
                <c:pt idx="126">
                  <c:v>5.2649999999999997</c:v>
                </c:pt>
                <c:pt idx="127">
                  <c:v>4.641</c:v>
                </c:pt>
                <c:pt idx="128">
                  <c:v>5.5910000000000002</c:v>
                </c:pt>
                <c:pt idx="129">
                  <c:v>4.7549999999999999</c:v>
                </c:pt>
                <c:pt idx="130">
                  <c:v>4.3289999999999997</c:v>
                </c:pt>
                <c:pt idx="131">
                  <c:v>3.62</c:v>
                </c:pt>
                <c:pt idx="132">
                  <c:v>3.5939999999999999</c:v>
                </c:pt>
                <c:pt idx="138">
                  <c:v>3.91</c:v>
                </c:pt>
                <c:pt idx="139">
                  <c:v>3.8079999999999998</c:v>
                </c:pt>
                <c:pt idx="140">
                  <c:v>4.59</c:v>
                </c:pt>
                <c:pt idx="142">
                  <c:v>4.7210000000000001</c:v>
                </c:pt>
                <c:pt idx="143">
                  <c:v>5.1580000000000004</c:v>
                </c:pt>
                <c:pt idx="144">
                  <c:v>5.7430000000000003</c:v>
                </c:pt>
                <c:pt idx="145">
                  <c:v>5.7969999999999997</c:v>
                </c:pt>
                <c:pt idx="147">
                  <c:v>5.9619999999999997</c:v>
                </c:pt>
                <c:pt idx="148">
                  <c:v>5.6180000000000003</c:v>
                </c:pt>
                <c:pt idx="149">
                  <c:v>5.1269999999999998</c:v>
                </c:pt>
                <c:pt idx="150">
                  <c:v>6.2460000000000004</c:v>
                </c:pt>
                <c:pt idx="151">
                  <c:v>6.0869999999999997</c:v>
                </c:pt>
                <c:pt idx="152">
                  <c:v>4.3840000000000003</c:v>
                </c:pt>
                <c:pt idx="154">
                  <c:v>6.2960000000000003</c:v>
                </c:pt>
                <c:pt idx="155">
                  <c:v>5.9219999999999997</c:v>
                </c:pt>
                <c:pt idx="156">
                  <c:v>5.1319999999999997</c:v>
                </c:pt>
                <c:pt idx="157">
                  <c:v>6.399</c:v>
                </c:pt>
                <c:pt idx="158">
                  <c:v>6.2640000000000002</c:v>
                </c:pt>
                <c:pt idx="159">
                  <c:v>6.2969999999999997</c:v>
                </c:pt>
                <c:pt idx="160">
                  <c:v>6.2949999999999999</c:v>
                </c:pt>
                <c:pt idx="161">
                  <c:v>6.2469999999999999</c:v>
                </c:pt>
                <c:pt idx="162">
                  <c:v>6.2030000000000003</c:v>
                </c:pt>
                <c:pt idx="163">
                  <c:v>7.33</c:v>
                </c:pt>
                <c:pt idx="164">
                  <c:v>7.1619999999999999</c:v>
                </c:pt>
                <c:pt idx="165">
                  <c:v>5.9539999999999997</c:v>
                </c:pt>
                <c:pt idx="166">
                  <c:v>6.8019999999999996</c:v>
                </c:pt>
                <c:pt idx="167">
                  <c:v>7.0949999999999998</c:v>
                </c:pt>
                <c:pt idx="168">
                  <c:v>7.093</c:v>
                </c:pt>
                <c:pt idx="169">
                  <c:v>7.0670000000000002</c:v>
                </c:pt>
                <c:pt idx="170">
                  <c:v>7.1630000000000003</c:v>
                </c:pt>
                <c:pt idx="171">
                  <c:v>7.4349999999999996</c:v>
                </c:pt>
                <c:pt idx="172">
                  <c:v>7.157</c:v>
                </c:pt>
                <c:pt idx="173">
                  <c:v>7.2610000000000001</c:v>
                </c:pt>
                <c:pt idx="176">
                  <c:v>7.8010000000000002</c:v>
                </c:pt>
                <c:pt idx="177">
                  <c:v>7.5270000000000001</c:v>
                </c:pt>
                <c:pt idx="178">
                  <c:v>7.8490000000000002</c:v>
                </c:pt>
                <c:pt idx="179">
                  <c:v>7.5460000000000003</c:v>
                </c:pt>
                <c:pt idx="180">
                  <c:v>8.0210000000000008</c:v>
                </c:pt>
                <c:pt idx="181">
                  <c:v>7.8780000000000001</c:v>
                </c:pt>
                <c:pt idx="182">
                  <c:v>8.2270000000000003</c:v>
                </c:pt>
                <c:pt idx="183">
                  <c:v>7</c:v>
                </c:pt>
                <c:pt idx="184">
                  <c:v>8.0180000000000007</c:v>
                </c:pt>
                <c:pt idx="185">
                  <c:v>8.0570000000000004</c:v>
                </c:pt>
                <c:pt idx="186">
                  <c:v>4.3310000000000004</c:v>
                </c:pt>
                <c:pt idx="187">
                  <c:v>7.6189999999999998</c:v>
                </c:pt>
                <c:pt idx="188">
                  <c:v>8.1989999999999998</c:v>
                </c:pt>
                <c:pt idx="189">
                  <c:v>8.1430000000000007</c:v>
                </c:pt>
                <c:pt idx="190">
                  <c:v>8.1890000000000001</c:v>
                </c:pt>
                <c:pt idx="191">
                  <c:v>8.7080000000000002</c:v>
                </c:pt>
                <c:pt idx="192">
                  <c:v>8.5830000000000002</c:v>
                </c:pt>
                <c:pt idx="193">
                  <c:v>8.8580000000000005</c:v>
                </c:pt>
                <c:pt idx="194">
                  <c:v>8.8989999999999991</c:v>
                </c:pt>
                <c:pt idx="195">
                  <c:v>8.9280000000000008</c:v>
                </c:pt>
                <c:pt idx="196">
                  <c:v>8.6940000000000008</c:v>
                </c:pt>
                <c:pt idx="197">
                  <c:v>8.8670000000000009</c:v>
                </c:pt>
                <c:pt idx="198">
                  <c:v>9.1170000000000009</c:v>
                </c:pt>
                <c:pt idx="199">
                  <c:v>8.9139999999999997</c:v>
                </c:pt>
                <c:pt idx="200">
                  <c:v>8.8360000000000003</c:v>
                </c:pt>
                <c:pt idx="201">
                  <c:v>8.9480000000000004</c:v>
                </c:pt>
                <c:pt idx="202">
                  <c:v>9.1969999999999992</c:v>
                </c:pt>
                <c:pt idx="203">
                  <c:v>8.7769999999999992</c:v>
                </c:pt>
                <c:pt idx="204">
                  <c:v>7.0019999999999998</c:v>
                </c:pt>
                <c:pt idx="205">
                  <c:v>9.2690000000000001</c:v>
                </c:pt>
                <c:pt idx="206">
                  <c:v>7.524</c:v>
                </c:pt>
                <c:pt idx="207">
                  <c:v>8.2089999999999996</c:v>
                </c:pt>
                <c:pt idx="208">
                  <c:v>9.2140000000000004</c:v>
                </c:pt>
                <c:pt idx="209">
                  <c:v>8.9410000000000007</c:v>
                </c:pt>
                <c:pt idx="210">
                  <c:v>8.4469999999999992</c:v>
                </c:pt>
                <c:pt idx="211">
                  <c:v>9.6539999999999999</c:v>
                </c:pt>
                <c:pt idx="212">
                  <c:v>9.3179999999999996</c:v>
                </c:pt>
                <c:pt idx="213">
                  <c:v>9.4789999999999992</c:v>
                </c:pt>
                <c:pt idx="214">
                  <c:v>5.3449999999999998</c:v>
                </c:pt>
                <c:pt idx="215">
                  <c:v>9.6649999999999991</c:v>
                </c:pt>
                <c:pt idx="216">
                  <c:v>9.2989999999999995</c:v>
                </c:pt>
                <c:pt idx="217">
                  <c:v>8.3879999999999999</c:v>
                </c:pt>
                <c:pt idx="218">
                  <c:v>9.6319999999999997</c:v>
                </c:pt>
                <c:pt idx="219">
                  <c:v>9.641</c:v>
                </c:pt>
                <c:pt idx="220">
                  <c:v>10.077</c:v>
                </c:pt>
                <c:pt idx="222">
                  <c:v>10.199999999999999</c:v>
                </c:pt>
                <c:pt idx="236">
                  <c:v>4.8280000000000003</c:v>
                </c:pt>
                <c:pt idx="237">
                  <c:v>4.4850000000000003</c:v>
                </c:pt>
                <c:pt idx="238">
                  <c:v>4.9329999999999998</c:v>
                </c:pt>
                <c:pt idx="239">
                  <c:v>5.0410000000000004</c:v>
                </c:pt>
                <c:pt idx="240">
                  <c:v>6.7430000000000003</c:v>
                </c:pt>
                <c:pt idx="241">
                  <c:v>9.4130000000000003</c:v>
                </c:pt>
                <c:pt idx="242">
                  <c:v>5.3810000000000002</c:v>
                </c:pt>
                <c:pt idx="243">
                  <c:v>6.4260000000000002</c:v>
                </c:pt>
                <c:pt idx="244">
                  <c:v>8.6189999999999998</c:v>
                </c:pt>
                <c:pt idx="245">
                  <c:v>8.6929999999999996</c:v>
                </c:pt>
                <c:pt idx="246">
                  <c:v>8.5399999999999991</c:v>
                </c:pt>
                <c:pt idx="247">
                  <c:v>7.9089999999999998</c:v>
                </c:pt>
                <c:pt idx="248">
                  <c:v>9.6300000000000008</c:v>
                </c:pt>
                <c:pt idx="249">
                  <c:v>9.5440000000000005</c:v>
                </c:pt>
                <c:pt idx="250">
                  <c:v>9.6750000000000007</c:v>
                </c:pt>
                <c:pt idx="251">
                  <c:v>9.6690000000000005</c:v>
                </c:pt>
                <c:pt idx="252">
                  <c:v>9.8209999999999997</c:v>
                </c:pt>
                <c:pt idx="253">
                  <c:v>10.127000000000001</c:v>
                </c:pt>
                <c:pt idx="255">
                  <c:v>11.46</c:v>
                </c:pt>
                <c:pt idx="257">
                  <c:v>11.929</c:v>
                </c:pt>
                <c:pt idx="258">
                  <c:v>12.097</c:v>
                </c:pt>
                <c:pt idx="259">
                  <c:v>7.2910000000000004</c:v>
                </c:pt>
                <c:pt idx="260">
                  <c:v>11.500999999999999</c:v>
                </c:pt>
                <c:pt idx="261">
                  <c:v>11.507999999999999</c:v>
                </c:pt>
                <c:pt idx="262">
                  <c:v>11.709</c:v>
                </c:pt>
                <c:pt idx="263">
                  <c:v>11.766999999999999</c:v>
                </c:pt>
                <c:pt idx="264">
                  <c:v>11.923999999999999</c:v>
                </c:pt>
                <c:pt idx="265">
                  <c:v>11.353999999999999</c:v>
                </c:pt>
                <c:pt idx="266">
                  <c:v>12.349</c:v>
                </c:pt>
                <c:pt idx="267">
                  <c:v>12.117000000000001</c:v>
                </c:pt>
                <c:pt idx="268">
                  <c:v>12.141999999999999</c:v>
                </c:pt>
                <c:pt idx="269">
                  <c:v>11.891</c:v>
                </c:pt>
                <c:pt idx="272">
                  <c:v>12.052</c:v>
                </c:pt>
                <c:pt idx="273">
                  <c:v>7.1289999999999996</c:v>
                </c:pt>
                <c:pt idx="274">
                  <c:v>12.374000000000001</c:v>
                </c:pt>
                <c:pt idx="275">
                  <c:v>11.922000000000001</c:v>
                </c:pt>
                <c:pt idx="276">
                  <c:v>11.762</c:v>
                </c:pt>
                <c:pt idx="277">
                  <c:v>11.02</c:v>
                </c:pt>
                <c:pt idx="278">
                  <c:v>12.298</c:v>
                </c:pt>
                <c:pt idx="279">
                  <c:v>12.324</c:v>
                </c:pt>
                <c:pt idx="280">
                  <c:v>12.59</c:v>
                </c:pt>
                <c:pt idx="281">
                  <c:v>11.83</c:v>
                </c:pt>
                <c:pt idx="282">
                  <c:v>10.708</c:v>
                </c:pt>
                <c:pt idx="283">
                  <c:v>12.41</c:v>
                </c:pt>
                <c:pt idx="284">
                  <c:v>10.622</c:v>
                </c:pt>
                <c:pt idx="286">
                  <c:v>12.25</c:v>
                </c:pt>
                <c:pt idx="287">
                  <c:v>12.206</c:v>
                </c:pt>
                <c:pt idx="292">
                  <c:v>6.8710000000000004</c:v>
                </c:pt>
                <c:pt idx="293">
                  <c:v>11.471</c:v>
                </c:pt>
                <c:pt idx="294">
                  <c:v>11.477</c:v>
                </c:pt>
                <c:pt idx="295">
                  <c:v>11.218999999999999</c:v>
                </c:pt>
                <c:pt idx="296">
                  <c:v>11.388999999999999</c:v>
                </c:pt>
                <c:pt idx="297">
                  <c:v>11.672000000000001</c:v>
                </c:pt>
                <c:pt idx="298">
                  <c:v>11.855</c:v>
                </c:pt>
                <c:pt idx="299">
                  <c:v>11.169</c:v>
                </c:pt>
                <c:pt idx="300">
                  <c:v>11.869</c:v>
                </c:pt>
                <c:pt idx="301">
                  <c:v>11.678000000000001</c:v>
                </c:pt>
                <c:pt idx="302">
                  <c:v>12.161</c:v>
                </c:pt>
                <c:pt idx="304">
                  <c:v>11.91</c:v>
                </c:pt>
                <c:pt idx="305">
                  <c:v>12.028</c:v>
                </c:pt>
                <c:pt idx="306">
                  <c:v>12.090999999999999</c:v>
                </c:pt>
                <c:pt idx="308">
                  <c:v>11.84</c:v>
                </c:pt>
                <c:pt idx="310">
                  <c:v>11.96</c:v>
                </c:pt>
                <c:pt idx="312">
                  <c:v>12.077</c:v>
                </c:pt>
                <c:pt idx="313">
                  <c:v>12.186</c:v>
                </c:pt>
                <c:pt idx="314">
                  <c:v>12.259</c:v>
                </c:pt>
                <c:pt idx="315">
                  <c:v>12.289</c:v>
                </c:pt>
                <c:pt idx="316">
                  <c:v>12.272</c:v>
                </c:pt>
                <c:pt idx="317">
                  <c:v>12.455</c:v>
                </c:pt>
                <c:pt idx="318">
                  <c:v>12.281000000000001</c:v>
                </c:pt>
                <c:pt idx="319">
                  <c:v>12.391999999999999</c:v>
                </c:pt>
                <c:pt idx="324">
                  <c:v>7.0750000000000002</c:v>
                </c:pt>
                <c:pt idx="328">
                  <c:v>6.9630000000000001</c:v>
                </c:pt>
                <c:pt idx="330">
                  <c:v>7.0890000000000004</c:v>
                </c:pt>
                <c:pt idx="331">
                  <c:v>5.7949999999999999</c:v>
                </c:pt>
                <c:pt idx="332">
                  <c:v>10.532999999999999</c:v>
                </c:pt>
                <c:pt idx="333">
                  <c:v>11.504</c:v>
                </c:pt>
                <c:pt idx="334">
                  <c:v>7.6989999999999998</c:v>
                </c:pt>
                <c:pt idx="336">
                  <c:v>9.8970000000000002</c:v>
                </c:pt>
                <c:pt idx="338">
                  <c:v>8.8469999999999995</c:v>
                </c:pt>
                <c:pt idx="339">
                  <c:v>9.1690000000000005</c:v>
                </c:pt>
                <c:pt idx="340">
                  <c:v>9.5730000000000004</c:v>
                </c:pt>
                <c:pt idx="341">
                  <c:v>9.7870000000000008</c:v>
                </c:pt>
                <c:pt idx="342">
                  <c:v>10.058</c:v>
                </c:pt>
                <c:pt idx="343">
                  <c:v>10.147</c:v>
                </c:pt>
                <c:pt idx="344">
                  <c:v>9.7270000000000003</c:v>
                </c:pt>
                <c:pt idx="345">
                  <c:v>9.8789999999999996</c:v>
                </c:pt>
                <c:pt idx="346">
                  <c:v>9.2040000000000006</c:v>
                </c:pt>
              </c:numCache>
            </c:numRef>
          </c:yVal>
          <c:smooth val="0"/>
        </c:ser>
        <c:ser>
          <c:idx val="0"/>
          <c:order val="0"/>
          <c:tx>
            <c:v>Combline</c:v>
          </c:tx>
          <c:spPr>
            <a:ln w="28575">
              <a:noFill/>
            </a:ln>
          </c:spPr>
          <c:marker>
            <c:symbol val="diamond"/>
            <c:size val="7"/>
            <c:spPr>
              <a:solidFill>
                <a:schemeClr val="tx1"/>
              </a:solidFill>
              <a:ln>
                <a:noFill/>
              </a:ln>
            </c:spPr>
          </c:marker>
          <c:xVal>
            <c:numRef>
              <c:f>ECCA!$W$3:$W$241</c:f>
              <c:numCache>
                <c:formatCode>0.0_ </c:formatCode>
                <c:ptCount val="239"/>
                <c:pt idx="0">
                  <c:v>-1.4396814</c:v>
                </c:pt>
                <c:pt idx="1">
                  <c:v>-1.2986423</c:v>
                </c:pt>
                <c:pt idx="2">
                  <c:v>-1.4594106</c:v>
                </c:pt>
                <c:pt idx="3">
                  <c:v>-1.4175886</c:v>
                </c:pt>
                <c:pt idx="4">
                  <c:v>-1.3735511</c:v>
                </c:pt>
                <c:pt idx="5">
                  <c:v>-1.4208109</c:v>
                </c:pt>
                <c:pt idx="6">
                  <c:v>-1.4351688</c:v>
                </c:pt>
                <c:pt idx="7">
                  <c:v>-1.8385777000000001</c:v>
                </c:pt>
                <c:pt idx="8">
                  <c:v>-1.8385777000000001</c:v>
                </c:pt>
                <c:pt idx="9">
                  <c:v>-1.8920249</c:v>
                </c:pt>
                <c:pt idx="10">
                  <c:v>-1.9264117999999999</c:v>
                </c:pt>
                <c:pt idx="11">
                  <c:v>-1.7640131999999999</c:v>
                </c:pt>
                <c:pt idx="12">
                  <c:v>-1.8432835000000001</c:v>
                </c:pt>
                <c:pt idx="13">
                  <c:v>-1.3886707</c:v>
                </c:pt>
                <c:pt idx="14">
                  <c:v>-1.6319840000000001</c:v>
                </c:pt>
                <c:pt idx="15">
                  <c:v>-2.1517129000000002</c:v>
                </c:pt>
                <c:pt idx="16">
                  <c:v>-2.0544462999999999</c:v>
                </c:pt>
                <c:pt idx="17">
                  <c:v>-1.8300388999999999</c:v>
                </c:pt>
                <c:pt idx="18">
                  <c:v>-1.9960176000000001</c:v>
                </c:pt>
                <c:pt idx="19">
                  <c:v>-2.1383179999999999</c:v>
                </c:pt>
                <c:pt idx="20">
                  <c:v>-2.1783101999999999</c:v>
                </c:pt>
                <c:pt idx="21">
                  <c:v>-2.3189282000000002</c:v>
                </c:pt>
                <c:pt idx="22">
                  <c:v>-2.5132637999999998</c:v>
                </c:pt>
                <c:pt idx="23">
                  <c:v>-2.4549610999999998</c:v>
                </c:pt>
                <c:pt idx="24">
                  <c:v>-2.1164681999999999</c:v>
                </c:pt>
                <c:pt idx="25">
                  <c:v>-2.2465478999999999</c:v>
                </c:pt>
                <c:pt idx="26">
                  <c:v>-2.3316482000000001</c:v>
                </c:pt>
                <c:pt idx="27">
                  <c:v>-2.1373888999999999</c:v>
                </c:pt>
                <c:pt idx="28">
                  <c:v>-2.2944251000000002</c:v>
                </c:pt>
                <c:pt idx="29">
                  <c:v>-2.5385520000000001</c:v>
                </c:pt>
                <c:pt idx="30">
                  <c:v>-2.4135854000000001</c:v>
                </c:pt>
                <c:pt idx="31">
                  <c:v>-2.3957891999999998</c:v>
                </c:pt>
                <c:pt idx="32">
                  <c:v>-2.2563333999999999</c:v>
                </c:pt>
                <c:pt idx="33">
                  <c:v>-2.8549698999999999</c:v>
                </c:pt>
                <c:pt idx="34">
                  <c:v>-2.5218368</c:v>
                </c:pt>
                <c:pt idx="35">
                  <c:v>-2.5657298000000002</c:v>
                </c:pt>
                <c:pt idx="36">
                  <c:v>-2.5065295000000001</c:v>
                </c:pt>
                <c:pt idx="37">
                  <c:v>-2.5162871999999998</c:v>
                </c:pt>
                <c:pt idx="38">
                  <c:v>-2.3978663999999998</c:v>
                </c:pt>
                <c:pt idx="39">
                  <c:v>-2.7286907</c:v>
                </c:pt>
                <c:pt idx="40">
                  <c:v>-2.7228976999999999</c:v>
                </c:pt>
                <c:pt idx="41">
                  <c:v>-2.7927105000000001</c:v>
                </c:pt>
                <c:pt idx="42">
                  <c:v>-2.6394886</c:v>
                </c:pt>
                <c:pt idx="43">
                  <c:v>-3.0434176000000002</c:v>
                </c:pt>
                <c:pt idx="44">
                  <c:v>3.1606128</c:v>
                </c:pt>
                <c:pt idx="45">
                  <c:v>5.3414660999999999</c:v>
                </c:pt>
                <c:pt idx="46">
                  <c:v>5.3983594000000004</c:v>
                </c:pt>
                <c:pt idx="47">
                  <c:v>5.4859014000000004</c:v>
                </c:pt>
                <c:pt idx="48">
                  <c:v>5.4352909</c:v>
                </c:pt>
                <c:pt idx="49">
                  <c:v>5.4640649999999997</c:v>
                </c:pt>
                <c:pt idx="50">
                  <c:v>5.6638915000000001</c:v>
                </c:pt>
                <c:pt idx="51">
                  <c:v>5.3812578999999996</c:v>
                </c:pt>
                <c:pt idx="52">
                  <c:v>5.4584058000000004</c:v>
                </c:pt>
                <c:pt idx="53">
                  <c:v>5.7682589000000002</c:v>
                </c:pt>
                <c:pt idx="54">
                  <c:v>5.7892213000000003</c:v>
                </c:pt>
                <c:pt idx="55">
                  <c:v>5.9305541000000002</c:v>
                </c:pt>
                <c:pt idx="56">
                  <c:v>5.4566422000000001</c:v>
                </c:pt>
                <c:pt idx="57">
                  <c:v>5.5499330999999996</c:v>
                </c:pt>
                <c:pt idx="58">
                  <c:v>5.4012621000000003</c:v>
                </c:pt>
                <c:pt idx="59">
                  <c:v>5.3468333000000001</c:v>
                </c:pt>
                <c:pt idx="60">
                  <c:v>5.5939424000000004</c:v>
                </c:pt>
                <c:pt idx="61">
                  <c:v>5.6860897000000001</c:v>
                </c:pt>
                <c:pt idx="62">
                  <c:v>5.5571948999999998</c:v>
                </c:pt>
                <c:pt idx="63">
                  <c:v>6.315607</c:v>
                </c:pt>
                <c:pt idx="64">
                  <c:v>6.3715593999999998</c:v>
                </c:pt>
                <c:pt idx="65">
                  <c:v>5.8935846999999999</c:v>
                </c:pt>
                <c:pt idx="66">
                  <c:v>6.0864256000000001</c:v>
                </c:pt>
                <c:pt idx="67">
                  <c:v>8.6153867260000006</c:v>
                </c:pt>
                <c:pt idx="68">
                  <c:v>9.0183842409999997</c:v>
                </c:pt>
                <c:pt idx="69">
                  <c:v>8.7388326450000005</c:v>
                </c:pt>
                <c:pt idx="70">
                  <c:v>9.1051019919999998</c:v>
                </c:pt>
                <c:pt idx="71">
                  <c:v>8.746012812</c:v>
                </c:pt>
                <c:pt idx="72">
                  <c:v>8.8072056589999992</c:v>
                </c:pt>
                <c:pt idx="73">
                  <c:v>8.5268437860000006</c:v>
                </c:pt>
                <c:pt idx="74">
                  <c:v>8.9273322549999996</c:v>
                </c:pt>
                <c:pt idx="75">
                  <c:v>8.5933017029999998</c:v>
                </c:pt>
                <c:pt idx="76">
                  <c:v>8.482923328</c:v>
                </c:pt>
                <c:pt idx="77">
                  <c:v>8.9318635430000004</c:v>
                </c:pt>
                <c:pt idx="79">
                  <c:v>0.99060875999999998</c:v>
                </c:pt>
                <c:pt idx="80">
                  <c:v>1.4594323</c:v>
                </c:pt>
                <c:pt idx="81">
                  <c:v>1.5910477999999999</c:v>
                </c:pt>
                <c:pt idx="82">
                  <c:v>1.5829865000000001</c:v>
                </c:pt>
                <c:pt idx="83">
                  <c:v>1.5717885</c:v>
                </c:pt>
                <c:pt idx="84">
                  <c:v>1.7693184</c:v>
                </c:pt>
                <c:pt idx="85">
                  <c:v>1.9510273</c:v>
                </c:pt>
                <c:pt idx="86">
                  <c:v>1.9380676999999999</c:v>
                </c:pt>
                <c:pt idx="87">
                  <c:v>1.9185074</c:v>
                </c:pt>
                <c:pt idx="88">
                  <c:v>2.0683682999999999</c:v>
                </c:pt>
                <c:pt idx="89">
                  <c:v>2.2174390000000002</c:v>
                </c:pt>
                <c:pt idx="90">
                  <c:v>2.1934110000000002</c:v>
                </c:pt>
                <c:pt idx="91">
                  <c:v>2.2542341000000001</c:v>
                </c:pt>
                <c:pt idx="92">
                  <c:v>2.0327557999999999</c:v>
                </c:pt>
                <c:pt idx="93">
                  <c:v>2.4709048</c:v>
                </c:pt>
                <c:pt idx="94">
                  <c:v>2.7520232</c:v>
                </c:pt>
                <c:pt idx="95">
                  <c:v>2.5964429</c:v>
                </c:pt>
                <c:pt idx="96">
                  <c:v>2.7701273999999998</c:v>
                </c:pt>
                <c:pt idx="97">
                  <c:v>2.8719948999999998</c:v>
                </c:pt>
                <c:pt idx="98">
                  <c:v>2.7375845000000001</c:v>
                </c:pt>
                <c:pt idx="99">
                  <c:v>2.8049360000000001</c:v>
                </c:pt>
                <c:pt idx="100">
                  <c:v>3.2231231999999999</c:v>
                </c:pt>
                <c:pt idx="101">
                  <c:v>3.1176377999999998</c:v>
                </c:pt>
                <c:pt idx="102">
                  <c:v>3.1645110000000001</c:v>
                </c:pt>
                <c:pt idx="103">
                  <c:v>2.9321193999999999</c:v>
                </c:pt>
                <c:pt idx="104">
                  <c:v>3.2435518999999999</c:v>
                </c:pt>
                <c:pt idx="105">
                  <c:v>3.3345410000000002</c:v>
                </c:pt>
                <c:pt idx="106">
                  <c:v>3.3128310999999999</c:v>
                </c:pt>
                <c:pt idx="107">
                  <c:v>3.3816801000000001</c:v>
                </c:pt>
                <c:pt idx="108">
                  <c:v>3.9013968999999999</c:v>
                </c:pt>
                <c:pt idx="109">
                  <c:v>3.9872413</c:v>
                </c:pt>
                <c:pt idx="110">
                  <c:v>3.5731999999999999</c:v>
                </c:pt>
                <c:pt idx="111">
                  <c:v>4.1596482999999997</c:v>
                </c:pt>
                <c:pt idx="112">
                  <c:v>4.2528310999999999</c:v>
                </c:pt>
                <c:pt idx="113">
                  <c:v>4.1807404000000004</c:v>
                </c:pt>
                <c:pt idx="114">
                  <c:v>-1.4396814</c:v>
                </c:pt>
                <c:pt idx="115">
                  <c:v>-1.2986423</c:v>
                </c:pt>
                <c:pt idx="116">
                  <c:v>-1.4594106</c:v>
                </c:pt>
                <c:pt idx="117">
                  <c:v>-1.4175886</c:v>
                </c:pt>
                <c:pt idx="118">
                  <c:v>-1.3735511</c:v>
                </c:pt>
                <c:pt idx="119">
                  <c:v>-1.4208109</c:v>
                </c:pt>
                <c:pt idx="120">
                  <c:v>-1.4351688</c:v>
                </c:pt>
                <c:pt idx="121">
                  <c:v>-1.8385777000000001</c:v>
                </c:pt>
                <c:pt idx="122">
                  <c:v>-1.8385777000000001</c:v>
                </c:pt>
                <c:pt idx="123">
                  <c:v>-1.8920249</c:v>
                </c:pt>
                <c:pt idx="124">
                  <c:v>-1.9264117999999999</c:v>
                </c:pt>
                <c:pt idx="125">
                  <c:v>-1.7640131999999999</c:v>
                </c:pt>
                <c:pt idx="126">
                  <c:v>-1.8432835000000001</c:v>
                </c:pt>
                <c:pt idx="127">
                  <c:v>-1.3886707</c:v>
                </c:pt>
                <c:pt idx="128">
                  <c:v>-1.6319840000000001</c:v>
                </c:pt>
                <c:pt idx="129">
                  <c:v>-2.1517129000000002</c:v>
                </c:pt>
                <c:pt idx="130">
                  <c:v>-2.0544462999999999</c:v>
                </c:pt>
                <c:pt idx="131">
                  <c:v>-1.8300388999999999</c:v>
                </c:pt>
                <c:pt idx="132">
                  <c:v>-1.9960176000000001</c:v>
                </c:pt>
                <c:pt idx="133">
                  <c:v>-2.1383179999999999</c:v>
                </c:pt>
                <c:pt idx="134">
                  <c:v>-2.1783101999999999</c:v>
                </c:pt>
                <c:pt idx="135">
                  <c:v>-2.3189282000000002</c:v>
                </c:pt>
                <c:pt idx="136">
                  <c:v>-2.5132637999999998</c:v>
                </c:pt>
                <c:pt idx="137">
                  <c:v>-2.4549610999999998</c:v>
                </c:pt>
                <c:pt idx="138">
                  <c:v>-2.1164681999999999</c:v>
                </c:pt>
                <c:pt idx="139">
                  <c:v>-2.2465478999999999</c:v>
                </c:pt>
                <c:pt idx="140">
                  <c:v>-2.3316482000000001</c:v>
                </c:pt>
                <c:pt idx="141">
                  <c:v>-2.1373888999999999</c:v>
                </c:pt>
                <c:pt idx="142">
                  <c:v>-2.2944251000000002</c:v>
                </c:pt>
                <c:pt idx="143">
                  <c:v>-2.5385520000000001</c:v>
                </c:pt>
                <c:pt idx="144">
                  <c:v>-2.4135854000000001</c:v>
                </c:pt>
                <c:pt idx="145">
                  <c:v>-2.3957891999999998</c:v>
                </c:pt>
                <c:pt idx="146">
                  <c:v>-2.2563333999999999</c:v>
                </c:pt>
                <c:pt idx="147">
                  <c:v>-2.8549698999999999</c:v>
                </c:pt>
                <c:pt idx="148">
                  <c:v>-2.5218368</c:v>
                </c:pt>
                <c:pt idx="149">
                  <c:v>-2.5657298000000002</c:v>
                </c:pt>
                <c:pt idx="150">
                  <c:v>-2.5065295000000001</c:v>
                </c:pt>
                <c:pt idx="151">
                  <c:v>-2.5162871999999998</c:v>
                </c:pt>
                <c:pt idx="152">
                  <c:v>-2.3978663999999998</c:v>
                </c:pt>
                <c:pt idx="153">
                  <c:v>-2.7286907</c:v>
                </c:pt>
                <c:pt idx="154">
                  <c:v>-2.7228976999999999</c:v>
                </c:pt>
                <c:pt idx="155">
                  <c:v>-2.7927105000000001</c:v>
                </c:pt>
                <c:pt idx="156">
                  <c:v>-2.6394886</c:v>
                </c:pt>
                <c:pt idx="157">
                  <c:v>-3.0434176000000002</c:v>
                </c:pt>
                <c:pt idx="158">
                  <c:v>0.97801123999999995</c:v>
                </c:pt>
                <c:pt idx="159">
                  <c:v>0.85760247000000001</c:v>
                </c:pt>
                <c:pt idx="160">
                  <c:v>1.2028572</c:v>
                </c:pt>
                <c:pt idx="161">
                  <c:v>0.5781153</c:v>
                </c:pt>
                <c:pt idx="162">
                  <c:v>0.79014625999999999</c:v>
                </c:pt>
                <c:pt idx="163">
                  <c:v>0.75542907999999998</c:v>
                </c:pt>
                <c:pt idx="164">
                  <c:v>0.75543199999999999</c:v>
                </c:pt>
                <c:pt idx="165">
                  <c:v>0.70957808</c:v>
                </c:pt>
                <c:pt idx="166">
                  <c:v>0.53745947999999999</c:v>
                </c:pt>
                <c:pt idx="167">
                  <c:v>0.82457117000000002</c:v>
                </c:pt>
                <c:pt idx="168">
                  <c:v>0.85196236000000003</c:v>
                </c:pt>
                <c:pt idx="169">
                  <c:v>0.88037986999999995</c:v>
                </c:pt>
                <c:pt idx="170">
                  <c:v>1.1637542999999999</c:v>
                </c:pt>
                <c:pt idx="171">
                  <c:v>-0.64342502999999995</c:v>
                </c:pt>
                <c:pt idx="172">
                  <c:v>-0.54953041000000002</c:v>
                </c:pt>
                <c:pt idx="173">
                  <c:v>-0.52843713000000003</c:v>
                </c:pt>
                <c:pt idx="174">
                  <c:v>-0.44794715000000002</c:v>
                </c:pt>
                <c:pt idx="175">
                  <c:v>-0.44178928000000001</c:v>
                </c:pt>
                <c:pt idx="176">
                  <c:v>-0.42450965000000002</c:v>
                </c:pt>
                <c:pt idx="177">
                  <c:v>-1.1516529</c:v>
                </c:pt>
                <c:pt idx="178">
                  <c:v>-1.1096109999999999</c:v>
                </c:pt>
                <c:pt idx="179">
                  <c:v>-1.1971447</c:v>
                </c:pt>
                <c:pt idx="180">
                  <c:v>-1.1962877000000001</c:v>
                </c:pt>
                <c:pt idx="181">
                  <c:v>-2.6304132</c:v>
                </c:pt>
                <c:pt idx="182">
                  <c:v>-2.6842486000000001</c:v>
                </c:pt>
                <c:pt idx="183">
                  <c:v>-2.5323604</c:v>
                </c:pt>
                <c:pt idx="184">
                  <c:v>-2.5064193000000001</c:v>
                </c:pt>
                <c:pt idx="185">
                  <c:v>-2.5141855999999998</c:v>
                </c:pt>
                <c:pt idx="186">
                  <c:v>-3.0000087</c:v>
                </c:pt>
                <c:pt idx="187">
                  <c:v>-3.0911135999999999</c:v>
                </c:pt>
                <c:pt idx="188">
                  <c:v>-2.5236325000000002</c:v>
                </c:pt>
                <c:pt idx="189">
                  <c:v>-2.9704104</c:v>
                </c:pt>
                <c:pt idx="190">
                  <c:v>-3.4633221999999999</c:v>
                </c:pt>
                <c:pt idx="191">
                  <c:v>-3.5893774000000001</c:v>
                </c:pt>
                <c:pt idx="192">
                  <c:v>-2.7166996999999999</c:v>
                </c:pt>
                <c:pt idx="193">
                  <c:v>-3.4980088999999999</c:v>
                </c:pt>
                <c:pt idx="194">
                  <c:v>-3.6043162</c:v>
                </c:pt>
                <c:pt idx="195">
                  <c:v>-3.9707842000000002</c:v>
                </c:pt>
                <c:pt idx="196">
                  <c:v>-2.7887697999999999</c:v>
                </c:pt>
                <c:pt idx="197">
                  <c:v>2.7638531</c:v>
                </c:pt>
                <c:pt idx="198">
                  <c:v>3.1025445999999999</c:v>
                </c:pt>
                <c:pt idx="199">
                  <c:v>1.2269810999999999</c:v>
                </c:pt>
                <c:pt idx="200">
                  <c:v>1.2323027</c:v>
                </c:pt>
                <c:pt idx="201">
                  <c:v>0.99009676000000002</c:v>
                </c:pt>
                <c:pt idx="202">
                  <c:v>0.91099587000000004</c:v>
                </c:pt>
                <c:pt idx="203">
                  <c:v>1.1065501</c:v>
                </c:pt>
                <c:pt idx="204">
                  <c:v>-0.95888605000000005</c:v>
                </c:pt>
                <c:pt idx="205">
                  <c:v>3.1606128</c:v>
                </c:pt>
                <c:pt idx="206">
                  <c:v>5.3414660999999999</c:v>
                </c:pt>
                <c:pt idx="207">
                  <c:v>5.3983594000000004</c:v>
                </c:pt>
                <c:pt idx="208">
                  <c:v>5.4859014000000004</c:v>
                </c:pt>
                <c:pt idx="209">
                  <c:v>5.4352909</c:v>
                </c:pt>
                <c:pt idx="210">
                  <c:v>5.4640649999999997</c:v>
                </c:pt>
                <c:pt idx="211">
                  <c:v>5.6638915000000001</c:v>
                </c:pt>
                <c:pt idx="212">
                  <c:v>5.3812578999999996</c:v>
                </c:pt>
                <c:pt idx="213">
                  <c:v>5.4584058000000004</c:v>
                </c:pt>
                <c:pt idx="214">
                  <c:v>5.7682589000000002</c:v>
                </c:pt>
                <c:pt idx="215">
                  <c:v>5.7892213000000003</c:v>
                </c:pt>
                <c:pt idx="216">
                  <c:v>5.9305541000000002</c:v>
                </c:pt>
                <c:pt idx="217">
                  <c:v>5.4566422000000001</c:v>
                </c:pt>
                <c:pt idx="218">
                  <c:v>5.5499330999999996</c:v>
                </c:pt>
                <c:pt idx="219">
                  <c:v>5.4012621000000003</c:v>
                </c:pt>
                <c:pt idx="220">
                  <c:v>5.3468333000000001</c:v>
                </c:pt>
                <c:pt idx="221">
                  <c:v>5.5939424000000004</c:v>
                </c:pt>
                <c:pt idx="222">
                  <c:v>5.6860897000000001</c:v>
                </c:pt>
                <c:pt idx="223">
                  <c:v>5.5571948999999998</c:v>
                </c:pt>
              </c:numCache>
            </c:numRef>
          </c:xVal>
          <c:yVal>
            <c:numRef>
              <c:f>ECCA!$X$3:$X$241</c:f>
              <c:numCache>
                <c:formatCode>0.0_ </c:formatCode>
                <c:ptCount val="239"/>
                <c:pt idx="0">
                  <c:v>-1.7124554999999999</c:v>
                </c:pt>
                <c:pt idx="1">
                  <c:v>-1.5583564999999999</c:v>
                </c:pt>
                <c:pt idx="2">
                  <c:v>-1.8392934999999999</c:v>
                </c:pt>
                <c:pt idx="3">
                  <c:v>-1.6904134</c:v>
                </c:pt>
                <c:pt idx="4">
                  <c:v>-1.79416</c:v>
                </c:pt>
                <c:pt idx="5">
                  <c:v>-1.7046691</c:v>
                </c:pt>
                <c:pt idx="6">
                  <c:v>-1.6719215000000001</c:v>
                </c:pt>
                <c:pt idx="7">
                  <c:v>-2.2980746000000001</c:v>
                </c:pt>
                <c:pt idx="8">
                  <c:v>-2.2980746000000001</c:v>
                </c:pt>
                <c:pt idx="9">
                  <c:v>-2.5282149</c:v>
                </c:pt>
                <c:pt idx="10">
                  <c:v>-3.0014454000000002</c:v>
                </c:pt>
                <c:pt idx="11">
                  <c:v>-2.2061639</c:v>
                </c:pt>
                <c:pt idx="12">
                  <c:v>-2.1322757999999999</c:v>
                </c:pt>
                <c:pt idx="13">
                  <c:v>-2.0278022</c:v>
                </c:pt>
                <c:pt idx="14">
                  <c:v>-2.5040496999999999</c:v>
                </c:pt>
                <c:pt idx="15">
                  <c:v>-2.8734525999999998</c:v>
                </c:pt>
                <c:pt idx="16">
                  <c:v>-2.9834371000000002</c:v>
                </c:pt>
                <c:pt idx="17">
                  <c:v>-2.9085124000000002</c:v>
                </c:pt>
                <c:pt idx="18">
                  <c:v>-2.5328309</c:v>
                </c:pt>
                <c:pt idx="19">
                  <c:v>-2.6724090999999999</c:v>
                </c:pt>
                <c:pt idx="20">
                  <c:v>-2.9148724000000001</c:v>
                </c:pt>
                <c:pt idx="21">
                  <c:v>-3.1269046999999999</c:v>
                </c:pt>
                <c:pt idx="22">
                  <c:v>-2.7431749999999999</c:v>
                </c:pt>
                <c:pt idx="23">
                  <c:v>-2.5531377000000002</c:v>
                </c:pt>
                <c:pt idx="24">
                  <c:v>-2.8499298</c:v>
                </c:pt>
                <c:pt idx="25">
                  <c:v>-2.8696106000000001</c:v>
                </c:pt>
                <c:pt idx="26">
                  <c:v>-3.1758647999999998</c:v>
                </c:pt>
                <c:pt idx="27">
                  <c:v>-2.7232919</c:v>
                </c:pt>
                <c:pt idx="28">
                  <c:v>-3.0816357999999999</c:v>
                </c:pt>
                <c:pt idx="29">
                  <c:v>-2.9913180000000001</c:v>
                </c:pt>
                <c:pt idx="30">
                  <c:v>-3.1680152000000001</c:v>
                </c:pt>
                <c:pt idx="31">
                  <c:v>-3.1832509</c:v>
                </c:pt>
                <c:pt idx="32">
                  <c:v>-2.8438317</c:v>
                </c:pt>
                <c:pt idx="33">
                  <c:v>-2.6945432</c:v>
                </c:pt>
                <c:pt idx="34">
                  <c:v>-3.1481493</c:v>
                </c:pt>
                <c:pt idx="35">
                  <c:v>-3.4362851999999999</c:v>
                </c:pt>
                <c:pt idx="36">
                  <c:v>-3.2893538000000002</c:v>
                </c:pt>
                <c:pt idx="37">
                  <c:v>-3.0109083999999999</c:v>
                </c:pt>
                <c:pt idx="38">
                  <c:v>-2.7583809000000001</c:v>
                </c:pt>
                <c:pt idx="39">
                  <c:v>-3.4778449</c:v>
                </c:pt>
                <c:pt idx="40">
                  <c:v>-3.6245590000000001</c:v>
                </c:pt>
                <c:pt idx="41">
                  <c:v>-3.3028892999999999</c:v>
                </c:pt>
                <c:pt idx="42">
                  <c:v>-3.0571649999999999</c:v>
                </c:pt>
                <c:pt idx="43">
                  <c:v>-2.7213205</c:v>
                </c:pt>
                <c:pt idx="44">
                  <c:v>4.9069409000000004</c:v>
                </c:pt>
                <c:pt idx="45">
                  <c:v>8.0791004999999991</c:v>
                </c:pt>
                <c:pt idx="46">
                  <c:v>7.8205973000000002</c:v>
                </c:pt>
                <c:pt idx="47">
                  <c:v>8.3808126999999999</c:v>
                </c:pt>
                <c:pt idx="48">
                  <c:v>7.9427295999999998</c:v>
                </c:pt>
                <c:pt idx="49">
                  <c:v>8.1873188999999993</c:v>
                </c:pt>
                <c:pt idx="50">
                  <c:v>8.6603577999999999</c:v>
                </c:pt>
                <c:pt idx="51">
                  <c:v>8.1377859000000008</c:v>
                </c:pt>
                <c:pt idx="52">
                  <c:v>8.6043760000000002</c:v>
                </c:pt>
                <c:pt idx="53">
                  <c:v>9.7016004999999996</c:v>
                </c:pt>
                <c:pt idx="54">
                  <c:v>10.382816999999999</c:v>
                </c:pt>
                <c:pt idx="55">
                  <c:v>10.375420999999999</c:v>
                </c:pt>
                <c:pt idx="56">
                  <c:v>8.7656346999999997</c:v>
                </c:pt>
                <c:pt idx="57">
                  <c:v>8.7289732000000004</c:v>
                </c:pt>
                <c:pt idx="58">
                  <c:v>7.0979231</c:v>
                </c:pt>
                <c:pt idx="59">
                  <c:v>7.7383895999999996</c:v>
                </c:pt>
                <c:pt idx="60">
                  <c:v>9.1749943999999992</c:v>
                </c:pt>
                <c:pt idx="61">
                  <c:v>9.2704140000000006</c:v>
                </c:pt>
                <c:pt idx="62">
                  <c:v>8.7909448000000001</c:v>
                </c:pt>
                <c:pt idx="63">
                  <c:v>12.007327999999999</c:v>
                </c:pt>
                <c:pt idx="64">
                  <c:v>11.910207</c:v>
                </c:pt>
                <c:pt idx="65">
                  <c:v>12.090273</c:v>
                </c:pt>
                <c:pt idx="66">
                  <c:v>11.255692</c:v>
                </c:pt>
                <c:pt idx="67">
                  <c:v>13.866469090000001</c:v>
                </c:pt>
                <c:pt idx="68">
                  <c:v>14.566405809999999</c:v>
                </c:pt>
                <c:pt idx="69">
                  <c:v>14.727934250000001</c:v>
                </c:pt>
                <c:pt idx="70">
                  <c:v>15.137586369999999</c:v>
                </c:pt>
                <c:pt idx="71">
                  <c:v>14.910410949999999</c:v>
                </c:pt>
                <c:pt idx="72">
                  <c:v>12.24443209</c:v>
                </c:pt>
                <c:pt idx="73">
                  <c:v>12.82470369</c:v>
                </c:pt>
                <c:pt idx="74">
                  <c:v>12.782353649999999</c:v>
                </c:pt>
                <c:pt idx="75">
                  <c:v>12.41351826</c:v>
                </c:pt>
                <c:pt idx="76">
                  <c:v>12.53151684</c:v>
                </c:pt>
                <c:pt idx="77">
                  <c:v>12.69555336</c:v>
                </c:pt>
                <c:pt idx="79">
                  <c:v>1.2636122999999999</c:v>
                </c:pt>
                <c:pt idx="80">
                  <c:v>1.3585408000000001</c:v>
                </c:pt>
                <c:pt idx="81">
                  <c:v>1.6656286</c:v>
                </c:pt>
                <c:pt idx="82">
                  <c:v>1.652603</c:v>
                </c:pt>
                <c:pt idx="83">
                  <c:v>1.5989177999999999</c:v>
                </c:pt>
                <c:pt idx="84">
                  <c:v>1.8928659999999999</c:v>
                </c:pt>
                <c:pt idx="85">
                  <c:v>2.1036812</c:v>
                </c:pt>
                <c:pt idx="86">
                  <c:v>2.3046424999999999</c:v>
                </c:pt>
                <c:pt idx="87">
                  <c:v>2.2718777000000001</c:v>
                </c:pt>
                <c:pt idx="88">
                  <c:v>3.1559860999999998</c:v>
                </c:pt>
                <c:pt idx="89">
                  <c:v>3.5341662999999999</c:v>
                </c:pt>
                <c:pt idx="90">
                  <c:v>3.5344316</c:v>
                </c:pt>
                <c:pt idx="91">
                  <c:v>3.6565297999999999</c:v>
                </c:pt>
                <c:pt idx="92">
                  <c:v>3.3375854999999999</c:v>
                </c:pt>
                <c:pt idx="93">
                  <c:v>4.0590861</c:v>
                </c:pt>
                <c:pt idx="94">
                  <c:v>4.4786951999999998</c:v>
                </c:pt>
                <c:pt idx="95">
                  <c:v>4.4186738999999999</c:v>
                </c:pt>
                <c:pt idx="96">
                  <c:v>4.0530977999999998</c:v>
                </c:pt>
                <c:pt idx="97">
                  <c:v>3.9115674</c:v>
                </c:pt>
                <c:pt idx="98">
                  <c:v>3.8782339000000001</c:v>
                </c:pt>
                <c:pt idx="99">
                  <c:v>3.8325803999999999</c:v>
                </c:pt>
                <c:pt idx="100">
                  <c:v>4.6720746999999996</c:v>
                </c:pt>
                <c:pt idx="101">
                  <c:v>4.9874944000000001</c:v>
                </c:pt>
                <c:pt idx="102">
                  <c:v>5.4186845000000003</c:v>
                </c:pt>
                <c:pt idx="103">
                  <c:v>4.4141709999999996</c:v>
                </c:pt>
                <c:pt idx="104">
                  <c:v>4.5632220999999999</c:v>
                </c:pt>
                <c:pt idx="105">
                  <c:v>4.9615954999999996</c:v>
                </c:pt>
                <c:pt idx="106">
                  <c:v>5.3348807999999996</c:v>
                </c:pt>
                <c:pt idx="107">
                  <c:v>5.4583852000000004</c:v>
                </c:pt>
                <c:pt idx="108">
                  <c:v>6.1508618000000004</c:v>
                </c:pt>
                <c:pt idx="109">
                  <c:v>6.3316426000000003</c:v>
                </c:pt>
                <c:pt idx="110">
                  <c:v>4.8061579999999999</c:v>
                </c:pt>
                <c:pt idx="111">
                  <c:v>6.3963970000000003</c:v>
                </c:pt>
                <c:pt idx="112">
                  <c:v>6.6032384999999998</c:v>
                </c:pt>
                <c:pt idx="113">
                  <c:v>6.5807314000000003</c:v>
                </c:pt>
                <c:pt idx="114">
                  <c:v>-1.7124554999999999</c:v>
                </c:pt>
                <c:pt idx="115">
                  <c:v>-1.5583564999999999</c:v>
                </c:pt>
                <c:pt idx="116">
                  <c:v>-1.8392934999999999</c:v>
                </c:pt>
                <c:pt idx="117">
                  <c:v>-1.6904134</c:v>
                </c:pt>
                <c:pt idx="118">
                  <c:v>-1.79416</c:v>
                </c:pt>
                <c:pt idx="119">
                  <c:v>-1.7046691</c:v>
                </c:pt>
                <c:pt idx="120">
                  <c:v>-1.6719215000000001</c:v>
                </c:pt>
                <c:pt idx="121">
                  <c:v>-2.2980746000000001</c:v>
                </c:pt>
                <c:pt idx="122">
                  <c:v>-2.2980746000000001</c:v>
                </c:pt>
                <c:pt idx="123">
                  <c:v>-2.5282149</c:v>
                </c:pt>
                <c:pt idx="124">
                  <c:v>-3.0014454000000002</c:v>
                </c:pt>
                <c:pt idx="125">
                  <c:v>-2.2061639</c:v>
                </c:pt>
                <c:pt idx="126">
                  <c:v>-2.1322757999999999</c:v>
                </c:pt>
                <c:pt idx="127">
                  <c:v>-2.0278022</c:v>
                </c:pt>
                <c:pt idx="128">
                  <c:v>-2.5040496999999999</c:v>
                </c:pt>
                <c:pt idx="129">
                  <c:v>-2.8734525999999998</c:v>
                </c:pt>
                <c:pt idx="130">
                  <c:v>-2.9834371000000002</c:v>
                </c:pt>
                <c:pt idx="131">
                  <c:v>-2.9085124000000002</c:v>
                </c:pt>
                <c:pt idx="132">
                  <c:v>-2.5328309</c:v>
                </c:pt>
                <c:pt idx="133">
                  <c:v>-2.6724090999999999</c:v>
                </c:pt>
                <c:pt idx="134">
                  <c:v>-2.9148724000000001</c:v>
                </c:pt>
                <c:pt idx="135">
                  <c:v>-3.1269046999999999</c:v>
                </c:pt>
                <c:pt idx="136">
                  <c:v>-2.7431749999999999</c:v>
                </c:pt>
                <c:pt idx="137">
                  <c:v>-2.5531377000000002</c:v>
                </c:pt>
                <c:pt idx="138">
                  <c:v>-2.8499298</c:v>
                </c:pt>
                <c:pt idx="139">
                  <c:v>-2.8696106000000001</c:v>
                </c:pt>
                <c:pt idx="140">
                  <c:v>-3.1758647999999998</c:v>
                </c:pt>
                <c:pt idx="141">
                  <c:v>-2.7232919</c:v>
                </c:pt>
                <c:pt idx="142">
                  <c:v>-3.0816357999999999</c:v>
                </c:pt>
                <c:pt idx="143">
                  <c:v>-2.9913180000000001</c:v>
                </c:pt>
                <c:pt idx="144">
                  <c:v>-3.1680152000000001</c:v>
                </c:pt>
                <c:pt idx="145">
                  <c:v>-3.1832509</c:v>
                </c:pt>
                <c:pt idx="146">
                  <c:v>-2.8438317</c:v>
                </c:pt>
                <c:pt idx="147">
                  <c:v>-2.6945432</c:v>
                </c:pt>
                <c:pt idx="148">
                  <c:v>-3.1481493</c:v>
                </c:pt>
                <c:pt idx="149">
                  <c:v>-3.4362851999999999</c:v>
                </c:pt>
                <c:pt idx="150">
                  <c:v>-3.2893538000000002</c:v>
                </c:pt>
                <c:pt idx="151">
                  <c:v>-3.0109083999999999</c:v>
                </c:pt>
                <c:pt idx="152">
                  <c:v>-2.7583809000000001</c:v>
                </c:pt>
                <c:pt idx="153">
                  <c:v>-3.4778449</c:v>
                </c:pt>
                <c:pt idx="154">
                  <c:v>-3.6245590000000001</c:v>
                </c:pt>
                <c:pt idx="155">
                  <c:v>-3.3028892999999999</c:v>
                </c:pt>
                <c:pt idx="156">
                  <c:v>-3.0571649999999999</c:v>
                </c:pt>
                <c:pt idx="157">
                  <c:v>-2.7213205</c:v>
                </c:pt>
                <c:pt idx="158">
                  <c:v>1.3580137999999999</c:v>
                </c:pt>
                <c:pt idx="159">
                  <c:v>0.86109018000000004</c:v>
                </c:pt>
                <c:pt idx="160">
                  <c:v>1.1110332000000001</c:v>
                </c:pt>
                <c:pt idx="161">
                  <c:v>0.70386683000000005</c:v>
                </c:pt>
                <c:pt idx="162">
                  <c:v>0.98140190999999999</c:v>
                </c:pt>
                <c:pt idx="163">
                  <c:v>0.80588930000000003</c:v>
                </c:pt>
                <c:pt idx="164">
                  <c:v>1.026751</c:v>
                </c:pt>
                <c:pt idx="165">
                  <c:v>0.79345063999999998</c:v>
                </c:pt>
                <c:pt idx="166">
                  <c:v>0.84929781999999998</c:v>
                </c:pt>
                <c:pt idx="167">
                  <c:v>1.0520157999999999</c:v>
                </c:pt>
                <c:pt idx="168">
                  <c:v>1.1649803000000001</c:v>
                </c:pt>
                <c:pt idx="169">
                  <c:v>0.97674024999999998</c:v>
                </c:pt>
                <c:pt idx="170">
                  <c:v>1.3314054</c:v>
                </c:pt>
                <c:pt idx="171">
                  <c:v>-0.34571152999999999</c:v>
                </c:pt>
                <c:pt idx="172">
                  <c:v>-0.27871517000000001</c:v>
                </c:pt>
                <c:pt idx="173">
                  <c:v>-0.37188977000000001</c:v>
                </c:pt>
                <c:pt idx="174">
                  <c:v>-0.18207354000000001</c:v>
                </c:pt>
                <c:pt idx="175">
                  <c:v>-0.21463077999999999</c:v>
                </c:pt>
                <c:pt idx="176">
                  <c:v>-0.26766174999999998</c:v>
                </c:pt>
                <c:pt idx="177">
                  <c:v>-1.4842763000000001</c:v>
                </c:pt>
                <c:pt idx="178">
                  <c:v>-1.2999734999999999</c:v>
                </c:pt>
                <c:pt idx="179">
                  <c:v>-1.3317083000000001</c:v>
                </c:pt>
                <c:pt idx="180">
                  <c:v>-1.1631066999999999</c:v>
                </c:pt>
                <c:pt idx="181">
                  <c:v>-3.1529463</c:v>
                </c:pt>
                <c:pt idx="182">
                  <c:v>-3.4231904000000002</c:v>
                </c:pt>
                <c:pt idx="183">
                  <c:v>-3.5768133</c:v>
                </c:pt>
                <c:pt idx="184">
                  <c:v>-2.9139892999999999</c:v>
                </c:pt>
                <c:pt idx="185">
                  <c:v>-2.6256601000000002</c:v>
                </c:pt>
                <c:pt idx="186">
                  <c:v>-3.4937124000000002</c:v>
                </c:pt>
                <c:pt idx="187">
                  <c:v>-3.5940287999999998</c:v>
                </c:pt>
                <c:pt idx="188">
                  <c:v>-3.6159048999999999</c:v>
                </c:pt>
                <c:pt idx="189">
                  <c:v>-3.2443984000000001</c:v>
                </c:pt>
                <c:pt idx="190">
                  <c:v>-3.7466059999999999</c:v>
                </c:pt>
                <c:pt idx="191">
                  <c:v>-3.9701521</c:v>
                </c:pt>
                <c:pt idx="192">
                  <c:v>-3.7180384000000002</c:v>
                </c:pt>
                <c:pt idx="193">
                  <c:v>-3.4845487999999998</c:v>
                </c:pt>
                <c:pt idx="194">
                  <c:v>-3.7729360999999999</c:v>
                </c:pt>
                <c:pt idx="195">
                  <c:v>-3.6168733999999998</c:v>
                </c:pt>
                <c:pt idx="196">
                  <c:v>-3.6878578000000002</c:v>
                </c:pt>
                <c:pt idx="197">
                  <c:v>4.4111995999999998</c:v>
                </c:pt>
                <c:pt idx="198">
                  <c:v>3.7841735000000001</c:v>
                </c:pt>
                <c:pt idx="199">
                  <c:v>1.2693855999999999</c:v>
                </c:pt>
                <c:pt idx="200">
                  <c:v>1.4556285</c:v>
                </c:pt>
                <c:pt idx="201">
                  <c:v>1.7319948000000001</c:v>
                </c:pt>
                <c:pt idx="202">
                  <c:v>1.7649271</c:v>
                </c:pt>
                <c:pt idx="203">
                  <c:v>1.9078698000000001</c:v>
                </c:pt>
                <c:pt idx="204">
                  <c:v>-1.74597</c:v>
                </c:pt>
                <c:pt idx="205">
                  <c:v>4.9069409000000004</c:v>
                </c:pt>
                <c:pt idx="206">
                  <c:v>8.0791004999999991</c:v>
                </c:pt>
                <c:pt idx="207">
                  <c:v>7.8205973000000002</c:v>
                </c:pt>
                <c:pt idx="208">
                  <c:v>8.3808126999999999</c:v>
                </c:pt>
                <c:pt idx="209">
                  <c:v>7.9427295999999998</c:v>
                </c:pt>
                <c:pt idx="210">
                  <c:v>8.1873188999999993</c:v>
                </c:pt>
                <c:pt idx="211">
                  <c:v>8.6603577999999999</c:v>
                </c:pt>
                <c:pt idx="212">
                  <c:v>8.1377859000000008</c:v>
                </c:pt>
                <c:pt idx="213">
                  <c:v>8.6043760000000002</c:v>
                </c:pt>
                <c:pt idx="214">
                  <c:v>9.7016004999999996</c:v>
                </c:pt>
                <c:pt idx="215">
                  <c:v>10.382816999999999</c:v>
                </c:pt>
                <c:pt idx="216">
                  <c:v>10.375420999999999</c:v>
                </c:pt>
                <c:pt idx="217">
                  <c:v>8.7656346999999997</c:v>
                </c:pt>
                <c:pt idx="218">
                  <c:v>8.7289732000000004</c:v>
                </c:pt>
                <c:pt idx="219">
                  <c:v>7.0979231</c:v>
                </c:pt>
                <c:pt idx="220">
                  <c:v>7.7383895999999996</c:v>
                </c:pt>
                <c:pt idx="221">
                  <c:v>9.1749943999999992</c:v>
                </c:pt>
                <c:pt idx="222">
                  <c:v>9.2704140000000006</c:v>
                </c:pt>
                <c:pt idx="223">
                  <c:v>8.7909448000000001</c:v>
                </c:pt>
              </c:numCache>
            </c:numRef>
          </c:yVal>
          <c:smooth val="0"/>
        </c:ser>
        <c:ser>
          <c:idx val="1"/>
          <c:order val="1"/>
          <c:tx>
            <c:v>Grill</c:v>
          </c:tx>
          <c:spPr>
            <a:ln w="28575">
              <a:noFill/>
            </a:ln>
          </c:spPr>
          <c:marker>
            <c:symbol val="diamond"/>
            <c:size val="7"/>
            <c:spPr>
              <a:solidFill>
                <a:srgbClr val="FF0000"/>
              </a:solidFill>
              <a:ln>
                <a:noFill/>
              </a:ln>
            </c:spPr>
          </c:marker>
          <c:xVal>
            <c:numRef>
              <c:f>ECCA!$AI$3:$AI$55</c:f>
              <c:numCache>
                <c:formatCode>General</c:formatCode>
                <c:ptCount val="53"/>
                <c:pt idx="0">
                  <c:v>4.7644612999999998</c:v>
                </c:pt>
                <c:pt idx="1">
                  <c:v>4.8757736999999999</c:v>
                </c:pt>
                <c:pt idx="2">
                  <c:v>3.9225230999999998</c:v>
                </c:pt>
                <c:pt idx="3">
                  <c:v>4.6398393000000002</c:v>
                </c:pt>
                <c:pt idx="4">
                  <c:v>5.1816971000000001</c:v>
                </c:pt>
                <c:pt idx="5">
                  <c:v>5.2958914999999998</c:v>
                </c:pt>
                <c:pt idx="6">
                  <c:v>4.2534150999999998</c:v>
                </c:pt>
                <c:pt idx="7">
                  <c:v>4.2374394000000004</c:v>
                </c:pt>
                <c:pt idx="8">
                  <c:v>4.5182843999999998</c:v>
                </c:pt>
                <c:pt idx="9">
                  <c:v>4.4786118999999998</c:v>
                </c:pt>
                <c:pt idx="10">
                  <c:v>4.3549007</c:v>
                </c:pt>
                <c:pt idx="11">
                  <c:v>4.4190817999999998</c:v>
                </c:pt>
                <c:pt idx="12">
                  <c:v>5.1308850000000001</c:v>
                </c:pt>
                <c:pt idx="13">
                  <c:v>3.7875557</c:v>
                </c:pt>
                <c:pt idx="14">
                  <c:v>4.6693132999999998</c:v>
                </c:pt>
                <c:pt idx="15">
                  <c:v>4.5712257000000003</c:v>
                </c:pt>
                <c:pt idx="16">
                  <c:v>3.7638786999999998</c:v>
                </c:pt>
                <c:pt idx="17">
                  <c:v>4.2464110000000002</c:v>
                </c:pt>
                <c:pt idx="18">
                  <c:v>4.0210528999999999</c:v>
                </c:pt>
                <c:pt idx="19">
                  <c:v>3.9604895999999998</c:v>
                </c:pt>
                <c:pt idx="20">
                  <c:v>4.6393236</c:v>
                </c:pt>
                <c:pt idx="21">
                  <c:v>5.3479456000000001</c:v>
                </c:pt>
                <c:pt idx="22">
                  <c:v>5.1737472999999996</c:v>
                </c:pt>
                <c:pt idx="23">
                  <c:v>4.6229433000000002</c:v>
                </c:pt>
                <c:pt idx="24">
                  <c:v>4.7263500000000001</c:v>
                </c:pt>
                <c:pt idx="25">
                  <c:v>4.9500710999999997</c:v>
                </c:pt>
                <c:pt idx="26">
                  <c:v>4.7892432999999999</c:v>
                </c:pt>
                <c:pt idx="27">
                  <c:v>5.1667852999999999</c:v>
                </c:pt>
                <c:pt idx="28">
                  <c:v>6.2678643971949803</c:v>
                </c:pt>
                <c:pt idx="29">
                  <c:v>6.3471158969503199</c:v>
                </c:pt>
                <c:pt idx="30">
                  <c:v>6.1823101662728703</c:v>
                </c:pt>
                <c:pt idx="31">
                  <c:v>5.9051897430090499</c:v>
                </c:pt>
                <c:pt idx="32">
                  <c:v>6.1310635983436104</c:v>
                </c:pt>
                <c:pt idx="33">
                  <c:v>3.9468054000000001</c:v>
                </c:pt>
                <c:pt idx="34">
                  <c:v>3.5344905</c:v>
                </c:pt>
                <c:pt idx="35">
                  <c:v>3.4676442000000001</c:v>
                </c:pt>
                <c:pt idx="36">
                  <c:v>3.0231332000000002</c:v>
                </c:pt>
                <c:pt idx="37">
                  <c:v>3.6578620000000002</c:v>
                </c:pt>
                <c:pt idx="39">
                  <c:v>4.7644612999999998</c:v>
                </c:pt>
                <c:pt idx="40">
                  <c:v>4.8757736999999999</c:v>
                </c:pt>
                <c:pt idx="41">
                  <c:v>3.9225230999999998</c:v>
                </c:pt>
                <c:pt idx="42">
                  <c:v>4.6398393000000002</c:v>
                </c:pt>
                <c:pt idx="43">
                  <c:v>5.1816971000000001</c:v>
                </c:pt>
                <c:pt idx="44">
                  <c:v>5.2958914999999998</c:v>
                </c:pt>
                <c:pt idx="45">
                  <c:v>4.2534150999999998</c:v>
                </c:pt>
                <c:pt idx="46">
                  <c:v>4.2374394000000004</c:v>
                </c:pt>
                <c:pt idx="47">
                  <c:v>4.5182843999999998</c:v>
                </c:pt>
                <c:pt idx="48">
                  <c:v>4.4786118999999998</c:v>
                </c:pt>
                <c:pt idx="49">
                  <c:v>4.3549007</c:v>
                </c:pt>
                <c:pt idx="50">
                  <c:v>4.4190817999999998</c:v>
                </c:pt>
                <c:pt idx="51">
                  <c:v>5.1308850000000001</c:v>
                </c:pt>
                <c:pt idx="52">
                  <c:v>3.7875557</c:v>
                </c:pt>
              </c:numCache>
            </c:numRef>
          </c:xVal>
          <c:yVal>
            <c:numRef>
              <c:f>ECCA!$AJ$3:$AJ$55</c:f>
              <c:numCache>
                <c:formatCode>0.0_ </c:formatCode>
                <c:ptCount val="53"/>
                <c:pt idx="0">
                  <c:v>5.6390434999999997</c:v>
                </c:pt>
                <c:pt idx="1">
                  <c:v>5.6049161999999999</c:v>
                </c:pt>
                <c:pt idx="2">
                  <c:v>5.4537462999999997</c:v>
                </c:pt>
                <c:pt idx="3">
                  <c:v>5.7196205000000004</c:v>
                </c:pt>
                <c:pt idx="4">
                  <c:v>6.0920120999999998</c:v>
                </c:pt>
                <c:pt idx="5">
                  <c:v>5.9985445999999998</c:v>
                </c:pt>
                <c:pt idx="6">
                  <c:v>4.7310058000000001</c:v>
                </c:pt>
                <c:pt idx="7">
                  <c:v>4.8334516000000001</c:v>
                </c:pt>
                <c:pt idx="8">
                  <c:v>4.3066238999999999</c:v>
                </c:pt>
                <c:pt idx="9">
                  <c:v>4.5052551000000003</c:v>
                </c:pt>
                <c:pt idx="10">
                  <c:v>4.1346163999999996</c:v>
                </c:pt>
                <c:pt idx="11">
                  <c:v>4.7471055</c:v>
                </c:pt>
                <c:pt idx="12">
                  <c:v>5.1435351000000002</c:v>
                </c:pt>
                <c:pt idx="13">
                  <c:v>4.7674741000000003</c:v>
                </c:pt>
                <c:pt idx="14">
                  <c:v>6.0390284000000003</c:v>
                </c:pt>
                <c:pt idx="15">
                  <c:v>6.2313580000000002</c:v>
                </c:pt>
                <c:pt idx="16">
                  <c:v>5.8924823999999996</c:v>
                </c:pt>
                <c:pt idx="17">
                  <c:v>4.0927100000000003</c:v>
                </c:pt>
                <c:pt idx="18">
                  <c:v>5.8284270999999999</c:v>
                </c:pt>
                <c:pt idx="19">
                  <c:v>6.5615845999999998</c:v>
                </c:pt>
                <c:pt idx="20">
                  <c:v>7.7673075000000003</c:v>
                </c:pt>
                <c:pt idx="21">
                  <c:v>5.8093475999999997</c:v>
                </c:pt>
                <c:pt idx="22">
                  <c:v>5.4288524999999996</c:v>
                </c:pt>
                <c:pt idx="23">
                  <c:v>7.7091178999999999</c:v>
                </c:pt>
                <c:pt idx="24">
                  <c:v>7.3722801999999996</c:v>
                </c:pt>
                <c:pt idx="25">
                  <c:v>7.4417605</c:v>
                </c:pt>
                <c:pt idx="26">
                  <c:v>5.9016001999999999</c:v>
                </c:pt>
                <c:pt idx="27">
                  <c:v>8.0659427000000008</c:v>
                </c:pt>
                <c:pt idx="28">
                  <c:v>10.0928246179521</c:v>
                </c:pt>
                <c:pt idx="29">
                  <c:v>10.0120364252901</c:v>
                </c:pt>
                <c:pt idx="30">
                  <c:v>8.8372257868462292</c:v>
                </c:pt>
                <c:pt idx="31">
                  <c:v>8.5802118260071794</c:v>
                </c:pt>
                <c:pt idx="32">
                  <c:v>8.8794761779239693</c:v>
                </c:pt>
                <c:pt idx="33">
                  <c:v>4.5827796999999997</c:v>
                </c:pt>
                <c:pt idx="34">
                  <c:v>3.4313069</c:v>
                </c:pt>
                <c:pt idx="35">
                  <c:v>2.7773583999999998</c:v>
                </c:pt>
                <c:pt idx="36">
                  <c:v>2.2411061000000001</c:v>
                </c:pt>
                <c:pt idx="37">
                  <c:v>4.0252099000000001</c:v>
                </c:pt>
                <c:pt idx="39">
                  <c:v>5.6390434999999997</c:v>
                </c:pt>
                <c:pt idx="40">
                  <c:v>5.6049161999999999</c:v>
                </c:pt>
                <c:pt idx="41">
                  <c:v>5.4537462999999997</c:v>
                </c:pt>
                <c:pt idx="42">
                  <c:v>5.7196205000000004</c:v>
                </c:pt>
                <c:pt idx="43">
                  <c:v>6.0920120999999998</c:v>
                </c:pt>
                <c:pt idx="44">
                  <c:v>5.9985445999999998</c:v>
                </c:pt>
                <c:pt idx="45">
                  <c:v>4.7310058000000001</c:v>
                </c:pt>
                <c:pt idx="46">
                  <c:v>4.8334516000000001</c:v>
                </c:pt>
                <c:pt idx="47">
                  <c:v>4.3066238999999999</c:v>
                </c:pt>
                <c:pt idx="48">
                  <c:v>4.5052551000000003</c:v>
                </c:pt>
                <c:pt idx="49">
                  <c:v>4.1346163999999996</c:v>
                </c:pt>
                <c:pt idx="50">
                  <c:v>4.7471055</c:v>
                </c:pt>
                <c:pt idx="51">
                  <c:v>5.1435351000000002</c:v>
                </c:pt>
                <c:pt idx="52">
                  <c:v>4.7674741000000003</c:v>
                </c:pt>
              </c:numCache>
            </c:numRef>
          </c:yVal>
          <c:smooth val="0"/>
        </c:ser>
        <c:dLbls>
          <c:showLegendKey val="0"/>
          <c:showVal val="0"/>
          <c:showCatName val="0"/>
          <c:showSerName val="0"/>
          <c:showPercent val="0"/>
          <c:showBubbleSize val="0"/>
        </c:dLbls>
        <c:axId val="111922176"/>
        <c:axId val="111932928"/>
      </c:scatterChart>
      <c:valAx>
        <c:axId val="111922176"/>
        <c:scaling>
          <c:orientation val="minMax"/>
          <c:max val="14"/>
          <c:min val="-6"/>
        </c:scaling>
        <c:delete val="0"/>
        <c:axPos val="b"/>
        <c:majorGridlines>
          <c:spPr>
            <a:ln>
              <a:solidFill>
                <a:schemeClr val="bg1">
                  <a:lumMod val="50000"/>
                </a:schemeClr>
              </a:solidFill>
              <a:prstDash val="dash"/>
            </a:ln>
          </c:spPr>
        </c:majorGridlines>
        <c:title>
          <c:tx>
            <c:rich>
              <a:bodyPr/>
              <a:lstStyle/>
              <a:p>
                <a:pPr>
                  <a:defRPr sz="1600" b="0"/>
                </a:pPr>
                <a:r>
                  <a:rPr lang="en-US" altLang="ja-JP" sz="1600" b="0">
                    <a:latin typeface="Arial" pitchFamily="34" charset="0"/>
                    <a:cs typeface="Arial" pitchFamily="34" charset="0"/>
                  </a:rPr>
                  <a:t>B</a:t>
                </a:r>
                <a:r>
                  <a:rPr lang="en-US" altLang="ja-JP" sz="1600" b="0" baseline="-25000">
                    <a:latin typeface="Arial" pitchFamily="34" charset="0"/>
                    <a:cs typeface="Arial" pitchFamily="34" charset="0"/>
                  </a:rPr>
                  <a:t>v</a:t>
                </a:r>
                <a:r>
                  <a:rPr lang="en-US" altLang="ja-JP" sz="1600" b="0">
                    <a:latin typeface="Arial" pitchFamily="34" charset="0"/>
                    <a:cs typeface="Arial" pitchFamily="34" charset="0"/>
                  </a:rPr>
                  <a:t> [mT]</a:t>
                </a:r>
                <a:endParaRPr lang="ja-JP" altLang="en-US" sz="1600" b="0">
                  <a:latin typeface="Arial" pitchFamily="34" charset="0"/>
                  <a:cs typeface="Arial" pitchFamily="34" charset="0"/>
                </a:endParaRPr>
              </a:p>
            </c:rich>
          </c:tx>
          <c:layout>
            <c:manualLayout>
              <c:xMode val="edge"/>
              <c:yMode val="edge"/>
              <c:x val="0.46939251596024723"/>
              <c:y val="0.92637187288380218"/>
            </c:manualLayout>
          </c:layout>
          <c:overlay val="0"/>
        </c:title>
        <c:numFmt formatCode="General" sourceLinked="1"/>
        <c:majorTickMark val="out"/>
        <c:minorTickMark val="none"/>
        <c:tickLblPos val="low"/>
        <c:spPr>
          <a:ln>
            <a:solidFill>
              <a:schemeClr val="tx1"/>
            </a:solidFill>
          </a:ln>
        </c:spPr>
        <c:txPr>
          <a:bodyPr/>
          <a:lstStyle/>
          <a:p>
            <a:pPr>
              <a:defRPr sz="1400"/>
            </a:pPr>
            <a:endParaRPr lang="ja-JP"/>
          </a:p>
        </c:txPr>
        <c:crossAx val="111932928"/>
        <c:crosses val="autoZero"/>
        <c:crossBetween val="midCat"/>
        <c:majorUnit val="2"/>
      </c:valAx>
      <c:valAx>
        <c:axId val="111932928"/>
        <c:scaling>
          <c:orientation val="minMax"/>
          <c:max val="16"/>
          <c:min val="-6"/>
        </c:scaling>
        <c:delete val="0"/>
        <c:axPos val="l"/>
        <c:majorGridlines>
          <c:spPr>
            <a:ln>
              <a:prstDash val="dash"/>
            </a:ln>
          </c:spPr>
        </c:majorGridlines>
        <c:title>
          <c:tx>
            <c:rich>
              <a:bodyPr rot="-5400000" vert="horz"/>
              <a:lstStyle/>
              <a:p>
                <a:pPr>
                  <a:defRPr/>
                </a:pPr>
                <a:r>
                  <a:rPr lang="en-US" altLang="ja-JP" sz="1600" b="0">
                    <a:latin typeface="Arial" pitchFamily="34" charset="0"/>
                    <a:cs typeface="Arial" pitchFamily="34" charset="0"/>
                  </a:rPr>
                  <a:t>I</a:t>
                </a:r>
                <a:r>
                  <a:rPr lang="en-US" altLang="ja-JP" sz="1600" b="0" baseline="-25000">
                    <a:latin typeface="Arial" pitchFamily="34" charset="0"/>
                    <a:cs typeface="Arial" pitchFamily="34" charset="0"/>
                  </a:rPr>
                  <a:t>p</a:t>
                </a:r>
                <a:r>
                  <a:rPr lang="en-US" altLang="ja-JP" sz="1600" b="0" baseline="0">
                    <a:latin typeface="Arial" pitchFamily="34" charset="0"/>
                    <a:cs typeface="Arial" pitchFamily="34" charset="0"/>
                  </a:rPr>
                  <a:t> [kA]</a:t>
                </a:r>
                <a:endParaRPr lang="ja-JP" altLang="en-US" sz="1600" b="0">
                  <a:latin typeface="Arial" pitchFamily="34" charset="0"/>
                  <a:cs typeface="Arial" pitchFamily="34" charset="0"/>
                </a:endParaRPr>
              </a:p>
            </c:rich>
          </c:tx>
          <c:layout>
            <c:manualLayout>
              <c:xMode val="edge"/>
              <c:yMode val="edge"/>
              <c:x val="3.4646112991067358E-4"/>
              <c:y val="0.35871531256820016"/>
            </c:manualLayout>
          </c:layout>
          <c:overlay val="0"/>
        </c:title>
        <c:numFmt formatCode="0_ " sourceLinked="0"/>
        <c:majorTickMark val="out"/>
        <c:minorTickMark val="none"/>
        <c:tickLblPos val="low"/>
        <c:spPr>
          <a:ln>
            <a:solidFill>
              <a:schemeClr val="tx1"/>
            </a:solidFill>
          </a:ln>
        </c:spPr>
        <c:txPr>
          <a:bodyPr/>
          <a:lstStyle/>
          <a:p>
            <a:pPr>
              <a:defRPr sz="1400"/>
            </a:pPr>
            <a:endParaRPr lang="ja-JP"/>
          </a:p>
        </c:txPr>
        <c:crossAx val="111922176"/>
        <c:crosses val="autoZero"/>
        <c:crossBetween val="midCat"/>
        <c:majorUnit val="2"/>
      </c:valAx>
    </c:plotArea>
    <c:legend>
      <c:legendPos val="r"/>
      <c:layout>
        <c:manualLayout>
          <c:xMode val="edge"/>
          <c:yMode val="edge"/>
          <c:x val="0.2198619847657925"/>
          <c:y val="8.5531703831772665E-2"/>
          <c:w val="0.24234037289443641"/>
          <c:h val="0.19755752643245816"/>
        </c:manualLayout>
      </c:layout>
      <c:overlay val="0"/>
      <c:spPr>
        <a:solidFill>
          <a:schemeClr val="bg1"/>
        </a:solidFill>
      </c:spPr>
      <c:txPr>
        <a:bodyPr/>
        <a:lstStyle/>
        <a:p>
          <a:pPr>
            <a:defRPr sz="1200">
              <a:latin typeface="Arial" pitchFamily="34" charset="0"/>
              <a:cs typeface="Arial" pitchFamily="34" charset="0"/>
            </a:defRPr>
          </a:pPr>
          <a:endParaRPr lang="ja-JP"/>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12099097368926"/>
          <c:y val="0.1440329218106996"/>
          <c:w val="0.66629323773552696"/>
          <c:h val="0.70781893004115226"/>
        </c:manualLayout>
      </c:layout>
      <c:scatterChart>
        <c:scatterStyle val="lineMarker"/>
        <c:varyColors val="0"/>
        <c:ser>
          <c:idx val="0"/>
          <c:order val="0"/>
          <c:tx>
            <c:strRef>
              <c:f>Sheet2!$DQ$19</c:f>
              <c:strCache>
                <c:ptCount val="1"/>
                <c:pt idx="0">
                  <c:v>Fcenti</c:v>
                </c:pt>
              </c:strCache>
            </c:strRef>
          </c:tx>
          <c:spPr>
            <a:ln w="19050" cap="rnd">
              <a:solidFill>
                <a:schemeClr val="tx1"/>
              </a:solidFill>
              <a:prstDash val="lgDashDot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Sheet2!$DQ$21:$DQ$147</c:f>
              <c:numCache>
                <c:formatCode>0.00E+00</c:formatCode>
                <c:ptCount val="127"/>
                <c:pt idx="0">
                  <c:v>1.7967652267717444E-13</c:v>
                </c:pt>
                <c:pt idx="1">
                  <c:v>3.3102220161393697E-12</c:v>
                </c:pt>
                <c:pt idx="2">
                  <c:v>1.7071103696273315E-11</c:v>
                </c:pt>
                <c:pt idx="3">
                  <c:v>5.4672020552342972E-11</c:v>
                </c:pt>
                <c:pt idx="4">
                  <c:v>1.3634552956055279E-10</c:v>
                </c:pt>
                <c:pt idx="5">
                  <c:v>2.9159534523092572E-10</c:v>
                </c:pt>
                <c:pt idx="6">
                  <c:v>5.6206759965206691E-10</c:v>
                </c:pt>
                <c:pt idx="7">
                  <c:v>1.0047516559443318E-9</c:v>
                </c:pt>
                <c:pt idx="8">
                  <c:v>1.6949890829225248E-9</c:v>
                </c:pt>
                <c:pt idx="9">
                  <c:v>2.7286422409572695E-9</c:v>
                </c:pt>
                <c:pt idx="10">
                  <c:v>4.2228467649819862E-9</c:v>
                </c:pt>
                <c:pt idx="11">
                  <c:v>6.314981298081202E-9</c:v>
                </c:pt>
                <c:pt idx="12">
                  <c:v>9.1597418644185325E-9</c:v>
                </c:pt>
                <c:pt idx="13">
                  <c:v>1.2924424325879818E-8</c:v>
                </c:pt>
                <c:pt idx="14">
                  <c:v>1.7782716371418792E-8</c:v>
                </c:pt>
                <c:pt idx="15">
                  <c:v>2.3907308312085543E-8</c:v>
                </c:pt>
                <c:pt idx="16">
                  <c:v>3.1461581863643266E-8</c:v>
                </c:pt>
                <c:pt idx="17">
                  <c:v>4.0590639209148492E-8</c:v>
                </c:pt>
                <c:pt idx="18">
                  <c:v>5.1411947783403545E-8</c:v>
                </c:pt>
                <c:pt idx="19">
                  <c:v>6.4006021175145417E-8</c:v>
                </c:pt>
                <c:pt idx="20">
                  <c:v>7.8407188868918057E-8</c:v>
                </c:pt>
                <c:pt idx="21">
                  <c:v>9.4594721560908263E-8</c:v>
                </c:pt>
                <c:pt idx="22">
                  <c:v>1.1248537303412258E-7</c:v>
                </c:pt>
                <c:pt idx="23">
                  <c:v>1.3192717769814559E-7</c:v>
                </c:pt>
                <c:pt idx="24">
                  <c:v>1.5269479921276744E-7</c:v>
                </c:pt>
                <c:pt idx="25">
                  <c:v>1.7448769205465662E-7</c:v>
                </c:pt>
                <c:pt idx="26">
                  <c:v>1.9693131389690993E-7</c:v>
                </c:pt>
                <c:pt idx="27">
                  <c:v>2.1958129558417475E-7</c:v>
                </c:pt>
                <c:pt idx="28">
                  <c:v>2.4193190759963271E-7</c:v>
                </c:pt>
                <c:pt idx="29">
                  <c:v>2.6342810378394707E-7</c:v>
                </c:pt>
                <c:pt idx="30">
                  <c:v>2.8348158003195666E-7</c:v>
                </c:pt>
                <c:pt idx="31">
                  <c:v>3.0149094264509617E-7</c:v>
                </c:pt>
                <c:pt idx="32">
                  <c:v>3.1686485776087533E-7</c:v>
                </c:pt>
                <c:pt idx="33">
                  <c:v>3.290475957099106E-7</c:v>
                </c:pt>
                <c:pt idx="34">
                  <c:v>3.3754513573953651E-7</c:v>
                </c:pt>
                <c:pt idx="35">
                  <c:v>3.4195196462719856E-7</c:v>
                </c:pt>
                <c:pt idx="36">
                  <c:v>3.4197478192306179E-7</c:v>
                </c:pt>
                <c:pt idx="37">
                  <c:v>3.3745309354012908E-7</c:v>
                </c:pt>
                <c:pt idx="38">
                  <c:v>3.2837309118025344E-7</c:v>
                </c:pt>
                <c:pt idx="39">
                  <c:v>3.1487665126527526E-7</c:v>
                </c:pt>
                <c:pt idx="40">
                  <c:v>2.9726047527154715E-7</c:v>
                </c:pt>
                <c:pt idx="41">
                  <c:v>2.7596828566921185E-7</c:v>
                </c:pt>
                <c:pt idx="42">
                  <c:v>2.515758992252677E-7</c:v>
                </c:pt>
                <c:pt idx="43">
                  <c:v>2.2476616192397418E-7</c:v>
                </c:pt>
                <c:pt idx="44">
                  <c:v>1.9630831474816018E-7</c:v>
                </c:pt>
                <c:pt idx="45">
                  <c:v>1.6702176021572405E-7</c:v>
                </c:pt>
                <c:pt idx="46">
                  <c:v>1.3775590071768693E-7</c:v>
                </c:pt>
                <c:pt idx="47">
                  <c:v>1.093584753867826E-7</c:v>
                </c:pt>
                <c:pt idx="48">
                  <c:v>8.2658943024081971E-8</c:v>
                </c:pt>
                <c:pt idx="49">
                  <c:v>5.8454729854982225E-8</c:v>
                </c:pt>
                <c:pt idx="50">
                  <c:v>3.750582754449621E-8</c:v>
                </c:pt>
                <c:pt idx="51">
                  <c:v>2.0536479385055162E-8</c:v>
                </c:pt>
                <c:pt idx="52">
                  <c:v>8.2433948572699323E-9</c:v>
                </c:pt>
                <c:pt idx="53">
                  <c:v>1.3092330967381516E-9</c:v>
                </c:pt>
                <c:pt idx="54">
                  <c:v>4.2000691980933958E-10</c:v>
                </c:pt>
                <c:pt idx="55">
                  <c:v>6.2797204201954534E-9</c:v>
                </c:pt>
                <c:pt idx="56">
                  <c:v>1.9624635795936282E-8</c:v>
                </c:pt>
                <c:pt idx="57">
                  <c:v>4.1232541936465166E-8</c:v>
                </c:pt>
                <c:pt idx="58">
                  <c:v>7.1922130019703041E-8</c:v>
                </c:pt>
                <c:pt idx="59">
                  <c:v>1.1254060342535945E-7</c:v>
                </c:pt>
                <c:pt idx="60">
                  <c:v>1.6394766871438313E-7</c:v>
                </c:pt>
                <c:pt idx="61">
                  <c:v>2.2696895276926279E-7</c:v>
                </c:pt>
                <c:pt idx="62">
                  <c:v>3.0235993139196289E-7</c:v>
                </c:pt>
                <c:pt idx="63">
                  <c:v>3.90727597303342E-7</c:v>
                </c:pt>
                <c:pt idx="64">
                  <c:v>4.9246841141860783E-7</c:v>
                </c:pt>
                <c:pt idx="65">
                  <c:v>6.0767849988332922E-7</c:v>
                </c:pt>
                <c:pt idx="66">
                  <c:v>7.3605655994394728E-7</c:v>
                </c:pt>
                <c:pt idx="67">
                  <c:v>8.7682560959345855E-7</c:v>
                </c:pt>
                <c:pt idx="68">
                  <c:v>1.0286551762688572E-6</c:v>
                </c:pt>
                <c:pt idx="69">
                  <c:v>1.1895770769188E-6</c:v>
                </c:pt>
                <c:pt idx="70">
                  <c:v>1.356938839156842E-6</c:v>
                </c:pt>
                <c:pt idx="71">
                  <c:v>1.5273947840794366E-6</c:v>
                </c:pt>
                <c:pt idx="72">
                  <c:v>1.6969161397752857E-6</c:v>
                </c:pt>
                <c:pt idx="73">
                  <c:v>1.860853545665064E-6</c:v>
                </c:pt>
                <c:pt idx="74">
                  <c:v>2.0140255183613414E-6</c:v>
                </c:pt>
                <c:pt idx="75">
                  <c:v>2.1508958200056261E-6</c:v>
                </c:pt>
                <c:pt idx="76">
                  <c:v>2.265758748655982E-6</c:v>
                </c:pt>
                <c:pt idx="77">
                  <c:v>2.353027109555525E-6</c:v>
                </c:pt>
                <c:pt idx="78">
                  <c:v>2.4074855430008021E-6</c:v>
                </c:pt>
                <c:pt idx="79">
                  <c:v>2.4247251313981771E-6</c:v>
                </c:pt>
                <c:pt idx="80">
                  <c:v>2.4013517252533718E-6</c:v>
                </c:pt>
                <c:pt idx="81">
                  <c:v>2.3354831586708294E-6</c:v>
                </c:pt>
                <c:pt idx="82">
                  <c:v>2.2270169013780344E-6</c:v>
                </c:pt>
                <c:pt idx="83">
                  <c:v>2.0778727578001778E-6</c:v>
                </c:pt>
                <c:pt idx="84">
                  <c:v>1.8921946358908936E-6</c:v>
                </c:pt>
                <c:pt idx="85">
                  <c:v>1.676310957375276E-6</c:v>
                </c:pt>
                <c:pt idx="86">
                  <c:v>1.4385979648752219E-6</c:v>
                </c:pt>
                <c:pt idx="87">
                  <c:v>1.189054924911267E-6</c:v>
                </c:pt>
                <c:pt idx="88">
                  <c:v>9.3875004956186128E-7</c:v>
                </c:pt>
                <c:pt idx="89">
                  <c:v>6.9909139118961384E-7</c:v>
                </c:pt>
                <c:pt idx="90">
                  <c:v>4.8110490370695682E-7</c:v>
                </c:pt>
                <c:pt idx="91">
                  <c:v>2.9476000548212876E-7</c:v>
                </c:pt>
                <c:pt idx="92">
                  <c:v>1.4857450768822563E-7</c:v>
                </c:pt>
                <c:pt idx="93">
                  <c:v>4.9502347125038537E-8</c:v>
                </c:pt>
                <c:pt idx="94">
                  <c:v>3.0481610943360771E-9</c:v>
                </c:pt>
                <c:pt idx="95">
                  <c:v>1.322089485935866E-8</c:v>
                </c:pt>
                <c:pt idx="96">
                  <c:v>8.1653783042051352E-8</c:v>
                </c:pt>
                <c:pt idx="97">
                  <c:v>2.0500480221954347E-7</c:v>
                </c:pt>
                <c:pt idx="98">
                  <c:v>3.7024827204724115E-7</c:v>
                </c:pt>
                <c:pt idx="99">
                  <c:v>5.4929625315825724E-7</c:v>
                </c:pt>
                <c:pt idx="100">
                  <c:v>6.9770468152682193E-7</c:v>
                </c:pt>
                <c:pt idx="101">
                  <c:v>7.6426142155860474E-7</c:v>
                </c:pt>
                <c:pt idx="102">
                  <c:v>7.137459551439148E-7</c:v>
                </c:pt>
                <c:pt idx="103">
                  <c:v>5.5229537520791667E-7</c:v>
                </c:pt>
                <c:pt idx="104">
                  <c:v>3.3463780341747745E-7</c:v>
                </c:pt>
                <c:pt idx="105">
                  <c:v>1.4057452337418524E-7</c:v>
                </c:pt>
                <c:pt idx="106">
                  <c:v>2.9932754909865449E-8</c:v>
                </c:pt>
                <c:pt idx="107">
                  <c:v>9.7439753211048291E-10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1"/>
          <c:order val="1"/>
          <c:tx>
            <c:strRef>
              <c:f>Sheet2!$DR$19</c:f>
              <c:strCache>
                <c:ptCount val="1"/>
                <c:pt idx="0">
                  <c:v>Fip</c:v>
                </c:pt>
              </c:strCache>
            </c:strRef>
          </c:tx>
          <c:spPr>
            <a:ln w="19050" cap="rnd">
              <a:solidFill>
                <a:schemeClr val="tx1"/>
              </a:solidFill>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Sheet2!$DR$21:$DR$147</c:f>
              <c:numCache>
                <c:formatCode>0.00E+00</c:formatCode>
                <c:ptCount val="127"/>
                <c:pt idx="0">
                  <c:v>-1.7543139430245285E-5</c:v>
                </c:pt>
                <c:pt idx="1">
                  <c:v>-3.8162819761560877E-5</c:v>
                </c:pt>
                <c:pt idx="2">
                  <c:v>-6.0184956714145208E-5</c:v>
                </c:pt>
                <c:pt idx="3">
                  <c:v>-8.4020356813959305E-5</c:v>
                </c:pt>
                <c:pt idx="4">
                  <c:v>-1.0957799641217206E-4</c:v>
                </c:pt>
                <c:pt idx="5">
                  <c:v>-1.3626010805997029E-4</c:v>
                </c:pt>
                <c:pt idx="6">
                  <c:v>-1.6303041630582078E-4</c:v>
                </c:pt>
                <c:pt idx="7">
                  <c:v>-1.8858704990931883E-4</c:v>
                </c:pt>
                <c:pt idx="8">
                  <c:v>-2.1162346237517857E-4</c:v>
                </c:pt>
                <c:pt idx="9">
                  <c:v>-2.3108878179700613E-4</c:v>
                </c:pt>
                <c:pt idx="10">
                  <c:v>-2.4636641789200142E-4</c:v>
                </c:pt>
                <c:pt idx="11">
                  <c:v>-2.573328905333486E-4</c:v>
                </c:pt>
                <c:pt idx="12">
                  <c:v>-2.6430305116937881E-4</c:v>
                </c:pt>
                <c:pt idx="13">
                  <c:v>-2.6791230370506981E-4</c:v>
                </c:pt>
                <c:pt idx="14">
                  <c:v>-2.6897315823976254E-4</c:v>
                </c:pt>
                <c:pt idx="15">
                  <c:v>-2.6835002733708533E-4</c:v>
                </c:pt>
                <c:pt idx="16">
                  <c:v>-2.6686764722146138E-4</c:v>
                </c:pt>
                <c:pt idx="17">
                  <c:v>-2.6525598115926657E-4</c:v>
                </c:pt>
                <c:pt idx="18">
                  <c:v>-2.6412787241868668E-4</c:v>
                </c:pt>
                <c:pt idx="19">
                  <c:v>-2.6398268426040735E-4</c:v>
                </c:pt>
                <c:pt idx="20">
                  <c:v>-2.652036744737229E-4</c:v>
                </c:pt>
                <c:pt idx="21">
                  <c:v>-2.6808843125716131E-4</c:v>
                </c:pt>
                <c:pt idx="22">
                  <c:v>-2.7287392511575074E-4</c:v>
                </c:pt>
                <c:pt idx="23">
                  <c:v>-2.7973660746933893E-4</c:v>
                </c:pt>
                <c:pt idx="24">
                  <c:v>-2.8881928601565338E-4</c:v>
                </c:pt>
                <c:pt idx="25">
                  <c:v>-3.0024678451212719E-4</c:v>
                </c:pt>
                <c:pt idx="26">
                  <c:v>-3.1412955180150468E-4</c:v>
                </c:pt>
                <c:pt idx="27">
                  <c:v>-3.3057602749019807E-4</c:v>
                </c:pt>
                <c:pt idx="28">
                  <c:v>-3.4969816744078922E-4</c:v>
                </c:pt>
                <c:pt idx="29">
                  <c:v>-3.7161031304356956E-4</c:v>
                </c:pt>
                <c:pt idx="30">
                  <c:v>-3.9643718656799545E-4</c:v>
                </c:pt>
                <c:pt idx="31">
                  <c:v>-4.2431021281760025E-4</c:v>
                </c:pt>
                <c:pt idx="32">
                  <c:v>-4.5536910259935074E-4</c:v>
                </c:pt>
                <c:pt idx="33">
                  <c:v>-4.8975908854703406E-4</c:v>
                </c:pt>
                <c:pt idx="34">
                  <c:v>-5.2762393602425882E-4</c:v>
                </c:pt>
                <c:pt idx="35">
                  <c:v>-5.6910732130241882E-4</c:v>
                </c:pt>
                <c:pt idx="36">
                  <c:v>-6.1433967127421502E-4</c:v>
                </c:pt>
                <c:pt idx="37">
                  <c:v>-6.6343351190958921E-4</c:v>
                </c:pt>
                <c:pt idx="38">
                  <c:v>-7.1647228812648991E-4</c:v>
                </c:pt>
                <c:pt idx="39">
                  <c:v>-7.7350046923589362E-4</c:v>
                </c:pt>
                <c:pt idx="40">
                  <c:v>-8.3451175654351438E-4</c:v>
                </c:pt>
                <c:pt idx="41">
                  <c:v>-8.994347899947266E-4</c:v>
                </c:pt>
                <c:pt idx="42">
                  <c:v>-9.6812338855778088E-4</c:v>
                </c:pt>
                <c:pt idx="43">
                  <c:v>-1.0403414919466722E-3</c:v>
                </c:pt>
                <c:pt idx="44">
                  <c:v>-1.1157573755108928E-3</c:v>
                </c:pt>
                <c:pt idx="45">
                  <c:v>-1.1939340689574151E-3</c:v>
                </c:pt>
                <c:pt idx="46">
                  <c:v>-1.2743159369031916E-3</c:v>
                </c:pt>
                <c:pt idx="47">
                  <c:v>-1.356234699364097E-3</c:v>
                </c:pt>
                <c:pt idx="48">
                  <c:v>-1.4389162857065822E-3</c:v>
                </c:pt>
                <c:pt idx="49">
                  <c:v>-1.5214739245759698E-3</c:v>
                </c:pt>
                <c:pt idx="50">
                  <c:v>-1.6029226411507032E-3</c:v>
                </c:pt>
                <c:pt idx="51">
                  <c:v>-1.6821982966287424E-3</c:v>
                </c:pt>
                <c:pt idx="52">
                  <c:v>-1.7581754160303702E-3</c:v>
                </c:pt>
                <c:pt idx="53">
                  <c:v>-1.8296888694045511E-3</c:v>
                </c:pt>
                <c:pt idx="54">
                  <c:v>-1.8955395467681218E-3</c:v>
                </c:pt>
                <c:pt idx="55">
                  <c:v>-1.954542085991288E-3</c:v>
                </c:pt>
                <c:pt idx="56">
                  <c:v>-2.0055403160710939E-3</c:v>
                </c:pt>
                <c:pt idx="57">
                  <c:v>-2.0474264651195351E-3</c:v>
                </c:pt>
                <c:pt idx="58">
                  <c:v>-2.0791598431322941E-3</c:v>
                </c:pt>
                <c:pt idx="59">
                  <c:v>-2.0997961548714981E-3</c:v>
                </c:pt>
                <c:pt idx="60">
                  <c:v>-2.108487436839215E-3</c:v>
                </c:pt>
                <c:pt idx="61">
                  <c:v>-2.1044922539102339E-3</c:v>
                </c:pt>
                <c:pt idx="62">
                  <c:v>-2.0872174193940084E-3</c:v>
                </c:pt>
                <c:pt idx="63">
                  <c:v>-2.0561533024320675E-3</c:v>
                </c:pt>
                <c:pt idx="64">
                  <c:v>-2.0109205000957957E-3</c:v>
                </c:pt>
                <c:pt idx="65">
                  <c:v>-1.9512966945152736E-3</c:v>
                </c:pt>
                <c:pt idx="66">
                  <c:v>-1.877118238566091E-3</c:v>
                </c:pt>
                <c:pt idx="67">
                  <c:v>-1.788313677147033E-3</c:v>
                </c:pt>
                <c:pt idx="68">
                  <c:v>-1.6849253705621453E-3</c:v>
                </c:pt>
                <c:pt idx="69">
                  <c:v>-1.5670814688477448E-3</c:v>
                </c:pt>
                <c:pt idx="70">
                  <c:v>-1.4349566977373707E-3</c:v>
                </c:pt>
                <c:pt idx="71">
                  <c:v>-1.2887435702664154E-3</c:v>
                </c:pt>
                <c:pt idx="72">
                  <c:v>-1.1287295300193641E-3</c:v>
                </c:pt>
                <c:pt idx="73">
                  <c:v>-9.5526021159202167E-4</c:v>
                </c:pt>
                <c:pt idx="74">
                  <c:v>-7.686880098569125E-4</c:v>
                </c:pt>
                <c:pt idx="75">
                  <c:v>-5.6940232449272912E-4</c:v>
                </c:pt>
                <c:pt idx="76">
                  <c:v>-3.5789936828414944E-4</c:v>
                </c:pt>
                <c:pt idx="77">
                  <c:v>-1.3480566015380577E-4</c:v>
                </c:pt>
                <c:pt idx="78">
                  <c:v>9.9173006567327717E-5</c:v>
                </c:pt>
                <c:pt idx="79">
                  <c:v>3.4314875129147206E-4</c:v>
                </c:pt>
                <c:pt idx="80">
                  <c:v>5.9594852180523997E-4</c:v>
                </c:pt>
                <c:pt idx="81">
                  <c:v>8.5605478026167003E-4</c:v>
                </c:pt>
                <c:pt idx="82">
                  <c:v>1.1215504223312121E-3</c:v>
                </c:pt>
                <c:pt idx="83">
                  <c:v>1.3900184806398452E-3</c:v>
                </c:pt>
                <c:pt idx="84">
                  <c:v>1.6583761771999609E-3</c:v>
                </c:pt>
                <c:pt idx="85">
                  <c:v>1.9227737881271241E-3</c:v>
                </c:pt>
                <c:pt idx="86">
                  <c:v>2.1785786332899999E-3</c:v>
                </c:pt>
                <c:pt idx="87">
                  <c:v>2.4202964386851275E-3</c:v>
                </c:pt>
                <c:pt idx="88">
                  <c:v>2.6415053723537123E-3</c:v>
                </c:pt>
                <c:pt idx="89">
                  <c:v>2.8349884111716628E-3</c:v>
                </c:pt>
                <c:pt idx="90">
                  <c:v>2.9929487035276841E-3</c:v>
                </c:pt>
                <c:pt idx="91">
                  <c:v>3.1073467303212332E-3</c:v>
                </c:pt>
                <c:pt idx="92">
                  <c:v>3.1703745780989295E-3</c:v>
                </c:pt>
                <c:pt idx="93">
                  <c:v>3.1751868219926939E-3</c:v>
                </c:pt>
                <c:pt idx="94">
                  <c:v>3.1168735514430679E-3</c:v>
                </c:pt>
                <c:pt idx="95">
                  <c:v>2.9936022534198356E-3</c:v>
                </c:pt>
                <c:pt idx="96">
                  <c:v>2.8078394257887466E-3</c:v>
                </c:pt>
                <c:pt idx="97">
                  <c:v>2.5674696622250306E-3</c:v>
                </c:pt>
                <c:pt idx="98">
                  <c:v>2.2863159998778412E-3</c:v>
                </c:pt>
                <c:pt idx="99">
                  <c:v>1.9833735012924915E-3</c:v>
                </c:pt>
                <c:pt idx="100">
                  <c:v>1.680380079122887E-3</c:v>
                </c:pt>
                <c:pt idx="101">
                  <c:v>1.398158538904698E-3</c:v>
                </c:pt>
                <c:pt idx="102">
                  <c:v>1.1535536487045706E-3</c:v>
                </c:pt>
                <c:pt idx="103">
                  <c:v>9.5958762545010037E-4</c:v>
                </c:pt>
                <c:pt idx="104">
                  <c:v>8.3020324416947062E-4</c:v>
                </c:pt>
                <c:pt idx="105">
                  <c:v>7.8247996801163286E-4</c:v>
                </c:pt>
                <c:pt idx="106">
                  <c:v>7.7655291350890786E-4</c:v>
                </c:pt>
                <c:pt idx="107">
                  <c:v>4.9680047832494783E-4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2"/>
          <c:order val="2"/>
          <c:tx>
            <c:strRef>
              <c:f>Sheet2!$DS$19</c:f>
              <c:strCache>
                <c:ptCount val="1"/>
                <c:pt idx="0">
                  <c:v>FiE</c:v>
                </c:pt>
              </c:strCache>
            </c:strRef>
          </c:tx>
          <c:spPr>
            <a:ln w="19050" cap="rnd">
              <a:solidFill>
                <a:schemeClr val="tx1"/>
              </a:solidFill>
              <a:prstDash val="sys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Sheet2!$DS$21:$DS$147</c:f>
              <c:numCache>
                <c:formatCode>0.00E+00</c:formatCode>
                <c:ptCount val="127"/>
                <c:pt idx="0">
                  <c:v>1.7515466803075585E-5</c:v>
                </c:pt>
                <c:pt idx="1">
                  <c:v>3.8141508675861327E-5</c:v>
                </c:pt>
                <c:pt idx="2">
                  <c:v>6.0217212162374179E-5</c:v>
                </c:pt>
                <c:pt idx="3">
                  <c:v>8.4160551209324245E-5</c:v>
                </c:pt>
                <c:pt idx="4">
                  <c:v>1.0990997191685747E-4</c:v>
                </c:pt>
                <c:pt idx="5">
                  <c:v>1.3690649346017312E-4</c:v>
                </c:pt>
                <c:pt idx="6">
                  <c:v>1.6415643917383046E-4</c:v>
                </c:pt>
                <c:pt idx="7">
                  <c:v>1.9040464584735791E-4</c:v>
                </c:pt>
                <c:pt idx="8">
                  <c:v>2.1436804378049926E-4</c:v>
                </c:pt>
                <c:pt idx="9">
                  <c:v>2.3500002161082423E-4</c:v>
                </c:pt>
                <c:pt idx="10">
                  <c:v>2.5168376771546834E-4</c:v>
                </c:pt>
                <c:pt idx="11">
                  <c:v>2.6429582853248421E-4</c:v>
                </c:pt>
                <c:pt idx="12">
                  <c:v>2.7315013789631573E-4</c:v>
                </c:pt>
                <c:pt idx="13">
                  <c:v>2.7888387413718712E-4</c:v>
                </c:pt>
                <c:pt idx="14">
                  <c:v>2.8232746457873109E-4</c:v>
                </c:pt>
                <c:pt idx="15">
                  <c:v>2.8435452097151637E-4</c:v>
                </c:pt>
                <c:pt idx="16">
                  <c:v>2.8579444271301341E-4</c:v>
                </c:pt>
                <c:pt idx="17">
                  <c:v>2.8737582926842284E-4</c:v>
                </c:pt>
                <c:pt idx="18">
                  <c:v>2.8970718651809079E-4</c:v>
                </c:pt>
                <c:pt idx="19">
                  <c:v>2.9326879266355498E-4</c:v>
                </c:pt>
                <c:pt idx="20">
                  <c:v>2.984265624785497E-4</c:v>
                </c:pt>
                <c:pt idx="21">
                  <c:v>3.0545985455127729E-4</c:v>
                </c:pt>
                <c:pt idx="22">
                  <c:v>3.1456212946914347E-4</c:v>
                </c:pt>
                <c:pt idx="23">
                  <c:v>3.258729604007831E-4</c:v>
                </c:pt>
                <c:pt idx="24">
                  <c:v>3.3949484303160251E-4</c:v>
                </c:pt>
                <c:pt idx="25">
                  <c:v>3.5551214113435382E-4</c:v>
                </c:pt>
                <c:pt idx="26">
                  <c:v>3.739739483660105E-4</c:v>
                </c:pt>
                <c:pt idx="27">
                  <c:v>3.9492713639839914E-4</c:v>
                </c:pt>
                <c:pt idx="28">
                  <c:v>4.1842308137376798E-4</c:v>
                </c:pt>
                <c:pt idx="29">
                  <c:v>4.4450673912818466E-4</c:v>
                </c:pt>
                <c:pt idx="30">
                  <c:v>4.7323659587625208E-4</c:v>
                </c:pt>
                <c:pt idx="31">
                  <c:v>5.0466290971677285E-4</c:v>
                </c:pt>
                <c:pt idx="32">
                  <c:v>5.3884612951303945E-4</c:v>
                </c:pt>
                <c:pt idx="33">
                  <c:v>5.758606223108054E-4</c:v>
                </c:pt>
                <c:pt idx="34">
                  <c:v>6.1576905711254045E-4</c:v>
                </c:pt>
                <c:pt idx="35">
                  <c:v>6.5864174554571789E-4</c:v>
                </c:pt>
                <c:pt idx="36">
                  <c:v>7.0453800603227591E-4</c:v>
                </c:pt>
                <c:pt idx="37">
                  <c:v>7.5350939278129021E-4</c:v>
                </c:pt>
                <c:pt idx="38">
                  <c:v>8.0558859166922402E-4</c:v>
                </c:pt>
                <c:pt idx="39">
                  <c:v>8.6077693490096854E-4</c:v>
                </c:pt>
                <c:pt idx="40">
                  <c:v>9.1904714159803753E-4</c:v>
                </c:pt>
                <c:pt idx="41">
                  <c:v>9.8030909547514489E-4</c:v>
                </c:pt>
                <c:pt idx="42">
                  <c:v>1.0444227725638809E-3</c:v>
                </c:pt>
                <c:pt idx="43">
                  <c:v>1.1111851710836564E-3</c:v>
                </c:pt>
                <c:pt idx="44">
                  <c:v>1.1802966944079666E-3</c:v>
                </c:pt>
                <c:pt idx="45">
                  <c:v>1.2513592226185159E-3</c:v>
                </c:pt>
                <c:pt idx="46">
                  <c:v>1.3238953061639113E-3</c:v>
                </c:pt>
                <c:pt idx="47">
                  <c:v>1.3973316750762797E-3</c:v>
                </c:pt>
                <c:pt idx="48">
                  <c:v>1.4709657725295591E-3</c:v>
                </c:pt>
                <c:pt idx="49">
                  <c:v>1.5439873730722314E-3</c:v>
                </c:pt>
                <c:pt idx="50">
                  <c:v>1.6155416594048808E-3</c:v>
                </c:pt>
                <c:pt idx="51">
                  <c:v>1.6846521480051433E-3</c:v>
                </c:pt>
                <c:pt idx="52">
                  <c:v>1.7502920109052141E-3</c:v>
                </c:pt>
                <c:pt idx="53">
                  <c:v>1.8113931040303216E-3</c:v>
                </c:pt>
                <c:pt idx="54">
                  <c:v>1.8668496149855413E-3</c:v>
                </c:pt>
                <c:pt idx="55">
                  <c:v>1.9155783594146311E-3</c:v>
                </c:pt>
                <c:pt idx="56">
                  <c:v>1.9565207968575576E-3</c:v>
                </c:pt>
                <c:pt idx="57">
                  <c:v>1.9886578097167325E-3</c:v>
                </c:pt>
                <c:pt idx="58">
                  <c:v>2.0110528656376377E-3</c:v>
                </c:pt>
                <c:pt idx="59">
                  <c:v>2.0228682420032028E-3</c:v>
                </c:pt>
                <c:pt idx="60">
                  <c:v>2.023366133793475E-3</c:v>
                </c:pt>
                <c:pt idx="61">
                  <c:v>2.0119279375980389E-3</c:v>
                </c:pt>
                <c:pt idx="62">
                  <c:v>1.9880858612896664E-3</c:v>
                </c:pt>
                <c:pt idx="63">
                  <c:v>1.9514743656274547E-3</c:v>
                </c:pt>
                <c:pt idx="64">
                  <c:v>1.9018523264231221E-3</c:v>
                </c:pt>
                <c:pt idx="65">
                  <c:v>1.8391258703422599E-3</c:v>
                </c:pt>
                <c:pt idx="66">
                  <c:v>1.7632853548869435E-3</c:v>
                </c:pt>
                <c:pt idx="67">
                  <c:v>1.6744184875108503E-3</c:v>
                </c:pt>
                <c:pt idx="68">
                  <c:v>1.5726709294146936E-3</c:v>
                </c:pt>
                <c:pt idx="69">
                  <c:v>1.4583028725513795E-3</c:v>
                </c:pt>
                <c:pt idx="70">
                  <c:v>1.3315822222186794E-3</c:v>
                </c:pt>
                <c:pt idx="71">
                  <c:v>1.1927726570368957E-3</c:v>
                </c:pt>
                <c:pt idx="72">
                  <c:v>1.0421896008113842E-3</c:v>
                </c:pt>
                <c:pt idx="73">
                  <c:v>8.8016720257415E-4</c:v>
                </c:pt>
                <c:pt idx="74">
                  <c:v>7.0701381824817043E-4</c:v>
                </c:pt>
                <c:pt idx="75">
                  <c:v>5.2300603294748753E-4</c:v>
                </c:pt>
                <c:pt idx="76">
                  <c:v>3.2849310361795098E-4</c:v>
                </c:pt>
                <c:pt idx="77">
                  <c:v>1.2386185794921578E-4</c:v>
                </c:pt>
                <c:pt idx="78">
                  <c:v>-9.0472529886669059E-5</c:v>
                </c:pt>
                <c:pt idx="79">
                  <c:v>-3.1398635922127375E-4</c:v>
                </c:pt>
                <c:pt idx="80">
                  <c:v>-5.4592501667954094E-4</c:v>
                </c:pt>
                <c:pt idx="81">
                  <c:v>-7.8526587224450855E-4</c:v>
                </c:pt>
                <c:pt idx="82">
                  <c:v>-1.0306689826990673E-3</c:v>
                </c:pt>
                <c:pt idx="83">
                  <c:v>-1.2803408785815862E-3</c:v>
                </c:pt>
                <c:pt idx="84">
                  <c:v>-1.5318455769296713E-3</c:v>
                </c:pt>
                <c:pt idx="85">
                  <c:v>-1.7820281281025214E-3</c:v>
                </c:pt>
                <c:pt idx="86">
                  <c:v>-2.02696693436815E-3</c:v>
                </c:pt>
                <c:pt idx="87">
                  <c:v>-2.2618181313408458E-3</c:v>
                </c:pt>
                <c:pt idx="88">
                  <c:v>-2.4807981683807132E-3</c:v>
                </c:pt>
                <c:pt idx="89">
                  <c:v>-2.6772362652114625E-3</c:v>
                </c:pt>
                <c:pt idx="90">
                  <c:v>-2.8438020595535226E-3</c:v>
                </c:pt>
                <c:pt idx="91">
                  <c:v>-2.9728255688370167E-3</c:v>
                </c:pt>
                <c:pt idx="92">
                  <c:v>-3.0567239370492523E-3</c:v>
                </c:pt>
                <c:pt idx="93">
                  <c:v>-3.0887348668486121E-3</c:v>
                </c:pt>
                <c:pt idx="94">
                  <c:v>-3.0638638851059135E-3</c:v>
                </c:pt>
                <c:pt idx="95">
                  <c:v>-2.9798110247768951E-3</c:v>
                </c:pt>
                <c:pt idx="96">
                  <c:v>-2.8379698744032946E-3</c:v>
                </c:pt>
                <c:pt idx="97">
                  <c:v>-2.6441969229304501E-3</c:v>
                </c:pt>
                <c:pt idx="98">
                  <c:v>-2.4089388286763092E-3</c:v>
                </c:pt>
                <c:pt idx="99">
                  <c:v>-2.1463804675554703E-3</c:v>
                </c:pt>
                <c:pt idx="100">
                  <c:v>-1.8724767390751215E-3</c:v>
                </c:pt>
                <c:pt idx="101">
                  <c:v>-1.6026414647646043E-3</c:v>
                </c:pt>
                <c:pt idx="102">
                  <c:v>-1.3506304035573488E-3</c:v>
                </c:pt>
                <c:pt idx="103">
                  <c:v>-1.1306176951552617E-3</c:v>
                </c:pt>
                <c:pt idx="104">
                  <c:v>-9.6324297601165854E-4</c:v>
                </c:pt>
                <c:pt idx="105">
                  <c:v>-8.7893101271948779E-4</c:v>
                </c:pt>
                <c:pt idx="106">
                  <c:v>-8.4018605820817616E-4</c:v>
                </c:pt>
                <c:pt idx="107">
                  <c:v>-4.4065048468941019E-4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3"/>
          <c:order val="3"/>
          <c:tx>
            <c:strRef>
              <c:f>Sheet2!$DT$19</c:f>
              <c:strCache>
                <c:ptCount val="1"/>
                <c:pt idx="0">
                  <c:v>FiLorentz</c:v>
                </c:pt>
              </c:strCache>
            </c:strRef>
          </c:tx>
          <c:spPr>
            <a:ln w="19050" cap="rnd">
              <a:solidFill>
                <a:schemeClr val="tx1"/>
              </a:solidFill>
              <a:prstDash val="lg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Sheet2!$DT$21:$DT$147</c:f>
              <c:numCache>
                <c:formatCode>0.00E+00</c:formatCode>
                <c:ptCount val="127"/>
                <c:pt idx="0">
                  <c:v>-2.6252092528499178E-8</c:v>
                </c:pt>
                <c:pt idx="1">
                  <c:v>-1.1479156218070499E-7</c:v>
                </c:pt>
                <c:pt idx="2">
                  <c:v>-2.6647275675745103E-7</c:v>
                </c:pt>
                <c:pt idx="3">
                  <c:v>-4.8926140823189126E-7</c:v>
                </c:pt>
                <c:pt idx="4">
                  <c:v>-7.9575049878497494E-7</c:v>
                </c:pt>
                <c:pt idx="5">
                  <c:v>-1.2030499866466108E-6</c:v>
                </c:pt>
                <c:pt idx="6">
                  <c:v>-1.7327261476615846E-6</c:v>
                </c:pt>
                <c:pt idx="7">
                  <c:v>-2.4102632792080786E-6</c:v>
                </c:pt>
                <c:pt idx="8">
                  <c:v>-3.2638767546264647E-6</c:v>
                </c:pt>
                <c:pt idx="9">
                  <c:v>-4.3228213708660977E-6</c:v>
                </c:pt>
                <c:pt idx="10">
                  <c:v>-5.615497916328124E-6</c:v>
                </c:pt>
                <c:pt idx="11">
                  <c:v>-7.1676704631767564E-6</c:v>
                </c:pt>
                <c:pt idx="12">
                  <c:v>-9.0009749198540464E-6</c:v>
                </c:pt>
                <c:pt idx="13">
                  <c:v>-1.1131930539789824E-5</c:v>
                </c:pt>
                <c:pt idx="14">
                  <c:v>-1.3571488421305663E-5</c:v>
                </c:pt>
                <c:pt idx="15">
                  <c:v>-1.6324905837784652E-5</c:v>
                </c:pt>
                <c:pt idx="16">
                  <c:v>-1.9391726324174438E-5</c:v>
                </c:pt>
                <c:pt idx="17">
                  <c:v>-2.2765940797013102E-5</c:v>
                </c:pt>
                <c:pt idx="18">
                  <c:v>-2.6436307913437148E-5</c:v>
                </c:pt>
                <c:pt idx="19">
                  <c:v>-3.0386506512789136E-5</c:v>
                </c:pt>
                <c:pt idx="20">
                  <c:v>-3.4595127338686074E-5</c:v>
                </c:pt>
                <c:pt idx="21">
                  <c:v>-3.903551030360455E-5</c:v>
                </c:pt>
                <c:pt idx="22">
                  <c:v>-4.3676071453060821E-5</c:v>
                </c:pt>
                <c:pt idx="23">
                  <c:v>-4.848009001351499E-5</c:v>
                </c:pt>
                <c:pt idx="24">
                  <c:v>-5.3405350942412996E-5</c:v>
                </c:pt>
                <c:pt idx="25">
                  <c:v>-5.8404061189162148E-5</c:v>
                </c:pt>
                <c:pt idx="26">
                  <c:v>-6.3423088144525986E-5</c:v>
                </c:pt>
                <c:pt idx="27">
                  <c:v>-6.8403817720700711E-5</c:v>
                </c:pt>
                <c:pt idx="28">
                  <c:v>-7.328222336768033E-5</c:v>
                </c:pt>
                <c:pt idx="29">
                  <c:v>-7.7989113208115681E-5</c:v>
                </c:pt>
                <c:pt idx="30">
                  <c:v>-8.2450923943709151E-5</c:v>
                </c:pt>
                <c:pt idx="31">
                  <c:v>-8.6590573195463583E-5</c:v>
                </c:pt>
                <c:pt idx="32">
                  <c:v>-9.0328095756453649E-5</c:v>
                </c:pt>
                <c:pt idx="33">
                  <c:v>-9.3582384721253376E-5</c:v>
                </c:pt>
                <c:pt idx="34">
                  <c:v>-9.6272709397729432E-5</c:v>
                </c:pt>
                <c:pt idx="35">
                  <c:v>-9.8320897165697074E-5</c:v>
                </c:pt>
                <c:pt idx="36">
                  <c:v>-9.9653162534923051E-5</c:v>
                </c:pt>
                <c:pt idx="37">
                  <c:v>-1.0020264875147089E-4</c:v>
                </c:pt>
                <c:pt idx="38">
                  <c:v>-9.9911659791760912E-5</c:v>
                </c:pt>
                <c:pt idx="39">
                  <c:v>-9.8734163751158148E-5</c:v>
                </c:pt>
                <c:pt idx="40">
                  <c:v>-9.6637559423278727E-5</c:v>
                </c:pt>
                <c:pt idx="41">
                  <c:v>-9.3604231916092525E-5</c:v>
                </c:pt>
                <c:pt idx="42">
                  <c:v>-8.9632938739400163E-5</c:v>
                </c:pt>
                <c:pt idx="43">
                  <c:v>-8.4739159947804895E-5</c:v>
                </c:pt>
                <c:pt idx="44">
                  <c:v>-7.8955160673432247E-5</c:v>
                </c:pt>
                <c:pt idx="45">
                  <c:v>-7.2328591159700513E-5</c:v>
                </c:pt>
                <c:pt idx="46">
                  <c:v>-6.4921694775299017E-5</c:v>
                </c:pt>
                <c:pt idx="47">
                  <c:v>-5.6808101253095496E-5</c:v>
                </c:pt>
                <c:pt idx="48">
                  <c:v>-4.8072029335222758E-5</c:v>
                </c:pt>
                <c:pt idx="49">
                  <c:v>-3.8804066674621217E-5</c:v>
                </c:pt>
                <c:pt idx="50">
                  <c:v>-2.9099884293352391E-5</c:v>
                </c:pt>
                <c:pt idx="51">
                  <c:v>-1.9057364097827433E-5</c:v>
                </c:pt>
                <c:pt idx="52">
                  <c:v>-8.7751694736379547E-6</c:v>
                </c:pt>
                <c:pt idx="53">
                  <c:v>1.648343876942374E-6</c:v>
                </c:pt>
                <c:pt idx="54">
                  <c:v>1.2115406976919235E-5</c:v>
                </c:pt>
                <c:pt idx="55">
                  <c:v>2.2529224647187805E-5</c:v>
                </c:pt>
                <c:pt idx="56">
                  <c:v>3.2791180475597803E-5</c:v>
                </c:pt>
                <c:pt idx="57">
                  <c:v>4.2801641315547697E-5</c:v>
                </c:pt>
                <c:pt idx="58">
                  <c:v>5.2457162604249262E-5</c:v>
                </c:pt>
                <c:pt idx="59">
                  <c:v>6.1648153643551295E-5</c:v>
                </c:pt>
                <c:pt idx="60">
                  <c:v>7.0257814366122783E-5</c:v>
                </c:pt>
                <c:pt idx="61">
                  <c:v>7.8163369520767897E-5</c:v>
                </c:pt>
                <c:pt idx="62">
                  <c:v>8.5232857139209815E-5</c:v>
                </c:pt>
                <c:pt idx="63">
                  <c:v>9.1326358057480922E-5</c:v>
                </c:pt>
                <c:pt idx="64">
                  <c:v>9.6298476793361864E-5</c:v>
                </c:pt>
                <c:pt idx="65">
                  <c:v>1.0000204829138278E-4</c:v>
                </c:pt>
                <c:pt idx="66">
                  <c:v>1.0228827304562506E-4</c:v>
                </c:pt>
                <c:pt idx="67">
                  <c:v>1.0301325717651761E-4</c:v>
                </c:pt>
                <c:pt idx="68">
                  <c:v>1.0204358830842715E-4</c:v>
                </c:pt>
                <c:pt idx="69">
                  <c:v>9.9262360086302938E-5</c:v>
                </c:pt>
                <c:pt idx="70">
                  <c:v>9.4573219571600882E-5</c:v>
                </c:pt>
                <c:pt idx="71">
                  <c:v>8.7906756983227127E-5</c:v>
                </c:pt>
                <c:pt idx="72">
                  <c:v>7.9228805518994017E-5</c:v>
                </c:pt>
                <c:pt idx="73">
                  <c:v>6.8547944069566818E-5</c:v>
                </c:pt>
                <c:pt idx="74">
                  <c:v>5.5917319981229921E-5</c:v>
                </c:pt>
                <c:pt idx="75">
                  <c:v>4.1441318854993731E-5</c:v>
                </c:pt>
                <c:pt idx="76">
                  <c:v>2.5283587548416622E-5</c:v>
                </c:pt>
                <c:pt idx="77">
                  <c:v>7.6712199575884217E-6</c:v>
                </c:pt>
                <c:pt idx="78">
                  <c:v>-1.1105723228887653E-5</c:v>
                </c:pt>
                <c:pt idx="79">
                  <c:v>-3.0691004709448287E-5</c:v>
                </c:pt>
                <c:pt idx="80">
                  <c:v>-5.0658356247454261E-5</c:v>
                </c:pt>
                <c:pt idx="81">
                  <c:v>-7.0513808134707733E-5</c:v>
                </c:pt>
                <c:pt idx="82">
                  <c:v>-8.9704998997822569E-5</c:v>
                </c:pt>
                <c:pt idx="83">
                  <c:v>-1.0762767575391701E-4</c:v>
                </c:pt>
                <c:pt idx="84">
                  <c:v>-1.2363448430312364E-4</c:v>
                </c:pt>
                <c:pt idx="85">
                  <c:v>-1.3705412172259027E-4</c:v>
                </c:pt>
                <c:pt idx="86">
                  <c:v>-1.4721333893334077E-4</c:v>
                </c:pt>
                <c:pt idx="87">
                  <c:v>-1.534623939739752E-4</c:v>
                </c:pt>
                <c:pt idx="88">
                  <c:v>-1.551920145207064E-4</c:v>
                </c:pt>
                <c:pt idx="89">
                  <c:v>-1.5185988766450986E-4</c:v>
                </c:pt>
                <c:pt idx="90">
                  <c:v>-1.4300656101810661E-4</c:v>
                </c:pt>
                <c:pt idx="91">
                  <c:v>-1.2826317071038622E-4</c:v>
                </c:pt>
                <c:pt idx="92">
                  <c:v>-1.073563509686524E-4</c:v>
                </c:pt>
                <c:pt idx="93">
                  <c:v>-8.0132638048962038E-5</c:v>
                </c:pt>
                <c:pt idx="94">
                  <c:v>-4.6624246951339843E-5</c:v>
                </c:pt>
                <c:pt idx="95">
                  <c:v>-7.200779118480651E-6</c:v>
                </c:pt>
                <c:pt idx="96">
                  <c:v>3.714894767009648E-5</c:v>
                </c:pt>
                <c:pt idx="97">
                  <c:v>8.4419919697122366E-5</c:v>
                </c:pt>
                <c:pt idx="98">
                  <c:v>1.3118383867558497E-4</c:v>
                </c:pt>
                <c:pt idx="99">
                  <c:v>1.7244887059134558E-4</c:v>
                </c:pt>
                <c:pt idx="100">
                  <c:v>2.021541742235086E-4</c:v>
                </c:pt>
                <c:pt idx="101">
                  <c:v>2.1453541516696858E-4</c:v>
                </c:pt>
                <c:pt idx="102">
                  <c:v>2.0607857519153622E-4</c:v>
                </c:pt>
                <c:pt idx="103">
                  <c:v>1.7717377639278329E-4</c:v>
                </c:pt>
                <c:pt idx="104">
                  <c:v>1.3257953795833762E-4</c:v>
                </c:pt>
                <c:pt idx="105">
                  <c:v>8.0805391194086452E-5</c:v>
                </c:pt>
                <c:pt idx="106">
                  <c:v>3.3673446829855954E-5</c:v>
                </c:pt>
                <c:pt idx="107">
                  <c:v>5.198335678033539E-6</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4"/>
          <c:order val="4"/>
          <c:tx>
            <c:strRef>
              <c:f>Sheet2!$DU$19</c:f>
              <c:strCache>
                <c:ptCount val="1"/>
                <c:pt idx="0">
                  <c:v>FiLorenzt</c:v>
                </c:pt>
              </c:strCache>
            </c:strRef>
          </c:tx>
          <c:spPr>
            <a:ln w="19050" cap="rnd">
              <a:solidFill>
                <a:schemeClr val="tx1"/>
              </a:solidFill>
              <a:prstDash val="lgDash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Sheet2!$DU$21:$DU$147</c:f>
              <c:numCache>
                <c:formatCode>0.00E+00</c:formatCode>
                <c:ptCount val="127"/>
                <c:pt idx="0">
                  <c:v>5.4649141069957736E-11</c:v>
                </c:pt>
                <c:pt idx="1">
                  <c:v>6.0245284180907384E-10</c:v>
                </c:pt>
                <c:pt idx="2">
                  <c:v>2.2920709431275877E-9</c:v>
                </c:pt>
                <c:pt idx="3">
                  <c:v>5.8429571909822997E-9</c:v>
                </c:pt>
                <c:pt idx="4">
                  <c:v>1.2047689457507489E-8</c:v>
                </c:pt>
                <c:pt idx="5">
                  <c:v>2.1774754750162496E-8</c:v>
                </c:pt>
                <c:pt idx="6">
                  <c:v>3.5970923006825878E-8</c:v>
                </c:pt>
                <c:pt idx="7">
                  <c:v>5.5662729570724662E-8</c:v>
                </c:pt>
                <c:pt idx="8">
                  <c:v>8.1955910399271599E-8</c:v>
                </c:pt>
                <c:pt idx="9">
                  <c:v>1.1603296749649772E-7</c:v>
                </c:pt>
                <c:pt idx="10">
                  <c:v>1.5914963390987452E-7</c:v>
                </c:pt>
                <c:pt idx="11">
                  <c:v>2.1263002114406208E-7</c:v>
                </c:pt>
                <c:pt idx="12">
                  <c:v>2.778581917031449E-7</c:v>
                </c:pt>
                <c:pt idx="13">
                  <c:v>3.5626809530949713E-7</c:v>
                </c:pt>
                <c:pt idx="14">
                  <c:v>4.4933490880903873E-7</c:v>
                </c:pt>
                <c:pt idx="15">
                  <c:v>5.5856347625432609E-7</c:v>
                </c:pt>
                <c:pt idx="16">
                  <c:v>6.854712629607921E-7</c:v>
                </c:pt>
                <c:pt idx="17">
                  <c:v>8.3157053457521336E-7</c:v>
                </c:pt>
                <c:pt idx="18">
                  <c:v>9.9835450446854387E-7</c:v>
                </c:pt>
                <c:pt idx="19">
                  <c:v>1.1872778110366333E-6</c:v>
                </c:pt>
                <c:pt idx="20">
                  <c:v>1.3997285970055434E-6</c:v>
                </c:pt>
                <c:pt idx="21">
                  <c:v>1.6370024491481711E-6</c:v>
                </c:pt>
                <c:pt idx="22">
                  <c:v>1.9002821072272471E-6</c:v>
                </c:pt>
                <c:pt idx="23">
                  <c:v>2.190611395011372E-6</c:v>
                </c:pt>
                <c:pt idx="24">
                  <c:v>2.5088552241756145E-6</c:v>
                </c:pt>
                <c:pt idx="25">
                  <c:v>2.8556654908101811E-6</c:v>
                </c:pt>
                <c:pt idx="26">
                  <c:v>3.2314627122294406E-6</c:v>
                </c:pt>
                <c:pt idx="27">
                  <c:v>3.6363973390259821E-6</c:v>
                </c:pt>
                <c:pt idx="28">
                  <c:v>4.0703092602703483E-6</c:v>
                </c:pt>
                <c:pt idx="29">
                  <c:v>4.5326931403482694E-6</c:v>
                </c:pt>
                <c:pt idx="30">
                  <c:v>5.0226780255363569E-6</c:v>
                </c:pt>
                <c:pt idx="31">
                  <c:v>5.53900498411556E-6</c:v>
                </c:pt>
                <c:pt idx="32">
                  <c:v>6.079979009075096E-6</c:v>
                </c:pt>
                <c:pt idx="33">
                  <c:v>6.6434547409296125E-6</c:v>
                </c:pt>
                <c:pt idx="34">
                  <c:v>7.2268384275341709E-6</c:v>
                </c:pt>
                <c:pt idx="35">
                  <c:v>7.8270778572939099E-6</c:v>
                </c:pt>
                <c:pt idx="36">
                  <c:v>8.4406447736800368E-6</c:v>
                </c:pt>
                <c:pt idx="37">
                  <c:v>9.0635510250419786E-6</c:v>
                </c:pt>
                <c:pt idx="38">
                  <c:v>9.6913939102837732E-6</c:v>
                </c:pt>
                <c:pt idx="39">
                  <c:v>1.0319371062559618E-5</c:v>
                </c:pt>
                <c:pt idx="40">
                  <c:v>1.094232158985847E-5</c:v>
                </c:pt>
                <c:pt idx="41">
                  <c:v>1.1554782334626045E-5</c:v>
                </c:pt>
                <c:pt idx="42">
                  <c:v>1.2151071408858872E-5</c:v>
                </c:pt>
                <c:pt idx="43">
                  <c:v>1.272534775133402E-5</c:v>
                </c:pt>
                <c:pt idx="44">
                  <c:v>1.3271697538053943E-5</c:v>
                </c:pt>
                <c:pt idx="45">
                  <c:v>1.3784243369030102E-5</c:v>
                </c:pt>
                <c:pt idx="46">
                  <c:v>1.4257210523929355E-5</c:v>
                </c:pt>
                <c:pt idx="47">
                  <c:v>1.4685039836470578E-5</c:v>
                </c:pt>
                <c:pt idx="48">
                  <c:v>1.5062482826643667E-5</c:v>
                </c:pt>
                <c:pt idx="49">
                  <c:v>1.5384709289446682E-5</c:v>
                </c:pt>
                <c:pt idx="50">
                  <c:v>1.564734120466659E-5</c:v>
                </c:pt>
                <c:pt idx="51">
                  <c:v>1.5846545475686068E-5</c:v>
                </c:pt>
                <c:pt idx="52">
                  <c:v>1.5979129601470381E-5</c:v>
                </c:pt>
                <c:pt idx="53">
                  <c:v>1.6042584104953597E-5</c:v>
                </c:pt>
                <c:pt idx="54">
                  <c:v>1.6035058001968298E-5</c:v>
                </c:pt>
                <c:pt idx="55">
                  <c:v>1.5955383779597927E-5</c:v>
                </c:pt>
                <c:pt idx="56">
                  <c:v>1.5803155104100879E-5</c:v>
                </c:pt>
                <c:pt idx="57">
                  <c:v>1.5578701986387848E-5</c:v>
                </c:pt>
                <c:pt idx="58">
                  <c:v>1.5282977187205716E-5</c:v>
                </c:pt>
                <c:pt idx="59">
                  <c:v>1.4917520884596133E-5</c:v>
                </c:pt>
                <c:pt idx="60">
                  <c:v>1.4484535251930578E-5</c:v>
                </c:pt>
                <c:pt idx="61">
                  <c:v>1.3986787066142176E-5</c:v>
                </c:pt>
                <c:pt idx="62">
                  <c:v>1.3427433792321095E-5</c:v>
                </c:pt>
                <c:pt idx="63">
                  <c:v>1.2809973748045723E-5</c:v>
                </c:pt>
                <c:pt idx="64">
                  <c:v>1.2138298529200591E-5</c:v>
                </c:pt>
                <c:pt idx="65">
                  <c:v>1.1416607132110337E-5</c:v>
                </c:pt>
                <c:pt idx="66">
                  <c:v>1.0649165657471306E-5</c:v>
                </c:pt>
                <c:pt idx="67">
                  <c:v>9.8402834603592845E-6</c:v>
                </c:pt>
                <c:pt idx="68">
                  <c:v>8.9944061645344335E-6</c:v>
                </c:pt>
                <c:pt idx="69">
                  <c:v>8.1160228730260727E-6</c:v>
                </c:pt>
                <c:pt idx="70">
                  <c:v>7.2094443004542698E-6</c:v>
                </c:pt>
                <c:pt idx="71">
                  <c:v>6.2788055659330115E-6</c:v>
                </c:pt>
                <c:pt idx="72">
                  <c:v>5.3282310566816287E-6</c:v>
                </c:pt>
                <c:pt idx="73">
                  <c:v>4.3617679486326621E-6</c:v>
                </c:pt>
                <c:pt idx="74">
                  <c:v>3.3832153572161058E-6</c:v>
                </c:pt>
                <c:pt idx="75">
                  <c:v>2.3961911669801141E-6</c:v>
                </c:pt>
                <c:pt idx="76">
                  <c:v>1.404378374387623E-6</c:v>
                </c:pt>
                <c:pt idx="77">
                  <c:v>4.115279390375285E-7</c:v>
                </c:pt>
                <c:pt idx="78">
                  <c:v>-5.7863596071736275E-7</c:v>
                </c:pt>
                <c:pt idx="79">
                  <c:v>-1.5622472657999255E-6</c:v>
                </c:pt>
                <c:pt idx="80">
                  <c:v>-2.5349597060462789E-6</c:v>
                </c:pt>
                <c:pt idx="81">
                  <c:v>-3.4918492236775409E-6</c:v>
                </c:pt>
                <c:pt idx="82">
                  <c:v>-4.4274051266491249E-6</c:v>
                </c:pt>
                <c:pt idx="83">
                  <c:v>-5.335265045762315E-6</c:v>
                </c:pt>
                <c:pt idx="84">
                  <c:v>-6.2078096254602961E-6</c:v>
                </c:pt>
                <c:pt idx="85">
                  <c:v>-7.0360124171382067E-6</c:v>
                </c:pt>
                <c:pt idx="86">
                  <c:v>-7.8094021030086175E-6</c:v>
                </c:pt>
                <c:pt idx="87">
                  <c:v>-8.5158336979727356E-6</c:v>
                </c:pt>
                <c:pt idx="88">
                  <c:v>-9.1412149805730749E-6</c:v>
                </c:pt>
                <c:pt idx="89">
                  <c:v>-9.6695965541279195E-6</c:v>
                </c:pt>
                <c:pt idx="90">
                  <c:v>-1.0083437326020574E-5</c:v>
                </c:pt>
                <c:pt idx="91">
                  <c:v>-1.036392117131922E-5</c:v>
                </c:pt>
                <c:pt idx="92">
                  <c:v>-1.0491473393225312E-5</c:v>
                </c:pt>
                <c:pt idx="93">
                  <c:v>-1.0446899113182576E-5</c:v>
                </c:pt>
                <c:pt idx="94">
                  <c:v>-1.0213083603476669E-5</c:v>
                </c:pt>
                <c:pt idx="95">
                  <c:v>-9.7772666284460586E-6</c:v>
                </c:pt>
                <c:pt idx="96">
                  <c:v>-9.1341675020875576E-6</c:v>
                </c:pt>
                <c:pt idx="97">
                  <c:v>-8.2901122474622815E-6</c:v>
                </c:pt>
                <c:pt idx="98">
                  <c:v>-7.2676187049753175E-6</c:v>
                </c:pt>
                <c:pt idx="99">
                  <c:v>-6.1092074702286405E-6</c:v>
                </c:pt>
                <c:pt idx="100">
                  <c:v>-4.8784309875769654E-6</c:v>
                </c:pt>
                <c:pt idx="101">
                  <c:v>-3.6557382051930261E-6</c:v>
                </c:pt>
                <c:pt idx="102">
                  <c:v>-2.5277535444333219E-6</c:v>
                </c:pt>
                <c:pt idx="103">
                  <c:v>-1.5718097551394337E-6</c:v>
                </c:pt>
                <c:pt idx="104">
                  <c:v>-8.4083651594754681E-7</c:v>
                </c:pt>
                <c:pt idx="105">
                  <c:v>-3.5384078410805031E-7</c:v>
                </c:pt>
                <c:pt idx="106">
                  <c:v>-9.3354467023143842E-8</c:v>
                </c:pt>
                <c:pt idx="107">
                  <c:v>-5.992122723074574E-9</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dLbls>
          <c:showLegendKey val="0"/>
          <c:showVal val="0"/>
          <c:showCatName val="0"/>
          <c:showSerName val="0"/>
          <c:showPercent val="0"/>
          <c:showBubbleSize val="0"/>
        </c:dLbls>
        <c:axId val="112249472"/>
        <c:axId val="112992640"/>
        <c:extLst>
          <c:ext xmlns:c15="http://schemas.microsoft.com/office/drawing/2012/chart" uri="{02D57815-91ED-43cb-92C2-25804820EDAC}">
            <c15:filteredScatterSeries>
              <c15:ser>
                <c:idx val="5"/>
                <c:order val="5"/>
                <c:tx>
                  <c:strRef>
                    <c:extLst>
                      <c:ext uri="{02D57815-91ED-43cb-92C2-25804820EDAC}">
                        <c15:formulaRef>
                          <c15:sqref>Sheet2!$DV$19</c15:sqref>
                        </c15:formulaRef>
                      </c:ext>
                    </c:extLst>
                    <c:strCache>
                      <c:ptCount val="1"/>
                      <c:pt idx="0">
                        <c:v>ion bal.</c:v>
                      </c:pt>
                    </c:strCache>
                  </c:strRef>
                </c:tx>
                <c:spPr>
                  <a:ln w="19050" cap="rnd">
                    <a:solidFill>
                      <a:srgbClr val="00FFFF"/>
                    </a:solidFill>
                    <a:round/>
                  </a:ln>
                  <a:effectLst/>
                </c:spPr>
                <c:marker>
                  <c:symbol val="none"/>
                </c:marker>
                <c:xVal>
                  <c:numRef>
                    <c:extLst>
                      <c:ext uri="{02D57815-91ED-43cb-92C2-25804820EDAC}">
                        <c15:formulaRef>
                          <c15:sqref>Sheet2!$DP$21:$DP$147</c15:sqref>
                        </c15:formulaRef>
                      </c:ext>
                    </c:extLst>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extLst>
                      <c:ext uri="{02D57815-91ED-43cb-92C2-25804820EDAC}">
                        <c15:formulaRef>
                          <c15:sqref>Sheet2!$DV$21:$DV$147</c15:sqref>
                        </c15:formulaRef>
                      </c:ext>
                    </c:extLst>
                    <c:numCache>
                      <c:formatCode>0.00E+00</c:formatCode>
                      <c:ptCount val="127"/>
                      <c:pt idx="0">
                        <c:v>-5.386989088060702E-8</c:v>
                      </c:pt>
                      <c:pt idx="1">
                        <c:v>-1.3549688481642971E-7</c:v>
                      </c:pt>
                      <c:pt idx="2">
                        <c:v>-2.3190816648165852E-7</c:v>
                      </c:pt>
                      <c:pt idx="3">
                        <c:v>-3.4316938365541631E-7</c:v>
                      </c:pt>
                      <c:pt idx="4">
                        <c:v>-4.5159095911250098E-7</c:v>
                      </c:pt>
                      <c:pt idx="5">
                        <c:v>-5.3459823634837172E-7</c:v>
                      </c:pt>
                      <c:pt idx="6">
                        <c:v>-5.7017028904541883E-7</c:v>
                      </c:pt>
                      <c:pt idx="7">
                        <c:v>-5.3599985994229625E-7</c:v>
                      </c:pt>
                      <c:pt idx="8">
                        <c:v>-4.3564444982355536E-7</c:v>
                      </c:pt>
                      <c:pt idx="9">
                        <c:v>-2.9281994731054368E-7</c:v>
                      </c:pt>
                      <c:pt idx="10">
                        <c:v>-1.3477561218639268E-7</c:v>
                      </c:pt>
                      <c:pt idx="11">
                        <c:v>1.4212538400981173E-8</c:v>
                      </c:pt>
                      <c:pt idx="12">
                        <c:v>1.3312974065039074E-7</c:v>
                      </c:pt>
                      <c:pt idx="13">
                        <c:v>2.0883241196284999E-7</c:v>
                      </c:pt>
                      <c:pt idx="14">
                        <c:v>2.4993554284328949E-7</c:v>
                      </c:pt>
                      <c:pt idx="15">
                        <c:v>2.6205858121277562E-7</c:v>
                      </c:pt>
                      <c:pt idx="16">
                        <c:v>2.5200201220201574E-7</c:v>
                      </c:pt>
                      <c:pt idx="17">
                        <c:v>2.260684859275447E-7</c:v>
                      </c:pt>
                      <c:pt idx="18">
                        <c:v>1.9277263821890533E-7</c:v>
                      </c:pt>
                      <c:pt idx="19">
                        <c:v>1.5088572257025108E-7</c:v>
                      </c:pt>
                      <c:pt idx="20">
                        <c:v>1.0589645201517028E-7</c:v>
                      </c:pt>
                      <c:pt idx="21">
                        <c:v>6.7510161220496032E-8</c:v>
                      </c:pt>
                      <c:pt idx="22">
                        <c:v>2.4900380593268368E-8</c:v>
                      </c:pt>
                      <c:pt idx="23">
                        <c:v>-2.1198509361318403E-8</c:v>
                      </c:pt>
                      <c:pt idx="24">
                        <c:v>-6.8243903075490492E-8</c:v>
                      </c:pt>
                      <c:pt idx="25">
                        <c:v>-1.0855138407069805E-7</c:v>
                      </c:pt>
                      <c:pt idx="26">
                        <c:v>-1.5029755389377247E-7</c:v>
                      </c:pt>
                      <c:pt idx="27">
                        <c:v>-1.9673017788947273E-7</c:v>
                      </c:pt>
                      <c:pt idx="28">
                        <c:v>-2.4506826683162893E-7</c:v>
                      </c:pt>
                      <c:pt idx="29">
                        <c:v>-2.9656587936842455E-7</c:v>
                      </c:pt>
                      <c:pt idx="30">
                        <c:v>-3.4535502988423721E-7</c:v>
                      </c:pt>
                      <c:pt idx="31">
                        <c:v>-3.9738036953036136E-7</c:v>
                      </c:pt>
                      <c:pt idx="32">
                        <c:v>-4.5422497592890116E-7</c:v>
                      </c:pt>
                      <c:pt idx="33">
                        <c:v>-5.0834862084258385E-7</c:v>
                      </c:pt>
                      <c:pt idx="34">
                        <c:v>-5.6320474617409981E-7</c:v>
                      </c:pt>
                      <c:pt idx="35">
                        <c:v>-6.1744310047683187E-7</c:v>
                      </c:pt>
                      <c:pt idx="36">
                        <c:v>-6.7220822125897976E-7</c:v>
                      </c:pt>
                      <c:pt idx="37">
                        <c:v>-7.2576376118773653E-7</c:v>
                      </c:pt>
                      <c:pt idx="38">
                        <c:v>-7.7558924756279505E-7</c:v>
                      </c:pt>
                      <c:pt idx="39">
                        <c:v>-8.2345037225827507E-7</c:v>
                      </c:pt>
                      <c:pt idx="40">
                        <c:v>-8.625923036255434E-7</c:v>
                      </c:pt>
                      <c:pt idx="41">
                        <c:v>-8.9917581537886761E-7</c:v>
                      </c:pt>
                      <c:pt idx="42">
                        <c:v>-9.3090742521611187E-7</c:v>
                      </c:pt>
                      <c:pt idx="43">
                        <c:v>-9.4536689756265749E-7</c:v>
                      </c:pt>
                      <c:pt idx="44">
                        <c:v>-9.4783592355619511E-7</c:v>
                      </c:pt>
                      <c:pt idx="45">
                        <c:v>-9.5217236935380376E-7</c:v>
                      </c:pt>
                      <c:pt idx="46">
                        <c:v>-9.4735908993212287E-7</c:v>
                      </c:pt>
                      <c:pt idx="47">
                        <c:v>-9.1672722905526449E-7</c:v>
                      </c:pt>
                      <c:pt idx="48">
                        <c:v>-8.7740074257820809E-7</c:v>
                      </c:pt>
                      <c:pt idx="49">
                        <c:v>-8.4745415905773576E-7</c:v>
                      </c:pt>
                      <c:pt idx="50">
                        <c:v>-7.9601900696364746E-7</c:v>
                      </c:pt>
                      <c:pt idx="51">
                        <c:v>-7.3643076635528189E-7</c:v>
                      </c:pt>
                      <c:pt idx="52">
                        <c:v>-6.712016024663448E-7</c:v>
                      </c:pt>
                      <c:pt idx="53">
                        <c:v>-6.035281592366663E-7</c:v>
                      </c:pt>
                      <c:pt idx="54">
                        <c:v>-5.3904679677324269E-7</c:v>
                      </c:pt>
                      <c:pt idx="55">
                        <c:v>-4.7283842945076829E-7</c:v>
                      </c:pt>
                      <c:pt idx="56">
                        <c:v>-4.0555899804154237E-7</c:v>
                      </c:pt>
                      <c:pt idx="57">
                        <c:v>-3.4707955893067257E-7</c:v>
                      </c:pt>
                      <c:pt idx="58">
                        <c:v>-2.9491557318181904E-7</c:v>
                      </c:pt>
                      <c:pt idx="59">
                        <c:v>-2.4969773672233917E-7</c:v>
                      </c:pt>
                      <c:pt idx="60">
                        <c:v>-2.1500575897243595E-7</c:v>
                      </c:pt>
                      <c:pt idx="61">
                        <c:v>-1.8719077251558487E-7</c:v>
                      </c:pt>
                      <c:pt idx="62">
                        <c:v>-1.6890724141885188E-7</c:v>
                      </c:pt>
                      <c:pt idx="63">
                        <c:v>-1.5187740178279887E-7</c:v>
                      </c:pt>
                      <c:pt idx="64">
                        <c:v>-1.3892993869212362E-7</c:v>
                      </c:pt>
                      <c:pt idx="65">
                        <c:v>-1.4449024963719271E-7</c:v>
                      </c:pt>
                      <c:pt idx="66">
                        <c:v>-1.5938841610700091E-7</c:v>
                      </c:pt>
                      <c:pt idx="67">
                        <c:v>-1.648233897123753E-7</c:v>
                      </c:pt>
                      <c:pt idx="68">
                        <c:v>-1.877914982211005E-7</c:v>
                      </c:pt>
                      <c:pt idx="69">
                        <c:v>-2.1063626011752397E-7</c:v>
                      </c:pt>
                      <c:pt idx="70">
                        <c:v>-2.3487280747934508E-7</c:v>
                      </c:pt>
                      <c:pt idx="71">
                        <c:v>-2.5795589627996684E-7</c:v>
                      </c:pt>
                      <c:pt idx="72">
                        <c:v>-2.8597649252905107E-7</c:v>
                      </c:pt>
                      <c:pt idx="73">
                        <c:v>-3.2244345400706563E-7</c:v>
                      </c:pt>
                      <c:pt idx="74">
                        <c:v>-3.596307519346553E-7</c:v>
                      </c:pt>
                      <c:pt idx="75">
                        <c:v>-4.0788570326205348E-7</c:v>
                      </c:pt>
                      <c:pt idx="76">
                        <c:v>-4.5253999473822874E-7</c:v>
                      </c:pt>
                      <c:pt idx="77">
                        <c:v>-5.0802719840853969E-7</c:v>
                      </c:pt>
                      <c:pt idx="78">
                        <c:v>-5.763969659455595E-7</c:v>
                      </c:pt>
                      <c:pt idx="79">
                        <c:v>-6.6613477365169053E-7</c:v>
                      </c:pt>
                      <c:pt idx="80">
                        <c:v>-7.6845910254813483E-7</c:v>
                      </c:pt>
                      <c:pt idx="81">
                        <c:v>-8.8126618255298067E-7</c:v>
                      </c:pt>
                      <c:pt idx="82">
                        <c:v>-1.0239475909487386E-6</c:v>
                      </c:pt>
                      <c:pt idx="83">
                        <c:v>-1.2074659836199955E-6</c:v>
                      </c:pt>
                      <c:pt idx="84">
                        <c:v>-1.4194990224036107E-6</c:v>
                      </c:pt>
                      <c:pt idx="85">
                        <c:v>-1.6681631577505924E-6</c:v>
                      </c:pt>
                      <c:pt idx="86">
                        <c:v>-1.9724441496240989E-6</c:v>
                      </c:pt>
                      <c:pt idx="87">
                        <c:v>-2.3108654027548218E-6</c:v>
                      </c:pt>
                      <c:pt idx="88">
                        <c:v>-2.6872754787186883E-6</c:v>
                      </c:pt>
                      <c:pt idx="89">
                        <c:v>-3.0782468672478604E-6</c:v>
                      </c:pt>
                      <c:pt idx="90">
                        <c:v>-3.4622494662586755E-6</c:v>
                      </c:pt>
                      <c:pt idx="91">
                        <c:v>-3.8111703920068599E-6</c:v>
                      </c:pt>
                      <c:pt idx="92">
                        <c:v>-4.0486088045121066E-6</c:v>
                      </c:pt>
                      <c:pt idx="93">
                        <c:v>-4.0780796709377774E-6</c:v>
                      </c:pt>
                      <c:pt idx="94">
                        <c:v>-3.8246160565673092E-6</c:v>
                      </c:pt>
                      <c:pt idx="95">
                        <c:v>-3.1735962091270398E-6</c:v>
                      </c:pt>
                      <c:pt idx="96">
                        <c:v>-2.0340146634969257E-6</c:v>
                      </c:pt>
                      <c:pt idx="97">
                        <c:v>-3.9244845354009711E-7</c:v>
                      </c:pt>
                      <c:pt idx="98">
                        <c:v>1.6636394441888007E-6</c:v>
                      </c:pt>
                      <c:pt idx="99">
                        <c:v>3.8819931112964433E-6</c:v>
                      </c:pt>
                      <c:pt idx="100">
                        <c:v>5.8767879652240051E-6</c:v>
                      </c:pt>
                      <c:pt idx="101">
                        <c:v>7.1610125234276986E-6</c:v>
                      </c:pt>
                      <c:pt idx="102">
                        <c:v>7.1878127494684554E-6</c:v>
                      </c:pt>
                      <c:pt idx="103">
                        <c:v>5.1241923076905878E-6</c:v>
                      </c:pt>
                      <c:pt idx="104">
                        <c:v>-9.6639259638037709E-7</c:v>
                      </c:pt>
                      <c:pt idx="105">
                        <c:v>-1.5858919774502329E-5</c:v>
                      </c:pt>
                      <c:pt idx="106">
                        <c:v>-3.0023119581525658E-5</c:v>
                      </c:pt>
                      <c:pt idx="107">
                        <c:v>6.1343311588380177E-5</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15:ser>
            </c15:filteredScatterSeries>
          </c:ext>
        </c:extLst>
      </c:scatterChart>
      <c:valAx>
        <c:axId val="112249472"/>
        <c:scaling>
          <c:orientation val="minMax"/>
          <c:max val="0.70000000000000007"/>
          <c:min val="0.1"/>
        </c:scaling>
        <c:delete val="1"/>
        <c:axPos val="b"/>
        <c:majorGridlines>
          <c:spPr>
            <a:ln w="9525" cap="flat" cmpd="sng" algn="ctr">
              <a:solidFill>
                <a:schemeClr val="tx1">
                  <a:lumMod val="15000"/>
                  <a:lumOff val="85000"/>
                </a:schemeClr>
              </a:solidFill>
              <a:round/>
            </a:ln>
            <a:effectLst/>
          </c:spPr>
        </c:majorGridlines>
        <c:numFmt formatCode="General" sourceLinked="0"/>
        <c:majorTickMark val="cross"/>
        <c:minorTickMark val="none"/>
        <c:tickLblPos val="nextTo"/>
        <c:crossAx val="112992640"/>
        <c:crossesAt val="-4.000000000000001E-3"/>
        <c:crossBetween val="midCat"/>
        <c:majorUnit val="0.1"/>
      </c:valAx>
      <c:valAx>
        <c:axId val="112992640"/>
        <c:scaling>
          <c:orientation val="minMax"/>
        </c:scaling>
        <c:delete val="1"/>
        <c:axPos val="l"/>
        <c:majorGridlines>
          <c:spPr>
            <a:ln w="9525" cap="flat" cmpd="sng" algn="ctr">
              <a:solidFill>
                <a:schemeClr val="tx1">
                  <a:lumMod val="15000"/>
                  <a:lumOff val="85000"/>
                </a:schemeClr>
              </a:solidFill>
              <a:round/>
            </a:ln>
            <a:effectLst/>
          </c:spPr>
        </c:majorGridlines>
        <c:numFmt formatCode="0.E+00" sourceLinked="0"/>
        <c:majorTickMark val="in"/>
        <c:minorTickMark val="none"/>
        <c:tickLblPos val="nextTo"/>
        <c:crossAx val="112249472"/>
        <c:crosses val="autoZero"/>
        <c:crossBetween val="midCat"/>
      </c:valAx>
      <c:spPr>
        <a:noFill/>
        <a:ln w="15875">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12099097368926"/>
          <c:y val="0.1440329218106996"/>
          <c:w val="0.66629323773552696"/>
          <c:h val="0.76131687242798352"/>
        </c:manualLayout>
      </c:layout>
      <c:scatterChart>
        <c:scatterStyle val="lineMarker"/>
        <c:varyColors val="0"/>
        <c:ser>
          <c:idx val="0"/>
          <c:order val="0"/>
          <c:tx>
            <c:strRef>
              <c:f>Sheet2!$DW$19</c:f>
              <c:strCache>
                <c:ptCount val="1"/>
                <c:pt idx="0">
                  <c:v>Fcentel</c:v>
                </c:pt>
              </c:strCache>
            </c:strRef>
          </c:tx>
          <c:spPr>
            <a:ln w="19050" cap="rnd">
              <a:solidFill>
                <a:schemeClr val="tx1"/>
              </a:solidFill>
              <a:prstDash val="lgDashDot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Sheet2!$DW$21:$DW$147</c:f>
              <c:numCache>
                <c:formatCode>0.00E+00</c:formatCode>
                <c:ptCount val="127"/>
                <c:pt idx="0">
                  <c:v>2.3158834691625379E-10</c:v>
                </c:pt>
                <c:pt idx="1">
                  <c:v>7.9972098022371009E-10</c:v>
                </c:pt>
                <c:pt idx="2">
                  <c:v>1.6112944400406835E-9</c:v>
                </c:pt>
                <c:pt idx="3">
                  <c:v>2.650634558667661E-9</c:v>
                </c:pt>
                <c:pt idx="4">
                  <c:v>3.9163081782220855E-9</c:v>
                </c:pt>
                <c:pt idx="5">
                  <c:v>5.4133745273051688E-9</c:v>
                </c:pt>
                <c:pt idx="6">
                  <c:v>7.151412469877432E-9</c:v>
                </c:pt>
                <c:pt idx="7">
                  <c:v>9.1443022180899133E-9</c:v>
                </c:pt>
                <c:pt idx="8">
                  <c:v>1.1410649236478256E-8</c:v>
                </c:pt>
                <c:pt idx="9">
                  <c:v>1.3974375746885736E-8</c:v>
                </c:pt>
                <c:pt idx="10">
                  <c:v>1.6865206967180334E-8</c:v>
                </c:pt>
                <c:pt idx="11">
                  <c:v>2.0118986923885651E-8</c:v>
                </c:pt>
                <c:pt idx="12">
                  <c:v>2.3777764612217445E-8</c:v>
                </c:pt>
                <c:pt idx="13">
                  <c:v>2.7889857134726855E-8</c:v>
                </c:pt>
                <c:pt idx="14">
                  <c:v>3.2509832140247656E-8</c:v>
                </c:pt>
                <c:pt idx="15">
                  <c:v>3.7698537548235081E-8</c:v>
                </c:pt>
                <c:pt idx="16">
                  <c:v>4.352319348903934E-8</c:v>
                </c:pt>
                <c:pt idx="17">
                  <c:v>5.0057323344542089E-8</c:v>
                </c:pt>
                <c:pt idx="18">
                  <c:v>5.7380743410254932E-8</c:v>
                </c:pt>
                <c:pt idx="19">
                  <c:v>6.5579486644793982E-8</c:v>
                </c:pt>
                <c:pt idx="20">
                  <c:v>7.4745542013184458E-8</c:v>
                </c:pt>
                <c:pt idx="21">
                  <c:v>8.4976301689348631E-8</c:v>
                </c:pt>
                <c:pt idx="22">
                  <c:v>9.6373942681358955E-8</c:v>
                </c:pt>
                <c:pt idx="23">
                  <c:v>1.0904462183881952E-7</c:v>
                </c:pt>
                <c:pt idx="24">
                  <c:v>1.2309705679235909E-7</c:v>
                </c:pt>
                <c:pt idx="25">
                  <c:v>1.3864127248901521E-7</c:v>
                </c:pt>
                <c:pt idx="26">
                  <c:v>1.5578656886224819E-7</c:v>
                </c:pt>
                <c:pt idx="27">
                  <c:v>1.7463943750014702E-7</c:v>
                </c:pt>
                <c:pt idx="28">
                  <c:v>1.9530146395366483E-7</c:v>
                </c:pt>
                <c:pt idx="29">
                  <c:v>2.1786609703880661E-7</c:v>
                </c:pt>
                <c:pt idx="30">
                  <c:v>2.4241602327846705E-7</c:v>
                </c:pt>
                <c:pt idx="31">
                  <c:v>2.6901989975478006E-7</c:v>
                </c:pt>
                <c:pt idx="32">
                  <c:v>2.9772925243764895E-7</c:v>
                </c:pt>
                <c:pt idx="33">
                  <c:v>3.2857497810429505E-7</c:v>
                </c:pt>
                <c:pt idx="34">
                  <c:v>3.6156426555568731E-7</c:v>
                </c:pt>
                <c:pt idx="35">
                  <c:v>3.9667725844147541E-7</c:v>
                </c:pt>
                <c:pt idx="36">
                  <c:v>4.3386492350736227E-7</c:v>
                </c:pt>
                <c:pt idx="37">
                  <c:v>4.7304621201532985E-7</c:v>
                </c:pt>
                <c:pt idx="38">
                  <c:v>5.1410669358576035E-7</c:v>
                </c:pt>
                <c:pt idx="39">
                  <c:v>5.5689714132151965E-7</c:v>
                </c:pt>
                <c:pt idx="40">
                  <c:v>6.0123405050539377E-7</c:v>
                </c:pt>
                <c:pt idx="41">
                  <c:v>6.4689946581636852E-7</c:v>
                </c:pt>
                <c:pt idx="42">
                  <c:v>6.9364330300126121E-7</c:v>
                </c:pt>
                <c:pt idx="43">
                  <c:v>7.411862772512146E-7</c:v>
                </c:pt>
                <c:pt idx="44">
                  <c:v>7.8922194726961005E-7</c:v>
                </c:pt>
                <c:pt idx="45">
                  <c:v>8.3742353848447051E-7</c:v>
                </c:pt>
                <c:pt idx="46">
                  <c:v>8.8544795061999731E-7</c:v>
                </c:pt>
                <c:pt idx="47">
                  <c:v>9.3294214037581483E-7</c:v>
                </c:pt>
                <c:pt idx="48">
                  <c:v>9.7955049005146496E-7</c:v>
                </c:pt>
                <c:pt idx="49">
                  <c:v>1.0249211134943466E-6</c:v>
                </c:pt>
                <c:pt idx="50">
                  <c:v>1.0687135973201735E-6</c:v>
                </c:pt>
                <c:pt idx="51">
                  <c:v>1.1106062675036229E-6</c:v>
                </c:pt>
                <c:pt idx="52">
                  <c:v>1.1503029886710098E-6</c:v>
                </c:pt>
                <c:pt idx="53">
                  <c:v>1.1875400910592825E-6</c:v>
                </c:pt>
                <c:pt idx="54">
                  <c:v>1.2220916125976086E-6</c:v>
                </c:pt>
                <c:pt idx="55">
                  <c:v>1.2537736563428528E-6</c:v>
                </c:pt>
                <c:pt idx="56">
                  <c:v>1.2824501860828273E-6</c:v>
                </c:pt>
                <c:pt idx="57">
                  <c:v>1.3080340027266364E-6</c:v>
                </c:pt>
                <c:pt idx="58">
                  <c:v>1.3304892837956922E-6</c:v>
                </c:pt>
                <c:pt idx="59">
                  <c:v>1.3498313573767695E-6</c:v>
                </c:pt>
                <c:pt idx="60">
                  <c:v>1.3661285279499538E-6</c:v>
                </c:pt>
                <c:pt idx="61">
                  <c:v>1.3794962563450995E-6</c:v>
                </c:pt>
                <c:pt idx="62">
                  <c:v>1.3900980887425498E-6</c:v>
                </c:pt>
                <c:pt idx="63">
                  <c:v>1.3981410337661096E-6</c:v>
                </c:pt>
                <c:pt idx="64">
                  <c:v>1.4038718404385745E-6</c:v>
                </c:pt>
                <c:pt idx="65">
                  <c:v>1.4075711316001602E-6</c:v>
                </c:pt>
                <c:pt idx="66">
                  <c:v>1.4095506365392073E-6</c:v>
                </c:pt>
                <c:pt idx="67">
                  <c:v>1.410145501365229E-6</c:v>
                </c:pt>
                <c:pt idx="68">
                  <c:v>1.4097120154777366E-6</c:v>
                </c:pt>
                <c:pt idx="69">
                  <c:v>1.4086190822801499E-6</c:v>
                </c:pt>
                <c:pt idx="70">
                  <c:v>1.4072461570186964E-6</c:v>
                </c:pt>
                <c:pt idx="71">
                  <c:v>1.4059767035504978E-6</c:v>
                </c:pt>
                <c:pt idx="72">
                  <c:v>1.4051958645041027E-6</c:v>
                </c:pt>
                <c:pt idx="73">
                  <c:v>1.405281776795281E-6</c:v>
                </c:pt>
                <c:pt idx="74">
                  <c:v>1.4066053155360881E-6</c:v>
                </c:pt>
                <c:pt idx="75">
                  <c:v>1.4095229684329608E-6</c:v>
                </c:pt>
                <c:pt idx="76">
                  <c:v>1.414372694238512E-6</c:v>
                </c:pt>
                <c:pt idx="77">
                  <c:v>1.4214679735699948E-6</c:v>
                </c:pt>
                <c:pt idx="78">
                  <c:v>1.4310899970180746E-6</c:v>
                </c:pt>
                <c:pt idx="79">
                  <c:v>1.4434792985361815E-6</c:v>
                </c:pt>
                <c:pt idx="80">
                  <c:v>1.4588230475941157E-6</c:v>
                </c:pt>
                <c:pt idx="81">
                  <c:v>1.4772404377583482E-6</c:v>
                </c:pt>
                <c:pt idx="82">
                  <c:v>1.4987634301343338E-6</c:v>
                </c:pt>
                <c:pt idx="83">
                  <c:v>1.5233095811600335E-6</c:v>
                </c:pt>
                <c:pt idx="84">
                  <c:v>1.5506532544358178E-6</c:v>
                </c:pt>
                <c:pt idx="85">
                  <c:v>1.5803827390791761E-6</c:v>
                </c:pt>
                <c:pt idx="86">
                  <c:v>1.6118568709366992E-6</c:v>
                </c:pt>
                <c:pt idx="87">
                  <c:v>1.6441455550917398E-6</c:v>
                </c:pt>
                <c:pt idx="88">
                  <c:v>1.67597456055663E-6</c:v>
                </c:pt>
                <c:pt idx="89">
                  <c:v>1.705654519363599E-6</c:v>
                </c:pt>
                <c:pt idx="90">
                  <c:v>1.7310288289899314E-6</c:v>
                </c:pt>
                <c:pt idx="91">
                  <c:v>1.7494287224065042E-6</c:v>
                </c:pt>
                <c:pt idx="92">
                  <c:v>1.7576655739070125E-6</c:v>
                </c:pt>
                <c:pt idx="93">
                  <c:v>1.7520815986082059E-6</c:v>
                </c:pt>
                <c:pt idx="94">
                  <c:v>1.7286930636280557E-6</c:v>
                </c:pt>
                <c:pt idx="95">
                  <c:v>1.6834588465906899E-6</c:v>
                </c:pt>
                <c:pt idx="96">
                  <c:v>1.6127110381405127E-6</c:v>
                </c:pt>
                <c:pt idx="97">
                  <c:v>1.5137621192824157E-6</c:v>
                </c:pt>
                <c:pt idx="98">
                  <c:v>1.3856730417348035E-6</c:v>
                </c:pt>
                <c:pt idx="99">
                  <c:v>1.2300837267065957E-6</c:v>
                </c:pt>
                <c:pt idx="100">
                  <c:v>1.0519085052131419E-6</c:v>
                </c:pt>
                <c:pt idx="101">
                  <c:v>8.596077153520482E-7</c:v>
                </c:pt>
                <c:pt idx="102">
                  <c:v>6.6467761273979652E-7</c:v>
                </c:pt>
                <c:pt idx="103">
                  <c:v>4.8012592960588923E-7</c:v>
                </c:pt>
                <c:pt idx="104">
                  <c:v>3.1800943111839348E-7</c:v>
                </c:pt>
                <c:pt idx="105">
                  <c:v>1.8664307752507011E-7</c:v>
                </c:pt>
                <c:pt idx="106">
                  <c:v>8.8620302421453464E-8</c:v>
                </c:pt>
                <c:pt idx="107">
                  <c:v>2.1807405067714465E-8</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1"/>
          <c:order val="1"/>
          <c:tx>
            <c:strRef>
              <c:f>Sheet2!$DX$19</c:f>
              <c:strCache>
                <c:ptCount val="1"/>
                <c:pt idx="0">
                  <c:v>Felp</c:v>
                </c:pt>
              </c:strCache>
            </c:strRef>
          </c:tx>
          <c:spPr>
            <a:ln w="19050" cap="rnd">
              <a:solidFill>
                <a:schemeClr val="tx1"/>
              </a:solidFill>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Sheet2!$DX$21:$DX$147</c:f>
              <c:numCache>
                <c:formatCode>0.00E+00</c:formatCode>
                <c:ptCount val="127"/>
                <c:pt idx="0">
                  <c:v>-2.0907546149018959E-5</c:v>
                </c:pt>
                <c:pt idx="1">
                  <c:v>-3.7777580143742874E-5</c:v>
                </c:pt>
                <c:pt idx="2">
                  <c:v>-5.1074884073113415E-5</c:v>
                </c:pt>
                <c:pt idx="3">
                  <c:v>-6.3305895349966441E-5</c:v>
                </c:pt>
                <c:pt idx="4">
                  <c:v>-7.5775495553021739E-5</c:v>
                </c:pt>
                <c:pt idx="5">
                  <c:v>-8.9775337176185803E-5</c:v>
                </c:pt>
                <c:pt idx="6">
                  <c:v>-1.0663541616263471E-4</c:v>
                </c:pt>
                <c:pt idx="7">
                  <c:v>-1.2753473832696126E-4</c:v>
                </c:pt>
                <c:pt idx="8">
                  <c:v>-1.5330453340317747E-4</c:v>
                </c:pt>
                <c:pt idx="9">
                  <c:v>-1.8434998852959932E-4</c:v>
                </c:pt>
                <c:pt idx="10">
                  <c:v>-2.2068074595156089E-4</c:v>
                </c:pt>
                <c:pt idx="11">
                  <c:v>-2.6204585524363012E-4</c:v>
                </c:pt>
                <c:pt idx="12">
                  <c:v>-3.0810949156138116E-4</c:v>
                </c:pt>
                <c:pt idx="13">
                  <c:v>-3.5857348836228485E-4</c:v>
                </c:pt>
                <c:pt idx="14">
                  <c:v>-4.1324490113830097E-4</c:v>
                </c:pt>
                <c:pt idx="15">
                  <c:v>-4.7208427131596574E-4</c:v>
                </c:pt>
                <c:pt idx="16">
                  <c:v>-5.3519615148693415E-4</c:v>
                </c:pt>
                <c:pt idx="17">
                  <c:v>-6.0280228225540551E-4</c:v>
                </c:pt>
                <c:pt idx="18">
                  <c:v>-6.752280946885395E-4</c:v>
                </c:pt>
                <c:pt idx="19">
                  <c:v>-7.5287468448448033E-4</c:v>
                </c:pt>
                <c:pt idx="20">
                  <c:v>-8.3618781584619752E-4</c:v>
                </c:pt>
                <c:pt idx="21">
                  <c:v>-9.2563899853299555E-4</c:v>
                </c:pt>
                <c:pt idx="22">
                  <c:v>-1.0217206880717177E-3</c:v>
                </c:pt>
                <c:pt idx="23">
                  <c:v>-1.1249162727859393E-3</c:v>
                </c:pt>
                <c:pt idx="24">
                  <c:v>-1.2356861850587029E-3</c:v>
                </c:pt>
                <c:pt idx="25">
                  <c:v>-1.3544599331289724E-3</c:v>
                </c:pt>
                <c:pt idx="26">
                  <c:v>-1.4816077422196989E-3</c:v>
                </c:pt>
                <c:pt idx="27">
                  <c:v>-1.6174375286005594E-3</c:v>
                </c:pt>
                <c:pt idx="28">
                  <c:v>-1.7621677886391737E-3</c:v>
                </c:pt>
                <c:pt idx="29">
                  <c:v>-1.9159000229789758E-3</c:v>
                </c:pt>
                <c:pt idx="30">
                  <c:v>-2.0786127647436665E-3</c:v>
                </c:pt>
                <c:pt idx="31">
                  <c:v>-2.2501356967215324E-3</c:v>
                </c:pt>
                <c:pt idx="32">
                  <c:v>-2.430118974622795E-3</c:v>
                </c:pt>
                <c:pt idx="33">
                  <c:v>-2.6180191640539363E-3</c:v>
                </c:pt>
                <c:pt idx="34">
                  <c:v>-2.8130951280995963E-3</c:v>
                </c:pt>
                <c:pt idx="35">
                  <c:v>-3.0143718995690339E-3</c:v>
                </c:pt>
                <c:pt idx="36">
                  <c:v>-3.2206417412556157E-3</c:v>
                </c:pt>
                <c:pt idx="37">
                  <c:v>-3.4304685756720629E-3</c:v>
                </c:pt>
                <c:pt idx="38">
                  <c:v>-3.6421609028387202E-3</c:v>
                </c:pt>
                <c:pt idx="39">
                  <c:v>-3.8538264694331689E-3</c:v>
                </c:pt>
                <c:pt idx="40">
                  <c:v>-4.0633491197490179E-3</c:v>
                </c:pt>
                <c:pt idx="41">
                  <c:v>-4.2684339319966789E-3</c:v>
                </c:pt>
                <c:pt idx="42">
                  <c:v>-4.4666779590925325E-3</c:v>
                </c:pt>
                <c:pt idx="43">
                  <c:v>-4.6555475091257376E-3</c:v>
                </c:pt>
                <c:pt idx="44">
                  <c:v>-4.832476491931836E-3</c:v>
                </c:pt>
                <c:pt idx="45">
                  <c:v>-4.9949534473768603E-3</c:v>
                </c:pt>
                <c:pt idx="46">
                  <c:v>-5.1405074577154939E-3</c:v>
                </c:pt>
                <c:pt idx="47">
                  <c:v>-5.2668122387291658E-3</c:v>
                </c:pt>
                <c:pt idx="48">
                  <c:v>-5.371791707516429E-3</c:v>
                </c:pt>
                <c:pt idx="49">
                  <c:v>-5.4535822188132395E-3</c:v>
                </c:pt>
                <c:pt idx="50">
                  <c:v>-5.5106579976151177E-3</c:v>
                </c:pt>
                <c:pt idx="51">
                  <c:v>-5.541869449081401E-3</c:v>
                </c:pt>
                <c:pt idx="52">
                  <c:v>-5.5464235144188868E-3</c:v>
                </c:pt>
                <c:pt idx="53">
                  <c:v>-5.5239638737116462E-3</c:v>
                </c:pt>
                <c:pt idx="54">
                  <c:v>-5.4744993047556589E-3</c:v>
                </c:pt>
                <c:pt idx="55">
                  <c:v>-5.398483635513868E-3</c:v>
                </c:pt>
                <c:pt idx="56">
                  <c:v>-5.2967319531998618E-3</c:v>
                </c:pt>
                <c:pt idx="57">
                  <c:v>-5.1703961555328278E-3</c:v>
                </c:pt>
                <c:pt idx="58">
                  <c:v>-5.0209637729594124E-3</c:v>
                </c:pt>
                <c:pt idx="59">
                  <c:v>-4.8501865725580871E-3</c:v>
                </c:pt>
                <c:pt idx="60">
                  <c:v>-4.6599538174307608E-3</c:v>
                </c:pt>
                <c:pt idx="61">
                  <c:v>-4.4522884861075088E-3</c:v>
                </c:pt>
                <c:pt idx="62">
                  <c:v>-4.2294007002704921E-3</c:v>
                </c:pt>
                <c:pt idx="63">
                  <c:v>-3.9934043943534369E-3</c:v>
                </c:pt>
                <c:pt idx="64">
                  <c:v>-3.7463308601219806E-3</c:v>
                </c:pt>
                <c:pt idx="65">
                  <c:v>-3.490284891366267E-3</c:v>
                </c:pt>
                <c:pt idx="66">
                  <c:v>-3.2270805444839902E-3</c:v>
                </c:pt>
                <c:pt idx="67">
                  <c:v>-2.9582470842178287E-3</c:v>
                </c:pt>
                <c:pt idx="68">
                  <c:v>-2.6851925648387763E-3</c:v>
                </c:pt>
                <c:pt idx="69">
                  <c:v>-2.4090317546972681E-3</c:v>
                </c:pt>
                <c:pt idx="70">
                  <c:v>-2.1305046704667074E-3</c:v>
                </c:pt>
                <c:pt idx="71">
                  <c:v>-1.8500214509730019E-3</c:v>
                </c:pt>
                <c:pt idx="72">
                  <c:v>-1.5676437044088406E-3</c:v>
                </c:pt>
                <c:pt idx="73">
                  <c:v>-1.2830029893470389E-3</c:v>
                </c:pt>
                <c:pt idx="74">
                  <c:v>-9.9535219248627618E-4</c:v>
                </c:pt>
                <c:pt idx="75">
                  <c:v>-7.0350027386649136E-4</c:v>
                </c:pt>
                <c:pt idx="76">
                  <c:v>-4.0579960484361289E-4</c:v>
                </c:pt>
                <c:pt idx="77">
                  <c:v>-1.0028167211947342E-4</c:v>
                </c:pt>
                <c:pt idx="78">
                  <c:v>2.1554478449662627E-4</c:v>
                </c:pt>
                <c:pt idx="79">
                  <c:v>5.4471083956679814E-4</c:v>
                </c:pt>
                <c:pt idx="80">
                  <c:v>8.9050009529526009E-4</c:v>
                </c:pt>
                <c:pt idx="81">
                  <c:v>1.2565763890260478E-3</c:v>
                </c:pt>
                <c:pt idx="82">
                  <c:v>1.6469549395375649E-3</c:v>
                </c:pt>
                <c:pt idx="83">
                  <c:v>2.0658710811583729E-3</c:v>
                </c:pt>
                <c:pt idx="84">
                  <c:v>2.5174955223776678E-3</c:v>
                </c:pt>
                <c:pt idx="85">
                  <c:v>3.0055594490049679E-3</c:v>
                </c:pt>
                <c:pt idx="86">
                  <c:v>3.5332742859873509E-3</c:v>
                </c:pt>
                <c:pt idx="87">
                  <c:v>4.1025264442440543E-3</c:v>
                </c:pt>
                <c:pt idx="88">
                  <c:v>4.7130415215017613E-3</c:v>
                </c:pt>
                <c:pt idx="89">
                  <c:v>5.3616080104848937E-3</c:v>
                </c:pt>
                <c:pt idx="90">
                  <c:v>6.040814699659054E-3</c:v>
                </c:pt>
                <c:pt idx="91">
                  <c:v>6.7377558862022693E-3</c:v>
                </c:pt>
                <c:pt idx="92">
                  <c:v>7.4326365765563264E-3</c:v>
                </c:pt>
                <c:pt idx="93">
                  <c:v>8.0976232730992029E-3</c:v>
                </c:pt>
                <c:pt idx="94">
                  <c:v>8.6962518557487292E-3</c:v>
                </c:pt>
                <c:pt idx="95">
                  <c:v>9.1840040839848234E-3</c:v>
                </c:pt>
                <c:pt idx="96">
                  <c:v>9.5103897611381917E-3</c:v>
                </c:pt>
                <c:pt idx="97">
                  <c:v>9.6235547039152519E-3</c:v>
                </c:pt>
                <c:pt idx="98">
                  <c:v>9.4777784674523642E-3</c:v>
                </c:pt>
                <c:pt idx="99">
                  <c:v>9.0434598334603461E-3</c:v>
                </c:pt>
                <c:pt idx="100">
                  <c:v>8.3180661482755748E-3</c:v>
                </c:pt>
                <c:pt idx="101">
                  <c:v>7.3346456987972925E-3</c:v>
                </c:pt>
                <c:pt idx="102">
                  <c:v>6.1630261590586242E-3</c:v>
                </c:pt>
                <c:pt idx="103">
                  <c:v>4.8994501687677251E-3</c:v>
                </c:pt>
                <c:pt idx="104">
                  <c:v>3.6434445136105946E-3</c:v>
                </c:pt>
                <c:pt idx="105">
                  <c:v>2.4639330529179423E-3</c:v>
                </c:pt>
                <c:pt idx="106">
                  <c:v>1.3748264367364662E-3</c:v>
                </c:pt>
                <c:pt idx="107">
                  <c:v>4.8951343611739547E-4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2"/>
          <c:order val="2"/>
          <c:tx>
            <c:strRef>
              <c:f>Sheet2!$DY$19</c:f>
              <c:strCache>
                <c:ptCount val="1"/>
                <c:pt idx="0">
                  <c:v>FelE</c:v>
                </c:pt>
              </c:strCache>
            </c:strRef>
          </c:tx>
          <c:spPr>
            <a:ln w="19050" cap="rnd">
              <a:solidFill>
                <a:schemeClr val="tx1"/>
              </a:solidFill>
              <a:prstDash val="sys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Sheet2!$DY$21:$DY$147</c:f>
              <c:numCache>
                <c:formatCode>0.00E+00</c:formatCode>
                <c:ptCount val="127"/>
                <c:pt idx="0">
                  <c:v>-1.4762831336181312E-5</c:v>
                </c:pt>
                <c:pt idx="1">
                  <c:v>-3.1892268524323341E-5</c:v>
                </c:pt>
                <c:pt idx="2">
                  <c:v>-4.9616706150458664E-5</c:v>
                </c:pt>
                <c:pt idx="3">
                  <c:v>-6.7842395361903228E-5</c:v>
                </c:pt>
                <c:pt idx="4">
                  <c:v>-8.6035626126743862E-5</c:v>
                </c:pt>
                <c:pt idx="5">
                  <c:v>-1.0331634779330614E-4</c:v>
                </c:pt>
                <c:pt idx="6">
                  <c:v>-1.1866140828134559E-4</c:v>
                </c:pt>
                <c:pt idx="7">
                  <c:v>-1.3117491767447971E-4</c:v>
                </c:pt>
                <c:pt idx="8">
                  <c:v>-1.4031038681503404E-4</c:v>
                </c:pt>
                <c:pt idx="9">
                  <c:v>-1.4598580628139875E-4</c:v>
                </c:pt>
                <c:pt idx="10">
                  <c:v>-1.4854991609268689E-4</c:v>
                </c:pt>
                <c:pt idx="11">
                  <c:v>-1.4863944405015943E-4</c:v>
                </c:pt>
                <c:pt idx="12">
                  <c:v>-1.4700840225786001E-4</c:v>
                </c:pt>
                <c:pt idx="13">
                  <c:v>-1.4439780181271249E-4</c:v>
                </c:pt>
                <c:pt idx="14">
                  <c:v>-1.4146123368576985E-4</c:v>
                </c:pt>
                <c:pt idx="15">
                  <c:v>-1.3872159270413495E-4</c:v>
                </c:pt>
                <c:pt idx="16">
                  <c:v>-1.3657674229548345E-4</c:v>
                </c:pt>
                <c:pt idx="17">
                  <c:v>-1.3531799092076174E-4</c:v>
                </c:pt>
                <c:pt idx="18">
                  <c:v>-1.3515708371336188E-4</c:v>
                </c:pt>
                <c:pt idx="19">
                  <c:v>-1.3624675265901234E-4</c:v>
                </c:pt>
                <c:pt idx="20">
                  <c:v>-1.3870143128977364E-4</c:v>
                </c:pt>
                <c:pt idx="21">
                  <c:v>-1.4261761351624019E-4</c:v>
                </c:pt>
                <c:pt idx="22">
                  <c:v>-1.4807530500594252E-4</c:v>
                </c:pt>
                <c:pt idx="23">
                  <c:v>-1.5515245995380964E-4</c:v>
                </c:pt>
                <c:pt idx="24">
                  <c:v>-1.6392996644566617E-4</c:v>
                </c:pt>
                <c:pt idx="25">
                  <c:v>-1.744976968782867E-4</c:v>
                </c:pt>
                <c:pt idx="26">
                  <c:v>-1.8694243973811685E-4</c:v>
                </c:pt>
                <c:pt idx="27">
                  <c:v>-2.013606060470769E-4</c:v>
                </c:pt>
                <c:pt idx="28">
                  <c:v>-2.1785863542273006E-4</c:v>
                </c:pt>
                <c:pt idx="29">
                  <c:v>-2.3654482434276599E-4</c:v>
                </c:pt>
                <c:pt idx="30">
                  <c:v>-2.5753723945591084E-4</c:v>
                </c:pt>
                <c:pt idx="31">
                  <c:v>-2.8095005594243853E-4</c:v>
                </c:pt>
                <c:pt idx="32">
                  <c:v>-3.0690148798999623E-4</c:v>
                </c:pt>
                <c:pt idx="33">
                  <c:v>-3.3551451723028044E-4</c:v>
                </c:pt>
                <c:pt idx="34">
                  <c:v>-3.6690110199166559E-4</c:v>
                </c:pt>
                <c:pt idx="35">
                  <c:v>-4.0117186334283995E-4</c:v>
                </c:pt>
                <c:pt idx="36">
                  <c:v>-4.3842367658686771E-4</c:v>
                </c:pt>
                <c:pt idx="37">
                  <c:v>-4.7874060077403741E-4</c:v>
                </c:pt>
                <c:pt idx="38">
                  <c:v>-5.221855623352787E-4</c:v>
                </c:pt>
                <c:pt idx="39">
                  <c:v>-5.687907843605585E-4</c:v>
                </c:pt>
                <c:pt idx="40">
                  <c:v>-6.1855816110627411E-4</c:v>
                </c:pt>
                <c:pt idx="41">
                  <c:v>-6.7143438984500474E-4</c:v>
                </c:pt>
                <c:pt idx="42">
                  <c:v>-7.2731774253508063E-4</c:v>
                </c:pt>
                <c:pt idx="43">
                  <c:v>-7.8604731728279162E-4</c:v>
                </c:pt>
                <c:pt idx="44">
                  <c:v>-8.4737719132538161E-4</c:v>
                </c:pt>
                <c:pt idx="45">
                  <c:v>-9.1097265810952328E-4</c:v>
                </c:pt>
                <c:pt idx="46">
                  <c:v>-9.7642237374776712E-4</c:v>
                </c:pt>
                <c:pt idx="47">
                  <c:v>-1.0432254248457834E-3</c:v>
                </c:pt>
                <c:pt idx="48">
                  <c:v>-1.1107653761179977E-3</c:v>
                </c:pt>
                <c:pt idx="49">
                  <c:v>-1.1783254617774082E-3</c:v>
                </c:pt>
                <c:pt idx="50">
                  <c:v>-1.2451366829767344E-3</c:v>
                </c:pt>
                <c:pt idx="51">
                  <c:v>-1.3103209973271948E-3</c:v>
                </c:pt>
                <c:pt idx="52">
                  <c:v>-1.3729468455354688E-3</c:v>
                </c:pt>
                <c:pt idx="53">
                  <c:v>-1.4320386710796661E-3</c:v>
                </c:pt>
                <c:pt idx="54">
                  <c:v>-1.4865827264209895E-3</c:v>
                </c:pt>
                <c:pt idx="55">
                  <c:v>-1.5355773041275322E-3</c:v>
                </c:pt>
                <c:pt idx="56">
                  <c:v>-1.5780384226293282E-3</c:v>
                </c:pt>
                <c:pt idx="57">
                  <c:v>-1.6130144364947007E-3</c:v>
                </c:pt>
                <c:pt idx="58">
                  <c:v>-1.6396243547729598E-3</c:v>
                </c:pt>
                <c:pt idx="59">
                  <c:v>-1.65707393128753E-3</c:v>
                </c:pt>
                <c:pt idx="60">
                  <c:v>-1.6646595158801537E-3</c:v>
                </c:pt>
                <c:pt idx="61">
                  <c:v>-1.6617854170675964E-3</c:v>
                </c:pt>
                <c:pt idx="62">
                  <c:v>-1.6479924110586557E-3</c:v>
                </c:pt>
                <c:pt idx="63">
                  <c:v>-1.6229186724399406E-3</c:v>
                </c:pt>
                <c:pt idx="64">
                  <c:v>-1.5863185085398209E-3</c:v>
                </c:pt>
                <c:pt idx="65">
                  <c:v>-1.5380818901820485E-3</c:v>
                </c:pt>
                <c:pt idx="66">
                  <c:v>-1.4781821218521627E-3</c:v>
                </c:pt>
                <c:pt idx="67">
                  <c:v>-1.4066857906261342E-3</c:v>
                </c:pt>
                <c:pt idx="68">
                  <c:v>-1.3237192490908462E-3</c:v>
                </c:pt>
                <c:pt idx="69">
                  <c:v>-1.22951548707482E-3</c:v>
                </c:pt>
                <c:pt idx="70">
                  <c:v>-1.1243233297442568E-3</c:v>
                </c:pt>
                <c:pt idx="71">
                  <c:v>-1.0083963683185299E-3</c:v>
                </c:pt>
                <c:pt idx="72">
                  <c:v>-8.8203961545155923E-4</c:v>
                </c:pt>
                <c:pt idx="73">
                  <c:v>-7.4558101033994281E-4</c:v>
                </c:pt>
                <c:pt idx="74">
                  <c:v>-5.9933380609385797E-4</c:v>
                </c:pt>
                <c:pt idx="75">
                  <c:v>-4.435914195679918E-4</c:v>
                </c:pt>
                <c:pt idx="76">
                  <c:v>-2.7871673524381438E-4</c:v>
                </c:pt>
                <c:pt idx="77">
                  <c:v>-1.0511357831139967E-4</c:v>
                </c:pt>
                <c:pt idx="78">
                  <c:v>7.6779375527417232E-5</c:v>
                </c:pt>
                <c:pt idx="79">
                  <c:v>2.6641821979200608E-4</c:v>
                </c:pt>
                <c:pt idx="80">
                  <c:v>4.6304681263824196E-4</c:v>
                </c:pt>
                <c:pt idx="81">
                  <c:v>6.656617181996096E-4</c:v>
                </c:pt>
                <c:pt idx="82">
                  <c:v>8.7296619002959512E-4</c:v>
                </c:pt>
                <c:pt idx="83">
                  <c:v>1.0832501359508584E-3</c:v>
                </c:pt>
                <c:pt idx="84">
                  <c:v>1.2942257342224365E-3</c:v>
                </c:pt>
                <c:pt idx="85">
                  <c:v>1.5029594677855695E-3</c:v>
                </c:pt>
                <c:pt idx="86">
                  <c:v>1.7058303586497236E-3</c:v>
                </c:pt>
                <c:pt idx="87">
                  <c:v>1.898400459086697E-3</c:v>
                </c:pt>
                <c:pt idx="88">
                  <c:v>2.0754084000277487E-3</c:v>
                </c:pt>
                <c:pt idx="89">
                  <c:v>2.2308303774894872E-3</c:v>
                </c:pt>
                <c:pt idx="90">
                  <c:v>2.3580994527262677E-3</c:v>
                </c:pt>
                <c:pt idx="91">
                  <c:v>2.4504170753458232E-3</c:v>
                </c:pt>
                <c:pt idx="92">
                  <c:v>2.5011710760109874E-3</c:v>
                </c:pt>
                <c:pt idx="93">
                  <c:v>2.5046266087084719E-3</c:v>
                </c:pt>
                <c:pt idx="94">
                  <c:v>2.4568033728635643E-3</c:v>
                </c:pt>
                <c:pt idx="95">
                  <c:v>2.3563351329797624E-3</c:v>
                </c:pt>
                <c:pt idx="96">
                  <c:v>2.2053627004377718E-3</c:v>
                </c:pt>
                <c:pt idx="97">
                  <c:v>2.0101799630787517E-3</c:v>
                </c:pt>
                <c:pt idx="98">
                  <c:v>1.7812682795619024E-3</c:v>
                </c:pt>
                <c:pt idx="99">
                  <c:v>1.532450066557829E-3</c:v>
                </c:pt>
                <c:pt idx="100">
                  <c:v>1.2791221651068648E-3</c:v>
                </c:pt>
                <c:pt idx="101">
                  <c:v>1.0362595592523186E-3</c:v>
                </c:pt>
                <c:pt idx="102">
                  <c:v>8.1729892203099902E-4</c:v>
                </c:pt>
                <c:pt idx="103">
                  <c:v>6.3490476280385398E-4</c:v>
                </c:pt>
                <c:pt idx="104">
                  <c:v>5.0367129457449947E-4</c:v>
                </c:pt>
                <c:pt idx="105">
                  <c:v>4.4372759094333034E-4</c:v>
                </c:pt>
                <c:pt idx="106">
                  <c:v>4.5880297062052294E-4</c:v>
                </c:pt>
                <c:pt idx="107">
                  <c:v>3.2333804366449536E-4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3"/>
          <c:order val="3"/>
          <c:tx>
            <c:strRef>
              <c:f>Sheet2!$DZ$19</c:f>
              <c:strCache>
                <c:ptCount val="1"/>
                <c:pt idx="0">
                  <c:v>FelLorentz</c:v>
                </c:pt>
              </c:strCache>
            </c:strRef>
          </c:tx>
          <c:spPr>
            <a:ln w="19050" cap="rnd">
              <a:solidFill>
                <a:schemeClr val="tx1"/>
              </a:solidFill>
              <a:prstDash val="lg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Sheet2!$DZ$21:$DZ$147</c:f>
              <c:numCache>
                <c:formatCode>0.00E+00</c:formatCode>
                <c:ptCount val="127"/>
                <c:pt idx="0">
                  <c:v>3.7076677359354494E-5</c:v>
                </c:pt>
                <c:pt idx="1">
                  <c:v>6.99101843504901E-5</c:v>
                </c:pt>
                <c:pt idx="2">
                  <c:v>1.0069456608854177E-4</c:v>
                </c:pt>
                <c:pt idx="3">
                  <c:v>1.3106018266542246E-4</c:v>
                </c:pt>
                <c:pt idx="4">
                  <c:v>1.6168026546933912E-4</c:v>
                </c:pt>
                <c:pt idx="5">
                  <c:v>1.9295054736335969E-4</c:v>
                </c:pt>
                <c:pt idx="6">
                  <c:v>2.2517201094715349E-4</c:v>
                </c:pt>
                <c:pt idx="7">
                  <c:v>2.5862702999646889E-4</c:v>
                </c:pt>
                <c:pt idx="8">
                  <c:v>2.93614918289038E-4</c:v>
                </c:pt>
                <c:pt idx="9">
                  <c:v>3.3047001013272509E-4</c:v>
                </c:pt>
                <c:pt idx="10">
                  <c:v>3.695690264281762E-4</c:v>
                </c:pt>
                <c:pt idx="11">
                  <c:v>4.1132854756373288E-4</c:v>
                </c:pt>
                <c:pt idx="12">
                  <c:v>4.5619719058694513E-4</c:v>
                </c:pt>
                <c:pt idx="13">
                  <c:v>5.0465158701723729E-4</c:v>
                </c:pt>
                <c:pt idx="14">
                  <c:v>5.5719590347196805E-4</c:v>
                </c:pt>
                <c:pt idx="15">
                  <c:v>6.1435977198630548E-4</c:v>
                </c:pt>
                <c:pt idx="16">
                  <c:v>6.7669471005195455E-4</c:v>
                </c:pt>
                <c:pt idx="17">
                  <c:v>7.4477375530013689E-4</c:v>
                </c:pt>
                <c:pt idx="18">
                  <c:v>8.1919497042280047E-4</c:v>
                </c:pt>
                <c:pt idx="19">
                  <c:v>9.0057917637034561E-4</c:v>
                </c:pt>
                <c:pt idx="20">
                  <c:v>9.89562507770274E-4</c:v>
                </c:pt>
                <c:pt idx="21">
                  <c:v>1.0867912209180277E-3</c:v>
                </c:pt>
                <c:pt idx="22">
                  <c:v>1.1929201440242323E-3</c:v>
                </c:pt>
                <c:pt idx="23">
                  <c:v>1.3086031207437151E-3</c:v>
                </c:pt>
                <c:pt idx="24">
                  <c:v>1.43447495660737E-3</c:v>
                </c:pt>
                <c:pt idx="25">
                  <c:v>1.5711385517958583E-3</c:v>
                </c:pt>
                <c:pt idx="26">
                  <c:v>1.7191541770128836E-3</c:v>
                </c:pt>
                <c:pt idx="27">
                  <c:v>1.8790202664723009E-3</c:v>
                </c:pt>
                <c:pt idx="28">
                  <c:v>2.0511455662671693E-3</c:v>
                </c:pt>
                <c:pt idx="29">
                  <c:v>2.2358265731772498E-3</c:v>
                </c:pt>
                <c:pt idx="30">
                  <c:v>2.4332303209939625E-3</c:v>
                </c:pt>
                <c:pt idx="31">
                  <c:v>2.6433690825446599E-3</c:v>
                </c:pt>
                <c:pt idx="32">
                  <c:v>2.8660655521394584E-3</c:v>
                </c:pt>
                <c:pt idx="33">
                  <c:v>3.1009303141311152E-3</c:v>
                </c:pt>
                <c:pt idx="34">
                  <c:v>3.347345336504581E-3</c:v>
                </c:pt>
                <c:pt idx="35">
                  <c:v>3.6044441108797854E-3</c:v>
                </c:pt>
                <c:pt idx="36">
                  <c:v>3.8710846064185125E-3</c:v>
                </c:pt>
                <c:pt idx="37">
                  <c:v>4.1458420824857243E-3</c:v>
                </c:pt>
                <c:pt idx="38">
                  <c:v>4.4270104035375119E-3</c:v>
                </c:pt>
                <c:pt idx="39">
                  <c:v>4.7125989308655705E-3</c:v>
                </c:pt>
                <c:pt idx="40">
                  <c:v>5.0003444021465022E-3</c:v>
                </c:pt>
                <c:pt idx="41">
                  <c:v>5.2877233078213069E-3</c:v>
                </c:pt>
                <c:pt idx="42">
                  <c:v>5.5719921226041929E-3</c:v>
                </c:pt>
                <c:pt idx="43">
                  <c:v>5.8502152838329005E-3</c:v>
                </c:pt>
                <c:pt idx="44">
                  <c:v>6.1193145241839947E-3</c:v>
                </c:pt>
                <c:pt idx="45">
                  <c:v>6.3761229601940255E-3</c:v>
                </c:pt>
                <c:pt idx="46">
                  <c:v>6.6174430331255524E-3</c:v>
                </c:pt>
                <c:pt idx="47">
                  <c:v>6.8401017493250294E-3</c:v>
                </c:pt>
                <c:pt idx="48">
                  <c:v>7.0410326405446399E-3</c:v>
                </c:pt>
                <c:pt idx="49">
                  <c:v>7.217337615547605E-3</c:v>
                </c:pt>
                <c:pt idx="50">
                  <c:v>7.366337348251123E-3</c:v>
                </c:pt>
                <c:pt idx="51">
                  <c:v>7.4856284967535188E-3</c:v>
                </c:pt>
                <c:pt idx="52">
                  <c:v>7.5731575942309991E-3</c:v>
                </c:pt>
                <c:pt idx="53">
                  <c:v>7.6272588136703096E-3</c:v>
                </c:pt>
                <c:pt idx="54">
                  <c:v>7.6466626698225727E-3</c:v>
                </c:pt>
                <c:pt idx="55">
                  <c:v>7.6305053698163946E-3</c:v>
                </c:pt>
                <c:pt idx="56">
                  <c:v>7.578391472547844E-3</c:v>
                </c:pt>
                <c:pt idx="57">
                  <c:v>7.4903615261796737E-3</c:v>
                </c:pt>
                <c:pt idx="58">
                  <c:v>7.3668475659110976E-3</c:v>
                </c:pt>
                <c:pt idx="59">
                  <c:v>7.2086387213271099E-3</c:v>
                </c:pt>
                <c:pt idx="60">
                  <c:v>7.0169028665047969E-3</c:v>
                </c:pt>
                <c:pt idx="61">
                  <c:v>6.7931142309393296E-3</c:v>
                </c:pt>
                <c:pt idx="62">
                  <c:v>6.5389526600318163E-3</c:v>
                </c:pt>
                <c:pt idx="63">
                  <c:v>6.2562454346429376E-3</c:v>
                </c:pt>
                <c:pt idx="64">
                  <c:v>5.9469734647816718E-3</c:v>
                </c:pt>
                <c:pt idx="65">
                  <c:v>5.6131841575142146E-3</c:v>
                </c:pt>
                <c:pt idx="66">
                  <c:v>5.2568646222464965E-3</c:v>
                </c:pt>
                <c:pt idx="67">
                  <c:v>4.8798783296411258E-3</c:v>
                </c:pt>
                <c:pt idx="68">
                  <c:v>4.483997032043675E-3</c:v>
                </c:pt>
                <c:pt idx="69">
                  <c:v>4.0708175094718267E-3</c:v>
                </c:pt>
                <c:pt idx="70">
                  <c:v>3.6416296346051254E-3</c:v>
                </c:pt>
                <c:pt idx="71">
                  <c:v>3.1973867388142441E-3</c:v>
                </c:pt>
                <c:pt idx="72">
                  <c:v>2.7387668343660135E-3</c:v>
                </c:pt>
                <c:pt idx="73">
                  <c:v>2.2661106961625456E-3</c:v>
                </c:pt>
                <c:pt idx="74">
                  <c:v>1.7793108955591491E-3</c:v>
                </c:pt>
                <c:pt idx="75">
                  <c:v>1.2778215442895912E-3</c:v>
                </c:pt>
                <c:pt idx="76">
                  <c:v>7.6076198385826893E-4</c:v>
                </c:pt>
                <c:pt idx="77">
                  <c:v>2.269006021246676E-4</c:v>
                </c:pt>
                <c:pt idx="78">
                  <c:v>-3.2541320920241546E-4</c:v>
                </c:pt>
                <c:pt idx="79">
                  <c:v>-8.9817178456162044E-4</c:v>
                </c:pt>
                <c:pt idx="80">
                  <c:v>-1.4935164068913269E-3</c:v>
                </c:pt>
                <c:pt idx="81">
                  <c:v>-2.1136532720286124E-3</c:v>
                </c:pt>
                <c:pt idx="82">
                  <c:v>-2.7607926459343227E-3</c:v>
                </c:pt>
                <c:pt idx="83">
                  <c:v>-3.4369004917245223E-3</c:v>
                </c:pt>
                <c:pt idx="84">
                  <c:v>-4.1432824500436194E-3</c:v>
                </c:pt>
                <c:pt idx="85">
                  <c:v>-4.8802267506207501E-3</c:v>
                </c:pt>
                <c:pt idx="86">
                  <c:v>-5.6466163729853953E-3</c:v>
                </c:pt>
                <c:pt idx="87">
                  <c:v>-6.4392667008142208E-3</c:v>
                </c:pt>
                <c:pt idx="88">
                  <c:v>-7.2520606415516177E-3</c:v>
                </c:pt>
                <c:pt idx="89">
                  <c:v>-8.0750934167275832E-3</c:v>
                </c:pt>
                <c:pt idx="90">
                  <c:v>-8.8938166275768227E-3</c:v>
                </c:pt>
                <c:pt idx="91">
                  <c:v>-9.6880225355699106E-3</c:v>
                </c:pt>
                <c:pt idx="92">
                  <c:v>-1.04308966958628E-2</c:v>
                </c:pt>
                <c:pt idx="93">
                  <c:v>-1.1088577234676046E-2</c:v>
                </c:pt>
                <c:pt idx="94">
                  <c:v>-1.1620511053216114E-2</c:v>
                </c:pt>
                <c:pt idx="95">
                  <c:v>-1.1980825351733119E-2</c:v>
                </c:pt>
                <c:pt idx="96">
                  <c:v>-1.2121314421599959E-2</c:v>
                </c:pt>
                <c:pt idx="97">
                  <c:v>-1.1996722980544026E-2</c:v>
                </c:pt>
                <c:pt idx="98">
                  <c:v>-1.1572382203220452E-2</c:v>
                </c:pt>
                <c:pt idx="99">
                  <c:v>-1.0833530672529391E-2</c:v>
                </c:pt>
                <c:pt idx="100">
                  <c:v>-9.7948409242677795E-3</c:v>
                </c:pt>
                <c:pt idx="101">
                  <c:v>-8.5072944307983088E-3</c:v>
                </c:pt>
                <c:pt idx="102">
                  <c:v>-7.0583674671756223E-3</c:v>
                </c:pt>
                <c:pt idx="103">
                  <c:v>-5.5619507155318807E-3</c:v>
                </c:pt>
                <c:pt idx="104">
                  <c:v>-4.1370202478181791E-3</c:v>
                </c:pt>
                <c:pt idx="105">
                  <c:v>-2.8777836305482968E-3</c:v>
                </c:pt>
                <c:pt idx="106">
                  <c:v>-1.8174132958066861E-3</c:v>
                </c:pt>
                <c:pt idx="107">
                  <c:v>-8.5485352145065114E-4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4"/>
          <c:order val="4"/>
          <c:tx>
            <c:strRef>
              <c:f>Sheet2!$EA$19</c:f>
              <c:strCache>
                <c:ptCount val="1"/>
                <c:pt idx="0">
                  <c:v>FelLorenzt</c:v>
                </c:pt>
              </c:strCache>
            </c:strRef>
          </c:tx>
          <c:spPr>
            <a:ln w="19050" cap="rnd">
              <a:solidFill>
                <a:schemeClr val="tx1"/>
              </a:solidFill>
              <a:prstDash val="lgDash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Sheet2!$EA$21:$EA$147</c:f>
              <c:numCache>
                <c:formatCode>0.00E+00</c:formatCode>
                <c:ptCount val="127"/>
                <c:pt idx="0">
                  <c:v>-1.774607848646385E-11</c:v>
                </c:pt>
                <c:pt idx="1">
                  <c:v>-4.3911572216840377E-10</c:v>
                </c:pt>
                <c:pt idx="2">
                  <c:v>-2.6307559764527753E-9</c:v>
                </c:pt>
                <c:pt idx="3">
                  <c:v>-9.241884279290925E-9</c:v>
                </c:pt>
                <c:pt idx="4">
                  <c:v>-2.4469969804879744E-8</c:v>
                </c:pt>
                <c:pt idx="5">
                  <c:v>-5.435583713691226E-8</c:v>
                </c:pt>
                <c:pt idx="6">
                  <c:v>-1.0710890965135141E-7</c:v>
                </c:pt>
                <c:pt idx="7">
                  <c:v>-1.9346103066598759E-7</c:v>
                </c:pt>
                <c:pt idx="8">
                  <c:v>-3.2704266736323656E-7</c:v>
                </c:pt>
                <c:pt idx="9">
                  <c:v>-5.2477378185116256E-7</c:v>
                </c:pt>
                <c:pt idx="10">
                  <c:v>-8.0726768805235022E-7</c:v>
                </c:pt>
                <c:pt idx="11">
                  <c:v>-1.1992374728134933E-6</c:v>
                </c:pt>
                <c:pt idx="12">
                  <c:v>-1.7298884356641931E-6</c:v>
                </c:pt>
                <c:pt idx="13">
                  <c:v>-2.4332791515445646E-6</c:v>
                </c:pt>
                <c:pt idx="14">
                  <c:v>-3.3486785077212658E-6</c:v>
                </c:pt>
                <c:pt idx="15">
                  <c:v>-4.5208652078436244E-6</c:v>
                </c:pt>
                <c:pt idx="16">
                  <c:v>-6.0003466657453536E-6</c:v>
                </c:pt>
                <c:pt idx="17">
                  <c:v>-7.8434725742697666E-6</c:v>
                </c:pt>
                <c:pt idx="18">
                  <c:v>-1.0112531588912377E-5</c:v>
                </c:pt>
                <c:pt idx="19">
                  <c:v>-1.2875679519286656E-5</c:v>
                </c:pt>
                <c:pt idx="20">
                  <c:v>-1.6206668994199278E-5</c:v>
                </c:pt>
                <c:pt idx="21">
                  <c:v>-2.018440027387286E-5</c:v>
                </c:pt>
                <c:pt idx="22">
                  <c:v>-2.4892468560898999E-5</c:v>
                </c:pt>
                <c:pt idx="23">
                  <c:v>-3.041832777242346E-5</c:v>
                </c:pt>
                <c:pt idx="24">
                  <c:v>-3.6852240168065671E-5</c:v>
                </c:pt>
                <c:pt idx="25">
                  <c:v>-4.4285883635101993E-5</c:v>
                </c:pt>
                <c:pt idx="26">
                  <c:v>-5.2811113161129094E-5</c:v>
                </c:pt>
                <c:pt idx="27">
                  <c:v>-6.2518083305162858E-5</c:v>
                </c:pt>
                <c:pt idx="28">
                  <c:v>-7.3493231172376701E-5</c:v>
                </c:pt>
                <c:pt idx="29">
                  <c:v>-8.5816860234602077E-5</c:v>
                </c:pt>
                <c:pt idx="30">
                  <c:v>-9.9561060584325294E-5</c:v>
                </c:pt>
                <c:pt idx="31">
                  <c:v>-1.1478710588773631E-4</c:v>
                </c:pt>
                <c:pt idx="32">
                  <c:v>-1.3154242872854137E-4</c:v>
                </c:pt>
                <c:pt idx="33">
                  <c:v>-1.4985790630368416E-4</c:v>
                </c:pt>
                <c:pt idx="34">
                  <c:v>-1.6974524385442061E-4</c:v>
                </c:pt>
                <c:pt idx="35">
                  <c:v>-1.9119464165130772E-4</c:v>
                </c:pt>
                <c:pt idx="36">
                  <c:v>-2.1417144831162947E-4</c:v>
                </c:pt>
                <c:pt idx="37">
                  <c:v>-2.3861430054989688E-4</c:v>
                </c:pt>
                <c:pt idx="38">
                  <c:v>-2.6443365003084784E-4</c:v>
                </c:pt>
                <c:pt idx="39">
                  <c:v>-2.915096861257412E-4</c:v>
                </c:pt>
                <c:pt idx="40">
                  <c:v>-3.1969213712997448E-4</c:v>
                </c:pt>
                <c:pt idx="41">
                  <c:v>-3.4879880518913676E-4</c:v>
                </c:pt>
                <c:pt idx="42">
                  <c:v>-3.7861736852716715E-4</c:v>
                </c:pt>
                <c:pt idx="43">
                  <c:v>-4.0890549715114348E-4</c:v>
                </c:pt>
                <c:pt idx="44">
                  <c:v>-4.3939349239264006E-4</c:v>
                </c:pt>
                <c:pt idx="45">
                  <c:v>-4.6978644322281026E-4</c:v>
                </c:pt>
                <c:pt idx="46">
                  <c:v>-4.997682180089562E-4</c:v>
                </c:pt>
                <c:pt idx="47">
                  <c:v>-5.2900441438315465E-4</c:v>
                </c:pt>
                <c:pt idx="48">
                  <c:v>-5.5714906347844153E-4</c:v>
                </c:pt>
                <c:pt idx="49">
                  <c:v>-5.8384910766402819E-4</c:v>
                </c:pt>
                <c:pt idx="50">
                  <c:v>-6.0874947559045917E-4</c:v>
                </c:pt>
                <c:pt idx="51">
                  <c:v>-6.314989008008486E-4</c:v>
                </c:pt>
                <c:pt idx="52">
                  <c:v>-6.517584146707256E-4</c:v>
                </c:pt>
                <c:pt idx="53">
                  <c:v>-6.6920632076773051E-4</c:v>
                </c:pt>
                <c:pt idx="54">
                  <c:v>-6.8354242149562582E-4</c:v>
                </c:pt>
                <c:pt idx="55">
                  <c:v>-6.9449317627560232E-4</c:v>
                </c:pt>
                <c:pt idx="56">
                  <c:v>-7.0182027939946496E-4</c:v>
                </c:pt>
                <c:pt idx="57">
                  <c:v>-7.0532393390566124E-4</c:v>
                </c:pt>
                <c:pt idx="58">
                  <c:v>-7.0484281338551531E-4</c:v>
                </c:pt>
                <c:pt idx="59">
                  <c:v>-7.0025644785821374E-4</c:v>
                </c:pt>
                <c:pt idx="60">
                  <c:v>-6.9149268668822423E-4</c:v>
                </c:pt>
                <c:pt idx="61">
                  <c:v>-6.7852570602692684E-4</c:v>
                </c:pt>
                <c:pt idx="62">
                  <c:v>-6.6137211832604484E-4</c:v>
                </c:pt>
                <c:pt idx="63">
                  <c:v>-6.4008919225702859E-4</c:v>
                </c:pt>
                <c:pt idx="64">
                  <c:v>-6.1478045376124266E-4</c:v>
                </c:pt>
                <c:pt idx="65">
                  <c:v>-5.8559076449895056E-4</c:v>
                </c:pt>
                <c:pt idx="66">
                  <c:v>-5.5269715045165883E-4</c:v>
                </c:pt>
                <c:pt idx="67">
                  <c:v>-5.1630516031609774E-4</c:v>
                </c:pt>
                <c:pt idx="68">
                  <c:v>-4.7665473096438469E-4</c:v>
                </c:pt>
                <c:pt idx="69">
                  <c:v>-4.3401416796519084E-4</c:v>
                </c:pt>
                <c:pt idx="70">
                  <c:v>-3.8866807023273857E-4</c:v>
                </c:pt>
                <c:pt idx="71">
                  <c:v>-3.409153944838159E-4</c:v>
                </c:pt>
                <c:pt idx="72">
                  <c:v>-2.9107767497511149E-4</c:v>
                </c:pt>
                <c:pt idx="73">
                  <c:v>-2.3949384754864858E-4</c:v>
                </c:pt>
                <c:pt idx="74">
                  <c:v>-1.8650980055203209E-4</c:v>
                </c:pt>
                <c:pt idx="75">
                  <c:v>-1.3247998106196999E-4</c:v>
                </c:pt>
                <c:pt idx="76">
                  <c:v>-7.7779883976106142E-5</c:v>
                </c:pt>
                <c:pt idx="77">
                  <c:v>-2.2804098552350587E-5</c:v>
                </c:pt>
                <c:pt idx="78">
                  <c:v>3.204074026520549E-5</c:v>
                </c:pt>
                <c:pt idx="79">
                  <c:v>8.6329232283974966E-5</c:v>
                </c:pt>
                <c:pt idx="80">
                  <c:v>1.3960137833242731E-4</c:v>
                </c:pt>
                <c:pt idx="81">
                  <c:v>1.9136108737787254E-4</c:v>
                </c:pt>
                <c:pt idx="82">
                  <c:v>2.4108075826891078E-4</c:v>
                </c:pt>
                <c:pt idx="83">
                  <c:v>2.8819246794482741E-4</c:v>
                </c:pt>
                <c:pt idx="84">
                  <c:v>3.3207400938663006E-4</c:v>
                </c:pt>
                <c:pt idx="85">
                  <c:v>3.7205079043432082E-4</c:v>
                </c:pt>
                <c:pt idx="86">
                  <c:v>4.0740702187771029E-4</c:v>
                </c:pt>
                <c:pt idx="87">
                  <c:v>4.3738779902183353E-4</c:v>
                </c:pt>
                <c:pt idx="88">
                  <c:v>4.6120552431266155E-4</c:v>
                </c:pt>
                <c:pt idx="89">
                  <c:v>4.7806759642245427E-4</c:v>
                </c:pt>
                <c:pt idx="90">
                  <c:v>4.8721838286558134E-4</c:v>
                </c:pt>
                <c:pt idx="91">
                  <c:v>4.8798638226353424E-4</c:v>
                </c:pt>
                <c:pt idx="92">
                  <c:v>4.7984388585867876E-4</c:v>
                </c:pt>
                <c:pt idx="93">
                  <c:v>4.6249306692107894E-4</c:v>
                </c:pt>
                <c:pt idx="94">
                  <c:v>4.3596687964200359E-4</c:v>
                </c:pt>
                <c:pt idx="95">
                  <c:v>4.0072823919945131E-4</c:v>
                </c:pt>
                <c:pt idx="96">
                  <c:v>3.5776520126082464E-4</c:v>
                </c:pt>
                <c:pt idx="97">
                  <c:v>3.0866568242626308E-4</c:v>
                </c:pt>
                <c:pt idx="98">
                  <c:v>2.5563990220659198E-4</c:v>
                </c:pt>
                <c:pt idx="99">
                  <c:v>2.0145399962815831E-4</c:v>
                </c:pt>
                <c:pt idx="100">
                  <c:v>1.4924489342023692E-4</c:v>
                </c:pt>
                <c:pt idx="101">
                  <c:v>1.0219999837280735E-4</c:v>
                </c:pt>
                <c:pt idx="102">
                  <c:v>6.3100449907625358E-5</c:v>
                </c:pt>
                <c:pt idx="103">
                  <c:v>3.3788353660236488E-5</c:v>
                </c:pt>
                <c:pt idx="104">
                  <c:v>1.4683967515065802E-5</c:v>
                </c:pt>
                <c:pt idx="105">
                  <c:v>4.5507352523983806E-6</c:v>
                </c:pt>
                <c:pt idx="106">
                  <c:v>7.3299985308844031E-7</c:v>
                </c:pt>
                <c:pt idx="107">
                  <c:v>1.6973427716287012E-8</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dLbls>
          <c:showLegendKey val="0"/>
          <c:showVal val="0"/>
          <c:showCatName val="0"/>
          <c:showSerName val="0"/>
          <c:showPercent val="0"/>
          <c:showBubbleSize val="0"/>
        </c:dLbls>
        <c:axId val="113027712"/>
        <c:axId val="113037696"/>
        <c:extLst>
          <c:ext xmlns:c15="http://schemas.microsoft.com/office/drawing/2012/chart" uri="{02D57815-91ED-43cb-92C2-25804820EDAC}">
            <c15:filteredScatterSeries>
              <c15:ser>
                <c:idx val="5"/>
                <c:order val="5"/>
                <c:tx>
                  <c:strRef>
                    <c:extLst>
                      <c:ext uri="{02D57815-91ED-43cb-92C2-25804820EDAC}">
                        <c15:formulaRef>
                          <c15:sqref>Sheet2!$EB$19</c15:sqref>
                        </c15:formulaRef>
                      </c:ext>
                    </c:extLst>
                    <c:strCache>
                      <c:ptCount val="1"/>
                      <c:pt idx="0">
                        <c:v>el. bal.</c:v>
                      </c:pt>
                    </c:strCache>
                  </c:strRef>
                </c:tx>
                <c:spPr>
                  <a:ln w="19050" cap="rnd">
                    <a:solidFill>
                      <a:srgbClr val="00FFFF"/>
                    </a:solidFill>
                    <a:round/>
                  </a:ln>
                  <a:effectLst/>
                </c:spPr>
                <c:marker>
                  <c:symbol val="none"/>
                </c:marker>
                <c:xVal>
                  <c:numRef>
                    <c:extLst>
                      <c:ext uri="{02D57815-91ED-43cb-92C2-25804820EDAC}">
                        <c15:formulaRef>
                          <c15:sqref>Sheet2!$DP$21:$DP$147</c15:sqref>
                        </c15:formulaRef>
                      </c:ext>
                    </c:extLst>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extLst>
                      <c:ext uri="{02D57815-91ED-43cb-92C2-25804820EDAC}">
                        <c15:formulaRef>
                          <c15:sqref>Sheet2!$EB$21:$EB$147</c15:sqref>
                        </c15:formulaRef>
                      </c:ext>
                    </c:extLst>
                    <c:numCache>
                      <c:formatCode>0.00E+00</c:formatCode>
                      <c:ptCount val="127"/>
                      <c:pt idx="0">
                        <c:v>1.4065137164226574E-6</c:v>
                      </c:pt>
                      <c:pt idx="1">
                        <c:v>2.4069628768193157E-7</c:v>
                      </c:pt>
                      <c:pt idx="2">
                        <c:v>1.9564034332766321E-9</c:v>
                      </c:pt>
                      <c:pt idx="3">
                        <c:v>-9.4699296167838448E-8</c:v>
                      </c:pt>
                      <c:pt idx="4">
                        <c:v>-1.5140987205314501E-7</c:v>
                      </c:pt>
                      <c:pt idx="5">
                        <c:v>-1.9008006874185734E-7</c:v>
                      </c:pt>
                      <c:pt idx="6">
                        <c:v>-2.247709940082744E-7</c:v>
                      </c:pt>
                      <c:pt idx="7">
                        <c:v>-2.6694273341999276E-7</c:v>
                      </c:pt>
                      <c:pt idx="8">
                        <c:v>-3.1563394730025608E-7</c:v>
                      </c:pt>
                      <c:pt idx="9">
                        <c:v>-3.7658408437718763E-7</c:v>
                      </c:pt>
                      <c:pt idx="10">
                        <c:v>-4.5203809715676716E-7</c:v>
                      </c:pt>
                      <c:pt idx="11">
                        <c:v>-5.358702159462514E-7</c:v>
                      </c:pt>
                      <c:pt idx="12">
                        <c:v>-6.2681390334795723E-7</c:v>
                      </c:pt>
                      <c:pt idx="13">
                        <c:v>-7.2509245216989426E-7</c:v>
                      </c:pt>
                      <c:pt idx="14">
                        <c:v>-8.2640002768378083E-7</c:v>
                      </c:pt>
                      <c:pt idx="15">
                        <c:v>-9.2925870409056938E-7</c:v>
                      </c:pt>
                      <c:pt idx="16">
                        <c:v>-1.0350072027193477E-6</c:v>
                      </c:pt>
                      <c:pt idx="17">
                        <c:v>-1.139933126955573E-6</c:v>
                      </c:pt>
                      <c:pt idx="18">
                        <c:v>-1.2453588246030262E-6</c:v>
                      </c:pt>
                      <c:pt idx="19">
                        <c:v>-1.3523608057889301E-6</c:v>
                      </c:pt>
                      <c:pt idx="20">
                        <c:v>-1.45866281788324E-6</c:v>
                      </c:pt>
                      <c:pt idx="21">
                        <c:v>-1.5648151033917414E-6</c:v>
                      </c:pt>
                      <c:pt idx="22">
                        <c:v>-1.671943671645485E-6</c:v>
                      </c:pt>
                      <c:pt idx="23">
                        <c:v>-1.7748951466182145E-6</c:v>
                      </c:pt>
                      <c:pt idx="24">
                        <c:v>-1.8703380082721105E-6</c:v>
                      </c:pt>
                      <c:pt idx="25">
                        <c:v>-1.966320574013924E-6</c:v>
                      </c:pt>
                      <c:pt idx="26">
                        <c:v>-2.0513315371992151E-6</c:v>
                      </c:pt>
                      <c:pt idx="27">
                        <c:v>-2.1213120429979545E-6</c:v>
                      </c:pt>
                      <c:pt idx="28">
                        <c:v>-2.1787875031576929E-6</c:v>
                      </c:pt>
                      <c:pt idx="29">
                        <c:v>-2.2172682820550972E-6</c:v>
                      </c:pt>
                      <c:pt idx="30">
                        <c:v>-2.2383277666618817E-6</c:v>
                      </c:pt>
                      <c:pt idx="31">
                        <c:v>-2.2347561072923991E-6</c:v>
                      </c:pt>
                      <c:pt idx="32">
                        <c:v>-2.1996099494369585E-6</c:v>
                      </c:pt>
                      <c:pt idx="33">
                        <c:v>-2.1326984786810942E-6</c:v>
                      </c:pt>
                      <c:pt idx="34">
                        <c:v>-2.0345731755459858E-6</c:v>
                      </c:pt>
                      <c:pt idx="35">
                        <c:v>-1.8976164249546583E-6</c:v>
                      </c:pt>
                      <c:pt idx="36">
                        <c:v>-1.7183948120928403E-6</c:v>
                      </c:pt>
                      <c:pt idx="37">
                        <c:v>-1.5083482982569543E-6</c:v>
                      </c:pt>
                      <c:pt idx="38">
                        <c:v>-1.2556049737493462E-6</c:v>
                      </c:pt>
                      <c:pt idx="39">
                        <c:v>-9.7111191257648651E-7</c:v>
                      </c:pt>
                      <c:pt idx="40">
                        <c:v>-6.5378178825945095E-7</c:v>
                      </c:pt>
                      <c:pt idx="41">
                        <c:v>-2.9691974369745355E-7</c:v>
                      </c:pt>
                      <c:pt idx="42">
                        <c:v>7.2695752414382088E-8</c:v>
                      </c:pt>
                      <c:pt idx="43">
                        <c:v>4.5614655047955331E-7</c:v>
                      </c:pt>
                      <c:pt idx="44">
                        <c:v>8.5657048140649741E-7</c:v>
                      </c:pt>
                      <c:pt idx="45">
                        <c:v>1.2478350233160132E-6</c:v>
                      </c:pt>
                      <c:pt idx="46">
                        <c:v>1.630431603954686E-6</c:v>
                      </c:pt>
                      <c:pt idx="47">
                        <c:v>1.9926135073017989E-6</c:v>
                      </c:pt>
                      <c:pt idx="48">
                        <c:v>2.3060439218229874E-6</c:v>
                      </c:pt>
                      <c:pt idx="49">
                        <c:v>2.6057484064245752E-6</c:v>
                      </c:pt>
                      <c:pt idx="50">
                        <c:v>2.861905666131582E-6</c:v>
                      </c:pt>
                      <c:pt idx="51">
                        <c:v>3.049755811578412E-6</c:v>
                      </c:pt>
                      <c:pt idx="52">
                        <c:v>3.179122594589209E-6</c:v>
                      </c:pt>
                      <c:pt idx="53">
                        <c:v>3.2374882023267681E-6</c:v>
                      </c:pt>
                      <c:pt idx="54">
                        <c:v>3.2603087628962889E-6</c:v>
                      </c:pt>
                      <c:pt idx="55">
                        <c:v>3.205027555734984E-6</c:v>
                      </c:pt>
                      <c:pt idx="56">
                        <c:v>3.0832675052714685E-6</c:v>
                      </c:pt>
                      <c:pt idx="57">
                        <c:v>2.9350342492106125E-6</c:v>
                      </c:pt>
                      <c:pt idx="58">
                        <c:v>2.7471140770059742E-6</c:v>
                      </c:pt>
                      <c:pt idx="59">
                        <c:v>2.4716009806560854E-6</c:v>
                      </c:pt>
                      <c:pt idx="60">
                        <c:v>2.1629750336080767E-6</c:v>
                      </c:pt>
                      <c:pt idx="61">
                        <c:v>1.8941179936425009E-6</c:v>
                      </c:pt>
                      <c:pt idx="62">
                        <c:v>1.577528465365922E-6</c:v>
                      </c:pt>
                      <c:pt idx="63">
                        <c:v>1.231316626297292E-6</c:v>
                      </c:pt>
                      <c:pt idx="64">
                        <c:v>9.4751419906680875E-7</c:v>
                      </c:pt>
                      <c:pt idx="65">
                        <c:v>6.3418259854848251E-7</c:v>
                      </c:pt>
                      <c:pt idx="66">
                        <c:v>3.1435609522422851E-7</c:v>
                      </c:pt>
                      <c:pt idx="67">
                        <c:v>5.0439982430262397E-8</c:v>
                      </c:pt>
                      <c:pt idx="68">
                        <c:v>-1.5980083485472091E-7</c:v>
                      </c:pt>
                      <c:pt idx="69">
                        <c:v>-3.3528118317215714E-7</c:v>
                      </c:pt>
                      <c:pt idx="70">
                        <c:v>-4.5918968155837177E-7</c:v>
                      </c:pt>
                      <c:pt idx="71">
                        <c:v>-5.4049825755320196E-7</c:v>
                      </c:pt>
                      <c:pt idx="72">
                        <c:v>-5.8896460499348899E-7</c:v>
                      </c:pt>
                      <c:pt idx="73">
                        <c:v>-5.6186929628959302E-7</c:v>
                      </c:pt>
                      <c:pt idx="74">
                        <c:v>-4.7829825748100446E-7</c:v>
                      </c:pt>
                      <c:pt idx="75">
                        <c:v>-3.4060723842882823E-7</c:v>
                      </c:pt>
                      <c:pt idx="76">
                        <c:v>-1.1986751102595671E-7</c:v>
                      </c:pt>
                      <c:pt idx="77">
                        <c:v>1.2272111501390219E-7</c:v>
                      </c:pt>
                      <c:pt idx="78">
                        <c:v>3.8278108385155457E-7</c:v>
                      </c:pt>
                      <c:pt idx="79">
                        <c:v>7.2998637969491359E-7</c:v>
                      </c:pt>
                      <c:pt idx="80">
                        <c:v>1.0907024221966672E-6</c:v>
                      </c:pt>
                      <c:pt idx="81">
                        <c:v>1.4231630126759019E-6</c:v>
                      </c:pt>
                      <c:pt idx="82">
                        <c:v>1.7080053318825128E-6</c:v>
                      </c:pt>
                      <c:pt idx="83">
                        <c:v>1.9365029106962282E-6</c:v>
                      </c:pt>
                      <c:pt idx="84">
                        <c:v>2.0634691975506872E-6</c:v>
                      </c:pt>
                      <c:pt idx="85">
                        <c:v>1.9233393431877562E-6</c:v>
                      </c:pt>
                      <c:pt idx="86">
                        <c:v>1.5071504003267578E-6</c:v>
                      </c:pt>
                      <c:pt idx="87">
                        <c:v>6.9214709345618119E-7</c:v>
                      </c:pt>
                      <c:pt idx="88">
                        <c:v>-7.2922114888861951E-7</c:v>
                      </c:pt>
                      <c:pt idx="89">
                        <c:v>-2.8817778113841809E-6</c:v>
                      </c:pt>
                      <c:pt idx="90">
                        <c:v>-5.9530634969294047E-6</c:v>
                      </c:pt>
                      <c:pt idx="91">
                        <c:v>-1.0113763035876767E-5</c:v>
                      </c:pt>
                      <c:pt idx="92">
                        <c:v>-1.5487491862899781E-5</c:v>
                      </c:pt>
                      <c:pt idx="93">
                        <c:v>-2.2082204348681324E-5</c:v>
                      </c:pt>
                      <c:pt idx="94">
                        <c:v>-2.976025189819021E-5</c:v>
                      </c:pt>
                      <c:pt idx="95">
                        <c:v>-3.8074436722490306E-5</c:v>
                      </c:pt>
                      <c:pt idx="96">
                        <c:v>-4.6184047725031423E-5</c:v>
                      </c:pt>
                      <c:pt idx="97">
                        <c:v>-5.2808869004477671E-5</c:v>
                      </c:pt>
                      <c:pt idx="98">
                        <c:v>-5.630988095785701E-5</c:v>
                      </c:pt>
                      <c:pt idx="99">
                        <c:v>-5.4936689156351645E-5</c:v>
                      </c:pt>
                      <c:pt idx="100">
                        <c:v>-4.7355808959891292E-5</c:v>
                      </c:pt>
                      <c:pt idx="101">
                        <c:v>-3.3329566660538729E-5</c:v>
                      </c:pt>
                      <c:pt idx="102">
                        <c:v>-1.4277258565633354E-5</c:v>
                      </c:pt>
                      <c:pt idx="103">
                        <c:v>6.6726956295411285E-6</c:v>
                      </c:pt>
                      <c:pt idx="104">
                        <c:v>2.5097537313099308E-5</c:v>
                      </c:pt>
                      <c:pt idx="105">
                        <c:v>3.4614391642899356E-5</c:v>
                      </c:pt>
                      <c:pt idx="106">
                        <c:v>1.7037731705812818E-5</c:v>
                      </c:pt>
                      <c:pt idx="107">
                        <c:v>-4.1963260835976283E-5</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15:ser>
            </c15:filteredScatterSeries>
          </c:ext>
        </c:extLst>
      </c:scatterChart>
      <c:valAx>
        <c:axId val="113027712"/>
        <c:scaling>
          <c:orientation val="minMax"/>
          <c:max val="0.70000000000000007"/>
          <c:min val="0.1"/>
        </c:scaling>
        <c:delete val="1"/>
        <c:axPos val="b"/>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113037696"/>
        <c:crossesAt val="-2.0000000000000004E-2"/>
        <c:crossBetween val="midCat"/>
        <c:majorUnit val="0.1"/>
      </c:valAx>
      <c:valAx>
        <c:axId val="113037696"/>
        <c:scaling>
          <c:orientation val="minMax"/>
        </c:scaling>
        <c:delete val="1"/>
        <c:axPos val="l"/>
        <c:majorGridlines>
          <c:spPr>
            <a:ln w="9525" cap="flat" cmpd="sng" algn="ctr">
              <a:solidFill>
                <a:schemeClr val="tx1">
                  <a:lumMod val="15000"/>
                  <a:lumOff val="85000"/>
                </a:schemeClr>
              </a:solidFill>
              <a:round/>
            </a:ln>
            <a:effectLst/>
          </c:spPr>
        </c:majorGridlines>
        <c:numFmt formatCode="0.E+00" sourceLinked="0"/>
        <c:majorTickMark val="out"/>
        <c:minorTickMark val="none"/>
        <c:tickLblPos val="nextTo"/>
        <c:crossAx val="113027712"/>
        <c:crosses val="autoZero"/>
        <c:crossBetween val="midCat"/>
      </c:valAx>
      <c:spPr>
        <a:noFill/>
        <a:ln w="15875">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12099097368926"/>
          <c:y val="0.1440329218106996"/>
          <c:w val="0.66629323773552696"/>
          <c:h val="0.76131687242798352"/>
        </c:manualLayout>
      </c:layout>
      <c:scatterChart>
        <c:scatterStyle val="lineMarker"/>
        <c:varyColors val="0"/>
        <c:ser>
          <c:idx val="0"/>
          <c:order val="0"/>
          <c:tx>
            <c:strRef>
              <c:f>Sheet2!$EC$19</c:f>
              <c:strCache>
                <c:ptCount val="1"/>
                <c:pt idx="0">
                  <c:v>Fcenteh</c:v>
                </c:pt>
              </c:strCache>
            </c:strRef>
          </c:tx>
          <c:spPr>
            <a:ln w="19050" cap="rnd">
              <a:solidFill>
                <a:schemeClr val="tx1"/>
              </a:solidFill>
              <a:prstDash val="lgDashDot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Sheet2!$EC$21:$EC$147</c:f>
              <c:numCache>
                <c:formatCode>0.00E+00</c:formatCode>
                <c:ptCount val="127"/>
                <c:pt idx="0">
                  <c:v>5.6605287818565959E-7</c:v>
                </c:pt>
                <c:pt idx="1">
                  <c:v>2.9394816627184865E-6</c:v>
                </c:pt>
                <c:pt idx="2">
                  <c:v>7.6127222854639744E-6</c:v>
                </c:pt>
                <c:pt idx="3">
                  <c:v>1.5247790689776894E-5</c:v>
                </c:pt>
                <c:pt idx="4">
                  <c:v>2.665003724124704E-5</c:v>
                </c:pt>
                <c:pt idx="5">
                  <c:v>4.2665162795767656E-5</c:v>
                </c:pt>
                <c:pt idx="6">
                  <c:v>6.4047444415463962E-5</c:v>
                </c:pt>
                <c:pt idx="7">
                  <c:v>9.1342014038182421E-5</c:v>
                </c:pt>
                <c:pt idx="8">
                  <c:v>1.2482188052577575E-4</c:v>
                </c:pt>
                <c:pt idx="9">
                  <c:v>1.6449498121201561E-4</c:v>
                </c:pt>
                <c:pt idx="10">
                  <c:v>2.1016889887713814E-4</c:v>
                </c:pt>
                <c:pt idx="11">
                  <c:v>2.6154266797592839E-4</c:v>
                </c:pt>
                <c:pt idx="12">
                  <c:v>3.1829532912447785E-4</c:v>
                </c:pt>
                <c:pt idx="13">
                  <c:v>3.8014895540341667E-4</c:v>
                </c:pt>
                <c:pt idx="14">
                  <c:v>4.4690424913204884E-4</c:v>
                </c:pt>
                <c:pt idx="15">
                  <c:v>5.1845125232846494E-4</c:v>
                </c:pt>
                <c:pt idx="16">
                  <c:v>5.9475859405264651E-4</c:v>
                </c:pt>
                <c:pt idx="17">
                  <c:v>6.7585717143518319E-4</c:v>
                </c:pt>
                <c:pt idx="18">
                  <c:v>7.6181476889438445E-4</c:v>
                </c:pt>
                <c:pt idx="19">
                  <c:v>8.5271361930024667E-4</c:v>
                </c:pt>
                <c:pt idx="20">
                  <c:v>9.4864194203643775E-4</c:v>
                </c:pt>
                <c:pt idx="21">
                  <c:v>1.0496548581251973E-3</c:v>
                </c:pt>
                <c:pt idx="22">
                  <c:v>1.1557716001025524E-3</c:v>
                </c:pt>
                <c:pt idx="23">
                  <c:v>1.2669689556987099E-3</c:v>
                </c:pt>
                <c:pt idx="24">
                  <c:v>1.383167467606142E-3</c:v>
                </c:pt>
                <c:pt idx="25">
                  <c:v>1.5042248378635081E-3</c:v>
                </c:pt>
                <c:pt idx="26">
                  <c:v>1.6299295175074687E-3</c:v>
                </c:pt>
                <c:pt idx="27">
                  <c:v>1.7600002430762875E-3</c:v>
                </c:pt>
                <c:pt idx="28">
                  <c:v>1.8940855688859266E-3</c:v>
                </c:pt>
                <c:pt idx="29">
                  <c:v>2.0317590817974149E-3</c:v>
                </c:pt>
                <c:pt idx="30">
                  <c:v>2.1725213000555804E-3</c:v>
                </c:pt>
                <c:pt idx="31">
                  <c:v>2.3158098154877666E-3</c:v>
                </c:pt>
                <c:pt idx="32">
                  <c:v>2.4609896490305613E-3</c:v>
                </c:pt>
                <c:pt idx="33">
                  <c:v>2.6073719293345237E-3</c:v>
                </c:pt>
                <c:pt idx="34">
                  <c:v>2.7542089529670874E-3</c:v>
                </c:pt>
                <c:pt idx="35">
                  <c:v>2.9007087494095974E-3</c:v>
                </c:pt>
                <c:pt idx="36">
                  <c:v>3.0460430892139015E-3</c:v>
                </c:pt>
                <c:pt idx="37">
                  <c:v>3.189355171430615E-3</c:v>
                </c:pt>
                <c:pt idx="38">
                  <c:v>3.3297720038317812E-3</c:v>
                </c:pt>
                <c:pt idx="39">
                  <c:v>3.4664171370774777E-3</c:v>
                </c:pt>
                <c:pt idx="40">
                  <c:v>3.5984211338809117E-3</c:v>
                </c:pt>
                <c:pt idx="41">
                  <c:v>3.7249366151831465E-3</c:v>
                </c:pt>
                <c:pt idx="42">
                  <c:v>3.8451504802720195E-3</c:v>
                </c:pt>
                <c:pt idx="43">
                  <c:v>3.9582954490478836E-3</c:v>
                </c:pt>
                <c:pt idx="44">
                  <c:v>4.063662596678984E-3</c:v>
                </c:pt>
                <c:pt idx="45">
                  <c:v>4.1606200670570833E-3</c:v>
                </c:pt>
                <c:pt idx="46">
                  <c:v>4.2486109539733204E-3</c:v>
                </c:pt>
                <c:pt idx="47">
                  <c:v>4.327177295778032E-3</c:v>
                </c:pt>
                <c:pt idx="48">
                  <c:v>4.3959583143727823E-3</c:v>
                </c:pt>
                <c:pt idx="49">
                  <c:v>4.4547043593326455E-3</c:v>
                </c:pt>
                <c:pt idx="50">
                  <c:v>4.5032710398790051E-3</c:v>
                </c:pt>
                <c:pt idx="51">
                  <c:v>4.5416443028989265E-3</c:v>
                </c:pt>
                <c:pt idx="52">
                  <c:v>4.5699149553177143E-3</c:v>
                </c:pt>
                <c:pt idx="53">
                  <c:v>4.5882929558498532E-3</c:v>
                </c:pt>
                <c:pt idx="54">
                  <c:v>4.5971083201326217E-3</c:v>
                </c:pt>
                <c:pt idx="55">
                  <c:v>4.5967962847476406E-3</c:v>
                </c:pt>
                <c:pt idx="56">
                  <c:v>4.587898264075612E-3</c:v>
                </c:pt>
                <c:pt idx="57">
                  <c:v>4.5710548811726181E-3</c:v>
                </c:pt>
                <c:pt idx="58">
                  <c:v>4.5469888143195381E-3</c:v>
                </c:pt>
                <c:pt idx="59">
                  <c:v>4.5165099226120702E-3</c:v>
                </c:pt>
                <c:pt idx="60">
                  <c:v>4.4804922758833231E-3</c:v>
                </c:pt>
                <c:pt idx="61">
                  <c:v>4.4398705817097301E-3</c:v>
                </c:pt>
                <c:pt idx="62">
                  <c:v>4.3956277740470695E-3</c:v>
                </c:pt>
                <c:pt idx="63">
                  <c:v>4.348791515257187E-3</c:v>
                </c:pt>
                <c:pt idx="64">
                  <c:v>4.300403500555593E-3</c:v>
                </c:pt>
                <c:pt idx="65">
                  <c:v>4.251550989964735E-3</c:v>
                </c:pt>
                <c:pt idx="66">
                  <c:v>4.2033099901358653E-3</c:v>
                </c:pt>
                <c:pt idx="67">
                  <c:v>4.156780632344168E-3</c:v>
                </c:pt>
                <c:pt idx="68">
                  <c:v>4.1130650815283448E-3</c:v>
                </c:pt>
                <c:pt idx="69">
                  <c:v>4.0732618162317635E-3</c:v>
                </c:pt>
                <c:pt idx="70">
                  <c:v>4.0384712554570427E-3</c:v>
                </c:pt>
                <c:pt idx="71">
                  <c:v>4.0097999671025357E-3</c:v>
                </c:pt>
                <c:pt idx="72">
                  <c:v>3.9883491842593191E-3</c:v>
                </c:pt>
                <c:pt idx="73">
                  <c:v>3.9752354330450683E-3</c:v>
                </c:pt>
                <c:pt idx="74">
                  <c:v>3.9715821207738575E-3</c:v>
                </c:pt>
                <c:pt idx="75">
                  <c:v>3.9785315134152639E-3</c:v>
                </c:pt>
                <c:pt idx="76">
                  <c:v>3.9972543647604818E-3</c:v>
                </c:pt>
                <c:pt idx="77">
                  <c:v>4.0289561248454129E-3</c:v>
                </c:pt>
                <c:pt idx="78">
                  <c:v>4.0748664808482665E-3</c:v>
                </c:pt>
                <c:pt idx="79">
                  <c:v>4.1362679484559465E-3</c:v>
                </c:pt>
                <c:pt idx="80">
                  <c:v>4.2144730097844587E-3</c:v>
                </c:pt>
                <c:pt idx="81">
                  <c:v>4.3108310922746248E-3</c:v>
                </c:pt>
                <c:pt idx="82">
                  <c:v>4.4267055588985719E-3</c:v>
                </c:pt>
                <c:pt idx="83">
                  <c:v>4.5634556482173298E-3</c:v>
                </c:pt>
                <c:pt idx="84">
                  <c:v>4.7223873674365115E-3</c:v>
                </c:pt>
                <c:pt idx="85">
                  <c:v>4.9046938603761019E-3</c:v>
                </c:pt>
                <c:pt idx="86">
                  <c:v>5.1113737586236056E-3</c:v>
                </c:pt>
                <c:pt idx="87">
                  <c:v>5.3430898927145165E-3</c:v>
                </c:pt>
                <c:pt idx="88">
                  <c:v>5.6000280094114872E-3</c:v>
                </c:pt>
                <c:pt idx="89">
                  <c:v>5.8816499924801164E-3</c:v>
                </c:pt>
                <c:pt idx="90">
                  <c:v>6.1864247381817443E-3</c:v>
                </c:pt>
                <c:pt idx="91">
                  <c:v>6.5114523075065003E-3</c:v>
                </c:pt>
                <c:pt idx="92">
                  <c:v>6.852016220707872E-3</c:v>
                </c:pt>
                <c:pt idx="93">
                  <c:v>7.2010138345960156E-3</c:v>
                </c:pt>
                <c:pt idx="94">
                  <c:v>7.5482942890057582E-3</c:v>
                </c:pt>
                <c:pt idx="95">
                  <c:v>7.8799195488859289E-3</c:v>
                </c:pt>
                <c:pt idx="96">
                  <c:v>8.1773232769237012E-3</c:v>
                </c:pt>
                <c:pt idx="97">
                  <c:v>8.4165365026938159E-3</c:v>
                </c:pt>
                <c:pt idx="98">
                  <c:v>8.5675182004329581E-3</c:v>
                </c:pt>
                <c:pt idx="99">
                  <c:v>8.5939039923994213E-3</c:v>
                </c:pt>
                <c:pt idx="100">
                  <c:v>8.4535823401560919E-3</c:v>
                </c:pt>
                <c:pt idx="101">
                  <c:v>8.1006667479397425E-3</c:v>
                </c:pt>
                <c:pt idx="102">
                  <c:v>7.4899146018775759E-3</c:v>
                </c:pt>
                <c:pt idx="103">
                  <c:v>6.5846826565177236E-3</c:v>
                </c:pt>
                <c:pt idx="104">
                  <c:v>5.3696909751532098E-3</c:v>
                </c:pt>
                <c:pt idx="105">
                  <c:v>3.8691558636346868E-3</c:v>
                </c:pt>
                <c:pt idx="106">
                  <c:v>2.1785189550665432E-3</c:v>
                </c:pt>
                <c:pt idx="107">
                  <c:v>6.145155670828639E-4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1"/>
          <c:order val="1"/>
          <c:tx>
            <c:strRef>
              <c:f>Sheet2!$ED$19</c:f>
              <c:strCache>
                <c:ptCount val="1"/>
                <c:pt idx="0">
                  <c:v>Fehp</c:v>
                </c:pt>
              </c:strCache>
            </c:strRef>
          </c:tx>
          <c:spPr>
            <a:ln w="19050" cap="rnd">
              <a:solidFill>
                <a:schemeClr val="tx1"/>
              </a:solidFill>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Sheet2!$ED$21:$ED$147</c:f>
              <c:numCache>
                <c:formatCode>0.00E+00</c:formatCode>
                <c:ptCount val="127"/>
                <c:pt idx="0">
                  <c:v>-8.2224158619996544E-4</c:v>
                </c:pt>
                <c:pt idx="1">
                  <c:v>-1.9172482523997173E-3</c:v>
                </c:pt>
                <c:pt idx="2">
                  <c:v>-3.2640211053495917E-3</c:v>
                </c:pt>
                <c:pt idx="3">
                  <c:v>-4.9714248311289681E-3</c:v>
                </c:pt>
                <c:pt idx="4">
                  <c:v>-7.1615267904018174E-3</c:v>
                </c:pt>
                <c:pt idx="5">
                  <c:v>-9.9504684737437028E-3</c:v>
                </c:pt>
                <c:pt idx="6">
                  <c:v>-1.3433769979894688E-2</c:v>
                </c:pt>
                <c:pt idx="7">
                  <c:v>-1.7673309483218796E-2</c:v>
                </c:pt>
                <c:pt idx="8">
                  <c:v>-2.2689984524256086E-2</c:v>
                </c:pt>
                <c:pt idx="9">
                  <c:v>-2.8463891909815017E-2</c:v>
                </c:pt>
                <c:pt idx="10">
                  <c:v>-3.4941702348602013E-2</c:v>
                </c:pt>
                <c:pt idx="11">
                  <c:v>-4.2047924573846235E-2</c:v>
                </c:pt>
                <c:pt idx="12">
                  <c:v>-4.9696289216151025E-2</c:v>
                </c:pt>
                <c:pt idx="13">
                  <c:v>-5.779987746758157E-2</c:v>
                </c:pt>
                <c:pt idx="14">
                  <c:v>-6.627850730042624E-2</c:v>
                </c:pt>
                <c:pt idx="15">
                  <c:v>-7.5061746169662852E-2</c:v>
                </c:pt>
                <c:pt idx="16">
                  <c:v>-8.4089958407748633E-2</c:v>
                </c:pt>
                <c:pt idx="17">
                  <c:v>-9.3313438117064759E-2</c:v>
                </c:pt>
                <c:pt idx="18">
                  <c:v>-0.10269043869693387</c:v>
                </c:pt>
                <c:pt idx="19">
                  <c:v>-0.11218685971641108</c:v>
                </c:pt>
                <c:pt idx="20">
                  <c:v>-0.12177018511056947</c:v>
                </c:pt>
                <c:pt idx="21">
                  <c:v>-0.13141069736317512</c:v>
                </c:pt>
                <c:pt idx="22">
                  <c:v>-0.14108113213636561</c:v>
                </c:pt>
                <c:pt idx="23">
                  <c:v>-0.1507520727645833</c:v>
                </c:pt>
                <c:pt idx="24">
                  <c:v>-0.16039238771960726</c:v>
                </c:pt>
                <c:pt idx="25">
                  <c:v>-0.16996975587069135</c:v>
                </c:pt>
                <c:pt idx="26">
                  <c:v>-0.17944960217022626</c:v>
                </c:pt>
                <c:pt idx="27">
                  <c:v>-0.18879523111130431</c:v>
                </c:pt>
                <c:pt idx="28">
                  <c:v>-0.19796789108303728</c:v>
                </c:pt>
                <c:pt idx="29">
                  <c:v>-0.20692487494429934</c:v>
                </c:pt>
                <c:pt idx="30">
                  <c:v>-0.21562386672946413</c:v>
                </c:pt>
                <c:pt idx="31">
                  <c:v>-0.22402039900039236</c:v>
                </c:pt>
                <c:pt idx="32">
                  <c:v>-0.23206867625920891</c:v>
                </c:pt>
                <c:pt idx="33">
                  <c:v>-0.23972298491759975</c:v>
                </c:pt>
                <c:pt idx="34">
                  <c:v>-0.24693503896098867</c:v>
                </c:pt>
                <c:pt idx="35">
                  <c:v>-0.25366022087975726</c:v>
                </c:pt>
                <c:pt idx="36">
                  <c:v>-0.25985469616077278</c:v>
                </c:pt>
                <c:pt idx="37">
                  <c:v>-0.2654736678715115</c:v>
                </c:pt>
                <c:pt idx="38">
                  <c:v>-0.27047686681685379</c:v>
                </c:pt>
                <c:pt idx="39">
                  <c:v>-0.27482610280068664</c:v>
                </c:pt>
                <c:pt idx="40">
                  <c:v>-0.27848676252231575</c:v>
                </c:pt>
                <c:pt idx="41">
                  <c:v>-0.28142892306481332</c:v>
                </c:pt>
                <c:pt idx="42">
                  <c:v>-0.28362453151138023</c:v>
                </c:pt>
                <c:pt idx="43">
                  <c:v>-0.28505286655447193</c:v>
                </c:pt>
                <c:pt idx="44">
                  <c:v>-0.28569934197992097</c:v>
                </c:pt>
                <c:pt idx="45">
                  <c:v>-0.28555283561023859</c:v>
                </c:pt>
                <c:pt idx="46">
                  <c:v>-0.28460689663681765</c:v>
                </c:pt>
                <c:pt idx="47">
                  <c:v>-0.28286372247186259</c:v>
                </c:pt>
                <c:pt idx="48">
                  <c:v>-0.2803315140256622</c:v>
                </c:pt>
                <c:pt idx="49">
                  <c:v>-0.27702384199646912</c:v>
                </c:pt>
                <c:pt idx="50">
                  <c:v>-0.2729592025428193</c:v>
                </c:pt>
                <c:pt idx="51">
                  <c:v>-0.2681604561730862</c:v>
                </c:pt>
                <c:pt idx="52">
                  <c:v>-0.2626600976655914</c:v>
                </c:pt>
                <c:pt idx="53">
                  <c:v>-0.25649285162511759</c:v>
                </c:pt>
                <c:pt idx="54">
                  <c:v>-0.24969439785027681</c:v>
                </c:pt>
                <c:pt idx="55">
                  <c:v>-0.24230858807937741</c:v>
                </c:pt>
                <c:pt idx="56">
                  <c:v>-0.23438159948728476</c:v>
                </c:pt>
                <c:pt idx="57">
                  <c:v>-0.22595878349317716</c:v>
                </c:pt>
                <c:pt idx="58">
                  <c:v>-0.21708882343309499</c:v>
                </c:pt>
                <c:pt idx="59">
                  <c:v>-0.20782036596917747</c:v>
                </c:pt>
                <c:pt idx="60">
                  <c:v>-0.1982028024689709</c:v>
                </c:pt>
                <c:pt idx="61">
                  <c:v>-0.18828350930302898</c:v>
                </c:pt>
                <c:pt idx="62">
                  <c:v>-0.17810658456967626</c:v>
                </c:pt>
                <c:pt idx="63">
                  <c:v>-0.16771281229304894</c:v>
                </c:pt>
                <c:pt idx="64">
                  <c:v>-0.15714075869400221</c:v>
                </c:pt>
                <c:pt idx="65">
                  <c:v>-0.1464284385969857</c:v>
                </c:pt>
                <c:pt idx="66">
                  <c:v>-0.13560125033868439</c:v>
                </c:pt>
                <c:pt idx="67">
                  <c:v>-0.12467886422160553</c:v>
                </c:pt>
                <c:pt idx="68">
                  <c:v>-0.11367833115396492</c:v>
                </c:pt>
                <c:pt idx="69">
                  <c:v>-0.10261116407811097</c:v>
                </c:pt>
                <c:pt idx="70">
                  <c:v>-9.147706929022352E-2</c:v>
                </c:pt>
                <c:pt idx="71">
                  <c:v>-8.0262262920349353E-2</c:v>
                </c:pt>
                <c:pt idx="72">
                  <c:v>-6.8953154023007834E-2</c:v>
                </c:pt>
                <c:pt idx="73">
                  <c:v>-5.7523430321023396E-2</c:v>
                </c:pt>
                <c:pt idx="74">
                  <c:v>-4.5933341727676803E-2</c:v>
                </c:pt>
                <c:pt idx="75">
                  <c:v>-3.4134256124178891E-2</c:v>
                </c:pt>
                <c:pt idx="76">
                  <c:v>-2.2065834531899028E-2</c:v>
                </c:pt>
                <c:pt idx="77">
                  <c:v>-9.6558188899018398E-3</c:v>
                </c:pt>
                <c:pt idx="78">
                  <c:v>3.1814269532258752E-3</c:v>
                </c:pt>
                <c:pt idx="79">
                  <c:v>1.6544812328928002E-2</c:v>
                </c:pt>
                <c:pt idx="80">
                  <c:v>3.0545857723129909E-2</c:v>
                </c:pt>
                <c:pt idx="81">
                  <c:v>4.5309616469397983E-2</c:v>
                </c:pt>
                <c:pt idx="82">
                  <c:v>6.0976409619103895E-2</c:v>
                </c:pt>
                <c:pt idx="83">
                  <c:v>7.77009822949319E-2</c:v>
                </c:pt>
                <c:pt idx="84">
                  <c:v>9.5650472601802414E-2</c:v>
                </c:pt>
                <c:pt idx="85">
                  <c:v>0.11499641507513539</c:v>
                </c:pt>
                <c:pt idx="86">
                  <c:v>0.13592444014230423</c:v>
                </c:pt>
                <c:pt idx="87">
                  <c:v>0.1586221509388055</c:v>
                </c:pt>
                <c:pt idx="88">
                  <c:v>0.18326906815723185</c:v>
                </c:pt>
                <c:pt idx="89">
                  <c:v>0.21002670635989351</c:v>
                </c:pt>
                <c:pt idx="90">
                  <c:v>0.23902632798570805</c:v>
                </c:pt>
                <c:pt idx="91">
                  <c:v>0.27035278789086298</c:v>
                </c:pt>
                <c:pt idx="92">
                  <c:v>0.30400335943853674</c:v>
                </c:pt>
                <c:pt idx="93">
                  <c:v>0.33985834227609729</c:v>
                </c:pt>
                <c:pt idx="94">
                  <c:v>0.37763487045146227</c:v>
                </c:pt>
                <c:pt idx="95">
                  <c:v>0.41682236848031046</c:v>
                </c:pt>
                <c:pt idx="96">
                  <c:v>0.45660267732824183</c:v>
                </c:pt>
                <c:pt idx="97">
                  <c:v>0.49576156424656048</c:v>
                </c:pt>
                <c:pt idx="98">
                  <c:v>0.53257764510377692</c:v>
                </c:pt>
                <c:pt idx="99">
                  <c:v>0.56469555241858016</c:v>
                </c:pt>
                <c:pt idx="100">
                  <c:v>0.58898969621042363</c:v>
                </c:pt>
                <c:pt idx="101">
                  <c:v>0.60142538765690701</c:v>
                </c:pt>
                <c:pt idx="102">
                  <c:v>0.59692219548560532</c:v>
                </c:pt>
                <c:pt idx="103">
                  <c:v>0.56921120036883277</c:v>
                </c:pt>
                <c:pt idx="104">
                  <c:v>0.51065113249009675</c:v>
                </c:pt>
                <c:pt idx="105">
                  <c:v>0.41220425393791998</c:v>
                </c:pt>
                <c:pt idx="106">
                  <c:v>0.26809419918474731</c:v>
                </c:pt>
                <c:pt idx="107">
                  <c:v>0.10738312358141373</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2"/>
          <c:order val="2"/>
          <c:tx>
            <c:strRef>
              <c:f>Sheet2!$EE$19</c:f>
              <c:strCache>
                <c:ptCount val="1"/>
                <c:pt idx="0">
                  <c:v>FehE</c:v>
                </c:pt>
              </c:strCache>
            </c:strRef>
          </c:tx>
          <c:spPr>
            <a:ln w="19050" cap="rnd">
              <a:solidFill>
                <a:schemeClr val="tx1"/>
              </a:solidFill>
              <a:prstDash val="sys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Sheet2!$EE$21:$EE$147</c:f>
              <c:numCache>
                <c:formatCode>0.00E+00</c:formatCode>
                <c:ptCount val="127"/>
                <c:pt idx="0">
                  <c:v>-2.7526354668942714E-6</c:v>
                </c:pt>
                <c:pt idx="1">
                  <c:v>-6.2492401515379971E-6</c:v>
                </c:pt>
                <c:pt idx="2">
                  <c:v>-1.06005060119155E-5</c:v>
                </c:pt>
                <c:pt idx="3">
                  <c:v>-1.6318155847420996E-5</c:v>
                </c:pt>
                <c:pt idx="4">
                  <c:v>-2.3874345790113623E-5</c:v>
                </c:pt>
                <c:pt idx="5">
                  <c:v>-3.3590145666866985E-5</c:v>
                </c:pt>
                <c:pt idx="6">
                  <c:v>-4.5495030892484843E-5</c:v>
                </c:pt>
                <c:pt idx="7">
                  <c:v>-5.9229728172878194E-5</c:v>
                </c:pt>
                <c:pt idx="8">
                  <c:v>-7.4057656965465223E-5</c:v>
                </c:pt>
                <c:pt idx="9">
                  <c:v>-8.9014215329425472E-5</c:v>
                </c:pt>
                <c:pt idx="10">
                  <c:v>-1.0313385162278147E-4</c:v>
                </c:pt>
                <c:pt idx="11">
                  <c:v>-1.1565638448232484E-4</c:v>
                </c:pt>
                <c:pt idx="12">
                  <c:v>-1.2614173563845569E-4</c:v>
                </c:pt>
                <c:pt idx="13">
                  <c:v>-1.3448607232447463E-4</c:v>
                </c:pt>
                <c:pt idx="14">
                  <c:v>-1.4086623089296118E-4</c:v>
                </c:pt>
                <c:pt idx="15">
                  <c:v>-1.4563292826738145E-4</c:v>
                </c:pt>
                <c:pt idx="16">
                  <c:v>-1.4921770041753001E-4</c:v>
                </c:pt>
                <c:pt idx="17">
                  <c:v>-1.5205783834766113E-4</c:v>
                </c:pt>
                <c:pt idx="18">
                  <c:v>-1.5455010280472894E-4</c:v>
                </c:pt>
                <c:pt idx="19">
                  <c:v>-1.5702204000454264E-4</c:v>
                </c:pt>
                <c:pt idx="20">
                  <c:v>-1.5972513118877601E-4</c:v>
                </c:pt>
                <c:pt idx="21">
                  <c:v>-1.6284224103503707E-4</c:v>
                </c:pt>
                <c:pt idx="22">
                  <c:v>-1.6648682446320098E-4</c:v>
                </c:pt>
                <c:pt idx="23">
                  <c:v>-1.7072050044697351E-4</c:v>
                </c:pt>
                <c:pt idx="24">
                  <c:v>-1.7556487658593634E-4</c:v>
                </c:pt>
                <c:pt idx="25">
                  <c:v>-1.8101444425606706E-4</c:v>
                </c:pt>
                <c:pt idx="26">
                  <c:v>-1.8703150862789367E-4</c:v>
                </c:pt>
                <c:pt idx="27">
                  <c:v>-1.9356653035132232E-4</c:v>
                </c:pt>
                <c:pt idx="28">
                  <c:v>-2.0056444595103792E-4</c:v>
                </c:pt>
                <c:pt idx="29">
                  <c:v>-2.0796191478541869E-4</c:v>
                </c:pt>
                <c:pt idx="30">
                  <c:v>-2.1569935642034121E-4</c:v>
                </c:pt>
                <c:pt idx="31">
                  <c:v>-2.2371285377433421E-4</c:v>
                </c:pt>
                <c:pt idx="32">
                  <c:v>-2.3194464152304333E-4</c:v>
                </c:pt>
                <c:pt idx="33">
                  <c:v>-2.4034610508052499E-4</c:v>
                </c:pt>
                <c:pt idx="34">
                  <c:v>-2.4886795512087486E-4</c:v>
                </c:pt>
                <c:pt idx="35">
                  <c:v>-2.5746988220287783E-4</c:v>
                </c:pt>
                <c:pt idx="36">
                  <c:v>-2.6611432944540826E-4</c:v>
                </c:pt>
                <c:pt idx="37">
                  <c:v>-2.7476879200725275E-4</c:v>
                </c:pt>
                <c:pt idx="38">
                  <c:v>-2.8340302933394532E-4</c:v>
                </c:pt>
                <c:pt idx="39">
                  <c:v>-2.9198615054041015E-4</c:v>
                </c:pt>
                <c:pt idx="40">
                  <c:v>-3.0048898049176348E-4</c:v>
                </c:pt>
                <c:pt idx="41">
                  <c:v>-3.0887470563014025E-4</c:v>
                </c:pt>
                <c:pt idx="42">
                  <c:v>-3.1710503002880012E-4</c:v>
                </c:pt>
                <c:pt idx="43">
                  <c:v>-3.2513785380086467E-4</c:v>
                </c:pt>
                <c:pt idx="44">
                  <c:v>-3.3291950308258502E-4</c:v>
                </c:pt>
                <c:pt idx="45">
                  <c:v>-3.4038656450899275E-4</c:v>
                </c:pt>
                <c:pt idx="46">
                  <c:v>-3.4747293241614444E-4</c:v>
                </c:pt>
                <c:pt idx="47">
                  <c:v>-3.5410625023049624E-4</c:v>
                </c:pt>
                <c:pt idx="48">
                  <c:v>-3.6020039641156143E-4</c:v>
                </c:pt>
                <c:pt idx="49">
                  <c:v>-3.6566191129482295E-4</c:v>
                </c:pt>
                <c:pt idx="50">
                  <c:v>-3.7040497642814609E-4</c:v>
                </c:pt>
                <c:pt idx="51">
                  <c:v>-3.7433115067794857E-4</c:v>
                </c:pt>
                <c:pt idx="52">
                  <c:v>-3.7734516536974531E-4</c:v>
                </c:pt>
                <c:pt idx="53">
                  <c:v>-3.7935443295065546E-4</c:v>
                </c:pt>
                <c:pt idx="54">
                  <c:v>-3.8026688856455156E-4</c:v>
                </c:pt>
                <c:pt idx="55">
                  <c:v>-3.8000105528709937E-4</c:v>
                </c:pt>
                <c:pt idx="56">
                  <c:v>-3.7848237422822959E-4</c:v>
                </c:pt>
                <c:pt idx="57">
                  <c:v>-3.75643373222032E-4</c:v>
                </c:pt>
                <c:pt idx="58">
                  <c:v>-3.7142851086467758E-4</c:v>
                </c:pt>
                <c:pt idx="59">
                  <c:v>-3.6579431071567266E-4</c:v>
                </c:pt>
                <c:pt idx="60">
                  <c:v>-3.5870661791332151E-4</c:v>
                </c:pt>
                <c:pt idx="61">
                  <c:v>-3.5014252053044271E-4</c:v>
                </c:pt>
                <c:pt idx="62">
                  <c:v>-3.4009345023101048E-4</c:v>
                </c:pt>
                <c:pt idx="63">
                  <c:v>-3.2855569318751419E-4</c:v>
                </c:pt>
                <c:pt idx="64">
                  <c:v>-3.1553381788330134E-4</c:v>
                </c:pt>
                <c:pt idx="65">
                  <c:v>-3.0104398016021159E-4</c:v>
                </c:pt>
                <c:pt idx="66">
                  <c:v>-2.8510323303478075E-4</c:v>
                </c:pt>
                <c:pt idx="67">
                  <c:v>-2.6773269688471575E-4</c:v>
                </c:pt>
                <c:pt idx="68">
                  <c:v>-2.489516803238473E-4</c:v>
                </c:pt>
                <c:pt idx="69">
                  <c:v>-2.2878738547655976E-4</c:v>
                </c:pt>
                <c:pt idx="70">
                  <c:v>-2.0725889247442226E-4</c:v>
                </c:pt>
                <c:pt idx="71">
                  <c:v>-1.843762887183659E-4</c:v>
                </c:pt>
                <c:pt idx="72">
                  <c:v>-1.6014998535982507E-4</c:v>
                </c:pt>
                <c:pt idx="73">
                  <c:v>-1.345861922342073E-4</c:v>
                </c:pt>
                <c:pt idx="74">
                  <c:v>-1.0768001215431241E-4</c:v>
                </c:pt>
                <c:pt idx="75">
                  <c:v>-7.9414613379495561E-5</c:v>
                </c:pt>
                <c:pt idx="76">
                  <c:v>-4.9776368374136715E-5</c:v>
                </c:pt>
                <c:pt idx="77">
                  <c:v>-1.8748279637816108E-5</c:v>
                </c:pt>
                <c:pt idx="78">
                  <c:v>1.3693154359251835E-5</c:v>
                </c:pt>
                <c:pt idx="79">
                  <c:v>4.756813942926762E-5</c:v>
                </c:pt>
                <c:pt idx="80">
                  <c:v>8.2878204041298941E-5</c:v>
                </c:pt>
                <c:pt idx="81">
                  <c:v>1.196041540448989E-4</c:v>
                </c:pt>
                <c:pt idx="82">
                  <c:v>1.5770279266947248E-4</c:v>
                </c:pt>
                <c:pt idx="83">
                  <c:v>1.9709074263072766E-4</c:v>
                </c:pt>
                <c:pt idx="84">
                  <c:v>2.3761984270723513E-4</c:v>
                </c:pt>
                <c:pt idx="85">
                  <c:v>2.7906866031695199E-4</c:v>
                </c:pt>
                <c:pt idx="86">
                  <c:v>3.2113657571842624E-4</c:v>
                </c:pt>
                <c:pt idx="87">
                  <c:v>3.6341767225414899E-4</c:v>
                </c:pt>
                <c:pt idx="88">
                  <c:v>4.0538976835296435E-4</c:v>
                </c:pt>
                <c:pt idx="89">
                  <c:v>4.4640588772197555E-4</c:v>
                </c:pt>
                <c:pt idx="90">
                  <c:v>4.8570260682725502E-4</c:v>
                </c:pt>
                <c:pt idx="91">
                  <c:v>5.2240849349119293E-4</c:v>
                </c:pt>
                <c:pt idx="92">
                  <c:v>5.5555286103826495E-4</c:v>
                </c:pt>
                <c:pt idx="93">
                  <c:v>5.8410825814013954E-4</c:v>
                </c:pt>
                <c:pt idx="94">
                  <c:v>6.0706051224234845E-4</c:v>
                </c:pt>
                <c:pt idx="95">
                  <c:v>6.2347589179713306E-4</c:v>
                </c:pt>
                <c:pt idx="96">
                  <c:v>6.3260717396552296E-4</c:v>
                </c:pt>
                <c:pt idx="97">
                  <c:v>6.3401695985169752E-4</c:v>
                </c:pt>
                <c:pt idx="98">
                  <c:v>6.2767054911440682E-4</c:v>
                </c:pt>
                <c:pt idx="99">
                  <c:v>6.1393040099764118E-4</c:v>
                </c:pt>
                <c:pt idx="100">
                  <c:v>5.9335457396825675E-4</c:v>
                </c:pt>
                <c:pt idx="101">
                  <c:v>5.6638190551228595E-4</c:v>
                </c:pt>
                <c:pt idx="102">
                  <c:v>5.3333148152634967E-4</c:v>
                </c:pt>
                <c:pt idx="103">
                  <c:v>4.957129323514076E-4</c:v>
                </c:pt>
                <c:pt idx="104">
                  <c:v>4.5957168143715901E-4</c:v>
                </c:pt>
                <c:pt idx="105">
                  <c:v>4.3520342177615751E-4</c:v>
                </c:pt>
                <c:pt idx="106">
                  <c:v>3.8138308758765306E-4</c:v>
                </c:pt>
                <c:pt idx="107">
                  <c:v>1.1731244102491482E-4</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3"/>
          <c:order val="3"/>
          <c:tx>
            <c:strRef>
              <c:f>Sheet2!$EF$19</c:f>
              <c:strCache>
                <c:ptCount val="1"/>
                <c:pt idx="0">
                  <c:v>FehLorentz</c:v>
                </c:pt>
              </c:strCache>
            </c:strRef>
          </c:tx>
          <c:spPr>
            <a:ln w="19050" cap="rnd">
              <a:solidFill>
                <a:schemeClr val="tx1"/>
              </a:solidFill>
              <a:prstDash val="lgDash"/>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Sheet2!$EF$21:$EF$147</c:f>
              <c:numCache>
                <c:formatCode>0.00E+00</c:formatCode>
                <c:ptCount val="127"/>
                <c:pt idx="0">
                  <c:v>7.9110547388729806E-4</c:v>
                </c:pt>
                <c:pt idx="1">
                  <c:v>1.8760679371822204E-3</c:v>
                </c:pt>
                <c:pt idx="2">
                  <c:v>3.201131755441572E-3</c:v>
                </c:pt>
                <c:pt idx="3">
                  <c:v>4.8823593721811689E-3</c:v>
                </c:pt>
                <c:pt idx="4">
                  <c:v>7.0432167064381664E-3</c:v>
                </c:pt>
                <c:pt idx="5">
                  <c:v>9.8014866246928182E-3</c:v>
                </c:pt>
                <c:pt idx="6">
                  <c:v>1.3253823526800266E-2</c:v>
                </c:pt>
                <c:pt idx="7">
                  <c:v>1.746206998679118E-2</c:v>
                </c:pt>
                <c:pt idx="8">
                  <c:v>2.2445534645701593E-2</c:v>
                </c:pt>
                <c:pt idx="9">
                  <c:v>2.8181510907136841E-2</c:v>
                </c:pt>
                <c:pt idx="10">
                  <c:v>3.4613263944914603E-2</c:v>
                </c:pt>
                <c:pt idx="11">
                  <c:v>4.1661999823899808E-2</c:v>
                </c:pt>
                <c:pt idx="12">
                  <c:v>4.9238951189963076E-2</c:v>
                </c:pt>
                <c:pt idx="13">
                  <c:v>5.7255428692030021E-2</c:v>
                </c:pt>
                <c:pt idx="14">
                  <c:v>6.5629986268130783E-2</c:v>
                </c:pt>
                <c:pt idx="15">
                  <c:v>7.4291791609833777E-2</c:v>
                </c:pt>
                <c:pt idx="16">
                  <c:v>8.3180865011629954E-2</c:v>
                </c:pt>
                <c:pt idx="17">
                  <c:v>9.2247167560008905E-2</c:v>
                </c:pt>
                <c:pt idx="18">
                  <c:v>0.10144913388510508</c:v>
                </c:pt>
                <c:pt idx="19">
                  <c:v>0.11075138659035523</c:v>
                </c:pt>
                <c:pt idx="20">
                  <c:v>0.12012230628279411</c:v>
                </c:pt>
                <c:pt idx="21">
                  <c:v>0.12953171286535661</c:v>
                </c:pt>
                <c:pt idx="22">
                  <c:v>0.13895075364136705</c:v>
                </c:pt>
                <c:pt idx="23">
                  <c:v>0.14835019772392888</c:v>
                </c:pt>
                <c:pt idx="24">
                  <c:v>0.15769912318843393</c:v>
                </c:pt>
                <c:pt idx="25">
                  <c:v>0.16696455982400318</c:v>
                </c:pt>
                <c:pt idx="26">
                  <c:v>0.17611200244227324</c:v>
                </c:pt>
                <c:pt idx="27">
                  <c:v>0.18510505038891237</c:v>
                </c:pt>
                <c:pt idx="28">
                  <c:v>0.19390489978809786</c:v>
                </c:pt>
                <c:pt idx="29">
                  <c:v>0.20247060574063558</c:v>
                </c:pt>
                <c:pt idx="30">
                  <c:v>0.21076016523120802</c:v>
                </c:pt>
                <c:pt idx="31">
                  <c:v>0.21873067596664333</c:v>
                </c:pt>
                <c:pt idx="32">
                  <c:v>0.22633794390667136</c:v>
                </c:pt>
                <c:pt idx="33">
                  <c:v>0.23353744309775307</c:v>
                </c:pt>
                <c:pt idx="34">
                  <c:v>0.24028522578818015</c:v>
                </c:pt>
                <c:pt idx="35">
                  <c:v>0.24653829862441456</c:v>
                </c:pt>
                <c:pt idx="36">
                  <c:v>0.2522546194640764</c:v>
                </c:pt>
                <c:pt idx="37">
                  <c:v>0.25739420396165491</c:v>
                </c:pt>
                <c:pt idx="38">
                  <c:v>0.26191955370614234</c:v>
                </c:pt>
                <c:pt idx="39">
                  <c:v>0.26579634267070967</c:v>
                </c:pt>
                <c:pt idx="40">
                  <c:v>0.26899375956581911</c:v>
                </c:pt>
                <c:pt idx="41">
                  <c:v>0.27148482836105559</c:v>
                </c:pt>
                <c:pt idx="42">
                  <c:v>0.2732473066565218</c:v>
                </c:pt>
                <c:pt idx="43">
                  <c:v>0.27426379070214063</c:v>
                </c:pt>
                <c:pt idx="44">
                  <c:v>0.27452210676812361</c:v>
                </c:pt>
                <c:pt idx="45">
                  <c:v>0.27401561189248824</c:v>
                </c:pt>
                <c:pt idx="46">
                  <c:v>0.2727431184142266</c:v>
                </c:pt>
                <c:pt idx="47">
                  <c:v>0.27070908407957689</c:v>
                </c:pt>
                <c:pt idx="48">
                  <c:v>0.26792385760485626</c:v>
                </c:pt>
                <c:pt idx="49">
                  <c:v>0.26440362731715522</c:v>
                </c:pt>
                <c:pt idx="50">
                  <c:v>0.2601695267418806</c:v>
                </c:pt>
                <c:pt idx="51">
                  <c:v>0.2552475695723207</c:v>
                </c:pt>
                <c:pt idx="52">
                  <c:v>0.24966885814964793</c:v>
                </c:pt>
                <c:pt idx="53">
                  <c:v>0.24346905379608735</c:v>
                </c:pt>
                <c:pt idx="54">
                  <c:v>0.23668686315364626</c:v>
                </c:pt>
                <c:pt idx="55">
                  <c:v>0.22936363110077637</c:v>
                </c:pt>
                <c:pt idx="56">
                  <c:v>0.22154379722447598</c:v>
                </c:pt>
                <c:pt idx="57">
                  <c:v>0.21327372776175296</c:v>
                </c:pt>
                <c:pt idx="58">
                  <c:v>0.20459998789648268</c:v>
                </c:pt>
                <c:pt idx="59">
                  <c:v>0.19556847445006087</c:v>
                </c:pt>
                <c:pt idx="60">
                  <c:v>0.18622537003408465</c:v>
                </c:pt>
                <c:pt idx="61">
                  <c:v>0.17661582256400701</c:v>
                </c:pt>
                <c:pt idx="62">
                  <c:v>0.16678155880582499</c:v>
                </c:pt>
                <c:pt idx="63">
                  <c:v>0.15676053803968673</c:v>
                </c:pt>
                <c:pt idx="64">
                  <c:v>0.14658794500393674</c:v>
                </c:pt>
                <c:pt idx="65">
                  <c:v>0.13629485236971653</c:v>
                </c:pt>
                <c:pt idx="66">
                  <c:v>0.12590584460475329</c:v>
                </c:pt>
                <c:pt idx="67">
                  <c:v>0.1154388504912976</c:v>
                </c:pt>
                <c:pt idx="68">
                  <c:v>0.10490623572409204</c:v>
                </c:pt>
                <c:pt idx="69">
                  <c:v>9.4313849950284356E-2</c:v>
                </c:pt>
                <c:pt idx="70">
                  <c:v>8.3658295953828607E-2</c:v>
                </c:pt>
                <c:pt idx="71">
                  <c:v>7.2926929405210394E-2</c:v>
                </c:pt>
                <c:pt idx="72">
                  <c:v>6.2099436750395497E-2</c:v>
                </c:pt>
                <c:pt idx="73">
                  <c:v>5.114653094540688E-2</c:v>
                </c:pt>
                <c:pt idx="74">
                  <c:v>4.0027342414502697E-2</c:v>
                </c:pt>
                <c:pt idx="75">
                  <c:v>2.8689290234936389E-2</c:v>
                </c:pt>
                <c:pt idx="76">
                  <c:v>1.7069799392740146E-2</c:v>
                </c:pt>
                <c:pt idx="77">
                  <c:v>5.0950141757642523E-3</c:v>
                </c:pt>
                <c:pt idx="78">
                  <c:v>-7.3230843193162806E-3</c:v>
                </c:pt>
                <c:pt idx="79">
                  <c:v>-2.0286683349174241E-2</c:v>
                </c:pt>
                <c:pt idx="80">
                  <c:v>-3.3910167513682567E-2</c:v>
                </c:pt>
                <c:pt idx="81">
                  <c:v>-4.8321154958986555E-2</c:v>
                </c:pt>
                <c:pt idx="82">
                  <c:v>-6.3662920935926195E-2</c:v>
                </c:pt>
                <c:pt idx="83">
                  <c:v>-8.0093543161957867E-2</c:v>
                </c:pt>
                <c:pt idx="84">
                  <c:v>-9.7782262546673757E-2</c:v>
                </c:pt>
                <c:pt idx="85">
                  <c:v>-0.11690833094444422</c:v>
                </c:pt>
                <c:pt idx="86">
                  <c:v>-0.13766039955934078</c:v>
                </c:pt>
                <c:pt idx="87">
                  <c:v>-0.16023095410799001</c:v>
                </c:pt>
                <c:pt idx="88">
                  <c:v>-0.18480607160221785</c:v>
                </c:pt>
                <c:pt idx="89">
                  <c:v>-0.21155531196541591</c:v>
                </c:pt>
                <c:pt idx="90">
                  <c:v>-0.24061916968504318</c:v>
                </c:pt>
                <c:pt idx="91">
                  <c:v>-0.27208767554075641</c:v>
                </c:pt>
                <c:pt idx="92">
                  <c:v>-0.30596879949283695</c:v>
                </c:pt>
                <c:pt idx="93">
                  <c:v>-0.34215150687514467</c:v>
                </c:pt>
                <c:pt idx="94">
                  <c:v>-0.38035944284632162</c:v>
                </c:pt>
                <c:pt idx="95">
                  <c:v>-0.42008792266507677</c:v>
                </c:pt>
                <c:pt idx="96">
                  <c:v>-0.46052165873143497</c:v>
                </c:pt>
                <c:pt idx="97">
                  <c:v>-0.50044081332971535</c:v>
                </c:pt>
                <c:pt idx="98">
                  <c:v>-0.53811010073542642</c:v>
                </c:pt>
                <c:pt idx="99">
                  <c:v>-0.57115075473723065</c:v>
                </c:pt>
                <c:pt idx="100">
                  <c:v>-0.59639613911182865</c:v>
                </c:pt>
                <c:pt idx="101">
                  <c:v>-0.60975195408107485</c:v>
                </c:pt>
                <c:pt idx="102">
                  <c:v>-0.60606336778149028</c:v>
                </c:pt>
                <c:pt idx="103">
                  <c:v>-0.57899052196282397</c:v>
                </c:pt>
                <c:pt idx="104">
                  <c:v>-0.52086613892692268</c:v>
                </c:pt>
                <c:pt idx="105">
                  <c:v>-0.42254637086809671</c:v>
                </c:pt>
                <c:pt idx="106">
                  <c:v>-0.27499374061915888</c:v>
                </c:pt>
                <c:pt idx="107">
                  <c:v>-9.392644772108405E-2</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ser>
          <c:idx val="4"/>
          <c:order val="4"/>
          <c:tx>
            <c:strRef>
              <c:f>Sheet2!$EG$19</c:f>
              <c:strCache>
                <c:ptCount val="1"/>
                <c:pt idx="0">
                  <c:v>FehLorenzt</c:v>
                </c:pt>
              </c:strCache>
            </c:strRef>
          </c:tx>
          <c:spPr>
            <a:ln w="19050" cap="rnd">
              <a:solidFill>
                <a:schemeClr val="tx1"/>
              </a:solidFill>
              <a:prstDash val="lgDashDot"/>
              <a:round/>
            </a:ln>
            <a:effectLst/>
          </c:spPr>
          <c:marker>
            <c:symbol val="none"/>
          </c:marker>
          <c:xVal>
            <c:numRef>
              <c:f>Sheet2!$DP$21:$DP$147</c:f>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f>Sheet2!$EG$21:$EG$147</c:f>
              <c:numCache>
                <c:formatCode>0.00E+00</c:formatCode>
                <c:ptCount val="127"/>
                <c:pt idx="0">
                  <c:v>3.1064534056213233E-8</c:v>
                </c:pt>
                <c:pt idx="1">
                  <c:v>3.4368500223536103E-7</c:v>
                </c:pt>
                <c:pt idx="2">
                  <c:v>1.3101639524393249E-6</c:v>
                </c:pt>
                <c:pt idx="3">
                  <c:v>3.3414678455301328E-6</c:v>
                </c:pt>
                <c:pt idx="4">
                  <c:v>6.8842327891616151E-6</c:v>
                </c:pt>
                <c:pt idx="5">
                  <c:v>1.2419983249856159E-5</c:v>
                </c:pt>
                <c:pt idx="6">
                  <c:v>2.0466593923629262E-5</c:v>
                </c:pt>
                <c:pt idx="7">
                  <c:v>3.1581126677338034E-5</c:v>
                </c:pt>
                <c:pt idx="8">
                  <c:v>4.6362540160771459E-5</c:v>
                </c:pt>
                <c:pt idx="9">
                  <c:v>6.5453205024823546E-5</c:v>
                </c:pt>
                <c:pt idx="10">
                  <c:v>8.9539542386773974E-5</c:v>
                </c:pt>
                <c:pt idx="11">
                  <c:v>1.1935082147829235E-4</c:v>
                </c:pt>
                <c:pt idx="12">
                  <c:v>1.556555216666311E-4</c:v>
                </c:pt>
                <c:pt idx="13">
                  <c:v>1.9925598462577909E-4</c:v>
                </c:pt>
                <c:pt idx="14">
                  <c:v>2.5098334299400449E-4</c:v>
                </c:pt>
                <c:pt idx="15">
                  <c:v>3.1169038265943527E-4</c:v>
                </c:pt>
                <c:pt idx="16">
                  <c:v>3.822408034466207E-4</c:v>
                </c:pt>
                <c:pt idx="17">
                  <c:v>4.6349826152436435E-4</c:v>
                </c:pt>
                <c:pt idx="18">
                  <c:v>5.5631611030548811E-4</c:v>
                </c:pt>
                <c:pt idx="19">
                  <c:v>6.6152500221505761E-4</c:v>
                </c:pt>
                <c:pt idx="20">
                  <c:v>7.7991507714614272E-4</c:v>
                </c:pt>
                <c:pt idx="21">
                  <c:v>9.1221806360408664E-4</c:v>
                </c:pt>
                <c:pt idx="22">
                  <c:v>1.0590946767479181E-3</c:v>
                </c:pt>
                <c:pt idx="23">
                  <c:v>1.2211162829771638E-3</c:v>
                </c:pt>
                <c:pt idx="24">
                  <c:v>1.3987399870529771E-3</c:v>
                </c:pt>
                <c:pt idx="25">
                  <c:v>1.5922890743240714E-3</c:v>
                </c:pt>
                <c:pt idx="26">
                  <c:v>1.8019387498497963E-3</c:v>
                </c:pt>
                <c:pt idx="27">
                  <c:v>2.0276964642107487E-3</c:v>
                </c:pt>
                <c:pt idx="28">
                  <c:v>2.2693760693073273E-3</c:v>
                </c:pt>
                <c:pt idx="29">
                  <c:v>2.5265808217227459E-3</c:v>
                </c:pt>
                <c:pt idx="30">
                  <c:v>2.7986927889287472E-3</c:v>
                </c:pt>
                <c:pt idx="31">
                  <c:v>3.0848649330437183E-3</c:v>
                </c:pt>
                <c:pt idx="32">
                  <c:v>3.3839966636151075E-3</c:v>
                </c:pt>
                <c:pt idx="33">
                  <c:v>3.6947298794984818E-3</c:v>
                </c:pt>
                <c:pt idx="34">
                  <c:v>4.0154592134058475E-3</c:v>
                </c:pt>
                <c:pt idx="35">
                  <c:v>4.3443255126476288E-3</c:v>
                </c:pt>
                <c:pt idx="36">
                  <c:v>4.6792230568826199E-3</c:v>
                </c:pt>
                <c:pt idx="37">
                  <c:v>5.0178100354969501E-3</c:v>
                </c:pt>
                <c:pt idx="38">
                  <c:v>5.3575355559587479E-3</c:v>
                </c:pt>
                <c:pt idx="39">
                  <c:v>5.6956619955599308E-3</c:v>
                </c:pt>
                <c:pt idx="40">
                  <c:v>6.0292878188192844E-3</c:v>
                </c:pt>
                <c:pt idx="41">
                  <c:v>6.3553838990628719E-3</c:v>
                </c:pt>
                <c:pt idx="42">
                  <c:v>6.6708400845527649E-3</c:v>
                </c:pt>
                <c:pt idx="43">
                  <c:v>6.9725038483738899E-3</c:v>
                </c:pt>
                <c:pt idx="44">
                  <c:v>7.2572245262563229E-3</c:v>
                </c:pt>
                <c:pt idx="45">
                  <c:v>7.5219087302684784E-3</c:v>
                </c:pt>
                <c:pt idx="46">
                  <c:v>7.7635594643652439E-3</c:v>
                </c:pt>
                <c:pt idx="47">
                  <c:v>7.9793268814682961E-3</c:v>
                </c:pt>
                <c:pt idx="48">
                  <c:v>8.1665655598044395E-3</c:v>
                </c:pt>
                <c:pt idx="49">
                  <c:v>8.3228843286633492E-3</c:v>
                </c:pt>
                <c:pt idx="50">
                  <c:v>8.4461523219943047E-3</c:v>
                </c:pt>
                <c:pt idx="51">
                  <c:v>8.5345562547445297E-3</c:v>
                </c:pt>
                <c:pt idx="52">
                  <c:v>8.5866451263427734E-3</c:v>
                </c:pt>
                <c:pt idx="53">
                  <c:v>8.6013432592153549E-3</c:v>
                </c:pt>
                <c:pt idx="54">
                  <c:v>8.5779381915926933E-3</c:v>
                </c:pt>
                <c:pt idx="55">
                  <c:v>8.516089990735054E-3</c:v>
                </c:pt>
                <c:pt idx="56">
                  <c:v>8.4158703684806824E-3</c:v>
                </c:pt>
                <c:pt idx="57">
                  <c:v>8.2777449861168861E-3</c:v>
                </c:pt>
                <c:pt idx="58">
                  <c:v>8.1024989485740662E-3</c:v>
                </c:pt>
                <c:pt idx="59">
                  <c:v>7.8912386670708656E-3</c:v>
                </c:pt>
                <c:pt idx="60">
                  <c:v>7.6453979127109051E-3</c:v>
                </c:pt>
                <c:pt idx="61">
                  <c:v>7.3667000979185104E-3</c:v>
                </c:pt>
                <c:pt idx="62">
                  <c:v>7.0570558309555054E-3</c:v>
                </c:pt>
                <c:pt idx="63">
                  <c:v>6.7185279913246632E-3</c:v>
                </c:pt>
                <c:pt idx="64">
                  <c:v>6.3533596694469452E-3</c:v>
                </c:pt>
                <c:pt idx="65">
                  <c:v>5.9639178216457367E-3</c:v>
                </c:pt>
                <c:pt idx="66">
                  <c:v>5.5525684729218483E-3</c:v>
                </c:pt>
                <c:pt idx="67">
                  <c:v>5.1216557621955872E-3</c:v>
                </c:pt>
                <c:pt idx="68">
                  <c:v>4.6735499054193497E-3</c:v>
                </c:pt>
                <c:pt idx="69">
                  <c:v>4.2105917818844318E-3</c:v>
                </c:pt>
                <c:pt idx="70">
                  <c:v>3.73498210683465E-3</c:v>
                </c:pt>
                <c:pt idx="71">
                  <c:v>3.2487765420228243E-3</c:v>
                </c:pt>
                <c:pt idx="72">
                  <c:v>2.7539732400327921E-3</c:v>
                </c:pt>
                <c:pt idx="73">
                  <c:v>2.2524765226989985E-3</c:v>
                </c:pt>
                <c:pt idx="74">
                  <c:v>1.7460056114941835E-3</c:v>
                </c:pt>
                <c:pt idx="75">
                  <c:v>1.2361305998638272E-3</c:v>
                </c:pt>
                <c:pt idx="76">
                  <c:v>7.243952713906765E-4</c:v>
                </c:pt>
                <c:pt idx="77">
                  <c:v>2.1231261780485511E-4</c:v>
                </c:pt>
                <c:pt idx="78">
                  <c:v>-2.9868964338675141E-4</c:v>
                </c:pt>
                <c:pt idx="79">
                  <c:v>-8.071905467659235E-4</c:v>
                </c:pt>
                <c:pt idx="80">
                  <c:v>-1.3116120826452971E-3</c:v>
                </c:pt>
                <c:pt idx="81">
                  <c:v>-1.810180488973856E-3</c:v>
                </c:pt>
                <c:pt idx="82">
                  <c:v>-2.3009313736110926E-3</c:v>
                </c:pt>
                <c:pt idx="83">
                  <c:v>-2.7815820649266243E-3</c:v>
                </c:pt>
                <c:pt idx="84">
                  <c:v>-3.2493241596966982E-3</c:v>
                </c:pt>
                <c:pt idx="85">
                  <c:v>-3.7007378414273262E-3</c:v>
                </c:pt>
                <c:pt idx="86">
                  <c:v>-4.13174694404006E-3</c:v>
                </c:pt>
                <c:pt idx="87">
                  <c:v>-4.5374627225100994E-3</c:v>
                </c:pt>
                <c:pt idx="88">
                  <c:v>-4.9119680188596249E-3</c:v>
                </c:pt>
                <c:pt idx="89">
                  <c:v>-5.2482541650533676E-3</c:v>
                </c:pt>
                <c:pt idx="90">
                  <c:v>-5.5382284335792065E-3</c:v>
                </c:pt>
                <c:pt idx="91">
                  <c:v>-5.7726884260773659E-3</c:v>
                </c:pt>
                <c:pt idx="92">
                  <c:v>-5.9413616545498371E-3</c:v>
                </c:pt>
                <c:pt idx="93">
                  <c:v>-6.0332040302455425E-3</c:v>
                </c:pt>
                <c:pt idx="94">
                  <c:v>-6.0369246639311314E-3</c:v>
                </c:pt>
                <c:pt idx="95">
                  <c:v>-5.9417029842734337E-3</c:v>
                </c:pt>
                <c:pt idx="96">
                  <c:v>-5.7382350787520409E-3</c:v>
                </c:pt>
                <c:pt idx="97">
                  <c:v>-5.4202382452785969E-3</c:v>
                </c:pt>
                <c:pt idx="98">
                  <c:v>-4.9863606691360474E-3</c:v>
                </c:pt>
                <c:pt idx="99">
                  <c:v>-4.4423681683838367E-3</c:v>
                </c:pt>
                <c:pt idx="100">
                  <c:v>-3.8034508470445871E-3</c:v>
                </c:pt>
                <c:pt idx="101">
                  <c:v>-3.0962994787842035E-3</c:v>
                </c:pt>
                <c:pt idx="102">
                  <c:v>-2.360206563025713E-3</c:v>
                </c:pt>
                <c:pt idx="103">
                  <c:v>-1.6461076447740197E-3</c:v>
                </c:pt>
                <c:pt idx="104">
                  <c:v>-1.0121520608663559E-3</c:v>
                </c:pt>
                <c:pt idx="105">
                  <c:v>-5.140462308190763E-4</c:v>
                </c:pt>
                <c:pt idx="106">
                  <c:v>-1.886863901745528E-4</c:v>
                </c:pt>
                <c:pt idx="107">
                  <c:v>-3.2771928090369329E-5</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ser>
        <c:dLbls>
          <c:showLegendKey val="0"/>
          <c:showVal val="0"/>
          <c:showCatName val="0"/>
          <c:showSerName val="0"/>
          <c:showPercent val="0"/>
          <c:showBubbleSize val="0"/>
        </c:dLbls>
        <c:axId val="113134208"/>
        <c:axId val="113156480"/>
        <c:extLst>
          <c:ext xmlns:c15="http://schemas.microsoft.com/office/drawing/2012/chart" uri="{02D57815-91ED-43cb-92C2-25804820EDAC}">
            <c15:filteredScatterSeries>
              <c15:ser>
                <c:idx val="5"/>
                <c:order val="5"/>
                <c:tx>
                  <c:strRef>
                    <c:extLst>
                      <c:ext uri="{02D57815-91ED-43cb-92C2-25804820EDAC}">
                        <c15:formulaRef>
                          <c15:sqref>Sheet2!$EH$19</c15:sqref>
                        </c15:formulaRef>
                      </c:ext>
                    </c:extLst>
                    <c:strCache>
                      <c:ptCount val="1"/>
                      <c:pt idx="0">
                        <c:v>eh. bal.</c:v>
                      </c:pt>
                    </c:strCache>
                  </c:strRef>
                </c:tx>
                <c:spPr>
                  <a:ln w="19050" cap="rnd">
                    <a:solidFill>
                      <a:srgbClr val="00FFFF"/>
                    </a:solidFill>
                    <a:round/>
                  </a:ln>
                  <a:effectLst/>
                </c:spPr>
                <c:marker>
                  <c:symbol val="none"/>
                </c:marker>
                <c:xVal>
                  <c:numRef>
                    <c:extLst>
                      <c:ext uri="{02D57815-91ED-43cb-92C2-25804820EDAC}">
                        <c15:formulaRef>
                          <c15:sqref>Sheet2!$DP$21:$DP$147</c15:sqref>
                        </c15:formulaRef>
                      </c:ext>
                    </c:extLst>
                    <c:numCache>
                      <c:formatCode>0.000_ </c:formatCode>
                      <c:ptCount val="127"/>
                      <c:pt idx="0">
                        <c:v>0.13266191979918882</c:v>
                      </c:pt>
                      <c:pt idx="1">
                        <c:v>0.13535081723933529</c:v>
                      </c:pt>
                      <c:pt idx="2">
                        <c:v>0.13806669232043942</c:v>
                      </c:pt>
                      <c:pt idx="3">
                        <c:v>0.14080954504250118</c:v>
                      </c:pt>
                      <c:pt idx="4">
                        <c:v>0.14357937540552065</c:v>
                      </c:pt>
                      <c:pt idx="5">
                        <c:v>0.14637618340949773</c:v>
                      </c:pt>
                      <c:pt idx="6">
                        <c:v>0.14919996905443247</c:v>
                      </c:pt>
                      <c:pt idx="7">
                        <c:v>0.15205073234032487</c:v>
                      </c:pt>
                      <c:pt idx="8">
                        <c:v>0.15492847326717493</c:v>
                      </c:pt>
                      <c:pt idx="9">
                        <c:v>0.15783319183498265</c:v>
                      </c:pt>
                      <c:pt idx="10">
                        <c:v>0.16076488804374803</c:v>
                      </c:pt>
                      <c:pt idx="11">
                        <c:v>0.16372356189347104</c:v>
                      </c:pt>
                      <c:pt idx="12">
                        <c:v>0.16670921338415173</c:v>
                      </c:pt>
                      <c:pt idx="13">
                        <c:v>0.16972184251579006</c:v>
                      </c:pt>
                      <c:pt idx="14">
                        <c:v>0.17276144928838608</c:v>
                      </c:pt>
                      <c:pt idx="15">
                        <c:v>0.17582803370193975</c:v>
                      </c:pt>
                      <c:pt idx="16">
                        <c:v>0.17892159575645109</c:v>
                      </c:pt>
                      <c:pt idx="17">
                        <c:v>0.18204213545192005</c:v>
                      </c:pt>
                      <c:pt idx="18">
                        <c:v>0.18518965278834665</c:v>
                      </c:pt>
                      <c:pt idx="19">
                        <c:v>0.18836414776573093</c:v>
                      </c:pt>
                      <c:pt idx="20">
                        <c:v>0.19156562038407288</c:v>
                      </c:pt>
                      <c:pt idx="21">
                        <c:v>0.19479407064337245</c:v>
                      </c:pt>
                      <c:pt idx="22">
                        <c:v>0.19804949854362972</c:v>
                      </c:pt>
                      <c:pt idx="23">
                        <c:v>0.20133190408484461</c:v>
                      </c:pt>
                      <c:pt idx="24">
                        <c:v>0.20464128726701719</c:v>
                      </c:pt>
                      <c:pt idx="25">
                        <c:v>0.2079776480901474</c:v>
                      </c:pt>
                      <c:pt idx="26">
                        <c:v>0.21134098655423533</c:v>
                      </c:pt>
                      <c:pt idx="27">
                        <c:v>0.21473130265928081</c:v>
                      </c:pt>
                      <c:pt idx="28">
                        <c:v>0.21814859640528403</c:v>
                      </c:pt>
                      <c:pt idx="29">
                        <c:v>0.22159286779224488</c:v>
                      </c:pt>
                      <c:pt idx="30">
                        <c:v>0.22506411682016339</c:v>
                      </c:pt>
                      <c:pt idx="31">
                        <c:v>0.22856234348903953</c:v>
                      </c:pt>
                      <c:pt idx="32">
                        <c:v>0.23208754779887336</c:v>
                      </c:pt>
                      <c:pt idx="33">
                        <c:v>0.23563972974966482</c:v>
                      </c:pt>
                      <c:pt idx="34">
                        <c:v>0.23921888934141394</c:v>
                      </c:pt>
                      <c:pt idx="35">
                        <c:v>0.24282502657412078</c:v>
                      </c:pt>
                      <c:pt idx="36">
                        <c:v>0.24645814144778516</c:v>
                      </c:pt>
                      <c:pt idx="37">
                        <c:v>0.25011823396240734</c:v>
                      </c:pt>
                      <c:pt idx="38">
                        <c:v>0.25380530411798702</c:v>
                      </c:pt>
                      <c:pt idx="39">
                        <c:v>0.25751935191452446</c:v>
                      </c:pt>
                      <c:pt idx="40">
                        <c:v>0.26126037735201951</c:v>
                      </c:pt>
                      <c:pt idx="41">
                        <c:v>0.26502838043047228</c:v>
                      </c:pt>
                      <c:pt idx="42">
                        <c:v>0.2688233611498827</c:v>
                      </c:pt>
                      <c:pt idx="43">
                        <c:v>0.27264531951025067</c:v>
                      </c:pt>
                      <c:pt idx="44">
                        <c:v>0.2764942555115763</c:v>
                      </c:pt>
                      <c:pt idx="45">
                        <c:v>0.28037016915385971</c:v>
                      </c:pt>
                      <c:pt idx="46">
                        <c:v>0.28427306043710077</c:v>
                      </c:pt>
                      <c:pt idx="47">
                        <c:v>0.28820292936129938</c:v>
                      </c:pt>
                      <c:pt idx="48">
                        <c:v>0.29215977592645576</c:v>
                      </c:pt>
                      <c:pt idx="49">
                        <c:v>0.29614360013256968</c:v>
                      </c:pt>
                      <c:pt idx="50">
                        <c:v>0.30015440197964138</c:v>
                      </c:pt>
                      <c:pt idx="51">
                        <c:v>0.30419218146767057</c:v>
                      </c:pt>
                      <c:pt idx="52">
                        <c:v>0.30825693859665759</c:v>
                      </c:pt>
                      <c:pt idx="53">
                        <c:v>0.31234867336660227</c:v>
                      </c:pt>
                      <c:pt idx="54">
                        <c:v>0.31646738577750444</c:v>
                      </c:pt>
                      <c:pt idx="55">
                        <c:v>0.32061307582936432</c:v>
                      </c:pt>
                      <c:pt idx="56">
                        <c:v>0.32478574352218192</c:v>
                      </c:pt>
                      <c:pt idx="57">
                        <c:v>0.32898538885595724</c:v>
                      </c:pt>
                      <c:pt idx="58">
                        <c:v>0.33321201183069005</c:v>
                      </c:pt>
                      <c:pt idx="59">
                        <c:v>0.33746561244638063</c:v>
                      </c:pt>
                      <c:pt idx="60">
                        <c:v>0.34174619070302875</c:v>
                      </c:pt>
                      <c:pt idx="61">
                        <c:v>0.3460537466006347</c:v>
                      </c:pt>
                      <c:pt idx="62">
                        <c:v>0.35038828013919815</c:v>
                      </c:pt>
                      <c:pt idx="63">
                        <c:v>0.35474979131871937</c:v>
                      </c:pt>
                      <c:pt idx="64">
                        <c:v>0.35913828013919824</c:v>
                      </c:pt>
                      <c:pt idx="65">
                        <c:v>0.36355374660063466</c:v>
                      </c:pt>
                      <c:pt idx="66">
                        <c:v>0.36799619070302886</c:v>
                      </c:pt>
                      <c:pt idx="67">
                        <c:v>0.3724656124463806</c:v>
                      </c:pt>
                      <c:pt idx="68">
                        <c:v>0.37696201183069011</c:v>
                      </c:pt>
                      <c:pt idx="69">
                        <c:v>0.38148538885595712</c:v>
                      </c:pt>
                      <c:pt idx="70">
                        <c:v>0.38603574352218195</c:v>
                      </c:pt>
                      <c:pt idx="71">
                        <c:v>0.39061307582936444</c:v>
                      </c:pt>
                      <c:pt idx="72">
                        <c:v>0.39521738577750448</c:v>
                      </c:pt>
                      <c:pt idx="73">
                        <c:v>0.39984867336660213</c:v>
                      </c:pt>
                      <c:pt idx="74">
                        <c:v>0.40450693859665759</c:v>
                      </c:pt>
                      <c:pt idx="75">
                        <c:v>0.40919218146767067</c:v>
                      </c:pt>
                      <c:pt idx="76">
                        <c:v>0.41390440197964129</c:v>
                      </c:pt>
                      <c:pt idx="77">
                        <c:v>0.41864360013256963</c:v>
                      </c:pt>
                      <c:pt idx="78">
                        <c:v>0.42340977592645568</c:v>
                      </c:pt>
                      <c:pt idx="79">
                        <c:v>0.42820292936129944</c:v>
                      </c:pt>
                      <c:pt idx="80">
                        <c:v>0.4330230604371007</c:v>
                      </c:pt>
                      <c:pt idx="81">
                        <c:v>0.43787016915385973</c:v>
                      </c:pt>
                      <c:pt idx="82">
                        <c:v>0.44274425551157642</c:v>
                      </c:pt>
                      <c:pt idx="83">
                        <c:v>0.44764531951025066</c:v>
                      </c:pt>
                      <c:pt idx="84">
                        <c:v>0.45257336114988256</c:v>
                      </c:pt>
                      <c:pt idx="85">
                        <c:v>0.45752838043047223</c:v>
                      </c:pt>
                      <c:pt idx="86">
                        <c:v>0.46251037735201955</c:v>
                      </c:pt>
                      <c:pt idx="87">
                        <c:v>0.46751935191452443</c:v>
                      </c:pt>
                      <c:pt idx="88">
                        <c:v>0.47255530411798691</c:v>
                      </c:pt>
                      <c:pt idx="89">
                        <c:v>0.47761823396240721</c:v>
                      </c:pt>
                      <c:pt idx="90">
                        <c:v>0.48270814144778518</c:v>
                      </c:pt>
                      <c:pt idx="91">
                        <c:v>0.48782502657412063</c:v>
                      </c:pt>
                      <c:pt idx="92">
                        <c:v>0.49296888934141392</c:v>
                      </c:pt>
                      <c:pt idx="93">
                        <c:v>0.49813972974966486</c:v>
                      </c:pt>
                      <c:pt idx="94">
                        <c:v>0.5033375477988733</c:v>
                      </c:pt>
                      <c:pt idx="95">
                        <c:v>0.50856234348903939</c:v>
                      </c:pt>
                      <c:pt idx="96">
                        <c:v>0.51381411682016331</c:v>
                      </c:pt>
                      <c:pt idx="97">
                        <c:v>0.51909286779224484</c:v>
                      </c:pt>
                      <c:pt idx="98">
                        <c:v>0.52439859640528397</c:v>
                      </c:pt>
                      <c:pt idx="99">
                        <c:v>0.5297313026592807</c:v>
                      </c:pt>
                      <c:pt idx="100">
                        <c:v>0.53509098655423526</c:v>
                      </c:pt>
                      <c:pt idx="101">
                        <c:v>0.54047764809014742</c:v>
                      </c:pt>
                      <c:pt idx="102">
                        <c:v>0.54589128726701708</c:v>
                      </c:pt>
                      <c:pt idx="103">
                        <c:v>0.55133190408484456</c:v>
                      </c:pt>
                      <c:pt idx="104">
                        <c:v>0.55679949854362976</c:v>
                      </c:pt>
                      <c:pt idx="105">
                        <c:v>0.56229407064337245</c:v>
                      </c:pt>
                      <c:pt idx="106">
                        <c:v>0.56781562038407274</c:v>
                      </c:pt>
                      <c:pt idx="107">
                        <c:v>0.57336414776573086</c:v>
                      </c:pt>
                      <c:pt idx="108">
                        <c:v>0.57893965278834669</c:v>
                      </c:pt>
                      <c:pt idx="109">
                        <c:v>0.58454213545191991</c:v>
                      </c:pt>
                      <c:pt idx="110">
                        <c:v>0.59017159575645084</c:v>
                      </c:pt>
                      <c:pt idx="111">
                        <c:v>0.5958280337019396</c:v>
                      </c:pt>
                      <c:pt idx="112">
                        <c:v>0.60151144928838607</c:v>
                      </c:pt>
                      <c:pt idx="113">
                        <c:v>0.60722184251578992</c:v>
                      </c:pt>
                      <c:pt idx="114">
                        <c:v>0.61295921338415171</c:v>
                      </c:pt>
                      <c:pt idx="115">
                        <c:v>0.61872356189347111</c:v>
                      </c:pt>
                      <c:pt idx="116">
                        <c:v>0.624514888043748</c:v>
                      </c:pt>
                      <c:pt idx="117">
                        <c:v>0.63033319183498249</c:v>
                      </c:pt>
                      <c:pt idx="118">
                        <c:v>0.6361784732671748</c:v>
                      </c:pt>
                      <c:pt idx="119">
                        <c:v>0.64205073234032484</c:v>
                      </c:pt>
                      <c:pt idx="120">
                        <c:v>0.64794996905443236</c:v>
                      </c:pt>
                      <c:pt idx="121">
                        <c:v>0.65387618340949749</c:v>
                      </c:pt>
                      <c:pt idx="122">
                        <c:v>0.65982937540552067</c:v>
                      </c:pt>
                      <c:pt idx="123">
                        <c:v>0.66580954504250112</c:v>
                      </c:pt>
                      <c:pt idx="124">
                        <c:v>0.67181669232043928</c:v>
                      </c:pt>
                      <c:pt idx="125">
                        <c:v>0.67785081723933527</c:v>
                      </c:pt>
                      <c:pt idx="126">
                        <c:v>0.68391191979918886</c:v>
                      </c:pt>
                    </c:numCache>
                  </c:numRef>
                </c:xVal>
                <c:yVal>
                  <c:numRef>
                    <c:extLst>
                      <c:ext uri="{02D57815-91ED-43cb-92C2-25804820EDAC}">
                        <c15:formulaRef>
                          <c15:sqref>Sheet2!$EH$21:$EH$147</c15:sqref>
                        </c15:formulaRef>
                      </c:ext>
                    </c:extLst>
                    <c:numCache>
                      <c:formatCode>0.00E+00</c:formatCode>
                      <c:ptCount val="127"/>
                      <c:pt idx="0">
                        <c:v>-3.3291630365740031E-5</c:v>
                      </c:pt>
                      <c:pt idx="1">
                        <c:v>-4.4146388701827196E-5</c:v>
                      </c:pt>
                      <c:pt idx="2">
                        <c:v>-6.4566969719464089E-5</c:v>
                      </c:pt>
                      <c:pt idx="3">
                        <c:v>-8.6794356185369728E-5</c:v>
                      </c:pt>
                      <c:pt idx="4">
                        <c:v>-1.0865015985851627E-4</c:v>
                      </c:pt>
                      <c:pt idx="5">
                        <c:v>-1.274868488094715E-4</c:v>
                      </c:pt>
                      <c:pt idx="6">
                        <c:v>-1.4092744573734734E-4</c:v>
                      </c:pt>
                      <c:pt idx="7">
                        <c:v>-1.4754608378665811E-4</c:v>
                      </c:pt>
                      <c:pt idx="8">
                        <c:v>-1.4732311404329484E-4</c:v>
                      </c:pt>
                      <c:pt idx="9">
                        <c:v>-1.4144703335674014E-4</c:v>
                      </c:pt>
                      <c:pt idx="10">
                        <c:v>-1.3186381445420598E-4</c:v>
                      </c:pt>
                      <c:pt idx="11">
                        <c:v>-1.2068764635288223E-4</c:v>
                      </c:pt>
                      <c:pt idx="12">
                        <c:v>-1.0952890630271332E-4</c:v>
                      </c:pt>
                      <c:pt idx="13">
                        <c:v>-9.9529906631405329E-5</c:v>
                      </c:pt>
                      <c:pt idx="14">
                        <c:v>-9.1499677911133031E-5</c:v>
                      </c:pt>
                      <c:pt idx="15">
                        <c:v>-8.5445841804509677E-5</c:v>
                      </c:pt>
                      <c:pt idx="16">
                        <c:v>-8.1311690719955307E-5</c:v>
                      </c:pt>
                      <c:pt idx="17">
                        <c:v>-7.8972952747926589E-5</c:v>
                      </c:pt>
                      <c:pt idx="18">
                        <c:v>-7.7724060233284834E-5</c:v>
                      </c:pt>
                      <c:pt idx="19">
                        <c:v>-7.8256526810757782E-5</c:v>
                      </c:pt>
                      <c:pt idx="20">
                        <c:v>-7.9046920881958689E-5</c:v>
                      </c:pt>
                      <c:pt idx="21">
                        <c:v>-7.9953813503421078E-5</c:v>
                      </c:pt>
                      <c:pt idx="22">
                        <c:v>-8.1999005573614133E-5</c:v>
                      </c:pt>
                      <c:pt idx="23">
                        <c:v>-8.451031819168859E-5</c:v>
                      </c:pt>
                      <c:pt idx="24">
                        <c:v>-8.6921947077483864E-5</c:v>
                      </c:pt>
                      <c:pt idx="25">
                        <c:v>-8.9696614900429487E-5</c:v>
                      </c:pt>
                      <c:pt idx="26">
                        <c:v>-9.2762957420359875E-5</c:v>
                      </c:pt>
                      <c:pt idx="27">
                        <c:v>-9.6050602824577274E-5</c:v>
                      </c:pt>
                      <c:pt idx="28">
                        <c:v>-1.0009407192230329E-4</c:v>
                      </c:pt>
                      <c:pt idx="29">
                        <c:v>-1.0389117750250462E-4</c:v>
                      </c:pt>
                      <c:pt idx="30">
                        <c:v>-1.08186658098367E-4</c:v>
                      </c:pt>
                      <c:pt idx="31">
                        <c:v>-1.1276109793921841E-4</c:v>
                      </c:pt>
                      <c:pt idx="32">
                        <c:v>-1.1769077480215694E-4</c:v>
                      </c:pt>
                      <c:pt idx="33">
                        <c:v>-1.2378608801483817E-4</c:v>
                      </c:pt>
                      <c:pt idx="34">
                        <c:v>-1.2901310925178335E-4</c:v>
                      </c:pt>
                      <c:pt idx="35">
                        <c:v>-1.3435808017025043E-4</c:v>
                      </c:pt>
                      <c:pt idx="36">
                        <c:v>-1.4092478040288566E-4</c:v>
                      </c:pt>
                      <c:pt idx="37">
                        <c:v>-1.4706755810925317E-4</c:v>
                      </c:pt>
                      <c:pt idx="38">
                        <c:v>-1.5340850679805275E-4</c:v>
                      </c:pt>
                      <c:pt idx="39">
                        <c:v>-1.5966700133290934E-4</c:v>
                      </c:pt>
                      <c:pt idx="40">
                        <c:v>-1.657828378817089E-4</c:v>
                      </c:pt>
                      <c:pt idx="41">
                        <c:v>-1.7264881699952485E-4</c:v>
                      </c:pt>
                      <c:pt idx="42">
                        <c:v>-1.7833919325124965E-4</c:v>
                      </c:pt>
                      <c:pt idx="43">
                        <c:v>-1.8341454884081483E-4</c:v>
                      </c:pt>
                      <c:pt idx="44">
                        <c:v>-1.8926780593904392E-4</c:v>
                      </c:pt>
                      <c:pt idx="45">
                        <c:v>-1.9508133520343719E-4</c:v>
                      </c:pt>
                      <c:pt idx="46">
                        <c:v>-1.9908060118881227E-4</c:v>
                      </c:pt>
                      <c:pt idx="47">
                        <c:v>-2.0224054838935879E-4</c:v>
                      </c:pt>
                      <c:pt idx="48">
                        <c:v>-2.0533255046737819E-4</c:v>
                      </c:pt>
                      <c:pt idx="49">
                        <c:v>-2.0828827819204985E-4</c:v>
                      </c:pt>
                      <c:pt idx="50">
                        <c:v>-2.1065707950817638E-4</c:v>
                      </c:pt>
                      <c:pt idx="51">
                        <c:v>-2.1101735901941235E-4</c:v>
                      </c:pt>
                      <c:pt idx="52">
                        <c:v>-2.1202414795375876E-4</c:v>
                      </c:pt>
                      <c:pt idx="53">
                        <c:v>-2.1351580591726679E-4</c:v>
                      </c:pt>
                      <c:pt idx="54">
                        <c:v>-2.127546591022488E-4</c:v>
                      </c:pt>
                      <c:pt idx="55">
                        <c:v>-2.1207199220313108E-4</c:v>
                      </c:pt>
                      <c:pt idx="56">
                        <c:v>-2.1251558439373626E-4</c:v>
                      </c:pt>
                      <c:pt idx="57">
                        <c:v>-2.1189894832550633E-4</c:v>
                      </c:pt>
                      <c:pt idx="58">
                        <c:v>-2.1077599634973209E-4</c:v>
                      </c:pt>
                      <c:pt idx="59">
                        <c:v>-2.0993757158999131E-4</c:v>
                      </c:pt>
                      <c:pt idx="60">
                        <c:v>-2.1024908769317165E-4</c:v>
                      </c:pt>
                      <c:pt idx="61">
                        <c:v>-2.1125839796440069E-4</c:v>
                      </c:pt>
                      <c:pt idx="62">
                        <c:v>-2.1243542502750619E-4</c:v>
                      </c:pt>
                      <c:pt idx="63">
                        <c:v>-2.135103506710804E-4</c:v>
                      </c:pt>
                      <c:pt idx="64">
                        <c:v>-2.145844292357516E-4</c:v>
                      </c:pt>
                      <c:pt idx="65">
                        <c:v>-2.1916130320644132E-4</c:v>
                      </c:pt>
                      <c:pt idx="66">
                        <c:v>-2.246303505147226E-4</c:v>
                      </c:pt>
                      <c:pt idx="67">
                        <c:v>-2.2931003951728854E-4</c:v>
                      </c:pt>
                      <c:pt idx="68">
                        <c:v>-2.3443204953016442E-4</c:v>
                      </c:pt>
                      <c:pt idx="69">
                        <c:v>-2.4224809683482976E-4</c:v>
                      </c:pt>
                      <c:pt idx="70">
                        <c:v>-2.525788441872707E-4</c:v>
                      </c:pt>
                      <c:pt idx="71">
                        <c:v>-2.6113326261511909E-4</c:v>
                      </c:pt>
                      <c:pt idx="72">
                        <c:v>-2.7154490920140473E-4</c:v>
                      </c:pt>
                      <c:pt idx="73">
                        <c:v>-2.8377370115061909E-4</c:v>
                      </c:pt>
                      <c:pt idx="74">
                        <c:v>-2.9609157919455615E-4</c:v>
                      </c:pt>
                      <c:pt idx="75">
                        <c:v>-3.0971842905840182E-4</c:v>
                      </c:pt>
                      <c:pt idx="76">
                        <c:v>-3.2416184484866613E-4</c:v>
                      </c:pt>
                      <c:pt idx="77">
                        <c:v>-3.382842510900009E-4</c:v>
                      </c:pt>
                      <c:pt idx="78">
                        <c:v>-3.5178736593418166E-4</c:v>
                      </c:pt>
                      <c:pt idx="79">
                        <c:v>-3.6522549933686569E-4</c:v>
                      </c:pt>
                      <c:pt idx="80">
                        <c:v>-3.7857066854345091E-4</c:v>
                      </c:pt>
                      <c:pt idx="81">
                        <c:v>-3.9128376711173478E-4</c:v>
                      </c:pt>
                      <c:pt idx="82">
                        <c:v>-4.0303436212729606E-4</c:v>
                      </c:pt>
                      <c:pt idx="83">
                        <c:v>-4.1359648088784177E-4</c:v>
                      </c:pt>
                      <c:pt idx="84">
                        <c:v>-4.2110699946836227E-4</c:v>
                      </c:pt>
                      <c:pt idx="85">
                        <c:v>-4.2889126320125743E-4</c:v>
                      </c:pt>
                      <c:pt idx="86">
                        <c:v>-4.3519613470079224E-4</c:v>
                      </c:pt>
                      <c:pt idx="87">
                        <c:v>-4.3975848836626561E-4</c:v>
                      </c:pt>
                      <c:pt idx="88">
                        <c:v>-4.4355349625857174E-4</c:v>
                      </c:pt>
                      <c:pt idx="89">
                        <c:v>-4.4880378924404491E-4</c:v>
                      </c:pt>
                      <c:pt idx="90">
                        <c:v>-4.5894302007384245E-4</c:v>
                      </c:pt>
                      <c:pt idx="91">
                        <c:v>-4.7371522512993313E-4</c:v>
                      </c:pt>
                      <c:pt idx="92">
                        <c:v>-4.9923263260275388E-4</c:v>
                      </c:pt>
                      <c:pt idx="93">
                        <c:v>-5.4124655279734913E-4</c:v>
                      </c:pt>
                      <c:pt idx="94">
                        <c:v>-6.0614238460751603E-4</c:v>
                      </c:pt>
                      <c:pt idx="95">
                        <c:v>-7.0386154247558091E-4</c:v>
                      </c:pt>
                      <c:pt idx="96">
                        <c:v>-8.4728622507718794E-4</c:v>
                      </c:pt>
                      <c:pt idx="97">
                        <c:v>-1.0489338795325548E-3</c:v>
                      </c:pt>
                      <c:pt idx="98">
                        <c:v>-1.3236276376408695E-3</c:v>
                      </c:pt>
                      <c:pt idx="99">
                        <c:v>-1.6897359258814166E-3</c:v>
                      </c:pt>
                      <c:pt idx="100">
                        <c:v>-2.1629569186472019E-3</c:v>
                      </c:pt>
                      <c:pt idx="101">
                        <c:v>-2.7558171880483358E-3</c:v>
                      </c:pt>
                      <c:pt idx="102">
                        <c:v>-3.478132733133181E-3</c:v>
                      </c:pt>
                      <c:pt idx="103">
                        <c:v>-4.3450337060056228E-3</c:v>
                      </c:pt>
                      <c:pt idx="104">
                        <c:v>-5.3978958718506592E-3</c:v>
                      </c:pt>
                      <c:pt idx="105">
                        <c:v>-6.5518038856123874E-3</c:v>
                      </c:pt>
                      <c:pt idx="106">
                        <c:v>-4.5283257843191007E-3</c:v>
                      </c:pt>
                      <c:pt idx="107">
                        <c:v>1.4155731941027367E-2</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yVal>
                <c:smooth val="0"/>
              </c15:ser>
            </c15:filteredScatterSeries>
          </c:ext>
        </c:extLst>
      </c:scatterChart>
      <c:valAx>
        <c:axId val="113134208"/>
        <c:scaling>
          <c:orientation val="minMax"/>
          <c:max val="0.70000000000000007"/>
          <c:min val="0.1"/>
        </c:scaling>
        <c:delete val="1"/>
        <c:axPos val="b"/>
        <c:majorGridlines>
          <c:spPr>
            <a:ln w="9525" cap="flat" cmpd="sng" algn="ctr">
              <a:solidFill>
                <a:schemeClr val="tx1">
                  <a:lumMod val="15000"/>
                  <a:lumOff val="85000"/>
                </a:schemeClr>
              </a:solidFill>
              <a:round/>
            </a:ln>
            <a:effectLst/>
          </c:spPr>
        </c:majorGridlines>
        <c:numFmt formatCode="General" sourceLinked="0"/>
        <c:majorTickMark val="in"/>
        <c:minorTickMark val="none"/>
        <c:tickLblPos val="nextTo"/>
        <c:crossAx val="113156480"/>
        <c:crossesAt val="-0.8"/>
        <c:crossBetween val="midCat"/>
        <c:majorUnit val="0.1"/>
      </c:valAx>
      <c:valAx>
        <c:axId val="113156480"/>
        <c:scaling>
          <c:orientation val="minMax"/>
        </c:scaling>
        <c:delete val="1"/>
        <c:axPos val="l"/>
        <c:majorGridlines>
          <c:spPr>
            <a:ln w="9525" cap="flat" cmpd="sng" algn="ctr">
              <a:solidFill>
                <a:schemeClr val="tx1">
                  <a:lumMod val="15000"/>
                  <a:lumOff val="85000"/>
                </a:schemeClr>
              </a:solidFill>
              <a:round/>
            </a:ln>
            <a:effectLst/>
          </c:spPr>
        </c:majorGridlines>
        <c:numFmt formatCode="0.E+00" sourceLinked="0"/>
        <c:majorTickMark val="in"/>
        <c:minorTickMark val="none"/>
        <c:tickLblPos val="nextTo"/>
        <c:crossAx val="113134208"/>
        <c:crosses val="autoZero"/>
        <c:crossBetween val="midCat"/>
      </c:valAx>
      <c:spPr>
        <a:noFill/>
        <a:ln w="15875">
          <a:solidFill>
            <a:schemeClr val="tx1"/>
          </a:solid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44432066570456"/>
          <c:y val="0.14491638003733287"/>
          <c:w val="0.62663392156366304"/>
          <c:h val="0.62676217819342972"/>
        </c:manualLayout>
      </c:layout>
      <c:scatterChart>
        <c:scatterStyle val="lineMarker"/>
        <c:varyColors val="0"/>
        <c:ser>
          <c:idx val="2"/>
          <c:order val="0"/>
          <c:tx>
            <c:strRef>
              <c:f>Sheet1!$G$1</c:f>
              <c:strCache>
                <c:ptCount val="1"/>
                <c:pt idx="0">
                  <c:v>Midplane</c:v>
                </c:pt>
              </c:strCache>
            </c:strRef>
          </c:tx>
          <c:spPr>
            <a:ln w="12700">
              <a:solidFill>
                <a:srgbClr val="00B050"/>
              </a:solidFill>
            </a:ln>
          </c:spPr>
          <c:marker>
            <c:symbol val="triangle"/>
            <c:size val="6"/>
            <c:spPr>
              <a:solidFill>
                <a:srgbClr val="00B050"/>
              </a:solidFill>
              <a:ln>
                <a:noFill/>
              </a:ln>
            </c:spPr>
          </c:marker>
          <c:xVal>
            <c:numRef>
              <c:f>Sheet1!$D$4:$D$11</c:f>
              <c:numCache>
                <c:formatCode>General</c:formatCode>
                <c:ptCount val="8"/>
                <c:pt idx="0">
                  <c:v>6.7041745E-2</c:v>
                </c:pt>
                <c:pt idx="1">
                  <c:v>0.13408349</c:v>
                </c:pt>
                <c:pt idx="2">
                  <c:v>0.20112524000000001</c:v>
                </c:pt>
                <c:pt idx="3">
                  <c:v>0.26816698</c:v>
                </c:pt>
                <c:pt idx="4">
                  <c:v>0.43577131000000002</c:v>
                </c:pt>
                <c:pt idx="5">
                  <c:v>0.53633396</c:v>
                </c:pt>
                <c:pt idx="6">
                  <c:v>0.67041742000000004</c:v>
                </c:pt>
                <c:pt idx="7">
                  <c:v>0.83802178999999999</c:v>
                </c:pt>
              </c:numCache>
            </c:numRef>
          </c:xVal>
          <c:yVal>
            <c:numRef>
              <c:f>Sheet1!$F$4:$F$11</c:f>
              <c:numCache>
                <c:formatCode>General</c:formatCode>
                <c:ptCount val="8"/>
                <c:pt idx="0">
                  <c:v>42</c:v>
                </c:pt>
                <c:pt idx="1">
                  <c:v>87.8</c:v>
                </c:pt>
                <c:pt idx="2">
                  <c:v>184.9</c:v>
                </c:pt>
                <c:pt idx="3">
                  <c:v>200.5</c:v>
                </c:pt>
                <c:pt idx="4">
                  <c:v>187.9</c:v>
                </c:pt>
                <c:pt idx="5">
                  <c:v>150</c:v>
                </c:pt>
                <c:pt idx="6">
                  <c:v>96.7</c:v>
                </c:pt>
                <c:pt idx="7">
                  <c:v>53</c:v>
                </c:pt>
              </c:numCache>
            </c:numRef>
          </c:yVal>
          <c:smooth val="0"/>
        </c:ser>
        <c:dLbls>
          <c:showLegendKey val="0"/>
          <c:showVal val="0"/>
          <c:showCatName val="0"/>
          <c:showSerName val="0"/>
          <c:showPercent val="0"/>
          <c:showBubbleSize val="0"/>
        </c:dLbls>
        <c:axId val="112576000"/>
        <c:axId val="113926144"/>
      </c:scatterChart>
      <c:valAx>
        <c:axId val="112576000"/>
        <c:scaling>
          <c:orientation val="minMax"/>
          <c:max val="1"/>
        </c:scaling>
        <c:delete val="0"/>
        <c:axPos val="b"/>
        <c:majorGridlines/>
        <c:title>
          <c:tx>
            <c:rich>
              <a:bodyPr/>
              <a:lstStyle/>
              <a:p>
                <a:pPr>
                  <a:defRPr/>
                </a:pPr>
                <a:r>
                  <a:rPr lang="en-US" dirty="0"/>
                  <a:t>Ave. n</a:t>
                </a:r>
                <a:r>
                  <a:rPr lang="en-US" baseline="-25000" dirty="0"/>
                  <a:t>e</a:t>
                </a:r>
                <a:r>
                  <a:rPr lang="en-US" dirty="0"/>
                  <a:t> [10</a:t>
                </a:r>
                <a:r>
                  <a:rPr lang="en-US" baseline="30000" dirty="0"/>
                  <a:t>18</a:t>
                </a:r>
                <a:r>
                  <a:rPr lang="en-US" dirty="0"/>
                  <a:t> m</a:t>
                </a:r>
                <a:r>
                  <a:rPr lang="en-US" baseline="30000" dirty="0"/>
                  <a:t>-3</a:t>
                </a:r>
                <a:r>
                  <a:rPr lang="en-US" dirty="0"/>
                  <a:t>]</a:t>
                </a:r>
                <a:endParaRPr lang="ja-JP" dirty="0"/>
              </a:p>
            </c:rich>
          </c:tx>
          <c:layout>
            <c:manualLayout>
              <c:xMode val="edge"/>
              <c:yMode val="edge"/>
              <c:x val="0.34983585251200511"/>
              <c:y val="0.89591517666789844"/>
            </c:manualLayout>
          </c:layout>
          <c:overlay val="0"/>
        </c:title>
        <c:numFmt formatCode="General" sourceLinked="1"/>
        <c:majorTickMark val="out"/>
        <c:minorTickMark val="none"/>
        <c:tickLblPos val="nextTo"/>
        <c:crossAx val="113926144"/>
        <c:crosses val="autoZero"/>
        <c:crossBetween val="midCat"/>
        <c:majorUnit val="0.25"/>
      </c:valAx>
      <c:valAx>
        <c:axId val="113926144"/>
        <c:scaling>
          <c:orientation val="minMax"/>
        </c:scaling>
        <c:delete val="0"/>
        <c:axPos val="l"/>
        <c:majorGridlines/>
        <c:title>
          <c:tx>
            <c:rich>
              <a:bodyPr rot="-5400000" vert="horz"/>
              <a:lstStyle/>
              <a:p>
                <a:pPr>
                  <a:defRPr/>
                </a:pPr>
                <a:r>
                  <a:rPr lang="en-US" dirty="0" err="1" smtClean="0"/>
                  <a:t>Ip</a:t>
                </a:r>
                <a:r>
                  <a:rPr lang="en-US" dirty="0" smtClean="0"/>
                  <a:t> </a:t>
                </a:r>
                <a:r>
                  <a:rPr lang="en-US" dirty="0"/>
                  <a:t>[kA]</a:t>
                </a:r>
                <a:endParaRPr lang="ja-JP" dirty="0"/>
              </a:p>
            </c:rich>
          </c:tx>
          <c:layout>
            <c:manualLayout>
              <c:xMode val="edge"/>
              <c:yMode val="edge"/>
              <c:x val="7.8009494671532217E-2"/>
              <c:y val="0.3216057592768487"/>
            </c:manualLayout>
          </c:layout>
          <c:overlay val="0"/>
        </c:title>
        <c:numFmt formatCode="General" sourceLinked="1"/>
        <c:majorTickMark val="out"/>
        <c:minorTickMark val="none"/>
        <c:tickLblPos val="nextTo"/>
        <c:crossAx val="112576000"/>
        <c:crosses val="autoZero"/>
        <c:crossBetween val="midCat"/>
      </c:valAx>
    </c:plotArea>
    <c:plotVisOnly val="1"/>
    <c:dispBlanksAs val="gap"/>
    <c:showDLblsOverMax val="0"/>
  </c:chart>
  <c:txPr>
    <a:bodyPr/>
    <a:lstStyle/>
    <a:p>
      <a:pPr>
        <a:defRPr sz="1400" b="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3"/>
          </c:marker>
          <c:xVal>
            <c:numRef>
              <c:f>IDL!$F$3:$F$687</c:f>
              <c:numCache>
                <c:formatCode>0.000_ </c:formatCode>
                <c:ptCount val="685"/>
                <c:pt idx="0">
                  <c:v>4.7399999999999998E-2</c:v>
                </c:pt>
                <c:pt idx="1">
                  <c:v>0.28060000000000002</c:v>
                </c:pt>
                <c:pt idx="2">
                  <c:v>0.26540000000000002</c:v>
                </c:pt>
                <c:pt idx="3">
                  <c:v>0.38279999999999997</c:v>
                </c:pt>
                <c:pt idx="4">
                  <c:v>0.39560000000000001</c:v>
                </c:pt>
                <c:pt idx="5">
                  <c:v>0.3644</c:v>
                </c:pt>
                <c:pt idx="6">
                  <c:v>0.34260000000000002</c:v>
                </c:pt>
                <c:pt idx="7">
                  <c:v>0.32479999999999998</c:v>
                </c:pt>
                <c:pt idx="8">
                  <c:v>0.2954</c:v>
                </c:pt>
                <c:pt idx="9">
                  <c:v>0.35699999999999998</c:v>
                </c:pt>
                <c:pt idx="10">
                  <c:v>0.37580000000000002</c:v>
                </c:pt>
                <c:pt idx="11">
                  <c:v>0.39500000000000002</c:v>
                </c:pt>
                <c:pt idx="12">
                  <c:v>0.24759999999999999</c:v>
                </c:pt>
                <c:pt idx="13">
                  <c:v>0.34139999999999998</c:v>
                </c:pt>
                <c:pt idx="14">
                  <c:v>0.32240000000000002</c:v>
                </c:pt>
                <c:pt idx="15">
                  <c:v>0.27639999999999998</c:v>
                </c:pt>
                <c:pt idx="16">
                  <c:v>0.35339999999999999</c:v>
                </c:pt>
                <c:pt idx="17">
                  <c:v>0.4</c:v>
                </c:pt>
                <c:pt idx="18">
                  <c:v>0.30580000000000002</c:v>
                </c:pt>
                <c:pt idx="19">
                  <c:v>0.33139999999999997</c:v>
                </c:pt>
                <c:pt idx="20">
                  <c:v>0.33239999999999997</c:v>
                </c:pt>
                <c:pt idx="21">
                  <c:v>0.32679999999999998</c:v>
                </c:pt>
                <c:pt idx="22">
                  <c:v>0.33960000000000001</c:v>
                </c:pt>
                <c:pt idx="23">
                  <c:v>0.36699999999999999</c:v>
                </c:pt>
                <c:pt idx="24">
                  <c:v>0.35199999999999998</c:v>
                </c:pt>
                <c:pt idx="25">
                  <c:v>0.251</c:v>
                </c:pt>
                <c:pt idx="26">
                  <c:v>0.31319999999999998</c:v>
                </c:pt>
                <c:pt idx="27">
                  <c:v>0.307</c:v>
                </c:pt>
                <c:pt idx="28">
                  <c:v>0.38219999999999998</c:v>
                </c:pt>
                <c:pt idx="29">
                  <c:v>0.32640000000000002</c:v>
                </c:pt>
                <c:pt idx="30">
                  <c:v>0.29160000000000003</c:v>
                </c:pt>
                <c:pt idx="31">
                  <c:v>0.35260000000000002</c:v>
                </c:pt>
                <c:pt idx="32">
                  <c:v>0.255</c:v>
                </c:pt>
                <c:pt idx="33">
                  <c:v>0.3528</c:v>
                </c:pt>
                <c:pt idx="34">
                  <c:v>0.2392</c:v>
                </c:pt>
                <c:pt idx="35">
                  <c:v>0.1132</c:v>
                </c:pt>
                <c:pt idx="36" formatCode="General">
                  <c:v>0.35799999999999998</c:v>
                </c:pt>
                <c:pt idx="37" formatCode="General">
                  <c:v>0.375</c:v>
                </c:pt>
                <c:pt idx="38" formatCode="General">
                  <c:v>0.46400000000000002</c:v>
                </c:pt>
                <c:pt idx="39" formatCode="General">
                  <c:v>0.316</c:v>
                </c:pt>
                <c:pt idx="40" formatCode="General">
                  <c:v>0.39700000000000002</c:v>
                </c:pt>
                <c:pt idx="41" formatCode="General">
                  <c:v>0.248</c:v>
                </c:pt>
                <c:pt idx="42" formatCode="General">
                  <c:v>0.42299999999999999</c:v>
                </c:pt>
                <c:pt idx="43" formatCode="General">
                  <c:v>0.49299999999999999</c:v>
                </c:pt>
                <c:pt idx="44" formatCode="General">
                  <c:v>0.53900000000000003</c:v>
                </c:pt>
                <c:pt idx="45" formatCode="General">
                  <c:v>0.32100000000000001</c:v>
                </c:pt>
                <c:pt idx="46" formatCode="General">
                  <c:v>0.46800000000000003</c:v>
                </c:pt>
                <c:pt idx="47" formatCode="General">
                  <c:v>0.45700000000000002</c:v>
                </c:pt>
                <c:pt idx="48" formatCode="General">
                  <c:v>0.17299999999999999</c:v>
                </c:pt>
                <c:pt idx="49" formatCode="General">
                  <c:v>0.26100000000000001</c:v>
                </c:pt>
                <c:pt idx="50" formatCode="General">
                  <c:v>0.28399999999999997</c:v>
                </c:pt>
                <c:pt idx="51" formatCode="General">
                  <c:v>0.26700000000000002</c:v>
                </c:pt>
                <c:pt idx="52" formatCode="General">
                  <c:v>0.33600000000000002</c:v>
                </c:pt>
                <c:pt idx="53" formatCode="General">
                  <c:v>0.33700000000000002</c:v>
                </c:pt>
                <c:pt idx="54" formatCode="General">
                  <c:v>0.40200000000000002</c:v>
                </c:pt>
                <c:pt idx="55" formatCode="General">
                  <c:v>0.48599999999999999</c:v>
                </c:pt>
                <c:pt idx="56" formatCode="General">
                  <c:v>0.498</c:v>
                </c:pt>
                <c:pt idx="57" formatCode="General">
                  <c:v>0.47399999999999998</c:v>
                </c:pt>
                <c:pt idx="58">
                  <c:v>0.40339999999999998</c:v>
                </c:pt>
                <c:pt idx="59" formatCode="General">
                  <c:v>0.25600000000000001</c:v>
                </c:pt>
                <c:pt idx="60" formatCode="General">
                  <c:v>0.28399999999999997</c:v>
                </c:pt>
                <c:pt idx="61" formatCode="General">
                  <c:v>0.29199999999999998</c:v>
                </c:pt>
                <c:pt idx="62" formatCode="General">
                  <c:v>0.30599999999999999</c:v>
                </c:pt>
                <c:pt idx="63" formatCode="General">
                  <c:v>0.154</c:v>
                </c:pt>
                <c:pt idx="64" formatCode="General">
                  <c:v>0.105</c:v>
                </c:pt>
                <c:pt idx="65" formatCode="General">
                  <c:v>0.17299999999999999</c:v>
                </c:pt>
                <c:pt idx="66" formatCode="General">
                  <c:v>0.14299999999999999</c:v>
                </c:pt>
                <c:pt idx="67" formatCode="General">
                  <c:v>0.124</c:v>
                </c:pt>
                <c:pt idx="68" formatCode="General">
                  <c:v>0.106</c:v>
                </c:pt>
                <c:pt idx="69" formatCode="General">
                  <c:v>0.192</c:v>
                </c:pt>
                <c:pt idx="70" formatCode="General">
                  <c:v>0.214</c:v>
                </c:pt>
                <c:pt idx="71">
                  <c:v>0.37919999999999998</c:v>
                </c:pt>
                <c:pt idx="72" formatCode="General">
                  <c:v>9.0999999999999998E-2</c:v>
                </c:pt>
                <c:pt idx="73" formatCode="General">
                  <c:v>0.16</c:v>
                </c:pt>
                <c:pt idx="74" formatCode="General">
                  <c:v>0.46500000000000002</c:v>
                </c:pt>
                <c:pt idx="75">
                  <c:v>0.40160000000000001</c:v>
                </c:pt>
                <c:pt idx="76">
                  <c:v>0.38379999999999997</c:v>
                </c:pt>
                <c:pt idx="77">
                  <c:v>0.38419999999999999</c:v>
                </c:pt>
                <c:pt idx="78" formatCode="General">
                  <c:v>0.41399999999999998</c:v>
                </c:pt>
                <c:pt idx="79" formatCode="General">
                  <c:v>0.40400000000000003</c:v>
                </c:pt>
                <c:pt idx="80" formatCode="General">
                  <c:v>0.39900000000000002</c:v>
                </c:pt>
                <c:pt idx="81" formatCode="General">
                  <c:v>0.317</c:v>
                </c:pt>
                <c:pt idx="82" formatCode="General">
                  <c:v>0.39400000000000002</c:v>
                </c:pt>
                <c:pt idx="83" formatCode="General">
                  <c:v>0.30499999999999999</c:v>
                </c:pt>
                <c:pt idx="84" formatCode="General">
                  <c:v>0.17100000000000001</c:v>
                </c:pt>
                <c:pt idx="85" formatCode="General">
                  <c:v>0.41199999999999998</c:v>
                </c:pt>
                <c:pt idx="86" formatCode="General">
                  <c:v>0.379</c:v>
                </c:pt>
                <c:pt idx="87" formatCode="General">
                  <c:v>0.38500000000000001</c:v>
                </c:pt>
                <c:pt idx="88" formatCode="General">
                  <c:v>0.35299999999999998</c:v>
                </c:pt>
                <c:pt idx="89" formatCode="General">
                  <c:v>0.34799999999999998</c:v>
                </c:pt>
                <c:pt idx="90" formatCode="General">
                  <c:v>0.46600000000000003</c:v>
                </c:pt>
                <c:pt idx="91">
                  <c:v>0.34820000000000001</c:v>
                </c:pt>
                <c:pt idx="92" formatCode="General">
                  <c:v>0.29699999999999999</c:v>
                </c:pt>
                <c:pt idx="93" formatCode="General">
                  <c:v>0.376</c:v>
                </c:pt>
                <c:pt idx="94" formatCode="General">
                  <c:v>0.433</c:v>
                </c:pt>
                <c:pt idx="95" formatCode="General">
                  <c:v>0.23599999999999999</c:v>
                </c:pt>
                <c:pt idx="96">
                  <c:v>0.39679999999999999</c:v>
                </c:pt>
                <c:pt idx="97" formatCode="General">
                  <c:v>0.22800000000000001</c:v>
                </c:pt>
                <c:pt idx="98">
                  <c:v>0.29859999999999998</c:v>
                </c:pt>
                <c:pt idx="99">
                  <c:v>0.49759999999999999</c:v>
                </c:pt>
                <c:pt idx="100" formatCode="General">
                  <c:v>9.9000000000000005E-2</c:v>
                </c:pt>
                <c:pt idx="101" formatCode="General">
                  <c:v>0.109</c:v>
                </c:pt>
                <c:pt idx="102" formatCode="General">
                  <c:v>0.218</c:v>
                </c:pt>
                <c:pt idx="103" formatCode="General">
                  <c:v>0.14699999999999999</c:v>
                </c:pt>
                <c:pt idx="104" formatCode="General">
                  <c:v>0.21099999999999999</c:v>
                </c:pt>
                <c:pt idx="105" formatCode="General">
                  <c:v>0.191</c:v>
                </c:pt>
                <c:pt idx="106" formatCode="General">
                  <c:v>0.21099999999999999</c:v>
                </c:pt>
                <c:pt idx="107" formatCode="General">
                  <c:v>0.13300000000000001</c:v>
                </c:pt>
                <c:pt idx="108" formatCode="General">
                  <c:v>0.18099999999999999</c:v>
                </c:pt>
                <c:pt idx="109" formatCode="General">
                  <c:v>0.14099999999999999</c:v>
                </c:pt>
                <c:pt idx="110" formatCode="General">
                  <c:v>0.109</c:v>
                </c:pt>
                <c:pt idx="111" formatCode="General">
                  <c:v>0.13600000000000001</c:v>
                </c:pt>
                <c:pt idx="112" formatCode="General">
                  <c:v>0.17100000000000001</c:v>
                </c:pt>
                <c:pt idx="113" formatCode="General">
                  <c:v>0.152</c:v>
                </c:pt>
                <c:pt idx="114" formatCode="General">
                  <c:v>0.114</c:v>
                </c:pt>
                <c:pt idx="115" formatCode="General">
                  <c:v>0.11600000000000001</c:v>
                </c:pt>
                <c:pt idx="116" formatCode="General">
                  <c:v>0.14099999999999999</c:v>
                </c:pt>
                <c:pt idx="117" formatCode="General">
                  <c:v>9.9000000000000005E-2</c:v>
                </c:pt>
                <c:pt idx="118" formatCode="General">
                  <c:v>0.14399999999999999</c:v>
                </c:pt>
                <c:pt idx="119" formatCode="General">
                  <c:v>0.1</c:v>
                </c:pt>
                <c:pt idx="120" formatCode="General">
                  <c:v>0.121</c:v>
                </c:pt>
                <c:pt idx="121" formatCode="General">
                  <c:v>0.11799999999999999</c:v>
                </c:pt>
                <c:pt idx="122" formatCode="General">
                  <c:v>0.122</c:v>
                </c:pt>
                <c:pt idx="123" formatCode="General">
                  <c:v>0.11</c:v>
                </c:pt>
                <c:pt idx="124" formatCode="General">
                  <c:v>0.219</c:v>
                </c:pt>
                <c:pt idx="125" formatCode="General">
                  <c:v>0.23300000000000001</c:v>
                </c:pt>
                <c:pt idx="126" formatCode="General">
                  <c:v>0.27900000000000003</c:v>
                </c:pt>
                <c:pt idx="127" formatCode="General">
                  <c:v>0.26500000000000001</c:v>
                </c:pt>
                <c:pt idx="128" formatCode="General">
                  <c:v>0.22700000000000001</c:v>
                </c:pt>
                <c:pt idx="129" formatCode="General">
                  <c:v>0.35099999999999998</c:v>
                </c:pt>
                <c:pt idx="130" formatCode="General">
                  <c:v>0.39100000000000001</c:v>
                </c:pt>
                <c:pt idx="131" formatCode="General">
                  <c:v>0.223</c:v>
                </c:pt>
                <c:pt idx="132" formatCode="General">
                  <c:v>0.28699999999999998</c:v>
                </c:pt>
                <c:pt idx="133" formatCode="General">
                  <c:v>0.27100000000000002</c:v>
                </c:pt>
                <c:pt idx="134" formatCode="General">
                  <c:v>0.17</c:v>
                </c:pt>
                <c:pt idx="135" formatCode="General">
                  <c:v>0.28799999999999998</c:v>
                </c:pt>
                <c:pt idx="136" formatCode="General">
                  <c:v>0.23200000000000001</c:v>
                </c:pt>
                <c:pt idx="137" formatCode="General">
                  <c:v>0.28100000000000003</c:v>
                </c:pt>
                <c:pt idx="138" formatCode="General">
                  <c:v>0.42399999999999999</c:v>
                </c:pt>
                <c:pt idx="139" formatCode="General">
                  <c:v>0.32</c:v>
                </c:pt>
                <c:pt idx="140" formatCode="General">
                  <c:v>0.3</c:v>
                </c:pt>
                <c:pt idx="141" formatCode="General">
                  <c:v>0.374</c:v>
                </c:pt>
                <c:pt idx="142" formatCode="General">
                  <c:v>0.45300000000000001</c:v>
                </c:pt>
                <c:pt idx="143" formatCode="General">
                  <c:v>0.46300000000000002</c:v>
                </c:pt>
                <c:pt idx="144" formatCode="General">
                  <c:v>0.39200000000000002</c:v>
                </c:pt>
                <c:pt idx="145" formatCode="General">
                  <c:v>0.39</c:v>
                </c:pt>
                <c:pt idx="146" formatCode="General">
                  <c:v>0.39600000000000002</c:v>
                </c:pt>
                <c:pt idx="147" formatCode="General">
                  <c:v>0.437</c:v>
                </c:pt>
                <c:pt idx="148" formatCode="General">
                  <c:v>0.41599999999999998</c:v>
                </c:pt>
                <c:pt idx="149" formatCode="General">
                  <c:v>0.433</c:v>
                </c:pt>
                <c:pt idx="150" formatCode="General">
                  <c:v>0.45900000000000002</c:v>
                </c:pt>
                <c:pt idx="151" formatCode="General">
                  <c:v>0.49199999999999999</c:v>
                </c:pt>
                <c:pt idx="152" formatCode="General">
                  <c:v>0.49199999999999999</c:v>
                </c:pt>
                <c:pt idx="153" formatCode="General">
                  <c:v>0.436</c:v>
                </c:pt>
                <c:pt idx="154" formatCode="General">
                  <c:v>0.438</c:v>
                </c:pt>
                <c:pt idx="155" formatCode="General">
                  <c:v>0.437</c:v>
                </c:pt>
                <c:pt idx="156" formatCode="General">
                  <c:v>0.379</c:v>
                </c:pt>
                <c:pt idx="157" formatCode="General">
                  <c:v>0.377</c:v>
                </c:pt>
                <c:pt idx="158" formatCode="General">
                  <c:v>0.42899999999999999</c:v>
                </c:pt>
                <c:pt idx="159" formatCode="General">
                  <c:v>0.39</c:v>
                </c:pt>
                <c:pt idx="160" formatCode="General">
                  <c:v>0.44400000000000001</c:v>
                </c:pt>
                <c:pt idx="161" formatCode="General">
                  <c:v>0.46400000000000002</c:v>
                </c:pt>
                <c:pt idx="162" formatCode="General">
                  <c:v>0.373</c:v>
                </c:pt>
                <c:pt idx="163" formatCode="General">
                  <c:v>0.505</c:v>
                </c:pt>
                <c:pt idx="164" formatCode="General">
                  <c:v>0.44900000000000001</c:v>
                </c:pt>
                <c:pt idx="165" formatCode="General">
                  <c:v>0.45400000000000001</c:v>
                </c:pt>
                <c:pt idx="166" formatCode="General">
                  <c:v>0.41899999999999998</c:v>
                </c:pt>
                <c:pt idx="167" formatCode="General">
                  <c:v>0.13600000000000001</c:v>
                </c:pt>
                <c:pt idx="168" formatCode="General">
                  <c:v>0.13900000000000001</c:v>
                </c:pt>
                <c:pt idx="169" formatCode="General">
                  <c:v>0.152</c:v>
                </c:pt>
                <c:pt idx="170" formatCode="General">
                  <c:v>0.39500000000000002</c:v>
                </c:pt>
                <c:pt idx="171" formatCode="General">
                  <c:v>0.52700000000000002</c:v>
                </c:pt>
                <c:pt idx="172" formatCode="General">
                  <c:v>0.51</c:v>
                </c:pt>
                <c:pt idx="173" formatCode="General">
                  <c:v>0.42699999999999999</c:v>
                </c:pt>
                <c:pt idx="174" formatCode="General">
                  <c:v>0.52300000000000002</c:v>
                </c:pt>
                <c:pt idx="175" formatCode="General">
                  <c:v>7.1999999999999995E-2</c:v>
                </c:pt>
                <c:pt idx="176" formatCode="General">
                  <c:v>0.29199999999999998</c:v>
                </c:pt>
                <c:pt idx="177" formatCode="General">
                  <c:v>0.312</c:v>
                </c:pt>
                <c:pt idx="178" formatCode="General">
                  <c:v>0.34</c:v>
                </c:pt>
                <c:pt idx="179" formatCode="General">
                  <c:v>0.28299999999999997</c:v>
                </c:pt>
                <c:pt idx="180" formatCode="General">
                  <c:v>0.22</c:v>
                </c:pt>
                <c:pt idx="181" formatCode="General">
                  <c:v>0.25600000000000001</c:v>
                </c:pt>
                <c:pt idx="182" formatCode="General">
                  <c:v>0.309</c:v>
                </c:pt>
                <c:pt idx="183" formatCode="General">
                  <c:v>0.30199999999999999</c:v>
                </c:pt>
                <c:pt idx="184" formatCode="General">
                  <c:v>0.34300000000000003</c:v>
                </c:pt>
                <c:pt idx="185" formatCode="General">
                  <c:v>0.46500000000000002</c:v>
                </c:pt>
                <c:pt idx="186" formatCode="General">
                  <c:v>0.38400000000000001</c:v>
                </c:pt>
                <c:pt idx="187" formatCode="General">
                  <c:v>0.372</c:v>
                </c:pt>
                <c:pt idx="188" formatCode="General">
                  <c:v>0.37</c:v>
                </c:pt>
                <c:pt idx="189" formatCode="General">
                  <c:v>0.317</c:v>
                </c:pt>
                <c:pt idx="190" formatCode="General">
                  <c:v>0.26500000000000001</c:v>
                </c:pt>
                <c:pt idx="191" formatCode="General">
                  <c:v>0.34</c:v>
                </c:pt>
                <c:pt idx="192" formatCode="General">
                  <c:v>0.43</c:v>
                </c:pt>
                <c:pt idx="193" formatCode="General">
                  <c:v>0.48799999999999999</c:v>
                </c:pt>
                <c:pt idx="194" formatCode="General">
                  <c:v>0.42699999999999999</c:v>
                </c:pt>
                <c:pt idx="195" formatCode="General">
                  <c:v>0.40200000000000002</c:v>
                </c:pt>
                <c:pt idx="196" formatCode="General">
                  <c:v>0.433</c:v>
                </c:pt>
                <c:pt idx="197" formatCode="General">
                  <c:v>0.36199999999999999</c:v>
                </c:pt>
                <c:pt idx="198" formatCode="General">
                  <c:v>0.46100000000000002</c:v>
                </c:pt>
                <c:pt idx="199" formatCode="General">
                  <c:v>0.443</c:v>
                </c:pt>
                <c:pt idx="200" formatCode="General">
                  <c:v>0.38300000000000001</c:v>
                </c:pt>
                <c:pt idx="201" formatCode="General">
                  <c:v>0.443</c:v>
                </c:pt>
                <c:pt idx="202" formatCode="General">
                  <c:v>0.44700000000000001</c:v>
                </c:pt>
                <c:pt idx="203" formatCode="General">
                  <c:v>0.48299999999999998</c:v>
                </c:pt>
                <c:pt idx="204" formatCode="General">
                  <c:v>0.443</c:v>
                </c:pt>
                <c:pt idx="205" formatCode="General">
                  <c:v>0.38900000000000001</c:v>
                </c:pt>
                <c:pt idx="206" formatCode="General">
                  <c:v>0.10100000000000001</c:v>
                </c:pt>
                <c:pt idx="207" formatCode="General">
                  <c:v>0.17100000000000001</c:v>
                </c:pt>
                <c:pt idx="208" formatCode="General">
                  <c:v>0.10199999999999999</c:v>
                </c:pt>
                <c:pt idx="209" formatCode="General">
                  <c:v>8.3000000000000004E-2</c:v>
                </c:pt>
                <c:pt idx="210" formatCode="General">
                  <c:v>7.8E-2</c:v>
                </c:pt>
                <c:pt idx="211" formatCode="General">
                  <c:v>5.8400000000000001E-2</c:v>
                </c:pt>
                <c:pt idx="212" formatCode="General">
                  <c:v>8.7999999999999995E-2</c:v>
                </c:pt>
                <c:pt idx="213" formatCode="General">
                  <c:v>8.6999999999999994E-2</c:v>
                </c:pt>
                <c:pt idx="214" formatCode="General">
                  <c:v>0.217</c:v>
                </c:pt>
                <c:pt idx="215" formatCode="General">
                  <c:v>0.42499999999999999</c:v>
                </c:pt>
                <c:pt idx="216" formatCode="General">
                  <c:v>0.26500000000000001</c:v>
                </c:pt>
                <c:pt idx="217" formatCode="General">
                  <c:v>0.27100000000000002</c:v>
                </c:pt>
                <c:pt idx="218" formatCode="General">
                  <c:v>0.38700000000000001</c:v>
                </c:pt>
                <c:pt idx="219" formatCode="General">
                  <c:v>0.26600000000000001</c:v>
                </c:pt>
                <c:pt idx="220" formatCode="General">
                  <c:v>0.373</c:v>
                </c:pt>
                <c:pt idx="221" formatCode="General">
                  <c:v>0.34200000000000003</c:v>
                </c:pt>
                <c:pt idx="222" formatCode="General">
                  <c:v>0.38600000000000001</c:v>
                </c:pt>
                <c:pt idx="223" formatCode="General">
                  <c:v>0.36699999999999999</c:v>
                </c:pt>
                <c:pt idx="224" formatCode="General">
                  <c:v>0.17399999999999999</c:v>
                </c:pt>
                <c:pt idx="225">
                  <c:v>0.115</c:v>
                </c:pt>
                <c:pt idx="226" formatCode="General">
                  <c:v>0.113</c:v>
                </c:pt>
                <c:pt idx="227">
                  <c:v>0.106</c:v>
                </c:pt>
                <c:pt idx="228" formatCode="General">
                  <c:v>0.11899999999999999</c:v>
                </c:pt>
                <c:pt idx="229">
                  <c:v>0.09</c:v>
                </c:pt>
                <c:pt idx="230" formatCode="General">
                  <c:v>0.29199999999999998</c:v>
                </c:pt>
                <c:pt idx="231" formatCode="General">
                  <c:v>0.36199999999999999</c:v>
                </c:pt>
                <c:pt idx="232" formatCode="General">
                  <c:v>0.34499999999999997</c:v>
                </c:pt>
                <c:pt idx="233" formatCode="General">
                  <c:v>0.316</c:v>
                </c:pt>
                <c:pt idx="234" formatCode="General">
                  <c:v>0.377</c:v>
                </c:pt>
                <c:pt idx="235" formatCode="General">
                  <c:v>0.40600000000000003</c:v>
                </c:pt>
                <c:pt idx="236" formatCode="General">
                  <c:v>0.29799999999999999</c:v>
                </c:pt>
                <c:pt idx="237" formatCode="General">
                  <c:v>0.39900000000000002</c:v>
                </c:pt>
                <c:pt idx="238" formatCode="General">
                  <c:v>0.41199999999999998</c:v>
                </c:pt>
                <c:pt idx="239" formatCode="General">
                  <c:v>0.34499999999999997</c:v>
                </c:pt>
                <c:pt idx="240">
                  <c:v>0.35299999999999998</c:v>
                </c:pt>
                <c:pt idx="241">
                  <c:v>0.35320000000000001</c:v>
                </c:pt>
                <c:pt idx="242" formatCode="General">
                  <c:v>0.14299999999999999</c:v>
                </c:pt>
                <c:pt idx="243" formatCode="General">
                  <c:v>0.155</c:v>
                </c:pt>
                <c:pt idx="244" formatCode="General">
                  <c:v>0.128</c:v>
                </c:pt>
                <c:pt idx="245" formatCode="General">
                  <c:v>0.32400000000000001</c:v>
                </c:pt>
                <c:pt idx="246" formatCode="General">
                  <c:v>0.29699999999999999</c:v>
                </c:pt>
                <c:pt idx="247">
                  <c:v>0.4178</c:v>
                </c:pt>
                <c:pt idx="248" formatCode="General">
                  <c:v>0.41599999999999998</c:v>
                </c:pt>
                <c:pt idx="249">
                  <c:v>0.43440000000000001</c:v>
                </c:pt>
                <c:pt idx="250">
                  <c:v>0.18479999999999999</c:v>
                </c:pt>
                <c:pt idx="251">
                  <c:v>0.1646</c:v>
                </c:pt>
                <c:pt idx="252" formatCode="General">
                  <c:v>0.193</c:v>
                </c:pt>
                <c:pt idx="253">
                  <c:v>0.1638</c:v>
                </c:pt>
                <c:pt idx="254">
                  <c:v>9.3799999999999994E-2</c:v>
                </c:pt>
                <c:pt idx="255">
                  <c:v>0.115</c:v>
                </c:pt>
                <c:pt idx="256">
                  <c:v>0.48420000000000002</c:v>
                </c:pt>
                <c:pt idx="257">
                  <c:v>0.5292</c:v>
                </c:pt>
                <c:pt idx="258" formatCode="General">
                  <c:v>0.50600000000000001</c:v>
                </c:pt>
                <c:pt idx="259" formatCode="General">
                  <c:v>0.53600000000000003</c:v>
                </c:pt>
                <c:pt idx="260">
                  <c:v>0.50119999999999998</c:v>
                </c:pt>
                <c:pt idx="261">
                  <c:v>0.50260000000000005</c:v>
                </c:pt>
                <c:pt idx="262" formatCode="General">
                  <c:v>0.48899999999999999</c:v>
                </c:pt>
                <c:pt idx="263" formatCode="General">
                  <c:v>0.503</c:v>
                </c:pt>
                <c:pt idx="264" formatCode="General">
                  <c:v>0.54900000000000004</c:v>
                </c:pt>
                <c:pt idx="265" formatCode="General">
                  <c:v>0.53</c:v>
                </c:pt>
                <c:pt idx="266">
                  <c:v>0.4526</c:v>
                </c:pt>
                <c:pt idx="267">
                  <c:v>0.47660000000000002</c:v>
                </c:pt>
                <c:pt idx="268">
                  <c:v>0.46660000000000001</c:v>
                </c:pt>
                <c:pt idx="269">
                  <c:v>0.46560000000000001</c:v>
                </c:pt>
                <c:pt idx="270">
                  <c:v>0.45100000000000001</c:v>
                </c:pt>
                <c:pt idx="271">
                  <c:v>0.54520000000000002</c:v>
                </c:pt>
                <c:pt idx="272">
                  <c:v>0.53459999999999996</c:v>
                </c:pt>
                <c:pt idx="273">
                  <c:v>0.50760000000000005</c:v>
                </c:pt>
                <c:pt idx="274">
                  <c:v>4.4600000000000001E-2</c:v>
                </c:pt>
                <c:pt idx="275">
                  <c:v>8.6999999999999994E-2</c:v>
                </c:pt>
                <c:pt idx="276">
                  <c:v>0.24360000000000001</c:v>
                </c:pt>
                <c:pt idx="277">
                  <c:v>0.25359999999999999</c:v>
                </c:pt>
                <c:pt idx="278">
                  <c:v>0.16880000000000001</c:v>
                </c:pt>
                <c:pt idx="279">
                  <c:v>0.1376</c:v>
                </c:pt>
                <c:pt idx="280">
                  <c:v>0.29320000000000002</c:v>
                </c:pt>
                <c:pt idx="281">
                  <c:v>0.26379999999999998</c:v>
                </c:pt>
                <c:pt idx="282">
                  <c:v>0.27700000000000002</c:v>
                </c:pt>
                <c:pt idx="283">
                  <c:v>0.4168</c:v>
                </c:pt>
                <c:pt idx="284">
                  <c:v>0.27</c:v>
                </c:pt>
                <c:pt idx="285">
                  <c:v>0.24579999999999999</c:v>
                </c:pt>
                <c:pt idx="286">
                  <c:v>0.37240000000000001</c:v>
                </c:pt>
                <c:pt idx="287">
                  <c:v>0.3216</c:v>
                </c:pt>
                <c:pt idx="288">
                  <c:v>0.46360000000000001</c:v>
                </c:pt>
                <c:pt idx="289" formatCode="General">
                  <c:v>0.40400000000000003</c:v>
                </c:pt>
                <c:pt idx="290" formatCode="General">
                  <c:v>0.39100000000000001</c:v>
                </c:pt>
                <c:pt idx="291" formatCode="General">
                  <c:v>0.247</c:v>
                </c:pt>
                <c:pt idx="292" formatCode="General">
                  <c:v>0.309</c:v>
                </c:pt>
                <c:pt idx="293" formatCode="General">
                  <c:v>0.27100000000000002</c:v>
                </c:pt>
                <c:pt idx="294" formatCode="General">
                  <c:v>0.39200000000000002</c:v>
                </c:pt>
                <c:pt idx="295" formatCode="General">
                  <c:v>0.39400000000000002</c:v>
                </c:pt>
                <c:pt idx="296" formatCode="General">
                  <c:v>0.29699999999999999</c:v>
                </c:pt>
                <c:pt idx="297" formatCode="General">
                  <c:v>0.47599999999999998</c:v>
                </c:pt>
                <c:pt idx="298" formatCode="General">
                  <c:v>0.46800000000000003</c:v>
                </c:pt>
                <c:pt idx="299" formatCode="General">
                  <c:v>0.42299999999999999</c:v>
                </c:pt>
                <c:pt idx="300">
                  <c:v>0.44900000000000001</c:v>
                </c:pt>
                <c:pt idx="301">
                  <c:v>0.45140000000000002</c:v>
                </c:pt>
                <c:pt idx="302">
                  <c:v>0.5242</c:v>
                </c:pt>
                <c:pt idx="303">
                  <c:v>0.31140000000000001</c:v>
                </c:pt>
                <c:pt idx="304" formatCode="General">
                  <c:v>0.308</c:v>
                </c:pt>
                <c:pt idx="305" formatCode="General">
                  <c:v>0.41</c:v>
                </c:pt>
                <c:pt idx="306" formatCode="General">
                  <c:v>0.441</c:v>
                </c:pt>
                <c:pt idx="307">
                  <c:v>0.49359999999999998</c:v>
                </c:pt>
                <c:pt idx="308">
                  <c:v>0.30059999999999998</c:v>
                </c:pt>
                <c:pt idx="309">
                  <c:v>0.24879999999999999</c:v>
                </c:pt>
                <c:pt idx="310" formatCode="General">
                  <c:v>0.18</c:v>
                </c:pt>
                <c:pt idx="311" formatCode="General">
                  <c:v>0.16</c:v>
                </c:pt>
                <c:pt idx="312">
                  <c:v>0.15179999999999999</c:v>
                </c:pt>
                <c:pt idx="313">
                  <c:v>9.6799999999999997E-2</c:v>
                </c:pt>
                <c:pt idx="314" formatCode="General">
                  <c:v>0.15</c:v>
                </c:pt>
                <c:pt idx="315" formatCode="General">
                  <c:v>0.28399999999999997</c:v>
                </c:pt>
                <c:pt idx="316" formatCode="General">
                  <c:v>0.72</c:v>
                </c:pt>
                <c:pt idx="317" formatCode="General">
                  <c:v>0.64600000000000002</c:v>
                </c:pt>
                <c:pt idx="318" formatCode="General">
                  <c:v>0.60799999999999998</c:v>
                </c:pt>
                <c:pt idx="319">
                  <c:v>0.54900000000000004</c:v>
                </c:pt>
                <c:pt idx="320">
                  <c:v>0.54020000000000001</c:v>
                </c:pt>
                <c:pt idx="321">
                  <c:v>0.1578</c:v>
                </c:pt>
                <c:pt idx="322">
                  <c:v>0.39460000000000001</c:v>
                </c:pt>
                <c:pt idx="323">
                  <c:v>0.3906</c:v>
                </c:pt>
                <c:pt idx="324">
                  <c:v>0.23780000000000001</c:v>
                </c:pt>
                <c:pt idx="325">
                  <c:v>0.28599999999999998</c:v>
                </c:pt>
                <c:pt idx="326">
                  <c:v>0.30199999999999999</c:v>
                </c:pt>
                <c:pt idx="327">
                  <c:v>0.26779999999999998</c:v>
                </c:pt>
                <c:pt idx="328">
                  <c:v>0.252</c:v>
                </c:pt>
                <c:pt idx="329">
                  <c:v>0.28720000000000001</c:v>
                </c:pt>
                <c:pt idx="330">
                  <c:v>0.19420000000000001</c:v>
                </c:pt>
                <c:pt idx="331">
                  <c:v>5.8200000000000002E-2</c:v>
                </c:pt>
                <c:pt idx="332">
                  <c:v>6.8400000000000002E-2</c:v>
                </c:pt>
                <c:pt idx="333">
                  <c:v>0.1074</c:v>
                </c:pt>
                <c:pt idx="334">
                  <c:v>0.23319999999999999</c:v>
                </c:pt>
                <c:pt idx="335">
                  <c:v>0.29559999999999997</c:v>
                </c:pt>
                <c:pt idx="336">
                  <c:v>0.15379999999999999</c:v>
                </c:pt>
                <c:pt idx="337">
                  <c:v>0.16980000000000001</c:v>
                </c:pt>
                <c:pt idx="338">
                  <c:v>0.19220000000000001</c:v>
                </c:pt>
                <c:pt idx="339">
                  <c:v>0.2802</c:v>
                </c:pt>
                <c:pt idx="340">
                  <c:v>0.34160000000000001</c:v>
                </c:pt>
                <c:pt idx="341">
                  <c:v>0.39839999999999998</c:v>
                </c:pt>
                <c:pt idx="342">
                  <c:v>0.41959999999999997</c:v>
                </c:pt>
                <c:pt idx="343">
                  <c:v>0.40860000000000002</c:v>
                </c:pt>
                <c:pt idx="344">
                  <c:v>0.4194</c:v>
                </c:pt>
                <c:pt idx="345">
                  <c:v>0.39879999999999999</c:v>
                </c:pt>
                <c:pt idx="346">
                  <c:v>0.42099999999999999</c:v>
                </c:pt>
                <c:pt idx="347">
                  <c:v>0.44219999999999998</c:v>
                </c:pt>
                <c:pt idx="348">
                  <c:v>0.4844</c:v>
                </c:pt>
                <c:pt idx="349">
                  <c:v>0.4456</c:v>
                </c:pt>
                <c:pt idx="350">
                  <c:v>0.46479999999999999</c:v>
                </c:pt>
                <c:pt idx="351">
                  <c:v>0.46879999999999999</c:v>
                </c:pt>
                <c:pt idx="352">
                  <c:v>0.4592</c:v>
                </c:pt>
                <c:pt idx="353">
                  <c:v>0.43780000000000002</c:v>
                </c:pt>
                <c:pt idx="354">
                  <c:v>0.39779999999999999</c:v>
                </c:pt>
                <c:pt idx="355">
                  <c:v>0.14419999999999999</c:v>
                </c:pt>
                <c:pt idx="356">
                  <c:v>0.3896</c:v>
                </c:pt>
                <c:pt idx="357">
                  <c:v>0.1666</c:v>
                </c:pt>
                <c:pt idx="358">
                  <c:v>0.32919999999999999</c:v>
                </c:pt>
                <c:pt idx="359">
                  <c:v>0.24679999999999999</c:v>
                </c:pt>
                <c:pt idx="360">
                  <c:v>0.2878</c:v>
                </c:pt>
                <c:pt idx="361">
                  <c:v>0.26079999999999998</c:v>
                </c:pt>
                <c:pt idx="362">
                  <c:v>0.37419999999999998</c:v>
                </c:pt>
                <c:pt idx="363" formatCode="General">
                  <c:v>0.43</c:v>
                </c:pt>
                <c:pt idx="364" formatCode="General">
                  <c:v>0.42</c:v>
                </c:pt>
                <c:pt idx="365" formatCode="General">
                  <c:v>0.33100000000000002</c:v>
                </c:pt>
                <c:pt idx="366" formatCode="General">
                  <c:v>0.35799999999999998</c:v>
                </c:pt>
                <c:pt idx="367" formatCode="General">
                  <c:v>0.38800000000000001</c:v>
                </c:pt>
                <c:pt idx="368" formatCode="General">
                  <c:v>0.28299999999999997</c:v>
                </c:pt>
                <c:pt idx="369" formatCode="General">
                  <c:v>0.156</c:v>
                </c:pt>
                <c:pt idx="370" formatCode="General">
                  <c:v>0.27700000000000002</c:v>
                </c:pt>
                <c:pt idx="371" formatCode="General">
                  <c:v>0.15</c:v>
                </c:pt>
                <c:pt idx="372" formatCode="General">
                  <c:v>0.104</c:v>
                </c:pt>
                <c:pt idx="373" formatCode="General">
                  <c:v>0.114</c:v>
                </c:pt>
                <c:pt idx="374" formatCode="General">
                  <c:v>0.28299999999999997</c:v>
                </c:pt>
                <c:pt idx="375" formatCode="General">
                  <c:v>0.29899999999999999</c:v>
                </c:pt>
                <c:pt idx="376" formatCode="General">
                  <c:v>0.24</c:v>
                </c:pt>
                <c:pt idx="377" formatCode="General">
                  <c:v>0.32100000000000001</c:v>
                </c:pt>
                <c:pt idx="378" formatCode="General">
                  <c:v>0.36799999999999999</c:v>
                </c:pt>
                <c:pt idx="379" formatCode="General">
                  <c:v>0.36</c:v>
                </c:pt>
                <c:pt idx="380" formatCode="General">
                  <c:v>0.42399999999999999</c:v>
                </c:pt>
                <c:pt idx="381" formatCode="General">
                  <c:v>0.437</c:v>
                </c:pt>
                <c:pt idx="382" formatCode="General">
                  <c:v>0.373</c:v>
                </c:pt>
                <c:pt idx="383" formatCode="General">
                  <c:v>0.373</c:v>
                </c:pt>
                <c:pt idx="384" formatCode="General">
                  <c:v>0.40500000000000003</c:v>
                </c:pt>
                <c:pt idx="385" formatCode="General">
                  <c:v>0.36799999999999999</c:v>
                </c:pt>
                <c:pt idx="386" formatCode="General">
                  <c:v>0.39800000000000002</c:v>
                </c:pt>
                <c:pt idx="387" formatCode="General">
                  <c:v>0.38200000000000001</c:v>
                </c:pt>
                <c:pt idx="388" formatCode="General">
                  <c:v>0.42199999999999999</c:v>
                </c:pt>
                <c:pt idx="389" formatCode="General">
                  <c:v>0.373</c:v>
                </c:pt>
                <c:pt idx="390" formatCode="General">
                  <c:v>0.34799999999999998</c:v>
                </c:pt>
                <c:pt idx="391" formatCode="General">
                  <c:v>0.14599999999999999</c:v>
                </c:pt>
                <c:pt idx="392" formatCode="General">
                  <c:v>0.31900000000000001</c:v>
                </c:pt>
                <c:pt idx="393" formatCode="General">
                  <c:v>0.25900000000000001</c:v>
                </c:pt>
                <c:pt idx="394" formatCode="General">
                  <c:v>0.249</c:v>
                </c:pt>
                <c:pt idx="395" formatCode="General">
                  <c:v>0.23400000000000001</c:v>
                </c:pt>
                <c:pt idx="396" formatCode="General">
                  <c:v>0.121</c:v>
                </c:pt>
                <c:pt idx="397">
                  <c:v>9.1999999999999998E-2</c:v>
                </c:pt>
                <c:pt idx="398">
                  <c:v>0.35799999999999998</c:v>
                </c:pt>
                <c:pt idx="399" formatCode="General">
                  <c:v>0.107</c:v>
                </c:pt>
                <c:pt idx="400" formatCode="General">
                  <c:v>0.14699999999999999</c:v>
                </c:pt>
                <c:pt idx="401" formatCode="General">
                  <c:v>0.20499999999999999</c:v>
                </c:pt>
                <c:pt idx="402" formatCode="General">
                  <c:v>6.9000000000000006E-2</c:v>
                </c:pt>
                <c:pt idx="403" formatCode="General">
                  <c:v>0.128</c:v>
                </c:pt>
                <c:pt idx="404" formatCode="General">
                  <c:v>7.8E-2</c:v>
                </c:pt>
                <c:pt idx="405" formatCode="General">
                  <c:v>0.11</c:v>
                </c:pt>
                <c:pt idx="406">
                  <c:v>0.11940000000000001</c:v>
                </c:pt>
                <c:pt idx="407" formatCode="General">
                  <c:v>0.104</c:v>
                </c:pt>
                <c:pt idx="408" formatCode="General">
                  <c:v>0.106</c:v>
                </c:pt>
                <c:pt idx="409" formatCode="General">
                  <c:v>0.16200000000000001</c:v>
                </c:pt>
                <c:pt idx="410" formatCode="General">
                  <c:v>0.11899999999999999</c:v>
                </c:pt>
                <c:pt idx="411" formatCode="General">
                  <c:v>0.13900000000000001</c:v>
                </c:pt>
                <c:pt idx="412" formatCode="General">
                  <c:v>0.41599999999999998</c:v>
                </c:pt>
                <c:pt idx="413" formatCode="General">
                  <c:v>0.378</c:v>
                </c:pt>
                <c:pt idx="414" formatCode="General">
                  <c:v>0.38800000000000001</c:v>
                </c:pt>
                <c:pt idx="415" formatCode="General">
                  <c:v>0.379</c:v>
                </c:pt>
                <c:pt idx="416" formatCode="General">
                  <c:v>0.23899999999999999</c:v>
                </c:pt>
                <c:pt idx="417" formatCode="General">
                  <c:v>0.21299999999999999</c:v>
                </c:pt>
                <c:pt idx="418" formatCode="General">
                  <c:v>0.19500000000000001</c:v>
                </c:pt>
                <c:pt idx="419" formatCode="General">
                  <c:v>0.27300000000000002</c:v>
                </c:pt>
                <c:pt idx="420" formatCode="General">
                  <c:v>0.223</c:v>
                </c:pt>
                <c:pt idx="421" formatCode="General">
                  <c:v>0.219</c:v>
                </c:pt>
                <c:pt idx="422" formatCode="General">
                  <c:v>0.32500000000000001</c:v>
                </c:pt>
                <c:pt idx="423" formatCode="General">
                  <c:v>0.44800000000000001</c:v>
                </c:pt>
                <c:pt idx="424" formatCode="General">
                  <c:v>0.433</c:v>
                </c:pt>
                <c:pt idx="425" formatCode="General">
                  <c:v>0.45</c:v>
                </c:pt>
                <c:pt idx="426" formatCode="General">
                  <c:v>0.42099999999999999</c:v>
                </c:pt>
                <c:pt idx="427" formatCode="General">
                  <c:v>0.443</c:v>
                </c:pt>
                <c:pt idx="428" formatCode="General">
                  <c:v>0.48399999999999999</c:v>
                </c:pt>
                <c:pt idx="429" formatCode="General">
                  <c:v>0.46800000000000003</c:v>
                </c:pt>
                <c:pt idx="430" formatCode="General">
                  <c:v>0.44800000000000001</c:v>
                </c:pt>
                <c:pt idx="431" formatCode="General">
                  <c:v>0.42599999999999999</c:v>
                </c:pt>
                <c:pt idx="432" formatCode="General">
                  <c:v>0.41099999999999998</c:v>
                </c:pt>
                <c:pt idx="433" formatCode="General">
                  <c:v>0.32500000000000001</c:v>
                </c:pt>
                <c:pt idx="434" formatCode="General">
                  <c:v>0.34699999999999998</c:v>
                </c:pt>
                <c:pt idx="435" formatCode="General">
                  <c:v>0.375</c:v>
                </c:pt>
                <c:pt idx="436" formatCode="General">
                  <c:v>0.36799999999999999</c:v>
                </c:pt>
                <c:pt idx="437" formatCode="General">
                  <c:v>0.30199999999999999</c:v>
                </c:pt>
                <c:pt idx="438" formatCode="General">
                  <c:v>0.15</c:v>
                </c:pt>
                <c:pt idx="439" formatCode="General">
                  <c:v>0.13300000000000001</c:v>
                </c:pt>
                <c:pt idx="440" formatCode="General">
                  <c:v>0.17299999999999999</c:v>
                </c:pt>
                <c:pt idx="441" formatCode="General">
                  <c:v>0.41899999999999998</c:v>
                </c:pt>
                <c:pt idx="442" formatCode="General">
                  <c:v>0.40600000000000003</c:v>
                </c:pt>
                <c:pt idx="443" formatCode="General">
                  <c:v>0.27700000000000002</c:v>
                </c:pt>
                <c:pt idx="444" formatCode="General">
                  <c:v>0.28000000000000003</c:v>
                </c:pt>
                <c:pt idx="445" formatCode="General">
                  <c:v>0.26100000000000001</c:v>
                </c:pt>
                <c:pt idx="446" formatCode="General">
                  <c:v>0.255</c:v>
                </c:pt>
                <c:pt idx="447" formatCode="General">
                  <c:v>0.157</c:v>
                </c:pt>
                <c:pt idx="448" formatCode="General">
                  <c:v>0.34300000000000003</c:v>
                </c:pt>
                <c:pt idx="449" formatCode="General">
                  <c:v>0.33</c:v>
                </c:pt>
                <c:pt idx="450" formatCode="General">
                  <c:v>0.246</c:v>
                </c:pt>
                <c:pt idx="451" formatCode="General">
                  <c:v>0.249</c:v>
                </c:pt>
                <c:pt idx="452" formatCode="General">
                  <c:v>0.214</c:v>
                </c:pt>
                <c:pt idx="453" formatCode="General">
                  <c:v>0.21</c:v>
                </c:pt>
                <c:pt idx="454">
                  <c:v>0.2072</c:v>
                </c:pt>
                <c:pt idx="455" formatCode="General">
                  <c:v>0.23899999999999999</c:v>
                </c:pt>
                <c:pt idx="456" formatCode="General">
                  <c:v>0.246</c:v>
                </c:pt>
                <c:pt idx="457" formatCode="General">
                  <c:v>0.254</c:v>
                </c:pt>
                <c:pt idx="458" formatCode="General">
                  <c:v>0.26500000000000001</c:v>
                </c:pt>
                <c:pt idx="459" formatCode="General">
                  <c:v>0.222</c:v>
                </c:pt>
                <c:pt idx="460" formatCode="General">
                  <c:v>0.24199999999999999</c:v>
                </c:pt>
                <c:pt idx="461">
                  <c:v>0.28899999999999998</c:v>
                </c:pt>
                <c:pt idx="462" formatCode="General">
                  <c:v>0.32600000000000001</c:v>
                </c:pt>
                <c:pt idx="463" formatCode="General">
                  <c:v>0.33</c:v>
                </c:pt>
                <c:pt idx="464" formatCode="General">
                  <c:v>0.29299999999999998</c:v>
                </c:pt>
                <c:pt idx="465" formatCode="General">
                  <c:v>0.38100000000000001</c:v>
                </c:pt>
                <c:pt idx="466" formatCode="General">
                  <c:v>0.34</c:v>
                </c:pt>
                <c:pt idx="467" formatCode="General">
                  <c:v>0.30299999999999999</c:v>
                </c:pt>
                <c:pt idx="468" formatCode="General">
                  <c:v>0.33500000000000002</c:v>
                </c:pt>
                <c:pt idx="469" formatCode="General">
                  <c:v>0.41</c:v>
                </c:pt>
                <c:pt idx="470" formatCode="General">
                  <c:v>0.34100000000000003</c:v>
                </c:pt>
                <c:pt idx="471" formatCode="General">
                  <c:v>0.31</c:v>
                </c:pt>
                <c:pt idx="472" formatCode="General">
                  <c:v>0.26200000000000001</c:v>
                </c:pt>
                <c:pt idx="473" formatCode="General">
                  <c:v>0.32400000000000001</c:v>
                </c:pt>
                <c:pt idx="474">
                  <c:v>0.30320000000000003</c:v>
                </c:pt>
                <c:pt idx="475" formatCode="General">
                  <c:v>0.30499999999999999</c:v>
                </c:pt>
                <c:pt idx="476" formatCode="General">
                  <c:v>0.26200000000000001</c:v>
                </c:pt>
                <c:pt idx="477">
                  <c:v>0.29020000000000001</c:v>
                </c:pt>
                <c:pt idx="478" formatCode="General">
                  <c:v>0.249</c:v>
                </c:pt>
                <c:pt idx="479">
                  <c:v>0.26800000000000002</c:v>
                </c:pt>
                <c:pt idx="480">
                  <c:v>0.17879999999999999</c:v>
                </c:pt>
                <c:pt idx="481" formatCode="General">
                  <c:v>0.20699999999999999</c:v>
                </c:pt>
                <c:pt idx="482" formatCode="General">
                  <c:v>0.251</c:v>
                </c:pt>
                <c:pt idx="483" formatCode="General">
                  <c:v>0.2</c:v>
                </c:pt>
                <c:pt idx="484" formatCode="General">
                  <c:v>0.23400000000000001</c:v>
                </c:pt>
                <c:pt idx="485" formatCode="General">
                  <c:v>0.19500000000000001</c:v>
                </c:pt>
                <c:pt idx="486">
                  <c:v>0.14660000000000001</c:v>
                </c:pt>
                <c:pt idx="487">
                  <c:v>0.26619999999999999</c:v>
                </c:pt>
                <c:pt idx="488">
                  <c:v>0.47420000000000001</c:v>
                </c:pt>
                <c:pt idx="489">
                  <c:v>0.2702</c:v>
                </c:pt>
                <c:pt idx="490">
                  <c:v>0.32440000000000002</c:v>
                </c:pt>
                <c:pt idx="491" formatCode="General">
                  <c:v>0.35099999999999998</c:v>
                </c:pt>
                <c:pt idx="492" formatCode="General">
                  <c:v>0.215</c:v>
                </c:pt>
                <c:pt idx="493" formatCode="General">
                  <c:v>0.248</c:v>
                </c:pt>
                <c:pt idx="494" formatCode="General">
                  <c:v>0.27400000000000002</c:v>
                </c:pt>
                <c:pt idx="495">
                  <c:v>0.3518</c:v>
                </c:pt>
                <c:pt idx="496" formatCode="General">
                  <c:v>0.375</c:v>
                </c:pt>
                <c:pt idx="497" formatCode="General">
                  <c:v>0.379</c:v>
                </c:pt>
                <c:pt idx="498" formatCode="General">
                  <c:v>0.28799999999999998</c:v>
                </c:pt>
                <c:pt idx="499" formatCode="General">
                  <c:v>0.248</c:v>
                </c:pt>
                <c:pt idx="500" formatCode="General">
                  <c:v>0.34599999999999997</c:v>
                </c:pt>
                <c:pt idx="501" formatCode="General">
                  <c:v>0.39600000000000002</c:v>
                </c:pt>
                <c:pt idx="502" formatCode="General">
                  <c:v>0.44500000000000001</c:v>
                </c:pt>
                <c:pt idx="503" formatCode="General">
                  <c:v>0.44500000000000001</c:v>
                </c:pt>
                <c:pt idx="504" formatCode="General">
                  <c:v>0.32800000000000001</c:v>
                </c:pt>
                <c:pt idx="505" formatCode="General">
                  <c:v>0.33700000000000002</c:v>
                </c:pt>
                <c:pt idx="506" formatCode="General">
                  <c:v>0.308</c:v>
                </c:pt>
                <c:pt idx="507" formatCode="General">
                  <c:v>0.28799999999999998</c:v>
                </c:pt>
                <c:pt idx="508" formatCode="General">
                  <c:v>0.26300000000000001</c:v>
                </c:pt>
                <c:pt idx="509" formatCode="General">
                  <c:v>0.27600000000000002</c:v>
                </c:pt>
                <c:pt idx="510" formatCode="General">
                  <c:v>0.30099999999999999</c:v>
                </c:pt>
                <c:pt idx="511" formatCode="General">
                  <c:v>0.35799999999999998</c:v>
                </c:pt>
                <c:pt idx="512" formatCode="General">
                  <c:v>0.31900000000000001</c:v>
                </c:pt>
                <c:pt idx="513" formatCode="General">
                  <c:v>0.36199999999999999</c:v>
                </c:pt>
                <c:pt idx="514" formatCode="General">
                  <c:v>0.30399999999999999</c:v>
                </c:pt>
                <c:pt idx="515" formatCode="General">
                  <c:v>0.32</c:v>
                </c:pt>
                <c:pt idx="516" formatCode="General">
                  <c:v>0.36799999999999999</c:v>
                </c:pt>
                <c:pt idx="517" formatCode="General">
                  <c:v>0.32900000000000001</c:v>
                </c:pt>
                <c:pt idx="518" formatCode="General">
                  <c:v>0.29099999999999998</c:v>
                </c:pt>
                <c:pt idx="519" formatCode="General">
                  <c:v>0.40799999999999997</c:v>
                </c:pt>
                <c:pt idx="520" formatCode="General">
                  <c:v>0.39900000000000002</c:v>
                </c:pt>
                <c:pt idx="521" formatCode="General">
                  <c:v>0.24</c:v>
                </c:pt>
                <c:pt idx="522" formatCode="General">
                  <c:v>0.183</c:v>
                </c:pt>
                <c:pt idx="523" formatCode="General">
                  <c:v>0.125</c:v>
                </c:pt>
                <c:pt idx="524" formatCode="General">
                  <c:v>5.4399999999999997E-2</c:v>
                </c:pt>
                <c:pt idx="525" formatCode="General">
                  <c:v>0.2762</c:v>
                </c:pt>
                <c:pt idx="526" formatCode="General">
                  <c:v>9.0999999999999998E-2</c:v>
                </c:pt>
                <c:pt idx="527" formatCode="General">
                  <c:v>0.10100000000000001</c:v>
                </c:pt>
                <c:pt idx="528" formatCode="General">
                  <c:v>4.7199999999999999E-2</c:v>
                </c:pt>
                <c:pt idx="529" formatCode="General">
                  <c:v>0.18140000000000001</c:v>
                </c:pt>
                <c:pt idx="530" formatCode="General">
                  <c:v>6.2799999999999995E-2</c:v>
                </c:pt>
                <c:pt idx="531" formatCode="General">
                  <c:v>5.8599999999999999E-2</c:v>
                </c:pt>
                <c:pt idx="532" formatCode="General">
                  <c:v>0.1158</c:v>
                </c:pt>
                <c:pt idx="533" formatCode="General">
                  <c:v>7.8399999999999997E-2</c:v>
                </c:pt>
                <c:pt idx="534" formatCode="General">
                  <c:v>0.1118</c:v>
                </c:pt>
                <c:pt idx="535" formatCode="General">
                  <c:v>0.10580000000000001</c:v>
                </c:pt>
                <c:pt idx="536" formatCode="General">
                  <c:v>7.6600000000000001E-2</c:v>
                </c:pt>
                <c:pt idx="537" formatCode="General">
                  <c:v>9.4200000000000006E-2</c:v>
                </c:pt>
                <c:pt idx="538" formatCode="General">
                  <c:v>7.1999999999999995E-2</c:v>
                </c:pt>
                <c:pt idx="539" formatCode="General">
                  <c:v>9.2399999999999996E-2</c:v>
                </c:pt>
                <c:pt idx="540" formatCode="General">
                  <c:v>7.6600000000000001E-2</c:v>
                </c:pt>
                <c:pt idx="541" formatCode="General">
                  <c:v>6.3E-2</c:v>
                </c:pt>
                <c:pt idx="542" formatCode="General">
                  <c:v>5.3999999999999999E-2</c:v>
                </c:pt>
                <c:pt idx="543" formatCode="General">
                  <c:v>7.4999999999999997E-2</c:v>
                </c:pt>
                <c:pt idx="544" formatCode="General">
                  <c:v>6.3799999999999996E-2</c:v>
                </c:pt>
                <c:pt idx="545" formatCode="General">
                  <c:v>7.8600000000000003E-2</c:v>
                </c:pt>
                <c:pt idx="546" formatCode="General">
                  <c:v>3.1800000000000002E-2</c:v>
                </c:pt>
                <c:pt idx="547" formatCode="General">
                  <c:v>6.9400000000000003E-2</c:v>
                </c:pt>
                <c:pt idx="548" formatCode="General">
                  <c:v>3.3599999999999998E-2</c:v>
                </c:pt>
                <c:pt idx="549" formatCode="General">
                  <c:v>3.4799999999999998E-2</c:v>
                </c:pt>
                <c:pt idx="550" formatCode="General">
                  <c:v>8.2000000000000003E-2</c:v>
                </c:pt>
                <c:pt idx="551" formatCode="General">
                  <c:v>5.8000000000000003E-2</c:v>
                </c:pt>
                <c:pt idx="552" formatCode="General">
                  <c:v>7.5800000000000006E-2</c:v>
                </c:pt>
                <c:pt idx="553" formatCode="General">
                  <c:v>0.104</c:v>
                </c:pt>
                <c:pt idx="554" formatCode="General">
                  <c:v>0.1338</c:v>
                </c:pt>
                <c:pt idx="555" formatCode="General">
                  <c:v>6.9000000000000006E-2</c:v>
                </c:pt>
                <c:pt idx="556" formatCode="General">
                  <c:v>4.4200000000000003E-2</c:v>
                </c:pt>
                <c:pt idx="557" formatCode="General">
                  <c:v>8.0799999999999997E-2</c:v>
                </c:pt>
                <c:pt idx="558" formatCode="General">
                  <c:v>4.9000000000000002E-2</c:v>
                </c:pt>
                <c:pt idx="559" formatCode="General">
                  <c:v>4.7399999999999998E-2</c:v>
                </c:pt>
                <c:pt idx="560" formatCode="General">
                  <c:v>6.3399999999999998E-2</c:v>
                </c:pt>
                <c:pt idx="561" formatCode="General">
                  <c:v>0.22839999999999999</c:v>
                </c:pt>
                <c:pt idx="562" formatCode="General">
                  <c:v>0.2</c:v>
                </c:pt>
                <c:pt idx="563" formatCode="General">
                  <c:v>0.34100000000000003</c:v>
                </c:pt>
                <c:pt idx="564" formatCode="General">
                  <c:v>0.1812</c:v>
                </c:pt>
                <c:pt idx="565" formatCode="General">
                  <c:v>0.17660000000000001</c:v>
                </c:pt>
                <c:pt idx="566" formatCode="General">
                  <c:v>0.18140000000000001</c:v>
                </c:pt>
                <c:pt idx="567" formatCode="General">
                  <c:v>8.8800000000000004E-2</c:v>
                </c:pt>
                <c:pt idx="568" formatCode="General">
                  <c:v>5.8799999999999998E-2</c:v>
                </c:pt>
                <c:pt idx="569" formatCode="General">
                  <c:v>0.19539999999999999</c:v>
                </c:pt>
                <c:pt idx="570" formatCode="General">
                  <c:v>0.23699999999999999</c:v>
                </c:pt>
                <c:pt idx="571" formatCode="General">
                  <c:v>2.18E-2</c:v>
                </c:pt>
                <c:pt idx="572" formatCode="General">
                  <c:v>8.9200000000000002E-2</c:v>
                </c:pt>
                <c:pt idx="573" formatCode="General">
                  <c:v>3.8800000000000001E-2</c:v>
                </c:pt>
                <c:pt idx="574" formatCode="General">
                  <c:v>8.1799999999999998E-2</c:v>
                </c:pt>
                <c:pt idx="575" formatCode="General">
                  <c:v>0.20319999999999999</c:v>
                </c:pt>
                <c:pt idx="576" formatCode="General">
                  <c:v>0.20419999999999999</c:v>
                </c:pt>
                <c:pt idx="577" formatCode="General">
                  <c:v>0.1784</c:v>
                </c:pt>
                <c:pt idx="578" formatCode="General">
                  <c:v>0.15679999999999999</c:v>
                </c:pt>
                <c:pt idx="579" formatCode="General">
                  <c:v>0.2732</c:v>
                </c:pt>
                <c:pt idx="580" formatCode="General">
                  <c:v>0.25919999999999999</c:v>
                </c:pt>
                <c:pt idx="581" formatCode="General">
                  <c:v>0.39500000000000002</c:v>
                </c:pt>
                <c:pt idx="582" formatCode="General">
                  <c:v>0.44259999999999999</c:v>
                </c:pt>
                <c:pt idx="583" formatCode="General">
                  <c:v>0.40439999999999998</c:v>
                </c:pt>
                <c:pt idx="584" formatCode="General">
                  <c:v>0.36059999999999998</c:v>
                </c:pt>
                <c:pt idx="585" formatCode="General">
                  <c:v>0.37140000000000001</c:v>
                </c:pt>
                <c:pt idx="586" formatCode="General">
                  <c:v>0.16220000000000001</c:v>
                </c:pt>
                <c:pt idx="587" formatCode="General">
                  <c:v>0.1026</c:v>
                </c:pt>
                <c:pt idx="588" formatCode="General">
                  <c:v>2.3199999999999998E-2</c:v>
                </c:pt>
                <c:pt idx="589" formatCode="General">
                  <c:v>2.7799999999999998E-2</c:v>
                </c:pt>
                <c:pt idx="590" formatCode="General">
                  <c:v>3.7199999999999997E-2</c:v>
                </c:pt>
                <c:pt idx="591" formatCode="General">
                  <c:v>4.8399999999999999E-2</c:v>
                </c:pt>
                <c:pt idx="592" formatCode="General">
                  <c:v>3.4000000000000002E-2</c:v>
                </c:pt>
                <c:pt idx="593" formatCode="General">
                  <c:v>8.7800000000000003E-2</c:v>
                </c:pt>
                <c:pt idx="594" formatCode="General">
                  <c:v>8.8200000000000001E-2</c:v>
                </c:pt>
                <c:pt idx="595" formatCode="General">
                  <c:v>9.06E-2</c:v>
                </c:pt>
                <c:pt idx="596" formatCode="General">
                  <c:v>0.46039999999999998</c:v>
                </c:pt>
                <c:pt idx="597" formatCode="General">
                  <c:v>0.5786</c:v>
                </c:pt>
                <c:pt idx="598" formatCode="General">
                  <c:v>4.7800000000000002E-2</c:v>
                </c:pt>
                <c:pt idx="599" formatCode="General">
                  <c:v>3.9800000000000002E-2</c:v>
                </c:pt>
                <c:pt idx="600" formatCode="General">
                  <c:v>3.1E-2</c:v>
                </c:pt>
                <c:pt idx="601" formatCode="General">
                  <c:v>4.58E-2</c:v>
                </c:pt>
                <c:pt idx="602" formatCode="General">
                  <c:v>9.06E-2</c:v>
                </c:pt>
                <c:pt idx="603" formatCode="General">
                  <c:v>0.15720000000000001</c:v>
                </c:pt>
                <c:pt idx="604" formatCode="General">
                  <c:v>7.5800000000000006E-2</c:v>
                </c:pt>
                <c:pt idx="605" formatCode="General">
                  <c:v>0.14099999999999999</c:v>
                </c:pt>
                <c:pt idx="606" formatCode="General">
                  <c:v>5.8200000000000002E-2</c:v>
                </c:pt>
                <c:pt idx="607" formatCode="General">
                  <c:v>2.24E-2</c:v>
                </c:pt>
                <c:pt idx="608" formatCode="General">
                  <c:v>5.8000000000000003E-2</c:v>
                </c:pt>
                <c:pt idx="609" formatCode="General">
                  <c:v>8.7999999999999995E-2</c:v>
                </c:pt>
                <c:pt idx="610" formatCode="General">
                  <c:v>4.6199999999999998E-2</c:v>
                </c:pt>
                <c:pt idx="611" formatCode="General">
                  <c:v>6.4600000000000005E-2</c:v>
                </c:pt>
                <c:pt idx="612" formatCode="General">
                  <c:v>4.5999999999999999E-2</c:v>
                </c:pt>
                <c:pt idx="613" formatCode="General">
                  <c:v>7.6999999999999999E-2</c:v>
                </c:pt>
                <c:pt idx="614" formatCode="General">
                  <c:v>0.5484</c:v>
                </c:pt>
                <c:pt idx="615" formatCode="General">
                  <c:v>0.25700000000000001</c:v>
                </c:pt>
                <c:pt idx="616" formatCode="General">
                  <c:v>0.65800000000000003</c:v>
                </c:pt>
                <c:pt idx="617" formatCode="General">
                  <c:v>0.36880000000000002</c:v>
                </c:pt>
                <c:pt idx="618" formatCode="General">
                  <c:v>0.52759999999999996</c:v>
                </c:pt>
                <c:pt idx="619" formatCode="General">
                  <c:v>0.23699999999999999</c:v>
                </c:pt>
                <c:pt idx="620" formatCode="General">
                  <c:v>0.24</c:v>
                </c:pt>
                <c:pt idx="621" formatCode="General">
                  <c:v>0.20419999999999999</c:v>
                </c:pt>
                <c:pt idx="622" formatCode="General">
                  <c:v>4.4999999999999998E-2</c:v>
                </c:pt>
                <c:pt idx="623" formatCode="General">
                  <c:v>4.2999999999999997E-2</c:v>
                </c:pt>
                <c:pt idx="624" formatCode="General">
                  <c:v>2.2000000000000001E-3</c:v>
                </c:pt>
                <c:pt idx="625" formatCode="General">
                  <c:v>4.2200000000000001E-2</c:v>
                </c:pt>
                <c:pt idx="626" formatCode="General">
                  <c:v>4.2599999999999999E-2</c:v>
                </c:pt>
                <c:pt idx="627" formatCode="General">
                  <c:v>3.9199999999999999E-2</c:v>
                </c:pt>
                <c:pt idx="628" formatCode="General">
                  <c:v>3.5999999999999997E-2</c:v>
                </c:pt>
                <c:pt idx="629" formatCode="General">
                  <c:v>4.5199999999999997E-2</c:v>
                </c:pt>
                <c:pt idx="630" formatCode="General">
                  <c:v>4.4600000000000001E-2</c:v>
                </c:pt>
                <c:pt idx="631" formatCode="General">
                  <c:v>4.0399999999999998E-2</c:v>
                </c:pt>
                <c:pt idx="632" formatCode="General">
                  <c:v>6.3E-2</c:v>
                </c:pt>
                <c:pt idx="633" formatCode="General">
                  <c:v>7.22E-2</c:v>
                </c:pt>
                <c:pt idx="634" formatCode="General">
                  <c:v>0.18440000000000001</c:v>
                </c:pt>
                <c:pt idx="635" formatCode="General">
                  <c:v>0.3826</c:v>
                </c:pt>
                <c:pt idx="636" formatCode="General">
                  <c:v>0.43680000000000002</c:v>
                </c:pt>
                <c:pt idx="637" formatCode="General">
                  <c:v>0.4632</c:v>
                </c:pt>
                <c:pt idx="638" formatCode="General">
                  <c:v>0.2208</c:v>
                </c:pt>
                <c:pt idx="639" formatCode="General">
                  <c:v>0.43180000000000002</c:v>
                </c:pt>
                <c:pt idx="640" formatCode="General">
                  <c:v>0.51719999999999999</c:v>
                </c:pt>
                <c:pt idx="641" formatCode="General">
                  <c:v>0.62760000000000005</c:v>
                </c:pt>
                <c:pt idx="642" formatCode="General">
                  <c:v>0.113</c:v>
                </c:pt>
                <c:pt idx="643" formatCode="General">
                  <c:v>0.13539999999999999</c:v>
                </c:pt>
                <c:pt idx="644" formatCode="General">
                  <c:v>9.98E-2</c:v>
                </c:pt>
                <c:pt idx="645" formatCode="General">
                  <c:v>8.2199999999999995E-2</c:v>
                </c:pt>
                <c:pt idx="646" formatCode="General">
                  <c:v>0.45760000000000001</c:v>
                </c:pt>
                <c:pt idx="647" formatCode="General">
                  <c:v>0.4274</c:v>
                </c:pt>
                <c:pt idx="648" formatCode="General">
                  <c:v>0.43059999999999998</c:v>
                </c:pt>
                <c:pt idx="649" formatCode="General">
                  <c:v>0.191</c:v>
                </c:pt>
                <c:pt idx="650" formatCode="General">
                  <c:v>0.27479999999999999</c:v>
                </c:pt>
                <c:pt idx="651" formatCode="General">
                  <c:v>0.27760000000000001</c:v>
                </c:pt>
                <c:pt idx="652" formatCode="General">
                  <c:v>0.37019999999999997</c:v>
                </c:pt>
                <c:pt idx="653" formatCode="General">
                  <c:v>0.2424</c:v>
                </c:pt>
                <c:pt idx="654" formatCode="General">
                  <c:v>0.1046</c:v>
                </c:pt>
                <c:pt idx="655" formatCode="General">
                  <c:v>8.1000000000000003E-2</c:v>
                </c:pt>
                <c:pt idx="656" formatCode="General">
                  <c:v>0.08</c:v>
                </c:pt>
                <c:pt idx="657" formatCode="General">
                  <c:v>9.1600000000000001E-2</c:v>
                </c:pt>
                <c:pt idx="658" formatCode="General">
                  <c:v>7.9799999999999996E-2</c:v>
                </c:pt>
                <c:pt idx="659" formatCode="General">
                  <c:v>8.2400000000000001E-2</c:v>
                </c:pt>
                <c:pt idx="660" formatCode="General">
                  <c:v>7.9600000000000004E-2</c:v>
                </c:pt>
                <c:pt idx="661" formatCode="General">
                  <c:v>6.9000000000000006E-2</c:v>
                </c:pt>
                <c:pt idx="662" formatCode="General">
                  <c:v>6.5600000000000006E-2</c:v>
                </c:pt>
                <c:pt idx="663" formatCode="General">
                  <c:v>6.2E-2</c:v>
                </c:pt>
                <c:pt idx="664" formatCode="General">
                  <c:v>8.9399999999999993E-2</c:v>
                </c:pt>
                <c:pt idx="665" formatCode="General">
                  <c:v>7.6799999999999993E-2</c:v>
                </c:pt>
                <c:pt idx="666" formatCode="General">
                  <c:v>7.2800000000000004E-2</c:v>
                </c:pt>
                <c:pt idx="667" formatCode="General">
                  <c:v>6.88E-2</c:v>
                </c:pt>
                <c:pt idx="668" formatCode="General">
                  <c:v>0.56220000000000003</c:v>
                </c:pt>
                <c:pt idx="669" formatCode="General">
                  <c:v>0.54039999999999999</c:v>
                </c:pt>
                <c:pt idx="670" formatCode="General">
                  <c:v>0.29880000000000001</c:v>
                </c:pt>
                <c:pt idx="671" formatCode="General">
                  <c:v>0.2492</c:v>
                </c:pt>
                <c:pt idx="672" formatCode="General">
                  <c:v>0.40360000000000001</c:v>
                </c:pt>
                <c:pt idx="673" formatCode="General">
                  <c:v>0.4274</c:v>
                </c:pt>
                <c:pt idx="674" formatCode="General">
                  <c:v>0.26500000000000001</c:v>
                </c:pt>
                <c:pt idx="675" formatCode="General">
                  <c:v>0.24859999999999999</c:v>
                </c:pt>
                <c:pt idx="676" formatCode="General">
                  <c:v>0.2666</c:v>
                </c:pt>
                <c:pt idx="677" formatCode="General">
                  <c:v>0.22159999999999999</c:v>
                </c:pt>
                <c:pt idx="678" formatCode="General">
                  <c:v>0.25979999999999998</c:v>
                </c:pt>
                <c:pt idx="679" formatCode="General">
                  <c:v>7.1599999999999997E-2</c:v>
                </c:pt>
                <c:pt idx="680" formatCode="General">
                  <c:v>7.5800000000000006E-2</c:v>
                </c:pt>
                <c:pt idx="681" formatCode="General">
                  <c:v>7.0800000000000002E-2</c:v>
                </c:pt>
                <c:pt idx="682" formatCode="General">
                  <c:v>6.9599999999999995E-2</c:v>
                </c:pt>
                <c:pt idx="683" formatCode="General">
                  <c:v>6.9800000000000001E-2</c:v>
                </c:pt>
                <c:pt idx="684" formatCode="General">
                  <c:v>7.3400000000000007E-2</c:v>
                </c:pt>
              </c:numCache>
            </c:numRef>
          </c:xVal>
          <c:yVal>
            <c:numRef>
              <c:f>IDL!$C$3:$C$687</c:f>
              <c:numCache>
                <c:formatCode>0.0_ </c:formatCode>
                <c:ptCount val="685"/>
                <c:pt idx="0">
                  <c:v>3.762</c:v>
                </c:pt>
                <c:pt idx="1">
                  <c:v>6.9923999999999999</c:v>
                </c:pt>
                <c:pt idx="2">
                  <c:v>6.8464999999999998</c:v>
                </c:pt>
                <c:pt idx="3">
                  <c:v>7.6444999999999999</c:v>
                </c:pt>
                <c:pt idx="4">
                  <c:v>7.3114999999999997</c:v>
                </c:pt>
                <c:pt idx="5">
                  <c:v>7.5582000000000003</c:v>
                </c:pt>
                <c:pt idx="6">
                  <c:v>7.6748000000000003</c:v>
                </c:pt>
                <c:pt idx="7">
                  <c:v>7.6612</c:v>
                </c:pt>
                <c:pt idx="8">
                  <c:v>7.66</c:v>
                </c:pt>
                <c:pt idx="9">
                  <c:v>7.9424000000000001</c:v>
                </c:pt>
                <c:pt idx="10">
                  <c:v>7.8320999999999996</c:v>
                </c:pt>
                <c:pt idx="11">
                  <c:v>8.0092999999999996</c:v>
                </c:pt>
                <c:pt idx="12">
                  <c:v>7.6753</c:v>
                </c:pt>
                <c:pt idx="13">
                  <c:v>7.7549999999999999</c:v>
                </c:pt>
                <c:pt idx="14">
                  <c:v>7.7526999999999999</c:v>
                </c:pt>
                <c:pt idx="15">
                  <c:v>7.5983000000000001</c:v>
                </c:pt>
                <c:pt idx="16">
                  <c:v>7.8082000000000003</c:v>
                </c:pt>
                <c:pt idx="17">
                  <c:v>7.8860000000000001</c:v>
                </c:pt>
                <c:pt idx="18">
                  <c:v>7.8086000000000002</c:v>
                </c:pt>
                <c:pt idx="19">
                  <c:v>7.5982000000000003</c:v>
                </c:pt>
                <c:pt idx="20">
                  <c:v>7.8718000000000004</c:v>
                </c:pt>
                <c:pt idx="21">
                  <c:v>7.8045</c:v>
                </c:pt>
                <c:pt idx="22">
                  <c:v>7.8090000000000002</c:v>
                </c:pt>
                <c:pt idx="23">
                  <c:v>7.8917999999999999</c:v>
                </c:pt>
                <c:pt idx="24">
                  <c:v>7.8924000000000003</c:v>
                </c:pt>
                <c:pt idx="25">
                  <c:v>7.8018999999999998</c:v>
                </c:pt>
                <c:pt idx="26">
                  <c:v>7.6379000000000001</c:v>
                </c:pt>
                <c:pt idx="27">
                  <c:v>7.9801000000000002</c:v>
                </c:pt>
                <c:pt idx="28">
                  <c:v>8.0341000000000005</c:v>
                </c:pt>
                <c:pt idx="29">
                  <c:v>8.0207999999999995</c:v>
                </c:pt>
                <c:pt idx="30">
                  <c:v>8.0624000000000002</c:v>
                </c:pt>
                <c:pt idx="31">
                  <c:v>7.8201000000000001</c:v>
                </c:pt>
                <c:pt idx="32">
                  <c:v>7.6856999999999998</c:v>
                </c:pt>
                <c:pt idx="33">
                  <c:v>7.9897</c:v>
                </c:pt>
                <c:pt idx="34">
                  <c:v>6.9353999999999996</c:v>
                </c:pt>
                <c:pt idx="35">
                  <c:v>5.8738999999999999</c:v>
                </c:pt>
                <c:pt idx="36" formatCode="General">
                  <c:v>8.4</c:v>
                </c:pt>
                <c:pt idx="37" formatCode="General">
                  <c:v>9</c:v>
                </c:pt>
                <c:pt idx="38" formatCode="General">
                  <c:v>8.8000000000000007</c:v>
                </c:pt>
                <c:pt idx="39" formatCode="General">
                  <c:v>7.7</c:v>
                </c:pt>
                <c:pt idx="40" formatCode="General">
                  <c:v>8.1999999999999993</c:v>
                </c:pt>
                <c:pt idx="41" formatCode="General">
                  <c:v>6.9</c:v>
                </c:pt>
                <c:pt idx="42" formatCode="General">
                  <c:v>8.1</c:v>
                </c:pt>
                <c:pt idx="43" formatCode="General">
                  <c:v>7.8</c:v>
                </c:pt>
                <c:pt idx="44" formatCode="General">
                  <c:v>7.8</c:v>
                </c:pt>
                <c:pt idx="45" formatCode="General">
                  <c:v>7.5</c:v>
                </c:pt>
                <c:pt idx="46" formatCode="General">
                  <c:v>6.2</c:v>
                </c:pt>
                <c:pt idx="47" formatCode="General">
                  <c:v>6.6</c:v>
                </c:pt>
                <c:pt idx="48" formatCode="General">
                  <c:v>6.4</c:v>
                </c:pt>
                <c:pt idx="49" formatCode="General">
                  <c:v>7.8</c:v>
                </c:pt>
                <c:pt idx="50" formatCode="General">
                  <c:v>8.4</c:v>
                </c:pt>
                <c:pt idx="51" formatCode="General">
                  <c:v>8.6</c:v>
                </c:pt>
                <c:pt idx="52" formatCode="General">
                  <c:v>8.9</c:v>
                </c:pt>
                <c:pt idx="53" formatCode="General">
                  <c:v>8.6999999999999993</c:v>
                </c:pt>
                <c:pt idx="54" formatCode="General">
                  <c:v>9.3000000000000007</c:v>
                </c:pt>
                <c:pt idx="55" formatCode="General">
                  <c:v>9.1</c:v>
                </c:pt>
                <c:pt idx="56" formatCode="General">
                  <c:v>9</c:v>
                </c:pt>
                <c:pt idx="57" formatCode="General">
                  <c:v>9.1999999999999993</c:v>
                </c:pt>
                <c:pt idx="58">
                  <c:v>9.3671000000000006</c:v>
                </c:pt>
                <c:pt idx="59" formatCode="General">
                  <c:v>9.1999999999999993</c:v>
                </c:pt>
                <c:pt idx="60" formatCode="General">
                  <c:v>9.6</c:v>
                </c:pt>
                <c:pt idx="61" formatCode="General">
                  <c:v>9.1</c:v>
                </c:pt>
                <c:pt idx="62" formatCode="General">
                  <c:v>9.8000000000000007</c:v>
                </c:pt>
                <c:pt idx="63" formatCode="General">
                  <c:v>4.8</c:v>
                </c:pt>
                <c:pt idx="64" formatCode="General">
                  <c:v>7.8</c:v>
                </c:pt>
                <c:pt idx="65" formatCode="General">
                  <c:v>10.3</c:v>
                </c:pt>
                <c:pt idx="66" formatCode="General">
                  <c:v>9.6</c:v>
                </c:pt>
                <c:pt idx="67" formatCode="General">
                  <c:v>10</c:v>
                </c:pt>
                <c:pt idx="68" formatCode="General">
                  <c:v>10.199999999999999</c:v>
                </c:pt>
                <c:pt idx="69" formatCode="General">
                  <c:v>10.6</c:v>
                </c:pt>
                <c:pt idx="70" formatCode="General">
                  <c:v>10.7</c:v>
                </c:pt>
                <c:pt idx="71">
                  <c:v>9.7047000000000008</c:v>
                </c:pt>
                <c:pt idx="72" formatCode="General">
                  <c:v>4.9000000000000004</c:v>
                </c:pt>
                <c:pt idx="73" formatCode="General">
                  <c:v>10.6</c:v>
                </c:pt>
                <c:pt idx="74" formatCode="General">
                  <c:v>12</c:v>
                </c:pt>
                <c:pt idx="75">
                  <c:v>12.2879</c:v>
                </c:pt>
                <c:pt idx="76">
                  <c:v>12.1272</c:v>
                </c:pt>
                <c:pt idx="77">
                  <c:v>9.7860999999999994</c:v>
                </c:pt>
                <c:pt idx="78" formatCode="General">
                  <c:v>12.3</c:v>
                </c:pt>
                <c:pt idx="79" formatCode="General">
                  <c:v>12.2</c:v>
                </c:pt>
                <c:pt idx="80" formatCode="General">
                  <c:v>11.9</c:v>
                </c:pt>
                <c:pt idx="81" formatCode="General">
                  <c:v>10.9</c:v>
                </c:pt>
                <c:pt idx="82" formatCode="General">
                  <c:v>12.3</c:v>
                </c:pt>
                <c:pt idx="83" formatCode="General">
                  <c:v>11.1</c:v>
                </c:pt>
                <c:pt idx="84" formatCode="General">
                  <c:v>8.6999999999999993</c:v>
                </c:pt>
                <c:pt idx="85" formatCode="General">
                  <c:v>8.6999999999999993</c:v>
                </c:pt>
                <c:pt idx="86" formatCode="General">
                  <c:v>9.1999999999999993</c:v>
                </c:pt>
                <c:pt idx="87" formatCode="General">
                  <c:v>9.9</c:v>
                </c:pt>
                <c:pt idx="88" formatCode="General">
                  <c:v>9.3000000000000007</c:v>
                </c:pt>
                <c:pt idx="89" formatCode="General">
                  <c:v>10.9</c:v>
                </c:pt>
                <c:pt idx="90" formatCode="General">
                  <c:v>6.7</c:v>
                </c:pt>
                <c:pt idx="91">
                  <c:v>7.5441000000000003</c:v>
                </c:pt>
                <c:pt idx="92" formatCode="General">
                  <c:v>11.4</c:v>
                </c:pt>
                <c:pt idx="93" formatCode="General">
                  <c:v>11.4</c:v>
                </c:pt>
                <c:pt idx="94" formatCode="General">
                  <c:v>10.6</c:v>
                </c:pt>
                <c:pt idx="95" formatCode="General">
                  <c:v>11.1</c:v>
                </c:pt>
                <c:pt idx="96">
                  <c:v>12.3627</c:v>
                </c:pt>
                <c:pt idx="97" formatCode="General">
                  <c:v>11.9</c:v>
                </c:pt>
                <c:pt idx="98">
                  <c:v>5.7150999999999996</c:v>
                </c:pt>
                <c:pt idx="99">
                  <c:v>4.5692000000000004</c:v>
                </c:pt>
                <c:pt idx="100" formatCode="General">
                  <c:v>8.3000000000000007</c:v>
                </c:pt>
                <c:pt idx="101" formatCode="General">
                  <c:v>8.1999999999999993</c:v>
                </c:pt>
                <c:pt idx="102" formatCode="General">
                  <c:v>9.1</c:v>
                </c:pt>
                <c:pt idx="103" formatCode="General">
                  <c:v>8.1999999999999993</c:v>
                </c:pt>
                <c:pt idx="104" formatCode="General">
                  <c:v>9</c:v>
                </c:pt>
                <c:pt idx="105" formatCode="General">
                  <c:v>9</c:v>
                </c:pt>
                <c:pt idx="106" formatCode="General">
                  <c:v>9.1</c:v>
                </c:pt>
                <c:pt idx="107" formatCode="General">
                  <c:v>8.5</c:v>
                </c:pt>
                <c:pt idx="108" formatCode="General">
                  <c:v>8.6999999999999993</c:v>
                </c:pt>
                <c:pt idx="109" formatCode="General">
                  <c:v>8.6</c:v>
                </c:pt>
                <c:pt idx="110" formatCode="General">
                  <c:v>7.4</c:v>
                </c:pt>
                <c:pt idx="111" formatCode="General">
                  <c:v>8.5</c:v>
                </c:pt>
                <c:pt idx="112" formatCode="General">
                  <c:v>8.5</c:v>
                </c:pt>
                <c:pt idx="113" formatCode="General">
                  <c:v>8.8000000000000007</c:v>
                </c:pt>
                <c:pt idx="114" formatCode="General">
                  <c:v>8.5</c:v>
                </c:pt>
                <c:pt idx="115" formatCode="General">
                  <c:v>8.9</c:v>
                </c:pt>
                <c:pt idx="116" formatCode="General">
                  <c:v>8.8000000000000007</c:v>
                </c:pt>
                <c:pt idx="117" formatCode="General">
                  <c:v>8.5</c:v>
                </c:pt>
                <c:pt idx="118" formatCode="General">
                  <c:v>8.8000000000000007</c:v>
                </c:pt>
                <c:pt idx="119" formatCode="General">
                  <c:v>8.4</c:v>
                </c:pt>
                <c:pt idx="120" formatCode="General">
                  <c:v>8.8000000000000007</c:v>
                </c:pt>
                <c:pt idx="121" formatCode="General">
                  <c:v>9</c:v>
                </c:pt>
                <c:pt idx="122" formatCode="General">
                  <c:v>8.8000000000000007</c:v>
                </c:pt>
                <c:pt idx="123" formatCode="General">
                  <c:v>8.9</c:v>
                </c:pt>
                <c:pt idx="124" formatCode="General">
                  <c:v>11.6</c:v>
                </c:pt>
                <c:pt idx="125" formatCode="General">
                  <c:v>11.7</c:v>
                </c:pt>
                <c:pt idx="126" formatCode="General">
                  <c:v>11.7</c:v>
                </c:pt>
                <c:pt idx="127" formatCode="General">
                  <c:v>11.9</c:v>
                </c:pt>
                <c:pt idx="128" formatCode="General">
                  <c:v>11.9</c:v>
                </c:pt>
                <c:pt idx="129" formatCode="General">
                  <c:v>12.5</c:v>
                </c:pt>
                <c:pt idx="130" formatCode="General">
                  <c:v>9.5</c:v>
                </c:pt>
                <c:pt idx="131" formatCode="General">
                  <c:v>11.4</c:v>
                </c:pt>
                <c:pt idx="132" formatCode="General">
                  <c:v>11.5</c:v>
                </c:pt>
                <c:pt idx="133" formatCode="General">
                  <c:v>12.5</c:v>
                </c:pt>
                <c:pt idx="134" formatCode="General">
                  <c:v>11.9</c:v>
                </c:pt>
                <c:pt idx="135" formatCode="General">
                  <c:v>12.7</c:v>
                </c:pt>
                <c:pt idx="136" formatCode="General">
                  <c:v>12.3</c:v>
                </c:pt>
                <c:pt idx="137" formatCode="General">
                  <c:v>12.9</c:v>
                </c:pt>
                <c:pt idx="138" formatCode="General">
                  <c:v>13.5</c:v>
                </c:pt>
                <c:pt idx="139" formatCode="General">
                  <c:v>12.9</c:v>
                </c:pt>
                <c:pt idx="140" formatCode="General">
                  <c:v>13</c:v>
                </c:pt>
                <c:pt idx="141" formatCode="General">
                  <c:v>13.2</c:v>
                </c:pt>
                <c:pt idx="142" formatCode="General">
                  <c:v>13.2</c:v>
                </c:pt>
                <c:pt idx="143" formatCode="General">
                  <c:v>13.6</c:v>
                </c:pt>
                <c:pt idx="144" formatCode="General">
                  <c:v>13.4</c:v>
                </c:pt>
                <c:pt idx="145" formatCode="General">
                  <c:v>13.6</c:v>
                </c:pt>
                <c:pt idx="146" formatCode="General">
                  <c:v>13.8</c:v>
                </c:pt>
                <c:pt idx="147" formatCode="General">
                  <c:v>13.4</c:v>
                </c:pt>
                <c:pt idx="148" formatCode="General">
                  <c:v>13.7</c:v>
                </c:pt>
                <c:pt idx="149" formatCode="General">
                  <c:v>13.3</c:v>
                </c:pt>
                <c:pt idx="150" formatCode="General">
                  <c:v>13.5</c:v>
                </c:pt>
                <c:pt idx="151" formatCode="General">
                  <c:v>13.9</c:v>
                </c:pt>
                <c:pt idx="152" formatCode="General">
                  <c:v>13.1</c:v>
                </c:pt>
                <c:pt idx="153" formatCode="General">
                  <c:v>13.3</c:v>
                </c:pt>
                <c:pt idx="154" formatCode="General">
                  <c:v>13.3</c:v>
                </c:pt>
                <c:pt idx="155" formatCode="General">
                  <c:v>13.5</c:v>
                </c:pt>
                <c:pt idx="156" formatCode="General">
                  <c:v>13.8</c:v>
                </c:pt>
                <c:pt idx="157" formatCode="General">
                  <c:v>14.4</c:v>
                </c:pt>
                <c:pt idx="158" formatCode="General">
                  <c:v>14.7</c:v>
                </c:pt>
                <c:pt idx="159" formatCode="General">
                  <c:v>14.8</c:v>
                </c:pt>
                <c:pt idx="160" formatCode="General">
                  <c:v>14.5</c:v>
                </c:pt>
                <c:pt idx="161" formatCode="General">
                  <c:v>14.8</c:v>
                </c:pt>
                <c:pt idx="162" formatCode="General">
                  <c:v>14.6</c:v>
                </c:pt>
                <c:pt idx="163" formatCode="General">
                  <c:v>14.6</c:v>
                </c:pt>
                <c:pt idx="164" formatCode="General">
                  <c:v>14</c:v>
                </c:pt>
                <c:pt idx="165" formatCode="General">
                  <c:v>14.9</c:v>
                </c:pt>
                <c:pt idx="166" formatCode="General">
                  <c:v>14.6</c:v>
                </c:pt>
                <c:pt idx="167" formatCode="General">
                  <c:v>5.9</c:v>
                </c:pt>
                <c:pt idx="168" formatCode="General">
                  <c:v>6</c:v>
                </c:pt>
                <c:pt idx="169" formatCode="General">
                  <c:v>9</c:v>
                </c:pt>
                <c:pt idx="170" formatCode="General">
                  <c:v>9.8000000000000007</c:v>
                </c:pt>
                <c:pt idx="171" formatCode="General">
                  <c:v>12.5</c:v>
                </c:pt>
                <c:pt idx="172" formatCode="General">
                  <c:v>12.8</c:v>
                </c:pt>
                <c:pt idx="173" formatCode="General">
                  <c:v>9.6</c:v>
                </c:pt>
                <c:pt idx="174" formatCode="General">
                  <c:v>13.2</c:v>
                </c:pt>
                <c:pt idx="175" formatCode="General">
                  <c:v>5.4</c:v>
                </c:pt>
                <c:pt idx="176" formatCode="General">
                  <c:v>8.6</c:v>
                </c:pt>
                <c:pt idx="177" formatCode="General">
                  <c:v>8.5</c:v>
                </c:pt>
                <c:pt idx="178" formatCode="General">
                  <c:v>8.4</c:v>
                </c:pt>
                <c:pt idx="179" formatCode="General">
                  <c:v>6.9</c:v>
                </c:pt>
                <c:pt idx="180" formatCode="General">
                  <c:v>7.7</c:v>
                </c:pt>
                <c:pt idx="181" formatCode="General">
                  <c:v>8</c:v>
                </c:pt>
                <c:pt idx="182" formatCode="General">
                  <c:v>8.5</c:v>
                </c:pt>
                <c:pt idx="183" formatCode="General">
                  <c:v>10.1</c:v>
                </c:pt>
                <c:pt idx="184" formatCode="General">
                  <c:v>11.3</c:v>
                </c:pt>
                <c:pt idx="185" formatCode="General">
                  <c:v>10.4</c:v>
                </c:pt>
                <c:pt idx="186" formatCode="General">
                  <c:v>12.4</c:v>
                </c:pt>
                <c:pt idx="187" formatCode="General">
                  <c:v>12.4</c:v>
                </c:pt>
                <c:pt idx="188" formatCode="General">
                  <c:v>12.4</c:v>
                </c:pt>
                <c:pt idx="189" formatCode="General">
                  <c:v>13.7</c:v>
                </c:pt>
                <c:pt idx="190" formatCode="General">
                  <c:v>13.8</c:v>
                </c:pt>
                <c:pt idx="191" formatCode="General">
                  <c:v>14.1</c:v>
                </c:pt>
                <c:pt idx="192" formatCode="General">
                  <c:v>14.7</c:v>
                </c:pt>
                <c:pt idx="193" formatCode="General">
                  <c:v>14</c:v>
                </c:pt>
                <c:pt idx="194" formatCode="General">
                  <c:v>15</c:v>
                </c:pt>
                <c:pt idx="195" formatCode="General">
                  <c:v>14.5</c:v>
                </c:pt>
                <c:pt idx="196" formatCode="General">
                  <c:v>15.1</c:v>
                </c:pt>
                <c:pt idx="197" formatCode="General">
                  <c:v>14.6</c:v>
                </c:pt>
                <c:pt idx="198" formatCode="General">
                  <c:v>15</c:v>
                </c:pt>
                <c:pt idx="199" formatCode="General">
                  <c:v>15.2</c:v>
                </c:pt>
                <c:pt idx="200" formatCode="General">
                  <c:v>14.1</c:v>
                </c:pt>
                <c:pt idx="201" formatCode="General">
                  <c:v>14.3</c:v>
                </c:pt>
                <c:pt idx="202" formatCode="General">
                  <c:v>15.3</c:v>
                </c:pt>
                <c:pt idx="203" formatCode="General">
                  <c:v>15.1</c:v>
                </c:pt>
                <c:pt idx="204" formatCode="General">
                  <c:v>15.1</c:v>
                </c:pt>
                <c:pt idx="205" formatCode="General">
                  <c:v>14.9</c:v>
                </c:pt>
                <c:pt idx="206" formatCode="General">
                  <c:v>5.0999999999999996</c:v>
                </c:pt>
                <c:pt idx="207" formatCode="General">
                  <c:v>5</c:v>
                </c:pt>
                <c:pt idx="208" formatCode="General">
                  <c:v>5.2</c:v>
                </c:pt>
                <c:pt idx="209" formatCode="General">
                  <c:v>5.3</c:v>
                </c:pt>
                <c:pt idx="210" formatCode="General">
                  <c:v>4.7</c:v>
                </c:pt>
                <c:pt idx="211" formatCode="General">
                  <c:v>3.8233000000000001</c:v>
                </c:pt>
                <c:pt idx="212" formatCode="General">
                  <c:v>4.5999999999999996</c:v>
                </c:pt>
                <c:pt idx="213" formatCode="General">
                  <c:v>5.2</c:v>
                </c:pt>
                <c:pt idx="214" formatCode="General">
                  <c:v>7.4</c:v>
                </c:pt>
                <c:pt idx="215" formatCode="General">
                  <c:v>5</c:v>
                </c:pt>
                <c:pt idx="216" formatCode="General">
                  <c:v>12</c:v>
                </c:pt>
                <c:pt idx="217" formatCode="General">
                  <c:v>12.1</c:v>
                </c:pt>
                <c:pt idx="218" formatCode="General">
                  <c:v>12.5</c:v>
                </c:pt>
                <c:pt idx="219" formatCode="General">
                  <c:v>12.4</c:v>
                </c:pt>
                <c:pt idx="220" formatCode="General">
                  <c:v>12.7</c:v>
                </c:pt>
                <c:pt idx="221" formatCode="General">
                  <c:v>12.2</c:v>
                </c:pt>
                <c:pt idx="222" formatCode="General">
                  <c:v>12.7</c:v>
                </c:pt>
                <c:pt idx="223" formatCode="General">
                  <c:v>12.9</c:v>
                </c:pt>
                <c:pt idx="224" formatCode="General">
                  <c:v>11.7</c:v>
                </c:pt>
                <c:pt idx="225">
                  <c:v>9.6875999999999998</c:v>
                </c:pt>
                <c:pt idx="226" formatCode="General">
                  <c:v>4.5999999999999996</c:v>
                </c:pt>
                <c:pt idx="227">
                  <c:v>7.2393000000000001</c:v>
                </c:pt>
                <c:pt idx="228" formatCode="General">
                  <c:v>8</c:v>
                </c:pt>
                <c:pt idx="229">
                  <c:v>8.2461000000000002</c:v>
                </c:pt>
                <c:pt idx="230" formatCode="General">
                  <c:v>11.9</c:v>
                </c:pt>
                <c:pt idx="231" formatCode="General">
                  <c:v>12.4</c:v>
                </c:pt>
                <c:pt idx="232" formatCode="General">
                  <c:v>12.6</c:v>
                </c:pt>
                <c:pt idx="233" formatCode="General">
                  <c:v>12.9</c:v>
                </c:pt>
                <c:pt idx="234" formatCode="General">
                  <c:v>13.2</c:v>
                </c:pt>
                <c:pt idx="235" formatCode="General">
                  <c:v>13.5</c:v>
                </c:pt>
                <c:pt idx="236" formatCode="General">
                  <c:v>13.4</c:v>
                </c:pt>
                <c:pt idx="237" formatCode="General">
                  <c:v>13.6</c:v>
                </c:pt>
                <c:pt idx="238" formatCode="General">
                  <c:v>13.6</c:v>
                </c:pt>
                <c:pt idx="239" formatCode="General">
                  <c:v>13.8</c:v>
                </c:pt>
                <c:pt idx="240">
                  <c:v>13.079800000000001</c:v>
                </c:pt>
                <c:pt idx="241">
                  <c:v>13.4847</c:v>
                </c:pt>
                <c:pt idx="242" formatCode="General">
                  <c:v>11.9</c:v>
                </c:pt>
                <c:pt idx="243" formatCode="General">
                  <c:v>11.9</c:v>
                </c:pt>
                <c:pt idx="244" formatCode="General">
                  <c:v>5</c:v>
                </c:pt>
                <c:pt idx="245" formatCode="General">
                  <c:v>12.9</c:v>
                </c:pt>
                <c:pt idx="246" formatCode="General">
                  <c:v>13</c:v>
                </c:pt>
                <c:pt idx="247">
                  <c:v>10.3346</c:v>
                </c:pt>
                <c:pt idx="248" formatCode="General">
                  <c:v>13.3</c:v>
                </c:pt>
                <c:pt idx="249">
                  <c:v>10.912100000000001</c:v>
                </c:pt>
                <c:pt idx="250">
                  <c:v>12.781499999999999</c:v>
                </c:pt>
                <c:pt idx="251">
                  <c:v>12.8308</c:v>
                </c:pt>
                <c:pt idx="252" formatCode="General">
                  <c:v>13.1</c:v>
                </c:pt>
                <c:pt idx="253">
                  <c:v>12.4991</c:v>
                </c:pt>
                <c:pt idx="254">
                  <c:v>10.5114</c:v>
                </c:pt>
                <c:pt idx="255">
                  <c:v>11.653</c:v>
                </c:pt>
                <c:pt idx="256">
                  <c:v>13.58</c:v>
                </c:pt>
                <c:pt idx="257">
                  <c:v>14.5745</c:v>
                </c:pt>
                <c:pt idx="258" formatCode="General">
                  <c:v>14.4</c:v>
                </c:pt>
                <c:pt idx="259" formatCode="General">
                  <c:v>14.3</c:v>
                </c:pt>
                <c:pt idx="260">
                  <c:v>14.537599999999999</c:v>
                </c:pt>
                <c:pt idx="261">
                  <c:v>14.5998</c:v>
                </c:pt>
                <c:pt idx="262" formatCode="General">
                  <c:v>14.8</c:v>
                </c:pt>
                <c:pt idx="263" formatCode="General">
                  <c:v>14.9</c:v>
                </c:pt>
                <c:pt idx="264" formatCode="General">
                  <c:v>13.3</c:v>
                </c:pt>
                <c:pt idx="265" formatCode="General">
                  <c:v>14.4</c:v>
                </c:pt>
                <c:pt idx="266">
                  <c:v>14.443300000000001</c:v>
                </c:pt>
                <c:pt idx="267">
                  <c:v>15.151</c:v>
                </c:pt>
                <c:pt idx="268">
                  <c:v>14.503399999999999</c:v>
                </c:pt>
                <c:pt idx="269">
                  <c:v>14.704700000000001</c:v>
                </c:pt>
                <c:pt idx="270">
                  <c:v>14.0398</c:v>
                </c:pt>
                <c:pt idx="271">
                  <c:v>11.1227</c:v>
                </c:pt>
                <c:pt idx="272">
                  <c:v>13.199</c:v>
                </c:pt>
                <c:pt idx="273">
                  <c:v>11.294499999999999</c:v>
                </c:pt>
                <c:pt idx="274">
                  <c:v>2.3973</c:v>
                </c:pt>
                <c:pt idx="275">
                  <c:v>5.0663999999999998</c:v>
                </c:pt>
                <c:pt idx="276">
                  <c:v>9.1262000000000008</c:v>
                </c:pt>
                <c:pt idx="277">
                  <c:v>12.1265</c:v>
                </c:pt>
                <c:pt idx="278">
                  <c:v>12.416499999999999</c:v>
                </c:pt>
                <c:pt idx="279">
                  <c:v>12.6189</c:v>
                </c:pt>
                <c:pt idx="280">
                  <c:v>13.619300000000001</c:v>
                </c:pt>
                <c:pt idx="281">
                  <c:v>13.659800000000001</c:v>
                </c:pt>
                <c:pt idx="282">
                  <c:v>13.988099999999999</c:v>
                </c:pt>
                <c:pt idx="283">
                  <c:v>13.529400000000001</c:v>
                </c:pt>
                <c:pt idx="284">
                  <c:v>14.2554</c:v>
                </c:pt>
                <c:pt idx="285">
                  <c:v>13.6092</c:v>
                </c:pt>
                <c:pt idx="286">
                  <c:v>14.2746</c:v>
                </c:pt>
                <c:pt idx="287">
                  <c:v>14.230499999999999</c:v>
                </c:pt>
                <c:pt idx="288">
                  <c:v>14.4124</c:v>
                </c:pt>
                <c:pt idx="289" formatCode="General">
                  <c:v>14.7</c:v>
                </c:pt>
                <c:pt idx="290" formatCode="General">
                  <c:v>15.1</c:v>
                </c:pt>
                <c:pt idx="291" formatCode="General">
                  <c:v>14.5</c:v>
                </c:pt>
                <c:pt idx="292" formatCode="General">
                  <c:v>14.8</c:v>
                </c:pt>
                <c:pt idx="293" formatCode="General">
                  <c:v>14.7</c:v>
                </c:pt>
                <c:pt idx="294" formatCode="General">
                  <c:v>15</c:v>
                </c:pt>
                <c:pt idx="295" formatCode="General">
                  <c:v>15.3</c:v>
                </c:pt>
                <c:pt idx="296" formatCode="General">
                  <c:v>15</c:v>
                </c:pt>
                <c:pt idx="297" formatCode="General">
                  <c:v>15</c:v>
                </c:pt>
                <c:pt idx="298" formatCode="General">
                  <c:v>15</c:v>
                </c:pt>
                <c:pt idx="299" formatCode="General">
                  <c:v>14.9</c:v>
                </c:pt>
                <c:pt idx="300">
                  <c:v>14.430999999999999</c:v>
                </c:pt>
                <c:pt idx="301">
                  <c:v>14.859</c:v>
                </c:pt>
                <c:pt idx="302">
                  <c:v>15.194000000000001</c:v>
                </c:pt>
                <c:pt idx="303">
                  <c:v>14.8576</c:v>
                </c:pt>
                <c:pt idx="304" formatCode="General">
                  <c:v>14.8</c:v>
                </c:pt>
                <c:pt idx="305" formatCode="General">
                  <c:v>15.2</c:v>
                </c:pt>
                <c:pt idx="306" formatCode="General">
                  <c:v>15.6</c:v>
                </c:pt>
                <c:pt idx="307">
                  <c:v>6.5568</c:v>
                </c:pt>
                <c:pt idx="308">
                  <c:v>13.642899999999999</c:v>
                </c:pt>
                <c:pt idx="309">
                  <c:v>13.3941</c:v>
                </c:pt>
                <c:pt idx="310" formatCode="General">
                  <c:v>13.3</c:v>
                </c:pt>
                <c:pt idx="311" formatCode="General">
                  <c:v>12.4</c:v>
                </c:pt>
                <c:pt idx="312">
                  <c:v>11.6508</c:v>
                </c:pt>
                <c:pt idx="313">
                  <c:v>9.9829000000000008</c:v>
                </c:pt>
                <c:pt idx="314" formatCode="General">
                  <c:v>12.8</c:v>
                </c:pt>
                <c:pt idx="315" formatCode="General">
                  <c:v>2</c:v>
                </c:pt>
                <c:pt idx="316" formatCode="General">
                  <c:v>1.8</c:v>
                </c:pt>
                <c:pt idx="317" formatCode="General">
                  <c:v>1.8</c:v>
                </c:pt>
                <c:pt idx="318" formatCode="General">
                  <c:v>2</c:v>
                </c:pt>
                <c:pt idx="319">
                  <c:v>1.8664000000000001</c:v>
                </c:pt>
                <c:pt idx="320">
                  <c:v>1.7890999999999999</c:v>
                </c:pt>
                <c:pt idx="321">
                  <c:v>1.9802999999999999</c:v>
                </c:pt>
                <c:pt idx="322">
                  <c:v>2.1057000000000001</c:v>
                </c:pt>
                <c:pt idx="323">
                  <c:v>2.0939999999999999</c:v>
                </c:pt>
                <c:pt idx="324">
                  <c:v>2.7254999999999998</c:v>
                </c:pt>
                <c:pt idx="325">
                  <c:v>3.2332000000000001</c:v>
                </c:pt>
                <c:pt idx="326">
                  <c:v>3.5074999999999998</c:v>
                </c:pt>
                <c:pt idx="327">
                  <c:v>3.6547000000000001</c:v>
                </c:pt>
                <c:pt idx="328">
                  <c:v>3.4853000000000001</c:v>
                </c:pt>
                <c:pt idx="329">
                  <c:v>2.5697999999999999</c:v>
                </c:pt>
                <c:pt idx="330">
                  <c:v>3.4339</c:v>
                </c:pt>
                <c:pt idx="331">
                  <c:v>1.7710999999999999</c:v>
                </c:pt>
                <c:pt idx="332">
                  <c:v>1.8119000000000001</c:v>
                </c:pt>
                <c:pt idx="333">
                  <c:v>3.6970999999999998</c:v>
                </c:pt>
                <c:pt idx="334">
                  <c:v>3.9718</c:v>
                </c:pt>
                <c:pt idx="335">
                  <c:v>4.0891999999999999</c:v>
                </c:pt>
                <c:pt idx="336">
                  <c:v>4.6733000000000002</c:v>
                </c:pt>
                <c:pt idx="337">
                  <c:v>4.7229999999999999</c:v>
                </c:pt>
                <c:pt idx="338">
                  <c:v>4.9203000000000001</c:v>
                </c:pt>
                <c:pt idx="339">
                  <c:v>5.1351000000000004</c:v>
                </c:pt>
                <c:pt idx="340">
                  <c:v>5.1097999999999999</c:v>
                </c:pt>
                <c:pt idx="341">
                  <c:v>5.0164</c:v>
                </c:pt>
                <c:pt idx="342">
                  <c:v>4.0129000000000001</c:v>
                </c:pt>
                <c:pt idx="343">
                  <c:v>3.9632000000000001</c:v>
                </c:pt>
                <c:pt idx="344">
                  <c:v>3.7069000000000001</c:v>
                </c:pt>
                <c:pt idx="345">
                  <c:v>3.6294</c:v>
                </c:pt>
                <c:pt idx="346">
                  <c:v>3.5470999999999999</c:v>
                </c:pt>
                <c:pt idx="347">
                  <c:v>3.1667999999999998</c:v>
                </c:pt>
                <c:pt idx="348">
                  <c:v>2.9514</c:v>
                </c:pt>
                <c:pt idx="349">
                  <c:v>3.2423999999999999</c:v>
                </c:pt>
                <c:pt idx="350">
                  <c:v>3.4207000000000001</c:v>
                </c:pt>
                <c:pt idx="351">
                  <c:v>3.6486000000000001</c:v>
                </c:pt>
                <c:pt idx="352">
                  <c:v>5.5507</c:v>
                </c:pt>
                <c:pt idx="353">
                  <c:v>5.6839000000000004</c:v>
                </c:pt>
                <c:pt idx="354">
                  <c:v>6.7885</c:v>
                </c:pt>
                <c:pt idx="355">
                  <c:v>5.4424999999999999</c:v>
                </c:pt>
                <c:pt idx="356">
                  <c:v>7.3216000000000001</c:v>
                </c:pt>
                <c:pt idx="357">
                  <c:v>5.8459000000000003</c:v>
                </c:pt>
                <c:pt idx="358">
                  <c:v>3.8231000000000002</c:v>
                </c:pt>
                <c:pt idx="359">
                  <c:v>6.0551000000000004</c:v>
                </c:pt>
                <c:pt idx="360">
                  <c:v>5.9443999999999999</c:v>
                </c:pt>
                <c:pt idx="361">
                  <c:v>5.6449999999999996</c:v>
                </c:pt>
                <c:pt idx="362">
                  <c:v>7.1509</c:v>
                </c:pt>
                <c:pt idx="363" formatCode="General">
                  <c:v>7.3</c:v>
                </c:pt>
                <c:pt idx="364" formatCode="General">
                  <c:v>6.9</c:v>
                </c:pt>
                <c:pt idx="365" formatCode="General">
                  <c:v>7.1</c:v>
                </c:pt>
                <c:pt idx="366" formatCode="General">
                  <c:v>7.2</c:v>
                </c:pt>
                <c:pt idx="367" formatCode="General">
                  <c:v>6.9</c:v>
                </c:pt>
                <c:pt idx="368" formatCode="General">
                  <c:v>6.8</c:v>
                </c:pt>
                <c:pt idx="369" formatCode="General">
                  <c:v>5.8</c:v>
                </c:pt>
                <c:pt idx="370" formatCode="General">
                  <c:v>3.9</c:v>
                </c:pt>
                <c:pt idx="371" formatCode="General">
                  <c:v>4.2</c:v>
                </c:pt>
                <c:pt idx="372" formatCode="General">
                  <c:v>4.0999999999999996</c:v>
                </c:pt>
                <c:pt idx="373" formatCode="General">
                  <c:v>4.2</c:v>
                </c:pt>
                <c:pt idx="374" formatCode="General">
                  <c:v>3.8</c:v>
                </c:pt>
                <c:pt idx="375" formatCode="General">
                  <c:v>3.9</c:v>
                </c:pt>
                <c:pt idx="376" formatCode="General">
                  <c:v>4</c:v>
                </c:pt>
                <c:pt idx="377" formatCode="General">
                  <c:v>5.4</c:v>
                </c:pt>
                <c:pt idx="378" formatCode="General">
                  <c:v>5.5</c:v>
                </c:pt>
                <c:pt idx="379" formatCode="General">
                  <c:v>5.2</c:v>
                </c:pt>
                <c:pt idx="380" formatCode="General">
                  <c:v>5.4</c:v>
                </c:pt>
                <c:pt idx="381" formatCode="General">
                  <c:v>5.0999999999999996</c:v>
                </c:pt>
                <c:pt idx="382" formatCode="General">
                  <c:v>5.8</c:v>
                </c:pt>
                <c:pt idx="383" formatCode="General">
                  <c:v>5.9</c:v>
                </c:pt>
                <c:pt idx="384" formatCode="General">
                  <c:v>5.9</c:v>
                </c:pt>
                <c:pt idx="385" formatCode="General">
                  <c:v>5.9</c:v>
                </c:pt>
                <c:pt idx="386" formatCode="General">
                  <c:v>6</c:v>
                </c:pt>
                <c:pt idx="387" formatCode="General">
                  <c:v>6.1</c:v>
                </c:pt>
                <c:pt idx="388" formatCode="General">
                  <c:v>6</c:v>
                </c:pt>
                <c:pt idx="389" formatCode="General">
                  <c:v>6.5</c:v>
                </c:pt>
                <c:pt idx="390" formatCode="General">
                  <c:v>6.6</c:v>
                </c:pt>
                <c:pt idx="391" formatCode="General">
                  <c:v>4.5999999999999996</c:v>
                </c:pt>
                <c:pt idx="392" formatCode="General">
                  <c:v>6.5</c:v>
                </c:pt>
                <c:pt idx="393" formatCode="General">
                  <c:v>6.3</c:v>
                </c:pt>
                <c:pt idx="394" formatCode="General">
                  <c:v>5.7</c:v>
                </c:pt>
                <c:pt idx="395" formatCode="General">
                  <c:v>5.2</c:v>
                </c:pt>
                <c:pt idx="396" formatCode="General">
                  <c:v>5.2</c:v>
                </c:pt>
                <c:pt idx="397">
                  <c:v>4.5957999999999997</c:v>
                </c:pt>
                <c:pt idx="398">
                  <c:v>5.5354999999999999</c:v>
                </c:pt>
                <c:pt idx="399" formatCode="General">
                  <c:v>4.5999999999999996</c:v>
                </c:pt>
                <c:pt idx="400" formatCode="General">
                  <c:v>5.0999999999999996</c:v>
                </c:pt>
                <c:pt idx="401" formatCode="General">
                  <c:v>5.7</c:v>
                </c:pt>
                <c:pt idx="402" formatCode="General">
                  <c:v>5.7</c:v>
                </c:pt>
                <c:pt idx="403" formatCode="General">
                  <c:v>6.2</c:v>
                </c:pt>
                <c:pt idx="404" formatCode="General">
                  <c:v>6</c:v>
                </c:pt>
                <c:pt idx="405" formatCode="General">
                  <c:v>6.2</c:v>
                </c:pt>
                <c:pt idx="406">
                  <c:v>6.3193999999999999</c:v>
                </c:pt>
                <c:pt idx="407" formatCode="General">
                  <c:v>6.2</c:v>
                </c:pt>
                <c:pt idx="408" formatCode="General">
                  <c:v>6.2</c:v>
                </c:pt>
                <c:pt idx="409" formatCode="General">
                  <c:v>6.2</c:v>
                </c:pt>
                <c:pt idx="410" formatCode="General">
                  <c:v>6.2</c:v>
                </c:pt>
                <c:pt idx="411" formatCode="General">
                  <c:v>6.1</c:v>
                </c:pt>
                <c:pt idx="412" formatCode="General">
                  <c:v>7.2</c:v>
                </c:pt>
                <c:pt idx="413" formatCode="General">
                  <c:v>7.1</c:v>
                </c:pt>
                <c:pt idx="414" formatCode="General">
                  <c:v>6.7</c:v>
                </c:pt>
                <c:pt idx="415" formatCode="General">
                  <c:v>7</c:v>
                </c:pt>
                <c:pt idx="416" formatCode="General">
                  <c:v>7</c:v>
                </c:pt>
                <c:pt idx="417" formatCode="General">
                  <c:v>7</c:v>
                </c:pt>
                <c:pt idx="418" formatCode="General">
                  <c:v>7</c:v>
                </c:pt>
                <c:pt idx="419" formatCode="General">
                  <c:v>7.3</c:v>
                </c:pt>
                <c:pt idx="420" formatCode="General">
                  <c:v>7.1</c:v>
                </c:pt>
                <c:pt idx="421" formatCode="General">
                  <c:v>7.2</c:v>
                </c:pt>
                <c:pt idx="422" formatCode="General">
                  <c:v>7.7</c:v>
                </c:pt>
                <c:pt idx="423" formatCode="General">
                  <c:v>7.4</c:v>
                </c:pt>
                <c:pt idx="424" formatCode="General">
                  <c:v>7.7</c:v>
                </c:pt>
                <c:pt idx="425" formatCode="General">
                  <c:v>7.9</c:v>
                </c:pt>
                <c:pt idx="426" formatCode="General">
                  <c:v>7.8</c:v>
                </c:pt>
                <c:pt idx="427" formatCode="General">
                  <c:v>8.1</c:v>
                </c:pt>
                <c:pt idx="428" formatCode="General">
                  <c:v>7.9</c:v>
                </c:pt>
                <c:pt idx="429" formatCode="General">
                  <c:v>7.9</c:v>
                </c:pt>
                <c:pt idx="430" formatCode="General">
                  <c:v>8.1</c:v>
                </c:pt>
                <c:pt idx="431" formatCode="General">
                  <c:v>7.9</c:v>
                </c:pt>
                <c:pt idx="432" formatCode="General">
                  <c:v>8</c:v>
                </c:pt>
                <c:pt idx="433" formatCode="General">
                  <c:v>8.4</c:v>
                </c:pt>
                <c:pt idx="434" formatCode="General">
                  <c:v>8.6999999999999993</c:v>
                </c:pt>
                <c:pt idx="435" formatCode="General">
                  <c:v>8.6999999999999993</c:v>
                </c:pt>
                <c:pt idx="436" formatCode="General">
                  <c:v>8.6999999999999993</c:v>
                </c:pt>
                <c:pt idx="437" formatCode="General">
                  <c:v>8.6999999999999993</c:v>
                </c:pt>
                <c:pt idx="438" formatCode="General">
                  <c:v>7.2</c:v>
                </c:pt>
                <c:pt idx="439" formatCode="General">
                  <c:v>7.8</c:v>
                </c:pt>
                <c:pt idx="440" formatCode="General">
                  <c:v>8.1999999999999993</c:v>
                </c:pt>
                <c:pt idx="441" formatCode="General">
                  <c:v>9.6999999999999993</c:v>
                </c:pt>
                <c:pt idx="442" formatCode="General">
                  <c:v>9.8000000000000007</c:v>
                </c:pt>
                <c:pt idx="443" formatCode="General">
                  <c:v>9.6</c:v>
                </c:pt>
                <c:pt idx="444" formatCode="General">
                  <c:v>9.5</c:v>
                </c:pt>
                <c:pt idx="445" formatCode="General">
                  <c:v>9.1999999999999993</c:v>
                </c:pt>
                <c:pt idx="446" formatCode="General">
                  <c:v>9.6</c:v>
                </c:pt>
                <c:pt idx="447" formatCode="General">
                  <c:v>9</c:v>
                </c:pt>
                <c:pt idx="448" formatCode="General">
                  <c:v>9.8000000000000007</c:v>
                </c:pt>
                <c:pt idx="449" formatCode="General">
                  <c:v>9.9</c:v>
                </c:pt>
                <c:pt idx="450" formatCode="General">
                  <c:v>9.8000000000000007</c:v>
                </c:pt>
                <c:pt idx="451" formatCode="General">
                  <c:v>9.9</c:v>
                </c:pt>
                <c:pt idx="452" formatCode="General">
                  <c:v>9.8000000000000007</c:v>
                </c:pt>
                <c:pt idx="453" formatCode="General">
                  <c:v>10</c:v>
                </c:pt>
                <c:pt idx="454">
                  <c:v>9.7866</c:v>
                </c:pt>
                <c:pt idx="455" formatCode="General">
                  <c:v>10</c:v>
                </c:pt>
                <c:pt idx="456" formatCode="General">
                  <c:v>10.199999999999999</c:v>
                </c:pt>
                <c:pt idx="457" formatCode="General">
                  <c:v>10.1</c:v>
                </c:pt>
                <c:pt idx="458" formatCode="General">
                  <c:v>10</c:v>
                </c:pt>
                <c:pt idx="459" formatCode="General">
                  <c:v>9.9</c:v>
                </c:pt>
                <c:pt idx="460" formatCode="General">
                  <c:v>9.9</c:v>
                </c:pt>
                <c:pt idx="461">
                  <c:v>9.9688999999999997</c:v>
                </c:pt>
                <c:pt idx="462" formatCode="General">
                  <c:v>10.199999999999999</c:v>
                </c:pt>
                <c:pt idx="463" formatCode="General">
                  <c:v>10.199999999999999</c:v>
                </c:pt>
                <c:pt idx="464" formatCode="General">
                  <c:v>10.199999999999999</c:v>
                </c:pt>
                <c:pt idx="465" formatCode="General">
                  <c:v>10.4</c:v>
                </c:pt>
                <c:pt idx="466" formatCode="General">
                  <c:v>10.199999999999999</c:v>
                </c:pt>
                <c:pt idx="467" formatCode="General">
                  <c:v>10.1</c:v>
                </c:pt>
                <c:pt idx="468" formatCode="General">
                  <c:v>10.1</c:v>
                </c:pt>
                <c:pt idx="469" formatCode="General">
                  <c:v>10.5</c:v>
                </c:pt>
                <c:pt idx="470" formatCode="General">
                  <c:v>10.5</c:v>
                </c:pt>
                <c:pt idx="471" formatCode="General">
                  <c:v>10.199999999999999</c:v>
                </c:pt>
                <c:pt idx="472" formatCode="General">
                  <c:v>9.8000000000000007</c:v>
                </c:pt>
                <c:pt idx="473" formatCode="General">
                  <c:v>10.199999999999999</c:v>
                </c:pt>
                <c:pt idx="474">
                  <c:v>10.2418</c:v>
                </c:pt>
                <c:pt idx="475" formatCode="General">
                  <c:v>10.3</c:v>
                </c:pt>
                <c:pt idx="476" formatCode="General">
                  <c:v>10.1</c:v>
                </c:pt>
                <c:pt idx="477">
                  <c:v>10.1403</c:v>
                </c:pt>
                <c:pt idx="478" formatCode="General">
                  <c:v>10</c:v>
                </c:pt>
                <c:pt idx="479">
                  <c:v>9.9654000000000007</c:v>
                </c:pt>
                <c:pt idx="480">
                  <c:v>9.7626000000000008</c:v>
                </c:pt>
                <c:pt idx="481" formatCode="General">
                  <c:v>10.199999999999999</c:v>
                </c:pt>
                <c:pt idx="482" formatCode="General">
                  <c:v>10.3</c:v>
                </c:pt>
                <c:pt idx="483" formatCode="General">
                  <c:v>9.9</c:v>
                </c:pt>
                <c:pt idx="484" formatCode="General">
                  <c:v>10.3</c:v>
                </c:pt>
                <c:pt idx="485" formatCode="General">
                  <c:v>7.3</c:v>
                </c:pt>
                <c:pt idx="486">
                  <c:v>6.6776</c:v>
                </c:pt>
                <c:pt idx="487">
                  <c:v>8.4648000000000003</c:v>
                </c:pt>
                <c:pt idx="488">
                  <c:v>7.8357999999999999</c:v>
                </c:pt>
                <c:pt idx="489">
                  <c:v>9.5113000000000003</c:v>
                </c:pt>
                <c:pt idx="490">
                  <c:v>9.5715000000000003</c:v>
                </c:pt>
                <c:pt idx="491" formatCode="General">
                  <c:v>10</c:v>
                </c:pt>
                <c:pt idx="492" formatCode="General">
                  <c:v>11.3</c:v>
                </c:pt>
                <c:pt idx="493" formatCode="General">
                  <c:v>11.8</c:v>
                </c:pt>
                <c:pt idx="494" formatCode="General">
                  <c:v>11.9</c:v>
                </c:pt>
                <c:pt idx="495">
                  <c:v>11.627599999999999</c:v>
                </c:pt>
                <c:pt idx="496" formatCode="General">
                  <c:v>11.7</c:v>
                </c:pt>
                <c:pt idx="497" formatCode="General">
                  <c:v>11.9</c:v>
                </c:pt>
                <c:pt idx="498" formatCode="General">
                  <c:v>12.2</c:v>
                </c:pt>
                <c:pt idx="499" formatCode="General">
                  <c:v>11.8</c:v>
                </c:pt>
                <c:pt idx="500" formatCode="General">
                  <c:v>12.2</c:v>
                </c:pt>
                <c:pt idx="501" formatCode="General">
                  <c:v>12.5</c:v>
                </c:pt>
                <c:pt idx="502" formatCode="General">
                  <c:v>11.7</c:v>
                </c:pt>
                <c:pt idx="503" formatCode="General">
                  <c:v>10.6</c:v>
                </c:pt>
                <c:pt idx="504" formatCode="General">
                  <c:v>12.1</c:v>
                </c:pt>
                <c:pt idx="505" formatCode="General">
                  <c:v>12</c:v>
                </c:pt>
                <c:pt idx="506" formatCode="General">
                  <c:v>11.4</c:v>
                </c:pt>
                <c:pt idx="507" formatCode="General">
                  <c:v>11.3</c:v>
                </c:pt>
                <c:pt idx="508" formatCode="General">
                  <c:v>11.1</c:v>
                </c:pt>
                <c:pt idx="509" formatCode="General">
                  <c:v>11.3</c:v>
                </c:pt>
                <c:pt idx="510" formatCode="General">
                  <c:v>11.6</c:v>
                </c:pt>
                <c:pt idx="511" formatCode="General">
                  <c:v>11.7</c:v>
                </c:pt>
                <c:pt idx="512" formatCode="General">
                  <c:v>12</c:v>
                </c:pt>
                <c:pt idx="513" formatCode="General">
                  <c:v>11.8</c:v>
                </c:pt>
                <c:pt idx="514" formatCode="General">
                  <c:v>12.1</c:v>
                </c:pt>
                <c:pt idx="515" formatCode="General">
                  <c:v>12.1</c:v>
                </c:pt>
                <c:pt idx="516" formatCode="General">
                  <c:v>12.2</c:v>
                </c:pt>
                <c:pt idx="517" formatCode="General">
                  <c:v>12.1</c:v>
                </c:pt>
                <c:pt idx="518" formatCode="General">
                  <c:v>12.2</c:v>
                </c:pt>
                <c:pt idx="519" formatCode="General">
                  <c:v>10.4</c:v>
                </c:pt>
                <c:pt idx="520" formatCode="General">
                  <c:v>11.3</c:v>
                </c:pt>
                <c:pt idx="521" formatCode="General">
                  <c:v>9.5</c:v>
                </c:pt>
                <c:pt idx="522" formatCode="General">
                  <c:v>9.6999999999999993</c:v>
                </c:pt>
                <c:pt idx="523" formatCode="General">
                  <c:v>9.1</c:v>
                </c:pt>
                <c:pt idx="524" formatCode="General">
                  <c:v>3.3003</c:v>
                </c:pt>
                <c:pt idx="525" formatCode="General">
                  <c:v>3.254</c:v>
                </c:pt>
                <c:pt idx="526" formatCode="General">
                  <c:v>5.1847000000000003</c:v>
                </c:pt>
                <c:pt idx="527" formatCode="General">
                  <c:v>5.0031999999999996</c:v>
                </c:pt>
                <c:pt idx="528" formatCode="General">
                  <c:v>5.343</c:v>
                </c:pt>
                <c:pt idx="529" formatCode="General">
                  <c:v>2.9548999999999999</c:v>
                </c:pt>
                <c:pt idx="530" formatCode="General">
                  <c:v>3.6139999999999999</c:v>
                </c:pt>
                <c:pt idx="531" formatCode="General">
                  <c:v>3.6821000000000002</c:v>
                </c:pt>
                <c:pt idx="532" formatCode="General">
                  <c:v>4.6501999999999999</c:v>
                </c:pt>
                <c:pt idx="533" formatCode="General">
                  <c:v>4.7961999999999998</c:v>
                </c:pt>
                <c:pt idx="534" formatCode="General">
                  <c:v>4.4325000000000001</c:v>
                </c:pt>
                <c:pt idx="535" formatCode="General">
                  <c:v>4.5309999999999997</c:v>
                </c:pt>
                <c:pt idx="536" formatCode="General">
                  <c:v>5.0754000000000001</c:v>
                </c:pt>
                <c:pt idx="537" formatCode="General">
                  <c:v>5.1471</c:v>
                </c:pt>
                <c:pt idx="538" formatCode="General">
                  <c:v>5.3940000000000001</c:v>
                </c:pt>
                <c:pt idx="539" formatCode="General">
                  <c:v>5.3935000000000004</c:v>
                </c:pt>
                <c:pt idx="540" formatCode="General">
                  <c:v>5.3451000000000004</c:v>
                </c:pt>
                <c:pt idx="541" formatCode="General">
                  <c:v>5.2950999999999997</c:v>
                </c:pt>
                <c:pt idx="542" formatCode="General">
                  <c:v>5.3490000000000002</c:v>
                </c:pt>
                <c:pt idx="543" formatCode="General">
                  <c:v>5.8013000000000003</c:v>
                </c:pt>
                <c:pt idx="544" formatCode="General">
                  <c:v>5.6464999999999996</c:v>
                </c:pt>
                <c:pt idx="545" formatCode="General">
                  <c:v>4.8806000000000003</c:v>
                </c:pt>
                <c:pt idx="546" formatCode="General">
                  <c:v>5.157</c:v>
                </c:pt>
                <c:pt idx="547" formatCode="General">
                  <c:v>5.4451999999999998</c:v>
                </c:pt>
                <c:pt idx="548" formatCode="General">
                  <c:v>5.4524999999999997</c:v>
                </c:pt>
                <c:pt idx="549" formatCode="General">
                  <c:v>5.4917999999999996</c:v>
                </c:pt>
                <c:pt idx="550" formatCode="General">
                  <c:v>5.556</c:v>
                </c:pt>
                <c:pt idx="551" formatCode="General">
                  <c:v>5.7782999999999998</c:v>
                </c:pt>
                <c:pt idx="552" formatCode="General">
                  <c:v>5.6574999999999998</c:v>
                </c:pt>
                <c:pt idx="553" formatCode="General">
                  <c:v>5.2309999999999999</c:v>
                </c:pt>
                <c:pt idx="554" formatCode="General">
                  <c:v>5.4089999999999998</c:v>
                </c:pt>
                <c:pt idx="555" formatCode="General">
                  <c:v>5.7546999999999997</c:v>
                </c:pt>
                <c:pt idx="556" formatCode="General">
                  <c:v>5.8539000000000003</c:v>
                </c:pt>
                <c:pt idx="557" formatCode="General">
                  <c:v>5.8128000000000002</c:v>
                </c:pt>
                <c:pt idx="558" formatCode="General">
                  <c:v>5.8917999999999999</c:v>
                </c:pt>
                <c:pt idx="559" formatCode="General">
                  <c:v>5.8657000000000004</c:v>
                </c:pt>
                <c:pt idx="560" formatCode="General">
                  <c:v>5.9599000000000002</c:v>
                </c:pt>
                <c:pt idx="561" formatCode="General">
                  <c:v>2.0954999999999999</c:v>
                </c:pt>
                <c:pt idx="562" formatCode="General">
                  <c:v>2.6065999999999998</c:v>
                </c:pt>
                <c:pt idx="563" formatCode="General">
                  <c:v>2.3871000000000002</c:v>
                </c:pt>
                <c:pt idx="564" formatCode="General">
                  <c:v>4.4966999999999997</c:v>
                </c:pt>
                <c:pt idx="565" formatCode="General">
                  <c:v>4.97</c:v>
                </c:pt>
                <c:pt idx="566" formatCode="General">
                  <c:v>5.1264000000000003</c:v>
                </c:pt>
                <c:pt idx="567" formatCode="General">
                  <c:v>5.3765000000000001</c:v>
                </c:pt>
                <c:pt idx="568" formatCode="General">
                  <c:v>5.3152999999999997</c:v>
                </c:pt>
                <c:pt idx="569" formatCode="General">
                  <c:v>4.0321999999999996</c:v>
                </c:pt>
                <c:pt idx="570" formatCode="General">
                  <c:v>4.7733999999999996</c:v>
                </c:pt>
                <c:pt idx="571" formatCode="General">
                  <c:v>5.1757</c:v>
                </c:pt>
                <c:pt idx="572" formatCode="General">
                  <c:v>5.9645000000000001</c:v>
                </c:pt>
                <c:pt idx="573" formatCode="General">
                  <c:v>4.8554000000000004</c:v>
                </c:pt>
                <c:pt idx="574" formatCode="General">
                  <c:v>5.9756999999999998</c:v>
                </c:pt>
                <c:pt idx="575" formatCode="General">
                  <c:v>6.5494000000000003</c:v>
                </c:pt>
                <c:pt idx="576" formatCode="General">
                  <c:v>6.9245999999999999</c:v>
                </c:pt>
                <c:pt idx="577" formatCode="General">
                  <c:v>7.1388999999999996</c:v>
                </c:pt>
                <c:pt idx="578" formatCode="General">
                  <c:v>7.5137</c:v>
                </c:pt>
                <c:pt idx="579" formatCode="General">
                  <c:v>7.2602000000000002</c:v>
                </c:pt>
                <c:pt idx="580" formatCode="General">
                  <c:v>6.2480000000000002</c:v>
                </c:pt>
                <c:pt idx="581" formatCode="General">
                  <c:v>2.2141000000000002</c:v>
                </c:pt>
                <c:pt idx="582" formatCode="General">
                  <c:v>3.3628</c:v>
                </c:pt>
                <c:pt idx="583" formatCode="General">
                  <c:v>2.907</c:v>
                </c:pt>
                <c:pt idx="584" formatCode="General">
                  <c:v>3.2113999999999998</c:v>
                </c:pt>
                <c:pt idx="585" formatCode="General">
                  <c:v>3.3348</c:v>
                </c:pt>
                <c:pt idx="586" formatCode="General">
                  <c:v>4.3674999999999997</c:v>
                </c:pt>
                <c:pt idx="587" formatCode="General">
                  <c:v>4.2127999999999997</c:v>
                </c:pt>
                <c:pt idx="588" formatCode="General">
                  <c:v>4.7378</c:v>
                </c:pt>
                <c:pt idx="589" formatCode="General">
                  <c:v>5.6364999999999998</c:v>
                </c:pt>
                <c:pt idx="590" formatCode="General">
                  <c:v>5.7740999999999998</c:v>
                </c:pt>
                <c:pt idx="591" formatCode="General">
                  <c:v>5.8230000000000004</c:v>
                </c:pt>
                <c:pt idx="592" formatCode="General">
                  <c:v>5.8853999999999997</c:v>
                </c:pt>
                <c:pt idx="593" formatCode="General">
                  <c:v>6.4048999999999996</c:v>
                </c:pt>
                <c:pt idx="594" formatCode="General">
                  <c:v>6.3460999999999999</c:v>
                </c:pt>
                <c:pt idx="595" formatCode="General">
                  <c:v>6.1304999999999996</c:v>
                </c:pt>
                <c:pt idx="596" formatCode="General">
                  <c:v>2.8845999999999998</c:v>
                </c:pt>
                <c:pt idx="597" formatCode="General">
                  <c:v>2.4820000000000002</c:v>
                </c:pt>
                <c:pt idx="598" formatCode="General">
                  <c:v>6.5358999999999998</c:v>
                </c:pt>
                <c:pt idx="599" formatCode="General">
                  <c:v>6.3463000000000003</c:v>
                </c:pt>
                <c:pt idx="600" formatCode="General">
                  <c:v>6.1619000000000002</c:v>
                </c:pt>
                <c:pt idx="601" formatCode="General">
                  <c:v>6.3368000000000002</c:v>
                </c:pt>
                <c:pt idx="602" formatCode="General">
                  <c:v>6.5278999999999998</c:v>
                </c:pt>
                <c:pt idx="603" formatCode="General">
                  <c:v>6.2557999999999998</c:v>
                </c:pt>
                <c:pt idx="604" formatCode="General">
                  <c:v>6.7713999999999999</c:v>
                </c:pt>
                <c:pt idx="605" formatCode="General">
                  <c:v>6.5899000000000001</c:v>
                </c:pt>
                <c:pt idx="606" formatCode="General">
                  <c:v>5.6948999999999996</c:v>
                </c:pt>
                <c:pt idx="607" formatCode="General">
                  <c:v>4.6856999999999998</c:v>
                </c:pt>
                <c:pt idx="608" formatCode="General">
                  <c:v>5.6247999999999996</c:v>
                </c:pt>
                <c:pt idx="609" formatCode="General">
                  <c:v>4.6715999999999998</c:v>
                </c:pt>
                <c:pt idx="610" formatCode="General">
                  <c:v>5.7534999999999998</c:v>
                </c:pt>
                <c:pt idx="611" formatCode="General">
                  <c:v>5.4996999999999998</c:v>
                </c:pt>
                <c:pt idx="612" formatCode="General">
                  <c:v>5.2709000000000001</c:v>
                </c:pt>
                <c:pt idx="613" formatCode="General">
                  <c:v>5.3045</c:v>
                </c:pt>
                <c:pt idx="614" formatCode="General">
                  <c:v>3.2349000000000001</c:v>
                </c:pt>
                <c:pt idx="615" formatCode="General">
                  <c:v>3.2787000000000002</c:v>
                </c:pt>
                <c:pt idx="616" formatCode="General">
                  <c:v>2.6937000000000002</c:v>
                </c:pt>
                <c:pt idx="617" formatCode="General">
                  <c:v>3.7892000000000001</c:v>
                </c:pt>
                <c:pt idx="618" formatCode="General">
                  <c:v>3.7625999999999999</c:v>
                </c:pt>
                <c:pt idx="619" formatCode="General">
                  <c:v>4.9328000000000003</c:v>
                </c:pt>
                <c:pt idx="620" formatCode="General">
                  <c:v>5.0279999999999996</c:v>
                </c:pt>
                <c:pt idx="621" formatCode="General">
                  <c:v>5.1871</c:v>
                </c:pt>
                <c:pt idx="622" formatCode="General">
                  <c:v>2.8195999999999999</c:v>
                </c:pt>
                <c:pt idx="623" formatCode="General">
                  <c:v>2.5024000000000002</c:v>
                </c:pt>
                <c:pt idx="624" formatCode="General">
                  <c:v>2.3342000000000001</c:v>
                </c:pt>
                <c:pt idx="625" formatCode="General">
                  <c:v>2.4628000000000001</c:v>
                </c:pt>
                <c:pt idx="626" formatCode="General">
                  <c:v>2.6431</c:v>
                </c:pt>
                <c:pt idx="627" formatCode="General">
                  <c:v>2.6541999999999999</c:v>
                </c:pt>
                <c:pt idx="628" formatCode="General">
                  <c:v>2.5369000000000002</c:v>
                </c:pt>
                <c:pt idx="629" formatCode="General">
                  <c:v>2.7732999999999999</c:v>
                </c:pt>
                <c:pt idx="630" formatCode="General">
                  <c:v>2.7892999999999999</c:v>
                </c:pt>
                <c:pt idx="631" formatCode="General">
                  <c:v>4.0712999999999999</c:v>
                </c:pt>
                <c:pt idx="632" formatCode="General">
                  <c:v>5.3028000000000004</c:v>
                </c:pt>
                <c:pt idx="633" formatCode="General">
                  <c:v>7.2321</c:v>
                </c:pt>
                <c:pt idx="634" formatCode="General">
                  <c:v>7.9546999999999999</c:v>
                </c:pt>
                <c:pt idx="635" formatCode="General">
                  <c:v>8.8949999999999996</c:v>
                </c:pt>
                <c:pt idx="636" formatCode="General">
                  <c:v>8.6426999999999996</c:v>
                </c:pt>
                <c:pt idx="637" formatCode="General">
                  <c:v>9.6518999999999995</c:v>
                </c:pt>
                <c:pt idx="638" formatCode="General">
                  <c:v>9.8607999999999993</c:v>
                </c:pt>
                <c:pt idx="639" formatCode="General">
                  <c:v>10.021599999999999</c:v>
                </c:pt>
                <c:pt idx="640" formatCode="General">
                  <c:v>10.5426</c:v>
                </c:pt>
                <c:pt idx="641" formatCode="General">
                  <c:v>10.778499999999999</c:v>
                </c:pt>
                <c:pt idx="642" formatCode="General">
                  <c:v>5.0266000000000002</c:v>
                </c:pt>
                <c:pt idx="643" formatCode="General">
                  <c:v>5.0437000000000003</c:v>
                </c:pt>
                <c:pt idx="644" formatCode="General">
                  <c:v>4.9981</c:v>
                </c:pt>
                <c:pt idx="645" formatCode="General">
                  <c:v>4.9427000000000003</c:v>
                </c:pt>
                <c:pt idx="646" formatCode="General">
                  <c:v>3.5703</c:v>
                </c:pt>
                <c:pt idx="647" formatCode="General">
                  <c:v>4.5362999999999998</c:v>
                </c:pt>
                <c:pt idx="648" formatCode="General">
                  <c:v>4.2336999999999998</c:v>
                </c:pt>
                <c:pt idx="649" formatCode="General">
                  <c:v>6.2980999999999998</c:v>
                </c:pt>
                <c:pt idx="650" formatCode="General">
                  <c:v>6.1836000000000002</c:v>
                </c:pt>
                <c:pt idx="651" formatCode="General">
                  <c:v>6.6271000000000004</c:v>
                </c:pt>
                <c:pt idx="652" formatCode="General">
                  <c:v>7.9965999999999999</c:v>
                </c:pt>
                <c:pt idx="653" formatCode="General">
                  <c:v>4.7206000000000001</c:v>
                </c:pt>
                <c:pt idx="654" formatCode="General">
                  <c:v>5.0242000000000004</c:v>
                </c:pt>
                <c:pt idx="655" formatCode="General">
                  <c:v>4.7153999999999998</c:v>
                </c:pt>
                <c:pt idx="656" formatCode="General">
                  <c:v>4.7202999999999999</c:v>
                </c:pt>
                <c:pt idx="657" formatCode="General">
                  <c:v>4.593</c:v>
                </c:pt>
                <c:pt idx="658" formatCode="General">
                  <c:v>4.8551000000000002</c:v>
                </c:pt>
                <c:pt idx="659" formatCode="General">
                  <c:v>4.8860999999999999</c:v>
                </c:pt>
                <c:pt idx="660" formatCode="General">
                  <c:v>4.9337999999999997</c:v>
                </c:pt>
                <c:pt idx="661" formatCode="General">
                  <c:v>4.7967000000000004</c:v>
                </c:pt>
                <c:pt idx="662" formatCode="General">
                  <c:v>4.8780000000000001</c:v>
                </c:pt>
                <c:pt idx="663" formatCode="General">
                  <c:v>4.7991000000000001</c:v>
                </c:pt>
                <c:pt idx="664" formatCode="General">
                  <c:v>4.6969000000000003</c:v>
                </c:pt>
                <c:pt idx="665" formatCode="General">
                  <c:v>4.8796999999999997</c:v>
                </c:pt>
                <c:pt idx="666" formatCode="General">
                  <c:v>4.6449999999999996</c:v>
                </c:pt>
                <c:pt idx="667" formatCode="General">
                  <c:v>4.7210999999999999</c:v>
                </c:pt>
                <c:pt idx="668" formatCode="General">
                  <c:v>3.4535999999999998</c:v>
                </c:pt>
                <c:pt idx="669" formatCode="General">
                  <c:v>3.7652000000000001</c:v>
                </c:pt>
                <c:pt idx="670" formatCode="General">
                  <c:v>5.4695999999999998</c:v>
                </c:pt>
                <c:pt idx="671" formatCode="General">
                  <c:v>8.4431999999999992</c:v>
                </c:pt>
                <c:pt idx="672" formatCode="General">
                  <c:v>3.8753000000000002</c:v>
                </c:pt>
                <c:pt idx="673" formatCode="General">
                  <c:v>3.4802</c:v>
                </c:pt>
                <c:pt idx="674" formatCode="General">
                  <c:v>8.4267000000000003</c:v>
                </c:pt>
                <c:pt idx="675" formatCode="General">
                  <c:v>8.5352999999999994</c:v>
                </c:pt>
                <c:pt idx="676" formatCode="General">
                  <c:v>8.4482999999999997</c:v>
                </c:pt>
                <c:pt idx="677" formatCode="General">
                  <c:v>8.3246000000000002</c:v>
                </c:pt>
                <c:pt idx="678" formatCode="General">
                  <c:v>8.3758999999999997</c:v>
                </c:pt>
                <c:pt idx="679" formatCode="General">
                  <c:v>7.4714999999999998</c:v>
                </c:pt>
                <c:pt idx="680" formatCode="General">
                  <c:v>7.3089000000000004</c:v>
                </c:pt>
                <c:pt idx="681" formatCode="General">
                  <c:v>4.7610999999999999</c:v>
                </c:pt>
                <c:pt idx="682" formatCode="General">
                  <c:v>4.8643999999999998</c:v>
                </c:pt>
                <c:pt idx="683" formatCode="General">
                  <c:v>4.8266999999999998</c:v>
                </c:pt>
                <c:pt idx="684" formatCode="General">
                  <c:v>4.6482999999999999</c:v>
                </c:pt>
              </c:numCache>
            </c:numRef>
          </c:yVal>
          <c:smooth val="0"/>
        </c:ser>
        <c:dLbls>
          <c:showLegendKey val="0"/>
          <c:showVal val="0"/>
          <c:showCatName val="0"/>
          <c:showSerName val="0"/>
          <c:showPercent val="0"/>
          <c:showBubbleSize val="0"/>
        </c:dLbls>
        <c:axId val="113945984"/>
        <c:axId val="113964544"/>
      </c:scatterChart>
      <c:valAx>
        <c:axId val="113945984"/>
        <c:scaling>
          <c:orientation val="minMax"/>
          <c:max val="1"/>
        </c:scaling>
        <c:delete val="0"/>
        <c:axPos val="b"/>
        <c:majorGridlines/>
        <c:title>
          <c:tx>
            <c:rich>
              <a:bodyPr/>
              <a:lstStyle/>
              <a:p>
                <a:pPr>
                  <a:defRPr/>
                </a:pPr>
                <a:r>
                  <a:rPr lang="en-US" b="0" dirty="0"/>
                  <a:t>Ave. n</a:t>
                </a:r>
                <a:r>
                  <a:rPr lang="en-US" b="0" baseline="-25000" dirty="0"/>
                  <a:t>e</a:t>
                </a:r>
                <a:r>
                  <a:rPr lang="en-US" b="0" dirty="0"/>
                  <a:t> [10</a:t>
                </a:r>
                <a:r>
                  <a:rPr lang="en-US" b="0" baseline="30000" dirty="0"/>
                  <a:t>18</a:t>
                </a:r>
                <a:r>
                  <a:rPr lang="en-US" b="0" dirty="0"/>
                  <a:t> m</a:t>
                </a:r>
                <a:r>
                  <a:rPr lang="en-US" b="0" baseline="30000" dirty="0"/>
                  <a:t>-3</a:t>
                </a:r>
                <a:r>
                  <a:rPr lang="en-US" b="0" dirty="0"/>
                  <a:t>]</a:t>
                </a:r>
                <a:endParaRPr lang="ja-JP" b="0" dirty="0"/>
              </a:p>
            </c:rich>
          </c:tx>
          <c:layout/>
          <c:overlay val="0"/>
        </c:title>
        <c:numFmt formatCode="General" sourceLinked="0"/>
        <c:majorTickMark val="out"/>
        <c:minorTickMark val="none"/>
        <c:tickLblPos val="nextTo"/>
        <c:crossAx val="113964544"/>
        <c:crosses val="autoZero"/>
        <c:crossBetween val="midCat"/>
        <c:majorUnit val="0.25"/>
      </c:valAx>
      <c:valAx>
        <c:axId val="113964544"/>
        <c:scaling>
          <c:orientation val="minMax"/>
        </c:scaling>
        <c:delete val="0"/>
        <c:axPos val="l"/>
        <c:majorGridlines/>
        <c:title>
          <c:tx>
            <c:rich>
              <a:bodyPr rot="-5400000" vert="horz"/>
              <a:lstStyle/>
              <a:p>
                <a:pPr>
                  <a:defRPr b="0"/>
                </a:pPr>
                <a:r>
                  <a:rPr lang="en-US" b="0"/>
                  <a:t>Ip [kA]</a:t>
                </a:r>
                <a:endParaRPr lang="ja-JP" b="0"/>
              </a:p>
            </c:rich>
          </c:tx>
          <c:layout>
            <c:manualLayout>
              <c:xMode val="edge"/>
              <c:yMode val="edge"/>
              <c:x val="1.383288567065533E-2"/>
              <c:y val="0.33419181977252843"/>
            </c:manualLayout>
          </c:layout>
          <c:overlay val="0"/>
        </c:title>
        <c:numFmt formatCode="General" sourceLinked="0"/>
        <c:majorTickMark val="out"/>
        <c:minorTickMark val="none"/>
        <c:tickLblPos val="nextTo"/>
        <c:crossAx val="113945984"/>
        <c:crosses val="autoZero"/>
        <c:crossBetween val="midCat"/>
      </c:valAx>
    </c:plotArea>
    <c:plotVisOnly val="1"/>
    <c:dispBlanksAs val="gap"/>
    <c:showDLblsOverMax val="0"/>
  </c:chart>
  <c:txPr>
    <a:bodyPr/>
    <a:lstStyle/>
    <a:p>
      <a:pPr>
        <a:defRPr sz="1400"/>
      </a:pPr>
      <a:endParaRPr lang="ja-JP"/>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0"/>
            <a:ext cx="3074988" cy="509588"/>
          </a:xfrm>
          <a:prstGeom prst="rect">
            <a:avLst/>
          </a:prstGeom>
          <a:noFill/>
          <a:ln w="9525">
            <a:noFill/>
            <a:miter lim="800000"/>
            <a:headEnd/>
            <a:tailEnd/>
          </a:ln>
        </p:spPr>
        <p:txBody>
          <a:bodyPr vert="horz" wrap="square" lIns="99001" tIns="49501" rIns="99001" bIns="49501" numCol="1" anchor="t" anchorCtr="0" compatLnSpc="1">
            <a:prstTxWarp prst="textNoShape">
              <a:avLst/>
            </a:prstTxWarp>
          </a:bodyPr>
          <a:lstStyle>
            <a:lvl1pP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2051" name="Rectangle 3"/>
          <p:cNvSpPr>
            <a:spLocks noGrp="1" noChangeArrowheads="1"/>
          </p:cNvSpPr>
          <p:nvPr>
            <p:ph type="dt" sz="quarter" idx="1"/>
          </p:nvPr>
        </p:nvSpPr>
        <p:spPr bwMode="auto">
          <a:xfrm>
            <a:off x="4024314" y="0"/>
            <a:ext cx="3074987" cy="509588"/>
          </a:xfrm>
          <a:prstGeom prst="rect">
            <a:avLst/>
          </a:prstGeom>
          <a:noFill/>
          <a:ln w="9525">
            <a:noFill/>
            <a:miter lim="800000"/>
            <a:headEnd/>
            <a:tailEnd/>
          </a:ln>
        </p:spPr>
        <p:txBody>
          <a:bodyPr vert="horz" wrap="square" lIns="99001" tIns="49501" rIns="99001" bIns="49501" numCol="1" anchor="t" anchorCtr="0" compatLnSpc="1">
            <a:prstTxWarp prst="textNoShape">
              <a:avLst/>
            </a:prstTxWarp>
          </a:bodyPr>
          <a:lstStyle>
            <a:lvl1pPr algn="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2052" name="Rectangle 4"/>
          <p:cNvSpPr>
            <a:spLocks noGrp="1" noChangeArrowheads="1"/>
          </p:cNvSpPr>
          <p:nvPr>
            <p:ph type="ftr" sz="quarter" idx="2"/>
          </p:nvPr>
        </p:nvSpPr>
        <p:spPr bwMode="auto">
          <a:xfrm>
            <a:off x="2" y="9725026"/>
            <a:ext cx="3074988" cy="509588"/>
          </a:xfrm>
          <a:prstGeom prst="rect">
            <a:avLst/>
          </a:prstGeom>
          <a:noFill/>
          <a:ln w="9525">
            <a:noFill/>
            <a:miter lim="800000"/>
            <a:headEnd/>
            <a:tailEnd/>
          </a:ln>
        </p:spPr>
        <p:txBody>
          <a:bodyPr vert="horz" wrap="square" lIns="99001" tIns="49501" rIns="99001" bIns="49501" numCol="1" anchor="b" anchorCtr="0" compatLnSpc="1">
            <a:prstTxWarp prst="textNoShape">
              <a:avLst/>
            </a:prstTxWarp>
          </a:bodyPr>
          <a:lstStyle>
            <a:lvl1pP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2053" name="Rectangle 5"/>
          <p:cNvSpPr>
            <a:spLocks noGrp="1" noChangeArrowheads="1"/>
          </p:cNvSpPr>
          <p:nvPr>
            <p:ph type="sldNum" sz="quarter" idx="3"/>
          </p:nvPr>
        </p:nvSpPr>
        <p:spPr bwMode="auto">
          <a:xfrm>
            <a:off x="4024314" y="9725026"/>
            <a:ext cx="3074987" cy="509588"/>
          </a:xfrm>
          <a:prstGeom prst="rect">
            <a:avLst/>
          </a:prstGeom>
          <a:noFill/>
          <a:ln w="9525">
            <a:noFill/>
            <a:miter lim="800000"/>
            <a:headEnd/>
            <a:tailEnd/>
          </a:ln>
        </p:spPr>
        <p:txBody>
          <a:bodyPr vert="horz" wrap="square" lIns="99001" tIns="49501" rIns="99001" bIns="49501" numCol="1" anchor="b" anchorCtr="0" compatLnSpc="1">
            <a:prstTxWarp prst="textNoShape">
              <a:avLst/>
            </a:prstTxWarp>
          </a:bodyPr>
          <a:lstStyle>
            <a:lvl1pPr algn="r" eaLnBrk="1" hangingPunct="1">
              <a:spcBef>
                <a:spcPct val="50000"/>
              </a:spcBef>
              <a:defRPr sz="1300">
                <a:latin typeface="Times New Roman" pitchFamily="18" charset="0"/>
                <a:ea typeface="ＭＳ Ｐゴシック" pitchFamily="50" charset="-128"/>
                <a:cs typeface="+mn-cs"/>
              </a:defRPr>
            </a:lvl1pPr>
          </a:lstStyle>
          <a:p>
            <a:pPr>
              <a:defRPr/>
            </a:pPr>
            <a:fld id="{62272D10-3196-4A18-843A-EA2E54DE3DE9}" type="slidenum">
              <a:rPr lang="en-US" altLang="ja-JP"/>
              <a:pPr>
                <a:defRPr/>
              </a:pPr>
              <a:t>‹#›</a:t>
            </a:fld>
            <a:endParaRPr lang="en-US" altLang="ja-JP"/>
          </a:p>
        </p:txBody>
      </p:sp>
    </p:spTree>
    <p:extLst>
      <p:ext uri="{BB962C8B-B14F-4D97-AF65-F5344CB8AC3E}">
        <p14:creationId xmlns:p14="http://schemas.microsoft.com/office/powerpoint/2010/main" val="2013280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3074988" cy="509588"/>
          </a:xfrm>
          <a:prstGeom prst="rect">
            <a:avLst/>
          </a:prstGeom>
          <a:noFill/>
          <a:ln w="9525">
            <a:noFill/>
            <a:miter lim="800000"/>
            <a:headEnd/>
            <a:tailEnd/>
          </a:ln>
        </p:spPr>
        <p:txBody>
          <a:bodyPr vert="horz" wrap="square" lIns="99001" tIns="49501" rIns="99001" bIns="49501" numCol="1" anchor="t" anchorCtr="0" compatLnSpc="1">
            <a:prstTxWarp prst="textNoShape">
              <a:avLst/>
            </a:prstTxWarp>
          </a:bodyPr>
          <a:lstStyle>
            <a:lvl1pP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4099" name="Rectangle 3"/>
          <p:cNvSpPr>
            <a:spLocks noGrp="1" noChangeArrowheads="1"/>
          </p:cNvSpPr>
          <p:nvPr>
            <p:ph type="dt" idx="1"/>
          </p:nvPr>
        </p:nvSpPr>
        <p:spPr bwMode="auto">
          <a:xfrm>
            <a:off x="4024314" y="0"/>
            <a:ext cx="3074987" cy="509588"/>
          </a:xfrm>
          <a:prstGeom prst="rect">
            <a:avLst/>
          </a:prstGeom>
          <a:noFill/>
          <a:ln w="9525">
            <a:noFill/>
            <a:miter lim="800000"/>
            <a:headEnd/>
            <a:tailEnd/>
          </a:ln>
        </p:spPr>
        <p:txBody>
          <a:bodyPr vert="horz" wrap="square" lIns="99001" tIns="49501" rIns="99001" bIns="49501" numCol="1" anchor="t" anchorCtr="0" compatLnSpc="1">
            <a:prstTxWarp prst="textNoShape">
              <a:avLst/>
            </a:prstTxWarp>
          </a:bodyPr>
          <a:lstStyle>
            <a:lvl1pPr algn="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17412" name="Rectangle 4"/>
          <p:cNvSpPr>
            <a:spLocks noGrp="1" noRot="1" noChangeAspect="1" noChangeArrowheads="1"/>
          </p:cNvSpPr>
          <p:nvPr>
            <p:ph type="sldImg" idx="2"/>
          </p:nvPr>
        </p:nvSpPr>
        <p:spPr bwMode="auto">
          <a:xfrm>
            <a:off x="990600" y="766763"/>
            <a:ext cx="5118100" cy="3838575"/>
          </a:xfrm>
          <a:prstGeom prst="rect">
            <a:avLst/>
          </a:prstGeom>
          <a:noFill/>
          <a:ln w="9525">
            <a:solidFill>
              <a:schemeClr val="tx1"/>
            </a:solidFill>
            <a:miter lim="800000"/>
            <a:headEnd/>
            <a:tailEnd/>
          </a:ln>
        </p:spPr>
      </p:sp>
      <p:sp>
        <p:nvSpPr>
          <p:cNvPr id="4101" name="Rectangle 5"/>
          <p:cNvSpPr>
            <a:spLocks noGrp="1" noChangeArrowheads="1"/>
          </p:cNvSpPr>
          <p:nvPr>
            <p:ph type="body" sz="quarter" idx="3"/>
          </p:nvPr>
        </p:nvSpPr>
        <p:spPr bwMode="auto">
          <a:xfrm>
            <a:off x="946150" y="4860926"/>
            <a:ext cx="5207001" cy="4605338"/>
          </a:xfrm>
          <a:prstGeom prst="rect">
            <a:avLst/>
          </a:prstGeom>
          <a:noFill/>
          <a:ln w="9525">
            <a:noFill/>
            <a:miter lim="800000"/>
            <a:headEnd/>
            <a:tailEnd/>
          </a:ln>
        </p:spPr>
        <p:txBody>
          <a:bodyPr vert="horz" wrap="square" lIns="99001" tIns="49501" rIns="99001" bIns="49501" numCol="1" anchor="t" anchorCtr="0" compatLnSpc="1">
            <a:prstTxWarp prst="textNoShape">
              <a:avLst/>
            </a:prstTxWarp>
          </a:bodyPr>
          <a:lstStyle/>
          <a:p>
            <a:pPr lvl="0"/>
            <a:r>
              <a:rPr lang="ja-JP" altLang="en-US" noProof="0" smtClean="0"/>
              <a:t>マスターテキストの書式設定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2" y="9725026"/>
            <a:ext cx="3074988" cy="509588"/>
          </a:xfrm>
          <a:prstGeom prst="rect">
            <a:avLst/>
          </a:prstGeom>
          <a:noFill/>
          <a:ln w="9525">
            <a:noFill/>
            <a:miter lim="800000"/>
            <a:headEnd/>
            <a:tailEnd/>
          </a:ln>
        </p:spPr>
        <p:txBody>
          <a:bodyPr vert="horz" wrap="square" lIns="99001" tIns="49501" rIns="99001" bIns="49501" numCol="1" anchor="b" anchorCtr="0" compatLnSpc="1">
            <a:prstTxWarp prst="textNoShape">
              <a:avLst/>
            </a:prstTxWarp>
          </a:bodyPr>
          <a:lstStyle>
            <a:lvl1pPr eaLnBrk="1" hangingPunct="1">
              <a:spcBef>
                <a:spcPct val="50000"/>
              </a:spcBef>
              <a:defRPr sz="1300">
                <a:latin typeface="Times New Roman" pitchFamily="18" charset="0"/>
                <a:ea typeface="ＭＳ Ｐゴシック" pitchFamily="50" charset="-128"/>
                <a:cs typeface="+mn-cs"/>
              </a:defRPr>
            </a:lvl1pPr>
          </a:lstStyle>
          <a:p>
            <a:pPr>
              <a:defRPr/>
            </a:pPr>
            <a:endParaRPr lang="en-US" altLang="ja-JP"/>
          </a:p>
        </p:txBody>
      </p:sp>
      <p:sp>
        <p:nvSpPr>
          <p:cNvPr id="4103" name="Rectangle 7"/>
          <p:cNvSpPr>
            <a:spLocks noGrp="1" noChangeArrowheads="1"/>
          </p:cNvSpPr>
          <p:nvPr>
            <p:ph type="sldNum" sz="quarter" idx="5"/>
          </p:nvPr>
        </p:nvSpPr>
        <p:spPr bwMode="auto">
          <a:xfrm>
            <a:off x="4024314" y="9725026"/>
            <a:ext cx="3074987" cy="509588"/>
          </a:xfrm>
          <a:prstGeom prst="rect">
            <a:avLst/>
          </a:prstGeom>
          <a:noFill/>
          <a:ln w="9525">
            <a:noFill/>
            <a:miter lim="800000"/>
            <a:headEnd/>
            <a:tailEnd/>
          </a:ln>
        </p:spPr>
        <p:txBody>
          <a:bodyPr vert="horz" wrap="square" lIns="99001" tIns="49501" rIns="99001" bIns="49501" numCol="1" anchor="b" anchorCtr="0" compatLnSpc="1">
            <a:prstTxWarp prst="textNoShape">
              <a:avLst/>
            </a:prstTxWarp>
          </a:bodyPr>
          <a:lstStyle>
            <a:lvl1pPr algn="r" eaLnBrk="1" hangingPunct="1">
              <a:spcBef>
                <a:spcPct val="50000"/>
              </a:spcBef>
              <a:defRPr sz="1300">
                <a:latin typeface="Times New Roman" pitchFamily="18" charset="0"/>
                <a:ea typeface="ＭＳ Ｐゴシック" pitchFamily="50" charset="-128"/>
                <a:cs typeface="+mn-cs"/>
              </a:defRPr>
            </a:lvl1pPr>
          </a:lstStyle>
          <a:p>
            <a:pPr>
              <a:defRPr/>
            </a:pPr>
            <a:fld id="{2C943FD3-9FAE-41C7-A25D-6C35E2C04521}" type="slidenum">
              <a:rPr lang="en-US" altLang="ja-JP"/>
              <a:pPr>
                <a:defRPr/>
              </a:pPr>
              <a:t>‹#›</a:t>
            </a:fld>
            <a:endParaRPr lang="en-US" altLang="ja-JP"/>
          </a:p>
        </p:txBody>
      </p:sp>
    </p:spTree>
    <p:extLst>
      <p:ext uri="{BB962C8B-B14F-4D97-AF65-F5344CB8AC3E}">
        <p14:creationId xmlns:p14="http://schemas.microsoft.com/office/powerpoint/2010/main" val="2897289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663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3267"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6990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6532"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3166" algn="l" defTabSz="913267" rtl="0" eaLnBrk="1" latinLnBrk="0" hangingPunct="1">
      <a:defRPr kumimoji="1" sz="1200" kern="1200">
        <a:solidFill>
          <a:schemeClr val="tx1"/>
        </a:solidFill>
        <a:latin typeface="+mn-lt"/>
        <a:ea typeface="+mn-ea"/>
        <a:cs typeface="+mn-cs"/>
      </a:defRPr>
    </a:lvl6pPr>
    <a:lvl7pPr marL="2739802" algn="l" defTabSz="913267" rtl="0" eaLnBrk="1" latinLnBrk="0" hangingPunct="1">
      <a:defRPr kumimoji="1" sz="1200" kern="1200">
        <a:solidFill>
          <a:schemeClr val="tx1"/>
        </a:solidFill>
        <a:latin typeface="+mn-lt"/>
        <a:ea typeface="+mn-ea"/>
        <a:cs typeface="+mn-cs"/>
      </a:defRPr>
    </a:lvl7pPr>
    <a:lvl8pPr marL="3196430" algn="l" defTabSz="913267" rtl="0" eaLnBrk="1" latinLnBrk="0" hangingPunct="1">
      <a:defRPr kumimoji="1" sz="1200" kern="1200">
        <a:solidFill>
          <a:schemeClr val="tx1"/>
        </a:solidFill>
        <a:latin typeface="+mn-lt"/>
        <a:ea typeface="+mn-ea"/>
        <a:cs typeface="+mn-cs"/>
      </a:defRPr>
    </a:lvl8pPr>
    <a:lvl9pPr marL="3653066" algn="l" defTabSz="913267"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0600" y="766763"/>
            <a:ext cx="5118100" cy="3838575"/>
          </a:xfrm>
        </p:spPr>
      </p:sp>
      <p:sp>
        <p:nvSpPr>
          <p:cNvPr id="3" name="ノート プレースホルダ 2"/>
          <p:cNvSpPr>
            <a:spLocks noGrp="1"/>
          </p:cNvSpPr>
          <p:nvPr>
            <p:ph type="body" idx="1"/>
          </p:nvPr>
        </p:nvSpPr>
        <p:spPr/>
        <p:txBody>
          <a:bodyPr>
            <a:normAutofit/>
          </a:bodyPr>
          <a:lstStyle/>
          <a:p>
            <a:r>
              <a:rPr kumimoji="1" lang="ja-JP" altLang="en-US" dirty="0" smtClean="0"/>
              <a:t>グリルアンテナは私が設計したアンテナで、</a:t>
            </a:r>
            <a:r>
              <a:rPr kumimoji="1" lang="en-US" altLang="ja-JP" dirty="0" smtClean="0"/>
              <a:t>200MHz</a:t>
            </a:r>
            <a:r>
              <a:rPr kumimoji="1" lang="ja-JP" altLang="en-US" dirty="0" smtClean="0"/>
              <a:t>の導波管サイズを小さくするために、誘電体を用いた導波管を用いました。</a:t>
            </a:r>
            <a:r>
              <a:rPr kumimoji="1" lang="en-US" altLang="ja-JP" dirty="0" smtClean="0"/>
              <a:t>1m</a:t>
            </a:r>
            <a:r>
              <a:rPr kumimoji="1" lang="ja-JP" altLang="en-US" dirty="0" smtClean="0"/>
              <a:t>を超える巨大なアルミナのブロックに隙間なく金属板を</a:t>
            </a:r>
            <a:r>
              <a:rPr kumimoji="1" lang="ja-JP" altLang="en-US" dirty="0" err="1" smtClean="0"/>
              <a:t>ろう</a:t>
            </a:r>
            <a:r>
              <a:rPr kumimoji="1" lang="ja-JP" altLang="en-US" dirty="0" smtClean="0"/>
              <a:t>付けすることは難しく、アルミナの表面に</a:t>
            </a:r>
            <a:r>
              <a:rPr kumimoji="1" lang="en-US" altLang="ja-JP" dirty="0" smtClean="0"/>
              <a:t>Ni</a:t>
            </a:r>
            <a:r>
              <a:rPr kumimoji="1" lang="ja-JP" altLang="en-US" dirty="0" smtClean="0"/>
              <a:t>メッキを施したものを導波管として運用することでこの問題を克服しました。</a:t>
            </a:r>
            <a:endParaRPr kumimoji="1" lang="en-US" altLang="ja-JP" dirty="0" smtClean="0"/>
          </a:p>
          <a:p>
            <a:r>
              <a:rPr kumimoji="1" lang="ja-JP" altLang="en-US" dirty="0" smtClean="0"/>
              <a:t>このアンテナでは</a:t>
            </a:r>
            <a:r>
              <a:rPr kumimoji="1" lang="en-US" altLang="ja-JP" dirty="0" smtClean="0"/>
              <a:t>4</a:t>
            </a:r>
            <a:r>
              <a:rPr kumimoji="1" lang="ja-JP" altLang="en-US" dirty="0" smtClean="0"/>
              <a:t>本の導波管に入射する</a:t>
            </a:r>
            <a:r>
              <a:rPr kumimoji="1" lang="en-US" altLang="ja-JP" dirty="0" smtClean="0"/>
              <a:t>RF</a:t>
            </a:r>
            <a:r>
              <a:rPr kumimoji="1" lang="ja-JP" altLang="en-US" dirty="0" smtClean="0"/>
              <a:t>の位相差を独立に変更可能なので、励起する</a:t>
            </a:r>
            <a:r>
              <a:rPr kumimoji="1" lang="en-US" altLang="ja-JP" dirty="0" err="1" smtClean="0"/>
              <a:t>npara</a:t>
            </a:r>
            <a:r>
              <a:rPr kumimoji="1" lang="ja-JP" altLang="en-US" dirty="0" smtClean="0"/>
              <a:t>を変化させることができます</a:t>
            </a:r>
            <a:endParaRPr kumimoji="1" lang="en-US" altLang="ja-JP" dirty="0" smtClean="0"/>
          </a:p>
          <a:p>
            <a:r>
              <a:rPr kumimoji="1" lang="ja-JP" altLang="en-US" dirty="0" smtClean="0"/>
              <a:t>また、このアンテナではコムラインアンテナと違い、トロイダル方向の電場によって、</a:t>
            </a:r>
            <a:r>
              <a:rPr kumimoji="1" lang="en-US" altLang="ja-JP" dirty="0" smtClean="0"/>
              <a:t>LHW</a:t>
            </a:r>
            <a:r>
              <a:rPr kumimoji="1" lang="ja-JP" altLang="en-US" dirty="0" err="1" smtClean="0"/>
              <a:t>を直接励起</a:t>
            </a:r>
            <a:r>
              <a:rPr kumimoji="1" lang="ja-JP" altLang="en-US" dirty="0" smtClean="0"/>
              <a:t>可能であるという利点があります。</a:t>
            </a:r>
            <a:endParaRPr kumimoji="1" lang="ja-JP" altLang="en-US" dirty="0"/>
          </a:p>
        </p:txBody>
      </p:sp>
      <p:sp>
        <p:nvSpPr>
          <p:cNvPr id="4" name="スライド番号プレースホルダ 3"/>
          <p:cNvSpPr>
            <a:spLocks noGrp="1"/>
          </p:cNvSpPr>
          <p:nvPr>
            <p:ph type="sldNum" sz="quarter" idx="10"/>
          </p:nvPr>
        </p:nvSpPr>
        <p:spPr/>
        <p:txBody>
          <a:bodyPr/>
          <a:lstStyle/>
          <a:p>
            <a:fld id="{5B65F35E-E663-494D-8EEB-DB19C6DFDF52}" type="slidenum">
              <a:rPr lang="ja-JP" altLang="en-US" smtClean="0">
                <a:solidFill>
                  <a:prstClr val="black"/>
                </a:solidFill>
              </a:rPr>
              <a:pPr/>
              <a:t>8</a:t>
            </a:fld>
            <a:endParaRPr lang="ja-JP"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28CEB2-2097-477F-9400-2A61C0837D6F}" type="slidenum">
              <a:rPr lang="ja-JP" altLang="en-US" smtClean="0">
                <a:solidFill>
                  <a:prstClr val="black"/>
                </a:solidFill>
              </a:rPr>
              <a:pPr/>
              <a:t>28</a:t>
            </a:fld>
            <a:endParaRPr lang="ja-JP" altLang="en-US" dirty="0">
              <a:solidFill>
                <a:prstClr val="black"/>
              </a:solidFill>
            </a:endParaRPr>
          </a:p>
        </p:txBody>
      </p:sp>
    </p:spTree>
    <p:extLst>
      <p:ext uri="{BB962C8B-B14F-4D97-AF65-F5344CB8AC3E}">
        <p14:creationId xmlns:p14="http://schemas.microsoft.com/office/powerpoint/2010/main" val="3459391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0600" y="766763"/>
            <a:ext cx="5118100" cy="3838575"/>
          </a:xfrm>
        </p:spPr>
      </p:sp>
      <p:sp>
        <p:nvSpPr>
          <p:cNvPr id="3" name="ノート プレースホルダ 2"/>
          <p:cNvSpPr>
            <a:spLocks noGrp="1"/>
          </p:cNvSpPr>
          <p:nvPr>
            <p:ph type="body" idx="1"/>
          </p:nvPr>
        </p:nvSpPr>
        <p:spPr/>
        <p:txBody>
          <a:bodyPr>
            <a:normAutofit/>
          </a:bodyPr>
          <a:lstStyle/>
          <a:p>
            <a:r>
              <a:rPr kumimoji="1" lang="en-US" altLang="ja-JP" dirty="0" smtClean="0"/>
              <a:t>SX</a:t>
            </a:r>
            <a:r>
              <a:rPr kumimoji="1" lang="ja-JP" altLang="en-US" dirty="0" smtClean="0"/>
              <a:t>モジュレーションの位相から推定される速いロスは、本当に軌道損失であるかどうかを考察します。</a:t>
            </a:r>
            <a:endParaRPr kumimoji="1" lang="en-US" altLang="ja-JP" dirty="0" smtClean="0"/>
          </a:p>
          <a:p>
            <a:r>
              <a:rPr kumimoji="1" lang="en-US" altLang="ja-JP" dirty="0" smtClean="0"/>
              <a:t>Fokker-Planck</a:t>
            </a:r>
            <a:r>
              <a:rPr kumimoji="1" lang="ja-JP" altLang="en-US" dirty="0" smtClean="0"/>
              <a:t>コードで軌道損失の大きさを計算すると、</a:t>
            </a:r>
            <a:r>
              <a:rPr kumimoji="1" lang="en-US" altLang="ja-JP" dirty="0" smtClean="0"/>
              <a:t>10kA</a:t>
            </a:r>
            <a:r>
              <a:rPr kumimoji="1" lang="ja-JP" altLang="en-US" dirty="0" smtClean="0"/>
              <a:t>のプラズマ電流では、規格化した小半径で</a:t>
            </a:r>
            <a:r>
              <a:rPr kumimoji="1" lang="en-US" altLang="ja-JP" dirty="0" smtClean="0"/>
              <a:t>0.2</a:t>
            </a:r>
            <a:r>
              <a:rPr kumimoji="1" lang="ja-JP" altLang="en-US" dirty="0" smtClean="0"/>
              <a:t>以上という広い範囲で軌道損失が支配的になっていることが分かり、速いロスは軌道損失であることを強く示唆しています。</a:t>
            </a:r>
            <a:endParaRPr kumimoji="1" lang="en-US" altLang="ja-JP" dirty="0" smtClean="0"/>
          </a:p>
          <a:p>
            <a:r>
              <a:rPr kumimoji="1" lang="ja-JP" altLang="en-US" dirty="0" smtClean="0"/>
              <a:t>このロスはプラズマ電流が</a:t>
            </a:r>
            <a:r>
              <a:rPr kumimoji="1" lang="en-US" altLang="ja-JP" dirty="0" smtClean="0"/>
              <a:t>50kA</a:t>
            </a:r>
            <a:r>
              <a:rPr kumimoji="1" lang="ja-JP" altLang="en-US" dirty="0" err="1" smtClean="0"/>
              <a:t>まで増えれ</a:t>
            </a:r>
            <a:r>
              <a:rPr kumimoji="1" lang="ja-JP" altLang="en-US" dirty="0" smtClean="0"/>
              <a:t>ばかなり小さくできることもわかります。</a:t>
            </a:r>
            <a:endParaRPr kumimoji="1" lang="ja-JP" altLang="en-US" dirty="0"/>
          </a:p>
        </p:txBody>
      </p:sp>
      <p:sp>
        <p:nvSpPr>
          <p:cNvPr id="4" name="スライド番号プレースホルダ 3"/>
          <p:cNvSpPr>
            <a:spLocks noGrp="1"/>
          </p:cNvSpPr>
          <p:nvPr>
            <p:ph type="sldNum" sz="quarter" idx="10"/>
          </p:nvPr>
        </p:nvSpPr>
        <p:spPr/>
        <p:txBody>
          <a:bodyPr/>
          <a:lstStyle/>
          <a:p>
            <a:fld id="{5B65F35E-E663-494D-8EEB-DB19C6DFDF52}" type="slidenum">
              <a:rPr lang="ja-JP" altLang="en-US" smtClean="0">
                <a:solidFill>
                  <a:prstClr val="black"/>
                </a:solidFill>
              </a:rPr>
              <a:pPr/>
              <a:t>39</a:t>
            </a:fld>
            <a:endParaRPr lang="ja-JP"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D1710082-DB14-474C-BD0C-F762662C0B0A}" type="slidenum">
              <a:rPr kumimoji="1" lang="ja-JP" altLang="en-US" smtClean="0"/>
              <a:t>41</a:t>
            </a:fld>
            <a:endParaRPr kumimoji="1" lang="ja-JP" altLang="en-US"/>
          </a:p>
        </p:txBody>
      </p:sp>
    </p:spTree>
    <p:extLst>
      <p:ext uri="{BB962C8B-B14F-4D97-AF65-F5344CB8AC3E}">
        <p14:creationId xmlns:p14="http://schemas.microsoft.com/office/powerpoint/2010/main" val="415115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B7CF3EB-A251-4487-ACC1-0F137A9143AF}" type="slidenum">
              <a:rPr kumimoji="1" lang="ja-JP" altLang="en-US" smtClean="0"/>
              <a:t>43</a:t>
            </a:fld>
            <a:endParaRPr kumimoji="1" lang="ja-JP" altLang="en-US" dirty="0"/>
          </a:p>
        </p:txBody>
      </p:sp>
    </p:spTree>
    <p:extLst>
      <p:ext uri="{BB962C8B-B14F-4D97-AF65-F5344CB8AC3E}">
        <p14:creationId xmlns:p14="http://schemas.microsoft.com/office/powerpoint/2010/main" val="52283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B7935D-E665-7E47-9384-055613252A2E}" type="slidenum">
              <a:rPr kumimoji="1" lang="ja-JP" altLang="en-US" smtClean="0"/>
              <a:t>44</a:t>
            </a:fld>
            <a:endParaRPr kumimoji="1" lang="ja-JP" altLang="en-US"/>
          </a:p>
        </p:txBody>
      </p:sp>
    </p:spTree>
    <p:extLst>
      <p:ext uri="{BB962C8B-B14F-4D97-AF65-F5344CB8AC3E}">
        <p14:creationId xmlns:p14="http://schemas.microsoft.com/office/powerpoint/2010/main" val="280379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0600" y="766763"/>
            <a:ext cx="5118100" cy="3838575"/>
          </a:xfrm>
        </p:spPr>
      </p:sp>
      <p:sp>
        <p:nvSpPr>
          <p:cNvPr id="3" name="ノート プレースホルダ 2"/>
          <p:cNvSpPr>
            <a:spLocks noGrp="1"/>
          </p:cNvSpPr>
          <p:nvPr>
            <p:ph type="body" idx="1"/>
          </p:nvPr>
        </p:nvSpPr>
        <p:spPr/>
        <p:txBody>
          <a:bodyPr>
            <a:normAutofit/>
          </a:bodyPr>
          <a:lstStyle/>
          <a:p>
            <a:r>
              <a:rPr kumimoji="1" lang="ja-JP" altLang="en-US" dirty="0" smtClean="0"/>
              <a:t>そこで今度は</a:t>
            </a:r>
            <a:r>
              <a:rPr kumimoji="1" lang="en-US" altLang="ja-JP" dirty="0" err="1" smtClean="0"/>
              <a:t>Ip</a:t>
            </a:r>
            <a:r>
              <a:rPr kumimoji="1" lang="ja-JP" altLang="en-US" dirty="0" smtClean="0"/>
              <a:t>を同じレベルにして、ただしその代わりに</a:t>
            </a:r>
            <a:r>
              <a:rPr kumimoji="1" lang="en-US" altLang="ja-JP" dirty="0" err="1" smtClean="0"/>
              <a:t>npara</a:t>
            </a:r>
            <a:r>
              <a:rPr kumimoji="1" lang="ja-JP" altLang="en-US" dirty="0" smtClean="0"/>
              <a:t>が大きいときにはより多いパワーを入射することで、おなじ</a:t>
            </a:r>
            <a:r>
              <a:rPr kumimoji="1" lang="en-US" altLang="ja-JP" dirty="0" err="1" smtClean="0"/>
              <a:t>Ip</a:t>
            </a:r>
            <a:r>
              <a:rPr kumimoji="1" lang="ja-JP" altLang="en-US" dirty="0" err="1" smtClean="0"/>
              <a:t>での</a:t>
            </a:r>
            <a:r>
              <a:rPr kumimoji="1" lang="en-US" altLang="ja-JP" dirty="0" smtClean="0"/>
              <a:t>HX</a:t>
            </a:r>
            <a:r>
              <a:rPr kumimoji="1" lang="ja-JP" altLang="en-US" dirty="0" smtClean="0"/>
              <a:t>スペクトルを比較した。</a:t>
            </a:r>
            <a:endParaRPr kumimoji="1" lang="en-US" altLang="ja-JP" dirty="0" smtClean="0"/>
          </a:p>
          <a:p>
            <a:r>
              <a:rPr kumimoji="1" lang="ja-JP" altLang="en-US" dirty="0" smtClean="0"/>
              <a:t>すると、やはりこの時でも</a:t>
            </a:r>
            <a:r>
              <a:rPr kumimoji="1" lang="en-US" altLang="ja-JP" dirty="0" err="1" smtClean="0"/>
              <a:t>npara</a:t>
            </a:r>
            <a:r>
              <a:rPr kumimoji="1" lang="ja-JP" altLang="en-US" dirty="0" smtClean="0"/>
              <a:t>が６より大きいときに</a:t>
            </a:r>
            <a:r>
              <a:rPr kumimoji="1" lang="en-US" altLang="ja-JP" dirty="0" smtClean="0"/>
              <a:t>HX</a:t>
            </a:r>
            <a:r>
              <a:rPr kumimoji="1" lang="ja-JP" altLang="en-US" dirty="0" smtClean="0"/>
              <a:t>放射が減少することから、</a:t>
            </a:r>
            <a:r>
              <a:rPr kumimoji="1" lang="en-US" altLang="ja-JP" dirty="0" smtClean="0"/>
              <a:t>1.5</a:t>
            </a:r>
            <a:r>
              <a:rPr kumimoji="1" lang="ja-JP" altLang="en-US" dirty="0" smtClean="0"/>
              <a:t>から</a:t>
            </a:r>
            <a:r>
              <a:rPr kumimoji="1" lang="en-US" altLang="ja-JP" dirty="0" smtClean="0"/>
              <a:t>6</a:t>
            </a:r>
            <a:r>
              <a:rPr kumimoji="1" lang="ja-JP" altLang="en-US" dirty="0" smtClean="0"/>
              <a:t>が高速電子の駆動に適していることが分かりました。</a:t>
            </a:r>
            <a:endParaRPr kumimoji="1" lang="en-US" altLang="ja-JP" dirty="0" smtClean="0"/>
          </a:p>
          <a:p>
            <a:r>
              <a:rPr kumimoji="1" lang="ja-JP" altLang="en-US" dirty="0" smtClean="0"/>
              <a:t>この時の</a:t>
            </a:r>
            <a:r>
              <a:rPr kumimoji="1" lang="en-US" altLang="ja-JP" dirty="0" smtClean="0"/>
              <a:t>HX</a:t>
            </a:r>
            <a:r>
              <a:rPr kumimoji="1" lang="ja-JP" altLang="en-US" dirty="0" smtClean="0"/>
              <a:t>の放射温度は</a:t>
            </a:r>
            <a:r>
              <a:rPr kumimoji="1" lang="en-US" altLang="ja-JP" dirty="0" smtClean="0"/>
              <a:t>3.3,5.9</a:t>
            </a:r>
            <a:r>
              <a:rPr kumimoji="1" lang="ja-JP" altLang="en-US" dirty="0" smtClean="0"/>
              <a:t>のとき、コムラインアンテナの結果と同程度になります。</a:t>
            </a:r>
            <a:endParaRPr kumimoji="1" lang="en-US" altLang="ja-JP" dirty="0" smtClean="0"/>
          </a:p>
          <a:p>
            <a:r>
              <a:rPr kumimoji="1" lang="ja-JP" altLang="en-US" dirty="0" smtClean="0"/>
              <a:t>また、この場合にもやはり</a:t>
            </a:r>
            <a:r>
              <a:rPr kumimoji="1" lang="en-US" altLang="ja-JP" dirty="0" smtClean="0"/>
              <a:t>Co</a:t>
            </a:r>
            <a:r>
              <a:rPr kumimoji="1" lang="ja-JP" altLang="en-US" dirty="0" smtClean="0"/>
              <a:t>方向の温度が</a:t>
            </a:r>
            <a:r>
              <a:rPr kumimoji="1" lang="en-US" altLang="ja-JP" dirty="0" err="1" smtClean="0"/>
              <a:t>Ctr</a:t>
            </a:r>
            <a:r>
              <a:rPr kumimoji="1" lang="ja-JP" altLang="en-US" dirty="0" smtClean="0"/>
              <a:t>方向に比べて高くなり、非対称な速度分布が形成されていることが分かりました。</a:t>
            </a:r>
            <a:endParaRPr kumimoji="1" lang="ja-JP" altLang="en-US" dirty="0"/>
          </a:p>
        </p:txBody>
      </p:sp>
      <p:sp>
        <p:nvSpPr>
          <p:cNvPr id="4" name="スライド番号プレースホルダ 3"/>
          <p:cNvSpPr>
            <a:spLocks noGrp="1"/>
          </p:cNvSpPr>
          <p:nvPr>
            <p:ph type="sldNum" sz="quarter" idx="10"/>
          </p:nvPr>
        </p:nvSpPr>
        <p:spPr/>
        <p:txBody>
          <a:bodyPr/>
          <a:lstStyle/>
          <a:p>
            <a:fld id="{5B65F35E-E663-494D-8EEB-DB19C6DFDF52}" type="slidenum">
              <a:rPr lang="ja-JP" altLang="en-US" smtClean="0">
                <a:solidFill>
                  <a:prstClr val="black"/>
                </a:solidFill>
              </a:rPr>
              <a:pPr/>
              <a:t>10</a:t>
            </a:fld>
            <a:endParaRPr lang="ja-JP"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lIns="99048" tIns="49524" rIns="99048" bIns="49524"/>
          <a:lstStyle/>
          <a:p>
            <a:pPr lvl="0"/>
            <a:endParaRPr/>
          </a:p>
        </p:txBody>
      </p:sp>
      <p:sp>
        <p:nvSpPr>
          <p:cNvPr id="223" name="Shape 223"/>
          <p:cNvSpPr>
            <a:spLocks noGrp="1"/>
          </p:cNvSpPr>
          <p:nvPr>
            <p:ph type="body" sz="quarter" idx="1"/>
          </p:nvPr>
        </p:nvSpPr>
        <p:spPr>
          <a:prstGeom prst="rect">
            <a:avLst/>
          </a:prstGeom>
        </p:spPr>
        <p:txBody>
          <a:bodyPr/>
          <a:lstStyle/>
          <a:p>
            <a:pPr lvl="0">
              <a:defRPr sz="1800"/>
            </a:pPr>
            <a:r>
              <a:rPr/>
              <a:t>次に、真空及びプラズマ中への入射のシミュレーションを行いました。</a:t>
            </a:r>
          </a:p>
          <a:p>
            <a:pPr lvl="0">
              <a:defRPr sz="1800"/>
            </a:pPr>
            <a:r>
              <a:rPr/>
              <a:t>プラズマについては一様の磁場、密度を仮定し冷たいプラズマの比誘電率テンソルを適用しました。</a:t>
            </a:r>
          </a:p>
          <a:p>
            <a:pPr lvl="0">
              <a:defRPr sz="1800"/>
            </a:pPr>
            <a:r>
              <a:rPr/>
              <a:t>左上段は真空入射時のトロイダル方向の電場Ezの分布を示しています。</a:t>
            </a:r>
          </a:p>
          <a:p>
            <a:pPr lvl="0">
              <a:defRPr sz="1800"/>
            </a:pPr>
            <a:r>
              <a:rPr/>
              <a:t>エレメントあたりの位相差も約60度と実際のアンテナと一致しています。</a:t>
            </a:r>
          </a:p>
          <a:p>
            <a:pPr lvl="0">
              <a:defRPr sz="1800"/>
            </a:pPr>
            <a:endParaRPr/>
          </a:p>
          <a:p>
            <a:pPr lvl="0">
              <a:defRPr sz="1800"/>
            </a:pPr>
            <a:r>
              <a:rPr/>
              <a:t>左中段は冷たいプラズマ中への入射、左下段は中段の状態からさらにプラズマをアンテナから20mm離してシミュレーションを行いました。</a:t>
            </a:r>
          </a:p>
          <a:p>
            <a:pPr lvl="0">
              <a:defRPr sz="1800"/>
            </a:pPr>
            <a:r>
              <a:rPr/>
              <a:t>プラズマ境界をアンテナから離したほうがよりプラズマ中にLHWが伝播していることがわかります。</a:t>
            </a:r>
          </a:p>
          <a:p>
            <a:pPr lvl="0">
              <a:defRPr sz="1800"/>
            </a:pPr>
            <a:r>
              <a:rPr/>
              <a:t>右図はそれぞれの場合でアンテナ前面から5.5mmの位置でのEzをフーリエ変換した波数スペクトルです。</a:t>
            </a:r>
          </a:p>
          <a:p>
            <a:pPr lvl="0">
              <a:defRPr sz="1800"/>
            </a:pPr>
            <a:r>
              <a:rPr/>
              <a:t>赤、青、緑はそれぞれ真空、プラズマ、プラズマを20mm離した時のスペクトルです。</a:t>
            </a:r>
          </a:p>
          <a:p>
            <a:pPr lvl="0">
              <a:defRPr sz="1800"/>
            </a:pPr>
            <a:r>
              <a:rPr sz="1300"/>
              <a:t>プラズマの存在下で波数スペクトルが劣化し、その劣化の度合はアンテナとプラズマとの距離に依存していることがわかりました。</a:t>
            </a:r>
          </a:p>
          <a:p>
            <a:pPr lvl="0">
              <a:defRPr sz="1800"/>
            </a:pPr>
            <a:r>
              <a:rPr/>
              <a:t>(次スライドへ)%%%%%%%%%%%%%%%%%%%%%%%%%%%%%</a:t>
            </a:r>
          </a:p>
          <a:p>
            <a:pPr lvl="0">
              <a:defRPr sz="1800"/>
            </a:pPr>
            <a:endParaRPr sz="1300"/>
          </a:p>
          <a:p>
            <a:pPr lvl="0">
              <a:defRPr sz="1800"/>
            </a:pPr>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10082-DB14-474C-BD0C-F762662C0B0A}" type="slidenum">
              <a:rPr kumimoji="1" lang="ja-JP" altLang="en-US" smtClean="0"/>
              <a:t>19</a:t>
            </a:fld>
            <a:endParaRPr kumimoji="1" lang="ja-JP" altLang="en-US"/>
          </a:p>
        </p:txBody>
      </p:sp>
    </p:spTree>
    <p:extLst>
      <p:ext uri="{BB962C8B-B14F-4D97-AF65-F5344CB8AC3E}">
        <p14:creationId xmlns:p14="http://schemas.microsoft.com/office/powerpoint/2010/main" val="387835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lIns="99048" tIns="49524" rIns="99048" bIns="49524"/>
          <a:lstStyle/>
          <a:p>
            <a:pPr lvl="0"/>
            <a:endParaRPr/>
          </a:p>
        </p:txBody>
      </p:sp>
      <p:sp>
        <p:nvSpPr>
          <p:cNvPr id="473" name="Shape 473"/>
          <p:cNvSpPr>
            <a:spLocks noGrp="1"/>
          </p:cNvSpPr>
          <p:nvPr>
            <p:ph type="body" sz="quarter" idx="1"/>
          </p:nvPr>
        </p:nvSpPr>
        <p:spPr>
          <a:prstGeom prst="rect">
            <a:avLst/>
          </a:prstGeom>
        </p:spPr>
        <p:txBody>
          <a:bodyPr/>
          <a:lstStyle/>
          <a:p>
            <a:pPr defTabSz="495239">
              <a:lnSpc>
                <a:spcPct val="125000"/>
              </a:lnSpc>
              <a:defRPr sz="1800"/>
            </a:pPr>
            <a:r>
              <a:rPr sz="1300">
                <a:latin typeface="Avenir Roman"/>
                <a:ea typeface="Avenir Roman"/>
                <a:cs typeface="Avenir Roman"/>
                <a:sym typeface="Avenir Roman"/>
              </a:rPr>
              <a:t>次に、励起されるLHWについてトロイダル方向の電場Ezの分布を比較します。</a:t>
            </a:r>
          </a:p>
          <a:p>
            <a:pPr defTabSz="495239">
              <a:lnSpc>
                <a:spcPct val="125000"/>
              </a:lnSpc>
              <a:defRPr sz="1800"/>
            </a:pPr>
            <a:r>
              <a:rPr sz="1300">
                <a:latin typeface="Avenir Roman"/>
                <a:ea typeface="Avenir Roman"/>
                <a:cs typeface="Avenir Roman"/>
                <a:sym typeface="Avenir Roman"/>
              </a:rPr>
              <a:t>上段は現在のリミター端の位置R-585mmであり、中段が今回最適化されたリミター位置であるR-550mmの場合です。</a:t>
            </a:r>
          </a:p>
          <a:p>
            <a:pPr defTabSz="495239">
              <a:lnSpc>
                <a:spcPct val="125000"/>
              </a:lnSpc>
              <a:defRPr sz="1800"/>
            </a:pPr>
            <a:r>
              <a:rPr sz="1300">
                <a:latin typeface="Avenir Roman"/>
                <a:ea typeface="Avenir Roman"/>
                <a:cs typeface="Avenir Roman"/>
                <a:sym typeface="Avenir Roman"/>
              </a:rPr>
              <a:t>現在のリミター位置ではパワーが減衰しきって数エレメント程度からしか波を励起できておらずさらにリミターでの反射も発生しているのに対し、R=550mmでは最後のエレメントまで波を励起できている様子がわかります。</a:t>
            </a:r>
          </a:p>
          <a:p>
            <a:pPr defTabSz="495239">
              <a:lnSpc>
                <a:spcPct val="125000"/>
              </a:lnSpc>
              <a:defRPr sz="1800"/>
            </a:pPr>
            <a:r>
              <a:rPr sz="1300">
                <a:latin typeface="Avenir Roman"/>
                <a:ea typeface="Avenir Roman"/>
                <a:cs typeface="Avenir Roman"/>
                <a:sym typeface="Avenir Roman"/>
              </a:rPr>
              <a:t>また、波数スペクトルをみるかぎりR-550mmのとき反射波は1/10以下で無視できる程度ですが仮にこの微小な反射波も抑えたいならばリミターをz方向に7.5cm程度移動させればよいことがわかりました。</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まずグリルアンテナと</a:t>
            </a:r>
            <a:r>
              <a:rPr kumimoji="1" lang="en-US" altLang="ja-JP" dirty="0" smtClean="0"/>
              <a:t>CCC</a:t>
            </a:r>
            <a:r>
              <a:rPr kumimoji="1" lang="ja-JP" altLang="en-US" dirty="0" smtClean="0"/>
              <a:t>アンテナでの電流駆動、反電流駆動の測定を行いました。</a:t>
            </a:r>
            <a:endParaRPr kumimoji="1" lang="en-US" altLang="ja-JP" dirty="0" smtClean="0"/>
          </a:p>
          <a:p>
            <a:r>
              <a:rPr kumimoji="1" lang="ja-JP" altLang="en-US" dirty="0" smtClean="0"/>
              <a:t>左上の図は測定の概念図で、</a:t>
            </a:r>
            <a:r>
              <a:rPr kumimoji="1" lang="en-US" altLang="ja-JP" dirty="0" smtClean="0"/>
              <a:t>2</a:t>
            </a:r>
            <a:r>
              <a:rPr kumimoji="1" lang="ja-JP" altLang="en-US" dirty="0" smtClean="0"/>
              <a:t>方向同時測定型硬</a:t>
            </a:r>
            <a:r>
              <a:rPr kumimoji="1" lang="en-US" altLang="ja-JP" dirty="0" smtClean="0"/>
              <a:t>X</a:t>
            </a:r>
            <a:r>
              <a:rPr kumimoji="1" lang="ja-JP" altLang="en-US" dirty="0" smtClean="0"/>
              <a:t>線測定装置で、プラズマ中心を測定しています。</a:t>
            </a:r>
            <a:endParaRPr kumimoji="1" lang="en-US" altLang="ja-JP" dirty="0" smtClean="0"/>
          </a:p>
          <a:p>
            <a:r>
              <a:rPr kumimoji="1" lang="ja-JP" altLang="en-US" dirty="0" smtClean="0"/>
              <a:t>右上が測定した際の典型的な放電波形です。</a:t>
            </a:r>
            <a:endParaRPr kumimoji="1" lang="en-US" altLang="ja-JP" dirty="0" smtClean="0"/>
          </a:p>
          <a:p>
            <a:r>
              <a:rPr kumimoji="1" lang="ja-JP" altLang="en-US" dirty="0" smtClean="0"/>
              <a:t>上からプラズマ電流、線積分電子密度、</a:t>
            </a:r>
            <a:r>
              <a:rPr kumimoji="1" lang="en-US" altLang="ja-JP" dirty="0" smtClean="0"/>
              <a:t>LHW</a:t>
            </a:r>
            <a:r>
              <a:rPr kumimoji="1" lang="ja-JP" altLang="en-US" dirty="0" smtClean="0"/>
              <a:t>パワーを表します。</a:t>
            </a:r>
            <a:endParaRPr kumimoji="1" lang="en-US" altLang="ja-JP" dirty="0" smtClean="0"/>
          </a:p>
          <a:p>
            <a:r>
              <a:rPr kumimoji="1" lang="ja-JP" altLang="en-US" dirty="0" smtClean="0"/>
              <a:t>下の図はそれぞれグリルアンテナと</a:t>
            </a:r>
            <a:r>
              <a:rPr kumimoji="1" lang="en-US" altLang="ja-JP" dirty="0" smtClean="0"/>
              <a:t>CCC</a:t>
            </a:r>
            <a:r>
              <a:rPr kumimoji="1" lang="ja-JP" altLang="en-US" dirty="0" smtClean="0"/>
              <a:t>アンテナの放射のエネルギースペクトルです。</a:t>
            </a:r>
            <a:endParaRPr kumimoji="1" lang="en-US" altLang="ja-JP" dirty="0" smtClean="0"/>
          </a:p>
          <a:p>
            <a:r>
              <a:rPr kumimoji="1" lang="ja-JP" altLang="en-US" dirty="0" smtClean="0"/>
              <a:t>黒色が電流駆動方向、赤色が反電流駆動方向を表しています。</a:t>
            </a:r>
            <a:endParaRPr kumimoji="1" lang="en-US" altLang="ja-JP" dirty="0" smtClean="0"/>
          </a:p>
          <a:p>
            <a:r>
              <a:rPr kumimoji="1" lang="ja-JP" altLang="en-US" dirty="0" smtClean="0"/>
              <a:t>グリルアンテナでは、</a:t>
            </a:r>
            <a:r>
              <a:rPr kumimoji="1" lang="en-US" altLang="ja-JP" dirty="0" smtClean="0"/>
              <a:t>Co</a:t>
            </a:r>
            <a:r>
              <a:rPr kumimoji="1" lang="ja-JP" altLang="en-US" dirty="0" smtClean="0"/>
              <a:t>方向と</a:t>
            </a:r>
            <a:r>
              <a:rPr kumimoji="1" lang="en-US" altLang="ja-JP" dirty="0" err="1" smtClean="0"/>
              <a:t>Ctr</a:t>
            </a:r>
            <a:r>
              <a:rPr kumimoji="1" lang="ja-JP" altLang="en-US" dirty="0" smtClean="0"/>
              <a:t>方向で、</a:t>
            </a:r>
            <a:r>
              <a:rPr kumimoji="1" lang="en-US" altLang="ja-JP" dirty="0" smtClean="0"/>
              <a:t>2</a:t>
            </a:r>
            <a:r>
              <a:rPr kumimoji="1" lang="ja-JP" altLang="en-US" dirty="0" smtClean="0"/>
              <a:t>倍程度の差で、</a:t>
            </a:r>
            <a:r>
              <a:rPr kumimoji="1" lang="en-US" altLang="ja-JP" dirty="0" smtClean="0"/>
              <a:t>CCC</a:t>
            </a:r>
            <a:r>
              <a:rPr kumimoji="1" lang="ja-JP" altLang="en-US" dirty="0" smtClean="0"/>
              <a:t>アンテナでは</a:t>
            </a:r>
            <a:r>
              <a:rPr kumimoji="1" lang="en-US" altLang="ja-JP" dirty="0" smtClean="0"/>
              <a:t>10</a:t>
            </a:r>
            <a:r>
              <a:rPr kumimoji="1" lang="ja-JP" altLang="en-US" dirty="0" smtClean="0"/>
              <a:t>倍以上の放射量の差があります。</a:t>
            </a:r>
            <a:endParaRPr kumimoji="1" lang="en-US" altLang="ja-JP" dirty="0" smtClean="0"/>
          </a:p>
          <a:p>
            <a:r>
              <a:rPr kumimoji="1" lang="ja-JP" altLang="en-US" dirty="0" smtClean="0"/>
              <a:t>これはグリルアンテナではアンテナの特性上反電流駆動方向に進む波が存在するため、反電流駆動方向にも高速電子が存在することを示しており、</a:t>
            </a:r>
            <a:endParaRPr kumimoji="1" lang="en-US" altLang="ja-JP" dirty="0" smtClean="0"/>
          </a:p>
          <a:p>
            <a:r>
              <a:rPr kumimoji="1" lang="en-US" altLang="ja-JP" dirty="0" smtClean="0"/>
              <a:t>CCC</a:t>
            </a:r>
            <a:r>
              <a:rPr kumimoji="1" lang="ja-JP" altLang="en-US" dirty="0" smtClean="0"/>
              <a:t>アンテナでは反電流駆動方向の高速電子はほぼ存在せずに、相対論的効果によって放射される電流駆動方向に動いている電子が出す硬</a:t>
            </a:r>
            <a:r>
              <a:rPr kumimoji="1" lang="en-US" altLang="ja-JP" dirty="0" smtClean="0"/>
              <a:t>X</a:t>
            </a:r>
            <a:r>
              <a:rPr kumimoji="1" lang="ja-JP" altLang="en-US" dirty="0" smtClean="0"/>
              <a:t>線を測定していると考えられます。</a:t>
            </a:r>
            <a:endParaRPr kumimoji="1" lang="en-US" altLang="ja-JP" dirty="0" smtClean="0"/>
          </a:p>
          <a:p>
            <a:r>
              <a:rPr kumimoji="1" lang="ja-JP" altLang="en-US" dirty="0" smtClean="0"/>
              <a:t>よって、</a:t>
            </a:r>
            <a:r>
              <a:rPr kumimoji="1" lang="en-US" altLang="ja-JP" dirty="0" smtClean="0"/>
              <a:t>CCC</a:t>
            </a:r>
            <a:r>
              <a:rPr kumimoji="1" lang="ja-JP" altLang="en-US" dirty="0" smtClean="0"/>
              <a:t>アンテナの方が電流駆動効率は良いと考えられます。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3DFCE7A-EDB9-4678-B2C7-B771D5C21738}"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89681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25</a:t>
            </a:r>
            <a:r>
              <a:rPr kumimoji="1" lang="ja-JP" altLang="en-US" dirty="0" smtClean="0"/>
              <a:t>点の硬</a:t>
            </a:r>
            <a:r>
              <a:rPr kumimoji="1" lang="en-US" altLang="ja-JP" dirty="0" smtClean="0"/>
              <a:t>X</a:t>
            </a:r>
            <a:r>
              <a:rPr kumimoji="1" lang="ja-JP" altLang="en-US" dirty="0" smtClean="0"/>
              <a:t>線の分布計測のアーベル変換後の結果を左側に示します。</a:t>
            </a:r>
            <a:endParaRPr kumimoji="1" lang="en-US" altLang="ja-JP" dirty="0" smtClean="0"/>
          </a:p>
          <a:p>
            <a:r>
              <a:rPr kumimoji="1" lang="ja-JP" altLang="en-US" dirty="0" smtClean="0"/>
              <a:t>右側に示した</a:t>
            </a:r>
            <a:r>
              <a:rPr kumimoji="1" lang="en-US" altLang="ja-JP" dirty="0" smtClean="0"/>
              <a:t>TST-2</a:t>
            </a:r>
            <a:r>
              <a:rPr kumimoji="1" lang="ja-JP" altLang="en-US" dirty="0" smtClean="0"/>
              <a:t>プラズマの平衡計算の電流密度と電子とイオンの流速と熱速度の比の結果を示します。</a:t>
            </a:r>
            <a:endParaRPr kumimoji="1" lang="en-US" altLang="ja-JP" dirty="0" smtClean="0"/>
          </a:p>
          <a:p>
            <a:r>
              <a:rPr kumimoji="1" lang="ja-JP" altLang="en-US" dirty="0" smtClean="0"/>
              <a:t>まずエネルギー範囲を変えて測定を行っていますが、時間発展によって放射量は増加しますが、放射の分布に変化はありません。</a:t>
            </a:r>
            <a:endParaRPr kumimoji="1" lang="en-US" altLang="ja-JP" dirty="0" smtClean="0"/>
          </a:p>
          <a:p>
            <a:r>
              <a:rPr kumimoji="1" lang="ja-JP" altLang="en-US" dirty="0" smtClean="0"/>
              <a:t>そして</a:t>
            </a:r>
            <a:r>
              <a:rPr kumimoji="1" lang="en-US" altLang="ja-JP" dirty="0" smtClean="0"/>
              <a:t>50</a:t>
            </a:r>
            <a:r>
              <a:rPr kumimoji="1" lang="ja-JP" altLang="en-US" dirty="0" smtClean="0"/>
              <a:t>～</a:t>
            </a:r>
            <a:r>
              <a:rPr kumimoji="1" lang="en-US" altLang="ja-JP" dirty="0" smtClean="0"/>
              <a:t>100keV</a:t>
            </a:r>
            <a:r>
              <a:rPr kumimoji="1" lang="ja-JP" altLang="en-US" dirty="0" smtClean="0"/>
              <a:t>の結果で、</a:t>
            </a:r>
            <a:r>
              <a:rPr kumimoji="1" lang="en-US" altLang="ja-JP" dirty="0" smtClean="0"/>
              <a:t>520 mm</a:t>
            </a:r>
            <a:r>
              <a:rPr kumimoji="1" lang="ja-JP" altLang="en-US" dirty="0" smtClean="0"/>
              <a:t>付近に放射が多くそこからプラズマの内側に行くに従って、滑らかに低下しています。</a:t>
            </a:r>
            <a:endParaRPr kumimoji="1" lang="en-US" altLang="ja-JP" dirty="0" smtClean="0"/>
          </a:p>
          <a:p>
            <a:r>
              <a:rPr kumimoji="1" lang="ja-JP" altLang="en-US" dirty="0" smtClean="0"/>
              <a:t>次に</a:t>
            </a:r>
            <a:r>
              <a:rPr kumimoji="1" lang="en-US" altLang="ja-JP" dirty="0" smtClean="0"/>
              <a:t>50</a:t>
            </a:r>
            <a:r>
              <a:rPr kumimoji="1" lang="ja-JP" altLang="en-US" dirty="0" smtClean="0"/>
              <a:t>～</a:t>
            </a:r>
            <a:r>
              <a:rPr kumimoji="1" lang="en-US" altLang="ja-JP" dirty="0" smtClean="0"/>
              <a:t>200keV</a:t>
            </a:r>
            <a:r>
              <a:rPr kumimoji="1" lang="ja-JP" altLang="en-US" dirty="0" smtClean="0"/>
              <a:t>で解析した結果を見ると径方向外側の放射が更に大きくなっています。</a:t>
            </a:r>
            <a:endParaRPr kumimoji="1" lang="en-US" altLang="ja-JP" dirty="0" smtClean="0"/>
          </a:p>
          <a:p>
            <a:r>
              <a:rPr kumimoji="1" lang="ja-JP" altLang="en-US" dirty="0" smtClean="0"/>
              <a:t>前スライドで話した分解能の悪化による放射量の増加も多少あるかもしれませんが、一番外側や内側の部分の放射が少ないことから</a:t>
            </a:r>
            <a:endParaRPr kumimoji="1" lang="en-US" altLang="ja-JP" dirty="0" smtClean="0"/>
          </a:p>
          <a:p>
            <a:r>
              <a:rPr kumimoji="1" lang="ja-JP" altLang="en-US" dirty="0" smtClean="0"/>
              <a:t>この</a:t>
            </a:r>
            <a:r>
              <a:rPr kumimoji="1" lang="en-US" altLang="ja-JP" dirty="0" smtClean="0"/>
              <a:t>520mm</a:t>
            </a:r>
            <a:r>
              <a:rPr kumimoji="1" lang="ja-JP" altLang="en-US" dirty="0" smtClean="0"/>
              <a:t>付近の上昇に対する寄与は大きくないと考えられます。</a:t>
            </a:r>
            <a:endParaRPr kumimoji="1" lang="en-US" altLang="ja-JP" dirty="0" smtClean="0"/>
          </a:p>
          <a:p>
            <a:r>
              <a:rPr kumimoji="1" lang="ja-JP" altLang="en-US" dirty="0" smtClean="0"/>
              <a:t>ここで右側に示した</a:t>
            </a:r>
            <a:r>
              <a:rPr kumimoji="1" lang="en-US" altLang="ja-JP" dirty="0" smtClean="0"/>
              <a:t>TST-2</a:t>
            </a:r>
            <a:r>
              <a:rPr kumimoji="1" lang="ja-JP" altLang="en-US" dirty="0" smtClean="0"/>
              <a:t>プラズマの平衡計算の結果と比較してみると、</a:t>
            </a:r>
            <a:endParaRPr kumimoji="1" lang="en-US" altLang="ja-JP" dirty="0" smtClean="0"/>
          </a:p>
          <a:p>
            <a:r>
              <a:rPr kumimoji="1" lang="ja-JP" altLang="en-US" dirty="0" smtClean="0"/>
              <a:t>平衡計算では電流密度のピークは</a:t>
            </a:r>
            <a:r>
              <a:rPr kumimoji="1" lang="en-US" altLang="ja-JP" dirty="0" smtClean="0"/>
              <a:t>450 mm</a:t>
            </a:r>
            <a:r>
              <a:rPr kumimoji="1" lang="ja-JP" altLang="en-US" dirty="0" smtClean="0"/>
              <a:t>付近にあり、電子の流速と熱速度の比は</a:t>
            </a:r>
            <a:r>
              <a:rPr kumimoji="1" lang="en-US" altLang="ja-JP" dirty="0" smtClean="0"/>
              <a:t>550mm</a:t>
            </a:r>
            <a:r>
              <a:rPr kumimoji="1" lang="ja-JP" altLang="en-US" dirty="0" smtClean="0"/>
              <a:t>付近にあります。</a:t>
            </a:r>
            <a:endParaRPr kumimoji="1" lang="en-US" altLang="ja-JP" dirty="0" smtClean="0"/>
          </a:p>
          <a:p>
            <a:r>
              <a:rPr kumimoji="1" lang="ja-JP" altLang="en-US" dirty="0" smtClean="0"/>
              <a:t>この結果は電流駆動を担う電子の中でも高速な成分は径方向の外側に存在するということを示します。</a:t>
            </a:r>
            <a:endParaRPr kumimoji="1" lang="en-US" altLang="ja-JP" dirty="0" smtClean="0"/>
          </a:p>
          <a:p>
            <a:r>
              <a:rPr kumimoji="1" lang="ja-JP" altLang="en-US" dirty="0" smtClean="0"/>
              <a:t>ここで実際の測定結果と比較をしてみると、高いエネルギー範囲での測定結果は径方向外側の放射が顕著に大きい</a:t>
            </a:r>
            <a:endParaRPr kumimoji="1" lang="en-US" altLang="ja-JP" dirty="0" smtClean="0"/>
          </a:p>
          <a:p>
            <a:r>
              <a:rPr kumimoji="1" lang="ja-JP" altLang="en-US" dirty="0" smtClean="0"/>
              <a:t>というのはつまり電流駆動を担う電子の中でも高いエネルギーを持つものは外側に多く存在することを示唆していると考えられ、</a:t>
            </a:r>
            <a:endParaRPr kumimoji="1" lang="en-US" altLang="ja-JP" dirty="0" smtClean="0"/>
          </a:p>
          <a:p>
            <a:r>
              <a:rPr kumimoji="1" lang="ja-JP" altLang="en-US" dirty="0" smtClean="0"/>
              <a:t>平衡計算の結果と一致します。</a:t>
            </a:r>
            <a:endParaRPr kumimoji="1" lang="en-US" altLang="ja-JP" dirty="0" smtClean="0"/>
          </a:p>
          <a:p>
            <a:r>
              <a:rPr kumimoji="1" lang="ja-JP" altLang="en-US" dirty="0" smtClean="0"/>
              <a:t>よってこの硬</a:t>
            </a:r>
            <a:r>
              <a:rPr kumimoji="1" lang="en-US" altLang="ja-JP" dirty="0" smtClean="0"/>
              <a:t>X</a:t>
            </a:r>
            <a:r>
              <a:rPr kumimoji="1" lang="ja-JP" altLang="en-US" dirty="0" smtClean="0"/>
              <a:t>線の計測によって電流を担っている高速電子の計測が出来たと考えられます。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3DFCE7A-EDB9-4678-B2C7-B771D5C21738}"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34449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次にトロイダル磁場を変化させた時の測定結果を示します。</a:t>
            </a:r>
            <a:endParaRPr kumimoji="1" lang="en-US" altLang="ja-JP" dirty="0" smtClean="0"/>
          </a:p>
          <a:p>
            <a:r>
              <a:rPr kumimoji="1" lang="ja-JP" altLang="en-US" dirty="0" smtClean="0"/>
              <a:t>左下がトロイダル磁場を変化させた時の</a:t>
            </a:r>
            <a:r>
              <a:rPr kumimoji="1" lang="en-US" altLang="ja-JP" dirty="0" smtClean="0"/>
              <a:t>25</a:t>
            </a:r>
            <a:r>
              <a:rPr kumimoji="1" lang="ja-JP" altLang="en-US" dirty="0" smtClean="0"/>
              <a:t>点径方向分布です。</a:t>
            </a:r>
            <a:endParaRPr kumimoji="1" lang="en-US" altLang="ja-JP" dirty="0" smtClean="0"/>
          </a:p>
          <a:p>
            <a:r>
              <a:rPr kumimoji="1" lang="ja-JP" altLang="en-US" dirty="0" smtClean="0"/>
              <a:t>右上に</a:t>
            </a:r>
            <a:r>
              <a:rPr kumimoji="1" lang="en-US" altLang="ja-JP" dirty="0" smtClean="0"/>
              <a:t>40</a:t>
            </a:r>
            <a:r>
              <a:rPr kumimoji="1" lang="ja-JP" altLang="en-US" dirty="0" smtClean="0"/>
              <a:t>～</a:t>
            </a:r>
            <a:r>
              <a:rPr kumimoji="1" lang="en-US" altLang="ja-JP" dirty="0" smtClean="0"/>
              <a:t>50 </a:t>
            </a:r>
            <a:r>
              <a:rPr kumimoji="1" lang="en-US" altLang="ja-JP" dirty="0" err="1" smtClean="0"/>
              <a:t>ms</a:t>
            </a:r>
            <a:r>
              <a:rPr kumimoji="1" lang="ja-JP" altLang="en-US" dirty="0" err="1" smtClean="0"/>
              <a:t>の硬</a:t>
            </a:r>
            <a:r>
              <a:rPr kumimoji="1" lang="en-US" altLang="ja-JP" dirty="0" smtClean="0"/>
              <a:t>X</a:t>
            </a:r>
            <a:r>
              <a:rPr kumimoji="1" lang="ja-JP" altLang="en-US" dirty="0" smtClean="0"/>
              <a:t>線放射量、プラズマ電流、</a:t>
            </a:r>
            <a:endParaRPr kumimoji="1" lang="en-US" altLang="ja-JP" dirty="0" smtClean="0"/>
          </a:p>
          <a:p>
            <a:r>
              <a:rPr kumimoji="1" lang="ja-JP" altLang="en-US" dirty="0" smtClean="0"/>
              <a:t>最大プラズマ電流、その時の硬</a:t>
            </a:r>
            <a:r>
              <a:rPr kumimoji="1" lang="en-US" altLang="ja-JP" dirty="0" smtClean="0"/>
              <a:t>X</a:t>
            </a:r>
            <a:r>
              <a:rPr kumimoji="1" lang="ja-JP" altLang="en-US" dirty="0" smtClean="0"/>
              <a:t>線の放射量のグラフを示します。</a:t>
            </a:r>
            <a:endParaRPr kumimoji="1" lang="en-US" altLang="ja-JP" dirty="0" smtClean="0"/>
          </a:p>
          <a:p>
            <a:r>
              <a:rPr kumimoji="1" lang="ja-JP" altLang="en-US" dirty="0" smtClean="0"/>
              <a:t>この測定結果から次の２点が分かります。</a:t>
            </a:r>
            <a:endParaRPr kumimoji="1" lang="en-US" altLang="ja-JP" dirty="0" smtClean="0"/>
          </a:p>
          <a:p>
            <a:pPr defTabSz="990478" eaLnBrk="1" fontAlgn="auto" hangingPunct="1">
              <a:spcBef>
                <a:spcPts val="0"/>
              </a:spcBef>
              <a:spcAft>
                <a:spcPts val="0"/>
              </a:spcAft>
              <a:defRPr/>
            </a:pPr>
            <a:r>
              <a:rPr kumimoji="1" lang="ja-JP" altLang="en-US" dirty="0" smtClean="0"/>
              <a:t>トロイダル磁場が大きいほど硬</a:t>
            </a:r>
            <a:r>
              <a:rPr kumimoji="1" lang="en-US" altLang="ja-JP" dirty="0" smtClean="0"/>
              <a:t>X</a:t>
            </a:r>
            <a:r>
              <a:rPr kumimoji="1" lang="ja-JP" altLang="en-US" dirty="0" smtClean="0"/>
              <a:t>線の放射量は増加する。</a:t>
            </a:r>
          </a:p>
          <a:p>
            <a:pPr defTabSz="990478" eaLnBrk="1" fontAlgn="auto" hangingPunct="1">
              <a:spcBef>
                <a:spcPts val="0"/>
              </a:spcBef>
              <a:spcAft>
                <a:spcPts val="0"/>
              </a:spcAft>
              <a:defRPr/>
            </a:pPr>
            <a:r>
              <a:rPr kumimoji="1" lang="ja-JP" altLang="en-US" dirty="0" smtClean="0"/>
              <a:t>最大プラズマ電流もトロイダル磁場が大きいほど大きくなる。</a:t>
            </a:r>
          </a:p>
          <a:p>
            <a:r>
              <a:rPr kumimoji="1" lang="ja-JP" altLang="en-US" dirty="0" smtClean="0"/>
              <a:t>よってトロイダル磁場の増加により波の伝搬が良くなり高速電子が増加し、その</a:t>
            </a:r>
            <a:r>
              <a:rPr lang="ja-JP" altLang="en-US" dirty="0" smtClean="0"/>
              <a:t>高速電子によって最大のプラズマ電流も増加すると考えられます。</a:t>
            </a:r>
            <a:endParaRPr kumimoji="1" lang="ja-JP" altLang="en-US" dirty="0" smtClean="0"/>
          </a:p>
          <a:p>
            <a:r>
              <a:rPr kumimoji="1" lang="ja-JP" altLang="en-US" dirty="0" smtClean="0"/>
              <a:t>更に特にプラズマ中心で顕著に放射量が増加しているのは、中心まで</a:t>
            </a:r>
            <a:r>
              <a:rPr kumimoji="1" lang="en-US" altLang="ja-JP" dirty="0" smtClean="0"/>
              <a:t>LHW</a:t>
            </a:r>
            <a:r>
              <a:rPr kumimoji="1" lang="ja-JP" altLang="en-US" dirty="0" smtClean="0"/>
              <a:t>が伝播しプラズマ中心付近で高速電子を生成するという</a:t>
            </a:r>
            <a:r>
              <a:rPr kumimoji="1" lang="en-US" altLang="ja-JP" dirty="0" smtClean="0"/>
              <a:t>LHW</a:t>
            </a:r>
            <a:r>
              <a:rPr kumimoji="1" lang="ja-JP" altLang="en-US" dirty="0" smtClean="0"/>
              <a:t>の</a:t>
            </a:r>
            <a:endParaRPr kumimoji="1" lang="en-US" altLang="ja-JP" dirty="0" smtClean="0"/>
          </a:p>
          <a:p>
            <a:r>
              <a:rPr kumimoji="1" lang="ja-JP" altLang="en-US" dirty="0" smtClean="0"/>
              <a:t>近接性の向上が観測されたと考えられます。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3DFCE7A-EDB9-4678-B2C7-B771D5C21738}"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00542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B7CF3EB-A251-4487-ACC1-0F137A9143AF}" type="slidenum">
              <a:rPr kumimoji="1" lang="ja-JP" altLang="en-US" smtClean="0"/>
              <a:t>27</a:t>
            </a:fld>
            <a:endParaRPr kumimoji="1" lang="ja-JP" altLang="en-US" dirty="0"/>
          </a:p>
        </p:txBody>
      </p:sp>
    </p:spTree>
    <p:extLst>
      <p:ext uri="{BB962C8B-B14F-4D97-AF65-F5344CB8AC3E}">
        <p14:creationId xmlns:p14="http://schemas.microsoft.com/office/powerpoint/2010/main" val="400177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4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3"/>
            <a:ext cx="6400800" cy="1752600"/>
          </a:xfrm>
        </p:spPr>
        <p:txBody>
          <a:bodyPr/>
          <a:lstStyle>
            <a:lvl1pPr marL="0" indent="0" algn="ctr">
              <a:buNone/>
              <a:defRPr/>
            </a:lvl1pPr>
            <a:lvl2pPr marL="456630" indent="0" algn="ctr">
              <a:buNone/>
              <a:defRPr/>
            </a:lvl2pPr>
            <a:lvl3pPr marL="913267" indent="0" algn="ctr">
              <a:buNone/>
              <a:defRPr/>
            </a:lvl3pPr>
            <a:lvl4pPr marL="1369902" indent="0" algn="ctr">
              <a:buNone/>
              <a:defRPr/>
            </a:lvl4pPr>
            <a:lvl5pPr marL="1826532" indent="0" algn="ctr">
              <a:buNone/>
              <a:defRPr/>
            </a:lvl5pPr>
            <a:lvl6pPr marL="2283166" indent="0" algn="ctr">
              <a:buNone/>
              <a:defRPr/>
            </a:lvl6pPr>
            <a:lvl7pPr marL="2739802" indent="0" algn="ctr">
              <a:buNone/>
              <a:defRPr/>
            </a:lvl7pPr>
            <a:lvl8pPr marL="3196430" indent="0" algn="ctr">
              <a:buNone/>
              <a:defRPr/>
            </a:lvl8pPr>
            <a:lvl9pPr marL="3653066"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FEE1533-4B74-4959-82D4-B47518DFF2DD}" type="slidenum">
              <a:rPr lang="en-US" altLang="ja-JP"/>
              <a:pPr>
                <a:defRPr/>
              </a:pPr>
              <a:t>‹#›</a:t>
            </a:fld>
            <a:endParaRPr lang="en-US" altLang="ja-JP"/>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8CF9FB2-FBB8-4611-BA0B-24F124441BFE}" type="slidenum">
              <a:rPr lang="en-US" altLang="ja-JP"/>
              <a:pPr>
                <a:defRPr/>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2080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41912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58454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65349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146576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6002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31589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773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048117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755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1913"/>
            <a:ext cx="1943100" cy="56816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1913"/>
            <a:ext cx="5676900" cy="56816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22C1AFC-9D5F-49E9-9D36-74517A3BB10E}" type="slidenum">
              <a:rPr lang="en-US" altLang="ja-JP"/>
              <a:pPr>
                <a:defRPr/>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82075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6288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98400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7193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15147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892973" y="1151930"/>
            <a:ext cx="7358063" cy="2321719"/>
          </a:xfrm>
          <a:prstGeom prst="rect">
            <a:avLst/>
          </a:prstGeom>
        </p:spPr>
        <p:txBody>
          <a:bodyPr lIns="0" tIns="0" rIns="0" bIns="0" anchor="b"/>
          <a:lstStyle/>
          <a:p>
            <a:pPr lvl="0">
              <a:defRPr sz="1800"/>
            </a:pPr>
            <a:r>
              <a:rPr sz="5900"/>
              <a:t>タイトルテキスト</a:t>
            </a:r>
          </a:p>
        </p:txBody>
      </p:sp>
      <p:sp>
        <p:nvSpPr>
          <p:cNvPr id="6" name="Shape 6"/>
          <p:cNvSpPr>
            <a:spLocks noGrp="1"/>
          </p:cNvSpPr>
          <p:nvPr>
            <p:ph type="body" idx="1"/>
          </p:nvPr>
        </p:nvSpPr>
        <p:spPr>
          <a:xfrm>
            <a:off x="892973" y="3536156"/>
            <a:ext cx="7358063" cy="794742"/>
          </a:xfrm>
          <a:prstGeom prst="rect">
            <a:avLst/>
          </a:prstGeom>
        </p:spPr>
        <p:txBody>
          <a:bodyPr lIns="0" tIns="0" rIns="0" bIns="0" anchor="t"/>
          <a:lstStyle>
            <a:lvl1pPr marL="0" indent="0" algn="ctr">
              <a:spcBef>
                <a:spcPts val="0"/>
              </a:spcBef>
              <a:buSzTx/>
              <a:buNone/>
              <a:defRPr sz="2500"/>
            </a:lvl1pPr>
            <a:lvl2pPr marL="0" indent="0" algn="ctr">
              <a:spcBef>
                <a:spcPts val="0"/>
              </a:spcBef>
              <a:buSzTx/>
              <a:buNone/>
              <a:defRPr sz="2500"/>
            </a:lvl2pPr>
            <a:lvl3pPr marL="0" indent="0" algn="ctr">
              <a:spcBef>
                <a:spcPts val="0"/>
              </a:spcBef>
              <a:buSzTx/>
              <a:buNone/>
              <a:defRPr sz="2500"/>
            </a:lvl3pPr>
            <a:lvl4pPr marL="0" indent="0" algn="ctr">
              <a:spcBef>
                <a:spcPts val="0"/>
              </a:spcBef>
              <a:buSzTx/>
              <a:buNone/>
              <a:defRPr sz="2500"/>
            </a:lvl4pPr>
            <a:lvl5pPr marL="0" indent="0" algn="ctr">
              <a:spcBef>
                <a:spcPts val="0"/>
              </a:spcBef>
              <a:buSzTx/>
              <a:buNone/>
              <a:defRPr sz="2500"/>
            </a:lvl5pPr>
          </a:lstStyle>
          <a:p>
            <a:pPr lvl="0">
              <a:defRPr sz="1800"/>
            </a:pPr>
            <a:r>
              <a:rPr sz="2500"/>
              <a:t>本文レベル1</a:t>
            </a:r>
          </a:p>
          <a:p>
            <a:pPr lvl="1">
              <a:defRPr sz="1800"/>
            </a:pPr>
            <a:r>
              <a:rPr sz="2500"/>
              <a:t>本文レベル2</a:t>
            </a:r>
          </a:p>
          <a:p>
            <a:pPr lvl="2">
              <a:defRPr sz="1800"/>
            </a:pPr>
            <a:r>
              <a:rPr sz="2500"/>
              <a:t>本文レベル3</a:t>
            </a:r>
          </a:p>
          <a:p>
            <a:pPr lvl="3">
              <a:defRPr sz="1800"/>
            </a:pPr>
            <a:r>
              <a:rPr sz="2500"/>
              <a:t>本文レベル4</a:t>
            </a:r>
          </a:p>
          <a:p>
            <a:pPr lvl="4">
              <a:defRPr sz="1800"/>
            </a:pPr>
            <a:r>
              <a:rPr sz="2500"/>
              <a:t>本文レベル 5</a:t>
            </a:r>
          </a:p>
        </p:txBody>
      </p:sp>
    </p:spTree>
    <p:extLst>
      <p:ext uri="{BB962C8B-B14F-4D97-AF65-F5344CB8AC3E}">
        <p14:creationId xmlns:p14="http://schemas.microsoft.com/office/powerpoint/2010/main" val="225436189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pPr>
            <a:r>
              <a:rPr sz="5900"/>
              <a:t>タイトルテキスト</a:t>
            </a:r>
          </a:p>
        </p:txBody>
      </p:sp>
      <p:sp>
        <p:nvSpPr>
          <p:cNvPr id="9" name="Shape 9"/>
          <p:cNvSpPr>
            <a:spLocks noGrp="1"/>
          </p:cNvSpPr>
          <p:nvPr>
            <p:ph type="body" idx="1"/>
          </p:nvPr>
        </p:nvSpPr>
        <p:spPr>
          <a:prstGeom prst="rect">
            <a:avLst/>
          </a:prstGeom>
        </p:spPr>
        <p:txBody>
          <a:body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52056441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タイトル &amp; 箇条書き（2 段組み）">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5900"/>
              <a:t>タイトルテキスト</a:t>
            </a:r>
          </a:p>
        </p:txBody>
      </p:sp>
      <p:sp>
        <p:nvSpPr>
          <p:cNvPr id="12" name="Shape 12"/>
          <p:cNvSpPr>
            <a:spLocks noGrp="1"/>
          </p:cNvSpPr>
          <p:nvPr>
            <p:ph type="body" idx="1"/>
          </p:nvPr>
        </p:nvSpPr>
        <p:spPr>
          <a:prstGeom prst="rect">
            <a:avLst/>
          </a:prstGeom>
        </p:spPr>
        <p:txBody>
          <a:bodyPr lIns="0" tIns="0" rIns="0" bIns="0" numCol="2" spcCol="367814" anchor="t"/>
          <a:lstStyle>
            <a:lvl1pPr marL="570886" indent="-347695">
              <a:spcBef>
                <a:spcPts val="2672"/>
              </a:spcBef>
              <a:defRPr sz="2200"/>
            </a:lvl1pPr>
            <a:lvl2pPr marL="883350" indent="-347695">
              <a:spcBef>
                <a:spcPts val="2672"/>
              </a:spcBef>
              <a:defRPr sz="2200"/>
            </a:lvl2pPr>
            <a:lvl3pPr marL="1195813" indent="-347695">
              <a:spcBef>
                <a:spcPts val="2672"/>
              </a:spcBef>
              <a:defRPr sz="2200"/>
            </a:lvl3pPr>
            <a:lvl4pPr marL="1508277" indent="-347695">
              <a:spcBef>
                <a:spcPts val="2672"/>
              </a:spcBef>
              <a:defRPr sz="2200"/>
            </a:lvl4pPr>
            <a:lvl5pPr marL="1820741" indent="-347695">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111777999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14" name="Shape 14"/>
          <p:cNvSpPr>
            <a:spLocks noGrp="1"/>
          </p:cNvSpPr>
          <p:nvPr>
            <p:ph type="body" idx="1"/>
          </p:nvPr>
        </p:nvSpPr>
        <p:spPr>
          <a:xfrm>
            <a:off x="892973" y="892973"/>
            <a:ext cx="7358063" cy="5072063"/>
          </a:xfrm>
          <a:prstGeom prst="rect">
            <a:avLst/>
          </a:prstGeom>
        </p:spPr>
        <p:txBody>
          <a:bodyPr/>
          <a:lstStyle>
            <a:lvl1pPr>
              <a:spcBef>
                <a:spcPts val="3375"/>
              </a:spcBef>
            </a:lvl1pPr>
            <a:lvl2pPr>
              <a:spcBef>
                <a:spcPts val="3375"/>
              </a:spcBef>
            </a:lvl2pPr>
            <a:lvl3pPr>
              <a:spcBef>
                <a:spcPts val="3375"/>
              </a:spcBef>
            </a:lvl3pPr>
            <a:lvl4pPr>
              <a:spcBef>
                <a:spcPts val="3375"/>
              </a:spcBef>
            </a:lvl4pPr>
            <a:lvl5pPr>
              <a:spcBef>
                <a:spcPts val="3375"/>
              </a:spcBef>
            </a:lvl5p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30720488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40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89FF0D3-4CAB-4F15-B8F6-B7E40592C828}"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74671185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9" name="Shape 19"/>
          <p:cNvSpPr>
            <a:spLocks noGrp="1"/>
          </p:cNvSpPr>
          <p:nvPr>
            <p:ph type="title"/>
          </p:nvPr>
        </p:nvSpPr>
        <p:spPr>
          <a:xfrm>
            <a:off x="892973" y="2089547"/>
            <a:ext cx="7358063" cy="2678906"/>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108544754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1" name="Shape 21"/>
          <p:cNvSpPr>
            <a:spLocks noGrp="1"/>
          </p:cNvSpPr>
          <p:nvPr>
            <p:ph type="title"/>
          </p:nvPr>
        </p:nvSpPr>
        <p:spPr>
          <a:xfrm>
            <a:off x="892973" y="5179219"/>
            <a:ext cx="7358063" cy="1196578"/>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362456222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画像（横長、反射）">
    <p:spTree>
      <p:nvGrpSpPr>
        <p:cNvPr id="1" name=""/>
        <p:cNvGrpSpPr/>
        <p:nvPr/>
      </p:nvGrpSpPr>
      <p:grpSpPr>
        <a:xfrm>
          <a:off x="0" y="0"/>
          <a:ext cx="0" cy="0"/>
          <a:chOff x="0" y="0"/>
          <a:chExt cx="0" cy="0"/>
        </a:xfrm>
      </p:grpSpPr>
      <p:sp>
        <p:nvSpPr>
          <p:cNvPr id="23" name="Shape 23"/>
          <p:cNvSpPr>
            <a:spLocks noGrp="1"/>
          </p:cNvSpPr>
          <p:nvPr>
            <p:ph type="title"/>
          </p:nvPr>
        </p:nvSpPr>
        <p:spPr>
          <a:xfrm>
            <a:off x="892973" y="5179219"/>
            <a:ext cx="7358063" cy="1196578"/>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700978207"/>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25" name="Shape 25"/>
          <p:cNvSpPr>
            <a:spLocks noGrp="1"/>
          </p:cNvSpPr>
          <p:nvPr>
            <p:ph type="title"/>
          </p:nvPr>
        </p:nvSpPr>
        <p:spPr>
          <a:xfrm>
            <a:off x="446484" y="991195"/>
            <a:ext cx="4125516" cy="2321719"/>
          </a:xfrm>
          <a:prstGeom prst="rect">
            <a:avLst/>
          </a:prstGeom>
        </p:spPr>
        <p:txBody>
          <a:bodyPr lIns="0" tIns="0" rIns="0" bIns="0" anchor="b"/>
          <a:lstStyle>
            <a:lvl1pPr>
              <a:defRPr sz="4900"/>
            </a:lvl1pPr>
          </a:lstStyle>
          <a:p>
            <a:pPr lvl="0">
              <a:defRPr sz="1800"/>
            </a:pPr>
            <a:r>
              <a:rPr sz="4900"/>
              <a:t>タイトルテキスト</a:t>
            </a:r>
          </a:p>
        </p:txBody>
      </p:sp>
      <p:sp>
        <p:nvSpPr>
          <p:cNvPr id="26" name="Shape 26"/>
          <p:cNvSpPr>
            <a:spLocks noGrp="1"/>
          </p:cNvSpPr>
          <p:nvPr>
            <p:ph type="body" idx="1"/>
          </p:nvPr>
        </p:nvSpPr>
        <p:spPr>
          <a:xfrm>
            <a:off x="446484" y="3366493"/>
            <a:ext cx="4125516" cy="2321719"/>
          </a:xfrm>
          <a:prstGeom prst="rect">
            <a:avLst/>
          </a:prstGeom>
        </p:spPr>
        <p:txBody>
          <a:bodyPr lIns="0" tIns="0" rIns="0" bIns="0"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Tree>
    <p:extLst>
      <p:ext uri="{BB962C8B-B14F-4D97-AF65-F5344CB8AC3E}">
        <p14:creationId xmlns:p14="http://schemas.microsoft.com/office/powerpoint/2010/main" val="119567361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画像（縦長、反射）">
    <p:spTree>
      <p:nvGrpSpPr>
        <p:cNvPr id="1" name=""/>
        <p:cNvGrpSpPr/>
        <p:nvPr/>
      </p:nvGrpSpPr>
      <p:grpSpPr>
        <a:xfrm>
          <a:off x="0" y="0"/>
          <a:ext cx="0" cy="0"/>
          <a:chOff x="0" y="0"/>
          <a:chExt cx="0" cy="0"/>
        </a:xfrm>
      </p:grpSpPr>
      <p:sp>
        <p:nvSpPr>
          <p:cNvPr id="28" name="Shape 28"/>
          <p:cNvSpPr>
            <a:spLocks noGrp="1"/>
          </p:cNvSpPr>
          <p:nvPr>
            <p:ph type="title"/>
          </p:nvPr>
        </p:nvSpPr>
        <p:spPr>
          <a:xfrm>
            <a:off x="446484" y="991195"/>
            <a:ext cx="4125516" cy="2321719"/>
          </a:xfrm>
          <a:prstGeom prst="rect">
            <a:avLst/>
          </a:prstGeom>
        </p:spPr>
        <p:txBody>
          <a:bodyPr lIns="0" tIns="0" rIns="0" bIns="0" anchor="b"/>
          <a:lstStyle>
            <a:lvl1pPr>
              <a:defRPr sz="4900"/>
            </a:lvl1pPr>
          </a:lstStyle>
          <a:p>
            <a:pPr lvl="0">
              <a:defRPr sz="1800"/>
            </a:pPr>
            <a:r>
              <a:rPr sz="4900"/>
              <a:t>タイトルテキスト</a:t>
            </a:r>
          </a:p>
        </p:txBody>
      </p:sp>
      <p:sp>
        <p:nvSpPr>
          <p:cNvPr id="29" name="Shape 29"/>
          <p:cNvSpPr>
            <a:spLocks noGrp="1"/>
          </p:cNvSpPr>
          <p:nvPr>
            <p:ph type="body" idx="1"/>
          </p:nvPr>
        </p:nvSpPr>
        <p:spPr>
          <a:xfrm>
            <a:off x="446484" y="3366493"/>
            <a:ext cx="4125516" cy="2321719"/>
          </a:xfrm>
          <a:prstGeom prst="rect">
            <a:avLst/>
          </a:prstGeom>
        </p:spPr>
        <p:txBody>
          <a:bodyPr lIns="0" tIns="0" rIns="0" bIns="0"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Tree>
    <p:extLst>
      <p:ext uri="{BB962C8B-B14F-4D97-AF65-F5344CB8AC3E}">
        <p14:creationId xmlns:p14="http://schemas.microsoft.com/office/powerpoint/2010/main" val="152392426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pPr>
            <a:r>
              <a:rPr sz="5900"/>
              <a:t>タイトルテキスト</a:t>
            </a:r>
          </a:p>
        </p:txBody>
      </p:sp>
      <p:sp>
        <p:nvSpPr>
          <p:cNvPr id="32" name="Shape 32"/>
          <p:cNvSpPr>
            <a:spLocks noGrp="1"/>
          </p:cNvSpPr>
          <p:nvPr>
            <p:ph type="body" idx="1"/>
          </p:nvPr>
        </p:nvSpPr>
        <p:spPr>
          <a:xfrm>
            <a:off x="892969" y="1946676"/>
            <a:ext cx="3545086" cy="4018359"/>
          </a:xfrm>
          <a:prstGeom prst="rect">
            <a:avLst/>
          </a:prstGeom>
        </p:spPr>
        <p:txBody>
          <a:bodyPr/>
          <a:lstStyle>
            <a:lvl1pPr marL="570886" indent="-347695">
              <a:spcBef>
                <a:spcPts val="2672"/>
              </a:spcBef>
              <a:defRPr sz="2200"/>
            </a:lvl1pPr>
            <a:lvl2pPr marL="883350" indent="-347695">
              <a:spcBef>
                <a:spcPts val="2672"/>
              </a:spcBef>
              <a:defRPr sz="2200"/>
            </a:lvl2pPr>
            <a:lvl3pPr marL="1195813" indent="-347695">
              <a:spcBef>
                <a:spcPts val="2672"/>
              </a:spcBef>
              <a:defRPr sz="2200"/>
            </a:lvl3pPr>
            <a:lvl4pPr marL="1508277" indent="-347695">
              <a:spcBef>
                <a:spcPts val="2672"/>
              </a:spcBef>
              <a:defRPr sz="2200"/>
            </a:lvl4pPr>
            <a:lvl5pPr marL="1820741" indent="-347695">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3409767079"/>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タイトル &amp; 箇条書き（左）">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pPr>
            <a:r>
              <a:rPr sz="5900"/>
              <a:t>タイトルテキスト</a:t>
            </a:r>
          </a:p>
        </p:txBody>
      </p:sp>
      <p:sp>
        <p:nvSpPr>
          <p:cNvPr id="35" name="Shape 35"/>
          <p:cNvSpPr>
            <a:spLocks noGrp="1"/>
          </p:cNvSpPr>
          <p:nvPr>
            <p:ph type="body" idx="1"/>
          </p:nvPr>
        </p:nvSpPr>
        <p:spPr>
          <a:xfrm>
            <a:off x="892969" y="1946676"/>
            <a:ext cx="3545086" cy="4018359"/>
          </a:xfrm>
          <a:prstGeom prst="rect">
            <a:avLst/>
          </a:prstGeom>
        </p:spPr>
        <p:txBody>
          <a:bodyPr/>
          <a:lstStyle>
            <a:lvl1pPr marL="570886" indent="-347695">
              <a:spcBef>
                <a:spcPts val="2672"/>
              </a:spcBef>
              <a:defRPr sz="2200"/>
            </a:lvl1pPr>
            <a:lvl2pPr marL="883350" indent="-347695">
              <a:spcBef>
                <a:spcPts val="2672"/>
              </a:spcBef>
              <a:defRPr sz="2200"/>
            </a:lvl2pPr>
            <a:lvl3pPr marL="1195813" indent="-347695">
              <a:spcBef>
                <a:spcPts val="2672"/>
              </a:spcBef>
              <a:defRPr sz="2200"/>
            </a:lvl3pPr>
            <a:lvl4pPr marL="1508277" indent="-347695">
              <a:spcBef>
                <a:spcPts val="2672"/>
              </a:spcBef>
              <a:defRPr sz="2200"/>
            </a:lvl4pPr>
            <a:lvl5pPr marL="1820741" indent="-347695">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199568831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タイトル &amp; 箇条書き（右）">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5900"/>
              <a:t>タイトルテキスト</a:t>
            </a:r>
          </a:p>
        </p:txBody>
      </p:sp>
      <p:sp>
        <p:nvSpPr>
          <p:cNvPr id="38" name="Shape 38"/>
          <p:cNvSpPr>
            <a:spLocks noGrp="1"/>
          </p:cNvSpPr>
          <p:nvPr>
            <p:ph type="body" idx="1"/>
          </p:nvPr>
        </p:nvSpPr>
        <p:spPr>
          <a:xfrm>
            <a:off x="5464973" y="1946676"/>
            <a:ext cx="2786063" cy="4018359"/>
          </a:xfrm>
          <a:prstGeom prst="rect">
            <a:avLst/>
          </a:prstGeom>
        </p:spPr>
        <p:txBody>
          <a:bodyPr/>
          <a:lstStyle>
            <a:lvl1pPr marL="570886" indent="-347695">
              <a:spcBef>
                <a:spcPts val="2672"/>
              </a:spcBef>
              <a:defRPr sz="2200"/>
            </a:lvl1pPr>
            <a:lvl2pPr marL="883350" indent="-347695">
              <a:spcBef>
                <a:spcPts val="2672"/>
              </a:spcBef>
              <a:defRPr sz="2200"/>
            </a:lvl2pPr>
            <a:lvl3pPr marL="1195813" indent="-347695">
              <a:spcBef>
                <a:spcPts val="2672"/>
              </a:spcBef>
              <a:defRPr sz="2200"/>
            </a:lvl3pPr>
            <a:lvl4pPr marL="1508277" indent="-347695">
              <a:spcBef>
                <a:spcPts val="2672"/>
              </a:spcBef>
              <a:defRPr sz="2200"/>
            </a:lvl4pPr>
            <a:lvl5pPr marL="1820741" indent="-347695">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410129969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5" name="Shape 5"/>
          <p:cNvSpPr>
            <a:spLocks noGrp="1"/>
          </p:cNvSpPr>
          <p:nvPr>
            <p:ph type="title"/>
          </p:nvPr>
        </p:nvSpPr>
        <p:spPr>
          <a:xfrm>
            <a:off x="892971" y="1151930"/>
            <a:ext cx="7358063" cy="2321719"/>
          </a:xfrm>
          <a:prstGeom prst="rect">
            <a:avLst/>
          </a:prstGeom>
        </p:spPr>
        <p:txBody>
          <a:bodyPr lIns="0" tIns="0" rIns="0" bIns="0" anchor="b"/>
          <a:lstStyle/>
          <a:p>
            <a:pPr lvl="0">
              <a:defRPr sz="1800"/>
            </a:pPr>
            <a:r>
              <a:rPr sz="5900"/>
              <a:t>タイトルテキスト</a:t>
            </a:r>
          </a:p>
        </p:txBody>
      </p:sp>
      <p:sp>
        <p:nvSpPr>
          <p:cNvPr id="6" name="Shape 6"/>
          <p:cNvSpPr>
            <a:spLocks noGrp="1"/>
          </p:cNvSpPr>
          <p:nvPr>
            <p:ph type="body" idx="1"/>
          </p:nvPr>
        </p:nvSpPr>
        <p:spPr>
          <a:xfrm>
            <a:off x="892971" y="3536156"/>
            <a:ext cx="7358063" cy="794742"/>
          </a:xfrm>
          <a:prstGeom prst="rect">
            <a:avLst/>
          </a:prstGeom>
        </p:spPr>
        <p:txBody>
          <a:bodyPr lIns="0" tIns="0" rIns="0" bIns="0" anchor="t"/>
          <a:lstStyle>
            <a:lvl1pPr marL="0" indent="0" algn="ctr">
              <a:spcBef>
                <a:spcPts val="0"/>
              </a:spcBef>
              <a:buSzTx/>
              <a:buNone/>
              <a:defRPr sz="2500"/>
            </a:lvl1pPr>
            <a:lvl2pPr marL="0" indent="0" algn="ctr">
              <a:spcBef>
                <a:spcPts val="0"/>
              </a:spcBef>
              <a:buSzTx/>
              <a:buNone/>
              <a:defRPr sz="2500"/>
            </a:lvl2pPr>
            <a:lvl3pPr marL="0" indent="0" algn="ctr">
              <a:spcBef>
                <a:spcPts val="0"/>
              </a:spcBef>
              <a:buSzTx/>
              <a:buNone/>
              <a:defRPr sz="2500"/>
            </a:lvl3pPr>
            <a:lvl4pPr marL="0" indent="0" algn="ctr">
              <a:spcBef>
                <a:spcPts val="0"/>
              </a:spcBef>
              <a:buSzTx/>
              <a:buNone/>
              <a:defRPr sz="2500"/>
            </a:lvl4pPr>
            <a:lvl5pPr marL="0" indent="0" algn="ctr">
              <a:spcBef>
                <a:spcPts val="0"/>
              </a:spcBef>
              <a:buSzTx/>
              <a:buNone/>
              <a:defRPr sz="2500"/>
            </a:lvl5pPr>
          </a:lstStyle>
          <a:p>
            <a:pPr lvl="0">
              <a:defRPr sz="1800"/>
            </a:pPr>
            <a:r>
              <a:rPr sz="2500"/>
              <a:t>本文レベル1</a:t>
            </a:r>
          </a:p>
          <a:p>
            <a:pPr lvl="1">
              <a:defRPr sz="1800"/>
            </a:pPr>
            <a:r>
              <a:rPr sz="2500"/>
              <a:t>本文レベル2</a:t>
            </a:r>
          </a:p>
          <a:p>
            <a:pPr lvl="2">
              <a:defRPr sz="1800"/>
            </a:pPr>
            <a:r>
              <a:rPr sz="2500"/>
              <a:t>本文レベル3</a:t>
            </a:r>
          </a:p>
          <a:p>
            <a:pPr lvl="3">
              <a:defRPr sz="1800"/>
            </a:pPr>
            <a:r>
              <a:rPr sz="2500"/>
              <a:t>本文レベル4</a:t>
            </a:r>
          </a:p>
          <a:p>
            <a:pPr lvl="4">
              <a:defRPr sz="1800"/>
            </a:pPr>
            <a:r>
              <a:rPr sz="2500"/>
              <a:t>本文レベル 5</a:t>
            </a:r>
          </a:p>
        </p:txBody>
      </p:sp>
    </p:spTree>
    <p:extLst>
      <p:ext uri="{BB962C8B-B14F-4D97-AF65-F5344CB8AC3E}">
        <p14:creationId xmlns:p14="http://schemas.microsoft.com/office/powerpoint/2010/main" val="12327656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A63A45A-3D2B-4DF9-9C2A-6EEBAEDDBE34}"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pPr>
            <a:r>
              <a:rPr sz="5900"/>
              <a:t>タイトルテキスト</a:t>
            </a:r>
          </a:p>
        </p:txBody>
      </p:sp>
      <p:sp>
        <p:nvSpPr>
          <p:cNvPr id="9" name="Shape 9"/>
          <p:cNvSpPr>
            <a:spLocks noGrp="1"/>
          </p:cNvSpPr>
          <p:nvPr>
            <p:ph type="body" idx="1"/>
          </p:nvPr>
        </p:nvSpPr>
        <p:spPr>
          <a:prstGeom prst="rect">
            <a:avLst/>
          </a:prstGeom>
        </p:spPr>
        <p:txBody>
          <a:body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199838897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タイトル &amp; 箇条書き（2 段組み）">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5900"/>
              <a:t>タイトルテキスト</a:t>
            </a:r>
          </a:p>
        </p:txBody>
      </p:sp>
      <p:sp>
        <p:nvSpPr>
          <p:cNvPr id="12" name="Shape 12"/>
          <p:cNvSpPr>
            <a:spLocks noGrp="1"/>
          </p:cNvSpPr>
          <p:nvPr>
            <p:ph type="body" idx="1"/>
          </p:nvPr>
        </p:nvSpPr>
        <p:spPr>
          <a:prstGeom prst="rect">
            <a:avLst/>
          </a:prstGeom>
        </p:spPr>
        <p:txBody>
          <a:bodyPr lIns="0" tIns="0" rIns="0" bIns="0" numCol="2" spcCol="367852" anchor="t"/>
          <a:lstStyle>
            <a:lvl1pPr marL="570944" indent="-347731">
              <a:spcBef>
                <a:spcPts val="2672"/>
              </a:spcBef>
              <a:defRPr sz="2200"/>
            </a:lvl1pPr>
            <a:lvl2pPr marL="883440" indent="-347731">
              <a:spcBef>
                <a:spcPts val="2672"/>
              </a:spcBef>
              <a:defRPr sz="2200"/>
            </a:lvl2pPr>
            <a:lvl3pPr marL="1195935" indent="-347731">
              <a:spcBef>
                <a:spcPts val="2672"/>
              </a:spcBef>
              <a:defRPr sz="2200"/>
            </a:lvl3pPr>
            <a:lvl4pPr marL="1508431" indent="-347731">
              <a:spcBef>
                <a:spcPts val="2672"/>
              </a:spcBef>
              <a:defRPr sz="2200"/>
            </a:lvl4pPr>
            <a:lvl5pPr marL="1820927" indent="-347731">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225786516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14" name="Shape 14"/>
          <p:cNvSpPr>
            <a:spLocks noGrp="1"/>
          </p:cNvSpPr>
          <p:nvPr>
            <p:ph type="body" idx="1"/>
          </p:nvPr>
        </p:nvSpPr>
        <p:spPr>
          <a:xfrm>
            <a:off x="892971" y="892971"/>
            <a:ext cx="7358063" cy="5072063"/>
          </a:xfrm>
          <a:prstGeom prst="rect">
            <a:avLst/>
          </a:prstGeom>
        </p:spPr>
        <p:txBody>
          <a:bodyPr/>
          <a:lstStyle>
            <a:lvl1pPr>
              <a:spcBef>
                <a:spcPts val="3375"/>
              </a:spcBef>
            </a:lvl1pPr>
            <a:lvl2pPr>
              <a:spcBef>
                <a:spcPts val="3375"/>
              </a:spcBef>
            </a:lvl2pPr>
            <a:lvl3pPr>
              <a:spcBef>
                <a:spcPts val="3375"/>
              </a:spcBef>
            </a:lvl3pPr>
            <a:lvl4pPr>
              <a:spcBef>
                <a:spcPts val="3375"/>
              </a:spcBef>
            </a:lvl4pPr>
            <a:lvl5pPr>
              <a:spcBef>
                <a:spcPts val="3375"/>
              </a:spcBef>
            </a:lvl5pP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303600296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102997763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9" name="Shape 19"/>
          <p:cNvSpPr>
            <a:spLocks noGrp="1"/>
          </p:cNvSpPr>
          <p:nvPr>
            <p:ph type="title"/>
          </p:nvPr>
        </p:nvSpPr>
        <p:spPr>
          <a:xfrm>
            <a:off x="892971" y="2089547"/>
            <a:ext cx="7358063" cy="2678906"/>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251415551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1" name="Shape 21"/>
          <p:cNvSpPr>
            <a:spLocks noGrp="1"/>
          </p:cNvSpPr>
          <p:nvPr>
            <p:ph type="title"/>
          </p:nvPr>
        </p:nvSpPr>
        <p:spPr>
          <a:xfrm>
            <a:off x="892971" y="5179219"/>
            <a:ext cx="7358063" cy="1196578"/>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347319837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画像（横長、反射）">
    <p:spTree>
      <p:nvGrpSpPr>
        <p:cNvPr id="1" name=""/>
        <p:cNvGrpSpPr/>
        <p:nvPr/>
      </p:nvGrpSpPr>
      <p:grpSpPr>
        <a:xfrm>
          <a:off x="0" y="0"/>
          <a:ext cx="0" cy="0"/>
          <a:chOff x="0" y="0"/>
          <a:chExt cx="0" cy="0"/>
        </a:xfrm>
      </p:grpSpPr>
      <p:sp>
        <p:nvSpPr>
          <p:cNvPr id="23" name="Shape 23"/>
          <p:cNvSpPr>
            <a:spLocks noGrp="1"/>
          </p:cNvSpPr>
          <p:nvPr>
            <p:ph type="title"/>
          </p:nvPr>
        </p:nvSpPr>
        <p:spPr>
          <a:xfrm>
            <a:off x="892971" y="5179219"/>
            <a:ext cx="7358063" cy="1196578"/>
          </a:xfrm>
          <a:prstGeom prst="rect">
            <a:avLst/>
          </a:prstGeom>
        </p:spPr>
        <p:txBody>
          <a:bodyPr/>
          <a:lstStyle/>
          <a:p>
            <a:pPr lvl="0">
              <a:defRPr sz="1800"/>
            </a:pPr>
            <a:r>
              <a:rPr sz="5900"/>
              <a:t>タイトルテキスト</a:t>
            </a:r>
          </a:p>
        </p:txBody>
      </p:sp>
    </p:spTree>
    <p:extLst>
      <p:ext uri="{BB962C8B-B14F-4D97-AF65-F5344CB8AC3E}">
        <p14:creationId xmlns:p14="http://schemas.microsoft.com/office/powerpoint/2010/main" val="154623956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25" name="Shape 25"/>
          <p:cNvSpPr>
            <a:spLocks noGrp="1"/>
          </p:cNvSpPr>
          <p:nvPr>
            <p:ph type="title"/>
          </p:nvPr>
        </p:nvSpPr>
        <p:spPr>
          <a:xfrm>
            <a:off x="446484" y="991195"/>
            <a:ext cx="4125516" cy="2321719"/>
          </a:xfrm>
          <a:prstGeom prst="rect">
            <a:avLst/>
          </a:prstGeom>
        </p:spPr>
        <p:txBody>
          <a:bodyPr lIns="0" tIns="0" rIns="0" bIns="0" anchor="b"/>
          <a:lstStyle>
            <a:lvl1pPr>
              <a:defRPr sz="4900"/>
            </a:lvl1pPr>
          </a:lstStyle>
          <a:p>
            <a:pPr lvl="0">
              <a:defRPr sz="1800"/>
            </a:pPr>
            <a:r>
              <a:rPr sz="4900"/>
              <a:t>タイトルテキスト</a:t>
            </a:r>
          </a:p>
        </p:txBody>
      </p:sp>
      <p:sp>
        <p:nvSpPr>
          <p:cNvPr id="26" name="Shape 26"/>
          <p:cNvSpPr>
            <a:spLocks noGrp="1"/>
          </p:cNvSpPr>
          <p:nvPr>
            <p:ph type="body" idx="1"/>
          </p:nvPr>
        </p:nvSpPr>
        <p:spPr>
          <a:xfrm>
            <a:off x="446484" y="3366493"/>
            <a:ext cx="4125516" cy="2321719"/>
          </a:xfrm>
          <a:prstGeom prst="rect">
            <a:avLst/>
          </a:prstGeom>
        </p:spPr>
        <p:txBody>
          <a:bodyPr lIns="0" tIns="0" rIns="0" bIns="0"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Tree>
    <p:extLst>
      <p:ext uri="{BB962C8B-B14F-4D97-AF65-F5344CB8AC3E}">
        <p14:creationId xmlns:p14="http://schemas.microsoft.com/office/powerpoint/2010/main" val="312611572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画像（縦長、反射）">
    <p:spTree>
      <p:nvGrpSpPr>
        <p:cNvPr id="1" name=""/>
        <p:cNvGrpSpPr/>
        <p:nvPr/>
      </p:nvGrpSpPr>
      <p:grpSpPr>
        <a:xfrm>
          <a:off x="0" y="0"/>
          <a:ext cx="0" cy="0"/>
          <a:chOff x="0" y="0"/>
          <a:chExt cx="0" cy="0"/>
        </a:xfrm>
      </p:grpSpPr>
      <p:sp>
        <p:nvSpPr>
          <p:cNvPr id="28" name="Shape 28"/>
          <p:cNvSpPr>
            <a:spLocks noGrp="1"/>
          </p:cNvSpPr>
          <p:nvPr>
            <p:ph type="title"/>
          </p:nvPr>
        </p:nvSpPr>
        <p:spPr>
          <a:xfrm>
            <a:off x="446484" y="991195"/>
            <a:ext cx="4125516" cy="2321719"/>
          </a:xfrm>
          <a:prstGeom prst="rect">
            <a:avLst/>
          </a:prstGeom>
        </p:spPr>
        <p:txBody>
          <a:bodyPr lIns="0" tIns="0" rIns="0" bIns="0" anchor="b"/>
          <a:lstStyle>
            <a:lvl1pPr>
              <a:defRPr sz="4900"/>
            </a:lvl1pPr>
          </a:lstStyle>
          <a:p>
            <a:pPr lvl="0">
              <a:defRPr sz="1800"/>
            </a:pPr>
            <a:r>
              <a:rPr sz="4900"/>
              <a:t>タイトルテキスト</a:t>
            </a:r>
          </a:p>
        </p:txBody>
      </p:sp>
      <p:sp>
        <p:nvSpPr>
          <p:cNvPr id="29" name="Shape 29"/>
          <p:cNvSpPr>
            <a:spLocks noGrp="1"/>
          </p:cNvSpPr>
          <p:nvPr>
            <p:ph type="body" idx="1"/>
          </p:nvPr>
        </p:nvSpPr>
        <p:spPr>
          <a:xfrm>
            <a:off x="446484" y="3366493"/>
            <a:ext cx="4125516" cy="2321719"/>
          </a:xfrm>
          <a:prstGeom prst="rect">
            <a:avLst/>
          </a:prstGeom>
        </p:spPr>
        <p:txBody>
          <a:bodyPr lIns="0" tIns="0" rIns="0" bIns="0"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lvl="0">
              <a:defRPr sz="1800"/>
            </a:pPr>
            <a:r>
              <a:rPr sz="2400"/>
              <a:t>本文レベル1</a:t>
            </a:r>
          </a:p>
          <a:p>
            <a:pPr lvl="1">
              <a:defRPr sz="1800"/>
            </a:pPr>
            <a:r>
              <a:rPr sz="2400"/>
              <a:t>本文レベル2</a:t>
            </a:r>
          </a:p>
          <a:p>
            <a:pPr lvl="2">
              <a:defRPr sz="1800"/>
            </a:pPr>
            <a:r>
              <a:rPr sz="2400"/>
              <a:t>本文レベル3</a:t>
            </a:r>
          </a:p>
          <a:p>
            <a:pPr lvl="3">
              <a:defRPr sz="1800"/>
            </a:pPr>
            <a:r>
              <a:rPr sz="2400"/>
              <a:t>本文レベル4</a:t>
            </a:r>
          </a:p>
          <a:p>
            <a:pPr lvl="4">
              <a:defRPr sz="1800"/>
            </a:pPr>
            <a:r>
              <a:rPr sz="2400"/>
              <a:t>本文レベル 5</a:t>
            </a:r>
          </a:p>
        </p:txBody>
      </p:sp>
    </p:spTree>
    <p:extLst>
      <p:ext uri="{BB962C8B-B14F-4D97-AF65-F5344CB8AC3E}">
        <p14:creationId xmlns:p14="http://schemas.microsoft.com/office/powerpoint/2010/main" val="127671575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pPr>
            <a:r>
              <a:rPr sz="5900"/>
              <a:t>タイトルテキスト</a:t>
            </a:r>
          </a:p>
        </p:txBody>
      </p:sp>
      <p:sp>
        <p:nvSpPr>
          <p:cNvPr id="32" name="Shape 32"/>
          <p:cNvSpPr>
            <a:spLocks noGrp="1"/>
          </p:cNvSpPr>
          <p:nvPr>
            <p:ph type="body" idx="1"/>
          </p:nvPr>
        </p:nvSpPr>
        <p:spPr>
          <a:xfrm>
            <a:off x="892969" y="1946674"/>
            <a:ext cx="3545086" cy="4018359"/>
          </a:xfrm>
          <a:prstGeom prst="rect">
            <a:avLst/>
          </a:prstGeom>
        </p:spPr>
        <p:txBody>
          <a:bodyPr/>
          <a:lstStyle>
            <a:lvl1pPr marL="570944" indent="-347731">
              <a:spcBef>
                <a:spcPts val="2672"/>
              </a:spcBef>
              <a:defRPr sz="2200"/>
            </a:lvl1pPr>
            <a:lvl2pPr marL="883440" indent="-347731">
              <a:spcBef>
                <a:spcPts val="2672"/>
              </a:spcBef>
              <a:defRPr sz="2200"/>
            </a:lvl2pPr>
            <a:lvl3pPr marL="1195935" indent="-347731">
              <a:spcBef>
                <a:spcPts val="2672"/>
              </a:spcBef>
              <a:defRPr sz="2200"/>
            </a:lvl3pPr>
            <a:lvl4pPr marL="1508431" indent="-347731">
              <a:spcBef>
                <a:spcPts val="2672"/>
              </a:spcBef>
              <a:defRPr sz="2200"/>
            </a:lvl4pPr>
            <a:lvl5pPr marL="1820927" indent="-347731">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249137475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1913"/>
            <a:ext cx="7772400" cy="56816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38DED3E-8B4B-4082-B8AA-5739690EF56B}"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タイトル &amp; 箇条書き（左）">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pPr>
            <a:r>
              <a:rPr sz="5900"/>
              <a:t>タイトルテキスト</a:t>
            </a:r>
          </a:p>
        </p:txBody>
      </p:sp>
      <p:sp>
        <p:nvSpPr>
          <p:cNvPr id="35" name="Shape 35"/>
          <p:cNvSpPr>
            <a:spLocks noGrp="1"/>
          </p:cNvSpPr>
          <p:nvPr>
            <p:ph type="body" idx="1"/>
          </p:nvPr>
        </p:nvSpPr>
        <p:spPr>
          <a:xfrm>
            <a:off x="892969" y="1946674"/>
            <a:ext cx="3545086" cy="4018359"/>
          </a:xfrm>
          <a:prstGeom prst="rect">
            <a:avLst/>
          </a:prstGeom>
        </p:spPr>
        <p:txBody>
          <a:bodyPr/>
          <a:lstStyle>
            <a:lvl1pPr marL="570944" indent="-347731">
              <a:spcBef>
                <a:spcPts val="2672"/>
              </a:spcBef>
              <a:defRPr sz="2200"/>
            </a:lvl1pPr>
            <a:lvl2pPr marL="883440" indent="-347731">
              <a:spcBef>
                <a:spcPts val="2672"/>
              </a:spcBef>
              <a:defRPr sz="2200"/>
            </a:lvl2pPr>
            <a:lvl3pPr marL="1195935" indent="-347731">
              <a:spcBef>
                <a:spcPts val="2672"/>
              </a:spcBef>
              <a:defRPr sz="2200"/>
            </a:lvl3pPr>
            <a:lvl4pPr marL="1508431" indent="-347731">
              <a:spcBef>
                <a:spcPts val="2672"/>
              </a:spcBef>
              <a:defRPr sz="2200"/>
            </a:lvl4pPr>
            <a:lvl5pPr marL="1820927" indent="-347731">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230466233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タイトル &amp; 箇条書き（右）">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a:pPr>
            <a:r>
              <a:rPr sz="5900"/>
              <a:t>タイトルテキスト</a:t>
            </a:r>
          </a:p>
        </p:txBody>
      </p:sp>
      <p:sp>
        <p:nvSpPr>
          <p:cNvPr id="38" name="Shape 38"/>
          <p:cNvSpPr>
            <a:spLocks noGrp="1"/>
          </p:cNvSpPr>
          <p:nvPr>
            <p:ph type="body" idx="1"/>
          </p:nvPr>
        </p:nvSpPr>
        <p:spPr>
          <a:xfrm>
            <a:off x="5464971" y="1946674"/>
            <a:ext cx="2786063" cy="4018359"/>
          </a:xfrm>
          <a:prstGeom prst="rect">
            <a:avLst/>
          </a:prstGeom>
        </p:spPr>
        <p:txBody>
          <a:bodyPr/>
          <a:lstStyle>
            <a:lvl1pPr marL="570944" indent="-347731">
              <a:spcBef>
                <a:spcPts val="2672"/>
              </a:spcBef>
              <a:defRPr sz="2200"/>
            </a:lvl1pPr>
            <a:lvl2pPr marL="883440" indent="-347731">
              <a:spcBef>
                <a:spcPts val="2672"/>
              </a:spcBef>
              <a:defRPr sz="2200"/>
            </a:lvl2pPr>
            <a:lvl3pPr marL="1195935" indent="-347731">
              <a:spcBef>
                <a:spcPts val="2672"/>
              </a:spcBef>
              <a:defRPr sz="2200"/>
            </a:lvl3pPr>
            <a:lvl4pPr marL="1508431" indent="-347731">
              <a:spcBef>
                <a:spcPts val="2672"/>
              </a:spcBef>
              <a:defRPr sz="2200"/>
            </a:lvl4pPr>
            <a:lvl5pPr marL="1820927" indent="-347731">
              <a:spcBef>
                <a:spcPts val="2672"/>
              </a:spcBef>
              <a:defRPr sz="2200"/>
            </a:lvl5pPr>
          </a:lstStyle>
          <a:p>
            <a:pPr lvl="0">
              <a:defRPr sz="1800"/>
            </a:pPr>
            <a:r>
              <a:rPr sz="2200"/>
              <a:t>本文レベル1</a:t>
            </a:r>
          </a:p>
          <a:p>
            <a:pPr lvl="1">
              <a:defRPr sz="1800"/>
            </a:pPr>
            <a:r>
              <a:rPr sz="2200"/>
              <a:t>本文レベル2</a:t>
            </a:r>
          </a:p>
          <a:p>
            <a:pPr lvl="2">
              <a:defRPr sz="1800"/>
            </a:pPr>
            <a:r>
              <a:rPr sz="2200"/>
              <a:t>本文レベル3</a:t>
            </a:r>
          </a:p>
          <a:p>
            <a:pPr lvl="3">
              <a:defRPr sz="1800"/>
            </a:pPr>
            <a:r>
              <a:rPr sz="2200"/>
              <a:t>本文レベル4</a:t>
            </a:r>
          </a:p>
          <a:p>
            <a:pPr lvl="4">
              <a:defRPr sz="1800"/>
            </a:pPr>
            <a:r>
              <a:rPr sz="2200"/>
              <a:t>本文レベル 5</a:t>
            </a:r>
          </a:p>
        </p:txBody>
      </p:sp>
    </p:spTree>
    <p:extLst>
      <p:ext uri="{BB962C8B-B14F-4D97-AF65-F5344CB8AC3E}">
        <p14:creationId xmlns:p14="http://schemas.microsoft.com/office/powerpoint/2010/main" val="327062826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3532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84452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77354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46022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30951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41779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18721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739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mediaAndTx" preserve="1">
  <p:cSld name="タイトル、メディア クリップ、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メディア プレースホルダ 2"/>
          <p:cNvSpPr>
            <a:spLocks noGrp="1"/>
          </p:cNvSpPr>
          <p:nvPr>
            <p:ph type="media" sz="half" idx="1"/>
          </p:nvPr>
        </p:nvSpPr>
        <p:spPr>
          <a:xfrm>
            <a:off x="685800" y="1628777"/>
            <a:ext cx="3810000" cy="4114800"/>
          </a:xfrm>
        </p:spPr>
        <p:txBody>
          <a:bodyPr/>
          <a:lstStyle/>
          <a:p>
            <a:pPr lvl="0"/>
            <a:endParaRPr lang="ja-JP" altLang="en-US" noProof="0" smtClean="0"/>
          </a:p>
        </p:txBody>
      </p:sp>
      <p:sp>
        <p:nvSpPr>
          <p:cNvPr id="4" name="テキスト プレースホルダ 3"/>
          <p:cNvSpPr>
            <a:spLocks noGrp="1"/>
          </p:cNvSpPr>
          <p:nvPr>
            <p:ph type="body"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E3C333-905F-444D-A5B1-71DA8D8B6152}"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18846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6714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64F3FBD-6DDC-43A5-900D-1D6B866A74FD}"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1923D-B4F2-472B-8866-BA37F147DDF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5599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77043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61649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56603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12516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7579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12284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060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4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3"/>
            <a:ext cx="6400800" cy="1752600"/>
          </a:xfrm>
        </p:spPr>
        <p:txBody>
          <a:bodyPr/>
          <a:lstStyle>
            <a:lvl1pPr marL="0" indent="0" algn="ctr">
              <a:buNone/>
              <a:defRPr>
                <a:solidFill>
                  <a:schemeClr val="tx1">
                    <a:tint val="75000"/>
                  </a:schemeClr>
                </a:solidFill>
              </a:defRPr>
            </a:lvl1pPr>
            <a:lvl2pPr marL="456630" indent="0" algn="ctr">
              <a:buNone/>
              <a:defRPr>
                <a:solidFill>
                  <a:schemeClr val="tx1">
                    <a:tint val="75000"/>
                  </a:schemeClr>
                </a:solidFill>
              </a:defRPr>
            </a:lvl2pPr>
            <a:lvl3pPr marL="913267" indent="0" algn="ctr">
              <a:buNone/>
              <a:defRPr>
                <a:solidFill>
                  <a:schemeClr val="tx1">
                    <a:tint val="75000"/>
                  </a:schemeClr>
                </a:solidFill>
              </a:defRPr>
            </a:lvl3pPr>
            <a:lvl4pPr marL="1369902" indent="0" algn="ctr">
              <a:buNone/>
              <a:defRPr>
                <a:solidFill>
                  <a:schemeClr val="tx1">
                    <a:tint val="75000"/>
                  </a:schemeClr>
                </a:solidFill>
              </a:defRPr>
            </a:lvl4pPr>
            <a:lvl5pPr marL="1826532" indent="0" algn="ctr">
              <a:buNone/>
              <a:defRPr>
                <a:solidFill>
                  <a:schemeClr val="tx1">
                    <a:tint val="75000"/>
                  </a:schemeClr>
                </a:solidFill>
              </a:defRPr>
            </a:lvl5pPr>
            <a:lvl6pPr marL="2283166" indent="0" algn="ctr">
              <a:buNone/>
              <a:defRPr>
                <a:solidFill>
                  <a:schemeClr val="tx1">
                    <a:tint val="75000"/>
                  </a:schemeClr>
                </a:solidFill>
              </a:defRPr>
            </a:lvl6pPr>
            <a:lvl7pPr marL="2739802" indent="0" algn="ctr">
              <a:buNone/>
              <a:defRPr>
                <a:solidFill>
                  <a:schemeClr val="tx1">
                    <a:tint val="75000"/>
                  </a:schemeClr>
                </a:solidFill>
              </a:defRPr>
            </a:lvl7pPr>
            <a:lvl8pPr marL="3196430" indent="0" algn="ctr">
              <a:buNone/>
              <a:defRPr>
                <a:solidFill>
                  <a:schemeClr val="tx1">
                    <a:tint val="75000"/>
                  </a:schemeClr>
                </a:solidFill>
              </a:defRPr>
            </a:lvl8pPr>
            <a:lvl9pPr marL="3653066"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0896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02105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9160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716935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9244233-C0AF-CF41-8405-4FA96DC649C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492AC5-24B5-C642-ADB8-152C95CA13F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802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4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3"/>
            <a:ext cx="6400800" cy="1752600"/>
          </a:xfrm>
        </p:spPr>
        <p:txBody>
          <a:bodyPr/>
          <a:lstStyle>
            <a:lvl1pPr marL="0" indent="0" algn="ctr">
              <a:buNone/>
              <a:defRPr/>
            </a:lvl1pPr>
            <a:lvl2pPr marL="456630" indent="0" algn="ctr">
              <a:buNone/>
              <a:defRPr/>
            </a:lvl2pPr>
            <a:lvl3pPr marL="913267" indent="0" algn="ctr">
              <a:buNone/>
              <a:defRPr/>
            </a:lvl3pPr>
            <a:lvl4pPr marL="1369902" indent="0" algn="ctr">
              <a:buNone/>
              <a:defRPr/>
            </a:lvl4pPr>
            <a:lvl5pPr marL="1826532" indent="0" algn="ctr">
              <a:buNone/>
              <a:defRPr/>
            </a:lvl5pPr>
            <a:lvl6pPr marL="2283166" indent="0" algn="ctr">
              <a:buNone/>
              <a:defRPr/>
            </a:lvl6pPr>
            <a:lvl7pPr marL="2739802" indent="0" algn="ctr">
              <a:buNone/>
              <a:defRPr/>
            </a:lvl7pPr>
            <a:lvl8pPr marL="3196430" indent="0" algn="ctr">
              <a:buNone/>
              <a:defRPr/>
            </a:lvl8pPr>
            <a:lvl9pPr marL="3653066"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EE1533-4B74-4959-82D4-B47518DFF2D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773420"/>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a:latin typeface="Arial" pitchFamily="34" charset="0"/>
                <a:ea typeface="ＭＳ Ｐゴシック" pitchFamily="50" charset="-128"/>
              </a:defRPr>
            </a:lvl1pPr>
            <a:lvl2pPr>
              <a:defRPr sz="1800" baseline="0">
                <a:latin typeface="Arial" pitchFamily="34" charset="0"/>
                <a:ea typeface="ＭＳ Ｐゴシック" pitchFamily="50" charset="-128"/>
              </a:defRPr>
            </a:lvl2pPr>
            <a:lvl3pPr>
              <a:defRPr>
                <a:latin typeface="Arial" pitchFamily="34" charset="0"/>
                <a:ea typeface="ＭＳ Ｐゴシック" pitchFamily="50" charset="-128"/>
              </a:defRPr>
            </a:lvl3pPr>
            <a:lvl4pPr>
              <a:defRPr>
                <a:latin typeface="Arial" pitchFamily="34" charset="0"/>
                <a:ea typeface="ＭＳ Ｐゴシック" pitchFamily="50" charset="-128"/>
              </a:defRPr>
            </a:lvl4pPr>
            <a:lvl5pPr>
              <a:defRPr>
                <a:latin typeface="Arial" pitchFamily="34" charset="0"/>
                <a:ea typeface="ＭＳ Ｐゴシック"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FCDF3-E72C-4A36-BD83-3B5DB11090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62604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31"/>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27"/>
            <a:ext cx="7772400" cy="1500187"/>
          </a:xfrm>
        </p:spPr>
        <p:txBody>
          <a:bodyPr anchor="b"/>
          <a:lstStyle>
            <a:lvl1pPr marL="0" indent="0">
              <a:buNone/>
              <a:defRPr sz="2000"/>
            </a:lvl1pPr>
            <a:lvl2pPr marL="456630" indent="0">
              <a:buNone/>
              <a:defRPr sz="1800"/>
            </a:lvl2pPr>
            <a:lvl3pPr marL="913267" indent="0">
              <a:buNone/>
              <a:defRPr sz="1600"/>
            </a:lvl3pPr>
            <a:lvl4pPr marL="1369902" indent="0">
              <a:buNone/>
              <a:defRPr sz="1400"/>
            </a:lvl4pPr>
            <a:lvl5pPr marL="1826532" indent="0">
              <a:buNone/>
              <a:defRPr sz="1400"/>
            </a:lvl5pPr>
            <a:lvl6pPr marL="2283166" indent="0">
              <a:buNone/>
              <a:defRPr sz="1400"/>
            </a:lvl6pPr>
            <a:lvl7pPr marL="2739802" indent="0">
              <a:buNone/>
              <a:defRPr sz="1400"/>
            </a:lvl7pPr>
            <a:lvl8pPr marL="3196430" indent="0">
              <a:buNone/>
              <a:defRPr sz="1400"/>
            </a:lvl8pPr>
            <a:lvl9pPr marL="3653066"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B8038-29FB-42B9-AEB9-2C456FD6304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565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628777"/>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28777"/>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1675DF-DCB6-4F0B-A96F-D7EB38CC56A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164090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4"/>
            <a:ext cx="4040188"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86" y="1535114"/>
            <a:ext cx="4041775"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E8B21B-4E05-438A-A2EF-A8F70FC040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87605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E0A08-0BF7-494B-98A0-9290101D7F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48575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55773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702937-7CFD-4B18-AF19-0E8A05A7CD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544871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2" y="1435111"/>
            <a:ext cx="3008313" cy="4691063"/>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71EB3D-8561-4255-8E1C-85D5168496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91775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630" indent="0">
              <a:buNone/>
              <a:defRPr sz="2800"/>
            </a:lvl2pPr>
            <a:lvl3pPr marL="913267" indent="0">
              <a:buNone/>
              <a:defRPr sz="2400"/>
            </a:lvl3pPr>
            <a:lvl4pPr marL="1369902" indent="0">
              <a:buNone/>
              <a:defRPr sz="2000"/>
            </a:lvl4pPr>
            <a:lvl5pPr marL="1826532" indent="0">
              <a:buNone/>
              <a:defRPr sz="2000"/>
            </a:lvl5pPr>
            <a:lvl6pPr marL="2283166" indent="0">
              <a:buNone/>
              <a:defRPr sz="2000"/>
            </a:lvl6pPr>
            <a:lvl7pPr marL="2739802" indent="0">
              <a:buNone/>
              <a:defRPr sz="2000"/>
            </a:lvl7pPr>
            <a:lvl8pPr marL="3196430" indent="0">
              <a:buNone/>
              <a:defRPr sz="2000"/>
            </a:lvl8pPr>
            <a:lvl9pPr marL="3653066"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5C54AB-643F-48A7-B9F3-41F3198100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17441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F9FB2-FBB8-4611-BA0B-24F124441B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97408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1913"/>
            <a:ext cx="1943100" cy="56816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1913"/>
            <a:ext cx="5676900" cy="56816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C1AFC-9D5F-49E9-9D36-74517A3BB1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96051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9FF0D3-4CAB-4F15-B8F6-B7E40592C8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90978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3A45A-3D2B-4DF9-9C2A-6EEBAEDDBE3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608251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1913"/>
            <a:ext cx="7772400" cy="56816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8DED3E-8B4B-4082-B8AA-5739690EF56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30959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mediaAndTx" preserve="1">
  <p:cSld name="タイトル、メディア クリップ、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6"/>
            <a:ext cx="7772400" cy="990600"/>
          </a:xfrm>
        </p:spPr>
        <p:txBody>
          <a:bodyPr/>
          <a:lstStyle/>
          <a:p>
            <a:r>
              <a:rPr lang="ja-JP" altLang="en-US" smtClean="0"/>
              <a:t>マスタ タイトルの書式設定</a:t>
            </a:r>
            <a:endParaRPr lang="ja-JP" altLang="en-US"/>
          </a:p>
        </p:txBody>
      </p:sp>
      <p:sp>
        <p:nvSpPr>
          <p:cNvPr id="3" name="メディア プレースホルダ 2"/>
          <p:cNvSpPr>
            <a:spLocks noGrp="1"/>
          </p:cNvSpPr>
          <p:nvPr>
            <p:ph type="media" sz="half" idx="1"/>
          </p:nvPr>
        </p:nvSpPr>
        <p:spPr>
          <a:xfrm>
            <a:off x="685800" y="1628777"/>
            <a:ext cx="3810000" cy="4114800"/>
          </a:xfrm>
        </p:spPr>
        <p:txBody>
          <a:bodyPr/>
          <a:lstStyle/>
          <a:p>
            <a:pPr lvl="0"/>
            <a:endParaRPr lang="ja-JP" altLang="en-US" noProof="0" smtClean="0"/>
          </a:p>
        </p:txBody>
      </p:sp>
      <p:sp>
        <p:nvSpPr>
          <p:cNvPr id="4" name="テキスト プレースホルダ 3"/>
          <p:cNvSpPr>
            <a:spLocks noGrp="1"/>
          </p:cNvSpPr>
          <p:nvPr>
            <p:ph type="body" sz="half" idx="2"/>
          </p:nvPr>
        </p:nvSpPr>
        <p:spPr>
          <a:xfrm>
            <a:off x="4648200" y="1628777"/>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3C333-905F-444D-A5B1-71DA8D8B61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19125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31"/>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6630" indent="0">
              <a:buNone/>
              <a:defRPr sz="1800">
                <a:solidFill>
                  <a:schemeClr val="tx1">
                    <a:tint val="75000"/>
                  </a:schemeClr>
                </a:solidFill>
              </a:defRPr>
            </a:lvl2pPr>
            <a:lvl3pPr marL="913267" indent="0">
              <a:buNone/>
              <a:defRPr sz="1600">
                <a:solidFill>
                  <a:schemeClr val="tx1">
                    <a:tint val="75000"/>
                  </a:schemeClr>
                </a:solidFill>
              </a:defRPr>
            </a:lvl3pPr>
            <a:lvl4pPr marL="1369902" indent="0">
              <a:buNone/>
              <a:defRPr sz="1400">
                <a:solidFill>
                  <a:schemeClr val="tx1">
                    <a:tint val="75000"/>
                  </a:schemeClr>
                </a:solidFill>
              </a:defRPr>
            </a:lvl4pPr>
            <a:lvl5pPr marL="1826532" indent="0">
              <a:buNone/>
              <a:defRPr sz="1400">
                <a:solidFill>
                  <a:schemeClr val="tx1">
                    <a:tint val="75000"/>
                  </a:schemeClr>
                </a:solidFill>
              </a:defRPr>
            </a:lvl5pPr>
            <a:lvl6pPr marL="2283166" indent="0">
              <a:buNone/>
              <a:defRPr sz="1400">
                <a:solidFill>
                  <a:schemeClr val="tx1">
                    <a:tint val="75000"/>
                  </a:schemeClr>
                </a:solidFill>
              </a:defRPr>
            </a:lvl6pPr>
            <a:lvl7pPr marL="2739802" indent="0">
              <a:buNone/>
              <a:defRPr sz="1400">
                <a:solidFill>
                  <a:schemeClr val="tx1">
                    <a:tint val="75000"/>
                  </a:schemeClr>
                </a:solidFill>
              </a:defRPr>
            </a:lvl7pPr>
            <a:lvl8pPr marL="3196430" indent="0">
              <a:buNone/>
              <a:defRPr sz="1400">
                <a:solidFill>
                  <a:schemeClr val="tx1">
                    <a:tint val="75000"/>
                  </a:schemeClr>
                </a:solidFill>
              </a:defRPr>
            </a:lvl8pPr>
            <a:lvl9pPr marL="3653066"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573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73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a:latin typeface="Arial" pitchFamily="34" charset="0"/>
                <a:ea typeface="ＭＳ Ｐゴシック" pitchFamily="50" charset="-128"/>
              </a:defRPr>
            </a:lvl1pPr>
            <a:lvl2pPr>
              <a:defRPr sz="1800" baseline="0">
                <a:latin typeface="Arial" pitchFamily="34" charset="0"/>
                <a:ea typeface="ＭＳ Ｐゴシック" pitchFamily="50" charset="-128"/>
              </a:defRPr>
            </a:lvl2pPr>
            <a:lvl3pPr>
              <a:defRPr>
                <a:latin typeface="Arial" pitchFamily="34" charset="0"/>
                <a:ea typeface="ＭＳ Ｐゴシック" pitchFamily="50" charset="-128"/>
              </a:defRPr>
            </a:lvl3pPr>
            <a:lvl4pPr>
              <a:defRPr>
                <a:latin typeface="Arial" pitchFamily="34" charset="0"/>
                <a:ea typeface="ＭＳ Ｐゴシック" pitchFamily="50" charset="-128"/>
              </a:defRPr>
            </a:lvl4pPr>
            <a:lvl5pPr>
              <a:defRPr>
                <a:latin typeface="Arial" pitchFamily="34" charset="0"/>
                <a:ea typeface="ＭＳ Ｐゴシック" pitchFamily="50" charset="-128"/>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BFCDF3-E72C-4A36-BD83-3B5DB110909B}"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4"/>
            <a:ext cx="4040188"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86" y="1535114"/>
            <a:ext cx="4041775"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6167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3956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9735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11"/>
            <a:ext cx="3008313" cy="4691063"/>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7477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630" indent="0">
              <a:buNone/>
              <a:defRPr sz="2800"/>
            </a:lvl2pPr>
            <a:lvl3pPr marL="913267" indent="0">
              <a:buNone/>
              <a:defRPr sz="2400"/>
            </a:lvl3pPr>
            <a:lvl4pPr marL="1369902" indent="0">
              <a:buNone/>
              <a:defRPr sz="2000"/>
            </a:lvl4pPr>
            <a:lvl5pPr marL="1826532" indent="0">
              <a:buNone/>
              <a:defRPr sz="2000"/>
            </a:lvl5pPr>
            <a:lvl6pPr marL="2283166" indent="0">
              <a:buNone/>
              <a:defRPr sz="2000"/>
            </a:lvl6pPr>
            <a:lvl7pPr marL="2739802" indent="0">
              <a:buNone/>
              <a:defRPr sz="2000"/>
            </a:lvl7pPr>
            <a:lvl8pPr marL="3196430" indent="0">
              <a:buNone/>
              <a:defRPr sz="2000"/>
            </a:lvl8pPr>
            <a:lvl9pPr marL="3653066"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372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2533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1" y="274653"/>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53"/>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DD2646F-8B90-4E39-89DE-A1E676B6294E}"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7564D5F-B3F7-4CC4-A851-7068423C429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8953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3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0726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5666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1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877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31"/>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27"/>
            <a:ext cx="7772400" cy="1500187"/>
          </a:xfrm>
        </p:spPr>
        <p:txBody>
          <a:bodyPr anchor="b"/>
          <a:lstStyle>
            <a:lvl1pPr marL="0" indent="0">
              <a:buNone/>
              <a:defRPr sz="2000"/>
            </a:lvl1pPr>
            <a:lvl2pPr marL="456630" indent="0">
              <a:buNone/>
              <a:defRPr sz="1800"/>
            </a:lvl2pPr>
            <a:lvl3pPr marL="913267" indent="0">
              <a:buNone/>
              <a:defRPr sz="1600"/>
            </a:lvl3pPr>
            <a:lvl4pPr marL="1369902" indent="0">
              <a:buNone/>
              <a:defRPr sz="1400"/>
            </a:lvl4pPr>
            <a:lvl5pPr marL="1826532" indent="0">
              <a:buNone/>
              <a:defRPr sz="1400"/>
            </a:lvl5pPr>
            <a:lvl6pPr marL="2283166" indent="0">
              <a:buNone/>
              <a:defRPr sz="1400"/>
            </a:lvl6pPr>
            <a:lvl7pPr marL="2739802" indent="0">
              <a:buNone/>
              <a:defRPr sz="1400"/>
            </a:lvl7pPr>
            <a:lvl8pPr marL="3196430" indent="0">
              <a:buNone/>
              <a:defRPr sz="1400"/>
            </a:lvl8pPr>
            <a:lvl9pPr marL="3653066"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52B8038-29FB-42B9-AEB9-2C456FD6304D}"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1639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81"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6593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5781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8407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2991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922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75098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813C31-B025-4517-B020-1FBA3B555D7A}"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F79A86B-21E5-4132-8E4C-F8FF38D2619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54687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3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041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986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628777"/>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28777"/>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A1675DF-DCB6-4F0B-A96F-D7EB38CC56A9}"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15"/>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1522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4745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81"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2184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9341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7419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03099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50326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9484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5734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3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363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4"/>
            <a:ext cx="4040188"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86" y="1535114"/>
            <a:ext cx="4041775" cy="639762"/>
          </a:xfrm>
        </p:spPr>
        <p:txBody>
          <a:bodyPr anchor="b"/>
          <a:lstStyle>
            <a:lvl1pPr marL="0" indent="0">
              <a:buNone/>
              <a:defRPr sz="2400" b="1"/>
            </a:lvl1pPr>
            <a:lvl2pPr marL="456630" indent="0">
              <a:buNone/>
              <a:defRPr sz="2000" b="1"/>
            </a:lvl2pPr>
            <a:lvl3pPr marL="913267" indent="0">
              <a:buNone/>
              <a:defRPr sz="1800" b="1"/>
            </a:lvl3pPr>
            <a:lvl4pPr marL="1369902" indent="0">
              <a:buNone/>
              <a:defRPr sz="1600" b="1"/>
            </a:lvl4pPr>
            <a:lvl5pPr marL="1826532" indent="0">
              <a:buNone/>
              <a:defRPr sz="1600" b="1"/>
            </a:lvl5pPr>
            <a:lvl6pPr marL="2283166" indent="0">
              <a:buNone/>
              <a:defRPr sz="1600" b="1"/>
            </a:lvl6pPr>
            <a:lvl7pPr marL="2739802" indent="0">
              <a:buNone/>
              <a:defRPr sz="1600" b="1"/>
            </a:lvl7pPr>
            <a:lvl8pPr marL="3196430" indent="0">
              <a:buNone/>
              <a:defRPr sz="1600" b="1"/>
            </a:lvl8pPr>
            <a:lvl9pPr marL="3653066"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E8B21B-4E05-438A-A2EF-A8F70FC0407C}" type="slidenum">
              <a:rPr lang="en-US" altLang="ja-JP"/>
              <a:pPr>
                <a:defRPr/>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1319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15"/>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571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2140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81"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1566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9162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831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2679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742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6784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0032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0EE0A08-0BF7-494B-98A0-9290101D7FCE}" type="slidenum">
              <a:rPr lang="en-US" altLang="ja-JP"/>
              <a:pPr>
                <a:defRPr/>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3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07894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441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15"/>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01628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1165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81"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5962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2764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0504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67095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3194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365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9702937-7CFD-4B18-AF19-0E8A05A7CDA6}" type="slidenum">
              <a:rPr lang="en-US" altLang="ja-JP"/>
              <a:pPr>
                <a:defRPr/>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4"/>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31C8279-1F45-446C-A470-EFB1C8D9F566}"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12D4FB-E01C-4AE7-B431-9B3D3D44337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5174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3154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426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1834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8580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8209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2761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4722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1256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8139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6"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2" y="1435111"/>
            <a:ext cx="3008313" cy="4691063"/>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171EB3D-8561-4255-8E1C-85D5168496A7}" type="slidenum">
              <a:rPr lang="en-US" altLang="ja-JP"/>
              <a:pPr>
                <a:defRPr/>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3808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C9B9DBB-4671-4447-B939-C3C3530346E1}"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345A69-22BE-4B3E-AD3E-437759C0928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3618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927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7409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7065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5544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3111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25880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3964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597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630" indent="0">
              <a:buNone/>
              <a:defRPr sz="2800"/>
            </a:lvl2pPr>
            <a:lvl3pPr marL="913267" indent="0">
              <a:buNone/>
              <a:defRPr sz="2400"/>
            </a:lvl3pPr>
            <a:lvl4pPr marL="1369902" indent="0">
              <a:buNone/>
              <a:defRPr sz="2000"/>
            </a:lvl4pPr>
            <a:lvl5pPr marL="1826532" indent="0">
              <a:buNone/>
              <a:defRPr sz="2000"/>
            </a:lvl5pPr>
            <a:lvl6pPr marL="2283166" indent="0">
              <a:buNone/>
              <a:defRPr sz="2000"/>
            </a:lvl6pPr>
            <a:lvl7pPr marL="2739802" indent="0">
              <a:buNone/>
              <a:defRPr sz="2000"/>
            </a:lvl7pPr>
            <a:lvl8pPr marL="3196430" indent="0">
              <a:buNone/>
              <a:defRPr sz="2000"/>
            </a:lvl8pPr>
            <a:lvl9pPr marL="3653066"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630" indent="0">
              <a:buNone/>
              <a:defRPr sz="1200"/>
            </a:lvl2pPr>
            <a:lvl3pPr marL="913267" indent="0">
              <a:buNone/>
              <a:defRPr sz="1000"/>
            </a:lvl3pPr>
            <a:lvl4pPr marL="1369902" indent="0">
              <a:buNone/>
              <a:defRPr sz="900"/>
            </a:lvl4pPr>
            <a:lvl5pPr marL="1826532" indent="0">
              <a:buNone/>
              <a:defRPr sz="900"/>
            </a:lvl5pPr>
            <a:lvl6pPr marL="2283166" indent="0">
              <a:buNone/>
              <a:defRPr sz="900"/>
            </a:lvl6pPr>
            <a:lvl7pPr marL="2739802" indent="0">
              <a:buNone/>
              <a:defRPr sz="900"/>
            </a:lvl7pPr>
            <a:lvl8pPr marL="3196430" indent="0">
              <a:buNone/>
              <a:defRPr sz="900"/>
            </a:lvl8pPr>
            <a:lvl9pPr marL="3653066"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E5C54AB-643F-48A7-B9F3-41F319810096}" type="slidenum">
              <a:rPr lang="en-US" altLang="ja-JP"/>
              <a:pPr>
                <a:defRPr/>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9467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65435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3"/>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3"/>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255940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31202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2880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5"/>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6501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44950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37459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5070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AD8F44-6ADF-4CBF-804D-CBC9A0880933}" type="datetimeFigureOut">
              <a:rPr lang="ja-JP" altLang="en-US" smtClean="0">
                <a:solidFill>
                  <a:prstClr val="black">
                    <a:tint val="75000"/>
                  </a:prstClr>
                </a:solidFill>
              </a:rPr>
              <a:pPr/>
              <a:t>2015/11/4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2FB4930-F2B5-4204-805B-750A3D0C56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041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1.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1916"/>
            <a:ext cx="7772400" cy="990600"/>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628777"/>
            <a:ext cx="7772400" cy="41148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eaLnBrk="1" hangingPunct="1">
              <a:spcBef>
                <a:spcPct val="50000"/>
              </a:spcBef>
              <a:defRPr sz="1400">
                <a:latin typeface="Times New Roman" pitchFamily="18" charset="0"/>
                <a:ea typeface="+mn-ea"/>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algn="ctr" eaLnBrk="1" hangingPunct="1">
              <a:spcBef>
                <a:spcPct val="50000"/>
              </a:spcBef>
              <a:defRPr sz="1400">
                <a:latin typeface="Times New Roman" pitchFamily="18" charset="0"/>
                <a:ea typeface="+mn-ea"/>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algn="r" eaLnBrk="1" hangingPunct="1">
              <a:spcBef>
                <a:spcPct val="50000"/>
              </a:spcBef>
              <a:defRPr sz="1400">
                <a:latin typeface="Times New Roman" pitchFamily="18" charset="0"/>
                <a:ea typeface="+mn-ea"/>
                <a:cs typeface="+mn-cs"/>
              </a:defRPr>
            </a:lvl1pPr>
          </a:lstStyle>
          <a:p>
            <a:pPr>
              <a:defRPr/>
            </a:pPr>
            <a:fld id="{5C0F0789-E9FD-47ED-B9BB-AA6211CCD34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630"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267"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6990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6532" algn="ctr" rtl="0" fontAlgn="base">
        <a:spcBef>
          <a:spcPct val="0"/>
        </a:spcBef>
        <a:spcAft>
          <a:spcPct val="0"/>
        </a:spcAft>
        <a:defRPr kumimoji="1" sz="2800">
          <a:solidFill>
            <a:srgbClr val="FF0000"/>
          </a:solidFill>
          <a:latin typeface="Helvetica" pitchFamily="34" charset="0"/>
          <a:ea typeface="ＭＳ Ｐゴシック" pitchFamily="50" charset="-128"/>
        </a:defRPr>
      </a:lvl9pPr>
    </p:titleStyle>
    <p:bodyStyle>
      <a:lvl1pPr marL="342476" indent="-342476" algn="l" rtl="0" eaLnBrk="0" fontAlgn="base" hangingPunct="0">
        <a:spcBef>
          <a:spcPct val="20000"/>
        </a:spcBef>
        <a:spcAft>
          <a:spcPct val="0"/>
        </a:spcAft>
        <a:buChar char="•"/>
        <a:defRPr kumimoji="1" sz="2000">
          <a:solidFill>
            <a:schemeClr val="accent2"/>
          </a:solidFill>
          <a:latin typeface="+mn-lt"/>
          <a:ea typeface="+mn-ea"/>
          <a:cs typeface="+mn-cs"/>
        </a:defRPr>
      </a:lvl1pPr>
      <a:lvl2pPr marL="742029" indent="-285397" algn="l" rtl="0" eaLnBrk="0" fontAlgn="base" hangingPunct="0">
        <a:spcBef>
          <a:spcPct val="20000"/>
        </a:spcBef>
        <a:spcAft>
          <a:spcPct val="0"/>
        </a:spcAft>
        <a:buChar char="–"/>
        <a:defRPr kumimoji="1" sz="2800">
          <a:solidFill>
            <a:schemeClr val="tx1"/>
          </a:solidFill>
          <a:latin typeface="+mn-lt"/>
          <a:ea typeface="+mn-ea"/>
        </a:defRPr>
      </a:lvl2pPr>
      <a:lvl3pPr marL="1141586" indent="-228316" algn="l" rtl="0" eaLnBrk="0" fontAlgn="base" hangingPunct="0">
        <a:spcBef>
          <a:spcPct val="20000"/>
        </a:spcBef>
        <a:spcAft>
          <a:spcPct val="0"/>
        </a:spcAft>
        <a:buChar char="•"/>
        <a:defRPr kumimoji="1" sz="1600">
          <a:solidFill>
            <a:schemeClr val="tx1"/>
          </a:solidFill>
          <a:latin typeface="+mn-lt"/>
          <a:ea typeface="+mn-ea"/>
        </a:defRPr>
      </a:lvl3pPr>
      <a:lvl4pPr marL="1598217" indent="-228316" algn="l" rtl="0" eaLnBrk="0" fontAlgn="base" hangingPunct="0">
        <a:spcBef>
          <a:spcPct val="20000"/>
        </a:spcBef>
        <a:spcAft>
          <a:spcPct val="0"/>
        </a:spcAft>
        <a:buChar char="–"/>
        <a:defRPr kumimoji="1" sz="1400">
          <a:solidFill>
            <a:schemeClr val="tx1"/>
          </a:solidFill>
          <a:latin typeface="+mn-lt"/>
          <a:ea typeface="+mn-ea"/>
        </a:defRPr>
      </a:lvl4pPr>
      <a:lvl5pPr marL="2054852" indent="-228316" algn="l" rtl="0" eaLnBrk="0" fontAlgn="base" hangingPunct="0">
        <a:spcBef>
          <a:spcPct val="20000"/>
        </a:spcBef>
        <a:spcAft>
          <a:spcPct val="0"/>
        </a:spcAft>
        <a:buChar char="»"/>
        <a:defRPr kumimoji="1" sz="1400">
          <a:solidFill>
            <a:schemeClr val="tx1"/>
          </a:solidFill>
          <a:latin typeface="+mn-lt"/>
          <a:ea typeface="+mn-ea"/>
        </a:defRPr>
      </a:lvl5pPr>
      <a:lvl6pPr marL="2511484" indent="-228316" algn="l" rtl="0" fontAlgn="base">
        <a:spcBef>
          <a:spcPct val="20000"/>
        </a:spcBef>
        <a:spcAft>
          <a:spcPct val="0"/>
        </a:spcAft>
        <a:buChar char="»"/>
        <a:defRPr kumimoji="1" sz="1400">
          <a:solidFill>
            <a:schemeClr val="tx1"/>
          </a:solidFill>
          <a:latin typeface="+mn-lt"/>
          <a:ea typeface="+mn-ea"/>
        </a:defRPr>
      </a:lvl6pPr>
      <a:lvl7pPr marL="2968117" indent="-228316" algn="l" rtl="0" fontAlgn="base">
        <a:spcBef>
          <a:spcPct val="20000"/>
        </a:spcBef>
        <a:spcAft>
          <a:spcPct val="0"/>
        </a:spcAft>
        <a:buChar char="»"/>
        <a:defRPr kumimoji="1" sz="1400">
          <a:solidFill>
            <a:schemeClr val="tx1"/>
          </a:solidFill>
          <a:latin typeface="+mn-lt"/>
          <a:ea typeface="+mn-ea"/>
        </a:defRPr>
      </a:lvl7pPr>
      <a:lvl8pPr marL="3424752" indent="-228316" algn="l" rtl="0" fontAlgn="base">
        <a:spcBef>
          <a:spcPct val="20000"/>
        </a:spcBef>
        <a:spcAft>
          <a:spcPct val="0"/>
        </a:spcAft>
        <a:buChar char="»"/>
        <a:defRPr kumimoji="1" sz="1400">
          <a:solidFill>
            <a:schemeClr val="tx1"/>
          </a:solidFill>
          <a:latin typeface="+mn-lt"/>
          <a:ea typeface="+mn-ea"/>
        </a:defRPr>
      </a:lvl8pPr>
      <a:lvl9pPr marL="3881383" indent="-228316" algn="l" rtl="0" fontAlgn="base">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3267" rtl="0" eaLnBrk="1" latinLnBrk="0" hangingPunct="1">
        <a:defRPr kumimoji="1" sz="1800" kern="1200">
          <a:solidFill>
            <a:schemeClr val="tx1"/>
          </a:solidFill>
          <a:latin typeface="+mn-lt"/>
          <a:ea typeface="+mn-ea"/>
          <a:cs typeface="+mn-cs"/>
        </a:defRPr>
      </a:lvl1pPr>
      <a:lvl2pPr marL="456630" algn="l" defTabSz="913267" rtl="0" eaLnBrk="1" latinLnBrk="0" hangingPunct="1">
        <a:defRPr kumimoji="1" sz="1800" kern="1200">
          <a:solidFill>
            <a:schemeClr val="tx1"/>
          </a:solidFill>
          <a:latin typeface="+mn-lt"/>
          <a:ea typeface="+mn-ea"/>
          <a:cs typeface="+mn-cs"/>
        </a:defRPr>
      </a:lvl2pPr>
      <a:lvl3pPr marL="913267" algn="l" defTabSz="913267" rtl="0" eaLnBrk="1" latinLnBrk="0" hangingPunct="1">
        <a:defRPr kumimoji="1" sz="1800" kern="1200">
          <a:solidFill>
            <a:schemeClr val="tx1"/>
          </a:solidFill>
          <a:latin typeface="+mn-lt"/>
          <a:ea typeface="+mn-ea"/>
          <a:cs typeface="+mn-cs"/>
        </a:defRPr>
      </a:lvl3pPr>
      <a:lvl4pPr marL="1369902" algn="l" defTabSz="913267" rtl="0" eaLnBrk="1" latinLnBrk="0" hangingPunct="1">
        <a:defRPr kumimoji="1" sz="1800" kern="1200">
          <a:solidFill>
            <a:schemeClr val="tx1"/>
          </a:solidFill>
          <a:latin typeface="+mn-lt"/>
          <a:ea typeface="+mn-ea"/>
          <a:cs typeface="+mn-cs"/>
        </a:defRPr>
      </a:lvl4pPr>
      <a:lvl5pPr marL="1826532" algn="l" defTabSz="913267" rtl="0" eaLnBrk="1" latinLnBrk="0" hangingPunct="1">
        <a:defRPr kumimoji="1" sz="1800" kern="1200">
          <a:solidFill>
            <a:schemeClr val="tx1"/>
          </a:solidFill>
          <a:latin typeface="+mn-lt"/>
          <a:ea typeface="+mn-ea"/>
          <a:cs typeface="+mn-cs"/>
        </a:defRPr>
      </a:lvl5pPr>
      <a:lvl6pPr marL="2283166" algn="l" defTabSz="913267" rtl="0" eaLnBrk="1" latinLnBrk="0" hangingPunct="1">
        <a:defRPr kumimoji="1" sz="1800" kern="1200">
          <a:solidFill>
            <a:schemeClr val="tx1"/>
          </a:solidFill>
          <a:latin typeface="+mn-lt"/>
          <a:ea typeface="+mn-ea"/>
          <a:cs typeface="+mn-cs"/>
        </a:defRPr>
      </a:lvl6pPr>
      <a:lvl7pPr marL="2739802" algn="l" defTabSz="913267" rtl="0" eaLnBrk="1" latinLnBrk="0" hangingPunct="1">
        <a:defRPr kumimoji="1" sz="1800" kern="1200">
          <a:solidFill>
            <a:schemeClr val="tx1"/>
          </a:solidFill>
          <a:latin typeface="+mn-lt"/>
          <a:ea typeface="+mn-ea"/>
          <a:cs typeface="+mn-cs"/>
        </a:defRPr>
      </a:lvl7pPr>
      <a:lvl8pPr marL="3196430" algn="l" defTabSz="913267" rtl="0" eaLnBrk="1" latinLnBrk="0" hangingPunct="1">
        <a:defRPr kumimoji="1" sz="1800" kern="1200">
          <a:solidFill>
            <a:schemeClr val="tx1"/>
          </a:solidFill>
          <a:latin typeface="+mn-lt"/>
          <a:ea typeface="+mn-ea"/>
          <a:cs typeface="+mn-cs"/>
        </a:defRPr>
      </a:lvl8pPr>
      <a:lvl9pPr marL="3653066" algn="l" defTabSz="913267"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5"/>
            <a:ext cx="8229600" cy="4525963"/>
          </a:xfrm>
          <a:prstGeom prst="rect">
            <a:avLst/>
          </a:prstGeom>
        </p:spPr>
        <p:txBody>
          <a:bodyPr vert="horz" lIns="91416" tIns="45709" rIns="91416" bIns="4570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79AD8F44-6ADF-4CBF-804D-CBC9A0880933}"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1" y="635635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C2FB4930-F2B5-4204-805B-750A3D0C5632}"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89279613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73" y="178594"/>
            <a:ext cx="7358063" cy="1714500"/>
          </a:xfrm>
          <a:prstGeom prst="rect">
            <a:avLst/>
          </a:prstGeom>
          <a:ln w="12700">
            <a:miter lim="400000"/>
          </a:ln>
          <a:extLst>
            <a:ext uri="{C572A759-6A51-4108-AA02-DFA0A04FC94B}">
              <ma14:wrappingTextBoxFlag xmlns="" xmlns:ma14="http://schemas.microsoft.com/office/mac/drawingml/2011/main" val="1"/>
            </a:ext>
          </a:extLst>
        </p:spPr>
        <p:txBody>
          <a:bodyPr lIns="35709" tIns="35709" rIns="35709" bIns="35709" anchor="ctr"/>
          <a:lstStyle/>
          <a:p>
            <a:pPr lvl="0">
              <a:defRPr sz="1800"/>
            </a:pPr>
            <a:r>
              <a:rPr sz="5900"/>
              <a:t>タイトルテキスト</a:t>
            </a:r>
          </a:p>
        </p:txBody>
      </p:sp>
      <p:sp>
        <p:nvSpPr>
          <p:cNvPr id="3" name="Shape 3"/>
          <p:cNvSpPr>
            <a:spLocks noGrp="1"/>
          </p:cNvSpPr>
          <p:nvPr>
            <p:ph type="body" idx="1"/>
          </p:nvPr>
        </p:nvSpPr>
        <p:spPr>
          <a:xfrm>
            <a:off x="892973" y="1946676"/>
            <a:ext cx="7358063" cy="4018359"/>
          </a:xfrm>
          <a:prstGeom prst="rect">
            <a:avLst/>
          </a:prstGeom>
          <a:ln w="12700">
            <a:miter lim="400000"/>
          </a:ln>
          <a:extLst>
            <a:ext uri="{C572A759-6A51-4108-AA02-DFA0A04FC94B}">
              <ma14:wrappingTextBoxFlag xmlns="" xmlns:ma14="http://schemas.microsoft.com/office/mac/drawingml/2011/main" val="1"/>
            </a:ext>
          </a:extLst>
        </p:spPr>
        <p:txBody>
          <a:bodyPr lIns="35709" tIns="35709" rIns="35709" bIns="35709" anchor="ct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1520476407"/>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ransition spd="med"/>
  <p:txStyles>
    <p:titleStyle>
      <a:lvl1pPr algn="ctr" defTabSz="410667">
        <a:defRPr sz="5900">
          <a:latin typeface="+mn-lt"/>
          <a:ea typeface="+mn-ea"/>
          <a:cs typeface="+mn-cs"/>
          <a:sym typeface="ヒラギノ角ゴ Pro W3"/>
        </a:defRPr>
      </a:lvl1pPr>
      <a:lvl2pPr indent="160696" algn="ctr" defTabSz="410667">
        <a:defRPr sz="5900">
          <a:latin typeface="+mn-lt"/>
          <a:ea typeface="+mn-ea"/>
          <a:cs typeface="+mn-cs"/>
          <a:sym typeface="ヒラギノ角ゴ Pro W3"/>
        </a:defRPr>
      </a:lvl2pPr>
      <a:lvl3pPr indent="321391" algn="ctr" defTabSz="410667">
        <a:defRPr sz="5900">
          <a:latin typeface="+mn-lt"/>
          <a:ea typeface="+mn-ea"/>
          <a:cs typeface="+mn-cs"/>
          <a:sym typeface="ヒラギノ角ゴ Pro W3"/>
        </a:defRPr>
      </a:lvl3pPr>
      <a:lvl4pPr indent="482086" algn="ctr" defTabSz="410667">
        <a:defRPr sz="5900">
          <a:latin typeface="+mn-lt"/>
          <a:ea typeface="+mn-ea"/>
          <a:cs typeface="+mn-cs"/>
          <a:sym typeface="ヒラギノ角ゴ Pro W3"/>
        </a:defRPr>
      </a:lvl4pPr>
      <a:lvl5pPr indent="642783" algn="ctr" defTabSz="410667">
        <a:defRPr sz="5900">
          <a:latin typeface="+mn-lt"/>
          <a:ea typeface="+mn-ea"/>
          <a:cs typeface="+mn-cs"/>
          <a:sym typeface="ヒラギノ角ゴ Pro W3"/>
        </a:defRPr>
      </a:lvl5pPr>
      <a:lvl6pPr indent="803479" algn="ctr" defTabSz="410667">
        <a:defRPr sz="5900">
          <a:latin typeface="+mn-lt"/>
          <a:ea typeface="+mn-ea"/>
          <a:cs typeface="+mn-cs"/>
          <a:sym typeface="ヒラギノ角ゴ Pro W3"/>
        </a:defRPr>
      </a:lvl6pPr>
      <a:lvl7pPr indent="964174" algn="ctr" defTabSz="410667">
        <a:defRPr sz="5900">
          <a:latin typeface="+mn-lt"/>
          <a:ea typeface="+mn-ea"/>
          <a:cs typeface="+mn-cs"/>
          <a:sym typeface="ヒラギノ角ゴ Pro W3"/>
        </a:defRPr>
      </a:lvl7pPr>
      <a:lvl8pPr indent="1124872" algn="ctr" defTabSz="410667">
        <a:defRPr sz="5900">
          <a:latin typeface="+mn-lt"/>
          <a:ea typeface="+mn-ea"/>
          <a:cs typeface="+mn-cs"/>
          <a:sym typeface="ヒラギノ角ゴ Pro W3"/>
        </a:defRPr>
      </a:lvl8pPr>
      <a:lvl9pPr indent="1285565" algn="ctr" defTabSz="410667">
        <a:defRPr sz="5900">
          <a:latin typeface="+mn-lt"/>
          <a:ea typeface="+mn-ea"/>
          <a:cs typeface="+mn-cs"/>
          <a:sym typeface="ヒラギノ角ゴ Pro W3"/>
        </a:defRPr>
      </a:lvl9pPr>
    </p:titleStyle>
    <p:bodyStyle>
      <a:lvl1pPr marL="624928" indent="-401739" defTabSz="410667">
        <a:spcBef>
          <a:spcPts val="1687"/>
        </a:spcBef>
        <a:buSzPct val="171000"/>
        <a:buChar char="•"/>
        <a:defRPr sz="3000">
          <a:latin typeface="+mn-lt"/>
          <a:ea typeface="+mn-ea"/>
          <a:cs typeface="+mn-cs"/>
          <a:sym typeface="ヒラギノ角ゴ Pro W3"/>
        </a:defRPr>
      </a:lvl1pPr>
      <a:lvl2pPr marL="937392" indent="-401739" defTabSz="410667">
        <a:spcBef>
          <a:spcPts val="1687"/>
        </a:spcBef>
        <a:buSzPct val="171000"/>
        <a:buChar char="•"/>
        <a:defRPr sz="3000">
          <a:latin typeface="+mn-lt"/>
          <a:ea typeface="+mn-ea"/>
          <a:cs typeface="+mn-cs"/>
          <a:sym typeface="ヒラギノ角ゴ Pro W3"/>
        </a:defRPr>
      </a:lvl2pPr>
      <a:lvl3pPr marL="1249856" indent="-401739" defTabSz="410667">
        <a:spcBef>
          <a:spcPts val="1687"/>
        </a:spcBef>
        <a:buSzPct val="171000"/>
        <a:buChar char="•"/>
        <a:defRPr sz="3000">
          <a:latin typeface="+mn-lt"/>
          <a:ea typeface="+mn-ea"/>
          <a:cs typeface="+mn-cs"/>
          <a:sym typeface="ヒラギノ角ゴ Pro W3"/>
        </a:defRPr>
      </a:lvl3pPr>
      <a:lvl4pPr marL="1562320" indent="-401739" defTabSz="410667">
        <a:spcBef>
          <a:spcPts val="1687"/>
        </a:spcBef>
        <a:buSzPct val="171000"/>
        <a:buChar char="•"/>
        <a:defRPr sz="3000">
          <a:latin typeface="+mn-lt"/>
          <a:ea typeface="+mn-ea"/>
          <a:cs typeface="+mn-cs"/>
          <a:sym typeface="ヒラギノ角ゴ Pro W3"/>
        </a:defRPr>
      </a:lvl4pPr>
      <a:lvl5pPr marL="1874784" indent="-401739" defTabSz="410667">
        <a:spcBef>
          <a:spcPts val="1687"/>
        </a:spcBef>
        <a:buSzPct val="171000"/>
        <a:buChar char="•"/>
        <a:defRPr sz="3000">
          <a:latin typeface="+mn-lt"/>
          <a:ea typeface="+mn-ea"/>
          <a:cs typeface="+mn-cs"/>
          <a:sym typeface="ヒラギノ角ゴ Pro W3"/>
        </a:defRPr>
      </a:lvl5pPr>
      <a:lvl6pPr marL="2124754" indent="-401739" defTabSz="410667">
        <a:spcBef>
          <a:spcPts val="1687"/>
        </a:spcBef>
        <a:buSzPct val="171000"/>
        <a:buChar char="•"/>
        <a:defRPr sz="3000">
          <a:latin typeface="+mn-lt"/>
          <a:ea typeface="+mn-ea"/>
          <a:cs typeface="+mn-cs"/>
          <a:sym typeface="ヒラギノ角ゴ Pro W3"/>
        </a:defRPr>
      </a:lvl6pPr>
      <a:lvl7pPr marL="2374727" indent="-401739" defTabSz="410667">
        <a:spcBef>
          <a:spcPts val="1687"/>
        </a:spcBef>
        <a:buSzPct val="171000"/>
        <a:buChar char="•"/>
        <a:defRPr sz="3000">
          <a:latin typeface="+mn-lt"/>
          <a:ea typeface="+mn-ea"/>
          <a:cs typeface="+mn-cs"/>
          <a:sym typeface="ヒラギノ角ゴ Pro W3"/>
        </a:defRPr>
      </a:lvl7pPr>
      <a:lvl8pPr marL="2624696" indent="-401739" defTabSz="410667">
        <a:spcBef>
          <a:spcPts val="1687"/>
        </a:spcBef>
        <a:buSzPct val="171000"/>
        <a:buChar char="•"/>
        <a:defRPr sz="3000">
          <a:latin typeface="+mn-lt"/>
          <a:ea typeface="+mn-ea"/>
          <a:cs typeface="+mn-cs"/>
          <a:sym typeface="ヒラギノ角ゴ Pro W3"/>
        </a:defRPr>
      </a:lvl8pPr>
      <a:lvl9pPr marL="2874669" indent="-401739" defTabSz="410667">
        <a:spcBef>
          <a:spcPts val="1687"/>
        </a:spcBef>
        <a:buSzPct val="171000"/>
        <a:buChar char="•"/>
        <a:defRPr sz="3000">
          <a:latin typeface="+mn-lt"/>
          <a:ea typeface="+mn-ea"/>
          <a:cs typeface="+mn-cs"/>
          <a:sym typeface="ヒラギノ角ゴ Pro W3"/>
        </a:defRPr>
      </a:lvl9pPr>
    </p:bodyStyle>
    <p:otherStyle>
      <a:lvl1pPr algn="ctr" defTabSz="410667">
        <a:defRPr>
          <a:solidFill>
            <a:schemeClr val="tx1"/>
          </a:solidFill>
          <a:latin typeface="+mn-lt"/>
          <a:ea typeface="+mn-ea"/>
          <a:cs typeface="+mn-cs"/>
          <a:sym typeface="ヒラギノ角ゴ Pro W3"/>
        </a:defRPr>
      </a:lvl1pPr>
      <a:lvl2pPr indent="160696" algn="ctr" defTabSz="410667">
        <a:defRPr>
          <a:solidFill>
            <a:schemeClr val="tx1"/>
          </a:solidFill>
          <a:latin typeface="+mn-lt"/>
          <a:ea typeface="+mn-ea"/>
          <a:cs typeface="+mn-cs"/>
          <a:sym typeface="ヒラギノ角ゴ Pro W3"/>
        </a:defRPr>
      </a:lvl2pPr>
      <a:lvl3pPr indent="321391" algn="ctr" defTabSz="410667">
        <a:defRPr>
          <a:solidFill>
            <a:schemeClr val="tx1"/>
          </a:solidFill>
          <a:latin typeface="+mn-lt"/>
          <a:ea typeface="+mn-ea"/>
          <a:cs typeface="+mn-cs"/>
          <a:sym typeface="ヒラギノ角ゴ Pro W3"/>
        </a:defRPr>
      </a:lvl3pPr>
      <a:lvl4pPr indent="482086" algn="ctr" defTabSz="410667">
        <a:defRPr>
          <a:solidFill>
            <a:schemeClr val="tx1"/>
          </a:solidFill>
          <a:latin typeface="+mn-lt"/>
          <a:ea typeface="+mn-ea"/>
          <a:cs typeface="+mn-cs"/>
          <a:sym typeface="ヒラギノ角ゴ Pro W3"/>
        </a:defRPr>
      </a:lvl4pPr>
      <a:lvl5pPr indent="642783" algn="ctr" defTabSz="410667">
        <a:defRPr>
          <a:solidFill>
            <a:schemeClr val="tx1"/>
          </a:solidFill>
          <a:latin typeface="+mn-lt"/>
          <a:ea typeface="+mn-ea"/>
          <a:cs typeface="+mn-cs"/>
          <a:sym typeface="ヒラギノ角ゴ Pro W3"/>
        </a:defRPr>
      </a:lvl5pPr>
      <a:lvl6pPr indent="803479" algn="ctr" defTabSz="410667">
        <a:defRPr>
          <a:solidFill>
            <a:schemeClr val="tx1"/>
          </a:solidFill>
          <a:latin typeface="+mn-lt"/>
          <a:ea typeface="+mn-ea"/>
          <a:cs typeface="+mn-cs"/>
          <a:sym typeface="ヒラギノ角ゴ Pro W3"/>
        </a:defRPr>
      </a:lvl6pPr>
      <a:lvl7pPr indent="964174" algn="ctr" defTabSz="410667">
        <a:defRPr>
          <a:solidFill>
            <a:schemeClr val="tx1"/>
          </a:solidFill>
          <a:latin typeface="+mn-lt"/>
          <a:ea typeface="+mn-ea"/>
          <a:cs typeface="+mn-cs"/>
          <a:sym typeface="ヒラギノ角ゴ Pro W3"/>
        </a:defRPr>
      </a:lvl7pPr>
      <a:lvl8pPr indent="1124872" algn="ctr" defTabSz="410667">
        <a:defRPr>
          <a:solidFill>
            <a:schemeClr val="tx1"/>
          </a:solidFill>
          <a:latin typeface="+mn-lt"/>
          <a:ea typeface="+mn-ea"/>
          <a:cs typeface="+mn-cs"/>
          <a:sym typeface="ヒラギノ角ゴ Pro W3"/>
        </a:defRPr>
      </a:lvl8pPr>
      <a:lvl9pPr indent="1285565" algn="ctr" defTabSz="410667">
        <a:defRPr>
          <a:solidFill>
            <a:schemeClr val="tx1"/>
          </a:solidFill>
          <a:latin typeface="+mn-lt"/>
          <a:ea typeface="+mn-ea"/>
          <a:cs typeface="+mn-cs"/>
          <a:sym typeface="ヒラギノ角ゴ Pro W3"/>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71" y="178594"/>
            <a:ext cx="7358063" cy="1714500"/>
          </a:xfrm>
          <a:prstGeom prst="rect">
            <a:avLst/>
          </a:prstGeom>
          <a:ln w="12700">
            <a:miter lim="400000"/>
          </a:ln>
          <a:extLst>
            <a:ext uri="{C572A759-6A51-4108-AA02-DFA0A04FC94B}">
              <ma14:wrappingTextBoxFlag xmlns="" xmlns:ma14="http://schemas.microsoft.com/office/mac/drawingml/2011/main" val="1"/>
            </a:ext>
          </a:extLst>
        </p:spPr>
        <p:txBody>
          <a:bodyPr lIns="35713" tIns="35713" rIns="35713" bIns="35713" anchor="ctr"/>
          <a:lstStyle/>
          <a:p>
            <a:pPr lvl="0">
              <a:defRPr sz="1800"/>
            </a:pPr>
            <a:r>
              <a:rPr sz="5900"/>
              <a:t>タイトルテキスト</a:t>
            </a:r>
          </a:p>
        </p:txBody>
      </p:sp>
      <p:sp>
        <p:nvSpPr>
          <p:cNvPr id="3" name="Shape 3"/>
          <p:cNvSpPr>
            <a:spLocks noGrp="1"/>
          </p:cNvSpPr>
          <p:nvPr>
            <p:ph type="body" idx="1"/>
          </p:nvPr>
        </p:nvSpPr>
        <p:spPr>
          <a:xfrm>
            <a:off x="892971" y="1946674"/>
            <a:ext cx="7358063" cy="4018359"/>
          </a:xfrm>
          <a:prstGeom prst="rect">
            <a:avLst/>
          </a:prstGeom>
          <a:ln w="12700">
            <a:miter lim="400000"/>
          </a:ln>
          <a:extLst>
            <a:ext uri="{C572A759-6A51-4108-AA02-DFA0A04FC94B}">
              <ma14:wrappingTextBoxFlag xmlns="" xmlns:ma14="http://schemas.microsoft.com/office/mac/drawingml/2011/main" val="1"/>
            </a:ext>
          </a:extLst>
        </p:spPr>
        <p:txBody>
          <a:bodyPr lIns="35713" tIns="35713" rIns="35713" bIns="35713" anchor="ctr"/>
          <a:lstStyle/>
          <a:p>
            <a:pPr lvl="0">
              <a:defRPr sz="1800"/>
            </a:pPr>
            <a:r>
              <a:rPr sz="3000"/>
              <a:t>本文レベル1</a:t>
            </a:r>
          </a:p>
          <a:p>
            <a:pPr lvl="1">
              <a:defRPr sz="1800"/>
            </a:pPr>
            <a:r>
              <a:rPr sz="3000"/>
              <a:t>本文レベル2</a:t>
            </a:r>
          </a:p>
          <a:p>
            <a:pPr lvl="2">
              <a:defRPr sz="1800"/>
            </a:pPr>
            <a:r>
              <a:rPr sz="3000"/>
              <a:t>本文レベル3</a:t>
            </a:r>
          </a:p>
          <a:p>
            <a:pPr lvl="3">
              <a:defRPr sz="1800"/>
            </a:pPr>
            <a:r>
              <a:rPr sz="3000"/>
              <a:t>本文レベル4</a:t>
            </a:r>
          </a:p>
          <a:p>
            <a:pPr lvl="4">
              <a:defRPr sz="1800"/>
            </a:pPr>
            <a:r>
              <a:rPr sz="3000"/>
              <a:t>本文レベル 5</a:t>
            </a:r>
          </a:p>
        </p:txBody>
      </p:sp>
    </p:spTree>
    <p:extLst>
      <p:ext uri="{BB962C8B-B14F-4D97-AF65-F5344CB8AC3E}">
        <p14:creationId xmlns:p14="http://schemas.microsoft.com/office/powerpoint/2010/main" val="315971189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Lst>
  <p:transition spd="med"/>
  <p:txStyles>
    <p:titleStyle>
      <a:lvl1pPr algn="ctr" defTabSz="410709">
        <a:defRPr sz="5900">
          <a:latin typeface="+mn-lt"/>
          <a:ea typeface="+mn-ea"/>
          <a:cs typeface="+mn-cs"/>
          <a:sym typeface="ヒラギノ角ゴ Pro W3"/>
        </a:defRPr>
      </a:lvl1pPr>
      <a:lvl2pPr indent="160712" algn="ctr" defTabSz="410709">
        <a:defRPr sz="5900">
          <a:latin typeface="+mn-lt"/>
          <a:ea typeface="+mn-ea"/>
          <a:cs typeface="+mn-cs"/>
          <a:sym typeface="ヒラギノ角ゴ Pro W3"/>
        </a:defRPr>
      </a:lvl2pPr>
      <a:lvl3pPr indent="321424" algn="ctr" defTabSz="410709">
        <a:defRPr sz="5900">
          <a:latin typeface="+mn-lt"/>
          <a:ea typeface="+mn-ea"/>
          <a:cs typeface="+mn-cs"/>
          <a:sym typeface="ヒラギノ角ゴ Pro W3"/>
        </a:defRPr>
      </a:lvl3pPr>
      <a:lvl4pPr indent="482136" algn="ctr" defTabSz="410709">
        <a:defRPr sz="5900">
          <a:latin typeface="+mn-lt"/>
          <a:ea typeface="+mn-ea"/>
          <a:cs typeface="+mn-cs"/>
          <a:sym typeface="ヒラギノ角ゴ Pro W3"/>
        </a:defRPr>
      </a:lvl4pPr>
      <a:lvl5pPr indent="642849" algn="ctr" defTabSz="410709">
        <a:defRPr sz="5900">
          <a:latin typeface="+mn-lt"/>
          <a:ea typeface="+mn-ea"/>
          <a:cs typeface="+mn-cs"/>
          <a:sym typeface="ヒラギノ角ゴ Pro W3"/>
        </a:defRPr>
      </a:lvl5pPr>
      <a:lvl6pPr indent="803561" algn="ctr" defTabSz="410709">
        <a:defRPr sz="5900">
          <a:latin typeface="+mn-lt"/>
          <a:ea typeface="+mn-ea"/>
          <a:cs typeface="+mn-cs"/>
          <a:sym typeface="ヒラギノ角ゴ Pro W3"/>
        </a:defRPr>
      </a:lvl6pPr>
      <a:lvl7pPr indent="964274" algn="ctr" defTabSz="410709">
        <a:defRPr sz="5900">
          <a:latin typeface="+mn-lt"/>
          <a:ea typeface="+mn-ea"/>
          <a:cs typeface="+mn-cs"/>
          <a:sym typeface="ヒラギノ角ゴ Pro W3"/>
        </a:defRPr>
      </a:lvl7pPr>
      <a:lvl8pPr indent="1124987" algn="ctr" defTabSz="410709">
        <a:defRPr sz="5900">
          <a:latin typeface="+mn-lt"/>
          <a:ea typeface="+mn-ea"/>
          <a:cs typeface="+mn-cs"/>
          <a:sym typeface="ヒラギノ角ゴ Pro W3"/>
        </a:defRPr>
      </a:lvl8pPr>
      <a:lvl9pPr indent="1285697" algn="ctr" defTabSz="410709">
        <a:defRPr sz="5900">
          <a:latin typeface="+mn-lt"/>
          <a:ea typeface="+mn-ea"/>
          <a:cs typeface="+mn-cs"/>
          <a:sym typeface="ヒラギノ角ゴ Pro W3"/>
        </a:defRPr>
      </a:lvl9pPr>
    </p:titleStyle>
    <p:bodyStyle>
      <a:lvl1pPr marL="624992" indent="-401780" defTabSz="410709">
        <a:spcBef>
          <a:spcPts val="1687"/>
        </a:spcBef>
        <a:buSzPct val="171000"/>
        <a:buChar char="•"/>
        <a:defRPr sz="3000">
          <a:latin typeface="+mn-lt"/>
          <a:ea typeface="+mn-ea"/>
          <a:cs typeface="+mn-cs"/>
          <a:sym typeface="ヒラギノ角ゴ Pro W3"/>
        </a:defRPr>
      </a:lvl1pPr>
      <a:lvl2pPr marL="937488" indent="-401780" defTabSz="410709">
        <a:spcBef>
          <a:spcPts val="1687"/>
        </a:spcBef>
        <a:buSzPct val="171000"/>
        <a:buChar char="•"/>
        <a:defRPr sz="3000">
          <a:latin typeface="+mn-lt"/>
          <a:ea typeface="+mn-ea"/>
          <a:cs typeface="+mn-cs"/>
          <a:sym typeface="ヒラギノ角ゴ Pro W3"/>
        </a:defRPr>
      </a:lvl2pPr>
      <a:lvl3pPr marL="1249984" indent="-401780" defTabSz="410709">
        <a:spcBef>
          <a:spcPts val="1687"/>
        </a:spcBef>
        <a:buSzPct val="171000"/>
        <a:buChar char="•"/>
        <a:defRPr sz="3000">
          <a:latin typeface="+mn-lt"/>
          <a:ea typeface="+mn-ea"/>
          <a:cs typeface="+mn-cs"/>
          <a:sym typeface="ヒラギノ角ゴ Pro W3"/>
        </a:defRPr>
      </a:lvl3pPr>
      <a:lvl4pPr marL="1562480" indent="-401780" defTabSz="410709">
        <a:spcBef>
          <a:spcPts val="1687"/>
        </a:spcBef>
        <a:buSzPct val="171000"/>
        <a:buChar char="•"/>
        <a:defRPr sz="3000">
          <a:latin typeface="+mn-lt"/>
          <a:ea typeface="+mn-ea"/>
          <a:cs typeface="+mn-cs"/>
          <a:sym typeface="ヒラギノ角ゴ Pro W3"/>
        </a:defRPr>
      </a:lvl4pPr>
      <a:lvl5pPr marL="1874976" indent="-401780" defTabSz="410709">
        <a:spcBef>
          <a:spcPts val="1687"/>
        </a:spcBef>
        <a:buSzPct val="171000"/>
        <a:buChar char="•"/>
        <a:defRPr sz="3000">
          <a:latin typeface="+mn-lt"/>
          <a:ea typeface="+mn-ea"/>
          <a:cs typeface="+mn-cs"/>
          <a:sym typeface="ヒラギノ角ゴ Pro W3"/>
        </a:defRPr>
      </a:lvl5pPr>
      <a:lvl6pPr marL="2124972" indent="-401780" defTabSz="410709">
        <a:spcBef>
          <a:spcPts val="1687"/>
        </a:spcBef>
        <a:buSzPct val="171000"/>
        <a:buChar char="•"/>
        <a:defRPr sz="3000">
          <a:latin typeface="+mn-lt"/>
          <a:ea typeface="+mn-ea"/>
          <a:cs typeface="+mn-cs"/>
          <a:sym typeface="ヒラギノ角ゴ Pro W3"/>
        </a:defRPr>
      </a:lvl6pPr>
      <a:lvl7pPr marL="2374969" indent="-401780" defTabSz="410709">
        <a:spcBef>
          <a:spcPts val="1687"/>
        </a:spcBef>
        <a:buSzPct val="171000"/>
        <a:buChar char="•"/>
        <a:defRPr sz="3000">
          <a:latin typeface="+mn-lt"/>
          <a:ea typeface="+mn-ea"/>
          <a:cs typeface="+mn-cs"/>
          <a:sym typeface="ヒラギノ角ゴ Pro W3"/>
        </a:defRPr>
      </a:lvl7pPr>
      <a:lvl8pPr marL="2624965" indent="-401780" defTabSz="410709">
        <a:spcBef>
          <a:spcPts val="1687"/>
        </a:spcBef>
        <a:buSzPct val="171000"/>
        <a:buChar char="•"/>
        <a:defRPr sz="3000">
          <a:latin typeface="+mn-lt"/>
          <a:ea typeface="+mn-ea"/>
          <a:cs typeface="+mn-cs"/>
          <a:sym typeface="ヒラギノ角ゴ Pro W3"/>
        </a:defRPr>
      </a:lvl8pPr>
      <a:lvl9pPr marL="2874963" indent="-401780" defTabSz="410709">
        <a:spcBef>
          <a:spcPts val="1687"/>
        </a:spcBef>
        <a:buSzPct val="171000"/>
        <a:buChar char="•"/>
        <a:defRPr sz="3000">
          <a:latin typeface="+mn-lt"/>
          <a:ea typeface="+mn-ea"/>
          <a:cs typeface="+mn-cs"/>
          <a:sym typeface="ヒラギノ角ゴ Pro W3"/>
        </a:defRPr>
      </a:lvl9pPr>
    </p:bodyStyle>
    <p:otherStyle>
      <a:lvl1pPr algn="ctr" defTabSz="410709">
        <a:defRPr>
          <a:solidFill>
            <a:schemeClr val="tx1"/>
          </a:solidFill>
          <a:latin typeface="+mn-lt"/>
          <a:ea typeface="+mn-ea"/>
          <a:cs typeface="+mn-cs"/>
          <a:sym typeface="ヒラギノ角ゴ Pro W3"/>
        </a:defRPr>
      </a:lvl1pPr>
      <a:lvl2pPr indent="160712" algn="ctr" defTabSz="410709">
        <a:defRPr>
          <a:solidFill>
            <a:schemeClr val="tx1"/>
          </a:solidFill>
          <a:latin typeface="+mn-lt"/>
          <a:ea typeface="+mn-ea"/>
          <a:cs typeface="+mn-cs"/>
          <a:sym typeface="ヒラギノ角ゴ Pro W3"/>
        </a:defRPr>
      </a:lvl2pPr>
      <a:lvl3pPr indent="321424" algn="ctr" defTabSz="410709">
        <a:defRPr>
          <a:solidFill>
            <a:schemeClr val="tx1"/>
          </a:solidFill>
          <a:latin typeface="+mn-lt"/>
          <a:ea typeface="+mn-ea"/>
          <a:cs typeface="+mn-cs"/>
          <a:sym typeface="ヒラギノ角ゴ Pro W3"/>
        </a:defRPr>
      </a:lvl3pPr>
      <a:lvl4pPr indent="482136" algn="ctr" defTabSz="410709">
        <a:defRPr>
          <a:solidFill>
            <a:schemeClr val="tx1"/>
          </a:solidFill>
          <a:latin typeface="+mn-lt"/>
          <a:ea typeface="+mn-ea"/>
          <a:cs typeface="+mn-cs"/>
          <a:sym typeface="ヒラギノ角ゴ Pro W3"/>
        </a:defRPr>
      </a:lvl4pPr>
      <a:lvl5pPr indent="642849" algn="ctr" defTabSz="410709">
        <a:defRPr>
          <a:solidFill>
            <a:schemeClr val="tx1"/>
          </a:solidFill>
          <a:latin typeface="+mn-lt"/>
          <a:ea typeface="+mn-ea"/>
          <a:cs typeface="+mn-cs"/>
          <a:sym typeface="ヒラギノ角ゴ Pro W3"/>
        </a:defRPr>
      </a:lvl5pPr>
      <a:lvl6pPr indent="803561" algn="ctr" defTabSz="410709">
        <a:defRPr>
          <a:solidFill>
            <a:schemeClr val="tx1"/>
          </a:solidFill>
          <a:latin typeface="+mn-lt"/>
          <a:ea typeface="+mn-ea"/>
          <a:cs typeface="+mn-cs"/>
          <a:sym typeface="ヒラギノ角ゴ Pro W3"/>
        </a:defRPr>
      </a:lvl6pPr>
      <a:lvl7pPr indent="964274" algn="ctr" defTabSz="410709">
        <a:defRPr>
          <a:solidFill>
            <a:schemeClr val="tx1"/>
          </a:solidFill>
          <a:latin typeface="+mn-lt"/>
          <a:ea typeface="+mn-ea"/>
          <a:cs typeface="+mn-cs"/>
          <a:sym typeface="ヒラギノ角ゴ Pro W3"/>
        </a:defRPr>
      </a:lvl7pPr>
      <a:lvl8pPr indent="1124987" algn="ctr" defTabSz="410709">
        <a:defRPr>
          <a:solidFill>
            <a:schemeClr val="tx1"/>
          </a:solidFill>
          <a:latin typeface="+mn-lt"/>
          <a:ea typeface="+mn-ea"/>
          <a:cs typeface="+mn-cs"/>
          <a:sym typeface="ヒラギノ角ゴ Pro W3"/>
        </a:defRPr>
      </a:lvl8pPr>
      <a:lvl9pPr indent="1285697" algn="ctr" defTabSz="410709">
        <a:defRPr>
          <a:solidFill>
            <a:schemeClr val="tx1"/>
          </a:solidFill>
          <a:latin typeface="+mn-lt"/>
          <a:ea typeface="+mn-ea"/>
          <a:cs typeface="+mn-cs"/>
          <a:sym typeface="ヒラギノ角ゴ Pro W3"/>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64F3FBD-6DDC-43A5-900D-1D6B866A74FD}" type="datetimeFigureOut">
              <a:rPr lang="ja-JP" altLang="en-US" smtClean="0">
                <a:solidFill>
                  <a:prstClr val="black">
                    <a:tint val="75000"/>
                  </a:prstClr>
                </a:solidFill>
                <a:latin typeface="Calibri" panose="020F0502020204030204"/>
                <a:ea typeface="ＭＳ Ｐゴシック"/>
                <a:cs typeface="+mn-cs"/>
              </a:rPr>
              <a:pPr fontAlgn="auto">
                <a:spcBef>
                  <a:spcPts val="0"/>
                </a:spcBef>
                <a:spcAft>
                  <a:spcPts val="0"/>
                </a:spcAft>
              </a:pPr>
              <a:t>2015/11/4</a:t>
            </a:fld>
            <a:endParaRPr lang="ja-JP" altLang="en-US">
              <a:solidFill>
                <a:prstClr val="black">
                  <a:tint val="75000"/>
                </a:prstClr>
              </a:solidFill>
              <a:latin typeface="Calibri" panose="020F0502020204030204"/>
              <a:ea typeface="ＭＳ Ｐゴシック"/>
              <a:cs typeface="+mn-cs"/>
            </a:endParaRP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panose="020F0502020204030204"/>
              <a:ea typeface="ＭＳ Ｐゴシック"/>
              <a:cs typeface="+mn-cs"/>
            </a:endParaRPr>
          </a:p>
        </p:txBody>
      </p:sp>
      <p:sp>
        <p:nvSpPr>
          <p:cNvPr id="6" name="Slide Number Placeholder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1A1923D-B4F2-472B-8866-BA37F147DDF4}" type="slidenum">
              <a:rPr lang="ja-JP" altLang="en-US" smtClean="0">
                <a:solidFill>
                  <a:prstClr val="black">
                    <a:tint val="75000"/>
                  </a:prstClr>
                </a:solidFill>
                <a:latin typeface="Calibri" panose="020F0502020204030204"/>
                <a:ea typeface="ＭＳ Ｐゴシック"/>
                <a:cs typeface="+mn-cs"/>
              </a:rPr>
              <a:pPr fontAlgn="auto">
                <a:spcBef>
                  <a:spcPts val="0"/>
                </a:spcBef>
                <a:spcAft>
                  <a:spcPts val="0"/>
                </a:spcAft>
              </a:pPr>
              <a:t>‹#›</a:t>
            </a:fld>
            <a:endParaRPr lang="ja-JP" altLang="en-US">
              <a:solidFill>
                <a:prstClr val="black">
                  <a:tint val="75000"/>
                </a:prstClr>
              </a:solidFill>
              <a:latin typeface="Calibri" panose="020F0502020204030204"/>
              <a:ea typeface="ＭＳ Ｐゴシック"/>
              <a:cs typeface="+mn-cs"/>
            </a:endParaRPr>
          </a:p>
        </p:txBody>
      </p:sp>
    </p:spTree>
    <p:extLst>
      <p:ext uri="{BB962C8B-B14F-4D97-AF65-F5344CB8AC3E}">
        <p14:creationId xmlns:p14="http://schemas.microsoft.com/office/powerpoint/2010/main" val="83290735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D9244233-C0AF-CF41-8405-4FA96DC649CE}" type="datetimeFigureOut">
              <a:rPr lang="ja-JP" altLang="en-US" smtClean="0">
                <a:solidFill>
                  <a:prstClr val="black">
                    <a:tint val="75000"/>
                  </a:prstClr>
                </a:solidFill>
                <a:latin typeface="Calibri"/>
                <a:ea typeface="ＭＳ Ｐゴシック"/>
                <a:cs typeface="+mn-cs"/>
              </a:rPr>
              <a:pPr defTabSz="457200"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8492AC5-24B5-C642-ADB8-152C95CA13FA}" type="slidenum">
              <a:rPr lang="ja-JP" altLang="en-US" smtClean="0">
                <a:solidFill>
                  <a:prstClr val="black">
                    <a:tint val="75000"/>
                  </a:prstClr>
                </a:solidFill>
                <a:latin typeface="Calibri"/>
                <a:ea typeface="ＭＳ Ｐゴシック"/>
                <a:cs typeface="+mn-cs"/>
              </a:rPr>
              <a:pPr defTabSz="457200"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113669113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1916"/>
            <a:ext cx="7772400" cy="990600"/>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628777"/>
            <a:ext cx="7772400" cy="41148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eaLnBrk="1" hangingPunct="1">
              <a:spcBef>
                <a:spcPct val="50000"/>
              </a:spcBef>
              <a:defRPr sz="1400">
                <a:latin typeface="Times New Roman" pitchFamily="18" charset="0"/>
                <a:ea typeface="+mn-ea"/>
                <a:cs typeface="+mn-cs"/>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algn="ctr" eaLnBrk="1" hangingPunct="1">
              <a:spcBef>
                <a:spcPct val="50000"/>
              </a:spcBef>
              <a:defRPr sz="1400">
                <a:latin typeface="Times New Roman" pitchFamily="18" charset="0"/>
                <a:ea typeface="+mn-ea"/>
                <a:cs typeface="+mn-cs"/>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lvl1pPr algn="r" eaLnBrk="1" hangingPunct="1">
              <a:spcBef>
                <a:spcPct val="50000"/>
              </a:spcBef>
              <a:defRPr sz="1400">
                <a:latin typeface="Times New Roman" pitchFamily="18" charset="0"/>
                <a:ea typeface="+mn-ea"/>
                <a:cs typeface="+mn-cs"/>
              </a:defRPr>
            </a:lvl1pPr>
          </a:lstStyle>
          <a:p>
            <a:pPr>
              <a:defRPr/>
            </a:pPr>
            <a:fld id="{5C0F0789-E9FD-47ED-B9BB-AA6211CCD34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2268983"/>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Lst>
  <p:txStyles>
    <p:title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630"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267"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6990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6532" algn="ctr" rtl="0" fontAlgn="base">
        <a:spcBef>
          <a:spcPct val="0"/>
        </a:spcBef>
        <a:spcAft>
          <a:spcPct val="0"/>
        </a:spcAft>
        <a:defRPr kumimoji="1" sz="2800">
          <a:solidFill>
            <a:srgbClr val="FF0000"/>
          </a:solidFill>
          <a:latin typeface="Helvetica" pitchFamily="34" charset="0"/>
          <a:ea typeface="ＭＳ Ｐゴシック" pitchFamily="50" charset="-128"/>
        </a:defRPr>
      </a:lvl9pPr>
    </p:titleStyle>
    <p:bodyStyle>
      <a:lvl1pPr marL="342476" indent="-342476" algn="l" rtl="0" eaLnBrk="0" fontAlgn="base" hangingPunct="0">
        <a:spcBef>
          <a:spcPct val="20000"/>
        </a:spcBef>
        <a:spcAft>
          <a:spcPct val="0"/>
        </a:spcAft>
        <a:buChar char="•"/>
        <a:defRPr kumimoji="1" sz="2000">
          <a:solidFill>
            <a:schemeClr val="accent2"/>
          </a:solidFill>
          <a:latin typeface="+mn-lt"/>
          <a:ea typeface="+mn-ea"/>
          <a:cs typeface="+mn-cs"/>
        </a:defRPr>
      </a:lvl1pPr>
      <a:lvl2pPr marL="742029" indent="-285397" algn="l" rtl="0" eaLnBrk="0" fontAlgn="base" hangingPunct="0">
        <a:spcBef>
          <a:spcPct val="20000"/>
        </a:spcBef>
        <a:spcAft>
          <a:spcPct val="0"/>
        </a:spcAft>
        <a:buChar char="–"/>
        <a:defRPr kumimoji="1" sz="2800">
          <a:solidFill>
            <a:schemeClr val="tx1"/>
          </a:solidFill>
          <a:latin typeface="+mn-lt"/>
          <a:ea typeface="+mn-ea"/>
        </a:defRPr>
      </a:lvl2pPr>
      <a:lvl3pPr marL="1141586" indent="-228316" algn="l" rtl="0" eaLnBrk="0" fontAlgn="base" hangingPunct="0">
        <a:spcBef>
          <a:spcPct val="20000"/>
        </a:spcBef>
        <a:spcAft>
          <a:spcPct val="0"/>
        </a:spcAft>
        <a:buChar char="•"/>
        <a:defRPr kumimoji="1" sz="1600">
          <a:solidFill>
            <a:schemeClr val="tx1"/>
          </a:solidFill>
          <a:latin typeface="+mn-lt"/>
          <a:ea typeface="+mn-ea"/>
        </a:defRPr>
      </a:lvl3pPr>
      <a:lvl4pPr marL="1598217" indent="-228316" algn="l" rtl="0" eaLnBrk="0" fontAlgn="base" hangingPunct="0">
        <a:spcBef>
          <a:spcPct val="20000"/>
        </a:spcBef>
        <a:spcAft>
          <a:spcPct val="0"/>
        </a:spcAft>
        <a:buChar char="–"/>
        <a:defRPr kumimoji="1" sz="1400">
          <a:solidFill>
            <a:schemeClr val="tx1"/>
          </a:solidFill>
          <a:latin typeface="+mn-lt"/>
          <a:ea typeface="+mn-ea"/>
        </a:defRPr>
      </a:lvl4pPr>
      <a:lvl5pPr marL="2054852" indent="-228316" algn="l" rtl="0" eaLnBrk="0" fontAlgn="base" hangingPunct="0">
        <a:spcBef>
          <a:spcPct val="20000"/>
        </a:spcBef>
        <a:spcAft>
          <a:spcPct val="0"/>
        </a:spcAft>
        <a:buChar char="»"/>
        <a:defRPr kumimoji="1" sz="1400">
          <a:solidFill>
            <a:schemeClr val="tx1"/>
          </a:solidFill>
          <a:latin typeface="+mn-lt"/>
          <a:ea typeface="+mn-ea"/>
        </a:defRPr>
      </a:lvl5pPr>
      <a:lvl6pPr marL="2511484" indent="-228316" algn="l" rtl="0" fontAlgn="base">
        <a:spcBef>
          <a:spcPct val="20000"/>
        </a:spcBef>
        <a:spcAft>
          <a:spcPct val="0"/>
        </a:spcAft>
        <a:buChar char="»"/>
        <a:defRPr kumimoji="1" sz="1400">
          <a:solidFill>
            <a:schemeClr val="tx1"/>
          </a:solidFill>
          <a:latin typeface="+mn-lt"/>
          <a:ea typeface="+mn-ea"/>
        </a:defRPr>
      </a:lvl6pPr>
      <a:lvl7pPr marL="2968117" indent="-228316" algn="l" rtl="0" fontAlgn="base">
        <a:spcBef>
          <a:spcPct val="20000"/>
        </a:spcBef>
        <a:spcAft>
          <a:spcPct val="0"/>
        </a:spcAft>
        <a:buChar char="»"/>
        <a:defRPr kumimoji="1" sz="1400">
          <a:solidFill>
            <a:schemeClr val="tx1"/>
          </a:solidFill>
          <a:latin typeface="+mn-lt"/>
          <a:ea typeface="+mn-ea"/>
        </a:defRPr>
      </a:lvl7pPr>
      <a:lvl8pPr marL="3424752" indent="-228316" algn="l" rtl="0" fontAlgn="base">
        <a:spcBef>
          <a:spcPct val="20000"/>
        </a:spcBef>
        <a:spcAft>
          <a:spcPct val="0"/>
        </a:spcAft>
        <a:buChar char="»"/>
        <a:defRPr kumimoji="1" sz="1400">
          <a:solidFill>
            <a:schemeClr val="tx1"/>
          </a:solidFill>
          <a:latin typeface="+mn-lt"/>
          <a:ea typeface="+mn-ea"/>
        </a:defRPr>
      </a:lvl8pPr>
      <a:lvl9pPr marL="3881383" indent="-228316" algn="l" rtl="0" fontAlgn="base">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3267" rtl="0" eaLnBrk="1" latinLnBrk="0" hangingPunct="1">
        <a:defRPr kumimoji="1" sz="1800" kern="1200">
          <a:solidFill>
            <a:schemeClr val="tx1"/>
          </a:solidFill>
          <a:latin typeface="+mn-lt"/>
          <a:ea typeface="+mn-ea"/>
          <a:cs typeface="+mn-cs"/>
        </a:defRPr>
      </a:lvl1pPr>
      <a:lvl2pPr marL="456630" algn="l" defTabSz="913267" rtl="0" eaLnBrk="1" latinLnBrk="0" hangingPunct="1">
        <a:defRPr kumimoji="1" sz="1800" kern="1200">
          <a:solidFill>
            <a:schemeClr val="tx1"/>
          </a:solidFill>
          <a:latin typeface="+mn-lt"/>
          <a:ea typeface="+mn-ea"/>
          <a:cs typeface="+mn-cs"/>
        </a:defRPr>
      </a:lvl2pPr>
      <a:lvl3pPr marL="913267" algn="l" defTabSz="913267" rtl="0" eaLnBrk="1" latinLnBrk="0" hangingPunct="1">
        <a:defRPr kumimoji="1" sz="1800" kern="1200">
          <a:solidFill>
            <a:schemeClr val="tx1"/>
          </a:solidFill>
          <a:latin typeface="+mn-lt"/>
          <a:ea typeface="+mn-ea"/>
          <a:cs typeface="+mn-cs"/>
        </a:defRPr>
      </a:lvl3pPr>
      <a:lvl4pPr marL="1369902" algn="l" defTabSz="913267" rtl="0" eaLnBrk="1" latinLnBrk="0" hangingPunct="1">
        <a:defRPr kumimoji="1" sz="1800" kern="1200">
          <a:solidFill>
            <a:schemeClr val="tx1"/>
          </a:solidFill>
          <a:latin typeface="+mn-lt"/>
          <a:ea typeface="+mn-ea"/>
          <a:cs typeface="+mn-cs"/>
        </a:defRPr>
      </a:lvl4pPr>
      <a:lvl5pPr marL="1826532" algn="l" defTabSz="913267" rtl="0" eaLnBrk="1" latinLnBrk="0" hangingPunct="1">
        <a:defRPr kumimoji="1" sz="1800" kern="1200">
          <a:solidFill>
            <a:schemeClr val="tx1"/>
          </a:solidFill>
          <a:latin typeface="+mn-lt"/>
          <a:ea typeface="+mn-ea"/>
          <a:cs typeface="+mn-cs"/>
        </a:defRPr>
      </a:lvl5pPr>
      <a:lvl6pPr marL="2283166" algn="l" defTabSz="913267" rtl="0" eaLnBrk="1" latinLnBrk="0" hangingPunct="1">
        <a:defRPr kumimoji="1" sz="1800" kern="1200">
          <a:solidFill>
            <a:schemeClr val="tx1"/>
          </a:solidFill>
          <a:latin typeface="+mn-lt"/>
          <a:ea typeface="+mn-ea"/>
          <a:cs typeface="+mn-cs"/>
        </a:defRPr>
      </a:lvl6pPr>
      <a:lvl7pPr marL="2739802" algn="l" defTabSz="913267" rtl="0" eaLnBrk="1" latinLnBrk="0" hangingPunct="1">
        <a:defRPr kumimoji="1" sz="1800" kern="1200">
          <a:solidFill>
            <a:schemeClr val="tx1"/>
          </a:solidFill>
          <a:latin typeface="+mn-lt"/>
          <a:ea typeface="+mn-ea"/>
          <a:cs typeface="+mn-cs"/>
        </a:defRPr>
      </a:lvl7pPr>
      <a:lvl8pPr marL="3196430" algn="l" defTabSz="913267" rtl="0" eaLnBrk="1" latinLnBrk="0" hangingPunct="1">
        <a:defRPr kumimoji="1" sz="1800" kern="1200">
          <a:solidFill>
            <a:schemeClr val="tx1"/>
          </a:solidFill>
          <a:latin typeface="+mn-lt"/>
          <a:ea typeface="+mn-ea"/>
          <a:cs typeface="+mn-cs"/>
        </a:defRPr>
      </a:lvl8pPr>
      <a:lvl9pPr marL="3653066" algn="l" defTabSz="91326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321" tIns="45664" rIns="91321" bIns="45664"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9"/>
            <a:ext cx="8229600" cy="4525963"/>
          </a:xfrm>
          <a:prstGeom prst="rect">
            <a:avLst/>
          </a:prstGeom>
        </p:spPr>
        <p:txBody>
          <a:bodyPr vert="horz" lIns="91321" tIns="45664" rIns="91321" bIns="4566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481"/>
            <a:ext cx="2133600" cy="365125"/>
          </a:xfrm>
          <a:prstGeom prst="rect">
            <a:avLst/>
          </a:prstGeom>
        </p:spPr>
        <p:txBody>
          <a:bodyPr vert="horz" lIns="91321" tIns="45664" rIns="91321" bIns="45664" rtlCol="0" anchor="ctr"/>
          <a:lstStyle>
            <a:lvl1pPr algn="l">
              <a:defRPr sz="1200">
                <a:solidFill>
                  <a:schemeClr val="tx1">
                    <a:tint val="75000"/>
                  </a:schemeClr>
                </a:solidFill>
              </a:defRPr>
            </a:lvl1pPr>
          </a:lstStyle>
          <a:p>
            <a:pPr fontAlgn="auto">
              <a:spcBef>
                <a:spcPts val="0"/>
              </a:spcBef>
              <a:spcAft>
                <a:spcPts val="0"/>
              </a:spcAft>
            </a:pPr>
            <a:fld id="{4DD2646F-8B90-4E39-89DE-A1E676B6294E}" type="datetimeFigureOut">
              <a:rPr lang="ja-JP" altLang="en-US" smtClean="0">
                <a:solidFill>
                  <a:prstClr val="black">
                    <a:tint val="75000"/>
                  </a:prstClr>
                </a:solidFill>
                <a:latin typeface="Calibri"/>
                <a:ea typeface="ＭＳ Ｐゴシック"/>
              </a:rPr>
              <a:pPr fontAlgn="auto">
                <a:spcBef>
                  <a:spcPts val="0"/>
                </a:spcBef>
                <a:spcAft>
                  <a:spcPts val="0"/>
                </a:spcAft>
              </a:pPr>
              <a:t>2015/11/4</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1" y="6356481"/>
            <a:ext cx="2895600" cy="365125"/>
          </a:xfrm>
          <a:prstGeom prst="rect">
            <a:avLst/>
          </a:prstGeom>
        </p:spPr>
        <p:txBody>
          <a:bodyPr vert="horz" lIns="91321" tIns="45664" rIns="91321" bIns="45664"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481"/>
            <a:ext cx="2133600" cy="365125"/>
          </a:xfrm>
          <a:prstGeom prst="rect">
            <a:avLst/>
          </a:prstGeom>
        </p:spPr>
        <p:txBody>
          <a:bodyPr vert="horz" lIns="91321" tIns="45664" rIns="91321" bIns="45664" rtlCol="0" anchor="ctr"/>
          <a:lstStyle>
            <a:lvl1pPr algn="r">
              <a:defRPr sz="1200">
                <a:solidFill>
                  <a:schemeClr val="tx1">
                    <a:tint val="75000"/>
                  </a:schemeClr>
                </a:solidFill>
              </a:defRPr>
            </a:lvl1pPr>
          </a:lstStyle>
          <a:p>
            <a:pPr fontAlgn="auto">
              <a:spcBef>
                <a:spcPts val="0"/>
              </a:spcBef>
              <a:spcAft>
                <a:spcPts val="0"/>
              </a:spcAft>
            </a:pPr>
            <a:fld id="{E7564D5F-B3F7-4CC4-A851-7068423C4291}"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3098716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3267" rtl="0" eaLnBrk="1" latinLnBrk="0" hangingPunct="1">
        <a:spcBef>
          <a:spcPct val="0"/>
        </a:spcBef>
        <a:buNone/>
        <a:defRPr kumimoji="1" sz="4400" kern="1200">
          <a:solidFill>
            <a:schemeClr val="tx1"/>
          </a:solidFill>
          <a:latin typeface="+mj-lt"/>
          <a:ea typeface="+mj-ea"/>
          <a:cs typeface="+mj-cs"/>
        </a:defRPr>
      </a:lvl1pPr>
    </p:titleStyle>
    <p:bodyStyle>
      <a:lvl1pPr marL="342476" indent="-342476" algn="l" defTabSz="913267"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029" indent="-285397" algn="l" defTabSz="913267"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1586" indent="-228316" algn="l" defTabSz="913267"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8217"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4852"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1484"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8117"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4752"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1383" indent="-228316" algn="l" defTabSz="91326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267" rtl="0" eaLnBrk="1" latinLnBrk="0" hangingPunct="1">
        <a:defRPr kumimoji="1" sz="1800" kern="1200">
          <a:solidFill>
            <a:schemeClr val="tx1"/>
          </a:solidFill>
          <a:latin typeface="+mn-lt"/>
          <a:ea typeface="+mn-ea"/>
          <a:cs typeface="+mn-cs"/>
        </a:defRPr>
      </a:lvl1pPr>
      <a:lvl2pPr marL="456630" algn="l" defTabSz="913267" rtl="0" eaLnBrk="1" latinLnBrk="0" hangingPunct="1">
        <a:defRPr kumimoji="1" sz="1800" kern="1200">
          <a:solidFill>
            <a:schemeClr val="tx1"/>
          </a:solidFill>
          <a:latin typeface="+mn-lt"/>
          <a:ea typeface="+mn-ea"/>
          <a:cs typeface="+mn-cs"/>
        </a:defRPr>
      </a:lvl2pPr>
      <a:lvl3pPr marL="913267" algn="l" defTabSz="913267" rtl="0" eaLnBrk="1" latinLnBrk="0" hangingPunct="1">
        <a:defRPr kumimoji="1" sz="1800" kern="1200">
          <a:solidFill>
            <a:schemeClr val="tx1"/>
          </a:solidFill>
          <a:latin typeface="+mn-lt"/>
          <a:ea typeface="+mn-ea"/>
          <a:cs typeface="+mn-cs"/>
        </a:defRPr>
      </a:lvl3pPr>
      <a:lvl4pPr marL="1369902" algn="l" defTabSz="913267" rtl="0" eaLnBrk="1" latinLnBrk="0" hangingPunct="1">
        <a:defRPr kumimoji="1" sz="1800" kern="1200">
          <a:solidFill>
            <a:schemeClr val="tx1"/>
          </a:solidFill>
          <a:latin typeface="+mn-lt"/>
          <a:ea typeface="+mn-ea"/>
          <a:cs typeface="+mn-cs"/>
        </a:defRPr>
      </a:lvl4pPr>
      <a:lvl5pPr marL="1826532" algn="l" defTabSz="913267" rtl="0" eaLnBrk="1" latinLnBrk="0" hangingPunct="1">
        <a:defRPr kumimoji="1" sz="1800" kern="1200">
          <a:solidFill>
            <a:schemeClr val="tx1"/>
          </a:solidFill>
          <a:latin typeface="+mn-lt"/>
          <a:ea typeface="+mn-ea"/>
          <a:cs typeface="+mn-cs"/>
        </a:defRPr>
      </a:lvl5pPr>
      <a:lvl6pPr marL="2283166" algn="l" defTabSz="913267" rtl="0" eaLnBrk="1" latinLnBrk="0" hangingPunct="1">
        <a:defRPr kumimoji="1" sz="1800" kern="1200">
          <a:solidFill>
            <a:schemeClr val="tx1"/>
          </a:solidFill>
          <a:latin typeface="+mn-lt"/>
          <a:ea typeface="+mn-ea"/>
          <a:cs typeface="+mn-cs"/>
        </a:defRPr>
      </a:lvl6pPr>
      <a:lvl7pPr marL="2739802" algn="l" defTabSz="913267" rtl="0" eaLnBrk="1" latinLnBrk="0" hangingPunct="1">
        <a:defRPr kumimoji="1" sz="1800" kern="1200">
          <a:solidFill>
            <a:schemeClr val="tx1"/>
          </a:solidFill>
          <a:latin typeface="+mn-lt"/>
          <a:ea typeface="+mn-ea"/>
          <a:cs typeface="+mn-cs"/>
        </a:defRPr>
      </a:lvl7pPr>
      <a:lvl8pPr marL="3196430" algn="l" defTabSz="913267" rtl="0" eaLnBrk="1" latinLnBrk="0" hangingPunct="1">
        <a:defRPr kumimoji="1" sz="1800" kern="1200">
          <a:solidFill>
            <a:schemeClr val="tx1"/>
          </a:solidFill>
          <a:latin typeface="+mn-lt"/>
          <a:ea typeface="+mn-ea"/>
          <a:cs typeface="+mn-cs"/>
        </a:defRPr>
      </a:lvl8pPr>
      <a:lvl9pPr marL="3653066" algn="l" defTabSz="913267"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9"/>
            <a:ext cx="8229600" cy="4525963"/>
          </a:xfrm>
          <a:prstGeom prst="rect">
            <a:avLst/>
          </a:prstGeom>
        </p:spPr>
        <p:txBody>
          <a:bodyPr vert="horz" lIns="91416" tIns="45709" rIns="91416" bIns="4570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46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EB813C31-B025-4517-B020-1FBA3B555D7A}"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1" y="635646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46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6F79A86B-21E5-4132-8E4C-F8FF38D26198}"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190951279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9"/>
            <a:ext cx="8229600" cy="4525963"/>
          </a:xfrm>
          <a:prstGeom prst="rect">
            <a:avLst/>
          </a:prstGeom>
        </p:spPr>
        <p:txBody>
          <a:bodyPr vert="horz" lIns="91416" tIns="45709" rIns="91416" bIns="45709"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46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D31C8279-1F45-446C-A470-EFB1C8D9F566}"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 4"/>
          <p:cNvSpPr>
            <a:spLocks noGrp="1"/>
          </p:cNvSpPr>
          <p:nvPr>
            <p:ph type="ftr" sz="quarter" idx="3"/>
          </p:nvPr>
        </p:nvSpPr>
        <p:spPr>
          <a:xfrm>
            <a:off x="3124201" y="635646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46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D212D4FB-E01C-4AE7-B431-9B3D3D44337F}"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213298258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9"/>
            <a:ext cx="8229600" cy="4525963"/>
          </a:xfrm>
          <a:prstGeom prst="rect">
            <a:avLst/>
          </a:prstGeom>
        </p:spPr>
        <p:txBody>
          <a:bodyPr vert="horz" lIns="91416" tIns="45709" rIns="91416" bIns="45709"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46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D31C8279-1F45-446C-A470-EFB1C8D9F566}"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 4"/>
          <p:cNvSpPr>
            <a:spLocks noGrp="1"/>
          </p:cNvSpPr>
          <p:nvPr>
            <p:ph type="ftr" sz="quarter" idx="3"/>
          </p:nvPr>
        </p:nvSpPr>
        <p:spPr>
          <a:xfrm>
            <a:off x="3124201" y="635646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46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D212D4FB-E01C-4AE7-B431-9B3D3D44337F}"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1386937465"/>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9"/>
            <a:ext cx="8229600" cy="4525963"/>
          </a:xfrm>
          <a:prstGeom prst="rect">
            <a:avLst/>
          </a:prstGeom>
        </p:spPr>
        <p:txBody>
          <a:bodyPr vert="horz" lIns="91416" tIns="45709" rIns="91416" bIns="45709"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46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D31C8279-1F45-446C-A470-EFB1C8D9F566}"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 4"/>
          <p:cNvSpPr>
            <a:spLocks noGrp="1"/>
          </p:cNvSpPr>
          <p:nvPr>
            <p:ph type="ftr" sz="quarter" idx="3"/>
          </p:nvPr>
        </p:nvSpPr>
        <p:spPr>
          <a:xfrm>
            <a:off x="3124201" y="635646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46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D212D4FB-E01C-4AE7-B431-9B3D3D44337F}"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240263496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5"/>
            <a:ext cx="8229600" cy="4525963"/>
          </a:xfrm>
          <a:prstGeom prst="rect">
            <a:avLst/>
          </a:prstGeom>
        </p:spPr>
        <p:txBody>
          <a:bodyPr vert="horz" lIns="91416" tIns="45709" rIns="91416" bIns="4570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8C9B9DBB-4671-4447-B939-C3C3530346E1}"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1" y="635635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39345A69-22BE-4B3E-AD3E-437759C0928A}"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370765585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5"/>
            <a:ext cx="8229600" cy="4525963"/>
          </a:xfrm>
          <a:prstGeom prst="rect">
            <a:avLst/>
          </a:prstGeom>
        </p:spPr>
        <p:txBody>
          <a:bodyPr vert="horz" lIns="91416" tIns="45709" rIns="91416" bIns="4570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79AD8F44-6ADF-4CBF-804D-CBC9A0880933}"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1" y="635635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C2FB4930-F2B5-4204-805B-750A3D0C5632}"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256135532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16" tIns="45709" rIns="91416" bIns="4570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5"/>
            <a:ext cx="8229600" cy="4525963"/>
          </a:xfrm>
          <a:prstGeom prst="rect">
            <a:avLst/>
          </a:prstGeom>
        </p:spPr>
        <p:txBody>
          <a:bodyPr vert="horz" lIns="91416" tIns="45709" rIns="91416" bIns="4570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5"/>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fontAlgn="auto">
              <a:spcBef>
                <a:spcPts val="0"/>
              </a:spcBef>
              <a:spcAft>
                <a:spcPts val="0"/>
              </a:spcAft>
            </a:pPr>
            <a:fld id="{79AD8F44-6ADF-4CBF-804D-CBC9A0880933}" type="datetimeFigureOut">
              <a:rPr lang="ja-JP" altLang="en-US" smtClean="0">
                <a:solidFill>
                  <a:prstClr val="black">
                    <a:tint val="75000"/>
                  </a:prstClr>
                </a:solidFill>
                <a:latin typeface="Calibri"/>
                <a:ea typeface="ＭＳ Ｐゴシック"/>
                <a:cs typeface="+mn-cs"/>
              </a:rPr>
              <a:pPr fontAlgn="auto">
                <a:spcBef>
                  <a:spcPts val="0"/>
                </a:spcBef>
                <a:spcAft>
                  <a:spcPts val="0"/>
                </a:spcAft>
              </a:pPr>
              <a:t>2015/11/4</a:t>
            </a:fld>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1" y="6356355"/>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5"/>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fontAlgn="auto">
              <a:spcBef>
                <a:spcPts val="0"/>
              </a:spcBef>
              <a:spcAft>
                <a:spcPts val="0"/>
              </a:spcAft>
            </a:pPr>
            <a:fld id="{C2FB4930-F2B5-4204-805B-750A3D0C5632}"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4026626488"/>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defTabSz="914165" rtl="0" eaLnBrk="1" latinLnBrk="0" hangingPunct="1">
        <a:spcBef>
          <a:spcPct val="0"/>
        </a:spcBef>
        <a:buNone/>
        <a:defRPr kumimoji="1"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760" indent="-285677" algn="l" defTabSz="914165"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706" indent="-228541" algn="l" defTabSz="914165"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79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687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3959"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040"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124"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205" indent="-228541" algn="l" defTabSz="91416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65" rtl="0" eaLnBrk="1" latinLnBrk="0" hangingPunct="1">
        <a:defRPr kumimoji="1" sz="1800" kern="1200">
          <a:solidFill>
            <a:schemeClr val="tx1"/>
          </a:solidFill>
          <a:latin typeface="+mn-lt"/>
          <a:ea typeface="+mn-ea"/>
          <a:cs typeface="+mn-cs"/>
        </a:defRPr>
      </a:lvl1pPr>
      <a:lvl2pPr marL="457082" algn="l" defTabSz="914165" rtl="0" eaLnBrk="1" latinLnBrk="0" hangingPunct="1">
        <a:defRPr kumimoji="1" sz="1800" kern="1200">
          <a:solidFill>
            <a:schemeClr val="tx1"/>
          </a:solidFill>
          <a:latin typeface="+mn-lt"/>
          <a:ea typeface="+mn-ea"/>
          <a:cs typeface="+mn-cs"/>
        </a:defRPr>
      </a:lvl2pPr>
      <a:lvl3pPr marL="914165" algn="l" defTabSz="914165" rtl="0" eaLnBrk="1" latinLnBrk="0" hangingPunct="1">
        <a:defRPr kumimoji="1" sz="1800" kern="1200">
          <a:solidFill>
            <a:schemeClr val="tx1"/>
          </a:solidFill>
          <a:latin typeface="+mn-lt"/>
          <a:ea typeface="+mn-ea"/>
          <a:cs typeface="+mn-cs"/>
        </a:defRPr>
      </a:lvl3pPr>
      <a:lvl4pPr marL="1371250" algn="l" defTabSz="914165" rtl="0" eaLnBrk="1" latinLnBrk="0" hangingPunct="1">
        <a:defRPr kumimoji="1" sz="1800" kern="1200">
          <a:solidFill>
            <a:schemeClr val="tx1"/>
          </a:solidFill>
          <a:latin typeface="+mn-lt"/>
          <a:ea typeface="+mn-ea"/>
          <a:cs typeface="+mn-cs"/>
        </a:defRPr>
      </a:lvl4pPr>
      <a:lvl5pPr marL="1828332" algn="l" defTabSz="914165" rtl="0" eaLnBrk="1" latinLnBrk="0" hangingPunct="1">
        <a:defRPr kumimoji="1" sz="1800" kern="1200">
          <a:solidFill>
            <a:schemeClr val="tx1"/>
          </a:solidFill>
          <a:latin typeface="+mn-lt"/>
          <a:ea typeface="+mn-ea"/>
          <a:cs typeface="+mn-cs"/>
        </a:defRPr>
      </a:lvl5pPr>
      <a:lvl6pPr marL="2285415" algn="l" defTabSz="914165" rtl="0" eaLnBrk="1" latinLnBrk="0" hangingPunct="1">
        <a:defRPr kumimoji="1" sz="1800" kern="1200">
          <a:solidFill>
            <a:schemeClr val="tx1"/>
          </a:solidFill>
          <a:latin typeface="+mn-lt"/>
          <a:ea typeface="+mn-ea"/>
          <a:cs typeface="+mn-cs"/>
        </a:defRPr>
      </a:lvl6pPr>
      <a:lvl7pPr marL="2742500" algn="l" defTabSz="914165" rtl="0" eaLnBrk="1" latinLnBrk="0" hangingPunct="1">
        <a:defRPr kumimoji="1" sz="1800" kern="1200">
          <a:solidFill>
            <a:schemeClr val="tx1"/>
          </a:solidFill>
          <a:latin typeface="+mn-lt"/>
          <a:ea typeface="+mn-ea"/>
          <a:cs typeface="+mn-cs"/>
        </a:defRPr>
      </a:lvl7pPr>
      <a:lvl8pPr marL="3199580" algn="l" defTabSz="914165" rtl="0" eaLnBrk="1" latinLnBrk="0" hangingPunct="1">
        <a:defRPr kumimoji="1" sz="1800" kern="1200">
          <a:solidFill>
            <a:schemeClr val="tx1"/>
          </a:solidFill>
          <a:latin typeface="+mn-lt"/>
          <a:ea typeface="+mn-ea"/>
          <a:cs typeface="+mn-cs"/>
        </a:defRPr>
      </a:lvl8pPr>
      <a:lvl9pPr marL="3656665" algn="l" defTabSz="914165"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19.png"/><Relationship Id="rId4" Type="http://schemas.openxmlformats.org/officeDocument/2006/relationships/image" Target="../media/image5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9.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74.png"/><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chart" Target="../charts/chart3.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35.png"/><Relationship Id="rId1" Type="http://schemas.openxmlformats.org/officeDocument/2006/relationships/slideLayout" Target="../slideLayouts/slideLayout14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8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05.xml"/><Relationship Id="rId5" Type="http://schemas.openxmlformats.org/officeDocument/2006/relationships/image" Target="../media/image63.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2.xml"/><Relationship Id="rId5" Type="http://schemas.openxmlformats.org/officeDocument/2006/relationships/image" Target="../media/image57.wmf"/><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4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image" Target="../media/image67.wmf"/><Relationship Id="rId3" Type="http://schemas.openxmlformats.org/officeDocument/2006/relationships/oleObject" Target="../embeddings/oleObject1.bin"/><Relationship Id="rId7" Type="http://schemas.openxmlformats.org/officeDocument/2006/relationships/image" Target="../media/image68.png"/><Relationship Id="rId12" Type="http://schemas.openxmlformats.org/officeDocument/2006/relationships/oleObject" Target="../embeddings/oleObject3.bin"/><Relationship Id="rId2" Type="http://schemas.openxmlformats.org/officeDocument/2006/relationships/slideLayout" Target="../slideLayouts/slideLayout142.xml"/><Relationship Id="rId1" Type="http://schemas.openxmlformats.org/officeDocument/2006/relationships/vmlDrawing" Target="../drawings/vmlDrawing1.vml"/><Relationship Id="rId6" Type="http://schemas.openxmlformats.org/officeDocument/2006/relationships/image" Target="../media/image66.wmf"/><Relationship Id="rId11" Type="http://schemas.openxmlformats.org/officeDocument/2006/relationships/image" Target="../media/image69.png"/><Relationship Id="rId5" Type="http://schemas.openxmlformats.org/officeDocument/2006/relationships/oleObject" Target="../embeddings/oleObject2.bin"/><Relationship Id="rId10" Type="http://schemas.openxmlformats.org/officeDocument/2006/relationships/chart" Target="../charts/chart6.xml"/><Relationship Id="rId4" Type="http://schemas.openxmlformats.org/officeDocument/2006/relationships/image" Target="../media/image65.wmf"/><Relationship Id="rId9" Type="http://schemas.openxmlformats.org/officeDocument/2006/relationships/chart" Target="../charts/chart5.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2.xml"/><Relationship Id="rId5" Type="http://schemas.openxmlformats.org/officeDocument/2006/relationships/image" Target="../media/image340.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6.xml"/><Relationship Id="rId5" Type="http://schemas.openxmlformats.org/officeDocument/2006/relationships/image" Target="../media/image74.png"/><Relationship Id="rId4" Type="http://schemas.openxmlformats.org/officeDocument/2006/relationships/image" Target="../media/image3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3.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47.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4.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4"/>
          <p:cNvSpPr>
            <a:spLocks noGrp="1"/>
          </p:cNvSpPr>
          <p:nvPr>
            <p:ph type="sldNum" sz="quarter" idx="12"/>
          </p:nvPr>
        </p:nvSpPr>
        <p:spPr>
          <a:xfrm>
            <a:off x="8748465" y="6520374"/>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a:t>
            </a:fld>
            <a:endParaRPr lang="ja-JP" altLang="en-US" dirty="0">
              <a:solidFill>
                <a:prstClr val="black">
                  <a:tint val="75000"/>
                </a:prstClr>
              </a:solidFill>
              <a:latin typeface="Arial" panose="020B0604020202020204" pitchFamily="34" charset="0"/>
              <a:cs typeface="Arial" panose="020B0604020202020204" pitchFamily="34" charset="0"/>
            </a:endParaRPr>
          </a:p>
        </p:txBody>
      </p:sp>
      <p:grpSp>
        <p:nvGrpSpPr>
          <p:cNvPr id="8" name="グループ化 5"/>
          <p:cNvGrpSpPr>
            <a:grpSpLocks/>
          </p:cNvGrpSpPr>
          <p:nvPr/>
        </p:nvGrpSpPr>
        <p:grpSpPr bwMode="auto">
          <a:xfrm>
            <a:off x="5224878" y="116632"/>
            <a:ext cx="1275548" cy="3095625"/>
            <a:chOff x="5965825" y="1557338"/>
            <a:chExt cx="2062163" cy="5008562"/>
          </a:xfrm>
        </p:grpSpPr>
        <p:pic>
          <p:nvPicPr>
            <p:cNvPr id="9"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r="46603"/>
            <a:stretch>
              <a:fillRect/>
            </a:stretch>
          </p:blipFill>
          <p:spPr bwMode="auto">
            <a:xfrm>
              <a:off x="5965825" y="1557338"/>
              <a:ext cx="2062163"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矢印コネクタ 2"/>
            <p:cNvCxnSpPr>
              <a:cxnSpLocks noChangeShapeType="1"/>
            </p:cNvCxnSpPr>
            <p:nvPr/>
          </p:nvCxnSpPr>
          <p:spPr bwMode="auto">
            <a:xfrm>
              <a:off x="6732388" y="4067547"/>
              <a:ext cx="432000" cy="0"/>
            </a:xfrm>
            <a:prstGeom prst="straightConnector1">
              <a:avLst/>
            </a:prstGeom>
            <a:noFill/>
            <a:ln w="25400" algn="ctr">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2"/>
            <p:cNvCxnSpPr>
              <a:cxnSpLocks noChangeShapeType="1"/>
            </p:cNvCxnSpPr>
            <p:nvPr/>
          </p:nvCxnSpPr>
          <p:spPr bwMode="auto">
            <a:xfrm>
              <a:off x="6065118" y="4067547"/>
              <a:ext cx="720080" cy="0"/>
            </a:xfrm>
            <a:prstGeom prst="straightConnector1">
              <a:avLst/>
            </a:prstGeom>
            <a:noFill/>
            <a:ln w="254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正方形/長方形 4"/>
            <p:cNvSpPr>
              <a:spLocks noChangeArrowheads="1"/>
            </p:cNvSpPr>
            <p:nvPr/>
          </p:nvSpPr>
          <p:spPr bwMode="auto">
            <a:xfrm>
              <a:off x="6259086" y="4067545"/>
              <a:ext cx="658774" cy="5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ja-JP" sz="1600">
                  <a:latin typeface="Arial" panose="020B0604020202020204" pitchFamily="34" charset="0"/>
                  <a:cs typeface="Arial" panose="020B0604020202020204" pitchFamily="34" charset="0"/>
                </a:rPr>
                <a:t>R</a:t>
              </a:r>
              <a:r>
                <a:rPr lang="en-US" altLang="ja-JP" sz="1600" baseline="-25000">
                  <a:latin typeface="Arial" panose="020B0604020202020204" pitchFamily="34" charset="0"/>
                  <a:cs typeface="Arial" panose="020B0604020202020204" pitchFamily="34" charset="0"/>
                </a:rPr>
                <a:t>0</a:t>
              </a:r>
              <a:endParaRPr lang="ja-JP" altLang="en-US" sz="1600" baseline="-25000">
                <a:latin typeface="Arial" panose="020B0604020202020204" pitchFamily="34" charset="0"/>
                <a:cs typeface="Arial" panose="020B0604020202020204" pitchFamily="34" charset="0"/>
              </a:endParaRPr>
            </a:p>
          </p:txBody>
        </p:sp>
        <p:sp>
          <p:nvSpPr>
            <p:cNvPr id="14" name="正方形/長方形 15"/>
            <p:cNvSpPr>
              <a:spLocks noChangeArrowheads="1"/>
            </p:cNvSpPr>
            <p:nvPr/>
          </p:nvSpPr>
          <p:spPr bwMode="auto">
            <a:xfrm>
              <a:off x="6783412" y="4067545"/>
              <a:ext cx="482549" cy="5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altLang="ja-JP" sz="1600">
                  <a:solidFill>
                    <a:schemeClr val="accent2"/>
                  </a:solidFill>
                  <a:latin typeface="Arial" panose="020B0604020202020204" pitchFamily="34" charset="0"/>
                  <a:cs typeface="Arial" panose="020B0604020202020204" pitchFamily="34" charset="0"/>
                </a:rPr>
                <a:t>a</a:t>
              </a:r>
              <a:endParaRPr lang="ja-JP" altLang="en-US" sz="1600">
                <a:solidFill>
                  <a:schemeClr val="accent2"/>
                </a:solidFill>
                <a:latin typeface="Arial" panose="020B0604020202020204" pitchFamily="34" charset="0"/>
                <a:cs typeface="Arial" panose="020B0604020202020204" pitchFamily="34" charset="0"/>
              </a:endParaRPr>
            </a:p>
          </p:txBody>
        </p:sp>
      </p:grpSp>
      <p:pic>
        <p:nvPicPr>
          <p:cNvPr id="15" name="図 13" descr="IMG_0032_s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403962"/>
            <a:ext cx="34559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6"/>
          <p:cNvSpPr>
            <a:spLocks noChangeArrowheads="1"/>
          </p:cNvSpPr>
          <p:nvPr/>
        </p:nvSpPr>
        <p:spPr bwMode="auto">
          <a:xfrm>
            <a:off x="6644442" y="908720"/>
            <a:ext cx="1458244" cy="154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wrap="none" lIns="91416" tIns="45709" rIns="91416" bIns="45709"/>
          <a:lstStyle/>
          <a:p>
            <a:pPr>
              <a:spcBef>
                <a:spcPct val="20000"/>
              </a:spcBef>
            </a:pPr>
            <a:r>
              <a:rPr lang="en-US" altLang="ja-JP" sz="1600" dirty="0">
                <a:latin typeface="Arial" panose="020B0604020202020204" pitchFamily="34" charset="0"/>
                <a:cs typeface="Arial" panose="020B0604020202020204" pitchFamily="34" charset="0"/>
              </a:rPr>
              <a:t>R</a:t>
            </a:r>
            <a:r>
              <a:rPr lang="en-US" altLang="ja-JP" sz="1600" baseline="-25000" dirty="0">
                <a:latin typeface="Arial" panose="020B0604020202020204" pitchFamily="34" charset="0"/>
                <a:cs typeface="Arial" panose="020B0604020202020204" pitchFamily="34" charset="0"/>
              </a:rPr>
              <a:t>0</a:t>
            </a:r>
            <a:r>
              <a:rPr lang="en-US" altLang="ja-JP" sz="1600" dirty="0">
                <a:latin typeface="Arial" panose="020B0604020202020204" pitchFamily="34" charset="0"/>
                <a:cs typeface="Arial" panose="020B0604020202020204" pitchFamily="34" charset="0"/>
              </a:rPr>
              <a:t> = 0.36 m </a:t>
            </a:r>
          </a:p>
          <a:p>
            <a:pPr>
              <a:spcBef>
                <a:spcPct val="20000"/>
              </a:spcBef>
            </a:pPr>
            <a:r>
              <a:rPr lang="en-US" altLang="ja-JP" sz="1600" dirty="0">
                <a:latin typeface="Arial" panose="020B0604020202020204" pitchFamily="34" charset="0"/>
                <a:cs typeface="Arial" panose="020B0604020202020204" pitchFamily="34" charset="0"/>
              </a:rPr>
              <a:t>a = 0.23 m</a:t>
            </a:r>
          </a:p>
          <a:p>
            <a:pPr>
              <a:spcBef>
                <a:spcPct val="20000"/>
              </a:spcBef>
            </a:pPr>
            <a:r>
              <a:rPr lang="en-US" altLang="ja-JP" sz="1600" dirty="0">
                <a:latin typeface="Arial" panose="020B0604020202020204" pitchFamily="34" charset="0"/>
                <a:cs typeface="Arial" panose="020B0604020202020204" pitchFamily="34" charset="0"/>
              </a:rPr>
              <a:t>A = R</a:t>
            </a:r>
            <a:r>
              <a:rPr lang="en-US" altLang="ja-JP" sz="1600" baseline="-25000" dirty="0">
                <a:latin typeface="Arial" panose="020B0604020202020204" pitchFamily="34" charset="0"/>
                <a:cs typeface="Arial" panose="020B0604020202020204" pitchFamily="34" charset="0"/>
              </a:rPr>
              <a:t>0</a:t>
            </a:r>
            <a:r>
              <a:rPr lang="en-US" altLang="ja-JP" sz="1600" dirty="0">
                <a:latin typeface="Arial" panose="020B0604020202020204" pitchFamily="34" charset="0"/>
                <a:cs typeface="Arial" panose="020B0604020202020204" pitchFamily="34" charset="0"/>
              </a:rPr>
              <a:t>/a &gt; 1.5</a:t>
            </a:r>
          </a:p>
          <a:p>
            <a:pPr>
              <a:spcBef>
                <a:spcPct val="20000"/>
              </a:spcBef>
            </a:pPr>
            <a:r>
              <a:rPr lang="en-US" altLang="ja-JP" sz="1600" dirty="0" err="1">
                <a:latin typeface="Arial" panose="020B0604020202020204" pitchFamily="34" charset="0"/>
                <a:cs typeface="Arial" panose="020B0604020202020204" pitchFamily="34" charset="0"/>
              </a:rPr>
              <a:t>B</a:t>
            </a:r>
            <a:r>
              <a:rPr lang="en-US" altLang="ja-JP" sz="1600" baseline="-25000" dirty="0" err="1">
                <a:latin typeface="Arial" panose="020B0604020202020204" pitchFamily="34" charset="0"/>
                <a:cs typeface="Arial" panose="020B0604020202020204" pitchFamily="34" charset="0"/>
              </a:rPr>
              <a:t>t</a:t>
            </a:r>
            <a:r>
              <a:rPr lang="en-US" altLang="ja-JP" sz="1600" dirty="0">
                <a:latin typeface="Arial" panose="020B0604020202020204" pitchFamily="34" charset="0"/>
                <a:cs typeface="Arial" panose="020B0604020202020204" pitchFamily="34" charset="0"/>
              </a:rPr>
              <a:t> = 0.3 T</a:t>
            </a:r>
          </a:p>
          <a:p>
            <a:pPr>
              <a:spcBef>
                <a:spcPct val="20000"/>
              </a:spcBef>
            </a:pPr>
            <a:r>
              <a:rPr lang="en-US" altLang="ja-JP" sz="1600" dirty="0" err="1">
                <a:latin typeface="Arial" panose="020B0604020202020204" pitchFamily="34" charset="0"/>
                <a:cs typeface="Arial" panose="020B0604020202020204" pitchFamily="34" charset="0"/>
              </a:rPr>
              <a:t>I</a:t>
            </a:r>
            <a:r>
              <a:rPr lang="en-US" altLang="ja-JP" sz="1600" baseline="-25000" dirty="0" err="1">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 = 0.1 MA </a:t>
            </a:r>
          </a:p>
        </p:txBody>
      </p:sp>
      <p:sp>
        <p:nvSpPr>
          <p:cNvPr id="18" name="Rectangle 2"/>
          <p:cNvSpPr>
            <a:spLocks noGrp="1" noChangeArrowheads="1"/>
          </p:cNvSpPr>
          <p:nvPr>
            <p:ph type="ctrTitle"/>
          </p:nvPr>
        </p:nvSpPr>
        <p:spPr>
          <a:xfrm>
            <a:off x="1011740" y="3140968"/>
            <a:ext cx="7160660" cy="1080120"/>
          </a:xfrm>
        </p:spPr>
        <p:txBody>
          <a:bodyPr/>
          <a:lstStyle/>
          <a:p>
            <a:pPr eaLnBrk="1" hangingPunct="1"/>
            <a:r>
              <a:rPr lang="en-US" altLang="ja-JP" dirty="0" smtClean="0">
                <a:latin typeface="Arial" panose="020B0604020202020204" pitchFamily="34" charset="0"/>
                <a:cs typeface="Arial" panose="020B0604020202020204" pitchFamily="34" charset="0"/>
              </a:rPr>
              <a:t/>
            </a:r>
            <a:br>
              <a:rPr lang="en-US" altLang="ja-JP" dirty="0" smtClean="0">
                <a:latin typeface="Arial" panose="020B0604020202020204" pitchFamily="34" charset="0"/>
                <a:cs typeface="Arial" panose="020B0604020202020204" pitchFamily="34" charset="0"/>
              </a:rPr>
            </a:br>
            <a:r>
              <a:rPr lang="en-US" altLang="ja-JP" dirty="0" smtClean="0"/>
              <a:t>Non-inductive </a:t>
            </a:r>
            <a:r>
              <a:rPr lang="en-US" altLang="ja-JP" dirty="0"/>
              <a:t>plasma start-up experiments on the TST-2 spherical tokamak</a:t>
            </a:r>
            <a:r>
              <a:rPr lang="en-US" altLang="ja-JP" dirty="0" smtClean="0">
                <a:latin typeface="Arial" panose="020B0604020202020204" pitchFamily="34" charset="0"/>
                <a:cs typeface="Arial" panose="020B0604020202020204" pitchFamily="34" charset="0"/>
              </a:rPr>
              <a:t/>
            </a:r>
            <a:br>
              <a:rPr lang="en-US" altLang="ja-JP" dirty="0" smtClean="0">
                <a:latin typeface="Arial" panose="020B0604020202020204" pitchFamily="34" charset="0"/>
                <a:cs typeface="Arial" panose="020B0604020202020204" pitchFamily="34" charset="0"/>
              </a:rPr>
            </a:br>
            <a:endParaRPr lang="en-US" altLang="ja-JP" dirty="0" smtClean="0">
              <a:solidFill>
                <a:schemeClr val="tx1"/>
              </a:solidFill>
              <a:latin typeface="Arial" panose="020B0604020202020204" pitchFamily="34" charset="0"/>
              <a:ea typeface="ＭＳ ゴシック" pitchFamily="49" charset="-128"/>
              <a:cs typeface="Arial" panose="020B0604020202020204" pitchFamily="34" charset="0"/>
            </a:endParaRPr>
          </a:p>
        </p:txBody>
      </p:sp>
      <p:sp>
        <p:nvSpPr>
          <p:cNvPr id="19" name="Rectangle 3"/>
          <p:cNvSpPr>
            <a:spLocks noGrp="1" noChangeArrowheads="1"/>
          </p:cNvSpPr>
          <p:nvPr>
            <p:ph type="subTitle" idx="1"/>
          </p:nvPr>
        </p:nvSpPr>
        <p:spPr>
          <a:xfrm>
            <a:off x="251521" y="4221088"/>
            <a:ext cx="8715375" cy="1184795"/>
          </a:xfrm>
        </p:spPr>
        <p:txBody>
          <a:bodyPr/>
          <a:lstStyle/>
          <a:p>
            <a:r>
              <a:rPr lang="en-US" altLang="ja-JP" dirty="0" smtClean="0">
                <a:latin typeface="Arial" panose="020B0604020202020204" pitchFamily="34" charset="0"/>
                <a:cs typeface="Arial" panose="020B0604020202020204" pitchFamily="34" charset="0"/>
              </a:rPr>
              <a:t>Y. </a:t>
            </a:r>
            <a:r>
              <a:rPr lang="en-US" altLang="ja-JP" dirty="0" err="1" smtClean="0">
                <a:latin typeface="Arial" panose="020B0604020202020204" pitchFamily="34" charset="0"/>
                <a:cs typeface="Arial" panose="020B0604020202020204" pitchFamily="34" charset="0"/>
              </a:rPr>
              <a:t>Takase</a:t>
            </a:r>
            <a:r>
              <a:rPr lang="en-US" altLang="ja-JP" dirty="0" smtClean="0">
                <a:latin typeface="Arial" panose="020B0604020202020204" pitchFamily="34" charset="0"/>
                <a:cs typeface="Arial" panose="020B0604020202020204" pitchFamily="34" charset="0"/>
              </a:rPr>
              <a:t> for the TST-2 Group</a:t>
            </a:r>
          </a:p>
          <a:p>
            <a:endParaRPr lang="en-GB" altLang="ja-JP" sz="800" dirty="0">
              <a:latin typeface="Arial" panose="020B0604020202020204" pitchFamily="34" charset="0"/>
              <a:cs typeface="Arial" panose="020B0604020202020204" pitchFamily="34" charset="0"/>
            </a:endParaRPr>
          </a:p>
          <a:p>
            <a:r>
              <a:rPr lang="en-US" altLang="ja-JP" sz="1800" dirty="0">
                <a:solidFill>
                  <a:schemeClr val="tx1"/>
                </a:solidFill>
                <a:latin typeface="Arial" panose="020B0604020202020204" pitchFamily="34" charset="0"/>
                <a:cs typeface="Arial" panose="020B0604020202020204" pitchFamily="34" charset="0"/>
              </a:rPr>
              <a:t>Graduate School of Frontier Sciences</a:t>
            </a:r>
          </a:p>
          <a:p>
            <a:r>
              <a:rPr lang="en-US" altLang="ja-JP" sz="1800" dirty="0">
                <a:solidFill>
                  <a:schemeClr val="tx1"/>
                </a:solidFill>
                <a:latin typeface="Arial" panose="020B0604020202020204" pitchFamily="34" charset="0"/>
                <a:cs typeface="Arial" panose="020B0604020202020204" pitchFamily="34" charset="0"/>
              </a:rPr>
              <a:t>The University of Tokyo</a:t>
            </a:r>
            <a:endParaRPr lang="ja-JP" altLang="ja-JP" sz="1800" dirty="0">
              <a:solidFill>
                <a:schemeClr val="tx1"/>
              </a:solidFill>
              <a:latin typeface="Arial" panose="020B0604020202020204" pitchFamily="34" charset="0"/>
              <a:cs typeface="Arial" panose="020B0604020202020204" pitchFamily="34" charset="0"/>
            </a:endParaRPr>
          </a:p>
        </p:txBody>
      </p:sp>
      <p:sp>
        <p:nvSpPr>
          <p:cNvPr id="20" name="Rectangle 4"/>
          <p:cNvSpPr>
            <a:spLocks noChangeArrowheads="1"/>
          </p:cNvSpPr>
          <p:nvPr/>
        </p:nvSpPr>
        <p:spPr bwMode="auto">
          <a:xfrm>
            <a:off x="1553837" y="5517232"/>
            <a:ext cx="6152149" cy="1200216"/>
          </a:xfrm>
          <a:prstGeom prst="rect">
            <a:avLst/>
          </a:prstGeom>
          <a:noFill/>
          <a:ln w="9525">
            <a:noFill/>
            <a:miter lim="800000"/>
            <a:headEnd/>
            <a:tailEnd/>
          </a:ln>
        </p:spPr>
        <p:txBody>
          <a:bodyPr wrap="none" lIns="91321" tIns="45664" rIns="91321" bIns="45664">
            <a:spAutoFit/>
          </a:bodyPr>
          <a:lstStyle/>
          <a:p>
            <a:pPr algn="ctr" eaLnBrk="0" hangingPunct="0"/>
            <a:r>
              <a:rPr lang="en-US" altLang="ja-JP" sz="1800" dirty="0" smtClean="0">
                <a:solidFill>
                  <a:schemeClr val="accent1"/>
                </a:solidFill>
                <a:latin typeface="Arial" panose="020B0604020202020204" pitchFamily="34" charset="0"/>
                <a:ea typeface="ＭＳ ゴシック" pitchFamily="49" charset="-128"/>
                <a:cs typeface="Arial" panose="020B0604020202020204" pitchFamily="34" charset="0"/>
              </a:rPr>
              <a:t>18th </a:t>
            </a:r>
            <a:r>
              <a:rPr lang="en-US" altLang="ja-JP" sz="1800" dirty="0">
                <a:solidFill>
                  <a:schemeClr val="accent1"/>
                </a:solidFill>
                <a:latin typeface="Arial" panose="020B0604020202020204" pitchFamily="34" charset="0"/>
                <a:ea typeface="ＭＳ ゴシック" pitchFamily="49" charset="-128"/>
                <a:cs typeface="Arial" panose="020B0604020202020204" pitchFamily="34" charset="0"/>
              </a:rPr>
              <a:t>International Spherical Torus Workshop (ISTW 2015)</a:t>
            </a:r>
          </a:p>
          <a:p>
            <a:pPr algn="ctr" eaLnBrk="0" hangingPunct="0"/>
            <a:r>
              <a:rPr lang="en-US" altLang="ja-JP" sz="1800" dirty="0">
                <a:solidFill>
                  <a:schemeClr val="accent1"/>
                </a:solidFill>
                <a:latin typeface="Arial" panose="020B0604020202020204" pitchFamily="34" charset="0"/>
                <a:ea typeface="ＭＳ ゴシック" pitchFamily="49" charset="-128"/>
                <a:cs typeface="Arial" panose="020B0604020202020204" pitchFamily="34" charset="0"/>
              </a:rPr>
              <a:t>and 2015 US-Japan Workshop on ST Plasmas</a:t>
            </a:r>
          </a:p>
          <a:p>
            <a:pPr algn="ctr" eaLnBrk="0" hangingPunct="0"/>
            <a:r>
              <a:rPr lang="en-US" altLang="ja-JP" sz="1800" dirty="0" smtClean="0">
                <a:solidFill>
                  <a:schemeClr val="accent1"/>
                </a:solidFill>
                <a:latin typeface="Arial" panose="020B0604020202020204" pitchFamily="34" charset="0"/>
                <a:ea typeface="ＭＳ ゴシック" pitchFamily="49" charset="-128"/>
                <a:cs typeface="Arial" panose="020B0604020202020204" pitchFamily="34" charset="0"/>
              </a:rPr>
              <a:t>Princeton </a:t>
            </a:r>
            <a:r>
              <a:rPr lang="en-US" altLang="ja-JP" sz="1800" dirty="0">
                <a:solidFill>
                  <a:schemeClr val="accent1"/>
                </a:solidFill>
                <a:latin typeface="Arial" panose="020B0604020202020204" pitchFamily="34" charset="0"/>
                <a:ea typeface="ＭＳ ゴシック" pitchFamily="49" charset="-128"/>
                <a:cs typeface="Arial" panose="020B0604020202020204" pitchFamily="34" charset="0"/>
              </a:rPr>
              <a:t>University, </a:t>
            </a:r>
            <a:r>
              <a:rPr lang="en-US" altLang="ja-JP" sz="1800" dirty="0" smtClean="0">
                <a:solidFill>
                  <a:schemeClr val="accent1"/>
                </a:solidFill>
                <a:latin typeface="Arial" panose="020B0604020202020204" pitchFamily="34" charset="0"/>
                <a:ea typeface="ＭＳ ゴシック" pitchFamily="49" charset="-128"/>
                <a:cs typeface="Arial" panose="020B0604020202020204" pitchFamily="34" charset="0"/>
              </a:rPr>
              <a:t>Princeton, NJ, USA</a:t>
            </a:r>
            <a:endParaRPr lang="en-US" altLang="ja-JP" sz="1800" dirty="0">
              <a:solidFill>
                <a:schemeClr val="accent1"/>
              </a:solidFill>
              <a:latin typeface="Arial" panose="020B0604020202020204" pitchFamily="34" charset="0"/>
              <a:ea typeface="ＭＳ ゴシック" pitchFamily="49" charset="-128"/>
              <a:cs typeface="Arial" panose="020B0604020202020204" pitchFamily="34" charset="0"/>
            </a:endParaRPr>
          </a:p>
          <a:p>
            <a:pPr algn="ctr" eaLnBrk="0" hangingPunct="0"/>
            <a:r>
              <a:rPr lang="en-US" altLang="ja-JP" sz="1800" dirty="0" smtClean="0">
                <a:solidFill>
                  <a:schemeClr val="accent1"/>
                </a:solidFill>
                <a:latin typeface="Arial" panose="020B0604020202020204" pitchFamily="34" charset="0"/>
                <a:ea typeface="ＭＳ ゴシック" pitchFamily="49" charset="-128"/>
                <a:cs typeface="Arial" panose="020B0604020202020204" pitchFamily="34" charset="0"/>
              </a:rPr>
              <a:t>3-6 November </a:t>
            </a:r>
            <a:r>
              <a:rPr lang="en-US" altLang="ja-JP" sz="1800" dirty="0">
                <a:solidFill>
                  <a:schemeClr val="accent1"/>
                </a:solidFill>
                <a:latin typeface="Arial" panose="020B0604020202020204" pitchFamily="34" charset="0"/>
                <a:ea typeface="ＭＳ ゴシック" pitchFamily="49" charset="-128"/>
                <a:cs typeface="Arial" panose="020B0604020202020204" pitchFamily="34" charset="0"/>
              </a:rPr>
              <a:t>2015</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48" y="404664"/>
            <a:ext cx="1080000" cy="148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68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7"/>
          <p:cNvSpPr>
            <a:spLocks noChangeShapeType="1"/>
          </p:cNvSpPr>
          <p:nvPr/>
        </p:nvSpPr>
        <p:spPr bwMode="auto">
          <a:xfrm flipV="1">
            <a:off x="457200" y="980728"/>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pic>
        <p:nvPicPr>
          <p:cNvPr id="7" name="コンテンツ プレースホルダ 6" descr="HX_coctr_grill_tmp.png"/>
          <p:cNvPicPr>
            <a:picLocks noGrp="1" noChangeAspect="1"/>
          </p:cNvPicPr>
          <p:nvPr>
            <p:ph sz="half" idx="1"/>
          </p:nvPr>
        </p:nvPicPr>
        <p:blipFill>
          <a:blip r:embed="rId3" cstate="print"/>
          <a:stretch>
            <a:fillRect/>
          </a:stretch>
        </p:blipFill>
        <p:spPr>
          <a:xfrm>
            <a:off x="395536" y="3936248"/>
            <a:ext cx="4038600" cy="2921753"/>
          </a:xfrm>
        </p:spPr>
      </p:pic>
      <p:sp>
        <p:nvSpPr>
          <p:cNvPr id="4" name="コンテンツ プレースホルダ 3"/>
          <p:cNvSpPr>
            <a:spLocks noGrp="1"/>
          </p:cNvSpPr>
          <p:nvPr>
            <p:ph sz="half" idx="2"/>
          </p:nvPr>
        </p:nvSpPr>
        <p:spPr>
          <a:xfrm>
            <a:off x="4427984" y="1484784"/>
            <a:ext cx="4644008" cy="5373216"/>
          </a:xfrm>
        </p:spPr>
        <p:txBody>
          <a:bodyPr>
            <a:normAutofit/>
          </a:bodyPr>
          <a:lstStyle/>
          <a:p>
            <a:pPr>
              <a:lnSpc>
                <a:spcPct val="110000"/>
              </a:lnSpc>
            </a:pPr>
            <a:r>
              <a:rPr lang="en-US" altLang="ja-JP" sz="2000" dirty="0">
                <a:latin typeface="Arial" panose="020B0604020202020204" pitchFamily="34" charset="0"/>
              </a:rPr>
              <a:t>HX spectra were compared with </a:t>
            </a:r>
            <a:r>
              <a:rPr lang="en-US" altLang="ja-JP" sz="2000" i="1" dirty="0" err="1">
                <a:latin typeface="Arial" panose="020B0604020202020204" pitchFamily="34" charset="0"/>
              </a:rPr>
              <a:t>I</a:t>
            </a:r>
            <a:r>
              <a:rPr lang="en-US" altLang="ja-JP" sz="2000" baseline="-25000" dirty="0" err="1">
                <a:latin typeface="Arial" panose="020B0604020202020204" pitchFamily="34" charset="0"/>
              </a:rPr>
              <a:t>p</a:t>
            </a:r>
            <a:r>
              <a:rPr lang="ja-JP" altLang="en-US" sz="2000" dirty="0">
                <a:latin typeface="Arial" panose="020B0604020202020204" pitchFamily="34" charset="0"/>
              </a:rPr>
              <a:t> </a:t>
            </a:r>
            <a:r>
              <a:rPr lang="en-US" altLang="ja-JP" sz="2000" dirty="0">
                <a:latin typeface="Arial" panose="020B0604020202020204" pitchFamily="34" charset="0"/>
              </a:rPr>
              <a:t>held constant </a:t>
            </a:r>
            <a:r>
              <a:rPr lang="ja-JP" altLang="en-US" sz="2000" dirty="0">
                <a:latin typeface="Arial" panose="020B0604020202020204" pitchFamily="34" charset="0"/>
              </a:rPr>
              <a:t>（</a:t>
            </a:r>
            <a:r>
              <a:rPr lang="en-US" altLang="ja-JP" sz="2000" dirty="0">
                <a:latin typeface="Arial" panose="020B0604020202020204" pitchFamily="34" charset="0"/>
              </a:rPr>
              <a:t>but with different RF powers</a:t>
            </a:r>
            <a:r>
              <a:rPr lang="ja-JP" altLang="en-US" sz="2000" dirty="0">
                <a:latin typeface="Arial" panose="020B0604020202020204" pitchFamily="34" charset="0"/>
              </a:rPr>
              <a:t>）</a:t>
            </a:r>
            <a:r>
              <a:rPr lang="en-US" altLang="ja-JP" sz="2000" dirty="0">
                <a:latin typeface="Arial" panose="020B0604020202020204" pitchFamily="34" charset="0"/>
              </a:rPr>
              <a:t>.</a:t>
            </a:r>
          </a:p>
          <a:p>
            <a:pPr>
              <a:lnSpc>
                <a:spcPct val="110000"/>
              </a:lnSpc>
            </a:pPr>
            <a:r>
              <a:rPr lang="en-US" altLang="ja-JP" sz="2000" dirty="0">
                <a:latin typeface="Arial" panose="020B0604020202020204" pitchFamily="34" charset="0"/>
              </a:rPr>
              <a:t>HX flux decreased for </a:t>
            </a:r>
            <a:r>
              <a:rPr lang="en-US" altLang="ja-JP" sz="2000" i="1" dirty="0">
                <a:latin typeface="Arial" panose="020B0604020202020204" pitchFamily="34" charset="0"/>
              </a:rPr>
              <a:t>n</a:t>
            </a:r>
            <a:r>
              <a:rPr lang="en-US" altLang="ja-JP" sz="2000" baseline="-25000" dirty="0">
                <a:latin typeface="Arial" panose="020B0604020202020204" pitchFamily="34" charset="0"/>
              </a:rPr>
              <a:t>||</a:t>
            </a:r>
            <a:r>
              <a:rPr lang="en-US" altLang="ja-JP" sz="2000" dirty="0">
                <a:latin typeface="Arial" panose="020B0604020202020204" pitchFamily="34" charset="0"/>
              </a:rPr>
              <a:t> &gt; 6 even with constant </a:t>
            </a:r>
            <a:r>
              <a:rPr lang="en-US" altLang="ja-JP" sz="2000" i="1" dirty="0" err="1">
                <a:latin typeface="Arial" panose="020B0604020202020204" pitchFamily="34" charset="0"/>
              </a:rPr>
              <a:t>I</a:t>
            </a:r>
            <a:r>
              <a:rPr lang="en-US" altLang="ja-JP" sz="2000" baseline="-25000" dirty="0" err="1">
                <a:latin typeface="Arial" panose="020B0604020202020204" pitchFamily="34" charset="0"/>
              </a:rPr>
              <a:t>p</a:t>
            </a:r>
            <a:r>
              <a:rPr lang="en-US" altLang="ja-JP" sz="2000" dirty="0">
                <a:latin typeface="Arial" panose="020B0604020202020204" pitchFamily="34" charset="0"/>
              </a:rPr>
              <a:t>.</a:t>
            </a:r>
          </a:p>
          <a:p>
            <a:pPr>
              <a:lnSpc>
                <a:spcPct val="110000"/>
              </a:lnSpc>
              <a:buNone/>
            </a:pPr>
            <a:r>
              <a:rPr lang="en-US" altLang="ja-JP" sz="2000" dirty="0">
                <a:latin typeface="Arial" panose="020B0604020202020204" pitchFamily="34" charset="0"/>
              </a:rPr>
              <a:t>	</a:t>
            </a:r>
            <a:r>
              <a:rPr lang="ja-JP" altLang="en-US" sz="2000" dirty="0">
                <a:latin typeface="Arial" panose="020B0604020202020204" pitchFamily="34" charset="0"/>
              </a:rPr>
              <a:t>→</a:t>
            </a:r>
            <a:r>
              <a:rPr lang="en-US" altLang="ja-JP" sz="2000" dirty="0">
                <a:latin typeface="Arial" panose="020B0604020202020204" pitchFamily="34" charset="0"/>
              </a:rPr>
              <a:t> </a:t>
            </a:r>
            <a:r>
              <a:rPr lang="en-US" altLang="ja-JP" sz="2000" dirty="0">
                <a:solidFill>
                  <a:srgbClr val="FF0000"/>
                </a:solidFill>
                <a:latin typeface="Arial" panose="020B0604020202020204" pitchFamily="34" charset="0"/>
              </a:rPr>
              <a:t>1.5 </a:t>
            </a:r>
            <a:r>
              <a:rPr lang="ja-JP" altLang="en-US" sz="2000" dirty="0">
                <a:solidFill>
                  <a:srgbClr val="FF0000"/>
                </a:solidFill>
                <a:latin typeface="Arial" panose="020B0604020202020204" pitchFamily="34" charset="0"/>
              </a:rPr>
              <a:t>≦</a:t>
            </a:r>
            <a:r>
              <a:rPr lang="en-US" altLang="ja-JP" sz="2000" dirty="0">
                <a:solidFill>
                  <a:srgbClr val="FF0000"/>
                </a:solidFill>
                <a:latin typeface="Arial" panose="020B0604020202020204" pitchFamily="34" charset="0"/>
              </a:rPr>
              <a:t> </a:t>
            </a:r>
            <a:r>
              <a:rPr lang="en-US" altLang="ja-JP" sz="2000" i="1" dirty="0">
                <a:solidFill>
                  <a:srgbClr val="FF0000"/>
                </a:solidFill>
                <a:latin typeface="Arial" panose="020B0604020202020204" pitchFamily="34" charset="0"/>
              </a:rPr>
              <a:t>n</a:t>
            </a:r>
            <a:r>
              <a:rPr lang="en-US" altLang="ja-JP" sz="2000" baseline="-25000" dirty="0">
                <a:solidFill>
                  <a:srgbClr val="FF0000"/>
                </a:solidFill>
                <a:latin typeface="Arial" panose="020B0604020202020204" pitchFamily="34" charset="0"/>
              </a:rPr>
              <a:t>||</a:t>
            </a:r>
            <a:r>
              <a:rPr lang="en-US" altLang="ja-JP" sz="2000" dirty="0">
                <a:solidFill>
                  <a:srgbClr val="FF0000"/>
                </a:solidFill>
                <a:latin typeface="Arial" panose="020B0604020202020204" pitchFamily="34" charset="0"/>
              </a:rPr>
              <a:t> </a:t>
            </a:r>
            <a:r>
              <a:rPr lang="ja-JP" altLang="en-US" sz="2000" dirty="0">
                <a:solidFill>
                  <a:srgbClr val="FF0000"/>
                </a:solidFill>
                <a:latin typeface="Arial" panose="020B0604020202020204" pitchFamily="34" charset="0"/>
              </a:rPr>
              <a:t>≦</a:t>
            </a:r>
            <a:r>
              <a:rPr lang="en-US" altLang="ja-JP" sz="2000" dirty="0">
                <a:solidFill>
                  <a:srgbClr val="FF0000"/>
                </a:solidFill>
                <a:latin typeface="Arial" panose="020B0604020202020204" pitchFamily="34" charset="0"/>
              </a:rPr>
              <a:t> 6 </a:t>
            </a:r>
            <a:r>
              <a:rPr lang="en-US" altLang="ja-JP" sz="2000" dirty="0">
                <a:latin typeface="Arial" panose="020B0604020202020204" pitchFamily="34" charset="0"/>
              </a:rPr>
              <a:t>are suitable for generating energetic electrons</a:t>
            </a:r>
          </a:p>
          <a:p>
            <a:pPr>
              <a:buNone/>
            </a:pPr>
            <a:endParaRPr lang="en-US" altLang="ja-JP" sz="2000" dirty="0"/>
          </a:p>
          <a:p>
            <a:pPr>
              <a:buNone/>
            </a:pPr>
            <a:endParaRPr lang="en-US" altLang="ja-JP" sz="2000" dirty="0"/>
          </a:p>
          <a:p>
            <a:endParaRPr lang="en-US" altLang="ja-JP" sz="2000" dirty="0"/>
          </a:p>
          <a:p>
            <a:r>
              <a:rPr lang="en-US" altLang="ja-JP" sz="2000" dirty="0">
                <a:latin typeface="Arial" panose="020B0604020202020204" pitchFamily="34" charset="0"/>
                <a:cs typeface="Arial" panose="020B0604020202020204" pitchFamily="34" charset="0"/>
              </a:rPr>
              <a:t>HX flux is larger in the co-direction at any </a:t>
            </a:r>
            <a:r>
              <a:rPr lang="en-US" altLang="ja-JP" sz="2000" i="1" dirty="0">
                <a:latin typeface="Arial" panose="020B0604020202020204" pitchFamily="34" charset="0"/>
                <a:cs typeface="Arial" panose="020B0604020202020204" pitchFamily="34" charset="0"/>
              </a:rPr>
              <a:t>n</a:t>
            </a:r>
            <a:r>
              <a:rPr lang="en-US" altLang="ja-JP" sz="2000" baseline="-25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a:t>
            </a:r>
          </a:p>
          <a:p>
            <a:pPr>
              <a:buNone/>
            </a:pP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a:t>
            </a:r>
            <a:r>
              <a:rPr lang="ja-JP" altLang="en-US" sz="2000" dirty="0">
                <a:latin typeface="Arial" panose="020B0604020202020204" pitchFamily="34" charset="0"/>
                <a:cs typeface="Arial" panose="020B0604020202020204" pitchFamily="34" charset="0"/>
              </a:rPr>
              <a:t>→ </a:t>
            </a:r>
            <a:r>
              <a:rPr lang="en-US" altLang="ja-JP" sz="2000" dirty="0">
                <a:solidFill>
                  <a:srgbClr val="FF0000"/>
                </a:solidFill>
                <a:latin typeface="Arial" panose="020B0604020202020204" pitchFamily="34" charset="0"/>
                <a:cs typeface="Arial" panose="020B0604020202020204" pitchFamily="34" charset="0"/>
              </a:rPr>
              <a:t>asymmetric velocity distribution is formed</a:t>
            </a:r>
          </a:p>
          <a:p>
            <a:endParaRPr lang="en-US" altLang="ja-JP" sz="2000" dirty="0"/>
          </a:p>
        </p:txBody>
      </p:sp>
      <p:graphicFrame>
        <p:nvGraphicFramePr>
          <p:cNvPr id="9" name="表 8"/>
          <p:cNvGraphicFramePr>
            <a:graphicFrameLocks noGrp="1"/>
          </p:cNvGraphicFramePr>
          <p:nvPr>
            <p:extLst>
              <p:ext uri="{D42A27DB-BD31-4B8C-83A1-F6EECF244321}">
                <p14:modId xmlns:p14="http://schemas.microsoft.com/office/powerpoint/2010/main" val="2771574480"/>
              </p:ext>
            </p:extLst>
          </p:nvPr>
        </p:nvGraphicFramePr>
        <p:xfrm>
          <a:off x="4470020" y="4149081"/>
          <a:ext cx="4494468" cy="792480"/>
        </p:xfrm>
        <a:graphic>
          <a:graphicData uri="http://schemas.openxmlformats.org/drawingml/2006/table">
            <a:tbl>
              <a:tblPr firstRow="1" bandRow="1">
                <a:tableStyleId>{5C22544A-7EE6-4342-B048-85BDC9FD1C3A}</a:tableStyleId>
              </a:tblPr>
              <a:tblGrid>
                <a:gridCol w="1470132"/>
                <a:gridCol w="25400"/>
                <a:gridCol w="1054720"/>
                <a:gridCol w="1008112"/>
                <a:gridCol w="936104"/>
              </a:tblGrid>
              <a:tr h="3962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1" dirty="0" smtClean="0">
                          <a:solidFill>
                            <a:schemeClr val="tx1"/>
                          </a:solidFill>
                          <a:latin typeface="Arial" panose="020B0604020202020204" pitchFamily="34" charset="0"/>
                          <a:cs typeface="Arial" panose="020B0604020202020204" pitchFamily="34" charset="0"/>
                        </a:rPr>
                        <a:t>n</a:t>
                      </a:r>
                      <a:r>
                        <a:rPr kumimoji="1" lang="en-US" altLang="ja-JP" sz="2000" b="0" baseline="-25000" dirty="0" smtClean="0">
                          <a:solidFill>
                            <a:schemeClr val="tx1"/>
                          </a:solidFill>
                          <a:latin typeface="Arial" panose="020B0604020202020204" pitchFamily="34" charset="0"/>
                          <a:cs typeface="Arial" panose="020B0604020202020204" pitchFamily="34" charset="0"/>
                        </a:rPr>
                        <a:t>||</a:t>
                      </a:r>
                      <a:r>
                        <a:rPr kumimoji="1" lang="en-US" altLang="ja-JP" sz="2000" b="0" dirty="0" smtClean="0">
                          <a:solidFill>
                            <a:schemeClr val="tx1"/>
                          </a:solidFill>
                          <a:latin typeface="Arial" panose="020B0604020202020204" pitchFamily="34" charset="0"/>
                          <a:cs typeface="Arial" panose="020B0604020202020204" pitchFamily="34" charset="0"/>
                        </a:rPr>
                        <a:t> </a:t>
                      </a:r>
                      <a:endParaRPr kumimoji="1" lang="ja-JP" altLang="en-US" sz="2000" b="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000" b="0" dirty="0">
                        <a:solidFill>
                          <a:schemeClr val="tx1"/>
                        </a:solidFill>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latin typeface="Arial" panose="020B0604020202020204" pitchFamily="34" charset="0"/>
                          <a:cs typeface="Arial" panose="020B0604020202020204" pitchFamily="34" charset="0"/>
                        </a:rPr>
                        <a:t>3.3</a:t>
                      </a:r>
                      <a:endParaRPr kumimoji="1" lang="ja-JP" alt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rgbClr val="00B0F0"/>
                          </a:solidFill>
                          <a:latin typeface="Arial" panose="020B0604020202020204" pitchFamily="34" charset="0"/>
                          <a:cs typeface="Arial" panose="020B0604020202020204" pitchFamily="34" charset="0"/>
                        </a:rPr>
                        <a:t>5.9</a:t>
                      </a:r>
                      <a:endParaRPr kumimoji="1" lang="ja-JP" altLang="en-US" sz="2000" b="0" dirty="0">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rgbClr val="FFC000"/>
                          </a:solidFill>
                          <a:latin typeface="Arial" panose="020B0604020202020204" pitchFamily="34" charset="0"/>
                          <a:cs typeface="Arial" panose="020B0604020202020204" pitchFamily="34" charset="0"/>
                        </a:rPr>
                        <a:t>7.7</a:t>
                      </a:r>
                      <a:endParaRPr kumimoji="1" lang="ja-JP" altLang="en-US" sz="2000" b="0" dirty="0">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6240">
                <a:tc>
                  <a:txBody>
                    <a:bodyPr/>
                    <a:lstStyle/>
                    <a:p>
                      <a:pPr algn="ctr"/>
                      <a:r>
                        <a:rPr kumimoji="1" lang="en-US" altLang="ja-JP" sz="2000" b="0" i="1" baseline="0" dirty="0" err="1" smtClean="0">
                          <a:solidFill>
                            <a:schemeClr val="tx1"/>
                          </a:solidFill>
                          <a:latin typeface="Arial" panose="020B0604020202020204" pitchFamily="34" charset="0"/>
                          <a:cs typeface="Arial" panose="020B0604020202020204" pitchFamily="34" charset="0"/>
                        </a:rPr>
                        <a:t>T</a:t>
                      </a:r>
                      <a:r>
                        <a:rPr kumimoji="1" lang="en-US" altLang="ja-JP" sz="2000" b="0" baseline="-25000" dirty="0" err="1" smtClean="0">
                          <a:solidFill>
                            <a:schemeClr val="tx1"/>
                          </a:solidFill>
                          <a:latin typeface="Arial" panose="020B0604020202020204" pitchFamily="34" charset="0"/>
                          <a:cs typeface="Arial" panose="020B0604020202020204" pitchFamily="34" charset="0"/>
                        </a:rPr>
                        <a:t>eff_co</a:t>
                      </a:r>
                      <a:r>
                        <a:rPr kumimoji="1" lang="en-US" altLang="ja-JP" sz="2000" b="0" dirty="0" smtClean="0">
                          <a:solidFill>
                            <a:schemeClr val="tx1"/>
                          </a:solidFill>
                          <a:latin typeface="Arial" panose="020B0604020202020204" pitchFamily="34" charset="0"/>
                          <a:cs typeface="Arial" panose="020B0604020202020204" pitchFamily="34" charset="0"/>
                        </a:rPr>
                        <a:t> [</a:t>
                      </a:r>
                      <a:r>
                        <a:rPr kumimoji="1" lang="en-US" altLang="ja-JP" sz="2000" b="0" dirty="0" err="1" smtClean="0">
                          <a:solidFill>
                            <a:schemeClr val="tx1"/>
                          </a:solidFill>
                          <a:latin typeface="Arial" panose="020B0604020202020204" pitchFamily="34" charset="0"/>
                          <a:cs typeface="Arial" panose="020B0604020202020204" pitchFamily="34" charset="0"/>
                        </a:rPr>
                        <a:t>keV</a:t>
                      </a:r>
                      <a:r>
                        <a:rPr kumimoji="1" lang="en-US" altLang="ja-JP" sz="2000" b="0" dirty="0" smtClean="0">
                          <a:solidFill>
                            <a:schemeClr val="tx1"/>
                          </a:solidFill>
                          <a:latin typeface="Arial" panose="020B0604020202020204" pitchFamily="34" charset="0"/>
                          <a:cs typeface="Arial" panose="020B0604020202020204" pitchFamily="34" charset="0"/>
                        </a:rPr>
                        <a:t>]</a:t>
                      </a:r>
                      <a:endParaRPr kumimoji="1" lang="ja-JP" alt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2000" b="0" dirty="0">
                        <a:solidFill>
                          <a:schemeClr val="tx1"/>
                        </a:solidFill>
                        <a:latin typeface="Arial" panose="020B060402020202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latin typeface="Arial" panose="020B0604020202020204" pitchFamily="34" charset="0"/>
                          <a:cs typeface="Arial" panose="020B0604020202020204" pitchFamily="34" charset="0"/>
                        </a:rPr>
                        <a:t>58±3</a:t>
                      </a:r>
                      <a:endParaRPr kumimoji="1" lang="ja-JP" altLang="en-US"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rgbClr val="00B0F0"/>
                          </a:solidFill>
                          <a:latin typeface="Arial" panose="020B0604020202020204" pitchFamily="34" charset="0"/>
                          <a:cs typeface="Arial" panose="020B0604020202020204" pitchFamily="34" charset="0"/>
                        </a:rPr>
                        <a:t>56±3</a:t>
                      </a:r>
                      <a:endParaRPr kumimoji="1" lang="ja-JP" altLang="en-US" sz="2000" b="0" dirty="0" smtClean="0">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rgbClr val="FFC000"/>
                          </a:solidFill>
                          <a:latin typeface="Arial" panose="020B0604020202020204" pitchFamily="34" charset="0"/>
                          <a:cs typeface="Arial" panose="020B0604020202020204" pitchFamily="34" charset="0"/>
                        </a:rPr>
                        <a:t>40±7</a:t>
                      </a:r>
                      <a:endParaRPr kumimoji="1" lang="ja-JP" altLang="en-US" sz="2000" b="0" dirty="0" smtClean="0">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Picture 2"/>
          <p:cNvPicPr>
            <a:picLocks noChangeAspect="1" noChangeArrowheads="1"/>
          </p:cNvPicPr>
          <p:nvPr/>
        </p:nvPicPr>
        <p:blipFill>
          <a:blip r:embed="rId4" cstate="print"/>
          <a:srcRect t="39568" r="50061" b="19933"/>
          <a:stretch>
            <a:fillRect/>
          </a:stretch>
        </p:blipFill>
        <p:spPr bwMode="auto">
          <a:xfrm>
            <a:off x="827584" y="1052737"/>
            <a:ext cx="3336032" cy="2880320"/>
          </a:xfrm>
          <a:prstGeom prst="rect">
            <a:avLst/>
          </a:prstGeom>
          <a:noFill/>
          <a:ln w="9525">
            <a:noFill/>
            <a:miter lim="800000"/>
            <a:headEnd/>
            <a:tailEnd/>
          </a:ln>
        </p:spPr>
      </p:pic>
      <p:sp>
        <p:nvSpPr>
          <p:cNvPr id="8" name="正方形/長方形 7"/>
          <p:cNvSpPr>
            <a:spLocks noChangeArrowheads="1"/>
          </p:cNvSpPr>
          <p:nvPr/>
        </p:nvSpPr>
        <p:spPr bwMode="auto">
          <a:xfrm>
            <a:off x="7450202" y="6475023"/>
            <a:ext cx="1340303"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err="1">
                <a:solidFill>
                  <a:srgbClr val="000000"/>
                </a:solidFill>
                <a:latin typeface="Arial" pitchFamily="34" charset="0"/>
                <a:cs typeface="Arial" pitchFamily="34" charset="0"/>
              </a:rPr>
              <a:t>Wakatsuki</a:t>
            </a:r>
            <a:endParaRPr lang="ja-JP" altLang="en-US" sz="1600" dirty="0">
              <a:solidFill>
                <a:srgbClr val="000000"/>
              </a:solidFill>
              <a:latin typeface="Arial" pitchFamily="34" charset="0"/>
              <a:cs typeface="Arial" pitchFamily="34" charset="0"/>
            </a:endParaRPr>
          </a:p>
        </p:txBody>
      </p:sp>
      <p:sp>
        <p:nvSpPr>
          <p:cNvPr id="11" name="スライド番号プレースホルダー 4"/>
          <p:cNvSpPr>
            <a:spLocks noGrp="1"/>
          </p:cNvSpPr>
          <p:nvPr>
            <p:ph type="sldNum" sz="quarter" idx="12"/>
          </p:nvPr>
        </p:nvSpPr>
        <p:spPr>
          <a:xfrm>
            <a:off x="8629131" y="6520374"/>
            <a:ext cx="44458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10</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3" name="タイトル 4"/>
          <p:cNvSpPr txBox="1">
            <a:spLocks/>
          </p:cNvSpPr>
          <p:nvPr/>
        </p:nvSpPr>
        <p:spPr>
          <a:xfrm>
            <a:off x="457200" y="6648"/>
            <a:ext cx="8229600" cy="1046088"/>
          </a:xfrm>
          <a:prstGeom prst="rect">
            <a:avLst/>
          </a:prstGeom>
        </p:spPr>
        <p:txBody>
          <a:bodyPr vert="horz" lIns="91416" tIns="45709" rIns="91416" bIns="45709"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a:solidFill>
                  <a:srgbClr val="FF0000"/>
                </a:solidFill>
                <a:latin typeface="Arial" panose="020B0604020202020204" pitchFamily="34" charset="0"/>
                <a:cs typeface="Arial" panose="020B0604020202020204" pitchFamily="34" charset="0"/>
              </a:rPr>
              <a:t>n</a:t>
            </a:r>
            <a:r>
              <a:rPr lang="en-US" altLang="ja-JP" sz="2800" baseline="-25000" dirty="0">
                <a:solidFill>
                  <a:srgbClr val="FF0000"/>
                </a:solidFill>
                <a:latin typeface="Arial" panose="020B0604020202020204" pitchFamily="34" charset="0"/>
                <a:cs typeface="Arial" panose="020B0604020202020204" pitchFamily="34" charset="0"/>
              </a:rPr>
              <a:t>||</a:t>
            </a:r>
            <a:r>
              <a:rPr lang="en-US" altLang="ja-JP" sz="2800" dirty="0">
                <a:solidFill>
                  <a:srgbClr val="FF0000"/>
                </a:solidFill>
                <a:latin typeface="Arial" panose="020B0604020202020204" pitchFamily="34" charset="0"/>
                <a:cs typeface="Arial" panose="020B0604020202020204" pitchFamily="34" charset="0"/>
              </a:rPr>
              <a:t> Dependence of </a:t>
            </a:r>
            <a:r>
              <a:rPr lang="en-US" altLang="ja-JP" sz="2800" dirty="0" err="1">
                <a:solidFill>
                  <a:srgbClr val="FF0000"/>
                </a:solidFill>
                <a:latin typeface="Arial" panose="020B0604020202020204" pitchFamily="34" charset="0"/>
                <a:cs typeface="Arial" panose="020B0604020202020204" pitchFamily="34" charset="0"/>
              </a:rPr>
              <a:t>I</a:t>
            </a:r>
            <a:r>
              <a:rPr lang="en-US" altLang="ja-JP" sz="2800" baseline="-25000" dirty="0" err="1">
                <a:solidFill>
                  <a:srgbClr val="FF0000"/>
                </a:solidFill>
                <a:latin typeface="Arial" panose="020B0604020202020204" pitchFamily="34" charset="0"/>
                <a:cs typeface="Arial" panose="020B0604020202020204" pitchFamily="34" charset="0"/>
              </a:rPr>
              <a:t>p</a:t>
            </a:r>
            <a:r>
              <a:rPr lang="en-US" altLang="ja-JP" sz="2800" dirty="0">
                <a:solidFill>
                  <a:srgbClr val="FF0000"/>
                </a:solidFill>
                <a:latin typeface="Arial" panose="020B0604020202020204" pitchFamily="34" charset="0"/>
                <a:cs typeface="Arial" panose="020B0604020202020204" pitchFamily="34" charset="0"/>
              </a:rPr>
              <a:t> and HX Spectrum</a:t>
            </a:r>
            <a:br>
              <a:rPr lang="en-US" altLang="ja-JP" sz="2800" dirty="0">
                <a:solidFill>
                  <a:srgbClr val="FF0000"/>
                </a:solidFill>
                <a:latin typeface="Arial" panose="020B0604020202020204" pitchFamily="34" charset="0"/>
                <a:cs typeface="Arial" panose="020B0604020202020204" pitchFamily="34" charset="0"/>
              </a:rPr>
            </a:br>
            <a:r>
              <a:rPr lang="en-US" altLang="ja-JP" sz="2800" dirty="0">
                <a:solidFill>
                  <a:srgbClr val="FF0000"/>
                </a:solidFill>
                <a:latin typeface="Arial" panose="020B0604020202020204" pitchFamily="34" charset="0"/>
                <a:cs typeface="Arial" panose="020B0604020202020204" pitchFamily="34" charset="0"/>
              </a:rPr>
              <a:t>(Grill Antenna)</a:t>
            </a:r>
            <a:endParaRPr lang="ja-JP" altLang="en-US" sz="2800" baseline="-25000" dirty="0">
              <a:solidFill>
                <a:srgbClr val="FF0000"/>
              </a:solidFill>
              <a:latin typeface="Arial" panose="020B0604020202020204" pitchFamily="34" charset="0"/>
              <a:cs typeface="Arial" panose="020B0604020202020204" pitchFamily="34" charset="0"/>
            </a:endParaRPr>
          </a:p>
        </p:txBody>
      </p:sp>
      <p:sp>
        <p:nvSpPr>
          <p:cNvPr id="2" name="正方形/長方形 1"/>
          <p:cNvSpPr/>
          <p:nvPr/>
        </p:nvSpPr>
        <p:spPr>
          <a:xfrm>
            <a:off x="1619677" y="4067781"/>
            <a:ext cx="963497" cy="373659"/>
          </a:xfrm>
          <a:prstGeom prst="rect">
            <a:avLst/>
          </a:prstGeom>
        </p:spPr>
        <p:txBody>
          <a:bodyPr wrap="none" lIns="91416" tIns="45709" rIns="91416" bIns="45709">
            <a:spAutoFit/>
          </a:bodyPr>
          <a:lstStyle/>
          <a:p>
            <a:r>
              <a:rPr lang="en-US" altLang="ja-JP" sz="1800" dirty="0">
                <a:latin typeface="Arial" panose="020B0604020202020204" pitchFamily="34" charset="0"/>
              </a:rPr>
              <a:t>fixed </a:t>
            </a:r>
            <a:r>
              <a:rPr lang="en-US" altLang="ja-JP" sz="1800" i="1" dirty="0" err="1">
                <a:latin typeface="Arial" panose="020B0604020202020204" pitchFamily="34" charset="0"/>
              </a:rPr>
              <a:t>I</a:t>
            </a:r>
            <a:r>
              <a:rPr lang="en-US" altLang="ja-JP" sz="1800" baseline="-25000" dirty="0" err="1">
                <a:latin typeface="Arial" panose="020B0604020202020204" pitchFamily="34" charset="0"/>
              </a:rPr>
              <a:t>p</a:t>
            </a:r>
            <a:r>
              <a:rPr lang="ja-JP" altLang="en-US" sz="1800" dirty="0">
                <a:latin typeface="Arial" panose="020B0604020202020204" pitchFamily="34" charset="0"/>
              </a:rPr>
              <a:t> </a:t>
            </a:r>
            <a:endParaRPr lang="ja-JP" altLang="en-US" sz="1800" dirty="0"/>
          </a:p>
        </p:txBody>
      </p:sp>
    </p:spTree>
    <p:extLst>
      <p:ext uri="{BB962C8B-B14F-4D97-AF65-F5344CB8AC3E}">
        <p14:creationId xmlns:p14="http://schemas.microsoft.com/office/powerpoint/2010/main" val="1990780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0" y="44630"/>
            <a:ext cx="9144000" cy="936625"/>
          </a:xfrm>
        </p:spPr>
        <p:txBody>
          <a:bodyPr/>
          <a:lstStyle/>
          <a:p>
            <a:r>
              <a:rPr lang="en-US" altLang="ja-JP" dirty="0" smtClean="0">
                <a:latin typeface="Arial" panose="020B0604020202020204" pitchFamily="34" charset="0"/>
                <a:cs typeface="Arial" panose="020B0604020202020204" pitchFamily="34" charset="0"/>
              </a:rPr>
              <a:t>RF Magnetic Probe Array for </a:t>
            </a:r>
            <a:r>
              <a:rPr lang="en-US" altLang="ja-JP" i="1" dirty="0" smtClean="0">
                <a:latin typeface="Arial" pitchFamily="34" charset="0"/>
                <a:cs typeface="Arial" panose="020B0604020202020204" pitchFamily="34" charset="0"/>
              </a:rPr>
              <a:t>k</a:t>
            </a:r>
            <a:r>
              <a:rPr lang="en-US" altLang="ja-JP" dirty="0" smtClean="0">
                <a:latin typeface="Arial" pitchFamily="34" charset="0"/>
                <a:cs typeface="Arial" panose="020B0604020202020204" pitchFamily="34" charset="0"/>
              </a:rPr>
              <a:t> Measurement</a:t>
            </a:r>
            <a:br>
              <a:rPr lang="en-US" altLang="ja-JP" dirty="0" smtClean="0">
                <a:latin typeface="Arial" pitchFamily="34" charset="0"/>
                <a:cs typeface="Arial" panose="020B0604020202020204" pitchFamily="34" charset="0"/>
              </a:rPr>
            </a:br>
            <a:r>
              <a:rPr lang="en-US" altLang="ja-JP" dirty="0" smtClean="0">
                <a:latin typeface="Arial" pitchFamily="34" charset="0"/>
                <a:cs typeface="Arial" panose="020B0604020202020204" pitchFamily="34" charset="0"/>
              </a:rPr>
              <a:t>(Grill Antenna, ~ 1kA)</a:t>
            </a:r>
          </a:p>
        </p:txBody>
      </p:sp>
      <mc:AlternateContent xmlns:mc="http://schemas.openxmlformats.org/markup-compatibility/2006" xmlns:a14="http://schemas.microsoft.com/office/drawing/2010/main">
        <mc:Choice Requires="a14">
          <p:sp>
            <p:nvSpPr>
              <p:cNvPr id="7" name="コンテンツ プレースホルダ 2"/>
              <p:cNvSpPr>
                <a:spLocks noGrp="1"/>
              </p:cNvSpPr>
              <p:nvPr>
                <p:ph idx="1"/>
              </p:nvPr>
            </p:nvSpPr>
            <p:spPr>
              <a:xfrm>
                <a:off x="179517" y="4149080"/>
                <a:ext cx="5184576" cy="2416334"/>
              </a:xfrm>
            </p:spPr>
            <p:txBody>
              <a:bodyPr/>
              <a:lstStyle/>
              <a:p>
                <a:pPr lvl="0"/>
                <a:r>
                  <a:rPr lang="en-US" altLang="ja-JP" dirty="0" smtClean="0">
                    <a:cs typeface="Arial" panose="020B0604020202020204" pitchFamily="34" charset="0"/>
                  </a:rPr>
                  <a:t>Array can </a:t>
                </a:r>
                <a:r>
                  <a:rPr lang="en-US" altLang="ja-JP" dirty="0">
                    <a:cs typeface="Arial" panose="020B0604020202020204" pitchFamily="34" charset="0"/>
                  </a:rPr>
                  <a:t>be rotated about its axis </a:t>
                </a:r>
                <a:r>
                  <a:rPr lang="en-US" altLang="ja-JP" dirty="0" smtClean="0">
                    <a:cs typeface="Arial" panose="020B0604020202020204" pitchFamily="34" charset="0"/>
                  </a:rPr>
                  <a:t> </a:t>
                </a:r>
              </a:p>
              <a:p>
                <a:pPr lvl="1"/>
                <a:r>
                  <a:rPr lang="en-US" altLang="ja-JP" dirty="0" smtClean="0">
                    <a:cs typeface="Arial" panose="020B0604020202020204" pitchFamily="34" charset="0"/>
                  </a:rPr>
                  <a:t>to distinguish RF </a:t>
                </a:r>
                <a14:m>
                  <m:oMath xmlns:m="http://schemas.openxmlformats.org/officeDocument/2006/math">
                    <m:acc>
                      <m:accPr>
                        <m:chr m:val="̃"/>
                        <m:ctrlPr>
                          <a:rPr lang="en-US" altLang="ja-JP" b="0" i="1" smtClean="0">
                            <a:solidFill>
                              <a:schemeClr val="tx1"/>
                            </a:solidFill>
                            <a:latin typeface="Cambria Math"/>
                            <a:cs typeface="Arial" pitchFamily="34" charset="0"/>
                          </a:rPr>
                        </m:ctrlPr>
                      </m:accPr>
                      <m:e>
                        <m:r>
                          <a:rPr lang="en-US" altLang="ja-JP" b="0" i="1" smtClean="0">
                            <a:solidFill>
                              <a:schemeClr val="tx1"/>
                            </a:solidFill>
                            <a:latin typeface="Cambria Math"/>
                            <a:cs typeface="Arial" pitchFamily="34" charset="0"/>
                          </a:rPr>
                          <m:t>𝐵</m:t>
                        </m:r>
                      </m:e>
                    </m:acc>
                  </m:oMath>
                </a14:m>
                <a:r>
                  <a:rPr lang="en-GB" altLang="ja-JP" dirty="0" smtClean="0">
                    <a:solidFill>
                      <a:schemeClr val="tx1"/>
                    </a:solidFill>
                    <a:cs typeface="Arial" panose="020B0604020202020204" pitchFamily="34" charset="0"/>
                  </a:rPr>
                  <a:t> polarization</a:t>
                </a:r>
                <a:r>
                  <a:rPr lang="en-US" altLang="ja-JP" dirty="0" smtClean="0">
                    <a:cs typeface="Arial" panose="020B0604020202020204" pitchFamily="34" charset="0"/>
                  </a:rPr>
                  <a:t> </a:t>
                </a:r>
              </a:p>
              <a:p>
                <a:pPr lvl="1"/>
                <a:r>
                  <a:rPr lang="en-US" altLang="ja-JP" dirty="0" smtClean="0">
                    <a:cs typeface="Arial" panose="020B0604020202020204" pitchFamily="34" charset="0"/>
                  </a:rPr>
                  <a:t>to measure </a:t>
                </a:r>
                <a:r>
                  <a:rPr lang="en-US" altLang="ja-JP" dirty="0" err="1" smtClean="0">
                    <a:cs typeface="Arial" panose="020B0604020202020204" pitchFamily="34" charset="0"/>
                  </a:rPr>
                  <a:t>wavevector</a:t>
                </a:r>
                <a:r>
                  <a:rPr lang="en-US" altLang="ja-JP" dirty="0" smtClean="0">
                    <a:cs typeface="Arial" panose="020B0604020202020204" pitchFamily="34" charset="0"/>
                  </a:rPr>
                  <a:t> components</a:t>
                </a:r>
              </a:p>
              <a:p>
                <a:pPr lvl="0"/>
                <a:r>
                  <a:rPr lang="en-US" altLang="ja-JP" dirty="0">
                    <a:cs typeface="Arial" panose="020B0604020202020204" pitchFamily="34" charset="0"/>
                  </a:rPr>
                  <a:t>Dominant </a:t>
                </a:r>
                <a:r>
                  <a:rPr lang="en-US" altLang="ja-JP" i="1" dirty="0" smtClean="0">
                    <a:cs typeface="Arial" panose="020B0604020202020204" pitchFamily="34" charset="0"/>
                  </a:rPr>
                  <a:t>k</a:t>
                </a:r>
                <a:r>
                  <a:rPr lang="en-US" altLang="ja-JP" dirty="0" smtClean="0">
                    <a:cs typeface="Arial" panose="020B0604020202020204" pitchFamily="34" charset="0"/>
                  </a:rPr>
                  <a:t> </a:t>
                </a:r>
                <a:r>
                  <a:rPr lang="en-US" altLang="ja-JP" dirty="0">
                    <a:cs typeface="Arial" panose="020B0604020202020204" pitchFamily="34" charset="0"/>
                  </a:rPr>
                  <a:t>components excited by the </a:t>
                </a:r>
                <a:r>
                  <a:rPr lang="en-US" altLang="ja-JP" dirty="0" smtClean="0">
                    <a:cs typeface="Arial" panose="020B0604020202020204" pitchFamily="34" charset="0"/>
                  </a:rPr>
                  <a:t>antenna are </a:t>
                </a:r>
                <a:r>
                  <a:rPr lang="en-US" altLang="ja-JP" i="1" dirty="0" err="1">
                    <a:cs typeface="Arial" panose="020B0604020202020204" pitchFamily="34" charset="0"/>
                  </a:rPr>
                  <a:t>k</a:t>
                </a:r>
                <a:r>
                  <a:rPr lang="en-US" altLang="ja-JP" baseline="-25000" dirty="0" err="1">
                    <a:cs typeface="Arial" panose="020B0604020202020204" pitchFamily="34" charset="0"/>
                  </a:rPr>
                  <a:t>t</a:t>
                </a:r>
                <a:r>
                  <a:rPr lang="en-US" altLang="ja-JP" dirty="0">
                    <a:cs typeface="Arial" panose="020B0604020202020204" pitchFamily="34" charset="0"/>
                  </a:rPr>
                  <a:t> </a:t>
                </a:r>
                <a:r>
                  <a:rPr lang="en-US" altLang="ja-JP" dirty="0">
                    <a:cs typeface="Arial" panose="020B0604020202020204" pitchFamily="34" charset="0"/>
                    <a:sym typeface="Symbol"/>
                  </a:rPr>
                  <a:t></a:t>
                </a:r>
                <a:r>
                  <a:rPr lang="en-US" altLang="ja-JP" dirty="0">
                    <a:cs typeface="Arial" panose="020B0604020202020204" pitchFamily="34" charset="0"/>
                  </a:rPr>
                  <a:t> 50 </a:t>
                </a:r>
                <a:r>
                  <a:rPr lang="en-US" altLang="ja-JP" dirty="0" smtClean="0">
                    <a:cs typeface="Arial" panose="020B0604020202020204" pitchFamily="34" charset="0"/>
                  </a:rPr>
                  <a:t>m</a:t>
                </a:r>
                <a:r>
                  <a:rPr lang="en-US" altLang="ja-JP" baseline="30000" dirty="0" smtClean="0">
                    <a:cs typeface="Arial" panose="020B0604020202020204" pitchFamily="34" charset="0"/>
                  </a:rPr>
                  <a:t>-1</a:t>
                </a:r>
                <a:r>
                  <a:rPr lang="en-US" altLang="ja-JP" dirty="0" smtClean="0">
                    <a:cs typeface="Arial" panose="020B0604020202020204" pitchFamily="34" charset="0"/>
                  </a:rPr>
                  <a:t>, </a:t>
                </a:r>
                <a:r>
                  <a:rPr lang="en-US" altLang="ja-JP" i="1" dirty="0" err="1">
                    <a:cs typeface="Arial" panose="020B0604020202020204" pitchFamily="34" charset="0"/>
                  </a:rPr>
                  <a:t>k</a:t>
                </a:r>
                <a:r>
                  <a:rPr lang="en-US" altLang="ja-JP" baseline="-25000" dirty="0" err="1">
                    <a:cs typeface="Arial" panose="020B0604020202020204" pitchFamily="34" charset="0"/>
                  </a:rPr>
                  <a:t>p</a:t>
                </a:r>
                <a:r>
                  <a:rPr lang="en-US" altLang="ja-JP" dirty="0">
                    <a:cs typeface="Arial" panose="020B0604020202020204" pitchFamily="34" charset="0"/>
                  </a:rPr>
                  <a:t> </a:t>
                </a:r>
                <a:r>
                  <a:rPr lang="en-US" altLang="ja-JP" dirty="0">
                    <a:cs typeface="Arial" panose="020B0604020202020204" pitchFamily="34" charset="0"/>
                    <a:sym typeface="Symbol"/>
                  </a:rPr>
                  <a:t></a:t>
                </a:r>
                <a:r>
                  <a:rPr lang="en-US" altLang="ja-JP" dirty="0">
                    <a:cs typeface="Arial" panose="020B0604020202020204" pitchFamily="34" charset="0"/>
                  </a:rPr>
                  <a:t> 10 m</a:t>
                </a:r>
                <a:r>
                  <a:rPr lang="en-US" altLang="ja-JP" baseline="30000" dirty="0">
                    <a:cs typeface="Arial" panose="020B0604020202020204" pitchFamily="34" charset="0"/>
                  </a:rPr>
                  <a:t>-1</a:t>
                </a:r>
                <a:r>
                  <a:rPr lang="en-US" altLang="ja-JP" dirty="0">
                    <a:cs typeface="Arial" panose="020B0604020202020204" pitchFamily="34" charset="0"/>
                  </a:rPr>
                  <a:t>.</a:t>
                </a:r>
              </a:p>
              <a:p>
                <a:pPr lvl="1"/>
                <a:r>
                  <a:rPr lang="en-US" altLang="ja-JP" dirty="0">
                    <a:cs typeface="Arial" panose="020B0604020202020204" pitchFamily="34" charset="0"/>
                  </a:rPr>
                  <a:t>Measured </a:t>
                </a:r>
                <a:r>
                  <a:rPr lang="en-US" altLang="ja-JP" i="1" dirty="0" err="1">
                    <a:cs typeface="Arial" panose="020B0604020202020204" pitchFamily="34" charset="0"/>
                  </a:rPr>
                  <a:t>k</a:t>
                </a:r>
                <a:r>
                  <a:rPr lang="en-US" altLang="ja-JP" baseline="-25000" dirty="0" err="1">
                    <a:cs typeface="Arial" panose="020B0604020202020204" pitchFamily="34" charset="0"/>
                  </a:rPr>
                  <a:t>t</a:t>
                </a:r>
                <a:r>
                  <a:rPr lang="en-US" altLang="ja-JP" dirty="0">
                    <a:cs typeface="Arial" panose="020B0604020202020204" pitchFamily="34" charset="0"/>
                  </a:rPr>
                  <a:t> </a:t>
                </a:r>
                <a:r>
                  <a:rPr lang="ja-JP" altLang="en-US" dirty="0">
                    <a:cs typeface="Arial" panose="020B0604020202020204" pitchFamily="34" charset="0"/>
                    <a:sym typeface="Symbol"/>
                  </a:rPr>
                  <a:t>≲</a:t>
                </a:r>
                <a:r>
                  <a:rPr lang="en-US" altLang="ja-JP" dirty="0">
                    <a:cs typeface="Arial" panose="020B0604020202020204" pitchFamily="34" charset="0"/>
                  </a:rPr>
                  <a:t> 10 m</a:t>
                </a:r>
                <a:r>
                  <a:rPr lang="en-US" altLang="ja-JP" baseline="30000" dirty="0">
                    <a:cs typeface="Arial" panose="020B0604020202020204" pitchFamily="34" charset="0"/>
                  </a:rPr>
                  <a:t>-1</a:t>
                </a:r>
                <a:r>
                  <a:rPr lang="en-US" altLang="ja-JP" dirty="0">
                    <a:cs typeface="Arial" panose="020B0604020202020204" pitchFamily="34" charset="0"/>
                  </a:rPr>
                  <a:t> is much smaller (higher </a:t>
                </a:r>
                <a:r>
                  <a:rPr lang="en-US" altLang="ja-JP" i="1" dirty="0" err="1">
                    <a:cs typeface="Arial" panose="020B0604020202020204" pitchFamily="34" charset="0"/>
                  </a:rPr>
                  <a:t>k</a:t>
                </a:r>
                <a:r>
                  <a:rPr lang="en-US" altLang="ja-JP" baseline="-25000" dirty="0" err="1">
                    <a:cs typeface="Arial" panose="020B0604020202020204" pitchFamily="34" charset="0"/>
                  </a:rPr>
                  <a:t>t</a:t>
                </a:r>
                <a:r>
                  <a:rPr lang="en-US" altLang="ja-JP" dirty="0">
                    <a:cs typeface="Arial" panose="020B0604020202020204" pitchFamily="34" charset="0"/>
                  </a:rPr>
                  <a:t> absorbed</a:t>
                </a:r>
                <a:r>
                  <a:rPr lang="en-US" altLang="ja-JP" dirty="0" smtClean="0">
                    <a:cs typeface="Arial" panose="020B0604020202020204" pitchFamily="34" charset="0"/>
                  </a:rPr>
                  <a:t>?)</a:t>
                </a:r>
                <a:endParaRPr lang="en-US" altLang="ja-JP" dirty="0">
                  <a:cs typeface="Arial" panose="020B0604020202020204" pitchFamily="34" charset="0"/>
                </a:endParaRPr>
              </a:p>
            </p:txBody>
          </p:sp>
        </mc:Choice>
        <mc:Fallback xmlns="">
          <p:sp>
            <p:nvSpPr>
              <p:cNvPr id="7" name="コンテンツ プレースホルダ 2"/>
              <p:cNvSpPr>
                <a:spLocks noGrp="1" noRot="1" noChangeAspect="1" noMove="1" noResize="1" noEditPoints="1" noAdjustHandles="1" noChangeArrowheads="1" noChangeShapeType="1" noTextEdit="1"/>
              </p:cNvSpPr>
              <p:nvPr>
                <p:ph idx="1"/>
              </p:nvPr>
            </p:nvSpPr>
            <p:spPr>
              <a:xfrm>
                <a:off x="179517" y="4149080"/>
                <a:ext cx="5184576" cy="2416334"/>
              </a:xfrm>
              <a:blipFill rotWithShape="1">
                <a:blip r:embed="rId2"/>
                <a:stretch>
                  <a:fillRect l="-940" t="-1010" b="-758"/>
                </a:stretch>
              </a:blipFill>
            </p:spPr>
            <p:txBody>
              <a:bodyPr/>
              <a:lstStyle/>
              <a:p>
                <a:r>
                  <a:rPr lang="ja-JP" altLang="en-US">
                    <a:noFill/>
                  </a:rPr>
                  <a:t> </a:t>
                </a:r>
              </a:p>
            </p:txBody>
          </p:sp>
        </mc:Fallback>
      </mc:AlternateContent>
      <p:pic>
        <p:nvPicPr>
          <p:cNvPr id="5" name="図 4"/>
          <p:cNvPicPr/>
          <p:nvPr/>
        </p:nvPicPr>
        <p:blipFill rotWithShape="1">
          <a:blip r:embed="rId3">
            <a:extLst>
              <a:ext uri="{28A0092B-C50C-407E-A947-70E740481C1C}">
                <a14:useLocalDpi xmlns:a14="http://schemas.microsoft.com/office/drawing/2010/main" val="0"/>
              </a:ext>
            </a:extLst>
          </a:blip>
          <a:srcRect l="45332"/>
          <a:stretch/>
        </p:blipFill>
        <p:spPr>
          <a:xfrm>
            <a:off x="4209898" y="1124744"/>
            <a:ext cx="3890531" cy="2852142"/>
          </a:xfrm>
          <a:prstGeom prst="rect">
            <a:avLst/>
          </a:prstGeom>
        </p:spPr>
      </p:pic>
      <mc:AlternateContent xmlns:mc="http://schemas.openxmlformats.org/markup-compatibility/2006" xmlns:a14="http://schemas.microsoft.com/office/drawing/2010/main">
        <mc:Choice Requires="a14">
          <p:sp>
            <p:nvSpPr>
              <p:cNvPr id="2" name="正方形/長方形 1"/>
              <p:cNvSpPr/>
              <p:nvPr/>
            </p:nvSpPr>
            <p:spPr>
              <a:xfrm>
                <a:off x="7362057" y="2708920"/>
                <a:ext cx="1746448" cy="753476"/>
              </a:xfrm>
              <a:prstGeom prst="rect">
                <a:avLst/>
              </a:prstGeom>
            </p:spPr>
            <p:txBody>
              <a:bodyPr wrap="square" lIns="91321" tIns="45664" rIns="91321" bIns="45664">
                <a:spAutoFit/>
              </a:bodyPr>
              <a:lstStyle/>
              <a:p>
                <a14:m>
                  <m:oMath xmlns:m="http://schemas.openxmlformats.org/officeDocument/2006/math">
                    <m:sSub>
                      <m:sSubPr>
                        <m:ctrlPr>
                          <a:rPr lang="ja-JP" altLang="ja-JP" i="1" smtClean="0">
                            <a:solidFill>
                              <a:srgbClr val="9933FF"/>
                            </a:solidFill>
                            <a:latin typeface="Cambria Math"/>
                          </a:rPr>
                        </m:ctrlPr>
                      </m:sSubPr>
                      <m:e>
                        <m:acc>
                          <m:accPr>
                            <m:chr m:val="̃"/>
                            <m:ctrlPr>
                              <a:rPr lang="ja-JP" altLang="ja-JP" i="1">
                                <a:solidFill>
                                  <a:srgbClr val="9933FF"/>
                                </a:solidFill>
                                <a:latin typeface="Cambria Math"/>
                              </a:rPr>
                            </m:ctrlPr>
                          </m:accPr>
                          <m:e>
                            <m:r>
                              <a:rPr lang="en-GB" altLang="ja-JP" i="1">
                                <a:solidFill>
                                  <a:srgbClr val="9933FF"/>
                                </a:solidFill>
                                <a:latin typeface="Cambria Math"/>
                              </a:rPr>
                              <m:t>𝐵</m:t>
                            </m:r>
                          </m:e>
                        </m:acc>
                      </m:e>
                      <m:sub>
                        <m:r>
                          <m:rPr>
                            <m:sty m:val="p"/>
                          </m:rPr>
                          <a:rPr lang="en-GB" altLang="ja-JP">
                            <a:solidFill>
                              <a:srgbClr val="9933FF"/>
                            </a:solidFill>
                            <a:latin typeface="Cambria Math"/>
                          </a:rPr>
                          <m:t>p</m:t>
                        </m:r>
                      </m:sub>
                    </m:sSub>
                  </m:oMath>
                </a14:m>
                <a:r>
                  <a:rPr lang="en-GB" altLang="ja-JP" dirty="0">
                    <a:solidFill>
                      <a:srgbClr val="9933FF"/>
                    </a:solidFill>
                    <a:latin typeface="Arial" pitchFamily="34" charset="0"/>
                    <a:cs typeface="Arial" pitchFamily="34" charset="0"/>
                  </a:rPr>
                  <a:t> (</a:t>
                </a:r>
                <a:r>
                  <a:rPr lang="en-GB" altLang="ja-JP" i="1" dirty="0">
                    <a:solidFill>
                      <a:srgbClr val="9933FF"/>
                    </a:solidFill>
                    <a:latin typeface="Arial" pitchFamily="34" charset="0"/>
                    <a:cs typeface="Arial" pitchFamily="34" charset="0"/>
                    <a:sym typeface="Symbol"/>
                  </a:rPr>
                  <a:t></a:t>
                </a:r>
                <a:r>
                  <a:rPr lang="en-GB" altLang="ja-JP" i="1" dirty="0">
                    <a:solidFill>
                      <a:srgbClr val="9933FF"/>
                    </a:solidFill>
                    <a:latin typeface="Arial" pitchFamily="34" charset="0"/>
                    <a:cs typeface="Arial" pitchFamily="34" charset="0"/>
                  </a:rPr>
                  <a:t> </a:t>
                </a:r>
                <a:r>
                  <a:rPr lang="en-GB" altLang="ja-JP" dirty="0">
                    <a:solidFill>
                      <a:srgbClr val="9933FF"/>
                    </a:solidFill>
                    <a:latin typeface="Arial" pitchFamily="34" charset="0"/>
                    <a:cs typeface="Arial" pitchFamily="34" charset="0"/>
                  </a:rPr>
                  <a:t>= 0°) </a:t>
                </a:r>
                <a:endParaRPr lang="en-GB" altLang="ja-JP" dirty="0" smtClean="0">
                  <a:solidFill>
                    <a:srgbClr val="9933FF"/>
                  </a:solidFill>
                  <a:latin typeface="Arial" pitchFamily="34" charset="0"/>
                  <a:cs typeface="Arial" pitchFamily="34" charset="0"/>
                </a:endParaRPr>
              </a:p>
              <a:p>
                <a14:m>
                  <m:oMath xmlns:m="http://schemas.openxmlformats.org/officeDocument/2006/math">
                    <m:sSub>
                      <m:sSubPr>
                        <m:ctrlPr>
                          <a:rPr lang="ja-JP" altLang="ja-JP" i="1">
                            <a:solidFill>
                              <a:srgbClr val="9933FF"/>
                            </a:solidFill>
                            <a:latin typeface="Cambria Math"/>
                          </a:rPr>
                        </m:ctrlPr>
                      </m:sSubPr>
                      <m:e>
                        <m:acc>
                          <m:accPr>
                            <m:chr m:val="̃"/>
                            <m:ctrlPr>
                              <a:rPr lang="ja-JP" altLang="ja-JP" i="1">
                                <a:solidFill>
                                  <a:srgbClr val="9933FF"/>
                                </a:solidFill>
                                <a:latin typeface="Cambria Math"/>
                              </a:rPr>
                            </m:ctrlPr>
                          </m:accPr>
                          <m:e>
                            <m:r>
                              <a:rPr lang="en-GB" altLang="ja-JP" i="1">
                                <a:solidFill>
                                  <a:srgbClr val="9933FF"/>
                                </a:solidFill>
                                <a:latin typeface="Cambria Math"/>
                              </a:rPr>
                              <m:t>𝐵</m:t>
                            </m:r>
                          </m:e>
                        </m:acc>
                      </m:e>
                      <m:sub>
                        <m:r>
                          <m:rPr>
                            <m:sty m:val="p"/>
                          </m:rPr>
                          <a:rPr lang="en-GB" altLang="ja-JP">
                            <a:solidFill>
                              <a:srgbClr val="9933FF"/>
                            </a:solidFill>
                            <a:latin typeface="Cambria Math"/>
                          </a:rPr>
                          <m:t>t</m:t>
                        </m:r>
                      </m:sub>
                    </m:sSub>
                  </m:oMath>
                </a14:m>
                <a:r>
                  <a:rPr lang="en-GB" altLang="ja-JP" dirty="0">
                    <a:solidFill>
                      <a:srgbClr val="9933FF"/>
                    </a:solidFill>
                    <a:latin typeface="Arial" pitchFamily="34" charset="0"/>
                    <a:cs typeface="Arial" pitchFamily="34" charset="0"/>
                  </a:rPr>
                  <a:t> (</a:t>
                </a:r>
                <a:r>
                  <a:rPr lang="en-GB" altLang="ja-JP" i="1" dirty="0">
                    <a:solidFill>
                      <a:srgbClr val="9933FF"/>
                    </a:solidFill>
                    <a:latin typeface="Arial" pitchFamily="34" charset="0"/>
                    <a:cs typeface="Arial" pitchFamily="34" charset="0"/>
                    <a:sym typeface="Symbol"/>
                  </a:rPr>
                  <a:t></a:t>
                </a:r>
                <a:r>
                  <a:rPr lang="en-GB" altLang="ja-JP" i="1" dirty="0">
                    <a:solidFill>
                      <a:srgbClr val="9933FF"/>
                    </a:solidFill>
                    <a:latin typeface="Arial" pitchFamily="34" charset="0"/>
                    <a:cs typeface="Arial" pitchFamily="34" charset="0"/>
                  </a:rPr>
                  <a:t> </a:t>
                </a:r>
                <a:r>
                  <a:rPr lang="en-GB" altLang="ja-JP" dirty="0">
                    <a:solidFill>
                      <a:srgbClr val="9933FF"/>
                    </a:solidFill>
                    <a:latin typeface="Arial" pitchFamily="34" charset="0"/>
                    <a:cs typeface="Arial" pitchFamily="34" charset="0"/>
                  </a:rPr>
                  <a:t>= 90°) </a:t>
                </a:r>
                <a:endParaRPr lang="ja-JP" altLang="en-US" dirty="0">
                  <a:solidFill>
                    <a:srgbClr val="9933FF"/>
                  </a:solidFill>
                  <a:latin typeface="Arial" pitchFamily="34" charset="0"/>
                  <a:cs typeface="Arial" pitchFamily="34" charset="0"/>
                </a:endParaRPr>
              </a:p>
            </p:txBody>
          </p:sp>
        </mc:Choice>
        <mc:Fallback xmlns="">
          <p:sp>
            <p:nvSpPr>
              <p:cNvPr id="2" name="正方形/長方形 1"/>
              <p:cNvSpPr>
                <a:spLocks noRot="1" noChangeAspect="1" noMove="1" noResize="1" noEditPoints="1" noAdjustHandles="1" noChangeArrowheads="1" noChangeShapeType="1" noTextEdit="1"/>
              </p:cNvSpPr>
              <p:nvPr/>
            </p:nvSpPr>
            <p:spPr>
              <a:xfrm>
                <a:off x="7362057" y="2708920"/>
                <a:ext cx="1746448" cy="753476"/>
              </a:xfrm>
              <a:prstGeom prst="rect">
                <a:avLst/>
              </a:prstGeom>
              <a:blipFill rotWithShape="1">
                <a:blip r:embed="rId4"/>
                <a:stretch>
                  <a:fillRect t="-4839" b="-13710"/>
                </a:stretch>
              </a:blipFill>
            </p:spPr>
            <p:txBody>
              <a:bodyPr/>
              <a:lstStyle/>
              <a:p>
                <a:r>
                  <a:rPr lang="ja-JP" altLang="en-US">
                    <a:noFill/>
                  </a:rPr>
                  <a:t> </a:t>
                </a:r>
              </a:p>
            </p:txBody>
          </p:sp>
        </mc:Fallback>
      </mc:AlternateContent>
      <p:grpSp>
        <p:nvGrpSpPr>
          <p:cNvPr id="3" name="グループ化 2"/>
          <p:cNvGrpSpPr/>
          <p:nvPr/>
        </p:nvGrpSpPr>
        <p:grpSpPr>
          <a:xfrm>
            <a:off x="671222" y="1191490"/>
            <a:ext cx="3096344" cy="2884893"/>
            <a:chOff x="671220" y="1479505"/>
            <a:chExt cx="3096344" cy="2884893"/>
          </a:xfrm>
        </p:grpSpPr>
        <p:grpSp>
          <p:nvGrpSpPr>
            <p:cNvPr id="6" name="グループ化 5"/>
            <p:cNvGrpSpPr/>
            <p:nvPr/>
          </p:nvGrpSpPr>
          <p:grpSpPr>
            <a:xfrm>
              <a:off x="671220" y="1479505"/>
              <a:ext cx="3096344" cy="2884893"/>
              <a:chOff x="5076056" y="1988840"/>
              <a:chExt cx="3096344" cy="2884893"/>
            </a:xfrm>
          </p:grpSpPr>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9261"/>
              <a:stretch/>
            </p:blipFill>
            <p:spPr bwMode="auto">
              <a:xfrm>
                <a:off x="5076056" y="1988840"/>
                <a:ext cx="3096344" cy="2854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矢印コネクタ 8"/>
              <p:cNvCxnSpPr/>
              <p:nvPr/>
            </p:nvCxnSpPr>
            <p:spPr>
              <a:xfrm flipH="1" flipV="1">
                <a:off x="5364088" y="4149080"/>
                <a:ext cx="864096" cy="262851"/>
              </a:xfrm>
              <a:prstGeom prst="straightConnector1">
                <a:avLst/>
              </a:prstGeom>
              <a:ln w="28575">
                <a:solidFill>
                  <a:srgbClr val="FFFF00"/>
                </a:solidFill>
                <a:headEnd type="arrow"/>
                <a:tailEnd type="arrow"/>
              </a:ln>
            </p:spPr>
            <p:style>
              <a:lnRef idx="2">
                <a:schemeClr val="dk1"/>
              </a:lnRef>
              <a:fillRef idx="0">
                <a:schemeClr val="dk1"/>
              </a:fillRef>
              <a:effectRef idx="1">
                <a:schemeClr val="dk1"/>
              </a:effectRef>
              <a:fontRef idx="minor">
                <a:schemeClr val="tx1"/>
              </a:fontRef>
            </p:style>
          </p:cxnSp>
          <p:sp>
            <p:nvSpPr>
              <p:cNvPr id="10" name="テキスト ボックス 9"/>
              <p:cNvSpPr txBox="1"/>
              <p:nvPr/>
            </p:nvSpPr>
            <p:spPr>
              <a:xfrm>
                <a:off x="5160882" y="4319735"/>
                <a:ext cx="1367682" cy="553998"/>
              </a:xfrm>
              <a:prstGeom prst="rect">
                <a:avLst/>
              </a:prstGeom>
              <a:noFill/>
            </p:spPr>
            <p:txBody>
              <a:bodyPr wrap="none" rtlCol="0">
                <a:spAutoFit/>
              </a:bodyPr>
              <a:lstStyle/>
              <a:p>
                <a:pPr fontAlgn="auto">
                  <a:lnSpc>
                    <a:spcPts val="1800"/>
                  </a:lnSpc>
                  <a:spcBef>
                    <a:spcPts val="0"/>
                  </a:spcBef>
                  <a:spcAft>
                    <a:spcPts val="0"/>
                  </a:spcAft>
                </a:pPr>
                <a:r>
                  <a:rPr lang="en-US" altLang="ja-JP" dirty="0">
                    <a:solidFill>
                      <a:srgbClr val="FFFF00"/>
                    </a:solidFill>
                    <a:latin typeface="Arial" panose="020B0604020202020204" pitchFamily="34" charset="0"/>
                    <a:ea typeface="ＭＳ Ｐゴシック"/>
                    <a:cs typeface="Arial" pitchFamily="34" charset="0"/>
                  </a:rPr>
                  <a:t>r</a:t>
                </a:r>
                <a:r>
                  <a:rPr lang="en-US" altLang="ja-JP" dirty="0" smtClean="0">
                    <a:solidFill>
                      <a:srgbClr val="FFFF00"/>
                    </a:solidFill>
                    <a:latin typeface="Arial" pitchFamily="34" charset="0"/>
                    <a:ea typeface="ＭＳ Ｐゴシック"/>
                    <a:cs typeface="Arial" pitchFamily="34" charset="0"/>
                  </a:rPr>
                  <a:t>adial</a:t>
                </a:r>
              </a:p>
              <a:p>
                <a:pPr fontAlgn="auto">
                  <a:lnSpc>
                    <a:spcPts val="1800"/>
                  </a:lnSpc>
                  <a:spcBef>
                    <a:spcPts val="0"/>
                  </a:spcBef>
                  <a:spcAft>
                    <a:spcPts val="0"/>
                  </a:spcAft>
                </a:pPr>
                <a:r>
                  <a:rPr lang="en-US" altLang="ja-JP" dirty="0" smtClean="0">
                    <a:solidFill>
                      <a:srgbClr val="FFFF00"/>
                    </a:solidFill>
                    <a:latin typeface="Arial" pitchFamily="34" charset="0"/>
                    <a:ea typeface="ＭＳ Ｐゴシック"/>
                    <a:cs typeface="Arial" pitchFamily="34" charset="0"/>
                  </a:rPr>
                  <a:t>translation</a:t>
                </a:r>
              </a:p>
            </p:txBody>
          </p:sp>
          <p:cxnSp>
            <p:nvCxnSpPr>
              <p:cNvPr id="11" name="直線矢印コネクタ 10"/>
              <p:cNvCxnSpPr/>
              <p:nvPr/>
            </p:nvCxnSpPr>
            <p:spPr>
              <a:xfrm>
                <a:off x="6626324" y="2688079"/>
                <a:ext cx="0" cy="70701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084168" y="2060848"/>
                <a:ext cx="356188" cy="461665"/>
              </a:xfrm>
              <a:prstGeom prst="rect">
                <a:avLst/>
              </a:prstGeom>
              <a:noFill/>
            </p:spPr>
            <p:txBody>
              <a:bodyPr wrap="none" rtlCol="0">
                <a:spAutoFit/>
              </a:bodyPr>
              <a:lstStyle/>
              <a:p>
                <a:pPr fontAlgn="auto">
                  <a:spcBef>
                    <a:spcPts val="0"/>
                  </a:spcBef>
                  <a:spcAft>
                    <a:spcPts val="0"/>
                  </a:spcAft>
                </a:pPr>
                <a:r>
                  <a:rPr lang="en-US" altLang="ja-JP" sz="2400" i="1" dirty="0">
                    <a:solidFill>
                      <a:srgbClr val="FFFF00"/>
                    </a:solidFill>
                    <a:latin typeface="Arial" pitchFamily="34" charset="0"/>
                    <a:ea typeface="ＭＳ Ｐゴシック"/>
                    <a:cs typeface="Arial" pitchFamily="34" charset="0"/>
                  </a:rPr>
                  <a:t>a</a:t>
                </a:r>
                <a:endParaRPr lang="ja-JP" altLang="en-US" sz="2400" i="1" baseline="-25000" dirty="0">
                  <a:solidFill>
                    <a:srgbClr val="FFFF00"/>
                  </a:solidFill>
                  <a:latin typeface="Arial" pitchFamily="34" charset="0"/>
                  <a:ea typeface="ＭＳ Ｐゴシック"/>
                  <a:cs typeface="Arial" pitchFamily="34" charset="0"/>
                </a:endParaRPr>
              </a:p>
            </p:txBody>
          </p:sp>
          <p:sp>
            <p:nvSpPr>
              <p:cNvPr id="13" name="テキスト ボックス 12"/>
              <p:cNvSpPr txBox="1"/>
              <p:nvPr/>
            </p:nvSpPr>
            <p:spPr>
              <a:xfrm>
                <a:off x="6948264" y="2689756"/>
                <a:ext cx="356188" cy="461665"/>
              </a:xfrm>
              <a:prstGeom prst="rect">
                <a:avLst/>
              </a:prstGeom>
              <a:noFill/>
            </p:spPr>
            <p:txBody>
              <a:bodyPr wrap="none" rtlCol="0">
                <a:spAutoFit/>
              </a:bodyPr>
              <a:lstStyle/>
              <a:p>
                <a:pPr fontAlgn="auto">
                  <a:spcBef>
                    <a:spcPts val="0"/>
                  </a:spcBef>
                  <a:spcAft>
                    <a:spcPts val="0"/>
                  </a:spcAft>
                </a:pPr>
                <a:r>
                  <a:rPr lang="en-US" altLang="ja-JP" sz="2400" i="1" dirty="0">
                    <a:solidFill>
                      <a:srgbClr val="FFFF00"/>
                    </a:solidFill>
                    <a:latin typeface="Arial" pitchFamily="34" charset="0"/>
                    <a:ea typeface="ＭＳ Ｐゴシック"/>
                    <a:cs typeface="Arial" pitchFamily="34" charset="0"/>
                  </a:rPr>
                  <a:t>b</a:t>
                </a:r>
                <a:endParaRPr lang="ja-JP" altLang="en-US" sz="2400" i="1" baseline="-25000" dirty="0">
                  <a:solidFill>
                    <a:srgbClr val="FFFF00"/>
                  </a:solidFill>
                  <a:latin typeface="Arial" pitchFamily="34" charset="0"/>
                  <a:ea typeface="ＭＳ Ｐゴシック"/>
                  <a:cs typeface="Arial" pitchFamily="34" charset="0"/>
                </a:endParaRPr>
              </a:p>
            </p:txBody>
          </p:sp>
          <p:sp>
            <p:nvSpPr>
              <p:cNvPr id="14" name="テキスト ボックス 13"/>
              <p:cNvSpPr txBox="1"/>
              <p:nvPr/>
            </p:nvSpPr>
            <p:spPr>
              <a:xfrm>
                <a:off x="6046342" y="3645024"/>
                <a:ext cx="338554" cy="461665"/>
              </a:xfrm>
              <a:prstGeom prst="rect">
                <a:avLst/>
              </a:prstGeom>
              <a:noFill/>
            </p:spPr>
            <p:txBody>
              <a:bodyPr wrap="none" rtlCol="0">
                <a:spAutoFit/>
              </a:bodyPr>
              <a:lstStyle/>
              <a:p>
                <a:pPr fontAlgn="auto">
                  <a:spcBef>
                    <a:spcPts val="0"/>
                  </a:spcBef>
                  <a:spcAft>
                    <a:spcPts val="0"/>
                  </a:spcAft>
                </a:pPr>
                <a:r>
                  <a:rPr lang="en-US" altLang="ja-JP" sz="2400" i="1" dirty="0">
                    <a:solidFill>
                      <a:srgbClr val="FFFF00"/>
                    </a:solidFill>
                    <a:latin typeface="Arial" pitchFamily="34" charset="0"/>
                    <a:ea typeface="ＭＳ Ｐゴシック"/>
                    <a:cs typeface="Arial" pitchFamily="34" charset="0"/>
                  </a:rPr>
                  <a:t>c</a:t>
                </a:r>
                <a:endParaRPr lang="ja-JP" altLang="en-US" sz="2400" i="1" baseline="-25000" dirty="0">
                  <a:solidFill>
                    <a:srgbClr val="FFFF00"/>
                  </a:solidFill>
                  <a:latin typeface="Arial" pitchFamily="34" charset="0"/>
                  <a:ea typeface="ＭＳ Ｐゴシック"/>
                  <a:cs typeface="Arial" pitchFamily="34" charset="0"/>
                </a:endParaRPr>
              </a:p>
            </p:txBody>
          </p:sp>
          <p:sp>
            <p:nvSpPr>
              <p:cNvPr id="15" name="テキスト ボックス 14"/>
              <p:cNvSpPr txBox="1"/>
              <p:nvPr/>
            </p:nvSpPr>
            <p:spPr>
              <a:xfrm>
                <a:off x="5267807" y="3068960"/>
                <a:ext cx="356188" cy="461665"/>
              </a:xfrm>
              <a:prstGeom prst="rect">
                <a:avLst/>
              </a:prstGeom>
              <a:noFill/>
            </p:spPr>
            <p:txBody>
              <a:bodyPr wrap="none" rtlCol="0">
                <a:spAutoFit/>
              </a:bodyPr>
              <a:lstStyle/>
              <a:p>
                <a:pPr fontAlgn="auto">
                  <a:spcBef>
                    <a:spcPts val="0"/>
                  </a:spcBef>
                  <a:spcAft>
                    <a:spcPts val="0"/>
                  </a:spcAft>
                </a:pPr>
                <a:r>
                  <a:rPr lang="en-US" altLang="ja-JP" sz="2400" i="1" dirty="0">
                    <a:solidFill>
                      <a:srgbClr val="FFFF00"/>
                    </a:solidFill>
                    <a:latin typeface="Arial" pitchFamily="34" charset="0"/>
                    <a:ea typeface="ＭＳ Ｐゴシック"/>
                    <a:cs typeface="Arial" pitchFamily="34" charset="0"/>
                  </a:rPr>
                  <a:t>d</a:t>
                </a:r>
                <a:endParaRPr lang="ja-JP" altLang="en-US" sz="2400" i="1" baseline="-25000" dirty="0">
                  <a:solidFill>
                    <a:srgbClr val="FFFF00"/>
                  </a:solidFill>
                  <a:latin typeface="Arial" pitchFamily="34" charset="0"/>
                  <a:ea typeface="ＭＳ Ｐゴシック"/>
                  <a:cs typeface="Arial" pitchFamily="34" charset="0"/>
                </a:endParaRPr>
              </a:p>
            </p:txBody>
          </p:sp>
          <p:sp>
            <p:nvSpPr>
              <p:cNvPr id="16" name="テキスト ボックス 15"/>
              <p:cNvSpPr txBox="1"/>
              <p:nvPr/>
            </p:nvSpPr>
            <p:spPr>
              <a:xfrm>
                <a:off x="6084168" y="2780928"/>
                <a:ext cx="356188" cy="461665"/>
              </a:xfrm>
              <a:prstGeom prst="rect">
                <a:avLst/>
              </a:prstGeom>
              <a:noFill/>
            </p:spPr>
            <p:txBody>
              <a:bodyPr wrap="none" rtlCol="0">
                <a:spAutoFit/>
              </a:bodyPr>
              <a:lstStyle/>
              <a:p>
                <a:pPr fontAlgn="auto">
                  <a:spcBef>
                    <a:spcPts val="0"/>
                  </a:spcBef>
                  <a:spcAft>
                    <a:spcPts val="0"/>
                  </a:spcAft>
                </a:pPr>
                <a:r>
                  <a:rPr lang="en-US" altLang="ja-JP" sz="2400" i="1" dirty="0">
                    <a:solidFill>
                      <a:srgbClr val="FFFF00"/>
                    </a:solidFill>
                    <a:latin typeface="Arial" pitchFamily="34" charset="0"/>
                    <a:ea typeface="ＭＳ Ｐゴシック"/>
                    <a:cs typeface="Arial" pitchFamily="34" charset="0"/>
                  </a:rPr>
                  <a:t>e</a:t>
                </a:r>
                <a:endParaRPr lang="ja-JP" altLang="en-US" sz="2400" i="1" baseline="-25000" dirty="0">
                  <a:solidFill>
                    <a:srgbClr val="FFFF00"/>
                  </a:solidFill>
                  <a:latin typeface="Arial" pitchFamily="34" charset="0"/>
                  <a:ea typeface="ＭＳ Ｐゴシック"/>
                  <a:cs typeface="Arial" pitchFamily="34" charset="0"/>
                </a:endParaRPr>
              </a:p>
            </p:txBody>
          </p:sp>
          <p:sp>
            <p:nvSpPr>
              <p:cNvPr id="17" name="フリーフォーム 16"/>
              <p:cNvSpPr/>
              <p:nvPr/>
            </p:nvSpPr>
            <p:spPr>
              <a:xfrm rot="21186831">
                <a:off x="6802345" y="3100692"/>
                <a:ext cx="827534" cy="1219200"/>
              </a:xfrm>
              <a:custGeom>
                <a:avLst/>
                <a:gdLst>
                  <a:gd name="connsiteX0" fmla="*/ 0 w 971550"/>
                  <a:gd name="connsiteY0" fmla="*/ 1219200 h 1219200"/>
                  <a:gd name="connsiteX1" fmla="*/ 400050 w 971550"/>
                  <a:gd name="connsiteY1" fmla="*/ 1047750 h 1219200"/>
                  <a:gd name="connsiteX2" fmla="*/ 742950 w 971550"/>
                  <a:gd name="connsiteY2" fmla="*/ 742950 h 1219200"/>
                  <a:gd name="connsiteX3" fmla="*/ 914400 w 971550"/>
                  <a:gd name="connsiteY3" fmla="*/ 381000 h 1219200"/>
                  <a:gd name="connsiteX4" fmla="*/ 971550 w 97155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219200">
                    <a:moveTo>
                      <a:pt x="0" y="1219200"/>
                    </a:moveTo>
                    <a:cubicBezTo>
                      <a:pt x="138112" y="1173162"/>
                      <a:pt x="276225" y="1127125"/>
                      <a:pt x="400050" y="1047750"/>
                    </a:cubicBezTo>
                    <a:cubicBezTo>
                      <a:pt x="523875" y="968375"/>
                      <a:pt x="657225" y="854075"/>
                      <a:pt x="742950" y="742950"/>
                    </a:cubicBezTo>
                    <a:cubicBezTo>
                      <a:pt x="828675" y="631825"/>
                      <a:pt x="876300" y="504825"/>
                      <a:pt x="914400" y="381000"/>
                    </a:cubicBezTo>
                    <a:cubicBezTo>
                      <a:pt x="952500" y="257175"/>
                      <a:pt x="962025" y="128587"/>
                      <a:pt x="971550" y="0"/>
                    </a:cubicBezTo>
                  </a:path>
                </a:pathLst>
              </a:custGeom>
              <a:noFill/>
              <a:ln w="381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Arial" panose="020B0604020202020204" pitchFamily="34" charset="0"/>
                  <a:cs typeface="Arial" pitchFamily="34" charset="0"/>
                </a:endParaRPr>
              </a:p>
            </p:txBody>
          </p:sp>
          <p:sp>
            <p:nvSpPr>
              <p:cNvPr id="18" name="テキスト ボックス 17"/>
              <p:cNvSpPr txBox="1"/>
              <p:nvPr/>
            </p:nvSpPr>
            <p:spPr>
              <a:xfrm rot="18321397">
                <a:off x="7083608" y="3824407"/>
                <a:ext cx="1039067" cy="400110"/>
              </a:xfrm>
              <a:prstGeom prst="rect">
                <a:avLst/>
              </a:prstGeom>
              <a:noFill/>
            </p:spPr>
            <p:txBody>
              <a:bodyPr wrap="none" rtlCol="0">
                <a:spAutoFit/>
              </a:bodyPr>
              <a:lstStyle/>
              <a:p>
                <a:pPr fontAlgn="auto">
                  <a:spcBef>
                    <a:spcPts val="0"/>
                  </a:spcBef>
                  <a:spcAft>
                    <a:spcPts val="0"/>
                  </a:spcAft>
                </a:pPr>
                <a:r>
                  <a:rPr lang="en-US" altLang="ja-JP" dirty="0" smtClean="0">
                    <a:solidFill>
                      <a:srgbClr val="FFFF00"/>
                    </a:solidFill>
                    <a:latin typeface="Arial" panose="020B0604020202020204" pitchFamily="34" charset="0"/>
                    <a:ea typeface="ＭＳ Ｐゴシック"/>
                    <a:cs typeface="Arial" pitchFamily="34" charset="0"/>
                  </a:rPr>
                  <a:t>rotation</a:t>
                </a:r>
              </a:p>
            </p:txBody>
          </p:sp>
          <p:sp>
            <p:nvSpPr>
              <p:cNvPr id="19" name="テキスト ボックス 18"/>
              <p:cNvSpPr txBox="1"/>
              <p:nvPr/>
            </p:nvSpPr>
            <p:spPr>
              <a:xfrm>
                <a:off x="6877793" y="2276872"/>
                <a:ext cx="966931" cy="400110"/>
              </a:xfrm>
              <a:prstGeom prst="rect">
                <a:avLst/>
              </a:prstGeom>
              <a:noFill/>
            </p:spPr>
            <p:txBody>
              <a:bodyPr wrap="none" rtlCol="0">
                <a:spAutoFit/>
              </a:bodyPr>
              <a:lstStyle/>
              <a:p>
                <a:pPr fontAlgn="auto">
                  <a:spcBef>
                    <a:spcPts val="0"/>
                  </a:spcBef>
                  <a:spcAft>
                    <a:spcPts val="0"/>
                  </a:spcAft>
                </a:pPr>
                <a:r>
                  <a:rPr lang="en-US" altLang="ja-JP" dirty="0" smtClean="0">
                    <a:solidFill>
                      <a:prstClr val="white"/>
                    </a:solidFill>
                    <a:latin typeface="Arial" pitchFamily="34" charset="0"/>
                    <a:ea typeface="ＭＳ Ｐゴシック"/>
                    <a:cs typeface="Arial" pitchFamily="34" charset="0"/>
                  </a:rPr>
                  <a:t>30 mm</a:t>
                </a:r>
                <a:endParaRPr lang="ja-JP" altLang="en-US" baseline="-25000" dirty="0">
                  <a:solidFill>
                    <a:prstClr val="white"/>
                  </a:solidFill>
                  <a:latin typeface="Arial" pitchFamily="34" charset="0"/>
                  <a:ea typeface="ＭＳ Ｐゴシック"/>
                  <a:cs typeface="Arial" pitchFamily="34" charset="0"/>
                </a:endParaRPr>
              </a:p>
            </p:txBody>
          </p:sp>
        </p:grpSp>
        <p:cxnSp>
          <p:nvCxnSpPr>
            <p:cNvPr id="20" name="直線コネクタ 19"/>
            <p:cNvCxnSpPr/>
            <p:nvPr/>
          </p:nvCxnSpPr>
          <p:spPr>
            <a:xfrm flipV="1">
              <a:off x="2217296" y="2163376"/>
              <a:ext cx="492575" cy="387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スライド番号プレースホルダー 4"/>
          <p:cNvSpPr>
            <a:spLocks noGrp="1"/>
          </p:cNvSpPr>
          <p:nvPr>
            <p:ph type="sldNum" sz="quarter" idx="12"/>
          </p:nvPr>
        </p:nvSpPr>
        <p:spPr>
          <a:xfrm>
            <a:off x="8604448" y="6520390"/>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11</a:t>
            </a:fld>
            <a:endParaRPr lang="ja-JP" altLang="en-US" dirty="0">
              <a:solidFill>
                <a:prstClr val="black">
                  <a:tint val="75000"/>
                </a:prst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2" name="表 21"/>
              <p:cNvGraphicFramePr>
                <a:graphicFrameLocks noGrp="1"/>
              </p:cNvGraphicFramePr>
              <p:nvPr>
                <p:extLst>
                  <p:ext uri="{D42A27DB-BD31-4B8C-83A1-F6EECF244321}">
                    <p14:modId xmlns:p14="http://schemas.microsoft.com/office/powerpoint/2010/main" val="1446723170"/>
                  </p:ext>
                </p:extLst>
              </p:nvPr>
            </p:nvGraphicFramePr>
            <p:xfrm>
              <a:off x="5220098" y="4149081"/>
              <a:ext cx="3672407" cy="1563624"/>
            </p:xfrm>
            <a:graphic>
              <a:graphicData uri="http://schemas.openxmlformats.org/drawingml/2006/table">
                <a:tbl>
                  <a:tblPr>
                    <a:tableStyleId>{5C22544A-7EE6-4342-B048-85BDC9FD1C3A}</a:tableStyleId>
                  </a:tblPr>
                  <a:tblGrid>
                    <a:gridCol w="1080119"/>
                    <a:gridCol w="1296144"/>
                    <a:gridCol w="1296144"/>
                  </a:tblGrid>
                  <a:tr h="344424">
                    <a:tc>
                      <a:txBody>
                        <a:bodyPr/>
                        <a:lstStyle/>
                        <a:p>
                          <a:pPr algn="just" hangingPunct="0">
                            <a:spcAft>
                              <a:spcPts val="600"/>
                            </a:spcAft>
                          </a:pPr>
                          <a:r>
                            <a:rPr lang="ja-JP" sz="2000" dirty="0">
                              <a:effectLst/>
                              <a:latin typeface="Arial" pitchFamily="34" charset="0"/>
                              <a:cs typeface="Arial" pitchFamily="34" charset="0"/>
                            </a:rPr>
                            <a:t> </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a:t>
                          </a:r>
                          <a14:m>
                            <m:oMath xmlns:m="http://schemas.openxmlformats.org/officeDocument/2006/math">
                              <m:sSub>
                                <m:sSubPr>
                                  <m:ctrlPr>
                                    <a:rPr lang="ja-JP" sz="2000" i="1">
                                      <a:effectLst/>
                                      <a:latin typeface="Cambria Math"/>
                                    </a:rPr>
                                  </m:ctrlPr>
                                </m:sSubPr>
                                <m:e>
                                  <m:acc>
                                    <m:accPr>
                                      <m:chr m:val="̃"/>
                                      <m:ctrlPr>
                                        <a:rPr lang="ja-JP" sz="2000" i="1">
                                          <a:effectLst/>
                                          <a:latin typeface="Cambria Math"/>
                                        </a:rPr>
                                      </m:ctrlPr>
                                    </m:accPr>
                                    <m:e>
                                      <m:r>
                                        <a:rPr lang="en-GB" sz="2000">
                                          <a:effectLst/>
                                          <a:latin typeface="Cambria Math"/>
                                        </a:rPr>
                                        <m:t>𝐵</m:t>
                                      </m:r>
                                    </m:e>
                                  </m:acc>
                                </m:e>
                                <m:sub>
                                  <m:r>
                                    <m:rPr>
                                      <m:sty m:val="p"/>
                                    </m:rPr>
                                    <a:rPr lang="en-GB" sz="2000">
                                      <a:effectLst/>
                                      <a:latin typeface="Cambria Math"/>
                                    </a:rPr>
                                    <m:t>p</m:t>
                                  </m:r>
                                </m:sub>
                              </m:sSub>
                            </m:oMath>
                          </a14:m>
                          <a:r>
                            <a:rPr lang="en-US" sz="2000" dirty="0">
                              <a:effectLst/>
                              <a:latin typeface="Arial" pitchFamily="34" charset="0"/>
                              <a:cs typeface="Arial" pitchFamily="34" charset="0"/>
                            </a:rPr>
                            <a:t> (</a:t>
                          </a:r>
                          <a:r>
                            <a:rPr lang="en-US" sz="2000" dirty="0" smtClean="0">
                              <a:effectLst/>
                              <a:latin typeface="Arial" pitchFamily="34" charset="0"/>
                              <a:cs typeface="Arial" pitchFamily="34" charset="0"/>
                            </a:rPr>
                            <a:t>SW)</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a:t>
                          </a:r>
                          <a14:m>
                            <m:oMath xmlns:m="http://schemas.openxmlformats.org/officeDocument/2006/math">
                              <m:sSub>
                                <m:sSubPr>
                                  <m:ctrlPr>
                                    <a:rPr lang="ja-JP" sz="2000" i="1">
                                      <a:effectLst/>
                                      <a:latin typeface="Cambria Math"/>
                                    </a:rPr>
                                  </m:ctrlPr>
                                </m:sSubPr>
                                <m:e>
                                  <m:acc>
                                    <m:accPr>
                                      <m:chr m:val="̃"/>
                                      <m:ctrlPr>
                                        <a:rPr lang="ja-JP" sz="2000" i="1">
                                          <a:effectLst/>
                                          <a:latin typeface="Cambria Math"/>
                                        </a:rPr>
                                      </m:ctrlPr>
                                    </m:accPr>
                                    <m:e>
                                      <m:r>
                                        <a:rPr lang="en-GB" sz="2000">
                                          <a:effectLst/>
                                          <a:latin typeface="Cambria Math"/>
                                        </a:rPr>
                                        <m:t>𝐵</m:t>
                                      </m:r>
                                    </m:e>
                                  </m:acc>
                                </m:e>
                                <m:sub>
                                  <m:r>
                                    <m:rPr>
                                      <m:sty m:val="p"/>
                                    </m:rPr>
                                    <a:rPr lang="en-GB" sz="2000">
                                      <a:effectLst/>
                                      <a:latin typeface="Cambria Math"/>
                                    </a:rPr>
                                    <m:t>t</m:t>
                                  </m:r>
                                </m:sub>
                              </m:sSub>
                            </m:oMath>
                          </a14:m>
                          <a:r>
                            <a:rPr lang="en-US" sz="2000" dirty="0">
                              <a:effectLst/>
                              <a:latin typeface="Arial" pitchFamily="34" charset="0"/>
                              <a:cs typeface="Arial" pitchFamily="34" charset="0"/>
                            </a:rPr>
                            <a:t> (</a:t>
                          </a:r>
                          <a:r>
                            <a:rPr lang="en-US" sz="2000" dirty="0" smtClean="0">
                              <a:effectLst/>
                              <a:latin typeface="Arial" pitchFamily="34" charset="0"/>
                              <a:cs typeface="Arial" pitchFamily="34" charset="0"/>
                            </a:rPr>
                            <a:t>FW)</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a:t>
                          </a:r>
                          <a:r>
                            <a:rPr lang="en-US" sz="2000" dirty="0" err="1">
                              <a:effectLst/>
                              <a:latin typeface="Arial" pitchFamily="34" charset="0"/>
                              <a:cs typeface="Arial" pitchFamily="34" charset="0"/>
                            </a:rPr>
                            <a:t>k</a:t>
                          </a:r>
                          <a:r>
                            <a:rPr lang="en-US" sz="2000" baseline="-25000" dirty="0" err="1">
                              <a:effectLst/>
                              <a:latin typeface="Arial" pitchFamily="34" charset="0"/>
                              <a:cs typeface="Arial" pitchFamily="34" charset="0"/>
                            </a:rPr>
                            <a:t>t</a:t>
                          </a:r>
                          <a:r>
                            <a:rPr lang="en-US" sz="2000" dirty="0">
                              <a:effectLst/>
                              <a:latin typeface="Arial" pitchFamily="34" charset="0"/>
                              <a:cs typeface="Arial" pitchFamily="34" charset="0"/>
                            </a:rPr>
                            <a:t>| </a:t>
                          </a:r>
                          <a:r>
                            <a:rPr lang="en-US" sz="2000" dirty="0" smtClean="0">
                              <a:effectLst/>
                              <a:latin typeface="Arial" pitchFamily="34" charset="0"/>
                              <a:cs typeface="Arial" pitchFamily="34" charset="0"/>
                              <a:sym typeface="Symbol"/>
                            </a:rPr>
                            <a:t> </a:t>
                          </a:r>
                          <a:r>
                            <a:rPr lang="en-US" sz="2000" dirty="0" smtClean="0">
                              <a:effectLst/>
                              <a:latin typeface="Arial" pitchFamily="34" charset="0"/>
                              <a:cs typeface="Arial" pitchFamily="34" charset="0"/>
                            </a:rPr>
                            <a:t>|</a:t>
                          </a:r>
                          <a:r>
                            <a:rPr lang="en-US" sz="2000" dirty="0">
                              <a:effectLst/>
                              <a:latin typeface="Arial" pitchFamily="34" charset="0"/>
                              <a:cs typeface="Arial" pitchFamily="34" charset="0"/>
                            </a:rPr>
                            <a:t>k</a:t>
                          </a:r>
                          <a:r>
                            <a:rPr lang="en-US" sz="2000" baseline="-25000" dirty="0" smtClean="0">
                              <a:effectLst/>
                              <a:latin typeface="Arial" pitchFamily="34" charset="0"/>
                              <a:cs typeface="Arial" pitchFamily="34" charset="0"/>
                            </a:rPr>
                            <a:t>||</a:t>
                          </a:r>
                          <a:r>
                            <a:rPr lang="en-US" sz="2000" dirty="0" smtClean="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a:effectLst/>
                              <a:latin typeface="Arial" pitchFamily="34" charset="0"/>
                              <a:cs typeface="Arial" pitchFamily="34" charset="0"/>
                            </a:rPr>
                            <a:t> </a:t>
                          </a:r>
                          <a:r>
                            <a:rPr lang="en-US" sz="2000">
                              <a:effectLst/>
                              <a:latin typeface="Arial" pitchFamily="34" charset="0"/>
                              <a:cs typeface="Arial" pitchFamily="34" charset="0"/>
                            </a:rPr>
                            <a:t>|k</a:t>
                          </a:r>
                          <a:r>
                            <a:rPr lang="en-US" sz="2000" baseline="-25000">
                              <a:effectLst/>
                              <a:latin typeface="Arial" pitchFamily="34" charset="0"/>
                              <a:cs typeface="Arial" pitchFamily="34" charset="0"/>
                            </a:rPr>
                            <a:t>p</a:t>
                          </a:r>
                          <a:r>
                            <a:rPr lang="en-US" sz="2000">
                              <a:effectLst/>
                              <a:latin typeface="Arial" pitchFamily="34" charset="0"/>
                              <a:cs typeface="Arial" pitchFamily="34" charset="0"/>
                            </a:rPr>
                            <a:t>|</a:t>
                          </a:r>
                          <a:endParaRPr lang="ja-JP" sz="170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a:t>
                          </a:r>
                          <a:r>
                            <a:rPr lang="en-US" sz="2000" dirty="0" err="1">
                              <a:effectLst/>
                              <a:latin typeface="Arial" pitchFamily="34" charset="0"/>
                              <a:cs typeface="Arial" pitchFamily="34" charset="0"/>
                            </a:rPr>
                            <a:t>k</a:t>
                          </a:r>
                          <a:r>
                            <a:rPr lang="en-US" sz="2000" baseline="-25000" dirty="0" err="1">
                              <a:effectLst/>
                              <a:latin typeface="Arial" pitchFamily="34" charset="0"/>
                              <a:cs typeface="Arial" pitchFamily="34" charset="0"/>
                            </a:rPr>
                            <a:t>R</a:t>
                          </a:r>
                          <a:r>
                            <a:rPr lang="en-US" sz="2000" dirty="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35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|k</a:t>
                          </a:r>
                          <a:r>
                            <a:rPr lang="en-US" sz="2000" baseline="-25000" dirty="0">
                              <a:effectLst/>
                              <a:latin typeface="Arial" pitchFamily="34" charset="0"/>
                              <a:cs typeface="Arial" pitchFamily="34" charset="0"/>
                              <a:sym typeface="Symbol"/>
                            </a:rPr>
                            <a:t></a:t>
                          </a:r>
                          <a:r>
                            <a:rPr lang="en-US" sz="2000" dirty="0" smtClean="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35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22" name="表 21"/>
              <p:cNvGraphicFramePr>
                <a:graphicFrameLocks noGrp="1"/>
              </p:cNvGraphicFramePr>
              <p:nvPr>
                <p:extLst>
                  <p:ext uri="{D42A27DB-BD31-4B8C-83A1-F6EECF244321}">
                    <p14:modId xmlns:p14="http://schemas.microsoft.com/office/powerpoint/2010/main" val="1446723170"/>
                  </p:ext>
                </p:extLst>
              </p:nvPr>
            </p:nvGraphicFramePr>
            <p:xfrm>
              <a:off x="5220077" y="4149081"/>
              <a:ext cx="3672407" cy="1563624"/>
            </p:xfrm>
            <a:graphic>
              <a:graphicData uri="http://schemas.openxmlformats.org/drawingml/2006/table">
                <a:tbl>
                  <a:tblPr>
                    <a:tableStyleId>{5C22544A-7EE6-4342-B048-85BDC9FD1C3A}</a:tableStyleId>
                  </a:tblPr>
                  <a:tblGrid>
                    <a:gridCol w="1080119"/>
                    <a:gridCol w="1296144"/>
                    <a:gridCol w="1296144"/>
                  </a:tblGrid>
                  <a:tr h="344424">
                    <a:tc>
                      <a:txBody>
                        <a:bodyPr/>
                        <a:lstStyle/>
                        <a:p>
                          <a:pPr algn="just" hangingPunct="0">
                            <a:spcAft>
                              <a:spcPts val="600"/>
                            </a:spcAft>
                          </a:pPr>
                          <a:r>
                            <a:rPr lang="ja-JP" sz="2000" dirty="0">
                              <a:effectLst/>
                              <a:latin typeface="Arial" pitchFamily="34" charset="0"/>
                              <a:cs typeface="Arial" pitchFamily="34" charset="0"/>
                            </a:rPr>
                            <a:t> </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83099" t="-19643" r="-100000" b="-405357"/>
                          </a:stretch>
                        </a:blipFill>
                      </a:tcPr>
                    </a:tc>
                    <a:tc>
                      <a:txBody>
                        <a:bodyPr/>
                        <a:lstStyle/>
                        <a:p>
                          <a:endParaRPr lang="ja-JP"/>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183099" t="-19643" b="-405357"/>
                          </a:stretch>
                        </a:blipFill>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a:t>
                          </a:r>
                          <a:r>
                            <a:rPr lang="en-US" sz="2000" dirty="0" err="1">
                              <a:effectLst/>
                              <a:latin typeface="Arial" pitchFamily="34" charset="0"/>
                              <a:cs typeface="Arial" pitchFamily="34" charset="0"/>
                            </a:rPr>
                            <a:t>k</a:t>
                          </a:r>
                          <a:r>
                            <a:rPr lang="en-US" sz="2000" baseline="-25000" dirty="0" err="1">
                              <a:effectLst/>
                              <a:latin typeface="Arial" pitchFamily="34" charset="0"/>
                              <a:cs typeface="Arial" pitchFamily="34" charset="0"/>
                            </a:rPr>
                            <a:t>t</a:t>
                          </a:r>
                          <a:r>
                            <a:rPr lang="en-US" sz="2000" dirty="0">
                              <a:effectLst/>
                              <a:latin typeface="Arial" pitchFamily="34" charset="0"/>
                              <a:cs typeface="Arial" pitchFamily="34" charset="0"/>
                            </a:rPr>
                            <a:t>| </a:t>
                          </a:r>
                          <a:r>
                            <a:rPr lang="en-US" sz="2000" dirty="0" smtClean="0">
                              <a:effectLst/>
                              <a:latin typeface="Arial" pitchFamily="34" charset="0"/>
                              <a:cs typeface="Arial" pitchFamily="34" charset="0"/>
                              <a:sym typeface="Symbol"/>
                            </a:rPr>
                            <a:t> </a:t>
                          </a:r>
                          <a:r>
                            <a:rPr lang="en-US" sz="2000" dirty="0" smtClean="0">
                              <a:effectLst/>
                              <a:latin typeface="Arial" pitchFamily="34" charset="0"/>
                              <a:cs typeface="Arial" pitchFamily="34" charset="0"/>
                            </a:rPr>
                            <a:t>|</a:t>
                          </a:r>
                          <a:r>
                            <a:rPr lang="en-US" sz="2000" dirty="0">
                              <a:effectLst/>
                              <a:latin typeface="Arial" pitchFamily="34" charset="0"/>
                              <a:cs typeface="Arial" pitchFamily="34" charset="0"/>
                            </a:rPr>
                            <a:t>k</a:t>
                          </a:r>
                          <a:r>
                            <a:rPr lang="en-US" sz="2000" baseline="-25000" dirty="0" smtClean="0">
                              <a:effectLst/>
                              <a:latin typeface="Arial" pitchFamily="34" charset="0"/>
                              <a:cs typeface="Arial" pitchFamily="34" charset="0"/>
                            </a:rPr>
                            <a:t>||</a:t>
                          </a:r>
                          <a:r>
                            <a:rPr lang="en-US" sz="2000" dirty="0" smtClean="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a:effectLst/>
                              <a:latin typeface="Arial" pitchFamily="34" charset="0"/>
                              <a:cs typeface="Arial" pitchFamily="34" charset="0"/>
                            </a:rPr>
                            <a:t> </a:t>
                          </a:r>
                          <a:r>
                            <a:rPr lang="en-US" sz="2000">
                              <a:effectLst/>
                              <a:latin typeface="Arial" pitchFamily="34" charset="0"/>
                              <a:cs typeface="Arial" pitchFamily="34" charset="0"/>
                            </a:rPr>
                            <a:t>|k</a:t>
                          </a:r>
                          <a:r>
                            <a:rPr lang="en-US" sz="2000" baseline="-25000">
                              <a:effectLst/>
                              <a:latin typeface="Arial" pitchFamily="34" charset="0"/>
                              <a:cs typeface="Arial" pitchFamily="34" charset="0"/>
                            </a:rPr>
                            <a:t>p</a:t>
                          </a:r>
                          <a:r>
                            <a:rPr lang="en-US" sz="2000">
                              <a:effectLst/>
                              <a:latin typeface="Arial" pitchFamily="34" charset="0"/>
                              <a:cs typeface="Arial" pitchFamily="34" charset="0"/>
                            </a:rPr>
                            <a:t>|</a:t>
                          </a:r>
                          <a:endParaRPr lang="ja-JP" sz="170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&lt; 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a:t>
                          </a:r>
                          <a:r>
                            <a:rPr lang="en-US" sz="2000" dirty="0" err="1">
                              <a:effectLst/>
                              <a:latin typeface="Arial" pitchFamily="34" charset="0"/>
                              <a:cs typeface="Arial" pitchFamily="34" charset="0"/>
                            </a:rPr>
                            <a:t>k</a:t>
                          </a:r>
                          <a:r>
                            <a:rPr lang="en-US" sz="2000" baseline="-25000" dirty="0" err="1">
                              <a:effectLst/>
                              <a:latin typeface="Arial" pitchFamily="34" charset="0"/>
                              <a:cs typeface="Arial" pitchFamily="34" charset="0"/>
                            </a:rPr>
                            <a:t>R</a:t>
                          </a:r>
                          <a:r>
                            <a:rPr lang="en-US" sz="2000" dirty="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35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hangingPunct="0">
                            <a:spcAft>
                              <a:spcPts val="600"/>
                            </a:spcAft>
                          </a:pPr>
                          <a:r>
                            <a:rPr lang="en-GB" sz="2000" dirty="0">
                              <a:effectLst/>
                              <a:latin typeface="Arial" pitchFamily="34" charset="0"/>
                              <a:cs typeface="Arial" pitchFamily="34" charset="0"/>
                            </a:rPr>
                            <a:t> </a:t>
                          </a:r>
                          <a:r>
                            <a:rPr lang="en-US" sz="2000" dirty="0">
                              <a:effectLst/>
                              <a:latin typeface="Arial" pitchFamily="34" charset="0"/>
                              <a:cs typeface="Arial" pitchFamily="34" charset="0"/>
                            </a:rPr>
                            <a:t>|k</a:t>
                          </a:r>
                          <a:r>
                            <a:rPr lang="en-US" sz="2000" baseline="-25000" dirty="0">
                              <a:effectLst/>
                              <a:latin typeface="Arial" pitchFamily="34" charset="0"/>
                              <a:cs typeface="Arial" pitchFamily="34" charset="0"/>
                              <a:sym typeface="Symbol"/>
                            </a:rPr>
                            <a:t></a:t>
                          </a:r>
                          <a:r>
                            <a:rPr lang="en-US" sz="2000" dirty="0" smtClean="0">
                              <a:effectLst/>
                              <a:latin typeface="Arial" pitchFamily="34" charset="0"/>
                              <a:cs typeface="Arial" pitchFamily="34" charset="0"/>
                            </a:rPr>
                            <a:t>|</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35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hangingPunct="0">
                            <a:spcAft>
                              <a:spcPts val="600"/>
                            </a:spcAft>
                          </a:pPr>
                          <a:r>
                            <a:rPr lang="en-US" sz="2000" dirty="0">
                              <a:effectLst/>
                              <a:latin typeface="Arial" pitchFamily="34" charset="0"/>
                              <a:cs typeface="Arial" pitchFamily="34" charset="0"/>
                            </a:rPr>
                            <a:t>     ~ 10 m</a:t>
                          </a:r>
                          <a:r>
                            <a:rPr lang="en-US" sz="2000" baseline="30000" dirty="0">
                              <a:effectLst/>
                              <a:latin typeface="Arial" pitchFamily="34" charset="0"/>
                              <a:cs typeface="Arial" pitchFamily="34" charset="0"/>
                            </a:rPr>
                            <a:t>-1</a:t>
                          </a:r>
                          <a:endParaRPr lang="ja-JP" sz="1700" dirty="0">
                            <a:effectLst/>
                            <a:latin typeface="Arial" pitchFamily="34" charset="0"/>
                            <a:ea typeface="ＭＳ 明朝"/>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
        <p:nvSpPr>
          <p:cNvPr id="23" name="正方形/長方形 22"/>
          <p:cNvSpPr/>
          <p:nvPr/>
        </p:nvSpPr>
        <p:spPr>
          <a:xfrm>
            <a:off x="5220077" y="5733372"/>
            <a:ext cx="3865617" cy="373568"/>
          </a:xfrm>
          <a:prstGeom prst="rect">
            <a:avLst/>
          </a:prstGeom>
        </p:spPr>
        <p:txBody>
          <a:bodyPr wrap="none" lIns="91321" tIns="45664" rIns="91321" bIns="45664">
            <a:spAutoFit/>
          </a:bodyPr>
          <a:lstStyle/>
          <a:p>
            <a:r>
              <a:rPr lang="en-US" altLang="ja-JP" sz="1800" i="1" dirty="0">
                <a:latin typeface="Arial" pitchFamily="34" charset="0"/>
                <a:cs typeface="Arial" pitchFamily="34" charset="0"/>
              </a:rPr>
              <a:t>k</a:t>
            </a:r>
            <a:r>
              <a:rPr lang="en-US" altLang="ja-JP" sz="1800" i="1" baseline="-25000" dirty="0">
                <a:latin typeface="Arial" pitchFamily="34" charset="0"/>
                <a:cs typeface="Arial" pitchFamily="34" charset="0"/>
              </a:rPr>
              <a:t>||</a:t>
            </a:r>
            <a:r>
              <a:rPr lang="en-US" altLang="ja-JP" sz="1800" dirty="0">
                <a:latin typeface="Arial" pitchFamily="34" charset="0"/>
                <a:cs typeface="Arial" pitchFamily="34" charset="0"/>
              </a:rPr>
              <a:t> </a:t>
            </a:r>
            <a:r>
              <a:rPr lang="en-US" altLang="ja-JP" sz="1800" dirty="0">
                <a:latin typeface="Arial" pitchFamily="34" charset="0"/>
                <a:cs typeface="Arial" pitchFamily="34" charset="0"/>
                <a:sym typeface="Symbol"/>
              </a:rPr>
              <a:t>=</a:t>
            </a:r>
            <a:r>
              <a:rPr lang="en-US" altLang="ja-JP" sz="1800" dirty="0">
                <a:latin typeface="Arial" pitchFamily="34" charset="0"/>
                <a:cs typeface="Arial" pitchFamily="34" charset="0"/>
              </a:rPr>
              <a:t> 10 m</a:t>
            </a:r>
            <a:r>
              <a:rPr lang="en-US" altLang="ja-JP" sz="1800" baseline="30000" dirty="0">
                <a:latin typeface="Arial" pitchFamily="34" charset="0"/>
                <a:cs typeface="Arial" pitchFamily="34" charset="0"/>
              </a:rPr>
              <a:t>-1</a:t>
            </a:r>
            <a:r>
              <a:rPr lang="en-US" altLang="ja-JP" sz="1800" dirty="0">
                <a:latin typeface="Arial" pitchFamily="34" charset="0"/>
                <a:cs typeface="Arial" pitchFamily="34" charset="0"/>
              </a:rPr>
              <a:t> corresponds to </a:t>
            </a:r>
            <a:r>
              <a:rPr lang="en-US" altLang="ja-JP" sz="1800" i="1" dirty="0">
                <a:latin typeface="Arial" pitchFamily="34" charset="0"/>
                <a:cs typeface="Arial" pitchFamily="34" charset="0"/>
              </a:rPr>
              <a:t>n</a:t>
            </a:r>
            <a:r>
              <a:rPr lang="en-US" altLang="ja-JP" sz="1800" i="1" baseline="-25000" dirty="0">
                <a:latin typeface="Arial" pitchFamily="34" charset="0"/>
                <a:cs typeface="Arial" pitchFamily="34" charset="0"/>
              </a:rPr>
              <a:t>||</a:t>
            </a:r>
            <a:r>
              <a:rPr lang="en-US" altLang="ja-JP" sz="1800" dirty="0">
                <a:latin typeface="Arial" pitchFamily="34" charset="0"/>
                <a:cs typeface="Arial" pitchFamily="34" charset="0"/>
              </a:rPr>
              <a:t> </a:t>
            </a:r>
            <a:r>
              <a:rPr lang="en-US" altLang="ja-JP" sz="1800" dirty="0">
                <a:latin typeface="Arial" pitchFamily="34" charset="0"/>
                <a:cs typeface="Arial" pitchFamily="34" charset="0"/>
                <a:sym typeface="Symbol"/>
              </a:rPr>
              <a:t>=</a:t>
            </a:r>
            <a:r>
              <a:rPr lang="en-US" altLang="ja-JP" sz="1800" dirty="0">
                <a:latin typeface="Arial" pitchFamily="34" charset="0"/>
                <a:cs typeface="Arial" pitchFamily="34" charset="0"/>
              </a:rPr>
              <a:t> 2.4 </a:t>
            </a:r>
            <a:endParaRPr lang="ja-JP" altLang="en-US" sz="1800" dirty="0">
              <a:latin typeface="Arial" pitchFamily="34" charset="0"/>
              <a:cs typeface="Arial" pitchFamily="34" charset="0"/>
            </a:endParaRPr>
          </a:p>
        </p:txBody>
      </p:sp>
      <p:sp>
        <p:nvSpPr>
          <p:cNvPr id="24" name="Line 7"/>
          <p:cNvSpPr>
            <a:spLocks noChangeShapeType="1"/>
          </p:cNvSpPr>
          <p:nvPr/>
        </p:nvSpPr>
        <p:spPr bwMode="auto">
          <a:xfrm flipV="1">
            <a:off x="457200" y="1052736"/>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25" name="正方形/長方形 33"/>
          <p:cNvSpPr>
            <a:spLocks noChangeArrowheads="1"/>
          </p:cNvSpPr>
          <p:nvPr/>
        </p:nvSpPr>
        <p:spPr bwMode="auto">
          <a:xfrm>
            <a:off x="7450143" y="6475023"/>
            <a:ext cx="1027334"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Shinya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05263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solidFill>
                  <a:schemeClr val="bg1">
                    <a:lumMod val="75000"/>
                  </a:schemeClr>
                </a:solidFill>
                <a:cs typeface="Arial" panose="020B0604020202020204" pitchFamily="34" charset="0"/>
              </a:rPr>
              <a:t>Motivation / Objective</a:t>
            </a:r>
          </a:p>
          <a:p>
            <a:r>
              <a:rPr lang="en-US" altLang="ja-JP" dirty="0" smtClean="0">
                <a:solidFill>
                  <a:schemeClr val="bg1">
                    <a:lumMod val="75000"/>
                  </a:schemeClr>
                </a:solidFill>
                <a:cs typeface="Arial" panose="020B0604020202020204" pitchFamily="34" charset="0"/>
              </a:rPr>
              <a:t>4-WG array (grill) antenna experiments</a:t>
            </a:r>
          </a:p>
          <a:p>
            <a:pPr lvl="1"/>
            <a:r>
              <a:rPr lang="en-US" altLang="ja-JP" dirty="0">
                <a:solidFill>
                  <a:schemeClr val="bg1">
                    <a:lumMod val="75000"/>
                  </a:schemeClr>
                </a:solidFill>
                <a:cs typeface="Arial" panose="020B0604020202020204" pitchFamily="34" charset="0"/>
              </a:rPr>
              <a:t>n</a:t>
            </a:r>
            <a:r>
              <a:rPr lang="en-US" altLang="ja-JP" baseline="-25000" dirty="0" smtClean="0">
                <a:solidFill>
                  <a:schemeClr val="bg1">
                    <a:lumMod val="75000"/>
                  </a:schemeClr>
                </a:solidFill>
                <a:cs typeface="Arial" panose="020B0604020202020204" pitchFamily="34" charset="0"/>
              </a:rPr>
              <a:t>||</a:t>
            </a:r>
            <a:r>
              <a:rPr lang="en-US" altLang="ja-JP" dirty="0" smtClean="0">
                <a:solidFill>
                  <a:schemeClr val="bg1">
                    <a:lumMod val="75000"/>
                  </a:schemeClr>
                </a:solidFill>
                <a:cs typeface="Arial" panose="020B0604020202020204" pitchFamily="34" charset="0"/>
              </a:rPr>
              <a:t> dependence, polarization / wavenumber measurements</a:t>
            </a:r>
          </a:p>
          <a:p>
            <a:r>
              <a:rPr lang="en-US" altLang="ja-JP" dirty="0" err="1" smtClean="0">
                <a:cs typeface="Arial" panose="020B0604020202020204" pitchFamily="34" charset="0"/>
              </a:rPr>
              <a:t>Capacitively</a:t>
            </a:r>
            <a:r>
              <a:rPr lang="en-US" altLang="ja-JP" dirty="0" smtClean="0">
                <a:cs typeface="Arial" panose="020B0604020202020204" pitchFamily="34" charset="0"/>
              </a:rPr>
              <a:t>-coupled </a:t>
            </a:r>
            <a:r>
              <a:rPr lang="en-US" altLang="ja-JP" dirty="0" err="1" smtClean="0">
                <a:cs typeface="Arial" panose="020B0604020202020204" pitchFamily="34" charset="0"/>
              </a:rPr>
              <a:t>combline</a:t>
            </a:r>
            <a:r>
              <a:rPr lang="en-US" altLang="ja-JP" dirty="0" smtClean="0">
                <a:cs typeface="Arial" panose="020B0604020202020204" pitchFamily="34" charset="0"/>
              </a:rPr>
              <a:t> (CCC) antenna experiments</a:t>
            </a:r>
          </a:p>
          <a:p>
            <a:pPr lvl="1"/>
            <a:r>
              <a:rPr lang="en-US" altLang="ja-JP" dirty="0" smtClean="0">
                <a:cs typeface="Arial" panose="020B0604020202020204" pitchFamily="34" charset="0"/>
              </a:rPr>
              <a:t>improved </a:t>
            </a:r>
            <a:r>
              <a:rPr lang="en-US" altLang="ja-JP" dirty="0">
                <a:cs typeface="Arial" panose="020B0604020202020204" pitchFamily="34" charset="0"/>
              </a:rPr>
              <a:t>n</a:t>
            </a:r>
            <a:r>
              <a:rPr lang="en-US" altLang="ja-JP" baseline="-25000" dirty="0">
                <a:cs typeface="Arial" panose="020B0604020202020204" pitchFamily="34" charset="0"/>
              </a:rPr>
              <a:t>||</a:t>
            </a:r>
            <a:r>
              <a:rPr lang="en-US" altLang="ja-JP" dirty="0">
                <a:cs typeface="Arial" panose="020B0604020202020204" pitchFamily="34" charset="0"/>
              </a:rPr>
              <a:t> </a:t>
            </a:r>
            <a:r>
              <a:rPr lang="en-US" altLang="ja-JP" dirty="0" smtClean="0">
                <a:cs typeface="Arial" panose="020B0604020202020204" pitchFamily="34" charset="0"/>
              </a:rPr>
              <a:t>spectrum</a:t>
            </a:r>
          </a:p>
          <a:p>
            <a:pPr lvl="1"/>
            <a:r>
              <a:rPr lang="en-US" altLang="ja-JP" dirty="0">
                <a:cs typeface="Arial" panose="020B0604020202020204" pitchFamily="34" charset="0"/>
              </a:rPr>
              <a:t>c</a:t>
            </a:r>
            <a:r>
              <a:rPr lang="en-US" altLang="ja-JP" dirty="0" smtClean="0">
                <a:cs typeface="Arial" panose="020B0604020202020204" pitchFamily="34" charset="0"/>
              </a:rPr>
              <a:t>omparison of current drive with other antennas</a:t>
            </a:r>
          </a:p>
          <a:p>
            <a:pPr lvl="1"/>
            <a:r>
              <a:rPr lang="en-US" altLang="ja-JP" dirty="0">
                <a:cs typeface="Arial" panose="020B0604020202020204" pitchFamily="34" charset="0"/>
              </a:rPr>
              <a:t>c</a:t>
            </a:r>
            <a:r>
              <a:rPr lang="en-US" altLang="ja-JP" dirty="0" smtClean="0">
                <a:cs typeface="Arial" panose="020B0604020202020204" pitchFamily="34" charset="0"/>
              </a:rPr>
              <a:t>haracterization of LH driven plasma</a:t>
            </a:r>
          </a:p>
          <a:p>
            <a:pPr lvl="2"/>
            <a:r>
              <a:rPr lang="en-US" altLang="ja-JP" dirty="0" smtClean="0">
                <a:cs typeface="Arial" panose="020B0604020202020204" pitchFamily="34" charset="0"/>
              </a:rPr>
              <a:t>HX, SX, TS, ion Doppler, impurity</a:t>
            </a:r>
          </a:p>
          <a:p>
            <a:pPr lvl="2"/>
            <a:r>
              <a:rPr lang="en-US" altLang="ja-JP" dirty="0">
                <a:cs typeface="Arial" panose="020B0604020202020204" pitchFamily="34" charset="0"/>
              </a:rPr>
              <a:t>e</a:t>
            </a:r>
            <a:r>
              <a:rPr lang="en-US" altLang="ja-JP" dirty="0" smtClean="0">
                <a:cs typeface="Arial" panose="020B0604020202020204" pitchFamily="34" charset="0"/>
              </a:rPr>
              <a:t>quilibrium</a:t>
            </a:r>
          </a:p>
          <a:p>
            <a:pPr lvl="2"/>
            <a:r>
              <a:rPr lang="en-US" altLang="ja-JP" dirty="0">
                <a:cs typeface="Arial" panose="020B0604020202020204" pitchFamily="34" charset="0"/>
              </a:rPr>
              <a:t>d</a:t>
            </a:r>
            <a:r>
              <a:rPr lang="en-US" altLang="ja-JP" dirty="0" smtClean="0">
                <a:cs typeface="Arial" panose="020B0604020202020204" pitchFamily="34" charset="0"/>
              </a:rPr>
              <a:t>ensity limit</a:t>
            </a:r>
          </a:p>
          <a:p>
            <a:r>
              <a:rPr lang="en-US" altLang="ja-JP" dirty="0" smtClean="0">
                <a:solidFill>
                  <a:schemeClr val="bg1">
                    <a:lumMod val="75000"/>
                  </a:schemeClr>
                </a:solidFill>
                <a:cs typeface="Arial" panose="020B0604020202020204" pitchFamily="34" charset="0"/>
              </a:rPr>
              <a:t>Planned improvements</a:t>
            </a:r>
          </a:p>
          <a:p>
            <a:pPr lvl="1"/>
            <a:r>
              <a:rPr lang="en-US" altLang="ja-JP" dirty="0">
                <a:solidFill>
                  <a:schemeClr val="bg1">
                    <a:lumMod val="75000"/>
                  </a:schemeClr>
                </a:solidFill>
                <a:cs typeface="Arial" panose="020B0604020202020204" pitchFamily="34" charset="0"/>
              </a:rPr>
              <a:t>t</a:t>
            </a:r>
            <a:r>
              <a:rPr lang="en-US" altLang="ja-JP" dirty="0" smtClean="0">
                <a:solidFill>
                  <a:schemeClr val="bg1">
                    <a:lumMod val="75000"/>
                  </a:schemeClr>
                </a:solidFill>
                <a:cs typeface="Arial" panose="020B0604020202020204" pitchFamily="34" charset="0"/>
              </a:rPr>
              <a:t>op-launch CCC antenna</a:t>
            </a:r>
          </a:p>
          <a:p>
            <a:pPr lvl="1"/>
            <a:r>
              <a:rPr lang="en-US" altLang="ja-JP" dirty="0" smtClean="0">
                <a:solidFill>
                  <a:schemeClr val="bg1">
                    <a:lumMod val="75000"/>
                  </a:schemeClr>
                </a:solidFill>
                <a:cs typeface="Arial" panose="020B0604020202020204" pitchFamily="34" charset="0"/>
              </a:rPr>
              <a:t>TF power supply upgrade</a:t>
            </a:r>
          </a:p>
          <a:p>
            <a:r>
              <a:rPr lang="en-US" altLang="ja-JP" dirty="0" smtClean="0">
                <a:solidFill>
                  <a:schemeClr val="bg1">
                    <a:lumMod val="75000"/>
                  </a:schemeClr>
                </a:solidFill>
                <a:cs typeface="Arial" panose="020B0604020202020204" pitchFamily="34" charset="0"/>
              </a:rPr>
              <a:t>Diagnostic developments</a:t>
            </a:r>
          </a:p>
          <a:p>
            <a:pPr lvl="1"/>
            <a:r>
              <a:rPr lang="en-US" altLang="ja-JP" dirty="0" smtClean="0">
                <a:solidFill>
                  <a:schemeClr val="bg1">
                    <a:lumMod val="75000"/>
                  </a:schemeClr>
                </a:solidFill>
                <a:cs typeface="Arial" panose="020B0604020202020204" pitchFamily="34" charset="0"/>
              </a:rPr>
              <a:t>Multi-pass TS, local j, microwave scattering</a:t>
            </a:r>
            <a:endParaRPr lang="en-US" altLang="ja-JP" dirty="0" smtClean="0">
              <a:solidFill>
                <a:schemeClr val="bg1">
                  <a:lumMod val="75000"/>
                </a:schemeClr>
              </a:solidFill>
              <a:cs typeface="Arial" panose="020B0604020202020204" pitchFamily="34" charset="0"/>
            </a:endParaRP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604448" y="6520374"/>
            <a:ext cx="469263"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12</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73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shinya\Desktop\2014 July 大気開放写真\IMG_1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1883" y="2226129"/>
            <a:ext cx="3666585" cy="27499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shinya\Desktop\2014 July 大気開放写真\IMG_06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481" b="12156"/>
          <a:stretch/>
        </p:blipFill>
        <p:spPr bwMode="auto">
          <a:xfrm>
            <a:off x="7704592" y="5081631"/>
            <a:ext cx="1043872" cy="927463"/>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5004048" y="1484784"/>
            <a:ext cx="3888432" cy="707886"/>
          </a:xfrm>
          <a:prstGeom prst="rect">
            <a:avLst/>
          </a:prstGeom>
          <a:noFill/>
        </p:spPr>
        <p:txBody>
          <a:bodyPr wrap="square" lIns="91416" tIns="45709" rIns="91416" bIns="45709" rtlCol="0">
            <a:spAutoFit/>
          </a:bodyPr>
          <a:lstStyle/>
          <a:p>
            <a:r>
              <a:rPr lang="en-US" altLang="ja-JP" dirty="0" smtClean="0">
                <a:latin typeface="Arial" panose="020B0604020202020204" pitchFamily="34" charset="0"/>
                <a:cs typeface="Arial" panose="020B0604020202020204" pitchFamily="34" charset="0"/>
              </a:rPr>
              <a:t>Power and phase are monitored at 7 out of 13 elements</a:t>
            </a:r>
            <a:endParaRPr kumimoji="1" lang="ja-JP" altLang="en-US" dirty="0">
              <a:latin typeface="Arial" panose="020B0604020202020204" pitchFamily="34" charset="0"/>
              <a:cs typeface="Arial" panose="020B0604020202020204" pitchFamily="34" charset="0"/>
            </a:endParaRPr>
          </a:p>
        </p:txBody>
      </p:sp>
      <p:sp>
        <p:nvSpPr>
          <p:cNvPr id="18" name="テキスト ボックス 17"/>
          <p:cNvSpPr txBox="1"/>
          <p:nvPr/>
        </p:nvSpPr>
        <p:spPr>
          <a:xfrm>
            <a:off x="5004048" y="4993431"/>
            <a:ext cx="2815753" cy="1015663"/>
          </a:xfrm>
          <a:prstGeom prst="rect">
            <a:avLst/>
          </a:prstGeom>
          <a:noFill/>
        </p:spPr>
        <p:txBody>
          <a:bodyPr wrap="square" lIns="91416" tIns="45709" rIns="91416" bIns="45709" rtlCol="0">
            <a:spAutoFit/>
          </a:bodyPr>
          <a:lstStyle/>
          <a:p>
            <a:r>
              <a:rPr lang="en-US" altLang="ja-JP" dirty="0">
                <a:solidFill>
                  <a:srgbClr val="0000FF"/>
                </a:solidFill>
                <a:latin typeface="Arial" panose="020B0604020202020204" pitchFamily="34" charset="0"/>
                <a:cs typeface="Arial" panose="020B0604020202020204" pitchFamily="34" charset="0"/>
              </a:rPr>
              <a:t>coil diameter: 8 mm</a:t>
            </a:r>
          </a:p>
          <a:p>
            <a:r>
              <a:rPr lang="en-US" altLang="ja-JP" dirty="0">
                <a:solidFill>
                  <a:srgbClr val="0000FF"/>
                </a:solidFill>
                <a:latin typeface="Arial" panose="020B0604020202020204" pitchFamily="34" charset="0"/>
                <a:cs typeface="Arial" panose="020B0604020202020204" pitchFamily="34" charset="0"/>
              </a:rPr>
              <a:t>monitored elements:</a:t>
            </a:r>
            <a:r>
              <a:rPr lang="ja-JP" altLang="en-US" dirty="0">
                <a:solidFill>
                  <a:srgbClr val="0000FF"/>
                </a:solidFill>
                <a:latin typeface="Arial" panose="020B0604020202020204" pitchFamily="34" charset="0"/>
                <a:cs typeface="Arial" panose="020B0604020202020204" pitchFamily="34" charset="0"/>
              </a:rPr>
              <a:t> </a:t>
            </a:r>
            <a:endParaRPr lang="en-US" altLang="ja-JP" dirty="0">
              <a:solidFill>
                <a:srgbClr val="0000FF"/>
              </a:solidFill>
              <a:latin typeface="Arial" panose="020B0604020202020204" pitchFamily="34" charset="0"/>
              <a:cs typeface="Arial" panose="020B0604020202020204" pitchFamily="34" charset="0"/>
            </a:endParaRPr>
          </a:p>
          <a:p>
            <a:r>
              <a:rPr lang="en-US" altLang="ja-JP" dirty="0">
                <a:solidFill>
                  <a:srgbClr val="0000FF"/>
                </a:solidFill>
                <a:latin typeface="Arial" panose="020B0604020202020204" pitchFamily="34" charset="0"/>
                <a:cs typeface="Arial" panose="020B0604020202020204" pitchFamily="34" charset="0"/>
              </a:rPr>
              <a:t>1, 2, 4, 6, 9, 11, 13</a:t>
            </a:r>
          </a:p>
        </p:txBody>
      </p:sp>
      <p:sp>
        <p:nvSpPr>
          <p:cNvPr id="19" name="正方形/長方形 18"/>
          <p:cNvSpPr>
            <a:spLocks noChangeArrowheads="1"/>
          </p:cNvSpPr>
          <p:nvPr/>
        </p:nvSpPr>
        <p:spPr bwMode="auto">
          <a:xfrm>
            <a:off x="7450143" y="6475023"/>
            <a:ext cx="1027334"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Shinya</a:t>
            </a:r>
            <a:endParaRPr lang="ja-JP" altLang="en-US" sz="1600" dirty="0">
              <a:solidFill>
                <a:srgbClr val="000000"/>
              </a:solidFill>
              <a:latin typeface="Arial" pitchFamily="34" charset="0"/>
              <a:cs typeface="Arial" pitchFamily="34" charset="0"/>
            </a:endParaRPr>
          </a:p>
        </p:txBody>
      </p:sp>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745" y="2204003"/>
            <a:ext cx="2818653" cy="2772064"/>
          </a:xfrm>
          <a:prstGeom prst="rect">
            <a:avLst/>
          </a:prstGeom>
        </p:spPr>
      </p:pic>
      <p:sp>
        <p:nvSpPr>
          <p:cNvPr id="21" name="左矢印 20"/>
          <p:cNvSpPr>
            <a:spLocks noChangeArrowheads="1"/>
          </p:cNvSpPr>
          <p:nvPr/>
        </p:nvSpPr>
        <p:spPr bwMode="auto">
          <a:xfrm rot="21178840">
            <a:off x="2288640" y="3335867"/>
            <a:ext cx="781669" cy="261514"/>
          </a:xfrm>
          <a:prstGeom prst="leftArrow">
            <a:avLst>
              <a:gd name="adj1" fmla="val 50000"/>
              <a:gd name="adj2" fmla="val 103093"/>
            </a:avLst>
          </a:prstGeom>
          <a:solidFill>
            <a:srgbClr val="FF0000"/>
          </a:solidFill>
          <a:ln w="9525" algn="ctr">
            <a:solidFill>
              <a:schemeClr val="accent2"/>
            </a:solidFill>
            <a:round/>
            <a:headEnd/>
            <a:tailEnd/>
          </a:ln>
        </p:spPr>
        <p:txBody>
          <a:bodyPr lIns="91416" tIns="45709" rIns="91416" bIns="45709"/>
          <a:lstStyle/>
          <a:p>
            <a:pPr eaLnBrk="0" hangingPunct="0"/>
            <a:endParaRPr lang="ja-JP" altLang="en-US" sz="1800">
              <a:latin typeface="Arial" panose="020B0604020202020204" pitchFamily="34" charset="0"/>
              <a:cs typeface="Arial" panose="020B0604020202020204" pitchFamily="34" charset="0"/>
            </a:endParaRPr>
          </a:p>
        </p:txBody>
      </p:sp>
      <p:sp>
        <p:nvSpPr>
          <p:cNvPr id="22" name="正方形/長方形 21"/>
          <p:cNvSpPr>
            <a:spLocks noChangeArrowheads="1"/>
          </p:cNvSpPr>
          <p:nvPr/>
        </p:nvSpPr>
        <p:spPr bwMode="auto">
          <a:xfrm rot="21227990">
            <a:off x="1964222" y="2999752"/>
            <a:ext cx="1494320" cy="338554"/>
          </a:xfrm>
          <a:prstGeom prst="rect">
            <a:avLst/>
          </a:prstGeom>
          <a:noFill/>
          <a:ln w="9525">
            <a:noFill/>
            <a:miter lim="800000"/>
            <a:headEnd/>
            <a:tailEnd/>
          </a:ln>
        </p:spPr>
        <p:txBody>
          <a:bodyPr wrap="none" lIns="91416" tIns="45709" rIns="91416" bIns="45709">
            <a:spAutoFit/>
          </a:bodyPr>
          <a:lstStyle/>
          <a:p>
            <a:pPr eaLnBrk="0" hangingPunct="0"/>
            <a:r>
              <a:rPr lang="en-US" altLang="ja-JP" sz="1600" dirty="0">
                <a:solidFill>
                  <a:srgbClr val="FFFF00"/>
                </a:solidFill>
                <a:latin typeface="Arial" pitchFamily="34" charset="0"/>
                <a:cs typeface="Arial" pitchFamily="34" charset="0"/>
              </a:rPr>
              <a:t>traveling wave</a:t>
            </a:r>
            <a:endParaRPr lang="ja-JP" altLang="en-US" sz="1600" dirty="0">
              <a:solidFill>
                <a:srgbClr val="FFFF00"/>
              </a:solidFill>
              <a:latin typeface="Arial" panose="020B0604020202020204" pitchFamily="34" charset="0"/>
              <a:cs typeface="Arial" panose="020B0604020202020204" pitchFamily="34" charset="0"/>
            </a:endParaRPr>
          </a:p>
        </p:txBody>
      </p:sp>
      <p:sp>
        <p:nvSpPr>
          <p:cNvPr id="23" name="コンテンツ プレースホルダ 2"/>
          <p:cNvSpPr txBox="1">
            <a:spLocks/>
          </p:cNvSpPr>
          <p:nvPr/>
        </p:nvSpPr>
        <p:spPr bwMode="auto">
          <a:xfrm>
            <a:off x="1043608" y="4993432"/>
            <a:ext cx="3168352" cy="792088"/>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p>
            <a:pPr marL="342476" indent="-342476" eaLnBrk="0" hangingPunct="0">
              <a:spcBef>
                <a:spcPct val="20000"/>
              </a:spcBef>
              <a:buFontTx/>
              <a:buChar char="•"/>
            </a:pPr>
            <a:r>
              <a:rPr lang="en-US" altLang="ja-JP" dirty="0" smtClean="0">
                <a:solidFill>
                  <a:srgbClr val="0000FF"/>
                </a:solidFill>
                <a:latin typeface="Arial" pitchFamily="34" charset="0"/>
                <a:cs typeface="Arial" pitchFamily="34" charset="0"/>
              </a:rPr>
              <a:t>sharper k spectrum </a:t>
            </a:r>
            <a:endParaRPr lang="en-US" altLang="ja-JP" dirty="0">
              <a:solidFill>
                <a:srgbClr val="0000FF"/>
              </a:solidFill>
              <a:latin typeface="Arial" pitchFamily="34" charset="0"/>
              <a:cs typeface="Arial" pitchFamily="34" charset="0"/>
            </a:endParaRPr>
          </a:p>
          <a:p>
            <a:pPr marL="342476" indent="-342476" eaLnBrk="0" hangingPunct="0">
              <a:spcBef>
                <a:spcPct val="20000"/>
              </a:spcBef>
              <a:buFontTx/>
              <a:buChar char="•"/>
            </a:pPr>
            <a:r>
              <a:rPr lang="en-US" altLang="ja-JP" dirty="0" smtClean="0">
                <a:solidFill>
                  <a:srgbClr val="0000FF"/>
                </a:solidFill>
                <a:latin typeface="Arial" pitchFamily="34" charset="0"/>
                <a:cs typeface="Arial" pitchFamily="34" charset="0"/>
              </a:rPr>
              <a:t>higher wave directivity</a:t>
            </a:r>
          </a:p>
        </p:txBody>
      </p:sp>
      <p:sp>
        <p:nvSpPr>
          <p:cNvPr id="24" name="Text Box 13"/>
          <p:cNvSpPr txBox="1">
            <a:spLocks noChangeAspect="1" noChangeArrowheads="1"/>
          </p:cNvSpPr>
          <p:nvPr/>
        </p:nvSpPr>
        <p:spPr bwMode="auto">
          <a:xfrm>
            <a:off x="555762" y="1484784"/>
            <a:ext cx="3767378" cy="707886"/>
          </a:xfrm>
          <a:prstGeom prst="rect">
            <a:avLst/>
          </a:prstGeom>
          <a:noFill/>
          <a:ln w="9525">
            <a:noFill/>
            <a:miter lim="800000"/>
            <a:headEnd/>
            <a:tailEnd/>
          </a:ln>
        </p:spPr>
        <p:txBody>
          <a:bodyPr wrap="none" lIns="91416" tIns="45709" rIns="91416" bIns="45709">
            <a:spAutoFit/>
          </a:bodyPr>
          <a:lstStyle/>
          <a:p>
            <a:pPr algn="ctr" eaLnBrk="0" hangingPunct="0"/>
            <a:r>
              <a:rPr lang="en-US" altLang="ja-JP" dirty="0" err="1" smtClean="0">
                <a:solidFill>
                  <a:srgbClr val="000000"/>
                </a:solidFill>
                <a:latin typeface="Arial" panose="020B0604020202020204" pitchFamily="34" charset="0"/>
                <a:cs typeface="Arial" pitchFamily="34" charset="0"/>
              </a:rPr>
              <a:t>Capacitively</a:t>
            </a:r>
            <a:r>
              <a:rPr lang="en-US" altLang="ja-JP" dirty="0" smtClean="0">
                <a:solidFill>
                  <a:srgbClr val="000000"/>
                </a:solidFill>
                <a:latin typeface="Arial" panose="020B0604020202020204" pitchFamily="34" charset="0"/>
                <a:cs typeface="Arial" pitchFamily="34" charset="0"/>
              </a:rPr>
              <a:t>-Coupled </a:t>
            </a:r>
            <a:r>
              <a:rPr lang="en-US" altLang="ja-JP" dirty="0" err="1" smtClean="0">
                <a:solidFill>
                  <a:srgbClr val="000000"/>
                </a:solidFill>
                <a:latin typeface="Arial" panose="020B0604020202020204" pitchFamily="34" charset="0"/>
                <a:cs typeface="Arial" pitchFamily="34" charset="0"/>
              </a:rPr>
              <a:t>Combline</a:t>
            </a:r>
            <a:endParaRPr lang="en-US" altLang="ja-JP" dirty="0" smtClean="0">
              <a:solidFill>
                <a:srgbClr val="000000"/>
              </a:solidFill>
              <a:latin typeface="Arial" panose="020B0604020202020204" pitchFamily="34" charset="0"/>
              <a:cs typeface="Arial" pitchFamily="34" charset="0"/>
            </a:endParaRPr>
          </a:p>
          <a:p>
            <a:pPr algn="ctr" eaLnBrk="0" hangingPunct="0"/>
            <a:r>
              <a:rPr lang="en-US" altLang="ja-JP" dirty="0" smtClean="0">
                <a:solidFill>
                  <a:srgbClr val="000000"/>
                </a:solidFill>
                <a:latin typeface="Arial" panose="020B0604020202020204" pitchFamily="34" charset="0"/>
                <a:cs typeface="Arial" pitchFamily="34" charset="0"/>
              </a:rPr>
              <a:t>(CCC) Antenna</a:t>
            </a:r>
          </a:p>
        </p:txBody>
      </p:sp>
      <p:sp>
        <p:nvSpPr>
          <p:cNvPr id="25" name="Rectangle 13"/>
          <p:cNvSpPr>
            <a:spLocks noChangeArrowheads="1"/>
          </p:cNvSpPr>
          <p:nvPr/>
        </p:nvSpPr>
        <p:spPr bwMode="auto">
          <a:xfrm>
            <a:off x="0" y="116641"/>
            <a:ext cx="9144000" cy="833437"/>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LH Traveling Wave Antenna Based on a New Concept</a:t>
            </a:r>
          </a:p>
        </p:txBody>
      </p:sp>
      <p:sp>
        <p:nvSpPr>
          <p:cNvPr id="26" name="Line 7"/>
          <p:cNvSpPr>
            <a:spLocks noChangeShapeType="1"/>
          </p:cNvSpPr>
          <p:nvPr/>
        </p:nvSpPr>
        <p:spPr bwMode="auto">
          <a:xfrm flipV="1">
            <a:off x="457200" y="1052736"/>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28" name="スライド番号プレースホルダー 4"/>
          <p:cNvSpPr>
            <a:spLocks noGrp="1"/>
          </p:cNvSpPr>
          <p:nvPr>
            <p:ph type="sldNum" sz="quarter" idx="12"/>
          </p:nvPr>
        </p:nvSpPr>
        <p:spPr>
          <a:xfrm>
            <a:off x="8629131" y="6520374"/>
            <a:ext cx="44458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13</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456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4"/>
          <p:cNvSpPr>
            <a:spLocks noGrp="1"/>
          </p:cNvSpPr>
          <p:nvPr>
            <p:ph type="sldNum" sz="quarter" idx="12"/>
          </p:nvPr>
        </p:nvSpPr>
        <p:spPr>
          <a:xfrm>
            <a:off x="8604448" y="6520264"/>
            <a:ext cx="469262" cy="365125"/>
          </a:xfrm>
        </p:spPr>
        <p:txBody>
          <a:bodyPr/>
          <a:lstStyle/>
          <a:p>
            <a:fld id="{FD69EC3B-3975-41F7-A0D4-CB82BEE8B54C}" type="slidenum">
              <a:rPr lang="ja-JP" altLang="en-US" smtClean="0">
                <a:solidFill>
                  <a:prstClr val="black">
                    <a:tint val="75000"/>
                  </a:prstClr>
                </a:solidFill>
              </a:rPr>
              <a:pPr/>
              <a:t>14</a:t>
            </a:fld>
            <a:endParaRPr lang="ja-JP" altLang="en-US" dirty="0">
              <a:solidFill>
                <a:prstClr val="black">
                  <a:tint val="75000"/>
                </a:prstClr>
              </a:solidFill>
            </a:endParaRPr>
          </a:p>
        </p:txBody>
      </p:sp>
      <p:sp>
        <p:nvSpPr>
          <p:cNvPr id="11" name="Line 7"/>
          <p:cNvSpPr>
            <a:spLocks noChangeShapeType="1"/>
          </p:cNvSpPr>
          <p:nvPr/>
        </p:nvSpPr>
        <p:spPr bwMode="auto">
          <a:xfrm flipV="1">
            <a:off x="457200" y="980728"/>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416" tIns="45709" rIns="91416" bIns="45709" anchor="ctr"/>
          <a:lstStyle/>
          <a:p>
            <a:endParaRPr lang="ja-JP" altLang="en-US" sz="2400">
              <a:solidFill>
                <a:prstClr val="black"/>
              </a:solidFill>
              <a:ea typeface="ＭＳ Ｐゴシック" pitchFamily="50" charset="-128"/>
            </a:endParaRPr>
          </a:p>
        </p:txBody>
      </p:sp>
      <p:sp>
        <p:nvSpPr>
          <p:cNvPr id="15" name="コンテンツ プレースホルダ 2"/>
          <p:cNvSpPr>
            <a:spLocks noGrp="1"/>
          </p:cNvSpPr>
          <p:nvPr>
            <p:ph idx="1"/>
          </p:nvPr>
        </p:nvSpPr>
        <p:spPr>
          <a:xfrm>
            <a:off x="4644008" y="2993804"/>
            <a:ext cx="4392488" cy="3675561"/>
          </a:xfrm>
        </p:spPr>
        <p:txBody>
          <a:bodyPr>
            <a:normAutofit fontScale="62500" lnSpcReduction="20000"/>
          </a:bodyPr>
          <a:lstStyle/>
          <a:p>
            <a:pPr lvl="0"/>
            <a:r>
              <a:rPr lang="en-US" altLang="ja-JP" dirty="0" smtClean="0">
                <a:latin typeface="Arial" panose="020B0604020202020204" pitchFamily="34" charset="0"/>
                <a:cs typeface="Arial" panose="020B0604020202020204" pitchFamily="34" charset="0"/>
              </a:rPr>
              <a:t>Radiating element</a:t>
            </a:r>
          </a:p>
          <a:p>
            <a:pPr lvl="1"/>
            <a:r>
              <a:rPr lang="en-US" altLang="ja-JP" dirty="0">
                <a:latin typeface="Arial" panose="020B0604020202020204" pitchFamily="34" charset="0"/>
                <a:cs typeface="Arial" panose="020B0604020202020204" pitchFamily="34" charset="0"/>
              </a:rPr>
              <a:t>h</a:t>
            </a:r>
            <a:r>
              <a:rPr lang="en-US" altLang="ja-JP" dirty="0" smtClean="0">
                <a:latin typeface="Arial" panose="020B0604020202020204" pitchFamily="34" charset="0"/>
                <a:cs typeface="Arial" panose="020B0604020202020204" pitchFamily="34" charset="0"/>
              </a:rPr>
              <a:t>ouse shaped cross section</a:t>
            </a:r>
          </a:p>
          <a:p>
            <a:pPr lvl="1"/>
            <a:r>
              <a:rPr lang="en-US" altLang="ja-JP" dirty="0" smtClean="0">
                <a:latin typeface="Arial" panose="020B0604020202020204" pitchFamily="34" charset="0"/>
                <a:cs typeface="Arial" panose="020B0604020202020204" pitchFamily="34" charset="0"/>
              </a:rPr>
              <a:t>chosen </a:t>
            </a:r>
            <a:r>
              <a:rPr lang="en-US" altLang="ja-JP" dirty="0">
                <a:latin typeface="Arial" panose="020B0604020202020204" pitchFamily="34" charset="0"/>
                <a:cs typeface="Arial" panose="020B0604020202020204" pitchFamily="34" charset="0"/>
              </a:rPr>
              <a:t>to reduce the </a:t>
            </a:r>
            <a:r>
              <a:rPr lang="en-US" altLang="ja-JP" dirty="0" smtClean="0">
                <a:latin typeface="Arial" panose="020B0604020202020204" pitchFamily="34" charset="0"/>
                <a:cs typeface="Arial" panose="020B0604020202020204" pitchFamily="34" charset="0"/>
              </a:rPr>
              <a:t>stationary spatial </a:t>
            </a:r>
            <a:r>
              <a:rPr lang="en-US" altLang="ja-JP" dirty="0">
                <a:latin typeface="Arial" panose="020B0604020202020204" pitchFamily="34" charset="0"/>
                <a:cs typeface="Arial" panose="020B0604020202020204" pitchFamily="34" charset="0"/>
              </a:rPr>
              <a:t>harmonic </a:t>
            </a:r>
            <a:r>
              <a:rPr lang="en-US" altLang="ja-JP" dirty="0" smtClean="0">
                <a:latin typeface="Arial" panose="020B0604020202020204" pitchFamily="34" charset="0"/>
                <a:cs typeface="Arial" panose="020B0604020202020204" pitchFamily="34" charset="0"/>
              </a:rPr>
              <a:t>field</a:t>
            </a:r>
            <a:endParaRPr lang="en-US" altLang="ja-JP" sz="800" dirty="0">
              <a:latin typeface="Arial" panose="020B0604020202020204" pitchFamily="34" charset="0"/>
              <a:cs typeface="Arial" panose="020B0604020202020204" pitchFamily="34" charset="0"/>
            </a:endParaRPr>
          </a:p>
          <a:p>
            <a:pPr lvl="0"/>
            <a:r>
              <a:rPr lang="en-US" altLang="ja-JP" dirty="0" smtClean="0">
                <a:latin typeface="Arial" panose="020B0604020202020204" pitchFamily="34" charset="0"/>
                <a:cs typeface="Arial" panose="020B0604020202020204" pitchFamily="34" charset="0"/>
              </a:rPr>
              <a:t>Inductive rods + rod supports</a:t>
            </a:r>
          </a:p>
          <a:p>
            <a:pPr lvl="1"/>
            <a:r>
              <a:rPr lang="en-US" altLang="ja-JP" dirty="0" smtClean="0">
                <a:latin typeface="Arial" panose="020B0604020202020204" pitchFamily="34" charset="0"/>
                <a:cs typeface="Arial" panose="020B0604020202020204" pitchFamily="34" charset="0"/>
              </a:rPr>
              <a:t>covered by shields </a:t>
            </a:r>
            <a:r>
              <a:rPr lang="en-US" altLang="ja-JP" dirty="0">
                <a:latin typeface="Arial" panose="020B0604020202020204" pitchFamily="34" charset="0"/>
                <a:cs typeface="Arial" panose="020B0604020202020204" pitchFamily="34" charset="0"/>
              </a:rPr>
              <a:t>to reduce </a:t>
            </a:r>
            <a:r>
              <a:rPr lang="en-US" altLang="ja-JP" dirty="0" smtClean="0">
                <a:latin typeface="Arial" panose="020B0604020202020204" pitchFamily="34" charset="0"/>
                <a:cs typeface="Arial" panose="020B0604020202020204" pitchFamily="34" charset="0"/>
              </a:rPr>
              <a:t>inductive </a:t>
            </a:r>
            <a:r>
              <a:rPr lang="en-US" altLang="ja-JP" dirty="0">
                <a:latin typeface="Arial" panose="020B0604020202020204" pitchFamily="34" charset="0"/>
                <a:cs typeface="Arial" panose="020B0604020202020204" pitchFamily="34" charset="0"/>
              </a:rPr>
              <a:t>coupling and </a:t>
            </a:r>
            <a:r>
              <a:rPr lang="en-US" altLang="ja-JP" dirty="0" smtClean="0">
                <a:latin typeface="Arial" panose="020B0604020202020204" pitchFamily="34" charset="0"/>
                <a:cs typeface="Arial" panose="020B0604020202020204" pitchFamily="34" charset="0"/>
              </a:rPr>
              <a:t>excitation </a:t>
            </a:r>
            <a:r>
              <a:rPr lang="en-US" altLang="ja-JP" dirty="0">
                <a:latin typeface="Arial" panose="020B0604020202020204" pitchFamily="34" charset="0"/>
                <a:cs typeface="Arial" panose="020B0604020202020204" pitchFamily="34" charset="0"/>
              </a:rPr>
              <a:t>of the fast </a:t>
            </a:r>
            <a:r>
              <a:rPr lang="en-US" altLang="ja-JP" dirty="0" smtClean="0">
                <a:latin typeface="Arial" panose="020B0604020202020204" pitchFamily="34" charset="0"/>
                <a:cs typeface="Arial" panose="020B0604020202020204" pitchFamily="34" charset="0"/>
              </a:rPr>
              <a:t>wave</a:t>
            </a:r>
            <a:endParaRPr lang="en-US" altLang="ja-JP" sz="800" dirty="0">
              <a:latin typeface="Arial" panose="020B0604020202020204" pitchFamily="34" charset="0"/>
              <a:cs typeface="Arial" panose="020B0604020202020204" pitchFamily="34" charset="0"/>
            </a:endParaRPr>
          </a:p>
          <a:p>
            <a:r>
              <a:rPr lang="en-US" altLang="ja-JP" dirty="0" smtClean="0">
                <a:latin typeface="Arial" panose="020B0604020202020204" pitchFamily="34" charset="0"/>
                <a:cs typeface="Arial" panose="020B0604020202020204" pitchFamily="34" charset="0"/>
              </a:rPr>
              <a:t>Antenna consists of 13 elements </a:t>
            </a:r>
          </a:p>
          <a:p>
            <a:r>
              <a:rPr lang="en-US" altLang="ja-JP" dirty="0" smtClean="0">
                <a:latin typeface="Arial" panose="020B0604020202020204" pitchFamily="34" charset="0"/>
                <a:cs typeface="Arial" panose="020B0604020202020204" pitchFamily="34" charset="0"/>
              </a:rPr>
              <a:t>Exhibits a band-pass filter characteristic</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73" y="1268760"/>
            <a:ext cx="7884368" cy="1497658"/>
          </a:xfrm>
          <a:prstGeom prst="rect">
            <a:avLst/>
          </a:prstGeom>
        </p:spPr>
      </p:pic>
      <p:grpSp>
        <p:nvGrpSpPr>
          <p:cNvPr id="3" name="グループ化 2"/>
          <p:cNvGrpSpPr/>
          <p:nvPr/>
        </p:nvGrpSpPr>
        <p:grpSpPr>
          <a:xfrm>
            <a:off x="365396" y="2132856"/>
            <a:ext cx="4278612" cy="4680520"/>
            <a:chOff x="223384" y="1298545"/>
            <a:chExt cx="5162297" cy="5647213"/>
          </a:xfrm>
        </p:grpSpPr>
        <p:cxnSp>
          <p:nvCxnSpPr>
            <p:cNvPr id="8" name="直線矢印コネクタ 7"/>
            <p:cNvCxnSpPr/>
            <p:nvPr/>
          </p:nvCxnSpPr>
          <p:spPr>
            <a:xfrm flipV="1">
              <a:off x="2395389" y="1298545"/>
              <a:ext cx="0" cy="827995"/>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sp>
          <p:nvSpPr>
            <p:cNvPr id="10" name="テキスト ボックス 9"/>
            <p:cNvSpPr txBox="1"/>
            <p:nvPr/>
          </p:nvSpPr>
          <p:spPr>
            <a:xfrm>
              <a:off x="1178246" y="2091428"/>
              <a:ext cx="3773034" cy="408477"/>
            </a:xfrm>
            <a:prstGeom prst="rect">
              <a:avLst/>
            </a:prstGeom>
            <a:noFill/>
          </p:spPr>
          <p:txBody>
            <a:bodyPr wrap="square" rtlCol="0">
              <a:spAutoFit/>
            </a:bodyPr>
            <a:lstStyle/>
            <a:p>
              <a:r>
                <a:rPr lang="en-US" altLang="ja-JP" sz="1600" dirty="0">
                  <a:latin typeface="Arial" pitchFamily="34" charset="0"/>
                  <a:cs typeface="Arial" pitchFamily="34" charset="0"/>
                </a:rPr>
                <a:t>feeder at 50</a:t>
              </a:r>
              <a:r>
                <a:rPr lang="en-US" altLang="ja-JP" sz="1600" dirty="0">
                  <a:latin typeface="Symbol" pitchFamily="18" charset="2"/>
                  <a:cs typeface="Arial" pitchFamily="34" charset="0"/>
                </a:rPr>
                <a:t>W</a:t>
              </a:r>
              <a:r>
                <a:rPr lang="en-US" altLang="ja-JP" sz="1600" dirty="0">
                  <a:latin typeface="Arial" pitchFamily="34" charset="0"/>
                  <a:cs typeface="Arial" pitchFamily="34" charset="0"/>
                </a:rPr>
                <a:t> input impedance</a:t>
              </a:r>
              <a:endParaRPr lang="ja-JP" altLang="en-US" sz="1600" dirty="0">
                <a:latin typeface="Symbol" pitchFamily="18" charset="2"/>
                <a:cs typeface="Arial" pitchFamily="34" charset="0"/>
              </a:endParaRPr>
            </a:p>
          </p:txBody>
        </p:sp>
        <p:grpSp>
          <p:nvGrpSpPr>
            <p:cNvPr id="13" name="グループ化 12"/>
            <p:cNvGrpSpPr/>
            <p:nvPr/>
          </p:nvGrpSpPr>
          <p:grpSpPr>
            <a:xfrm>
              <a:off x="799448" y="5517232"/>
              <a:ext cx="3600400" cy="1428526"/>
              <a:chOff x="827584" y="3212976"/>
              <a:chExt cx="3600400" cy="1428526"/>
            </a:xfrm>
          </p:grpSpPr>
          <p:cxnSp>
            <p:nvCxnSpPr>
              <p:cNvPr id="16" name="直線コネクタ 15"/>
              <p:cNvCxnSpPr/>
              <p:nvPr/>
            </p:nvCxnSpPr>
            <p:spPr>
              <a:xfrm>
                <a:off x="827584" y="3686254"/>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27584" y="4118302"/>
                <a:ext cx="360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27584" y="3686254"/>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98030" y="3686254"/>
                <a:ext cx="17627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4427984" y="3686254"/>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283968" y="3686254"/>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a:xfrm>
                <a:off x="919756" y="3611344"/>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sp>
            <p:nvSpPr>
              <p:cNvPr id="23" name="フリーフォーム 22"/>
              <p:cNvSpPr/>
              <p:nvPr/>
            </p:nvSpPr>
            <p:spPr>
              <a:xfrm>
                <a:off x="3491880" y="3628509"/>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cxnSp>
            <p:nvCxnSpPr>
              <p:cNvPr id="24" name="直線コネクタ 23"/>
              <p:cNvCxnSpPr/>
              <p:nvPr/>
            </p:nvCxnSpPr>
            <p:spPr>
              <a:xfrm>
                <a:off x="2555776" y="3700814"/>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267744" y="3785820"/>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7744" y="4012386"/>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555776" y="4033594"/>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115615" y="3212976"/>
                <a:ext cx="613491"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1U</a:t>
                </a:r>
                <a:endParaRPr lang="ja-JP" altLang="en-US" sz="1800" baseline="-25000" dirty="0">
                  <a:latin typeface="Arial" pitchFamily="34" charset="0"/>
                  <a:cs typeface="Arial" pitchFamily="34" charset="0"/>
                </a:endParaRPr>
              </a:p>
            </p:txBody>
          </p:sp>
          <p:sp>
            <p:nvSpPr>
              <p:cNvPr id="29" name="テキスト ボックス 28"/>
              <p:cNvSpPr txBox="1"/>
              <p:nvPr/>
            </p:nvSpPr>
            <p:spPr>
              <a:xfrm>
                <a:off x="3707904" y="3212976"/>
                <a:ext cx="582544"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1L</a:t>
                </a:r>
                <a:endParaRPr lang="ja-JP" altLang="en-US" sz="1800" baseline="-25000" dirty="0">
                  <a:latin typeface="Arial" pitchFamily="34" charset="0"/>
                  <a:cs typeface="Arial" pitchFamily="34" charset="0"/>
                </a:endParaRPr>
              </a:p>
            </p:txBody>
          </p:sp>
          <p:sp>
            <p:nvSpPr>
              <p:cNvPr id="30" name="テキスト ボックス 29"/>
              <p:cNvSpPr txBox="1"/>
              <p:nvPr/>
            </p:nvSpPr>
            <p:spPr>
              <a:xfrm>
                <a:off x="1773214" y="3705537"/>
                <a:ext cx="526457" cy="445612"/>
              </a:xfrm>
              <a:prstGeom prst="rect">
                <a:avLst/>
              </a:prstGeom>
              <a:noFill/>
            </p:spPr>
            <p:txBody>
              <a:bodyPr wrap="none" rtlCol="0">
                <a:spAutoFit/>
              </a:bodyPr>
              <a:lstStyle/>
              <a:p>
                <a:r>
                  <a:rPr lang="en-US" altLang="ja-JP" sz="1800" dirty="0">
                    <a:latin typeface="Arial" pitchFamily="34" charset="0"/>
                    <a:cs typeface="Arial" pitchFamily="34" charset="0"/>
                  </a:rPr>
                  <a:t>C</a:t>
                </a:r>
                <a:r>
                  <a:rPr lang="en-US" altLang="ja-JP" sz="1800" baseline="-25000" dirty="0">
                    <a:latin typeface="Arial" pitchFamily="34" charset="0"/>
                    <a:cs typeface="Arial" pitchFamily="34" charset="0"/>
                  </a:rPr>
                  <a:t>1</a:t>
                </a:r>
                <a:endParaRPr lang="ja-JP" altLang="en-US" sz="1800" baseline="-25000" dirty="0">
                  <a:latin typeface="Arial" pitchFamily="34" charset="0"/>
                  <a:cs typeface="Arial" pitchFamily="34" charset="0"/>
                </a:endParaRPr>
              </a:p>
            </p:txBody>
          </p:sp>
          <p:cxnSp>
            <p:nvCxnSpPr>
              <p:cNvPr id="31" name="直線矢印コネクタ 30"/>
              <p:cNvCxnSpPr/>
              <p:nvPr/>
            </p:nvCxnSpPr>
            <p:spPr>
              <a:xfrm flipV="1">
                <a:off x="1272069" y="3785822"/>
                <a:ext cx="0" cy="44744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2" name="テキスト ボックス 31"/>
              <p:cNvSpPr txBox="1"/>
              <p:nvPr/>
            </p:nvSpPr>
            <p:spPr>
              <a:xfrm>
                <a:off x="899592" y="4195890"/>
                <a:ext cx="1708179" cy="445612"/>
              </a:xfrm>
              <a:prstGeom prst="rect">
                <a:avLst/>
              </a:prstGeom>
              <a:noFill/>
            </p:spPr>
            <p:txBody>
              <a:bodyPr wrap="none" rtlCol="0">
                <a:spAutoFit/>
              </a:bodyPr>
              <a:lstStyle/>
              <a:p>
                <a:r>
                  <a:rPr lang="en-US" altLang="ja-JP" sz="1800" dirty="0">
                    <a:latin typeface="Arial" pitchFamily="34" charset="0"/>
                    <a:cs typeface="Arial" pitchFamily="34" charset="0"/>
                  </a:rPr>
                  <a:t>Input feeder</a:t>
                </a:r>
                <a:endParaRPr lang="ja-JP" altLang="en-US" sz="1800" dirty="0">
                  <a:latin typeface="Arial" pitchFamily="34" charset="0"/>
                  <a:cs typeface="Arial" pitchFamily="34" charset="0"/>
                </a:endParaRPr>
              </a:p>
            </p:txBody>
          </p:sp>
          <p:sp>
            <p:nvSpPr>
              <p:cNvPr id="33" name="テキスト ボックス 32"/>
              <p:cNvSpPr txBox="1"/>
              <p:nvPr/>
            </p:nvSpPr>
            <p:spPr>
              <a:xfrm>
                <a:off x="1296152" y="3719166"/>
                <a:ext cx="507117" cy="445612"/>
              </a:xfrm>
              <a:prstGeom prst="rect">
                <a:avLst/>
              </a:prstGeom>
              <a:noFill/>
            </p:spPr>
            <p:txBody>
              <a:bodyPr wrap="none" rtlCol="0">
                <a:spAutoFit/>
              </a:bodyPr>
              <a:lstStyle/>
              <a:p>
                <a:r>
                  <a:rPr lang="en-US" altLang="ja-JP" sz="1800" b="1" dirty="0">
                    <a:solidFill>
                      <a:srgbClr val="FF0000"/>
                    </a:solidFill>
                    <a:latin typeface="Arial" pitchFamily="34" charset="0"/>
                    <a:cs typeface="Arial" pitchFamily="34" charset="0"/>
                  </a:rPr>
                  <a:t>L</a:t>
                </a:r>
                <a:r>
                  <a:rPr lang="en-US" altLang="ja-JP" sz="1800" b="1" baseline="-25000" dirty="0">
                    <a:solidFill>
                      <a:srgbClr val="FF0000"/>
                    </a:solidFill>
                    <a:latin typeface="Arial" pitchFamily="34" charset="0"/>
                    <a:cs typeface="Arial" pitchFamily="34" charset="0"/>
                  </a:rPr>
                  <a:t>L</a:t>
                </a:r>
                <a:endParaRPr lang="ja-JP" altLang="en-US" sz="1800" b="1" baseline="-25000" dirty="0">
                  <a:solidFill>
                    <a:srgbClr val="FF0000"/>
                  </a:solidFill>
                  <a:latin typeface="Arial" pitchFamily="34" charset="0"/>
                  <a:cs typeface="Arial" pitchFamily="34" charset="0"/>
                </a:endParaRPr>
              </a:p>
            </p:txBody>
          </p:sp>
        </p:grpSp>
        <p:cxnSp>
          <p:nvCxnSpPr>
            <p:cNvPr id="34" name="直線コネクタ 33"/>
            <p:cNvCxnSpPr/>
            <p:nvPr/>
          </p:nvCxnSpPr>
          <p:spPr>
            <a:xfrm>
              <a:off x="799448" y="4910390"/>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99448" y="5373216"/>
              <a:ext cx="360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799448" y="4910390"/>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669894" y="4910390"/>
              <a:ext cx="17627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4399848" y="4910390"/>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4255832" y="4910390"/>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891620" y="4835480"/>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sp>
          <p:nvSpPr>
            <p:cNvPr id="41" name="フリーフォーム 40"/>
            <p:cNvSpPr/>
            <p:nvPr/>
          </p:nvSpPr>
          <p:spPr>
            <a:xfrm>
              <a:off x="3463744" y="4852645"/>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cxnSp>
          <p:nvCxnSpPr>
            <p:cNvPr id="42" name="直線コネクタ 41"/>
            <p:cNvCxnSpPr/>
            <p:nvPr/>
          </p:nvCxnSpPr>
          <p:spPr>
            <a:xfrm>
              <a:off x="2527640" y="4924950"/>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2239608" y="5009956"/>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239608" y="5236522"/>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527640" y="5257730"/>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087481" y="4437112"/>
              <a:ext cx="613491"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2U</a:t>
              </a:r>
              <a:endParaRPr lang="ja-JP" altLang="en-US" sz="1800" baseline="-25000" dirty="0">
                <a:latin typeface="Arial" pitchFamily="34" charset="0"/>
                <a:cs typeface="Arial" pitchFamily="34" charset="0"/>
              </a:endParaRPr>
            </a:p>
          </p:txBody>
        </p:sp>
        <p:sp>
          <p:nvSpPr>
            <p:cNvPr id="47" name="テキスト ボックス 46"/>
            <p:cNvSpPr txBox="1"/>
            <p:nvPr/>
          </p:nvSpPr>
          <p:spPr>
            <a:xfrm>
              <a:off x="3679768" y="4469050"/>
              <a:ext cx="582544"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2L</a:t>
              </a:r>
              <a:endParaRPr lang="ja-JP" altLang="en-US" sz="1800" baseline="-25000" dirty="0">
                <a:latin typeface="Arial" pitchFamily="34" charset="0"/>
                <a:cs typeface="Arial" pitchFamily="34" charset="0"/>
              </a:endParaRPr>
            </a:p>
          </p:txBody>
        </p:sp>
        <p:sp>
          <p:nvSpPr>
            <p:cNvPr id="48" name="テキスト ボックス 47"/>
            <p:cNvSpPr txBox="1"/>
            <p:nvPr/>
          </p:nvSpPr>
          <p:spPr>
            <a:xfrm>
              <a:off x="1735552" y="4901098"/>
              <a:ext cx="526457" cy="445612"/>
            </a:xfrm>
            <a:prstGeom prst="rect">
              <a:avLst/>
            </a:prstGeom>
            <a:noFill/>
          </p:spPr>
          <p:txBody>
            <a:bodyPr wrap="none" rtlCol="0">
              <a:spAutoFit/>
            </a:bodyPr>
            <a:lstStyle/>
            <a:p>
              <a:r>
                <a:rPr lang="en-US" altLang="ja-JP" sz="1800" dirty="0">
                  <a:latin typeface="Arial" pitchFamily="34" charset="0"/>
                  <a:cs typeface="Arial" pitchFamily="34" charset="0"/>
                </a:rPr>
                <a:t>C</a:t>
              </a:r>
              <a:r>
                <a:rPr lang="en-US" altLang="ja-JP" sz="1800" baseline="-25000" dirty="0">
                  <a:latin typeface="Arial" pitchFamily="34" charset="0"/>
                  <a:cs typeface="Arial" pitchFamily="34" charset="0"/>
                </a:rPr>
                <a:t>2</a:t>
              </a:r>
              <a:endParaRPr lang="ja-JP" altLang="en-US" sz="1800" baseline="-25000" dirty="0">
                <a:latin typeface="Arial" pitchFamily="34" charset="0"/>
                <a:cs typeface="Arial" pitchFamily="34" charset="0"/>
              </a:endParaRPr>
            </a:p>
          </p:txBody>
        </p:sp>
        <p:cxnSp>
          <p:nvCxnSpPr>
            <p:cNvPr id="49" name="直線コネクタ 48"/>
            <p:cNvCxnSpPr/>
            <p:nvPr/>
          </p:nvCxnSpPr>
          <p:spPr>
            <a:xfrm>
              <a:off x="3094179" y="4901098"/>
              <a:ext cx="0" cy="6719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815672" y="5579417"/>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815672" y="5805983"/>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094179" y="5827191"/>
              <a:ext cx="0" cy="217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2224266" y="5445224"/>
              <a:ext cx="681183" cy="445612"/>
            </a:xfrm>
            <a:prstGeom prst="rect">
              <a:avLst/>
            </a:prstGeom>
            <a:noFill/>
          </p:spPr>
          <p:txBody>
            <a:bodyPr wrap="none" rtlCol="0">
              <a:spAutoFit/>
            </a:bodyPr>
            <a:lstStyle/>
            <a:p>
              <a:r>
                <a:rPr lang="en-US" altLang="ja-JP" sz="1800" dirty="0">
                  <a:latin typeface="Arial" pitchFamily="34" charset="0"/>
                  <a:cs typeface="Arial" pitchFamily="34" charset="0"/>
                </a:rPr>
                <a:t>C</a:t>
              </a:r>
              <a:r>
                <a:rPr lang="en-US" altLang="ja-JP" sz="1800" baseline="-25000" dirty="0">
                  <a:latin typeface="Arial" pitchFamily="34" charset="0"/>
                  <a:cs typeface="Arial" pitchFamily="34" charset="0"/>
                </a:rPr>
                <a:t>1,2</a:t>
              </a:r>
              <a:endParaRPr lang="ja-JP" altLang="en-US" sz="1800" baseline="-25000" dirty="0">
                <a:latin typeface="Arial" pitchFamily="34" charset="0"/>
                <a:cs typeface="Arial" pitchFamily="34" charset="0"/>
              </a:endParaRPr>
            </a:p>
          </p:txBody>
        </p:sp>
        <p:sp>
          <p:nvSpPr>
            <p:cNvPr id="54" name="テキスト ボックス 53"/>
            <p:cNvSpPr txBox="1"/>
            <p:nvPr/>
          </p:nvSpPr>
          <p:spPr>
            <a:xfrm>
              <a:off x="2406990" y="3945829"/>
              <a:ext cx="264666" cy="1114030"/>
            </a:xfrm>
            <a:prstGeom prst="rect">
              <a:avLst/>
            </a:prstGeom>
            <a:noFill/>
          </p:spPr>
          <p:txBody>
            <a:bodyPr wrap="square" rtlCol="0">
              <a:spAutoFit/>
            </a:bodyPr>
            <a:lstStyle/>
            <a:p>
              <a:r>
                <a:rPr lang="ja-JP" altLang="en-US" sz="1800" dirty="0"/>
                <a:t>・</a:t>
              </a:r>
              <a:endParaRPr lang="en-US" altLang="ja-JP" sz="1800" dirty="0"/>
            </a:p>
            <a:p>
              <a:r>
                <a:rPr lang="ja-JP" altLang="en-US" sz="1800" dirty="0"/>
                <a:t>・・</a:t>
              </a:r>
            </a:p>
          </p:txBody>
        </p:sp>
        <p:cxnSp>
          <p:nvCxnSpPr>
            <p:cNvPr id="55" name="直線コネクタ 54"/>
            <p:cNvCxnSpPr/>
            <p:nvPr/>
          </p:nvCxnSpPr>
          <p:spPr>
            <a:xfrm>
              <a:off x="827584" y="3038182"/>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827584" y="3501008"/>
              <a:ext cx="3600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827584" y="3038182"/>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698030" y="3038182"/>
              <a:ext cx="17627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4427984" y="3038182"/>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4283968" y="3038182"/>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フリーフォーム 60"/>
            <p:cNvSpPr/>
            <p:nvPr/>
          </p:nvSpPr>
          <p:spPr>
            <a:xfrm>
              <a:off x="919756" y="2963272"/>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sp>
          <p:nvSpPr>
            <p:cNvPr id="62" name="フリーフォーム 61"/>
            <p:cNvSpPr/>
            <p:nvPr/>
          </p:nvSpPr>
          <p:spPr>
            <a:xfrm>
              <a:off x="3491880" y="2980437"/>
              <a:ext cx="771924" cy="157311"/>
            </a:xfrm>
            <a:custGeom>
              <a:avLst/>
              <a:gdLst>
                <a:gd name="connsiteX0" fmla="*/ 60724 w 771924"/>
                <a:gd name="connsiteY0" fmla="*/ 69850 h 157311"/>
                <a:gd name="connsiteX1" fmla="*/ 28974 w 771924"/>
                <a:gd name="connsiteY1" fmla="*/ 82550 h 157311"/>
                <a:gd name="connsiteX2" fmla="*/ 9924 w 771924"/>
                <a:gd name="connsiteY2" fmla="*/ 31750 h 157311"/>
                <a:gd name="connsiteX3" fmla="*/ 28974 w 771924"/>
                <a:gd name="connsiteY3" fmla="*/ 25400 h 157311"/>
                <a:gd name="connsiteX4" fmla="*/ 54374 w 771924"/>
                <a:gd name="connsiteY4" fmla="*/ 19050 h 157311"/>
                <a:gd name="connsiteX5" fmla="*/ 155974 w 771924"/>
                <a:gd name="connsiteY5" fmla="*/ 25400 h 157311"/>
                <a:gd name="connsiteX6" fmla="*/ 168674 w 771924"/>
                <a:gd name="connsiteY6" fmla="*/ 63500 h 157311"/>
                <a:gd name="connsiteX7" fmla="*/ 187724 w 771924"/>
                <a:gd name="connsiteY7" fmla="*/ 101600 h 157311"/>
                <a:gd name="connsiteX8" fmla="*/ 181374 w 771924"/>
                <a:gd name="connsiteY8" fmla="*/ 133350 h 157311"/>
                <a:gd name="connsiteX9" fmla="*/ 162324 w 771924"/>
                <a:gd name="connsiteY9" fmla="*/ 139700 h 157311"/>
                <a:gd name="connsiteX10" fmla="*/ 111524 w 771924"/>
                <a:gd name="connsiteY10" fmla="*/ 133350 h 157311"/>
                <a:gd name="connsiteX11" fmla="*/ 111524 w 771924"/>
                <a:gd name="connsiteY11" fmla="*/ 31750 h 157311"/>
                <a:gd name="connsiteX12" fmla="*/ 155974 w 771924"/>
                <a:gd name="connsiteY12" fmla="*/ 12700 h 157311"/>
                <a:gd name="connsiteX13" fmla="*/ 295674 w 771924"/>
                <a:gd name="connsiteY13" fmla="*/ 19050 h 157311"/>
                <a:gd name="connsiteX14" fmla="*/ 302024 w 771924"/>
                <a:gd name="connsiteY14" fmla="*/ 69850 h 157311"/>
                <a:gd name="connsiteX15" fmla="*/ 263924 w 771924"/>
                <a:gd name="connsiteY15" fmla="*/ 133350 h 157311"/>
                <a:gd name="connsiteX16" fmla="*/ 244874 w 771924"/>
                <a:gd name="connsiteY16" fmla="*/ 120650 h 157311"/>
                <a:gd name="connsiteX17" fmla="*/ 238524 w 771924"/>
                <a:gd name="connsiteY17" fmla="*/ 101600 h 157311"/>
                <a:gd name="connsiteX18" fmla="*/ 244874 w 771924"/>
                <a:gd name="connsiteY18" fmla="*/ 25400 h 157311"/>
                <a:gd name="connsiteX19" fmla="*/ 282974 w 771924"/>
                <a:gd name="connsiteY19" fmla="*/ 12700 h 157311"/>
                <a:gd name="connsiteX20" fmla="*/ 378224 w 771924"/>
                <a:gd name="connsiteY20" fmla="*/ 19050 h 157311"/>
                <a:gd name="connsiteX21" fmla="*/ 416324 w 771924"/>
                <a:gd name="connsiteY21" fmla="*/ 82550 h 157311"/>
                <a:gd name="connsiteX22" fmla="*/ 409974 w 771924"/>
                <a:gd name="connsiteY22" fmla="*/ 133350 h 157311"/>
                <a:gd name="connsiteX23" fmla="*/ 390924 w 771924"/>
                <a:gd name="connsiteY23" fmla="*/ 139700 h 157311"/>
                <a:gd name="connsiteX24" fmla="*/ 352824 w 771924"/>
                <a:gd name="connsiteY24" fmla="*/ 133350 h 157311"/>
                <a:gd name="connsiteX25" fmla="*/ 340124 w 771924"/>
                <a:gd name="connsiteY25" fmla="*/ 88900 h 157311"/>
                <a:gd name="connsiteX26" fmla="*/ 346474 w 771924"/>
                <a:gd name="connsiteY26" fmla="*/ 25400 h 157311"/>
                <a:gd name="connsiteX27" fmla="*/ 416324 w 771924"/>
                <a:gd name="connsiteY27" fmla="*/ 6350 h 157311"/>
                <a:gd name="connsiteX28" fmla="*/ 492524 w 771924"/>
                <a:gd name="connsiteY28" fmla="*/ 12700 h 157311"/>
                <a:gd name="connsiteX29" fmla="*/ 505224 w 771924"/>
                <a:gd name="connsiteY29" fmla="*/ 38100 h 157311"/>
                <a:gd name="connsiteX30" fmla="*/ 517924 w 771924"/>
                <a:gd name="connsiteY30" fmla="*/ 82550 h 157311"/>
                <a:gd name="connsiteX31" fmla="*/ 511574 w 771924"/>
                <a:gd name="connsiteY31" fmla="*/ 146050 h 157311"/>
                <a:gd name="connsiteX32" fmla="*/ 448074 w 771924"/>
                <a:gd name="connsiteY32" fmla="*/ 120650 h 157311"/>
                <a:gd name="connsiteX33" fmla="*/ 448074 w 771924"/>
                <a:gd name="connsiteY33" fmla="*/ 12700 h 157311"/>
                <a:gd name="connsiteX34" fmla="*/ 486174 w 771924"/>
                <a:gd name="connsiteY34" fmla="*/ 0 h 157311"/>
                <a:gd name="connsiteX35" fmla="*/ 600474 w 771924"/>
                <a:gd name="connsiteY35" fmla="*/ 6350 h 157311"/>
                <a:gd name="connsiteX36" fmla="*/ 613174 w 771924"/>
                <a:gd name="connsiteY36" fmla="*/ 25400 h 157311"/>
                <a:gd name="connsiteX37" fmla="*/ 638574 w 771924"/>
                <a:gd name="connsiteY37" fmla="*/ 82550 h 157311"/>
                <a:gd name="connsiteX38" fmla="*/ 632224 w 771924"/>
                <a:gd name="connsiteY38" fmla="*/ 139700 h 157311"/>
                <a:gd name="connsiteX39" fmla="*/ 556024 w 771924"/>
                <a:gd name="connsiteY39" fmla="*/ 114300 h 157311"/>
                <a:gd name="connsiteX40" fmla="*/ 562374 w 771924"/>
                <a:gd name="connsiteY40" fmla="*/ 19050 h 157311"/>
                <a:gd name="connsiteX41" fmla="*/ 581424 w 771924"/>
                <a:gd name="connsiteY41" fmla="*/ 12700 h 157311"/>
                <a:gd name="connsiteX42" fmla="*/ 683024 w 771924"/>
                <a:gd name="connsiteY42" fmla="*/ 19050 h 157311"/>
                <a:gd name="connsiteX43" fmla="*/ 695724 w 771924"/>
                <a:gd name="connsiteY43" fmla="*/ 38100 h 157311"/>
                <a:gd name="connsiteX44" fmla="*/ 733824 w 771924"/>
                <a:gd name="connsiteY44" fmla="*/ 57150 h 157311"/>
                <a:gd name="connsiteX45" fmla="*/ 771924 w 771924"/>
                <a:gd name="connsiteY45" fmla="*/ 57150 h 15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1924" h="157311">
                  <a:moveTo>
                    <a:pt x="60724" y="69850"/>
                  </a:moveTo>
                  <a:cubicBezTo>
                    <a:pt x="50141" y="74083"/>
                    <a:pt x="40303" y="81291"/>
                    <a:pt x="28974" y="82550"/>
                  </a:cubicBezTo>
                  <a:cubicBezTo>
                    <a:pt x="-6872" y="86533"/>
                    <a:pt x="-4648" y="60893"/>
                    <a:pt x="9924" y="31750"/>
                  </a:cubicBezTo>
                  <a:cubicBezTo>
                    <a:pt x="12917" y="25763"/>
                    <a:pt x="22538" y="27239"/>
                    <a:pt x="28974" y="25400"/>
                  </a:cubicBezTo>
                  <a:cubicBezTo>
                    <a:pt x="37365" y="23002"/>
                    <a:pt x="45907" y="21167"/>
                    <a:pt x="54374" y="19050"/>
                  </a:cubicBezTo>
                  <a:cubicBezTo>
                    <a:pt x="88241" y="21167"/>
                    <a:pt x="124349" y="13101"/>
                    <a:pt x="155974" y="25400"/>
                  </a:cubicBezTo>
                  <a:cubicBezTo>
                    <a:pt x="168451" y="30252"/>
                    <a:pt x="164441" y="50800"/>
                    <a:pt x="168674" y="63500"/>
                  </a:cubicBezTo>
                  <a:cubicBezTo>
                    <a:pt x="177437" y="89790"/>
                    <a:pt x="171311" y="76981"/>
                    <a:pt x="187724" y="101600"/>
                  </a:cubicBezTo>
                  <a:cubicBezTo>
                    <a:pt x="185607" y="112183"/>
                    <a:pt x="187361" y="124370"/>
                    <a:pt x="181374" y="133350"/>
                  </a:cubicBezTo>
                  <a:cubicBezTo>
                    <a:pt x="177661" y="138919"/>
                    <a:pt x="169017" y="139700"/>
                    <a:pt x="162324" y="139700"/>
                  </a:cubicBezTo>
                  <a:cubicBezTo>
                    <a:pt x="145259" y="139700"/>
                    <a:pt x="128457" y="135467"/>
                    <a:pt x="111524" y="133350"/>
                  </a:cubicBezTo>
                  <a:cubicBezTo>
                    <a:pt x="98728" y="94962"/>
                    <a:pt x="95255" y="92758"/>
                    <a:pt x="111524" y="31750"/>
                  </a:cubicBezTo>
                  <a:cubicBezTo>
                    <a:pt x="114656" y="20004"/>
                    <a:pt x="149677" y="14274"/>
                    <a:pt x="155974" y="12700"/>
                  </a:cubicBezTo>
                  <a:cubicBezTo>
                    <a:pt x="202541" y="14817"/>
                    <a:pt x="252264" y="2064"/>
                    <a:pt x="295674" y="19050"/>
                  </a:cubicBezTo>
                  <a:cubicBezTo>
                    <a:pt x="311566" y="25269"/>
                    <a:pt x="302024" y="52785"/>
                    <a:pt x="302024" y="69850"/>
                  </a:cubicBezTo>
                  <a:cubicBezTo>
                    <a:pt x="302024" y="136219"/>
                    <a:pt x="310222" y="124090"/>
                    <a:pt x="263924" y="133350"/>
                  </a:cubicBezTo>
                  <a:cubicBezTo>
                    <a:pt x="257574" y="129117"/>
                    <a:pt x="249642" y="126609"/>
                    <a:pt x="244874" y="120650"/>
                  </a:cubicBezTo>
                  <a:cubicBezTo>
                    <a:pt x="240693" y="115423"/>
                    <a:pt x="238524" y="108293"/>
                    <a:pt x="238524" y="101600"/>
                  </a:cubicBezTo>
                  <a:cubicBezTo>
                    <a:pt x="238524" y="76112"/>
                    <a:pt x="233475" y="48197"/>
                    <a:pt x="244874" y="25400"/>
                  </a:cubicBezTo>
                  <a:cubicBezTo>
                    <a:pt x="250861" y="13426"/>
                    <a:pt x="282974" y="12700"/>
                    <a:pt x="282974" y="12700"/>
                  </a:cubicBezTo>
                  <a:lnTo>
                    <a:pt x="378224" y="19050"/>
                  </a:lnTo>
                  <a:cubicBezTo>
                    <a:pt x="387617" y="22511"/>
                    <a:pt x="409981" y="69865"/>
                    <a:pt x="416324" y="82550"/>
                  </a:cubicBezTo>
                  <a:cubicBezTo>
                    <a:pt x="414207" y="99483"/>
                    <a:pt x="416905" y="117756"/>
                    <a:pt x="409974" y="133350"/>
                  </a:cubicBezTo>
                  <a:cubicBezTo>
                    <a:pt x="407256" y="139467"/>
                    <a:pt x="397617" y="139700"/>
                    <a:pt x="390924" y="139700"/>
                  </a:cubicBezTo>
                  <a:cubicBezTo>
                    <a:pt x="378049" y="139700"/>
                    <a:pt x="365524" y="135467"/>
                    <a:pt x="352824" y="133350"/>
                  </a:cubicBezTo>
                  <a:cubicBezTo>
                    <a:pt x="349830" y="124367"/>
                    <a:pt x="340124" y="96873"/>
                    <a:pt x="340124" y="88900"/>
                  </a:cubicBezTo>
                  <a:cubicBezTo>
                    <a:pt x="340124" y="67628"/>
                    <a:pt x="335756" y="43775"/>
                    <a:pt x="346474" y="25400"/>
                  </a:cubicBezTo>
                  <a:cubicBezTo>
                    <a:pt x="350730" y="18104"/>
                    <a:pt x="406988" y="8217"/>
                    <a:pt x="416324" y="6350"/>
                  </a:cubicBezTo>
                  <a:cubicBezTo>
                    <a:pt x="441724" y="8467"/>
                    <a:pt x="468521" y="4127"/>
                    <a:pt x="492524" y="12700"/>
                  </a:cubicBezTo>
                  <a:cubicBezTo>
                    <a:pt x="501439" y="15884"/>
                    <a:pt x="501495" y="29399"/>
                    <a:pt x="505224" y="38100"/>
                  </a:cubicBezTo>
                  <a:cubicBezTo>
                    <a:pt x="510690" y="50854"/>
                    <a:pt x="514702" y="69661"/>
                    <a:pt x="517924" y="82550"/>
                  </a:cubicBezTo>
                  <a:cubicBezTo>
                    <a:pt x="515807" y="103717"/>
                    <a:pt x="525707" y="130151"/>
                    <a:pt x="511574" y="146050"/>
                  </a:cubicBezTo>
                  <a:cubicBezTo>
                    <a:pt x="490059" y="170255"/>
                    <a:pt x="458613" y="131189"/>
                    <a:pt x="448074" y="120650"/>
                  </a:cubicBezTo>
                  <a:cubicBezTo>
                    <a:pt x="435738" y="83642"/>
                    <a:pt x="426117" y="62887"/>
                    <a:pt x="448074" y="12700"/>
                  </a:cubicBezTo>
                  <a:cubicBezTo>
                    <a:pt x="453440" y="435"/>
                    <a:pt x="486174" y="0"/>
                    <a:pt x="486174" y="0"/>
                  </a:cubicBezTo>
                  <a:cubicBezTo>
                    <a:pt x="524274" y="2117"/>
                    <a:pt x="563056" y="-1134"/>
                    <a:pt x="600474" y="6350"/>
                  </a:cubicBezTo>
                  <a:cubicBezTo>
                    <a:pt x="607958" y="7847"/>
                    <a:pt x="610074" y="18426"/>
                    <a:pt x="613174" y="25400"/>
                  </a:cubicBezTo>
                  <a:cubicBezTo>
                    <a:pt x="643401" y="93410"/>
                    <a:pt x="609832" y="39437"/>
                    <a:pt x="638574" y="82550"/>
                  </a:cubicBezTo>
                  <a:cubicBezTo>
                    <a:pt x="636457" y="101600"/>
                    <a:pt x="648172" y="129068"/>
                    <a:pt x="632224" y="139700"/>
                  </a:cubicBezTo>
                  <a:cubicBezTo>
                    <a:pt x="571517" y="180171"/>
                    <a:pt x="565241" y="141951"/>
                    <a:pt x="556024" y="114300"/>
                  </a:cubicBezTo>
                  <a:cubicBezTo>
                    <a:pt x="558141" y="82550"/>
                    <a:pt x="554656" y="49920"/>
                    <a:pt x="562374" y="19050"/>
                  </a:cubicBezTo>
                  <a:cubicBezTo>
                    <a:pt x="563997" y="12556"/>
                    <a:pt x="574731" y="12700"/>
                    <a:pt x="581424" y="12700"/>
                  </a:cubicBezTo>
                  <a:cubicBezTo>
                    <a:pt x="615357" y="12700"/>
                    <a:pt x="649157" y="16933"/>
                    <a:pt x="683024" y="19050"/>
                  </a:cubicBezTo>
                  <a:cubicBezTo>
                    <a:pt x="687257" y="25400"/>
                    <a:pt x="690328" y="32704"/>
                    <a:pt x="695724" y="38100"/>
                  </a:cubicBezTo>
                  <a:cubicBezTo>
                    <a:pt x="703617" y="45993"/>
                    <a:pt x="722204" y="55859"/>
                    <a:pt x="733824" y="57150"/>
                  </a:cubicBezTo>
                  <a:cubicBezTo>
                    <a:pt x="746446" y="58552"/>
                    <a:pt x="759224" y="57150"/>
                    <a:pt x="771924" y="57150"/>
                  </a:cubicBezTo>
                </a:path>
              </a:pathLst>
            </a:cu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800">
                <a:latin typeface="Arial" pitchFamily="34" charset="0"/>
                <a:cs typeface="Arial" pitchFamily="34" charset="0"/>
              </a:endParaRPr>
            </a:p>
          </p:txBody>
        </p:sp>
        <p:cxnSp>
          <p:nvCxnSpPr>
            <p:cNvPr id="63" name="直線コネクタ 62"/>
            <p:cNvCxnSpPr/>
            <p:nvPr/>
          </p:nvCxnSpPr>
          <p:spPr>
            <a:xfrm>
              <a:off x="2555776" y="3052742"/>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2267744" y="313774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267744" y="3364314"/>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571512" y="3385522"/>
              <a:ext cx="0" cy="78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1115616" y="2564904"/>
              <a:ext cx="715997"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13U</a:t>
              </a:r>
              <a:endParaRPr lang="ja-JP" altLang="en-US" sz="1800" baseline="-25000" dirty="0">
                <a:latin typeface="Arial" pitchFamily="34" charset="0"/>
                <a:cs typeface="Arial" pitchFamily="34" charset="0"/>
              </a:endParaRPr>
            </a:p>
          </p:txBody>
        </p:sp>
        <p:sp>
          <p:nvSpPr>
            <p:cNvPr id="68" name="テキスト ボックス 67"/>
            <p:cNvSpPr txBox="1"/>
            <p:nvPr/>
          </p:nvSpPr>
          <p:spPr>
            <a:xfrm>
              <a:off x="3707904" y="2596842"/>
              <a:ext cx="685052" cy="445612"/>
            </a:xfrm>
            <a:prstGeom prst="rect">
              <a:avLst/>
            </a:prstGeom>
            <a:noFill/>
          </p:spPr>
          <p:txBody>
            <a:bodyPr wrap="none" rtlCol="0">
              <a:spAutoFit/>
            </a:bodyPr>
            <a:lstStyle/>
            <a:p>
              <a:r>
                <a:rPr lang="en-US" altLang="ja-JP" sz="1800" dirty="0">
                  <a:latin typeface="Arial" pitchFamily="34" charset="0"/>
                  <a:cs typeface="Arial" pitchFamily="34" charset="0"/>
                </a:rPr>
                <a:t>L</a:t>
              </a:r>
              <a:r>
                <a:rPr lang="en-US" altLang="ja-JP" sz="1800" baseline="-25000" dirty="0">
                  <a:latin typeface="Arial" pitchFamily="34" charset="0"/>
                  <a:cs typeface="Arial" pitchFamily="34" charset="0"/>
                </a:rPr>
                <a:t>13L</a:t>
              </a:r>
              <a:endParaRPr lang="ja-JP" altLang="en-US" sz="1800" baseline="-25000" dirty="0">
                <a:latin typeface="Arial" pitchFamily="34" charset="0"/>
                <a:cs typeface="Arial" pitchFamily="34" charset="0"/>
              </a:endParaRPr>
            </a:p>
          </p:txBody>
        </p:sp>
        <p:sp>
          <p:nvSpPr>
            <p:cNvPr id="69" name="テキスト ボックス 68"/>
            <p:cNvSpPr txBox="1"/>
            <p:nvPr/>
          </p:nvSpPr>
          <p:spPr>
            <a:xfrm>
              <a:off x="1702985" y="3028890"/>
              <a:ext cx="628963" cy="445612"/>
            </a:xfrm>
            <a:prstGeom prst="rect">
              <a:avLst/>
            </a:prstGeom>
            <a:noFill/>
          </p:spPr>
          <p:txBody>
            <a:bodyPr wrap="none" rtlCol="0">
              <a:spAutoFit/>
            </a:bodyPr>
            <a:lstStyle/>
            <a:p>
              <a:r>
                <a:rPr lang="en-US" altLang="ja-JP" sz="1800" dirty="0">
                  <a:latin typeface="Arial" pitchFamily="34" charset="0"/>
                  <a:cs typeface="Arial" pitchFamily="34" charset="0"/>
                </a:rPr>
                <a:t>C</a:t>
              </a:r>
              <a:r>
                <a:rPr lang="en-US" altLang="ja-JP" sz="1800" baseline="-25000" dirty="0">
                  <a:latin typeface="Arial" pitchFamily="34" charset="0"/>
                  <a:cs typeface="Arial" pitchFamily="34" charset="0"/>
                </a:rPr>
                <a:t>13</a:t>
              </a:r>
              <a:endParaRPr lang="ja-JP" altLang="en-US" sz="1800" baseline="-25000" dirty="0">
                <a:latin typeface="Arial" pitchFamily="34" charset="0"/>
                <a:cs typeface="Arial" pitchFamily="34" charset="0"/>
              </a:endParaRPr>
            </a:p>
          </p:txBody>
        </p:sp>
        <p:cxnSp>
          <p:nvCxnSpPr>
            <p:cNvPr id="70" name="直線コネクタ 69"/>
            <p:cNvCxnSpPr/>
            <p:nvPr/>
          </p:nvCxnSpPr>
          <p:spPr>
            <a:xfrm>
              <a:off x="3094179" y="2996952"/>
              <a:ext cx="0" cy="70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815672" y="3707209"/>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2815672" y="3933775"/>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3094179" y="3954983"/>
              <a:ext cx="0" cy="217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2050506" y="3573016"/>
              <a:ext cx="886196" cy="445612"/>
            </a:xfrm>
            <a:prstGeom prst="rect">
              <a:avLst/>
            </a:prstGeom>
            <a:noFill/>
          </p:spPr>
          <p:txBody>
            <a:bodyPr wrap="none" rtlCol="0">
              <a:spAutoFit/>
            </a:bodyPr>
            <a:lstStyle/>
            <a:p>
              <a:r>
                <a:rPr lang="en-US" altLang="ja-JP" sz="1800" dirty="0">
                  <a:latin typeface="Arial" pitchFamily="34" charset="0"/>
                  <a:cs typeface="Arial" pitchFamily="34" charset="0"/>
                </a:rPr>
                <a:t>C</a:t>
              </a:r>
              <a:r>
                <a:rPr lang="en-US" altLang="ja-JP" sz="1800" baseline="-25000" dirty="0">
                  <a:latin typeface="Arial" pitchFamily="34" charset="0"/>
                  <a:cs typeface="Arial" pitchFamily="34" charset="0"/>
                </a:rPr>
                <a:t>12,13</a:t>
              </a:r>
              <a:endParaRPr lang="ja-JP" altLang="en-US" sz="1800" baseline="-25000" dirty="0">
                <a:latin typeface="Arial" pitchFamily="34" charset="0"/>
                <a:cs typeface="Arial" pitchFamily="34" charset="0"/>
              </a:endParaRPr>
            </a:p>
          </p:txBody>
        </p:sp>
        <p:cxnSp>
          <p:nvCxnSpPr>
            <p:cNvPr id="75" name="直線矢印コネクタ 74"/>
            <p:cNvCxnSpPr>
              <a:stCxn id="62" idx="23"/>
            </p:cNvCxnSpPr>
            <p:nvPr/>
          </p:nvCxnSpPr>
          <p:spPr>
            <a:xfrm flipH="1">
              <a:off x="3877842" y="3120137"/>
              <a:ext cx="4962" cy="58072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6" name="テキスト ボックス 75"/>
            <p:cNvSpPr txBox="1"/>
            <p:nvPr/>
          </p:nvSpPr>
          <p:spPr>
            <a:xfrm>
              <a:off x="3460884" y="3616888"/>
              <a:ext cx="1924797" cy="445612"/>
            </a:xfrm>
            <a:prstGeom prst="rect">
              <a:avLst/>
            </a:prstGeom>
            <a:noFill/>
          </p:spPr>
          <p:txBody>
            <a:bodyPr wrap="none" rtlCol="0">
              <a:spAutoFit/>
            </a:bodyPr>
            <a:lstStyle/>
            <a:p>
              <a:r>
                <a:rPr lang="en-US" altLang="ja-JP" sz="1800" dirty="0">
                  <a:latin typeface="Arial" pitchFamily="34" charset="0"/>
                  <a:cs typeface="Arial" pitchFamily="34" charset="0"/>
                </a:rPr>
                <a:t>Output feeder</a:t>
              </a:r>
              <a:endParaRPr lang="ja-JP" altLang="en-US" sz="1800" dirty="0">
                <a:latin typeface="Arial" pitchFamily="34" charset="0"/>
                <a:cs typeface="Arial" pitchFamily="34" charset="0"/>
              </a:endParaRPr>
            </a:p>
          </p:txBody>
        </p:sp>
        <p:sp>
          <p:nvSpPr>
            <p:cNvPr id="77" name="テキスト ボックス 76"/>
            <p:cNvSpPr txBox="1"/>
            <p:nvPr/>
          </p:nvSpPr>
          <p:spPr>
            <a:xfrm>
              <a:off x="3403170" y="3106386"/>
              <a:ext cx="534194" cy="445612"/>
            </a:xfrm>
            <a:prstGeom prst="rect">
              <a:avLst/>
            </a:prstGeom>
            <a:noFill/>
          </p:spPr>
          <p:txBody>
            <a:bodyPr wrap="none" rtlCol="0">
              <a:spAutoFit/>
            </a:bodyPr>
            <a:lstStyle/>
            <a:p>
              <a:r>
                <a:rPr lang="en-US" altLang="ja-JP" sz="1800" b="1" dirty="0">
                  <a:solidFill>
                    <a:srgbClr val="FF0000"/>
                  </a:solidFill>
                  <a:latin typeface="Arial" pitchFamily="34" charset="0"/>
                  <a:cs typeface="Arial" pitchFamily="34" charset="0"/>
                </a:rPr>
                <a:t>L</a:t>
              </a:r>
              <a:r>
                <a:rPr lang="ja-JP" altLang="en-US" sz="1800" b="1" baseline="-25000" dirty="0">
                  <a:solidFill>
                    <a:srgbClr val="FF0000"/>
                  </a:solidFill>
                  <a:latin typeface="Arial" pitchFamily="34" charset="0"/>
                  <a:cs typeface="Arial" pitchFamily="34" charset="0"/>
                </a:rPr>
                <a:t>Ｒ</a:t>
              </a:r>
            </a:p>
          </p:txBody>
        </p:sp>
        <p:sp>
          <p:nvSpPr>
            <p:cNvPr id="78" name="テキスト ボックス 77"/>
            <p:cNvSpPr txBox="1"/>
            <p:nvPr/>
          </p:nvSpPr>
          <p:spPr>
            <a:xfrm>
              <a:off x="367400" y="6021288"/>
              <a:ext cx="532258" cy="445612"/>
            </a:xfrm>
            <a:prstGeom prst="rect">
              <a:avLst/>
            </a:prstGeom>
            <a:noFill/>
          </p:spPr>
          <p:txBody>
            <a:bodyPr wrap="none" rtlCol="0">
              <a:spAutoFit/>
            </a:bodyPr>
            <a:lstStyle/>
            <a:p>
              <a:r>
                <a:rPr lang="en-US" altLang="ja-JP" sz="1800" b="1" dirty="0">
                  <a:latin typeface="Arial" pitchFamily="34" charset="0"/>
                  <a:cs typeface="Arial" pitchFamily="34" charset="0"/>
                </a:rPr>
                <a:t>#1</a:t>
              </a:r>
              <a:endParaRPr lang="ja-JP" altLang="en-US" sz="1800" b="1" dirty="0">
                <a:latin typeface="Arial" pitchFamily="34" charset="0"/>
                <a:cs typeface="Arial" pitchFamily="34" charset="0"/>
              </a:endParaRPr>
            </a:p>
          </p:txBody>
        </p:sp>
        <p:sp>
          <p:nvSpPr>
            <p:cNvPr id="79" name="テキスト ボックス 78"/>
            <p:cNvSpPr txBox="1"/>
            <p:nvPr/>
          </p:nvSpPr>
          <p:spPr>
            <a:xfrm>
              <a:off x="367400" y="4941168"/>
              <a:ext cx="532258" cy="445612"/>
            </a:xfrm>
            <a:prstGeom prst="rect">
              <a:avLst/>
            </a:prstGeom>
            <a:noFill/>
          </p:spPr>
          <p:txBody>
            <a:bodyPr wrap="none" rtlCol="0">
              <a:spAutoFit/>
            </a:bodyPr>
            <a:lstStyle/>
            <a:p>
              <a:r>
                <a:rPr lang="en-US" altLang="ja-JP" sz="1800" b="1" dirty="0">
                  <a:latin typeface="Arial" pitchFamily="34" charset="0"/>
                  <a:cs typeface="Arial" pitchFamily="34" charset="0"/>
                </a:rPr>
                <a:t>#2</a:t>
              </a:r>
              <a:endParaRPr lang="ja-JP" altLang="en-US" sz="1800" b="1" dirty="0">
                <a:latin typeface="Arial" pitchFamily="34" charset="0"/>
                <a:cs typeface="Arial" pitchFamily="34" charset="0"/>
              </a:endParaRPr>
            </a:p>
          </p:txBody>
        </p:sp>
        <p:sp>
          <p:nvSpPr>
            <p:cNvPr id="80" name="テキスト ボックス 79"/>
            <p:cNvSpPr txBox="1"/>
            <p:nvPr/>
          </p:nvSpPr>
          <p:spPr>
            <a:xfrm>
              <a:off x="223384" y="3068960"/>
              <a:ext cx="686986" cy="445612"/>
            </a:xfrm>
            <a:prstGeom prst="rect">
              <a:avLst/>
            </a:prstGeom>
            <a:noFill/>
          </p:spPr>
          <p:txBody>
            <a:bodyPr wrap="none" rtlCol="0">
              <a:spAutoFit/>
            </a:bodyPr>
            <a:lstStyle/>
            <a:p>
              <a:r>
                <a:rPr lang="en-US" altLang="ja-JP" sz="1800" b="1" dirty="0">
                  <a:latin typeface="Arial" pitchFamily="34" charset="0"/>
                  <a:cs typeface="Arial" pitchFamily="34" charset="0"/>
                </a:rPr>
                <a:t>#13</a:t>
              </a:r>
              <a:endParaRPr lang="ja-JP" altLang="en-US" sz="1800" b="1" dirty="0">
                <a:latin typeface="Arial" pitchFamily="34" charset="0"/>
                <a:cs typeface="Arial" pitchFamily="34" charset="0"/>
              </a:endParaRPr>
            </a:p>
          </p:txBody>
        </p:sp>
      </p:grpSp>
      <p:cxnSp>
        <p:nvCxnSpPr>
          <p:cNvPr id="82" name="直線矢印コネクタ 81"/>
          <p:cNvCxnSpPr/>
          <p:nvPr/>
        </p:nvCxnSpPr>
        <p:spPr>
          <a:xfrm>
            <a:off x="2815706" y="1484784"/>
            <a:ext cx="3484491" cy="0"/>
          </a:xfrm>
          <a:prstGeom prst="straightConnector1">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83" name="テキスト ボックス 82"/>
          <p:cNvSpPr txBox="1"/>
          <p:nvPr/>
        </p:nvSpPr>
        <p:spPr>
          <a:xfrm>
            <a:off x="4067949" y="1475493"/>
            <a:ext cx="926857" cy="338554"/>
          </a:xfrm>
          <a:prstGeom prst="rect">
            <a:avLst/>
          </a:prstGeom>
          <a:noFill/>
        </p:spPr>
        <p:txBody>
          <a:bodyPr wrap="none" lIns="91416" tIns="45709" rIns="91416" bIns="45709" rtlCol="0">
            <a:spAutoFit/>
          </a:bodyPr>
          <a:lstStyle/>
          <a:p>
            <a:r>
              <a:rPr lang="en-US" altLang="ja-JP" sz="1600" dirty="0">
                <a:solidFill>
                  <a:schemeClr val="bg1"/>
                </a:solidFill>
                <a:latin typeface="Arial" pitchFamily="34" charset="0"/>
                <a:cs typeface="Arial" pitchFamily="34" charset="0"/>
              </a:rPr>
              <a:t>280 mm</a:t>
            </a:r>
            <a:endParaRPr lang="ja-JP" altLang="en-US" sz="1600" dirty="0">
              <a:solidFill>
                <a:schemeClr val="bg1"/>
              </a:solidFill>
              <a:latin typeface="Symbol" pitchFamily="18" charset="2"/>
              <a:cs typeface="Arial" pitchFamily="34" charset="0"/>
            </a:endParaRPr>
          </a:p>
        </p:txBody>
      </p:sp>
      <p:cxnSp>
        <p:nvCxnSpPr>
          <p:cNvPr id="84" name="直線コネクタ 83"/>
          <p:cNvCxnSpPr/>
          <p:nvPr/>
        </p:nvCxnSpPr>
        <p:spPr>
          <a:xfrm>
            <a:off x="2915816" y="4869160"/>
            <a:ext cx="0" cy="180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13"/>
          <p:cNvSpPr>
            <a:spLocks noChangeArrowheads="1"/>
          </p:cNvSpPr>
          <p:nvPr/>
        </p:nvSpPr>
        <p:spPr bwMode="auto">
          <a:xfrm>
            <a:off x="0" y="116641"/>
            <a:ext cx="9144000" cy="833437"/>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CCC Antenna Element</a:t>
            </a:r>
          </a:p>
        </p:txBody>
      </p:sp>
      <p:sp>
        <p:nvSpPr>
          <p:cNvPr id="85" name="正方形/長方形 84"/>
          <p:cNvSpPr>
            <a:spLocks noChangeArrowheads="1"/>
          </p:cNvSpPr>
          <p:nvPr/>
        </p:nvSpPr>
        <p:spPr bwMode="auto">
          <a:xfrm>
            <a:off x="7450142" y="6475023"/>
            <a:ext cx="1119025"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C. Moeller</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70692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49" y="1145192"/>
            <a:ext cx="8273479" cy="560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Line 7"/>
          <p:cNvSpPr>
            <a:spLocks noChangeShapeType="1"/>
          </p:cNvSpPr>
          <p:nvPr/>
        </p:nvSpPr>
        <p:spPr bwMode="auto">
          <a:xfrm flipV="1">
            <a:off x="457200" y="836712"/>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416" tIns="45709" rIns="91416" bIns="45709" anchor="ctr"/>
          <a:lstStyle/>
          <a:p>
            <a:endParaRPr lang="ja-JP" altLang="en-US" sz="2400">
              <a:solidFill>
                <a:prstClr val="black"/>
              </a:solidFill>
              <a:ea typeface="ＭＳ Ｐゴシック" pitchFamily="50" charset="-128"/>
            </a:endParaRPr>
          </a:p>
        </p:txBody>
      </p:sp>
      <p:sp>
        <p:nvSpPr>
          <p:cNvPr id="2" name="正方形/長方形 1"/>
          <p:cNvSpPr/>
          <p:nvPr/>
        </p:nvSpPr>
        <p:spPr>
          <a:xfrm>
            <a:off x="3328341" y="1196752"/>
            <a:ext cx="2121093" cy="400110"/>
          </a:xfrm>
          <a:prstGeom prst="rect">
            <a:avLst/>
          </a:prstGeom>
          <a:solidFill>
            <a:schemeClr val="bg1"/>
          </a:solidFill>
        </p:spPr>
        <p:txBody>
          <a:bodyPr wrap="none" lIns="91416" tIns="45709" rIns="91416" bIns="45709">
            <a:spAutoFit/>
          </a:bodyPr>
          <a:lstStyle/>
          <a:p>
            <a:r>
              <a:rPr lang="en-US" altLang="ja-JP" kern="0" dirty="0" smtClean="0"/>
              <a:t>Without Plasma  </a:t>
            </a:r>
            <a:endParaRPr lang="en-US" altLang="ja-JP" kern="0" dirty="0"/>
          </a:p>
        </p:txBody>
      </p:sp>
      <p:sp>
        <p:nvSpPr>
          <p:cNvPr id="9" name="正方形/長方形 8"/>
          <p:cNvSpPr/>
          <p:nvPr/>
        </p:nvSpPr>
        <p:spPr>
          <a:xfrm>
            <a:off x="7918757" y="4257125"/>
            <a:ext cx="1196809" cy="308737"/>
          </a:xfrm>
          <a:prstGeom prst="rect">
            <a:avLst/>
          </a:prstGeom>
          <a:solidFill>
            <a:schemeClr val="bg1"/>
          </a:solidFill>
        </p:spPr>
        <p:txBody>
          <a:bodyPr wrap="none" lIns="91416" tIns="45709" rIns="91416" bIns="45709">
            <a:spAutoFit/>
          </a:bodyPr>
          <a:lstStyle/>
          <a:p>
            <a:r>
              <a:rPr lang="en-US" altLang="ja-JP" sz="1400" kern="0" dirty="0"/>
              <a:t>transmission</a:t>
            </a:r>
          </a:p>
        </p:txBody>
      </p:sp>
      <p:sp>
        <p:nvSpPr>
          <p:cNvPr id="10" name="正方形/長方形 9"/>
          <p:cNvSpPr/>
          <p:nvPr/>
        </p:nvSpPr>
        <p:spPr>
          <a:xfrm>
            <a:off x="7918756" y="4041101"/>
            <a:ext cx="916159" cy="308737"/>
          </a:xfrm>
          <a:prstGeom prst="rect">
            <a:avLst/>
          </a:prstGeom>
          <a:solidFill>
            <a:schemeClr val="bg1"/>
          </a:solidFill>
        </p:spPr>
        <p:txBody>
          <a:bodyPr wrap="none" lIns="91416" tIns="45709" rIns="91416" bIns="45709">
            <a:spAutoFit/>
          </a:bodyPr>
          <a:lstStyle/>
          <a:p>
            <a:r>
              <a:rPr lang="en-US" altLang="ja-JP" sz="1400" kern="0" dirty="0"/>
              <a:t>reflection</a:t>
            </a:r>
          </a:p>
        </p:txBody>
      </p:sp>
      <p:sp>
        <p:nvSpPr>
          <p:cNvPr id="11" name="正方形/長方形 10"/>
          <p:cNvSpPr/>
          <p:nvPr/>
        </p:nvSpPr>
        <p:spPr>
          <a:xfrm>
            <a:off x="7918757" y="3825076"/>
            <a:ext cx="1196809" cy="308737"/>
          </a:xfrm>
          <a:prstGeom prst="rect">
            <a:avLst/>
          </a:prstGeom>
          <a:solidFill>
            <a:schemeClr val="bg1"/>
          </a:solidFill>
        </p:spPr>
        <p:txBody>
          <a:bodyPr wrap="none" lIns="91416" tIns="45709" rIns="91416" bIns="45709">
            <a:spAutoFit/>
          </a:bodyPr>
          <a:lstStyle/>
          <a:p>
            <a:r>
              <a:rPr lang="en-US" altLang="ja-JP" sz="1400" kern="0" dirty="0"/>
              <a:t>transmission</a:t>
            </a:r>
          </a:p>
        </p:txBody>
      </p:sp>
      <p:sp>
        <p:nvSpPr>
          <p:cNvPr id="12" name="正方形/長方形 11"/>
          <p:cNvSpPr/>
          <p:nvPr/>
        </p:nvSpPr>
        <p:spPr>
          <a:xfrm>
            <a:off x="7918756" y="3609052"/>
            <a:ext cx="916159" cy="308737"/>
          </a:xfrm>
          <a:prstGeom prst="rect">
            <a:avLst/>
          </a:prstGeom>
          <a:solidFill>
            <a:schemeClr val="bg1"/>
          </a:solidFill>
        </p:spPr>
        <p:txBody>
          <a:bodyPr wrap="none" lIns="91416" tIns="45709" rIns="91416" bIns="45709">
            <a:spAutoFit/>
          </a:bodyPr>
          <a:lstStyle/>
          <a:p>
            <a:r>
              <a:rPr lang="en-US" altLang="ja-JP" sz="1400" kern="0" dirty="0"/>
              <a:t>reflection</a:t>
            </a:r>
          </a:p>
        </p:txBody>
      </p:sp>
      <p:sp>
        <p:nvSpPr>
          <p:cNvPr id="3" name="正方形/長方形 2"/>
          <p:cNvSpPr/>
          <p:nvPr/>
        </p:nvSpPr>
        <p:spPr>
          <a:xfrm>
            <a:off x="6444208" y="3717033"/>
            <a:ext cx="1096775" cy="338554"/>
          </a:xfrm>
          <a:prstGeom prst="rect">
            <a:avLst/>
          </a:prstGeom>
          <a:solidFill>
            <a:schemeClr val="bg1"/>
          </a:solidFill>
        </p:spPr>
        <p:txBody>
          <a:bodyPr wrap="none" lIns="91416" tIns="45709" rIns="91416" bIns="45709">
            <a:spAutoFit/>
          </a:bodyPr>
          <a:lstStyle/>
          <a:p>
            <a:r>
              <a:rPr lang="en-US" altLang="ja-JP" sz="1600" kern="0" dirty="0"/>
              <a:t>measured</a:t>
            </a:r>
          </a:p>
        </p:txBody>
      </p:sp>
      <p:sp>
        <p:nvSpPr>
          <p:cNvPr id="14" name="正方形/長方形 13"/>
          <p:cNvSpPr/>
          <p:nvPr/>
        </p:nvSpPr>
        <p:spPr>
          <a:xfrm>
            <a:off x="6444213" y="4149081"/>
            <a:ext cx="1106393" cy="338554"/>
          </a:xfrm>
          <a:prstGeom prst="rect">
            <a:avLst/>
          </a:prstGeom>
          <a:solidFill>
            <a:schemeClr val="bg1"/>
          </a:solidFill>
        </p:spPr>
        <p:txBody>
          <a:bodyPr wrap="none" lIns="91416" tIns="45709" rIns="91416" bIns="45709">
            <a:spAutoFit/>
          </a:bodyPr>
          <a:lstStyle/>
          <a:p>
            <a:r>
              <a:rPr lang="en-US" altLang="ja-JP" sz="1600" kern="0" dirty="0"/>
              <a:t>calculated</a:t>
            </a:r>
          </a:p>
        </p:txBody>
      </p:sp>
      <p:sp>
        <p:nvSpPr>
          <p:cNvPr id="15" name="正方形/長方形 14"/>
          <p:cNvSpPr/>
          <p:nvPr/>
        </p:nvSpPr>
        <p:spPr>
          <a:xfrm>
            <a:off x="7380313" y="3645025"/>
            <a:ext cx="287258" cy="461665"/>
          </a:xfrm>
          <a:prstGeom prst="rect">
            <a:avLst/>
          </a:prstGeom>
        </p:spPr>
        <p:txBody>
          <a:bodyPr wrap="none" lIns="91416" tIns="45709" rIns="91416" bIns="45709">
            <a:spAutoFit/>
          </a:bodyPr>
          <a:lstStyle/>
          <a:p>
            <a:r>
              <a:rPr lang="en-US" altLang="ja-JP" sz="2400" kern="0" dirty="0"/>
              <a:t>{</a:t>
            </a:r>
          </a:p>
        </p:txBody>
      </p:sp>
      <p:sp>
        <p:nvSpPr>
          <p:cNvPr id="16" name="正方形/長方形 15"/>
          <p:cNvSpPr/>
          <p:nvPr/>
        </p:nvSpPr>
        <p:spPr>
          <a:xfrm>
            <a:off x="7380313" y="4047455"/>
            <a:ext cx="287258" cy="461665"/>
          </a:xfrm>
          <a:prstGeom prst="rect">
            <a:avLst/>
          </a:prstGeom>
        </p:spPr>
        <p:txBody>
          <a:bodyPr wrap="none" lIns="91416" tIns="45709" rIns="91416" bIns="45709">
            <a:spAutoFit/>
          </a:bodyPr>
          <a:lstStyle/>
          <a:p>
            <a:r>
              <a:rPr lang="en-US" altLang="ja-JP" sz="2400" kern="0" dirty="0"/>
              <a:t>{</a:t>
            </a:r>
          </a:p>
        </p:txBody>
      </p:sp>
      <p:sp>
        <p:nvSpPr>
          <p:cNvPr id="17" name="正方形/長方形 16"/>
          <p:cNvSpPr/>
          <p:nvPr/>
        </p:nvSpPr>
        <p:spPr>
          <a:xfrm>
            <a:off x="6155298" y="2132856"/>
            <a:ext cx="1225015" cy="400110"/>
          </a:xfrm>
          <a:prstGeom prst="rect">
            <a:avLst/>
          </a:prstGeom>
          <a:noFill/>
        </p:spPr>
        <p:txBody>
          <a:bodyPr wrap="none" lIns="91416" tIns="45709" rIns="91416" bIns="45709">
            <a:spAutoFit/>
          </a:bodyPr>
          <a:lstStyle/>
          <a:p>
            <a:r>
              <a:rPr lang="en-US" altLang="ja-JP" kern="0" dirty="0" smtClean="0">
                <a:solidFill>
                  <a:srgbClr val="FF0000"/>
                </a:solidFill>
              </a:rPr>
              <a:t>reflection</a:t>
            </a:r>
            <a:endParaRPr lang="en-US" altLang="ja-JP" kern="0" dirty="0">
              <a:solidFill>
                <a:srgbClr val="FF0000"/>
              </a:solidFill>
            </a:endParaRPr>
          </a:p>
        </p:txBody>
      </p:sp>
      <p:sp>
        <p:nvSpPr>
          <p:cNvPr id="18" name="正方形/長方形 17"/>
          <p:cNvSpPr/>
          <p:nvPr/>
        </p:nvSpPr>
        <p:spPr>
          <a:xfrm>
            <a:off x="6084173" y="5301208"/>
            <a:ext cx="1624163" cy="400110"/>
          </a:xfrm>
          <a:prstGeom prst="rect">
            <a:avLst/>
          </a:prstGeom>
          <a:noFill/>
        </p:spPr>
        <p:txBody>
          <a:bodyPr wrap="none" lIns="91416" tIns="45709" rIns="91416" bIns="45709">
            <a:spAutoFit/>
          </a:bodyPr>
          <a:lstStyle/>
          <a:p>
            <a:r>
              <a:rPr lang="en-US" altLang="ja-JP" kern="0" dirty="0" smtClean="0">
                <a:solidFill>
                  <a:schemeClr val="accent2"/>
                </a:solidFill>
              </a:rPr>
              <a:t>transmission</a:t>
            </a:r>
            <a:endParaRPr lang="en-US" altLang="ja-JP" kern="0" dirty="0">
              <a:solidFill>
                <a:schemeClr val="accent2"/>
              </a:solidFill>
            </a:endParaRPr>
          </a:p>
        </p:txBody>
      </p:sp>
      <p:sp>
        <p:nvSpPr>
          <p:cNvPr id="19" name="正方形/長方形 18"/>
          <p:cNvSpPr/>
          <p:nvPr/>
        </p:nvSpPr>
        <p:spPr>
          <a:xfrm>
            <a:off x="3563889" y="3933056"/>
            <a:ext cx="1210588" cy="400110"/>
          </a:xfrm>
          <a:prstGeom prst="rect">
            <a:avLst/>
          </a:prstGeom>
          <a:solidFill>
            <a:schemeClr val="bg1"/>
          </a:solidFill>
        </p:spPr>
        <p:txBody>
          <a:bodyPr wrap="none" lIns="91416" tIns="45709" rIns="91416" bIns="45709">
            <a:spAutoFit/>
          </a:bodyPr>
          <a:lstStyle/>
          <a:p>
            <a:r>
              <a:rPr lang="en-US" altLang="ja-JP" kern="0" dirty="0" smtClean="0"/>
              <a:t>200 MHz</a:t>
            </a:r>
            <a:endParaRPr lang="en-US" altLang="ja-JP" kern="0" dirty="0"/>
          </a:p>
        </p:txBody>
      </p:sp>
      <p:cxnSp>
        <p:nvCxnSpPr>
          <p:cNvPr id="13" name="直線矢印コネクタ 12"/>
          <p:cNvCxnSpPr/>
          <p:nvPr/>
        </p:nvCxnSpPr>
        <p:spPr bwMode="auto">
          <a:xfrm>
            <a:off x="4139952" y="4333166"/>
            <a:ext cx="0" cy="1368152"/>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0" name="スライド番号プレースホルダー 4"/>
          <p:cNvSpPr>
            <a:spLocks noGrp="1"/>
          </p:cNvSpPr>
          <p:nvPr>
            <p:ph type="sldNum" sz="quarter" idx="12"/>
          </p:nvPr>
        </p:nvSpPr>
        <p:spPr>
          <a:xfrm>
            <a:off x="8686800" y="6520264"/>
            <a:ext cx="386910" cy="365125"/>
          </a:xfrm>
        </p:spPr>
        <p:txBody>
          <a:bodyPr/>
          <a:lstStyle/>
          <a:p>
            <a:fld id="{FD69EC3B-3975-41F7-A0D4-CB82BEE8B54C}" type="slidenum">
              <a:rPr lang="ja-JP" altLang="en-US" smtClean="0">
                <a:solidFill>
                  <a:prstClr val="black">
                    <a:tint val="75000"/>
                  </a:prstClr>
                </a:solidFill>
              </a:rPr>
              <a:pPr/>
              <a:t>15</a:t>
            </a:fld>
            <a:endParaRPr lang="ja-JP" altLang="en-US" dirty="0">
              <a:solidFill>
                <a:prstClr val="black">
                  <a:tint val="75000"/>
                </a:prstClr>
              </a:solidFill>
            </a:endParaRPr>
          </a:p>
        </p:txBody>
      </p:sp>
      <p:sp>
        <p:nvSpPr>
          <p:cNvPr id="21" name="Rectangle 13"/>
          <p:cNvSpPr>
            <a:spLocks noChangeArrowheads="1"/>
          </p:cNvSpPr>
          <p:nvPr/>
        </p:nvSpPr>
        <p:spPr bwMode="auto">
          <a:xfrm>
            <a:off x="0" y="3280"/>
            <a:ext cx="9144000" cy="833437"/>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Measured and Calculated Pass-Band Characteristics</a:t>
            </a:r>
          </a:p>
        </p:txBody>
      </p:sp>
      <p:sp>
        <p:nvSpPr>
          <p:cNvPr id="22" name="正方形/長方形 21"/>
          <p:cNvSpPr>
            <a:spLocks noChangeArrowheads="1"/>
          </p:cNvSpPr>
          <p:nvPr/>
        </p:nvSpPr>
        <p:spPr bwMode="auto">
          <a:xfrm>
            <a:off x="6516221" y="6475023"/>
            <a:ext cx="2019079"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C. Moeller / T. Inada</a:t>
            </a:r>
            <a:endParaRPr lang="ja-JP" altLang="en-US" sz="1600" dirty="0">
              <a:solidFill>
                <a:srgbClr val="000000"/>
              </a:solidFill>
              <a:latin typeface="Arial" pitchFamily="34" charset="0"/>
              <a:cs typeface="Arial" pitchFamily="34" charset="0"/>
            </a:endParaRPr>
          </a:p>
        </p:txBody>
      </p:sp>
      <p:sp>
        <p:nvSpPr>
          <p:cNvPr id="23" name="正方形/長方形 22"/>
          <p:cNvSpPr>
            <a:spLocks noChangeArrowheads="1"/>
          </p:cNvSpPr>
          <p:nvPr/>
        </p:nvSpPr>
        <p:spPr bwMode="auto">
          <a:xfrm>
            <a:off x="6570418" y="4407293"/>
            <a:ext cx="953915" cy="2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200" dirty="0">
                <a:solidFill>
                  <a:srgbClr val="000000"/>
                </a:solidFill>
                <a:latin typeface="Arial" pitchFamily="34" charset="0"/>
                <a:cs typeface="Arial" pitchFamily="34" charset="0"/>
              </a:rPr>
              <a:t>(COMSOL)</a:t>
            </a:r>
            <a:endParaRPr lang="ja-JP" altLang="en-US" sz="12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87181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3"/>
          <p:cNvGrpSpPr/>
          <p:nvPr/>
        </p:nvGrpSpPr>
        <p:grpSpPr>
          <a:xfrm>
            <a:off x="5004048" y="1607775"/>
            <a:ext cx="4078461" cy="4341505"/>
            <a:chOff x="235026" y="149017"/>
            <a:chExt cx="5800477" cy="6174583"/>
          </a:xfrm>
        </p:grpSpPr>
        <p:pic>
          <p:nvPicPr>
            <p:cNvPr id="190" name="pasted-image.pdf"/>
            <p:cNvPicPr/>
            <p:nvPr/>
          </p:nvPicPr>
          <p:blipFill>
            <a:blip r:embed="rId3">
              <a:extLst/>
            </a:blip>
            <a:stretch>
              <a:fillRect/>
            </a:stretch>
          </p:blipFill>
          <p:spPr>
            <a:xfrm>
              <a:off x="235026" y="184663"/>
              <a:ext cx="5800477" cy="6138937"/>
            </a:xfrm>
            <a:prstGeom prst="rect">
              <a:avLst/>
            </a:prstGeom>
            <a:ln w="12700" cap="flat">
              <a:noFill/>
              <a:miter lim="400000"/>
            </a:ln>
            <a:effectLst/>
          </p:spPr>
        </p:pic>
        <p:sp>
          <p:nvSpPr>
            <p:cNvPr id="191" name="Shape 191"/>
            <p:cNvSpPr/>
            <p:nvPr/>
          </p:nvSpPr>
          <p:spPr>
            <a:xfrm>
              <a:off x="4671508" y="5543529"/>
              <a:ext cx="1216720" cy="329577"/>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1700"/>
              </a:lvl1pPr>
            </a:lstStyle>
            <a:p>
              <a:pPr algn="ctr" defTabSz="410688" fontAlgn="auto">
                <a:spcBef>
                  <a:spcPts val="0"/>
                </a:spcBef>
                <a:spcAft>
                  <a:spcPts val="0"/>
                </a:spcAft>
                <a:defRPr sz="1800"/>
              </a:pPr>
              <a:r>
                <a:rPr kumimoji="0" sz="1300" kern="0" dirty="0">
                  <a:solidFill>
                    <a:sysClr val="windowText" lastClr="000000"/>
                  </a:solidFill>
                  <a:latin typeface="ヒラギノ角ゴ Pro W3"/>
                  <a:sym typeface="ヒラギノ角ゴ Pro W3"/>
                </a:rPr>
                <a:t>k </a:t>
              </a:r>
              <a:r>
                <a:rPr kumimoji="0" sz="1300" kern="0" dirty="0" smtClean="0">
                  <a:solidFill>
                    <a:sysClr val="windowText" lastClr="000000"/>
                  </a:solidFill>
                  <a:latin typeface="ヒラギノ角ゴ Pro W3"/>
                  <a:sym typeface="ヒラギノ角ゴ Pro W3"/>
                </a:rPr>
                <a:t>[m</a:t>
              </a:r>
              <a:r>
                <a:rPr kumimoji="0" lang="en-US" sz="1300" kern="0" baseline="30000" dirty="0" smtClean="0">
                  <a:solidFill>
                    <a:sysClr val="windowText" lastClr="000000"/>
                  </a:solidFill>
                  <a:latin typeface="ヒラギノ角ゴ Pro W3"/>
                  <a:sym typeface="ヒラギノ角ゴ Pro W3"/>
                </a:rPr>
                <a:t>-1</a:t>
              </a:r>
              <a:r>
                <a:rPr kumimoji="0" sz="1300" kern="0" dirty="0" smtClean="0">
                  <a:solidFill>
                    <a:sysClr val="windowText" lastClr="000000"/>
                  </a:solidFill>
                  <a:latin typeface="ヒラギノ角ゴ Pro W3"/>
                  <a:sym typeface="ヒラギノ角ゴ Pro W3"/>
                </a:rPr>
                <a:t>]</a:t>
              </a:r>
              <a:endParaRPr kumimoji="0" sz="1300" kern="0" dirty="0">
                <a:solidFill>
                  <a:sysClr val="windowText" lastClr="000000"/>
                </a:solidFill>
                <a:latin typeface="ヒラギノ角ゴ Pro W3"/>
                <a:sym typeface="ヒラギノ角ゴ Pro W3"/>
              </a:endParaRPr>
            </a:p>
          </p:txBody>
        </p:sp>
        <p:sp>
          <p:nvSpPr>
            <p:cNvPr id="192" name="Shape 192"/>
            <p:cNvSpPr/>
            <p:nvPr/>
          </p:nvSpPr>
          <p:spPr>
            <a:xfrm>
              <a:off x="1164119" y="149017"/>
              <a:ext cx="910423" cy="5486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ctr" defTabSz="410688" fontAlgn="auto">
                <a:spcBef>
                  <a:spcPts val="0"/>
                </a:spcBef>
                <a:spcAft>
                  <a:spcPts val="0"/>
                </a:spcAft>
                <a:defRPr sz="1800"/>
              </a:pPr>
              <a:r>
                <a:rPr kumimoji="0" sz="1800" kern="0" dirty="0">
                  <a:solidFill>
                    <a:sysClr val="windowText" lastClr="000000"/>
                  </a:solidFill>
                  <a:latin typeface="ヒラギノ角ゴ Pro W3"/>
                  <a:sym typeface="ヒラギノ角ゴ Pro W3"/>
                </a:rPr>
                <a:t>|E</a:t>
              </a:r>
              <a:r>
                <a:rPr kumimoji="0" sz="1800" kern="0" baseline="-5999" dirty="0">
                  <a:solidFill>
                    <a:sysClr val="windowText" lastClr="000000"/>
                  </a:solidFill>
                  <a:latin typeface="ヒラギノ角ゴ Pro W3"/>
                  <a:sym typeface="ヒラギノ角ゴ Pro W3"/>
                </a:rPr>
                <a:t>k</a:t>
              </a:r>
              <a:r>
                <a:rPr kumimoji="0" sz="1800" kern="0" dirty="0">
                  <a:solidFill>
                    <a:sysClr val="windowText" lastClr="000000"/>
                  </a:solidFill>
                  <a:latin typeface="ヒラギノ角ゴ Pro W3"/>
                  <a:sym typeface="ヒラギノ角ゴ Pro W3"/>
                </a:rPr>
                <a:t>|</a:t>
              </a:r>
              <a:r>
                <a:rPr kumimoji="0" sz="1800" kern="0" baseline="31999" dirty="0">
                  <a:solidFill>
                    <a:sysClr val="windowText" lastClr="000000"/>
                  </a:solidFill>
                  <a:latin typeface="ヒラギノ角ゴ Pro W3"/>
                  <a:sym typeface="ヒラギノ角ゴ Pro W3"/>
                </a:rPr>
                <a:t>2</a:t>
              </a:r>
            </a:p>
          </p:txBody>
        </p:sp>
      </p:grpSp>
      <p:pic>
        <p:nvPicPr>
          <p:cNvPr id="194" name="スクリーンショット 2013-10-01 2.13.15.pdf"/>
          <p:cNvPicPr/>
          <p:nvPr/>
        </p:nvPicPr>
        <p:blipFill>
          <a:blip r:embed="rId4">
            <a:extLst/>
          </a:blip>
          <a:srcRect l="12339" t="42543" r="17221" b="29410"/>
          <a:stretch>
            <a:fillRect/>
          </a:stretch>
        </p:blipFill>
        <p:spPr>
          <a:xfrm>
            <a:off x="202957" y="3172607"/>
            <a:ext cx="4444522" cy="1100590"/>
          </a:xfrm>
          <a:prstGeom prst="rect">
            <a:avLst/>
          </a:prstGeom>
          <a:ln w="12700">
            <a:miter lim="400000"/>
          </a:ln>
        </p:spPr>
      </p:pic>
      <p:pic>
        <p:nvPicPr>
          <p:cNvPr id="197" name="スクリーンショット 2013-10-03 3.10.04.pdf"/>
          <p:cNvPicPr/>
          <p:nvPr/>
        </p:nvPicPr>
        <p:blipFill>
          <a:blip r:embed="rId5">
            <a:extLst/>
          </a:blip>
          <a:srcRect l="12041" t="50321" r="14086" b="18863"/>
          <a:stretch>
            <a:fillRect/>
          </a:stretch>
        </p:blipFill>
        <p:spPr>
          <a:xfrm>
            <a:off x="205185" y="4584982"/>
            <a:ext cx="4222799" cy="959205"/>
          </a:xfrm>
          <a:prstGeom prst="rect">
            <a:avLst/>
          </a:prstGeom>
          <a:ln w="12700">
            <a:miter lim="400000"/>
          </a:ln>
        </p:spPr>
      </p:pic>
      <p:pic>
        <p:nvPicPr>
          <p:cNvPr id="198" name="スクリーンショット 2013-09-12 18.44.16.pdf"/>
          <p:cNvPicPr/>
          <p:nvPr/>
        </p:nvPicPr>
        <p:blipFill>
          <a:blip r:embed="rId6">
            <a:extLst/>
          </a:blip>
          <a:srcRect l="14658" t="45936" r="20601" b="24350"/>
          <a:stretch>
            <a:fillRect/>
          </a:stretch>
        </p:blipFill>
        <p:spPr>
          <a:xfrm>
            <a:off x="232912" y="1653138"/>
            <a:ext cx="4338429" cy="1199798"/>
          </a:xfrm>
          <a:prstGeom prst="rect">
            <a:avLst/>
          </a:prstGeom>
          <a:ln w="12700">
            <a:miter lim="400000"/>
          </a:ln>
        </p:spPr>
      </p:pic>
      <p:sp>
        <p:nvSpPr>
          <p:cNvPr id="201" name="Shape 201"/>
          <p:cNvSpPr/>
          <p:nvPr/>
        </p:nvSpPr>
        <p:spPr>
          <a:xfrm>
            <a:off x="122212" y="6237312"/>
            <a:ext cx="8914284" cy="318341"/>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3300"/>
            </a:lvl1pPr>
          </a:lstStyle>
          <a:p>
            <a:pPr algn="ctr" defTabSz="410688" fontAlgn="auto">
              <a:spcBef>
                <a:spcPts val="0"/>
              </a:spcBef>
              <a:spcAft>
                <a:spcPts val="0"/>
              </a:spcAft>
              <a:defRPr sz="1800"/>
            </a:pPr>
            <a:r>
              <a:rPr kumimoji="0" sz="1600" kern="0" dirty="0" smtClean="0">
                <a:solidFill>
                  <a:sysClr val="windowText" lastClr="000000"/>
                </a:solidFill>
                <a:latin typeface="ヒラギノ角ゴ Pro W3"/>
                <a:sym typeface="ヒラギノ角ゴ Pro W3"/>
              </a:rPr>
              <a:t>・</a:t>
            </a:r>
            <a:r>
              <a:rPr kumimoji="0" lang="en-US" sz="1600" kern="0" dirty="0" smtClean="0">
                <a:solidFill>
                  <a:sysClr val="windowText" lastClr="000000"/>
                </a:solidFill>
                <a:latin typeface="ヒラギノ角ゴ Pro W3"/>
                <a:sym typeface="ヒラギノ角ゴ Pro W3"/>
              </a:rPr>
              <a:t> Wavenumber spectrum deteriorates in the presence of plasma (depends on antenna-plasma distance)</a:t>
            </a:r>
            <a:endParaRPr kumimoji="0" sz="1600" kern="0" dirty="0">
              <a:solidFill>
                <a:sysClr val="windowText" lastClr="000000"/>
              </a:solidFill>
              <a:latin typeface="ヒラギノ角ゴ Pro W3"/>
              <a:sym typeface="ヒラギノ角ゴ Pro W3"/>
            </a:endParaRPr>
          </a:p>
        </p:txBody>
      </p:sp>
      <p:sp>
        <p:nvSpPr>
          <p:cNvPr id="203" name="Shape 203"/>
          <p:cNvSpPr/>
          <p:nvPr/>
        </p:nvSpPr>
        <p:spPr>
          <a:xfrm flipV="1">
            <a:off x="130413" y="6093295"/>
            <a:ext cx="3638078" cy="1"/>
          </a:xfrm>
          <a:prstGeom prst="line">
            <a:avLst/>
          </a:prstGeom>
          <a:ln w="38100">
            <a:solidFill/>
            <a:miter lim="400000"/>
            <a:tailEnd type="triangle"/>
          </a:ln>
        </p:spPr>
        <p:txBody>
          <a:bodyPr lIns="0" tIns="0" rIns="0" bIns="0"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04" name="Shape 204"/>
          <p:cNvSpPr/>
          <p:nvPr/>
        </p:nvSpPr>
        <p:spPr>
          <a:xfrm flipH="1" flipV="1">
            <a:off x="125283" y="5546638"/>
            <a:ext cx="1" cy="541522"/>
          </a:xfrm>
          <a:prstGeom prst="line">
            <a:avLst/>
          </a:prstGeom>
          <a:ln w="38100">
            <a:solidFill/>
            <a:miter lim="400000"/>
            <a:tailEnd type="triangle"/>
          </a:ln>
        </p:spPr>
        <p:txBody>
          <a:bodyPr lIns="0" tIns="0" rIns="0" bIns="0"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05" name="Shape 205"/>
          <p:cNvSpPr/>
          <p:nvPr/>
        </p:nvSpPr>
        <p:spPr>
          <a:xfrm>
            <a:off x="3846864" y="5893122"/>
            <a:ext cx="149072" cy="272182"/>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2300"/>
            </a:lvl1pPr>
          </a:lstStyle>
          <a:p>
            <a:pPr algn="ctr" defTabSz="410688" fontAlgn="auto">
              <a:spcBef>
                <a:spcPts val="0"/>
              </a:spcBef>
              <a:spcAft>
                <a:spcPts val="0"/>
              </a:spcAft>
              <a:defRPr sz="1800"/>
            </a:pPr>
            <a:r>
              <a:rPr kumimoji="0" sz="1300" kern="0" dirty="0">
                <a:solidFill>
                  <a:sysClr val="windowText" lastClr="000000"/>
                </a:solidFill>
                <a:latin typeface="ヒラギノ角ゴ Pro W3"/>
                <a:sym typeface="ヒラギノ角ゴ Pro W3"/>
              </a:rPr>
              <a:t>z</a:t>
            </a:r>
          </a:p>
        </p:txBody>
      </p:sp>
      <p:sp>
        <p:nvSpPr>
          <p:cNvPr id="206" name="Shape 206"/>
          <p:cNvSpPr/>
          <p:nvPr/>
        </p:nvSpPr>
        <p:spPr>
          <a:xfrm>
            <a:off x="-108520" y="5229200"/>
            <a:ext cx="491134" cy="272182"/>
          </a:xfrm>
          <a:prstGeom prst="rect">
            <a:avLst/>
          </a:prstGeom>
          <a:ln w="12700">
            <a:miter lim="400000"/>
          </a:ln>
          <a:extLst>
            <a:ext uri="{C572A759-6A51-4108-AA02-DFA0A04FC94B}">
              <ma14:wrappingTextBoxFlag xmlns="" xmlns:ma14="http://schemas.microsoft.com/office/mac/drawingml/2011/main" val="1"/>
            </a:ext>
          </a:extLst>
        </p:spPr>
        <p:txBody>
          <a:bodyPr lIns="35711" tIns="35711" rIns="35711" bIns="35711" anchor="ctr">
            <a:spAutoFit/>
          </a:bodyPr>
          <a:lstStyle>
            <a:lvl1pPr>
              <a:defRPr sz="2300"/>
            </a:lvl1pPr>
          </a:lstStyle>
          <a:p>
            <a:pPr algn="ctr" defTabSz="410688" fontAlgn="auto">
              <a:spcBef>
                <a:spcPts val="0"/>
              </a:spcBef>
              <a:spcAft>
                <a:spcPts val="0"/>
              </a:spcAft>
              <a:defRPr sz="1800"/>
            </a:pPr>
            <a:r>
              <a:rPr kumimoji="0" sz="1300" kern="0" dirty="0">
                <a:solidFill>
                  <a:sysClr val="windowText" lastClr="000000"/>
                </a:solidFill>
                <a:latin typeface="ヒラギノ角ゴ Pro W3"/>
                <a:sym typeface="ヒラギノ角ゴ Pro W3"/>
              </a:rPr>
              <a:t>x</a:t>
            </a:r>
          </a:p>
        </p:txBody>
      </p:sp>
      <p:sp>
        <p:nvSpPr>
          <p:cNvPr id="207" name="Shape 207"/>
          <p:cNvSpPr/>
          <p:nvPr/>
        </p:nvSpPr>
        <p:spPr>
          <a:xfrm>
            <a:off x="1771642" y="1310459"/>
            <a:ext cx="2753943" cy="318341"/>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p>
            <a:pPr algn="ctr" defTabSz="410688" fontAlgn="auto">
              <a:spcBef>
                <a:spcPts val="0"/>
              </a:spcBef>
              <a:spcAft>
                <a:spcPts val="0"/>
              </a:spcAft>
              <a:defRPr sz="1800"/>
            </a:pPr>
            <a:r>
              <a:rPr kumimoji="0" sz="1600" kern="0" dirty="0" err="1" smtClean="0">
                <a:solidFill>
                  <a:sysClr val="windowText" lastClr="000000"/>
                </a:solidFill>
                <a:latin typeface="ヒラギノ角ゴ Pro W3"/>
                <a:sym typeface="ヒラギノ角ゴ Pro W3"/>
              </a:rPr>
              <a:t>E</a:t>
            </a:r>
            <a:r>
              <a:rPr kumimoji="0" sz="1600" kern="0" baseline="-5999" dirty="0" err="1" smtClean="0">
                <a:solidFill>
                  <a:sysClr val="windowText" lastClr="000000"/>
                </a:solidFill>
                <a:latin typeface="ヒラギノ角ゴ Pro W3"/>
                <a:sym typeface="ヒラギノ角ゴ Pro W3"/>
              </a:rPr>
              <a:t>z</a:t>
            </a:r>
            <a:r>
              <a:rPr kumimoji="0" lang="en-US" sz="1600" kern="0" dirty="0" smtClean="0">
                <a:solidFill>
                  <a:sysClr val="windowText" lastClr="000000"/>
                </a:solidFill>
                <a:latin typeface="ヒラギノ角ゴ Pro W3"/>
                <a:sym typeface="ヒラギノ角ゴ Pro W3"/>
              </a:rPr>
              <a:t> (red: positive, blue: negative)</a:t>
            </a:r>
            <a:endParaRPr kumimoji="0" sz="1600" kern="0" dirty="0">
              <a:solidFill>
                <a:sysClr val="windowText" lastClr="000000"/>
              </a:solidFill>
              <a:latin typeface="ヒラギノ角ゴ Pro W3"/>
              <a:sym typeface="ヒラギノ角ゴ Pro W3"/>
            </a:endParaRPr>
          </a:p>
        </p:txBody>
      </p:sp>
      <p:sp>
        <p:nvSpPr>
          <p:cNvPr id="208" name="Shape 208"/>
          <p:cNvSpPr/>
          <p:nvPr/>
        </p:nvSpPr>
        <p:spPr>
          <a:xfrm flipV="1">
            <a:off x="4621580" y="1645764"/>
            <a:ext cx="0" cy="1063155"/>
          </a:xfrm>
          <a:prstGeom prst="line">
            <a:avLst/>
          </a:prstGeom>
          <a:ln w="25400">
            <a:solidFill/>
            <a:miter lim="400000"/>
            <a:headEnd type="triangle"/>
            <a:tailEnd type="triangle"/>
          </a:ln>
        </p:spPr>
        <p:txBody>
          <a:bodyPr lIns="35711" tIns="35711" rIns="35711" bIns="35711"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09" name="Shape 209"/>
          <p:cNvSpPr/>
          <p:nvPr/>
        </p:nvSpPr>
        <p:spPr>
          <a:xfrm flipV="1">
            <a:off x="4698592" y="3086472"/>
            <a:ext cx="1" cy="660817"/>
          </a:xfrm>
          <a:prstGeom prst="line">
            <a:avLst/>
          </a:prstGeom>
          <a:ln w="25400">
            <a:solidFill/>
            <a:miter lim="400000"/>
            <a:headEnd type="triangle"/>
            <a:tailEnd type="triangle"/>
          </a:ln>
        </p:spPr>
        <p:txBody>
          <a:bodyPr lIns="35711" tIns="35711" rIns="35711" bIns="35711"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10" name="Shape 210"/>
          <p:cNvSpPr/>
          <p:nvPr/>
        </p:nvSpPr>
        <p:spPr>
          <a:xfrm flipV="1">
            <a:off x="4474018" y="4549861"/>
            <a:ext cx="1" cy="446485"/>
          </a:xfrm>
          <a:prstGeom prst="line">
            <a:avLst/>
          </a:prstGeom>
          <a:ln w="25400">
            <a:solidFill/>
            <a:miter lim="400000"/>
            <a:headEnd type="triangle"/>
            <a:tailEnd type="triangle"/>
          </a:ln>
        </p:spPr>
        <p:txBody>
          <a:bodyPr lIns="35711" tIns="35711" rIns="35711" bIns="35711"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11" name="Shape 211"/>
          <p:cNvSpPr/>
          <p:nvPr/>
        </p:nvSpPr>
        <p:spPr>
          <a:xfrm rot="5388338">
            <a:off x="4362026" y="1950762"/>
            <a:ext cx="809501" cy="349118"/>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1800"/>
            </a:lvl1pPr>
          </a:lstStyle>
          <a:p>
            <a:pPr algn="ctr" defTabSz="410688" fontAlgn="auto">
              <a:spcBef>
                <a:spcPts val="0"/>
              </a:spcBef>
              <a:spcAft>
                <a:spcPts val="0"/>
              </a:spcAft>
            </a:pPr>
            <a:r>
              <a:rPr kumimoji="0" kern="0">
                <a:solidFill>
                  <a:sysClr val="windowText" lastClr="000000"/>
                </a:solidFill>
                <a:latin typeface="ヒラギノ角ゴ Pro W3"/>
                <a:sym typeface="ヒラギノ角ゴ Pro W3"/>
              </a:rPr>
              <a:t>vacuum</a:t>
            </a:r>
          </a:p>
        </p:txBody>
      </p:sp>
      <p:sp>
        <p:nvSpPr>
          <p:cNvPr id="212" name="Shape 212"/>
          <p:cNvSpPr/>
          <p:nvPr/>
        </p:nvSpPr>
        <p:spPr>
          <a:xfrm rot="5388338">
            <a:off x="4448959" y="4001228"/>
            <a:ext cx="809501" cy="349118"/>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1800"/>
            </a:lvl1pPr>
          </a:lstStyle>
          <a:p>
            <a:pPr algn="ctr" defTabSz="410688" fontAlgn="auto">
              <a:spcBef>
                <a:spcPts val="0"/>
              </a:spcBef>
              <a:spcAft>
                <a:spcPts val="0"/>
              </a:spcAft>
            </a:pPr>
            <a:r>
              <a:rPr kumimoji="0" kern="0" dirty="0">
                <a:solidFill>
                  <a:sysClr val="windowText" lastClr="000000"/>
                </a:solidFill>
                <a:latin typeface="ヒラギノ角ゴ Pro W3"/>
                <a:sym typeface="ヒラギノ角ゴ Pro W3"/>
              </a:rPr>
              <a:t>vacuum</a:t>
            </a:r>
          </a:p>
        </p:txBody>
      </p:sp>
      <p:sp>
        <p:nvSpPr>
          <p:cNvPr id="213" name="Shape 213"/>
          <p:cNvSpPr/>
          <p:nvPr/>
        </p:nvSpPr>
        <p:spPr>
          <a:xfrm rot="5388338">
            <a:off x="4488329" y="3176405"/>
            <a:ext cx="730954" cy="349118"/>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1800"/>
            </a:lvl1pPr>
          </a:lstStyle>
          <a:p>
            <a:pPr algn="ctr" defTabSz="410688" fontAlgn="auto">
              <a:spcBef>
                <a:spcPts val="0"/>
              </a:spcBef>
              <a:spcAft>
                <a:spcPts val="0"/>
              </a:spcAft>
            </a:pPr>
            <a:r>
              <a:rPr kumimoji="0" kern="0" dirty="0">
                <a:solidFill>
                  <a:sysClr val="windowText" lastClr="000000"/>
                </a:solidFill>
                <a:latin typeface="ヒラギノ角ゴ Pro W3"/>
                <a:sym typeface="ヒラギノ角ゴ Pro W3"/>
              </a:rPr>
              <a:t>plasma</a:t>
            </a:r>
          </a:p>
        </p:txBody>
      </p:sp>
      <p:sp>
        <p:nvSpPr>
          <p:cNvPr id="214" name="Shape 214"/>
          <p:cNvSpPr/>
          <p:nvPr/>
        </p:nvSpPr>
        <p:spPr>
          <a:xfrm flipV="1">
            <a:off x="4691933" y="3814059"/>
            <a:ext cx="1" cy="370582"/>
          </a:xfrm>
          <a:prstGeom prst="line">
            <a:avLst/>
          </a:prstGeom>
          <a:ln w="25400">
            <a:solidFill/>
            <a:miter lim="400000"/>
            <a:headEnd type="triangle"/>
            <a:tailEnd type="triangle"/>
          </a:ln>
        </p:spPr>
        <p:txBody>
          <a:bodyPr lIns="35711" tIns="35711" rIns="35711" bIns="35711"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15" name="Shape 215"/>
          <p:cNvSpPr/>
          <p:nvPr/>
        </p:nvSpPr>
        <p:spPr>
          <a:xfrm rot="5388338">
            <a:off x="4254446" y="4484605"/>
            <a:ext cx="730954" cy="349118"/>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1800"/>
            </a:lvl1pPr>
          </a:lstStyle>
          <a:p>
            <a:pPr algn="ctr" defTabSz="410688" fontAlgn="auto">
              <a:spcBef>
                <a:spcPts val="0"/>
              </a:spcBef>
              <a:spcAft>
                <a:spcPts val="0"/>
              </a:spcAft>
            </a:pPr>
            <a:r>
              <a:rPr kumimoji="0" kern="0" dirty="0">
                <a:solidFill>
                  <a:sysClr val="windowText" lastClr="000000"/>
                </a:solidFill>
                <a:latin typeface="ヒラギノ角ゴ Pro W3"/>
                <a:sym typeface="ヒラギノ角ゴ Pro W3"/>
              </a:rPr>
              <a:t>plasma</a:t>
            </a:r>
          </a:p>
        </p:txBody>
      </p:sp>
      <p:sp>
        <p:nvSpPr>
          <p:cNvPr id="216" name="Shape 216"/>
          <p:cNvSpPr/>
          <p:nvPr/>
        </p:nvSpPr>
        <p:spPr>
          <a:xfrm flipV="1">
            <a:off x="4466700" y="5022657"/>
            <a:ext cx="1" cy="422567"/>
          </a:xfrm>
          <a:prstGeom prst="line">
            <a:avLst/>
          </a:prstGeom>
          <a:ln w="25400">
            <a:solidFill/>
            <a:miter lim="400000"/>
            <a:headEnd type="triangle"/>
            <a:tailEnd type="triangle"/>
          </a:ln>
        </p:spPr>
        <p:txBody>
          <a:bodyPr lIns="35711" tIns="35711" rIns="35711" bIns="35711"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17" name="Shape 217"/>
          <p:cNvSpPr/>
          <p:nvPr/>
        </p:nvSpPr>
        <p:spPr>
          <a:xfrm rot="5388338">
            <a:off x="4199165" y="5297372"/>
            <a:ext cx="809501" cy="349118"/>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1800"/>
            </a:lvl1pPr>
          </a:lstStyle>
          <a:p>
            <a:pPr algn="ctr" defTabSz="410688" fontAlgn="auto">
              <a:spcBef>
                <a:spcPts val="0"/>
              </a:spcBef>
              <a:spcAft>
                <a:spcPts val="0"/>
              </a:spcAft>
            </a:pPr>
            <a:r>
              <a:rPr kumimoji="0" kern="0" dirty="0">
                <a:solidFill>
                  <a:sysClr val="windowText" lastClr="000000"/>
                </a:solidFill>
                <a:latin typeface="ヒラギノ角ゴ Pro W3"/>
                <a:sym typeface="ヒラギノ角ゴ Pro W3"/>
              </a:rPr>
              <a:t>vacuum</a:t>
            </a:r>
          </a:p>
        </p:txBody>
      </p:sp>
      <p:sp>
        <p:nvSpPr>
          <p:cNvPr id="218" name="Shape 218"/>
          <p:cNvSpPr/>
          <p:nvPr/>
        </p:nvSpPr>
        <p:spPr>
          <a:xfrm>
            <a:off x="40367" y="3767539"/>
            <a:ext cx="4704060" cy="1"/>
          </a:xfrm>
          <a:prstGeom prst="line">
            <a:avLst/>
          </a:prstGeom>
          <a:ln w="38100">
            <a:solidFill>
              <a:srgbClr val="FF2600"/>
            </a:solidFill>
            <a:custDash>
              <a:ds d="200000" sp="200000"/>
            </a:custDash>
            <a:miter lim="400000"/>
          </a:ln>
        </p:spPr>
        <p:txBody>
          <a:bodyPr lIns="0" tIns="0" rIns="0" bIns="0"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19" name="Shape 219"/>
          <p:cNvSpPr/>
          <p:nvPr/>
        </p:nvSpPr>
        <p:spPr>
          <a:xfrm>
            <a:off x="35496" y="5001923"/>
            <a:ext cx="4570115" cy="1"/>
          </a:xfrm>
          <a:prstGeom prst="line">
            <a:avLst/>
          </a:prstGeom>
          <a:ln w="38100">
            <a:solidFill>
              <a:srgbClr val="FF2600"/>
            </a:solidFill>
            <a:custDash>
              <a:ds d="200000" sp="200000"/>
            </a:custDash>
            <a:miter lim="400000"/>
          </a:ln>
        </p:spPr>
        <p:txBody>
          <a:bodyPr lIns="0" tIns="0" rIns="0" bIns="0" anchor="ctr"/>
          <a:lstStyle/>
          <a:p>
            <a:pPr algn="ctr" defTabSz="410688"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kumimoji="0" sz="2800" kern="0">
              <a:solidFill>
                <a:srgbClr val="FFFFFF"/>
              </a:solidFill>
              <a:effectLst>
                <a:outerShdw blurRad="38100" dist="12700" dir="5400000" rotWithShape="0">
                  <a:srgbClr val="000000">
                    <a:alpha val="50000"/>
                  </a:srgbClr>
                </a:outerShdw>
              </a:effectLst>
              <a:latin typeface="ヒラギノ角ゴ Pro W3"/>
              <a:sym typeface="ヒラギノ角ゴ Pro W3"/>
            </a:endParaRPr>
          </a:p>
        </p:txBody>
      </p:sp>
      <p:sp>
        <p:nvSpPr>
          <p:cNvPr id="220" name="Shape 220"/>
          <p:cNvSpPr/>
          <p:nvPr/>
        </p:nvSpPr>
        <p:spPr>
          <a:xfrm>
            <a:off x="784241" y="1022427"/>
            <a:ext cx="2805240" cy="318341"/>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2200"/>
            </a:lvl1pPr>
          </a:lstStyle>
          <a:p>
            <a:pPr algn="ctr" defTabSz="410688" fontAlgn="auto">
              <a:spcBef>
                <a:spcPts val="0"/>
              </a:spcBef>
              <a:spcAft>
                <a:spcPts val="0"/>
              </a:spcAft>
              <a:defRPr sz="1800"/>
            </a:pPr>
            <a:r>
              <a:rPr kumimoji="0" lang="en-US" sz="1600" kern="0" dirty="0" smtClean="0">
                <a:solidFill>
                  <a:sysClr val="windowText" lastClr="000000"/>
                </a:solidFill>
                <a:latin typeface="ヒラギノ角ゴ Pro W3"/>
                <a:sym typeface="ヒラギノ角ゴ Pro W3"/>
              </a:rPr>
              <a:t>Antenna </a:t>
            </a:r>
            <a:r>
              <a:rPr kumimoji="0" lang="en-US" sz="1600" kern="0" dirty="0" err="1" smtClean="0">
                <a:solidFill>
                  <a:sysClr val="windowText" lastClr="000000"/>
                </a:solidFill>
                <a:latin typeface="ヒラギノ角ゴ Pro W3"/>
                <a:sym typeface="ヒラギノ角ゴ Pro W3"/>
              </a:rPr>
              <a:t>midplane</a:t>
            </a:r>
            <a:r>
              <a:rPr kumimoji="0" lang="en-US" sz="1600" kern="0" dirty="0" smtClean="0">
                <a:solidFill>
                  <a:sysClr val="windowText" lastClr="000000"/>
                </a:solidFill>
                <a:latin typeface="ヒラギノ角ゴ Pro W3"/>
                <a:sym typeface="ヒラギノ角ゴ Pro W3"/>
              </a:rPr>
              <a:t> cross section</a:t>
            </a:r>
            <a:endParaRPr kumimoji="0" sz="1600" kern="0" dirty="0">
              <a:solidFill>
                <a:sysClr val="windowText" lastClr="000000"/>
              </a:solidFill>
              <a:latin typeface="ヒラギノ角ゴ Pro W3"/>
              <a:sym typeface="ヒラギノ角ゴ Pro W3"/>
            </a:endParaRPr>
          </a:p>
        </p:txBody>
      </p:sp>
      <p:sp>
        <p:nvSpPr>
          <p:cNvPr id="221" name="Shape 221"/>
          <p:cNvSpPr/>
          <p:nvPr/>
        </p:nvSpPr>
        <p:spPr>
          <a:xfrm>
            <a:off x="4841068" y="1023008"/>
            <a:ext cx="4140551" cy="533784"/>
          </a:xfrm>
          <a:prstGeom prst="rect">
            <a:avLst/>
          </a:prstGeom>
          <a:ln w="12700">
            <a:miter lim="400000"/>
          </a:ln>
          <a:extLst>
            <a:ext uri="{C572A759-6A51-4108-AA02-DFA0A04FC94B}">
              <ma14:wrappingTextBoxFlag xmlns="" xmlns:ma14="http://schemas.microsoft.com/office/mac/drawingml/2011/main" val="1"/>
            </a:ext>
          </a:extLst>
        </p:spPr>
        <p:txBody>
          <a:bodyPr lIns="35711" tIns="35711" rIns="35711" bIns="35711" anchor="ctr">
            <a:spAutoFit/>
          </a:bodyPr>
          <a:lstStyle/>
          <a:p>
            <a:pPr algn="ctr" defTabSz="410688" fontAlgn="auto">
              <a:spcBef>
                <a:spcPts val="0"/>
              </a:spcBef>
              <a:spcAft>
                <a:spcPts val="0"/>
              </a:spcAft>
              <a:defRPr sz="1800"/>
            </a:pPr>
            <a:r>
              <a:rPr kumimoji="0" lang="en-US" sz="1500" kern="0" dirty="0" smtClean="0">
                <a:solidFill>
                  <a:sysClr val="windowText" lastClr="000000"/>
                </a:solidFill>
                <a:latin typeface="ヒラギノ角ゴ Pro W3"/>
                <a:sym typeface="ヒラギノ角ゴ Pro W3"/>
              </a:rPr>
              <a:t>Wavenumber spectra</a:t>
            </a:r>
          </a:p>
          <a:p>
            <a:pPr algn="ctr" defTabSz="410688" fontAlgn="auto">
              <a:spcBef>
                <a:spcPts val="0"/>
              </a:spcBef>
              <a:spcAft>
                <a:spcPts val="0"/>
              </a:spcAft>
              <a:defRPr sz="1800"/>
            </a:pPr>
            <a:r>
              <a:rPr kumimoji="0" lang="en-US" sz="1500" kern="0" dirty="0" smtClean="0">
                <a:solidFill>
                  <a:sysClr val="windowText" lastClr="000000"/>
                </a:solidFill>
                <a:latin typeface="ヒラギノ角ゴ Pro W3"/>
                <a:sym typeface="ヒラギノ角ゴ Pro W3"/>
              </a:rPr>
              <a:t>Fourier transform of </a:t>
            </a:r>
            <a:r>
              <a:rPr kumimoji="0" sz="1500" kern="0" dirty="0" err="1" smtClean="0">
                <a:solidFill>
                  <a:sysClr val="windowText" lastClr="000000"/>
                </a:solidFill>
                <a:latin typeface="ヒラギノ角ゴ Pro W3"/>
                <a:sym typeface="ヒラギノ角ゴ Pro W3"/>
              </a:rPr>
              <a:t>E</a:t>
            </a:r>
            <a:r>
              <a:rPr kumimoji="0" sz="1500" kern="0" baseline="-5999" dirty="0" err="1" smtClean="0">
                <a:solidFill>
                  <a:sysClr val="windowText" lastClr="000000"/>
                </a:solidFill>
                <a:latin typeface="ヒラギノ角ゴ Pro W3"/>
                <a:sym typeface="ヒラギノ角ゴ Pro W3"/>
              </a:rPr>
              <a:t>z</a:t>
            </a:r>
            <a:r>
              <a:rPr kumimoji="0" sz="1500" kern="0" dirty="0" smtClean="0">
                <a:solidFill>
                  <a:sysClr val="windowText" lastClr="000000"/>
                </a:solidFill>
                <a:latin typeface="ヒラギノ角ゴ Pro W3"/>
                <a:sym typeface="ヒラギノ角ゴ Pro W3"/>
              </a:rPr>
              <a:t>(z)</a:t>
            </a:r>
            <a:r>
              <a:rPr kumimoji="0" lang="en-US" sz="1500" kern="0" dirty="0" smtClean="0">
                <a:solidFill>
                  <a:sysClr val="windowText" lastClr="000000"/>
                </a:solidFill>
                <a:latin typeface="ヒラギノ角ゴ Pro W3"/>
                <a:sym typeface="ヒラギノ角ゴ Pro W3"/>
              </a:rPr>
              <a:t> </a:t>
            </a:r>
            <a:r>
              <a:rPr kumimoji="0" lang="en-US" altLang="ja-JP" sz="1500" kern="0" dirty="0">
                <a:solidFill>
                  <a:sysClr val="windowText" lastClr="000000"/>
                </a:solidFill>
                <a:latin typeface="ヒラギノ角ゴ Pro W3"/>
                <a:sym typeface="ヒラギノ角ゴ Pro W3"/>
              </a:rPr>
              <a:t>5mm in front of </a:t>
            </a:r>
            <a:r>
              <a:rPr kumimoji="0" lang="en-US" altLang="ja-JP" sz="1500" kern="0" dirty="0" smtClean="0">
                <a:solidFill>
                  <a:sysClr val="windowText" lastClr="000000"/>
                </a:solidFill>
                <a:latin typeface="ヒラギノ角ゴ Pro W3"/>
                <a:sym typeface="ヒラギノ角ゴ Pro W3"/>
              </a:rPr>
              <a:t>antenna</a:t>
            </a:r>
            <a:endParaRPr kumimoji="0" sz="1500" kern="0" dirty="0">
              <a:solidFill>
                <a:sysClr val="windowText" lastClr="000000"/>
              </a:solidFill>
              <a:latin typeface="ヒラギノ角ゴ Pro W3"/>
              <a:sym typeface="ヒラギノ角ゴ Pro W3"/>
            </a:endParaRPr>
          </a:p>
        </p:txBody>
      </p:sp>
      <p:sp>
        <p:nvSpPr>
          <p:cNvPr id="34" name="Rectangle 13"/>
          <p:cNvSpPr>
            <a:spLocks noChangeArrowheads="1"/>
          </p:cNvSpPr>
          <p:nvPr/>
        </p:nvSpPr>
        <p:spPr bwMode="auto">
          <a:xfrm>
            <a:off x="0" y="44630"/>
            <a:ext cx="9144000" cy="864095"/>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Numerical Simulation of LHW by COMSOL</a:t>
            </a:r>
          </a:p>
          <a:p>
            <a:pPr algn="ctr"/>
            <a:r>
              <a:rPr lang="en-US" altLang="ja-JP" sz="2800" dirty="0">
                <a:solidFill>
                  <a:srgbClr val="FF0000"/>
                </a:solidFill>
                <a:latin typeface="Arial" panose="020B0604020202020204" pitchFamily="34" charset="0"/>
                <a:cs typeface="Arial" pitchFamily="34" charset="0"/>
              </a:rPr>
              <a:t>(CCC Antenna)</a:t>
            </a:r>
          </a:p>
        </p:txBody>
      </p:sp>
      <p:sp>
        <p:nvSpPr>
          <p:cNvPr id="35" name="Line 7"/>
          <p:cNvSpPr>
            <a:spLocks noChangeShapeType="1"/>
          </p:cNvSpPr>
          <p:nvPr/>
        </p:nvSpPr>
        <p:spPr bwMode="auto">
          <a:xfrm flipV="1">
            <a:off x="457200" y="1014263"/>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36" name="正方形/長方形 35"/>
          <p:cNvSpPr>
            <a:spLocks noChangeArrowheads="1"/>
          </p:cNvSpPr>
          <p:nvPr/>
        </p:nvSpPr>
        <p:spPr bwMode="auto">
          <a:xfrm>
            <a:off x="7833389" y="6525344"/>
            <a:ext cx="915075"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a:t>
            </a:r>
            <a:r>
              <a:rPr lang="en-US" altLang="ja-JP" sz="1600" dirty="0" smtClean="0">
                <a:solidFill>
                  <a:srgbClr val="000000"/>
                </a:solidFill>
                <a:latin typeface="Arial" pitchFamily="34" charset="0"/>
                <a:cs typeface="Arial" pitchFamily="34" charset="0"/>
              </a:rPr>
              <a:t>. Inada</a:t>
            </a:r>
            <a:endParaRPr lang="ja-JP" altLang="en-US" sz="1600" dirty="0">
              <a:solidFill>
                <a:srgbClr val="000000"/>
              </a:solidFill>
              <a:latin typeface="Arial" pitchFamily="34" charset="0"/>
              <a:cs typeface="Arial" pitchFamily="34" charset="0"/>
            </a:endParaRPr>
          </a:p>
        </p:txBody>
      </p:sp>
      <p:sp>
        <p:nvSpPr>
          <p:cNvPr id="38" name="Shape 196"/>
          <p:cNvSpPr/>
          <p:nvPr/>
        </p:nvSpPr>
        <p:spPr>
          <a:xfrm>
            <a:off x="319203" y="1357596"/>
            <a:ext cx="629965" cy="272174"/>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2300"/>
            </a:lvl1pPr>
          </a:lstStyle>
          <a:p>
            <a:pPr algn="ctr" defTabSz="410688" fontAlgn="auto">
              <a:spcBef>
                <a:spcPts val="0"/>
              </a:spcBef>
              <a:spcAft>
                <a:spcPts val="0"/>
              </a:spcAft>
              <a:defRPr sz="1800"/>
            </a:pPr>
            <a:r>
              <a:rPr kumimoji="0" lang="en-US" sz="1300" kern="0" dirty="0" smtClean="0">
                <a:solidFill>
                  <a:sysClr val="windowText" lastClr="000000"/>
                </a:solidFill>
                <a:latin typeface="ヒラギノ角ゴ Pro W3"/>
                <a:sym typeface="ヒラギノ角ゴ Pro W3"/>
              </a:rPr>
              <a:t>Vacuum</a:t>
            </a:r>
            <a:endParaRPr kumimoji="0" sz="1300" kern="0" dirty="0">
              <a:solidFill>
                <a:sysClr val="windowText" lastClr="000000"/>
              </a:solidFill>
              <a:latin typeface="ヒラギノ角ゴ Pro W3"/>
              <a:sym typeface="ヒラギノ角ゴ Pro W3"/>
            </a:endParaRPr>
          </a:p>
        </p:txBody>
      </p:sp>
      <p:sp>
        <p:nvSpPr>
          <p:cNvPr id="39" name="Shape 199"/>
          <p:cNvSpPr/>
          <p:nvPr/>
        </p:nvSpPr>
        <p:spPr>
          <a:xfrm>
            <a:off x="270608" y="2886468"/>
            <a:ext cx="569050" cy="272174"/>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2300"/>
            </a:lvl1pPr>
          </a:lstStyle>
          <a:p>
            <a:pPr algn="ctr" defTabSz="410688" fontAlgn="auto">
              <a:spcBef>
                <a:spcPts val="0"/>
              </a:spcBef>
              <a:spcAft>
                <a:spcPts val="0"/>
              </a:spcAft>
              <a:defRPr sz="1800"/>
            </a:pPr>
            <a:r>
              <a:rPr kumimoji="0" lang="en-US" sz="1300" kern="0" dirty="0" smtClean="0">
                <a:solidFill>
                  <a:sysClr val="windowText" lastClr="000000"/>
                </a:solidFill>
                <a:latin typeface="ヒラギノ角ゴ Pro W3"/>
                <a:sym typeface="ヒラギノ角ゴ Pro W3"/>
              </a:rPr>
              <a:t>Plasma</a:t>
            </a:r>
            <a:endParaRPr kumimoji="0" sz="1300" kern="0" dirty="0">
              <a:solidFill>
                <a:sysClr val="windowText" lastClr="000000"/>
              </a:solidFill>
              <a:latin typeface="ヒラギノ角ゴ Pro W3"/>
              <a:sym typeface="ヒラギノ角ゴ Pro W3"/>
            </a:endParaRPr>
          </a:p>
        </p:txBody>
      </p:sp>
      <p:sp>
        <p:nvSpPr>
          <p:cNvPr id="40" name="Shape 200"/>
          <p:cNvSpPr/>
          <p:nvPr/>
        </p:nvSpPr>
        <p:spPr>
          <a:xfrm>
            <a:off x="263998" y="4308954"/>
            <a:ext cx="2345178" cy="272174"/>
          </a:xfrm>
          <a:prstGeom prst="rect">
            <a:avLst/>
          </a:prstGeom>
          <a:ln w="12700">
            <a:miter lim="400000"/>
          </a:ln>
          <a:extLst>
            <a:ext uri="{C572A759-6A51-4108-AA02-DFA0A04FC94B}">
              <ma14:wrappingTextBoxFlag xmlns="" xmlns:ma14="http://schemas.microsoft.com/office/mac/drawingml/2011/main" val="1"/>
            </a:ext>
          </a:extLst>
        </p:spPr>
        <p:txBody>
          <a:bodyPr wrap="none" lIns="35711" tIns="35711" rIns="35711" bIns="35711" anchor="ctr">
            <a:spAutoFit/>
          </a:bodyPr>
          <a:lstStyle>
            <a:lvl1pPr>
              <a:defRPr sz="2300"/>
            </a:lvl1pPr>
          </a:lstStyle>
          <a:p>
            <a:pPr algn="ctr" defTabSz="410688" fontAlgn="auto">
              <a:spcBef>
                <a:spcPts val="0"/>
              </a:spcBef>
              <a:spcAft>
                <a:spcPts val="0"/>
              </a:spcAft>
              <a:defRPr sz="1800"/>
            </a:pPr>
            <a:r>
              <a:rPr kumimoji="0" lang="en-US" sz="1300" kern="0" dirty="0" smtClean="0">
                <a:solidFill>
                  <a:sysClr val="windowText" lastClr="000000"/>
                </a:solidFill>
                <a:latin typeface="ヒラギノ角ゴ Pro W3"/>
                <a:sym typeface="ヒラギノ角ゴ Pro W3"/>
              </a:rPr>
              <a:t>Plasma </a:t>
            </a:r>
            <a:r>
              <a:rPr kumimoji="0" sz="1300" kern="0" dirty="0" smtClean="0">
                <a:solidFill>
                  <a:sysClr val="windowText" lastClr="000000"/>
                </a:solidFill>
                <a:latin typeface="ヒラギノ角ゴ Pro W3"/>
                <a:sym typeface="ヒラギノ角ゴ Pro W3"/>
              </a:rPr>
              <a:t>(</a:t>
            </a:r>
            <a:r>
              <a:rPr kumimoji="0" lang="en-US" sz="1300" kern="0" dirty="0" smtClean="0">
                <a:solidFill>
                  <a:sysClr val="windowText" lastClr="000000"/>
                </a:solidFill>
                <a:latin typeface="ヒラギノ角ゴ Pro W3"/>
                <a:sym typeface="ヒラギノ角ゴ Pro W3"/>
              </a:rPr>
              <a:t>with </a:t>
            </a:r>
            <a:r>
              <a:rPr kumimoji="0" sz="1300" kern="0" dirty="0" smtClean="0">
                <a:solidFill>
                  <a:sysClr val="windowText" lastClr="000000"/>
                </a:solidFill>
                <a:latin typeface="ヒラギノ角ゴ Pro W3"/>
                <a:sym typeface="ヒラギノ角ゴ Pro W3"/>
              </a:rPr>
              <a:t>20mm</a:t>
            </a:r>
            <a:r>
              <a:rPr kumimoji="0" lang="en-US" sz="1300" kern="0" dirty="0" smtClean="0">
                <a:solidFill>
                  <a:sysClr val="windowText" lastClr="000000"/>
                </a:solidFill>
                <a:latin typeface="ヒラギノ角ゴ Pro W3"/>
                <a:sym typeface="ヒラギノ角ゴ Pro W3"/>
              </a:rPr>
              <a:t> vacuum gap</a:t>
            </a:r>
            <a:r>
              <a:rPr kumimoji="0" sz="1300" kern="0" dirty="0" smtClean="0">
                <a:solidFill>
                  <a:sysClr val="windowText" lastClr="000000"/>
                </a:solidFill>
                <a:latin typeface="ヒラギノ角ゴ Pro W3"/>
                <a:sym typeface="ヒラギノ角ゴ Pro W3"/>
              </a:rPr>
              <a:t>)</a:t>
            </a:r>
            <a:endParaRPr kumimoji="0" sz="1300" kern="0" dirty="0">
              <a:solidFill>
                <a:sysClr val="windowText" lastClr="000000"/>
              </a:solidFill>
              <a:latin typeface="ヒラギノ角ゴ Pro W3"/>
              <a:sym typeface="ヒラギノ角ゴ Pro W3"/>
            </a:endParaRPr>
          </a:p>
        </p:txBody>
      </p:sp>
      <p:sp>
        <p:nvSpPr>
          <p:cNvPr id="42" name="スライド番号プレースホルダー 4"/>
          <p:cNvSpPr txBox="1">
            <a:spLocks/>
          </p:cNvSpPr>
          <p:nvPr/>
        </p:nvSpPr>
        <p:spPr>
          <a:xfrm>
            <a:off x="8686800" y="6520264"/>
            <a:ext cx="386910" cy="365125"/>
          </a:xfrm>
          <a:prstGeom prst="rect">
            <a:avLst/>
          </a:prstGeom>
        </p:spPr>
        <p:txBody>
          <a:bodyPr vert="horz" lIns="91416" tIns="45709" rIns="91416" bIns="45709" rtlCol="0" anchor="ctr"/>
          <a:lstStyle>
            <a:defPPr>
              <a:defRPr lang="ja-JP"/>
            </a:defPPr>
            <a:lvl1pPr algn="r" rtl="0" fontAlgn="base">
              <a:spcBef>
                <a:spcPct val="0"/>
              </a:spcBef>
              <a:spcAft>
                <a:spcPct val="0"/>
              </a:spcAft>
              <a:defRPr kumimoji="1" sz="1200" kern="1200">
                <a:solidFill>
                  <a:schemeClr val="tx1">
                    <a:tint val="75000"/>
                  </a:schemeClr>
                </a:solidFill>
                <a:latin typeface="Helvetica" pitchFamily="34" charset="0"/>
                <a:ea typeface="平成角ゴシック"/>
                <a:cs typeface="平成角ゴシック"/>
              </a:defRPr>
            </a:lvl1pPr>
            <a:lvl2pPr marL="456630"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2pPr>
            <a:lvl3pPr marL="913267"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3pPr>
            <a:lvl4pPr marL="136990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4pPr>
            <a:lvl5pPr marL="182653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5pPr>
            <a:lvl6pPr marL="2283166" algn="l" defTabSz="913267" rtl="0" eaLnBrk="1" latinLnBrk="0" hangingPunct="1">
              <a:defRPr kumimoji="1" sz="2000" kern="1200">
                <a:solidFill>
                  <a:schemeClr val="tx1"/>
                </a:solidFill>
                <a:latin typeface="Helvetica" pitchFamily="34" charset="0"/>
                <a:ea typeface="平成角ゴシック"/>
                <a:cs typeface="平成角ゴシック"/>
              </a:defRPr>
            </a:lvl6pPr>
            <a:lvl7pPr marL="2739802" algn="l" defTabSz="913267" rtl="0" eaLnBrk="1" latinLnBrk="0" hangingPunct="1">
              <a:defRPr kumimoji="1" sz="2000" kern="1200">
                <a:solidFill>
                  <a:schemeClr val="tx1"/>
                </a:solidFill>
                <a:latin typeface="Helvetica" pitchFamily="34" charset="0"/>
                <a:ea typeface="平成角ゴシック"/>
                <a:cs typeface="平成角ゴシック"/>
              </a:defRPr>
            </a:lvl7pPr>
            <a:lvl8pPr marL="3196430" algn="l" defTabSz="913267" rtl="0" eaLnBrk="1" latinLnBrk="0" hangingPunct="1">
              <a:defRPr kumimoji="1" sz="2000" kern="1200">
                <a:solidFill>
                  <a:schemeClr val="tx1"/>
                </a:solidFill>
                <a:latin typeface="Helvetica" pitchFamily="34" charset="0"/>
                <a:ea typeface="平成角ゴシック"/>
                <a:cs typeface="平成角ゴシック"/>
              </a:defRPr>
            </a:lvl8pPr>
            <a:lvl9pPr marL="3653066" algn="l" defTabSz="913267" rtl="0" eaLnBrk="1" latinLnBrk="0" hangingPunct="1">
              <a:defRPr kumimoji="1" sz="2000" kern="1200">
                <a:solidFill>
                  <a:schemeClr val="tx1"/>
                </a:solidFill>
                <a:latin typeface="Helvetica" pitchFamily="34" charset="0"/>
                <a:ea typeface="平成角ゴシック"/>
                <a:cs typeface="平成角ゴシック"/>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9EC3B-3975-41F7-A0D4-CB82BEE8B54C}" type="slidenum">
              <a:rPr kumimoji="1" lang="ja-JP" altLang="en-US" sz="1200" b="0" i="0" u="none" strike="noStrike" kern="1200" cap="none" spc="0" normalizeH="0" baseline="0" noProof="0" smtClean="0">
                <a:ln>
                  <a:noFill/>
                </a:ln>
                <a:solidFill>
                  <a:prstClr val="black">
                    <a:tint val="75000"/>
                  </a:prstClr>
                </a:solidFill>
                <a:effectLst/>
                <a:uLnTx/>
                <a:uFillTx/>
                <a:latin typeface="Helvetica"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Helvetica" pitchFamily="34" charset="0"/>
            </a:endParaRPr>
          </a:p>
        </p:txBody>
      </p:sp>
    </p:spTree>
    <p:extLst>
      <p:ext uri="{BB962C8B-B14F-4D97-AF65-F5344CB8AC3E}">
        <p14:creationId xmlns:p14="http://schemas.microsoft.com/office/powerpoint/2010/main" val="204374374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6"/>
            <a:ext cx="7488832" cy="545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9" name="Rectangle 13"/>
          <p:cNvSpPr>
            <a:spLocks noChangeArrowheads="1"/>
          </p:cNvSpPr>
          <p:nvPr/>
        </p:nvSpPr>
        <p:spPr bwMode="auto">
          <a:xfrm>
            <a:off x="0" y="-27384"/>
            <a:ext cx="9144000" cy="936104"/>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Typical </a:t>
            </a:r>
            <a:r>
              <a:rPr lang="en-US" altLang="ja-JP" sz="2800" i="1" dirty="0" err="1">
                <a:solidFill>
                  <a:srgbClr val="FF0000"/>
                </a:solidFill>
                <a:latin typeface="Arial" panose="020B0604020202020204" pitchFamily="34" charset="0"/>
                <a:cs typeface="Arial" pitchFamily="34" charset="0"/>
              </a:rPr>
              <a:t>I</a:t>
            </a:r>
            <a:r>
              <a:rPr lang="en-US" altLang="ja-JP" sz="2800" baseline="-25000" dirty="0" err="1">
                <a:solidFill>
                  <a:srgbClr val="FF0000"/>
                </a:solidFill>
                <a:latin typeface="Arial" panose="020B0604020202020204" pitchFamily="34" charset="0"/>
                <a:cs typeface="Arial" pitchFamily="34" charset="0"/>
              </a:rPr>
              <a:t>p</a:t>
            </a:r>
            <a:r>
              <a:rPr lang="en-US" altLang="ja-JP" sz="2800" dirty="0">
                <a:solidFill>
                  <a:srgbClr val="FF0000"/>
                </a:solidFill>
                <a:latin typeface="Arial" panose="020B0604020202020204" pitchFamily="34" charset="0"/>
                <a:cs typeface="Arial" pitchFamily="34" charset="0"/>
              </a:rPr>
              <a:t> Ramp-up with LHW+ECH</a:t>
            </a:r>
          </a:p>
          <a:p>
            <a:pPr algn="ctr"/>
            <a:r>
              <a:rPr lang="en-US" altLang="ja-JP" sz="2800" dirty="0">
                <a:solidFill>
                  <a:srgbClr val="FF0000"/>
                </a:solidFill>
                <a:latin typeface="Arial" panose="020B0604020202020204" pitchFamily="34" charset="0"/>
                <a:cs typeface="Arial" pitchFamily="34" charset="0"/>
              </a:rPr>
              <a:t>(CCC Antenna)</a:t>
            </a:r>
          </a:p>
        </p:txBody>
      </p:sp>
      <p:sp>
        <p:nvSpPr>
          <p:cNvPr id="5"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17</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6" name="正方形/長方形 33"/>
          <p:cNvSpPr>
            <a:spLocks noChangeArrowheads="1"/>
          </p:cNvSpPr>
          <p:nvPr/>
        </p:nvSpPr>
        <p:spPr bwMode="auto">
          <a:xfrm>
            <a:off x="7450143" y="6475023"/>
            <a:ext cx="1027334"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Shinya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1272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044"/>
          <a:stretch/>
        </p:blipFill>
        <p:spPr bwMode="auto">
          <a:xfrm>
            <a:off x="35496" y="2647669"/>
            <a:ext cx="3816424" cy="402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1"/>
          <p:cNvSpPr>
            <a:spLocks noGrp="1"/>
          </p:cNvSpPr>
          <p:nvPr>
            <p:ph type="title"/>
          </p:nvPr>
        </p:nvSpPr>
        <p:spPr>
          <a:xfrm>
            <a:off x="277688" y="44624"/>
            <a:ext cx="8686800" cy="648072"/>
          </a:xfrm>
        </p:spPr>
        <p:txBody>
          <a:bodyPr>
            <a:normAutofit/>
          </a:bodyPr>
          <a:lstStyle/>
          <a:p>
            <a:r>
              <a:rPr kumimoji="1" lang="en-US" altLang="ja-JP" sz="2800" dirty="0" smtClean="0">
                <a:solidFill>
                  <a:srgbClr val="FF0000"/>
                </a:solidFill>
                <a:latin typeface="Arial" panose="020B0604020202020204" pitchFamily="34" charset="0"/>
                <a:cs typeface="Arial" panose="020B0604020202020204" pitchFamily="34" charset="0"/>
              </a:rPr>
              <a:t>Improvement of Excited </a:t>
            </a:r>
            <a:r>
              <a:rPr kumimoji="1" lang="en-US" altLang="ja-JP" sz="2800" i="1" dirty="0" smtClean="0">
                <a:solidFill>
                  <a:srgbClr val="FF0000"/>
                </a:solidFill>
                <a:latin typeface="Arial" panose="020B0604020202020204" pitchFamily="34" charset="0"/>
                <a:cs typeface="Arial" panose="020B0604020202020204" pitchFamily="34" charset="0"/>
              </a:rPr>
              <a:t>N</a:t>
            </a:r>
            <a:r>
              <a:rPr kumimoji="1" lang="en-US" altLang="ja-JP" sz="2800" baseline="-25000" dirty="0" smtClean="0">
                <a:solidFill>
                  <a:srgbClr val="FF0000"/>
                </a:solidFill>
                <a:latin typeface="Arial" panose="020B0604020202020204" pitchFamily="34" charset="0"/>
                <a:cs typeface="Arial" panose="020B0604020202020204" pitchFamily="34" charset="0"/>
              </a:rPr>
              <a:t>||</a:t>
            </a:r>
            <a:r>
              <a:rPr kumimoji="1" lang="ja-JP" altLang="en-US" sz="2800" dirty="0" smtClean="0">
                <a:solidFill>
                  <a:srgbClr val="FF0000"/>
                </a:solidFill>
                <a:latin typeface="Arial" panose="020B0604020202020204" pitchFamily="34" charset="0"/>
                <a:cs typeface="Arial" panose="020B0604020202020204" pitchFamily="34" charset="0"/>
              </a:rPr>
              <a:t> </a:t>
            </a:r>
            <a:r>
              <a:rPr kumimoji="1" lang="en-US" altLang="ja-JP" sz="2800" dirty="0" smtClean="0">
                <a:solidFill>
                  <a:srgbClr val="FF0000"/>
                </a:solidFill>
                <a:latin typeface="Arial" panose="020B0604020202020204" pitchFamily="34" charset="0"/>
                <a:cs typeface="Arial" panose="020B0604020202020204" pitchFamily="34" charset="0"/>
              </a:rPr>
              <a:t>Spectrum (CCC Antenna)</a:t>
            </a:r>
            <a:endParaRPr kumimoji="1" lang="ja-JP" altLang="en-US" sz="2800" dirty="0">
              <a:solidFill>
                <a:srgbClr val="FF0000"/>
              </a:solidFill>
              <a:latin typeface="Arial" panose="020B0604020202020204" pitchFamily="34" charset="0"/>
              <a:cs typeface="Arial" panose="020B0604020202020204" pitchFamily="34" charset="0"/>
            </a:endParaRPr>
          </a:p>
        </p:txBody>
      </p:sp>
      <p:sp>
        <p:nvSpPr>
          <p:cNvPr id="5" name="正方形/長方形 4"/>
          <p:cNvSpPr/>
          <p:nvPr/>
        </p:nvSpPr>
        <p:spPr>
          <a:xfrm>
            <a:off x="457200" y="884476"/>
            <a:ext cx="8213572" cy="1464404"/>
          </a:xfrm>
          <a:prstGeom prst="rect">
            <a:avLst/>
          </a:prstGeom>
          <a:solidFill>
            <a:schemeClr val="bg2">
              <a:lumMod val="2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altLang="ja-JP" dirty="0" smtClean="0">
                <a:solidFill>
                  <a:schemeClr val="bg2">
                    <a:lumMod val="25000"/>
                  </a:schemeClr>
                </a:solidFill>
                <a:latin typeface="Arial" panose="020B0604020202020204" pitchFamily="34" charset="0"/>
                <a:cs typeface="Arial" panose="020B0604020202020204" pitchFamily="34" charset="0"/>
              </a:rPr>
              <a:t>Excited </a:t>
            </a:r>
            <a:r>
              <a:rPr lang="en-US" altLang="ja-JP" i="1" dirty="0" smtClean="0">
                <a:solidFill>
                  <a:schemeClr val="bg2">
                    <a:lumMod val="25000"/>
                  </a:schemeClr>
                </a:solidFill>
                <a:latin typeface="Arial" panose="020B0604020202020204" pitchFamily="34" charset="0"/>
                <a:cs typeface="Arial" panose="020B0604020202020204" pitchFamily="34" charset="0"/>
              </a:rPr>
              <a:t>N</a:t>
            </a:r>
            <a:r>
              <a:rPr lang="en-US" altLang="ja-JP" baseline="-25000" dirty="0" smtClean="0">
                <a:solidFill>
                  <a:schemeClr val="bg2">
                    <a:lumMod val="25000"/>
                  </a:schemeClr>
                </a:solidFill>
                <a:latin typeface="Arial" panose="020B0604020202020204" pitchFamily="34" charset="0"/>
                <a:cs typeface="Arial" panose="020B0604020202020204" pitchFamily="34" charset="0"/>
              </a:rPr>
              <a:t>||</a:t>
            </a:r>
            <a:r>
              <a:rPr lang="ja-JP" altLang="en-US" dirty="0" smtClean="0">
                <a:solidFill>
                  <a:schemeClr val="bg2">
                    <a:lumMod val="25000"/>
                  </a:schemeClr>
                </a:solidFill>
                <a:latin typeface="Arial" panose="020B0604020202020204" pitchFamily="34" charset="0"/>
                <a:cs typeface="Arial" panose="020B0604020202020204" pitchFamily="34" charset="0"/>
              </a:rPr>
              <a:t> </a:t>
            </a:r>
            <a:r>
              <a:rPr lang="en-US" altLang="ja-JP" dirty="0" smtClean="0">
                <a:solidFill>
                  <a:schemeClr val="bg2">
                    <a:lumMod val="25000"/>
                  </a:schemeClr>
                </a:solidFill>
                <a:latin typeface="Arial" panose="020B0604020202020204" pitchFamily="34" charset="0"/>
                <a:cs typeface="Arial" panose="020B0604020202020204" pitchFamily="34" charset="0"/>
              </a:rPr>
              <a:t>spectrum was calculated from RF powers and phases measured by magnetic probes installed on the antenna.*</a:t>
            </a:r>
            <a:endParaRPr lang="en-US" altLang="ja-JP" dirty="0">
              <a:solidFill>
                <a:schemeClr val="bg2">
                  <a:lumMod val="25000"/>
                </a:schemeClr>
              </a:solidFill>
              <a:latin typeface="Arial" panose="020B0604020202020204" pitchFamily="34" charset="0"/>
              <a:cs typeface="Arial" panose="020B0604020202020204" pitchFamily="34" charset="0"/>
            </a:endParaRPr>
          </a:p>
          <a:p>
            <a:pPr marL="342900" indent="-342900">
              <a:buFont typeface="+mj-lt"/>
              <a:buAutoNum type="arabicPeriod"/>
            </a:pPr>
            <a:r>
              <a:rPr lang="en-US" altLang="ja-JP" dirty="0" smtClean="0">
                <a:solidFill>
                  <a:schemeClr val="bg2">
                    <a:lumMod val="25000"/>
                  </a:schemeClr>
                </a:solidFill>
                <a:latin typeface="Arial" panose="020B0604020202020204" pitchFamily="34" charset="0"/>
                <a:cs typeface="Arial" panose="020B0604020202020204" pitchFamily="34" charset="0"/>
              </a:rPr>
              <a:t>Excited </a:t>
            </a:r>
            <a:r>
              <a:rPr lang="en-US" altLang="ja-JP" i="1" dirty="0">
                <a:solidFill>
                  <a:schemeClr val="bg2">
                    <a:lumMod val="25000"/>
                  </a:schemeClr>
                </a:solidFill>
                <a:latin typeface="Arial" panose="020B0604020202020204" pitchFamily="34" charset="0"/>
                <a:cs typeface="Arial" panose="020B0604020202020204" pitchFamily="34" charset="0"/>
              </a:rPr>
              <a:t>N</a:t>
            </a:r>
            <a:r>
              <a:rPr lang="en-US" altLang="ja-JP" baseline="-25000" dirty="0" smtClean="0">
                <a:solidFill>
                  <a:schemeClr val="bg2">
                    <a:lumMod val="25000"/>
                  </a:schemeClr>
                </a:solidFill>
                <a:latin typeface="Arial" panose="020B0604020202020204" pitchFamily="34" charset="0"/>
                <a:cs typeface="Arial" panose="020B0604020202020204" pitchFamily="34" charset="0"/>
              </a:rPr>
              <a:t>||</a:t>
            </a:r>
            <a:r>
              <a:rPr lang="ja-JP" altLang="en-US" dirty="0" smtClean="0">
                <a:solidFill>
                  <a:schemeClr val="bg2">
                    <a:lumMod val="25000"/>
                  </a:schemeClr>
                </a:solidFill>
                <a:latin typeface="Arial" panose="020B0604020202020204" pitchFamily="34" charset="0"/>
                <a:cs typeface="Arial" panose="020B0604020202020204" pitchFamily="34" charset="0"/>
              </a:rPr>
              <a:t> </a:t>
            </a:r>
            <a:r>
              <a:rPr lang="en-US" altLang="ja-JP" dirty="0" smtClean="0">
                <a:solidFill>
                  <a:schemeClr val="bg2">
                    <a:lumMod val="25000"/>
                  </a:schemeClr>
                </a:solidFill>
                <a:latin typeface="Arial" panose="020B0604020202020204" pitchFamily="34" charset="0"/>
                <a:cs typeface="Arial" panose="020B0604020202020204" pitchFamily="34" charset="0"/>
              </a:rPr>
              <a:t>spectrum was sharpened while maintaining 100% radiation</a:t>
            </a:r>
            <a:r>
              <a:rPr lang="ja-JP" altLang="en-US" dirty="0" smtClean="0">
                <a:solidFill>
                  <a:schemeClr val="bg2">
                    <a:lumMod val="25000"/>
                  </a:schemeClr>
                </a:solidFill>
                <a:latin typeface="Arial" panose="020B0604020202020204" pitchFamily="34" charset="0"/>
                <a:cs typeface="Arial" panose="020B0604020202020204" pitchFamily="34" charset="0"/>
              </a:rPr>
              <a:t> </a:t>
            </a:r>
            <a:r>
              <a:rPr lang="en-US" altLang="ja-JP" dirty="0" smtClean="0">
                <a:solidFill>
                  <a:schemeClr val="bg2">
                    <a:lumMod val="25000"/>
                  </a:schemeClr>
                </a:solidFill>
                <a:latin typeface="Arial" panose="020B0604020202020204" pitchFamily="34" charset="0"/>
                <a:cs typeface="Arial" panose="020B0604020202020204" pitchFamily="34" charset="0"/>
              </a:rPr>
              <a:t>efficiency by adjusting the limiter position.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780928"/>
            <a:ext cx="5290961"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直線矢印コネクタ 15"/>
          <p:cNvCxnSpPr/>
          <p:nvPr/>
        </p:nvCxnSpPr>
        <p:spPr>
          <a:xfrm flipV="1">
            <a:off x="6699086" y="4016418"/>
            <a:ext cx="0" cy="4577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4644008" y="2453353"/>
            <a:ext cx="4248472" cy="399583"/>
          </a:xfrm>
          <a:prstGeom prst="rect">
            <a:avLst/>
          </a:prstGeom>
          <a:solidFill>
            <a:srgbClr val="FFC000">
              <a:alpha val="75000"/>
            </a:srgbClr>
          </a:solidFill>
        </p:spPr>
        <p:txBody>
          <a:bodyPr wrap="square">
            <a:spAutoFit/>
          </a:bodyPr>
          <a:lstStyle/>
          <a:p>
            <a:pPr lvl="0" algn="ctr"/>
            <a:r>
              <a:rPr lang="en-US" altLang="ja-JP" sz="2000" b="1" dirty="0" smtClean="0">
                <a:solidFill>
                  <a:schemeClr val="bg2">
                    <a:lumMod val="25000"/>
                  </a:schemeClr>
                </a:solidFill>
                <a:latin typeface="Arial" panose="020B0604020202020204" pitchFamily="34" charset="0"/>
                <a:cs typeface="Arial" panose="020B0604020202020204" pitchFamily="34" charset="0"/>
              </a:rPr>
              <a:t>improved </a:t>
            </a:r>
            <a:r>
              <a:rPr lang="en-US" altLang="ja-JP" sz="2000" b="1" i="1" dirty="0" smtClean="0">
                <a:solidFill>
                  <a:schemeClr val="bg2">
                    <a:lumMod val="25000"/>
                  </a:schemeClr>
                </a:solidFill>
                <a:latin typeface="Arial" panose="020B0604020202020204" pitchFamily="34" charset="0"/>
                <a:cs typeface="Arial" panose="020B0604020202020204" pitchFamily="34" charset="0"/>
              </a:rPr>
              <a:t>N</a:t>
            </a:r>
            <a:r>
              <a:rPr lang="en-US" altLang="ja-JP" sz="2000" b="1" baseline="-25000" dirty="0" smtClean="0">
                <a:solidFill>
                  <a:schemeClr val="bg2">
                    <a:lumMod val="25000"/>
                  </a:schemeClr>
                </a:solidFill>
                <a:latin typeface="Arial" panose="020B0604020202020204" pitchFamily="34" charset="0"/>
                <a:cs typeface="Arial" panose="020B0604020202020204" pitchFamily="34" charset="0"/>
              </a:rPr>
              <a:t>||</a:t>
            </a:r>
            <a:r>
              <a:rPr lang="ja-JP" altLang="en-US" sz="2000" b="1" dirty="0" smtClean="0">
                <a:solidFill>
                  <a:schemeClr val="bg2">
                    <a:lumMod val="25000"/>
                  </a:schemeClr>
                </a:solidFill>
                <a:latin typeface="Arial" panose="020B0604020202020204" pitchFamily="34" charset="0"/>
                <a:cs typeface="Arial" panose="020B0604020202020204" pitchFamily="34" charset="0"/>
              </a:rPr>
              <a:t> </a:t>
            </a:r>
            <a:r>
              <a:rPr lang="en-US" altLang="ja-JP" sz="2000" b="1" dirty="0" smtClean="0">
                <a:solidFill>
                  <a:schemeClr val="bg2">
                    <a:lumMod val="25000"/>
                  </a:schemeClr>
                </a:solidFill>
                <a:latin typeface="Arial" panose="020B0604020202020204" pitchFamily="34" charset="0"/>
                <a:cs typeface="Arial" panose="020B0604020202020204" pitchFamily="34" charset="0"/>
              </a:rPr>
              <a:t>spectrum</a:t>
            </a:r>
            <a:endParaRPr lang="ja-JP" altLang="ja-JP" sz="2000" b="1" dirty="0">
              <a:solidFill>
                <a:schemeClr val="bg2">
                  <a:lumMod val="25000"/>
                </a:schemeClr>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6660232" y="4139788"/>
            <a:ext cx="1518364" cy="369332"/>
          </a:xfrm>
          <a:prstGeom prst="rect">
            <a:avLst/>
          </a:prstGeom>
          <a:noFill/>
        </p:spPr>
        <p:txBody>
          <a:bodyPr wrap="none" rtlCol="0">
            <a:spAutoFit/>
          </a:bodyPr>
          <a:lstStyle/>
          <a:p>
            <a:r>
              <a:rPr lang="en-US" altLang="ja-JP" sz="1800" dirty="0" smtClean="0">
                <a:solidFill>
                  <a:srgbClr val="FF0000"/>
                </a:solidFill>
                <a:latin typeface="Arial" panose="020B0604020202020204" pitchFamily="34" charset="0"/>
                <a:cs typeface="Arial" panose="020B0604020202020204" pitchFamily="34" charset="0"/>
              </a:rPr>
              <a:t>improvement</a:t>
            </a:r>
            <a:endParaRPr kumimoji="1" lang="ja-JP" altLang="en-US" sz="1800" dirty="0">
              <a:solidFill>
                <a:srgbClr val="FF0000"/>
              </a:solidFill>
              <a:latin typeface="Arial" panose="020B0604020202020204" pitchFamily="34" charset="0"/>
              <a:cs typeface="Arial" panose="020B0604020202020204" pitchFamily="34" charset="0"/>
            </a:endParaRPr>
          </a:p>
        </p:txBody>
      </p:sp>
      <p:sp>
        <p:nvSpPr>
          <p:cNvPr id="20" name="正方形/長方形 19"/>
          <p:cNvSpPr/>
          <p:nvPr/>
        </p:nvSpPr>
        <p:spPr>
          <a:xfrm>
            <a:off x="611560" y="2438758"/>
            <a:ext cx="3096344" cy="400110"/>
          </a:xfrm>
          <a:prstGeom prst="rect">
            <a:avLst/>
          </a:prstGeom>
          <a:solidFill>
            <a:srgbClr val="2783C5">
              <a:alpha val="38000"/>
            </a:srgbClr>
          </a:solidFill>
        </p:spPr>
        <p:txBody>
          <a:bodyPr wrap="square">
            <a:spAutoFit/>
          </a:bodyPr>
          <a:lstStyle/>
          <a:p>
            <a:pPr lvl="0" algn="ctr"/>
            <a:r>
              <a:rPr lang="en-US" altLang="ja-JP" b="1" dirty="0">
                <a:solidFill>
                  <a:schemeClr val="bg2">
                    <a:lumMod val="25000"/>
                  </a:schemeClr>
                </a:solidFill>
                <a:latin typeface="Arial" panose="020B0604020202020204" pitchFamily="34" charset="0"/>
                <a:cs typeface="Arial" panose="020B0604020202020204" pitchFamily="34" charset="0"/>
              </a:rPr>
              <a:t>m</a:t>
            </a:r>
            <a:r>
              <a:rPr lang="en-US" altLang="ja-JP" b="1" dirty="0" smtClean="0">
                <a:solidFill>
                  <a:schemeClr val="bg2">
                    <a:lumMod val="25000"/>
                  </a:schemeClr>
                </a:solidFill>
                <a:latin typeface="Arial" panose="020B0604020202020204" pitchFamily="34" charset="0"/>
                <a:cs typeface="Arial" panose="020B0604020202020204" pitchFamily="34" charset="0"/>
              </a:rPr>
              <a:t>easured data</a:t>
            </a:r>
            <a:r>
              <a:rPr lang="ja-JP" altLang="en-US" b="1" dirty="0" smtClean="0">
                <a:solidFill>
                  <a:schemeClr val="bg2">
                    <a:lumMod val="25000"/>
                  </a:schemeClr>
                </a:solidFill>
                <a:latin typeface="Arial" panose="020B0604020202020204" pitchFamily="34" charset="0"/>
                <a:cs typeface="Arial" panose="020B0604020202020204" pitchFamily="34" charset="0"/>
              </a:rPr>
              <a:t> </a:t>
            </a:r>
            <a:r>
              <a:rPr lang="en-US" altLang="ja-JP" b="1" dirty="0" smtClean="0">
                <a:solidFill>
                  <a:schemeClr val="bg2">
                    <a:lumMod val="25000"/>
                  </a:schemeClr>
                </a:solidFill>
                <a:latin typeface="Arial" panose="020B0604020202020204" pitchFamily="34" charset="0"/>
                <a:cs typeface="Arial" panose="020B0604020202020204" pitchFamily="34" charset="0"/>
              </a:rPr>
              <a:t>(R585, -)</a:t>
            </a:r>
            <a:endParaRPr lang="ja-JP" altLang="ja-JP" b="1" dirty="0">
              <a:solidFill>
                <a:schemeClr val="bg2">
                  <a:lumMod val="25000"/>
                </a:schemeClr>
              </a:solidFill>
              <a:latin typeface="Arial" panose="020B0604020202020204" pitchFamily="34" charset="0"/>
              <a:cs typeface="Arial" panose="020B0604020202020204" pitchFamily="34" charset="0"/>
            </a:endParaRPr>
          </a:p>
        </p:txBody>
      </p:sp>
      <p:sp>
        <p:nvSpPr>
          <p:cNvPr id="21" name="正方形/長方形 20"/>
          <p:cNvSpPr/>
          <p:nvPr/>
        </p:nvSpPr>
        <p:spPr>
          <a:xfrm>
            <a:off x="3851920" y="6402814"/>
            <a:ext cx="4818852" cy="338554"/>
          </a:xfrm>
          <a:prstGeom prst="rect">
            <a:avLst/>
          </a:prstGeom>
        </p:spPr>
        <p:txBody>
          <a:bodyPr wrap="square">
            <a:spAutoFit/>
          </a:bodyPr>
          <a:lstStyle/>
          <a:p>
            <a:pPr algn="r"/>
            <a:r>
              <a:rPr lang="en-US" altLang="ja-JP" sz="1600" dirty="0" smtClean="0">
                <a:solidFill>
                  <a:schemeClr val="bg2">
                    <a:lumMod val="25000"/>
                  </a:schemeClr>
                </a:solidFill>
                <a:latin typeface="Arial" panose="020B0604020202020204" pitchFamily="34" charset="0"/>
                <a:cs typeface="Arial" panose="020B0604020202020204" pitchFamily="34" charset="0"/>
              </a:rPr>
              <a:t>*T</a:t>
            </a:r>
            <a:r>
              <a:rPr lang="en-US" altLang="ja-JP" sz="1600" dirty="0">
                <a:solidFill>
                  <a:schemeClr val="bg2">
                    <a:lumMod val="25000"/>
                  </a:schemeClr>
                </a:solidFill>
                <a:latin typeface="Arial" panose="020B0604020202020204" pitchFamily="34" charset="0"/>
                <a:cs typeface="Arial" panose="020B0604020202020204" pitchFamily="34" charset="0"/>
              </a:rPr>
              <a:t>. </a:t>
            </a:r>
            <a:r>
              <a:rPr lang="en-US" altLang="ja-JP" sz="1600" dirty="0" smtClean="0">
                <a:solidFill>
                  <a:schemeClr val="bg2">
                    <a:lumMod val="25000"/>
                  </a:schemeClr>
                </a:solidFill>
                <a:latin typeface="Arial" panose="020B0604020202020204" pitchFamily="34" charset="0"/>
                <a:cs typeface="Arial" panose="020B0604020202020204" pitchFamily="34" charset="0"/>
              </a:rPr>
              <a:t>Shinya</a:t>
            </a:r>
            <a:r>
              <a:rPr lang="ja-JP" altLang="en-US" sz="1600" dirty="0" smtClean="0">
                <a:solidFill>
                  <a:schemeClr val="bg2">
                    <a:lumMod val="25000"/>
                  </a:schemeClr>
                </a:solidFill>
                <a:latin typeface="Arial" panose="020B0604020202020204" pitchFamily="34" charset="0"/>
                <a:cs typeface="Arial" panose="020B0604020202020204" pitchFamily="34" charset="0"/>
              </a:rPr>
              <a:t> </a:t>
            </a:r>
            <a:r>
              <a:rPr lang="en-US" altLang="ja-JP" sz="1600" i="1" dirty="0" smtClean="0">
                <a:solidFill>
                  <a:schemeClr val="bg2">
                    <a:lumMod val="25000"/>
                  </a:schemeClr>
                </a:solidFill>
                <a:latin typeface="Arial" panose="020B0604020202020204" pitchFamily="34" charset="0"/>
                <a:cs typeface="Arial" panose="020B0604020202020204" pitchFamily="34" charset="0"/>
              </a:rPr>
              <a:t>et al</a:t>
            </a:r>
            <a:r>
              <a:rPr lang="en-US" altLang="ja-JP" sz="1600" dirty="0" smtClean="0">
                <a:solidFill>
                  <a:schemeClr val="bg2">
                    <a:lumMod val="25000"/>
                  </a:schemeClr>
                </a:solidFill>
                <a:latin typeface="Arial" panose="020B0604020202020204" pitchFamily="34" charset="0"/>
                <a:cs typeface="Arial" panose="020B0604020202020204" pitchFamily="34" charset="0"/>
              </a:rPr>
              <a:t>., </a:t>
            </a:r>
            <a:r>
              <a:rPr lang="en-US" altLang="ja-JP" sz="1600" i="1" dirty="0" err="1">
                <a:solidFill>
                  <a:schemeClr val="bg2">
                    <a:lumMod val="25000"/>
                  </a:schemeClr>
                </a:solidFill>
                <a:latin typeface="Arial" panose="020B0604020202020204" pitchFamily="34" charset="0"/>
                <a:cs typeface="Arial" panose="020B0604020202020204" pitchFamily="34" charset="0"/>
              </a:rPr>
              <a:t>Nucl</a:t>
            </a:r>
            <a:r>
              <a:rPr lang="en-US" altLang="ja-JP" sz="1600" i="1" dirty="0">
                <a:solidFill>
                  <a:schemeClr val="bg2">
                    <a:lumMod val="25000"/>
                  </a:schemeClr>
                </a:solidFill>
                <a:latin typeface="Arial" panose="020B0604020202020204" pitchFamily="34" charset="0"/>
                <a:cs typeface="Arial" panose="020B0604020202020204" pitchFamily="34" charset="0"/>
              </a:rPr>
              <a:t>. </a:t>
            </a:r>
            <a:r>
              <a:rPr lang="en-US" altLang="ja-JP" sz="1600" i="1" dirty="0" smtClean="0">
                <a:solidFill>
                  <a:schemeClr val="bg2">
                    <a:lumMod val="25000"/>
                  </a:schemeClr>
                </a:solidFill>
                <a:latin typeface="Arial" panose="020B0604020202020204" pitchFamily="34" charset="0"/>
                <a:cs typeface="Arial" panose="020B0604020202020204" pitchFamily="34" charset="0"/>
              </a:rPr>
              <a:t>Fusion</a:t>
            </a:r>
            <a:r>
              <a:rPr lang="en-US" altLang="ja-JP" sz="1600" dirty="0" smtClean="0">
                <a:solidFill>
                  <a:schemeClr val="bg2">
                    <a:lumMod val="25000"/>
                  </a:schemeClr>
                </a:solidFill>
                <a:latin typeface="Arial" panose="020B0604020202020204" pitchFamily="34" charset="0"/>
                <a:cs typeface="Arial" panose="020B0604020202020204" pitchFamily="34" charset="0"/>
              </a:rPr>
              <a:t> </a:t>
            </a:r>
            <a:r>
              <a:rPr lang="en-US" altLang="ja-JP" sz="1600" b="1" dirty="0">
                <a:solidFill>
                  <a:schemeClr val="bg2">
                    <a:lumMod val="25000"/>
                  </a:schemeClr>
                </a:solidFill>
                <a:latin typeface="Arial" panose="020B0604020202020204" pitchFamily="34" charset="0"/>
                <a:cs typeface="Arial" panose="020B0604020202020204" pitchFamily="34" charset="0"/>
              </a:rPr>
              <a:t>55</a:t>
            </a:r>
            <a:r>
              <a:rPr lang="en-US" altLang="ja-JP" sz="1600" dirty="0">
                <a:solidFill>
                  <a:schemeClr val="bg2">
                    <a:lumMod val="25000"/>
                  </a:schemeClr>
                </a:solidFill>
                <a:latin typeface="Arial" panose="020B0604020202020204" pitchFamily="34" charset="0"/>
                <a:cs typeface="Arial" panose="020B0604020202020204" pitchFamily="34" charset="0"/>
              </a:rPr>
              <a:t>, </a:t>
            </a:r>
            <a:r>
              <a:rPr lang="en-US" altLang="ja-JP" sz="1600" dirty="0" smtClean="0">
                <a:solidFill>
                  <a:schemeClr val="bg2">
                    <a:lumMod val="25000"/>
                  </a:schemeClr>
                </a:solidFill>
                <a:latin typeface="Arial" panose="020B0604020202020204" pitchFamily="34" charset="0"/>
                <a:cs typeface="Arial" panose="020B0604020202020204" pitchFamily="34" charset="0"/>
              </a:rPr>
              <a:t>073003(2015</a:t>
            </a:r>
            <a:r>
              <a:rPr lang="en-US" altLang="ja-JP" sz="1600" dirty="0">
                <a:solidFill>
                  <a:schemeClr val="bg2">
                    <a:lumMod val="25000"/>
                  </a:schemeClr>
                </a:solidFill>
                <a:latin typeface="Arial" panose="020B0604020202020204" pitchFamily="34" charset="0"/>
                <a:cs typeface="Arial" panose="020B0604020202020204" pitchFamily="34" charset="0"/>
              </a:rPr>
              <a:t>).</a:t>
            </a:r>
            <a:endParaRPr lang="ja-JP" altLang="en-US" sz="1600" dirty="0">
              <a:solidFill>
                <a:schemeClr val="bg2">
                  <a:lumMod val="25000"/>
                </a:schemeClr>
              </a:solidFill>
              <a:latin typeface="Arial" panose="020B0604020202020204" pitchFamily="34" charset="0"/>
              <a:cs typeface="Arial" panose="020B0604020202020204" pitchFamily="34" charset="0"/>
            </a:endParaRPr>
          </a:p>
        </p:txBody>
      </p:sp>
      <p:sp>
        <p:nvSpPr>
          <p:cNvPr id="14" name="Line 7"/>
          <p:cNvSpPr>
            <a:spLocks noChangeShapeType="1"/>
          </p:cNvSpPr>
          <p:nvPr/>
        </p:nvSpPr>
        <p:spPr bwMode="auto">
          <a:xfrm flipV="1">
            <a:off x="457200" y="76470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2" name="正方形/長方形 1"/>
          <p:cNvSpPr/>
          <p:nvPr/>
        </p:nvSpPr>
        <p:spPr>
          <a:xfrm>
            <a:off x="7625063" y="3687415"/>
            <a:ext cx="780983" cy="461665"/>
          </a:xfrm>
          <a:prstGeom prst="rect">
            <a:avLst/>
          </a:prstGeom>
        </p:spPr>
        <p:txBody>
          <a:bodyPr wrap="none">
            <a:spAutoFit/>
          </a:bodyPr>
          <a:lstStyle/>
          <a:p>
            <a:pPr algn="r"/>
            <a:r>
              <a:rPr lang="en-US" altLang="ja-JP" sz="1200" dirty="0" smtClean="0">
                <a:solidFill>
                  <a:srgbClr val="0000FF"/>
                </a:solidFill>
                <a:latin typeface="Arial" panose="020B0604020202020204" pitchFamily="34" charset="0"/>
                <a:cs typeface="Arial" panose="020B0604020202020204" pitchFamily="34" charset="0"/>
              </a:rPr>
              <a:t>antenna </a:t>
            </a:r>
          </a:p>
          <a:p>
            <a:pPr algn="r"/>
            <a:r>
              <a:rPr lang="en-US" altLang="ja-JP" sz="1200" dirty="0">
                <a:solidFill>
                  <a:srgbClr val="0000FF"/>
                </a:solidFill>
                <a:latin typeface="Arial" panose="020B0604020202020204" pitchFamily="34" charset="0"/>
                <a:cs typeface="Arial" panose="020B0604020202020204" pitchFamily="34" charset="0"/>
              </a:rPr>
              <a:t>l</a:t>
            </a:r>
            <a:r>
              <a:rPr lang="en-US" altLang="ja-JP" sz="1200" dirty="0" smtClean="0">
                <a:solidFill>
                  <a:srgbClr val="0000FF"/>
                </a:solidFill>
                <a:latin typeface="Arial" panose="020B0604020202020204" pitchFamily="34" charset="0"/>
                <a:cs typeface="Arial" panose="020B0604020202020204" pitchFamily="34" charset="0"/>
              </a:rPr>
              <a:t>imiter,</a:t>
            </a:r>
            <a:endParaRPr lang="ja-JP" altLang="en-US" sz="1200" dirty="0">
              <a:solidFill>
                <a:srgbClr val="0000FF"/>
              </a:solidFill>
            </a:endParaRPr>
          </a:p>
        </p:txBody>
      </p:sp>
      <p:sp>
        <p:nvSpPr>
          <p:cNvPr id="13" name="正方形/長方形 12"/>
          <p:cNvSpPr/>
          <p:nvPr/>
        </p:nvSpPr>
        <p:spPr>
          <a:xfrm>
            <a:off x="7740352" y="4581128"/>
            <a:ext cx="1154483" cy="461665"/>
          </a:xfrm>
          <a:prstGeom prst="rect">
            <a:avLst/>
          </a:prstGeom>
        </p:spPr>
        <p:txBody>
          <a:bodyPr wrap="none">
            <a:spAutoFit/>
          </a:bodyPr>
          <a:lstStyle/>
          <a:p>
            <a:r>
              <a:rPr lang="en-US" altLang="ja-JP" sz="1200" dirty="0">
                <a:solidFill>
                  <a:srgbClr val="FF0000"/>
                </a:solidFill>
                <a:latin typeface="Arial" panose="020B0604020202020204" pitchFamily="34" charset="0"/>
                <a:cs typeface="Arial" panose="020B0604020202020204" pitchFamily="34" charset="0"/>
              </a:rPr>
              <a:t>a</a:t>
            </a:r>
            <a:r>
              <a:rPr lang="en-US" altLang="ja-JP" sz="1200" dirty="0" smtClean="0">
                <a:solidFill>
                  <a:srgbClr val="FF0000"/>
                </a:solidFill>
                <a:latin typeface="Arial" panose="020B0604020202020204" pitchFamily="34" charset="0"/>
                <a:cs typeface="Arial" panose="020B0604020202020204" pitchFamily="34" charset="0"/>
              </a:rPr>
              <a:t>ntenna  </a:t>
            </a:r>
          </a:p>
          <a:p>
            <a:r>
              <a:rPr lang="en-US" altLang="ja-JP" sz="1200" dirty="0">
                <a:solidFill>
                  <a:srgbClr val="FF0000"/>
                </a:solidFill>
                <a:latin typeface="Arial" panose="020B0604020202020204" pitchFamily="34" charset="0"/>
                <a:cs typeface="Arial" panose="020B0604020202020204" pitchFamily="34" charset="0"/>
              </a:rPr>
              <a:t>a</a:t>
            </a:r>
            <a:r>
              <a:rPr lang="en-US" altLang="ja-JP" sz="1200" dirty="0" smtClean="0">
                <a:solidFill>
                  <a:srgbClr val="FF0000"/>
                </a:solidFill>
                <a:latin typeface="Arial" panose="020B0604020202020204" pitchFamily="34" charset="0"/>
                <a:cs typeface="Arial" panose="020B0604020202020204" pitchFamily="34" charset="0"/>
              </a:rPr>
              <a:t>t R = 621mm</a:t>
            </a:r>
            <a:endParaRPr lang="ja-JP" altLang="en-US" sz="1200" dirty="0">
              <a:solidFill>
                <a:srgbClr val="FF0000"/>
              </a:solidFill>
            </a:endParaRPr>
          </a:p>
        </p:txBody>
      </p:sp>
      <p:sp>
        <p:nvSpPr>
          <p:cNvPr id="15" name="正方形/長方形 14"/>
          <p:cNvSpPr/>
          <p:nvPr/>
        </p:nvSpPr>
        <p:spPr>
          <a:xfrm>
            <a:off x="8316416" y="3687415"/>
            <a:ext cx="593432" cy="461665"/>
          </a:xfrm>
          <a:prstGeom prst="rect">
            <a:avLst/>
          </a:prstGeom>
        </p:spPr>
        <p:txBody>
          <a:bodyPr wrap="none">
            <a:spAutoFit/>
          </a:bodyPr>
          <a:lstStyle/>
          <a:p>
            <a:r>
              <a:rPr lang="en-US" altLang="ja-JP" sz="1200" dirty="0" smtClean="0">
                <a:solidFill>
                  <a:srgbClr val="0000FF"/>
                </a:solidFill>
                <a:latin typeface="Arial" panose="020B0604020202020204" pitchFamily="34" charset="0"/>
                <a:cs typeface="Arial" panose="020B0604020202020204" pitchFamily="34" charset="0"/>
              </a:rPr>
              <a:t>main </a:t>
            </a:r>
          </a:p>
          <a:p>
            <a:r>
              <a:rPr lang="en-US" altLang="ja-JP" sz="1200" dirty="0" smtClean="0">
                <a:solidFill>
                  <a:srgbClr val="0000FF"/>
                </a:solidFill>
                <a:latin typeface="Arial" panose="020B0604020202020204" pitchFamily="34" charset="0"/>
                <a:cs typeface="Arial" panose="020B0604020202020204" pitchFamily="34" charset="0"/>
              </a:rPr>
              <a:t>limiter</a:t>
            </a:r>
            <a:endParaRPr lang="ja-JP" altLang="en-US" sz="1200" dirty="0">
              <a:solidFill>
                <a:srgbClr val="0000FF"/>
              </a:solidFill>
            </a:endParaRPr>
          </a:p>
        </p:txBody>
      </p:sp>
      <p:sp>
        <p:nvSpPr>
          <p:cNvPr id="17" name="スライド番号プレースホルダー 4"/>
          <p:cNvSpPr>
            <a:spLocks noGrp="1"/>
          </p:cNvSpPr>
          <p:nvPr>
            <p:ph type="sldNum" sz="quarter" idx="12"/>
          </p:nvPr>
        </p:nvSpPr>
        <p:spPr>
          <a:xfrm>
            <a:off x="8686800" y="6520264"/>
            <a:ext cx="386910" cy="365125"/>
          </a:xfrm>
        </p:spPr>
        <p:txBody>
          <a:bodyPr/>
          <a:lstStyle/>
          <a:p>
            <a:fld id="{FD69EC3B-3975-41F7-A0D4-CB82BEE8B54C}" type="slidenum">
              <a:rPr lang="ja-JP" altLang="en-US" smtClean="0">
                <a:solidFill>
                  <a:prstClr val="black">
                    <a:tint val="75000"/>
                  </a:prstClr>
                </a:solidFill>
              </a:rPr>
              <a:pPr/>
              <a:t>18</a:t>
            </a:fld>
            <a:endParaRPr lang="ja-JP" altLang="en-US" dirty="0">
              <a:solidFill>
                <a:prstClr val="black">
                  <a:tint val="75000"/>
                </a:prstClr>
              </a:solidFill>
            </a:endParaRPr>
          </a:p>
        </p:txBody>
      </p:sp>
    </p:spTree>
    <p:extLst>
      <p:ext uri="{BB962C8B-B14F-4D97-AF65-F5344CB8AC3E}">
        <p14:creationId xmlns:p14="http://schemas.microsoft.com/office/powerpoint/2010/main" val="2422124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57200" y="44624"/>
            <a:ext cx="8147248" cy="648072"/>
          </a:xfrm>
        </p:spPr>
        <p:txBody>
          <a:bodyPr>
            <a:normAutofit fontScale="90000"/>
          </a:bodyPr>
          <a:lstStyle/>
          <a:p>
            <a:r>
              <a:rPr kumimoji="1" lang="en-US" altLang="ja-JP" sz="2800" dirty="0" smtClean="0">
                <a:solidFill>
                  <a:srgbClr val="FF0000"/>
                </a:solidFill>
                <a:latin typeface="Arial" panose="020B0604020202020204" pitchFamily="34" charset="0"/>
                <a:cs typeface="Arial" panose="020B0604020202020204" pitchFamily="34" charset="0"/>
              </a:rPr>
              <a:t>Improved </a:t>
            </a:r>
            <a:r>
              <a:rPr kumimoji="1" lang="en-US" altLang="ja-JP" sz="2800" i="1" dirty="0" smtClean="0">
                <a:solidFill>
                  <a:srgbClr val="FF0000"/>
                </a:solidFill>
                <a:latin typeface="Arial" panose="020B0604020202020204" pitchFamily="34" charset="0"/>
                <a:cs typeface="Arial" panose="020B0604020202020204" pitchFamily="34" charset="0"/>
              </a:rPr>
              <a:t>N</a:t>
            </a:r>
            <a:r>
              <a:rPr kumimoji="1" lang="en-US" altLang="ja-JP" sz="2800" baseline="-25000" dirty="0" smtClean="0">
                <a:solidFill>
                  <a:srgbClr val="FF0000"/>
                </a:solidFill>
                <a:latin typeface="Arial" panose="020B0604020202020204" pitchFamily="34" charset="0"/>
                <a:cs typeface="Arial" panose="020B0604020202020204" pitchFamily="34" charset="0"/>
              </a:rPr>
              <a:t>||</a:t>
            </a:r>
            <a:r>
              <a:rPr kumimoji="1" lang="en-US" altLang="ja-JP" sz="2800" dirty="0" smtClean="0">
                <a:solidFill>
                  <a:srgbClr val="FF0000"/>
                </a:solidFill>
                <a:latin typeface="Arial" panose="020B0604020202020204" pitchFamily="34" charset="0"/>
                <a:cs typeface="Arial" panose="020B0604020202020204" pitchFamily="34" charset="0"/>
              </a:rPr>
              <a:t> Spectrum is Excited by the CCC </a:t>
            </a:r>
            <a:r>
              <a:rPr lang="en-US" altLang="ja-JP" sz="2800" dirty="0">
                <a:solidFill>
                  <a:srgbClr val="FF0000"/>
                </a:solidFill>
                <a:latin typeface="Arial" panose="020B0604020202020204" pitchFamily="34" charset="0"/>
                <a:cs typeface="Arial" panose="020B0604020202020204" pitchFamily="34" charset="0"/>
              </a:rPr>
              <a:t>A</a:t>
            </a:r>
            <a:r>
              <a:rPr kumimoji="1" lang="en-US" altLang="ja-JP" sz="2800" dirty="0" smtClean="0">
                <a:solidFill>
                  <a:srgbClr val="FF0000"/>
                </a:solidFill>
                <a:latin typeface="Arial" panose="020B0604020202020204" pitchFamily="34" charset="0"/>
                <a:cs typeface="Arial" panose="020B0604020202020204" pitchFamily="34" charset="0"/>
              </a:rPr>
              <a:t>ntenna</a:t>
            </a:r>
            <a:endParaRPr kumimoji="1" lang="ja-JP" altLang="en-US" sz="2800" dirty="0">
              <a:solidFill>
                <a:srgbClr val="FF0000"/>
              </a:solidFill>
              <a:latin typeface="Arial" panose="020B0604020202020204" pitchFamily="34" charset="0"/>
              <a:cs typeface="Arial" panose="020B0604020202020204" pitchFamily="34" charset="0"/>
            </a:endParaRPr>
          </a:p>
        </p:txBody>
      </p:sp>
      <p:sp>
        <p:nvSpPr>
          <p:cNvPr id="25" name="正方形/長方形 24"/>
          <p:cNvSpPr/>
          <p:nvPr/>
        </p:nvSpPr>
        <p:spPr>
          <a:xfrm>
            <a:off x="683568" y="980728"/>
            <a:ext cx="8003232"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smtClean="0">
                <a:solidFill>
                  <a:schemeClr val="bg2">
                    <a:lumMod val="25000"/>
                  </a:schemeClr>
                </a:solidFill>
                <a:latin typeface="Arial" panose="020B0604020202020204" pitchFamily="34" charset="0"/>
                <a:cs typeface="Arial" panose="020B0604020202020204" pitchFamily="34" charset="0"/>
              </a:rPr>
              <a:t>The CCC antenna excites a sharp, highly </a:t>
            </a:r>
            <a:r>
              <a:rPr lang="en-US" altLang="ja-JP" sz="2000" dirty="0" err="1" smtClean="0">
                <a:solidFill>
                  <a:schemeClr val="bg2">
                    <a:lumMod val="25000"/>
                  </a:schemeClr>
                </a:solidFill>
                <a:latin typeface="Arial" panose="020B0604020202020204" pitchFamily="34" charset="0"/>
                <a:cs typeface="Arial" panose="020B0604020202020204" pitchFamily="34" charset="0"/>
              </a:rPr>
              <a:t>uni</a:t>
            </a:r>
            <a:r>
              <a:rPr lang="en-US" altLang="ja-JP" sz="2000" dirty="0" smtClean="0">
                <a:solidFill>
                  <a:schemeClr val="bg2">
                    <a:lumMod val="25000"/>
                  </a:schemeClr>
                </a:solidFill>
                <a:latin typeface="Arial" panose="020B0604020202020204" pitchFamily="34" charset="0"/>
                <a:cs typeface="Arial" panose="020B0604020202020204" pitchFamily="34" charset="0"/>
              </a:rPr>
              <a:t>-directional </a:t>
            </a:r>
            <a:r>
              <a:rPr lang="en-US" altLang="ja-JP" sz="2000" i="1" dirty="0" smtClean="0">
                <a:solidFill>
                  <a:schemeClr val="bg2">
                    <a:lumMod val="25000"/>
                  </a:schemeClr>
                </a:solidFill>
                <a:latin typeface="Arial" panose="020B0604020202020204" pitchFamily="34" charset="0"/>
                <a:cs typeface="Arial" panose="020B0604020202020204" pitchFamily="34" charset="0"/>
              </a:rPr>
              <a:t>N</a:t>
            </a:r>
            <a:r>
              <a:rPr lang="en-US" altLang="ja-JP" sz="2000" baseline="-25000" dirty="0" smtClean="0">
                <a:solidFill>
                  <a:schemeClr val="bg2">
                    <a:lumMod val="25000"/>
                  </a:schemeClr>
                </a:solidFill>
                <a:latin typeface="Arial" panose="020B0604020202020204" pitchFamily="34" charset="0"/>
                <a:cs typeface="Arial" panose="020B0604020202020204" pitchFamily="34" charset="0"/>
              </a:rPr>
              <a:t>||</a:t>
            </a:r>
            <a:r>
              <a:rPr lang="en-US" altLang="ja-JP" sz="2000" dirty="0" smtClean="0">
                <a:solidFill>
                  <a:schemeClr val="bg2">
                    <a:lumMod val="25000"/>
                  </a:schemeClr>
                </a:solidFill>
                <a:latin typeface="Arial" panose="020B0604020202020204" pitchFamily="34" charset="0"/>
                <a:cs typeface="Arial" panose="020B0604020202020204" pitchFamily="34" charset="0"/>
              </a:rPr>
              <a:t> spectrum compared to the 4-waveguide grill antenna.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039" y="1979288"/>
            <a:ext cx="6066297" cy="433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7"/>
          <p:cNvSpPr>
            <a:spLocks noChangeShapeType="1"/>
          </p:cNvSpPr>
          <p:nvPr/>
        </p:nvSpPr>
        <p:spPr bwMode="auto">
          <a:xfrm flipV="1">
            <a:off x="457200" y="76470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6" name="スライド番号プレースホルダー 4"/>
          <p:cNvSpPr>
            <a:spLocks noGrp="1"/>
          </p:cNvSpPr>
          <p:nvPr>
            <p:ph type="sldNum" sz="quarter" idx="12"/>
          </p:nvPr>
        </p:nvSpPr>
        <p:spPr>
          <a:xfrm>
            <a:off x="8686800" y="6520264"/>
            <a:ext cx="386910" cy="365125"/>
          </a:xfrm>
        </p:spPr>
        <p:txBody>
          <a:bodyPr/>
          <a:lstStyle/>
          <a:p>
            <a:fld id="{FD69EC3B-3975-41F7-A0D4-CB82BEE8B54C}" type="slidenum">
              <a:rPr lang="ja-JP" altLang="en-US" smtClean="0">
                <a:solidFill>
                  <a:prstClr val="black">
                    <a:tint val="75000"/>
                  </a:prstClr>
                </a:solidFill>
              </a:rPr>
              <a:pPr/>
              <a:t>19</a:t>
            </a:fld>
            <a:endParaRPr lang="ja-JP" altLang="en-US" dirty="0">
              <a:solidFill>
                <a:prstClr val="black">
                  <a:tint val="75000"/>
                </a:prstClr>
              </a:solidFill>
            </a:endParaRPr>
          </a:p>
        </p:txBody>
      </p:sp>
    </p:spTree>
    <p:extLst>
      <p:ext uri="{BB962C8B-B14F-4D97-AF65-F5344CB8AC3E}">
        <p14:creationId xmlns:p14="http://schemas.microsoft.com/office/powerpoint/2010/main" val="2028324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cs typeface="Arial" panose="020B0604020202020204" pitchFamily="34" charset="0"/>
              </a:rPr>
              <a:t>Motivation / Objective</a:t>
            </a:r>
          </a:p>
          <a:p>
            <a:r>
              <a:rPr lang="en-US" altLang="ja-JP" dirty="0" smtClean="0">
                <a:cs typeface="Arial" panose="020B0604020202020204" pitchFamily="34" charset="0"/>
              </a:rPr>
              <a:t>4-WG array (grill) antenna experiments</a:t>
            </a:r>
          </a:p>
          <a:p>
            <a:pPr lvl="1"/>
            <a:r>
              <a:rPr lang="en-US" altLang="ja-JP" dirty="0">
                <a:cs typeface="Arial" panose="020B0604020202020204" pitchFamily="34" charset="0"/>
              </a:rPr>
              <a:t>n</a:t>
            </a:r>
            <a:r>
              <a:rPr lang="en-US" altLang="ja-JP" baseline="-25000" dirty="0" smtClean="0">
                <a:cs typeface="Arial" panose="020B0604020202020204" pitchFamily="34" charset="0"/>
              </a:rPr>
              <a:t>||</a:t>
            </a:r>
            <a:r>
              <a:rPr lang="en-US" altLang="ja-JP" dirty="0" smtClean="0">
                <a:cs typeface="Arial" panose="020B0604020202020204" pitchFamily="34" charset="0"/>
              </a:rPr>
              <a:t> dependence, polarization / wavenumber measurements</a:t>
            </a:r>
          </a:p>
          <a:p>
            <a:r>
              <a:rPr lang="en-US" altLang="ja-JP" dirty="0" err="1" smtClean="0">
                <a:cs typeface="Arial" panose="020B0604020202020204" pitchFamily="34" charset="0"/>
              </a:rPr>
              <a:t>Capacitively</a:t>
            </a:r>
            <a:r>
              <a:rPr lang="en-US" altLang="ja-JP" dirty="0" smtClean="0">
                <a:cs typeface="Arial" panose="020B0604020202020204" pitchFamily="34" charset="0"/>
              </a:rPr>
              <a:t>-coupled </a:t>
            </a:r>
            <a:r>
              <a:rPr lang="en-US" altLang="ja-JP" dirty="0" err="1" smtClean="0">
                <a:cs typeface="Arial" panose="020B0604020202020204" pitchFamily="34" charset="0"/>
              </a:rPr>
              <a:t>combline</a:t>
            </a:r>
            <a:r>
              <a:rPr lang="en-US" altLang="ja-JP" dirty="0" smtClean="0">
                <a:cs typeface="Arial" panose="020B0604020202020204" pitchFamily="34" charset="0"/>
              </a:rPr>
              <a:t> (CCC) antenna experiments</a:t>
            </a:r>
          </a:p>
          <a:p>
            <a:pPr lvl="1"/>
            <a:r>
              <a:rPr lang="en-US" altLang="ja-JP" dirty="0" smtClean="0">
                <a:cs typeface="Arial" panose="020B0604020202020204" pitchFamily="34" charset="0"/>
              </a:rPr>
              <a:t>improved </a:t>
            </a:r>
            <a:r>
              <a:rPr lang="en-US" altLang="ja-JP" dirty="0">
                <a:cs typeface="Arial" panose="020B0604020202020204" pitchFamily="34" charset="0"/>
              </a:rPr>
              <a:t>n</a:t>
            </a:r>
            <a:r>
              <a:rPr lang="en-US" altLang="ja-JP" baseline="-25000" dirty="0">
                <a:cs typeface="Arial" panose="020B0604020202020204" pitchFamily="34" charset="0"/>
              </a:rPr>
              <a:t>||</a:t>
            </a:r>
            <a:r>
              <a:rPr lang="en-US" altLang="ja-JP" dirty="0">
                <a:cs typeface="Arial" panose="020B0604020202020204" pitchFamily="34" charset="0"/>
              </a:rPr>
              <a:t> </a:t>
            </a:r>
            <a:r>
              <a:rPr lang="en-US" altLang="ja-JP" dirty="0" smtClean="0">
                <a:cs typeface="Arial" panose="020B0604020202020204" pitchFamily="34" charset="0"/>
              </a:rPr>
              <a:t>spectrum</a:t>
            </a:r>
          </a:p>
          <a:p>
            <a:pPr lvl="1"/>
            <a:r>
              <a:rPr lang="en-US" altLang="ja-JP" dirty="0">
                <a:cs typeface="Arial" panose="020B0604020202020204" pitchFamily="34" charset="0"/>
              </a:rPr>
              <a:t>c</a:t>
            </a:r>
            <a:r>
              <a:rPr lang="en-US" altLang="ja-JP" dirty="0" smtClean="0">
                <a:cs typeface="Arial" panose="020B0604020202020204" pitchFamily="34" charset="0"/>
              </a:rPr>
              <a:t>omparison of current drive with other antennas</a:t>
            </a:r>
          </a:p>
          <a:p>
            <a:pPr lvl="1"/>
            <a:r>
              <a:rPr lang="en-US" altLang="ja-JP" dirty="0">
                <a:cs typeface="Arial" panose="020B0604020202020204" pitchFamily="34" charset="0"/>
              </a:rPr>
              <a:t>c</a:t>
            </a:r>
            <a:r>
              <a:rPr lang="en-US" altLang="ja-JP" dirty="0" smtClean="0">
                <a:cs typeface="Arial" panose="020B0604020202020204" pitchFamily="34" charset="0"/>
              </a:rPr>
              <a:t>haracterization of LH driven plasma</a:t>
            </a:r>
          </a:p>
          <a:p>
            <a:pPr lvl="2"/>
            <a:r>
              <a:rPr lang="en-US" altLang="ja-JP" dirty="0" smtClean="0">
                <a:cs typeface="Arial" panose="020B0604020202020204" pitchFamily="34" charset="0"/>
              </a:rPr>
              <a:t>HX, SX, TS, ion Doppler, impurity</a:t>
            </a:r>
          </a:p>
          <a:p>
            <a:pPr lvl="2"/>
            <a:r>
              <a:rPr lang="en-US" altLang="ja-JP" dirty="0">
                <a:cs typeface="Arial" panose="020B0604020202020204" pitchFamily="34" charset="0"/>
              </a:rPr>
              <a:t>e</a:t>
            </a:r>
            <a:r>
              <a:rPr lang="en-US" altLang="ja-JP" dirty="0" smtClean="0">
                <a:cs typeface="Arial" panose="020B0604020202020204" pitchFamily="34" charset="0"/>
              </a:rPr>
              <a:t>quilibrium</a:t>
            </a:r>
          </a:p>
          <a:p>
            <a:pPr lvl="2"/>
            <a:r>
              <a:rPr lang="en-US" altLang="ja-JP" dirty="0">
                <a:cs typeface="Arial" panose="020B0604020202020204" pitchFamily="34" charset="0"/>
              </a:rPr>
              <a:t>d</a:t>
            </a:r>
            <a:r>
              <a:rPr lang="en-US" altLang="ja-JP" dirty="0" smtClean="0">
                <a:cs typeface="Arial" panose="020B0604020202020204" pitchFamily="34" charset="0"/>
              </a:rPr>
              <a:t>ensity limit</a:t>
            </a:r>
          </a:p>
          <a:p>
            <a:r>
              <a:rPr lang="en-US" altLang="ja-JP" dirty="0" smtClean="0">
                <a:cs typeface="Arial" panose="020B0604020202020204" pitchFamily="34" charset="0"/>
              </a:rPr>
              <a:t>Planned improvements</a:t>
            </a:r>
          </a:p>
          <a:p>
            <a:pPr lvl="1"/>
            <a:r>
              <a:rPr lang="en-US" altLang="ja-JP" dirty="0">
                <a:cs typeface="Arial" panose="020B0604020202020204" pitchFamily="34" charset="0"/>
              </a:rPr>
              <a:t>t</a:t>
            </a:r>
            <a:r>
              <a:rPr lang="en-US" altLang="ja-JP" dirty="0" smtClean="0">
                <a:cs typeface="Arial" panose="020B0604020202020204" pitchFamily="34" charset="0"/>
              </a:rPr>
              <a:t>op-launch CCC antenna</a:t>
            </a:r>
          </a:p>
          <a:p>
            <a:pPr lvl="1"/>
            <a:r>
              <a:rPr lang="en-US" altLang="ja-JP" dirty="0" smtClean="0">
                <a:cs typeface="Arial" panose="020B0604020202020204" pitchFamily="34" charset="0"/>
              </a:rPr>
              <a:t>TF power supply upgrade</a:t>
            </a:r>
          </a:p>
          <a:p>
            <a:r>
              <a:rPr lang="en-US" altLang="ja-JP" dirty="0" smtClean="0">
                <a:cs typeface="Arial" panose="020B0604020202020204" pitchFamily="34" charset="0"/>
              </a:rPr>
              <a:t>Diagnostic developments</a:t>
            </a:r>
          </a:p>
          <a:p>
            <a:pPr lvl="1"/>
            <a:r>
              <a:rPr lang="en-US" altLang="ja-JP" dirty="0" smtClean="0">
                <a:cs typeface="Arial" panose="020B0604020202020204" pitchFamily="34" charset="0"/>
              </a:rPr>
              <a:t>Multi-pass TS, local j, microwave scattering</a:t>
            </a:r>
            <a:endParaRPr lang="en-US" altLang="ja-JP" dirty="0" smtClean="0">
              <a:cs typeface="Arial" panose="020B0604020202020204" pitchFamily="34" charset="0"/>
            </a:endParaRP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748465" y="6520374"/>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949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スクリーンショット 2015-01-26 4.46.38.pdf"/>
          <p:cNvPicPr/>
          <p:nvPr/>
        </p:nvPicPr>
        <p:blipFill>
          <a:blip r:embed="rId3">
            <a:extLst/>
          </a:blip>
          <a:stretch>
            <a:fillRect/>
          </a:stretch>
        </p:blipFill>
        <p:spPr>
          <a:xfrm>
            <a:off x="2339753" y="4851780"/>
            <a:ext cx="5817134" cy="1706615"/>
          </a:xfrm>
          <a:prstGeom prst="rect">
            <a:avLst/>
          </a:prstGeom>
          <a:ln w="12700">
            <a:miter lim="400000"/>
          </a:ln>
        </p:spPr>
      </p:pic>
      <p:pic>
        <p:nvPicPr>
          <p:cNvPr id="464" name="スクリーンショット 2015-01-26 4.45.34.pdf"/>
          <p:cNvPicPr/>
          <p:nvPr/>
        </p:nvPicPr>
        <p:blipFill>
          <a:blip r:embed="rId4">
            <a:extLst/>
          </a:blip>
          <a:stretch>
            <a:fillRect/>
          </a:stretch>
        </p:blipFill>
        <p:spPr>
          <a:xfrm>
            <a:off x="2339752" y="3059583"/>
            <a:ext cx="5817135" cy="1720189"/>
          </a:xfrm>
          <a:prstGeom prst="rect">
            <a:avLst/>
          </a:prstGeom>
          <a:ln w="12700">
            <a:miter lim="400000"/>
          </a:ln>
        </p:spPr>
      </p:pic>
      <p:pic>
        <p:nvPicPr>
          <p:cNvPr id="465" name="スクリーンショット 2015-01-26 4.44.29.pdf"/>
          <p:cNvPicPr/>
          <p:nvPr/>
        </p:nvPicPr>
        <p:blipFill>
          <a:blip r:embed="rId5">
            <a:extLst/>
          </a:blip>
          <a:stretch>
            <a:fillRect/>
          </a:stretch>
        </p:blipFill>
        <p:spPr>
          <a:xfrm>
            <a:off x="2339752" y="1268760"/>
            <a:ext cx="5817135" cy="1728193"/>
          </a:xfrm>
          <a:prstGeom prst="rect">
            <a:avLst/>
          </a:prstGeom>
          <a:ln w="12700">
            <a:miter lim="400000"/>
          </a:ln>
        </p:spPr>
      </p:pic>
      <p:sp>
        <p:nvSpPr>
          <p:cNvPr id="466" name="Shape 466"/>
          <p:cNvSpPr/>
          <p:nvPr/>
        </p:nvSpPr>
        <p:spPr>
          <a:xfrm>
            <a:off x="712511" y="1762598"/>
            <a:ext cx="1027525"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sz="1600" kern="0" dirty="0" smtClean="0">
                <a:solidFill>
                  <a:sysClr val="windowText" lastClr="000000"/>
                </a:solidFill>
              </a:rPr>
              <a:t>R</a:t>
            </a:r>
            <a:r>
              <a:rPr kumimoji="0" lang="en-US" sz="1600" kern="0" dirty="0" smtClean="0">
                <a:solidFill>
                  <a:sysClr val="windowText" lastClr="000000"/>
                </a:solidFill>
              </a:rPr>
              <a:t> </a:t>
            </a:r>
            <a:r>
              <a:rPr kumimoji="0" sz="1600" kern="0" dirty="0" smtClean="0">
                <a:solidFill>
                  <a:sysClr val="windowText" lastClr="000000"/>
                </a:solidFill>
              </a:rPr>
              <a:t>=</a:t>
            </a:r>
            <a:r>
              <a:rPr kumimoji="0" lang="en-US" sz="1600" kern="0" dirty="0" smtClean="0">
                <a:solidFill>
                  <a:sysClr val="windowText" lastClr="000000"/>
                </a:solidFill>
              </a:rPr>
              <a:t> </a:t>
            </a:r>
            <a:r>
              <a:rPr kumimoji="0" sz="1600" kern="0" dirty="0" smtClean="0">
                <a:solidFill>
                  <a:sysClr val="windowText" lastClr="000000"/>
                </a:solidFill>
              </a:rPr>
              <a:t>585</a:t>
            </a:r>
            <a:r>
              <a:rPr kumimoji="0" lang="en-US" sz="1600" kern="0" dirty="0" smtClean="0">
                <a:solidFill>
                  <a:sysClr val="windowText" lastClr="000000"/>
                </a:solidFill>
              </a:rPr>
              <a:t> </a:t>
            </a:r>
            <a:r>
              <a:rPr kumimoji="0" sz="1600" kern="0" dirty="0" smtClean="0">
                <a:solidFill>
                  <a:sysClr val="windowText" lastClr="000000"/>
                </a:solidFill>
              </a:rPr>
              <a:t>mm</a:t>
            </a:r>
            <a:endParaRPr kumimoji="0" sz="1600" kern="0" dirty="0">
              <a:solidFill>
                <a:sysClr val="windowText" lastClr="000000"/>
              </a:solidFill>
            </a:endParaRPr>
          </a:p>
        </p:txBody>
      </p:sp>
      <p:sp>
        <p:nvSpPr>
          <p:cNvPr id="467" name="Shape 467"/>
          <p:cNvSpPr/>
          <p:nvPr/>
        </p:nvSpPr>
        <p:spPr>
          <a:xfrm>
            <a:off x="712511" y="3598954"/>
            <a:ext cx="1027525"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sz="1600" kern="0" dirty="0" smtClean="0">
                <a:solidFill>
                  <a:sysClr val="windowText" lastClr="000000"/>
                </a:solidFill>
              </a:rPr>
              <a:t>R</a:t>
            </a:r>
            <a:r>
              <a:rPr kumimoji="0" lang="en-US" sz="1600" kern="0" dirty="0" smtClean="0">
                <a:solidFill>
                  <a:sysClr val="windowText" lastClr="000000"/>
                </a:solidFill>
              </a:rPr>
              <a:t> </a:t>
            </a:r>
            <a:r>
              <a:rPr kumimoji="0" sz="1600" kern="0" dirty="0" smtClean="0">
                <a:solidFill>
                  <a:sysClr val="windowText" lastClr="000000"/>
                </a:solidFill>
              </a:rPr>
              <a:t>=</a:t>
            </a:r>
            <a:r>
              <a:rPr kumimoji="0" lang="en-US" sz="1600" kern="0" dirty="0" smtClean="0">
                <a:solidFill>
                  <a:sysClr val="windowText" lastClr="000000"/>
                </a:solidFill>
              </a:rPr>
              <a:t> </a:t>
            </a:r>
            <a:r>
              <a:rPr kumimoji="0" sz="1600" kern="0" dirty="0" smtClean="0">
                <a:solidFill>
                  <a:sysClr val="windowText" lastClr="000000"/>
                </a:solidFill>
              </a:rPr>
              <a:t>550</a:t>
            </a:r>
            <a:r>
              <a:rPr kumimoji="0" lang="en-US" sz="1600" kern="0" dirty="0" smtClean="0">
                <a:solidFill>
                  <a:sysClr val="windowText" lastClr="000000"/>
                </a:solidFill>
              </a:rPr>
              <a:t> </a:t>
            </a:r>
            <a:r>
              <a:rPr kumimoji="0" sz="1600" kern="0" dirty="0" smtClean="0">
                <a:solidFill>
                  <a:sysClr val="windowText" lastClr="000000"/>
                </a:solidFill>
              </a:rPr>
              <a:t>mm</a:t>
            </a:r>
            <a:endParaRPr kumimoji="0" sz="1600" kern="0" dirty="0">
              <a:solidFill>
                <a:sysClr val="windowText" lastClr="000000"/>
              </a:solidFill>
            </a:endParaRPr>
          </a:p>
        </p:txBody>
      </p:sp>
      <p:sp>
        <p:nvSpPr>
          <p:cNvPr id="468" name="Shape 468"/>
          <p:cNvSpPr/>
          <p:nvPr/>
        </p:nvSpPr>
        <p:spPr>
          <a:xfrm>
            <a:off x="712511" y="5434043"/>
            <a:ext cx="1027525"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sz="1600" kern="0" dirty="0" smtClean="0">
                <a:solidFill>
                  <a:sysClr val="windowText" lastClr="000000"/>
                </a:solidFill>
              </a:rPr>
              <a:t>R</a:t>
            </a:r>
            <a:r>
              <a:rPr kumimoji="0" lang="en-US" sz="1600" kern="0" dirty="0" smtClean="0">
                <a:solidFill>
                  <a:sysClr val="windowText" lastClr="000000"/>
                </a:solidFill>
              </a:rPr>
              <a:t> </a:t>
            </a:r>
            <a:r>
              <a:rPr kumimoji="0" sz="1600" kern="0" dirty="0" smtClean="0">
                <a:solidFill>
                  <a:sysClr val="windowText" lastClr="000000"/>
                </a:solidFill>
              </a:rPr>
              <a:t>=</a:t>
            </a:r>
            <a:r>
              <a:rPr kumimoji="0" lang="en-US" sz="1600" kern="0" dirty="0" smtClean="0">
                <a:solidFill>
                  <a:sysClr val="windowText" lastClr="000000"/>
                </a:solidFill>
              </a:rPr>
              <a:t> </a:t>
            </a:r>
            <a:r>
              <a:rPr kumimoji="0" sz="1600" kern="0" dirty="0" smtClean="0">
                <a:solidFill>
                  <a:sysClr val="windowText" lastClr="000000"/>
                </a:solidFill>
              </a:rPr>
              <a:t>550</a:t>
            </a:r>
            <a:r>
              <a:rPr kumimoji="0" lang="en-US" sz="1600" kern="0" dirty="0" smtClean="0">
                <a:solidFill>
                  <a:sysClr val="windowText" lastClr="000000"/>
                </a:solidFill>
              </a:rPr>
              <a:t> </a:t>
            </a:r>
            <a:r>
              <a:rPr kumimoji="0" sz="1600" kern="0" dirty="0" smtClean="0">
                <a:solidFill>
                  <a:sysClr val="windowText" lastClr="000000"/>
                </a:solidFill>
              </a:rPr>
              <a:t>mm</a:t>
            </a:r>
            <a:endParaRPr kumimoji="0" sz="1600" kern="0" dirty="0">
              <a:solidFill>
                <a:sysClr val="windowText" lastClr="000000"/>
              </a:solidFill>
            </a:endParaRPr>
          </a:p>
        </p:txBody>
      </p:sp>
      <p:sp>
        <p:nvSpPr>
          <p:cNvPr id="469" name="Shape 469"/>
          <p:cNvSpPr/>
          <p:nvPr/>
        </p:nvSpPr>
        <p:spPr>
          <a:xfrm>
            <a:off x="375077" y="5620114"/>
            <a:ext cx="1702389" cy="49244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lang="en-US" sz="1600" kern="0" dirty="0" smtClean="0">
                <a:solidFill>
                  <a:sysClr val="windowText" lastClr="000000"/>
                </a:solidFill>
              </a:rPr>
              <a:t>(limiter moved in </a:t>
            </a:r>
            <a:r>
              <a:rPr kumimoji="0" sz="1600" kern="0" dirty="0" smtClean="0">
                <a:solidFill>
                  <a:sysClr val="windowText" lastClr="000000"/>
                </a:solidFill>
              </a:rPr>
              <a:t>z</a:t>
            </a:r>
            <a:r>
              <a:rPr kumimoji="0" lang="en-US" sz="1600" kern="0" dirty="0" smtClean="0">
                <a:solidFill>
                  <a:sysClr val="windowText" lastClr="000000"/>
                </a:solidFill>
              </a:rPr>
              <a:t> </a:t>
            </a:r>
          </a:p>
          <a:p>
            <a:pPr algn="ctr" defTabSz="410646" fontAlgn="auto">
              <a:spcBef>
                <a:spcPts val="0"/>
              </a:spcBef>
              <a:spcAft>
                <a:spcPts val="0"/>
              </a:spcAft>
              <a:defRPr sz="1800"/>
            </a:pPr>
            <a:r>
              <a:rPr kumimoji="0" lang="en-US" sz="1600" kern="0" dirty="0" smtClean="0">
                <a:solidFill>
                  <a:sysClr val="windowText" lastClr="000000"/>
                </a:solidFill>
              </a:rPr>
              <a:t>direction by </a:t>
            </a:r>
            <a:r>
              <a:rPr kumimoji="0" sz="1600" kern="0" dirty="0" smtClean="0">
                <a:solidFill>
                  <a:sysClr val="windowText" lastClr="000000"/>
                </a:solidFill>
              </a:rPr>
              <a:t>75</a:t>
            </a:r>
            <a:r>
              <a:rPr kumimoji="0" lang="en-US" sz="1600" kern="0" dirty="0" smtClean="0">
                <a:solidFill>
                  <a:sysClr val="windowText" lastClr="000000"/>
                </a:solidFill>
              </a:rPr>
              <a:t> mm)</a:t>
            </a:r>
            <a:endParaRPr kumimoji="0" sz="1600" kern="0" dirty="0">
              <a:solidFill>
                <a:sysClr val="windowText" lastClr="000000"/>
              </a:solidFill>
            </a:endParaRPr>
          </a:p>
        </p:txBody>
      </p:sp>
      <p:sp>
        <p:nvSpPr>
          <p:cNvPr id="471" name="Shape 471"/>
          <p:cNvSpPr/>
          <p:nvPr/>
        </p:nvSpPr>
        <p:spPr>
          <a:xfrm>
            <a:off x="179512" y="1998809"/>
            <a:ext cx="2093522"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lang="en-US" sz="1600" kern="0" dirty="0">
                <a:solidFill>
                  <a:sysClr val="windowText" lastClr="000000"/>
                </a:solidFill>
              </a:rPr>
              <a:t>(</a:t>
            </a:r>
            <a:r>
              <a:rPr kumimoji="0" lang="en-US" sz="1600" kern="0" dirty="0" smtClean="0">
                <a:solidFill>
                  <a:sysClr val="windowText" lastClr="000000"/>
                </a:solidFill>
              </a:rPr>
              <a:t>present limiter position)</a:t>
            </a:r>
            <a:endParaRPr kumimoji="0" sz="1600" kern="0" dirty="0">
              <a:solidFill>
                <a:sysClr val="windowText" lastClr="000000"/>
              </a:solidFill>
            </a:endParaRPr>
          </a:p>
        </p:txBody>
      </p:sp>
      <p:sp>
        <p:nvSpPr>
          <p:cNvPr id="11" name="Rectangle 13"/>
          <p:cNvSpPr>
            <a:spLocks noChangeArrowheads="1"/>
          </p:cNvSpPr>
          <p:nvPr/>
        </p:nvSpPr>
        <p:spPr bwMode="auto">
          <a:xfrm>
            <a:off x="0" y="44630"/>
            <a:ext cx="9144000" cy="864095"/>
          </a:xfrm>
          <a:prstGeom prst="rect">
            <a:avLst/>
          </a:prstGeom>
          <a:noFill/>
          <a:ln w="9525">
            <a:noFill/>
            <a:miter lim="800000"/>
            <a:headEnd/>
            <a:tailEnd/>
          </a:ln>
        </p:spPr>
        <p:txBody>
          <a:bodyPr lIns="91321" tIns="45664" rIns="91321" bIns="45664" anchor="ctr"/>
          <a:lstStyle/>
          <a:p>
            <a:pPr algn="ctr"/>
            <a:r>
              <a:rPr lang="en-US" altLang="ja-JP" sz="2800" dirty="0" smtClean="0">
                <a:solidFill>
                  <a:srgbClr val="FF0000"/>
                </a:solidFill>
                <a:latin typeface="Arial" panose="020B0604020202020204" pitchFamily="34" charset="0"/>
                <a:cs typeface="Arial" pitchFamily="34" charset="0"/>
              </a:rPr>
              <a:t>Further Improvement Expected </a:t>
            </a:r>
          </a:p>
          <a:p>
            <a:pPr algn="ctr"/>
            <a:r>
              <a:rPr lang="en-US" altLang="ja-JP" sz="2800" dirty="0" smtClean="0">
                <a:solidFill>
                  <a:srgbClr val="FF0000"/>
                </a:solidFill>
                <a:latin typeface="Arial" panose="020B0604020202020204" pitchFamily="34" charset="0"/>
                <a:cs typeface="Arial" pitchFamily="34" charset="0"/>
              </a:rPr>
              <a:t>by Avoiding Reflection from the Limiter</a:t>
            </a:r>
            <a:endParaRPr lang="en-US" altLang="ja-JP" sz="2800" dirty="0">
              <a:solidFill>
                <a:srgbClr val="FF0000"/>
              </a:solidFill>
              <a:latin typeface="Arial" pitchFamily="34" charset="0"/>
              <a:cs typeface="Arial" pitchFamily="34" charset="0"/>
            </a:endParaRPr>
          </a:p>
        </p:txBody>
      </p:sp>
      <p:sp>
        <p:nvSpPr>
          <p:cNvPr id="12" name="Line 7"/>
          <p:cNvSpPr>
            <a:spLocks noChangeShapeType="1"/>
          </p:cNvSpPr>
          <p:nvPr/>
        </p:nvSpPr>
        <p:spPr bwMode="auto">
          <a:xfrm flipV="1">
            <a:off x="457200" y="1014263"/>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3" name="Shape 467"/>
          <p:cNvSpPr/>
          <p:nvPr/>
        </p:nvSpPr>
        <p:spPr>
          <a:xfrm>
            <a:off x="6984677" y="2025134"/>
            <a:ext cx="467643" cy="21544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lang="en-US" sz="1400" b="1" kern="0" dirty="0" smtClean="0">
                <a:solidFill>
                  <a:sysClr val="windowText" lastClr="000000"/>
                </a:solidFill>
              </a:rPr>
              <a:t>LHW</a:t>
            </a:r>
            <a:endParaRPr kumimoji="0" sz="1400" b="1" kern="0" dirty="0">
              <a:solidFill>
                <a:sysClr val="windowText" lastClr="000000"/>
              </a:solidFill>
            </a:endParaRPr>
          </a:p>
        </p:txBody>
      </p:sp>
      <p:sp>
        <p:nvSpPr>
          <p:cNvPr id="14" name="Shape 467"/>
          <p:cNvSpPr/>
          <p:nvPr/>
        </p:nvSpPr>
        <p:spPr>
          <a:xfrm>
            <a:off x="3291693" y="1942189"/>
            <a:ext cx="1352315" cy="21544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defRPr sz="2600">
                <a:latin typeface="ヒラギノ角ゴ ProN W3"/>
                <a:ea typeface="ヒラギノ角ゴ ProN W3"/>
                <a:cs typeface="ヒラギノ角ゴ ProN W3"/>
                <a:sym typeface="ヒラギノ角ゴ ProN W3"/>
              </a:defRPr>
            </a:lvl1pPr>
          </a:lstStyle>
          <a:p>
            <a:pPr algn="ctr" defTabSz="410646" fontAlgn="auto">
              <a:spcBef>
                <a:spcPts val="0"/>
              </a:spcBef>
              <a:spcAft>
                <a:spcPts val="0"/>
              </a:spcAft>
              <a:defRPr sz="1800"/>
            </a:pPr>
            <a:r>
              <a:rPr kumimoji="0" lang="en-US" sz="1400" b="1" kern="0" dirty="0">
                <a:solidFill>
                  <a:sysClr val="windowText" lastClr="000000"/>
                </a:solidFill>
              </a:rPr>
              <a:t>r</a:t>
            </a:r>
            <a:r>
              <a:rPr kumimoji="0" lang="en-US" sz="1400" b="1" kern="0" dirty="0" smtClean="0">
                <a:solidFill>
                  <a:sysClr val="windowText" lastClr="000000"/>
                </a:solidFill>
              </a:rPr>
              <a:t>eflected LHW</a:t>
            </a:r>
            <a:endParaRPr kumimoji="0" sz="1400" b="1" kern="0" dirty="0">
              <a:solidFill>
                <a:sysClr val="windowText" lastClr="000000"/>
              </a:solidFill>
            </a:endParaRPr>
          </a:p>
        </p:txBody>
      </p:sp>
      <p:cxnSp>
        <p:nvCxnSpPr>
          <p:cNvPr id="3" name="直線矢印コネクタ 2"/>
          <p:cNvCxnSpPr/>
          <p:nvPr/>
        </p:nvCxnSpPr>
        <p:spPr>
          <a:xfrm>
            <a:off x="5940152" y="5874825"/>
            <a:ext cx="298376" cy="0"/>
          </a:xfrm>
          <a:prstGeom prst="straightConnector1">
            <a:avLst/>
          </a:prstGeom>
          <a:noFill/>
          <a:ln w="25400" cap="flat">
            <a:solidFill>
              <a:srgbClr val="FF0000"/>
            </a:solidFill>
            <a:prstDash val="solid"/>
            <a:miter lim="400000"/>
            <a:tailEnd type="arrow"/>
          </a:ln>
          <a:effectLst/>
        </p:spPr>
        <p:style>
          <a:lnRef idx="0">
            <a:scrgbClr r="0" g="0" b="0"/>
          </a:lnRef>
          <a:fillRef idx="0">
            <a:scrgbClr r="0" g="0" b="0"/>
          </a:fillRef>
          <a:effectRef idx="0">
            <a:scrgbClr r="0" g="0" b="0"/>
          </a:effectRef>
          <a:fontRef idx="none"/>
        </p:style>
      </p:cxnSp>
      <p:sp>
        <p:nvSpPr>
          <p:cNvPr id="4" name="正方形/長方形 3"/>
          <p:cNvSpPr/>
          <p:nvPr/>
        </p:nvSpPr>
        <p:spPr>
          <a:xfrm>
            <a:off x="5784926" y="5929535"/>
            <a:ext cx="731290" cy="307777"/>
          </a:xfrm>
          <a:prstGeom prst="rect">
            <a:avLst/>
          </a:prstGeom>
        </p:spPr>
        <p:txBody>
          <a:bodyPr wrap="none">
            <a:spAutoFit/>
          </a:bodyPr>
          <a:lstStyle/>
          <a:p>
            <a:r>
              <a:rPr kumimoji="0" lang="en-US" altLang="ja-JP" sz="1400" kern="0" dirty="0">
                <a:solidFill>
                  <a:srgbClr val="FF0000"/>
                </a:solidFill>
              </a:rPr>
              <a:t>75 mm</a:t>
            </a:r>
            <a:endParaRPr lang="ja-JP" altLang="en-US" sz="1400" dirty="0">
              <a:solidFill>
                <a:srgbClr val="FF0000"/>
              </a:solidFill>
            </a:endParaRPr>
          </a:p>
        </p:txBody>
      </p:sp>
      <p:sp>
        <p:nvSpPr>
          <p:cNvPr id="20" name="スライド番号プレースホルダー 4"/>
          <p:cNvSpPr txBox="1">
            <a:spLocks/>
          </p:cNvSpPr>
          <p:nvPr/>
        </p:nvSpPr>
        <p:spPr bwMode="auto">
          <a:xfrm>
            <a:off x="8686800" y="6520390"/>
            <a:ext cx="386910" cy="365125"/>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defPPr>
              <a:defRPr lang="ja-JP"/>
            </a:defPPr>
            <a:lvl1pPr algn="r" rtl="0" eaLnBrk="1" fontAlgn="base" hangingPunct="1">
              <a:spcBef>
                <a:spcPct val="50000"/>
              </a:spcBef>
              <a:spcAft>
                <a:spcPct val="0"/>
              </a:spcAft>
              <a:defRPr kumimoji="1" sz="1400" kern="1200">
                <a:solidFill>
                  <a:schemeClr val="tx1"/>
                </a:solidFill>
                <a:latin typeface="Times New Roman" pitchFamily="18" charset="0"/>
                <a:ea typeface="+mn-ea"/>
                <a:cs typeface="+mn-cs"/>
              </a:defRPr>
            </a:lvl1pPr>
            <a:lvl2pPr marL="456630"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2pPr>
            <a:lvl3pPr marL="913267"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3pPr>
            <a:lvl4pPr marL="136990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4pPr>
            <a:lvl5pPr marL="1826532" algn="l" rtl="0" fontAlgn="base">
              <a:spcBef>
                <a:spcPct val="0"/>
              </a:spcBef>
              <a:spcAft>
                <a:spcPct val="0"/>
              </a:spcAft>
              <a:defRPr kumimoji="1" sz="2000" kern="1200">
                <a:solidFill>
                  <a:schemeClr val="tx1"/>
                </a:solidFill>
                <a:latin typeface="Helvetica" pitchFamily="34" charset="0"/>
                <a:ea typeface="平成角ゴシック"/>
                <a:cs typeface="平成角ゴシック"/>
              </a:defRPr>
            </a:lvl5pPr>
            <a:lvl6pPr marL="2283166" algn="l" defTabSz="913267" rtl="0" eaLnBrk="1" latinLnBrk="0" hangingPunct="1">
              <a:defRPr kumimoji="1" sz="2000" kern="1200">
                <a:solidFill>
                  <a:schemeClr val="tx1"/>
                </a:solidFill>
                <a:latin typeface="Helvetica" pitchFamily="34" charset="0"/>
                <a:ea typeface="平成角ゴシック"/>
                <a:cs typeface="平成角ゴシック"/>
              </a:defRPr>
            </a:lvl6pPr>
            <a:lvl7pPr marL="2739802" algn="l" defTabSz="913267" rtl="0" eaLnBrk="1" latinLnBrk="0" hangingPunct="1">
              <a:defRPr kumimoji="1" sz="2000" kern="1200">
                <a:solidFill>
                  <a:schemeClr val="tx1"/>
                </a:solidFill>
                <a:latin typeface="Helvetica" pitchFamily="34" charset="0"/>
                <a:ea typeface="平成角ゴシック"/>
                <a:cs typeface="平成角ゴシック"/>
              </a:defRPr>
            </a:lvl7pPr>
            <a:lvl8pPr marL="3196430" algn="l" defTabSz="913267" rtl="0" eaLnBrk="1" latinLnBrk="0" hangingPunct="1">
              <a:defRPr kumimoji="1" sz="2000" kern="1200">
                <a:solidFill>
                  <a:schemeClr val="tx1"/>
                </a:solidFill>
                <a:latin typeface="Helvetica" pitchFamily="34" charset="0"/>
                <a:ea typeface="平成角ゴシック"/>
                <a:cs typeface="平成角ゴシック"/>
              </a:defRPr>
            </a:lvl8pPr>
            <a:lvl9pPr marL="3653066" algn="l" defTabSz="913267" rtl="0" eaLnBrk="1" latinLnBrk="0" hangingPunct="1">
              <a:defRPr kumimoji="1" sz="2000" kern="1200">
                <a:solidFill>
                  <a:schemeClr val="tx1"/>
                </a:solidFill>
                <a:latin typeface="Helvetica" pitchFamily="34" charset="0"/>
                <a:ea typeface="平成角ゴシック"/>
                <a:cs typeface="平成角ゴシック"/>
              </a:defRPr>
            </a:lvl9pPr>
          </a:lstStyle>
          <a:p>
            <a:fld id="{FD69EC3B-3975-41F7-A0D4-CB82BEE8B54C}" type="slidenum">
              <a:rPr lang="ja-JP" altLang="en-US" smtClean="0">
                <a:solidFill>
                  <a:prstClr val="black">
                    <a:tint val="75000"/>
                  </a:prstClr>
                </a:solidFill>
                <a:latin typeface="Arial" panose="020B0604020202020204" pitchFamily="34" charset="0"/>
                <a:ea typeface="ＭＳ Ｐゴシック"/>
                <a:cs typeface="Arial" panose="020B0604020202020204" pitchFamily="34" charset="0"/>
              </a:rPr>
              <a:pPr/>
              <a:t>20</a:t>
            </a:fld>
            <a:endParaRPr lang="ja-JP" altLang="en-US" dirty="0">
              <a:solidFill>
                <a:prstClr val="black">
                  <a:tint val="75000"/>
                </a:prstClr>
              </a:solidFill>
              <a:latin typeface="Arial" panose="020B0604020202020204" pitchFamily="34" charset="0"/>
              <a:ea typeface="ＭＳ Ｐゴシック"/>
              <a:cs typeface="Arial" panose="020B0604020202020204" pitchFamily="34" charset="0"/>
            </a:endParaRPr>
          </a:p>
        </p:txBody>
      </p:sp>
      <p:sp>
        <p:nvSpPr>
          <p:cNvPr id="17" name="正方形/長方形 16"/>
          <p:cNvSpPr>
            <a:spLocks noChangeArrowheads="1"/>
          </p:cNvSpPr>
          <p:nvPr/>
        </p:nvSpPr>
        <p:spPr bwMode="auto">
          <a:xfrm>
            <a:off x="7833389" y="6525344"/>
            <a:ext cx="915075"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a:t>
            </a:r>
            <a:r>
              <a:rPr lang="en-US" altLang="ja-JP" sz="1600" dirty="0" smtClean="0">
                <a:solidFill>
                  <a:srgbClr val="000000"/>
                </a:solidFill>
                <a:latin typeface="Arial" pitchFamily="34" charset="0"/>
                <a:cs typeface="Arial" pitchFamily="34" charset="0"/>
              </a:rPr>
              <a:t>. Inada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6629827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5" y="-27384"/>
            <a:ext cx="8964488" cy="792088"/>
          </a:xfrm>
        </p:spPr>
        <p:txBody>
          <a:bodyPr>
            <a:noAutofit/>
          </a:bodyPr>
          <a:lstStyle/>
          <a:p>
            <a:r>
              <a:rPr lang="en-US" altLang="ja-JP" dirty="0" smtClean="0">
                <a:latin typeface="Arial" panose="020B0604020202020204" pitchFamily="34" charset="0"/>
                <a:cs typeface="Arial" panose="020B0604020202020204" pitchFamily="34" charset="0"/>
              </a:rPr>
              <a:t>Scaling of </a:t>
            </a:r>
            <a:r>
              <a:rPr lang="en-US" altLang="ja-JP" dirty="0" err="1" smtClean="0">
                <a:latin typeface="Arial" panose="020B0604020202020204" pitchFamily="34" charset="0"/>
                <a:cs typeface="Arial" panose="020B0604020202020204" pitchFamily="34" charset="0"/>
              </a:rPr>
              <a:t>I</a:t>
            </a:r>
            <a:r>
              <a:rPr lang="en-US" altLang="ja-JP" baseline="-25000" dirty="0" err="1" smtClean="0">
                <a:latin typeface="Arial" panose="020B0604020202020204" pitchFamily="34" charset="0"/>
                <a:cs typeface="Arial" panose="020B0604020202020204" pitchFamily="34" charset="0"/>
              </a:rPr>
              <a:t>p</a:t>
            </a:r>
            <a:r>
              <a:rPr lang="en-US" altLang="ja-JP" dirty="0" smtClean="0">
                <a:latin typeface="Arial" panose="020B0604020202020204" pitchFamily="34" charset="0"/>
                <a:cs typeface="Arial" panose="020B0604020202020204" pitchFamily="34" charset="0"/>
              </a:rPr>
              <a:t> with </a:t>
            </a:r>
            <a:r>
              <a:rPr lang="en-US" altLang="ja-JP" dirty="0" err="1" smtClean="0">
                <a:latin typeface="Arial" panose="020B0604020202020204" pitchFamily="34" charset="0"/>
                <a:cs typeface="Arial" panose="020B0604020202020204" pitchFamily="34" charset="0"/>
              </a:rPr>
              <a:t>B</a:t>
            </a:r>
            <a:r>
              <a:rPr lang="en-US" altLang="ja-JP" baseline="-25000" dirty="0" err="1" smtClean="0">
                <a:latin typeface="Arial" panose="020B0604020202020204" pitchFamily="34" charset="0"/>
                <a:cs typeface="Arial" panose="020B0604020202020204" pitchFamily="34" charset="0"/>
              </a:rPr>
              <a:t>v</a:t>
            </a:r>
            <a:r>
              <a:rPr lang="en-US" altLang="ja-JP" dirty="0" smtClean="0">
                <a:latin typeface="Arial" panose="020B0604020202020204" pitchFamily="34" charset="0"/>
                <a:cs typeface="Arial" panose="020B0604020202020204" pitchFamily="34" charset="0"/>
              </a:rPr>
              <a:t> and </a:t>
            </a:r>
            <a:r>
              <a:rPr lang="en-US" altLang="ja-JP" dirty="0" err="1" smtClean="0">
                <a:latin typeface="Arial" panose="020B0604020202020204" pitchFamily="34" charset="0"/>
                <a:cs typeface="Arial" panose="020B0604020202020204" pitchFamily="34" charset="0"/>
              </a:rPr>
              <a:t>B</a:t>
            </a:r>
            <a:r>
              <a:rPr lang="en-US" altLang="ja-JP" baseline="-25000" dirty="0" err="1" smtClean="0">
                <a:latin typeface="Arial" panose="020B0604020202020204" pitchFamily="34" charset="0"/>
                <a:cs typeface="Arial" panose="020B0604020202020204" pitchFamily="34" charset="0"/>
              </a:rPr>
              <a:t>t</a:t>
            </a:r>
            <a:endParaRPr kumimoji="1" lang="ja-JP" altLang="en-US" baseline="-25000" dirty="0">
              <a:latin typeface="Arial" panose="020B0604020202020204" pitchFamily="34" charset="0"/>
              <a:cs typeface="Arial" panose="020B0604020202020204" pitchFamily="34" charset="0"/>
            </a:endParaRPr>
          </a:p>
        </p:txBody>
      </p:sp>
      <p:sp>
        <p:nvSpPr>
          <p:cNvPr id="18" name="Line 7"/>
          <p:cNvSpPr>
            <a:spLocks noChangeShapeType="1"/>
          </p:cNvSpPr>
          <p:nvPr/>
        </p:nvSpPr>
        <p:spPr bwMode="auto">
          <a:xfrm flipV="1">
            <a:off x="457200" y="836712"/>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9" name="テキスト ボックス 18"/>
          <p:cNvSpPr txBox="1"/>
          <p:nvPr/>
        </p:nvSpPr>
        <p:spPr>
          <a:xfrm>
            <a:off x="959776" y="5517235"/>
            <a:ext cx="7572681" cy="707886"/>
          </a:xfrm>
          <a:prstGeom prst="rect">
            <a:avLst/>
          </a:prstGeom>
          <a:noFill/>
        </p:spPr>
        <p:txBody>
          <a:bodyPr wrap="square" lIns="91321" tIns="45664" rIns="91321" bIns="45664" rtlCol="0">
            <a:spAutoFit/>
          </a:bodyPr>
          <a:lstStyle/>
          <a:p>
            <a:pPr marL="342476" indent="-342476">
              <a:buFont typeface="Arial" panose="020B0604020202020204" pitchFamily="34" charset="0"/>
              <a:buChar char="•"/>
            </a:pPr>
            <a:r>
              <a:rPr lang="en-US" altLang="ja-JP" dirty="0" err="1" smtClean="0">
                <a:solidFill>
                  <a:schemeClr val="accent2"/>
                </a:solidFill>
                <a:latin typeface="Arial" panose="020B0604020202020204" pitchFamily="34" charset="0"/>
                <a:cs typeface="Arial" panose="020B0604020202020204" pitchFamily="34" charset="0"/>
              </a:rPr>
              <a:t>I</a:t>
            </a:r>
            <a:r>
              <a:rPr lang="en-US" altLang="ja-JP" baseline="-25000" dirty="0" err="1" smtClean="0">
                <a:solidFill>
                  <a:schemeClr val="accent2"/>
                </a:solidFill>
                <a:latin typeface="Arial" panose="020B0604020202020204" pitchFamily="34" charset="0"/>
                <a:cs typeface="Arial" panose="020B0604020202020204" pitchFamily="34" charset="0"/>
              </a:rPr>
              <a:t>p</a:t>
            </a:r>
            <a:r>
              <a:rPr lang="en-US" altLang="ja-JP" dirty="0" smtClean="0">
                <a:solidFill>
                  <a:schemeClr val="accent2"/>
                </a:solidFill>
                <a:latin typeface="Arial" panose="020B0604020202020204" pitchFamily="34" charset="0"/>
                <a:cs typeface="Arial" panose="020B0604020202020204" pitchFamily="34" charset="0"/>
              </a:rPr>
              <a:t> increases </a:t>
            </a:r>
            <a:r>
              <a:rPr lang="en-US" altLang="ja-JP" dirty="0">
                <a:solidFill>
                  <a:schemeClr val="accent2"/>
                </a:solidFill>
                <a:latin typeface="Arial" panose="020B0604020202020204" pitchFamily="34" charset="0"/>
                <a:cs typeface="Arial" panose="020B0604020202020204" pitchFamily="34" charset="0"/>
              </a:rPr>
              <a:t>with </a:t>
            </a:r>
            <a:r>
              <a:rPr lang="en-US" altLang="ja-JP" dirty="0" err="1" smtClean="0">
                <a:solidFill>
                  <a:schemeClr val="accent2"/>
                </a:solidFill>
                <a:latin typeface="Arial" panose="020B0604020202020204" pitchFamily="34" charset="0"/>
                <a:cs typeface="Arial" panose="020B0604020202020204" pitchFamily="34" charset="0"/>
              </a:rPr>
              <a:t>B</a:t>
            </a:r>
            <a:r>
              <a:rPr lang="en-US" altLang="ja-JP" baseline="-25000" dirty="0" err="1" smtClean="0">
                <a:solidFill>
                  <a:schemeClr val="accent2"/>
                </a:solidFill>
                <a:latin typeface="Arial" panose="020B0604020202020204" pitchFamily="34" charset="0"/>
                <a:cs typeface="Arial" panose="020B0604020202020204" pitchFamily="34" charset="0"/>
              </a:rPr>
              <a:t>v</a:t>
            </a:r>
            <a:r>
              <a:rPr lang="en-US" altLang="ja-JP" dirty="0">
                <a:solidFill>
                  <a:schemeClr val="accent2"/>
                </a:solidFill>
                <a:latin typeface="Arial" panose="020B0604020202020204" pitchFamily="34" charset="0"/>
                <a:cs typeface="Arial" panose="020B0604020202020204" pitchFamily="34" charset="0"/>
              </a:rPr>
              <a:t> </a:t>
            </a:r>
            <a:r>
              <a:rPr lang="en-US" altLang="ja-JP" dirty="0" smtClean="0">
                <a:solidFill>
                  <a:schemeClr val="accent2"/>
                </a:solidFill>
                <a:latin typeface="Arial" panose="020B0604020202020204" pitchFamily="34" charset="0"/>
                <a:cs typeface="Arial" panose="020B0604020202020204" pitchFamily="34" charset="0"/>
              </a:rPr>
              <a:t>(equilibrium).</a:t>
            </a:r>
          </a:p>
          <a:p>
            <a:pPr marL="342476" indent="-342476">
              <a:buFont typeface="Arial" panose="020B0604020202020204" pitchFamily="34" charset="0"/>
              <a:buChar char="•"/>
            </a:pPr>
            <a:r>
              <a:rPr lang="en-US" altLang="ja-JP" dirty="0" smtClean="0">
                <a:solidFill>
                  <a:schemeClr val="accent2"/>
                </a:solidFill>
                <a:latin typeface="Arial" panose="020B0604020202020204" pitchFamily="34" charset="0"/>
                <a:cs typeface="Arial" panose="020B0604020202020204" pitchFamily="34" charset="0"/>
              </a:rPr>
              <a:t>Upper bound of </a:t>
            </a:r>
            <a:r>
              <a:rPr lang="en-US" altLang="ja-JP" dirty="0" err="1" smtClean="0">
                <a:solidFill>
                  <a:schemeClr val="accent2"/>
                </a:solidFill>
                <a:latin typeface="Arial" panose="020B0604020202020204" pitchFamily="34" charset="0"/>
                <a:cs typeface="Arial" panose="020B0604020202020204" pitchFamily="34" charset="0"/>
              </a:rPr>
              <a:t>I</a:t>
            </a:r>
            <a:r>
              <a:rPr lang="en-US" altLang="ja-JP" baseline="-25000" dirty="0" err="1" smtClean="0">
                <a:solidFill>
                  <a:schemeClr val="accent2"/>
                </a:solidFill>
                <a:latin typeface="Arial" panose="020B0604020202020204" pitchFamily="34" charset="0"/>
                <a:cs typeface="Arial" panose="020B0604020202020204" pitchFamily="34" charset="0"/>
              </a:rPr>
              <a:t>p</a:t>
            </a:r>
            <a:r>
              <a:rPr lang="en-US" altLang="ja-JP" dirty="0" smtClean="0">
                <a:solidFill>
                  <a:schemeClr val="accent2"/>
                </a:solidFill>
                <a:latin typeface="Arial" panose="020B0604020202020204" pitchFamily="34" charset="0"/>
                <a:cs typeface="Arial" panose="020B0604020202020204" pitchFamily="34" charset="0"/>
              </a:rPr>
              <a:t> </a:t>
            </a:r>
            <a:r>
              <a:rPr lang="en-US" altLang="ja-JP" dirty="0">
                <a:solidFill>
                  <a:schemeClr val="accent2"/>
                </a:solidFill>
                <a:latin typeface="Arial" panose="020B0604020202020204" pitchFamily="34" charset="0"/>
                <a:cs typeface="Arial" panose="020B0604020202020204" pitchFamily="34" charset="0"/>
              </a:rPr>
              <a:t>increases with </a:t>
            </a:r>
            <a:r>
              <a:rPr lang="en-US" altLang="ja-JP" dirty="0" err="1" smtClean="0">
                <a:solidFill>
                  <a:schemeClr val="accent2"/>
                </a:solidFill>
                <a:latin typeface="Arial" panose="020B0604020202020204" pitchFamily="34" charset="0"/>
                <a:cs typeface="Arial" panose="020B0604020202020204" pitchFamily="34" charset="0"/>
              </a:rPr>
              <a:t>B</a:t>
            </a:r>
            <a:r>
              <a:rPr lang="en-US" altLang="ja-JP" baseline="-25000" dirty="0" err="1" smtClean="0">
                <a:solidFill>
                  <a:schemeClr val="accent2"/>
                </a:solidFill>
                <a:latin typeface="Arial" panose="020B0604020202020204" pitchFamily="34" charset="0"/>
                <a:cs typeface="Arial" panose="020B0604020202020204" pitchFamily="34" charset="0"/>
              </a:rPr>
              <a:t>t</a:t>
            </a:r>
            <a:r>
              <a:rPr lang="en-US" altLang="ja-JP" dirty="0">
                <a:solidFill>
                  <a:schemeClr val="accent2"/>
                </a:solidFill>
                <a:latin typeface="Arial" panose="020B0604020202020204" pitchFamily="34" charset="0"/>
                <a:cs typeface="Arial" panose="020B0604020202020204" pitchFamily="34" charset="0"/>
              </a:rPr>
              <a:t> </a:t>
            </a:r>
            <a:r>
              <a:rPr lang="en-US" altLang="ja-JP" dirty="0" smtClean="0">
                <a:solidFill>
                  <a:schemeClr val="accent2"/>
                </a:solidFill>
                <a:latin typeface="Arial" panose="020B0604020202020204" pitchFamily="34" charset="0"/>
                <a:cs typeface="Arial" panose="020B0604020202020204" pitchFamily="34" charset="0"/>
              </a:rPr>
              <a:t>(wave accessibility).</a:t>
            </a:r>
            <a:endParaRPr lang="en-US" altLang="ja-JP" dirty="0">
              <a:solidFill>
                <a:schemeClr val="accent2"/>
              </a:solidFill>
              <a:latin typeface="Arial" panose="020B0604020202020204" pitchFamily="34" charset="0"/>
              <a:cs typeface="Arial" panose="020B0604020202020204" pitchFamily="34" charset="0"/>
            </a:endParaRPr>
          </a:p>
        </p:txBody>
      </p:sp>
      <p:sp>
        <p:nvSpPr>
          <p:cNvPr id="17"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21</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20" name="正方形/長方形 33"/>
          <p:cNvSpPr>
            <a:spLocks noChangeArrowheads="1"/>
          </p:cNvSpPr>
          <p:nvPr/>
        </p:nvSpPr>
        <p:spPr bwMode="auto">
          <a:xfrm>
            <a:off x="7450143" y="6475023"/>
            <a:ext cx="1027334"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Shinya</a:t>
            </a:r>
            <a:endParaRPr lang="ja-JP" altLang="en-US" sz="1600" dirty="0">
              <a:solidFill>
                <a:srgbClr val="000000"/>
              </a:solidFill>
              <a:latin typeface="Arial" pitchFamily="34" charset="0"/>
              <a:cs typeface="Arial" pitchFamily="34" charset="0"/>
            </a:endParaRPr>
          </a:p>
        </p:txBody>
      </p:sp>
      <p:grpSp>
        <p:nvGrpSpPr>
          <p:cNvPr id="7" name="グループ化 6"/>
          <p:cNvGrpSpPr/>
          <p:nvPr/>
        </p:nvGrpSpPr>
        <p:grpSpPr>
          <a:xfrm>
            <a:off x="323528" y="1282624"/>
            <a:ext cx="8471725" cy="3874581"/>
            <a:chOff x="323528" y="1282619"/>
            <a:chExt cx="8471725" cy="3874581"/>
          </a:xfrm>
        </p:grpSpPr>
        <mc:AlternateContent xmlns:mc="http://schemas.openxmlformats.org/markup-compatibility/2006" xmlns:a14="http://schemas.microsoft.com/office/drawing/2010/main">
          <mc:Choice Requires="a14">
            <p:graphicFrame>
              <p:nvGraphicFramePr>
                <p:cNvPr id="8" name="グラフ 7"/>
                <p:cNvGraphicFramePr>
                  <a:graphicFrameLocks/>
                </p:cNvGraphicFramePr>
                <p:nvPr>
                  <p:extLst>
                    <p:ext uri="{D42A27DB-BD31-4B8C-83A1-F6EECF244321}">
                      <p14:modId xmlns:p14="http://schemas.microsoft.com/office/powerpoint/2010/main" val="2210912517"/>
                    </p:ext>
                  </p:extLst>
                </p:nvPr>
              </p:nvGraphicFramePr>
              <p:xfrm>
                <a:off x="4356002" y="1711901"/>
                <a:ext cx="4439251" cy="3445299"/>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8" name="グラフ 7"/>
                <p:cNvGraphicFramePr>
                  <a:graphicFrameLocks/>
                </p:cNvGraphicFramePr>
                <p:nvPr>
                  <p:extLst>
                    <p:ext uri="{D42A27DB-BD31-4B8C-83A1-F6EECF244321}">
                      <p14:modId xmlns:p14="http://schemas.microsoft.com/office/powerpoint/2010/main" val="2210912517"/>
                    </p:ext>
                  </p:extLst>
                </p:nvPr>
              </p:nvGraphicFramePr>
              <p:xfrm>
                <a:off x="4356002" y="1711901"/>
                <a:ext cx="4439251" cy="3445299"/>
              </p:xfrm>
              <a:graphic>
                <a:graphicData uri="http://schemas.openxmlformats.org/drawingml/2006/chart">
                  <c:chart xmlns:c="http://schemas.openxmlformats.org/drawingml/2006/chart" xmlns:r="http://schemas.openxmlformats.org/officeDocument/2006/relationships" r:id="rId3"/>
                </a:graphicData>
              </a:graphic>
            </p:graphicFrame>
          </mc:Fallback>
        </mc:AlternateContent>
        <mc:AlternateContent xmlns:mc="http://schemas.openxmlformats.org/markup-compatibility/2006" xmlns:a14="http://schemas.microsoft.com/office/drawing/2010/main">
          <mc:Choice Requires="a14">
            <p:graphicFrame>
              <p:nvGraphicFramePr>
                <p:cNvPr id="12" name="グラフ 11"/>
                <p:cNvGraphicFramePr>
                  <a:graphicFrameLocks/>
                </p:cNvGraphicFramePr>
                <p:nvPr>
                  <p:extLst>
                    <p:ext uri="{D42A27DB-BD31-4B8C-83A1-F6EECF244321}">
                      <p14:modId xmlns:p14="http://schemas.microsoft.com/office/powerpoint/2010/main" val="930129451"/>
                    </p:ext>
                  </p:extLst>
                </p:nvPr>
              </p:nvGraphicFramePr>
              <p:xfrm>
                <a:off x="323528" y="1639897"/>
                <a:ext cx="3852908" cy="3473823"/>
              </p:xfrm>
              <a:graphic>
                <a:graphicData uri="http://schemas.openxmlformats.org/drawingml/2006/chart">
                  <c:chart xmlns:c="http://schemas.openxmlformats.org/drawingml/2006/chart" xmlns:r="http://schemas.openxmlformats.org/officeDocument/2006/relationships" r:id="rId4"/>
                </a:graphicData>
              </a:graphic>
            </p:graphicFrame>
          </mc:Choice>
          <mc:Fallback xmlns="">
            <p:graphicFrame>
              <p:nvGraphicFramePr>
                <p:cNvPr id="12" name="グラフ 11"/>
                <p:cNvGraphicFramePr>
                  <a:graphicFrameLocks/>
                </p:cNvGraphicFramePr>
                <p:nvPr>
                  <p:extLst>
                    <p:ext uri="{D42A27DB-BD31-4B8C-83A1-F6EECF244321}">
                      <p14:modId xmlns:p14="http://schemas.microsoft.com/office/powerpoint/2010/main" val="930129451"/>
                    </p:ext>
                  </p:extLst>
                </p:nvPr>
              </p:nvGraphicFramePr>
              <p:xfrm>
                <a:off x="323528" y="1639897"/>
                <a:ext cx="3852908" cy="3473823"/>
              </p:xfrm>
              <a:graphic>
                <a:graphicData uri="http://schemas.openxmlformats.org/drawingml/2006/chart">
                  <c:chart xmlns:c="http://schemas.openxmlformats.org/drawingml/2006/chart" xmlns:r="http://schemas.openxmlformats.org/officeDocument/2006/relationships" r:id="rId5"/>
                </a:graphicData>
              </a:graphic>
            </p:graphicFrame>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6321180" y="1282619"/>
                  <a:ext cx="1570366" cy="494468"/>
                </a:xfrm>
                <a:prstGeom prst="rect">
                  <a:avLst/>
                </a:prstGeom>
                <a:noFill/>
              </p:spPr>
              <p:txBody>
                <a:bodyPr wrap="none" lIns="91345" tIns="45675" rIns="91345" bIns="45675"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a:rPr>
                            </m:ctrlPr>
                          </m:sSubPr>
                          <m:e>
                            <m:sSub>
                              <m:sSubPr>
                                <m:ctrlPr>
                                  <a:rPr lang="en-US" altLang="ja-JP" sz="2400" i="1">
                                    <a:solidFill>
                                      <a:srgbClr val="FF0000"/>
                                    </a:solidFill>
                                    <a:latin typeface="Cambria Math"/>
                                  </a:rPr>
                                </m:ctrlPr>
                              </m:sSubPr>
                              <m:e>
                                <m:r>
                                  <m:rPr>
                                    <m:sty m:val="p"/>
                                  </m:rPr>
                                  <a:rPr lang="en-US" altLang="ja-JP" sz="2400">
                                    <a:solidFill>
                                      <a:srgbClr val="FF0000"/>
                                    </a:solidFill>
                                    <a:latin typeface="Cambria Math"/>
                                  </a:rPr>
                                  <m:t>I</m:t>
                                </m:r>
                              </m:e>
                              <m:sub>
                                <m:r>
                                  <m:rPr>
                                    <m:sty m:val="p"/>
                                  </m:rPr>
                                  <a:rPr lang="en-US" altLang="ja-JP" sz="2400">
                                    <a:solidFill>
                                      <a:srgbClr val="FF0000"/>
                                    </a:solidFill>
                                    <a:latin typeface="Cambria Math"/>
                                  </a:rPr>
                                  <m:t>p</m:t>
                                </m:r>
                              </m:sub>
                            </m:sSub>
                            <m:r>
                              <m:rPr>
                                <m:sty m:val="p"/>
                              </m:rPr>
                              <a:rPr lang="en-US" altLang="ja-JP" sz="2400" baseline="30000">
                                <a:solidFill>
                                  <a:srgbClr val="FF0000"/>
                                </a:solidFill>
                                <a:latin typeface="Cambria Math"/>
                              </a:rPr>
                              <m:t>max</m:t>
                            </m:r>
                            <m:r>
                              <a:rPr lang="en-US" altLang="ja-JP" sz="2400">
                                <a:solidFill>
                                  <a:srgbClr val="FF0000"/>
                                </a:solidFill>
                                <a:latin typeface="Cambria Math"/>
                                <a:ea typeface="Cambria Math"/>
                              </a:rPr>
                              <m:t>∝</m:t>
                            </m:r>
                            <m:r>
                              <m:rPr>
                                <m:sty m:val="p"/>
                              </m:rPr>
                              <a:rPr lang="en-US" altLang="ja-JP" sz="2400">
                                <a:solidFill>
                                  <a:srgbClr val="FF0000"/>
                                </a:solidFill>
                                <a:latin typeface="Cambria Math"/>
                              </a:rPr>
                              <m:t>B</m:t>
                            </m:r>
                          </m:e>
                          <m:sub>
                            <m:r>
                              <m:rPr>
                                <m:sty m:val="p"/>
                              </m:rPr>
                              <a:rPr lang="en-US" altLang="ja-JP" sz="2400">
                                <a:solidFill>
                                  <a:srgbClr val="FF0000"/>
                                </a:solidFill>
                                <a:latin typeface="Cambria Math"/>
                              </a:rPr>
                              <m:t>t</m:t>
                            </m:r>
                          </m:sub>
                        </m:sSub>
                      </m:oMath>
                    </m:oMathPara>
                  </a14:m>
                  <a:endParaRPr lang="ja-JP" altLang="en-US" sz="2400" dirty="0">
                    <a:solidFill>
                      <a:srgbClr val="FF0000"/>
                    </a:solidFill>
                    <a:latin typeface="Arial" panose="020B0604020202020204" pitchFamily="34" charset="0"/>
                    <a:cs typeface="Arial" panose="020B0604020202020204" pitchFamily="34" charset="0"/>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321180" y="1282619"/>
                  <a:ext cx="1570366" cy="494468"/>
                </a:xfrm>
                <a:prstGeom prst="rect">
                  <a:avLst/>
                </a:prstGeom>
                <a:blipFill rotWithShape="1">
                  <a:blip r:embed="rId6"/>
                  <a:stretch>
                    <a:fillRect b="-609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1979713" y="1286138"/>
                  <a:ext cx="1240148" cy="494468"/>
                </a:xfrm>
                <a:prstGeom prst="rect">
                  <a:avLst/>
                </a:prstGeom>
              </p:spPr>
              <p:txBody>
                <a:bodyPr wrap="none" lIns="91345" tIns="45675" rIns="91345" bIns="45675">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a:rPr>
                            </m:ctrlPr>
                          </m:sSubPr>
                          <m:e>
                            <m:sSub>
                              <m:sSubPr>
                                <m:ctrlPr>
                                  <a:rPr lang="en-US" altLang="ja-JP" sz="2400" i="1">
                                    <a:solidFill>
                                      <a:srgbClr val="FF0000"/>
                                    </a:solidFill>
                                    <a:latin typeface="Cambria Math"/>
                                  </a:rPr>
                                </m:ctrlPr>
                              </m:sSubPr>
                              <m:e>
                                <m:r>
                                  <m:rPr>
                                    <m:sty m:val="p"/>
                                  </m:rPr>
                                  <a:rPr lang="en-US" altLang="ja-JP" sz="2400">
                                    <a:solidFill>
                                      <a:srgbClr val="FF0000"/>
                                    </a:solidFill>
                                    <a:latin typeface="Cambria Math"/>
                                  </a:rPr>
                                  <m:t>I</m:t>
                                </m:r>
                              </m:e>
                              <m:sub>
                                <m:r>
                                  <m:rPr>
                                    <m:sty m:val="p"/>
                                  </m:rPr>
                                  <a:rPr lang="en-US" altLang="ja-JP" sz="2400">
                                    <a:solidFill>
                                      <a:srgbClr val="FF0000"/>
                                    </a:solidFill>
                                    <a:latin typeface="Cambria Math"/>
                                  </a:rPr>
                                  <m:t>p</m:t>
                                </m:r>
                              </m:sub>
                            </m:sSub>
                            <m:r>
                              <a:rPr lang="en-US" altLang="ja-JP" sz="2400">
                                <a:solidFill>
                                  <a:srgbClr val="FF0000"/>
                                </a:solidFill>
                                <a:latin typeface="Cambria Math"/>
                                <a:ea typeface="Cambria Math"/>
                              </a:rPr>
                              <m:t>∝</m:t>
                            </m:r>
                            <m:r>
                              <m:rPr>
                                <m:sty m:val="p"/>
                              </m:rPr>
                              <a:rPr lang="en-US" altLang="ja-JP" sz="2400">
                                <a:solidFill>
                                  <a:srgbClr val="FF0000"/>
                                </a:solidFill>
                                <a:latin typeface="Cambria Math"/>
                              </a:rPr>
                              <m:t>B</m:t>
                            </m:r>
                          </m:e>
                          <m:sub>
                            <m:r>
                              <m:rPr>
                                <m:sty m:val="p"/>
                              </m:rPr>
                              <a:rPr lang="en-US" altLang="ja-JP" sz="2400">
                                <a:solidFill>
                                  <a:srgbClr val="FF0000"/>
                                </a:solidFill>
                                <a:latin typeface="Cambria Math"/>
                              </a:rPr>
                              <m:t>v</m:t>
                            </m:r>
                          </m:sub>
                        </m:sSub>
                      </m:oMath>
                    </m:oMathPara>
                  </a14:m>
                  <a:endParaRPr lang="ja-JP" altLang="en-US" sz="2400" dirty="0">
                    <a:latin typeface="Arial" panose="020B0604020202020204" pitchFamily="34" charset="0"/>
                    <a:cs typeface="Arial" panose="020B0604020202020204" pitchFamily="34" charset="0"/>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1979713" y="1286138"/>
                  <a:ext cx="1240148" cy="494468"/>
                </a:xfrm>
                <a:prstGeom prst="rect">
                  <a:avLst/>
                </a:prstGeom>
                <a:blipFill rotWithShape="1">
                  <a:blip r:embed="rId7"/>
                  <a:stretch>
                    <a:fillRect b="-7407"/>
                  </a:stretch>
                </a:blipFill>
              </p:spPr>
              <p:txBody>
                <a:bodyPr/>
                <a:lstStyle/>
                <a:p>
                  <a:r>
                    <a:rPr lang="ja-JP" altLang="en-US">
                      <a:noFill/>
                    </a:rPr>
                    <a:t> </a:t>
                  </a:r>
                </a:p>
              </p:txBody>
            </p:sp>
          </mc:Fallback>
        </mc:AlternateContent>
        <p:cxnSp>
          <p:nvCxnSpPr>
            <p:cNvPr id="6" name="直線コネクタ 5"/>
            <p:cNvCxnSpPr/>
            <p:nvPr/>
          </p:nvCxnSpPr>
          <p:spPr bwMode="auto">
            <a:xfrm flipH="1">
              <a:off x="1331641" y="1916832"/>
              <a:ext cx="2232248" cy="25202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直線コネクタ 12"/>
            <p:cNvCxnSpPr/>
            <p:nvPr/>
          </p:nvCxnSpPr>
          <p:spPr bwMode="auto">
            <a:xfrm flipH="1">
              <a:off x="5292081" y="1869154"/>
              <a:ext cx="2399638" cy="19520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正方形/長方形 10"/>
            <p:cNvSpPr/>
            <p:nvPr/>
          </p:nvSpPr>
          <p:spPr>
            <a:xfrm>
              <a:off x="3538952" y="2421004"/>
              <a:ext cx="913841" cy="338463"/>
            </a:xfrm>
            <a:prstGeom prst="rect">
              <a:avLst/>
            </a:prstGeom>
            <a:solidFill>
              <a:schemeClr val="bg1"/>
            </a:solidFill>
          </p:spPr>
          <p:txBody>
            <a:bodyPr wrap="none" lIns="91345" tIns="45675" rIns="91345" bIns="45675">
              <a:spAutoFit/>
            </a:bodyPr>
            <a:lstStyle/>
            <a:p>
              <a:r>
                <a:rPr lang="en-US" altLang="ja-JP" sz="1600" dirty="0">
                  <a:latin typeface="Arial" pitchFamily="34" charset="0"/>
                  <a:cs typeface="Arial" pitchFamily="34" charset="0"/>
                </a:rPr>
                <a:t>co-drive</a:t>
              </a:r>
              <a:endParaRPr lang="ja-JP" altLang="en-US" sz="1600" dirty="0">
                <a:latin typeface="Arial" pitchFamily="34" charset="0"/>
                <a:cs typeface="Arial" pitchFamily="34" charset="0"/>
              </a:endParaRPr>
            </a:p>
          </p:txBody>
        </p:sp>
        <p:sp>
          <p:nvSpPr>
            <p:cNvPr id="14" name="正方形/長方形 13"/>
            <p:cNvSpPr/>
            <p:nvPr/>
          </p:nvSpPr>
          <p:spPr>
            <a:xfrm>
              <a:off x="3084802" y="4006269"/>
              <a:ext cx="1381918" cy="338463"/>
            </a:xfrm>
            <a:prstGeom prst="rect">
              <a:avLst/>
            </a:prstGeom>
            <a:solidFill>
              <a:schemeClr val="bg1"/>
            </a:solidFill>
          </p:spPr>
          <p:txBody>
            <a:bodyPr wrap="none" lIns="91345" tIns="45675" rIns="91345" bIns="45675">
              <a:spAutoFit/>
            </a:bodyPr>
            <a:lstStyle/>
            <a:p>
              <a:r>
                <a:rPr lang="en-US" altLang="ja-JP" sz="1600" dirty="0">
                  <a:solidFill>
                    <a:srgbClr val="FF0000"/>
                  </a:solidFill>
                  <a:latin typeface="Arial" pitchFamily="34" charset="0"/>
                  <a:cs typeface="Arial" pitchFamily="34" charset="0"/>
                </a:rPr>
                <a:t>counter-drive</a:t>
              </a:r>
              <a:endParaRPr lang="ja-JP" altLang="en-US" sz="1600" dirty="0">
                <a:solidFill>
                  <a:srgbClr val="FF0000"/>
                </a:solidFill>
                <a:latin typeface="Arial" pitchFamily="34" charset="0"/>
                <a:cs typeface="Arial" pitchFamily="34" charset="0"/>
              </a:endParaRPr>
            </a:p>
          </p:txBody>
        </p:sp>
        <p:cxnSp>
          <p:nvCxnSpPr>
            <p:cNvPr id="15" name="直線矢印コネクタ 14"/>
            <p:cNvCxnSpPr/>
            <p:nvPr/>
          </p:nvCxnSpPr>
          <p:spPr bwMode="auto">
            <a:xfrm flipV="1">
              <a:off x="3995936" y="2739153"/>
              <a:ext cx="0" cy="102959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6" name="直線矢印コネクタ 15"/>
            <p:cNvCxnSpPr/>
            <p:nvPr/>
          </p:nvCxnSpPr>
          <p:spPr bwMode="auto">
            <a:xfrm>
              <a:off x="3995936" y="3768751"/>
              <a:ext cx="0" cy="288032"/>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21" name="正方形/長方形 20"/>
            <p:cNvSpPr/>
            <p:nvPr/>
          </p:nvSpPr>
          <p:spPr>
            <a:xfrm>
              <a:off x="5567680" y="1885767"/>
              <a:ext cx="753500" cy="646331"/>
            </a:xfrm>
            <a:prstGeom prst="rect">
              <a:avLst/>
            </a:prstGeom>
            <a:solidFill>
              <a:schemeClr val="bg1"/>
            </a:solidFill>
          </p:spPr>
          <p:txBody>
            <a:bodyPr wrap="square">
              <a:spAutoFit/>
            </a:bodyPr>
            <a:lstStyle/>
            <a:p>
              <a:r>
                <a:rPr lang="en-US" altLang="ja-JP" sz="1200" dirty="0">
                  <a:latin typeface="Arial" pitchFamily="34" charset="0"/>
                  <a:cs typeface="Arial" pitchFamily="34" charset="0"/>
                </a:rPr>
                <a:t>CCC</a:t>
              </a:r>
            </a:p>
            <a:p>
              <a:r>
                <a:rPr lang="en-US" altLang="ja-JP" sz="1200" dirty="0">
                  <a:latin typeface="Arial" pitchFamily="34" charset="0"/>
                  <a:cs typeface="Arial" pitchFamily="34" charset="0"/>
                </a:rPr>
                <a:t>ICC</a:t>
              </a:r>
            </a:p>
            <a:p>
              <a:r>
                <a:rPr lang="en-US" altLang="ja-JP" sz="1200" dirty="0">
                  <a:latin typeface="Arial" pitchFamily="34" charset="0"/>
                  <a:cs typeface="Arial" pitchFamily="34" charset="0"/>
                </a:rPr>
                <a:t>Grill</a:t>
              </a:r>
              <a:endParaRPr lang="ja-JP" altLang="en-US" sz="1200" dirty="0">
                <a:latin typeface="Arial" pitchFamily="34" charset="0"/>
                <a:cs typeface="Arial" pitchFamily="34" charset="0"/>
              </a:endParaRPr>
            </a:p>
          </p:txBody>
        </p:sp>
        <p:sp>
          <p:nvSpPr>
            <p:cNvPr id="22" name="正方形/長方形 21"/>
            <p:cNvSpPr/>
            <p:nvPr/>
          </p:nvSpPr>
          <p:spPr>
            <a:xfrm>
              <a:off x="1391216" y="1909982"/>
              <a:ext cx="732512" cy="746358"/>
            </a:xfrm>
            <a:prstGeom prst="rect">
              <a:avLst/>
            </a:prstGeom>
            <a:solidFill>
              <a:schemeClr val="bg1"/>
            </a:solidFill>
          </p:spPr>
          <p:txBody>
            <a:bodyPr wrap="square">
              <a:spAutoFit/>
            </a:bodyPr>
            <a:lstStyle/>
            <a:p>
              <a:pPr>
                <a:lnSpc>
                  <a:spcPts val="1700"/>
                </a:lnSpc>
              </a:pPr>
              <a:r>
                <a:rPr lang="en-US" altLang="ja-JP" sz="1200" dirty="0">
                  <a:latin typeface="Arial" pitchFamily="34" charset="0"/>
                  <a:cs typeface="Arial" pitchFamily="34" charset="0"/>
                </a:rPr>
                <a:t>CCC</a:t>
              </a:r>
            </a:p>
            <a:p>
              <a:pPr>
                <a:lnSpc>
                  <a:spcPts val="1700"/>
                </a:lnSpc>
              </a:pPr>
              <a:r>
                <a:rPr lang="en-US" altLang="ja-JP" sz="1200" dirty="0">
                  <a:latin typeface="Arial" pitchFamily="34" charset="0"/>
                  <a:cs typeface="Arial" pitchFamily="34" charset="0"/>
                </a:rPr>
                <a:t>ICC</a:t>
              </a:r>
            </a:p>
            <a:p>
              <a:pPr>
                <a:lnSpc>
                  <a:spcPts val="1700"/>
                </a:lnSpc>
              </a:pPr>
              <a:r>
                <a:rPr lang="en-US" altLang="ja-JP" sz="1200" dirty="0">
                  <a:latin typeface="Arial" pitchFamily="34" charset="0"/>
                  <a:cs typeface="Arial" pitchFamily="34" charset="0"/>
                </a:rPr>
                <a:t>Grill</a:t>
              </a:r>
              <a:endParaRPr lang="ja-JP" altLang="en-US" sz="1200" dirty="0">
                <a:latin typeface="Arial" pitchFamily="34" charset="0"/>
                <a:cs typeface="Arial" pitchFamily="34" charset="0"/>
              </a:endParaRPr>
            </a:p>
          </p:txBody>
        </p:sp>
      </p:grpSp>
    </p:spTree>
    <p:extLst>
      <p:ext uri="{BB962C8B-B14F-4D97-AF65-F5344CB8AC3E}">
        <p14:creationId xmlns:p14="http://schemas.microsoft.com/office/powerpoint/2010/main" val="646010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323528" y="15596"/>
            <a:ext cx="8496944" cy="720361"/>
          </a:xfrm>
          <a:prstGeom prst="rect">
            <a:avLst/>
          </a:prstGeom>
        </p:spPr>
        <p:txBody>
          <a:bodyPr vert="horz" lIns="417643" tIns="208822" rIns="417643" bIns="208822" rtlCol="0" anchor="ctr">
            <a:noAutofit/>
          </a:bodyPr>
          <a:lstStyle>
            <a:lvl1pPr algn="ctr" defTabSz="4176431" rtl="0" eaLnBrk="1" latinLnBrk="0" hangingPunct="1">
              <a:spcBef>
                <a:spcPct val="0"/>
              </a:spcBef>
              <a:buNone/>
              <a:defRPr kumimoji="1" sz="20100" kern="1200">
                <a:solidFill>
                  <a:schemeClr val="tx1"/>
                </a:solidFill>
                <a:latin typeface="+mj-lt"/>
                <a:ea typeface="+mj-ea"/>
                <a:cs typeface="+mj-cs"/>
              </a:defRPr>
            </a:lvl1pPr>
          </a:lstStyle>
          <a:p>
            <a:r>
              <a:rPr lang="en-US" altLang="ja-JP" sz="2800" dirty="0" smtClean="0">
                <a:solidFill>
                  <a:srgbClr val="FF0000"/>
                </a:solidFill>
                <a:latin typeface="Arial" panose="020B0604020202020204" pitchFamily="34" charset="0"/>
                <a:cs typeface="Arial" panose="020B0604020202020204" pitchFamily="34" charset="0"/>
              </a:rPr>
              <a:t>Comparison with Grill and ICC antennas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36912"/>
            <a:ext cx="8784976" cy="2988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ine 7"/>
          <p:cNvSpPr>
            <a:spLocks noChangeShapeType="1"/>
          </p:cNvSpPr>
          <p:nvPr/>
        </p:nvSpPr>
        <p:spPr bwMode="auto">
          <a:xfrm flipV="1">
            <a:off x="457200" y="76470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grpSp>
        <p:nvGrpSpPr>
          <p:cNvPr id="6" name="グループ化 5"/>
          <p:cNvGrpSpPr/>
          <p:nvPr/>
        </p:nvGrpSpPr>
        <p:grpSpPr>
          <a:xfrm>
            <a:off x="179512" y="5358490"/>
            <a:ext cx="1860639" cy="1109640"/>
            <a:chOff x="6743810" y="796642"/>
            <a:chExt cx="1860639" cy="1109640"/>
          </a:xfrm>
        </p:grpSpPr>
        <mc:AlternateContent xmlns:mc="http://schemas.openxmlformats.org/markup-compatibility/2006" xmlns:a14="http://schemas.microsoft.com/office/drawing/2010/main">
          <mc:Choice Requires="a14">
            <p:sp>
              <p:nvSpPr>
                <p:cNvPr id="7" name="テキスト ボックス 6"/>
                <p:cNvSpPr txBox="1"/>
                <p:nvPr/>
              </p:nvSpPr>
              <p:spPr>
                <a:xfrm>
                  <a:off x="6743810" y="1052741"/>
                  <a:ext cx="1860639" cy="853541"/>
                </a:xfrm>
                <a:prstGeom prst="rect">
                  <a:avLst/>
                </a:prstGeom>
                <a:solidFill>
                  <a:schemeClr val="bg1"/>
                </a:solidFill>
                <a:ln w="25400">
                  <a:solidFill>
                    <a:schemeClr val="tx1"/>
                  </a:solidFill>
                </a:ln>
              </p:spPr>
              <p:txBody>
                <a:bodyPr wrap="none" lIns="91321" tIns="45664" rIns="91321" bIns="45664"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a:rPr>
                            </m:ctrlPr>
                          </m:sSubPr>
                          <m:e>
                            <m:r>
                              <a:rPr lang="en-US" altLang="ja-JP" sz="2400" i="1">
                                <a:latin typeface="Cambria Math"/>
                              </a:rPr>
                              <m:t>𝜂</m:t>
                            </m:r>
                          </m:e>
                          <m:sub>
                            <m:r>
                              <a:rPr lang="en-US" altLang="ja-JP" sz="2400" i="1">
                                <a:latin typeface="Cambria Math"/>
                              </a:rPr>
                              <m:t>𝐶𝐷</m:t>
                            </m:r>
                            <m:r>
                              <a:rPr lang="en-US" altLang="ja-JP" sz="2400" i="1">
                                <a:latin typeface="Cambria Math"/>
                              </a:rPr>
                              <m:t> </m:t>
                            </m:r>
                          </m:sub>
                        </m:sSub>
                        <m:r>
                          <a:rPr lang="en-US" altLang="ja-JP" sz="2400" i="1">
                            <a:latin typeface="Cambria Math"/>
                            <a:sym typeface="Symbol"/>
                          </a:rPr>
                          <m:t> </m:t>
                        </m:r>
                        <m:f>
                          <m:fPr>
                            <m:ctrlPr>
                              <a:rPr lang="en-US" altLang="ja-JP" sz="2400" i="1">
                                <a:latin typeface="Cambria Math"/>
                              </a:rPr>
                            </m:ctrlPr>
                          </m:fPr>
                          <m:num>
                            <m:sSub>
                              <m:sSubPr>
                                <m:ctrlPr>
                                  <a:rPr lang="en-US" altLang="ja-JP" sz="2400" i="1">
                                    <a:latin typeface="Cambria Math"/>
                                  </a:rPr>
                                </m:ctrlPr>
                              </m:sSubPr>
                              <m:e>
                                <m:r>
                                  <a:rPr lang="en-US" altLang="ja-JP" sz="2400" i="1">
                                    <a:latin typeface="Cambria Math"/>
                                  </a:rPr>
                                  <m:t>𝐼</m:t>
                                </m:r>
                              </m:e>
                              <m:sub>
                                <m:r>
                                  <a:rPr lang="en-US" altLang="ja-JP" sz="2400" i="1">
                                    <a:latin typeface="Cambria Math"/>
                                  </a:rPr>
                                  <m:t>𝑝</m:t>
                                </m:r>
                              </m:sub>
                            </m:sSub>
                            <m:sSub>
                              <m:sSubPr>
                                <m:ctrlPr>
                                  <a:rPr lang="en-US" altLang="ja-JP" sz="2400" i="1">
                                    <a:latin typeface="Cambria Math"/>
                                  </a:rPr>
                                </m:ctrlPr>
                              </m:sSubPr>
                              <m:e>
                                <m:r>
                                  <a:rPr lang="en-US" altLang="ja-JP" sz="2400" i="1">
                                    <a:latin typeface="Cambria Math"/>
                                  </a:rPr>
                                  <m:t>𝑛</m:t>
                                </m:r>
                              </m:e>
                              <m:sub>
                                <m:r>
                                  <a:rPr lang="en-US" altLang="ja-JP" sz="2400" i="1">
                                    <a:latin typeface="Cambria Math"/>
                                  </a:rPr>
                                  <m:t>𝑒</m:t>
                                </m:r>
                              </m:sub>
                            </m:sSub>
                            <m:r>
                              <a:rPr lang="en-US" altLang="ja-JP" sz="2400" i="1">
                                <a:latin typeface="Cambria Math"/>
                              </a:rPr>
                              <m:t>𝑅</m:t>
                            </m:r>
                          </m:num>
                          <m:den>
                            <m:sSub>
                              <m:sSubPr>
                                <m:ctrlPr>
                                  <a:rPr lang="en-US" altLang="ja-JP" sz="2400" i="1">
                                    <a:latin typeface="Cambria Math"/>
                                  </a:rPr>
                                </m:ctrlPr>
                              </m:sSubPr>
                              <m:e>
                                <m:r>
                                  <a:rPr lang="en-US" altLang="ja-JP" sz="2400" i="1">
                                    <a:latin typeface="Cambria Math"/>
                                  </a:rPr>
                                  <m:t>𝑃</m:t>
                                </m:r>
                              </m:e>
                              <m:sub>
                                <m:r>
                                  <a:rPr lang="en-US" altLang="ja-JP" sz="2400" i="1">
                                    <a:latin typeface="Cambria Math"/>
                                  </a:rPr>
                                  <m:t>𝑅𝐹</m:t>
                                </m:r>
                              </m:sub>
                            </m:sSub>
                          </m:den>
                        </m:f>
                      </m:oMath>
                    </m:oMathPara>
                  </a14:m>
                  <a:endParaRPr lang="ja-JP" altLang="en-US" sz="2400" dirty="0">
                    <a:latin typeface="Arial" panose="020B0604020202020204" pitchFamily="34" charset="0"/>
                    <a:cs typeface="Arial" panose="020B0604020202020204" pitchFamily="34" charset="0"/>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743809" y="1052736"/>
                  <a:ext cx="1860639" cy="853541"/>
                </a:xfrm>
                <a:prstGeom prst="rect">
                  <a:avLst/>
                </a:prstGeom>
                <a:blipFill rotWithShape="1">
                  <a:blip r:embed="rId3"/>
                  <a:stretch>
                    <a:fillRect/>
                  </a:stretch>
                </a:blipFill>
                <a:ln w="25400">
                  <a:solidFill>
                    <a:schemeClr val="tx1"/>
                  </a:solidFill>
                </a:ln>
              </p:spPr>
              <p:txBody>
                <a:bodyPr/>
                <a:lstStyle/>
                <a:p>
                  <a:r>
                    <a:rPr lang="ja-JP" altLang="en-US">
                      <a:noFill/>
                    </a:rPr>
                    <a:t> </a:t>
                  </a:r>
                </a:p>
              </p:txBody>
            </p:sp>
          </mc:Fallback>
        </mc:AlternateContent>
        <p:sp>
          <p:nvSpPr>
            <p:cNvPr id="11" name="正方形/長方形 10"/>
            <p:cNvSpPr/>
            <p:nvPr/>
          </p:nvSpPr>
          <p:spPr>
            <a:xfrm>
              <a:off x="7884368" y="796642"/>
              <a:ext cx="327334" cy="400110"/>
            </a:xfrm>
            <a:prstGeom prst="rect">
              <a:avLst/>
            </a:prstGeom>
          </p:spPr>
          <p:txBody>
            <a:bodyPr wrap="none">
              <a:spAutoFit/>
            </a:bodyPr>
            <a:lstStyle/>
            <a:p>
              <a:r>
                <a:rPr lang="en-US" altLang="ja-JP" dirty="0" smtClean="0">
                  <a:solidFill>
                    <a:srgbClr val="000000"/>
                  </a:solidFill>
                  <a:latin typeface="Arial" pitchFamily="34" charset="0"/>
                  <a:cs typeface="Arial" pitchFamily="34" charset="0"/>
                </a:rPr>
                <a:t>_</a:t>
              </a:r>
              <a:endParaRPr lang="ja-JP" altLang="en-US" dirty="0"/>
            </a:p>
          </p:txBody>
        </p:sp>
      </p:grpSp>
      <p:sp>
        <p:nvSpPr>
          <p:cNvPr id="12" name="テキスト ボックス 11"/>
          <p:cNvSpPr txBox="1"/>
          <p:nvPr/>
        </p:nvSpPr>
        <p:spPr>
          <a:xfrm>
            <a:off x="762235" y="1124744"/>
            <a:ext cx="7859251" cy="1323439"/>
          </a:xfrm>
          <a:prstGeom prst="rect">
            <a:avLst/>
          </a:prstGeom>
          <a:noFill/>
        </p:spPr>
        <p:txBody>
          <a:bodyPr wrap="square" lIns="91321" tIns="45664" rIns="91321" bIns="45664" rtlCol="0">
            <a:spAutoFit/>
          </a:bodyPr>
          <a:lstStyle/>
          <a:p>
            <a:pPr marL="342476" indent="-342476">
              <a:buFont typeface="Arial" panose="020B0604020202020204" pitchFamily="34" charset="0"/>
              <a:buChar char="•"/>
            </a:pPr>
            <a:r>
              <a:rPr lang="en-US" altLang="ja-JP" dirty="0" smtClean="0">
                <a:solidFill>
                  <a:srgbClr val="0000FF"/>
                </a:solidFill>
                <a:latin typeface="Arial" panose="020B0604020202020204" pitchFamily="34" charset="0"/>
                <a:cs typeface="Arial" panose="020B0604020202020204" pitchFamily="34" charset="0"/>
              </a:rPr>
              <a:t>Highest </a:t>
            </a:r>
            <a:r>
              <a:rPr lang="en-US" altLang="ja-JP" i="1" dirty="0" err="1">
                <a:solidFill>
                  <a:srgbClr val="0000FF"/>
                </a:solidFill>
                <a:latin typeface="Symbol" panose="05050102010706020507" pitchFamily="18" charset="2"/>
                <a:cs typeface="Arial" panose="020B0604020202020204" pitchFamily="34" charset="0"/>
              </a:rPr>
              <a:t>h</a:t>
            </a:r>
            <a:r>
              <a:rPr lang="en-US" altLang="ja-JP" baseline="-25000" dirty="0" err="1">
                <a:solidFill>
                  <a:srgbClr val="0000FF"/>
                </a:solidFill>
                <a:latin typeface="Arial" panose="020B0604020202020204" pitchFamily="34" charset="0"/>
                <a:cs typeface="Arial" panose="020B0604020202020204" pitchFamily="34" charset="0"/>
              </a:rPr>
              <a:t>CD</a:t>
            </a:r>
            <a:r>
              <a:rPr lang="en-US" altLang="ja-JP" dirty="0">
                <a:solidFill>
                  <a:srgbClr val="0000FF"/>
                </a:solidFill>
                <a:latin typeface="Arial" panose="020B0604020202020204" pitchFamily="34" charset="0"/>
                <a:cs typeface="Arial" panose="020B0604020202020204" pitchFamily="34" charset="0"/>
              </a:rPr>
              <a:t> is obtained with </a:t>
            </a:r>
            <a:r>
              <a:rPr lang="en-US" altLang="ja-JP" dirty="0" smtClean="0">
                <a:solidFill>
                  <a:srgbClr val="0000FF"/>
                </a:solidFill>
                <a:latin typeface="Arial" panose="020B0604020202020204" pitchFamily="34" charset="0"/>
                <a:cs typeface="Arial" panose="020B0604020202020204" pitchFamily="34" charset="0"/>
              </a:rPr>
              <a:t>the </a:t>
            </a:r>
            <a:r>
              <a:rPr lang="en-US" altLang="ja-JP" dirty="0">
                <a:solidFill>
                  <a:srgbClr val="0000FF"/>
                </a:solidFill>
                <a:latin typeface="Arial" panose="020B0604020202020204" pitchFamily="34" charset="0"/>
                <a:cs typeface="Arial" panose="020B0604020202020204" pitchFamily="34" charset="0"/>
              </a:rPr>
              <a:t>CCC antenna</a:t>
            </a:r>
            <a:r>
              <a:rPr lang="en-US" altLang="ja-JP" dirty="0" smtClean="0">
                <a:solidFill>
                  <a:srgbClr val="0000FF"/>
                </a:solidFill>
                <a:latin typeface="Arial" panose="020B0604020202020204" pitchFamily="34" charset="0"/>
                <a:cs typeface="Arial" panose="020B0604020202020204" pitchFamily="34" charset="0"/>
              </a:rPr>
              <a:t>. </a:t>
            </a:r>
            <a:endParaRPr lang="ja-JP" altLang="en-US" dirty="0">
              <a:solidFill>
                <a:srgbClr val="0000FF"/>
              </a:solidFill>
              <a:latin typeface="Arial" panose="020B0604020202020204" pitchFamily="34" charset="0"/>
              <a:cs typeface="Arial" panose="020B0604020202020204" pitchFamily="34" charset="0"/>
            </a:endParaRPr>
          </a:p>
          <a:p>
            <a:pPr marL="342476" indent="-342476">
              <a:buFont typeface="Arial" panose="020B0604020202020204" pitchFamily="34" charset="0"/>
              <a:buChar char="•"/>
            </a:pPr>
            <a:r>
              <a:rPr lang="en-US" altLang="ja-JP" dirty="0" smtClean="0">
                <a:solidFill>
                  <a:srgbClr val="0000FF"/>
                </a:solidFill>
                <a:latin typeface="Arial" panose="020B0604020202020204" pitchFamily="34" charset="0"/>
                <a:cs typeface="Arial" panose="020B0604020202020204" pitchFamily="34" charset="0"/>
              </a:rPr>
              <a:t>An order of magnitude improvement in </a:t>
            </a:r>
            <a:r>
              <a:rPr lang="en-US" altLang="ja-JP" i="1" dirty="0" err="1">
                <a:solidFill>
                  <a:srgbClr val="0000FF"/>
                </a:solidFill>
                <a:latin typeface="Symbol" panose="05050102010706020507" pitchFamily="18" charset="2"/>
                <a:cs typeface="Arial" panose="020B0604020202020204" pitchFamily="34" charset="0"/>
              </a:rPr>
              <a:t>h</a:t>
            </a:r>
            <a:r>
              <a:rPr lang="en-US" altLang="ja-JP" baseline="-25000" dirty="0" err="1">
                <a:solidFill>
                  <a:srgbClr val="0000FF"/>
                </a:solidFill>
                <a:latin typeface="Arial" panose="020B0604020202020204" pitchFamily="34" charset="0"/>
                <a:cs typeface="Arial" panose="020B0604020202020204" pitchFamily="34" charset="0"/>
              </a:rPr>
              <a:t>CD</a:t>
            </a:r>
            <a:r>
              <a:rPr lang="en-US" altLang="ja-JP" dirty="0" smtClean="0">
                <a:solidFill>
                  <a:srgbClr val="0000FF"/>
                </a:solidFill>
                <a:latin typeface="Arial" panose="020B0604020202020204" pitchFamily="34" charset="0"/>
                <a:cs typeface="Arial" panose="020B0604020202020204" pitchFamily="34" charset="0"/>
              </a:rPr>
              <a:t> may be possible by suppression of edge wave power loss and fast electron loss</a:t>
            </a:r>
          </a:p>
          <a:p>
            <a:r>
              <a:rPr lang="en-US" altLang="ja-JP" dirty="0">
                <a:solidFill>
                  <a:srgbClr val="0000FF"/>
                </a:solidFill>
                <a:latin typeface="Arial" panose="020B0604020202020204" pitchFamily="34" charset="0"/>
                <a:cs typeface="Arial" panose="020B0604020202020204" pitchFamily="34" charset="0"/>
                <a:sym typeface="Symbol"/>
              </a:rPr>
              <a:t> </a:t>
            </a:r>
            <a:r>
              <a:rPr lang="en-US" altLang="ja-JP" dirty="0" smtClean="0">
                <a:solidFill>
                  <a:srgbClr val="0000FF"/>
                </a:solidFill>
                <a:latin typeface="Arial" panose="020B0604020202020204" pitchFamily="34" charset="0"/>
                <a:cs typeface="Arial" panose="020B0604020202020204" pitchFamily="34" charset="0"/>
                <a:sym typeface="Symbol"/>
              </a:rPr>
              <a:t>    </a:t>
            </a:r>
            <a:r>
              <a:rPr lang="en-US" altLang="ja-JP" dirty="0" smtClean="0">
                <a:solidFill>
                  <a:srgbClr val="0000FF"/>
                </a:solidFill>
                <a:latin typeface="Arial" panose="020B0604020202020204" pitchFamily="34" charset="0"/>
                <a:cs typeface="Arial" panose="020B0604020202020204" pitchFamily="34" charset="0"/>
              </a:rPr>
              <a:t> operation at </a:t>
            </a:r>
            <a:r>
              <a:rPr lang="en-US" altLang="ja-JP" dirty="0" smtClean="0">
                <a:solidFill>
                  <a:srgbClr val="FF0000"/>
                </a:solidFill>
                <a:latin typeface="Arial" panose="020B0604020202020204" pitchFamily="34" charset="0"/>
                <a:cs typeface="Arial" panose="020B0604020202020204" pitchFamily="34" charset="0"/>
              </a:rPr>
              <a:t>higher </a:t>
            </a:r>
            <a:r>
              <a:rPr lang="en-US" altLang="ja-JP" i="1" dirty="0" err="1" smtClean="0">
                <a:solidFill>
                  <a:srgbClr val="FF0000"/>
                </a:solidFill>
                <a:latin typeface="Arial" panose="020B0604020202020204" pitchFamily="34" charset="0"/>
                <a:cs typeface="Arial" panose="020B0604020202020204" pitchFamily="34" charset="0"/>
              </a:rPr>
              <a:t>B</a:t>
            </a:r>
            <a:r>
              <a:rPr lang="en-US" altLang="ja-JP" baseline="-25000" dirty="0" err="1" smtClean="0">
                <a:solidFill>
                  <a:srgbClr val="FF0000"/>
                </a:solidFill>
                <a:latin typeface="Arial" panose="020B0604020202020204" pitchFamily="34" charset="0"/>
                <a:cs typeface="Arial" panose="020B0604020202020204" pitchFamily="34" charset="0"/>
              </a:rPr>
              <a:t>t</a:t>
            </a:r>
            <a:r>
              <a:rPr lang="en-US" altLang="ja-JP" dirty="0">
                <a:solidFill>
                  <a:srgbClr val="FF0000"/>
                </a:solidFill>
                <a:latin typeface="Arial" panose="020B0604020202020204" pitchFamily="34" charset="0"/>
                <a:cs typeface="Arial" panose="020B0604020202020204" pitchFamily="34" charset="0"/>
              </a:rPr>
              <a:t>, </a:t>
            </a:r>
            <a:r>
              <a:rPr lang="en-US" altLang="ja-JP" i="1" dirty="0" smtClean="0">
                <a:solidFill>
                  <a:srgbClr val="FF0000"/>
                </a:solidFill>
                <a:latin typeface="Arial" panose="020B0604020202020204" pitchFamily="34" charset="0"/>
                <a:cs typeface="Arial" panose="020B0604020202020204" pitchFamily="34" charset="0"/>
              </a:rPr>
              <a:t>n</a:t>
            </a:r>
            <a:r>
              <a:rPr lang="en-US" altLang="ja-JP" baseline="-25000" dirty="0" smtClean="0">
                <a:solidFill>
                  <a:srgbClr val="FF0000"/>
                </a:solidFill>
                <a:latin typeface="Arial" panose="020B0604020202020204" pitchFamily="34" charset="0"/>
                <a:cs typeface="Arial" panose="020B0604020202020204" pitchFamily="34" charset="0"/>
              </a:rPr>
              <a:t>e</a:t>
            </a:r>
            <a:r>
              <a:rPr lang="en-US" altLang="ja-JP" dirty="0" smtClean="0">
                <a:solidFill>
                  <a:srgbClr val="FF0000"/>
                </a:solidFill>
                <a:latin typeface="Arial" panose="020B0604020202020204" pitchFamily="34" charset="0"/>
                <a:cs typeface="Arial" panose="020B0604020202020204" pitchFamily="34" charset="0"/>
              </a:rPr>
              <a:t>, </a:t>
            </a:r>
            <a:r>
              <a:rPr lang="en-US" altLang="ja-JP" i="1" dirty="0" err="1" smtClean="0">
                <a:solidFill>
                  <a:srgbClr val="FF0000"/>
                </a:solidFill>
                <a:latin typeface="Arial" panose="020B0604020202020204" pitchFamily="34" charset="0"/>
                <a:cs typeface="Arial" panose="020B0604020202020204" pitchFamily="34" charset="0"/>
              </a:rPr>
              <a:t>I</a:t>
            </a:r>
            <a:r>
              <a:rPr lang="en-US" altLang="ja-JP" baseline="-25000" dirty="0" err="1" smtClean="0">
                <a:solidFill>
                  <a:srgbClr val="FF0000"/>
                </a:solidFill>
                <a:latin typeface="Arial" panose="020B0604020202020204" pitchFamily="34" charset="0"/>
                <a:cs typeface="Arial" panose="020B0604020202020204" pitchFamily="34" charset="0"/>
              </a:rPr>
              <a:t>p</a:t>
            </a:r>
            <a:r>
              <a:rPr lang="en-US" altLang="ja-JP" dirty="0">
                <a:solidFill>
                  <a:srgbClr val="FF0000"/>
                </a:solidFill>
                <a:latin typeface="Arial" panose="020B0604020202020204" pitchFamily="34" charset="0"/>
                <a:cs typeface="Arial" panose="020B0604020202020204" pitchFamily="34" charset="0"/>
              </a:rPr>
              <a:t> , </a:t>
            </a:r>
            <a:r>
              <a:rPr lang="en-US" altLang="ja-JP" i="1" dirty="0" smtClean="0">
                <a:solidFill>
                  <a:srgbClr val="FF0000"/>
                </a:solidFill>
                <a:latin typeface="Arial" panose="020B0604020202020204" pitchFamily="34" charset="0"/>
                <a:cs typeface="Arial" panose="020B0604020202020204" pitchFamily="34" charset="0"/>
              </a:rPr>
              <a:t>P</a:t>
            </a:r>
            <a:r>
              <a:rPr lang="en-US" altLang="ja-JP" baseline="-25000" dirty="0" smtClean="0">
                <a:solidFill>
                  <a:srgbClr val="FF0000"/>
                </a:solidFill>
                <a:latin typeface="Arial" panose="020B0604020202020204" pitchFamily="34" charset="0"/>
                <a:cs typeface="Arial" panose="020B0604020202020204" pitchFamily="34" charset="0"/>
              </a:rPr>
              <a:t>RF</a:t>
            </a:r>
            <a:r>
              <a:rPr lang="en-US" altLang="ja-JP" dirty="0" smtClean="0">
                <a:solidFill>
                  <a:srgbClr val="FF0000"/>
                </a:solidFill>
                <a:latin typeface="Arial" panose="020B0604020202020204" pitchFamily="34" charset="0"/>
                <a:cs typeface="Arial" panose="020B0604020202020204" pitchFamily="34" charset="0"/>
              </a:rPr>
              <a:t>, </a:t>
            </a:r>
            <a:r>
              <a:rPr lang="en-US" altLang="ja-JP" i="1" dirty="0" err="1" smtClean="0">
                <a:solidFill>
                  <a:srgbClr val="FF0000"/>
                </a:solidFill>
                <a:latin typeface="Arial" panose="020B0604020202020204" pitchFamily="34" charset="0"/>
                <a:cs typeface="Arial" panose="020B0604020202020204" pitchFamily="34" charset="0"/>
              </a:rPr>
              <a:t>T</a:t>
            </a:r>
            <a:r>
              <a:rPr lang="en-US" altLang="ja-JP" baseline="-25000" dirty="0" err="1" smtClean="0">
                <a:solidFill>
                  <a:srgbClr val="FF0000"/>
                </a:solidFill>
                <a:latin typeface="Arial" panose="020B0604020202020204" pitchFamily="34" charset="0"/>
                <a:cs typeface="Arial" panose="020B0604020202020204" pitchFamily="34" charset="0"/>
              </a:rPr>
              <a:t>e</a:t>
            </a:r>
            <a:endParaRPr lang="en-US" altLang="ja-JP" dirty="0" smtClean="0">
              <a:solidFill>
                <a:srgbClr val="FF0000"/>
              </a:solidFill>
              <a:latin typeface="Arial" panose="020B0604020202020204" pitchFamily="34" charset="0"/>
              <a:cs typeface="Arial" panose="020B0604020202020204" pitchFamily="34" charset="0"/>
            </a:endParaRPr>
          </a:p>
        </p:txBody>
      </p:sp>
      <p:sp>
        <p:nvSpPr>
          <p:cNvPr id="13"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22</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4" name="正方形/長方形 33"/>
          <p:cNvSpPr>
            <a:spLocks noChangeArrowheads="1"/>
          </p:cNvSpPr>
          <p:nvPr/>
        </p:nvSpPr>
        <p:spPr bwMode="auto">
          <a:xfrm>
            <a:off x="7450143" y="6475023"/>
            <a:ext cx="1027334"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Shinya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8148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54" y="1467272"/>
            <a:ext cx="3600400" cy="209522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3986430"/>
            <a:ext cx="3816423" cy="239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図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9" y="1280918"/>
            <a:ext cx="3609161" cy="2467936"/>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959" y="3972005"/>
            <a:ext cx="3837415" cy="240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テキスト ボックス 51"/>
          <p:cNvSpPr txBox="1"/>
          <p:nvPr/>
        </p:nvSpPr>
        <p:spPr>
          <a:xfrm>
            <a:off x="1691680" y="3717032"/>
            <a:ext cx="1728192" cy="400087"/>
          </a:xfrm>
          <a:prstGeom prst="rect">
            <a:avLst/>
          </a:prstGeom>
          <a:noFill/>
        </p:spPr>
        <p:txBody>
          <a:bodyPr wrap="square" lIns="91416" tIns="45709" rIns="91416" bIns="45709" rtlCol="0">
            <a:spAutoFit/>
          </a:bodyPr>
          <a:lstStyle/>
          <a:p>
            <a:pPr fontAlgn="auto">
              <a:spcBef>
                <a:spcPts val="0"/>
              </a:spcBef>
              <a:spcAft>
                <a:spcPts val="0"/>
              </a:spcAft>
            </a:pPr>
            <a:r>
              <a:rPr lang="en-US" altLang="ja-JP" dirty="0" smtClean="0">
                <a:solidFill>
                  <a:srgbClr val="FF0000"/>
                </a:solidFill>
                <a:latin typeface="Calibri"/>
                <a:ea typeface="ＭＳ Ｐゴシック"/>
                <a:cs typeface="+mn-cs"/>
              </a:rPr>
              <a:t>Grill Antenna</a:t>
            </a:r>
            <a:endParaRPr lang="ja-JP" altLang="en-US" dirty="0">
              <a:solidFill>
                <a:srgbClr val="FF0000"/>
              </a:solidFill>
              <a:latin typeface="Calibri"/>
              <a:ea typeface="ＭＳ Ｐゴシック"/>
              <a:cs typeface="+mn-cs"/>
            </a:endParaRPr>
          </a:p>
        </p:txBody>
      </p:sp>
      <p:sp>
        <p:nvSpPr>
          <p:cNvPr id="58" name="テキスト ボックス 57"/>
          <p:cNvSpPr txBox="1"/>
          <p:nvPr/>
        </p:nvSpPr>
        <p:spPr>
          <a:xfrm>
            <a:off x="5796136" y="3749441"/>
            <a:ext cx="1728192" cy="400087"/>
          </a:xfrm>
          <a:prstGeom prst="rect">
            <a:avLst/>
          </a:prstGeom>
          <a:noFill/>
        </p:spPr>
        <p:txBody>
          <a:bodyPr wrap="square" lIns="91416" tIns="45709" rIns="91416" bIns="45709" rtlCol="0">
            <a:spAutoFit/>
          </a:bodyPr>
          <a:lstStyle/>
          <a:p>
            <a:pPr fontAlgn="auto">
              <a:spcBef>
                <a:spcPts val="0"/>
              </a:spcBef>
              <a:spcAft>
                <a:spcPts val="0"/>
              </a:spcAft>
            </a:pPr>
            <a:r>
              <a:rPr lang="en-US" altLang="ja-JP" dirty="0">
                <a:solidFill>
                  <a:srgbClr val="FF0000"/>
                </a:solidFill>
                <a:latin typeface="Calibri"/>
                <a:ea typeface="ＭＳ Ｐゴシック"/>
                <a:cs typeface="+mn-cs"/>
              </a:rPr>
              <a:t>CCC A</a:t>
            </a:r>
            <a:r>
              <a:rPr lang="en-US" altLang="ja-JP" dirty="0" smtClean="0">
                <a:solidFill>
                  <a:srgbClr val="FF0000"/>
                </a:solidFill>
                <a:latin typeface="Calibri"/>
                <a:ea typeface="ＭＳ Ｐゴシック"/>
                <a:cs typeface="+mn-cs"/>
              </a:rPr>
              <a:t>ntenna</a:t>
            </a:r>
            <a:endParaRPr lang="ja-JP" altLang="en-US" dirty="0">
              <a:solidFill>
                <a:srgbClr val="FF0000"/>
              </a:solidFill>
              <a:latin typeface="Calibri"/>
              <a:ea typeface="ＭＳ Ｐゴシック"/>
              <a:cs typeface="+mn-cs"/>
            </a:endParaRPr>
          </a:p>
        </p:txBody>
      </p:sp>
      <p:sp>
        <p:nvSpPr>
          <p:cNvPr id="3" name="テキスト ボックス 2"/>
          <p:cNvSpPr txBox="1"/>
          <p:nvPr/>
        </p:nvSpPr>
        <p:spPr>
          <a:xfrm>
            <a:off x="4894394" y="1052736"/>
            <a:ext cx="1765838" cy="307754"/>
          </a:xfrm>
          <a:prstGeom prst="rect">
            <a:avLst/>
          </a:prstGeom>
          <a:noFill/>
        </p:spPr>
        <p:txBody>
          <a:bodyPr wrap="square" lIns="91416" tIns="45709" rIns="91416" bIns="45709" rtlCol="0">
            <a:spAutoFit/>
          </a:bodyPr>
          <a:lstStyle/>
          <a:p>
            <a:pPr fontAlgn="auto">
              <a:spcBef>
                <a:spcPts val="0"/>
              </a:spcBef>
              <a:spcAft>
                <a:spcPts val="0"/>
              </a:spcAft>
            </a:pPr>
            <a:r>
              <a:rPr lang="en-US" altLang="ja-JP" sz="1400" dirty="0" smtClean="0">
                <a:solidFill>
                  <a:prstClr val="black"/>
                </a:solidFill>
                <a:latin typeface="Calibri"/>
                <a:ea typeface="ＭＳ Ｐゴシック"/>
                <a:cs typeface="+mn-cs"/>
              </a:rPr>
              <a:t>Plasma current</a:t>
            </a:r>
            <a:endParaRPr lang="ja-JP" altLang="en-US" sz="1400" dirty="0">
              <a:solidFill>
                <a:prstClr val="black"/>
              </a:solidFill>
              <a:latin typeface="Calibri"/>
              <a:ea typeface="ＭＳ Ｐゴシック"/>
              <a:cs typeface="+mn-cs"/>
            </a:endParaRPr>
          </a:p>
        </p:txBody>
      </p:sp>
      <p:sp>
        <p:nvSpPr>
          <p:cNvPr id="10" name="テキスト ボックス 9"/>
          <p:cNvSpPr txBox="1"/>
          <p:nvPr/>
        </p:nvSpPr>
        <p:spPr>
          <a:xfrm>
            <a:off x="4889366" y="1864236"/>
            <a:ext cx="2850986" cy="307754"/>
          </a:xfrm>
          <a:prstGeom prst="rect">
            <a:avLst/>
          </a:prstGeom>
          <a:noFill/>
        </p:spPr>
        <p:txBody>
          <a:bodyPr wrap="square" lIns="91416" tIns="45709" rIns="91416" bIns="45709" rtlCol="0">
            <a:spAutoFit/>
          </a:bodyPr>
          <a:lstStyle/>
          <a:p>
            <a:pPr fontAlgn="auto">
              <a:spcBef>
                <a:spcPts val="0"/>
              </a:spcBef>
              <a:spcAft>
                <a:spcPts val="0"/>
              </a:spcAft>
            </a:pPr>
            <a:r>
              <a:rPr lang="en-US" altLang="ja-JP" sz="1400" dirty="0" smtClean="0">
                <a:solidFill>
                  <a:prstClr val="black"/>
                </a:solidFill>
                <a:latin typeface="Calibri"/>
                <a:ea typeface="ＭＳ Ｐゴシック"/>
                <a:cs typeface="+mn-cs"/>
              </a:rPr>
              <a:t>Line integrated electron density</a:t>
            </a:r>
            <a:endParaRPr lang="ja-JP" altLang="en-US" sz="1400" dirty="0">
              <a:solidFill>
                <a:prstClr val="black"/>
              </a:solidFill>
              <a:latin typeface="Calibri"/>
              <a:ea typeface="ＭＳ Ｐゴシック"/>
              <a:cs typeface="+mn-cs"/>
            </a:endParaRPr>
          </a:p>
        </p:txBody>
      </p:sp>
      <p:sp>
        <p:nvSpPr>
          <p:cNvPr id="11" name="テキスト ボックス 10"/>
          <p:cNvSpPr txBox="1"/>
          <p:nvPr/>
        </p:nvSpPr>
        <p:spPr>
          <a:xfrm>
            <a:off x="4856742" y="2695859"/>
            <a:ext cx="1083415" cy="307754"/>
          </a:xfrm>
          <a:prstGeom prst="rect">
            <a:avLst/>
          </a:prstGeom>
          <a:noFill/>
        </p:spPr>
        <p:txBody>
          <a:bodyPr wrap="square" lIns="91416" tIns="45709" rIns="91416" bIns="45709" rtlCol="0">
            <a:spAutoFit/>
          </a:bodyPr>
          <a:lstStyle/>
          <a:p>
            <a:pPr fontAlgn="auto">
              <a:spcBef>
                <a:spcPts val="0"/>
              </a:spcBef>
              <a:spcAft>
                <a:spcPts val="0"/>
              </a:spcAft>
            </a:pPr>
            <a:r>
              <a:rPr lang="en-US" altLang="ja-JP" sz="1400" dirty="0" smtClean="0">
                <a:solidFill>
                  <a:prstClr val="black"/>
                </a:solidFill>
                <a:latin typeface="Calibri"/>
                <a:ea typeface="ＭＳ Ｐゴシック"/>
                <a:cs typeface="+mn-cs"/>
              </a:rPr>
              <a:t>LH power</a:t>
            </a:r>
            <a:endParaRPr lang="ja-JP" altLang="en-US" sz="1400" dirty="0">
              <a:solidFill>
                <a:prstClr val="black"/>
              </a:solidFill>
              <a:latin typeface="Calibri"/>
              <a:ea typeface="ＭＳ Ｐゴシック"/>
              <a:cs typeface="+mn-cs"/>
            </a:endParaRPr>
          </a:p>
        </p:txBody>
      </p:sp>
      <p:sp>
        <p:nvSpPr>
          <p:cNvPr id="5" name="テキスト ボックス 4"/>
          <p:cNvSpPr txBox="1"/>
          <p:nvPr/>
        </p:nvSpPr>
        <p:spPr>
          <a:xfrm>
            <a:off x="2771800" y="4187696"/>
            <a:ext cx="1197761" cy="523220"/>
          </a:xfrm>
          <a:prstGeom prst="rect">
            <a:avLst/>
          </a:prstGeom>
          <a:noFill/>
        </p:spPr>
        <p:txBody>
          <a:bodyPr wrap="square" lIns="91416" tIns="45709" rIns="91416" bIns="45709" rtlCol="0">
            <a:spAutoFit/>
          </a:bodyPr>
          <a:lstStyle/>
          <a:p>
            <a:pPr fontAlgn="auto">
              <a:spcBef>
                <a:spcPts val="0"/>
              </a:spcBef>
              <a:spcAft>
                <a:spcPts val="0"/>
              </a:spcAft>
            </a:pPr>
            <a:r>
              <a:rPr lang="ja-JP" altLang="en-US" sz="1400" dirty="0">
                <a:solidFill>
                  <a:prstClr val="black"/>
                </a:solidFill>
                <a:latin typeface="Calibri"/>
                <a:ea typeface="ＭＳ Ｐゴシック"/>
                <a:cs typeface="+mn-cs"/>
              </a:rPr>
              <a:t>■</a:t>
            </a:r>
            <a:r>
              <a:rPr lang="en-US" altLang="ja-JP" sz="1400" dirty="0">
                <a:solidFill>
                  <a:prstClr val="black"/>
                </a:solidFill>
                <a:latin typeface="Calibri"/>
                <a:ea typeface="ＭＳ Ｐゴシック"/>
                <a:cs typeface="+mn-cs"/>
              </a:rPr>
              <a:t>: </a:t>
            </a:r>
            <a:r>
              <a:rPr lang="en-US" altLang="ja-JP" sz="1400" dirty="0" smtClean="0">
                <a:solidFill>
                  <a:prstClr val="black"/>
                </a:solidFill>
                <a:latin typeface="Calibri"/>
                <a:ea typeface="ＭＳ Ｐゴシック"/>
                <a:cs typeface="+mn-cs"/>
              </a:rPr>
              <a:t>Co</a:t>
            </a:r>
            <a:endParaRPr lang="en-US" altLang="ja-JP" sz="1400" dirty="0">
              <a:solidFill>
                <a:prstClr val="black"/>
              </a:solidFill>
              <a:latin typeface="Calibri"/>
              <a:ea typeface="ＭＳ Ｐゴシック"/>
              <a:cs typeface="+mn-cs"/>
            </a:endParaRPr>
          </a:p>
          <a:p>
            <a:pPr fontAlgn="auto">
              <a:spcBef>
                <a:spcPts val="0"/>
              </a:spcBef>
              <a:spcAft>
                <a:spcPts val="0"/>
              </a:spcAft>
            </a:pPr>
            <a:r>
              <a:rPr lang="ja-JP" altLang="en-US" sz="1400" dirty="0">
                <a:solidFill>
                  <a:srgbClr val="FF0000"/>
                </a:solidFill>
                <a:latin typeface="Calibri"/>
                <a:ea typeface="ＭＳ Ｐゴシック"/>
                <a:cs typeface="+mn-cs"/>
              </a:rPr>
              <a:t>■</a:t>
            </a:r>
            <a:r>
              <a:rPr lang="en-US" altLang="ja-JP" sz="1400" dirty="0">
                <a:solidFill>
                  <a:srgbClr val="FF0000"/>
                </a:solidFill>
                <a:latin typeface="Calibri"/>
                <a:ea typeface="ＭＳ Ｐゴシック"/>
                <a:cs typeface="+mn-cs"/>
              </a:rPr>
              <a:t>: </a:t>
            </a:r>
            <a:r>
              <a:rPr lang="en-US" altLang="ja-JP" sz="1400" dirty="0" err="1" smtClean="0">
                <a:solidFill>
                  <a:srgbClr val="FF0000"/>
                </a:solidFill>
                <a:latin typeface="Calibri"/>
                <a:ea typeface="ＭＳ Ｐゴシック"/>
                <a:cs typeface="+mn-cs"/>
              </a:rPr>
              <a:t>Ctr</a:t>
            </a:r>
            <a:endParaRPr lang="ja-JP" altLang="en-US" sz="1400" dirty="0">
              <a:solidFill>
                <a:srgbClr val="FF0000"/>
              </a:solidFill>
              <a:latin typeface="Calibri"/>
              <a:ea typeface="ＭＳ Ｐゴシック"/>
              <a:cs typeface="+mn-cs"/>
            </a:endParaRPr>
          </a:p>
        </p:txBody>
      </p:sp>
      <p:sp>
        <p:nvSpPr>
          <p:cNvPr id="13" name="テキスト ボックス 12"/>
          <p:cNvSpPr txBox="1"/>
          <p:nvPr/>
        </p:nvSpPr>
        <p:spPr>
          <a:xfrm>
            <a:off x="7020273" y="4308400"/>
            <a:ext cx="1197761" cy="523220"/>
          </a:xfrm>
          <a:prstGeom prst="rect">
            <a:avLst/>
          </a:prstGeom>
          <a:noFill/>
        </p:spPr>
        <p:txBody>
          <a:bodyPr wrap="square" lIns="91416" tIns="45709" rIns="91416" bIns="45709" rtlCol="0">
            <a:spAutoFit/>
          </a:bodyPr>
          <a:lstStyle/>
          <a:p>
            <a:pPr fontAlgn="auto">
              <a:spcBef>
                <a:spcPts val="0"/>
              </a:spcBef>
              <a:spcAft>
                <a:spcPts val="0"/>
              </a:spcAft>
            </a:pPr>
            <a:r>
              <a:rPr lang="ja-JP" altLang="en-US" sz="1400" dirty="0">
                <a:solidFill>
                  <a:prstClr val="black"/>
                </a:solidFill>
                <a:latin typeface="Calibri"/>
                <a:ea typeface="ＭＳ Ｐゴシック"/>
                <a:cs typeface="+mn-cs"/>
              </a:rPr>
              <a:t>■</a:t>
            </a:r>
            <a:r>
              <a:rPr lang="en-US" altLang="ja-JP" sz="1400" dirty="0">
                <a:solidFill>
                  <a:prstClr val="black"/>
                </a:solidFill>
                <a:latin typeface="Calibri"/>
                <a:ea typeface="ＭＳ Ｐゴシック"/>
                <a:cs typeface="+mn-cs"/>
              </a:rPr>
              <a:t>: </a:t>
            </a:r>
            <a:r>
              <a:rPr lang="en-US" altLang="ja-JP" sz="1400" dirty="0" smtClean="0">
                <a:solidFill>
                  <a:prstClr val="black"/>
                </a:solidFill>
                <a:latin typeface="Calibri"/>
                <a:ea typeface="ＭＳ Ｐゴシック"/>
                <a:cs typeface="+mn-cs"/>
              </a:rPr>
              <a:t>Co</a:t>
            </a:r>
            <a:endParaRPr lang="en-US" altLang="ja-JP" sz="1400" dirty="0">
              <a:solidFill>
                <a:prstClr val="black"/>
              </a:solidFill>
              <a:latin typeface="Calibri"/>
              <a:ea typeface="ＭＳ Ｐゴシック"/>
              <a:cs typeface="+mn-cs"/>
            </a:endParaRPr>
          </a:p>
          <a:p>
            <a:pPr fontAlgn="auto">
              <a:spcBef>
                <a:spcPts val="0"/>
              </a:spcBef>
              <a:spcAft>
                <a:spcPts val="0"/>
              </a:spcAft>
            </a:pPr>
            <a:r>
              <a:rPr lang="ja-JP" altLang="en-US" sz="1400" dirty="0">
                <a:solidFill>
                  <a:srgbClr val="FF0000"/>
                </a:solidFill>
                <a:latin typeface="Calibri"/>
                <a:ea typeface="ＭＳ Ｐゴシック"/>
                <a:cs typeface="+mn-cs"/>
              </a:rPr>
              <a:t>■</a:t>
            </a:r>
            <a:r>
              <a:rPr lang="en-US" altLang="ja-JP" sz="1400" dirty="0">
                <a:solidFill>
                  <a:srgbClr val="FF0000"/>
                </a:solidFill>
                <a:latin typeface="Calibri"/>
                <a:ea typeface="ＭＳ Ｐゴシック"/>
                <a:cs typeface="+mn-cs"/>
              </a:rPr>
              <a:t>: </a:t>
            </a:r>
            <a:r>
              <a:rPr lang="en-US" altLang="ja-JP" sz="1400" dirty="0" err="1" smtClean="0">
                <a:solidFill>
                  <a:srgbClr val="FF0000"/>
                </a:solidFill>
                <a:latin typeface="Calibri"/>
                <a:ea typeface="ＭＳ Ｐゴシック"/>
                <a:cs typeface="+mn-cs"/>
              </a:rPr>
              <a:t>Ctr</a:t>
            </a:r>
            <a:endParaRPr lang="ja-JP" altLang="en-US" sz="1400" dirty="0">
              <a:solidFill>
                <a:srgbClr val="FF0000"/>
              </a:solidFill>
              <a:latin typeface="Calibri"/>
              <a:ea typeface="ＭＳ Ｐゴシック"/>
              <a:cs typeface="+mn-cs"/>
            </a:endParaRPr>
          </a:p>
        </p:txBody>
      </p:sp>
      <p:sp>
        <p:nvSpPr>
          <p:cNvPr id="14" name="タイトル 1"/>
          <p:cNvSpPr txBox="1">
            <a:spLocks/>
          </p:cNvSpPr>
          <p:nvPr/>
        </p:nvSpPr>
        <p:spPr>
          <a:xfrm>
            <a:off x="0" y="61915"/>
            <a:ext cx="9144000" cy="774700"/>
          </a:xfrm>
          <a:prstGeom prst="rect">
            <a:avLst/>
          </a:prstGeom>
        </p:spPr>
        <p:txBody>
          <a:bodyPr lIns="91321" tIns="45664" rIns="91321" bIns="45664"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2800" dirty="0" smtClean="0">
                <a:solidFill>
                  <a:srgbClr val="FF0000"/>
                </a:solidFill>
                <a:latin typeface="Arial" panose="020B0604020202020204" pitchFamily="34" charset="0"/>
                <a:cs typeface="Arial" pitchFamily="34" charset="0"/>
              </a:rPr>
              <a:t>Co/</a:t>
            </a:r>
            <a:r>
              <a:rPr lang="en-US" altLang="ja-JP" sz="2800" dirty="0" err="1" smtClean="0">
                <a:solidFill>
                  <a:srgbClr val="FF0000"/>
                </a:solidFill>
                <a:latin typeface="Arial" panose="020B0604020202020204" pitchFamily="34" charset="0"/>
                <a:cs typeface="Arial" pitchFamily="34" charset="0"/>
              </a:rPr>
              <a:t>Ctr</a:t>
            </a:r>
            <a:r>
              <a:rPr lang="en-US" altLang="ja-JP" sz="2800" dirty="0" smtClean="0">
                <a:solidFill>
                  <a:srgbClr val="FF0000"/>
                </a:solidFill>
                <a:latin typeface="Arial" panose="020B0604020202020204" pitchFamily="34" charset="0"/>
                <a:cs typeface="Arial" pitchFamily="34" charset="0"/>
              </a:rPr>
              <a:t> X-ray Spectra for Grill/CCC Antenna</a:t>
            </a:r>
            <a:endParaRPr lang="en-US" altLang="ja-JP" sz="2800" dirty="0">
              <a:solidFill>
                <a:srgbClr val="FF0000"/>
              </a:solidFill>
              <a:latin typeface="Arial" pitchFamily="34" charset="0"/>
              <a:cs typeface="Arial" pitchFamily="34" charset="0"/>
            </a:endParaRPr>
          </a:p>
        </p:txBody>
      </p:sp>
      <p:sp>
        <p:nvSpPr>
          <p:cNvPr id="15" name="Line 7"/>
          <p:cNvSpPr>
            <a:spLocks noChangeShapeType="1"/>
          </p:cNvSpPr>
          <p:nvPr/>
        </p:nvSpPr>
        <p:spPr bwMode="auto">
          <a:xfrm flipV="1">
            <a:off x="457200" y="90805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7" name="テキスト ボックス 16"/>
          <p:cNvSpPr txBox="1"/>
          <p:nvPr/>
        </p:nvSpPr>
        <p:spPr>
          <a:xfrm>
            <a:off x="1907704" y="1595414"/>
            <a:ext cx="1728192" cy="400087"/>
          </a:xfrm>
          <a:prstGeom prst="rect">
            <a:avLst/>
          </a:prstGeom>
          <a:solidFill>
            <a:srgbClr val="FFFFFF"/>
          </a:solidFill>
        </p:spPr>
        <p:txBody>
          <a:bodyPr wrap="square" lIns="91416" tIns="45709" rIns="91416" bIns="45709" rtlCol="0">
            <a:spAutoFit/>
          </a:bodyPr>
          <a:lstStyle/>
          <a:p>
            <a:pPr fontAlgn="auto">
              <a:spcBef>
                <a:spcPts val="0"/>
              </a:spcBef>
              <a:spcAft>
                <a:spcPts val="0"/>
              </a:spcAft>
            </a:pPr>
            <a:r>
              <a:rPr lang="en-US" altLang="ja-JP" dirty="0">
                <a:latin typeface="Calibri"/>
                <a:ea typeface="ＭＳ Ｐゴシック"/>
                <a:cs typeface="+mn-cs"/>
              </a:rPr>
              <a:t>v</a:t>
            </a:r>
            <a:r>
              <a:rPr lang="en-US" altLang="ja-JP" dirty="0" smtClean="0">
                <a:latin typeface="Calibri"/>
                <a:ea typeface="ＭＳ Ｐゴシック"/>
                <a:cs typeface="+mn-cs"/>
              </a:rPr>
              <a:t>acuum vessel</a:t>
            </a:r>
            <a:endParaRPr lang="ja-JP" altLang="en-US" dirty="0">
              <a:latin typeface="Calibri"/>
              <a:ea typeface="ＭＳ Ｐゴシック"/>
              <a:cs typeface="+mn-cs"/>
            </a:endParaRPr>
          </a:p>
        </p:txBody>
      </p:sp>
      <p:sp>
        <p:nvSpPr>
          <p:cNvPr id="18" name="テキスト ボックス 17"/>
          <p:cNvSpPr txBox="1"/>
          <p:nvPr/>
        </p:nvSpPr>
        <p:spPr>
          <a:xfrm>
            <a:off x="2411760" y="2675534"/>
            <a:ext cx="1963824" cy="400087"/>
          </a:xfrm>
          <a:prstGeom prst="rect">
            <a:avLst/>
          </a:prstGeom>
          <a:solidFill>
            <a:srgbClr val="FFFFFF"/>
          </a:solidFill>
        </p:spPr>
        <p:txBody>
          <a:bodyPr wrap="square" lIns="91416" tIns="45709" rIns="91416" bIns="45709" rtlCol="0">
            <a:spAutoFit/>
          </a:bodyPr>
          <a:lstStyle/>
          <a:p>
            <a:pPr fontAlgn="auto">
              <a:spcBef>
                <a:spcPts val="0"/>
              </a:spcBef>
              <a:spcAft>
                <a:spcPts val="0"/>
              </a:spcAft>
            </a:pPr>
            <a:r>
              <a:rPr lang="en-US" altLang="ja-JP" dirty="0" err="1" smtClean="0">
                <a:latin typeface="Calibri"/>
                <a:ea typeface="ＭＳ Ｐゴシック"/>
                <a:cs typeface="+mn-cs"/>
              </a:rPr>
              <a:t>NaI</a:t>
            </a:r>
            <a:r>
              <a:rPr lang="en-US" altLang="ja-JP" dirty="0" smtClean="0">
                <a:latin typeface="Calibri"/>
                <a:ea typeface="ＭＳ Ｐゴシック"/>
                <a:cs typeface="+mn-cs"/>
              </a:rPr>
              <a:t> + collimator</a:t>
            </a:r>
            <a:endParaRPr lang="ja-JP" altLang="en-US" dirty="0">
              <a:latin typeface="Calibri"/>
              <a:ea typeface="ＭＳ Ｐゴシック"/>
              <a:cs typeface="+mn-cs"/>
            </a:endParaRPr>
          </a:p>
        </p:txBody>
      </p:sp>
      <p:sp>
        <p:nvSpPr>
          <p:cNvPr id="19"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23</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20" name="正方形/長方形 19"/>
          <p:cNvSpPr>
            <a:spLocks noChangeArrowheads="1"/>
          </p:cNvSpPr>
          <p:nvPr/>
        </p:nvSpPr>
        <p:spPr bwMode="auto">
          <a:xfrm>
            <a:off x="7573255" y="6525344"/>
            <a:ext cx="1247217"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smtClean="0">
                <a:solidFill>
                  <a:srgbClr val="000000"/>
                </a:solidFill>
                <a:latin typeface="Arial" pitchFamily="34" charset="0"/>
                <a:cs typeface="Arial" pitchFamily="34" charset="0"/>
              </a:rPr>
              <a:t>K. Imamura</a:t>
            </a:r>
            <a:endParaRPr lang="ja-JP" altLang="en-US" sz="1600" dirty="0">
              <a:solidFill>
                <a:srgbClr val="000000"/>
              </a:solidFill>
              <a:latin typeface="Arial" pitchFamily="34" charset="0"/>
              <a:cs typeface="Arial" pitchFamily="34" charset="0"/>
            </a:endParaRPr>
          </a:p>
        </p:txBody>
      </p:sp>
      <p:sp>
        <p:nvSpPr>
          <p:cNvPr id="2" name="正方形/長方形 1"/>
          <p:cNvSpPr/>
          <p:nvPr/>
        </p:nvSpPr>
        <p:spPr>
          <a:xfrm>
            <a:off x="449955" y="6379478"/>
            <a:ext cx="7074373" cy="400110"/>
          </a:xfrm>
          <a:prstGeom prst="rect">
            <a:avLst/>
          </a:prstGeom>
        </p:spPr>
        <p:txBody>
          <a:bodyPr wrap="none">
            <a:spAutoFit/>
          </a:bodyPr>
          <a:lstStyle/>
          <a:p>
            <a:r>
              <a:rPr lang="en-US" altLang="ja-JP" dirty="0" smtClean="0">
                <a:solidFill>
                  <a:srgbClr val="0000FF"/>
                </a:solidFill>
                <a:latin typeface="Arial" panose="020B0604020202020204" pitchFamily="34" charset="0"/>
                <a:cs typeface="Arial" panose="020B0604020202020204" pitchFamily="34" charset="0"/>
              </a:rPr>
              <a:t>Co/</a:t>
            </a:r>
            <a:r>
              <a:rPr lang="en-US" altLang="ja-JP" dirty="0" err="1" smtClean="0">
                <a:solidFill>
                  <a:srgbClr val="0000FF"/>
                </a:solidFill>
                <a:latin typeface="Arial" panose="020B0604020202020204" pitchFamily="34" charset="0"/>
                <a:cs typeface="Arial" panose="020B0604020202020204" pitchFamily="34" charset="0"/>
              </a:rPr>
              <a:t>Ctr</a:t>
            </a:r>
            <a:r>
              <a:rPr lang="en-US" altLang="ja-JP" dirty="0" smtClean="0">
                <a:solidFill>
                  <a:srgbClr val="0000FF"/>
                </a:solidFill>
                <a:latin typeface="Arial" panose="020B0604020202020204" pitchFamily="34" charset="0"/>
                <a:cs typeface="Arial" panose="020B0604020202020204" pitchFamily="34" charset="0"/>
              </a:rPr>
              <a:t> asymmetry is more pronounced for the CCC antenna.</a:t>
            </a:r>
            <a:endParaRPr lang="ja-JP" altLang="en-US" dirty="0"/>
          </a:p>
        </p:txBody>
      </p:sp>
    </p:spTree>
    <p:extLst>
      <p:ext uri="{BB962C8B-B14F-4D97-AF65-F5344CB8AC3E}">
        <p14:creationId xmlns:p14="http://schemas.microsoft.com/office/powerpoint/2010/main" val="2199502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08" y="1268760"/>
            <a:ext cx="3381095" cy="4486901"/>
          </a:xfrm>
          <a:prstGeom prst="rect">
            <a:avLst/>
          </a:prstGeom>
        </p:spPr>
      </p:pic>
      <p:sp>
        <p:nvSpPr>
          <p:cNvPr id="7" name="テキスト ボックス 6"/>
          <p:cNvSpPr txBox="1"/>
          <p:nvPr/>
        </p:nvSpPr>
        <p:spPr>
          <a:xfrm>
            <a:off x="3851920" y="3835274"/>
            <a:ext cx="1584176" cy="1200306"/>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Higher energy </a:t>
            </a:r>
          </a:p>
          <a:p>
            <a:pPr fontAlgn="auto">
              <a:spcBef>
                <a:spcPts val="0"/>
              </a:spcBef>
              <a:spcAft>
                <a:spcPts val="0"/>
              </a:spcAft>
            </a:pPr>
            <a:r>
              <a:rPr lang="en-US" altLang="ja-JP" sz="1800" dirty="0" smtClean="0">
                <a:solidFill>
                  <a:prstClr val="black"/>
                </a:solidFill>
                <a:latin typeface="Calibri"/>
                <a:ea typeface="ＭＳ Ｐゴシック"/>
                <a:cs typeface="+mn-cs"/>
              </a:rPr>
              <a:t>X-ray profile is</a:t>
            </a:r>
          </a:p>
          <a:p>
            <a:pPr fontAlgn="auto">
              <a:spcBef>
                <a:spcPts val="0"/>
              </a:spcBef>
              <a:spcAft>
                <a:spcPts val="0"/>
              </a:spcAft>
            </a:pPr>
            <a:r>
              <a:rPr lang="en-US" altLang="ja-JP" sz="1800" dirty="0" smtClean="0">
                <a:solidFill>
                  <a:prstClr val="black"/>
                </a:solidFill>
                <a:latin typeface="Calibri"/>
                <a:ea typeface="ＭＳ Ｐゴシック"/>
                <a:cs typeface="+mn-cs"/>
              </a:rPr>
              <a:t>peaked on the </a:t>
            </a:r>
          </a:p>
          <a:p>
            <a:pPr fontAlgn="auto">
              <a:spcBef>
                <a:spcPts val="0"/>
              </a:spcBef>
              <a:spcAft>
                <a:spcPts val="0"/>
              </a:spcAft>
            </a:pPr>
            <a:r>
              <a:rPr lang="en-US" altLang="ja-JP" sz="1800" dirty="0" smtClean="0">
                <a:solidFill>
                  <a:prstClr val="black"/>
                </a:solidFill>
                <a:latin typeface="Calibri"/>
                <a:ea typeface="ＭＳ Ｐゴシック"/>
                <a:cs typeface="+mn-cs"/>
              </a:rPr>
              <a:t>outboard side.</a:t>
            </a:r>
            <a:endParaRPr lang="ja-JP" altLang="en-US" sz="1800" dirty="0">
              <a:solidFill>
                <a:prstClr val="black"/>
              </a:solidFill>
              <a:latin typeface="Calibri"/>
              <a:ea typeface="ＭＳ Ｐゴシック"/>
              <a:cs typeface="+mn-cs"/>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554" y="1576777"/>
            <a:ext cx="2887697" cy="4300495"/>
          </a:xfrm>
          <a:prstGeom prst="rect">
            <a:avLst/>
          </a:prstGeom>
        </p:spPr>
      </p:pic>
      <p:sp>
        <p:nvSpPr>
          <p:cNvPr id="9" name="テキスト ボックス 8"/>
          <p:cNvSpPr txBox="1"/>
          <p:nvPr/>
        </p:nvSpPr>
        <p:spPr>
          <a:xfrm>
            <a:off x="5436096" y="5805264"/>
            <a:ext cx="2995131" cy="923307"/>
          </a:xfrm>
          <a:prstGeom prst="rect">
            <a:avLst/>
          </a:prstGeom>
          <a:noFill/>
          <a:ln>
            <a:noFill/>
          </a:ln>
        </p:spPr>
        <p:txBody>
          <a:bodyPr wrap="square" lIns="91416" tIns="45709" rIns="91416" bIns="45709" rtlCol="0">
            <a:spAutoFit/>
          </a:bodyPr>
          <a:lstStyle/>
          <a:p>
            <a:pPr fontAlgn="auto">
              <a:spcBef>
                <a:spcPts val="0"/>
              </a:spcBef>
              <a:spcAft>
                <a:spcPts val="0"/>
              </a:spcAft>
            </a:pPr>
            <a:r>
              <a:rPr lang="en-US" altLang="ja-JP" sz="1800" dirty="0" err="1" smtClean="0">
                <a:solidFill>
                  <a:prstClr val="black"/>
                </a:solidFill>
                <a:latin typeface="Calibri"/>
                <a:ea typeface="ＭＳ Ｐゴシック"/>
                <a:cs typeface="+mn-cs"/>
              </a:rPr>
              <a:t>Yueng</a:t>
            </a:r>
            <a:r>
              <a:rPr lang="en-US" altLang="ja-JP" sz="1800" dirty="0" smtClean="0">
                <a:solidFill>
                  <a:prstClr val="black"/>
                </a:solidFill>
                <a:latin typeface="Calibri"/>
                <a:ea typeface="ＭＳ Ｐゴシック"/>
                <a:cs typeface="+mn-cs"/>
              </a:rPr>
              <a:t>-Kay </a:t>
            </a:r>
            <a:r>
              <a:rPr lang="en-US" altLang="ja-JP" sz="1800" dirty="0">
                <a:solidFill>
                  <a:prstClr val="black"/>
                </a:solidFill>
                <a:latin typeface="Calibri"/>
                <a:ea typeface="ＭＳ Ｐゴシック"/>
                <a:cs typeface="+mn-cs"/>
              </a:rPr>
              <a:t>Martin PENG, et al., Plasma and Fusion Research 9 3403146 (2014)</a:t>
            </a:r>
            <a:endParaRPr lang="ja-JP" altLang="en-US" sz="1800" dirty="0">
              <a:solidFill>
                <a:prstClr val="black"/>
              </a:solidFill>
              <a:latin typeface="Calibri"/>
              <a:ea typeface="ＭＳ Ｐゴシック"/>
              <a:cs typeface="+mn-cs"/>
            </a:endParaRPr>
          </a:p>
        </p:txBody>
      </p:sp>
      <p:sp>
        <p:nvSpPr>
          <p:cNvPr id="13" name="テキスト ボックス 12"/>
          <p:cNvSpPr txBox="1"/>
          <p:nvPr/>
        </p:nvSpPr>
        <p:spPr>
          <a:xfrm>
            <a:off x="899592" y="5494400"/>
            <a:ext cx="1165790" cy="1131073"/>
          </a:xfrm>
          <a:prstGeom prst="rect">
            <a:avLst/>
          </a:prstGeom>
          <a:noFill/>
          <a:ln>
            <a:solidFill>
              <a:schemeClr val="tx1"/>
            </a:solidFill>
          </a:ln>
        </p:spPr>
        <p:txBody>
          <a:bodyPr wrap="square" lIns="91416" tIns="45709" rIns="91416" bIns="45709" rtlCol="0">
            <a:spAutoFit/>
          </a:bodyPr>
          <a:lstStyle/>
          <a:p>
            <a:pPr fontAlgn="auto">
              <a:spcBef>
                <a:spcPts val="0"/>
              </a:spcBef>
              <a:spcAft>
                <a:spcPts val="0"/>
              </a:spcAft>
            </a:pPr>
            <a:r>
              <a:rPr lang="ja-JP" altLang="en-US" sz="1100" dirty="0">
                <a:solidFill>
                  <a:srgbClr val="7030A0"/>
                </a:solidFill>
                <a:latin typeface="Calibri"/>
                <a:ea typeface="ＭＳ Ｐゴシック"/>
                <a:cs typeface="+mn-cs"/>
              </a:rPr>
              <a:t>◇</a:t>
            </a:r>
            <a:r>
              <a:rPr lang="en-US" altLang="ja-JP" sz="1100" dirty="0">
                <a:solidFill>
                  <a:srgbClr val="7030A0"/>
                </a:solidFill>
                <a:latin typeface="Calibri"/>
                <a:ea typeface="ＭＳ Ｐゴシック"/>
                <a:cs typeface="+mn-cs"/>
              </a:rPr>
              <a:t>:20</a:t>
            </a:r>
            <a:r>
              <a:rPr lang="ja-JP" altLang="en-US" sz="1100" dirty="0">
                <a:solidFill>
                  <a:srgbClr val="7030A0"/>
                </a:solidFill>
                <a:latin typeface="Calibri"/>
                <a:ea typeface="ＭＳ Ｐゴシック"/>
                <a:cs typeface="+mn-cs"/>
              </a:rPr>
              <a:t>～</a:t>
            </a:r>
            <a:r>
              <a:rPr lang="en-US" altLang="ja-JP" sz="1100" dirty="0">
                <a:solidFill>
                  <a:srgbClr val="7030A0"/>
                </a:solidFill>
                <a:latin typeface="Calibri"/>
                <a:ea typeface="ＭＳ Ｐゴシック"/>
                <a:cs typeface="+mn-cs"/>
              </a:rPr>
              <a:t>30 </a:t>
            </a:r>
            <a:r>
              <a:rPr lang="en-US" altLang="ja-JP" sz="1100" dirty="0" err="1">
                <a:solidFill>
                  <a:srgbClr val="7030A0"/>
                </a:solidFill>
                <a:latin typeface="Calibri"/>
                <a:ea typeface="ＭＳ Ｐゴシック"/>
                <a:cs typeface="+mn-cs"/>
              </a:rPr>
              <a:t>ms</a:t>
            </a:r>
            <a:endParaRPr lang="en-US" altLang="ja-JP" sz="1100" dirty="0">
              <a:solidFill>
                <a:srgbClr val="7030A0"/>
              </a:solidFill>
              <a:latin typeface="Calibri"/>
              <a:ea typeface="ＭＳ Ｐゴシック"/>
              <a:cs typeface="+mn-cs"/>
            </a:endParaRPr>
          </a:p>
          <a:p>
            <a:pPr fontAlgn="auto">
              <a:spcBef>
                <a:spcPts val="0"/>
              </a:spcBef>
              <a:spcAft>
                <a:spcPts val="0"/>
              </a:spcAft>
            </a:pPr>
            <a:r>
              <a:rPr lang="ja-JP" altLang="en-US" sz="1100" dirty="0">
                <a:solidFill>
                  <a:srgbClr val="FF0000"/>
                </a:solidFill>
                <a:latin typeface="Calibri"/>
                <a:ea typeface="ＭＳ Ｐゴシック"/>
                <a:cs typeface="+mn-cs"/>
              </a:rPr>
              <a:t>◇</a:t>
            </a:r>
            <a:r>
              <a:rPr lang="en-US" altLang="ja-JP" sz="1100" dirty="0">
                <a:solidFill>
                  <a:srgbClr val="FF0000"/>
                </a:solidFill>
                <a:latin typeface="Calibri"/>
                <a:ea typeface="ＭＳ Ｐゴシック"/>
                <a:cs typeface="+mn-cs"/>
              </a:rPr>
              <a:t>:30</a:t>
            </a:r>
            <a:r>
              <a:rPr lang="ja-JP" altLang="en-US" sz="1100" dirty="0">
                <a:solidFill>
                  <a:srgbClr val="FF0000"/>
                </a:solidFill>
                <a:latin typeface="Calibri"/>
                <a:ea typeface="ＭＳ Ｐゴシック"/>
                <a:cs typeface="+mn-cs"/>
              </a:rPr>
              <a:t>～</a:t>
            </a:r>
            <a:r>
              <a:rPr lang="en-US" altLang="ja-JP" sz="1100" dirty="0">
                <a:solidFill>
                  <a:srgbClr val="FF0000"/>
                </a:solidFill>
                <a:latin typeface="Calibri"/>
                <a:ea typeface="ＭＳ Ｐゴシック"/>
                <a:cs typeface="+mn-cs"/>
              </a:rPr>
              <a:t>40 </a:t>
            </a:r>
            <a:r>
              <a:rPr lang="en-US" altLang="ja-JP" sz="1100" dirty="0" err="1">
                <a:solidFill>
                  <a:srgbClr val="FF0000"/>
                </a:solidFill>
                <a:latin typeface="Calibri"/>
                <a:ea typeface="ＭＳ Ｐゴシック"/>
                <a:cs typeface="+mn-cs"/>
              </a:rPr>
              <a:t>ms</a:t>
            </a:r>
            <a:endParaRPr lang="en-US" altLang="ja-JP" sz="1100" dirty="0">
              <a:solidFill>
                <a:srgbClr val="FF0000"/>
              </a:solidFill>
              <a:latin typeface="Calibri"/>
              <a:ea typeface="ＭＳ Ｐゴシック"/>
              <a:cs typeface="+mn-cs"/>
            </a:endParaRPr>
          </a:p>
          <a:p>
            <a:pPr fontAlgn="auto">
              <a:spcBef>
                <a:spcPts val="0"/>
              </a:spcBef>
              <a:spcAft>
                <a:spcPts val="0"/>
              </a:spcAft>
            </a:pPr>
            <a:r>
              <a:rPr lang="ja-JP" altLang="en-US" sz="1100" dirty="0">
                <a:solidFill>
                  <a:srgbClr val="FFC000"/>
                </a:solidFill>
                <a:latin typeface="Calibri"/>
                <a:ea typeface="ＭＳ Ｐゴシック"/>
                <a:cs typeface="+mn-cs"/>
              </a:rPr>
              <a:t>◇</a:t>
            </a:r>
            <a:r>
              <a:rPr lang="en-US" altLang="ja-JP" sz="1100" dirty="0">
                <a:solidFill>
                  <a:srgbClr val="FFC000"/>
                </a:solidFill>
                <a:latin typeface="Calibri"/>
                <a:ea typeface="ＭＳ Ｐゴシック"/>
                <a:cs typeface="+mn-cs"/>
              </a:rPr>
              <a:t>:40</a:t>
            </a:r>
            <a:r>
              <a:rPr lang="ja-JP" altLang="en-US" sz="1100" dirty="0">
                <a:solidFill>
                  <a:srgbClr val="FFC000"/>
                </a:solidFill>
                <a:latin typeface="Calibri"/>
                <a:ea typeface="ＭＳ Ｐゴシック"/>
                <a:cs typeface="+mn-cs"/>
              </a:rPr>
              <a:t>～</a:t>
            </a:r>
            <a:r>
              <a:rPr lang="en-US" altLang="ja-JP" sz="1100" dirty="0">
                <a:solidFill>
                  <a:srgbClr val="FFC000"/>
                </a:solidFill>
                <a:latin typeface="Calibri"/>
                <a:ea typeface="ＭＳ Ｐゴシック"/>
                <a:cs typeface="+mn-cs"/>
              </a:rPr>
              <a:t>50 </a:t>
            </a:r>
            <a:r>
              <a:rPr lang="en-US" altLang="ja-JP" sz="1100" dirty="0" err="1">
                <a:solidFill>
                  <a:srgbClr val="FFC000"/>
                </a:solidFill>
                <a:latin typeface="Calibri"/>
                <a:ea typeface="ＭＳ Ｐゴシック"/>
                <a:cs typeface="+mn-cs"/>
              </a:rPr>
              <a:t>ms</a:t>
            </a:r>
            <a:endParaRPr lang="en-US" altLang="ja-JP" sz="1100" dirty="0">
              <a:solidFill>
                <a:srgbClr val="FFC000"/>
              </a:solidFill>
              <a:latin typeface="Calibri"/>
              <a:ea typeface="ＭＳ Ｐゴシック"/>
              <a:cs typeface="+mn-cs"/>
            </a:endParaRPr>
          </a:p>
          <a:p>
            <a:pPr fontAlgn="auto">
              <a:spcBef>
                <a:spcPts val="0"/>
              </a:spcBef>
              <a:spcAft>
                <a:spcPts val="0"/>
              </a:spcAft>
            </a:pPr>
            <a:r>
              <a:rPr lang="ja-JP" altLang="en-US" sz="1100" dirty="0">
                <a:solidFill>
                  <a:srgbClr val="00B0F0"/>
                </a:solidFill>
                <a:latin typeface="Calibri"/>
                <a:ea typeface="ＭＳ Ｐゴシック"/>
                <a:cs typeface="+mn-cs"/>
              </a:rPr>
              <a:t>◇</a:t>
            </a:r>
            <a:r>
              <a:rPr lang="en-US" altLang="ja-JP" sz="1100" dirty="0">
                <a:solidFill>
                  <a:srgbClr val="00B0F0"/>
                </a:solidFill>
                <a:latin typeface="Calibri"/>
                <a:ea typeface="ＭＳ Ｐゴシック"/>
                <a:cs typeface="+mn-cs"/>
              </a:rPr>
              <a:t>:50</a:t>
            </a:r>
            <a:r>
              <a:rPr lang="ja-JP" altLang="en-US" sz="1100" dirty="0">
                <a:solidFill>
                  <a:srgbClr val="00B0F0"/>
                </a:solidFill>
                <a:latin typeface="Calibri"/>
                <a:ea typeface="ＭＳ Ｐゴシック"/>
                <a:cs typeface="+mn-cs"/>
              </a:rPr>
              <a:t>～</a:t>
            </a:r>
            <a:r>
              <a:rPr lang="en-US" altLang="ja-JP" sz="1100" dirty="0">
                <a:solidFill>
                  <a:srgbClr val="00B0F0"/>
                </a:solidFill>
                <a:latin typeface="Calibri"/>
                <a:ea typeface="ＭＳ Ｐゴシック"/>
                <a:cs typeface="+mn-cs"/>
              </a:rPr>
              <a:t>60 </a:t>
            </a:r>
            <a:r>
              <a:rPr lang="en-US" altLang="ja-JP" sz="1100" dirty="0" err="1">
                <a:solidFill>
                  <a:srgbClr val="00B0F0"/>
                </a:solidFill>
                <a:latin typeface="Calibri"/>
                <a:ea typeface="ＭＳ Ｐゴシック"/>
                <a:cs typeface="+mn-cs"/>
              </a:rPr>
              <a:t>ms</a:t>
            </a:r>
            <a:endParaRPr lang="en-US" altLang="ja-JP" sz="1100" dirty="0">
              <a:solidFill>
                <a:srgbClr val="00B0F0"/>
              </a:solidFill>
              <a:latin typeface="Calibri"/>
              <a:ea typeface="ＭＳ Ｐゴシック"/>
              <a:cs typeface="+mn-cs"/>
            </a:endParaRPr>
          </a:p>
          <a:p>
            <a:pPr fontAlgn="auto">
              <a:spcBef>
                <a:spcPts val="0"/>
              </a:spcBef>
              <a:spcAft>
                <a:spcPts val="0"/>
              </a:spcAft>
            </a:pPr>
            <a:r>
              <a:rPr lang="ja-JP" altLang="en-US" sz="1100" dirty="0">
                <a:solidFill>
                  <a:srgbClr val="92D050"/>
                </a:solidFill>
                <a:latin typeface="Calibri"/>
                <a:ea typeface="ＭＳ Ｐゴシック"/>
                <a:cs typeface="+mn-cs"/>
              </a:rPr>
              <a:t>◇</a:t>
            </a:r>
            <a:r>
              <a:rPr lang="en-US" altLang="ja-JP" sz="1100" dirty="0">
                <a:solidFill>
                  <a:srgbClr val="92D050"/>
                </a:solidFill>
                <a:latin typeface="Calibri"/>
                <a:ea typeface="ＭＳ Ｐゴシック"/>
                <a:cs typeface="+mn-cs"/>
              </a:rPr>
              <a:t>:60</a:t>
            </a:r>
            <a:r>
              <a:rPr lang="ja-JP" altLang="en-US" sz="1100" dirty="0">
                <a:solidFill>
                  <a:srgbClr val="92D050"/>
                </a:solidFill>
                <a:latin typeface="Calibri"/>
                <a:ea typeface="ＭＳ Ｐゴシック"/>
                <a:cs typeface="+mn-cs"/>
              </a:rPr>
              <a:t>～</a:t>
            </a:r>
            <a:r>
              <a:rPr lang="en-US" altLang="ja-JP" sz="1100" dirty="0">
                <a:solidFill>
                  <a:srgbClr val="92D050"/>
                </a:solidFill>
                <a:latin typeface="Calibri"/>
                <a:ea typeface="ＭＳ Ｐゴシック"/>
                <a:cs typeface="+mn-cs"/>
              </a:rPr>
              <a:t>70 </a:t>
            </a:r>
            <a:r>
              <a:rPr lang="en-US" altLang="ja-JP" sz="1100" dirty="0" err="1">
                <a:solidFill>
                  <a:srgbClr val="92D050"/>
                </a:solidFill>
                <a:latin typeface="Calibri"/>
                <a:ea typeface="ＭＳ Ｐゴシック"/>
                <a:cs typeface="+mn-cs"/>
              </a:rPr>
              <a:t>ms</a:t>
            </a:r>
            <a:endParaRPr lang="en-US" altLang="ja-JP" sz="1100" dirty="0">
              <a:solidFill>
                <a:srgbClr val="92D050"/>
              </a:solidFill>
              <a:latin typeface="Calibri"/>
              <a:ea typeface="ＭＳ Ｐゴシック"/>
              <a:cs typeface="+mn-cs"/>
            </a:endParaRPr>
          </a:p>
          <a:p>
            <a:pPr fontAlgn="auto">
              <a:spcBef>
                <a:spcPts val="0"/>
              </a:spcBef>
              <a:spcAft>
                <a:spcPts val="0"/>
              </a:spcAft>
            </a:pPr>
            <a:r>
              <a:rPr lang="ja-JP" altLang="en-US" sz="1100" dirty="0">
                <a:solidFill>
                  <a:prstClr val="black"/>
                </a:solidFill>
                <a:latin typeface="Calibri"/>
                <a:ea typeface="ＭＳ Ｐゴシック"/>
                <a:cs typeface="+mn-cs"/>
              </a:rPr>
              <a:t>◇</a:t>
            </a:r>
            <a:r>
              <a:rPr lang="en-US" altLang="ja-JP" sz="1100" dirty="0">
                <a:solidFill>
                  <a:prstClr val="black"/>
                </a:solidFill>
                <a:latin typeface="Calibri"/>
                <a:ea typeface="ＭＳ Ｐゴシック"/>
                <a:cs typeface="+mn-cs"/>
              </a:rPr>
              <a:t>:70</a:t>
            </a:r>
            <a:r>
              <a:rPr lang="ja-JP" altLang="en-US" sz="1100" dirty="0">
                <a:solidFill>
                  <a:prstClr val="black"/>
                </a:solidFill>
                <a:latin typeface="Calibri"/>
                <a:ea typeface="ＭＳ Ｐゴシック"/>
                <a:cs typeface="+mn-cs"/>
              </a:rPr>
              <a:t>～</a:t>
            </a:r>
            <a:r>
              <a:rPr lang="en-US" altLang="ja-JP" sz="1100" dirty="0">
                <a:solidFill>
                  <a:prstClr val="black"/>
                </a:solidFill>
                <a:latin typeface="Calibri"/>
                <a:ea typeface="ＭＳ Ｐゴシック"/>
                <a:cs typeface="+mn-cs"/>
              </a:rPr>
              <a:t>80 </a:t>
            </a:r>
            <a:r>
              <a:rPr lang="en-US" altLang="ja-JP" sz="1100" dirty="0" err="1">
                <a:solidFill>
                  <a:prstClr val="black"/>
                </a:solidFill>
                <a:latin typeface="Calibri"/>
                <a:ea typeface="ＭＳ Ｐゴシック"/>
                <a:cs typeface="+mn-cs"/>
              </a:rPr>
              <a:t>ms</a:t>
            </a:r>
            <a:endParaRPr lang="ja-JP" altLang="en-US" sz="1100" dirty="0">
              <a:solidFill>
                <a:prstClr val="black"/>
              </a:solidFill>
              <a:latin typeface="Calibri"/>
              <a:ea typeface="ＭＳ Ｐゴシック"/>
              <a:cs typeface="+mn-cs"/>
            </a:endParaRPr>
          </a:p>
        </p:txBody>
      </p:sp>
      <p:sp>
        <p:nvSpPr>
          <p:cNvPr id="14" name="タイトル 1"/>
          <p:cNvSpPr txBox="1">
            <a:spLocks/>
          </p:cNvSpPr>
          <p:nvPr/>
        </p:nvSpPr>
        <p:spPr>
          <a:xfrm>
            <a:off x="0" y="61915"/>
            <a:ext cx="9144000" cy="774700"/>
          </a:xfrm>
          <a:prstGeom prst="rect">
            <a:avLst/>
          </a:prstGeom>
        </p:spPr>
        <p:txBody>
          <a:bodyPr lIns="91321" tIns="45664" rIns="91321" bIns="45664"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2800" dirty="0" smtClean="0">
                <a:solidFill>
                  <a:srgbClr val="FF0000"/>
                </a:solidFill>
                <a:latin typeface="Arial" panose="020B0604020202020204" pitchFamily="34" charset="0"/>
                <a:cs typeface="Arial" pitchFamily="34" charset="0"/>
              </a:rPr>
              <a:t>Spatial X-ray Profiles (CCC Antenna)</a:t>
            </a:r>
            <a:endParaRPr lang="en-US" altLang="ja-JP" sz="2800" dirty="0">
              <a:solidFill>
                <a:srgbClr val="FF0000"/>
              </a:solidFill>
              <a:latin typeface="Arial" pitchFamily="34" charset="0"/>
              <a:cs typeface="Arial" pitchFamily="34" charset="0"/>
            </a:endParaRPr>
          </a:p>
        </p:txBody>
      </p:sp>
      <p:sp>
        <p:nvSpPr>
          <p:cNvPr id="15" name="Line 7"/>
          <p:cNvSpPr>
            <a:spLocks noChangeShapeType="1"/>
          </p:cNvSpPr>
          <p:nvPr/>
        </p:nvSpPr>
        <p:spPr bwMode="auto">
          <a:xfrm flipV="1">
            <a:off x="457200" y="90805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6" name="テキスト ボックス 15"/>
          <p:cNvSpPr txBox="1"/>
          <p:nvPr/>
        </p:nvSpPr>
        <p:spPr>
          <a:xfrm>
            <a:off x="5587419" y="980728"/>
            <a:ext cx="2699792" cy="707864"/>
          </a:xfrm>
          <a:prstGeom prst="rect">
            <a:avLst/>
          </a:prstGeom>
          <a:noFill/>
        </p:spPr>
        <p:txBody>
          <a:bodyPr wrap="square" lIns="91416" tIns="45709" rIns="91416" bIns="45709" rtlCol="0">
            <a:spAutoFit/>
          </a:bodyPr>
          <a:lstStyle/>
          <a:p>
            <a:pPr fontAlgn="auto">
              <a:spcBef>
                <a:spcPts val="0"/>
              </a:spcBef>
              <a:spcAft>
                <a:spcPts val="0"/>
              </a:spcAft>
            </a:pPr>
            <a:r>
              <a:rPr lang="en-US" altLang="ja-JP" dirty="0" smtClean="0">
                <a:solidFill>
                  <a:srgbClr val="0000FF"/>
                </a:solidFill>
                <a:latin typeface="Calibri"/>
                <a:ea typeface="ＭＳ Ｐゴシック"/>
                <a:cs typeface="+mn-cs"/>
              </a:rPr>
              <a:t>Example of </a:t>
            </a:r>
          </a:p>
          <a:p>
            <a:pPr fontAlgn="auto">
              <a:spcBef>
                <a:spcPts val="0"/>
              </a:spcBef>
              <a:spcAft>
                <a:spcPts val="0"/>
              </a:spcAft>
            </a:pPr>
            <a:r>
              <a:rPr lang="en-US" altLang="ja-JP" dirty="0" smtClean="0">
                <a:solidFill>
                  <a:srgbClr val="0000FF"/>
                </a:solidFill>
                <a:latin typeface="Calibri"/>
                <a:ea typeface="ＭＳ Ｐゴシック"/>
                <a:cs typeface="+mn-cs"/>
              </a:rPr>
              <a:t>two-fluid equilibrium</a:t>
            </a:r>
            <a:endParaRPr lang="ja-JP" altLang="en-US" dirty="0">
              <a:solidFill>
                <a:srgbClr val="0000FF"/>
              </a:solidFill>
              <a:latin typeface="Calibri"/>
              <a:ea typeface="ＭＳ Ｐゴシック"/>
              <a:cs typeface="+mn-cs"/>
            </a:endParaRPr>
          </a:p>
        </p:txBody>
      </p:sp>
      <p:sp>
        <p:nvSpPr>
          <p:cNvPr id="17"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24</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2" name="正方形/長方形 11"/>
          <p:cNvSpPr>
            <a:spLocks noChangeArrowheads="1"/>
          </p:cNvSpPr>
          <p:nvPr/>
        </p:nvSpPr>
        <p:spPr bwMode="auto">
          <a:xfrm>
            <a:off x="7573255" y="6525344"/>
            <a:ext cx="1247217"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smtClean="0">
                <a:solidFill>
                  <a:srgbClr val="000000"/>
                </a:solidFill>
                <a:latin typeface="Arial" pitchFamily="34" charset="0"/>
                <a:cs typeface="Arial" pitchFamily="34" charset="0"/>
              </a:rPr>
              <a:t>K. Imamura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92675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156" y="1394841"/>
            <a:ext cx="5695846" cy="3474320"/>
          </a:xfrm>
          <a:prstGeom prst="rect">
            <a:avLst/>
          </a:prstGeom>
        </p:spPr>
      </p:pic>
      <p:grpSp>
        <p:nvGrpSpPr>
          <p:cNvPr id="2" name="グループ化 1"/>
          <p:cNvGrpSpPr/>
          <p:nvPr/>
        </p:nvGrpSpPr>
        <p:grpSpPr>
          <a:xfrm>
            <a:off x="251520" y="4307678"/>
            <a:ext cx="4811299" cy="2484212"/>
            <a:chOff x="2271808" y="3899663"/>
            <a:chExt cx="5481316" cy="2903355"/>
          </a:xfrm>
        </p:grpSpPr>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129" y="4209521"/>
              <a:ext cx="3672408" cy="2281039"/>
            </a:xfrm>
            <a:prstGeom prst="rect">
              <a:avLst/>
            </a:prstGeom>
          </p:spPr>
        </p:pic>
        <mc:AlternateContent xmlns:mc="http://schemas.openxmlformats.org/markup-compatibility/2006" xmlns:a14="http://schemas.microsoft.com/office/drawing/2010/main">
          <mc:Choice Requires="a14">
            <p:sp>
              <p:nvSpPr>
                <p:cNvPr id="18" name="テキスト ボックス 17"/>
                <p:cNvSpPr txBox="1"/>
                <p:nvPr/>
              </p:nvSpPr>
              <p:spPr>
                <a:xfrm>
                  <a:off x="2271808" y="3899663"/>
                  <a:ext cx="570444" cy="2406640"/>
                </a:xfrm>
                <a:prstGeom prst="rect">
                  <a:avLst/>
                </a:prstGeom>
                <a:noFill/>
              </p:spPr>
              <p:txBody>
                <a:bodyPr vert="vert270" wrap="square" rtlCol="0">
                  <a:spAutoFit/>
                </a:bodyPr>
                <a:lstStyle/>
                <a:p>
                  <a:pPr fontAlgn="auto">
                    <a:spcBef>
                      <a:spcPts val="0"/>
                    </a:spcBef>
                    <a:spcAft>
                      <a:spcPts val="0"/>
                    </a:spcAft>
                  </a:pPr>
                  <a:r>
                    <a:rPr lang="en-US" altLang="ja-JP" sz="1400" dirty="0">
                      <a:solidFill>
                        <a:prstClr val="black"/>
                      </a:solidFill>
                      <a:latin typeface="Calibri"/>
                      <a:ea typeface="ＭＳ Ｐゴシック"/>
                      <a:cs typeface="+mn-cs"/>
                    </a:rPr>
                    <a:t>Energy Flux [</a:t>
                  </a:r>
                  <a14:m>
                    <m:oMath xmlns:m="http://schemas.openxmlformats.org/officeDocument/2006/math">
                      <m:f>
                        <m:fPr>
                          <m:ctrlPr>
                            <a:rPr lang="en-US" altLang="ja-JP" sz="1400" i="1">
                              <a:solidFill>
                                <a:prstClr val="black"/>
                              </a:solidFill>
                              <a:latin typeface="Cambria Math"/>
                              <a:cs typeface="+mn-cs"/>
                            </a:rPr>
                          </m:ctrlPr>
                        </m:fPr>
                        <m:num>
                          <m:r>
                            <m:rPr>
                              <m:sty m:val="p"/>
                            </m:rPr>
                            <a:rPr lang="en-US" altLang="ja-JP" sz="1400">
                              <a:solidFill>
                                <a:prstClr val="black"/>
                              </a:solidFill>
                              <a:latin typeface="Cambria Math"/>
                              <a:cs typeface="+mn-cs"/>
                            </a:rPr>
                            <m:t>keV</m:t>
                          </m:r>
                          <m:r>
                            <a:rPr lang="en-US" altLang="ja-JP" sz="1400">
                              <a:solidFill>
                                <a:prstClr val="black"/>
                              </a:solidFill>
                              <a:latin typeface="Cambria Math"/>
                              <a:cs typeface="+mn-cs"/>
                            </a:rPr>
                            <m:t> </m:t>
                          </m:r>
                          <m:r>
                            <m:rPr>
                              <m:sty m:val="p"/>
                            </m:rPr>
                            <a:rPr lang="en-US" altLang="ja-JP" sz="1400">
                              <a:solidFill>
                                <a:prstClr val="black"/>
                              </a:solidFill>
                              <a:latin typeface="Cambria Math"/>
                              <a:ea typeface="Cambria Math"/>
                              <a:cs typeface="+mn-cs"/>
                            </a:rPr>
                            <m:t>Counts</m:t>
                          </m:r>
                        </m:num>
                        <m:den>
                          <m:r>
                            <m:rPr>
                              <m:sty m:val="p"/>
                            </m:rPr>
                            <a:rPr lang="en-US" altLang="ja-JP" sz="1400">
                              <a:solidFill>
                                <a:prstClr val="black"/>
                              </a:solidFill>
                              <a:latin typeface="Cambria Math"/>
                              <a:cs typeface="+mn-cs"/>
                            </a:rPr>
                            <m:t>s</m:t>
                          </m:r>
                        </m:den>
                      </m:f>
                    </m:oMath>
                  </a14:m>
                  <a:r>
                    <a:rPr lang="en-US" altLang="ja-JP" sz="1400" dirty="0">
                      <a:solidFill>
                        <a:prstClr val="black"/>
                      </a:solidFill>
                      <a:latin typeface="Calibri"/>
                      <a:ea typeface="ＭＳ Ｐゴシック"/>
                      <a:cs typeface="+mn-cs"/>
                    </a:rPr>
                    <a:t>]</a:t>
                  </a:r>
                  <a:endParaRPr lang="ja-JP" altLang="en-US" sz="1400" dirty="0">
                    <a:solidFill>
                      <a:prstClr val="black"/>
                    </a:solidFill>
                    <a:latin typeface="Calibri"/>
                    <a:ea typeface="ＭＳ Ｐゴシック"/>
                    <a:cs typeface="+mn-cs"/>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2271808" y="3899663"/>
                  <a:ext cx="570444" cy="2406640"/>
                </a:xfrm>
                <a:prstGeom prst="rect">
                  <a:avLst/>
                </a:prstGeom>
                <a:blipFill rotWithShape="1">
                  <a:blip r:embed="rId5"/>
                  <a:stretch>
                    <a:fillRect b="-2967"/>
                  </a:stretch>
                </a:blipFill>
              </p:spPr>
              <p:txBody>
                <a:bodyPr/>
                <a:lstStyle/>
                <a:p>
                  <a:r>
                    <a:rPr lang="ja-JP" altLang="en-US">
                      <a:noFill/>
                    </a:rPr>
                    <a:t> </a:t>
                  </a:r>
                </a:p>
              </p:txBody>
            </p:sp>
          </mc:Fallback>
        </mc:AlternateContent>
        <p:sp>
          <p:nvSpPr>
            <p:cNvPr id="19" name="テキスト ボックス 18"/>
            <p:cNvSpPr txBox="1"/>
            <p:nvPr/>
          </p:nvSpPr>
          <p:spPr>
            <a:xfrm>
              <a:off x="4329101" y="6407342"/>
              <a:ext cx="1224136" cy="395676"/>
            </a:xfrm>
            <a:prstGeom prst="rect">
              <a:avLst/>
            </a:prstGeom>
            <a:noFill/>
          </p:spPr>
          <p:txBody>
            <a:bodyPr wrap="square" rtlCol="0">
              <a:spAutoFit/>
            </a:bodyPr>
            <a:lstStyle/>
            <a:p>
              <a:pPr fontAlgn="auto">
                <a:spcBef>
                  <a:spcPts val="0"/>
                </a:spcBef>
                <a:spcAft>
                  <a:spcPts val="0"/>
                </a:spcAft>
              </a:pPr>
              <a:r>
                <a:rPr lang="en-US" altLang="ja-JP" sz="1600" dirty="0">
                  <a:solidFill>
                    <a:prstClr val="black"/>
                  </a:solidFill>
                  <a:latin typeface="Calibri"/>
                  <a:ea typeface="ＭＳ Ｐゴシック"/>
                  <a:cs typeface="+mn-cs"/>
                </a:rPr>
                <a:t>R</a:t>
              </a:r>
              <a:r>
                <a:rPr lang="ja-JP" altLang="en-US" sz="1600" dirty="0">
                  <a:solidFill>
                    <a:prstClr val="black"/>
                  </a:solidFill>
                  <a:latin typeface="Calibri"/>
                  <a:ea typeface="ＭＳ Ｐゴシック"/>
                  <a:cs typeface="+mn-cs"/>
                </a:rPr>
                <a:t> </a:t>
              </a:r>
              <a:r>
                <a:rPr lang="en-US" altLang="ja-JP" sz="1600" dirty="0">
                  <a:solidFill>
                    <a:prstClr val="black"/>
                  </a:solidFill>
                  <a:latin typeface="Calibri"/>
                  <a:ea typeface="ＭＳ Ｐゴシック"/>
                  <a:cs typeface="+mn-cs"/>
                </a:rPr>
                <a:t>[mm]</a:t>
              </a:r>
              <a:endParaRPr lang="ja-JP" altLang="en-US" sz="1600" dirty="0">
                <a:solidFill>
                  <a:prstClr val="black"/>
                </a:solidFill>
                <a:latin typeface="Calibri"/>
                <a:ea typeface="ＭＳ Ｐゴシック"/>
                <a:cs typeface="+mn-cs"/>
              </a:endParaRPr>
            </a:p>
          </p:txBody>
        </p:sp>
        <p:sp>
          <p:nvSpPr>
            <p:cNvPr id="20" name="テキスト ボックス 19"/>
            <p:cNvSpPr txBox="1"/>
            <p:nvPr/>
          </p:nvSpPr>
          <p:spPr>
            <a:xfrm>
              <a:off x="6442537" y="4802941"/>
              <a:ext cx="1310587" cy="1115087"/>
            </a:xfrm>
            <a:prstGeom prst="rect">
              <a:avLst/>
            </a:prstGeom>
            <a:noFill/>
            <a:ln>
              <a:solidFill>
                <a:schemeClr val="tx1"/>
              </a:solidFill>
            </a:ln>
          </p:spPr>
          <p:txBody>
            <a:bodyPr wrap="square" rtlCol="0">
              <a:spAutoFit/>
            </a:bodyPr>
            <a:lstStyle/>
            <a:p>
              <a:pPr fontAlgn="auto">
                <a:spcBef>
                  <a:spcPts val="0"/>
                </a:spcBef>
                <a:spcAft>
                  <a:spcPts val="0"/>
                </a:spcAft>
              </a:pPr>
              <a:r>
                <a:rPr lang="ja-JP" altLang="en-US" sz="1400" dirty="0">
                  <a:solidFill>
                    <a:srgbClr val="66FF33"/>
                  </a:solidFill>
                  <a:latin typeface="Calibri"/>
                  <a:ea typeface="ＭＳ Ｐゴシック"/>
                  <a:cs typeface="+mn-cs"/>
                </a:rPr>
                <a:t>◇</a:t>
              </a:r>
              <a:r>
                <a:rPr lang="en-US" altLang="ja-JP" sz="1400" dirty="0">
                  <a:solidFill>
                    <a:srgbClr val="66FF33"/>
                  </a:solidFill>
                  <a:latin typeface="Calibri"/>
                  <a:ea typeface="ＭＳ Ｐゴシック"/>
                  <a:cs typeface="+mn-cs"/>
                </a:rPr>
                <a:t>:0.0838 T</a:t>
              </a:r>
            </a:p>
            <a:p>
              <a:pPr fontAlgn="auto">
                <a:spcBef>
                  <a:spcPts val="0"/>
                </a:spcBef>
                <a:spcAft>
                  <a:spcPts val="0"/>
                </a:spcAft>
              </a:pPr>
              <a:r>
                <a:rPr lang="ja-JP" altLang="en-US" sz="1400" dirty="0">
                  <a:solidFill>
                    <a:prstClr val="black"/>
                  </a:solidFill>
                  <a:latin typeface="Calibri"/>
                  <a:ea typeface="ＭＳ Ｐゴシック"/>
                  <a:cs typeface="+mn-cs"/>
                </a:rPr>
                <a:t>◇</a:t>
              </a:r>
              <a:r>
                <a:rPr lang="en-US" altLang="ja-JP" sz="1400" dirty="0">
                  <a:solidFill>
                    <a:prstClr val="black"/>
                  </a:solidFill>
                  <a:latin typeface="Calibri"/>
                  <a:ea typeface="ＭＳ Ｐゴシック"/>
                  <a:cs typeface="+mn-cs"/>
                </a:rPr>
                <a:t>:0.0747 T</a:t>
              </a:r>
              <a:endParaRPr lang="en-US" altLang="ja-JP" sz="1400" dirty="0">
                <a:solidFill>
                  <a:srgbClr val="FF0000"/>
                </a:solidFill>
                <a:latin typeface="Calibri"/>
                <a:ea typeface="ＭＳ Ｐゴシック"/>
                <a:cs typeface="+mn-cs"/>
              </a:endParaRPr>
            </a:p>
            <a:p>
              <a:pPr fontAlgn="auto">
                <a:spcBef>
                  <a:spcPts val="0"/>
                </a:spcBef>
                <a:spcAft>
                  <a:spcPts val="0"/>
                </a:spcAft>
              </a:pPr>
              <a:r>
                <a:rPr lang="ja-JP" altLang="en-US" sz="1400" dirty="0">
                  <a:solidFill>
                    <a:srgbClr val="FF0000"/>
                  </a:solidFill>
                  <a:latin typeface="Calibri"/>
                  <a:ea typeface="ＭＳ Ｐゴシック"/>
                  <a:cs typeface="+mn-cs"/>
                </a:rPr>
                <a:t>◇</a:t>
              </a:r>
              <a:r>
                <a:rPr lang="en-US" altLang="ja-JP" sz="1400" dirty="0">
                  <a:solidFill>
                    <a:srgbClr val="FF0000"/>
                  </a:solidFill>
                  <a:latin typeface="Calibri"/>
                  <a:ea typeface="ＭＳ Ｐゴシック"/>
                  <a:cs typeface="+mn-cs"/>
                </a:rPr>
                <a:t>:0.0667 T</a:t>
              </a:r>
            </a:p>
            <a:p>
              <a:pPr fontAlgn="auto">
                <a:spcBef>
                  <a:spcPts val="0"/>
                </a:spcBef>
                <a:spcAft>
                  <a:spcPts val="0"/>
                </a:spcAft>
              </a:pPr>
              <a:r>
                <a:rPr lang="ja-JP" altLang="en-US" sz="1400" dirty="0">
                  <a:solidFill>
                    <a:srgbClr val="0070C0"/>
                  </a:solidFill>
                  <a:latin typeface="Calibri"/>
                  <a:ea typeface="ＭＳ Ｐゴシック"/>
                  <a:cs typeface="+mn-cs"/>
                </a:rPr>
                <a:t>◇</a:t>
              </a:r>
              <a:r>
                <a:rPr lang="en-US" altLang="ja-JP" sz="1400" dirty="0">
                  <a:solidFill>
                    <a:srgbClr val="0070C0"/>
                  </a:solidFill>
                  <a:latin typeface="Calibri"/>
                  <a:ea typeface="ＭＳ Ｐゴシック"/>
                  <a:cs typeface="+mn-cs"/>
                </a:rPr>
                <a:t>:0.0547T</a:t>
              </a:r>
              <a:endParaRPr lang="en-US" altLang="ja-JP" sz="1400" dirty="0">
                <a:solidFill>
                  <a:srgbClr val="00B0F0"/>
                </a:solidFill>
                <a:latin typeface="Calibri"/>
                <a:ea typeface="ＭＳ Ｐゴシック"/>
                <a:cs typeface="+mn-cs"/>
              </a:endParaRPr>
            </a:p>
          </p:txBody>
        </p:sp>
      </p:grpSp>
      <p:sp>
        <p:nvSpPr>
          <p:cNvPr id="24" name="テキスト ボックス 23"/>
          <p:cNvSpPr txBox="1"/>
          <p:nvPr/>
        </p:nvSpPr>
        <p:spPr>
          <a:xfrm>
            <a:off x="305698" y="3142731"/>
            <a:ext cx="3366710" cy="646309"/>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Fast electron population and </a:t>
            </a:r>
            <a:r>
              <a:rPr lang="en-US" altLang="ja-JP" sz="1800" i="1" dirty="0" err="1" smtClean="0">
                <a:solidFill>
                  <a:prstClr val="black"/>
                </a:solidFill>
                <a:latin typeface="Calibri"/>
                <a:ea typeface="ＭＳ Ｐゴシック"/>
              </a:rPr>
              <a:t>I</a:t>
            </a:r>
            <a:r>
              <a:rPr lang="en-US" altLang="ja-JP" sz="1800" baseline="-25000" dirty="0" err="1" smtClean="0">
                <a:solidFill>
                  <a:prstClr val="black"/>
                </a:solidFill>
                <a:latin typeface="Calibri"/>
                <a:ea typeface="ＭＳ Ｐゴシック"/>
              </a:rPr>
              <a:t>p</a:t>
            </a:r>
            <a:r>
              <a:rPr lang="en-US" altLang="ja-JP" sz="1800" dirty="0" smtClean="0">
                <a:solidFill>
                  <a:prstClr val="black"/>
                </a:solidFill>
                <a:latin typeface="Calibri"/>
                <a:ea typeface="ＭＳ Ｐゴシック"/>
                <a:cs typeface="+mn-cs"/>
              </a:rPr>
              <a:t> increase at high </a:t>
            </a:r>
            <a:r>
              <a:rPr lang="en-US" altLang="ja-JP" sz="1800" i="1" dirty="0">
                <a:solidFill>
                  <a:prstClr val="black"/>
                </a:solidFill>
                <a:latin typeface="Calibri"/>
                <a:ea typeface="ＭＳ Ｐゴシック"/>
              </a:rPr>
              <a:t>B</a:t>
            </a:r>
            <a:r>
              <a:rPr lang="en-US" altLang="ja-JP" sz="1800" baseline="-25000" dirty="0">
                <a:solidFill>
                  <a:prstClr val="black"/>
                </a:solidFill>
                <a:latin typeface="Calibri"/>
                <a:ea typeface="ＭＳ Ｐゴシック"/>
              </a:rPr>
              <a:t>t</a:t>
            </a:r>
            <a:r>
              <a:rPr lang="en-US" altLang="ja-JP" sz="1800" dirty="0" smtClean="0">
                <a:solidFill>
                  <a:prstClr val="black"/>
                </a:solidFill>
                <a:latin typeface="Calibri"/>
                <a:ea typeface="ＭＳ Ｐゴシック"/>
                <a:cs typeface="+mn-cs"/>
              </a:rPr>
              <a:t>.</a:t>
            </a:r>
            <a:endParaRPr lang="en-US" altLang="ja-JP" sz="1800" dirty="0">
              <a:solidFill>
                <a:prstClr val="black"/>
              </a:solidFill>
              <a:latin typeface="Calibri"/>
              <a:ea typeface="ＭＳ Ｐゴシック"/>
              <a:cs typeface="+mn-cs"/>
            </a:endParaRPr>
          </a:p>
        </p:txBody>
      </p:sp>
      <p:sp>
        <p:nvSpPr>
          <p:cNvPr id="25" name="左矢印 24"/>
          <p:cNvSpPr/>
          <p:nvPr/>
        </p:nvSpPr>
        <p:spPr>
          <a:xfrm rot="16200000">
            <a:off x="1695202" y="2618955"/>
            <a:ext cx="310868" cy="424004"/>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sp>
        <p:nvSpPr>
          <p:cNvPr id="26" name="テキスト ボックス 25"/>
          <p:cNvSpPr txBox="1"/>
          <p:nvPr/>
        </p:nvSpPr>
        <p:spPr>
          <a:xfrm>
            <a:off x="5273673" y="4974162"/>
            <a:ext cx="3851921" cy="646309"/>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Radial profile shows stronger radiation from the plasma core at </a:t>
            </a:r>
            <a:r>
              <a:rPr lang="en-US" altLang="ja-JP" sz="1800" dirty="0" smtClean="0">
                <a:solidFill>
                  <a:prstClr val="black"/>
                </a:solidFill>
                <a:latin typeface="Calibri"/>
                <a:ea typeface="ＭＳ Ｐゴシック"/>
                <a:cs typeface="+mn-cs"/>
              </a:rPr>
              <a:t>higher</a:t>
            </a:r>
            <a:r>
              <a:rPr lang="en-US" altLang="ja-JP" sz="1800" i="1" dirty="0" smtClean="0">
                <a:solidFill>
                  <a:prstClr val="black"/>
                </a:solidFill>
                <a:latin typeface="Calibri"/>
                <a:ea typeface="ＭＳ Ｐゴシック"/>
              </a:rPr>
              <a:t> </a:t>
            </a:r>
            <a:r>
              <a:rPr lang="en-US" altLang="ja-JP" sz="1800" i="1" dirty="0" smtClean="0">
                <a:solidFill>
                  <a:prstClr val="black"/>
                </a:solidFill>
                <a:latin typeface="Calibri"/>
                <a:ea typeface="ＭＳ Ｐゴシック"/>
              </a:rPr>
              <a:t>B</a:t>
            </a:r>
            <a:r>
              <a:rPr lang="en-US" altLang="ja-JP" sz="1800" baseline="-25000" dirty="0" smtClean="0">
                <a:solidFill>
                  <a:prstClr val="black"/>
                </a:solidFill>
                <a:latin typeface="Calibri"/>
                <a:ea typeface="ＭＳ Ｐゴシック"/>
              </a:rPr>
              <a:t>t</a:t>
            </a:r>
            <a:r>
              <a:rPr lang="en-US" altLang="ja-JP" sz="1800" dirty="0" smtClean="0">
                <a:solidFill>
                  <a:prstClr val="black"/>
                </a:solidFill>
                <a:latin typeface="Calibri"/>
                <a:ea typeface="ＭＳ Ｐゴシック"/>
                <a:cs typeface="+mn-cs"/>
              </a:rPr>
              <a:t>.</a:t>
            </a:r>
            <a:endParaRPr lang="ja-JP" altLang="en-US" sz="1800" dirty="0">
              <a:solidFill>
                <a:prstClr val="black"/>
              </a:solidFill>
              <a:latin typeface="Calibri"/>
              <a:ea typeface="ＭＳ Ｐゴシック"/>
              <a:cs typeface="+mn-cs"/>
            </a:endParaRPr>
          </a:p>
        </p:txBody>
      </p:sp>
      <p:sp>
        <p:nvSpPr>
          <p:cNvPr id="27" name="テキスト ボックス 26"/>
          <p:cNvSpPr txBox="1"/>
          <p:nvPr/>
        </p:nvSpPr>
        <p:spPr>
          <a:xfrm>
            <a:off x="5273679" y="6042776"/>
            <a:ext cx="3690810" cy="646309"/>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LHW propagates to the core and accelerate electrons.</a:t>
            </a:r>
            <a:endParaRPr lang="ja-JP" altLang="en-US" sz="1800" dirty="0">
              <a:solidFill>
                <a:prstClr val="black"/>
              </a:solidFill>
              <a:latin typeface="Calibri"/>
              <a:ea typeface="ＭＳ Ｐゴシック"/>
              <a:cs typeface="+mn-cs"/>
            </a:endParaRPr>
          </a:p>
        </p:txBody>
      </p:sp>
      <p:sp>
        <p:nvSpPr>
          <p:cNvPr id="28" name="左矢印 27"/>
          <p:cNvSpPr/>
          <p:nvPr/>
        </p:nvSpPr>
        <p:spPr>
          <a:xfrm rot="16200000">
            <a:off x="6834381" y="5627841"/>
            <a:ext cx="405863" cy="424004"/>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cxnSp>
        <p:nvCxnSpPr>
          <p:cNvPr id="5" name="直線コネクタ 4"/>
          <p:cNvCxnSpPr/>
          <p:nvPr/>
        </p:nvCxnSpPr>
        <p:spPr>
          <a:xfrm flipV="1">
            <a:off x="2474041" y="4684218"/>
            <a:ext cx="0" cy="158417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850636" y="4149080"/>
            <a:ext cx="1516074" cy="369310"/>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a:solidFill>
                  <a:srgbClr val="002060"/>
                </a:solidFill>
                <a:latin typeface="Calibri"/>
                <a:ea typeface="ＭＳ Ｐゴシック"/>
                <a:cs typeface="+mn-cs"/>
              </a:rPr>
              <a:t>m</a:t>
            </a:r>
            <a:r>
              <a:rPr lang="en-US" altLang="ja-JP" sz="1800" dirty="0" smtClean="0">
                <a:solidFill>
                  <a:srgbClr val="002060"/>
                </a:solidFill>
                <a:latin typeface="Calibri"/>
                <a:ea typeface="ＭＳ Ｐゴシック"/>
                <a:cs typeface="+mn-cs"/>
              </a:rPr>
              <a:t>agnetic axis</a:t>
            </a:r>
            <a:endParaRPr lang="ja-JP" altLang="en-US" sz="1800" dirty="0">
              <a:solidFill>
                <a:srgbClr val="002060"/>
              </a:solidFill>
              <a:latin typeface="Calibri"/>
              <a:ea typeface="ＭＳ Ｐゴシック"/>
              <a:cs typeface="+mn-cs"/>
            </a:endParaRPr>
          </a:p>
        </p:txBody>
      </p:sp>
      <p:sp>
        <p:nvSpPr>
          <p:cNvPr id="29" name="タイトル 1"/>
          <p:cNvSpPr txBox="1">
            <a:spLocks/>
          </p:cNvSpPr>
          <p:nvPr/>
        </p:nvSpPr>
        <p:spPr>
          <a:xfrm>
            <a:off x="0" y="61915"/>
            <a:ext cx="9144000" cy="774700"/>
          </a:xfrm>
          <a:prstGeom prst="rect">
            <a:avLst/>
          </a:prstGeom>
        </p:spPr>
        <p:txBody>
          <a:bodyPr lIns="91321" tIns="45664" rIns="91321" bIns="45664"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2800" dirty="0" smtClean="0">
                <a:solidFill>
                  <a:srgbClr val="FF0000"/>
                </a:solidFill>
                <a:latin typeface="Arial" panose="020B0604020202020204" pitchFamily="34" charset="0"/>
                <a:cs typeface="Arial" pitchFamily="34" charset="0"/>
              </a:rPr>
              <a:t>Toroidal Field Dependence of X-ray Profile (CCC Antenna)</a:t>
            </a:r>
            <a:endParaRPr lang="en-US" altLang="ja-JP" sz="2800" dirty="0">
              <a:solidFill>
                <a:srgbClr val="FF0000"/>
              </a:solidFill>
              <a:latin typeface="Arial" pitchFamily="34" charset="0"/>
              <a:cs typeface="Arial" pitchFamily="34" charset="0"/>
            </a:endParaRPr>
          </a:p>
        </p:txBody>
      </p:sp>
      <p:sp>
        <p:nvSpPr>
          <p:cNvPr id="30" name="Line 7"/>
          <p:cNvSpPr>
            <a:spLocks noChangeShapeType="1"/>
          </p:cNvSpPr>
          <p:nvPr/>
        </p:nvSpPr>
        <p:spPr bwMode="auto">
          <a:xfrm flipV="1">
            <a:off x="457200" y="90805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cxnSp>
        <p:nvCxnSpPr>
          <p:cNvPr id="8" name="直線矢印コネクタ 7"/>
          <p:cNvCxnSpPr/>
          <p:nvPr/>
        </p:nvCxnSpPr>
        <p:spPr>
          <a:xfrm>
            <a:off x="2483768" y="4435846"/>
            <a:ext cx="0" cy="22369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41194" y="1906660"/>
            <a:ext cx="3366710" cy="646309"/>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Wave propagation improves at high </a:t>
            </a:r>
            <a:r>
              <a:rPr lang="en-US" altLang="ja-JP" sz="1800" i="1" dirty="0" smtClean="0">
                <a:solidFill>
                  <a:prstClr val="black"/>
                </a:solidFill>
                <a:latin typeface="Calibri"/>
                <a:ea typeface="ＭＳ Ｐゴシック"/>
                <a:cs typeface="+mn-cs"/>
              </a:rPr>
              <a:t>B</a:t>
            </a:r>
            <a:r>
              <a:rPr lang="en-US" altLang="ja-JP" sz="1800" baseline="-25000" dirty="0" smtClean="0">
                <a:solidFill>
                  <a:prstClr val="black"/>
                </a:solidFill>
                <a:latin typeface="Calibri"/>
                <a:ea typeface="ＭＳ Ｐゴシック"/>
                <a:cs typeface="+mn-cs"/>
              </a:rPr>
              <a:t>t</a:t>
            </a:r>
            <a:r>
              <a:rPr lang="en-US" altLang="ja-JP" sz="1800" dirty="0" smtClean="0">
                <a:solidFill>
                  <a:prstClr val="black"/>
                </a:solidFill>
                <a:latin typeface="Calibri"/>
                <a:ea typeface="ＭＳ Ｐゴシック"/>
                <a:cs typeface="+mn-cs"/>
              </a:rPr>
              <a:t>.</a:t>
            </a:r>
            <a:endParaRPr lang="en-US" altLang="ja-JP" sz="1800" dirty="0">
              <a:solidFill>
                <a:prstClr val="black"/>
              </a:solidFill>
              <a:latin typeface="Calibri"/>
              <a:ea typeface="ＭＳ Ｐゴシック"/>
              <a:cs typeface="+mn-cs"/>
            </a:endParaRPr>
          </a:p>
        </p:txBody>
      </p:sp>
      <p:sp>
        <p:nvSpPr>
          <p:cNvPr id="10" name="正方形/長方形 9"/>
          <p:cNvSpPr/>
          <p:nvPr/>
        </p:nvSpPr>
        <p:spPr>
          <a:xfrm>
            <a:off x="4309074" y="4653136"/>
            <a:ext cx="1703086" cy="307777"/>
          </a:xfrm>
          <a:prstGeom prst="rect">
            <a:avLst/>
          </a:prstGeom>
          <a:solidFill>
            <a:srgbClr val="FFFFFF"/>
          </a:solidFill>
        </p:spPr>
        <p:txBody>
          <a:bodyPr wrap="square">
            <a:spAutoFit/>
          </a:bodyPr>
          <a:lstStyle/>
          <a:p>
            <a:pPr algn="ctr"/>
            <a:r>
              <a:rPr lang="en-US" altLang="ja-JP" sz="1400" i="1" dirty="0" err="1" smtClean="0">
                <a:solidFill>
                  <a:prstClr val="black"/>
                </a:solidFill>
                <a:latin typeface="Calibri"/>
                <a:ea typeface="ＭＳ Ｐゴシック"/>
              </a:rPr>
              <a:t>B</a:t>
            </a:r>
            <a:r>
              <a:rPr lang="en-US" altLang="ja-JP" sz="1400" baseline="-25000" dirty="0" err="1" smtClean="0">
                <a:solidFill>
                  <a:prstClr val="black"/>
                </a:solidFill>
                <a:latin typeface="Calibri"/>
                <a:ea typeface="ＭＳ Ｐゴシック"/>
              </a:rPr>
              <a:t>t</a:t>
            </a:r>
            <a:r>
              <a:rPr lang="en-US" altLang="ja-JP" sz="1400" dirty="0" smtClean="0">
                <a:solidFill>
                  <a:prstClr val="black"/>
                </a:solidFill>
                <a:latin typeface="Calibri"/>
                <a:ea typeface="ＭＳ Ｐゴシック"/>
              </a:rPr>
              <a:t> </a:t>
            </a:r>
            <a:r>
              <a:rPr lang="en-US" altLang="ja-JP" sz="1400" dirty="0">
                <a:solidFill>
                  <a:prstClr val="black"/>
                </a:solidFill>
                <a:latin typeface="Calibri"/>
                <a:ea typeface="ＭＳ Ｐゴシック"/>
              </a:rPr>
              <a:t>[</a:t>
            </a:r>
            <a:r>
              <a:rPr lang="en-US" altLang="ja-JP" sz="1400" dirty="0" smtClean="0">
                <a:solidFill>
                  <a:prstClr val="black"/>
                </a:solidFill>
                <a:latin typeface="Calibri"/>
                <a:ea typeface="ＭＳ Ｐゴシック"/>
              </a:rPr>
              <a:t>T]</a:t>
            </a:r>
            <a:endParaRPr lang="ja-JP" altLang="en-US" sz="1400" dirty="0"/>
          </a:p>
        </p:txBody>
      </p:sp>
      <p:sp>
        <p:nvSpPr>
          <p:cNvPr id="32" name="正方形/長方形 31"/>
          <p:cNvSpPr/>
          <p:nvPr/>
        </p:nvSpPr>
        <p:spPr>
          <a:xfrm>
            <a:off x="7189394" y="4653136"/>
            <a:ext cx="1703086" cy="307777"/>
          </a:xfrm>
          <a:prstGeom prst="rect">
            <a:avLst/>
          </a:prstGeom>
          <a:solidFill>
            <a:srgbClr val="FFFFFF"/>
          </a:solidFill>
        </p:spPr>
        <p:txBody>
          <a:bodyPr wrap="square">
            <a:spAutoFit/>
          </a:bodyPr>
          <a:lstStyle/>
          <a:p>
            <a:pPr algn="ctr"/>
            <a:r>
              <a:rPr lang="en-US" altLang="ja-JP" sz="1400" i="1" dirty="0" err="1" smtClean="0">
                <a:solidFill>
                  <a:prstClr val="black"/>
                </a:solidFill>
                <a:latin typeface="Calibri"/>
                <a:ea typeface="ＭＳ Ｐゴシック"/>
              </a:rPr>
              <a:t>B</a:t>
            </a:r>
            <a:r>
              <a:rPr lang="en-US" altLang="ja-JP" sz="1400" baseline="-25000" dirty="0" err="1" smtClean="0">
                <a:solidFill>
                  <a:prstClr val="black"/>
                </a:solidFill>
                <a:latin typeface="Calibri"/>
                <a:ea typeface="ＭＳ Ｐゴシック"/>
              </a:rPr>
              <a:t>t</a:t>
            </a:r>
            <a:r>
              <a:rPr lang="en-US" altLang="ja-JP" sz="1400" dirty="0" smtClean="0">
                <a:solidFill>
                  <a:prstClr val="black"/>
                </a:solidFill>
                <a:latin typeface="Calibri"/>
                <a:ea typeface="ＭＳ Ｐゴシック"/>
              </a:rPr>
              <a:t> </a:t>
            </a:r>
            <a:r>
              <a:rPr lang="en-US" altLang="ja-JP" sz="1400" dirty="0">
                <a:solidFill>
                  <a:prstClr val="black"/>
                </a:solidFill>
                <a:latin typeface="Calibri"/>
                <a:ea typeface="ＭＳ Ｐゴシック"/>
              </a:rPr>
              <a:t>[</a:t>
            </a:r>
            <a:r>
              <a:rPr lang="en-US" altLang="ja-JP" sz="1400" dirty="0" smtClean="0">
                <a:solidFill>
                  <a:prstClr val="black"/>
                </a:solidFill>
                <a:latin typeface="Calibri"/>
                <a:ea typeface="ＭＳ Ｐゴシック"/>
              </a:rPr>
              <a:t>T]</a:t>
            </a:r>
            <a:endParaRPr lang="ja-JP" altLang="en-US" sz="1400" dirty="0"/>
          </a:p>
        </p:txBody>
      </p:sp>
      <p:sp>
        <p:nvSpPr>
          <p:cNvPr id="33" name="正方形/長方形 32"/>
          <p:cNvSpPr/>
          <p:nvPr/>
        </p:nvSpPr>
        <p:spPr>
          <a:xfrm>
            <a:off x="4283968" y="2852936"/>
            <a:ext cx="1703086" cy="307777"/>
          </a:xfrm>
          <a:prstGeom prst="rect">
            <a:avLst/>
          </a:prstGeom>
          <a:solidFill>
            <a:srgbClr val="FFFFFF"/>
          </a:solidFill>
        </p:spPr>
        <p:txBody>
          <a:bodyPr wrap="square">
            <a:spAutoFit/>
          </a:bodyPr>
          <a:lstStyle/>
          <a:p>
            <a:pPr algn="ctr"/>
            <a:r>
              <a:rPr lang="en-US" altLang="ja-JP" sz="1400" i="1" dirty="0" err="1" smtClean="0">
                <a:solidFill>
                  <a:prstClr val="black"/>
                </a:solidFill>
                <a:latin typeface="Calibri"/>
                <a:ea typeface="ＭＳ Ｐゴシック"/>
              </a:rPr>
              <a:t>B</a:t>
            </a:r>
            <a:r>
              <a:rPr lang="en-US" altLang="ja-JP" sz="1400" baseline="-25000" dirty="0" err="1" smtClean="0">
                <a:solidFill>
                  <a:prstClr val="black"/>
                </a:solidFill>
                <a:latin typeface="Calibri"/>
                <a:ea typeface="ＭＳ Ｐゴシック"/>
              </a:rPr>
              <a:t>t</a:t>
            </a:r>
            <a:r>
              <a:rPr lang="en-US" altLang="ja-JP" sz="1400" dirty="0" smtClean="0">
                <a:solidFill>
                  <a:prstClr val="black"/>
                </a:solidFill>
                <a:latin typeface="Calibri"/>
                <a:ea typeface="ＭＳ Ｐゴシック"/>
              </a:rPr>
              <a:t> </a:t>
            </a:r>
            <a:r>
              <a:rPr lang="en-US" altLang="ja-JP" sz="1400" dirty="0">
                <a:solidFill>
                  <a:prstClr val="black"/>
                </a:solidFill>
                <a:latin typeface="Calibri"/>
                <a:ea typeface="ＭＳ Ｐゴシック"/>
              </a:rPr>
              <a:t>[</a:t>
            </a:r>
            <a:r>
              <a:rPr lang="en-US" altLang="ja-JP" sz="1400" dirty="0" smtClean="0">
                <a:solidFill>
                  <a:prstClr val="black"/>
                </a:solidFill>
                <a:latin typeface="Calibri"/>
                <a:ea typeface="ＭＳ Ｐゴシック"/>
              </a:rPr>
              <a:t>T]</a:t>
            </a:r>
            <a:endParaRPr lang="ja-JP" altLang="en-US" sz="1400" dirty="0"/>
          </a:p>
        </p:txBody>
      </p:sp>
      <p:sp>
        <p:nvSpPr>
          <p:cNvPr id="34" name="正方形/長方形 33"/>
          <p:cNvSpPr/>
          <p:nvPr/>
        </p:nvSpPr>
        <p:spPr>
          <a:xfrm>
            <a:off x="7189394" y="2852936"/>
            <a:ext cx="1703086" cy="307777"/>
          </a:xfrm>
          <a:prstGeom prst="rect">
            <a:avLst/>
          </a:prstGeom>
          <a:solidFill>
            <a:srgbClr val="FFFFFF"/>
          </a:solidFill>
        </p:spPr>
        <p:txBody>
          <a:bodyPr wrap="square">
            <a:spAutoFit/>
          </a:bodyPr>
          <a:lstStyle/>
          <a:p>
            <a:pPr algn="ctr"/>
            <a:r>
              <a:rPr lang="en-US" altLang="ja-JP" sz="1400" i="1" dirty="0" err="1" smtClean="0">
                <a:solidFill>
                  <a:prstClr val="black"/>
                </a:solidFill>
                <a:latin typeface="Calibri"/>
                <a:ea typeface="ＭＳ Ｐゴシック"/>
              </a:rPr>
              <a:t>B</a:t>
            </a:r>
            <a:r>
              <a:rPr lang="en-US" altLang="ja-JP" sz="1400" baseline="-25000" dirty="0" err="1" smtClean="0">
                <a:solidFill>
                  <a:prstClr val="black"/>
                </a:solidFill>
                <a:latin typeface="Calibri"/>
                <a:ea typeface="ＭＳ Ｐゴシック"/>
              </a:rPr>
              <a:t>t</a:t>
            </a:r>
            <a:r>
              <a:rPr lang="en-US" altLang="ja-JP" sz="1400" dirty="0" smtClean="0">
                <a:solidFill>
                  <a:prstClr val="black"/>
                </a:solidFill>
                <a:latin typeface="Calibri"/>
                <a:ea typeface="ＭＳ Ｐゴシック"/>
              </a:rPr>
              <a:t> </a:t>
            </a:r>
            <a:r>
              <a:rPr lang="en-US" altLang="ja-JP" sz="1400" dirty="0">
                <a:solidFill>
                  <a:prstClr val="black"/>
                </a:solidFill>
                <a:latin typeface="Calibri"/>
                <a:ea typeface="ＭＳ Ｐゴシック"/>
              </a:rPr>
              <a:t>[</a:t>
            </a:r>
            <a:r>
              <a:rPr lang="en-US" altLang="ja-JP" sz="1400" dirty="0" smtClean="0">
                <a:solidFill>
                  <a:prstClr val="black"/>
                </a:solidFill>
                <a:latin typeface="Calibri"/>
                <a:ea typeface="ＭＳ Ｐゴシック"/>
              </a:rPr>
              <a:t>T]</a:t>
            </a:r>
            <a:endParaRPr lang="ja-JP" altLang="en-US" sz="1400" dirty="0"/>
          </a:p>
        </p:txBody>
      </p:sp>
      <p:sp>
        <p:nvSpPr>
          <p:cNvPr id="35" name="正方形/長方形 34"/>
          <p:cNvSpPr/>
          <p:nvPr/>
        </p:nvSpPr>
        <p:spPr>
          <a:xfrm>
            <a:off x="4788024" y="2113692"/>
            <a:ext cx="1296144" cy="523220"/>
          </a:xfrm>
          <a:prstGeom prst="rect">
            <a:avLst/>
          </a:prstGeom>
          <a:solidFill>
            <a:srgbClr val="FFFFFF"/>
          </a:solidFill>
        </p:spPr>
        <p:txBody>
          <a:bodyPr wrap="square">
            <a:spAutoFit/>
          </a:bodyPr>
          <a:lstStyle/>
          <a:p>
            <a:r>
              <a:rPr lang="en-US" altLang="ja-JP" sz="1400" dirty="0" smtClean="0">
                <a:solidFill>
                  <a:prstClr val="black"/>
                </a:solidFill>
                <a:latin typeface="Calibri"/>
                <a:ea typeface="ＭＳ Ｐゴシック"/>
              </a:rPr>
              <a:t>(a) X-ray flux   </a:t>
            </a:r>
          </a:p>
          <a:p>
            <a:r>
              <a:rPr lang="en-US" altLang="ja-JP" sz="1400" dirty="0" smtClean="0">
                <a:solidFill>
                  <a:prstClr val="black"/>
                </a:solidFill>
                <a:latin typeface="Calibri"/>
                <a:ea typeface="ＭＳ Ｐゴシック"/>
              </a:rPr>
              <a:t>     (40-50 </a:t>
            </a:r>
            <a:r>
              <a:rPr lang="en-US" altLang="ja-JP" sz="1400" dirty="0" err="1" smtClean="0">
                <a:solidFill>
                  <a:prstClr val="black"/>
                </a:solidFill>
                <a:latin typeface="Calibri"/>
                <a:ea typeface="ＭＳ Ｐゴシック"/>
              </a:rPr>
              <a:t>ms</a:t>
            </a:r>
            <a:r>
              <a:rPr lang="en-US" altLang="ja-JP" sz="1400" dirty="0" smtClean="0">
                <a:solidFill>
                  <a:prstClr val="black"/>
                </a:solidFill>
                <a:latin typeface="Calibri"/>
                <a:ea typeface="ＭＳ Ｐゴシック"/>
              </a:rPr>
              <a:t>) </a:t>
            </a:r>
            <a:endParaRPr lang="ja-JP" altLang="en-US" sz="1400" dirty="0"/>
          </a:p>
        </p:txBody>
      </p:sp>
      <p:sp>
        <p:nvSpPr>
          <p:cNvPr id="36" name="正方形/長方形 35"/>
          <p:cNvSpPr/>
          <p:nvPr/>
        </p:nvSpPr>
        <p:spPr>
          <a:xfrm>
            <a:off x="4716016" y="4057328"/>
            <a:ext cx="1359768" cy="307777"/>
          </a:xfrm>
          <a:prstGeom prst="rect">
            <a:avLst/>
          </a:prstGeom>
          <a:solidFill>
            <a:srgbClr val="FFFFFF"/>
          </a:solidFill>
        </p:spPr>
        <p:txBody>
          <a:bodyPr wrap="square">
            <a:spAutoFit/>
          </a:bodyPr>
          <a:lstStyle/>
          <a:p>
            <a:r>
              <a:rPr lang="en-US" altLang="ja-JP" sz="1400" dirty="0" smtClean="0">
                <a:solidFill>
                  <a:prstClr val="black"/>
                </a:solidFill>
                <a:latin typeface="Calibri"/>
                <a:ea typeface="ＭＳ Ｐゴシック"/>
              </a:rPr>
              <a:t>(b) </a:t>
            </a:r>
            <a:r>
              <a:rPr lang="en-US" altLang="ja-JP" sz="1400" i="1" dirty="0" err="1" smtClean="0">
                <a:solidFill>
                  <a:prstClr val="black"/>
                </a:solidFill>
                <a:latin typeface="Calibri"/>
                <a:ea typeface="ＭＳ Ｐゴシック"/>
              </a:rPr>
              <a:t>I</a:t>
            </a:r>
            <a:r>
              <a:rPr lang="en-US" altLang="ja-JP" sz="1400" baseline="-25000" dirty="0" err="1" smtClean="0">
                <a:solidFill>
                  <a:prstClr val="black"/>
                </a:solidFill>
                <a:latin typeface="Calibri"/>
                <a:ea typeface="ＭＳ Ｐゴシック"/>
              </a:rPr>
              <a:t>p</a:t>
            </a:r>
            <a:r>
              <a:rPr lang="en-US" altLang="ja-JP" sz="1400" baseline="-25000" dirty="0" smtClean="0">
                <a:solidFill>
                  <a:prstClr val="black"/>
                </a:solidFill>
                <a:latin typeface="Calibri"/>
                <a:ea typeface="ＭＳ Ｐゴシック"/>
              </a:rPr>
              <a:t> </a:t>
            </a:r>
            <a:r>
              <a:rPr lang="en-US" altLang="ja-JP" sz="1400" dirty="0" smtClean="0">
                <a:solidFill>
                  <a:prstClr val="black"/>
                </a:solidFill>
                <a:latin typeface="Calibri"/>
                <a:ea typeface="ＭＳ Ｐゴシック"/>
              </a:rPr>
              <a:t>(40-50 </a:t>
            </a:r>
            <a:r>
              <a:rPr lang="en-US" altLang="ja-JP" sz="1400" dirty="0" err="1" smtClean="0">
                <a:solidFill>
                  <a:prstClr val="black"/>
                </a:solidFill>
                <a:latin typeface="Calibri"/>
                <a:ea typeface="ＭＳ Ｐゴシック"/>
              </a:rPr>
              <a:t>ms</a:t>
            </a:r>
            <a:r>
              <a:rPr lang="en-US" altLang="ja-JP" sz="1400" dirty="0" smtClean="0">
                <a:solidFill>
                  <a:prstClr val="black"/>
                </a:solidFill>
                <a:latin typeface="Calibri"/>
                <a:ea typeface="ＭＳ Ｐゴシック"/>
              </a:rPr>
              <a:t>) </a:t>
            </a:r>
            <a:endParaRPr lang="ja-JP" altLang="en-US" sz="1400" dirty="0"/>
          </a:p>
        </p:txBody>
      </p:sp>
      <p:sp>
        <p:nvSpPr>
          <p:cNvPr id="37" name="正方形/長方形 36"/>
          <p:cNvSpPr/>
          <p:nvPr/>
        </p:nvSpPr>
        <p:spPr>
          <a:xfrm>
            <a:off x="7739137" y="2245192"/>
            <a:ext cx="1081335" cy="307777"/>
          </a:xfrm>
          <a:prstGeom prst="rect">
            <a:avLst/>
          </a:prstGeom>
          <a:solidFill>
            <a:srgbClr val="FFFFFF"/>
          </a:solidFill>
        </p:spPr>
        <p:txBody>
          <a:bodyPr wrap="square">
            <a:spAutoFit/>
          </a:bodyPr>
          <a:lstStyle/>
          <a:p>
            <a:r>
              <a:rPr lang="en-US" altLang="ja-JP" sz="1400" dirty="0" smtClean="0">
                <a:solidFill>
                  <a:prstClr val="black"/>
                </a:solidFill>
                <a:latin typeface="Calibri"/>
                <a:ea typeface="ＭＳ Ｐゴシック"/>
              </a:rPr>
              <a:t>(c) max </a:t>
            </a:r>
            <a:r>
              <a:rPr lang="en-US" altLang="ja-JP" sz="1400" i="1" dirty="0" err="1" smtClean="0">
                <a:solidFill>
                  <a:prstClr val="black"/>
                </a:solidFill>
                <a:latin typeface="Calibri"/>
                <a:ea typeface="ＭＳ Ｐゴシック"/>
              </a:rPr>
              <a:t>I</a:t>
            </a:r>
            <a:r>
              <a:rPr lang="en-US" altLang="ja-JP" sz="1400" baseline="-25000" dirty="0" err="1" smtClean="0">
                <a:solidFill>
                  <a:prstClr val="black"/>
                </a:solidFill>
                <a:latin typeface="Calibri"/>
                <a:ea typeface="ＭＳ Ｐゴシック"/>
              </a:rPr>
              <a:t>p</a:t>
            </a:r>
            <a:r>
              <a:rPr lang="en-US" altLang="ja-JP" sz="1400" baseline="-25000" dirty="0" smtClean="0">
                <a:solidFill>
                  <a:prstClr val="black"/>
                </a:solidFill>
                <a:latin typeface="Calibri"/>
                <a:ea typeface="ＭＳ Ｐゴシック"/>
              </a:rPr>
              <a:t> </a:t>
            </a:r>
            <a:r>
              <a:rPr lang="en-US" altLang="ja-JP" sz="1400" dirty="0" smtClean="0">
                <a:solidFill>
                  <a:prstClr val="black"/>
                </a:solidFill>
                <a:latin typeface="Calibri"/>
                <a:ea typeface="ＭＳ Ｐゴシック"/>
              </a:rPr>
              <a:t> </a:t>
            </a:r>
            <a:endParaRPr lang="ja-JP" altLang="en-US" sz="1400" dirty="0"/>
          </a:p>
        </p:txBody>
      </p:sp>
      <p:sp>
        <p:nvSpPr>
          <p:cNvPr id="38" name="正方形/長方形 37"/>
          <p:cNvSpPr/>
          <p:nvPr/>
        </p:nvSpPr>
        <p:spPr>
          <a:xfrm>
            <a:off x="7740352" y="3887470"/>
            <a:ext cx="1234898" cy="523220"/>
          </a:xfrm>
          <a:prstGeom prst="rect">
            <a:avLst/>
          </a:prstGeom>
          <a:solidFill>
            <a:srgbClr val="FFFFFF"/>
          </a:solidFill>
        </p:spPr>
        <p:txBody>
          <a:bodyPr wrap="square">
            <a:spAutoFit/>
          </a:bodyPr>
          <a:lstStyle/>
          <a:p>
            <a:r>
              <a:rPr lang="en-US" altLang="ja-JP" sz="1400" dirty="0" smtClean="0">
                <a:solidFill>
                  <a:prstClr val="black"/>
                </a:solidFill>
                <a:latin typeface="Calibri"/>
                <a:ea typeface="ＭＳ Ｐゴシック"/>
              </a:rPr>
              <a:t>(d) X-ray flux </a:t>
            </a:r>
          </a:p>
          <a:p>
            <a:r>
              <a:rPr lang="en-US" altLang="ja-JP" sz="1400" dirty="0" smtClean="0">
                <a:solidFill>
                  <a:prstClr val="black"/>
                </a:solidFill>
                <a:latin typeface="Calibri"/>
                <a:ea typeface="ＭＳ Ｐゴシック"/>
              </a:rPr>
              <a:t>     at max </a:t>
            </a:r>
            <a:r>
              <a:rPr lang="en-US" altLang="ja-JP" sz="1400" i="1" dirty="0" err="1" smtClean="0">
                <a:solidFill>
                  <a:prstClr val="black"/>
                </a:solidFill>
                <a:latin typeface="Calibri"/>
                <a:ea typeface="ＭＳ Ｐゴシック"/>
              </a:rPr>
              <a:t>I</a:t>
            </a:r>
            <a:r>
              <a:rPr lang="en-US" altLang="ja-JP" sz="1400" baseline="-25000" dirty="0" err="1" smtClean="0">
                <a:solidFill>
                  <a:prstClr val="black"/>
                </a:solidFill>
                <a:latin typeface="Calibri"/>
                <a:ea typeface="ＭＳ Ｐゴシック"/>
              </a:rPr>
              <a:t>p</a:t>
            </a:r>
            <a:r>
              <a:rPr lang="en-US" altLang="ja-JP" sz="1400" baseline="-25000" dirty="0" smtClean="0">
                <a:solidFill>
                  <a:prstClr val="black"/>
                </a:solidFill>
                <a:latin typeface="Calibri"/>
                <a:ea typeface="ＭＳ Ｐゴシック"/>
              </a:rPr>
              <a:t> </a:t>
            </a:r>
            <a:r>
              <a:rPr lang="en-US" altLang="ja-JP" sz="1400" dirty="0" smtClean="0">
                <a:solidFill>
                  <a:prstClr val="black"/>
                </a:solidFill>
                <a:latin typeface="Calibri"/>
                <a:ea typeface="ＭＳ Ｐゴシック"/>
              </a:rPr>
              <a:t> </a:t>
            </a:r>
            <a:endParaRPr lang="ja-JP" altLang="en-US" sz="1400" dirty="0"/>
          </a:p>
        </p:txBody>
      </p:sp>
      <p:sp>
        <p:nvSpPr>
          <p:cNvPr id="39" name="正方形/長方形 38"/>
          <p:cNvSpPr/>
          <p:nvPr/>
        </p:nvSpPr>
        <p:spPr>
          <a:xfrm>
            <a:off x="7164288" y="3275112"/>
            <a:ext cx="1728192" cy="153888"/>
          </a:xfrm>
          <a:prstGeom prst="rect">
            <a:avLst/>
          </a:prstGeom>
          <a:solidFill>
            <a:srgbClr val="FFFFFF"/>
          </a:solidFill>
        </p:spPr>
        <p:txBody>
          <a:bodyPr wrap="square">
            <a:spAutoFit/>
          </a:bodyPr>
          <a:lstStyle/>
          <a:p>
            <a:endParaRPr lang="ja-JP" altLang="en-US" sz="400" dirty="0"/>
          </a:p>
        </p:txBody>
      </p:sp>
      <p:sp>
        <p:nvSpPr>
          <p:cNvPr id="40"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25</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41" name="正方形/長方形 40"/>
          <p:cNvSpPr>
            <a:spLocks noChangeArrowheads="1"/>
          </p:cNvSpPr>
          <p:nvPr/>
        </p:nvSpPr>
        <p:spPr bwMode="auto">
          <a:xfrm>
            <a:off x="7573255" y="6525344"/>
            <a:ext cx="1247217"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smtClean="0">
                <a:solidFill>
                  <a:srgbClr val="000000"/>
                </a:solidFill>
                <a:latin typeface="Arial" pitchFamily="34" charset="0"/>
                <a:cs typeface="Arial" pitchFamily="34" charset="0"/>
              </a:rPr>
              <a:t>K. Imamura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69480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685800" y="44624"/>
            <a:ext cx="7772400" cy="846807"/>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630"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267"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6990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6532"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itchFamily="34" charset="0"/>
                <a:cs typeface="Arial" pitchFamily="34" charset="0"/>
              </a:rPr>
              <a:t>Modulation Experiment Shows </a:t>
            </a:r>
          </a:p>
          <a:p>
            <a:r>
              <a:rPr lang="en-US" altLang="ja-JP" kern="0" dirty="0" smtClean="0">
                <a:latin typeface="Arial" pitchFamily="34" charset="0"/>
                <a:cs typeface="Arial" pitchFamily="34" charset="0"/>
              </a:rPr>
              <a:t>Evolution of Absorption Profile</a:t>
            </a:r>
            <a:endParaRPr lang="ja-JP" altLang="en-US" kern="0" dirty="0">
              <a:latin typeface="Arial" pitchFamily="34" charset="0"/>
              <a:cs typeface="Arial" pitchFamily="34" charset="0"/>
            </a:endParaRPr>
          </a:p>
        </p:txBody>
      </p:sp>
      <p:sp>
        <p:nvSpPr>
          <p:cNvPr id="7"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grpSp>
        <p:nvGrpSpPr>
          <p:cNvPr id="8" name="グループ化 7"/>
          <p:cNvGrpSpPr/>
          <p:nvPr/>
        </p:nvGrpSpPr>
        <p:grpSpPr>
          <a:xfrm>
            <a:off x="323528" y="1382579"/>
            <a:ext cx="2793711" cy="4925144"/>
            <a:chOff x="4397202" y="1600200"/>
            <a:chExt cx="2246646" cy="3960701"/>
          </a:xfrm>
        </p:grpSpPr>
        <p:pic>
          <p:nvPicPr>
            <p:cNvPr id="9" name="Picture 1" descr="pl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7202" y="1600200"/>
              <a:ext cx="2246646" cy="3960701"/>
            </a:xfrm>
            <a:prstGeom prst="rect">
              <a:avLst/>
            </a:prstGeom>
          </p:spPr>
        </p:pic>
        <p:pic>
          <p:nvPicPr>
            <p:cNvPr id="10" name="Picture 6" descr="Untitled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214" y="3676210"/>
              <a:ext cx="1838598" cy="661171"/>
            </a:xfrm>
            <a:prstGeom prst="rect">
              <a:avLst/>
            </a:prstGeom>
          </p:spPr>
        </p:pic>
        <p:cxnSp>
          <p:nvCxnSpPr>
            <p:cNvPr id="11" name="Straight Connector 10"/>
            <p:cNvCxnSpPr/>
            <p:nvPr/>
          </p:nvCxnSpPr>
          <p:spPr>
            <a:xfrm flipV="1">
              <a:off x="5786979" y="1744565"/>
              <a:ext cx="0" cy="3553268"/>
            </a:xfrm>
            <a:prstGeom prst="line">
              <a:avLst/>
            </a:prstGeom>
            <a:ln>
              <a:solidFill>
                <a:srgbClr val="00800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2"/>
            <p:cNvCxnSpPr/>
            <p:nvPr/>
          </p:nvCxnSpPr>
          <p:spPr>
            <a:xfrm flipV="1">
              <a:off x="5323720" y="1744565"/>
              <a:ext cx="0" cy="3553268"/>
            </a:xfrm>
            <a:prstGeom prst="line">
              <a:avLst/>
            </a:prstGeom>
            <a:ln>
              <a:solidFill>
                <a:srgbClr val="00800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3" name="TextBox 7"/>
          <p:cNvSpPr txBox="1"/>
          <p:nvPr/>
        </p:nvSpPr>
        <p:spPr>
          <a:xfrm>
            <a:off x="2051720" y="1486525"/>
            <a:ext cx="984564" cy="400110"/>
          </a:xfrm>
          <a:prstGeom prst="rect">
            <a:avLst/>
          </a:prstGeom>
          <a:noFill/>
        </p:spPr>
        <p:txBody>
          <a:bodyPr wrap="none" rtlCol="0">
            <a:spAutoFit/>
          </a:bodyPr>
          <a:lstStyle/>
          <a:p>
            <a:pPr algn="r" defTabSz="457200" fontAlgn="auto">
              <a:spcBef>
                <a:spcPts val="0"/>
              </a:spcBef>
              <a:spcAft>
                <a:spcPts val="0"/>
              </a:spcAft>
            </a:pPr>
            <a:r>
              <a:rPr kumimoji="0" lang="en-US" sz="1000" dirty="0">
                <a:solidFill>
                  <a:prstClr val="black"/>
                </a:solidFill>
                <a:latin typeface="Arial" panose="020B0604020202020204" pitchFamily="34" charset="0"/>
                <a:ea typeface="+mn-ea"/>
                <a:cs typeface="Arial" panose="020B0604020202020204" pitchFamily="34" charset="0"/>
              </a:rPr>
              <a:t>n</a:t>
            </a:r>
            <a:r>
              <a:rPr kumimoji="0" lang="en-US" sz="1000" dirty="0" smtClean="0">
                <a:solidFill>
                  <a:prstClr val="black"/>
                </a:solidFill>
                <a:latin typeface="Arial" panose="020B0604020202020204" pitchFamily="34" charset="0"/>
                <a:ea typeface="+mn-ea"/>
                <a:cs typeface="Arial" panose="020B0604020202020204" pitchFamily="34" charset="0"/>
              </a:rPr>
              <a:t>o modulation</a:t>
            </a:r>
          </a:p>
          <a:p>
            <a:pPr algn="r" defTabSz="457200" fontAlgn="auto">
              <a:spcBef>
                <a:spcPts val="0"/>
              </a:spcBef>
              <a:spcAft>
                <a:spcPts val="0"/>
              </a:spcAft>
            </a:pPr>
            <a:r>
              <a:rPr kumimoji="0" lang="en-US" sz="1000" dirty="0" smtClean="0">
                <a:solidFill>
                  <a:srgbClr val="FF0000"/>
                </a:solidFill>
                <a:latin typeface="Arial" panose="020B0604020202020204" pitchFamily="34" charset="0"/>
                <a:ea typeface="+mn-ea"/>
                <a:cs typeface="Arial" panose="020B0604020202020204" pitchFamily="34" charset="0"/>
              </a:rPr>
              <a:t>modulation</a:t>
            </a:r>
            <a:endParaRPr kumimoji="0" lang="en-US" sz="1000" dirty="0">
              <a:solidFill>
                <a:srgbClr val="FF0000"/>
              </a:solidFill>
              <a:latin typeface="Arial" panose="020B0604020202020204" pitchFamily="34" charset="0"/>
              <a:ea typeface="+mn-ea"/>
              <a:cs typeface="Arial" panose="020B0604020202020204" pitchFamily="34" charset="0"/>
            </a:endParaRPr>
          </a:p>
        </p:txBody>
      </p:sp>
      <p:sp>
        <p:nvSpPr>
          <p:cNvPr id="14" name="正方形/長方形 13"/>
          <p:cNvSpPr/>
          <p:nvPr/>
        </p:nvSpPr>
        <p:spPr>
          <a:xfrm>
            <a:off x="971600" y="4441031"/>
            <a:ext cx="1728192" cy="253916"/>
          </a:xfrm>
          <a:prstGeom prst="rect">
            <a:avLst/>
          </a:prstGeom>
        </p:spPr>
        <p:txBody>
          <a:bodyPr wrap="square">
            <a:spAutoFit/>
          </a:bodyPr>
          <a:lstStyle/>
          <a:p>
            <a:r>
              <a:rPr lang="en-US" altLang="ja-JP" sz="1050" dirty="0" smtClean="0">
                <a:latin typeface="Arial" panose="020B0604020202020204" pitchFamily="34" charset="0"/>
                <a:cs typeface="Arial" panose="020B0604020202020204" pitchFamily="34" charset="0"/>
              </a:rPr>
              <a:t>@ R </a:t>
            </a:r>
            <a:r>
              <a:rPr lang="en-US" altLang="ja-JP" sz="1050" dirty="0">
                <a:latin typeface="Arial" panose="020B0604020202020204" pitchFamily="34" charset="0"/>
                <a:cs typeface="Arial" panose="020B0604020202020204" pitchFamily="34" charset="0"/>
              </a:rPr>
              <a:t>= 0.39 m </a:t>
            </a:r>
            <a:r>
              <a:rPr lang="en-US" altLang="ja-JP" sz="1050" dirty="0" smtClean="0">
                <a:latin typeface="Arial" panose="020B0604020202020204" pitchFamily="34" charset="0"/>
                <a:cs typeface="Arial" panose="020B0604020202020204" pitchFamily="34" charset="0"/>
              </a:rPr>
              <a:t>(</a:t>
            </a:r>
            <a:r>
              <a:rPr lang="en-US" altLang="ja-JP" sz="1050" dirty="0">
                <a:latin typeface="Arial" panose="020B0604020202020204" pitchFamily="34" charset="0"/>
                <a:cs typeface="Arial" panose="020B0604020202020204" pitchFamily="34" charset="0"/>
              </a:rPr>
              <a:t>l = 0.6 m)</a:t>
            </a:r>
            <a:endParaRPr lang="ja-JP" altLang="en-US" sz="1050" dirty="0">
              <a:latin typeface="Arial" panose="020B0604020202020204" pitchFamily="34" charset="0"/>
              <a:cs typeface="Arial" panose="020B0604020202020204" pitchFamily="34" charset="0"/>
            </a:endParaRPr>
          </a:p>
        </p:txBody>
      </p:sp>
      <p:pic>
        <p:nvPicPr>
          <p:cNvPr id="15" name="Picture 7" descr="alys_b_1102_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4829" y="1526502"/>
            <a:ext cx="2911031" cy="2073281"/>
          </a:xfrm>
          <a:prstGeom prst="rect">
            <a:avLst/>
          </a:prstGeom>
          <a:ln>
            <a:solidFill>
              <a:schemeClr val="tx1"/>
            </a:solidFill>
          </a:ln>
        </p:spPr>
      </p:pic>
      <p:pic>
        <p:nvPicPr>
          <p:cNvPr id="17" name="Picture 9" descr="alys_b_1102_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5556" y="3984937"/>
            <a:ext cx="2917884" cy="2078162"/>
          </a:xfrm>
          <a:prstGeom prst="rect">
            <a:avLst/>
          </a:prstGeom>
          <a:ln>
            <a:solidFill>
              <a:schemeClr val="tx1"/>
            </a:solidFill>
          </a:ln>
        </p:spPr>
      </p:pic>
      <p:pic>
        <p:nvPicPr>
          <p:cNvPr id="18" name="Picture 10" descr="alys_b_1102_9.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6587" y="3979749"/>
            <a:ext cx="2917883" cy="2078161"/>
          </a:xfrm>
          <a:prstGeom prst="rect">
            <a:avLst/>
          </a:prstGeom>
          <a:ln>
            <a:solidFill>
              <a:schemeClr val="tx1"/>
            </a:solidFill>
          </a:ln>
        </p:spPr>
      </p:pic>
      <p:sp>
        <p:nvSpPr>
          <p:cNvPr id="19" name="TextBox 11"/>
          <p:cNvSpPr txBox="1"/>
          <p:nvPr/>
        </p:nvSpPr>
        <p:spPr>
          <a:xfrm>
            <a:off x="3133244" y="3666510"/>
            <a:ext cx="1563248" cy="338554"/>
          </a:xfrm>
          <a:prstGeom prst="rect">
            <a:avLst/>
          </a:prstGeom>
          <a:noFill/>
        </p:spPr>
        <p:txBody>
          <a:bodyPr wrap="none" rtlCol="0">
            <a:spAutoFit/>
          </a:bodyPr>
          <a:lstStyle/>
          <a:p>
            <a:pPr defTabSz="457200" fontAlgn="auto">
              <a:spcBef>
                <a:spcPts val="0"/>
              </a:spcBef>
              <a:spcAft>
                <a:spcPts val="0"/>
              </a:spcAft>
            </a:pPr>
            <a:r>
              <a:rPr kumimoji="0" lang="en-US" altLang="ja-JP" sz="1600" dirty="0">
                <a:solidFill>
                  <a:prstClr val="black"/>
                </a:solidFill>
                <a:latin typeface="Arial" panose="020B0604020202020204" pitchFamily="34" charset="0"/>
                <a:ea typeface="ＭＳ Ｐゴシック"/>
                <a:cs typeface="Arial" panose="020B0604020202020204" pitchFamily="34" charset="0"/>
              </a:rPr>
              <a:t>2</a:t>
            </a:r>
            <a:r>
              <a:rPr kumimoji="0" lang="en-US" altLang="ja-JP" sz="1600" dirty="0" smtClean="0">
                <a:solidFill>
                  <a:prstClr val="black"/>
                </a:solidFill>
                <a:latin typeface="Arial" panose="020B0604020202020204" pitchFamily="34" charset="0"/>
                <a:ea typeface="ＭＳ Ｐゴシック"/>
                <a:cs typeface="Arial" panose="020B0604020202020204" pitchFamily="34" charset="0"/>
              </a:rPr>
              <a:t>.  t = 58-67ms</a:t>
            </a:r>
            <a:endParaRPr kumimoji="0" lang="en-US" sz="1600" dirty="0">
              <a:solidFill>
                <a:prstClr val="black"/>
              </a:solidFill>
              <a:latin typeface="Arial" panose="020B0604020202020204" pitchFamily="34" charset="0"/>
              <a:ea typeface="+mn-ea"/>
              <a:cs typeface="Arial" panose="020B0604020202020204" pitchFamily="34" charset="0"/>
            </a:endParaRPr>
          </a:p>
        </p:txBody>
      </p:sp>
      <p:pic>
        <p:nvPicPr>
          <p:cNvPr id="24" name="Picture 6" descr="alys_b_1102_6.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840" y="1512635"/>
            <a:ext cx="2911031" cy="2073281"/>
          </a:xfrm>
          <a:prstGeom prst="rect">
            <a:avLst/>
          </a:prstGeom>
          <a:ln>
            <a:solidFill>
              <a:schemeClr val="tx1"/>
            </a:solidFill>
          </a:ln>
        </p:spPr>
      </p:pic>
      <p:sp>
        <p:nvSpPr>
          <p:cNvPr id="25" name="TextBox 11"/>
          <p:cNvSpPr txBox="1"/>
          <p:nvPr/>
        </p:nvSpPr>
        <p:spPr>
          <a:xfrm>
            <a:off x="3138124" y="1201104"/>
            <a:ext cx="1563248" cy="338554"/>
          </a:xfrm>
          <a:prstGeom prst="rect">
            <a:avLst/>
          </a:prstGeom>
          <a:noFill/>
        </p:spPr>
        <p:txBody>
          <a:bodyPr wrap="none" rtlCol="0">
            <a:spAutoFit/>
          </a:bodyPr>
          <a:lstStyle/>
          <a:p>
            <a:pPr defTabSz="457200" fontAlgn="auto">
              <a:spcBef>
                <a:spcPts val="0"/>
              </a:spcBef>
              <a:spcAft>
                <a:spcPts val="0"/>
              </a:spcAft>
            </a:pPr>
            <a:r>
              <a:rPr kumimoji="0" lang="en-US" altLang="ja-JP" sz="1600" dirty="0">
                <a:solidFill>
                  <a:prstClr val="black"/>
                </a:solidFill>
                <a:latin typeface="Arial" panose="020B0604020202020204" pitchFamily="34" charset="0"/>
                <a:ea typeface="ＭＳ Ｐゴシック"/>
                <a:cs typeface="Arial" panose="020B0604020202020204" pitchFamily="34" charset="0"/>
              </a:rPr>
              <a:t>1</a:t>
            </a:r>
            <a:r>
              <a:rPr kumimoji="0" lang="en-US" altLang="ja-JP" sz="1600" dirty="0" smtClean="0">
                <a:solidFill>
                  <a:prstClr val="black"/>
                </a:solidFill>
                <a:latin typeface="Arial" panose="020B0604020202020204" pitchFamily="34" charset="0"/>
                <a:ea typeface="ＭＳ Ｐゴシック"/>
                <a:cs typeface="Arial" panose="020B0604020202020204" pitchFamily="34" charset="0"/>
              </a:rPr>
              <a:t>.  t = 49-58ms</a:t>
            </a:r>
            <a:endParaRPr kumimoji="0" lang="en-US" sz="1600" dirty="0">
              <a:solidFill>
                <a:prstClr val="black"/>
              </a:solidFill>
              <a:latin typeface="Arial" panose="020B0604020202020204" pitchFamily="34" charset="0"/>
              <a:ea typeface="+mn-ea"/>
              <a:cs typeface="Arial" panose="020B0604020202020204" pitchFamily="34" charset="0"/>
            </a:endParaRPr>
          </a:p>
        </p:txBody>
      </p:sp>
      <p:sp>
        <p:nvSpPr>
          <p:cNvPr id="26" name="TextBox 11"/>
          <p:cNvSpPr txBox="1"/>
          <p:nvPr/>
        </p:nvSpPr>
        <p:spPr>
          <a:xfrm>
            <a:off x="6084168" y="1229271"/>
            <a:ext cx="1563248" cy="338554"/>
          </a:xfrm>
          <a:prstGeom prst="rect">
            <a:avLst/>
          </a:prstGeom>
          <a:noFill/>
        </p:spPr>
        <p:txBody>
          <a:bodyPr wrap="none" rtlCol="0">
            <a:spAutoFit/>
          </a:bodyPr>
          <a:lstStyle/>
          <a:p>
            <a:pPr defTabSz="457200" fontAlgn="auto">
              <a:spcBef>
                <a:spcPts val="0"/>
              </a:spcBef>
              <a:spcAft>
                <a:spcPts val="0"/>
              </a:spcAft>
            </a:pPr>
            <a:r>
              <a:rPr kumimoji="0" lang="en-US" altLang="ja-JP" sz="1600" dirty="0" smtClean="0">
                <a:solidFill>
                  <a:prstClr val="black"/>
                </a:solidFill>
                <a:latin typeface="Arial" panose="020B0604020202020204" pitchFamily="34" charset="0"/>
                <a:ea typeface="ＭＳ Ｐゴシック"/>
                <a:cs typeface="Arial" panose="020B0604020202020204" pitchFamily="34" charset="0"/>
              </a:rPr>
              <a:t>3.  t = 67-76ms</a:t>
            </a:r>
            <a:endParaRPr kumimoji="0" lang="en-US" sz="1600" dirty="0">
              <a:solidFill>
                <a:prstClr val="black"/>
              </a:solidFill>
              <a:latin typeface="Arial" panose="020B0604020202020204" pitchFamily="34" charset="0"/>
              <a:ea typeface="+mn-ea"/>
              <a:cs typeface="Arial" panose="020B0604020202020204" pitchFamily="34" charset="0"/>
            </a:endParaRPr>
          </a:p>
        </p:txBody>
      </p:sp>
      <p:sp>
        <p:nvSpPr>
          <p:cNvPr id="27" name="TextBox 11"/>
          <p:cNvSpPr txBox="1"/>
          <p:nvPr/>
        </p:nvSpPr>
        <p:spPr>
          <a:xfrm>
            <a:off x="6084168" y="3677543"/>
            <a:ext cx="1563248" cy="338554"/>
          </a:xfrm>
          <a:prstGeom prst="rect">
            <a:avLst/>
          </a:prstGeom>
          <a:noFill/>
        </p:spPr>
        <p:txBody>
          <a:bodyPr wrap="none" rtlCol="0">
            <a:spAutoFit/>
          </a:bodyPr>
          <a:lstStyle/>
          <a:p>
            <a:pPr defTabSz="457200" fontAlgn="auto">
              <a:spcBef>
                <a:spcPts val="0"/>
              </a:spcBef>
              <a:spcAft>
                <a:spcPts val="0"/>
              </a:spcAft>
            </a:pPr>
            <a:r>
              <a:rPr kumimoji="0" lang="en-US" altLang="ja-JP" sz="1600" dirty="0">
                <a:solidFill>
                  <a:prstClr val="black"/>
                </a:solidFill>
                <a:latin typeface="Arial" panose="020B0604020202020204" pitchFamily="34" charset="0"/>
                <a:ea typeface="ＭＳ Ｐゴシック"/>
                <a:cs typeface="Arial" panose="020B0604020202020204" pitchFamily="34" charset="0"/>
              </a:rPr>
              <a:t>4</a:t>
            </a:r>
            <a:r>
              <a:rPr kumimoji="0" lang="en-US" altLang="ja-JP" sz="1600" dirty="0" smtClean="0">
                <a:solidFill>
                  <a:prstClr val="black"/>
                </a:solidFill>
                <a:latin typeface="Arial" panose="020B0604020202020204" pitchFamily="34" charset="0"/>
                <a:ea typeface="ＭＳ Ｐゴシック"/>
                <a:cs typeface="Arial" panose="020B0604020202020204" pitchFamily="34" charset="0"/>
              </a:rPr>
              <a:t>.  t = 76-86ms</a:t>
            </a:r>
            <a:endParaRPr kumimoji="0" lang="en-US" sz="1600" dirty="0">
              <a:solidFill>
                <a:prstClr val="black"/>
              </a:solidFill>
              <a:latin typeface="Arial" panose="020B0604020202020204" pitchFamily="34" charset="0"/>
              <a:ea typeface="+mn-ea"/>
              <a:cs typeface="Arial" panose="020B0604020202020204" pitchFamily="34" charset="0"/>
            </a:endParaRPr>
          </a:p>
        </p:txBody>
      </p:sp>
      <p:sp>
        <p:nvSpPr>
          <p:cNvPr id="30" name="TextBox 7"/>
          <p:cNvSpPr txBox="1"/>
          <p:nvPr/>
        </p:nvSpPr>
        <p:spPr>
          <a:xfrm>
            <a:off x="1619672" y="6135107"/>
            <a:ext cx="497252" cy="246221"/>
          </a:xfrm>
          <a:prstGeom prst="rect">
            <a:avLst/>
          </a:prstGeom>
          <a:noFill/>
        </p:spPr>
        <p:txBody>
          <a:bodyPr wrap="none" rtlCol="0">
            <a:spAutoFit/>
          </a:bodyPr>
          <a:lstStyle/>
          <a:p>
            <a:pPr algn="r" defTabSz="457200" fontAlgn="auto">
              <a:spcBef>
                <a:spcPts val="0"/>
              </a:spcBef>
              <a:spcAft>
                <a:spcPts val="0"/>
              </a:spcAft>
            </a:pPr>
            <a:r>
              <a:rPr kumimoji="0" lang="en-US" sz="1000" dirty="0">
                <a:solidFill>
                  <a:prstClr val="black"/>
                </a:solidFill>
                <a:latin typeface="Arial" panose="020B0604020202020204" pitchFamily="34" charset="0"/>
                <a:ea typeface="+mn-ea"/>
                <a:cs typeface="Arial" panose="020B0604020202020204" pitchFamily="34" charset="0"/>
              </a:rPr>
              <a:t>t</a:t>
            </a:r>
            <a:r>
              <a:rPr kumimoji="0" lang="en-US" sz="1000" dirty="0" smtClean="0">
                <a:solidFill>
                  <a:prstClr val="black"/>
                </a:solidFill>
                <a:latin typeface="Arial" panose="020B0604020202020204" pitchFamily="34" charset="0"/>
                <a:ea typeface="+mn-ea"/>
                <a:cs typeface="Arial" panose="020B0604020202020204" pitchFamily="34" charset="0"/>
              </a:rPr>
              <a:t> [</a:t>
            </a:r>
            <a:r>
              <a:rPr kumimoji="0" lang="en-US" sz="1000" dirty="0" err="1" smtClean="0">
                <a:solidFill>
                  <a:prstClr val="black"/>
                </a:solidFill>
                <a:latin typeface="Arial" panose="020B0604020202020204" pitchFamily="34" charset="0"/>
                <a:ea typeface="+mn-ea"/>
                <a:cs typeface="Arial" panose="020B0604020202020204" pitchFamily="34" charset="0"/>
              </a:rPr>
              <a:t>ms</a:t>
            </a:r>
            <a:r>
              <a:rPr kumimoji="0" lang="en-US" sz="1000" dirty="0" smtClean="0">
                <a:solidFill>
                  <a:prstClr val="black"/>
                </a:solidFill>
                <a:latin typeface="Arial" panose="020B0604020202020204" pitchFamily="34" charset="0"/>
                <a:ea typeface="+mn-ea"/>
                <a:cs typeface="Arial" panose="020B0604020202020204" pitchFamily="34" charset="0"/>
              </a:rPr>
              <a:t>]</a:t>
            </a:r>
            <a:endParaRPr kumimoji="0" lang="en-US" sz="1000" dirty="0">
              <a:solidFill>
                <a:srgbClr val="FF0000"/>
              </a:solidFill>
              <a:latin typeface="Arial" panose="020B0604020202020204" pitchFamily="34" charset="0"/>
              <a:ea typeface="+mn-ea"/>
              <a:cs typeface="Arial" panose="020B0604020202020204" pitchFamily="34" charset="0"/>
            </a:endParaRPr>
          </a:p>
        </p:txBody>
      </p:sp>
      <p:cxnSp>
        <p:nvCxnSpPr>
          <p:cNvPr id="31" name="Straight Connector 10"/>
          <p:cNvCxnSpPr/>
          <p:nvPr/>
        </p:nvCxnSpPr>
        <p:spPr>
          <a:xfrm flipV="1">
            <a:off x="1763688" y="1572591"/>
            <a:ext cx="0" cy="4418500"/>
          </a:xfrm>
          <a:prstGeom prst="line">
            <a:avLst/>
          </a:prstGeom>
          <a:ln>
            <a:solidFill>
              <a:srgbClr val="00800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10"/>
          <p:cNvCxnSpPr/>
          <p:nvPr/>
        </p:nvCxnSpPr>
        <p:spPr>
          <a:xfrm flipV="1">
            <a:off x="1907704" y="1556792"/>
            <a:ext cx="0" cy="4418500"/>
          </a:xfrm>
          <a:prstGeom prst="line">
            <a:avLst/>
          </a:prstGeom>
          <a:ln>
            <a:solidFill>
              <a:srgbClr val="00800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10"/>
          <p:cNvCxnSpPr/>
          <p:nvPr/>
        </p:nvCxnSpPr>
        <p:spPr>
          <a:xfrm flipV="1">
            <a:off x="1619672" y="1556792"/>
            <a:ext cx="0" cy="4418500"/>
          </a:xfrm>
          <a:prstGeom prst="line">
            <a:avLst/>
          </a:prstGeom>
          <a:ln>
            <a:solidFill>
              <a:srgbClr val="008000">
                <a:alpha val="50000"/>
              </a:srgb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TextBox 11"/>
          <p:cNvSpPr txBox="1"/>
          <p:nvPr/>
        </p:nvSpPr>
        <p:spPr>
          <a:xfrm>
            <a:off x="1422054" y="3193812"/>
            <a:ext cx="269626" cy="276999"/>
          </a:xfrm>
          <a:prstGeom prst="rect">
            <a:avLst/>
          </a:prstGeom>
          <a:noFill/>
        </p:spPr>
        <p:txBody>
          <a:bodyPr wrap="none" rtlCol="0">
            <a:spAutoFit/>
          </a:bodyPr>
          <a:lstStyle/>
          <a:p>
            <a:pPr defTabSz="457200" fontAlgn="auto">
              <a:spcBef>
                <a:spcPts val="0"/>
              </a:spcBef>
              <a:spcAft>
                <a:spcPts val="0"/>
              </a:spcAft>
            </a:pPr>
            <a:r>
              <a:rPr kumimoji="0" lang="en-US" altLang="ja-JP" sz="1200" dirty="0" smtClean="0">
                <a:solidFill>
                  <a:prstClr val="black"/>
                </a:solidFill>
                <a:latin typeface="Arial" panose="020B0604020202020204" pitchFamily="34" charset="0"/>
                <a:ea typeface="ＭＳ Ｐゴシック"/>
                <a:cs typeface="Arial" panose="020B0604020202020204" pitchFamily="34" charset="0"/>
              </a:rPr>
              <a:t>1</a:t>
            </a:r>
            <a:endParaRPr kumimoji="0" lang="en-US" sz="1200" dirty="0">
              <a:solidFill>
                <a:prstClr val="black"/>
              </a:solidFill>
              <a:latin typeface="Arial" panose="020B0604020202020204" pitchFamily="34" charset="0"/>
              <a:ea typeface="+mn-ea"/>
              <a:cs typeface="Arial" panose="020B0604020202020204" pitchFamily="34" charset="0"/>
            </a:endParaRPr>
          </a:p>
        </p:txBody>
      </p:sp>
      <p:sp>
        <p:nvSpPr>
          <p:cNvPr id="35" name="TextBox 11"/>
          <p:cNvSpPr txBox="1"/>
          <p:nvPr/>
        </p:nvSpPr>
        <p:spPr>
          <a:xfrm>
            <a:off x="1574454" y="3193812"/>
            <a:ext cx="269626" cy="276999"/>
          </a:xfrm>
          <a:prstGeom prst="rect">
            <a:avLst/>
          </a:prstGeom>
          <a:noFill/>
        </p:spPr>
        <p:txBody>
          <a:bodyPr wrap="none" rtlCol="0">
            <a:spAutoFit/>
          </a:bodyPr>
          <a:lstStyle/>
          <a:p>
            <a:pPr defTabSz="457200" fontAlgn="auto">
              <a:spcBef>
                <a:spcPts val="0"/>
              </a:spcBef>
              <a:spcAft>
                <a:spcPts val="0"/>
              </a:spcAft>
            </a:pPr>
            <a:r>
              <a:rPr kumimoji="0" lang="en-US" sz="1200" dirty="0" smtClean="0">
                <a:solidFill>
                  <a:prstClr val="black"/>
                </a:solidFill>
                <a:latin typeface="Arial" panose="020B0604020202020204" pitchFamily="34" charset="0"/>
                <a:ea typeface="+mn-ea"/>
                <a:cs typeface="Arial" panose="020B0604020202020204" pitchFamily="34" charset="0"/>
              </a:rPr>
              <a:t>2</a:t>
            </a:r>
            <a:endParaRPr kumimoji="0" lang="en-US" sz="1200" dirty="0">
              <a:solidFill>
                <a:prstClr val="black"/>
              </a:solidFill>
              <a:latin typeface="Arial" panose="020B0604020202020204" pitchFamily="34" charset="0"/>
              <a:ea typeface="+mn-ea"/>
              <a:cs typeface="Arial" panose="020B0604020202020204" pitchFamily="34" charset="0"/>
            </a:endParaRPr>
          </a:p>
        </p:txBody>
      </p:sp>
      <p:sp>
        <p:nvSpPr>
          <p:cNvPr id="36" name="TextBox 11"/>
          <p:cNvSpPr txBox="1"/>
          <p:nvPr/>
        </p:nvSpPr>
        <p:spPr>
          <a:xfrm>
            <a:off x="1701702" y="3193812"/>
            <a:ext cx="269626" cy="276999"/>
          </a:xfrm>
          <a:prstGeom prst="rect">
            <a:avLst/>
          </a:prstGeom>
          <a:noFill/>
        </p:spPr>
        <p:txBody>
          <a:bodyPr wrap="none" rtlCol="0">
            <a:spAutoFit/>
          </a:bodyPr>
          <a:lstStyle/>
          <a:p>
            <a:pPr defTabSz="457200" fontAlgn="auto">
              <a:spcBef>
                <a:spcPts val="0"/>
              </a:spcBef>
              <a:spcAft>
                <a:spcPts val="0"/>
              </a:spcAft>
            </a:pPr>
            <a:r>
              <a:rPr kumimoji="0" lang="en-US" altLang="ja-JP" sz="1200" dirty="0" smtClean="0">
                <a:solidFill>
                  <a:prstClr val="black"/>
                </a:solidFill>
                <a:latin typeface="Arial" panose="020B0604020202020204" pitchFamily="34" charset="0"/>
                <a:ea typeface="ＭＳ Ｐゴシック"/>
                <a:cs typeface="Arial" panose="020B0604020202020204" pitchFamily="34" charset="0"/>
              </a:rPr>
              <a:t>3</a:t>
            </a:r>
            <a:endParaRPr kumimoji="0" lang="en-US" sz="1200" dirty="0">
              <a:solidFill>
                <a:prstClr val="black"/>
              </a:solidFill>
              <a:latin typeface="Arial" panose="020B0604020202020204" pitchFamily="34" charset="0"/>
              <a:ea typeface="+mn-ea"/>
              <a:cs typeface="Arial" panose="020B0604020202020204" pitchFamily="34" charset="0"/>
            </a:endParaRPr>
          </a:p>
        </p:txBody>
      </p:sp>
      <p:sp>
        <p:nvSpPr>
          <p:cNvPr id="37" name="TextBox 11"/>
          <p:cNvSpPr txBox="1"/>
          <p:nvPr/>
        </p:nvSpPr>
        <p:spPr>
          <a:xfrm>
            <a:off x="1854102" y="3193812"/>
            <a:ext cx="269626" cy="276999"/>
          </a:xfrm>
          <a:prstGeom prst="rect">
            <a:avLst/>
          </a:prstGeom>
          <a:noFill/>
        </p:spPr>
        <p:txBody>
          <a:bodyPr wrap="none" rtlCol="0">
            <a:spAutoFit/>
          </a:bodyPr>
          <a:lstStyle/>
          <a:p>
            <a:pPr defTabSz="457200" fontAlgn="auto">
              <a:spcBef>
                <a:spcPts val="0"/>
              </a:spcBef>
              <a:spcAft>
                <a:spcPts val="0"/>
              </a:spcAft>
            </a:pPr>
            <a:r>
              <a:rPr kumimoji="0" lang="en-US" sz="1200" dirty="0" smtClean="0">
                <a:solidFill>
                  <a:prstClr val="black"/>
                </a:solidFill>
                <a:latin typeface="Arial" panose="020B0604020202020204" pitchFamily="34" charset="0"/>
                <a:ea typeface="+mn-ea"/>
                <a:cs typeface="Arial" panose="020B0604020202020204" pitchFamily="34" charset="0"/>
              </a:rPr>
              <a:t>4</a:t>
            </a:r>
            <a:endParaRPr kumimoji="0" lang="en-US" sz="1200" dirty="0">
              <a:solidFill>
                <a:prstClr val="black"/>
              </a:solidFill>
              <a:latin typeface="Arial" panose="020B0604020202020204" pitchFamily="34" charset="0"/>
              <a:ea typeface="+mn-ea"/>
              <a:cs typeface="Arial" panose="020B0604020202020204" pitchFamily="34" charset="0"/>
            </a:endParaRPr>
          </a:p>
        </p:txBody>
      </p:sp>
      <p:sp>
        <p:nvSpPr>
          <p:cNvPr id="43"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26</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44" name="正方形/長方形 43"/>
          <p:cNvSpPr>
            <a:spLocks noChangeArrowheads="1"/>
          </p:cNvSpPr>
          <p:nvPr/>
        </p:nvSpPr>
        <p:spPr bwMode="auto">
          <a:xfrm>
            <a:off x="7573255" y="6525344"/>
            <a:ext cx="1042289"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S</a:t>
            </a:r>
            <a:r>
              <a:rPr lang="en-US" altLang="ja-JP" sz="1600" dirty="0" smtClean="0">
                <a:solidFill>
                  <a:srgbClr val="000000"/>
                </a:solidFill>
                <a:latin typeface="Arial" pitchFamily="34" charset="0"/>
                <a:cs typeface="Arial" pitchFamily="34" charset="0"/>
              </a:rPr>
              <a:t>. </a:t>
            </a:r>
            <a:r>
              <a:rPr lang="en-US" altLang="ja-JP" sz="1600" dirty="0" err="1" smtClean="0">
                <a:solidFill>
                  <a:srgbClr val="000000"/>
                </a:solidFill>
                <a:latin typeface="Arial" pitchFamily="34" charset="0"/>
                <a:cs typeface="Arial" pitchFamily="34" charset="0"/>
              </a:rPr>
              <a:t>Yajima</a:t>
            </a:r>
            <a:endParaRPr lang="ja-JP" altLang="en-US" sz="1600" dirty="0">
              <a:solidFill>
                <a:srgbClr val="000000"/>
              </a:solidFill>
              <a:latin typeface="Arial" pitchFamily="34" charset="0"/>
              <a:cs typeface="Arial" pitchFamily="34" charset="0"/>
            </a:endParaRPr>
          </a:p>
        </p:txBody>
      </p:sp>
      <p:sp>
        <p:nvSpPr>
          <p:cNvPr id="45" name="正方形/長方形 44"/>
          <p:cNvSpPr/>
          <p:nvPr/>
        </p:nvSpPr>
        <p:spPr>
          <a:xfrm>
            <a:off x="4619624" y="2572409"/>
            <a:ext cx="1392535" cy="98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7543378" y="2578140"/>
            <a:ext cx="1392535" cy="98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Box 11"/>
          <p:cNvSpPr txBox="1"/>
          <p:nvPr/>
        </p:nvSpPr>
        <p:spPr>
          <a:xfrm>
            <a:off x="5004048" y="2839289"/>
            <a:ext cx="878735" cy="415498"/>
          </a:xfrm>
          <a:prstGeom prst="rect">
            <a:avLst/>
          </a:prstGeom>
          <a:noFill/>
        </p:spPr>
        <p:txBody>
          <a:bodyPr wrap="square" rtlCol="0">
            <a:spAutoFit/>
          </a:bodyPr>
          <a:lstStyle/>
          <a:p>
            <a:pPr algn="ctr" defTabSz="457200" fontAlgn="auto">
              <a:spcBef>
                <a:spcPts val="0"/>
              </a:spcBef>
              <a:spcAft>
                <a:spcPts val="0"/>
              </a:spcAft>
            </a:pPr>
            <a:r>
              <a:rPr kumimoji="0" lang="en-US" altLang="ja-JP" sz="1050" dirty="0">
                <a:solidFill>
                  <a:srgbClr val="0000FF"/>
                </a:solidFill>
                <a:latin typeface="Arial" panose="020B0604020202020204" pitchFamily="34" charset="0"/>
                <a:ea typeface="ＭＳ Ｐゴシック"/>
                <a:cs typeface="Arial" panose="020B0604020202020204" pitchFamily="34" charset="0"/>
              </a:rPr>
              <a:t>c</a:t>
            </a:r>
            <a:r>
              <a:rPr kumimoji="0" lang="en-US" altLang="ja-JP" sz="1050" dirty="0" smtClean="0">
                <a:solidFill>
                  <a:srgbClr val="0000FF"/>
                </a:solidFill>
                <a:latin typeface="Arial" panose="020B0604020202020204" pitchFamily="34" charset="0"/>
                <a:ea typeface="ＭＳ Ｐゴシック"/>
                <a:cs typeface="Arial" panose="020B0604020202020204" pitchFamily="34" charset="0"/>
              </a:rPr>
              <a:t>ore absorption</a:t>
            </a:r>
            <a:endParaRPr kumimoji="0" lang="en-US" sz="1050" dirty="0">
              <a:solidFill>
                <a:srgbClr val="0000FF"/>
              </a:solidFill>
              <a:latin typeface="Arial" panose="020B0604020202020204" pitchFamily="34" charset="0"/>
              <a:ea typeface="+mn-ea"/>
              <a:cs typeface="Arial" panose="020B0604020202020204" pitchFamily="34" charset="0"/>
            </a:endParaRPr>
          </a:p>
        </p:txBody>
      </p:sp>
      <p:cxnSp>
        <p:nvCxnSpPr>
          <p:cNvPr id="48" name="直線矢印コネクタ 47"/>
          <p:cNvCxnSpPr/>
          <p:nvPr/>
        </p:nvCxnSpPr>
        <p:spPr>
          <a:xfrm flipV="1">
            <a:off x="5436096" y="2572409"/>
            <a:ext cx="0" cy="288031"/>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4619625" y="5051054"/>
            <a:ext cx="1392535" cy="98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524328" y="5054987"/>
            <a:ext cx="1392535" cy="98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flipV="1">
            <a:off x="8612865" y="5051054"/>
            <a:ext cx="0" cy="288031"/>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2" name="TextBox 11"/>
          <p:cNvSpPr txBox="1"/>
          <p:nvPr/>
        </p:nvSpPr>
        <p:spPr>
          <a:xfrm>
            <a:off x="8172400" y="5343019"/>
            <a:ext cx="878735" cy="415498"/>
          </a:xfrm>
          <a:prstGeom prst="rect">
            <a:avLst/>
          </a:prstGeom>
          <a:noFill/>
        </p:spPr>
        <p:txBody>
          <a:bodyPr wrap="square" rtlCol="0">
            <a:spAutoFit/>
          </a:bodyPr>
          <a:lstStyle/>
          <a:p>
            <a:pPr algn="ctr" defTabSz="457200" fontAlgn="auto">
              <a:spcBef>
                <a:spcPts val="0"/>
              </a:spcBef>
              <a:spcAft>
                <a:spcPts val="0"/>
              </a:spcAft>
            </a:pPr>
            <a:r>
              <a:rPr kumimoji="0" lang="en-US" altLang="ja-JP" sz="1050" dirty="0" smtClean="0">
                <a:solidFill>
                  <a:srgbClr val="0000FF"/>
                </a:solidFill>
                <a:latin typeface="Arial" panose="020B0604020202020204" pitchFamily="34" charset="0"/>
                <a:ea typeface="ＭＳ Ｐゴシック"/>
                <a:cs typeface="Arial" panose="020B0604020202020204" pitchFamily="34" charset="0"/>
              </a:rPr>
              <a:t>edge absorption</a:t>
            </a:r>
            <a:endParaRPr kumimoji="0" lang="en-US" sz="1050" dirty="0">
              <a:solidFill>
                <a:srgbClr val="0000FF"/>
              </a:solidFill>
              <a:latin typeface="Arial" panose="020B0604020202020204" pitchFamily="34" charset="0"/>
              <a:ea typeface="+mn-ea"/>
              <a:cs typeface="Arial" panose="020B0604020202020204" pitchFamily="34" charset="0"/>
            </a:endParaRPr>
          </a:p>
        </p:txBody>
      </p:sp>
      <p:sp>
        <p:nvSpPr>
          <p:cNvPr id="53" name="TextBox 11"/>
          <p:cNvSpPr txBox="1"/>
          <p:nvPr/>
        </p:nvSpPr>
        <p:spPr>
          <a:xfrm>
            <a:off x="4572000" y="4982979"/>
            <a:ext cx="1512167" cy="577081"/>
          </a:xfrm>
          <a:prstGeom prst="rect">
            <a:avLst/>
          </a:prstGeom>
          <a:noFill/>
        </p:spPr>
        <p:txBody>
          <a:bodyPr wrap="square" rtlCol="0">
            <a:spAutoFit/>
          </a:bodyPr>
          <a:lstStyle/>
          <a:p>
            <a:pPr defTabSz="457200" fontAlgn="auto">
              <a:spcBef>
                <a:spcPts val="0"/>
              </a:spcBef>
              <a:spcAft>
                <a:spcPts val="0"/>
              </a:spcAft>
            </a:pPr>
            <a:r>
              <a:rPr kumimoji="0" lang="en-US" altLang="ja-JP" sz="1050" dirty="0">
                <a:solidFill>
                  <a:srgbClr val="FF0000"/>
                </a:solidFill>
                <a:latin typeface="Arial" panose="020B0604020202020204" pitchFamily="34" charset="0"/>
                <a:ea typeface="ＭＳ Ｐゴシック"/>
                <a:cs typeface="Arial" panose="020B0604020202020204" pitchFamily="34" charset="0"/>
              </a:rPr>
              <a:t>m</a:t>
            </a:r>
            <a:r>
              <a:rPr kumimoji="0" lang="en-US" altLang="ja-JP" sz="1050" dirty="0" smtClean="0">
                <a:solidFill>
                  <a:srgbClr val="FF0000"/>
                </a:solidFill>
                <a:latin typeface="Arial" panose="020B0604020202020204" pitchFamily="34" charset="0"/>
                <a:ea typeface="ＭＳ Ｐゴシック"/>
                <a:cs typeface="Arial" panose="020B0604020202020204" pitchFamily="34" charset="0"/>
              </a:rPr>
              <a:t>odulation amplitude profile of visible to SX</a:t>
            </a:r>
            <a:r>
              <a:rPr kumimoji="0" lang="en-US" sz="1050" dirty="0" smtClean="0">
                <a:solidFill>
                  <a:srgbClr val="FF0000"/>
                </a:solidFill>
                <a:latin typeface="Arial" panose="020B0604020202020204" pitchFamily="34" charset="0"/>
                <a:ea typeface="ＭＳ Ｐゴシック"/>
                <a:cs typeface="Arial" panose="020B0604020202020204" pitchFamily="34" charset="0"/>
              </a:rPr>
              <a:t> emission </a:t>
            </a:r>
            <a:endParaRPr kumimoji="0" lang="en-US" sz="1050"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3617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txBox="1">
            <a:spLocks/>
          </p:cNvSpPr>
          <p:nvPr/>
        </p:nvSpPr>
        <p:spPr>
          <a:xfrm>
            <a:off x="110852" y="127023"/>
            <a:ext cx="8919027" cy="10527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r>
              <a:rPr lang="en-US" altLang="ja-JP" sz="2800" dirty="0" smtClean="0">
                <a:solidFill>
                  <a:schemeClr val="bg1"/>
                </a:solidFill>
              </a:rPr>
              <a:t>Measurement result (near the plasma center)</a:t>
            </a:r>
            <a:endParaRPr lang="ja-JP" altLang="en-US" sz="2800" dirty="0">
              <a:solidFill>
                <a:schemeClr val="bg1"/>
              </a:solidFill>
            </a:endParaRPr>
          </a:p>
        </p:txBody>
      </p:sp>
      <p:sp>
        <p:nvSpPr>
          <p:cNvPr id="27" name="Rectangle 3"/>
          <p:cNvSpPr txBox="1">
            <a:spLocks noChangeArrowheads="1"/>
          </p:cNvSpPr>
          <p:nvPr/>
        </p:nvSpPr>
        <p:spPr bwMode="auto">
          <a:xfrm>
            <a:off x="0" y="44630"/>
            <a:ext cx="9144000" cy="936625"/>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749"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501"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7025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7000"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anose="020B0604020202020204" pitchFamily="34" charset="0"/>
                <a:cs typeface="Arial" panose="020B0604020202020204" pitchFamily="34" charset="0"/>
              </a:rPr>
              <a:t>Measurement </a:t>
            </a:r>
            <a:r>
              <a:rPr lang="en-US" altLang="ja-JP" kern="0" dirty="0" smtClean="0">
                <a:latin typeface="Arial" panose="020B0604020202020204" pitchFamily="34" charset="0"/>
                <a:cs typeface="Arial" panose="020B0604020202020204" pitchFamily="34" charset="0"/>
              </a:rPr>
              <a:t>of </a:t>
            </a:r>
            <a:r>
              <a:rPr lang="en-US" altLang="ja-JP" i="1" kern="0" dirty="0" err="1" smtClean="0">
                <a:latin typeface="Arial" panose="020B0604020202020204" pitchFamily="34" charset="0"/>
                <a:cs typeface="Arial" panose="020B0604020202020204" pitchFamily="34" charset="0"/>
              </a:rPr>
              <a:t>T</a:t>
            </a:r>
            <a:r>
              <a:rPr lang="en-US" altLang="ja-JP" kern="0" baseline="-25000" dirty="0" err="1" smtClean="0">
                <a:latin typeface="Arial" panose="020B0604020202020204" pitchFamily="34" charset="0"/>
                <a:cs typeface="Arial" panose="020B0604020202020204" pitchFamily="34" charset="0"/>
              </a:rPr>
              <a:t>e</a:t>
            </a:r>
            <a:r>
              <a:rPr lang="en-US" altLang="ja-JP" kern="0" dirty="0" smtClean="0">
                <a:latin typeface="Arial" panose="020B0604020202020204" pitchFamily="34" charset="0"/>
                <a:cs typeface="Arial" panose="020B0604020202020204" pitchFamily="34" charset="0"/>
              </a:rPr>
              <a:t> </a:t>
            </a:r>
            <a:r>
              <a:rPr lang="en-US" altLang="ja-JP" kern="0" dirty="0" smtClean="0">
                <a:latin typeface="Arial" panose="020B0604020202020204" pitchFamily="34" charset="0"/>
                <a:cs typeface="Arial" panose="020B0604020202020204" pitchFamily="34" charset="0"/>
              </a:rPr>
              <a:t>Anisotropy in LH </a:t>
            </a:r>
            <a:r>
              <a:rPr lang="en-US" altLang="ja-JP" kern="0" dirty="0" smtClean="0">
                <a:latin typeface="Arial" panose="020B0604020202020204" pitchFamily="34" charset="0"/>
                <a:cs typeface="Arial" panose="020B0604020202020204" pitchFamily="34" charset="0"/>
              </a:rPr>
              <a:t>Start-up Plasma</a:t>
            </a:r>
          </a:p>
        </p:txBody>
      </p:sp>
      <p:sp>
        <p:nvSpPr>
          <p:cNvPr id="28" name="Line 7"/>
          <p:cNvSpPr>
            <a:spLocks noChangeShapeType="1"/>
          </p:cNvSpPr>
          <p:nvPr/>
        </p:nvSpPr>
        <p:spPr bwMode="auto">
          <a:xfrm flipV="1">
            <a:off x="457200" y="1052736"/>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29" name="正方形/長方形 28"/>
          <p:cNvSpPr>
            <a:spLocks noChangeArrowheads="1"/>
          </p:cNvSpPr>
          <p:nvPr/>
        </p:nvSpPr>
        <p:spPr bwMode="auto">
          <a:xfrm>
            <a:off x="7450199" y="6475023"/>
            <a:ext cx="1148649"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H. </a:t>
            </a:r>
            <a:r>
              <a:rPr lang="en-US" altLang="ja-JP" sz="1600" dirty="0" err="1">
                <a:solidFill>
                  <a:srgbClr val="000000"/>
                </a:solidFill>
                <a:latin typeface="Arial" pitchFamily="34" charset="0"/>
                <a:cs typeface="Arial" pitchFamily="34" charset="0"/>
              </a:rPr>
              <a:t>Togashi</a:t>
            </a:r>
            <a:endParaRPr lang="ja-JP" altLang="en-US" sz="1600" dirty="0">
              <a:solidFill>
                <a:srgbClr val="000000"/>
              </a:solidFill>
              <a:latin typeface="Arial" pitchFamily="34" charset="0"/>
              <a:cs typeface="Arial" pitchFamily="34" charset="0"/>
            </a:endParaRPr>
          </a:p>
        </p:txBody>
      </p:sp>
      <p:sp>
        <p:nvSpPr>
          <p:cNvPr id="31"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27</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32" name="テキスト ボックス 31"/>
          <p:cNvSpPr txBox="1"/>
          <p:nvPr/>
        </p:nvSpPr>
        <p:spPr>
          <a:xfrm>
            <a:off x="344853" y="1412776"/>
            <a:ext cx="4669399" cy="1785104"/>
          </a:xfrm>
          <a:prstGeom prst="rect">
            <a:avLst/>
          </a:prstGeom>
          <a:noFill/>
        </p:spPr>
        <p:txBody>
          <a:bodyPr wrap="square" rtlCol="0">
            <a:spAutoFit/>
          </a:bodyPr>
          <a:lstStyle/>
          <a:p>
            <a:pPr marL="342900" indent="-342900">
              <a:buFont typeface="Arial" panose="020B0604020202020204" pitchFamily="34" charset="0"/>
              <a:buChar char="•"/>
            </a:pPr>
            <a:r>
              <a:rPr lang="en-US" altLang="ja-JP" i="1" dirty="0" err="1">
                <a:solidFill>
                  <a:schemeClr val="tx1">
                    <a:lumMod val="65000"/>
                    <a:lumOff val="35000"/>
                  </a:schemeClr>
                </a:solidFill>
              </a:rPr>
              <a:t>T</a:t>
            </a:r>
            <a:r>
              <a:rPr lang="en-US" altLang="ja-JP" baseline="-25000" dirty="0" err="1">
                <a:solidFill>
                  <a:schemeClr val="tx1">
                    <a:lumMod val="65000"/>
                    <a:lumOff val="35000"/>
                  </a:schemeClr>
                </a:solidFill>
              </a:rPr>
              <a:t>e</a:t>
            </a:r>
            <a:r>
              <a:rPr lang="en-US" altLang="ja-JP" dirty="0">
                <a:solidFill>
                  <a:schemeClr val="tx1">
                    <a:lumMod val="65000"/>
                    <a:lumOff val="35000"/>
                  </a:schemeClr>
                </a:solidFill>
              </a:rPr>
              <a:t> in the direction </a:t>
            </a:r>
            <a:r>
              <a:rPr lang="en-US" altLang="ja-JP" dirty="0" smtClean="0">
                <a:solidFill>
                  <a:schemeClr val="tx1">
                    <a:lumMod val="65000"/>
                    <a:lumOff val="35000"/>
                  </a:schemeClr>
                </a:solidFill>
              </a:rPr>
              <a:t>of </a:t>
            </a:r>
            <a:r>
              <a:rPr lang="en-US" altLang="ja-JP" dirty="0" err="1">
                <a:solidFill>
                  <a:srgbClr val="0070C0"/>
                </a:solidFill>
              </a:rPr>
              <a:t>Δ</a:t>
            </a:r>
            <a:r>
              <a:rPr lang="en-US" altLang="ja-JP" b="1" i="1" dirty="0" err="1">
                <a:solidFill>
                  <a:srgbClr val="0070C0"/>
                </a:solidFill>
              </a:rPr>
              <a:t>k</a:t>
            </a:r>
            <a:r>
              <a:rPr lang="en-US" altLang="ja-JP" dirty="0">
                <a:solidFill>
                  <a:schemeClr val="tx1">
                    <a:lumMod val="65000"/>
                    <a:lumOff val="35000"/>
                  </a:schemeClr>
                </a:solidFill>
              </a:rPr>
              <a:t> (= </a:t>
            </a:r>
            <a:r>
              <a:rPr lang="en-US" altLang="ja-JP" b="1" i="1" dirty="0" err="1">
                <a:solidFill>
                  <a:schemeClr val="tx1">
                    <a:lumMod val="65000"/>
                    <a:lumOff val="35000"/>
                  </a:schemeClr>
                </a:solidFill>
              </a:rPr>
              <a:t>k</a:t>
            </a:r>
            <a:r>
              <a:rPr lang="en-US" altLang="ja-JP" baseline="-25000" dirty="0" err="1">
                <a:solidFill>
                  <a:schemeClr val="tx1">
                    <a:lumMod val="65000"/>
                    <a:lumOff val="35000"/>
                  </a:schemeClr>
                </a:solidFill>
              </a:rPr>
              <a:t>s</a:t>
            </a:r>
            <a:r>
              <a:rPr lang="en-US" altLang="ja-JP" dirty="0">
                <a:solidFill>
                  <a:schemeClr val="tx1">
                    <a:lumMod val="65000"/>
                    <a:lumOff val="35000"/>
                  </a:schemeClr>
                </a:solidFill>
              </a:rPr>
              <a:t> - </a:t>
            </a:r>
            <a:r>
              <a:rPr lang="en-US" altLang="ja-JP" b="1" i="1" dirty="0" err="1">
                <a:solidFill>
                  <a:srgbClr val="FF0000"/>
                </a:solidFill>
              </a:rPr>
              <a:t>k</a:t>
            </a:r>
            <a:r>
              <a:rPr lang="en-US" altLang="ja-JP" baseline="-25000" dirty="0" err="1">
                <a:solidFill>
                  <a:srgbClr val="FF0000"/>
                </a:solidFill>
              </a:rPr>
              <a:t>i</a:t>
            </a:r>
            <a:r>
              <a:rPr lang="en-US" altLang="ja-JP" dirty="0">
                <a:solidFill>
                  <a:schemeClr val="tx1">
                    <a:lumMod val="65000"/>
                    <a:lumOff val="35000"/>
                  </a:schemeClr>
                </a:solidFill>
              </a:rPr>
              <a:t>) is measured </a:t>
            </a:r>
            <a:r>
              <a:rPr lang="en-US" altLang="ja-JP" dirty="0" smtClean="0">
                <a:solidFill>
                  <a:schemeClr val="tx1">
                    <a:lumMod val="65000"/>
                    <a:lumOff val="35000"/>
                  </a:schemeClr>
                </a:solidFill>
              </a:rPr>
              <a:t>by TS</a:t>
            </a:r>
            <a:r>
              <a:rPr lang="en-US" altLang="ja-JP" dirty="0" smtClean="0">
                <a:solidFill>
                  <a:srgbClr val="0000FF"/>
                </a:solidFill>
              </a:rPr>
              <a:t>.</a:t>
            </a:r>
            <a:endParaRPr lang="en-US" altLang="ja-JP" dirty="0" smtClean="0">
              <a:solidFill>
                <a:srgbClr val="0000FF"/>
              </a:solidFill>
            </a:endParaRPr>
          </a:p>
          <a:p>
            <a:pPr marL="342900" indent="-342900">
              <a:buFont typeface="Arial" panose="020B0604020202020204" pitchFamily="34" charset="0"/>
              <a:buChar char="•"/>
            </a:pPr>
            <a:endParaRPr lang="en-US" altLang="ja-JP" sz="1000" dirty="0" smtClean="0">
              <a:solidFill>
                <a:srgbClr val="0000FF"/>
              </a:solidFill>
            </a:endParaRPr>
          </a:p>
          <a:p>
            <a:pPr marL="342900" indent="-342900">
              <a:buFont typeface="Arial" panose="020B0604020202020204" pitchFamily="34" charset="0"/>
              <a:buChar char="•"/>
            </a:pPr>
            <a:r>
              <a:rPr lang="en-US" altLang="ja-JP" dirty="0" smtClean="0">
                <a:solidFill>
                  <a:schemeClr val="tx1">
                    <a:lumMod val="65000"/>
                    <a:lumOff val="35000"/>
                  </a:schemeClr>
                </a:solidFill>
              </a:rPr>
              <a:t> </a:t>
            </a:r>
            <a:r>
              <a:rPr lang="en-US" altLang="ja-JP" dirty="0" err="1">
                <a:solidFill>
                  <a:srgbClr val="0070C0"/>
                </a:solidFill>
              </a:rPr>
              <a:t>Δ</a:t>
            </a:r>
            <a:r>
              <a:rPr lang="en-US" altLang="ja-JP" b="1" i="1" dirty="0" err="1">
                <a:solidFill>
                  <a:srgbClr val="0070C0"/>
                </a:solidFill>
              </a:rPr>
              <a:t>k</a:t>
            </a:r>
            <a:r>
              <a:rPr lang="en-US" altLang="ja-JP" dirty="0">
                <a:solidFill>
                  <a:schemeClr val="tx1">
                    <a:lumMod val="65000"/>
                    <a:lumOff val="35000"/>
                  </a:schemeClr>
                </a:solidFill>
              </a:rPr>
              <a:t> for forward and backward paths are </a:t>
            </a:r>
            <a:r>
              <a:rPr lang="en-US" altLang="ja-JP" dirty="0" smtClean="0">
                <a:solidFill>
                  <a:schemeClr val="tx1">
                    <a:lumMod val="65000"/>
                    <a:lumOff val="35000"/>
                  </a:schemeClr>
                </a:solidFill>
              </a:rPr>
              <a:t>nearly </a:t>
            </a:r>
            <a:r>
              <a:rPr lang="en-US" altLang="ja-JP" dirty="0">
                <a:solidFill>
                  <a:schemeClr val="tx1">
                    <a:lumMod val="65000"/>
                    <a:lumOff val="35000"/>
                  </a:schemeClr>
                </a:solidFill>
              </a:rPr>
              <a:t>perpendicular and parallel to the magnetic field </a:t>
            </a:r>
            <a:r>
              <a:rPr lang="en-US" altLang="ja-JP" b="1" i="1" dirty="0" smtClean="0">
                <a:solidFill>
                  <a:srgbClr val="FFC000"/>
                </a:solidFill>
              </a:rPr>
              <a:t>B</a:t>
            </a:r>
            <a:r>
              <a:rPr lang="en-US" altLang="ja-JP" dirty="0">
                <a:solidFill>
                  <a:schemeClr val="tx1">
                    <a:lumMod val="65000"/>
                    <a:lumOff val="35000"/>
                  </a:schemeClr>
                </a:solidFill>
              </a:rPr>
              <a:t>, respectively</a:t>
            </a:r>
            <a:endParaRPr lang="en-US" altLang="ja-JP" dirty="0" smtClean="0">
              <a:solidFill>
                <a:srgbClr val="0000FF"/>
              </a:solidFill>
            </a:endParaRPr>
          </a:p>
        </p:txBody>
      </p:sp>
      <p:grpSp>
        <p:nvGrpSpPr>
          <p:cNvPr id="33" name="グループ化 32"/>
          <p:cNvGrpSpPr/>
          <p:nvPr/>
        </p:nvGrpSpPr>
        <p:grpSpPr>
          <a:xfrm>
            <a:off x="467544" y="3557002"/>
            <a:ext cx="3154207" cy="3090872"/>
            <a:chOff x="2993261" y="3471620"/>
            <a:chExt cx="3154207" cy="3090872"/>
          </a:xfrm>
        </p:grpSpPr>
        <p:sp>
          <p:nvSpPr>
            <p:cNvPr id="34" name="正方形/長方形 33"/>
            <p:cNvSpPr>
              <a:spLocks/>
            </p:cNvSpPr>
            <p:nvPr/>
          </p:nvSpPr>
          <p:spPr>
            <a:xfrm rot="19800000">
              <a:off x="4514163" y="4330464"/>
              <a:ext cx="108000" cy="1080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35" name="グループ化 34"/>
            <p:cNvGrpSpPr/>
            <p:nvPr/>
          </p:nvGrpSpPr>
          <p:grpSpPr>
            <a:xfrm>
              <a:off x="2993261" y="3471620"/>
              <a:ext cx="3154207" cy="3090872"/>
              <a:chOff x="5364088" y="3629688"/>
              <a:chExt cx="3154207" cy="3090872"/>
            </a:xfrm>
          </p:grpSpPr>
          <p:pic>
            <p:nvPicPr>
              <p:cNvPr id="37" name="図 36"/>
              <p:cNvPicPr>
                <a:picLocks noChangeAspect="1"/>
              </p:cNvPicPr>
              <p:nvPr/>
            </p:nvPicPr>
            <p:blipFill rotWithShape="1">
              <a:blip r:embed="rId3">
                <a:extLst>
                  <a:ext uri="{28A0092B-C50C-407E-A947-70E740481C1C}">
                    <a14:useLocalDpi xmlns:a14="http://schemas.microsoft.com/office/drawing/2010/main" val="0"/>
                  </a:ext>
                </a:extLst>
              </a:blip>
              <a:srcRect l="40756" t="48049"/>
              <a:stretch/>
            </p:blipFill>
            <p:spPr>
              <a:xfrm>
                <a:off x="5364088" y="3645024"/>
                <a:ext cx="2510233" cy="2274065"/>
              </a:xfrm>
              <a:prstGeom prst="rect">
                <a:avLst/>
              </a:prstGeom>
            </p:spPr>
          </p:pic>
          <p:grpSp>
            <p:nvGrpSpPr>
              <p:cNvPr id="39" name="グループ化 38"/>
              <p:cNvGrpSpPr/>
              <p:nvPr/>
            </p:nvGrpSpPr>
            <p:grpSpPr>
              <a:xfrm>
                <a:off x="5386455" y="3629688"/>
                <a:ext cx="3131840" cy="3090872"/>
                <a:chOff x="0" y="3650850"/>
                <a:chExt cx="3131840" cy="3090872"/>
              </a:xfrm>
            </p:grpSpPr>
            <p:sp>
              <p:nvSpPr>
                <p:cNvPr id="40" name="テキスト ボックス 39"/>
                <p:cNvSpPr txBox="1"/>
                <p:nvPr/>
              </p:nvSpPr>
              <p:spPr>
                <a:xfrm>
                  <a:off x="1798979" y="4005064"/>
                  <a:ext cx="500708" cy="369332"/>
                </a:xfrm>
                <a:prstGeom prst="rect">
                  <a:avLst/>
                </a:prstGeom>
                <a:noFill/>
              </p:spPr>
              <p:txBody>
                <a:bodyPr wrap="square" rtlCol="0">
                  <a:spAutoFit/>
                </a:bodyPr>
                <a:lstStyle/>
                <a:p>
                  <a:r>
                    <a:rPr lang="en-US" altLang="ja-JP" sz="1800" b="1" i="1" dirty="0" smtClean="0">
                      <a:solidFill>
                        <a:srgbClr val="FFC000"/>
                      </a:solidFill>
                    </a:rPr>
                    <a:t>B</a:t>
                  </a:r>
                </a:p>
              </p:txBody>
            </p:sp>
            <p:sp>
              <p:nvSpPr>
                <p:cNvPr id="43" name="テキスト ボックス 42"/>
                <p:cNvSpPr txBox="1"/>
                <p:nvPr/>
              </p:nvSpPr>
              <p:spPr>
                <a:xfrm>
                  <a:off x="38272" y="4099359"/>
                  <a:ext cx="1085813" cy="584775"/>
                </a:xfrm>
                <a:prstGeom prst="rect">
                  <a:avLst/>
                </a:prstGeom>
                <a:noFill/>
              </p:spPr>
              <p:txBody>
                <a:bodyPr wrap="square" rtlCol="0">
                  <a:spAutoFit/>
                </a:bodyPr>
                <a:lstStyle/>
                <a:p>
                  <a:r>
                    <a:rPr lang="en-US" altLang="ja-JP" sz="1600" dirty="0">
                      <a:solidFill>
                        <a:srgbClr val="FF0000"/>
                      </a:solidFill>
                    </a:rPr>
                    <a:t>f</a:t>
                  </a:r>
                  <a:r>
                    <a:rPr lang="en-US" altLang="ja-JP" sz="1600" dirty="0" smtClean="0">
                      <a:solidFill>
                        <a:srgbClr val="FF0000"/>
                      </a:solidFill>
                    </a:rPr>
                    <a:t>orward</a:t>
                  </a:r>
                  <a:endParaRPr lang="en-US" altLang="ja-JP" sz="1600" dirty="0" smtClean="0">
                    <a:solidFill>
                      <a:srgbClr val="FF0000"/>
                    </a:solidFill>
                  </a:endParaRPr>
                </a:p>
                <a:p>
                  <a:r>
                    <a:rPr lang="en-US" altLang="ja-JP" sz="1600" dirty="0" smtClean="0">
                      <a:solidFill>
                        <a:srgbClr val="FF0000"/>
                      </a:solidFill>
                    </a:rPr>
                    <a:t>path</a:t>
                  </a:r>
                </a:p>
              </p:txBody>
            </p:sp>
            <p:sp>
              <p:nvSpPr>
                <p:cNvPr id="44" name="テキスト ボックス 43"/>
                <p:cNvSpPr txBox="1"/>
                <p:nvPr/>
              </p:nvSpPr>
              <p:spPr>
                <a:xfrm>
                  <a:off x="20956" y="4963008"/>
                  <a:ext cx="1436251" cy="584775"/>
                </a:xfrm>
                <a:prstGeom prst="rect">
                  <a:avLst/>
                </a:prstGeom>
                <a:noFill/>
              </p:spPr>
              <p:txBody>
                <a:bodyPr wrap="square" rtlCol="0">
                  <a:spAutoFit/>
                </a:bodyPr>
                <a:lstStyle/>
                <a:p>
                  <a:r>
                    <a:rPr lang="en-US" altLang="ja-JP" sz="1600" dirty="0">
                      <a:solidFill>
                        <a:srgbClr val="7030A0"/>
                      </a:solidFill>
                    </a:rPr>
                    <a:t>b</a:t>
                  </a:r>
                  <a:r>
                    <a:rPr lang="en-US" altLang="ja-JP" sz="1600" dirty="0" smtClean="0">
                      <a:solidFill>
                        <a:srgbClr val="7030A0"/>
                      </a:solidFill>
                    </a:rPr>
                    <a:t>ackward</a:t>
                  </a:r>
                  <a:endParaRPr lang="en-US" altLang="ja-JP" sz="1600" dirty="0" smtClean="0">
                    <a:solidFill>
                      <a:srgbClr val="7030A0"/>
                    </a:solidFill>
                  </a:endParaRPr>
                </a:p>
                <a:p>
                  <a:r>
                    <a:rPr lang="en-US" altLang="ja-JP" sz="1600" dirty="0" smtClean="0">
                      <a:solidFill>
                        <a:srgbClr val="7030A0"/>
                      </a:solidFill>
                    </a:rPr>
                    <a:t>path</a:t>
                  </a:r>
                </a:p>
              </p:txBody>
            </p:sp>
            <p:sp>
              <p:nvSpPr>
                <p:cNvPr id="47" name="テキスト ボックス 46"/>
                <p:cNvSpPr txBox="1"/>
                <p:nvPr/>
              </p:nvSpPr>
              <p:spPr>
                <a:xfrm>
                  <a:off x="652373" y="4353249"/>
                  <a:ext cx="632938" cy="338554"/>
                </a:xfrm>
                <a:prstGeom prst="rect">
                  <a:avLst/>
                </a:prstGeom>
                <a:noFill/>
              </p:spPr>
              <p:txBody>
                <a:bodyPr wrap="square" rtlCol="0">
                  <a:spAutoFit/>
                </a:bodyPr>
                <a:lstStyle/>
                <a:p>
                  <a:r>
                    <a:rPr lang="en-US" altLang="ja-JP" sz="1600" b="1" i="1" dirty="0" err="1" smtClean="0">
                      <a:solidFill>
                        <a:srgbClr val="FF0000"/>
                      </a:solidFill>
                    </a:rPr>
                    <a:t>k</a:t>
                  </a:r>
                  <a:r>
                    <a:rPr lang="en-US" altLang="ja-JP" sz="1600" baseline="-25000" dirty="0" err="1" smtClean="0">
                      <a:solidFill>
                        <a:srgbClr val="FF0000"/>
                      </a:solidFill>
                    </a:rPr>
                    <a:t>i</a:t>
                  </a:r>
                  <a:endParaRPr lang="en-US" altLang="ja-JP" sz="1600" baseline="-25000" dirty="0" smtClean="0">
                    <a:solidFill>
                      <a:srgbClr val="FF0000"/>
                    </a:solidFill>
                  </a:endParaRPr>
                </a:p>
              </p:txBody>
            </p:sp>
            <p:sp>
              <p:nvSpPr>
                <p:cNvPr id="48" name="テキスト ボックス 47"/>
                <p:cNvSpPr txBox="1"/>
                <p:nvPr/>
              </p:nvSpPr>
              <p:spPr>
                <a:xfrm>
                  <a:off x="638832" y="5203889"/>
                  <a:ext cx="632938" cy="338554"/>
                </a:xfrm>
                <a:prstGeom prst="rect">
                  <a:avLst/>
                </a:prstGeom>
                <a:noFill/>
              </p:spPr>
              <p:txBody>
                <a:bodyPr wrap="square" rtlCol="0">
                  <a:spAutoFit/>
                </a:bodyPr>
                <a:lstStyle/>
                <a:p>
                  <a:r>
                    <a:rPr lang="en-US" altLang="ja-JP" sz="1600" b="1" i="1" dirty="0" err="1" smtClean="0">
                      <a:solidFill>
                        <a:srgbClr val="7030A0"/>
                      </a:solidFill>
                    </a:rPr>
                    <a:t>k</a:t>
                  </a:r>
                  <a:r>
                    <a:rPr lang="en-US" altLang="ja-JP" sz="1600" baseline="-25000" dirty="0" err="1" smtClean="0">
                      <a:solidFill>
                        <a:srgbClr val="7030A0"/>
                      </a:solidFill>
                    </a:rPr>
                    <a:t>i</a:t>
                  </a:r>
                  <a:endParaRPr lang="en-US" altLang="ja-JP" sz="1600" baseline="-25000" dirty="0" smtClean="0">
                    <a:solidFill>
                      <a:srgbClr val="7030A0"/>
                    </a:solidFill>
                  </a:endParaRPr>
                </a:p>
              </p:txBody>
            </p:sp>
            <p:sp>
              <p:nvSpPr>
                <p:cNvPr id="49" name="テキスト ボックス 48"/>
                <p:cNvSpPr txBox="1"/>
                <p:nvPr/>
              </p:nvSpPr>
              <p:spPr>
                <a:xfrm>
                  <a:off x="1332221" y="4005064"/>
                  <a:ext cx="632938" cy="338554"/>
                </a:xfrm>
                <a:prstGeom prst="rect">
                  <a:avLst/>
                </a:prstGeom>
                <a:noFill/>
              </p:spPr>
              <p:txBody>
                <a:bodyPr wrap="square" rtlCol="0">
                  <a:spAutoFit/>
                </a:bodyPr>
                <a:lstStyle/>
                <a:p>
                  <a:r>
                    <a:rPr lang="en-US" altLang="ja-JP" sz="1600" b="1" i="1" dirty="0" err="1" smtClean="0">
                      <a:solidFill>
                        <a:srgbClr val="2783C5"/>
                      </a:solidFill>
                    </a:rPr>
                    <a:t>Δk</a:t>
                  </a:r>
                  <a:endParaRPr lang="en-US" altLang="ja-JP" sz="1600" baseline="-25000" dirty="0" smtClean="0">
                    <a:solidFill>
                      <a:srgbClr val="2783C5"/>
                    </a:solidFill>
                  </a:endParaRPr>
                </a:p>
              </p:txBody>
            </p:sp>
            <p:sp>
              <p:nvSpPr>
                <p:cNvPr id="50" name="テキスト ボックス 49"/>
                <p:cNvSpPr txBox="1"/>
                <p:nvPr/>
              </p:nvSpPr>
              <p:spPr>
                <a:xfrm>
                  <a:off x="1332221" y="5551009"/>
                  <a:ext cx="632938" cy="338554"/>
                </a:xfrm>
                <a:prstGeom prst="rect">
                  <a:avLst/>
                </a:prstGeom>
                <a:noFill/>
              </p:spPr>
              <p:txBody>
                <a:bodyPr wrap="square" rtlCol="0">
                  <a:spAutoFit/>
                </a:bodyPr>
                <a:lstStyle/>
                <a:p>
                  <a:r>
                    <a:rPr lang="en-US" altLang="ja-JP" sz="1600" b="1" i="1" dirty="0" err="1" smtClean="0">
                      <a:solidFill>
                        <a:srgbClr val="2783C5"/>
                      </a:solidFill>
                    </a:rPr>
                    <a:t>Δk</a:t>
                  </a:r>
                  <a:endParaRPr lang="en-US" altLang="ja-JP" sz="1600" baseline="-25000" dirty="0" smtClean="0">
                    <a:solidFill>
                      <a:srgbClr val="2783C5"/>
                    </a:solidFill>
                  </a:endParaRPr>
                </a:p>
              </p:txBody>
            </p:sp>
            <p:sp>
              <p:nvSpPr>
                <p:cNvPr id="54" name="テキスト ボックス 53"/>
                <p:cNvSpPr txBox="1"/>
                <p:nvPr/>
              </p:nvSpPr>
              <p:spPr>
                <a:xfrm>
                  <a:off x="1124085" y="4992976"/>
                  <a:ext cx="632938" cy="338554"/>
                </a:xfrm>
                <a:prstGeom prst="rect">
                  <a:avLst/>
                </a:prstGeom>
                <a:noFill/>
              </p:spPr>
              <p:txBody>
                <a:bodyPr wrap="square" rtlCol="0">
                  <a:spAutoFit/>
                </a:bodyPr>
                <a:lstStyle/>
                <a:p>
                  <a:r>
                    <a:rPr lang="en-US" altLang="ja-JP" sz="1600" b="1" i="1" dirty="0" err="1" smtClean="0">
                      <a:solidFill>
                        <a:schemeClr val="tx1">
                          <a:lumMod val="65000"/>
                          <a:lumOff val="35000"/>
                        </a:schemeClr>
                      </a:solidFill>
                    </a:rPr>
                    <a:t>k</a:t>
                  </a:r>
                  <a:r>
                    <a:rPr lang="en-US" altLang="ja-JP" sz="1600" baseline="-25000" dirty="0" err="1" smtClean="0">
                      <a:solidFill>
                        <a:schemeClr val="tx1">
                          <a:lumMod val="65000"/>
                          <a:lumOff val="35000"/>
                        </a:schemeClr>
                      </a:solidFill>
                    </a:rPr>
                    <a:t>s</a:t>
                  </a:r>
                  <a:endParaRPr lang="en-US" altLang="ja-JP" sz="1600" baseline="-25000" dirty="0" smtClean="0">
                    <a:solidFill>
                      <a:schemeClr val="tx1">
                        <a:lumMod val="65000"/>
                        <a:lumOff val="35000"/>
                      </a:schemeClr>
                    </a:solidFill>
                  </a:endParaRPr>
                </a:p>
              </p:txBody>
            </p:sp>
            <p:sp>
              <p:nvSpPr>
                <p:cNvPr id="55" name="月 54"/>
                <p:cNvSpPr/>
                <p:nvPr/>
              </p:nvSpPr>
              <p:spPr>
                <a:xfrm rot="12403203">
                  <a:off x="2062630" y="5012654"/>
                  <a:ext cx="288032" cy="844226"/>
                </a:xfrm>
                <a:prstGeom prst="moon">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6" name="テキスト ボックス 55"/>
                <p:cNvSpPr txBox="1"/>
                <p:nvPr/>
              </p:nvSpPr>
              <p:spPr>
                <a:xfrm>
                  <a:off x="1757023" y="5786200"/>
                  <a:ext cx="1226878" cy="584775"/>
                </a:xfrm>
                <a:prstGeom prst="rect">
                  <a:avLst/>
                </a:prstGeom>
                <a:noFill/>
              </p:spPr>
              <p:txBody>
                <a:bodyPr wrap="square" rtlCol="0">
                  <a:spAutoFit/>
                </a:bodyPr>
                <a:lstStyle/>
                <a:p>
                  <a:r>
                    <a:rPr lang="en-US" altLang="ja-JP" sz="1600" dirty="0" smtClean="0">
                      <a:solidFill>
                        <a:schemeClr val="tx1">
                          <a:lumMod val="65000"/>
                          <a:lumOff val="35000"/>
                        </a:schemeClr>
                      </a:solidFill>
                    </a:rPr>
                    <a:t>Collection</a:t>
                  </a:r>
                </a:p>
                <a:p>
                  <a:r>
                    <a:rPr lang="en-US" altLang="ja-JP" sz="1600" dirty="0" smtClean="0">
                      <a:solidFill>
                        <a:schemeClr val="tx1">
                          <a:lumMod val="65000"/>
                          <a:lumOff val="35000"/>
                        </a:schemeClr>
                      </a:solidFill>
                    </a:rPr>
                    <a:t>optics</a:t>
                  </a:r>
                </a:p>
              </p:txBody>
            </p:sp>
            <p:sp>
              <p:nvSpPr>
                <p:cNvPr id="57" name="正方形/長方形 56"/>
                <p:cNvSpPr/>
                <p:nvPr/>
              </p:nvSpPr>
              <p:spPr>
                <a:xfrm>
                  <a:off x="0" y="3650850"/>
                  <a:ext cx="3131840" cy="3072929"/>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8" name="テキスト ボックス 57"/>
                <p:cNvSpPr txBox="1"/>
                <p:nvPr/>
              </p:nvSpPr>
              <p:spPr>
                <a:xfrm>
                  <a:off x="60196" y="6403168"/>
                  <a:ext cx="2427669" cy="338554"/>
                </a:xfrm>
                <a:prstGeom prst="rect">
                  <a:avLst/>
                </a:prstGeom>
                <a:noFill/>
              </p:spPr>
              <p:txBody>
                <a:bodyPr wrap="square" rtlCol="0">
                  <a:spAutoFit/>
                </a:bodyPr>
                <a:lstStyle/>
                <a:p>
                  <a:r>
                    <a:rPr lang="en-US" altLang="ja-JP" sz="1600" dirty="0" smtClean="0">
                      <a:solidFill>
                        <a:srgbClr val="0000FF"/>
                      </a:solidFill>
                    </a:rPr>
                    <a:t>TST-2 TS system</a:t>
                  </a:r>
                  <a:endParaRPr lang="en-US" altLang="ja-JP" sz="1600" dirty="0" smtClean="0">
                    <a:solidFill>
                      <a:srgbClr val="0000FF"/>
                    </a:solidFill>
                  </a:endParaRPr>
                </a:p>
              </p:txBody>
            </p:sp>
          </p:grpSp>
        </p:grpSp>
      </p:grpSp>
      <p:pic>
        <p:nvPicPr>
          <p:cNvPr id="59" name="図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377" y="3484231"/>
            <a:ext cx="4949103" cy="2321034"/>
          </a:xfrm>
          <a:prstGeom prst="rect">
            <a:avLst/>
          </a:prstGeom>
        </p:spPr>
      </p:pic>
      <p:sp>
        <p:nvSpPr>
          <p:cNvPr id="60" name="テキスト ボックス 59"/>
          <p:cNvSpPr txBox="1"/>
          <p:nvPr/>
        </p:nvSpPr>
        <p:spPr>
          <a:xfrm>
            <a:off x="5734231" y="2996952"/>
            <a:ext cx="1916236" cy="400110"/>
          </a:xfrm>
          <a:prstGeom prst="rect">
            <a:avLst/>
          </a:prstGeom>
          <a:noFill/>
        </p:spPr>
        <p:txBody>
          <a:bodyPr wrap="square" rtlCol="0">
            <a:spAutoFit/>
          </a:bodyPr>
          <a:lstStyle/>
          <a:p>
            <a:r>
              <a:rPr lang="en-US" altLang="ja-JP" dirty="0" err="1" smtClean="0"/>
              <a:t>Maxwellian</a:t>
            </a:r>
            <a:r>
              <a:rPr lang="en-US" altLang="ja-JP" dirty="0" smtClean="0"/>
              <a:t> </a:t>
            </a:r>
            <a:r>
              <a:rPr lang="en-US" altLang="ja-JP" dirty="0" smtClean="0"/>
              <a:t>fits</a:t>
            </a:r>
            <a:endParaRPr lang="en-US" altLang="ja-JP" dirty="0" smtClean="0"/>
          </a:p>
        </p:txBody>
      </p:sp>
      <p:sp>
        <p:nvSpPr>
          <p:cNvPr id="3" name="正方形/長方形 2"/>
          <p:cNvSpPr/>
          <p:nvPr/>
        </p:nvSpPr>
        <p:spPr>
          <a:xfrm>
            <a:off x="4280451" y="5909210"/>
            <a:ext cx="4406349" cy="400110"/>
          </a:xfrm>
          <a:prstGeom prst="rect">
            <a:avLst/>
          </a:prstGeom>
        </p:spPr>
        <p:txBody>
          <a:bodyPr wrap="square">
            <a:spAutoFit/>
          </a:bodyPr>
          <a:lstStyle/>
          <a:p>
            <a:r>
              <a:rPr lang="en-US" altLang="ja-JP" dirty="0">
                <a:solidFill>
                  <a:srgbClr val="0000FF"/>
                </a:solidFill>
              </a:rPr>
              <a:t>Significant anisotropy was not </a:t>
            </a:r>
            <a:r>
              <a:rPr lang="en-US" altLang="ja-JP" dirty="0" smtClean="0">
                <a:solidFill>
                  <a:srgbClr val="0000FF"/>
                </a:solidFill>
              </a:rPr>
              <a:t>found</a:t>
            </a:r>
            <a:endParaRPr lang="ja-JP" altLang="en-US" dirty="0">
              <a:solidFill>
                <a:srgbClr val="0000FF"/>
              </a:solidFill>
            </a:endParaRPr>
          </a:p>
        </p:txBody>
      </p:sp>
      <p:sp>
        <p:nvSpPr>
          <p:cNvPr id="6" name="正方形/長方形 5"/>
          <p:cNvSpPr/>
          <p:nvPr/>
        </p:nvSpPr>
        <p:spPr>
          <a:xfrm>
            <a:off x="4427984" y="3645024"/>
            <a:ext cx="511679" cy="369332"/>
          </a:xfrm>
          <a:prstGeom prst="rect">
            <a:avLst/>
          </a:prstGeom>
        </p:spPr>
        <p:txBody>
          <a:bodyPr wrap="none">
            <a:spAutoFit/>
          </a:bodyPr>
          <a:lstStyle/>
          <a:p>
            <a:r>
              <a:rPr lang="en-US" altLang="ja-JP" sz="1800" i="1" kern="0" dirty="0" err="1" smtClean="0">
                <a:solidFill>
                  <a:srgbClr val="FF0000"/>
                </a:solidFill>
                <a:latin typeface="Arial" panose="020B0604020202020204" pitchFamily="34" charset="0"/>
                <a:cs typeface="Arial" panose="020B0604020202020204" pitchFamily="34" charset="0"/>
              </a:rPr>
              <a:t>T</a:t>
            </a:r>
            <a:r>
              <a:rPr lang="en-US" altLang="ja-JP" sz="1800" kern="0" baseline="-25000" dirty="0" err="1" smtClean="0">
                <a:solidFill>
                  <a:srgbClr val="FF0000"/>
                </a:solidFill>
                <a:latin typeface="Arial" panose="020B0604020202020204" pitchFamily="34" charset="0"/>
                <a:cs typeface="Arial" panose="020B0604020202020204" pitchFamily="34" charset="0"/>
              </a:rPr>
              <a:t>e</a:t>
            </a:r>
            <a:r>
              <a:rPr lang="en-US" altLang="ja-JP" sz="1800" kern="0" baseline="-25000" dirty="0" smtClean="0">
                <a:solidFill>
                  <a:srgbClr val="FF0000"/>
                </a:solidFill>
                <a:latin typeface="Arial" panose="020B0604020202020204" pitchFamily="34" charset="0"/>
                <a:cs typeface="Arial" panose="020B0604020202020204" pitchFamily="34" charset="0"/>
                <a:sym typeface="Symbol"/>
              </a:rPr>
              <a:t></a:t>
            </a:r>
            <a:endParaRPr lang="ja-JP" altLang="en-US" sz="1800" dirty="0">
              <a:solidFill>
                <a:srgbClr val="FF0000"/>
              </a:solidFill>
            </a:endParaRPr>
          </a:p>
        </p:txBody>
      </p:sp>
      <p:sp>
        <p:nvSpPr>
          <p:cNvPr id="61" name="正方形/長方形 60"/>
          <p:cNvSpPr/>
          <p:nvPr/>
        </p:nvSpPr>
        <p:spPr>
          <a:xfrm>
            <a:off x="6804248" y="3645024"/>
            <a:ext cx="490840" cy="369332"/>
          </a:xfrm>
          <a:prstGeom prst="rect">
            <a:avLst/>
          </a:prstGeom>
        </p:spPr>
        <p:txBody>
          <a:bodyPr wrap="none">
            <a:spAutoFit/>
          </a:bodyPr>
          <a:lstStyle/>
          <a:p>
            <a:r>
              <a:rPr lang="en-US" altLang="ja-JP" sz="1800" i="1" kern="0" dirty="0" err="1" smtClean="0">
                <a:solidFill>
                  <a:srgbClr val="CC00CC"/>
                </a:solidFill>
                <a:latin typeface="Arial" panose="020B0604020202020204" pitchFamily="34" charset="0"/>
                <a:cs typeface="Arial" panose="020B0604020202020204" pitchFamily="34" charset="0"/>
              </a:rPr>
              <a:t>T</a:t>
            </a:r>
            <a:r>
              <a:rPr lang="en-US" altLang="ja-JP" sz="1800" kern="0" baseline="-25000" dirty="0" err="1" smtClean="0">
                <a:solidFill>
                  <a:srgbClr val="CC00CC"/>
                </a:solidFill>
                <a:latin typeface="Arial" panose="020B0604020202020204" pitchFamily="34" charset="0"/>
                <a:cs typeface="Arial" panose="020B0604020202020204" pitchFamily="34" charset="0"/>
              </a:rPr>
              <a:t>e</a:t>
            </a:r>
            <a:r>
              <a:rPr lang="en-US" altLang="ja-JP" sz="1800" kern="0" baseline="-25000" dirty="0" smtClean="0">
                <a:solidFill>
                  <a:srgbClr val="CC00CC"/>
                </a:solidFill>
                <a:latin typeface="Arial" panose="020B0604020202020204" pitchFamily="34" charset="0"/>
                <a:cs typeface="Arial" panose="020B0604020202020204" pitchFamily="34" charset="0"/>
              </a:rPr>
              <a:t>||</a:t>
            </a:r>
            <a:endParaRPr lang="ja-JP" altLang="en-US" sz="1800" dirty="0">
              <a:solidFill>
                <a:srgbClr val="CC00CC"/>
              </a:solidFill>
            </a:endParaRPr>
          </a:p>
        </p:txBody>
      </p:sp>
      <p:grpSp>
        <p:nvGrpSpPr>
          <p:cNvPr id="9" name="グループ化 8"/>
          <p:cNvGrpSpPr/>
          <p:nvPr/>
        </p:nvGrpSpPr>
        <p:grpSpPr>
          <a:xfrm>
            <a:off x="5734232" y="1366168"/>
            <a:ext cx="1916236" cy="1414760"/>
            <a:chOff x="5734232" y="1366168"/>
            <a:chExt cx="1916236" cy="1414760"/>
          </a:xfrm>
        </p:grpSpPr>
        <p:sp>
          <p:nvSpPr>
            <p:cNvPr id="7" name="Rectangle 1"/>
            <p:cNvSpPr>
              <a:spLocks noChangeArrowheads="1"/>
            </p:cNvSpPr>
            <p:nvPr/>
          </p:nvSpPr>
          <p:spPr bwMode="auto">
            <a:xfrm>
              <a:off x="5734232" y="1580599"/>
              <a:ext cx="19162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ja-JP" sz="1800" i="1" dirty="0">
                  <a:latin typeface="Arial" panose="020B0604020202020204" pitchFamily="34" charset="0"/>
                  <a:ea typeface="ＭＳ Ｐゴシック" pitchFamily="50" charset="-128"/>
                  <a:cs typeface="Arial" panose="020B0604020202020204" pitchFamily="34" charset="0"/>
                </a:rPr>
                <a:t>n</a:t>
              </a:r>
              <a:r>
                <a:rPr lang="en-US" altLang="ja-JP" sz="1800" baseline="-25000" dirty="0">
                  <a:latin typeface="Arial" panose="020B0604020202020204" pitchFamily="34" charset="0"/>
                  <a:ea typeface="ＭＳ Ｐゴシック" pitchFamily="50" charset="-128"/>
                  <a:cs typeface="Arial" panose="020B0604020202020204" pitchFamily="34" charset="0"/>
                </a:rPr>
                <a:t>e</a:t>
              </a:r>
              <a:r>
                <a:rPr lang="en-US" altLang="ja-JP" sz="1800" dirty="0">
                  <a:latin typeface="Arial" panose="020B0604020202020204" pitchFamily="34" charset="0"/>
                  <a:ea typeface="ＭＳ Ｐゴシック" pitchFamily="50" charset="-128"/>
                  <a:cs typeface="Arial" panose="020B0604020202020204" pitchFamily="34" charset="0"/>
                </a:rPr>
                <a:t> = 3 x 10</a:t>
              </a:r>
              <a:r>
                <a:rPr lang="en-US" altLang="ja-JP" sz="1800" baseline="30000" dirty="0">
                  <a:latin typeface="Arial" panose="020B0604020202020204" pitchFamily="34" charset="0"/>
                  <a:ea typeface="ＭＳ Ｐゴシック" pitchFamily="50" charset="-128"/>
                  <a:cs typeface="Arial" panose="020B0604020202020204" pitchFamily="34" charset="0"/>
                </a:rPr>
                <a:t>17</a:t>
              </a:r>
              <a:r>
                <a:rPr lang="en-US" altLang="ja-JP" sz="1800" dirty="0">
                  <a:latin typeface="Arial" panose="020B0604020202020204" pitchFamily="34" charset="0"/>
                  <a:ea typeface="ＭＳ Ｐゴシック" pitchFamily="50" charset="-128"/>
                  <a:cs typeface="Arial" panose="020B0604020202020204" pitchFamily="34" charset="0"/>
                </a:rPr>
                <a:t> m</a:t>
              </a:r>
              <a:r>
                <a:rPr lang="en-US" altLang="ja-JP" sz="1800" baseline="30000" dirty="0">
                  <a:latin typeface="Arial" panose="020B0604020202020204" pitchFamily="34" charset="0"/>
                  <a:ea typeface="ＭＳ Ｐゴシック" pitchFamily="50" charset="-128"/>
                  <a:cs typeface="Arial" panose="020B0604020202020204" pitchFamily="34" charset="0"/>
                </a:rPr>
                <a:t>-3</a:t>
              </a:r>
              <a:r>
                <a:rPr lang="ja-JP" altLang="ja-JP" sz="1800" dirty="0">
                  <a:latin typeface="Arial" pitchFamily="34" charset="0"/>
                  <a:ea typeface="ＭＳ Ｐゴシック" pitchFamily="50"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1"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P</a:t>
              </a:r>
              <a:r>
                <a:rPr kumimoji="1" lang="en-US" altLang="ja-JP" sz="1800" b="0" i="0" u="none" strike="noStrike" cap="none" normalizeH="0" baseline="-2500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RF</a:t>
              </a:r>
              <a:r>
                <a:rPr kumimoji="1" lang="en-US"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 = </a:t>
              </a:r>
              <a:r>
                <a:rPr kumimoji="1" lang="ja-JP"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70 kW</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1" u="none" strike="noStrike" cap="none" normalizeH="0" baseline="0" dirty="0" err="1"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B</a:t>
              </a:r>
              <a:r>
                <a:rPr kumimoji="1" lang="en-US" altLang="ja-JP" sz="1800" b="0" i="0" u="none" strike="noStrike" cap="none" normalizeH="0" baseline="-25000" dirty="0" err="1"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t</a:t>
              </a:r>
              <a:r>
                <a:rPr kumimoji="1" lang="en-US"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 = 0.1 T</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800" b="0" i="1"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I</a:t>
              </a:r>
              <a:r>
                <a:rPr kumimoji="1" lang="ja-JP" altLang="ja-JP" sz="1800" b="0" i="0" u="none" strike="noStrike" cap="none" normalizeH="0" baseline="-2500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p</a:t>
              </a:r>
              <a:r>
                <a:rPr kumimoji="1" lang="en-US"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 = </a:t>
              </a:r>
              <a:r>
                <a:rPr kumimoji="1" lang="ja-JP"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rPr>
                <a:t>15 kA</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p:txBody>
        </p:sp>
        <p:sp>
          <p:nvSpPr>
            <p:cNvPr id="8" name="正方形/長方形 7"/>
            <p:cNvSpPr/>
            <p:nvPr/>
          </p:nvSpPr>
          <p:spPr>
            <a:xfrm>
              <a:off x="5762228" y="1366168"/>
              <a:ext cx="312906" cy="369332"/>
            </a:xfrm>
            <a:prstGeom prst="rect">
              <a:avLst/>
            </a:prstGeom>
          </p:spPr>
          <p:txBody>
            <a:bodyPr wrap="none">
              <a:spAutoFit/>
            </a:bodyPr>
            <a:lstStyle/>
            <a:p>
              <a:r>
                <a:rPr lang="en-US" altLang="ja-JP" sz="1800" dirty="0" smtClean="0">
                  <a:latin typeface="Arial" panose="020B0604020202020204" pitchFamily="34" charset="0"/>
                  <a:ea typeface="ＭＳ Ｐゴシック" pitchFamily="50" charset="-128"/>
                  <a:cs typeface="Arial" panose="020B0604020202020204" pitchFamily="34" charset="0"/>
                </a:rPr>
                <a:t>_</a:t>
              </a:r>
              <a:endParaRPr lang="ja-JP" altLang="en-US" sz="1800" dirty="0"/>
            </a:p>
          </p:txBody>
        </p:sp>
      </p:grpSp>
    </p:spTree>
    <p:extLst>
      <p:ext uri="{BB962C8B-B14F-4D97-AF65-F5344CB8AC3E}">
        <p14:creationId xmlns:p14="http://schemas.microsoft.com/office/powerpoint/2010/main" val="1589505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a:spLocks noChangeArrowheads="1"/>
          </p:cNvSpPr>
          <p:nvPr/>
        </p:nvSpPr>
        <p:spPr bwMode="auto">
          <a:xfrm>
            <a:off x="7450199" y="6475023"/>
            <a:ext cx="1148649"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H. </a:t>
            </a:r>
            <a:r>
              <a:rPr lang="en-US" altLang="ja-JP" sz="1600" dirty="0" err="1">
                <a:solidFill>
                  <a:srgbClr val="000000"/>
                </a:solidFill>
                <a:latin typeface="Arial" pitchFamily="34" charset="0"/>
                <a:cs typeface="Arial" pitchFamily="34" charset="0"/>
              </a:rPr>
              <a:t>Togashi</a:t>
            </a:r>
            <a:endParaRPr lang="ja-JP" altLang="en-US" sz="1600" dirty="0">
              <a:solidFill>
                <a:srgbClr val="000000"/>
              </a:solidFill>
              <a:latin typeface="Arial" pitchFamily="34" charset="0"/>
              <a:cs typeface="Arial" pitchFamily="34" charset="0"/>
            </a:endParaRPr>
          </a:p>
        </p:txBody>
      </p:sp>
      <p:sp>
        <p:nvSpPr>
          <p:cNvPr id="11" name="Rectangle 3"/>
          <p:cNvSpPr txBox="1">
            <a:spLocks noChangeArrowheads="1"/>
          </p:cNvSpPr>
          <p:nvPr/>
        </p:nvSpPr>
        <p:spPr bwMode="auto">
          <a:xfrm>
            <a:off x="0" y="44630"/>
            <a:ext cx="9144000" cy="936625"/>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749"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501"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7025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7000"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i="1" kern="0" dirty="0" err="1" smtClean="0">
                <a:latin typeface="Arial" panose="020B0604020202020204" pitchFamily="34" charset="0"/>
                <a:cs typeface="Arial" panose="020B0604020202020204" pitchFamily="34" charset="0"/>
              </a:rPr>
              <a:t>T</a:t>
            </a:r>
            <a:r>
              <a:rPr lang="en-US" altLang="ja-JP" kern="0" baseline="-25000" dirty="0" err="1" smtClean="0">
                <a:latin typeface="Arial" panose="020B0604020202020204" pitchFamily="34" charset="0"/>
                <a:cs typeface="Arial" panose="020B0604020202020204" pitchFamily="34" charset="0"/>
              </a:rPr>
              <a:t>e</a:t>
            </a:r>
            <a:r>
              <a:rPr lang="en-US" altLang="ja-JP" kern="0" dirty="0" smtClean="0">
                <a:latin typeface="Arial" panose="020B0604020202020204" pitchFamily="34" charset="0"/>
                <a:cs typeface="Arial" panose="020B0604020202020204" pitchFamily="34" charset="0"/>
              </a:rPr>
              <a:t> </a:t>
            </a:r>
            <a:r>
              <a:rPr lang="en-US" altLang="ja-JP" kern="0" dirty="0">
                <a:latin typeface="Arial" panose="020B0604020202020204" pitchFamily="34" charset="0"/>
                <a:cs typeface="Arial" panose="020B0604020202020204" pitchFamily="34" charset="0"/>
              </a:rPr>
              <a:t>and </a:t>
            </a:r>
            <a:r>
              <a:rPr lang="en-US" altLang="ja-JP" i="1" kern="0" dirty="0" smtClean="0">
                <a:latin typeface="Arial" panose="020B0604020202020204" pitchFamily="34" charset="0"/>
                <a:cs typeface="Arial" panose="020B0604020202020204" pitchFamily="34" charset="0"/>
              </a:rPr>
              <a:t>n</a:t>
            </a:r>
            <a:r>
              <a:rPr lang="en-US" altLang="ja-JP" kern="0" baseline="-25000" dirty="0" smtClean="0">
                <a:latin typeface="Arial" panose="020B0604020202020204" pitchFamily="34" charset="0"/>
                <a:cs typeface="Arial" panose="020B0604020202020204" pitchFamily="34" charset="0"/>
              </a:rPr>
              <a:t>e </a:t>
            </a:r>
            <a:r>
              <a:rPr lang="en-US" altLang="ja-JP" kern="0" dirty="0" smtClean="0">
                <a:latin typeface="Arial" panose="020B0604020202020204" pitchFamily="34" charset="0"/>
                <a:cs typeface="Arial" panose="020B0604020202020204" pitchFamily="34" charset="0"/>
              </a:rPr>
              <a:t>Profiles Measured by TS</a:t>
            </a:r>
          </a:p>
        </p:txBody>
      </p:sp>
      <p:sp>
        <p:nvSpPr>
          <p:cNvPr id="12" name="Line 7"/>
          <p:cNvSpPr>
            <a:spLocks noChangeShapeType="1"/>
          </p:cNvSpPr>
          <p:nvPr/>
        </p:nvSpPr>
        <p:spPr bwMode="auto">
          <a:xfrm flipV="1">
            <a:off x="457200" y="1052736"/>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3"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28</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4" name="テキスト ボックス 13"/>
          <p:cNvSpPr txBox="1"/>
          <p:nvPr/>
        </p:nvSpPr>
        <p:spPr>
          <a:xfrm>
            <a:off x="467544" y="1221720"/>
            <a:ext cx="8363877" cy="1631216"/>
          </a:xfrm>
          <a:prstGeom prst="rect">
            <a:avLst/>
          </a:prstGeom>
          <a:noFill/>
        </p:spPr>
        <p:txBody>
          <a:bodyPr wrap="square" rtlCol="0">
            <a:spAutoFit/>
          </a:bodyPr>
          <a:lstStyle/>
          <a:p>
            <a:pPr marL="342900" indent="-342900">
              <a:buFont typeface="Arial" panose="020B0604020202020204" pitchFamily="34" charset="0"/>
              <a:buChar char="•"/>
            </a:pPr>
            <a:r>
              <a:rPr lang="en-US" altLang="ja-JP" dirty="0" smtClean="0">
                <a:solidFill>
                  <a:srgbClr val="0000FF"/>
                </a:solidFill>
              </a:rPr>
              <a:t>Profiles measured by Thomson scattering (TS) in TST-2 discharges with </a:t>
            </a:r>
            <a:r>
              <a:rPr lang="en-US" altLang="ja-JP" i="1" dirty="0" err="1" smtClean="0">
                <a:solidFill>
                  <a:srgbClr val="0000FF"/>
                </a:solidFill>
              </a:rPr>
              <a:t>I</a:t>
            </a:r>
            <a:r>
              <a:rPr lang="en-US" altLang="ja-JP" baseline="-25000" dirty="0" err="1" smtClean="0">
                <a:solidFill>
                  <a:srgbClr val="0000FF"/>
                </a:solidFill>
              </a:rPr>
              <a:t>p</a:t>
            </a:r>
            <a:r>
              <a:rPr lang="en-US" altLang="ja-JP" dirty="0" smtClean="0">
                <a:solidFill>
                  <a:srgbClr val="0000FF"/>
                </a:solidFill>
              </a:rPr>
              <a:t> = 5 kA maintained by LHW alone. </a:t>
            </a:r>
            <a:endParaRPr lang="en-US" altLang="ja-JP" sz="1000" dirty="0" smtClean="0">
              <a:solidFill>
                <a:srgbClr val="0000FF"/>
              </a:solidFill>
            </a:endParaRPr>
          </a:p>
          <a:p>
            <a:pPr marL="342900" indent="-342900">
              <a:buFont typeface="Arial" panose="020B0604020202020204" pitchFamily="34" charset="0"/>
              <a:buChar char="•"/>
            </a:pPr>
            <a:r>
              <a:rPr lang="en-US" altLang="ja-JP" dirty="0" smtClean="0">
                <a:solidFill>
                  <a:srgbClr val="0000FF"/>
                </a:solidFill>
              </a:rPr>
              <a:t>Bulk </a:t>
            </a:r>
            <a:r>
              <a:rPr lang="en-US" altLang="ja-JP" i="1" dirty="0" err="1" smtClean="0">
                <a:solidFill>
                  <a:srgbClr val="0000FF"/>
                </a:solidFill>
              </a:rPr>
              <a:t>T</a:t>
            </a:r>
            <a:r>
              <a:rPr lang="en-US" altLang="ja-JP" baseline="-25000" dirty="0" err="1" smtClean="0">
                <a:solidFill>
                  <a:srgbClr val="0000FF"/>
                </a:solidFill>
              </a:rPr>
              <a:t>e</a:t>
            </a:r>
            <a:r>
              <a:rPr lang="en-US" altLang="ja-JP" dirty="0" smtClean="0">
                <a:solidFill>
                  <a:srgbClr val="0000FF"/>
                </a:solidFill>
              </a:rPr>
              <a:t> in the plasma core is low (</a:t>
            </a:r>
            <a:r>
              <a:rPr lang="en-US" altLang="ja-JP" dirty="0">
                <a:solidFill>
                  <a:srgbClr val="0000FF"/>
                </a:solidFill>
              </a:rPr>
              <a:t>hollow </a:t>
            </a:r>
            <a:r>
              <a:rPr lang="en-US" altLang="ja-JP" i="1" dirty="0" err="1">
                <a:solidFill>
                  <a:srgbClr val="0000FF"/>
                </a:solidFill>
              </a:rPr>
              <a:t>T</a:t>
            </a:r>
            <a:r>
              <a:rPr lang="en-US" altLang="ja-JP" baseline="-25000" dirty="0" err="1">
                <a:solidFill>
                  <a:srgbClr val="0000FF"/>
                </a:solidFill>
              </a:rPr>
              <a:t>e</a:t>
            </a:r>
            <a:r>
              <a:rPr lang="en-US" altLang="ja-JP" dirty="0">
                <a:solidFill>
                  <a:srgbClr val="0000FF"/>
                </a:solidFill>
              </a:rPr>
              <a:t> </a:t>
            </a:r>
            <a:r>
              <a:rPr lang="en-US" altLang="ja-JP" dirty="0" smtClean="0">
                <a:solidFill>
                  <a:srgbClr val="0000FF"/>
                </a:solidFill>
              </a:rPr>
              <a:t>profile).  Bulk electron heating by the LHW is limited</a:t>
            </a:r>
            <a:r>
              <a:rPr lang="en-US" altLang="ja-JP" dirty="0" smtClean="0">
                <a:solidFill>
                  <a:srgbClr val="0000FF"/>
                </a:solidFill>
              </a:rPr>
              <a:t>.</a:t>
            </a:r>
            <a:endParaRPr lang="en-US" altLang="ja-JP" sz="1000" dirty="0" smtClean="0">
              <a:solidFill>
                <a:srgbClr val="0000FF"/>
              </a:solidFill>
            </a:endParaRPr>
          </a:p>
          <a:p>
            <a:pPr marL="342900" indent="-342900">
              <a:buFont typeface="Arial" panose="020B0604020202020204" pitchFamily="34" charset="0"/>
              <a:buChar char="•"/>
            </a:pPr>
            <a:r>
              <a:rPr lang="en-US" altLang="ja-JP" i="1" dirty="0" err="1" smtClean="0">
                <a:solidFill>
                  <a:srgbClr val="0000FF"/>
                </a:solidFill>
              </a:rPr>
              <a:t>p</a:t>
            </a:r>
            <a:r>
              <a:rPr lang="en-US" altLang="ja-JP" baseline="-25000" dirty="0" err="1" smtClean="0">
                <a:solidFill>
                  <a:srgbClr val="0000FF"/>
                </a:solidFill>
              </a:rPr>
              <a:t>e</a:t>
            </a:r>
            <a:r>
              <a:rPr lang="en-US" altLang="ja-JP" dirty="0" smtClean="0">
                <a:solidFill>
                  <a:srgbClr val="0000FF"/>
                </a:solidFill>
              </a:rPr>
              <a:t>(TS) &lt;&lt; </a:t>
            </a:r>
            <a:r>
              <a:rPr lang="en-US" altLang="ja-JP" i="1" dirty="0" err="1" smtClean="0">
                <a:solidFill>
                  <a:srgbClr val="0000FF"/>
                </a:solidFill>
              </a:rPr>
              <a:t>p</a:t>
            </a:r>
            <a:r>
              <a:rPr lang="en-US" altLang="ja-JP" baseline="-25000" dirty="0" err="1" smtClean="0">
                <a:solidFill>
                  <a:srgbClr val="0000FF"/>
                </a:solidFill>
              </a:rPr>
              <a:t>MHD</a:t>
            </a:r>
            <a:r>
              <a:rPr lang="en-US" altLang="ja-JP" dirty="0" smtClean="0">
                <a:solidFill>
                  <a:srgbClr val="0000FF"/>
                </a:solidFill>
              </a:rPr>
              <a:t> </a:t>
            </a:r>
            <a:r>
              <a:rPr lang="en-US" altLang="ja-JP" dirty="0" smtClean="0">
                <a:solidFill>
                  <a:srgbClr val="0000FF"/>
                </a:solidFill>
                <a:sym typeface="Symbol"/>
              </a:rPr>
              <a:t></a:t>
            </a:r>
            <a:r>
              <a:rPr lang="en-US" altLang="ja-JP" dirty="0" smtClean="0">
                <a:solidFill>
                  <a:srgbClr val="0000FF"/>
                </a:solidFill>
              </a:rPr>
              <a:t> pressure dominated by energetic electrons.</a:t>
            </a:r>
            <a:endParaRPr lang="en-US" altLang="ja-JP" dirty="0" smtClean="0">
              <a:solidFill>
                <a:srgbClr val="0000FF"/>
              </a:solidFill>
            </a:endParaRPr>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993" y="2698058"/>
            <a:ext cx="3561503" cy="3827286"/>
          </a:xfrm>
          <a:prstGeom prst="rect">
            <a:avLst/>
          </a:prstGeom>
        </p:spPr>
      </p:pic>
      <p:sp>
        <p:nvSpPr>
          <p:cNvPr id="16" name="テキスト ボックス 15"/>
          <p:cNvSpPr txBox="1"/>
          <p:nvPr/>
        </p:nvSpPr>
        <p:spPr>
          <a:xfrm>
            <a:off x="527249" y="3104632"/>
            <a:ext cx="864096" cy="369332"/>
          </a:xfrm>
          <a:prstGeom prst="rect">
            <a:avLst/>
          </a:prstGeom>
          <a:noFill/>
        </p:spPr>
        <p:txBody>
          <a:bodyPr wrap="square" rtlCol="0">
            <a:spAutoFit/>
          </a:bodyPr>
          <a:lstStyle/>
          <a:p>
            <a:r>
              <a:rPr lang="en-US" altLang="ja-JP" sz="1800" dirty="0">
                <a:solidFill>
                  <a:srgbClr val="7030A0"/>
                </a:solidFill>
              </a:rPr>
              <a:t>l</a:t>
            </a:r>
            <a:r>
              <a:rPr lang="en-US" altLang="ja-JP" sz="1800" dirty="0" smtClean="0">
                <a:solidFill>
                  <a:srgbClr val="7030A0"/>
                </a:solidFill>
              </a:rPr>
              <a:t>imiter</a:t>
            </a:r>
          </a:p>
        </p:txBody>
      </p:sp>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44" y="3939484"/>
            <a:ext cx="5073644" cy="2369836"/>
          </a:xfrm>
          <a:prstGeom prst="rect">
            <a:avLst/>
          </a:prstGeom>
        </p:spPr>
      </p:pic>
      <p:sp>
        <p:nvSpPr>
          <p:cNvPr id="18" name="テキスト ボックス 17"/>
          <p:cNvSpPr txBox="1"/>
          <p:nvPr/>
        </p:nvSpPr>
        <p:spPr>
          <a:xfrm>
            <a:off x="2123728" y="3104632"/>
            <a:ext cx="812869" cy="369332"/>
          </a:xfrm>
          <a:prstGeom prst="rect">
            <a:avLst/>
          </a:prstGeom>
          <a:noFill/>
        </p:spPr>
        <p:txBody>
          <a:bodyPr wrap="square" rtlCol="0">
            <a:spAutoFit/>
          </a:bodyPr>
          <a:lstStyle/>
          <a:p>
            <a:r>
              <a:rPr lang="en-US" altLang="ja-JP" sz="1800" dirty="0" smtClean="0">
                <a:solidFill>
                  <a:srgbClr val="00863D"/>
                </a:solidFill>
              </a:rPr>
              <a:t>LCFS</a:t>
            </a:r>
          </a:p>
        </p:txBody>
      </p:sp>
      <p:cxnSp>
        <p:nvCxnSpPr>
          <p:cNvPr id="21" name="直線コネクタ 20"/>
          <p:cNvCxnSpPr/>
          <p:nvPr/>
        </p:nvCxnSpPr>
        <p:spPr>
          <a:xfrm>
            <a:off x="2525611" y="3968728"/>
            <a:ext cx="0" cy="1813998"/>
          </a:xfrm>
          <a:prstGeom prst="line">
            <a:avLst/>
          </a:prstGeom>
          <a:ln w="19050">
            <a:solidFill>
              <a:srgbClr val="00863D"/>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141932" y="3968728"/>
            <a:ext cx="0" cy="1813998"/>
          </a:xfrm>
          <a:prstGeom prst="line">
            <a:avLst/>
          </a:prstGeom>
          <a:ln w="19050">
            <a:solidFill>
              <a:srgbClr val="00863D"/>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521741" y="5461151"/>
            <a:ext cx="1638737" cy="307777"/>
          </a:xfrm>
          <a:prstGeom prst="rect">
            <a:avLst/>
          </a:prstGeom>
          <a:noFill/>
        </p:spPr>
        <p:txBody>
          <a:bodyPr wrap="square" rtlCol="0">
            <a:spAutoFit/>
          </a:bodyPr>
          <a:lstStyle/>
          <a:p>
            <a:r>
              <a:rPr lang="en-US" altLang="ja-JP" sz="1400" dirty="0"/>
              <a:t>m</a:t>
            </a:r>
            <a:r>
              <a:rPr lang="en-US" altLang="ja-JP" sz="1400" dirty="0" smtClean="0"/>
              <a:t>easurement limit</a:t>
            </a:r>
          </a:p>
        </p:txBody>
      </p:sp>
      <p:cxnSp>
        <p:nvCxnSpPr>
          <p:cNvPr id="19" name="直線矢印コネクタ 18"/>
          <p:cNvCxnSpPr/>
          <p:nvPr/>
        </p:nvCxnSpPr>
        <p:spPr>
          <a:xfrm>
            <a:off x="2555776" y="3464672"/>
            <a:ext cx="0" cy="35074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99592" y="3464672"/>
            <a:ext cx="0" cy="35074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131840" y="3104632"/>
            <a:ext cx="864096" cy="369332"/>
          </a:xfrm>
          <a:prstGeom prst="rect">
            <a:avLst/>
          </a:prstGeom>
          <a:noFill/>
        </p:spPr>
        <p:txBody>
          <a:bodyPr wrap="square" rtlCol="0">
            <a:spAutoFit/>
          </a:bodyPr>
          <a:lstStyle/>
          <a:p>
            <a:r>
              <a:rPr lang="en-US" altLang="ja-JP" sz="1800" dirty="0">
                <a:solidFill>
                  <a:srgbClr val="7030A0"/>
                </a:solidFill>
              </a:rPr>
              <a:t>l</a:t>
            </a:r>
            <a:r>
              <a:rPr lang="en-US" altLang="ja-JP" sz="1800" dirty="0" smtClean="0">
                <a:solidFill>
                  <a:srgbClr val="7030A0"/>
                </a:solidFill>
              </a:rPr>
              <a:t>imiter</a:t>
            </a:r>
          </a:p>
        </p:txBody>
      </p:sp>
      <p:sp>
        <p:nvSpPr>
          <p:cNvPr id="26" name="テキスト ボックス 25"/>
          <p:cNvSpPr txBox="1"/>
          <p:nvPr/>
        </p:nvSpPr>
        <p:spPr>
          <a:xfrm>
            <a:off x="4716016" y="3104632"/>
            <a:ext cx="812869" cy="369332"/>
          </a:xfrm>
          <a:prstGeom prst="rect">
            <a:avLst/>
          </a:prstGeom>
          <a:noFill/>
        </p:spPr>
        <p:txBody>
          <a:bodyPr wrap="square" rtlCol="0">
            <a:spAutoFit/>
          </a:bodyPr>
          <a:lstStyle/>
          <a:p>
            <a:r>
              <a:rPr lang="en-US" altLang="ja-JP" sz="1800" dirty="0" smtClean="0">
                <a:solidFill>
                  <a:srgbClr val="00863D"/>
                </a:solidFill>
              </a:rPr>
              <a:t>LCFS</a:t>
            </a:r>
          </a:p>
        </p:txBody>
      </p:sp>
      <p:cxnSp>
        <p:nvCxnSpPr>
          <p:cNvPr id="27" name="直線矢印コネクタ 26"/>
          <p:cNvCxnSpPr/>
          <p:nvPr/>
        </p:nvCxnSpPr>
        <p:spPr>
          <a:xfrm>
            <a:off x="5160367" y="3464672"/>
            <a:ext cx="0" cy="35074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3504183" y="3464672"/>
            <a:ext cx="0" cy="350748"/>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7308304" y="3193231"/>
            <a:ext cx="864339" cy="307777"/>
          </a:xfrm>
          <a:prstGeom prst="rect">
            <a:avLst/>
          </a:prstGeom>
        </p:spPr>
        <p:txBody>
          <a:bodyPr wrap="none">
            <a:spAutoFit/>
          </a:bodyPr>
          <a:lstStyle/>
          <a:p>
            <a:r>
              <a:rPr lang="en-US" altLang="ja-JP" sz="1400" dirty="0" err="1" smtClean="0"/>
              <a:t>I</a:t>
            </a:r>
            <a:r>
              <a:rPr lang="en-US" altLang="ja-JP" sz="1400" baseline="-25000" dirty="0" err="1" smtClean="0"/>
              <a:t>p</a:t>
            </a:r>
            <a:r>
              <a:rPr lang="en-US" altLang="ja-JP" sz="1400" dirty="0" smtClean="0"/>
              <a:t> = 5 kA</a:t>
            </a:r>
            <a:endParaRPr lang="ja-JP" altLang="en-US" sz="1400" dirty="0"/>
          </a:p>
        </p:txBody>
      </p:sp>
    </p:spTree>
    <p:extLst>
      <p:ext uri="{BB962C8B-B14F-4D97-AF65-F5344CB8AC3E}">
        <p14:creationId xmlns:p14="http://schemas.microsoft.com/office/powerpoint/2010/main" val="271472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6138" y="-27384"/>
            <a:ext cx="8424334" cy="954107"/>
          </a:xfrm>
          <a:prstGeom prst="rect">
            <a:avLst/>
          </a:prstGeom>
          <a:noFill/>
        </p:spPr>
        <p:txBody>
          <a:bodyPr wrap="square" rtlCol="0">
            <a:spAutoFit/>
          </a:bodyPr>
          <a:lstStyle/>
          <a:p>
            <a:pPr fontAlgn="auto">
              <a:spcBef>
                <a:spcPts val="0"/>
              </a:spcBef>
              <a:spcAft>
                <a:spcPts val="0"/>
              </a:spcAft>
            </a:pPr>
            <a:r>
              <a:rPr lang="en-US" altLang="ja-JP" sz="2800" dirty="0" smtClean="0">
                <a:solidFill>
                  <a:srgbClr val="FF0000"/>
                </a:solidFill>
                <a:latin typeface="Arial" panose="020B0604020202020204" pitchFamily="34" charset="0"/>
                <a:ea typeface="ＭＳ Ｐゴシック"/>
                <a:cs typeface="Arial" panose="020B0604020202020204" pitchFamily="34" charset="0"/>
              </a:rPr>
              <a:t>Measurements </a:t>
            </a:r>
            <a:r>
              <a:rPr lang="en-US" altLang="ja-JP" sz="2800" dirty="0">
                <a:solidFill>
                  <a:srgbClr val="FF0000"/>
                </a:solidFill>
                <a:latin typeface="Arial" panose="020B0604020202020204" pitchFamily="34" charset="0"/>
                <a:ea typeface="ＭＳ Ｐゴシック"/>
                <a:cs typeface="Arial" panose="020B0604020202020204" pitchFamily="34" charset="0"/>
              </a:rPr>
              <a:t>of </a:t>
            </a:r>
            <a:r>
              <a:rPr lang="en-US" altLang="ja-JP" sz="2800" i="1" dirty="0" err="1" smtClean="0">
                <a:solidFill>
                  <a:srgbClr val="FF0000"/>
                </a:solidFill>
                <a:latin typeface="Arial" panose="020B0604020202020204" pitchFamily="34" charset="0"/>
                <a:ea typeface="ＭＳ Ｐゴシック"/>
                <a:cs typeface="Arial" panose="020B0604020202020204" pitchFamily="34" charset="0"/>
              </a:rPr>
              <a:t>T</a:t>
            </a:r>
            <a:r>
              <a:rPr lang="en-US" altLang="ja-JP" sz="2800" baseline="-25000" dirty="0" err="1" smtClean="0">
                <a:solidFill>
                  <a:srgbClr val="FF0000"/>
                </a:solidFill>
                <a:latin typeface="Arial" panose="020B0604020202020204" pitchFamily="34" charset="0"/>
                <a:ea typeface="ＭＳ Ｐゴシック"/>
                <a:cs typeface="Arial" panose="020B0604020202020204" pitchFamily="34" charset="0"/>
              </a:rPr>
              <a:t>i</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 </a:t>
            </a:r>
            <a:r>
              <a:rPr lang="en-US" altLang="ja-JP" sz="2800" dirty="0">
                <a:solidFill>
                  <a:srgbClr val="FF0000"/>
                </a:solidFill>
                <a:latin typeface="Arial" panose="020B0604020202020204" pitchFamily="34" charset="0"/>
                <a:ea typeface="ＭＳ Ｐゴシック"/>
                <a:cs typeface="Arial" panose="020B0604020202020204" pitchFamily="34" charset="0"/>
              </a:rPr>
              <a:t>and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Flow </a:t>
            </a:r>
            <a:r>
              <a:rPr lang="en-US" altLang="ja-JP" sz="2800" dirty="0">
                <a:solidFill>
                  <a:srgbClr val="FF0000"/>
                </a:solidFill>
                <a:latin typeface="Arial" panose="020B0604020202020204" pitchFamily="34" charset="0"/>
                <a:ea typeface="ＭＳ Ｐゴシック"/>
                <a:cs typeface="Arial" panose="020B0604020202020204" pitchFamily="34" charset="0"/>
              </a:rPr>
              <a:t>in RF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Driven Plasmas</a:t>
            </a:r>
            <a:r>
              <a:rPr lang="ja-JP" altLang="en-US" sz="2800" dirty="0" smtClean="0">
                <a:solidFill>
                  <a:srgbClr val="FF0000"/>
                </a:solidFill>
                <a:latin typeface="Arial" panose="020B0604020202020204" pitchFamily="34" charset="0"/>
                <a:ea typeface="ＭＳ Ｐゴシック"/>
                <a:cs typeface="Arial" panose="020B0604020202020204" pitchFamily="34" charset="0"/>
              </a:rPr>
              <a:t>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in </a:t>
            </a:r>
            <a:r>
              <a:rPr lang="en-US" altLang="ja-JP" sz="2800" dirty="0">
                <a:solidFill>
                  <a:srgbClr val="FF0000"/>
                </a:solidFill>
                <a:latin typeface="Arial" panose="020B0604020202020204" pitchFamily="34" charset="0"/>
                <a:ea typeface="ＭＳ Ｐゴシック"/>
                <a:cs typeface="Arial" panose="020B0604020202020204" pitchFamily="34" charset="0"/>
              </a:rPr>
              <a:t>TST-2 and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LATE</a:t>
            </a:r>
            <a:endParaRPr lang="en-US" altLang="ja-JP" sz="2800" dirty="0">
              <a:solidFill>
                <a:srgbClr val="FF0000"/>
              </a:solidFill>
              <a:latin typeface="Arial" panose="020B0604020202020204" pitchFamily="34" charset="0"/>
              <a:ea typeface="ＭＳ Ｐゴシック"/>
              <a:cs typeface="Arial" panose="020B0604020202020204" pitchFamily="34" charset="0"/>
            </a:endParaRPr>
          </a:p>
        </p:txBody>
      </p:sp>
      <p:sp>
        <p:nvSpPr>
          <p:cNvPr id="5" name="テキスト ボックス 4"/>
          <p:cNvSpPr txBox="1"/>
          <p:nvPr/>
        </p:nvSpPr>
        <p:spPr>
          <a:xfrm>
            <a:off x="3889505" y="6525344"/>
            <a:ext cx="4726871" cy="307777"/>
          </a:xfrm>
          <a:prstGeom prst="rect">
            <a:avLst/>
          </a:prstGeom>
          <a:noFill/>
        </p:spPr>
        <p:txBody>
          <a:bodyPr wrap="none" rtlCol="0">
            <a:spAutoFit/>
          </a:bodyPr>
          <a:lstStyle/>
          <a:p>
            <a:pPr fontAlgn="auto">
              <a:spcBef>
                <a:spcPts val="0"/>
              </a:spcBef>
              <a:spcAft>
                <a:spcPts val="0"/>
              </a:spcAft>
            </a:pPr>
            <a:r>
              <a:rPr lang="en-US" altLang="ja-JP" sz="1400" dirty="0" smtClean="0">
                <a:solidFill>
                  <a:prstClr val="black"/>
                </a:solidFill>
                <a:latin typeface="Arial" panose="020B0604020202020204" pitchFamily="34" charset="0"/>
                <a:ea typeface="ＭＳ Ｐゴシック"/>
                <a:cs typeface="Arial" panose="020B0604020202020204" pitchFamily="34" charset="0"/>
              </a:rPr>
              <a:t>S. </a:t>
            </a:r>
            <a:r>
              <a:rPr lang="en-US" altLang="ja-JP" sz="1400" dirty="0" err="1" smtClean="0">
                <a:solidFill>
                  <a:prstClr val="black"/>
                </a:solidFill>
                <a:latin typeface="Arial" panose="020B0604020202020204" pitchFamily="34" charset="0"/>
                <a:ea typeface="ＭＳ Ｐゴシック"/>
                <a:cs typeface="Arial" panose="020B0604020202020204" pitchFamily="34" charset="0"/>
              </a:rPr>
              <a:t>Tsuda</a:t>
            </a:r>
            <a:r>
              <a:rPr lang="en-US" altLang="ja-JP" sz="1400" dirty="0" smtClean="0">
                <a:solidFill>
                  <a:prstClr val="black"/>
                </a:solidFill>
                <a:latin typeface="Arial" panose="020B0604020202020204" pitchFamily="34" charset="0"/>
                <a:ea typeface="ＭＳ Ｐゴシック"/>
                <a:cs typeface="Arial" panose="020B0604020202020204" pitchFamily="34" charset="0"/>
              </a:rPr>
              <a:t>, et al., Plasma Fusion Res. 10, 1202064 (2015).</a:t>
            </a:r>
            <a:endParaRPr lang="ja-JP" altLang="en-US" sz="1400" dirty="0">
              <a:solidFill>
                <a:prstClr val="black"/>
              </a:solidFill>
              <a:latin typeface="Arial" panose="020B0604020202020204" pitchFamily="34" charset="0"/>
              <a:ea typeface="ＭＳ Ｐゴシック"/>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904" y="982476"/>
            <a:ext cx="4617789" cy="28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405" y="3933056"/>
            <a:ext cx="2441054" cy="198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図 43"/>
          <p:cNvPicPr>
            <a:picLocks noChangeAspect="1" noChangeArrowheads="1"/>
          </p:cNvPicPr>
          <p:nvPr/>
        </p:nvPicPr>
        <p:blipFill>
          <a:blip r:embed="rId4">
            <a:extLst>
              <a:ext uri="{28A0092B-C50C-407E-A947-70E740481C1C}">
                <a14:useLocalDpi xmlns:a14="http://schemas.microsoft.com/office/drawing/2010/main" val="0"/>
              </a:ext>
            </a:extLst>
          </a:blip>
          <a:srcRect l="10197" r="8218"/>
          <a:stretch>
            <a:fillRect/>
          </a:stretch>
        </p:blipFill>
        <p:spPr bwMode="auto">
          <a:xfrm>
            <a:off x="216280" y="3116305"/>
            <a:ext cx="2035800" cy="153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7030" y="2977284"/>
            <a:ext cx="1535674" cy="16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620719" y="5445224"/>
            <a:ext cx="3534291" cy="646331"/>
          </a:xfrm>
          <a:prstGeom prst="rect">
            <a:avLst/>
          </a:prstGeom>
          <a:noFill/>
        </p:spPr>
        <p:txBody>
          <a:bodyPr wrap="square" rtlCol="0">
            <a:spAutoFit/>
          </a:bodyPr>
          <a:lstStyle/>
          <a:p>
            <a:pPr fontAlgn="auto">
              <a:spcBef>
                <a:spcPts val="0"/>
              </a:spcBef>
              <a:spcAft>
                <a:spcPts val="0"/>
              </a:spcAft>
            </a:pPr>
            <a:r>
              <a:rPr lang="en-US" altLang="ja-JP" sz="1800" dirty="0" smtClean="0">
                <a:solidFill>
                  <a:srgbClr val="0000FF"/>
                </a:solidFill>
                <a:latin typeface="Arial" panose="020B0604020202020204" pitchFamily="34" charset="0"/>
                <a:ea typeface="ＭＳ Ｐゴシック"/>
                <a:cs typeface="Arial" panose="020B0604020202020204" pitchFamily="34" charset="0"/>
              </a:rPr>
              <a:t>Typical errors </a:t>
            </a:r>
            <a:r>
              <a:rPr lang="en-US" altLang="ja-JP" sz="1800" dirty="0">
                <a:solidFill>
                  <a:srgbClr val="0000FF"/>
                </a:solidFill>
                <a:latin typeface="Arial" panose="020B0604020202020204" pitchFamily="34" charset="0"/>
                <a:ea typeface="ＭＳ Ｐゴシック"/>
                <a:cs typeface="Arial" panose="020B0604020202020204" pitchFamily="34" charset="0"/>
              </a:rPr>
              <a:t>of </a:t>
            </a:r>
            <a:r>
              <a:rPr lang="en-US" altLang="ja-JP" sz="1800" i="1" dirty="0" err="1" smtClean="0">
                <a:solidFill>
                  <a:srgbClr val="0000FF"/>
                </a:solidFill>
                <a:latin typeface="Arial" panose="020B0604020202020204" pitchFamily="34" charset="0"/>
                <a:ea typeface="ＭＳ Ｐゴシック"/>
                <a:cs typeface="Arial" panose="020B0604020202020204" pitchFamily="34" charset="0"/>
              </a:rPr>
              <a:t>T</a:t>
            </a:r>
            <a:r>
              <a:rPr lang="en-US" altLang="ja-JP" sz="1800" baseline="-25000" dirty="0" err="1" smtClean="0">
                <a:solidFill>
                  <a:srgbClr val="0000FF"/>
                </a:solidFill>
                <a:latin typeface="Arial" panose="020B0604020202020204" pitchFamily="34" charset="0"/>
                <a:ea typeface="ＭＳ Ｐゴシック"/>
                <a:cs typeface="Arial" panose="020B0604020202020204" pitchFamily="34" charset="0"/>
              </a:rPr>
              <a:t>i</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 and </a:t>
            </a:r>
            <a:r>
              <a:rPr lang="en-US" altLang="ja-JP" sz="1800" dirty="0">
                <a:solidFill>
                  <a:srgbClr val="0000FF"/>
                </a:solidFill>
                <a:latin typeface="Arial" panose="020B0604020202020204" pitchFamily="34" charset="0"/>
                <a:ea typeface="ＭＳ Ｐゴシック"/>
                <a:cs typeface="Arial" panose="020B0604020202020204" pitchFamily="34" charset="0"/>
              </a:rPr>
              <a:t>flow </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are </a:t>
            </a:r>
            <a:r>
              <a:rPr lang="en-US" altLang="ja-JP" sz="1800" dirty="0" err="1">
                <a:solidFill>
                  <a:srgbClr val="0000FF"/>
                </a:solidFill>
                <a:latin typeface="Symbol" panose="05050102010706020507" pitchFamily="18" charset="2"/>
                <a:ea typeface="ＭＳ Ｐゴシック"/>
                <a:cs typeface="Arial" panose="020B0604020202020204" pitchFamily="34" charset="0"/>
              </a:rPr>
              <a:t>D</a:t>
            </a:r>
            <a:r>
              <a:rPr lang="en-US" altLang="ja-JP" sz="1800" i="1" dirty="0" err="1">
                <a:solidFill>
                  <a:srgbClr val="0000FF"/>
                </a:solidFill>
                <a:latin typeface="Arial" panose="020B0604020202020204" pitchFamily="34" charset="0"/>
                <a:ea typeface="ＭＳ Ｐゴシック"/>
                <a:cs typeface="Arial" panose="020B0604020202020204" pitchFamily="34" charset="0"/>
              </a:rPr>
              <a:t>T</a:t>
            </a:r>
            <a:r>
              <a:rPr lang="en-US" altLang="ja-JP" sz="1800" baseline="-25000" dirty="0" err="1">
                <a:solidFill>
                  <a:srgbClr val="0000FF"/>
                </a:solidFill>
                <a:latin typeface="Arial" panose="020B0604020202020204" pitchFamily="34" charset="0"/>
                <a:ea typeface="ＭＳ Ｐゴシック"/>
                <a:cs typeface="Arial" panose="020B0604020202020204" pitchFamily="34" charset="0"/>
              </a:rPr>
              <a:t>i</a:t>
            </a:r>
            <a:r>
              <a:rPr lang="en-US" altLang="ja-JP" sz="1800" dirty="0">
                <a:solidFill>
                  <a:srgbClr val="0000FF"/>
                </a:solidFill>
                <a:latin typeface="Arial" panose="020B0604020202020204" pitchFamily="34" charset="0"/>
                <a:ea typeface="ＭＳ Ｐゴシック"/>
                <a:cs typeface="Arial" panose="020B0604020202020204" pitchFamily="34" charset="0"/>
              </a:rPr>
              <a:t> ~2 eV and </a:t>
            </a:r>
            <a:r>
              <a:rPr lang="en-US" altLang="ja-JP" sz="1800" dirty="0">
                <a:solidFill>
                  <a:srgbClr val="0000FF"/>
                </a:solidFill>
                <a:latin typeface="Symbol" panose="05050102010706020507" pitchFamily="18" charset="2"/>
                <a:ea typeface="ＭＳ Ｐゴシック"/>
                <a:cs typeface="Arial" panose="020B0604020202020204" pitchFamily="34" charset="0"/>
              </a:rPr>
              <a:t>D</a:t>
            </a:r>
            <a:r>
              <a:rPr lang="en-US" altLang="ja-JP" sz="1800" i="1" dirty="0">
                <a:solidFill>
                  <a:srgbClr val="0000FF"/>
                </a:solidFill>
                <a:latin typeface="Arial" panose="020B0604020202020204" pitchFamily="34" charset="0"/>
                <a:ea typeface="ＭＳ Ｐゴシック"/>
                <a:cs typeface="Arial" panose="020B0604020202020204" pitchFamily="34" charset="0"/>
              </a:rPr>
              <a:t>V</a:t>
            </a:r>
            <a:r>
              <a:rPr lang="en-US" altLang="ja-JP" sz="1800" dirty="0">
                <a:solidFill>
                  <a:srgbClr val="0000FF"/>
                </a:solidFill>
                <a:latin typeface="Arial" panose="020B0604020202020204" pitchFamily="34" charset="0"/>
                <a:ea typeface="ＭＳ Ｐゴシック"/>
                <a:cs typeface="Arial" panose="020B0604020202020204" pitchFamily="34" charset="0"/>
              </a:rPr>
              <a:t> &lt;1 </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km/s.</a:t>
            </a:r>
          </a:p>
        </p:txBody>
      </p:sp>
      <p:sp>
        <p:nvSpPr>
          <p:cNvPr id="17" name="テキスト ボックス 16"/>
          <p:cNvSpPr txBox="1"/>
          <p:nvPr/>
        </p:nvSpPr>
        <p:spPr>
          <a:xfrm>
            <a:off x="101599" y="4624813"/>
            <a:ext cx="2286266" cy="646331"/>
          </a:xfrm>
          <a:prstGeom prst="rect">
            <a:avLst/>
          </a:prstGeom>
          <a:noFill/>
        </p:spPr>
        <p:txBody>
          <a:bodyPr wrap="square"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C</a:t>
            </a:r>
            <a:r>
              <a:rPr lang="en-US" altLang="ja-JP" sz="1800" dirty="0" smtClean="0">
                <a:solidFill>
                  <a:prstClr val="black"/>
                </a:solidFill>
                <a:latin typeface="Arial" panose="020B0604020202020204" pitchFamily="34" charset="0"/>
                <a:ea typeface="ＭＳ Ｐゴシック"/>
                <a:cs typeface="Arial" panose="020B0604020202020204" pitchFamily="34" charset="0"/>
              </a:rPr>
              <a:t>ollimator </a:t>
            </a:r>
            <a:r>
              <a:rPr lang="en-US" altLang="ja-JP" sz="1800" dirty="0">
                <a:solidFill>
                  <a:prstClr val="black"/>
                </a:solidFill>
                <a:latin typeface="Arial" panose="020B0604020202020204" pitchFamily="34" charset="0"/>
                <a:ea typeface="ＭＳ Ｐゴシック"/>
                <a:cs typeface="Arial" panose="020B0604020202020204" pitchFamily="34" charset="0"/>
              </a:rPr>
              <a:t>lens </a:t>
            </a:r>
            <a:r>
              <a:rPr lang="en-US" altLang="ja-JP" sz="1800" dirty="0" smtClean="0">
                <a:solidFill>
                  <a:prstClr val="black"/>
                </a:solidFill>
                <a:latin typeface="Arial" panose="020B0604020202020204" pitchFamily="34" charset="0"/>
                <a:ea typeface="ＭＳ Ｐゴシック"/>
                <a:cs typeface="Arial" panose="020B0604020202020204" pitchFamily="34" charset="0"/>
              </a:rPr>
              <a:t>and fiber bundle</a:t>
            </a:r>
          </a:p>
        </p:txBody>
      </p:sp>
      <p:sp>
        <p:nvSpPr>
          <p:cNvPr id="18" name="テキスト ボックス 17"/>
          <p:cNvSpPr txBox="1"/>
          <p:nvPr/>
        </p:nvSpPr>
        <p:spPr>
          <a:xfrm>
            <a:off x="2314031" y="4595557"/>
            <a:ext cx="2438513" cy="646331"/>
          </a:xfrm>
          <a:prstGeom prst="rect">
            <a:avLst/>
          </a:prstGeom>
          <a:noFill/>
        </p:spPr>
        <p:txBody>
          <a:bodyPr wrap="square" rtlCol="0">
            <a:spAutoFit/>
          </a:bodyPr>
          <a:lstStyle/>
          <a:p>
            <a:pPr fontAlgn="auto">
              <a:spcBef>
                <a:spcPts val="0"/>
              </a:spcBef>
              <a:spcAft>
                <a:spcPts val="0"/>
              </a:spcAft>
            </a:pPr>
            <a:r>
              <a:rPr lang="en-US" altLang="ja-JP" sz="1800" dirty="0" smtClean="0">
                <a:solidFill>
                  <a:prstClr val="black"/>
                </a:solidFill>
                <a:latin typeface="Arial" panose="020B0604020202020204" pitchFamily="34" charset="0"/>
                <a:ea typeface="ＭＳ Ｐゴシック"/>
                <a:cs typeface="Arial" panose="020B0604020202020204" pitchFamily="34" charset="0"/>
              </a:rPr>
              <a:t>Rotatable fiber </a:t>
            </a:r>
            <a:r>
              <a:rPr lang="en-US" altLang="ja-JP" sz="1800" dirty="0">
                <a:solidFill>
                  <a:prstClr val="black"/>
                </a:solidFill>
                <a:latin typeface="Arial" panose="020B0604020202020204" pitchFamily="34" charset="0"/>
                <a:ea typeface="ＭＳ Ｐゴシック"/>
                <a:cs typeface="Arial" panose="020B0604020202020204" pitchFamily="34" charset="0"/>
              </a:rPr>
              <a:t>holder </a:t>
            </a:r>
            <a:r>
              <a:rPr lang="en-US" altLang="ja-JP" sz="1800" dirty="0" smtClean="0">
                <a:solidFill>
                  <a:prstClr val="black"/>
                </a:solidFill>
                <a:latin typeface="Arial" panose="020B0604020202020204" pitchFamily="34" charset="0"/>
                <a:ea typeface="ＭＳ Ｐゴシック"/>
                <a:cs typeface="Arial" panose="020B0604020202020204" pitchFamily="34" charset="0"/>
              </a:rPr>
              <a:t>with multiple holes</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sp>
        <p:nvSpPr>
          <p:cNvPr id="11" name="テキスト ボックス 10"/>
          <p:cNvSpPr txBox="1"/>
          <p:nvPr/>
        </p:nvSpPr>
        <p:spPr>
          <a:xfrm>
            <a:off x="101600" y="1580599"/>
            <a:ext cx="4470400" cy="1200329"/>
          </a:xfrm>
          <a:prstGeom prst="rect">
            <a:avLst/>
          </a:prstGeom>
          <a:noFill/>
        </p:spPr>
        <p:txBody>
          <a:bodyPr wrap="square" rtlCol="0">
            <a:spAutoFit/>
          </a:bodyPr>
          <a:lstStyle/>
          <a:p>
            <a:pPr fontAlgn="auto">
              <a:spcBef>
                <a:spcPts val="0"/>
              </a:spcBef>
              <a:spcAft>
                <a:spcPts val="0"/>
              </a:spcAft>
            </a:pPr>
            <a:r>
              <a:rPr lang="en-US" altLang="ja-JP" sz="1800" dirty="0" smtClean="0">
                <a:solidFill>
                  <a:srgbClr val="0000FF"/>
                </a:solidFill>
                <a:latin typeface="Arial" panose="020B0604020202020204" pitchFamily="34" charset="0"/>
                <a:ea typeface="ＭＳ Ｐゴシック"/>
                <a:cs typeface="Arial" panose="020B0604020202020204" pitchFamily="34" charset="0"/>
              </a:rPr>
              <a:t>Impurity (C</a:t>
            </a:r>
            <a:r>
              <a:rPr lang="en-US" altLang="ja-JP" sz="1800" baseline="30000" dirty="0" smtClean="0">
                <a:solidFill>
                  <a:srgbClr val="0000FF"/>
                </a:solidFill>
                <a:latin typeface="Arial" panose="020B0604020202020204" pitchFamily="34" charset="0"/>
                <a:ea typeface="ＭＳ Ｐゴシック"/>
                <a:cs typeface="Arial" panose="020B0604020202020204" pitchFamily="34" charset="0"/>
              </a:rPr>
              <a:t>2+</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 </a:t>
            </a:r>
            <a:r>
              <a:rPr lang="en-US" altLang="ja-JP" sz="1800" i="1" dirty="0" err="1" smtClean="0">
                <a:solidFill>
                  <a:srgbClr val="0000FF"/>
                </a:solidFill>
                <a:latin typeface="Arial" panose="020B0604020202020204" pitchFamily="34" charset="0"/>
                <a:ea typeface="ＭＳ Ｐゴシック"/>
                <a:cs typeface="Arial" panose="020B0604020202020204" pitchFamily="34" charset="0"/>
              </a:rPr>
              <a:t>T</a:t>
            </a:r>
            <a:r>
              <a:rPr lang="en-US" altLang="ja-JP" sz="1800" baseline="-25000" dirty="0" err="1" smtClean="0">
                <a:solidFill>
                  <a:srgbClr val="0000FF"/>
                </a:solidFill>
                <a:latin typeface="Arial" panose="020B0604020202020204" pitchFamily="34" charset="0"/>
                <a:ea typeface="ＭＳ Ｐゴシック"/>
                <a:cs typeface="Arial" panose="020B0604020202020204" pitchFamily="34" charset="0"/>
              </a:rPr>
              <a:t>i</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 </a:t>
            </a:r>
            <a:r>
              <a:rPr lang="en-US" altLang="ja-JP" sz="1800" dirty="0">
                <a:solidFill>
                  <a:srgbClr val="0000FF"/>
                </a:solidFill>
                <a:latin typeface="Arial" panose="020B0604020202020204" pitchFamily="34" charset="0"/>
                <a:ea typeface="ＭＳ Ｐゴシック"/>
                <a:cs typeface="Arial" panose="020B0604020202020204" pitchFamily="34" charset="0"/>
              </a:rPr>
              <a:t>and flow </a:t>
            </a:r>
            <a:r>
              <a:rPr lang="en-US" altLang="ja-JP" sz="1800" dirty="0" smtClean="0">
                <a:solidFill>
                  <a:srgbClr val="0000FF"/>
                </a:solidFill>
                <a:latin typeface="Arial" panose="020B0604020202020204" pitchFamily="34" charset="0"/>
                <a:ea typeface="ＭＳ Ｐゴシック"/>
                <a:cs typeface="Arial" panose="020B0604020202020204" pitchFamily="34" charset="0"/>
              </a:rPr>
              <a:t>velocity were measured in TST-2 and LATE plasmas with similar plasma currents (~ 9 kA), but sustained by different waves (LHW, ECW). </a:t>
            </a:r>
            <a:endParaRPr lang="ja-JP" altLang="en-US" sz="1800" dirty="0">
              <a:solidFill>
                <a:srgbClr val="0000FF"/>
              </a:solidFill>
              <a:latin typeface="Arial" panose="020B0604020202020204" pitchFamily="34" charset="0"/>
              <a:ea typeface="ＭＳ Ｐゴシック"/>
              <a:cs typeface="Arial" panose="020B0604020202020204" pitchFamily="34" charset="0"/>
            </a:endParaRPr>
          </a:p>
        </p:txBody>
      </p:sp>
      <p:sp>
        <p:nvSpPr>
          <p:cNvPr id="12" name="テキスト ボックス 11"/>
          <p:cNvSpPr txBox="1"/>
          <p:nvPr/>
        </p:nvSpPr>
        <p:spPr>
          <a:xfrm>
            <a:off x="4932040" y="3707740"/>
            <a:ext cx="4211965" cy="369332"/>
          </a:xfrm>
          <a:prstGeom prst="rect">
            <a:avLst/>
          </a:prstGeom>
          <a:noFill/>
        </p:spPr>
        <p:txBody>
          <a:bodyPr wrap="square" rtlCol="0">
            <a:spAutoFit/>
          </a:bodyPr>
          <a:lstStyle/>
          <a:p>
            <a:pPr fontAlgn="auto">
              <a:spcBef>
                <a:spcPts val="0"/>
              </a:spcBef>
              <a:spcAft>
                <a:spcPts val="0"/>
              </a:spcAft>
            </a:pPr>
            <a:r>
              <a:rPr lang="en-US" altLang="ja-JP" sz="1800" dirty="0" smtClean="0">
                <a:solidFill>
                  <a:prstClr val="black"/>
                </a:solidFill>
                <a:latin typeface="Arial" panose="020B0604020202020204" pitchFamily="34" charset="0"/>
                <a:ea typeface="ＭＳ Ｐゴシック"/>
                <a:cs typeface="Arial" panose="020B0604020202020204" pitchFamily="34" charset="0"/>
              </a:rPr>
              <a:t>Lines of sight in TST-2 (a) and LATE (b)</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sp>
        <p:nvSpPr>
          <p:cNvPr id="15" name="正方形/長方形 14"/>
          <p:cNvSpPr/>
          <p:nvPr/>
        </p:nvSpPr>
        <p:spPr>
          <a:xfrm>
            <a:off x="4990953" y="5837934"/>
            <a:ext cx="4189559" cy="646331"/>
          </a:xfrm>
          <a:prstGeom prst="rect">
            <a:avLst/>
          </a:prstGeom>
        </p:spPr>
        <p:txBody>
          <a:bodyPr wrap="square">
            <a:spAutoFit/>
          </a:bodyPr>
          <a:lstStyle/>
          <a:p>
            <a:pPr fontAlgn="auto">
              <a:spcBef>
                <a:spcPts val="0"/>
              </a:spcBef>
              <a:spcAft>
                <a:spcPts val="0"/>
              </a:spcAft>
            </a:pPr>
            <a:r>
              <a:rPr lang="en-US" altLang="ja-JP" sz="1800" dirty="0" smtClean="0">
                <a:solidFill>
                  <a:prstClr val="black"/>
                </a:solidFill>
                <a:latin typeface="Arial" panose="020B0604020202020204" pitchFamily="34" charset="0"/>
                <a:ea typeface="ＭＳ Ｐゴシック"/>
                <a:cs typeface="Arial" panose="020B0604020202020204" pitchFamily="34" charset="0"/>
              </a:rPr>
              <a:t>Wavelength spectra for two symmetric sightlines at </a:t>
            </a:r>
            <a:r>
              <a:rPr lang="en-US" altLang="ja-JP" sz="1800" i="1" dirty="0" err="1" smtClean="0">
                <a:solidFill>
                  <a:prstClr val="black"/>
                </a:solidFill>
                <a:latin typeface="Arial" panose="020B0604020202020204" pitchFamily="34" charset="0"/>
                <a:ea typeface="ＭＳ Ｐゴシック"/>
                <a:cs typeface="Arial" panose="020B0604020202020204" pitchFamily="34" charset="0"/>
              </a:rPr>
              <a:t>R</a:t>
            </a:r>
            <a:r>
              <a:rPr lang="en-US" altLang="ja-JP" sz="1800" baseline="-25000" dirty="0" err="1" smtClean="0">
                <a:solidFill>
                  <a:prstClr val="black"/>
                </a:solidFill>
                <a:latin typeface="Arial" panose="020B0604020202020204" pitchFamily="34" charset="0"/>
                <a:ea typeface="ＭＳ Ｐゴシック"/>
                <a:cs typeface="Arial" panose="020B0604020202020204" pitchFamily="34" charset="0"/>
              </a:rPr>
              <a:t>tan</a:t>
            </a:r>
            <a:r>
              <a:rPr lang="en-US" altLang="ja-JP" sz="1800" dirty="0" smtClean="0">
                <a:solidFill>
                  <a:prstClr val="black"/>
                </a:solidFill>
                <a:latin typeface="Arial" panose="020B0604020202020204" pitchFamily="34" charset="0"/>
                <a:ea typeface="ＭＳ Ｐゴシック"/>
                <a:cs typeface="Arial" panose="020B0604020202020204" pitchFamily="34" charset="0"/>
              </a:rPr>
              <a:t> = </a:t>
            </a:r>
            <a:r>
              <a:rPr lang="en-US" altLang="ja-JP" sz="1800" dirty="0" smtClean="0">
                <a:solidFill>
                  <a:prstClr val="black"/>
                </a:solidFill>
                <a:latin typeface="Arial" panose="020B0604020202020204" pitchFamily="34" charset="0"/>
                <a:ea typeface="ＭＳ Ｐゴシック"/>
                <a:cs typeface="Arial" panose="020B0604020202020204" pitchFamily="34" charset="0"/>
                <a:sym typeface="Symbol"/>
              </a:rPr>
              <a:t></a:t>
            </a:r>
            <a:r>
              <a:rPr lang="en-US" altLang="ja-JP" sz="1800" dirty="0" smtClean="0">
                <a:solidFill>
                  <a:prstClr val="black"/>
                </a:solidFill>
                <a:latin typeface="Arial" panose="020B0604020202020204" pitchFamily="34" charset="0"/>
                <a:ea typeface="ＭＳ Ｐゴシック"/>
                <a:cs typeface="Arial" panose="020B0604020202020204" pitchFamily="34" charset="0"/>
              </a:rPr>
              <a:t>310 mm in LATE</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sp>
        <p:nvSpPr>
          <p:cNvPr id="16"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29</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9"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980054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cs typeface="Arial" panose="020B0604020202020204" pitchFamily="34" charset="0"/>
              </a:rPr>
              <a:t>Motivation / Objective</a:t>
            </a:r>
          </a:p>
          <a:p>
            <a:r>
              <a:rPr lang="en-US" altLang="ja-JP" dirty="0" smtClean="0">
                <a:solidFill>
                  <a:schemeClr val="bg1">
                    <a:lumMod val="75000"/>
                  </a:schemeClr>
                </a:solidFill>
                <a:cs typeface="Arial" panose="020B0604020202020204" pitchFamily="34" charset="0"/>
              </a:rPr>
              <a:t>4-WG array (grill) antenna experiments</a:t>
            </a:r>
          </a:p>
          <a:p>
            <a:pPr lvl="1"/>
            <a:r>
              <a:rPr lang="en-US" altLang="ja-JP" dirty="0">
                <a:solidFill>
                  <a:schemeClr val="bg1">
                    <a:lumMod val="75000"/>
                  </a:schemeClr>
                </a:solidFill>
                <a:cs typeface="Arial" panose="020B0604020202020204" pitchFamily="34" charset="0"/>
              </a:rPr>
              <a:t>n</a:t>
            </a:r>
            <a:r>
              <a:rPr lang="en-US" altLang="ja-JP" baseline="-25000" dirty="0" smtClean="0">
                <a:solidFill>
                  <a:schemeClr val="bg1">
                    <a:lumMod val="75000"/>
                  </a:schemeClr>
                </a:solidFill>
                <a:cs typeface="Arial" panose="020B0604020202020204" pitchFamily="34" charset="0"/>
              </a:rPr>
              <a:t>||</a:t>
            </a:r>
            <a:r>
              <a:rPr lang="en-US" altLang="ja-JP" dirty="0" smtClean="0">
                <a:solidFill>
                  <a:schemeClr val="bg1">
                    <a:lumMod val="75000"/>
                  </a:schemeClr>
                </a:solidFill>
                <a:cs typeface="Arial" panose="020B0604020202020204" pitchFamily="34" charset="0"/>
              </a:rPr>
              <a:t> dependence, polarization / wavenumber measurements</a:t>
            </a:r>
          </a:p>
          <a:p>
            <a:r>
              <a:rPr lang="en-US" altLang="ja-JP" dirty="0" err="1" smtClean="0">
                <a:solidFill>
                  <a:schemeClr val="bg1">
                    <a:lumMod val="75000"/>
                  </a:schemeClr>
                </a:solidFill>
                <a:cs typeface="Arial" panose="020B0604020202020204" pitchFamily="34" charset="0"/>
              </a:rPr>
              <a:t>Capacitively</a:t>
            </a:r>
            <a:r>
              <a:rPr lang="en-US" altLang="ja-JP" dirty="0" smtClean="0">
                <a:solidFill>
                  <a:schemeClr val="bg1">
                    <a:lumMod val="75000"/>
                  </a:schemeClr>
                </a:solidFill>
                <a:cs typeface="Arial" panose="020B0604020202020204" pitchFamily="34" charset="0"/>
              </a:rPr>
              <a:t>-coupled </a:t>
            </a:r>
            <a:r>
              <a:rPr lang="en-US" altLang="ja-JP" dirty="0" err="1" smtClean="0">
                <a:solidFill>
                  <a:schemeClr val="bg1">
                    <a:lumMod val="75000"/>
                  </a:schemeClr>
                </a:solidFill>
                <a:cs typeface="Arial" panose="020B0604020202020204" pitchFamily="34" charset="0"/>
              </a:rPr>
              <a:t>combline</a:t>
            </a:r>
            <a:r>
              <a:rPr lang="en-US" altLang="ja-JP" dirty="0" smtClean="0">
                <a:solidFill>
                  <a:schemeClr val="bg1">
                    <a:lumMod val="75000"/>
                  </a:schemeClr>
                </a:solidFill>
                <a:cs typeface="Arial" panose="020B0604020202020204" pitchFamily="34" charset="0"/>
              </a:rPr>
              <a:t> (CCC) antenna experiments</a:t>
            </a:r>
          </a:p>
          <a:p>
            <a:pPr lvl="1"/>
            <a:r>
              <a:rPr lang="en-US" altLang="ja-JP" dirty="0" smtClean="0">
                <a:solidFill>
                  <a:schemeClr val="bg1">
                    <a:lumMod val="75000"/>
                  </a:schemeClr>
                </a:solidFill>
                <a:cs typeface="Arial" panose="020B0604020202020204" pitchFamily="34" charset="0"/>
              </a:rPr>
              <a:t>improved </a:t>
            </a:r>
            <a:r>
              <a:rPr lang="en-US" altLang="ja-JP" dirty="0">
                <a:solidFill>
                  <a:schemeClr val="bg1">
                    <a:lumMod val="75000"/>
                  </a:schemeClr>
                </a:solidFill>
                <a:cs typeface="Arial" panose="020B0604020202020204" pitchFamily="34" charset="0"/>
              </a:rPr>
              <a:t>n</a:t>
            </a:r>
            <a:r>
              <a:rPr lang="en-US" altLang="ja-JP" baseline="-25000" dirty="0">
                <a:solidFill>
                  <a:schemeClr val="bg1">
                    <a:lumMod val="75000"/>
                  </a:schemeClr>
                </a:solidFill>
                <a:cs typeface="Arial" panose="020B0604020202020204" pitchFamily="34" charset="0"/>
              </a:rPr>
              <a:t>||</a:t>
            </a:r>
            <a:r>
              <a:rPr lang="en-US" altLang="ja-JP" dirty="0">
                <a:solidFill>
                  <a:schemeClr val="bg1">
                    <a:lumMod val="75000"/>
                  </a:schemeClr>
                </a:solidFill>
                <a:cs typeface="Arial" panose="020B0604020202020204" pitchFamily="34" charset="0"/>
              </a:rPr>
              <a:t> </a:t>
            </a:r>
            <a:r>
              <a:rPr lang="en-US" altLang="ja-JP" dirty="0" smtClean="0">
                <a:solidFill>
                  <a:schemeClr val="bg1">
                    <a:lumMod val="75000"/>
                  </a:schemeClr>
                </a:solidFill>
                <a:cs typeface="Arial" panose="020B0604020202020204" pitchFamily="34" charset="0"/>
              </a:rPr>
              <a:t>spectrum</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omparison of current drive with other antennas</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haracterization of LH driven plasma</a:t>
            </a:r>
          </a:p>
          <a:p>
            <a:pPr lvl="2"/>
            <a:r>
              <a:rPr lang="en-US" altLang="ja-JP" dirty="0" smtClean="0">
                <a:solidFill>
                  <a:schemeClr val="bg1">
                    <a:lumMod val="75000"/>
                  </a:schemeClr>
                </a:solidFill>
                <a:cs typeface="Arial" panose="020B0604020202020204" pitchFamily="34" charset="0"/>
              </a:rPr>
              <a:t>HX, SX, TS, ion Doppler, impurity</a:t>
            </a:r>
          </a:p>
          <a:p>
            <a:pPr lvl="2"/>
            <a:r>
              <a:rPr lang="en-US" altLang="ja-JP" dirty="0">
                <a:solidFill>
                  <a:schemeClr val="bg1">
                    <a:lumMod val="75000"/>
                  </a:schemeClr>
                </a:solidFill>
                <a:cs typeface="Arial" panose="020B0604020202020204" pitchFamily="34" charset="0"/>
              </a:rPr>
              <a:t>e</a:t>
            </a:r>
            <a:r>
              <a:rPr lang="en-US" altLang="ja-JP" dirty="0" smtClean="0">
                <a:solidFill>
                  <a:schemeClr val="bg1">
                    <a:lumMod val="75000"/>
                  </a:schemeClr>
                </a:solidFill>
                <a:cs typeface="Arial" panose="020B0604020202020204" pitchFamily="34" charset="0"/>
              </a:rPr>
              <a:t>quilibrium</a:t>
            </a:r>
          </a:p>
          <a:p>
            <a:pPr lvl="2"/>
            <a:r>
              <a:rPr lang="en-US" altLang="ja-JP" dirty="0">
                <a:solidFill>
                  <a:schemeClr val="bg1">
                    <a:lumMod val="75000"/>
                  </a:schemeClr>
                </a:solidFill>
                <a:cs typeface="Arial" panose="020B0604020202020204" pitchFamily="34" charset="0"/>
              </a:rPr>
              <a:t>d</a:t>
            </a:r>
            <a:r>
              <a:rPr lang="en-US" altLang="ja-JP" dirty="0" smtClean="0">
                <a:solidFill>
                  <a:schemeClr val="bg1">
                    <a:lumMod val="75000"/>
                  </a:schemeClr>
                </a:solidFill>
                <a:cs typeface="Arial" panose="020B0604020202020204" pitchFamily="34" charset="0"/>
              </a:rPr>
              <a:t>ensity limit</a:t>
            </a:r>
          </a:p>
          <a:p>
            <a:r>
              <a:rPr lang="en-US" altLang="ja-JP" dirty="0" smtClean="0">
                <a:solidFill>
                  <a:schemeClr val="bg1">
                    <a:lumMod val="75000"/>
                  </a:schemeClr>
                </a:solidFill>
                <a:cs typeface="Arial" panose="020B0604020202020204" pitchFamily="34" charset="0"/>
              </a:rPr>
              <a:t>Planned improvements</a:t>
            </a:r>
          </a:p>
          <a:p>
            <a:pPr lvl="1"/>
            <a:r>
              <a:rPr lang="en-US" altLang="ja-JP" dirty="0">
                <a:solidFill>
                  <a:schemeClr val="bg1">
                    <a:lumMod val="75000"/>
                  </a:schemeClr>
                </a:solidFill>
                <a:cs typeface="Arial" panose="020B0604020202020204" pitchFamily="34" charset="0"/>
              </a:rPr>
              <a:t>t</a:t>
            </a:r>
            <a:r>
              <a:rPr lang="en-US" altLang="ja-JP" dirty="0" smtClean="0">
                <a:solidFill>
                  <a:schemeClr val="bg1">
                    <a:lumMod val="75000"/>
                  </a:schemeClr>
                </a:solidFill>
                <a:cs typeface="Arial" panose="020B0604020202020204" pitchFamily="34" charset="0"/>
              </a:rPr>
              <a:t>op-launch CCC antenna</a:t>
            </a:r>
          </a:p>
          <a:p>
            <a:pPr lvl="1"/>
            <a:r>
              <a:rPr lang="en-US" altLang="ja-JP" dirty="0" smtClean="0">
                <a:solidFill>
                  <a:schemeClr val="bg1">
                    <a:lumMod val="75000"/>
                  </a:schemeClr>
                </a:solidFill>
                <a:cs typeface="Arial" panose="020B0604020202020204" pitchFamily="34" charset="0"/>
              </a:rPr>
              <a:t>TF power supply upgrade</a:t>
            </a:r>
          </a:p>
          <a:p>
            <a:r>
              <a:rPr lang="en-US" altLang="ja-JP" dirty="0" smtClean="0">
                <a:solidFill>
                  <a:schemeClr val="bg1">
                    <a:lumMod val="75000"/>
                  </a:schemeClr>
                </a:solidFill>
                <a:cs typeface="Arial" panose="020B0604020202020204" pitchFamily="34" charset="0"/>
              </a:rPr>
              <a:t>Diagnostic developments</a:t>
            </a:r>
          </a:p>
          <a:p>
            <a:pPr lvl="1"/>
            <a:r>
              <a:rPr lang="en-US" altLang="ja-JP" dirty="0" smtClean="0">
                <a:solidFill>
                  <a:schemeClr val="bg1">
                    <a:lumMod val="75000"/>
                  </a:schemeClr>
                </a:solidFill>
                <a:cs typeface="Arial" panose="020B0604020202020204" pitchFamily="34" charset="0"/>
              </a:rPr>
              <a:t>Multi-pass TS, local j, microwave scattering</a:t>
            </a:r>
            <a:endParaRPr lang="en-US" altLang="ja-JP" dirty="0" smtClean="0">
              <a:cs typeface="Arial" panose="020B0604020202020204" pitchFamily="34" charset="0"/>
            </a:endParaRP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748465" y="6520374"/>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479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098" y="239964"/>
            <a:ext cx="6811178" cy="54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828033" y="5520134"/>
            <a:ext cx="4176015" cy="1077218"/>
          </a:xfrm>
          <a:prstGeom prst="rect">
            <a:avLst/>
          </a:prstGeom>
          <a:noFill/>
        </p:spPr>
        <p:txBody>
          <a:bodyPr wrap="square" rtlCol="0">
            <a:spAutoFit/>
          </a:bodyPr>
          <a:lstStyle/>
          <a:p>
            <a:pPr fontAlgn="auto">
              <a:spcBef>
                <a:spcPts val="0"/>
              </a:spcBef>
              <a:spcAft>
                <a:spcPts val="0"/>
              </a:spcAft>
            </a:pPr>
            <a:r>
              <a:rPr lang="en-US" altLang="ja-JP" sz="1600" i="1" dirty="0" smtClean="0">
                <a:solidFill>
                  <a:prstClr val="black"/>
                </a:solidFill>
                <a:latin typeface="Times New Roman" panose="02020603050405020304" pitchFamily="18" charset="0"/>
                <a:ea typeface="ＭＳ Ｐゴシック"/>
                <a:cs typeface="Times New Roman" panose="02020603050405020304" pitchFamily="18" charset="0"/>
              </a:rPr>
              <a:t>P</a:t>
            </a:r>
            <a:r>
              <a:rPr lang="en-US" altLang="ja-JP" sz="1600" baseline="-25000" dirty="0" smtClean="0">
                <a:solidFill>
                  <a:prstClr val="black"/>
                </a:solidFill>
                <a:latin typeface="Times New Roman" panose="02020603050405020304" pitchFamily="18" charset="0"/>
                <a:ea typeface="ＭＳ Ｐゴシック"/>
                <a:cs typeface="Times New Roman" panose="02020603050405020304" pitchFamily="18" charset="0"/>
              </a:rPr>
              <a:t>LHW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20 kW</a:t>
            </a:r>
          </a:p>
          <a:p>
            <a:pPr fontAlgn="auto">
              <a:spcBef>
                <a:spcPts val="0"/>
              </a:spcBef>
              <a:spcAft>
                <a:spcPts val="0"/>
              </a:spcAft>
            </a:pPr>
            <a:r>
              <a:rPr lang="en-US" altLang="ja-JP" sz="1600" i="1" dirty="0" smtClean="0">
                <a:solidFill>
                  <a:prstClr val="black"/>
                </a:solidFill>
                <a:latin typeface="Times New Roman" panose="02020603050405020304" pitchFamily="18" charset="0"/>
                <a:ea typeface="ＭＳ Ｐゴシック"/>
                <a:cs typeface="Times New Roman" panose="02020603050405020304" pitchFamily="18" charset="0"/>
              </a:rPr>
              <a:t>n</a:t>
            </a:r>
            <a:r>
              <a:rPr lang="en-US" altLang="ja-JP" sz="1600" baseline="-25000" dirty="0" smtClean="0">
                <a:solidFill>
                  <a:prstClr val="black"/>
                </a:solidFill>
                <a:latin typeface="Times New Roman" panose="02020603050405020304" pitchFamily="18" charset="0"/>
                <a:ea typeface="ＭＳ Ｐゴシック"/>
                <a:cs typeface="Times New Roman" panose="02020603050405020304" pitchFamily="18" charset="0"/>
              </a:rPr>
              <a:t>e</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1 x 10</a:t>
            </a:r>
            <a:r>
              <a:rPr lang="en-US" altLang="ja-JP" sz="1600" baseline="30000" dirty="0" smtClean="0">
                <a:solidFill>
                  <a:prstClr val="black"/>
                </a:solidFill>
                <a:latin typeface="Times New Roman" panose="02020603050405020304" pitchFamily="18" charset="0"/>
                <a:ea typeface="ＭＳ Ｐゴシック"/>
                <a:cs typeface="Times New Roman" panose="02020603050405020304" pitchFamily="18" charset="0"/>
              </a:rPr>
              <a:t>17</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m</a:t>
            </a:r>
            <a:r>
              <a:rPr lang="en-US" altLang="ja-JP" sz="1600" baseline="30000" dirty="0" smtClean="0">
                <a:solidFill>
                  <a:prstClr val="black"/>
                </a:solidFill>
                <a:latin typeface="Times New Roman" panose="02020603050405020304" pitchFamily="18" charset="0"/>
                <a:ea typeface="ＭＳ Ｐゴシック"/>
                <a:cs typeface="Times New Roman" panose="02020603050405020304" pitchFamily="18" charset="0"/>
              </a:rPr>
              <a:t>−3</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600" i="1" dirty="0" err="1" smtClean="0">
                <a:solidFill>
                  <a:prstClr val="black"/>
                </a:solidFill>
                <a:latin typeface="Times New Roman" panose="02020603050405020304" pitchFamily="18" charset="0"/>
                <a:ea typeface="ＭＳ Ｐゴシック"/>
                <a:cs typeface="Times New Roman" panose="02020603050405020304" pitchFamily="18" charset="0"/>
              </a:rPr>
              <a:t>T</a:t>
            </a:r>
            <a:r>
              <a:rPr lang="en-US" altLang="ja-JP" sz="1600" baseline="-25000" dirty="0" err="1" smtClean="0">
                <a:solidFill>
                  <a:prstClr val="black"/>
                </a:solidFill>
                <a:latin typeface="Times New Roman" panose="02020603050405020304" pitchFamily="18" charset="0"/>
                <a:ea typeface="ＭＳ Ｐゴシック"/>
                <a:cs typeface="Times New Roman" panose="02020603050405020304" pitchFamily="18" charset="0"/>
              </a:rPr>
              <a:t>i</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3–5 eV</a:t>
            </a:r>
          </a:p>
          <a:p>
            <a:pPr fontAlgn="auto">
              <a:spcBef>
                <a:spcPts val="0"/>
              </a:spcBef>
              <a:spcAft>
                <a:spcPts val="0"/>
              </a:spcAft>
            </a:pPr>
            <a:r>
              <a:rPr lang="en-US" altLang="ja-JP" sz="1600" i="1" dirty="0" err="1" smtClean="0">
                <a:solidFill>
                  <a:prstClr val="black"/>
                </a:solidFill>
                <a:latin typeface="Times New Roman" panose="02020603050405020304" pitchFamily="18" charset="0"/>
                <a:ea typeface="ＭＳ Ｐゴシック"/>
                <a:cs typeface="Times New Roman" panose="02020603050405020304" pitchFamily="18" charset="0"/>
              </a:rPr>
              <a:t>V</a:t>
            </a:r>
            <a:r>
              <a:rPr lang="en-US" altLang="ja-JP" sz="1600" baseline="-25000" dirty="0" err="1" smtClean="0">
                <a:solidFill>
                  <a:prstClr val="black"/>
                </a:solidFill>
                <a:latin typeface="Symbol" panose="05050102010706020507" pitchFamily="18" charset="2"/>
                <a:ea typeface="ＭＳ Ｐゴシック"/>
                <a:cs typeface="Times New Roman" panose="02020603050405020304" pitchFamily="18" charset="0"/>
              </a:rPr>
              <a:t>f</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1 </a:t>
            </a:r>
            <a:r>
              <a:rPr lang="ja-JP" altLang="ja-JP" sz="1600" dirty="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 0.5 km/s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(Co </a:t>
            </a:r>
            <a:r>
              <a:rPr lang="en-US" altLang="ja-JP" sz="1600" dirty="0" err="1" smtClean="0">
                <a:solidFill>
                  <a:prstClr val="black"/>
                </a:solidFill>
                <a:latin typeface="Times New Roman" panose="02020603050405020304" pitchFamily="18" charset="0"/>
                <a:ea typeface="ＭＳ Ｐゴシック"/>
                <a:cs typeface="Times New Roman" panose="02020603050405020304" pitchFamily="18" charset="0"/>
              </a:rPr>
              <a:t>I</a:t>
            </a:r>
            <a:r>
              <a:rPr lang="en-US" altLang="ja-JP" sz="1600" baseline="-25000" dirty="0" err="1" smtClean="0">
                <a:solidFill>
                  <a:prstClr val="black"/>
                </a:solidFill>
                <a:latin typeface="Times New Roman" panose="02020603050405020304" pitchFamily="18" charset="0"/>
                <a:ea typeface="ＭＳ Ｐゴシック"/>
                <a:cs typeface="Times New Roman" panose="02020603050405020304" pitchFamily="18" charset="0"/>
              </a:rPr>
              <a:t>p</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600" i="1" dirty="0" err="1" smtClean="0">
                <a:solidFill>
                  <a:prstClr val="black"/>
                </a:solidFill>
                <a:latin typeface="Times New Roman" panose="02020603050405020304" pitchFamily="18" charset="0"/>
                <a:ea typeface="ＭＳ Ｐゴシック"/>
                <a:cs typeface="Times New Roman" panose="02020603050405020304" pitchFamily="18" charset="0"/>
              </a:rPr>
              <a:t>V</a:t>
            </a:r>
            <a:r>
              <a:rPr lang="en-US" altLang="ja-JP" sz="1600" baseline="-25000" dirty="0" err="1" smtClean="0">
                <a:solidFill>
                  <a:prstClr val="black"/>
                </a:solidFill>
                <a:latin typeface="Symbol" panose="05050102010706020507" pitchFamily="18" charset="2"/>
                <a:ea typeface="ＭＳ Ｐゴシック"/>
                <a:cs typeface="Times New Roman" panose="02020603050405020304" pitchFamily="18" charset="0"/>
              </a:rPr>
              <a:t>q</a:t>
            </a:r>
            <a:r>
              <a:rPr lang="en-US" altLang="ja-JP" sz="1600" dirty="0" smtClean="0">
                <a:solidFill>
                  <a:prstClr val="black"/>
                </a:solidFill>
                <a:latin typeface="Symbol" panose="05050102010706020507" pitchFamily="18" charset="2"/>
                <a:ea typeface="ＭＳ Ｐゴシック"/>
                <a:cs typeface="Times New Roman" panose="02020603050405020304" pitchFamily="18" charset="0"/>
              </a:rPr>
              <a:t>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a:t>
            </a:r>
            <a:r>
              <a:rPr lang="ja-JP" altLang="ja-JP" sz="1600" dirty="0" smtClean="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0.5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km/s</a:t>
            </a:r>
          </a:p>
          <a:p>
            <a:pPr fontAlgn="auto">
              <a:spcBef>
                <a:spcPts val="0"/>
              </a:spcBef>
              <a:spcAft>
                <a:spcPts val="0"/>
              </a:spcAft>
            </a:pPr>
            <a:endParaRPr lang="ja-JP" altLang="en-US" sz="1600"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7" name="テキスト ボックス 6"/>
          <p:cNvSpPr txBox="1"/>
          <p:nvPr/>
        </p:nvSpPr>
        <p:spPr>
          <a:xfrm>
            <a:off x="4644008" y="5520134"/>
            <a:ext cx="4417044" cy="1077218"/>
          </a:xfrm>
          <a:prstGeom prst="rect">
            <a:avLst/>
          </a:prstGeom>
          <a:noFill/>
        </p:spPr>
        <p:txBody>
          <a:bodyPr wrap="square" rtlCol="0">
            <a:spAutoFit/>
          </a:bodyPr>
          <a:lstStyle/>
          <a:p>
            <a:pPr fontAlgn="auto">
              <a:spcBef>
                <a:spcPts val="0"/>
              </a:spcBef>
              <a:spcAft>
                <a:spcPts val="0"/>
              </a:spcAft>
            </a:pPr>
            <a:r>
              <a:rPr lang="en-US" altLang="ja-JP" sz="1600" i="1" dirty="0" smtClean="0">
                <a:solidFill>
                  <a:prstClr val="black"/>
                </a:solidFill>
                <a:latin typeface="Times New Roman" panose="02020603050405020304" pitchFamily="18" charset="0"/>
                <a:ea typeface="ＭＳ Ｐゴシック"/>
                <a:cs typeface="Times New Roman" panose="02020603050405020304" pitchFamily="18" charset="0"/>
              </a:rPr>
              <a:t>P</a:t>
            </a:r>
            <a:r>
              <a:rPr lang="en-US" altLang="ja-JP" sz="1600" baseline="-25000" dirty="0" smtClean="0">
                <a:solidFill>
                  <a:prstClr val="black"/>
                </a:solidFill>
                <a:latin typeface="Times New Roman" panose="02020603050405020304" pitchFamily="18" charset="0"/>
                <a:ea typeface="ＭＳ Ｐゴシック"/>
                <a:cs typeface="Times New Roman" panose="02020603050405020304" pitchFamily="18" charset="0"/>
              </a:rPr>
              <a:t>ECW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50 kW</a:t>
            </a:r>
          </a:p>
          <a:p>
            <a:pPr fontAlgn="auto">
              <a:spcBef>
                <a:spcPts val="0"/>
              </a:spcBef>
              <a:spcAft>
                <a:spcPts val="0"/>
              </a:spcAft>
            </a:pPr>
            <a:r>
              <a:rPr lang="en-US" altLang="ja-JP" sz="1600" i="1" dirty="0" smtClean="0">
                <a:solidFill>
                  <a:prstClr val="black"/>
                </a:solidFill>
                <a:latin typeface="Times New Roman" panose="02020603050405020304" pitchFamily="18" charset="0"/>
                <a:ea typeface="ＭＳ Ｐゴシック"/>
                <a:cs typeface="Times New Roman" panose="02020603050405020304" pitchFamily="18" charset="0"/>
              </a:rPr>
              <a:t>n</a:t>
            </a:r>
            <a:r>
              <a:rPr lang="en-US" altLang="ja-JP" sz="1600" baseline="-25000" dirty="0" smtClean="0">
                <a:solidFill>
                  <a:prstClr val="black"/>
                </a:solidFill>
                <a:latin typeface="Times New Roman" panose="02020603050405020304" pitchFamily="18" charset="0"/>
                <a:ea typeface="ＭＳ Ｐゴシック"/>
                <a:cs typeface="Times New Roman" panose="02020603050405020304" pitchFamily="18" charset="0"/>
              </a:rPr>
              <a:t>e</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1 .4 x </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10</a:t>
            </a:r>
            <a:r>
              <a:rPr lang="en-US" altLang="ja-JP" sz="1600" baseline="30000" dirty="0">
                <a:solidFill>
                  <a:prstClr val="black"/>
                </a:solidFill>
                <a:latin typeface="Times New Roman" panose="02020603050405020304" pitchFamily="18" charset="0"/>
                <a:ea typeface="ＭＳ Ｐゴシック"/>
                <a:cs typeface="Times New Roman" panose="02020603050405020304" pitchFamily="18" charset="0"/>
              </a:rPr>
              <a:t>17</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 m</a:t>
            </a:r>
            <a:r>
              <a:rPr lang="en-US" altLang="ja-JP" sz="1600" baseline="30000" dirty="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baseline="30000" dirty="0" smtClean="0">
                <a:solidFill>
                  <a:prstClr val="black"/>
                </a:solidFill>
                <a:latin typeface="Times New Roman" panose="02020603050405020304" pitchFamily="18" charset="0"/>
                <a:ea typeface="ＭＳ Ｐゴシック"/>
                <a:cs typeface="Times New Roman" panose="02020603050405020304" pitchFamily="18" charset="0"/>
              </a:rPr>
              <a:t>3</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600" i="1" dirty="0" err="1" smtClean="0">
                <a:solidFill>
                  <a:prstClr val="black"/>
                </a:solidFill>
                <a:latin typeface="Times New Roman" panose="02020603050405020304" pitchFamily="18" charset="0"/>
                <a:ea typeface="ＭＳ Ｐゴシック"/>
                <a:cs typeface="Times New Roman" panose="02020603050405020304" pitchFamily="18" charset="0"/>
              </a:rPr>
              <a:t>T</a:t>
            </a:r>
            <a:r>
              <a:rPr lang="en-US" altLang="ja-JP" sz="1600" baseline="-25000" dirty="0" err="1" smtClean="0">
                <a:solidFill>
                  <a:prstClr val="black"/>
                </a:solidFill>
                <a:latin typeface="Times New Roman" panose="02020603050405020304" pitchFamily="18" charset="0"/>
                <a:ea typeface="ＭＳ Ｐゴシック"/>
                <a:cs typeface="Times New Roman" panose="02020603050405020304" pitchFamily="18" charset="0"/>
              </a:rPr>
              <a:t>i</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10 </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eV</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a:t>
            </a:r>
          </a:p>
          <a:p>
            <a:pPr fontAlgn="auto">
              <a:spcBef>
                <a:spcPts val="0"/>
              </a:spcBef>
              <a:spcAft>
                <a:spcPts val="0"/>
              </a:spcAft>
            </a:pPr>
            <a:r>
              <a:rPr lang="en-US" altLang="ja-JP" sz="1600" i="1" dirty="0" err="1">
                <a:solidFill>
                  <a:prstClr val="black"/>
                </a:solidFill>
                <a:latin typeface="Times New Roman" panose="02020603050405020304" pitchFamily="18" charset="0"/>
                <a:ea typeface="ＭＳ Ｐゴシック"/>
                <a:cs typeface="Times New Roman" panose="02020603050405020304" pitchFamily="18" charset="0"/>
              </a:rPr>
              <a:t>V</a:t>
            </a:r>
            <a:r>
              <a:rPr lang="en-US" altLang="ja-JP" sz="1600" baseline="-25000" dirty="0" err="1">
                <a:solidFill>
                  <a:prstClr val="black"/>
                </a:solidFill>
                <a:latin typeface="Symbol" panose="05050102010706020507" pitchFamily="18" charset="2"/>
                <a:ea typeface="ＭＳ Ｐゴシック"/>
                <a:cs typeface="Times New Roman" panose="02020603050405020304" pitchFamily="18" charset="0"/>
              </a:rPr>
              <a:t>f</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4 </a:t>
            </a:r>
            <a:r>
              <a:rPr lang="ja-JP" altLang="ja-JP" sz="1600" dirty="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 0.5 km/s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(Co </a:t>
            </a:r>
            <a:r>
              <a:rPr lang="en-US" altLang="ja-JP" sz="1600" dirty="0" err="1" smtClean="0">
                <a:solidFill>
                  <a:prstClr val="black"/>
                </a:solidFill>
                <a:latin typeface="Times New Roman" panose="02020603050405020304" pitchFamily="18" charset="0"/>
                <a:ea typeface="ＭＳ Ｐゴシック"/>
                <a:cs typeface="Times New Roman" panose="02020603050405020304" pitchFamily="18" charset="0"/>
              </a:rPr>
              <a:t>I</a:t>
            </a:r>
            <a:r>
              <a:rPr lang="en-US" altLang="ja-JP" sz="1600" baseline="-25000" dirty="0" err="1" smtClean="0">
                <a:solidFill>
                  <a:prstClr val="black"/>
                </a:solidFill>
                <a:latin typeface="Times New Roman" panose="02020603050405020304" pitchFamily="18" charset="0"/>
                <a:ea typeface="ＭＳ Ｐゴシック"/>
                <a:cs typeface="Times New Roman" panose="02020603050405020304" pitchFamily="18" charset="0"/>
              </a:rPr>
              <a:t>p</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600" i="1" dirty="0" err="1" smtClean="0">
                <a:solidFill>
                  <a:prstClr val="black"/>
                </a:solidFill>
                <a:latin typeface="Times New Roman" panose="02020603050405020304" pitchFamily="18" charset="0"/>
                <a:ea typeface="ＭＳ Ｐゴシック"/>
                <a:cs typeface="Times New Roman" panose="02020603050405020304" pitchFamily="18" charset="0"/>
              </a:rPr>
              <a:t>V</a:t>
            </a:r>
            <a:r>
              <a:rPr lang="en-US" altLang="ja-JP" sz="1600" baseline="-25000" dirty="0" err="1" smtClean="0">
                <a:solidFill>
                  <a:prstClr val="black"/>
                </a:solidFill>
                <a:latin typeface="Symbol" panose="05050102010706020507" pitchFamily="18" charset="2"/>
                <a:ea typeface="ＭＳ Ｐゴシック"/>
                <a:cs typeface="Times New Roman" panose="02020603050405020304" pitchFamily="18" charset="0"/>
              </a:rPr>
              <a:t>q</a:t>
            </a:r>
            <a:r>
              <a:rPr lang="en-US" altLang="ja-JP" sz="1600" dirty="0" smtClean="0">
                <a:solidFill>
                  <a:prstClr val="black"/>
                </a:solidFill>
                <a:latin typeface="Symbol" panose="05050102010706020507" pitchFamily="18" charset="2"/>
                <a:ea typeface="ＭＳ Ｐゴシック"/>
                <a:cs typeface="Times New Roman" panose="02020603050405020304" pitchFamily="18" charset="0"/>
              </a:rPr>
              <a:t>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5</a:t>
            </a:r>
            <a:r>
              <a:rPr lang="ja-JP" altLang="ja-JP" sz="1600" dirty="0" smtClean="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1</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km/s (Diam.)</a:t>
            </a:r>
          </a:p>
          <a:p>
            <a:pPr fontAlgn="auto">
              <a:spcBef>
                <a:spcPts val="0"/>
              </a:spcBef>
              <a:spcAft>
                <a:spcPts val="0"/>
              </a:spcAft>
            </a:pPr>
            <a:r>
              <a:rPr lang="en-US" altLang="ja-JP" sz="1600" i="1" dirty="0" err="1">
                <a:solidFill>
                  <a:prstClr val="black"/>
                </a:solidFill>
                <a:latin typeface="Times New Roman" panose="02020603050405020304" pitchFamily="18" charset="0"/>
                <a:ea typeface="ＭＳ Ｐゴシック"/>
                <a:cs typeface="Times New Roman" panose="02020603050405020304" pitchFamily="18" charset="0"/>
              </a:rPr>
              <a:t>E</a:t>
            </a:r>
            <a:r>
              <a:rPr lang="en-US" altLang="ja-JP" sz="1600" baseline="-25000" dirty="0" err="1" smtClean="0">
                <a:solidFill>
                  <a:prstClr val="black"/>
                </a:solidFill>
                <a:latin typeface="Times New Roman" panose="02020603050405020304" pitchFamily="18" charset="0"/>
                <a:ea typeface="ＭＳ Ｐゴシック"/>
                <a:cs typeface="Times New Roman" panose="02020603050405020304" pitchFamily="18" charset="0"/>
              </a:rPr>
              <a:t>r</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 +290 </a:t>
            </a:r>
            <a:r>
              <a:rPr lang="ja-JP" altLang="ja-JP" sz="1600" dirty="0" smtClean="0">
                <a:solidFill>
                  <a:prstClr val="black"/>
                </a:solidFill>
                <a:latin typeface="Times New Roman" panose="02020603050405020304" pitchFamily="18" charset="0"/>
                <a:ea typeface="ＭＳ Ｐゴシック"/>
                <a:cs typeface="Times New Roman" panose="02020603050405020304" pitchFamily="18" charset="0"/>
              </a:rPr>
              <a:t>±</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60 V/m</a:t>
            </a:r>
          </a:p>
        </p:txBody>
      </p:sp>
      <p:sp>
        <p:nvSpPr>
          <p:cNvPr id="9"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30</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2" name="正方形/長方形 1"/>
          <p:cNvSpPr/>
          <p:nvPr/>
        </p:nvSpPr>
        <p:spPr>
          <a:xfrm>
            <a:off x="2267744" y="220578"/>
            <a:ext cx="883832" cy="400110"/>
          </a:xfrm>
          <a:prstGeom prst="rect">
            <a:avLst/>
          </a:prstGeom>
          <a:solidFill>
            <a:schemeClr val="bg1"/>
          </a:solidFill>
        </p:spPr>
        <p:txBody>
          <a:bodyPr wrap="none">
            <a:spAutoFit/>
          </a:bodyPr>
          <a:lstStyle/>
          <a:p>
            <a:r>
              <a:rPr lang="en-US" altLang="ja-JP" dirty="0" smtClean="0">
                <a:solidFill>
                  <a:srgbClr val="0000FF"/>
                </a:solidFill>
                <a:latin typeface="Arial" panose="020B0604020202020204" pitchFamily="34" charset="0"/>
                <a:cs typeface="Arial" panose="020B0604020202020204" pitchFamily="34" charset="0"/>
              </a:rPr>
              <a:t>TST-2</a:t>
            </a:r>
            <a:endParaRPr lang="ja-JP" altLang="en-US" dirty="0"/>
          </a:p>
        </p:txBody>
      </p:sp>
      <p:sp>
        <p:nvSpPr>
          <p:cNvPr id="8" name="正方形/長方形 7"/>
          <p:cNvSpPr/>
          <p:nvPr/>
        </p:nvSpPr>
        <p:spPr>
          <a:xfrm>
            <a:off x="5940152" y="220578"/>
            <a:ext cx="808426" cy="400110"/>
          </a:xfrm>
          <a:prstGeom prst="rect">
            <a:avLst/>
          </a:prstGeom>
          <a:solidFill>
            <a:schemeClr val="bg1"/>
          </a:solidFill>
        </p:spPr>
        <p:txBody>
          <a:bodyPr wrap="none">
            <a:spAutoFit/>
          </a:bodyPr>
          <a:lstStyle/>
          <a:p>
            <a:r>
              <a:rPr lang="en-US" altLang="ja-JP" dirty="0" smtClean="0">
                <a:solidFill>
                  <a:srgbClr val="0000FF"/>
                </a:solidFill>
                <a:latin typeface="Arial" panose="020B0604020202020204" pitchFamily="34" charset="0"/>
                <a:cs typeface="Arial" panose="020B0604020202020204" pitchFamily="34" charset="0"/>
              </a:rPr>
              <a:t>LATE</a:t>
            </a:r>
            <a:endParaRPr lang="ja-JP" altLang="en-US" dirty="0"/>
          </a:p>
        </p:txBody>
      </p:sp>
    </p:spTree>
    <p:extLst>
      <p:ext uri="{BB962C8B-B14F-4D97-AF65-F5344CB8AC3E}">
        <p14:creationId xmlns:p14="http://schemas.microsoft.com/office/powerpoint/2010/main" val="501026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740" y="217773"/>
            <a:ext cx="9132661" cy="474923"/>
          </a:xfrm>
          <a:ln>
            <a:noFill/>
          </a:ln>
        </p:spPr>
        <p:style>
          <a:lnRef idx="2">
            <a:schemeClr val="accent1"/>
          </a:lnRef>
          <a:fillRef idx="1">
            <a:schemeClr val="lt1"/>
          </a:fillRef>
          <a:effectRef idx="0">
            <a:schemeClr val="accent1"/>
          </a:effectRef>
          <a:fontRef idx="minor">
            <a:schemeClr val="dk1"/>
          </a:fontRef>
        </p:style>
        <p:txBody>
          <a:bodyPr>
            <a:noAutofit/>
          </a:bodyPr>
          <a:lstStyle/>
          <a:p>
            <a:pPr algn="ctr"/>
            <a:r>
              <a:rPr kumimoji="1" lang="en-US" altLang="ja-JP" sz="2800" dirty="0" smtClean="0">
                <a:solidFill>
                  <a:srgbClr val="FF0000"/>
                </a:solidFill>
                <a:latin typeface="Arial" panose="020B0604020202020204" pitchFamily="34" charset="0"/>
                <a:ea typeface="メイリオ" panose="020B0604030504040204" pitchFamily="50" charset="-128"/>
                <a:cs typeface="Arial" panose="020B0604020202020204" pitchFamily="34" charset="0"/>
              </a:rPr>
              <a:t>Spectroscopic Identification of Cu Impurity Source</a:t>
            </a:r>
            <a:endParaRPr kumimoji="1" lang="ja-JP" altLang="en-US" sz="2800" dirty="0">
              <a:solidFill>
                <a:srgbClr val="FF0000"/>
              </a:solidFill>
              <a:latin typeface="Arial" panose="020B0604020202020204" pitchFamily="34" charset="0"/>
              <a:ea typeface="メイリオ" panose="020B0604030504040204" pitchFamily="50" charset="-128"/>
              <a:cs typeface="Arial" panose="020B0604020202020204" pitchFamily="34" charset="0"/>
            </a:endParaRPr>
          </a:p>
        </p:txBody>
      </p:sp>
      <p:pic>
        <p:nvPicPr>
          <p:cNvPr id="7" name="図 6"/>
          <p:cNvPicPr>
            <a:picLocks noChangeAspect="1"/>
          </p:cNvPicPr>
          <p:nvPr/>
        </p:nvPicPr>
        <p:blipFill>
          <a:blip r:embed="rId2"/>
          <a:stretch>
            <a:fillRect/>
          </a:stretch>
        </p:blipFill>
        <p:spPr>
          <a:xfrm>
            <a:off x="518493" y="2120962"/>
            <a:ext cx="3189411" cy="4548397"/>
          </a:xfrm>
          <a:prstGeom prst="rect">
            <a:avLst/>
          </a:prstGeom>
        </p:spPr>
      </p:pic>
      <p:pic>
        <p:nvPicPr>
          <p:cNvPr id="15" name="図 14"/>
          <p:cNvPicPr>
            <a:picLocks noChangeAspect="1"/>
          </p:cNvPicPr>
          <p:nvPr/>
        </p:nvPicPr>
        <p:blipFill>
          <a:blip r:embed="rId3"/>
          <a:stretch>
            <a:fillRect/>
          </a:stretch>
        </p:blipFill>
        <p:spPr>
          <a:xfrm>
            <a:off x="4744686" y="1201755"/>
            <a:ext cx="3931770" cy="3357887"/>
          </a:xfrm>
          <a:prstGeom prst="rect">
            <a:avLst/>
          </a:prstGeom>
        </p:spPr>
      </p:pic>
      <p:sp>
        <p:nvSpPr>
          <p:cNvPr id="17" name="テキスト ボックス 16"/>
          <p:cNvSpPr txBox="1"/>
          <p:nvPr/>
        </p:nvSpPr>
        <p:spPr>
          <a:xfrm>
            <a:off x="323528" y="1196752"/>
            <a:ext cx="424847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800" dirty="0" err="1" smtClean="0">
                <a:solidFill>
                  <a:srgbClr val="0000FF"/>
                </a:solidFill>
                <a:latin typeface="Arial" panose="020B0604020202020204" pitchFamily="34" charset="0"/>
                <a:cs typeface="Arial" panose="020B0604020202020204" pitchFamily="34" charset="0"/>
              </a:rPr>
              <a:t>Cu</a:t>
            </a:r>
            <a:r>
              <a:rPr kumimoji="1" lang="en-US" altLang="ja-JP" sz="1800" baseline="30000" dirty="0" err="1" smtClean="0">
                <a:solidFill>
                  <a:srgbClr val="0000FF"/>
                </a:solidFill>
                <a:latin typeface="Arial" panose="020B0604020202020204" pitchFamily="34" charset="0"/>
                <a:cs typeface="Arial" panose="020B0604020202020204" pitchFamily="34" charset="0"/>
              </a:rPr>
              <a:t>I</a:t>
            </a:r>
            <a:r>
              <a:rPr lang="en-US" altLang="ja-JP" sz="1800" dirty="0">
                <a:solidFill>
                  <a:srgbClr val="0000FF"/>
                </a:solidFill>
                <a:latin typeface="Arial" panose="020B0604020202020204" pitchFamily="34" charset="0"/>
                <a:cs typeface="Arial" panose="020B0604020202020204" pitchFamily="34" charset="0"/>
              </a:rPr>
              <a:t> </a:t>
            </a:r>
            <a:r>
              <a:rPr lang="en-US" altLang="ja-JP" sz="1800" dirty="0" smtClean="0">
                <a:solidFill>
                  <a:srgbClr val="0000FF"/>
                </a:solidFill>
                <a:latin typeface="Arial" panose="020B0604020202020204" pitchFamily="34" charset="0"/>
                <a:cs typeface="Arial" panose="020B0604020202020204" pitchFamily="34" charset="0"/>
              </a:rPr>
              <a:t>emission is stronger on the side viewing in front of the CCC antenna.</a:t>
            </a:r>
          </a:p>
          <a:p>
            <a:r>
              <a:rPr kumimoji="1" lang="en-US" altLang="ja-JP" sz="1800" dirty="0" smtClean="0">
                <a:latin typeface="Arial" panose="020B0604020202020204" pitchFamily="34" charset="0"/>
                <a:cs typeface="Arial" panose="020B0604020202020204" pitchFamily="34" charset="0"/>
                <a:sym typeface="Symbol"/>
              </a:rPr>
              <a:t></a:t>
            </a:r>
            <a:r>
              <a:rPr kumimoji="1" lang="en-US" altLang="ja-JP" sz="1800" dirty="0" smtClean="0">
                <a:latin typeface="Arial" panose="020B0604020202020204" pitchFamily="34" charset="0"/>
                <a:cs typeface="Arial" panose="020B0604020202020204" pitchFamily="34" charset="0"/>
              </a:rPr>
              <a:t> Antenna is the source of Cu impurity</a:t>
            </a:r>
            <a:endParaRPr kumimoji="1" lang="ja-JP" altLang="en-US" sz="1800" dirty="0">
              <a:latin typeface="Arial" panose="020B0604020202020204" pitchFamily="34" charset="0"/>
              <a:cs typeface="Arial" panose="020B0604020202020204" pitchFamily="34" charset="0"/>
            </a:endParaRPr>
          </a:p>
        </p:txBody>
      </p:sp>
      <p:sp>
        <p:nvSpPr>
          <p:cNvPr id="32" name="テキスト ボックス 31"/>
          <p:cNvSpPr txBox="1"/>
          <p:nvPr/>
        </p:nvSpPr>
        <p:spPr>
          <a:xfrm>
            <a:off x="5676017" y="980728"/>
            <a:ext cx="2453045" cy="338554"/>
          </a:xfrm>
          <a:prstGeom prst="rect">
            <a:avLst/>
          </a:prstGeom>
          <a:noFill/>
        </p:spPr>
        <p:txBody>
          <a:bodyPr wrap="square" rtlCol="0">
            <a:spAutoFit/>
          </a:bodyPr>
          <a:lstStyle/>
          <a:p>
            <a:r>
              <a:rPr lang="en-US" altLang="ja-JP" sz="1600" dirty="0" smtClean="0">
                <a:latin typeface="Arial" panose="020B0604020202020204" pitchFamily="34" charset="0"/>
                <a:ea typeface="メイリオ" panose="020B0604030504040204" pitchFamily="50" charset="-128"/>
                <a:cs typeface="Arial" panose="020B0604020202020204" pitchFamily="34" charset="0"/>
              </a:rPr>
              <a:t>Profile of</a:t>
            </a:r>
            <a:r>
              <a:rPr kumimoji="1" lang="en-US" altLang="ja-JP" sz="1600" dirty="0" smtClean="0">
                <a:latin typeface="Arial" panose="020B0604020202020204" pitchFamily="34" charset="0"/>
                <a:ea typeface="メイリオ" panose="020B0604030504040204" pitchFamily="50" charset="-128"/>
                <a:cs typeface="Arial" panose="020B0604020202020204" pitchFamily="34" charset="0"/>
              </a:rPr>
              <a:t> </a:t>
            </a:r>
            <a:r>
              <a:rPr kumimoji="1" lang="en-US" altLang="ja-JP" sz="1600" dirty="0" err="1" smtClean="0">
                <a:latin typeface="Arial" panose="020B0604020202020204" pitchFamily="34" charset="0"/>
                <a:ea typeface="メイリオ" panose="020B0604030504040204" pitchFamily="50" charset="-128"/>
                <a:cs typeface="Arial" panose="020B0604020202020204" pitchFamily="34" charset="0"/>
              </a:rPr>
              <a:t>Cu</a:t>
            </a:r>
            <a:r>
              <a:rPr kumimoji="1" lang="en-US" altLang="ja-JP" sz="1600" baseline="30000" dirty="0" err="1" smtClean="0">
                <a:latin typeface="Arial" panose="020B0604020202020204" pitchFamily="34" charset="0"/>
                <a:ea typeface="メイリオ" panose="020B0604030504040204" pitchFamily="50" charset="-128"/>
                <a:cs typeface="Arial" panose="020B0604020202020204" pitchFamily="34" charset="0"/>
              </a:rPr>
              <a:t>I</a:t>
            </a:r>
            <a:r>
              <a:rPr kumimoji="1" lang="en-US" altLang="ja-JP" sz="1600" dirty="0" smtClean="0">
                <a:latin typeface="Arial" panose="020B0604020202020204" pitchFamily="34" charset="0"/>
                <a:ea typeface="メイリオ" panose="020B0604030504040204" pitchFamily="50" charset="-128"/>
                <a:cs typeface="Arial" panose="020B0604020202020204" pitchFamily="34" charset="0"/>
              </a:rPr>
              <a:t> emission</a:t>
            </a:r>
            <a:endParaRPr kumimoji="1" lang="ja-JP" altLang="en-US" sz="1600" dirty="0">
              <a:latin typeface="Arial" panose="020B0604020202020204" pitchFamily="34" charset="0"/>
              <a:ea typeface="メイリオ" panose="020B0604030504040204" pitchFamily="50" charset="-128"/>
              <a:cs typeface="Arial" panose="020B0604020202020204" pitchFamily="34" charset="0"/>
            </a:endParaRPr>
          </a:p>
        </p:txBody>
      </p:sp>
      <p:sp>
        <p:nvSpPr>
          <p:cNvPr id="23"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9" name="テキスト ボックス 8"/>
          <p:cNvSpPr txBox="1"/>
          <p:nvPr/>
        </p:nvSpPr>
        <p:spPr>
          <a:xfrm>
            <a:off x="4644007" y="4581128"/>
            <a:ext cx="4248473" cy="2185214"/>
          </a:xfrm>
          <a:prstGeom prst="rect">
            <a:avLst/>
          </a:prstGeom>
          <a:solidFill>
            <a:schemeClr val="bg1"/>
          </a:solidFill>
        </p:spPr>
        <p:txBody>
          <a:bodyPr wrap="square" rtlCol="0">
            <a:spAutoFit/>
          </a:bodyPr>
          <a:lstStyle/>
          <a:p>
            <a:r>
              <a:rPr kumimoji="1" lang="en-US" altLang="ja-JP" sz="1800" dirty="0" err="1" smtClean="0">
                <a:solidFill>
                  <a:srgbClr val="0000FF"/>
                </a:solidFill>
                <a:latin typeface="Arial" panose="020B0604020202020204" pitchFamily="34" charset="0"/>
                <a:ea typeface="メイリオ" panose="020B0604030504040204" pitchFamily="50" charset="-128"/>
                <a:cs typeface="Arial" panose="020B0604020202020204" pitchFamily="34" charset="0"/>
              </a:rPr>
              <a:t>Cu</a:t>
            </a:r>
            <a:r>
              <a:rPr kumimoji="1" lang="en-US" altLang="ja-JP" sz="1800" baseline="30000" dirty="0" err="1" smtClean="0">
                <a:solidFill>
                  <a:srgbClr val="0000FF"/>
                </a:solidFill>
                <a:latin typeface="Arial" panose="020B0604020202020204" pitchFamily="34" charset="0"/>
                <a:ea typeface="メイリオ" panose="020B0604030504040204" pitchFamily="50" charset="-128"/>
                <a:cs typeface="Arial" panose="020B0604020202020204" pitchFamily="34" charset="0"/>
              </a:rPr>
              <a:t>I</a:t>
            </a:r>
            <a:r>
              <a:rPr kumimoji="1" lang="en-US" altLang="ja-JP" sz="1800" dirty="0" smtClean="0">
                <a:solidFill>
                  <a:srgbClr val="0000FF"/>
                </a:solidFill>
                <a:latin typeface="Arial" panose="020B0604020202020204" pitchFamily="34" charset="0"/>
                <a:ea typeface="メイリオ" panose="020B0604030504040204" pitchFamily="50" charset="-128"/>
                <a:cs typeface="Arial" panose="020B0604020202020204" pitchFamily="34" charset="0"/>
              </a:rPr>
              <a:t> emission intensity </a:t>
            </a:r>
            <a:r>
              <a:rPr kumimoji="1" lang="en-US" altLang="ja-JP" sz="1800" dirty="0" smtClean="0">
                <a:solidFill>
                  <a:srgbClr val="0000FF"/>
                </a:solidFill>
                <a:latin typeface="Arial" panose="020B0604020202020204" pitchFamily="34" charset="0"/>
                <a:ea typeface="メイリオ" panose="020B0604030504040204" pitchFamily="50" charset="-128"/>
                <a:cs typeface="Arial" panose="020B0604020202020204" pitchFamily="34" charset="0"/>
              </a:rPr>
              <a:t>increases </a:t>
            </a:r>
            <a:r>
              <a:rPr kumimoji="1" lang="en-US" altLang="ja-JP" sz="1800" dirty="0" smtClean="0">
                <a:solidFill>
                  <a:srgbClr val="0000FF"/>
                </a:solidFill>
                <a:latin typeface="Arial" panose="020B0604020202020204" pitchFamily="34" charset="0"/>
                <a:ea typeface="メイリオ" panose="020B0604030504040204" pitchFamily="50" charset="-128"/>
                <a:cs typeface="Arial" panose="020B0604020202020204" pitchFamily="34" charset="0"/>
              </a:rPr>
              <a:t>as the plasma approaches the </a:t>
            </a:r>
            <a:r>
              <a:rPr kumimoji="1" lang="en-US" altLang="ja-JP" sz="1800" dirty="0" smtClean="0">
                <a:solidFill>
                  <a:srgbClr val="0000FF"/>
                </a:solidFill>
                <a:latin typeface="Arial" panose="020B0604020202020204" pitchFamily="34" charset="0"/>
                <a:ea typeface="メイリオ" panose="020B0604030504040204" pitchFamily="50" charset="-128"/>
                <a:cs typeface="Arial" panose="020B0604020202020204" pitchFamily="34" charset="0"/>
              </a:rPr>
              <a:t>antenna, and increases with RF power. </a:t>
            </a:r>
          </a:p>
          <a:p>
            <a:pPr marL="285750" indent="-285750">
              <a:buFont typeface="Symbol"/>
              <a:buChar char="®"/>
            </a:pPr>
            <a:r>
              <a:rPr lang="en-US" altLang="ja-JP" sz="1800" kern="0" dirty="0" smtClean="0">
                <a:cs typeface="Arial" panose="020B0604020202020204" pitchFamily="34" charset="0"/>
              </a:rPr>
              <a:t>consistent </a:t>
            </a:r>
            <a:r>
              <a:rPr lang="en-US" altLang="ja-JP" sz="1800" kern="0" dirty="0">
                <a:cs typeface="Arial" panose="020B0604020202020204" pitchFamily="34" charset="0"/>
              </a:rPr>
              <a:t>with </a:t>
            </a:r>
            <a:r>
              <a:rPr lang="en-US" altLang="ja-JP" sz="1800" kern="0" dirty="0" smtClean="0">
                <a:cs typeface="Arial" panose="020B0604020202020204" pitchFamily="34" charset="0"/>
              </a:rPr>
              <a:t>Cu impurity generation by RF </a:t>
            </a:r>
            <a:r>
              <a:rPr lang="en-US" altLang="ja-JP" sz="1800" kern="0" dirty="0">
                <a:cs typeface="Arial" panose="020B0604020202020204" pitchFamily="34" charset="0"/>
              </a:rPr>
              <a:t>sheath </a:t>
            </a:r>
            <a:r>
              <a:rPr lang="en-US" altLang="ja-JP" sz="1800" kern="0" dirty="0" smtClean="0">
                <a:cs typeface="Arial" panose="020B0604020202020204" pitchFamily="34" charset="0"/>
              </a:rPr>
              <a:t>sputtering</a:t>
            </a:r>
          </a:p>
          <a:p>
            <a:endParaRPr lang="en-US" altLang="ja-JP" sz="1000" kern="0" dirty="0" smtClean="0">
              <a:cs typeface="Arial" panose="020B0604020202020204" pitchFamily="34" charset="0"/>
            </a:endParaRPr>
          </a:p>
          <a:p>
            <a:r>
              <a:rPr lang="en-US" altLang="ja-JP" sz="1800" kern="0" dirty="0">
                <a:solidFill>
                  <a:srgbClr val="0000FF"/>
                </a:solidFill>
                <a:cs typeface="Arial" panose="020B0604020202020204" pitchFamily="34" charset="0"/>
              </a:rPr>
              <a:t>The observed amount of Cu </a:t>
            </a:r>
            <a:r>
              <a:rPr lang="en-US" altLang="ja-JP" sz="1800" kern="0" dirty="0" smtClean="0">
                <a:solidFill>
                  <a:srgbClr val="0000FF"/>
                </a:solidFill>
                <a:cs typeface="Arial" panose="020B0604020202020204" pitchFamily="34" charset="0"/>
              </a:rPr>
              <a:t>does </a:t>
            </a:r>
            <a:r>
              <a:rPr lang="en-US" altLang="ja-JP" sz="1800" kern="0" dirty="0">
                <a:solidFill>
                  <a:srgbClr val="0000FF"/>
                </a:solidFill>
                <a:cs typeface="Arial" panose="020B0604020202020204" pitchFamily="34" charset="0"/>
              </a:rPr>
              <a:t>not affect the current drive efficiency</a:t>
            </a:r>
            <a:r>
              <a:rPr lang="en-US" altLang="ja-JP" sz="1800" kern="0" dirty="0" smtClean="0">
                <a:solidFill>
                  <a:srgbClr val="0000FF"/>
                </a:solidFill>
                <a:cs typeface="Arial" panose="020B0604020202020204" pitchFamily="34" charset="0"/>
              </a:rPr>
              <a:t>.</a:t>
            </a:r>
            <a:endParaRPr kumimoji="1" lang="ja-JP" altLang="en-US" sz="1800" dirty="0">
              <a:solidFill>
                <a:srgbClr val="0000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10" name="図 9"/>
          <p:cNvPicPr>
            <a:picLocks noChangeAspect="1"/>
          </p:cNvPicPr>
          <p:nvPr/>
        </p:nvPicPr>
        <p:blipFill>
          <a:blip r:embed="rId4"/>
          <a:stretch>
            <a:fillRect/>
          </a:stretch>
        </p:blipFill>
        <p:spPr>
          <a:xfrm>
            <a:off x="6902538" y="1412776"/>
            <a:ext cx="1641335" cy="1294660"/>
          </a:xfrm>
          <a:prstGeom prst="rect">
            <a:avLst/>
          </a:prstGeom>
        </p:spPr>
      </p:pic>
      <p:sp>
        <p:nvSpPr>
          <p:cNvPr id="11"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31</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843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2221" y="169476"/>
            <a:ext cx="4212167" cy="523220"/>
          </a:xfrm>
          <a:prstGeom prst="rect">
            <a:avLst/>
          </a:prstGeom>
          <a:noFill/>
        </p:spPr>
        <p:txBody>
          <a:bodyPr wrap="square" rtlCol="0">
            <a:spAutoFit/>
          </a:bodyPr>
          <a:lstStyle/>
          <a:p>
            <a:pPr algn="ctr" fontAlgn="auto">
              <a:spcBef>
                <a:spcPts val="0"/>
              </a:spcBef>
              <a:spcAft>
                <a:spcPts val="0"/>
              </a:spcAft>
            </a:pPr>
            <a:r>
              <a:rPr lang="en-US" altLang="ja-JP" sz="2800" dirty="0" smtClean="0">
                <a:solidFill>
                  <a:srgbClr val="FF0000"/>
                </a:solidFill>
                <a:latin typeface="Arial" panose="020B0604020202020204" pitchFamily="34" charset="0"/>
                <a:ea typeface="ＭＳ Ｐゴシック"/>
                <a:cs typeface="Arial" panose="020B0604020202020204" pitchFamily="34" charset="0"/>
              </a:rPr>
              <a:t>LH Start-up Discharge</a:t>
            </a:r>
            <a:endParaRPr lang="en-US" altLang="ja-JP" sz="2800" dirty="0">
              <a:solidFill>
                <a:srgbClr val="FF0000"/>
              </a:solidFill>
              <a:latin typeface="Arial" panose="020B0604020202020204" pitchFamily="34" charset="0"/>
              <a:ea typeface="ＭＳ Ｐゴシック"/>
              <a:cs typeface="Arial" panose="020B0604020202020204" pitchFamily="34" charset="0"/>
            </a:endParaRPr>
          </a:p>
        </p:txBody>
      </p:sp>
      <p:sp>
        <p:nvSpPr>
          <p:cNvPr id="15" name="正方形/長方形 14"/>
          <p:cNvSpPr/>
          <p:nvPr/>
        </p:nvSpPr>
        <p:spPr>
          <a:xfrm>
            <a:off x="6012160" y="1180216"/>
            <a:ext cx="2245343" cy="369332"/>
          </a:xfrm>
          <a:prstGeom prst="rect">
            <a:avLst/>
          </a:prstGeom>
        </p:spPr>
        <p:txBody>
          <a:bodyPr wrap="square">
            <a:spAutoFit/>
          </a:bodyPr>
          <a:lstStyle/>
          <a:p>
            <a:pPr fontAlgn="auto">
              <a:spcBef>
                <a:spcPts val="0"/>
              </a:spcBef>
              <a:spcAft>
                <a:spcPts val="0"/>
              </a:spcAft>
            </a:pPr>
            <a:r>
              <a:rPr lang="en-US" altLang="ja-JP" sz="1800" dirty="0" smtClean="0">
                <a:solidFill>
                  <a:prstClr val="black"/>
                </a:solidFill>
                <a:latin typeface="Arial" panose="020B0604020202020204" pitchFamily="34" charset="0"/>
                <a:ea typeface="ＭＳ Ｐゴシック"/>
                <a:cs typeface="Arial" panose="020B0604020202020204" pitchFamily="34" charset="0"/>
              </a:rPr>
              <a:t>EFIT reconstruction</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sp>
        <p:nvSpPr>
          <p:cNvPr id="16"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32</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9"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18" y="1540256"/>
            <a:ext cx="2562225" cy="474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00336"/>
            <a:ext cx="47625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コネクタ 5"/>
          <p:cNvCxnSpPr/>
          <p:nvPr/>
        </p:nvCxnSpPr>
        <p:spPr>
          <a:xfrm flipV="1">
            <a:off x="3275856" y="1844824"/>
            <a:ext cx="0" cy="40324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982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1105778463"/>
              </p:ext>
            </p:extLst>
          </p:nvPr>
        </p:nvGraphicFramePr>
        <p:xfrm>
          <a:off x="3600450" y="3387725"/>
          <a:ext cx="1897063" cy="306388"/>
        </p:xfrm>
        <a:graphic>
          <a:graphicData uri="http://schemas.openxmlformats.org/presentationml/2006/ole">
            <mc:AlternateContent xmlns:mc="http://schemas.openxmlformats.org/markup-compatibility/2006">
              <mc:Choice xmlns:v="urn:schemas-microsoft-com:vml" Requires="v">
                <p:oleObj spid="_x0000_s15593" name="数式" r:id="rId3" imgW="1333440" imgH="215640" progId="Equation.3">
                  <p:embed/>
                </p:oleObj>
              </mc:Choice>
              <mc:Fallback>
                <p:oleObj name="数式" r:id="rId3" imgW="1333440" imgH="215640" progId="Equation.3">
                  <p:embed/>
                  <p:pic>
                    <p:nvPicPr>
                      <p:cNvPr id="0" name=""/>
                      <p:cNvPicPr>
                        <a:picLocks noChangeAspect="1" noChangeArrowheads="1"/>
                      </p:cNvPicPr>
                      <p:nvPr/>
                    </p:nvPicPr>
                    <p:blipFill>
                      <a:blip r:embed="rId4"/>
                      <a:srcRect/>
                      <a:stretch>
                        <a:fillRect/>
                      </a:stretch>
                    </p:blipFill>
                    <p:spPr bwMode="auto">
                      <a:xfrm>
                        <a:off x="3600450" y="3387725"/>
                        <a:ext cx="1897063" cy="306388"/>
                      </a:xfrm>
                      <a:prstGeom prst="rect">
                        <a:avLst/>
                      </a:prstGeom>
                      <a:noFill/>
                    </p:spPr>
                  </p:pic>
                </p:oleObj>
              </mc:Fallback>
            </mc:AlternateContent>
          </a:graphicData>
        </a:graphic>
      </p:graphicFrame>
      <p:graphicFrame>
        <p:nvGraphicFramePr>
          <p:cNvPr id="60" name="オブジェクト 59"/>
          <p:cNvGraphicFramePr>
            <a:graphicFrameLocks noChangeAspect="1"/>
          </p:cNvGraphicFramePr>
          <p:nvPr>
            <p:extLst>
              <p:ext uri="{D42A27DB-BD31-4B8C-83A1-F6EECF244321}">
                <p14:modId xmlns:p14="http://schemas.microsoft.com/office/powerpoint/2010/main" val="3959051761"/>
              </p:ext>
            </p:extLst>
          </p:nvPr>
        </p:nvGraphicFramePr>
        <p:xfrm>
          <a:off x="3543807" y="5036507"/>
          <a:ext cx="2118281" cy="364079"/>
        </p:xfrm>
        <a:graphic>
          <a:graphicData uri="http://schemas.openxmlformats.org/presentationml/2006/ole">
            <mc:AlternateContent xmlns:mc="http://schemas.openxmlformats.org/markup-compatibility/2006">
              <mc:Choice xmlns:v="urn:schemas-microsoft-com:vml" Requires="v">
                <p:oleObj spid="_x0000_s15594" name="数式" r:id="rId5" imgW="1422360" imgH="241200" progId="Equation.3">
                  <p:embed/>
                </p:oleObj>
              </mc:Choice>
              <mc:Fallback>
                <p:oleObj name="数式" r:id="rId5" imgW="1422360" imgH="241200" progId="Equation.3">
                  <p:embed/>
                  <p:pic>
                    <p:nvPicPr>
                      <p:cNvPr id="0" name=""/>
                      <p:cNvPicPr>
                        <a:picLocks noChangeAspect="1" noChangeArrowheads="1"/>
                      </p:cNvPicPr>
                      <p:nvPr/>
                    </p:nvPicPr>
                    <p:blipFill>
                      <a:blip r:embed="rId6"/>
                      <a:srcRect/>
                      <a:stretch>
                        <a:fillRect/>
                      </a:stretch>
                    </p:blipFill>
                    <p:spPr bwMode="auto">
                      <a:xfrm>
                        <a:off x="3543807" y="5036507"/>
                        <a:ext cx="2118281" cy="364079"/>
                      </a:xfrm>
                      <a:prstGeom prst="rect">
                        <a:avLst/>
                      </a:prstGeom>
                      <a:noFill/>
                    </p:spPr>
                  </p:pic>
                </p:oleObj>
              </mc:Fallback>
            </mc:AlternateContent>
          </a:graphicData>
        </a:graphic>
      </p:graphicFrame>
      <p:sp>
        <p:nvSpPr>
          <p:cNvPr id="4" name="正方形/長方形 3"/>
          <p:cNvSpPr/>
          <p:nvPr/>
        </p:nvSpPr>
        <p:spPr>
          <a:xfrm>
            <a:off x="354526" y="149731"/>
            <a:ext cx="6017674" cy="830997"/>
          </a:xfrm>
          <a:prstGeom prst="rect">
            <a:avLst/>
          </a:prstGeom>
        </p:spPr>
        <p:txBody>
          <a:bodyPr wrap="square">
            <a:spAutoFit/>
          </a:bodyPr>
          <a:lstStyle/>
          <a:p>
            <a:r>
              <a:rPr lang="en-US" altLang="ja-JP" sz="2400" dirty="0" smtClean="0">
                <a:solidFill>
                  <a:srgbClr val="FF0000"/>
                </a:solidFill>
                <a:effectLst/>
                <a:latin typeface="Arial" panose="020B0604020202020204" pitchFamily="34" charset="0"/>
                <a:ea typeface="ＭＳ 明朝" panose="02020609040205080304" pitchFamily="17" charset="-128"/>
                <a:cs typeface="Arial" panose="020B0604020202020204" pitchFamily="34" charset="0"/>
              </a:rPr>
              <a:t>3-Fluid Axisymmetric Equilibrium Model Applied to</a:t>
            </a:r>
            <a:r>
              <a:rPr lang="ja-JP" altLang="en-US" sz="2400" dirty="0">
                <a:solidFill>
                  <a:srgbClr val="FF0000"/>
                </a:solidFill>
                <a:latin typeface="Arial" panose="020B0604020202020204" pitchFamily="34" charset="0"/>
                <a:ea typeface="ＭＳ 明朝" panose="02020609040205080304" pitchFamily="17" charset="-128"/>
                <a:cs typeface="Arial" panose="020B0604020202020204" pitchFamily="34" charset="0"/>
              </a:rPr>
              <a:t> </a:t>
            </a:r>
            <a:r>
              <a:rPr lang="en-US" altLang="ja-JP" sz="2400" dirty="0" smtClean="0">
                <a:solidFill>
                  <a:srgbClr val="FF0000"/>
                </a:solidFill>
                <a:latin typeface="Arial" panose="020B0604020202020204" pitchFamily="34" charset="0"/>
                <a:ea typeface="ＭＳ 明朝" panose="02020609040205080304" pitchFamily="17" charset="-128"/>
                <a:cs typeface="Arial" panose="020B0604020202020204" pitchFamily="34" charset="0"/>
              </a:rPr>
              <a:t>TST-2 LHW Sustained </a:t>
            </a:r>
            <a:r>
              <a:rPr lang="en-US" altLang="ja-JP" sz="2400" dirty="0">
                <a:solidFill>
                  <a:srgbClr val="FF0000"/>
                </a:solidFill>
                <a:latin typeface="Arial" panose="020B0604020202020204" pitchFamily="34" charset="0"/>
                <a:ea typeface="ＭＳ 明朝" panose="02020609040205080304" pitchFamily="17" charset="-128"/>
                <a:cs typeface="Arial" panose="020B0604020202020204" pitchFamily="34" charset="0"/>
              </a:rPr>
              <a:t>P</a:t>
            </a:r>
            <a:r>
              <a:rPr lang="en-US" altLang="ja-JP" sz="2400" dirty="0" smtClean="0">
                <a:solidFill>
                  <a:srgbClr val="FF0000"/>
                </a:solidFill>
                <a:latin typeface="Arial" panose="020B0604020202020204" pitchFamily="34" charset="0"/>
                <a:ea typeface="ＭＳ 明朝" panose="02020609040205080304" pitchFamily="17" charset="-128"/>
                <a:cs typeface="Arial" panose="020B0604020202020204" pitchFamily="34" charset="0"/>
              </a:rPr>
              <a:t>lasma</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1769149" y="6453614"/>
            <a:ext cx="5400837" cy="338554"/>
          </a:xfrm>
          <a:prstGeom prst="rect">
            <a:avLst/>
          </a:prstGeom>
          <a:noFill/>
        </p:spPr>
        <p:txBody>
          <a:bodyPr wrap="none" rtlCol="0">
            <a:spAutoFit/>
          </a:bodyPr>
          <a:lstStyle/>
          <a:p>
            <a:pPr fontAlgn="auto">
              <a:spcBef>
                <a:spcPts val="0"/>
              </a:spcBef>
              <a:spcAft>
                <a:spcPts val="0"/>
              </a:spcAft>
            </a:pPr>
            <a:r>
              <a:rPr lang="en-US" altLang="ja-JP" sz="1600" dirty="0">
                <a:solidFill>
                  <a:srgbClr val="0000FF"/>
                </a:solidFill>
                <a:latin typeface="Arial" panose="020B0604020202020204" pitchFamily="34" charset="0"/>
                <a:ea typeface="ＭＳ Ｐゴシック"/>
                <a:cs typeface="Arial" panose="020B0604020202020204" pitchFamily="34" charset="0"/>
              </a:rPr>
              <a:t>A</a:t>
            </a:r>
            <a:r>
              <a:rPr lang="en-US" altLang="ja-JP" sz="1600" dirty="0" smtClean="0">
                <a:solidFill>
                  <a:srgbClr val="0000FF"/>
                </a:solidFill>
                <a:latin typeface="Arial" panose="020B0604020202020204" pitchFamily="34" charset="0"/>
                <a:ea typeface="ＭＳ Ｐゴシック"/>
                <a:cs typeface="Arial" panose="020B0604020202020204" pitchFamily="34" charset="0"/>
              </a:rPr>
              <a:t>. Ishida, et al., Plasma Fusion Res. 10 (2015) (in press).</a:t>
            </a:r>
            <a:endParaRPr lang="ja-JP" altLang="en-US" sz="1600" dirty="0">
              <a:solidFill>
                <a:srgbClr val="0000FF"/>
              </a:solidFill>
              <a:latin typeface="Arial" panose="020B0604020202020204" pitchFamily="34" charset="0"/>
              <a:ea typeface="ＭＳ Ｐゴシック"/>
              <a:cs typeface="Arial" panose="020B0604020202020204" pitchFamily="34" charset="0"/>
            </a:endParaRPr>
          </a:p>
        </p:txBody>
      </p:sp>
      <p:sp>
        <p:nvSpPr>
          <p:cNvPr id="7" name="テキスト ボックス 6"/>
          <p:cNvSpPr txBox="1"/>
          <p:nvPr/>
        </p:nvSpPr>
        <p:spPr>
          <a:xfrm>
            <a:off x="527357" y="1196752"/>
            <a:ext cx="5362376" cy="1477328"/>
          </a:xfrm>
          <a:prstGeom prst="rect">
            <a:avLst/>
          </a:prstGeom>
          <a:noFill/>
        </p:spPr>
        <p:txBody>
          <a:bodyPr wrap="square" rtlCol="0">
            <a:spAutoFit/>
          </a:bodyPr>
          <a:lstStyle/>
          <a:p>
            <a:r>
              <a:rPr kumimoji="1" lang="en-US" altLang="ja-JP" sz="1800" dirty="0" smtClean="0">
                <a:solidFill>
                  <a:srgbClr val="0000FF"/>
                </a:solidFill>
                <a:latin typeface="Arial" panose="020B0604020202020204" pitchFamily="34" charset="0"/>
                <a:cs typeface="Arial" panose="020B0604020202020204" pitchFamily="34" charset="0"/>
              </a:rPr>
              <a:t>A three fluid </a:t>
            </a:r>
            <a:r>
              <a:rPr lang="en-US" altLang="ja-JP" sz="1800" dirty="0" smtClean="0">
                <a:solidFill>
                  <a:srgbClr val="0000FF"/>
                </a:solidFill>
                <a:latin typeface="Arial" panose="020B0604020202020204" pitchFamily="34" charset="0"/>
                <a:cs typeface="Arial" panose="020B0604020202020204" pitchFamily="34" charset="0"/>
              </a:rPr>
              <a:t>(</a:t>
            </a:r>
            <a:r>
              <a:rPr lang="en-US" altLang="ja-JP" sz="1800" dirty="0" err="1">
                <a:solidFill>
                  <a:srgbClr val="0000FF"/>
                </a:solidFill>
                <a:latin typeface="Arial" panose="020B0604020202020204" pitchFamily="34" charset="0"/>
                <a:cs typeface="Arial" panose="020B0604020202020204" pitchFamily="34" charset="0"/>
              </a:rPr>
              <a:t>i</a:t>
            </a:r>
            <a:r>
              <a:rPr lang="en-US" altLang="ja-JP" sz="1800" dirty="0" smtClean="0">
                <a:solidFill>
                  <a:srgbClr val="0000FF"/>
                </a:solidFill>
                <a:latin typeface="Arial" panose="020B0604020202020204" pitchFamily="34" charset="0"/>
                <a:cs typeface="Arial" panose="020B0604020202020204" pitchFamily="34" charset="0"/>
              </a:rPr>
              <a:t>, high </a:t>
            </a:r>
            <a:r>
              <a:rPr lang="en-US" altLang="ja-JP" sz="1800" dirty="0">
                <a:solidFill>
                  <a:srgbClr val="0000FF"/>
                </a:solidFill>
                <a:latin typeface="Arial" panose="020B0604020202020204" pitchFamily="34" charset="0"/>
                <a:cs typeface="Arial" panose="020B0604020202020204" pitchFamily="34" charset="0"/>
              </a:rPr>
              <a:t>energy </a:t>
            </a:r>
            <a:r>
              <a:rPr lang="en-US" altLang="ja-JP" sz="1800" dirty="0" smtClean="0">
                <a:solidFill>
                  <a:srgbClr val="0000FF"/>
                </a:solidFill>
                <a:latin typeface="Arial" panose="020B0604020202020204" pitchFamily="34" charset="0"/>
                <a:cs typeface="Arial" panose="020B0604020202020204" pitchFamily="34" charset="0"/>
              </a:rPr>
              <a:t>e, </a:t>
            </a:r>
            <a:r>
              <a:rPr lang="en-US" altLang="ja-JP" sz="1800" dirty="0">
                <a:solidFill>
                  <a:srgbClr val="0000FF"/>
                </a:solidFill>
                <a:latin typeface="Arial" panose="020B0604020202020204" pitchFamily="34" charset="0"/>
                <a:cs typeface="Arial" panose="020B0604020202020204" pitchFamily="34" charset="0"/>
              </a:rPr>
              <a:t>low energy </a:t>
            </a:r>
            <a:r>
              <a:rPr lang="en-US" altLang="ja-JP" sz="1800" dirty="0" smtClean="0">
                <a:solidFill>
                  <a:srgbClr val="0000FF"/>
                </a:solidFill>
                <a:latin typeface="Arial" panose="020B0604020202020204" pitchFamily="34" charset="0"/>
                <a:cs typeface="Arial" panose="020B0604020202020204" pitchFamily="34" charset="0"/>
              </a:rPr>
              <a:t>e) </a:t>
            </a:r>
            <a:r>
              <a:rPr kumimoji="1" lang="en-US" altLang="ja-JP" sz="1800" dirty="0" smtClean="0">
                <a:solidFill>
                  <a:srgbClr val="0000FF"/>
                </a:solidFill>
                <a:latin typeface="Arial" panose="020B0604020202020204" pitchFamily="34" charset="0"/>
                <a:cs typeface="Arial" panose="020B0604020202020204" pitchFamily="34" charset="0"/>
              </a:rPr>
              <a:t>equilibrium reconstruction method was developed, and applied to a TST-2 LHW sustained plasma </a:t>
            </a:r>
          </a:p>
          <a:p>
            <a:r>
              <a:rPr kumimoji="1" lang="en-US" altLang="ja-JP" sz="1800" dirty="0" smtClean="0">
                <a:solidFill>
                  <a:srgbClr val="0000FF"/>
                </a:solidFill>
                <a:latin typeface="Arial" panose="020B0604020202020204" pitchFamily="34" charset="0"/>
                <a:cs typeface="Arial" panose="020B0604020202020204" pitchFamily="34" charset="0"/>
              </a:rPr>
              <a:t>(</a:t>
            </a:r>
            <a:r>
              <a:rPr kumimoji="1" lang="en-US" altLang="ja-JP" sz="1800" i="1" dirty="0" err="1" smtClean="0">
                <a:solidFill>
                  <a:srgbClr val="0000FF"/>
                </a:solidFill>
                <a:latin typeface="Arial" panose="020B0604020202020204" pitchFamily="34" charset="0"/>
                <a:cs typeface="Arial" panose="020B0604020202020204" pitchFamily="34" charset="0"/>
              </a:rPr>
              <a:t>I</a:t>
            </a:r>
            <a:r>
              <a:rPr kumimoji="1" lang="en-US" altLang="ja-JP" sz="1800" baseline="-25000" dirty="0" err="1" smtClean="0">
                <a:solidFill>
                  <a:srgbClr val="0000FF"/>
                </a:solidFill>
                <a:latin typeface="Arial" panose="020B0604020202020204" pitchFamily="34" charset="0"/>
                <a:cs typeface="Arial" panose="020B0604020202020204" pitchFamily="34" charset="0"/>
              </a:rPr>
              <a:t>p</a:t>
            </a:r>
            <a:r>
              <a:rPr kumimoji="1" lang="en-US" altLang="ja-JP" sz="1800" baseline="-25000" dirty="0" smtClean="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 </a:t>
            </a:r>
            <a:r>
              <a:rPr kumimoji="1" lang="en-US" altLang="ja-JP" sz="1800" baseline="-25000" dirty="0" smtClean="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9 kA, </a:t>
            </a:r>
            <a:r>
              <a:rPr lang="en-US" altLang="ja-JP" sz="1800" i="1" dirty="0" smtClean="0">
                <a:solidFill>
                  <a:srgbClr val="0000FF"/>
                </a:solidFill>
                <a:latin typeface="Arial" panose="020B0604020202020204" pitchFamily="34" charset="0"/>
                <a:cs typeface="Arial" panose="020B0604020202020204" pitchFamily="34" charset="0"/>
              </a:rPr>
              <a:t>T</a:t>
            </a:r>
            <a:r>
              <a:rPr lang="en-US" altLang="ja-JP" sz="1800" baseline="-25000" dirty="0">
                <a:solidFill>
                  <a:srgbClr val="0000FF"/>
                </a:solidFill>
                <a:latin typeface="Arial" panose="020B0604020202020204" pitchFamily="34" charset="0"/>
                <a:cs typeface="Arial" panose="020B0604020202020204" pitchFamily="34" charset="0"/>
              </a:rPr>
              <a:t>e0  </a:t>
            </a:r>
            <a:r>
              <a:rPr kumimoji="1" lang="en-US" altLang="ja-JP" sz="1800" dirty="0" smtClean="0">
                <a:solidFill>
                  <a:srgbClr val="0000FF"/>
                </a:solidFill>
                <a:latin typeface="Arial" panose="020B0604020202020204" pitchFamily="34" charset="0"/>
                <a:cs typeface="Arial" panose="020B0604020202020204" pitchFamily="34" charset="0"/>
              </a:rPr>
              <a:t>~</a:t>
            </a:r>
            <a:r>
              <a:rPr lang="en-US" altLang="ja-JP" sz="1800" baseline="-25000" dirty="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10 eV, </a:t>
            </a:r>
            <a:r>
              <a:rPr kumimoji="1" lang="en-US" altLang="ja-JP" sz="1800" i="1" dirty="0" err="1" smtClean="0">
                <a:solidFill>
                  <a:srgbClr val="0000FF"/>
                </a:solidFill>
                <a:latin typeface="Arial" panose="020B0604020202020204" pitchFamily="34" charset="0"/>
                <a:cs typeface="Arial" panose="020B0604020202020204" pitchFamily="34" charset="0"/>
              </a:rPr>
              <a:t>T</a:t>
            </a:r>
            <a:r>
              <a:rPr lang="en-US" altLang="ja-JP" sz="1800" baseline="-25000" dirty="0" err="1" smtClean="0">
                <a:solidFill>
                  <a:srgbClr val="0000FF"/>
                </a:solidFill>
                <a:latin typeface="Arial" panose="020B0604020202020204" pitchFamily="34" charset="0"/>
                <a:cs typeface="Arial" panose="020B0604020202020204" pitchFamily="34" charset="0"/>
              </a:rPr>
              <a:t>i</a:t>
            </a:r>
            <a:r>
              <a:rPr lang="en-US" altLang="ja-JP" sz="1800" baseline="-25000" dirty="0" smtClean="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a:t>
            </a:r>
            <a:r>
              <a:rPr lang="en-US" altLang="ja-JP" sz="1800" baseline="-25000" dirty="0" smtClean="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5 eV, </a:t>
            </a:r>
            <a:r>
              <a:rPr kumimoji="1" lang="en-US" altLang="ja-JP" sz="1800" i="1" dirty="0" smtClean="0">
                <a:solidFill>
                  <a:srgbClr val="0000FF"/>
                </a:solidFill>
                <a:latin typeface="Arial" panose="020B0604020202020204" pitchFamily="34" charset="0"/>
                <a:cs typeface="Arial" panose="020B0604020202020204" pitchFamily="34" charset="0"/>
              </a:rPr>
              <a:t>n</a:t>
            </a:r>
            <a:r>
              <a:rPr lang="en-US" altLang="ja-JP" sz="1800" baseline="-25000" dirty="0">
                <a:solidFill>
                  <a:srgbClr val="0000FF"/>
                </a:solidFill>
                <a:latin typeface="Arial" panose="020B0604020202020204" pitchFamily="34" charset="0"/>
                <a:cs typeface="Arial" panose="020B0604020202020204" pitchFamily="34" charset="0"/>
              </a:rPr>
              <a:t>e0  </a:t>
            </a:r>
            <a:r>
              <a:rPr kumimoji="1" lang="en-US" altLang="ja-JP" sz="1800" dirty="0" smtClean="0">
                <a:solidFill>
                  <a:srgbClr val="0000FF"/>
                </a:solidFill>
                <a:latin typeface="Arial" panose="020B0604020202020204" pitchFamily="34" charset="0"/>
                <a:cs typeface="Arial" panose="020B0604020202020204" pitchFamily="34" charset="0"/>
              </a:rPr>
              <a:t>~ 4x10</a:t>
            </a:r>
            <a:r>
              <a:rPr kumimoji="1" lang="en-US" altLang="ja-JP" sz="1800" baseline="30000" dirty="0" smtClean="0">
                <a:solidFill>
                  <a:srgbClr val="0000FF"/>
                </a:solidFill>
                <a:latin typeface="Arial" panose="020B0604020202020204" pitchFamily="34" charset="0"/>
                <a:cs typeface="Arial" panose="020B0604020202020204" pitchFamily="34" charset="0"/>
              </a:rPr>
              <a:t>17</a:t>
            </a:r>
            <a:r>
              <a:rPr kumimoji="1" lang="en-US" altLang="ja-JP" sz="1800" dirty="0" smtClean="0">
                <a:solidFill>
                  <a:srgbClr val="0000FF"/>
                </a:solidFill>
                <a:latin typeface="Arial" panose="020B0604020202020204" pitchFamily="34" charset="0"/>
                <a:cs typeface="Arial" panose="020B0604020202020204" pitchFamily="34" charset="0"/>
              </a:rPr>
              <a:t>m</a:t>
            </a:r>
            <a:r>
              <a:rPr kumimoji="1" lang="en-US" altLang="ja-JP" sz="1800" baseline="30000" dirty="0" smtClean="0">
                <a:solidFill>
                  <a:srgbClr val="0000FF"/>
                </a:solidFill>
                <a:latin typeface="Arial" panose="020B0604020202020204" pitchFamily="34" charset="0"/>
                <a:cs typeface="Arial" panose="020B0604020202020204" pitchFamily="34" charset="0"/>
              </a:rPr>
              <a:t>-3</a:t>
            </a:r>
            <a:r>
              <a:rPr kumimoji="1" lang="en-US" altLang="ja-JP" sz="1800" dirty="0" smtClean="0">
                <a:solidFill>
                  <a:srgbClr val="0000FF"/>
                </a:solidFill>
                <a:latin typeface="Arial" panose="020B0604020202020204" pitchFamily="34" charset="0"/>
                <a:cs typeface="Arial" panose="020B0604020202020204" pitchFamily="34" charset="0"/>
              </a:rPr>
              <a:t>, </a:t>
            </a:r>
          </a:p>
          <a:p>
            <a:r>
              <a:rPr kumimoji="1" lang="en-US" altLang="ja-JP" sz="1800" i="1" dirty="0" err="1" smtClean="0">
                <a:solidFill>
                  <a:srgbClr val="0000FF"/>
                </a:solidFill>
                <a:latin typeface="Arial" panose="020B0604020202020204" pitchFamily="34" charset="0"/>
                <a:cs typeface="Arial" panose="020B0604020202020204" pitchFamily="34" charset="0"/>
              </a:rPr>
              <a:t>V</a:t>
            </a:r>
            <a:r>
              <a:rPr kumimoji="1" lang="en-US" altLang="ja-JP" sz="1800" baseline="-25000" dirty="0" err="1" smtClean="0">
                <a:solidFill>
                  <a:srgbClr val="0000FF"/>
                </a:solidFill>
                <a:latin typeface="Symbol" panose="05050102010706020507" pitchFamily="18" charset="2"/>
                <a:cs typeface="Arial" panose="020B0604020202020204" pitchFamily="34" charset="0"/>
              </a:rPr>
              <a:t>f</a:t>
            </a:r>
            <a:r>
              <a:rPr kumimoji="1" lang="en-US" altLang="ja-JP" sz="1800" baseline="-25000" dirty="0" smtClean="0">
                <a:solidFill>
                  <a:srgbClr val="0000FF"/>
                </a:solidFill>
                <a:latin typeface="Arial" panose="020B0604020202020204" pitchFamily="34" charset="0"/>
                <a:cs typeface="Arial" panose="020B0604020202020204" pitchFamily="34" charset="0"/>
              </a:rPr>
              <a:t> </a:t>
            </a:r>
            <a:r>
              <a:rPr lang="en-US" altLang="ja-JP" sz="1800" baseline="-25000" dirty="0" smtClean="0">
                <a:solidFill>
                  <a:srgbClr val="0000FF"/>
                </a:solidFill>
                <a:latin typeface="Arial" panose="020B0604020202020204" pitchFamily="34" charset="0"/>
                <a:cs typeface="Arial" panose="020B0604020202020204" pitchFamily="34" charset="0"/>
              </a:rPr>
              <a:t> </a:t>
            </a:r>
            <a:r>
              <a:rPr kumimoji="1" lang="en-US" altLang="ja-JP" sz="1800" dirty="0" smtClean="0">
                <a:solidFill>
                  <a:srgbClr val="0000FF"/>
                </a:solidFill>
                <a:latin typeface="Arial" panose="020B0604020202020204" pitchFamily="34" charset="0"/>
                <a:cs typeface="Arial" panose="020B0604020202020204" pitchFamily="34" charset="0"/>
              </a:rPr>
              <a:t>~ 0.5 km/s). </a:t>
            </a:r>
            <a:endParaRPr kumimoji="1" lang="ja-JP" altLang="en-US" sz="1800" dirty="0">
              <a:solidFill>
                <a:srgbClr val="0000FF"/>
              </a:solidFill>
              <a:latin typeface="Arial" panose="020B0604020202020204" pitchFamily="34" charset="0"/>
              <a:cs typeface="Arial" panose="020B0604020202020204" pitchFamily="34" charset="0"/>
            </a:endParaRPr>
          </a:p>
        </p:txBody>
      </p:sp>
      <p:pic>
        <p:nvPicPr>
          <p:cNvPr id="24" name="図 23"/>
          <p:cNvPicPr>
            <a:picLocks noChangeAspect="1"/>
          </p:cNvPicPr>
          <p:nvPr/>
        </p:nvPicPr>
        <p:blipFill>
          <a:blip r:embed="rId7"/>
          <a:stretch>
            <a:fillRect/>
          </a:stretch>
        </p:blipFill>
        <p:spPr>
          <a:xfrm>
            <a:off x="79411" y="2564904"/>
            <a:ext cx="3584758" cy="3913971"/>
          </a:xfrm>
          <a:prstGeom prst="rect">
            <a:avLst/>
          </a:prstGeom>
        </p:spPr>
      </p:pic>
      <p:sp>
        <p:nvSpPr>
          <p:cNvPr id="25" name="テキスト ボックス 24"/>
          <p:cNvSpPr txBox="1"/>
          <p:nvPr/>
        </p:nvSpPr>
        <p:spPr>
          <a:xfrm>
            <a:off x="2475001" y="5404130"/>
            <a:ext cx="3033103" cy="830997"/>
          </a:xfrm>
          <a:prstGeom prst="rect">
            <a:avLst/>
          </a:prstGeom>
          <a:noFill/>
        </p:spPr>
        <p:txBody>
          <a:bodyPr wrap="square" rtlCol="0">
            <a:spAutoFit/>
          </a:bodyPr>
          <a:lstStyle/>
          <a:p>
            <a:pPr algn="ctr"/>
            <a:r>
              <a:rPr kumimoji="1" lang="en-US" altLang="ja-JP" sz="1600" dirty="0" smtClean="0">
                <a:latin typeface="Arial" panose="020B0604020202020204" pitchFamily="34" charset="0"/>
                <a:cs typeface="Arial" panose="020B0604020202020204" pitchFamily="34" charset="0"/>
              </a:rPr>
              <a:t>Flux function and </a:t>
            </a:r>
          </a:p>
          <a:p>
            <a:pPr algn="ctr"/>
            <a:r>
              <a:rPr lang="en-US" altLang="ja-JP" sz="1600" dirty="0" smtClean="0">
                <a:solidFill>
                  <a:srgbClr val="FF0000"/>
                </a:solidFill>
                <a:latin typeface="Arial" panose="020B0604020202020204" pitchFamily="34" charset="0"/>
                <a:cs typeface="Arial" panose="020B0604020202020204" pitchFamily="34" charset="0"/>
              </a:rPr>
              <a:t>Flux + toroidal flow effect</a:t>
            </a:r>
          </a:p>
          <a:p>
            <a:pPr algn="ctr"/>
            <a:r>
              <a:rPr lang="en-US" altLang="ja-JP" sz="1600" dirty="0" smtClean="0">
                <a:solidFill>
                  <a:srgbClr val="FF0000"/>
                </a:solidFill>
                <a:latin typeface="Arial" panose="020B0604020202020204" pitchFamily="34" charset="0"/>
                <a:cs typeface="Arial" panose="020B0604020202020204" pitchFamily="34" charset="0"/>
              </a:rPr>
              <a:t> for </a:t>
            </a:r>
            <a:r>
              <a:rPr kumimoji="1" lang="en-US" altLang="ja-JP" sz="1600" dirty="0" smtClean="0">
                <a:solidFill>
                  <a:srgbClr val="FF0000"/>
                </a:solidFill>
                <a:latin typeface="Arial" panose="020B0604020202020204" pitchFamily="34" charset="0"/>
                <a:cs typeface="Arial" panose="020B0604020202020204" pitchFamily="34" charset="0"/>
              </a:rPr>
              <a:t>high energy electron fluid </a:t>
            </a:r>
            <a:endParaRPr kumimoji="1" lang="ja-JP" altLang="en-US" sz="1600" dirty="0">
              <a:solidFill>
                <a:srgbClr val="FF0000"/>
              </a:solidFill>
              <a:latin typeface="Arial" panose="020B0604020202020204" pitchFamily="34" charset="0"/>
              <a:cs typeface="Arial" panose="020B0604020202020204" pitchFamily="34" charset="0"/>
            </a:endParaRPr>
          </a:p>
        </p:txBody>
      </p:sp>
      <p:cxnSp>
        <p:nvCxnSpPr>
          <p:cNvPr id="27" name="直線矢印コネクタ 26"/>
          <p:cNvCxnSpPr/>
          <p:nvPr/>
        </p:nvCxnSpPr>
        <p:spPr>
          <a:xfrm flipH="1" flipV="1">
            <a:off x="1700717" y="4737036"/>
            <a:ext cx="988609" cy="1053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グループ化 57"/>
          <p:cNvGrpSpPr/>
          <p:nvPr/>
        </p:nvGrpSpPr>
        <p:grpSpPr>
          <a:xfrm>
            <a:off x="5883907" y="2051841"/>
            <a:ext cx="3146216" cy="4851596"/>
            <a:chOff x="3922050" y="828683"/>
            <a:chExt cx="3146216" cy="4851596"/>
          </a:xfrm>
        </p:grpSpPr>
        <p:graphicFrame>
          <p:nvGraphicFramePr>
            <p:cNvPr id="32" name="グラフ 31"/>
            <p:cNvGraphicFramePr>
              <a:graphicFrameLocks/>
            </p:cNvGraphicFramePr>
            <p:nvPr>
              <p:extLst>
                <p:ext uri="{D42A27DB-BD31-4B8C-83A1-F6EECF244321}">
                  <p14:modId xmlns:p14="http://schemas.microsoft.com/office/powerpoint/2010/main" val="739974100"/>
                </p:ext>
              </p:extLst>
            </p:nvPr>
          </p:nvGraphicFramePr>
          <p:xfrm>
            <a:off x="3922050" y="828683"/>
            <a:ext cx="2998784" cy="177379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3" name="グラフ 32"/>
            <p:cNvGraphicFramePr>
              <a:graphicFrameLocks/>
            </p:cNvGraphicFramePr>
            <p:nvPr>
              <p:extLst>
                <p:ext uri="{D42A27DB-BD31-4B8C-83A1-F6EECF244321}">
                  <p14:modId xmlns:p14="http://schemas.microsoft.com/office/powerpoint/2010/main" val="1888832804"/>
                </p:ext>
              </p:extLst>
            </p:nvPr>
          </p:nvGraphicFramePr>
          <p:xfrm>
            <a:off x="3922050" y="2198875"/>
            <a:ext cx="2998784" cy="161530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4" name="グラフ 33"/>
            <p:cNvGraphicFramePr>
              <a:graphicFrameLocks/>
            </p:cNvGraphicFramePr>
            <p:nvPr>
              <p:extLst>
                <p:ext uri="{D42A27DB-BD31-4B8C-83A1-F6EECF244321}">
                  <p14:modId xmlns:p14="http://schemas.microsoft.com/office/powerpoint/2010/main" val="2876363813"/>
                </p:ext>
              </p:extLst>
            </p:nvPr>
          </p:nvGraphicFramePr>
          <p:xfrm>
            <a:off x="3922050" y="3535706"/>
            <a:ext cx="2998784" cy="1689273"/>
          </p:xfrm>
          <a:graphic>
            <a:graphicData uri="http://schemas.openxmlformats.org/drawingml/2006/chart">
              <c:chart xmlns:c="http://schemas.openxmlformats.org/drawingml/2006/chart" xmlns:r="http://schemas.openxmlformats.org/officeDocument/2006/relationships" r:id="rId10"/>
            </a:graphicData>
          </a:graphic>
        </p:graphicFrame>
        <p:sp>
          <p:nvSpPr>
            <p:cNvPr id="38" name="テキスト ボックス 28"/>
            <p:cNvSpPr txBox="1"/>
            <p:nvPr/>
          </p:nvSpPr>
          <p:spPr>
            <a:xfrm>
              <a:off x="4578215"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0.1</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9" name="テキスト ボックス 29"/>
            <p:cNvSpPr txBox="1"/>
            <p:nvPr/>
          </p:nvSpPr>
          <p:spPr>
            <a:xfrm>
              <a:off x="4914601" y="5041818"/>
              <a:ext cx="472369"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0.2</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0" name="テキスト ボックス 30"/>
            <p:cNvSpPr txBox="1"/>
            <p:nvPr/>
          </p:nvSpPr>
          <p:spPr>
            <a:xfrm>
              <a:off x="5250987"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0.3</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1" name="テキスト ボックス 31"/>
            <p:cNvSpPr txBox="1"/>
            <p:nvPr/>
          </p:nvSpPr>
          <p:spPr>
            <a:xfrm>
              <a:off x="5587371"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0.4</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2" name="テキスト ボックス 32"/>
            <p:cNvSpPr txBox="1"/>
            <p:nvPr/>
          </p:nvSpPr>
          <p:spPr>
            <a:xfrm>
              <a:off x="5923757"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0.5</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テキスト ボックス 33"/>
            <p:cNvSpPr txBox="1"/>
            <p:nvPr/>
          </p:nvSpPr>
          <p:spPr>
            <a:xfrm>
              <a:off x="6260143"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0.6</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テキスト ボックス 34"/>
            <p:cNvSpPr txBox="1"/>
            <p:nvPr/>
          </p:nvSpPr>
          <p:spPr>
            <a:xfrm>
              <a:off x="6596531" y="5041818"/>
              <a:ext cx="471735" cy="478751"/>
            </a:xfrm>
            <a:prstGeom prst="rect">
              <a:avLst/>
            </a:prstGeom>
            <a:noFill/>
          </p:spPr>
          <p:txBody>
            <a:bodyPr wrap="squar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0.7</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5" name="テキスト ボックス 35"/>
            <p:cNvSpPr txBox="1"/>
            <p:nvPr/>
          </p:nvSpPr>
          <p:spPr>
            <a:xfrm>
              <a:off x="5500834" y="5201528"/>
              <a:ext cx="651413" cy="478751"/>
            </a:xfrm>
            <a:prstGeom prst="rect">
              <a:avLst/>
            </a:prstGeom>
            <a:noFill/>
          </p:spPr>
          <p:txBody>
            <a:bodyPr wrap="none" rtlCol="0">
              <a:spAutoFit/>
            </a:bodyPr>
            <a:lstStyle/>
            <a:p>
              <a:pPr>
                <a:spcAft>
                  <a:spcPts val="0"/>
                </a:spcAft>
              </a:pPr>
              <a:r>
                <a:rPr lang="en-US" sz="1600" i="1"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R</a:t>
              </a:r>
              <a:r>
                <a:rPr lang="en-US" sz="16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 [m]</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6" name="テキスト ボックス 36"/>
            <p:cNvSpPr txBox="1"/>
            <p:nvPr/>
          </p:nvSpPr>
          <p:spPr>
            <a:xfrm rot="16200000">
              <a:off x="3757755" y="1550926"/>
              <a:ext cx="1112429" cy="478719"/>
            </a:xfrm>
            <a:prstGeom prst="rect">
              <a:avLst/>
            </a:prstGeom>
            <a:noFill/>
          </p:spPr>
          <p:txBody>
            <a:bodyPr wrap="non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Force [Nm</a:t>
              </a:r>
              <a:r>
                <a:rPr lang="en-US" sz="1400" kern="1200" baseline="300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-3</a:t>
              </a: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7" name="テキスト ボックス 37"/>
            <p:cNvSpPr txBox="1"/>
            <p:nvPr/>
          </p:nvSpPr>
          <p:spPr>
            <a:xfrm rot="16200000">
              <a:off x="3757754" y="2932112"/>
              <a:ext cx="1112429" cy="478719"/>
            </a:xfrm>
            <a:prstGeom prst="rect">
              <a:avLst/>
            </a:prstGeom>
            <a:noFill/>
          </p:spPr>
          <p:txBody>
            <a:bodyPr wrap="non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Force [Nm</a:t>
              </a:r>
              <a:r>
                <a:rPr lang="en-US" sz="1400" kern="1200" baseline="300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-3</a:t>
              </a: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8" name="テキスト ボックス 38"/>
            <p:cNvSpPr txBox="1"/>
            <p:nvPr/>
          </p:nvSpPr>
          <p:spPr>
            <a:xfrm rot="16200000">
              <a:off x="3757755" y="4313298"/>
              <a:ext cx="1112429" cy="478719"/>
            </a:xfrm>
            <a:prstGeom prst="rect">
              <a:avLst/>
            </a:prstGeom>
            <a:noFill/>
          </p:spPr>
          <p:txBody>
            <a:bodyPr wrap="none" rtlCol="0">
              <a:spAutoFit/>
            </a:bodyPr>
            <a:lstStyle/>
            <a:p>
              <a:pP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Force [Nm</a:t>
              </a:r>
              <a:r>
                <a:rPr lang="en-US" sz="1400" kern="1200" baseline="300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-3</a:t>
              </a: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9" name="テキスト ボックス 39"/>
            <p:cNvSpPr txBox="1"/>
            <p:nvPr/>
          </p:nvSpPr>
          <p:spPr>
            <a:xfrm>
              <a:off x="4298001" y="945677"/>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4</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0" name="テキスト ボックス 40"/>
            <p:cNvSpPr txBox="1"/>
            <p:nvPr/>
          </p:nvSpPr>
          <p:spPr>
            <a:xfrm>
              <a:off x="4298001" y="1545749"/>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テキスト ボックス 41"/>
            <p:cNvSpPr txBox="1"/>
            <p:nvPr/>
          </p:nvSpPr>
          <p:spPr>
            <a:xfrm>
              <a:off x="4298001" y="2145821"/>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-4</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2" name="テキスト ボックス 42"/>
            <p:cNvSpPr txBox="1"/>
            <p:nvPr/>
          </p:nvSpPr>
          <p:spPr>
            <a:xfrm>
              <a:off x="4298001" y="2278107"/>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20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3" name="テキスト ボックス 43"/>
            <p:cNvSpPr txBox="1"/>
            <p:nvPr/>
          </p:nvSpPr>
          <p:spPr>
            <a:xfrm>
              <a:off x="4298001" y="2878178"/>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4" name="テキスト ボックス 44"/>
            <p:cNvSpPr txBox="1"/>
            <p:nvPr/>
          </p:nvSpPr>
          <p:spPr>
            <a:xfrm>
              <a:off x="4298001" y="3478250"/>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-20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5" name="テキスト ボックス 45"/>
            <p:cNvSpPr txBox="1"/>
            <p:nvPr/>
          </p:nvSpPr>
          <p:spPr>
            <a:xfrm>
              <a:off x="4303343" y="3659528"/>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100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テキスト ボックス 46"/>
            <p:cNvSpPr txBox="1"/>
            <p:nvPr/>
          </p:nvSpPr>
          <p:spPr>
            <a:xfrm>
              <a:off x="4303343" y="4259600"/>
              <a:ext cx="471735"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7" name="テキスト ボックス 47"/>
            <p:cNvSpPr txBox="1"/>
            <p:nvPr/>
          </p:nvSpPr>
          <p:spPr>
            <a:xfrm>
              <a:off x="4241827" y="4859671"/>
              <a:ext cx="533320" cy="478751"/>
            </a:xfrm>
            <a:prstGeom prst="rect">
              <a:avLst/>
            </a:prstGeom>
            <a:noFill/>
          </p:spPr>
          <p:txBody>
            <a:bodyPr wrap="square" rtlCol="0">
              <a:spAutoFit/>
            </a:bodyPr>
            <a:lstStyle/>
            <a:p>
              <a:pPr algn="r">
                <a:spcAft>
                  <a:spcPts val="0"/>
                </a:spcAft>
              </a:pPr>
              <a:r>
                <a:rPr lang="en-US" sz="1400" kern="1200">
                  <a:solidFill>
                    <a:srgbClr val="000000"/>
                  </a:solidFill>
                  <a:effectLst/>
                  <a:latin typeface="Times New Roman" panose="02020603050405020304" pitchFamily="18" charset="0"/>
                  <a:ea typeface="ＭＳ 明朝" panose="02020609040205080304" pitchFamily="17" charset="-128"/>
                  <a:cs typeface="ＭＳ Ｐゴシック" panose="020B0600070205080204" pitchFamily="50" charset="-128"/>
                </a:rPr>
                <a:t>-100</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9" name="テキスト ボックス 58"/>
          <p:cNvSpPr txBox="1"/>
          <p:nvPr/>
        </p:nvSpPr>
        <p:spPr>
          <a:xfrm>
            <a:off x="3420020" y="2788899"/>
            <a:ext cx="2431417" cy="369332"/>
          </a:xfrm>
          <a:prstGeom prst="rect">
            <a:avLst/>
          </a:prstGeom>
          <a:noFill/>
        </p:spPr>
        <p:txBody>
          <a:bodyPr wrap="square" rtlCol="0">
            <a:spAutoFit/>
          </a:bodyPr>
          <a:lstStyle/>
          <a:p>
            <a:r>
              <a:rPr kumimoji="1" lang="en-US" altLang="ja-JP" sz="1800" dirty="0" smtClean="0">
                <a:solidFill>
                  <a:srgbClr val="0000FF"/>
                </a:solidFill>
                <a:latin typeface="Arial" panose="020B0604020202020204" pitchFamily="34" charset="0"/>
                <a:cs typeface="Arial" panose="020B0604020202020204" pitchFamily="34" charset="0"/>
              </a:rPr>
              <a:t>Radial force balance</a:t>
            </a:r>
            <a:endParaRPr kumimoji="1" lang="ja-JP" altLang="en-US" sz="1800" dirty="0">
              <a:solidFill>
                <a:srgbClr val="0000FF"/>
              </a:solidFill>
              <a:latin typeface="Arial" panose="020B0604020202020204" pitchFamily="34" charset="0"/>
              <a:cs typeface="Arial" panose="020B0604020202020204" pitchFamily="34" charset="0"/>
            </a:endParaRPr>
          </a:p>
        </p:txBody>
      </p:sp>
      <p:sp>
        <p:nvSpPr>
          <p:cNvPr id="89" name="テキスト ボックス 88"/>
          <p:cNvSpPr txBox="1"/>
          <p:nvPr/>
        </p:nvSpPr>
        <p:spPr>
          <a:xfrm>
            <a:off x="6804148" y="2323294"/>
            <a:ext cx="672770" cy="307777"/>
          </a:xfrm>
          <a:prstGeom prst="rect">
            <a:avLst/>
          </a:prstGeom>
          <a:noFill/>
        </p:spPr>
        <p:txBody>
          <a:bodyPr wrap="square" rtlCol="0">
            <a:spAutoFit/>
          </a:bodyPr>
          <a:lstStyle/>
          <a:p>
            <a:r>
              <a:rPr lang="en-US" altLang="ja-JP" sz="1400" dirty="0">
                <a:solidFill>
                  <a:srgbClr val="0000FF"/>
                </a:solidFill>
                <a:latin typeface="Arial" panose="020B0604020202020204" pitchFamily="34" charset="0"/>
                <a:cs typeface="Arial" panose="020B0604020202020204" pitchFamily="34" charset="0"/>
              </a:rPr>
              <a:t>i</a:t>
            </a:r>
            <a:r>
              <a:rPr kumimoji="1" lang="en-US" altLang="ja-JP" sz="1400" dirty="0" smtClean="0">
                <a:solidFill>
                  <a:srgbClr val="0000FF"/>
                </a:solidFill>
                <a:latin typeface="Arial" panose="020B0604020202020204" pitchFamily="34" charset="0"/>
                <a:cs typeface="Arial" panose="020B0604020202020204" pitchFamily="34" charset="0"/>
              </a:rPr>
              <a:t>ons</a:t>
            </a:r>
            <a:endParaRPr kumimoji="1" lang="ja-JP" altLang="en-US" sz="1400" dirty="0">
              <a:solidFill>
                <a:srgbClr val="0000FF"/>
              </a:solidFill>
              <a:latin typeface="Arial" panose="020B0604020202020204" pitchFamily="34" charset="0"/>
              <a:cs typeface="Arial" panose="020B0604020202020204" pitchFamily="34" charset="0"/>
            </a:endParaRPr>
          </a:p>
        </p:txBody>
      </p:sp>
      <p:sp>
        <p:nvSpPr>
          <p:cNvPr id="91" name="テキスト ボックス 90"/>
          <p:cNvSpPr txBox="1"/>
          <p:nvPr/>
        </p:nvSpPr>
        <p:spPr>
          <a:xfrm>
            <a:off x="6744973" y="4962273"/>
            <a:ext cx="2305490" cy="307777"/>
          </a:xfrm>
          <a:prstGeom prst="rect">
            <a:avLst/>
          </a:prstGeom>
          <a:noFill/>
        </p:spPr>
        <p:txBody>
          <a:bodyPr wrap="square" rtlCol="0">
            <a:spAutoFit/>
          </a:bodyPr>
          <a:lstStyle/>
          <a:p>
            <a:r>
              <a:rPr lang="en-US" altLang="ja-JP" sz="1400" dirty="0">
                <a:solidFill>
                  <a:srgbClr val="0000FF"/>
                </a:solidFill>
                <a:latin typeface="Arial" panose="020B0604020202020204" pitchFamily="34" charset="0"/>
                <a:cs typeface="Arial" panose="020B0604020202020204" pitchFamily="34" charset="0"/>
              </a:rPr>
              <a:t>h</a:t>
            </a:r>
            <a:r>
              <a:rPr lang="en-US" altLang="ja-JP" sz="1400" dirty="0" smtClean="0">
                <a:solidFill>
                  <a:srgbClr val="0000FF"/>
                </a:solidFill>
                <a:latin typeface="Arial" panose="020B0604020202020204" pitchFamily="34" charset="0"/>
                <a:cs typeface="Arial" panose="020B0604020202020204" pitchFamily="34" charset="0"/>
              </a:rPr>
              <a:t>igh energy electrons</a:t>
            </a:r>
            <a:endParaRPr kumimoji="1" lang="ja-JP" altLang="en-US" sz="1400" dirty="0">
              <a:solidFill>
                <a:srgbClr val="0000FF"/>
              </a:solidFill>
              <a:latin typeface="Arial" panose="020B0604020202020204" pitchFamily="34" charset="0"/>
              <a:cs typeface="Arial" panose="020B0604020202020204" pitchFamily="34" charset="0"/>
            </a:endParaRPr>
          </a:p>
        </p:txBody>
      </p:sp>
      <p:sp>
        <p:nvSpPr>
          <p:cNvPr id="90" name="テキスト ボックス 89"/>
          <p:cNvSpPr txBox="1"/>
          <p:nvPr/>
        </p:nvSpPr>
        <p:spPr>
          <a:xfrm>
            <a:off x="6741727" y="3603072"/>
            <a:ext cx="2305490" cy="307777"/>
          </a:xfrm>
          <a:prstGeom prst="rect">
            <a:avLst/>
          </a:prstGeom>
          <a:noFill/>
        </p:spPr>
        <p:txBody>
          <a:bodyPr wrap="square" rtlCol="0">
            <a:spAutoFit/>
          </a:bodyPr>
          <a:lstStyle/>
          <a:p>
            <a:r>
              <a:rPr lang="en-US" altLang="ja-JP" sz="1400" dirty="0">
                <a:solidFill>
                  <a:srgbClr val="0000FF"/>
                </a:solidFill>
                <a:latin typeface="Arial" panose="020B0604020202020204" pitchFamily="34" charset="0"/>
                <a:cs typeface="Arial" panose="020B0604020202020204" pitchFamily="34" charset="0"/>
              </a:rPr>
              <a:t>l</a:t>
            </a:r>
            <a:r>
              <a:rPr lang="en-US" altLang="ja-JP" sz="1400" dirty="0" smtClean="0">
                <a:solidFill>
                  <a:srgbClr val="0000FF"/>
                </a:solidFill>
                <a:latin typeface="Arial" panose="020B0604020202020204" pitchFamily="34" charset="0"/>
                <a:cs typeface="Arial" panose="020B0604020202020204" pitchFamily="34" charset="0"/>
              </a:rPr>
              <a:t>ow energy electrons</a:t>
            </a:r>
            <a:endParaRPr kumimoji="1" lang="ja-JP" altLang="en-US" sz="1400" dirty="0">
              <a:solidFill>
                <a:srgbClr val="0000FF"/>
              </a:solidFill>
              <a:latin typeface="Arial" panose="020B0604020202020204" pitchFamily="34" charset="0"/>
              <a:cs typeface="Arial" panose="020B0604020202020204" pitchFamily="34" charset="0"/>
            </a:endParaRPr>
          </a:p>
        </p:txBody>
      </p:sp>
      <p:pic>
        <p:nvPicPr>
          <p:cNvPr id="105" name="図 104"/>
          <p:cNvPicPr>
            <a:picLocks noChangeAspect="1"/>
          </p:cNvPicPr>
          <p:nvPr/>
        </p:nvPicPr>
        <p:blipFill>
          <a:blip r:embed="rId11"/>
          <a:stretch>
            <a:fillRect/>
          </a:stretch>
        </p:blipFill>
        <p:spPr>
          <a:xfrm>
            <a:off x="6128636" y="93458"/>
            <a:ext cx="2826732" cy="2170294"/>
          </a:xfrm>
          <a:prstGeom prst="rect">
            <a:avLst/>
          </a:prstGeom>
        </p:spPr>
      </p:pic>
      <p:sp>
        <p:nvSpPr>
          <p:cNvPr id="106" name="テキスト ボックス 105"/>
          <p:cNvSpPr txBox="1"/>
          <p:nvPr/>
        </p:nvSpPr>
        <p:spPr>
          <a:xfrm>
            <a:off x="3614343" y="3081848"/>
            <a:ext cx="672770" cy="338554"/>
          </a:xfrm>
          <a:prstGeom prst="rect">
            <a:avLst/>
          </a:prstGeom>
          <a:noFill/>
        </p:spPr>
        <p:txBody>
          <a:bodyPr wrap="square" rtlCol="0">
            <a:spAutoFit/>
          </a:bodyPr>
          <a:lstStyle/>
          <a:p>
            <a:r>
              <a:rPr lang="en-US" altLang="ja-JP" sz="1600" dirty="0">
                <a:solidFill>
                  <a:srgbClr val="0000FF"/>
                </a:solidFill>
                <a:latin typeface="Arial" panose="020B0604020202020204" pitchFamily="34" charset="0"/>
                <a:cs typeface="Arial" panose="020B0604020202020204" pitchFamily="34" charset="0"/>
              </a:rPr>
              <a:t>i</a:t>
            </a:r>
            <a:r>
              <a:rPr kumimoji="1" lang="en-US" altLang="ja-JP" sz="1600" dirty="0" smtClean="0">
                <a:solidFill>
                  <a:srgbClr val="0000FF"/>
                </a:solidFill>
                <a:latin typeface="Arial" panose="020B0604020202020204" pitchFamily="34" charset="0"/>
                <a:cs typeface="Arial" panose="020B0604020202020204" pitchFamily="34" charset="0"/>
              </a:rPr>
              <a:t>ons:</a:t>
            </a:r>
            <a:endParaRPr kumimoji="1" lang="ja-JP" altLang="en-US" sz="1600" dirty="0">
              <a:solidFill>
                <a:srgbClr val="0000FF"/>
              </a:solidFill>
              <a:latin typeface="Arial" panose="020B0604020202020204" pitchFamily="34" charset="0"/>
              <a:cs typeface="Arial" panose="020B0604020202020204" pitchFamily="34" charset="0"/>
            </a:endParaRPr>
          </a:p>
        </p:txBody>
      </p:sp>
      <p:sp>
        <p:nvSpPr>
          <p:cNvPr id="107" name="テキスト ボックス 106"/>
          <p:cNvSpPr txBox="1"/>
          <p:nvPr/>
        </p:nvSpPr>
        <p:spPr>
          <a:xfrm>
            <a:off x="3584243" y="4638763"/>
            <a:ext cx="2305490" cy="338554"/>
          </a:xfrm>
          <a:prstGeom prst="rect">
            <a:avLst/>
          </a:prstGeom>
          <a:noFill/>
        </p:spPr>
        <p:txBody>
          <a:bodyPr wrap="square" rtlCol="0">
            <a:spAutoFit/>
          </a:bodyPr>
          <a:lstStyle/>
          <a:p>
            <a:r>
              <a:rPr lang="en-US" altLang="ja-JP" sz="1600" dirty="0">
                <a:solidFill>
                  <a:srgbClr val="0000FF"/>
                </a:solidFill>
                <a:latin typeface="Arial" panose="020B0604020202020204" pitchFamily="34" charset="0"/>
                <a:cs typeface="Arial" panose="020B0604020202020204" pitchFamily="34" charset="0"/>
              </a:rPr>
              <a:t>h</a:t>
            </a:r>
            <a:r>
              <a:rPr lang="en-US" altLang="ja-JP" sz="1600" dirty="0" smtClean="0">
                <a:solidFill>
                  <a:srgbClr val="0000FF"/>
                </a:solidFill>
                <a:latin typeface="Arial" panose="020B0604020202020204" pitchFamily="34" charset="0"/>
                <a:cs typeface="Arial" panose="020B0604020202020204" pitchFamily="34" charset="0"/>
              </a:rPr>
              <a:t>igh energy electrons:</a:t>
            </a:r>
            <a:endParaRPr kumimoji="1" lang="ja-JP" altLang="en-US" sz="1600" dirty="0">
              <a:solidFill>
                <a:srgbClr val="0000FF"/>
              </a:solidFill>
              <a:latin typeface="Arial" panose="020B0604020202020204" pitchFamily="34" charset="0"/>
              <a:cs typeface="Arial" panose="020B0604020202020204" pitchFamily="34" charset="0"/>
            </a:endParaRPr>
          </a:p>
        </p:txBody>
      </p:sp>
      <p:sp>
        <p:nvSpPr>
          <p:cNvPr id="108" name="テキスト ボックス 107"/>
          <p:cNvSpPr txBox="1"/>
          <p:nvPr/>
        </p:nvSpPr>
        <p:spPr>
          <a:xfrm>
            <a:off x="3590705" y="3772899"/>
            <a:ext cx="2305490" cy="338554"/>
          </a:xfrm>
          <a:prstGeom prst="rect">
            <a:avLst/>
          </a:prstGeom>
          <a:noFill/>
        </p:spPr>
        <p:txBody>
          <a:bodyPr wrap="square" rtlCol="0">
            <a:spAutoFit/>
          </a:bodyPr>
          <a:lstStyle/>
          <a:p>
            <a:r>
              <a:rPr lang="en-US" altLang="ja-JP" sz="1600" dirty="0">
                <a:solidFill>
                  <a:srgbClr val="0000FF"/>
                </a:solidFill>
                <a:latin typeface="Arial" panose="020B0604020202020204" pitchFamily="34" charset="0"/>
                <a:cs typeface="Arial" panose="020B0604020202020204" pitchFamily="34" charset="0"/>
              </a:rPr>
              <a:t>l</a:t>
            </a:r>
            <a:r>
              <a:rPr lang="en-US" altLang="ja-JP" sz="1600" dirty="0" smtClean="0">
                <a:solidFill>
                  <a:srgbClr val="0000FF"/>
                </a:solidFill>
                <a:latin typeface="Arial" panose="020B0604020202020204" pitchFamily="34" charset="0"/>
                <a:cs typeface="Arial" panose="020B0604020202020204" pitchFamily="34" charset="0"/>
              </a:rPr>
              <a:t>ow energy electrons:</a:t>
            </a:r>
            <a:endParaRPr kumimoji="1" lang="ja-JP" altLang="en-US" sz="1600" dirty="0">
              <a:solidFill>
                <a:srgbClr val="0000FF"/>
              </a:solidFill>
              <a:latin typeface="Arial" panose="020B0604020202020204" pitchFamily="34" charset="0"/>
              <a:cs typeface="Arial" panose="020B0604020202020204" pitchFamily="34" charset="0"/>
            </a:endParaRPr>
          </a:p>
        </p:txBody>
      </p:sp>
      <p:sp>
        <p:nvSpPr>
          <p:cNvPr id="109" name="左中かっこ 108"/>
          <p:cNvSpPr/>
          <p:nvPr/>
        </p:nvSpPr>
        <p:spPr>
          <a:xfrm>
            <a:off x="5841459" y="2311076"/>
            <a:ext cx="331685" cy="4020954"/>
          </a:xfrm>
          <a:prstGeom prst="leftBrace">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10" name="テキスト ボックス 109"/>
          <p:cNvSpPr txBox="1"/>
          <p:nvPr/>
        </p:nvSpPr>
        <p:spPr>
          <a:xfrm>
            <a:off x="7046914" y="291714"/>
            <a:ext cx="358970" cy="369332"/>
          </a:xfrm>
          <a:prstGeom prst="rect">
            <a:avLst/>
          </a:prstGeom>
          <a:noFill/>
        </p:spPr>
        <p:txBody>
          <a:bodyPr wrap="square" rtlCol="0">
            <a:spAutoFit/>
          </a:bodyPr>
          <a:lstStyle/>
          <a:p>
            <a:r>
              <a:rPr kumimoji="1" lang="en-US" altLang="ja-JP" i="1" dirty="0" err="1" smtClean="0">
                <a:solidFill>
                  <a:srgbClr val="0000FF"/>
                </a:solidFill>
                <a:latin typeface="Times New Roman" panose="02020603050405020304" pitchFamily="18" charset="0"/>
                <a:cs typeface="Times New Roman" panose="02020603050405020304" pitchFamily="18" charset="0"/>
              </a:rPr>
              <a:t>n</a:t>
            </a:r>
            <a:r>
              <a:rPr kumimoji="1" lang="en-US" altLang="ja-JP" baseline="-25000" dirty="0" err="1" smtClean="0">
                <a:solidFill>
                  <a:srgbClr val="0000FF"/>
                </a:solidFill>
                <a:latin typeface="Times New Roman" panose="02020603050405020304" pitchFamily="18" charset="0"/>
                <a:cs typeface="Times New Roman" panose="02020603050405020304" pitchFamily="18" charset="0"/>
              </a:rPr>
              <a:t>i</a:t>
            </a:r>
            <a:endParaRPr kumimoji="1" lang="ja-JP" altLang="en-US" baseline="-25000" dirty="0">
              <a:solidFill>
                <a:srgbClr val="0000FF"/>
              </a:solidFill>
              <a:latin typeface="Times New Roman" panose="02020603050405020304" pitchFamily="18" charset="0"/>
              <a:cs typeface="Times New Roman" panose="02020603050405020304" pitchFamily="18" charset="0"/>
            </a:endParaRPr>
          </a:p>
        </p:txBody>
      </p:sp>
      <p:sp>
        <p:nvSpPr>
          <p:cNvPr id="112" name="テキスト ボックス 111"/>
          <p:cNvSpPr txBox="1"/>
          <p:nvPr/>
        </p:nvSpPr>
        <p:spPr>
          <a:xfrm>
            <a:off x="7505033" y="291714"/>
            <a:ext cx="515929" cy="369332"/>
          </a:xfrm>
          <a:prstGeom prst="rect">
            <a:avLst/>
          </a:prstGeom>
          <a:noFill/>
        </p:spPr>
        <p:txBody>
          <a:bodyPr wrap="square" rtlCol="0">
            <a:spAutoFit/>
          </a:bodyPr>
          <a:lstStyle/>
          <a:p>
            <a:r>
              <a:rPr kumimoji="1" lang="en-US" altLang="ja-JP" i="1" dirty="0" err="1" smtClean="0">
                <a:solidFill>
                  <a:srgbClr val="0000FF"/>
                </a:solidFill>
                <a:latin typeface="Times New Roman" panose="02020603050405020304" pitchFamily="18" charset="0"/>
                <a:cs typeface="Times New Roman" panose="02020603050405020304" pitchFamily="18" charset="0"/>
              </a:rPr>
              <a:t>n</a:t>
            </a:r>
            <a:r>
              <a:rPr kumimoji="1" lang="en-US" altLang="ja-JP" baseline="-25000" dirty="0" err="1" smtClean="0">
                <a:solidFill>
                  <a:srgbClr val="0000FF"/>
                </a:solidFill>
                <a:latin typeface="Times New Roman" panose="02020603050405020304" pitchFamily="18" charset="0"/>
                <a:cs typeface="Times New Roman" panose="02020603050405020304" pitchFamily="18" charset="0"/>
              </a:rPr>
              <a:t>el</a:t>
            </a:r>
            <a:endParaRPr kumimoji="1" lang="ja-JP" altLang="en-US" baseline="-25000" dirty="0">
              <a:solidFill>
                <a:srgbClr val="0000FF"/>
              </a:solidFill>
              <a:latin typeface="Times New Roman" panose="02020603050405020304" pitchFamily="18" charset="0"/>
              <a:cs typeface="Times New Roman" panose="02020603050405020304" pitchFamily="18" charset="0"/>
            </a:endParaRPr>
          </a:p>
        </p:txBody>
      </p:sp>
      <p:sp>
        <p:nvSpPr>
          <p:cNvPr id="113" name="テキスト ボックス 112"/>
          <p:cNvSpPr txBox="1"/>
          <p:nvPr/>
        </p:nvSpPr>
        <p:spPr>
          <a:xfrm>
            <a:off x="7636507" y="650755"/>
            <a:ext cx="515929" cy="369332"/>
          </a:xfrm>
          <a:prstGeom prst="rect">
            <a:avLst/>
          </a:prstGeom>
          <a:noFill/>
        </p:spPr>
        <p:txBody>
          <a:bodyPr wrap="square" rtlCol="0">
            <a:spAutoFit/>
          </a:bodyPr>
          <a:lstStyle/>
          <a:p>
            <a:r>
              <a:rPr kumimoji="1" lang="en-US" altLang="ja-JP" i="1" dirty="0" err="1" smtClean="0">
                <a:solidFill>
                  <a:srgbClr val="0000FF"/>
                </a:solidFill>
                <a:latin typeface="Times New Roman" panose="02020603050405020304" pitchFamily="18" charset="0"/>
                <a:cs typeface="Times New Roman" panose="02020603050405020304" pitchFamily="18" charset="0"/>
              </a:rPr>
              <a:t>n</a:t>
            </a:r>
            <a:r>
              <a:rPr kumimoji="1" lang="en-US" altLang="ja-JP" baseline="-25000" dirty="0" err="1" smtClean="0">
                <a:solidFill>
                  <a:srgbClr val="0000FF"/>
                </a:solidFill>
                <a:latin typeface="Times New Roman" panose="02020603050405020304" pitchFamily="18" charset="0"/>
                <a:cs typeface="Times New Roman" panose="02020603050405020304" pitchFamily="18" charset="0"/>
              </a:rPr>
              <a:t>eh</a:t>
            </a:r>
            <a:endParaRPr kumimoji="1" lang="ja-JP" altLang="en-US" baseline="-25000" dirty="0">
              <a:solidFill>
                <a:srgbClr val="0000FF"/>
              </a:solidFill>
              <a:latin typeface="Times New Roman" panose="02020603050405020304" pitchFamily="18" charset="0"/>
              <a:cs typeface="Times New Roman" panose="02020603050405020304" pitchFamily="18" charset="0"/>
            </a:endParaRPr>
          </a:p>
        </p:txBody>
      </p:sp>
      <p:sp>
        <p:nvSpPr>
          <p:cNvPr id="114" name="テキスト ボックス 113"/>
          <p:cNvSpPr txBox="1"/>
          <p:nvPr/>
        </p:nvSpPr>
        <p:spPr>
          <a:xfrm>
            <a:off x="8172400" y="1340768"/>
            <a:ext cx="721461" cy="307777"/>
          </a:xfrm>
          <a:prstGeom prst="rect">
            <a:avLst/>
          </a:prstGeom>
          <a:noFill/>
        </p:spPr>
        <p:txBody>
          <a:bodyPr wrap="square" rtlCol="0">
            <a:spAutoFit/>
          </a:bodyPr>
          <a:lstStyle/>
          <a:p>
            <a:r>
              <a:rPr kumimoji="1" lang="en-US" altLang="ja-JP" sz="1400" i="1" dirty="0" err="1" smtClean="0">
                <a:solidFill>
                  <a:srgbClr val="0000FF"/>
                </a:solidFill>
                <a:latin typeface="Times New Roman" panose="02020603050405020304" pitchFamily="18" charset="0"/>
                <a:cs typeface="Times New Roman" panose="02020603050405020304" pitchFamily="18" charset="0"/>
              </a:rPr>
              <a:t>T</a:t>
            </a:r>
            <a:r>
              <a:rPr kumimoji="1" lang="en-US" altLang="ja-JP" sz="1400" baseline="-25000" dirty="0" err="1" smtClean="0">
                <a:solidFill>
                  <a:srgbClr val="0000FF"/>
                </a:solidFill>
                <a:latin typeface="Times New Roman" panose="02020603050405020304" pitchFamily="18" charset="0"/>
                <a:cs typeface="Times New Roman" panose="02020603050405020304" pitchFamily="18" charset="0"/>
              </a:rPr>
              <a:t>i</a:t>
            </a:r>
            <a:r>
              <a:rPr kumimoji="1" lang="en-US" altLang="ja-JP" sz="1400" dirty="0" smtClean="0">
                <a:solidFill>
                  <a:srgbClr val="0000FF"/>
                </a:solidFill>
                <a:latin typeface="Times New Roman" panose="02020603050405020304" pitchFamily="18" charset="0"/>
                <a:cs typeface="Times New Roman" panose="02020603050405020304" pitchFamily="18" charset="0"/>
              </a:rPr>
              <a:t> [eV]</a:t>
            </a:r>
            <a:endParaRPr kumimoji="1" lang="ja-JP" altLang="en-US" sz="1400" baseline="-25000" dirty="0">
              <a:solidFill>
                <a:srgbClr val="0000FF"/>
              </a:solidFill>
              <a:latin typeface="Times New Roman" panose="02020603050405020304" pitchFamily="18" charset="0"/>
              <a:cs typeface="Times New Roman" panose="02020603050405020304" pitchFamily="18" charset="0"/>
            </a:endParaRPr>
          </a:p>
        </p:txBody>
      </p:sp>
      <p:sp>
        <p:nvSpPr>
          <p:cNvPr id="115" name="テキスト ボックス 114"/>
          <p:cNvSpPr txBox="1"/>
          <p:nvPr/>
        </p:nvSpPr>
        <p:spPr>
          <a:xfrm>
            <a:off x="6775939" y="1290049"/>
            <a:ext cx="805844" cy="307777"/>
          </a:xfrm>
          <a:prstGeom prst="rect">
            <a:avLst/>
          </a:prstGeom>
          <a:noFill/>
        </p:spPr>
        <p:txBody>
          <a:bodyPr wrap="square" rtlCol="0">
            <a:spAutoFit/>
          </a:bodyPr>
          <a:lstStyle/>
          <a:p>
            <a:r>
              <a:rPr kumimoji="1" lang="en-US" altLang="ja-JP" sz="1400" i="1" dirty="0" smtClean="0">
                <a:solidFill>
                  <a:srgbClr val="0000FF"/>
                </a:solidFill>
                <a:latin typeface="Times New Roman" panose="02020603050405020304" pitchFamily="18" charset="0"/>
                <a:cs typeface="Times New Roman" panose="02020603050405020304" pitchFamily="18" charset="0"/>
              </a:rPr>
              <a:t>T</a:t>
            </a:r>
            <a:r>
              <a:rPr kumimoji="1" lang="en-US" altLang="ja-JP" sz="1400" baseline="-25000" dirty="0" smtClean="0">
                <a:solidFill>
                  <a:srgbClr val="0000FF"/>
                </a:solidFill>
                <a:latin typeface="Times New Roman" panose="02020603050405020304" pitchFamily="18" charset="0"/>
                <a:cs typeface="Times New Roman" panose="02020603050405020304" pitchFamily="18" charset="0"/>
              </a:rPr>
              <a:t>el </a:t>
            </a:r>
            <a:r>
              <a:rPr kumimoji="1" lang="en-US" altLang="ja-JP" sz="1400" dirty="0" smtClean="0">
                <a:solidFill>
                  <a:srgbClr val="0000FF"/>
                </a:solidFill>
                <a:latin typeface="Times New Roman" panose="02020603050405020304" pitchFamily="18" charset="0"/>
                <a:cs typeface="Times New Roman" panose="02020603050405020304" pitchFamily="18" charset="0"/>
              </a:rPr>
              <a:t>[eV]</a:t>
            </a:r>
            <a:endParaRPr kumimoji="1" lang="ja-JP" altLang="en-US" sz="1400" dirty="0">
              <a:solidFill>
                <a:srgbClr val="0000FF"/>
              </a:solidFill>
              <a:latin typeface="Times New Roman" panose="02020603050405020304" pitchFamily="18" charset="0"/>
              <a:cs typeface="Times New Roman" panose="02020603050405020304" pitchFamily="18" charset="0"/>
            </a:endParaRPr>
          </a:p>
        </p:txBody>
      </p:sp>
      <p:sp>
        <p:nvSpPr>
          <p:cNvPr id="116" name="テキスト ボックス 115"/>
          <p:cNvSpPr txBox="1"/>
          <p:nvPr/>
        </p:nvSpPr>
        <p:spPr>
          <a:xfrm>
            <a:off x="7328737" y="1461572"/>
            <a:ext cx="951465" cy="307777"/>
          </a:xfrm>
          <a:prstGeom prst="rect">
            <a:avLst/>
          </a:prstGeom>
          <a:noFill/>
        </p:spPr>
        <p:txBody>
          <a:bodyPr wrap="square" rtlCol="0">
            <a:spAutoFit/>
          </a:bodyPr>
          <a:lstStyle/>
          <a:p>
            <a:r>
              <a:rPr kumimoji="1" lang="en-US" altLang="ja-JP" sz="1400" i="1" dirty="0" err="1" smtClean="0">
                <a:solidFill>
                  <a:srgbClr val="FF0000"/>
                </a:solidFill>
                <a:latin typeface="Times New Roman" panose="02020603050405020304" pitchFamily="18" charset="0"/>
                <a:cs typeface="Times New Roman" panose="02020603050405020304" pitchFamily="18" charset="0"/>
              </a:rPr>
              <a:t>T</a:t>
            </a:r>
            <a:r>
              <a:rPr kumimoji="1" lang="en-US" altLang="ja-JP" sz="1400" baseline="-25000" dirty="0" err="1" smtClean="0">
                <a:solidFill>
                  <a:srgbClr val="FF0000"/>
                </a:solidFill>
                <a:latin typeface="Times New Roman" panose="02020603050405020304" pitchFamily="18" charset="0"/>
                <a:cs typeface="Times New Roman" panose="02020603050405020304" pitchFamily="18" charset="0"/>
              </a:rPr>
              <a:t>eh</a:t>
            </a:r>
            <a:r>
              <a:rPr kumimoji="1" lang="en-US" altLang="ja-JP" sz="1400" dirty="0" smtClean="0">
                <a:solidFill>
                  <a:srgbClr val="FF0000"/>
                </a:solidFill>
                <a:latin typeface="Times New Roman" panose="02020603050405020304" pitchFamily="18" charset="0"/>
                <a:cs typeface="Times New Roman" panose="02020603050405020304" pitchFamily="18" charset="0"/>
              </a:rPr>
              <a:t>[</a:t>
            </a:r>
            <a:r>
              <a:rPr kumimoji="1" lang="en-US" altLang="ja-JP" sz="1400" dirty="0" err="1" smtClean="0">
                <a:solidFill>
                  <a:srgbClr val="FF0000"/>
                </a:solidFill>
                <a:latin typeface="Times New Roman" panose="02020603050405020304" pitchFamily="18" charset="0"/>
                <a:cs typeface="Times New Roman" panose="02020603050405020304" pitchFamily="18" charset="0"/>
              </a:rPr>
              <a:t>keV</a:t>
            </a:r>
            <a:r>
              <a:rPr kumimoji="1" lang="en-US" altLang="ja-JP" sz="1400" dirty="0" smtClean="0">
                <a:solidFill>
                  <a:srgbClr val="FF0000"/>
                </a:solidFill>
                <a:latin typeface="Times New Roman" panose="02020603050405020304" pitchFamily="18" charset="0"/>
                <a:cs typeface="Times New Roman" panose="02020603050405020304" pitchFamily="18" charset="0"/>
              </a:rPr>
              <a:t>]</a:t>
            </a:r>
            <a:endParaRPr kumimoji="1" lang="ja-JP" altLang="en-US" sz="1400" dirty="0">
              <a:solidFill>
                <a:srgbClr val="FF0000"/>
              </a:solidFill>
              <a:latin typeface="Times New Roman" panose="02020603050405020304" pitchFamily="18" charset="0"/>
              <a:cs typeface="Times New Roman" panose="02020603050405020304" pitchFamily="18" charset="0"/>
            </a:endParaRPr>
          </a:p>
        </p:txBody>
      </p:sp>
      <p:sp>
        <p:nvSpPr>
          <p:cNvPr id="117" name="テキスト ボックス 116"/>
          <p:cNvSpPr txBox="1"/>
          <p:nvPr/>
        </p:nvSpPr>
        <p:spPr>
          <a:xfrm>
            <a:off x="7549228" y="1826239"/>
            <a:ext cx="759184" cy="307777"/>
          </a:xfrm>
          <a:prstGeom prst="rect">
            <a:avLst/>
          </a:prstGeom>
          <a:noFill/>
        </p:spPr>
        <p:txBody>
          <a:bodyPr wrap="square" rtlCol="0">
            <a:spAutoFit/>
          </a:bodyPr>
          <a:lstStyle/>
          <a:p>
            <a:r>
              <a:rPr kumimoji="1" lang="en-US" altLang="ja-JP" sz="1400" i="1" dirty="0" smtClean="0">
                <a:latin typeface="Symbol" panose="05050102010706020507" pitchFamily="18" charset="2"/>
                <a:cs typeface="Times New Roman" panose="02020603050405020304" pitchFamily="18" charset="0"/>
              </a:rPr>
              <a:t>f</a:t>
            </a:r>
            <a:r>
              <a:rPr lang="en-US" altLang="ja-JP" sz="1400" baseline="-25000" dirty="0" smtClean="0">
                <a:latin typeface="Times New Roman" panose="02020603050405020304" pitchFamily="18" charset="0"/>
                <a:cs typeface="Times New Roman" panose="02020603050405020304" pitchFamily="18" charset="0"/>
              </a:rPr>
              <a:t> </a:t>
            </a:r>
            <a:r>
              <a:rPr kumimoji="1" lang="en-US" altLang="ja-JP" sz="1400" dirty="0" smtClean="0">
                <a:latin typeface="Times New Roman" panose="02020603050405020304" pitchFamily="18" charset="0"/>
                <a:cs typeface="Times New Roman" panose="02020603050405020304" pitchFamily="18" charset="0"/>
              </a:rPr>
              <a:t>[V]</a:t>
            </a:r>
            <a:endParaRPr kumimoji="1" lang="ja-JP" altLang="en-US" sz="1400" dirty="0">
              <a:latin typeface="Times New Roman" panose="02020603050405020304" pitchFamily="18" charset="0"/>
              <a:cs typeface="Times New Roman" panose="02020603050405020304" pitchFamily="18" charset="0"/>
            </a:endParaRPr>
          </a:p>
        </p:txBody>
      </p:sp>
      <p:cxnSp>
        <p:nvCxnSpPr>
          <p:cNvPr id="119" name="直線矢印コネクタ 118"/>
          <p:cNvCxnSpPr/>
          <p:nvPr/>
        </p:nvCxnSpPr>
        <p:spPr>
          <a:xfrm flipV="1">
            <a:off x="5239495" y="3296712"/>
            <a:ext cx="2646119" cy="900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p:nvPr/>
        </p:nvCxnSpPr>
        <p:spPr>
          <a:xfrm>
            <a:off x="5334000" y="5359161"/>
            <a:ext cx="1610906" cy="1952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正方形/長方形 121"/>
          <p:cNvSpPr/>
          <p:nvPr/>
        </p:nvSpPr>
        <p:spPr>
          <a:xfrm>
            <a:off x="4587927" y="3368978"/>
            <a:ext cx="595826" cy="321204"/>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3" name="正方形/長方形 122"/>
          <p:cNvSpPr/>
          <p:nvPr/>
        </p:nvSpPr>
        <p:spPr>
          <a:xfrm>
            <a:off x="4684049" y="5062097"/>
            <a:ext cx="649951" cy="297064"/>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 name="Rectangle 2"/>
          <p:cNvSpPr>
            <a:spLocks noChangeArrowheads="1"/>
          </p:cNvSpPr>
          <p:nvPr/>
        </p:nvSpPr>
        <p:spPr bwMode="auto">
          <a:xfrm>
            <a:off x="2346968" y="27162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5" name="Rectangle 4"/>
          <p:cNvSpPr>
            <a:spLocks noChangeArrowheads="1"/>
          </p:cNvSpPr>
          <p:nvPr/>
        </p:nvSpPr>
        <p:spPr bwMode="auto">
          <a:xfrm>
            <a:off x="3420020" y="41644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3567594559"/>
              </p:ext>
            </p:extLst>
          </p:nvPr>
        </p:nvGraphicFramePr>
        <p:xfrm>
          <a:off x="3435350" y="4110038"/>
          <a:ext cx="2255838" cy="592137"/>
        </p:xfrm>
        <a:graphic>
          <a:graphicData uri="http://schemas.openxmlformats.org/presentationml/2006/ole">
            <mc:AlternateContent xmlns:mc="http://schemas.openxmlformats.org/markup-compatibility/2006">
              <mc:Choice xmlns:v="urn:schemas-microsoft-com:vml" Requires="v">
                <p:oleObj spid="_x0000_s15595" name="数式" r:id="rId12" imgW="1663560" imgH="431640" progId="Equation.3">
                  <p:embed/>
                </p:oleObj>
              </mc:Choice>
              <mc:Fallback>
                <p:oleObj name="数式" r:id="rId12" imgW="1663560" imgH="431640" progId="Equation.3">
                  <p:embed/>
                  <p:pic>
                    <p:nvPicPr>
                      <p:cNvPr id="0" name=""/>
                      <p:cNvPicPr>
                        <a:picLocks noChangeAspect="1" noChangeArrowheads="1"/>
                      </p:cNvPicPr>
                      <p:nvPr/>
                    </p:nvPicPr>
                    <p:blipFill>
                      <a:blip r:embed="rId13"/>
                      <a:srcRect/>
                      <a:stretch>
                        <a:fillRect/>
                      </a:stretch>
                    </p:blipFill>
                    <p:spPr bwMode="auto">
                      <a:xfrm>
                        <a:off x="3435350" y="4110038"/>
                        <a:ext cx="2255838" cy="592137"/>
                      </a:xfrm>
                      <a:prstGeom prst="rect">
                        <a:avLst/>
                      </a:prstGeom>
                      <a:noFill/>
                    </p:spPr>
                  </p:pic>
                </p:oleObj>
              </mc:Fallback>
            </mc:AlternateContent>
          </a:graphicData>
        </a:graphic>
      </p:graphicFrame>
      <p:cxnSp>
        <p:nvCxnSpPr>
          <p:cNvPr id="10" name="直線矢印コネクタ 9"/>
          <p:cNvCxnSpPr/>
          <p:nvPr/>
        </p:nvCxnSpPr>
        <p:spPr>
          <a:xfrm flipH="1">
            <a:off x="8461887" y="1640098"/>
            <a:ext cx="87041" cy="1696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rot="16200000">
            <a:off x="5797556" y="512716"/>
            <a:ext cx="983722" cy="338554"/>
          </a:xfrm>
          <a:prstGeom prst="rect">
            <a:avLst/>
          </a:prstGeom>
          <a:noFill/>
        </p:spPr>
        <p:txBody>
          <a:bodyPr wrap="square" rtlCol="0">
            <a:spAutoFit/>
          </a:bodyPr>
          <a:lstStyle/>
          <a:p>
            <a:r>
              <a:rPr kumimoji="1" lang="en-US" altLang="ja-JP" sz="1600" dirty="0" smtClean="0">
                <a:latin typeface="Times New Roman" panose="02020603050405020304" pitchFamily="18" charset="0"/>
                <a:cs typeface="Times New Roman" panose="02020603050405020304" pitchFamily="18" charset="0"/>
              </a:rPr>
              <a:t>[10</a:t>
            </a:r>
            <a:r>
              <a:rPr kumimoji="1" lang="en-US" altLang="ja-JP" sz="1600" baseline="30000" dirty="0" smtClean="0">
                <a:latin typeface="Times New Roman" panose="02020603050405020304" pitchFamily="18" charset="0"/>
                <a:cs typeface="Times New Roman" panose="02020603050405020304" pitchFamily="18" charset="0"/>
              </a:rPr>
              <a:t>18</a:t>
            </a:r>
            <a:r>
              <a:rPr kumimoji="1" lang="en-US" altLang="ja-JP" sz="1600" dirty="0" smtClean="0">
                <a:latin typeface="Times New Roman" panose="02020603050405020304" pitchFamily="18" charset="0"/>
                <a:cs typeface="Times New Roman" panose="02020603050405020304" pitchFamily="18" charset="0"/>
              </a:rPr>
              <a:t>m</a:t>
            </a:r>
            <a:r>
              <a:rPr kumimoji="1" lang="en-US" altLang="ja-JP" sz="1600" baseline="30000" dirty="0" smtClean="0">
                <a:latin typeface="Times New Roman" panose="02020603050405020304" pitchFamily="18" charset="0"/>
                <a:cs typeface="Times New Roman" panose="02020603050405020304" pitchFamily="18" charset="0"/>
              </a:rPr>
              <a:t>-3</a:t>
            </a:r>
            <a:r>
              <a:rPr kumimoji="1" lang="en-US" altLang="ja-JP" sz="1600" dirty="0" smtClean="0">
                <a:latin typeface="Times New Roman" panose="02020603050405020304" pitchFamily="18" charset="0"/>
                <a:cs typeface="Times New Roman" panose="02020603050405020304" pitchFamily="18" charset="0"/>
              </a:rPr>
              <a:t>]</a:t>
            </a:r>
            <a:endParaRPr kumimoji="1" lang="ja-JP" altLang="en-US" sz="1600" dirty="0">
              <a:latin typeface="Times New Roman" panose="02020603050405020304" pitchFamily="18" charset="0"/>
              <a:cs typeface="Times New Roman" panose="02020603050405020304" pitchFamily="18" charset="0"/>
            </a:endParaRPr>
          </a:p>
        </p:txBody>
      </p:sp>
      <p:sp>
        <p:nvSpPr>
          <p:cNvPr id="61" name="テキスト ボックス 60"/>
          <p:cNvSpPr txBox="1"/>
          <p:nvPr/>
        </p:nvSpPr>
        <p:spPr>
          <a:xfrm rot="16200000">
            <a:off x="5676631" y="1433637"/>
            <a:ext cx="1137009" cy="523220"/>
          </a:xfrm>
          <a:prstGeom prst="rect">
            <a:avLst/>
          </a:prstGeom>
          <a:noFill/>
        </p:spPr>
        <p:txBody>
          <a:bodyPr wrap="square" rtlCol="0">
            <a:spAutoFit/>
          </a:bodyPr>
          <a:lstStyle/>
          <a:p>
            <a:pPr algn="ctr"/>
            <a:r>
              <a:rPr kumimoji="1" lang="en-US" altLang="ja-JP" sz="1400" dirty="0" smtClean="0">
                <a:latin typeface="Times New Roman" panose="02020603050405020304" pitchFamily="18" charset="0"/>
                <a:cs typeface="Times New Roman" panose="02020603050405020304" pitchFamily="18" charset="0"/>
              </a:rPr>
              <a:t>[eV], [</a:t>
            </a:r>
            <a:r>
              <a:rPr kumimoji="1" lang="en-US" altLang="ja-JP" sz="1400" dirty="0" err="1" smtClean="0">
                <a:latin typeface="Times New Roman" panose="02020603050405020304" pitchFamily="18" charset="0"/>
                <a:cs typeface="Times New Roman" panose="02020603050405020304" pitchFamily="18" charset="0"/>
              </a:rPr>
              <a:t>keV</a:t>
            </a:r>
            <a:r>
              <a:rPr kumimoji="1" lang="en-US" altLang="ja-JP" sz="1400" dirty="0" smtClean="0">
                <a:latin typeface="Times New Roman" panose="02020603050405020304" pitchFamily="18" charset="0"/>
                <a:cs typeface="Times New Roman" panose="02020603050405020304" pitchFamily="18" charset="0"/>
              </a:rPr>
              <a:t>], [V]</a:t>
            </a:r>
            <a:endParaRPr kumimoji="1" lang="ja-JP" altLang="en-US" sz="1400" dirty="0">
              <a:latin typeface="Times New Roman" panose="02020603050405020304" pitchFamily="18" charset="0"/>
              <a:cs typeface="Times New Roman" panose="02020603050405020304" pitchFamily="18" charset="0"/>
            </a:endParaRPr>
          </a:p>
        </p:txBody>
      </p:sp>
      <p:sp>
        <p:nvSpPr>
          <p:cNvPr id="62" name="Line 7"/>
          <p:cNvSpPr>
            <a:spLocks noChangeShapeType="1"/>
          </p:cNvSpPr>
          <p:nvPr/>
        </p:nvSpPr>
        <p:spPr bwMode="auto">
          <a:xfrm flipV="1">
            <a:off x="457200" y="1052736"/>
            <a:ext cx="5526325"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63"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33</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012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3"/>
          <p:cNvSpPr>
            <a:spLocks noChangeArrowheads="1"/>
          </p:cNvSpPr>
          <p:nvPr/>
        </p:nvSpPr>
        <p:spPr bwMode="auto">
          <a:xfrm>
            <a:off x="0" y="-27384"/>
            <a:ext cx="9144000" cy="760730"/>
          </a:xfrm>
          <a:prstGeom prst="rect">
            <a:avLst/>
          </a:prstGeom>
          <a:noFill/>
          <a:ln w="9525">
            <a:noFill/>
            <a:miter lim="800000"/>
            <a:headEnd/>
            <a:tailEnd/>
          </a:ln>
        </p:spPr>
        <p:txBody>
          <a:bodyPr lIns="91321" tIns="45664" rIns="91321" bIns="45664" anchor="ctr"/>
          <a:lstStyle/>
          <a:p>
            <a:pPr algn="ctr"/>
            <a:r>
              <a:rPr lang="en-US" altLang="ja-JP" sz="2800" dirty="0">
                <a:solidFill>
                  <a:srgbClr val="FF0000"/>
                </a:solidFill>
                <a:latin typeface="Arial" panose="020B0604020202020204" pitchFamily="34" charset="0"/>
                <a:cs typeface="Arial" pitchFamily="34" charset="0"/>
              </a:rPr>
              <a:t>GENRAY/CQL3D Calculation</a:t>
            </a:r>
          </a:p>
        </p:txBody>
      </p:sp>
      <p:sp>
        <p:nvSpPr>
          <p:cNvPr id="31"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32" name="スライド番号プレースホルダー 4"/>
          <p:cNvSpPr>
            <a:spLocks noGrp="1"/>
          </p:cNvSpPr>
          <p:nvPr>
            <p:ph type="sldNum" sz="quarter" idx="12"/>
          </p:nvPr>
        </p:nvSpPr>
        <p:spPr>
          <a:xfrm>
            <a:off x="8629131" y="6520374"/>
            <a:ext cx="44458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34</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35" name="正方形/長方形 34"/>
          <p:cNvSpPr/>
          <p:nvPr/>
        </p:nvSpPr>
        <p:spPr>
          <a:xfrm>
            <a:off x="1547052" y="548680"/>
            <a:ext cx="6697357" cy="338554"/>
          </a:xfrm>
          <a:prstGeom prst="rect">
            <a:avLst/>
          </a:prstGeom>
        </p:spPr>
        <p:txBody>
          <a:bodyPr wrap="square" lIns="91416" tIns="45709" rIns="91416" bIns="45709">
            <a:spAutoFit/>
          </a:bodyPr>
          <a:lstStyle/>
          <a:p>
            <a:r>
              <a:rPr lang="en-US" altLang="ja-JP" sz="1600" dirty="0" err="1">
                <a:latin typeface="Arial" panose="020B0604020202020204" pitchFamily="34" charset="0"/>
                <a:cs typeface="Arial" panose="020B0604020202020204" pitchFamily="34" charset="0"/>
              </a:rPr>
              <a:t>B</a:t>
            </a:r>
            <a:r>
              <a:rPr lang="en-US" altLang="ja-JP" sz="1600" baseline="-25000" dirty="0" err="1">
                <a:latin typeface="Arial" panose="020B0604020202020204" pitchFamily="34" charset="0"/>
                <a:cs typeface="Arial" panose="020B0604020202020204" pitchFamily="34" charset="0"/>
              </a:rPr>
              <a:t>t</a:t>
            </a:r>
            <a:r>
              <a:rPr lang="en-US" altLang="ja-JP" sz="1600" dirty="0">
                <a:latin typeface="Arial" panose="020B0604020202020204" pitchFamily="34" charset="0"/>
                <a:cs typeface="Arial" panose="020B0604020202020204" pitchFamily="34" charset="0"/>
              </a:rPr>
              <a:t> = 0.1 T; </a:t>
            </a:r>
            <a:r>
              <a:rPr lang="en-US" altLang="ja-JP" sz="1600" dirty="0" err="1">
                <a:latin typeface="Arial" panose="020B0604020202020204" pitchFamily="34" charset="0"/>
                <a:cs typeface="Arial" panose="020B0604020202020204" pitchFamily="34" charset="0"/>
              </a:rPr>
              <a:t>I</a:t>
            </a:r>
            <a:r>
              <a:rPr lang="en-US" altLang="ja-JP" sz="1600" baseline="-25000" dirty="0" err="1">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 = 12 kA; </a:t>
            </a:r>
            <a:r>
              <a:rPr lang="en-US" altLang="ja-JP" sz="1600" dirty="0" err="1">
                <a:latin typeface="Arial" panose="020B0604020202020204" pitchFamily="34" charset="0"/>
                <a:cs typeface="Arial" panose="020B0604020202020204" pitchFamily="34" charset="0"/>
              </a:rPr>
              <a:t>f</a:t>
            </a:r>
            <a:r>
              <a:rPr lang="en-US" altLang="ja-JP" sz="1600" baseline="-25000" dirty="0" err="1">
                <a:latin typeface="Arial" panose="020B0604020202020204" pitchFamily="34" charset="0"/>
                <a:cs typeface="Arial" panose="020B0604020202020204" pitchFamily="34" charset="0"/>
              </a:rPr>
              <a:t>RF</a:t>
            </a:r>
            <a:r>
              <a:rPr lang="en-US" altLang="ja-JP" sz="1600" dirty="0">
                <a:latin typeface="Arial" panose="020B0604020202020204" pitchFamily="34" charset="0"/>
                <a:cs typeface="Arial" panose="020B0604020202020204" pitchFamily="34" charset="0"/>
              </a:rPr>
              <a:t> = 200 MHz; P</a:t>
            </a:r>
            <a:r>
              <a:rPr lang="en-US" altLang="ja-JP" sz="1600" baseline="-25000" dirty="0">
                <a:latin typeface="Arial" panose="020B0604020202020204" pitchFamily="34" charset="0"/>
                <a:cs typeface="Arial" panose="020B0604020202020204" pitchFamily="34" charset="0"/>
              </a:rPr>
              <a:t>RF</a:t>
            </a:r>
            <a:r>
              <a:rPr lang="en-US" altLang="ja-JP" sz="1600" dirty="0">
                <a:latin typeface="Arial" panose="020B0604020202020204" pitchFamily="34" charset="0"/>
                <a:cs typeface="Arial" panose="020B0604020202020204" pitchFamily="34" charset="0"/>
              </a:rPr>
              <a:t> = 25 kW; T</a:t>
            </a:r>
            <a:r>
              <a:rPr lang="en-US" altLang="ja-JP" sz="1600" baseline="-25000" dirty="0">
                <a:latin typeface="Arial" panose="020B0604020202020204" pitchFamily="34" charset="0"/>
                <a:cs typeface="Arial" panose="020B0604020202020204" pitchFamily="34" charset="0"/>
              </a:rPr>
              <a:t>e0</a:t>
            </a:r>
            <a:r>
              <a:rPr lang="en-US" altLang="ja-JP" sz="1600" dirty="0">
                <a:latin typeface="Arial" panose="020B0604020202020204" pitchFamily="34" charset="0"/>
                <a:cs typeface="Arial" panose="020B0604020202020204" pitchFamily="34" charset="0"/>
              </a:rPr>
              <a:t> = 0.1 </a:t>
            </a:r>
            <a:r>
              <a:rPr lang="en-US" altLang="ja-JP" sz="1600" dirty="0" err="1">
                <a:latin typeface="Arial" panose="020B0604020202020204" pitchFamily="34" charset="0"/>
                <a:cs typeface="Arial" panose="020B0604020202020204" pitchFamily="34" charset="0"/>
              </a:rPr>
              <a:t>keV</a:t>
            </a:r>
            <a:endParaRPr lang="en-US" altLang="ja-JP" sz="1600" dirty="0">
              <a:latin typeface="Arial" panose="020B0604020202020204" pitchFamily="34" charset="0"/>
              <a:cs typeface="Arial" panose="020B0604020202020204" pitchFamily="34" charset="0"/>
            </a:endParaRPr>
          </a:p>
        </p:txBody>
      </p:sp>
      <p:grpSp>
        <p:nvGrpSpPr>
          <p:cNvPr id="5" name="グループ化 4"/>
          <p:cNvGrpSpPr/>
          <p:nvPr/>
        </p:nvGrpSpPr>
        <p:grpSpPr>
          <a:xfrm>
            <a:off x="1238250" y="980728"/>
            <a:ext cx="6713208" cy="5523098"/>
            <a:chOff x="1238250" y="1268760"/>
            <a:chExt cx="6142062" cy="5053204"/>
          </a:xfrm>
        </p:grpSpPr>
        <p:pic>
          <p:nvPicPr>
            <p:cNvPr id="13314" name="Picture 2" descr="genray_201403_US-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428750"/>
              <a:ext cx="6142062" cy="489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1468907" y="1268760"/>
              <a:ext cx="1761707" cy="309751"/>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n</a:t>
              </a:r>
              <a:r>
                <a:rPr lang="en-US" altLang="ja-JP" sz="1600" baseline="-25000" dirty="0">
                  <a:latin typeface="Arial" panose="020B0604020202020204" pitchFamily="34" charset="0"/>
                  <a:cs typeface="Arial" panose="020B0604020202020204" pitchFamily="34" charset="0"/>
                </a:rPr>
                <a:t>e0</a:t>
              </a:r>
              <a:r>
                <a:rPr lang="en-US" altLang="ja-JP" sz="1600" dirty="0">
                  <a:latin typeface="Arial" panose="020B0604020202020204" pitchFamily="34" charset="0"/>
                  <a:cs typeface="Arial" panose="020B0604020202020204" pitchFamily="34" charset="0"/>
                </a:rPr>
                <a:t> = 0.3 </a:t>
              </a:r>
              <a:r>
                <a:rPr lang="en-US" altLang="ja-JP" sz="1600" dirty="0">
                  <a:latin typeface="Arial" panose="020B0604020202020204" pitchFamily="34" charset="0"/>
                  <a:cs typeface="Arial" panose="020B0604020202020204" pitchFamily="34" charset="0"/>
                  <a:sym typeface="Symbol"/>
                </a:rPr>
                <a:t></a:t>
              </a:r>
              <a:r>
                <a:rPr lang="en-US" altLang="ja-JP" sz="1600" dirty="0">
                  <a:latin typeface="Arial" panose="020B0604020202020204" pitchFamily="34" charset="0"/>
                  <a:cs typeface="Arial" panose="020B0604020202020204" pitchFamily="34" charset="0"/>
                </a:rPr>
                <a:t> 10</a:t>
              </a:r>
              <a:r>
                <a:rPr lang="en-US" altLang="ja-JP" sz="1600" baseline="30000" dirty="0">
                  <a:latin typeface="Arial" panose="020B0604020202020204" pitchFamily="34" charset="0"/>
                  <a:cs typeface="Arial" panose="020B0604020202020204" pitchFamily="34" charset="0"/>
                </a:rPr>
                <a:t>18</a:t>
              </a:r>
              <a:r>
                <a:rPr lang="en-US" altLang="ja-JP" sz="1600" dirty="0">
                  <a:latin typeface="Arial" panose="020B0604020202020204" pitchFamily="34" charset="0"/>
                  <a:cs typeface="Arial" panose="020B0604020202020204" pitchFamily="34" charset="0"/>
                </a:rPr>
                <a:t> m</a:t>
              </a:r>
              <a:r>
                <a:rPr lang="en-US" altLang="ja-JP" sz="1600" baseline="30000" dirty="0">
                  <a:latin typeface="Arial" panose="020B0604020202020204" pitchFamily="34" charset="0"/>
                  <a:cs typeface="Arial" panose="020B0604020202020204" pitchFamily="34" charset="0"/>
                </a:rPr>
                <a:t>-3</a:t>
              </a:r>
              <a:endParaRPr lang="ja-JP" altLang="en-US" sz="1600" dirty="0">
                <a:latin typeface="Arial" panose="020B0604020202020204" pitchFamily="34" charset="0"/>
                <a:cs typeface="Arial" panose="020B0604020202020204" pitchFamily="34" charset="0"/>
              </a:endParaRPr>
            </a:p>
          </p:txBody>
        </p:sp>
        <p:sp>
          <p:nvSpPr>
            <p:cNvPr id="36" name="正方形/長方形 35"/>
            <p:cNvSpPr/>
            <p:nvPr/>
          </p:nvSpPr>
          <p:spPr>
            <a:xfrm>
              <a:off x="3491880" y="1268760"/>
              <a:ext cx="1604779" cy="309751"/>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n</a:t>
              </a:r>
              <a:r>
                <a:rPr lang="en-US" altLang="ja-JP" sz="1600" baseline="-25000" dirty="0">
                  <a:latin typeface="Arial" panose="020B0604020202020204" pitchFamily="34" charset="0"/>
                  <a:cs typeface="Arial" panose="020B0604020202020204" pitchFamily="34" charset="0"/>
                </a:rPr>
                <a:t>e0</a:t>
              </a:r>
              <a:r>
                <a:rPr lang="en-US" altLang="ja-JP" sz="1600" dirty="0">
                  <a:latin typeface="Arial" panose="020B0604020202020204" pitchFamily="34" charset="0"/>
                  <a:cs typeface="Arial" panose="020B0604020202020204" pitchFamily="34" charset="0"/>
                </a:rPr>
                <a:t> = 1 </a:t>
              </a:r>
              <a:r>
                <a:rPr lang="en-US" altLang="ja-JP" sz="1600" dirty="0">
                  <a:latin typeface="Arial" panose="020B0604020202020204" pitchFamily="34" charset="0"/>
                  <a:cs typeface="Arial" panose="020B0604020202020204" pitchFamily="34" charset="0"/>
                  <a:sym typeface="Symbol"/>
                </a:rPr>
                <a:t></a:t>
              </a:r>
              <a:r>
                <a:rPr lang="en-US" altLang="ja-JP" sz="1600" dirty="0">
                  <a:latin typeface="Arial" panose="020B0604020202020204" pitchFamily="34" charset="0"/>
                  <a:cs typeface="Arial" panose="020B0604020202020204" pitchFamily="34" charset="0"/>
                </a:rPr>
                <a:t> 10</a:t>
              </a:r>
              <a:r>
                <a:rPr lang="en-US" altLang="ja-JP" sz="1600" baseline="30000" dirty="0">
                  <a:latin typeface="Arial" panose="020B0604020202020204" pitchFamily="34" charset="0"/>
                  <a:cs typeface="Arial" panose="020B0604020202020204" pitchFamily="34" charset="0"/>
                </a:rPr>
                <a:t>18</a:t>
              </a:r>
              <a:r>
                <a:rPr lang="en-US" altLang="ja-JP" sz="1600" dirty="0">
                  <a:latin typeface="Arial" panose="020B0604020202020204" pitchFamily="34" charset="0"/>
                  <a:cs typeface="Arial" panose="020B0604020202020204" pitchFamily="34" charset="0"/>
                </a:rPr>
                <a:t> m</a:t>
              </a:r>
              <a:r>
                <a:rPr lang="en-US" altLang="ja-JP" sz="1600" baseline="30000" dirty="0">
                  <a:latin typeface="Arial" panose="020B0604020202020204" pitchFamily="34" charset="0"/>
                  <a:cs typeface="Arial" panose="020B0604020202020204" pitchFamily="34" charset="0"/>
                </a:rPr>
                <a:t>-3</a:t>
              </a:r>
              <a:endParaRPr lang="ja-JP" altLang="en-US" sz="1600" dirty="0">
                <a:latin typeface="Arial" panose="020B0604020202020204" pitchFamily="34" charset="0"/>
                <a:cs typeface="Arial" panose="020B0604020202020204" pitchFamily="34" charset="0"/>
              </a:endParaRPr>
            </a:p>
          </p:txBody>
        </p:sp>
        <p:sp>
          <p:nvSpPr>
            <p:cNvPr id="37" name="正方形/長方形 36"/>
            <p:cNvSpPr/>
            <p:nvPr/>
          </p:nvSpPr>
          <p:spPr>
            <a:xfrm>
              <a:off x="5508104" y="1268760"/>
              <a:ext cx="1604779" cy="309751"/>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n</a:t>
              </a:r>
              <a:r>
                <a:rPr lang="en-US" altLang="ja-JP" sz="1600" baseline="-25000" dirty="0">
                  <a:latin typeface="Arial" panose="020B0604020202020204" pitchFamily="34" charset="0"/>
                  <a:cs typeface="Arial" panose="020B0604020202020204" pitchFamily="34" charset="0"/>
                </a:rPr>
                <a:t>e0</a:t>
              </a:r>
              <a:r>
                <a:rPr lang="en-US" altLang="ja-JP" sz="1600" dirty="0">
                  <a:latin typeface="Arial" panose="020B0604020202020204" pitchFamily="34" charset="0"/>
                  <a:cs typeface="Arial" panose="020B0604020202020204" pitchFamily="34" charset="0"/>
                </a:rPr>
                <a:t> = 2 </a:t>
              </a:r>
              <a:r>
                <a:rPr lang="en-US" altLang="ja-JP" sz="1600" dirty="0">
                  <a:latin typeface="Arial" panose="020B0604020202020204" pitchFamily="34" charset="0"/>
                  <a:cs typeface="Arial" panose="020B0604020202020204" pitchFamily="34" charset="0"/>
                  <a:sym typeface="Symbol"/>
                </a:rPr>
                <a:t></a:t>
              </a:r>
              <a:r>
                <a:rPr lang="en-US" altLang="ja-JP" sz="1600" dirty="0">
                  <a:latin typeface="Arial" panose="020B0604020202020204" pitchFamily="34" charset="0"/>
                  <a:cs typeface="Arial" panose="020B0604020202020204" pitchFamily="34" charset="0"/>
                </a:rPr>
                <a:t> 10</a:t>
              </a:r>
              <a:r>
                <a:rPr lang="en-US" altLang="ja-JP" sz="1600" baseline="30000" dirty="0">
                  <a:latin typeface="Arial" panose="020B0604020202020204" pitchFamily="34" charset="0"/>
                  <a:cs typeface="Arial" panose="020B0604020202020204" pitchFamily="34" charset="0"/>
                </a:rPr>
                <a:t>18</a:t>
              </a:r>
              <a:r>
                <a:rPr lang="en-US" altLang="ja-JP" sz="1600" dirty="0">
                  <a:latin typeface="Arial" panose="020B0604020202020204" pitchFamily="34" charset="0"/>
                  <a:cs typeface="Arial" panose="020B0604020202020204" pitchFamily="34" charset="0"/>
                </a:rPr>
                <a:t> m</a:t>
              </a:r>
              <a:r>
                <a:rPr lang="en-US" altLang="ja-JP" sz="1600" baseline="30000" dirty="0">
                  <a:latin typeface="Arial" panose="020B0604020202020204" pitchFamily="34" charset="0"/>
                  <a:cs typeface="Arial" panose="020B0604020202020204" pitchFamily="34" charset="0"/>
                </a:rPr>
                <a:t>-3</a:t>
              </a:r>
              <a:endParaRPr lang="ja-JP" altLang="en-US" sz="1600" dirty="0">
                <a:latin typeface="Arial" panose="020B0604020202020204" pitchFamily="34" charset="0"/>
                <a:cs typeface="Arial" panose="020B0604020202020204" pitchFamily="34" charset="0"/>
              </a:endParaRPr>
            </a:p>
          </p:txBody>
        </p:sp>
        <p:sp>
          <p:nvSpPr>
            <p:cNvPr id="4" name="正方形/長方形 3"/>
            <p:cNvSpPr/>
            <p:nvPr/>
          </p:nvSpPr>
          <p:spPr>
            <a:xfrm>
              <a:off x="2317944" y="3589751"/>
              <a:ext cx="872934" cy="366069"/>
            </a:xfrm>
            <a:prstGeom prst="rect">
              <a:avLst/>
            </a:prstGeom>
          </p:spPr>
          <p:txBody>
            <a:bodyPr wrap="none">
              <a:spAutoFit/>
            </a:bodyPr>
            <a:lstStyle/>
            <a:p>
              <a:r>
                <a:rPr lang="en-US" altLang="ja-JP" sz="1000" dirty="0">
                  <a:latin typeface="Arial" panose="020B0604020202020204" pitchFamily="34" charset="0"/>
                  <a:cs typeface="Arial" panose="020B0604020202020204" pitchFamily="34" charset="0"/>
                </a:rPr>
                <a:t>P</a:t>
              </a:r>
              <a:r>
                <a:rPr lang="en-US" altLang="ja-JP" sz="1000" baseline="-25000" dirty="0">
                  <a:latin typeface="Arial" panose="020B0604020202020204" pitchFamily="34" charset="0"/>
                  <a:cs typeface="Arial" panose="020B0604020202020204" pitchFamily="34" charset="0"/>
                </a:rPr>
                <a:t>CQL</a:t>
              </a:r>
              <a:r>
                <a:rPr lang="en-US" altLang="ja-JP" sz="1000" dirty="0">
                  <a:latin typeface="Arial" panose="020B0604020202020204" pitchFamily="34" charset="0"/>
                  <a:cs typeface="Arial" panose="020B0604020202020204" pitchFamily="34" charset="0"/>
                </a:rPr>
                <a:t> = 22 kW</a:t>
              </a:r>
            </a:p>
            <a:p>
              <a:r>
                <a:rPr lang="en-US" altLang="ja-JP" sz="1000" dirty="0">
                  <a:latin typeface="Arial" panose="020B0604020202020204" pitchFamily="34" charset="0"/>
                  <a:cs typeface="Arial" panose="020B0604020202020204" pitchFamily="34" charset="0"/>
                </a:rPr>
                <a:t>I</a:t>
              </a:r>
              <a:r>
                <a:rPr lang="en-US" altLang="ja-JP" sz="1000" baseline="-25000" dirty="0">
                  <a:latin typeface="Arial" panose="020B0604020202020204" pitchFamily="34" charset="0"/>
                  <a:cs typeface="Arial" panose="020B0604020202020204" pitchFamily="34" charset="0"/>
                </a:rPr>
                <a:t>CD</a:t>
              </a:r>
              <a:r>
                <a:rPr lang="en-US" altLang="ja-JP" sz="1000" dirty="0">
                  <a:latin typeface="Arial" panose="020B0604020202020204" pitchFamily="34" charset="0"/>
                  <a:cs typeface="Arial" panose="020B0604020202020204" pitchFamily="34" charset="0"/>
                </a:rPr>
                <a:t> = 67 kA </a:t>
              </a:r>
            </a:p>
          </p:txBody>
        </p:sp>
        <p:sp>
          <p:nvSpPr>
            <p:cNvPr id="38" name="正方形/長方形 37"/>
            <p:cNvSpPr/>
            <p:nvPr/>
          </p:nvSpPr>
          <p:spPr>
            <a:xfrm>
              <a:off x="3545885" y="3573016"/>
              <a:ext cx="872934" cy="366069"/>
            </a:xfrm>
            <a:prstGeom prst="rect">
              <a:avLst/>
            </a:prstGeom>
          </p:spPr>
          <p:txBody>
            <a:bodyPr wrap="none">
              <a:spAutoFit/>
            </a:bodyPr>
            <a:lstStyle/>
            <a:p>
              <a:r>
                <a:rPr lang="en-US" altLang="ja-JP" sz="1000" dirty="0">
                  <a:latin typeface="Arial" panose="020B0604020202020204" pitchFamily="34" charset="0"/>
                  <a:cs typeface="Arial" panose="020B0604020202020204" pitchFamily="34" charset="0"/>
                </a:rPr>
                <a:t>P</a:t>
              </a:r>
              <a:r>
                <a:rPr lang="en-US" altLang="ja-JP" sz="1000" baseline="-25000" dirty="0">
                  <a:latin typeface="Arial" panose="020B0604020202020204" pitchFamily="34" charset="0"/>
                  <a:cs typeface="Arial" panose="020B0604020202020204" pitchFamily="34" charset="0"/>
                </a:rPr>
                <a:t>CQL</a:t>
              </a:r>
              <a:r>
                <a:rPr lang="en-US" altLang="ja-JP" sz="1000" dirty="0">
                  <a:latin typeface="Arial" panose="020B0604020202020204" pitchFamily="34" charset="0"/>
                  <a:cs typeface="Arial" panose="020B0604020202020204" pitchFamily="34" charset="0"/>
                </a:rPr>
                <a:t> = 24 kW</a:t>
              </a:r>
            </a:p>
            <a:p>
              <a:r>
                <a:rPr lang="en-US" altLang="ja-JP" sz="1000" dirty="0">
                  <a:latin typeface="Arial" panose="020B0604020202020204" pitchFamily="34" charset="0"/>
                  <a:cs typeface="Arial" panose="020B0604020202020204" pitchFamily="34" charset="0"/>
                </a:rPr>
                <a:t>I</a:t>
              </a:r>
              <a:r>
                <a:rPr lang="en-US" altLang="ja-JP" sz="1000" baseline="-25000" dirty="0">
                  <a:latin typeface="Arial" panose="020B0604020202020204" pitchFamily="34" charset="0"/>
                  <a:cs typeface="Arial" panose="020B0604020202020204" pitchFamily="34" charset="0"/>
                </a:rPr>
                <a:t>CD</a:t>
              </a:r>
              <a:r>
                <a:rPr lang="en-US" altLang="ja-JP" sz="1000" dirty="0">
                  <a:latin typeface="Arial" panose="020B0604020202020204" pitchFamily="34" charset="0"/>
                  <a:cs typeface="Arial" panose="020B0604020202020204" pitchFamily="34" charset="0"/>
                </a:rPr>
                <a:t> = 98 kA </a:t>
              </a:r>
            </a:p>
          </p:txBody>
        </p:sp>
        <p:sp>
          <p:nvSpPr>
            <p:cNvPr id="39" name="正方形/長方形 38"/>
            <p:cNvSpPr/>
            <p:nvPr/>
          </p:nvSpPr>
          <p:spPr>
            <a:xfrm>
              <a:off x="6318931" y="3582969"/>
              <a:ext cx="905199" cy="366069"/>
            </a:xfrm>
            <a:prstGeom prst="rect">
              <a:avLst/>
            </a:prstGeom>
          </p:spPr>
          <p:txBody>
            <a:bodyPr wrap="none">
              <a:spAutoFit/>
            </a:bodyPr>
            <a:lstStyle/>
            <a:p>
              <a:r>
                <a:rPr lang="en-US" altLang="ja-JP" sz="1000" dirty="0">
                  <a:latin typeface="Arial" panose="020B0604020202020204" pitchFamily="34" charset="0"/>
                  <a:cs typeface="Arial" panose="020B0604020202020204" pitchFamily="34" charset="0"/>
                </a:rPr>
                <a:t>P</a:t>
              </a:r>
              <a:r>
                <a:rPr lang="en-US" altLang="ja-JP" sz="1000" baseline="-25000" dirty="0">
                  <a:latin typeface="Arial" panose="020B0604020202020204" pitchFamily="34" charset="0"/>
                  <a:cs typeface="Arial" panose="020B0604020202020204" pitchFamily="34" charset="0"/>
                </a:rPr>
                <a:t>CQL</a:t>
              </a:r>
              <a:r>
                <a:rPr lang="en-US" altLang="ja-JP" sz="1000" dirty="0">
                  <a:latin typeface="Arial" panose="020B0604020202020204" pitchFamily="34" charset="0"/>
                  <a:cs typeface="Arial" panose="020B0604020202020204" pitchFamily="34" charset="0"/>
                </a:rPr>
                <a:t> = 0.5 kW</a:t>
              </a:r>
            </a:p>
            <a:p>
              <a:r>
                <a:rPr lang="en-US" altLang="ja-JP" sz="1000" dirty="0">
                  <a:latin typeface="Arial" panose="020B0604020202020204" pitchFamily="34" charset="0"/>
                  <a:cs typeface="Arial" panose="020B0604020202020204" pitchFamily="34" charset="0"/>
                </a:rPr>
                <a:t>I</a:t>
              </a:r>
              <a:r>
                <a:rPr lang="en-US" altLang="ja-JP" sz="1000" baseline="-25000" dirty="0">
                  <a:latin typeface="Arial" panose="020B0604020202020204" pitchFamily="34" charset="0"/>
                  <a:cs typeface="Arial" panose="020B0604020202020204" pitchFamily="34" charset="0"/>
                </a:rPr>
                <a:t>CD</a:t>
              </a:r>
              <a:r>
                <a:rPr lang="en-US" altLang="ja-JP" sz="1000" dirty="0">
                  <a:latin typeface="Arial" panose="020B0604020202020204" pitchFamily="34" charset="0"/>
                  <a:cs typeface="Arial" panose="020B0604020202020204" pitchFamily="34" charset="0"/>
                </a:rPr>
                <a:t> = 0.5 kA </a:t>
              </a:r>
            </a:p>
          </p:txBody>
        </p:sp>
      </p:grpSp>
      <p:sp>
        <p:nvSpPr>
          <p:cNvPr id="40" name="正方形/長方形 39"/>
          <p:cNvSpPr>
            <a:spLocks noChangeArrowheads="1"/>
          </p:cNvSpPr>
          <p:nvPr/>
        </p:nvSpPr>
        <p:spPr bwMode="auto">
          <a:xfrm>
            <a:off x="6588229" y="6475023"/>
            <a:ext cx="2035365"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Y. </a:t>
            </a:r>
            <a:r>
              <a:rPr lang="en-US" altLang="ja-JP" sz="1600" dirty="0" err="1">
                <a:solidFill>
                  <a:srgbClr val="000000"/>
                </a:solidFill>
                <a:latin typeface="Arial" pitchFamily="34" charset="0"/>
                <a:cs typeface="Arial" pitchFamily="34" charset="0"/>
              </a:rPr>
              <a:t>Takase</a:t>
            </a:r>
            <a:r>
              <a:rPr lang="en-US" altLang="ja-JP" sz="1600" dirty="0">
                <a:solidFill>
                  <a:srgbClr val="000000"/>
                </a:solidFill>
                <a:latin typeface="Arial" pitchFamily="34" charset="0"/>
                <a:cs typeface="Arial" pitchFamily="34" charset="0"/>
              </a:rPr>
              <a:t> / J. Wright</a:t>
            </a:r>
            <a:endParaRPr lang="ja-JP" altLang="en-US" sz="1600" dirty="0">
              <a:solidFill>
                <a:srgbClr val="000000"/>
              </a:solidFill>
              <a:latin typeface="Arial" pitchFamily="34" charset="0"/>
              <a:cs typeface="Arial" pitchFamily="34" charset="0"/>
            </a:endParaRPr>
          </a:p>
        </p:txBody>
      </p:sp>
      <p:sp>
        <p:nvSpPr>
          <p:cNvPr id="6" name="正方形/長方形 5"/>
          <p:cNvSpPr/>
          <p:nvPr/>
        </p:nvSpPr>
        <p:spPr>
          <a:xfrm>
            <a:off x="193646" y="5549170"/>
            <a:ext cx="1095172" cy="400110"/>
          </a:xfrm>
          <a:prstGeom prst="rect">
            <a:avLst/>
          </a:prstGeom>
        </p:spPr>
        <p:txBody>
          <a:bodyPr wrap="none" lIns="91416" tIns="45709" rIns="91416" bIns="45709">
            <a:spAutoFit/>
          </a:bodyPr>
          <a:lstStyle/>
          <a:p>
            <a:r>
              <a:rPr lang="en-US" altLang="ja-JP" dirty="0" smtClean="0">
                <a:latin typeface="Arial" panose="020B0604020202020204" pitchFamily="34" charset="0"/>
                <a:cs typeface="Arial" panose="020B0604020202020204" pitchFamily="34" charset="0"/>
              </a:rPr>
              <a:t>f (v</a:t>
            </a:r>
            <a:r>
              <a:rPr lang="en-US" altLang="ja-JP" baseline="-25000" dirty="0" smtClean="0">
                <a:latin typeface="Arial" panose="020B0604020202020204" pitchFamily="34" charset="0"/>
                <a:cs typeface="Arial" panose="020B0604020202020204" pitchFamily="34" charset="0"/>
              </a:rPr>
              <a:t>||</a:t>
            </a:r>
            <a:r>
              <a:rPr lang="en-US" altLang="ja-JP" dirty="0" smtClean="0">
                <a:latin typeface="Arial" panose="020B0604020202020204" pitchFamily="34" charset="0"/>
                <a:cs typeface="Arial" panose="020B0604020202020204" pitchFamily="34" charset="0"/>
              </a:rPr>
              <a:t>, v</a:t>
            </a:r>
            <a:r>
              <a:rPr lang="en-US" altLang="ja-JP" baseline="-25000" dirty="0" smtClean="0">
                <a:latin typeface="Arial" panose="020B0604020202020204" pitchFamily="34" charset="0"/>
                <a:cs typeface="Arial" panose="020B0604020202020204" pitchFamily="34" charset="0"/>
                <a:sym typeface="Symbol"/>
              </a:rPr>
              <a:t></a:t>
            </a:r>
            <a:r>
              <a:rPr lang="en-US" altLang="ja-JP" dirty="0" smtClean="0">
                <a:latin typeface="Arial" panose="020B0604020202020204" pitchFamily="34" charset="0"/>
                <a:cs typeface="Arial" panose="020B0604020202020204" pitchFamily="34" charset="0"/>
              </a:rPr>
              <a:t>)</a:t>
            </a:r>
            <a:endParaRPr lang="ja-JP" altLang="en-US" dirty="0"/>
          </a:p>
        </p:txBody>
      </p:sp>
      <p:sp>
        <p:nvSpPr>
          <p:cNvPr id="41" name="正方形/長方形 40"/>
          <p:cNvSpPr/>
          <p:nvPr/>
        </p:nvSpPr>
        <p:spPr>
          <a:xfrm>
            <a:off x="467549" y="3933056"/>
            <a:ext cx="623889" cy="400110"/>
          </a:xfrm>
          <a:prstGeom prst="rect">
            <a:avLst/>
          </a:prstGeom>
        </p:spPr>
        <p:txBody>
          <a:bodyPr wrap="none" lIns="91416" tIns="45709" rIns="91416" bIns="45709">
            <a:spAutoFit/>
          </a:bodyPr>
          <a:lstStyle/>
          <a:p>
            <a:r>
              <a:rPr lang="en-US" altLang="ja-JP" dirty="0" smtClean="0">
                <a:latin typeface="Arial" panose="020B0604020202020204" pitchFamily="34" charset="0"/>
                <a:cs typeface="Arial" panose="020B0604020202020204" pitchFamily="34" charset="0"/>
              </a:rPr>
              <a:t>j (</a:t>
            </a:r>
            <a:r>
              <a:rPr lang="en-US" altLang="ja-JP" dirty="0" smtClean="0">
                <a:latin typeface="Symbol" panose="05050102010706020507" pitchFamily="18" charset="2"/>
                <a:cs typeface="Arial" panose="020B0604020202020204" pitchFamily="34" charset="0"/>
              </a:rPr>
              <a:t>r</a:t>
            </a:r>
            <a:r>
              <a:rPr lang="en-US" altLang="ja-JP" dirty="0" smtClean="0">
                <a:latin typeface="Arial" panose="020B0604020202020204" pitchFamily="34" charset="0"/>
                <a:cs typeface="Arial" panose="020B0604020202020204" pitchFamily="34" charset="0"/>
              </a:rPr>
              <a:t>)</a:t>
            </a:r>
            <a:endParaRPr lang="ja-JP" altLang="en-US" dirty="0"/>
          </a:p>
        </p:txBody>
      </p:sp>
    </p:spTree>
    <p:extLst>
      <p:ext uri="{BB962C8B-B14F-4D97-AF65-F5344CB8AC3E}">
        <p14:creationId xmlns:p14="http://schemas.microsoft.com/office/powerpoint/2010/main" val="1204547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315210" y="718600"/>
            <a:ext cx="3744416" cy="2998432"/>
            <a:chOff x="4315210" y="-68528"/>
            <a:chExt cx="3744416" cy="2998432"/>
          </a:xfrm>
        </p:grpSpPr>
        <p:graphicFrame>
          <p:nvGraphicFramePr>
            <p:cNvPr id="5" name="グラフ 4"/>
            <p:cNvGraphicFramePr>
              <a:graphicFrameLocks/>
            </p:cNvGraphicFramePr>
            <p:nvPr>
              <p:extLst>
                <p:ext uri="{D42A27DB-BD31-4B8C-83A1-F6EECF244321}">
                  <p14:modId xmlns:p14="http://schemas.microsoft.com/office/powerpoint/2010/main" val="1851327281"/>
                </p:ext>
              </p:extLst>
            </p:nvPr>
          </p:nvGraphicFramePr>
          <p:xfrm>
            <a:off x="4315210" y="-68528"/>
            <a:ext cx="3744416" cy="2998432"/>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5586326" y="0"/>
              <a:ext cx="1800749"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GENRAY + CQL3D</a:t>
              </a:r>
              <a:endParaRPr lang="ja-JP" altLang="en-US" sz="1800" dirty="0">
                <a:solidFill>
                  <a:prstClr val="black"/>
                </a:solidFill>
                <a:latin typeface="Calibri"/>
                <a:ea typeface="ＭＳ Ｐゴシック"/>
                <a:cs typeface="+mn-cs"/>
              </a:endParaRPr>
            </a:p>
          </p:txBody>
        </p:sp>
      </p:grpSp>
      <p:grpSp>
        <p:nvGrpSpPr>
          <p:cNvPr id="2" name="グループ化 1"/>
          <p:cNvGrpSpPr/>
          <p:nvPr/>
        </p:nvGrpSpPr>
        <p:grpSpPr>
          <a:xfrm>
            <a:off x="403505" y="836712"/>
            <a:ext cx="3672408" cy="2938534"/>
            <a:chOff x="403505" y="2098"/>
            <a:chExt cx="3672408" cy="2938534"/>
          </a:xfrm>
        </p:grpSpPr>
        <p:graphicFrame>
          <p:nvGraphicFramePr>
            <p:cNvPr id="4" name="グラフ 3"/>
            <p:cNvGraphicFramePr>
              <a:graphicFrameLocks/>
            </p:cNvGraphicFramePr>
            <p:nvPr>
              <p:extLst>
                <p:ext uri="{D42A27DB-BD31-4B8C-83A1-F6EECF244321}">
                  <p14:modId xmlns:p14="http://schemas.microsoft.com/office/powerpoint/2010/main" val="1383256715"/>
                </p:ext>
              </p:extLst>
            </p:nvPr>
          </p:nvGraphicFramePr>
          <p:xfrm>
            <a:off x="403505" y="197432"/>
            <a:ext cx="3672408"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1868866" y="2098"/>
              <a:ext cx="1262974" cy="369332"/>
            </a:xfrm>
            <a:prstGeom prst="rect">
              <a:avLst/>
            </a:prstGeom>
            <a:noFill/>
          </p:spPr>
          <p:txBody>
            <a:bodyPr wrap="none" rtlCol="0">
              <a:spAutoFit/>
            </a:bodyPr>
            <a:lstStyle/>
            <a:p>
              <a:pPr fontAlgn="auto">
                <a:spcBef>
                  <a:spcPts val="0"/>
                </a:spcBef>
                <a:spcAft>
                  <a:spcPts val="0"/>
                </a:spcAft>
              </a:pPr>
              <a:r>
                <a:rPr lang="en-US" altLang="ja-JP" sz="1800" dirty="0" smtClean="0">
                  <a:solidFill>
                    <a:prstClr val="black"/>
                  </a:solidFill>
                  <a:latin typeface="Calibri"/>
                  <a:ea typeface="ＭＳ Ｐゴシック"/>
                  <a:cs typeface="+mn-cs"/>
                </a:rPr>
                <a:t>Experiment</a:t>
              </a:r>
              <a:endParaRPr lang="ja-JP" altLang="en-US" sz="1800" dirty="0">
                <a:solidFill>
                  <a:prstClr val="black"/>
                </a:solidFill>
                <a:latin typeface="Calibri"/>
                <a:ea typeface="ＭＳ Ｐゴシック"/>
                <a:cs typeface="+mn-cs"/>
              </a:endParaRPr>
            </a:p>
          </p:txBody>
        </p:sp>
      </p:grpSp>
      <p:sp>
        <p:nvSpPr>
          <p:cNvPr id="16" name="テキスト ボックス 15"/>
          <p:cNvSpPr txBox="1"/>
          <p:nvPr/>
        </p:nvSpPr>
        <p:spPr>
          <a:xfrm>
            <a:off x="1145011" y="3666532"/>
            <a:ext cx="2778917" cy="338532"/>
          </a:xfrm>
          <a:prstGeom prst="rect">
            <a:avLst/>
          </a:prstGeom>
          <a:noFill/>
        </p:spPr>
        <p:txBody>
          <a:bodyPr wrap="none" lIns="91416" tIns="45709" rIns="91416" bIns="45709" rtlCol="0">
            <a:spAutoFit/>
          </a:bodyPr>
          <a:lstStyle/>
          <a:p>
            <a:pPr fontAlgn="auto">
              <a:spcBef>
                <a:spcPts val="0"/>
              </a:spcBef>
              <a:spcAft>
                <a:spcPts val="0"/>
              </a:spcAft>
            </a:pPr>
            <a:r>
              <a:rPr lang="en-US" altLang="ja-JP" sz="1600" dirty="0">
                <a:solidFill>
                  <a:prstClr val="black"/>
                </a:solidFill>
                <a:latin typeface="Calibri"/>
                <a:ea typeface="ＭＳ Ｐゴシック"/>
                <a:cs typeface="+mn-cs"/>
              </a:rPr>
              <a:t>Ave. n</a:t>
            </a:r>
            <a:r>
              <a:rPr lang="en-US" altLang="ja-JP" sz="1600" baseline="-25000" dirty="0">
                <a:solidFill>
                  <a:prstClr val="black"/>
                </a:solidFill>
                <a:latin typeface="Calibri"/>
                <a:ea typeface="ＭＳ Ｐゴシック"/>
                <a:cs typeface="+mn-cs"/>
              </a:rPr>
              <a:t>e</a:t>
            </a:r>
            <a:r>
              <a:rPr lang="en-US" altLang="ja-JP" sz="1600" dirty="0">
                <a:solidFill>
                  <a:prstClr val="black"/>
                </a:solidFill>
                <a:latin typeface="Calibri"/>
                <a:ea typeface="ＭＳ Ｐゴシック"/>
                <a:cs typeface="+mn-cs"/>
              </a:rPr>
              <a:t> = </a:t>
            </a:r>
            <a:r>
              <a:rPr lang="en-US" altLang="ja-JP" sz="1600" dirty="0" err="1" smtClean="0">
                <a:solidFill>
                  <a:prstClr val="black"/>
                </a:solidFill>
                <a:latin typeface="Calibri"/>
                <a:ea typeface="ＭＳ Ｐゴシック"/>
                <a:cs typeface="+mn-cs"/>
              </a:rPr>
              <a:t>n</a:t>
            </a:r>
            <a:r>
              <a:rPr lang="en-US" altLang="ja-JP" sz="1600" baseline="-25000" dirty="0" err="1" smtClean="0">
                <a:solidFill>
                  <a:prstClr val="black"/>
                </a:solidFill>
                <a:latin typeface="Calibri"/>
                <a:ea typeface="ＭＳ Ｐゴシック"/>
                <a:cs typeface="+mn-cs"/>
              </a:rPr>
              <a:t>e</a:t>
            </a:r>
            <a:r>
              <a:rPr lang="en-US" altLang="ja-JP" sz="1600" dirty="0" err="1" smtClean="0">
                <a:solidFill>
                  <a:prstClr val="black"/>
                </a:solidFill>
                <a:latin typeface="Calibri"/>
                <a:ea typeface="ＭＳ Ｐゴシック"/>
                <a:cs typeface="+mn-cs"/>
              </a:rPr>
              <a:t>l</a:t>
            </a:r>
            <a:r>
              <a:rPr lang="en-US" altLang="ja-JP" sz="1600" dirty="0" smtClean="0">
                <a:solidFill>
                  <a:prstClr val="black"/>
                </a:solidFill>
                <a:latin typeface="Calibri"/>
                <a:ea typeface="ＭＳ Ｐゴシック"/>
                <a:cs typeface="+mn-cs"/>
              </a:rPr>
              <a:t> (R = 390 mm) / 0.5</a:t>
            </a:r>
            <a:endParaRPr lang="en-US" altLang="ja-JP" sz="1600" dirty="0">
              <a:solidFill>
                <a:prstClr val="black"/>
              </a:solidFill>
              <a:latin typeface="Calibri"/>
              <a:ea typeface="ＭＳ Ｐゴシック"/>
              <a:cs typeface="+mn-cs"/>
            </a:endParaRPr>
          </a:p>
        </p:txBody>
      </p:sp>
      <p:grpSp>
        <p:nvGrpSpPr>
          <p:cNvPr id="24" name="グループ化 23"/>
          <p:cNvGrpSpPr/>
          <p:nvPr/>
        </p:nvGrpSpPr>
        <p:grpSpPr>
          <a:xfrm>
            <a:off x="4642448" y="3640134"/>
            <a:ext cx="4501552" cy="3245250"/>
            <a:chOff x="2182" y="3387596"/>
            <a:chExt cx="4757706" cy="3429916"/>
          </a:xfrm>
        </p:grpSpPr>
        <p:grpSp>
          <p:nvGrpSpPr>
            <p:cNvPr id="21" name="グループ化 20"/>
            <p:cNvGrpSpPr/>
            <p:nvPr/>
          </p:nvGrpSpPr>
          <p:grpSpPr>
            <a:xfrm>
              <a:off x="2182" y="3429000"/>
              <a:ext cx="4757706" cy="3388512"/>
              <a:chOff x="-13554" y="3485935"/>
              <a:chExt cx="4757706" cy="3388512"/>
            </a:xfrm>
          </p:grpSpPr>
          <p:pic>
            <p:nvPicPr>
              <p:cNvPr id="2050" name="Picture 2" descr="C:\cygwin\home\shinya\nascan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4" y="3485935"/>
                <a:ext cx="4757706" cy="338851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191482" y="4957828"/>
                <a:ext cx="301686"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2</a:t>
                </a:r>
                <a:endParaRPr lang="ja-JP" altLang="en-US" sz="1800" dirty="0">
                  <a:solidFill>
                    <a:prstClr val="black"/>
                  </a:solidFill>
                  <a:latin typeface="Calibri"/>
                  <a:ea typeface="ＭＳ Ｐゴシック"/>
                  <a:cs typeface="+mn-cs"/>
                </a:endParaRPr>
              </a:p>
            </p:txBody>
          </p:sp>
          <p:sp>
            <p:nvSpPr>
              <p:cNvPr id="13" name="テキスト ボックス 12"/>
              <p:cNvSpPr txBox="1"/>
              <p:nvPr/>
            </p:nvSpPr>
            <p:spPr>
              <a:xfrm>
                <a:off x="1917830" y="5116150"/>
                <a:ext cx="301686"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4</a:t>
                </a:r>
                <a:endParaRPr lang="ja-JP" altLang="en-US" sz="1800" dirty="0">
                  <a:solidFill>
                    <a:prstClr val="black"/>
                  </a:solidFill>
                  <a:latin typeface="Calibri"/>
                  <a:ea typeface="ＭＳ Ｐゴシック"/>
                  <a:cs typeface="+mn-cs"/>
                </a:endParaRPr>
              </a:p>
            </p:txBody>
          </p:sp>
          <p:sp>
            <p:nvSpPr>
              <p:cNvPr id="14" name="テキスト ボックス 13"/>
              <p:cNvSpPr txBox="1"/>
              <p:nvPr/>
            </p:nvSpPr>
            <p:spPr>
              <a:xfrm>
                <a:off x="1745146" y="5296894"/>
                <a:ext cx="301686"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5</a:t>
                </a:r>
                <a:endParaRPr lang="ja-JP" altLang="en-US" sz="1800" dirty="0">
                  <a:solidFill>
                    <a:prstClr val="black"/>
                  </a:solidFill>
                  <a:latin typeface="Calibri"/>
                  <a:ea typeface="ＭＳ Ｐゴシック"/>
                  <a:cs typeface="+mn-cs"/>
                </a:endParaRPr>
              </a:p>
            </p:txBody>
          </p:sp>
          <p:sp>
            <p:nvSpPr>
              <p:cNvPr id="15" name="テキスト ボックス 14"/>
              <p:cNvSpPr txBox="1"/>
              <p:nvPr/>
            </p:nvSpPr>
            <p:spPr>
              <a:xfrm>
                <a:off x="2483768" y="3789040"/>
                <a:ext cx="301686"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7</a:t>
                </a:r>
                <a:endParaRPr lang="ja-JP" altLang="en-US" sz="1800" dirty="0">
                  <a:solidFill>
                    <a:prstClr val="black"/>
                  </a:solidFill>
                  <a:latin typeface="Calibri"/>
                  <a:ea typeface="ＭＳ Ｐゴシック"/>
                  <a:cs typeface="+mn-cs"/>
                </a:endParaRPr>
              </a:p>
            </p:txBody>
          </p:sp>
          <p:sp>
            <p:nvSpPr>
              <p:cNvPr id="18" name="テキスト ボックス 17"/>
              <p:cNvSpPr txBox="1"/>
              <p:nvPr/>
            </p:nvSpPr>
            <p:spPr>
              <a:xfrm>
                <a:off x="1511338" y="5646390"/>
                <a:ext cx="639919" cy="369332"/>
              </a:xfrm>
              <a:prstGeom prst="rect">
                <a:avLst/>
              </a:prstGeom>
              <a:noFill/>
            </p:spPr>
            <p:txBody>
              <a:bodyPr wrap="none" rtlCol="0">
                <a:spAutoFit/>
              </a:bodyPr>
              <a:lstStyle/>
              <a:p>
                <a:pPr fontAlgn="auto">
                  <a:spcBef>
                    <a:spcPts val="0"/>
                  </a:spcBef>
                  <a:spcAft>
                    <a:spcPts val="0"/>
                  </a:spcAft>
                </a:pPr>
                <a:r>
                  <a:rPr lang="en-US" altLang="ja-JP" sz="1800" i="1" dirty="0">
                    <a:solidFill>
                      <a:prstClr val="black"/>
                    </a:solidFill>
                    <a:latin typeface="Calibri"/>
                    <a:ea typeface="ＭＳ Ｐゴシック"/>
                    <a:cs typeface="+mn-cs"/>
                  </a:rPr>
                  <a:t>N</a:t>
                </a:r>
                <a:r>
                  <a:rPr lang="en-US" altLang="ja-JP" sz="1800" baseline="-25000" dirty="0">
                    <a:solidFill>
                      <a:prstClr val="black"/>
                    </a:solidFill>
                    <a:latin typeface="Calibri"/>
                    <a:ea typeface="ＭＳ Ｐゴシック"/>
                    <a:cs typeface="+mn-cs"/>
                  </a:rPr>
                  <a:t>a</a:t>
                </a:r>
                <a:r>
                  <a:rPr lang="en-US" altLang="ja-JP" sz="1800" dirty="0">
                    <a:solidFill>
                      <a:prstClr val="black"/>
                    </a:solidFill>
                    <a:latin typeface="Calibri"/>
                    <a:ea typeface="ＭＳ Ｐゴシック"/>
                    <a:cs typeface="+mn-cs"/>
                  </a:rPr>
                  <a:t>=6</a:t>
                </a:r>
                <a:endParaRPr lang="ja-JP" altLang="en-US" sz="1800" dirty="0">
                  <a:solidFill>
                    <a:prstClr val="black"/>
                  </a:solidFill>
                  <a:latin typeface="Calibri"/>
                  <a:ea typeface="ＭＳ Ｐゴシック"/>
                  <a:cs typeface="+mn-cs"/>
                </a:endParaRPr>
              </a:p>
            </p:txBody>
          </p:sp>
          <p:sp>
            <p:nvSpPr>
              <p:cNvPr id="19" name="テキスト ボックス 18"/>
              <p:cNvSpPr txBox="1"/>
              <p:nvPr/>
            </p:nvSpPr>
            <p:spPr>
              <a:xfrm>
                <a:off x="2758022" y="3896990"/>
                <a:ext cx="301686" cy="369332"/>
              </a:xfrm>
              <a:prstGeom prst="rect">
                <a:avLst/>
              </a:prstGeom>
              <a:noFill/>
            </p:spPr>
            <p:txBody>
              <a:bodyPr wrap="none" rtlCol="0">
                <a:spAutoFit/>
              </a:bodyPr>
              <a:lstStyle/>
              <a:p>
                <a:pPr fontAlgn="auto">
                  <a:spcBef>
                    <a:spcPts val="0"/>
                  </a:spcBef>
                  <a:spcAft>
                    <a:spcPts val="0"/>
                  </a:spcAft>
                </a:pPr>
                <a:r>
                  <a:rPr lang="en-US" altLang="ja-JP" sz="1800" dirty="0">
                    <a:solidFill>
                      <a:prstClr val="black"/>
                    </a:solidFill>
                    <a:latin typeface="Calibri"/>
                    <a:ea typeface="ＭＳ Ｐゴシック"/>
                    <a:cs typeface="+mn-cs"/>
                  </a:rPr>
                  <a:t>8</a:t>
                </a:r>
                <a:endParaRPr lang="ja-JP" altLang="en-US" sz="1800" dirty="0">
                  <a:solidFill>
                    <a:prstClr val="black"/>
                  </a:solidFill>
                  <a:latin typeface="Calibri"/>
                  <a:ea typeface="ＭＳ Ｐゴシック"/>
                  <a:cs typeface="+mn-cs"/>
                </a:endParaRPr>
              </a:p>
            </p:txBody>
          </p:sp>
          <p:cxnSp>
            <p:nvCxnSpPr>
              <p:cNvPr id="20" name="直線矢印コネクタ 19"/>
              <p:cNvCxnSpPr/>
              <p:nvPr/>
            </p:nvCxnSpPr>
            <p:spPr>
              <a:xfrm flipH="1">
                <a:off x="2331244" y="4011806"/>
                <a:ext cx="216024" cy="152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flipH="1">
                <a:off x="2627784" y="4155430"/>
                <a:ext cx="216024" cy="152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3" name="正方形/長方形 22"/>
            <p:cNvSpPr/>
            <p:nvPr/>
          </p:nvSpPr>
          <p:spPr>
            <a:xfrm>
              <a:off x="899592" y="3387596"/>
              <a:ext cx="2189702" cy="369332"/>
            </a:xfrm>
            <a:prstGeom prst="rect">
              <a:avLst/>
            </a:prstGeom>
          </p:spPr>
          <p:txBody>
            <a:bodyPr wrap="none">
              <a:spAutoFit/>
            </a:bodyPr>
            <a:lstStyle/>
            <a:p>
              <a:pPr algn="ctr" fontAlgn="auto">
                <a:spcBef>
                  <a:spcPts val="0"/>
                </a:spcBef>
                <a:spcAft>
                  <a:spcPts val="0"/>
                </a:spcAft>
              </a:pPr>
              <a:r>
                <a:rPr lang="en-US" altLang="ja-JP" sz="1800" dirty="0">
                  <a:solidFill>
                    <a:prstClr val="black"/>
                  </a:solidFill>
                  <a:latin typeface="Calibri"/>
                  <a:ea typeface="ＭＳ Ｐゴシック"/>
                  <a:cs typeface="+mn-cs"/>
                </a:rPr>
                <a:t>Ray-tracing (GENRAY</a:t>
              </a:r>
              <a:r>
                <a:rPr lang="en-US" altLang="ja-JP" sz="1800" dirty="0" smtClean="0">
                  <a:solidFill>
                    <a:prstClr val="black"/>
                  </a:solidFill>
                  <a:latin typeface="Calibri"/>
                  <a:ea typeface="ＭＳ Ｐゴシック"/>
                  <a:cs typeface="+mn-cs"/>
                </a:rPr>
                <a:t>)</a:t>
              </a:r>
              <a:endParaRPr lang="en-US" altLang="ja-JP" sz="1800" dirty="0">
                <a:solidFill>
                  <a:prstClr val="black"/>
                </a:solidFill>
                <a:latin typeface="Calibri"/>
                <a:ea typeface="ＭＳ Ｐゴシック"/>
                <a:cs typeface="+mn-cs"/>
              </a:endParaRPr>
            </a:p>
          </p:txBody>
        </p:sp>
      </p:grpSp>
      <p:sp>
        <p:nvSpPr>
          <p:cNvPr id="10" name="テキスト ボックス 9"/>
          <p:cNvSpPr txBox="1"/>
          <p:nvPr/>
        </p:nvSpPr>
        <p:spPr>
          <a:xfrm>
            <a:off x="533338" y="5613070"/>
            <a:ext cx="4398702" cy="1200306"/>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latin typeface="Calibri"/>
                <a:ea typeface="ＭＳ Ｐゴシック"/>
                <a:cs typeface="+mn-cs"/>
              </a:rPr>
              <a:t>Density scan</a:t>
            </a:r>
            <a:r>
              <a:rPr lang="en-US" altLang="ja-JP" sz="1800" dirty="0">
                <a:latin typeface="Calibri"/>
                <a:ea typeface="ＭＳ Ｐゴシック"/>
                <a:cs typeface="+mn-cs"/>
              </a:rPr>
              <a:t>: </a:t>
            </a:r>
            <a:endParaRPr lang="en-US" altLang="ja-JP" sz="1800" dirty="0" smtClean="0">
              <a:latin typeface="Calibri"/>
              <a:ea typeface="ＭＳ Ｐゴシック"/>
              <a:cs typeface="+mn-cs"/>
            </a:endParaRPr>
          </a:p>
          <a:p>
            <a:pPr fontAlgn="auto">
              <a:spcBef>
                <a:spcPts val="0"/>
              </a:spcBef>
              <a:spcAft>
                <a:spcPts val="0"/>
              </a:spcAft>
            </a:pPr>
            <a:r>
              <a:rPr lang="en-US" altLang="ja-JP" sz="1800" i="1" dirty="0" smtClean="0">
                <a:latin typeface="Calibri"/>
                <a:ea typeface="ＭＳ Ｐゴシック"/>
                <a:cs typeface="+mn-cs"/>
              </a:rPr>
              <a:t>            N</a:t>
            </a:r>
            <a:r>
              <a:rPr lang="en-US" altLang="ja-JP" sz="1800" baseline="-25000" dirty="0" smtClean="0">
                <a:latin typeface="Calibri"/>
                <a:ea typeface="ＭＳ Ｐゴシック"/>
                <a:cs typeface="+mn-cs"/>
              </a:rPr>
              <a:t>a</a:t>
            </a:r>
            <a:r>
              <a:rPr lang="en-US" altLang="ja-JP" sz="1800" dirty="0" smtClean="0">
                <a:latin typeface="Calibri"/>
                <a:ea typeface="ＭＳ Ｐゴシック"/>
                <a:cs typeface="+mn-cs"/>
              </a:rPr>
              <a:t> </a:t>
            </a:r>
            <a:r>
              <a:rPr lang="en-US" altLang="ja-JP" sz="1800" dirty="0">
                <a:latin typeface="Calibri"/>
                <a:ea typeface="ＭＳ Ｐゴシック"/>
                <a:cs typeface="+mn-cs"/>
              </a:rPr>
              <a:t>= </a:t>
            </a:r>
            <a:r>
              <a:rPr lang="en-US" altLang="ja-JP" sz="1800" dirty="0" smtClean="0">
                <a:latin typeface="Calibri"/>
                <a:ea typeface="ＭＳ Ｐゴシック"/>
                <a:cs typeface="+mn-cs"/>
              </a:rPr>
              <a:t>       2,       4,      5,       6,      7,     8</a:t>
            </a:r>
          </a:p>
          <a:p>
            <a:pPr fontAlgn="auto">
              <a:spcBef>
                <a:spcPts val="0"/>
              </a:spcBef>
              <a:spcAft>
                <a:spcPts val="0"/>
              </a:spcAft>
            </a:pPr>
            <a:r>
              <a:rPr lang="en-US" altLang="ja-JP" sz="1800" dirty="0" smtClean="0">
                <a:latin typeface="Calibri"/>
                <a:ea typeface="ＭＳ Ｐゴシック"/>
                <a:cs typeface="+mn-cs"/>
              </a:rPr>
              <a:t>    Ave</a:t>
            </a:r>
            <a:r>
              <a:rPr lang="en-US" altLang="ja-JP" sz="1800" dirty="0">
                <a:latin typeface="Calibri"/>
                <a:ea typeface="ＭＳ Ｐゴシック"/>
                <a:cs typeface="+mn-cs"/>
              </a:rPr>
              <a:t>. </a:t>
            </a:r>
            <a:r>
              <a:rPr lang="en-US" altLang="ja-JP" sz="1800" i="1" dirty="0">
                <a:latin typeface="Calibri"/>
                <a:ea typeface="ＭＳ Ｐゴシック"/>
                <a:cs typeface="+mn-cs"/>
              </a:rPr>
              <a:t>n</a:t>
            </a:r>
            <a:r>
              <a:rPr lang="en-US" altLang="ja-JP" sz="1800" baseline="-25000" dirty="0">
                <a:latin typeface="Calibri"/>
                <a:ea typeface="ＭＳ Ｐゴシック"/>
                <a:cs typeface="+mn-cs"/>
              </a:rPr>
              <a:t>e</a:t>
            </a:r>
            <a:r>
              <a:rPr lang="en-US" altLang="ja-JP" sz="1800" dirty="0">
                <a:latin typeface="Calibri"/>
                <a:ea typeface="ＭＳ Ｐゴシック"/>
                <a:cs typeface="+mn-cs"/>
              </a:rPr>
              <a:t> = </a:t>
            </a:r>
            <a:r>
              <a:rPr lang="en-US" altLang="ja-JP" sz="1800" dirty="0" smtClean="0">
                <a:latin typeface="Calibri"/>
                <a:ea typeface="ＭＳ Ｐゴシック"/>
                <a:cs typeface="+mn-cs"/>
              </a:rPr>
              <a:t>0.034, 0.24, 0.38, 0.56, 0.77, 1.0</a:t>
            </a:r>
          </a:p>
          <a:p>
            <a:pPr fontAlgn="auto">
              <a:spcBef>
                <a:spcPts val="0"/>
              </a:spcBef>
              <a:spcAft>
                <a:spcPts val="0"/>
              </a:spcAft>
            </a:pPr>
            <a:r>
              <a:rPr lang="en-US" altLang="ja-JP" sz="1800" dirty="0" smtClean="0">
                <a:latin typeface="Calibri"/>
                <a:ea typeface="ＭＳ Ｐゴシック"/>
                <a:cs typeface="+mn-cs"/>
              </a:rPr>
              <a:t> 	    x </a:t>
            </a:r>
            <a:r>
              <a:rPr lang="en-US" altLang="ja-JP" sz="1800" dirty="0">
                <a:latin typeface="Calibri"/>
                <a:ea typeface="ＭＳ Ｐゴシック"/>
                <a:cs typeface="+mn-cs"/>
              </a:rPr>
              <a:t>10</a:t>
            </a:r>
            <a:r>
              <a:rPr lang="en-US" altLang="ja-JP" sz="1800" baseline="30000" dirty="0">
                <a:latin typeface="Calibri"/>
                <a:ea typeface="ＭＳ Ｐゴシック"/>
                <a:cs typeface="+mn-cs"/>
              </a:rPr>
              <a:t>18 </a:t>
            </a:r>
            <a:r>
              <a:rPr lang="en-US" altLang="ja-JP" sz="1800" dirty="0" smtClean="0">
                <a:latin typeface="Calibri"/>
                <a:ea typeface="ＭＳ Ｐゴシック"/>
                <a:cs typeface="+mn-cs"/>
              </a:rPr>
              <a:t>m</a:t>
            </a:r>
            <a:r>
              <a:rPr lang="en-US" altLang="ja-JP" sz="1800" baseline="30000" dirty="0" smtClean="0">
                <a:latin typeface="Calibri"/>
                <a:ea typeface="ＭＳ Ｐゴシック"/>
                <a:cs typeface="+mn-cs"/>
              </a:rPr>
              <a:t>-3</a:t>
            </a:r>
            <a:endParaRPr lang="en-US" altLang="ja-JP" sz="1800" dirty="0">
              <a:latin typeface="Calibri"/>
              <a:ea typeface="ＭＳ Ｐゴシック"/>
              <a:cs typeface="+mn-cs"/>
            </a:endParaRPr>
          </a:p>
        </p:txBody>
      </p:sp>
      <p:sp>
        <p:nvSpPr>
          <p:cNvPr id="25" name="タイトル 1"/>
          <p:cNvSpPr>
            <a:spLocks noGrp="1"/>
          </p:cNvSpPr>
          <p:nvPr>
            <p:ph type="title"/>
          </p:nvPr>
        </p:nvSpPr>
        <p:spPr>
          <a:xfrm>
            <a:off x="457200" y="116632"/>
            <a:ext cx="8229600" cy="562074"/>
          </a:xfrm>
        </p:spPr>
        <p:txBody>
          <a:bodyPr>
            <a:normAutofit/>
          </a:bodyPr>
          <a:lstStyle/>
          <a:p>
            <a:r>
              <a:rPr lang="en-US" altLang="ja-JP" sz="2800" dirty="0" smtClean="0">
                <a:solidFill>
                  <a:srgbClr val="FF0000"/>
                </a:solidFill>
                <a:latin typeface="Arial" panose="020B0604020202020204" pitchFamily="34" charset="0"/>
                <a:cs typeface="Arial" panose="020B0604020202020204" pitchFamily="34" charset="0"/>
              </a:rPr>
              <a:t>Is Density Limit Due to Accessibility?</a:t>
            </a:r>
            <a:endParaRPr lang="ja-JP" altLang="en-US" sz="2800" dirty="0">
              <a:solidFill>
                <a:srgbClr val="FF0000"/>
              </a:solidFill>
              <a:latin typeface="Arial" panose="020B0604020202020204" pitchFamily="34" charset="0"/>
              <a:cs typeface="Arial" panose="020B0604020202020204" pitchFamily="34" charset="0"/>
            </a:endParaRPr>
          </a:p>
        </p:txBody>
      </p:sp>
      <p:sp>
        <p:nvSpPr>
          <p:cNvPr id="26" name="Line 7"/>
          <p:cNvSpPr>
            <a:spLocks noChangeShapeType="1"/>
          </p:cNvSpPr>
          <p:nvPr/>
        </p:nvSpPr>
        <p:spPr bwMode="auto">
          <a:xfrm flipV="1">
            <a:off x="457200" y="76470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cxnSp>
        <p:nvCxnSpPr>
          <p:cNvPr id="11" name="直線矢印コネクタ 10"/>
          <p:cNvCxnSpPr/>
          <p:nvPr/>
        </p:nvCxnSpPr>
        <p:spPr>
          <a:xfrm>
            <a:off x="2627784" y="1278052"/>
            <a:ext cx="0" cy="3507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2590690" y="1218238"/>
            <a:ext cx="1184042" cy="338554"/>
          </a:xfrm>
          <a:prstGeom prst="rect">
            <a:avLst/>
          </a:prstGeom>
        </p:spPr>
        <p:txBody>
          <a:bodyPr wrap="none">
            <a:spAutoFit/>
          </a:bodyPr>
          <a:lstStyle/>
          <a:p>
            <a:r>
              <a:rPr lang="en-US" altLang="ja-JP" sz="1600" dirty="0" smtClean="0">
                <a:solidFill>
                  <a:srgbClr val="FF0000"/>
                </a:solidFill>
                <a:latin typeface="Calibri"/>
                <a:ea typeface="ＭＳ Ｐゴシック"/>
              </a:rPr>
              <a:t>Abrupt limit</a:t>
            </a:r>
            <a:endParaRPr lang="ja-JP" altLang="en-US" sz="1600" dirty="0">
              <a:solidFill>
                <a:srgbClr val="FF0000"/>
              </a:solidFill>
            </a:endParaRPr>
          </a:p>
        </p:txBody>
      </p:sp>
      <p:sp>
        <p:nvSpPr>
          <p:cNvPr id="28" name="正方形/長方形 27"/>
          <p:cNvSpPr/>
          <p:nvPr/>
        </p:nvSpPr>
        <p:spPr>
          <a:xfrm>
            <a:off x="6516216" y="1260049"/>
            <a:ext cx="1355602" cy="584775"/>
          </a:xfrm>
          <a:prstGeom prst="rect">
            <a:avLst/>
          </a:prstGeom>
        </p:spPr>
        <p:txBody>
          <a:bodyPr wrap="square">
            <a:spAutoFit/>
          </a:bodyPr>
          <a:lstStyle/>
          <a:p>
            <a:r>
              <a:rPr lang="en-US" altLang="ja-JP" sz="1600" dirty="0" smtClean="0">
                <a:solidFill>
                  <a:srgbClr val="FF0000"/>
                </a:solidFill>
                <a:latin typeface="Calibri"/>
                <a:ea typeface="ＭＳ Ｐゴシック"/>
              </a:rPr>
              <a:t>Gradual degradation</a:t>
            </a:r>
            <a:endParaRPr lang="ja-JP" altLang="en-US" sz="1600" dirty="0">
              <a:solidFill>
                <a:srgbClr val="FF0000"/>
              </a:solidFill>
            </a:endParaRPr>
          </a:p>
        </p:txBody>
      </p:sp>
      <mc:AlternateContent xmlns:mc="http://schemas.openxmlformats.org/markup-compatibility/2006" xmlns:a14="http://schemas.microsoft.com/office/drawing/2010/main">
        <mc:Choice Requires="a14">
          <p:sp>
            <p:nvSpPr>
              <p:cNvPr id="27" name="正方形/長方形 26"/>
              <p:cNvSpPr/>
              <p:nvPr/>
            </p:nvSpPr>
            <p:spPr>
              <a:xfrm>
                <a:off x="829144" y="4305614"/>
                <a:ext cx="3670848" cy="995594"/>
              </a:xfrm>
              <a:prstGeom prst="rect">
                <a:avLst/>
              </a:prstGeom>
            </p:spPr>
            <p:txBody>
              <a:bodyPr wrap="square">
                <a:spAutoFit/>
              </a:bodyPr>
              <a:lstStyle/>
              <a:p>
                <a:pPr marL="457082" lvl="1"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altLang="ja-JP" sz="1800" i="1">
                              <a:solidFill>
                                <a:prstClr val="black"/>
                              </a:solidFill>
                              <a:latin typeface="Cambria Math"/>
                              <a:cs typeface="Arial" pitchFamily="34" charset="0"/>
                            </a:rPr>
                          </m:ctrlPr>
                        </m:sSubPr>
                        <m:e>
                          <m:r>
                            <a:rPr lang="en-US" altLang="ja-JP" sz="1800" i="1">
                              <a:solidFill>
                                <a:prstClr val="black"/>
                              </a:solidFill>
                              <a:latin typeface="Cambria Math"/>
                              <a:cs typeface="Arial" pitchFamily="34" charset="0"/>
                            </a:rPr>
                            <m:t>𝑁</m:t>
                          </m:r>
                        </m:e>
                        <m:sub>
                          <m:r>
                            <m:rPr>
                              <m:sty m:val="p"/>
                            </m:rPr>
                            <a:rPr lang="en-US" altLang="ja-JP" sz="1800">
                              <a:solidFill>
                                <a:prstClr val="black"/>
                              </a:solidFill>
                              <a:latin typeface="Cambria Math"/>
                              <a:cs typeface="Arial" pitchFamily="34" charset="0"/>
                            </a:rPr>
                            <m:t>a</m:t>
                          </m:r>
                        </m:sub>
                      </m:sSub>
                      <m:r>
                        <a:rPr lang="en-US" altLang="ja-JP" sz="1800" i="1">
                          <a:solidFill>
                            <a:prstClr val="black"/>
                          </a:solidFill>
                          <a:latin typeface="Cambria Math"/>
                          <a:cs typeface="Arial" pitchFamily="34" charset="0"/>
                        </a:rPr>
                        <m:t>=</m:t>
                      </m:r>
                      <m:sSub>
                        <m:sSubPr>
                          <m:ctrlPr>
                            <a:rPr lang="en-US" altLang="ja-JP" sz="1800" i="1">
                              <a:solidFill>
                                <a:prstClr val="black"/>
                              </a:solidFill>
                              <a:latin typeface="Cambria Math"/>
                              <a:cs typeface="Arial" pitchFamily="34" charset="0"/>
                            </a:rPr>
                          </m:ctrlPr>
                        </m:sSubPr>
                        <m:e>
                          <m:r>
                            <a:rPr lang="en-US" altLang="ja-JP" sz="1800" i="1">
                              <a:solidFill>
                                <a:prstClr val="black"/>
                              </a:solidFill>
                              <a:latin typeface="Cambria Math"/>
                              <a:cs typeface="Arial" pitchFamily="34" charset="0"/>
                            </a:rPr>
                            <m:t>𝜔</m:t>
                          </m:r>
                        </m:e>
                        <m:sub>
                          <m:r>
                            <m:rPr>
                              <m:sty m:val="p"/>
                            </m:rPr>
                            <a:rPr lang="en-US" altLang="ja-JP" sz="1800">
                              <a:solidFill>
                                <a:prstClr val="black"/>
                              </a:solidFill>
                              <a:latin typeface="Cambria Math"/>
                              <a:cs typeface="Arial" pitchFamily="34" charset="0"/>
                            </a:rPr>
                            <m:t>pe</m:t>
                          </m:r>
                        </m:sub>
                      </m:sSub>
                      <m:sSub>
                        <m:sSubPr>
                          <m:ctrlPr>
                            <a:rPr lang="en-US" altLang="ja-JP" sz="1800" i="1">
                              <a:solidFill>
                                <a:prstClr val="black"/>
                              </a:solidFill>
                              <a:latin typeface="Cambria Math"/>
                              <a:cs typeface="Arial" pitchFamily="34" charset="0"/>
                            </a:rPr>
                          </m:ctrlPr>
                        </m:sSubPr>
                        <m:e>
                          <m:r>
                            <a:rPr lang="en-US" altLang="ja-JP" sz="1800" i="1">
                              <a:solidFill>
                                <a:prstClr val="black"/>
                              </a:solidFill>
                              <a:latin typeface="Cambria Math"/>
                              <a:cs typeface="Arial" pitchFamily="34" charset="0"/>
                            </a:rPr>
                            <m:t>/</m:t>
                          </m:r>
                          <m:r>
                            <a:rPr lang="en-US" altLang="ja-JP" sz="1800" i="1">
                              <a:solidFill>
                                <a:prstClr val="black"/>
                              </a:solidFill>
                              <a:latin typeface="Cambria Math"/>
                              <a:cs typeface="Arial" pitchFamily="34" charset="0"/>
                            </a:rPr>
                            <m:t>𝜔</m:t>
                          </m:r>
                        </m:e>
                        <m:sub>
                          <m:r>
                            <m:rPr>
                              <m:sty m:val="p"/>
                            </m:rPr>
                            <a:rPr lang="en-US" altLang="ja-JP" sz="1800">
                              <a:solidFill>
                                <a:prstClr val="black"/>
                              </a:solidFill>
                              <a:latin typeface="Cambria Math"/>
                              <a:cs typeface="Arial" pitchFamily="34" charset="0"/>
                            </a:rPr>
                            <m:t>ce</m:t>
                          </m:r>
                        </m:sub>
                      </m:sSub>
                      <m:r>
                        <a:rPr lang="en-US" altLang="ja-JP" sz="1800" i="1">
                          <a:solidFill>
                            <a:prstClr val="black"/>
                          </a:solidFill>
                          <a:latin typeface="Cambria Math"/>
                          <a:cs typeface="Arial" pitchFamily="34" charset="0"/>
                        </a:rPr>
                        <m:t>+</m:t>
                      </m:r>
                      <m:rad>
                        <m:radPr>
                          <m:degHide m:val="on"/>
                          <m:ctrlPr>
                            <a:rPr lang="en-US" altLang="ja-JP" sz="1800" i="1">
                              <a:solidFill>
                                <a:prstClr val="black"/>
                              </a:solidFill>
                              <a:latin typeface="Cambria Math"/>
                              <a:cs typeface="Arial" pitchFamily="34" charset="0"/>
                            </a:rPr>
                          </m:ctrlPr>
                        </m:radPr>
                        <m:deg/>
                        <m:e>
                          <m:sSub>
                            <m:sSubPr>
                              <m:ctrlPr>
                                <a:rPr lang="en-US" altLang="ja-JP" sz="1800" i="1">
                                  <a:solidFill>
                                    <a:prstClr val="black"/>
                                  </a:solidFill>
                                  <a:latin typeface="Cambria Math"/>
                                  <a:cs typeface="Arial" pitchFamily="34" charset="0"/>
                                </a:rPr>
                              </m:ctrlPr>
                            </m:sSubPr>
                            <m:e>
                              <m:r>
                                <m:rPr>
                                  <m:sty m:val="p"/>
                                </m:rPr>
                                <a:rPr lang="en-US" altLang="ja-JP" sz="1800">
                                  <a:solidFill>
                                    <a:prstClr val="black"/>
                                  </a:solidFill>
                                  <a:latin typeface="Cambria Math"/>
                                  <a:cs typeface="Arial" pitchFamily="34" charset="0"/>
                                </a:rPr>
                                <m:t>ϵ</m:t>
                              </m:r>
                            </m:e>
                            <m:sub>
                              <m:r>
                                <a:rPr lang="en-US" altLang="ja-JP" sz="1800">
                                  <a:solidFill>
                                    <a:prstClr val="black"/>
                                  </a:solidFill>
                                  <a:latin typeface="Cambria Math"/>
                                  <a:cs typeface="Arial" pitchFamily="34" charset="0"/>
                                </a:rPr>
                                <m:t>⊥</m:t>
                              </m:r>
                            </m:sub>
                          </m:sSub>
                        </m:e>
                      </m:rad>
                      <m:r>
                        <a:rPr lang="en-US" altLang="ja-JP" sz="1800" i="1">
                          <a:solidFill>
                            <a:prstClr val="black"/>
                          </a:solidFill>
                          <a:latin typeface="Cambria Math"/>
                          <a:cs typeface="Arial" pitchFamily="34" charset="0"/>
                        </a:rPr>
                        <m:t> </m:t>
                      </m:r>
                    </m:oMath>
                  </m:oMathPara>
                </a14:m>
                <a:endParaRPr lang="en-US" altLang="ja-JP" sz="1800" dirty="0">
                  <a:solidFill>
                    <a:prstClr val="black"/>
                  </a:solidFill>
                  <a:latin typeface="Calibri"/>
                  <a:ea typeface="ＭＳ Ｐゴシック"/>
                  <a:cs typeface="Arial" pitchFamily="34" charset="0"/>
                </a:endParaRPr>
              </a:p>
              <a:p>
                <a:pPr marL="457082" lvl="1" fontAlgn="auto">
                  <a:spcBef>
                    <a:spcPts val="0"/>
                  </a:spcBef>
                  <a:spcAft>
                    <a:spcPts val="0"/>
                  </a:spcAft>
                </a:pPr>
                <a14:m>
                  <m:oMath xmlns:m="http://schemas.openxmlformats.org/officeDocument/2006/math">
                    <m:sSub>
                      <m:sSubPr>
                        <m:ctrlPr>
                          <a:rPr lang="en-US" altLang="ja-JP" sz="1600" i="1">
                            <a:solidFill>
                              <a:prstClr val="black"/>
                            </a:solidFill>
                            <a:latin typeface="Cambria Math"/>
                            <a:cs typeface="Arial" pitchFamily="34" charset="0"/>
                          </a:rPr>
                        </m:ctrlPr>
                      </m:sSubPr>
                      <m:e>
                        <m:r>
                          <m:rPr>
                            <m:sty m:val="p"/>
                          </m:rPr>
                          <a:rPr lang="en-US" altLang="ja-JP" sz="1600">
                            <a:solidFill>
                              <a:prstClr val="black"/>
                            </a:solidFill>
                            <a:latin typeface="Cambria Math"/>
                            <a:cs typeface="Arial" pitchFamily="34" charset="0"/>
                          </a:rPr>
                          <m:t>ϵ</m:t>
                        </m:r>
                      </m:e>
                      <m:sub>
                        <m:r>
                          <a:rPr lang="en-US" altLang="ja-JP" sz="1600">
                            <a:solidFill>
                              <a:prstClr val="black"/>
                            </a:solidFill>
                            <a:latin typeface="Cambria Math"/>
                            <a:cs typeface="Arial" pitchFamily="34" charset="0"/>
                          </a:rPr>
                          <m:t>⊥</m:t>
                        </m:r>
                      </m:sub>
                    </m:sSub>
                    <m:r>
                      <a:rPr lang="en-US" altLang="ja-JP" sz="1600" i="1">
                        <a:solidFill>
                          <a:prstClr val="black"/>
                        </a:solidFill>
                        <a:latin typeface="Cambria Math"/>
                        <a:cs typeface="Arial" pitchFamily="34" charset="0"/>
                      </a:rPr>
                      <m:t>=1+</m:t>
                    </m:r>
                    <m:sSup>
                      <m:sSupPr>
                        <m:ctrlPr>
                          <a:rPr lang="en-US" altLang="ja-JP" sz="1600" i="1">
                            <a:solidFill>
                              <a:prstClr val="black"/>
                            </a:solidFill>
                            <a:latin typeface="Cambria Math"/>
                            <a:cs typeface="Arial" pitchFamily="34" charset="0"/>
                          </a:rPr>
                        </m:ctrlPr>
                      </m:sSupPr>
                      <m:e>
                        <m:d>
                          <m:dPr>
                            <m:ctrlPr>
                              <a:rPr lang="en-US" altLang="ja-JP" sz="1600" i="1">
                                <a:solidFill>
                                  <a:prstClr val="black"/>
                                </a:solidFill>
                                <a:latin typeface="Cambria Math"/>
                                <a:cs typeface="Arial" pitchFamily="34" charset="0"/>
                              </a:rPr>
                            </m:ctrlPr>
                          </m:dPr>
                          <m:e>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𝜔</m:t>
                                </m:r>
                              </m:e>
                              <m:sub>
                                <m:r>
                                  <a:rPr lang="en-US" altLang="ja-JP" sz="1600" i="1">
                                    <a:solidFill>
                                      <a:prstClr val="black"/>
                                    </a:solidFill>
                                    <a:latin typeface="Cambria Math"/>
                                    <a:cs typeface="Arial" pitchFamily="34" charset="0"/>
                                  </a:rPr>
                                  <m:t>𝑝𝑒</m:t>
                                </m:r>
                              </m:sub>
                            </m:sSub>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m:t>
                                </m:r>
                                <m:r>
                                  <a:rPr lang="en-US" altLang="ja-JP" sz="1600" i="1">
                                    <a:solidFill>
                                      <a:prstClr val="black"/>
                                    </a:solidFill>
                                    <a:latin typeface="Cambria Math"/>
                                    <a:cs typeface="Arial" pitchFamily="34" charset="0"/>
                                  </a:rPr>
                                  <m:t>𝜔</m:t>
                                </m:r>
                              </m:e>
                              <m:sub>
                                <m:r>
                                  <a:rPr lang="en-US" altLang="ja-JP" sz="1600" i="1">
                                    <a:solidFill>
                                      <a:prstClr val="black"/>
                                    </a:solidFill>
                                    <a:latin typeface="Cambria Math"/>
                                    <a:cs typeface="Arial" pitchFamily="34" charset="0"/>
                                  </a:rPr>
                                  <m:t>𝑐𝑒</m:t>
                                </m:r>
                              </m:sub>
                            </m:sSub>
                          </m:e>
                        </m:d>
                      </m:e>
                      <m:sup>
                        <m:r>
                          <a:rPr lang="en-US" altLang="ja-JP" sz="1600" i="1">
                            <a:solidFill>
                              <a:prstClr val="black"/>
                            </a:solidFill>
                            <a:latin typeface="Cambria Math"/>
                            <a:cs typeface="Arial" pitchFamily="34" charset="0"/>
                          </a:rPr>
                          <m:t>2</m:t>
                        </m:r>
                      </m:sup>
                    </m:sSup>
                    <m:r>
                      <a:rPr lang="en-US" altLang="ja-JP" sz="1600" i="1">
                        <a:solidFill>
                          <a:prstClr val="black"/>
                        </a:solidFill>
                        <a:latin typeface="Cambria Math"/>
                        <a:cs typeface="Arial" pitchFamily="34" charset="0"/>
                      </a:rPr>
                      <m:t>−</m:t>
                    </m:r>
                    <m:sSup>
                      <m:sSupPr>
                        <m:ctrlPr>
                          <a:rPr lang="en-US" altLang="ja-JP" sz="1600" i="1">
                            <a:solidFill>
                              <a:prstClr val="black"/>
                            </a:solidFill>
                            <a:latin typeface="Cambria Math"/>
                            <a:cs typeface="Arial" pitchFamily="34" charset="0"/>
                          </a:rPr>
                        </m:ctrlPr>
                      </m:sSupPr>
                      <m:e>
                        <m:d>
                          <m:dPr>
                            <m:ctrlPr>
                              <a:rPr lang="en-US" altLang="ja-JP" sz="1600" i="1">
                                <a:solidFill>
                                  <a:prstClr val="black"/>
                                </a:solidFill>
                                <a:latin typeface="Cambria Math"/>
                                <a:cs typeface="Arial" pitchFamily="34" charset="0"/>
                              </a:rPr>
                            </m:ctrlPr>
                          </m:dPr>
                          <m:e>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𝜔</m:t>
                                </m:r>
                              </m:e>
                              <m:sub>
                                <m:r>
                                  <a:rPr lang="en-US" altLang="ja-JP" sz="1600" i="1">
                                    <a:solidFill>
                                      <a:prstClr val="black"/>
                                    </a:solidFill>
                                    <a:latin typeface="Cambria Math"/>
                                    <a:cs typeface="Arial" pitchFamily="34" charset="0"/>
                                  </a:rPr>
                                  <m:t>𝑝𝑖</m:t>
                                </m:r>
                              </m:sub>
                            </m:sSub>
                            <m:r>
                              <a:rPr lang="en-US" altLang="ja-JP" sz="1600" i="1">
                                <a:solidFill>
                                  <a:prstClr val="black"/>
                                </a:solidFill>
                                <a:latin typeface="Cambria Math"/>
                                <a:cs typeface="Arial" pitchFamily="34" charset="0"/>
                              </a:rPr>
                              <m:t>/</m:t>
                            </m:r>
                            <m:r>
                              <a:rPr lang="en-US" altLang="ja-JP" sz="1600" i="1">
                                <a:solidFill>
                                  <a:prstClr val="black"/>
                                </a:solidFill>
                                <a:latin typeface="Cambria Math"/>
                                <a:cs typeface="Arial" pitchFamily="34" charset="0"/>
                              </a:rPr>
                              <m:t>𝜔</m:t>
                            </m:r>
                          </m:e>
                        </m:d>
                      </m:e>
                      <m:sup>
                        <m:r>
                          <a:rPr lang="en-US" altLang="ja-JP" sz="1600" i="1">
                            <a:solidFill>
                              <a:prstClr val="black"/>
                            </a:solidFill>
                            <a:latin typeface="Cambria Math"/>
                            <a:cs typeface="Arial" pitchFamily="34" charset="0"/>
                          </a:rPr>
                          <m:t>2</m:t>
                        </m:r>
                      </m:sup>
                    </m:sSup>
                  </m:oMath>
                </a14:m>
                <a:r>
                  <a:rPr lang="en-US" altLang="ja-JP" sz="1600" dirty="0">
                    <a:solidFill>
                      <a:prstClr val="black"/>
                    </a:solidFill>
                    <a:latin typeface="Calibri"/>
                    <a:ea typeface="ＭＳ Ｐゴシック"/>
                  </a:rPr>
                  <a:t>,</a:t>
                </a:r>
              </a:p>
              <a:p>
                <a:pPr marL="457082" lvl="1" fontAlgn="auto">
                  <a:spcBef>
                    <a:spcPts val="0"/>
                  </a:spcBef>
                  <a:spcAft>
                    <a:spcPts val="0"/>
                  </a:spcAft>
                </a:pPr>
                <a14:m>
                  <m:oMath xmlns:m="http://schemas.openxmlformats.org/officeDocument/2006/math">
                    <m:sSubSup>
                      <m:sSubSupPr>
                        <m:ctrlPr>
                          <a:rPr lang="en-US" altLang="ja-JP" sz="1600" i="1">
                            <a:solidFill>
                              <a:prstClr val="black"/>
                            </a:solidFill>
                            <a:latin typeface="Cambria Math"/>
                            <a:cs typeface="Arial" pitchFamily="34" charset="0"/>
                          </a:rPr>
                        </m:ctrlPr>
                      </m:sSubSupPr>
                      <m:e>
                        <m:r>
                          <a:rPr lang="en-US" altLang="ja-JP" sz="1600" i="1">
                            <a:solidFill>
                              <a:prstClr val="black"/>
                            </a:solidFill>
                            <a:latin typeface="Cambria Math"/>
                            <a:cs typeface="Arial" pitchFamily="34" charset="0"/>
                          </a:rPr>
                          <m:t>𝜔</m:t>
                        </m:r>
                      </m:e>
                      <m:sub>
                        <m:r>
                          <a:rPr lang="en-US" altLang="ja-JP" sz="1600" i="1">
                            <a:solidFill>
                              <a:prstClr val="black"/>
                            </a:solidFill>
                            <a:latin typeface="Cambria Math"/>
                            <a:cs typeface="Arial" pitchFamily="34" charset="0"/>
                          </a:rPr>
                          <m:t>𝑝𝑒</m:t>
                        </m:r>
                      </m:sub>
                      <m:sup>
                        <m:r>
                          <a:rPr lang="en-US" altLang="ja-JP" sz="1600" i="1">
                            <a:solidFill>
                              <a:prstClr val="black"/>
                            </a:solidFill>
                            <a:latin typeface="Cambria Math"/>
                            <a:cs typeface="Arial" pitchFamily="34" charset="0"/>
                          </a:rPr>
                          <m:t>2</m:t>
                        </m:r>
                      </m:sup>
                    </m:sSubSup>
                    <m:r>
                      <a:rPr lang="en-US" altLang="ja-JP" sz="1600" i="1">
                        <a:solidFill>
                          <a:prstClr val="black"/>
                        </a:solidFill>
                        <a:latin typeface="Cambria Math"/>
                        <a:cs typeface="Arial" pitchFamily="34" charset="0"/>
                      </a:rPr>
                      <m:t>=</m:t>
                    </m:r>
                    <m:sSub>
                      <m:sSubPr>
                        <m:ctrlPr>
                          <a:rPr lang="en-US" altLang="ja-JP" sz="1600" i="1">
                            <a:solidFill>
                              <a:srgbClr val="FF0000"/>
                            </a:solidFill>
                            <a:latin typeface="Cambria Math"/>
                            <a:cs typeface="Arial" pitchFamily="34" charset="0"/>
                          </a:rPr>
                        </m:ctrlPr>
                      </m:sSubPr>
                      <m:e>
                        <m:acc>
                          <m:accPr>
                            <m:chr m:val="̃"/>
                            <m:ctrlPr>
                              <a:rPr lang="en-US" altLang="ja-JP" sz="1600" i="1">
                                <a:solidFill>
                                  <a:srgbClr val="FF0000"/>
                                </a:solidFill>
                                <a:latin typeface="Cambria Math"/>
                                <a:cs typeface="Arial" pitchFamily="34" charset="0"/>
                              </a:rPr>
                            </m:ctrlPr>
                          </m:accPr>
                          <m:e>
                            <m:r>
                              <a:rPr lang="en-US" altLang="ja-JP" sz="1600" i="1">
                                <a:solidFill>
                                  <a:srgbClr val="FF0000"/>
                                </a:solidFill>
                                <a:latin typeface="Cambria Math"/>
                                <a:cs typeface="Arial" pitchFamily="34" charset="0"/>
                              </a:rPr>
                              <m:t>𝑛</m:t>
                            </m:r>
                          </m:e>
                        </m:acc>
                      </m:e>
                      <m:sub>
                        <m:r>
                          <a:rPr lang="en-US" altLang="ja-JP" sz="1600" i="1">
                            <a:solidFill>
                              <a:srgbClr val="FF0000"/>
                            </a:solidFill>
                            <a:latin typeface="Cambria Math"/>
                            <a:cs typeface="Arial" pitchFamily="34" charset="0"/>
                          </a:rPr>
                          <m:t>𝑒</m:t>
                        </m:r>
                      </m:sub>
                    </m:sSub>
                    <m:sSup>
                      <m:sSupPr>
                        <m:ctrlPr>
                          <a:rPr lang="en-US" altLang="ja-JP" sz="1600" i="1">
                            <a:solidFill>
                              <a:prstClr val="black"/>
                            </a:solidFill>
                            <a:latin typeface="Cambria Math"/>
                            <a:cs typeface="Arial" pitchFamily="34" charset="0"/>
                          </a:rPr>
                        </m:ctrlPr>
                      </m:sSupPr>
                      <m:e>
                        <m:r>
                          <a:rPr lang="en-US" altLang="ja-JP" sz="1600" i="1">
                            <a:solidFill>
                              <a:prstClr val="black"/>
                            </a:solidFill>
                            <a:latin typeface="Cambria Math"/>
                            <a:cs typeface="Arial" pitchFamily="34" charset="0"/>
                          </a:rPr>
                          <m:t>𝑞</m:t>
                        </m:r>
                      </m:e>
                      <m:sup>
                        <m:r>
                          <a:rPr lang="en-US" altLang="ja-JP" sz="1600" i="1">
                            <a:solidFill>
                              <a:prstClr val="black"/>
                            </a:solidFill>
                            <a:latin typeface="Cambria Math"/>
                            <a:cs typeface="Arial" pitchFamily="34" charset="0"/>
                          </a:rPr>
                          <m:t>2</m:t>
                        </m:r>
                      </m:sup>
                    </m:sSup>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m:t>
                        </m:r>
                        <m:r>
                          <a:rPr lang="en-US" altLang="ja-JP" sz="1600" i="1">
                            <a:solidFill>
                              <a:prstClr val="black"/>
                            </a:solidFill>
                            <a:latin typeface="Cambria Math"/>
                            <a:cs typeface="Arial" pitchFamily="34" charset="0"/>
                          </a:rPr>
                          <m:t>𝜖</m:t>
                        </m:r>
                      </m:e>
                      <m:sub>
                        <m:r>
                          <a:rPr lang="en-US" altLang="ja-JP" sz="1600" i="1">
                            <a:solidFill>
                              <a:prstClr val="black"/>
                            </a:solidFill>
                            <a:latin typeface="Cambria Math"/>
                            <a:cs typeface="Arial" pitchFamily="34" charset="0"/>
                          </a:rPr>
                          <m:t>0</m:t>
                        </m:r>
                      </m:sub>
                    </m:sSub>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𝑚</m:t>
                        </m:r>
                      </m:e>
                      <m:sub>
                        <m:r>
                          <a:rPr lang="en-US" altLang="ja-JP" sz="1600" i="1">
                            <a:solidFill>
                              <a:prstClr val="black"/>
                            </a:solidFill>
                            <a:latin typeface="Cambria Math"/>
                            <a:cs typeface="Arial" pitchFamily="34" charset="0"/>
                          </a:rPr>
                          <m:t>𝑒</m:t>
                        </m:r>
                      </m:sub>
                    </m:sSub>
                    <m:r>
                      <a:rPr lang="en-US" altLang="ja-JP" sz="1600" i="1">
                        <a:solidFill>
                          <a:prstClr val="black"/>
                        </a:solidFill>
                        <a:latin typeface="Cambria Math"/>
                        <a:cs typeface="Arial" pitchFamily="34" charset="0"/>
                      </a:rPr>
                      <m:t> </m:t>
                    </m:r>
                  </m:oMath>
                </a14:m>
                <a:r>
                  <a:rPr lang="en-US" altLang="ja-JP" sz="1600" dirty="0">
                    <a:solidFill>
                      <a:prstClr val="black"/>
                    </a:solidFill>
                    <a:latin typeface="Calibri"/>
                    <a:ea typeface="ＭＳ Ｐゴシック"/>
                  </a:rPr>
                  <a:t>,</a:t>
                </a:r>
                <a:r>
                  <a:rPr lang="en-US" altLang="ja-JP" sz="1600" dirty="0">
                    <a:solidFill>
                      <a:prstClr val="black"/>
                    </a:solidFill>
                    <a:latin typeface="Calibri"/>
                    <a:ea typeface="ＭＳ Ｐゴシック"/>
                    <a:cs typeface="Arial" pitchFamily="34" charset="0"/>
                  </a:rPr>
                  <a:t> </a:t>
                </a:r>
                <a14:m>
                  <m:oMath xmlns:m="http://schemas.openxmlformats.org/officeDocument/2006/math">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𝜔</m:t>
                        </m:r>
                      </m:e>
                      <m:sub>
                        <m:r>
                          <a:rPr lang="en-US" altLang="ja-JP" sz="1600" i="1">
                            <a:solidFill>
                              <a:prstClr val="black"/>
                            </a:solidFill>
                            <a:latin typeface="Cambria Math"/>
                            <a:cs typeface="Arial" pitchFamily="34" charset="0"/>
                          </a:rPr>
                          <m:t>𝑐𝑒</m:t>
                        </m:r>
                      </m:sub>
                    </m:sSub>
                    <m:r>
                      <a:rPr lang="en-US" altLang="ja-JP" sz="1600" i="1">
                        <a:solidFill>
                          <a:prstClr val="black"/>
                        </a:solidFill>
                        <a:latin typeface="Cambria Math"/>
                        <a:cs typeface="Arial" pitchFamily="34" charset="0"/>
                      </a:rPr>
                      <m:t>=</m:t>
                    </m:r>
                    <m:r>
                      <a:rPr lang="en-US" altLang="ja-JP" sz="1600" i="1">
                        <a:solidFill>
                          <a:prstClr val="black"/>
                        </a:solidFill>
                        <a:latin typeface="Cambria Math"/>
                        <a:cs typeface="Arial" pitchFamily="34" charset="0"/>
                      </a:rPr>
                      <m:t>𝑞𝐵</m:t>
                    </m:r>
                    <m:r>
                      <a:rPr lang="en-US" altLang="ja-JP" sz="1600" i="1">
                        <a:solidFill>
                          <a:prstClr val="black"/>
                        </a:solidFill>
                        <a:latin typeface="Cambria Math"/>
                        <a:cs typeface="Arial" pitchFamily="34" charset="0"/>
                      </a:rPr>
                      <m:t>/</m:t>
                    </m:r>
                    <m:sSub>
                      <m:sSubPr>
                        <m:ctrlPr>
                          <a:rPr lang="en-US" altLang="ja-JP" sz="1600" i="1">
                            <a:solidFill>
                              <a:prstClr val="black"/>
                            </a:solidFill>
                            <a:latin typeface="Cambria Math"/>
                            <a:cs typeface="Arial" pitchFamily="34" charset="0"/>
                          </a:rPr>
                        </m:ctrlPr>
                      </m:sSubPr>
                      <m:e>
                        <m:r>
                          <a:rPr lang="en-US" altLang="ja-JP" sz="1600" i="1">
                            <a:solidFill>
                              <a:prstClr val="black"/>
                            </a:solidFill>
                            <a:latin typeface="Cambria Math"/>
                            <a:cs typeface="Arial" pitchFamily="34" charset="0"/>
                          </a:rPr>
                          <m:t>𝑚</m:t>
                        </m:r>
                      </m:e>
                      <m:sub>
                        <m:r>
                          <a:rPr lang="en-US" altLang="ja-JP" sz="1600" i="1">
                            <a:solidFill>
                              <a:prstClr val="black"/>
                            </a:solidFill>
                            <a:latin typeface="Cambria Math"/>
                            <a:cs typeface="Arial" pitchFamily="34" charset="0"/>
                          </a:rPr>
                          <m:t>𝑒</m:t>
                        </m:r>
                      </m:sub>
                    </m:sSub>
                  </m:oMath>
                </a14:m>
                <a:endParaRPr lang="ja-JP" altLang="en-US" sz="1100" dirty="0">
                  <a:solidFill>
                    <a:prstClr val="black"/>
                  </a:solidFill>
                  <a:latin typeface="Calibri"/>
                  <a:ea typeface="ＭＳ Ｐゴシック"/>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829144" y="4305614"/>
                <a:ext cx="3670848" cy="995594"/>
              </a:xfrm>
              <a:prstGeom prst="rect">
                <a:avLst/>
              </a:prstGeom>
              <a:blipFill rotWithShape="1">
                <a:blip r:embed="rId5"/>
                <a:stretch>
                  <a:fillRect b="-4878"/>
                </a:stretch>
              </a:blipFill>
            </p:spPr>
            <p:txBody>
              <a:bodyPr/>
              <a:lstStyle/>
              <a:p>
                <a:r>
                  <a:rPr lang="ja-JP" altLang="en-US">
                    <a:noFill/>
                  </a:rPr>
                  <a:t> </a:t>
                </a:r>
              </a:p>
            </p:txBody>
          </p:sp>
        </mc:Fallback>
      </mc:AlternateContent>
      <p:sp>
        <p:nvSpPr>
          <p:cNvPr id="30" name="テキスト ボックス 29"/>
          <p:cNvSpPr txBox="1"/>
          <p:nvPr/>
        </p:nvSpPr>
        <p:spPr>
          <a:xfrm>
            <a:off x="539552" y="5291938"/>
            <a:ext cx="4398702" cy="369310"/>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a:latin typeface="Calibri"/>
                <a:ea typeface="ＭＳ Ｐゴシック"/>
                <a:cs typeface="+mn-cs"/>
              </a:rPr>
              <a:t>Fixed: </a:t>
            </a:r>
            <a:r>
              <a:rPr lang="en-US" altLang="ja-JP" sz="1800" i="1" dirty="0" err="1">
                <a:latin typeface="Calibri"/>
                <a:ea typeface="ＭＳ Ｐゴシック"/>
                <a:cs typeface="+mn-cs"/>
              </a:rPr>
              <a:t>B</a:t>
            </a:r>
            <a:r>
              <a:rPr lang="en-US" altLang="ja-JP" sz="1800" baseline="-25000" dirty="0" err="1">
                <a:latin typeface="Calibri"/>
                <a:ea typeface="ＭＳ Ｐゴシック"/>
                <a:cs typeface="+mn-cs"/>
              </a:rPr>
              <a:t>t</a:t>
            </a:r>
            <a:r>
              <a:rPr lang="en-US" altLang="ja-JP" sz="1800" dirty="0">
                <a:latin typeface="Calibri"/>
                <a:ea typeface="ＭＳ Ｐゴシック"/>
                <a:cs typeface="+mn-cs"/>
              </a:rPr>
              <a:t> = 0.08 [T], </a:t>
            </a:r>
            <a:r>
              <a:rPr lang="en-US" altLang="ja-JP" sz="1800" i="1" dirty="0">
                <a:latin typeface="Calibri"/>
                <a:ea typeface="ＭＳ Ｐゴシック"/>
                <a:cs typeface="+mn-cs"/>
              </a:rPr>
              <a:t>N</a:t>
            </a:r>
            <a:r>
              <a:rPr lang="en-US" altLang="ja-JP" sz="1800" baseline="-25000" dirty="0" smtClean="0">
                <a:latin typeface="Calibri"/>
                <a:ea typeface="ＭＳ Ｐゴシック"/>
                <a:cs typeface="+mn-cs"/>
              </a:rPr>
              <a:t>||</a:t>
            </a:r>
            <a:r>
              <a:rPr lang="en-US" altLang="ja-JP" sz="1800" dirty="0" smtClean="0">
                <a:latin typeface="Calibri"/>
                <a:ea typeface="ＭＳ Ｐゴシック"/>
                <a:cs typeface="+mn-cs"/>
              </a:rPr>
              <a:t> </a:t>
            </a:r>
            <a:r>
              <a:rPr lang="en-US" altLang="ja-JP" sz="1800" dirty="0">
                <a:latin typeface="Calibri"/>
                <a:ea typeface="ＭＳ Ｐゴシック"/>
                <a:cs typeface="+mn-cs"/>
              </a:rPr>
              <a:t>= 5.5, </a:t>
            </a:r>
            <a:r>
              <a:rPr lang="en-US" altLang="ja-JP" sz="1800" dirty="0" smtClean="0">
                <a:latin typeface="Calibri"/>
                <a:ea typeface="ＭＳ Ｐゴシック"/>
                <a:cs typeface="+mn-cs"/>
              </a:rPr>
              <a:t>shot=111821</a:t>
            </a:r>
            <a:endParaRPr lang="en-US" altLang="ja-JP" sz="1800" dirty="0">
              <a:latin typeface="Calibri"/>
              <a:ea typeface="ＭＳ Ｐゴシック"/>
              <a:cs typeface="+mn-cs"/>
            </a:endParaRPr>
          </a:p>
        </p:txBody>
      </p:sp>
      <p:sp>
        <p:nvSpPr>
          <p:cNvPr id="31" name="テキスト ボックス 30"/>
          <p:cNvSpPr txBox="1"/>
          <p:nvPr/>
        </p:nvSpPr>
        <p:spPr>
          <a:xfrm>
            <a:off x="539552" y="3995794"/>
            <a:ext cx="4398702" cy="369310"/>
          </a:xfrm>
          <a:prstGeom prst="rect">
            <a:avLst/>
          </a:prstGeom>
          <a:noFill/>
        </p:spPr>
        <p:txBody>
          <a:bodyPr wrap="square" lIns="91416" tIns="45709" rIns="91416" bIns="45709" rtlCol="0">
            <a:spAutoFit/>
          </a:bodyPr>
          <a:lstStyle/>
          <a:p>
            <a:pPr fontAlgn="auto">
              <a:spcBef>
                <a:spcPts val="0"/>
              </a:spcBef>
              <a:spcAft>
                <a:spcPts val="0"/>
              </a:spcAft>
            </a:pPr>
            <a:r>
              <a:rPr lang="en-US" altLang="ja-JP" sz="1800" dirty="0" smtClean="0">
                <a:latin typeface="Calibri"/>
                <a:ea typeface="ＭＳ Ｐゴシック"/>
                <a:cs typeface="+mn-cs"/>
              </a:rPr>
              <a:t>Accessibility: </a:t>
            </a:r>
            <a:r>
              <a:rPr lang="en-US" altLang="ja-JP" sz="1800" i="1" dirty="0" smtClean="0">
                <a:latin typeface="Calibri"/>
                <a:ea typeface="ＭＳ Ｐゴシック"/>
                <a:cs typeface="+mn-cs"/>
              </a:rPr>
              <a:t>N</a:t>
            </a:r>
            <a:r>
              <a:rPr lang="en-US" altLang="ja-JP" sz="1800" baseline="-25000" dirty="0" smtClean="0">
                <a:latin typeface="Calibri"/>
                <a:ea typeface="ＭＳ Ｐゴシック"/>
                <a:cs typeface="+mn-cs"/>
              </a:rPr>
              <a:t>||</a:t>
            </a:r>
            <a:r>
              <a:rPr lang="en-US" altLang="ja-JP" sz="1800" dirty="0" smtClean="0">
                <a:latin typeface="Calibri"/>
                <a:ea typeface="ＭＳ Ｐゴシック"/>
                <a:cs typeface="+mn-cs"/>
              </a:rPr>
              <a:t> &gt; </a:t>
            </a:r>
            <a:r>
              <a:rPr lang="en-US" altLang="ja-JP" sz="1800" i="1" dirty="0" smtClean="0">
                <a:latin typeface="Calibri"/>
                <a:ea typeface="ＭＳ Ｐゴシック"/>
                <a:cs typeface="+mn-cs"/>
              </a:rPr>
              <a:t>N</a:t>
            </a:r>
            <a:r>
              <a:rPr lang="en-US" altLang="ja-JP" sz="1800" baseline="-25000" dirty="0" smtClean="0">
                <a:latin typeface="Calibri"/>
                <a:ea typeface="ＭＳ Ｐゴシック"/>
                <a:cs typeface="+mn-cs"/>
              </a:rPr>
              <a:t>a</a:t>
            </a:r>
            <a:endParaRPr lang="en-US" altLang="ja-JP" sz="1800" baseline="-25000" dirty="0">
              <a:latin typeface="Calibri"/>
              <a:ea typeface="ＭＳ Ｐゴシック"/>
              <a:cs typeface="+mn-cs"/>
            </a:endParaRPr>
          </a:p>
        </p:txBody>
      </p:sp>
      <p:sp>
        <p:nvSpPr>
          <p:cNvPr id="32"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35</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33" name="正方形/長方形 32"/>
          <p:cNvSpPr>
            <a:spLocks noChangeArrowheads="1"/>
          </p:cNvSpPr>
          <p:nvPr/>
        </p:nvSpPr>
        <p:spPr bwMode="auto">
          <a:xfrm>
            <a:off x="7721179" y="6546943"/>
            <a:ext cx="1027285"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smtClean="0">
                <a:solidFill>
                  <a:srgbClr val="000000"/>
                </a:solidFill>
                <a:latin typeface="Arial" pitchFamily="34" charset="0"/>
                <a:cs typeface="Arial" pitchFamily="34" charset="0"/>
              </a:rPr>
              <a:t>Shinya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277886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780928"/>
            <a:ext cx="5486914" cy="385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グループ化 15"/>
          <p:cNvGrpSpPr/>
          <p:nvPr/>
        </p:nvGrpSpPr>
        <p:grpSpPr>
          <a:xfrm>
            <a:off x="3491879" y="836712"/>
            <a:ext cx="5112569" cy="1944216"/>
            <a:chOff x="3158350" y="608737"/>
            <a:chExt cx="5734130" cy="185922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350" y="608737"/>
              <a:ext cx="5734130" cy="185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6725088" y="692696"/>
              <a:ext cx="2081078" cy="830722"/>
            </a:xfrm>
            <a:prstGeom prst="rect">
              <a:avLst/>
            </a:prstGeom>
          </p:spPr>
          <p:txBody>
            <a:bodyPr wrap="square">
              <a:spAutoFit/>
            </a:bodyPr>
            <a:lstStyle/>
            <a:p>
              <a:pPr fontAlgn="auto">
                <a:spcBef>
                  <a:spcPts val="0"/>
                </a:spcBef>
                <a:spcAft>
                  <a:spcPts val="0"/>
                </a:spcAft>
              </a:pPr>
              <a:r>
                <a:rPr lang="en-US" altLang="ja-JP" sz="1100" dirty="0">
                  <a:solidFill>
                    <a:prstClr val="black"/>
                  </a:solidFill>
                  <a:latin typeface="Arial" panose="020B0604020202020204" pitchFamily="34" charset="0"/>
                  <a:ea typeface="ＭＳ Ｐゴシック"/>
                  <a:cs typeface="Arial" panose="020B0604020202020204" pitchFamily="34" charset="0"/>
                </a:rPr>
                <a:t>Pump (199.9-200.1 MHz)</a:t>
              </a:r>
            </a:p>
            <a:p>
              <a:pPr fontAlgn="auto">
                <a:spcBef>
                  <a:spcPts val="0"/>
                </a:spcBef>
                <a:spcAft>
                  <a:spcPts val="0"/>
                </a:spcAft>
              </a:pPr>
              <a:r>
                <a:rPr lang="en-US" altLang="ja-JP" sz="1100" dirty="0">
                  <a:solidFill>
                    <a:prstClr val="black"/>
                  </a:solidFill>
                  <a:latin typeface="Arial" panose="020B0604020202020204" pitchFamily="34" charset="0"/>
                  <a:ea typeface="ＭＳ Ｐゴシック"/>
                  <a:cs typeface="Arial" panose="020B0604020202020204" pitchFamily="34" charset="0"/>
                </a:rPr>
                <a:t>LFS    (180-199.9 MHz)</a:t>
              </a:r>
            </a:p>
            <a:p>
              <a:pPr fontAlgn="auto">
                <a:spcBef>
                  <a:spcPts val="0"/>
                </a:spcBef>
                <a:spcAft>
                  <a:spcPts val="0"/>
                </a:spcAft>
              </a:pPr>
              <a:r>
                <a:rPr lang="en-US" altLang="ja-JP" sz="1100" dirty="0">
                  <a:solidFill>
                    <a:prstClr val="black"/>
                  </a:solidFill>
                  <a:latin typeface="Arial" panose="020B0604020202020204" pitchFamily="34" charset="0"/>
                  <a:ea typeface="ＭＳ Ｐゴシック"/>
                  <a:cs typeface="Arial" panose="020B0604020202020204" pitchFamily="34" charset="0"/>
                </a:rPr>
                <a:t>UFS   (200.1-220 MHz) </a:t>
              </a:r>
              <a:endParaRPr lang="ja-JP" altLang="en-US" sz="1100" dirty="0">
                <a:solidFill>
                  <a:prstClr val="black"/>
                </a:solidFill>
                <a:latin typeface="Calibri"/>
                <a:ea typeface="ＭＳ Ｐゴシック"/>
                <a:cs typeface="+mn-cs"/>
              </a:endParaRPr>
            </a:p>
          </p:txBody>
        </p:sp>
      </p:grpSp>
      <p:sp>
        <p:nvSpPr>
          <p:cNvPr id="6" name="テキスト ボックス 5"/>
          <p:cNvSpPr txBox="1"/>
          <p:nvPr/>
        </p:nvSpPr>
        <p:spPr>
          <a:xfrm>
            <a:off x="3628019" y="2863969"/>
            <a:ext cx="655949" cy="276999"/>
          </a:xfrm>
          <a:prstGeom prst="rect">
            <a:avLst/>
          </a:prstGeom>
          <a:noFill/>
        </p:spPr>
        <p:txBody>
          <a:bodyPr wrap="none" lIns="91416" tIns="45709" rIns="91416" bIns="45709" rtlCol="0">
            <a:spAutoFit/>
          </a:bodyPr>
          <a:lstStyle/>
          <a:p>
            <a:pPr fontAlgn="auto">
              <a:spcBef>
                <a:spcPts val="0"/>
              </a:spcBef>
              <a:spcAft>
                <a:spcPts val="0"/>
              </a:spcAft>
            </a:pPr>
            <a:r>
              <a:rPr lang="en-US" altLang="ja-JP" sz="1200" dirty="0">
                <a:solidFill>
                  <a:prstClr val="black"/>
                </a:solidFill>
                <a:latin typeface="Calibri"/>
                <a:ea typeface="ＭＳ Ｐゴシック"/>
                <a:cs typeface="+mn-cs"/>
              </a:rPr>
              <a:t>112299</a:t>
            </a:r>
            <a:endParaRPr lang="ja-JP" altLang="en-US" sz="1200" dirty="0">
              <a:solidFill>
                <a:prstClr val="black"/>
              </a:solidFill>
              <a:latin typeface="Calibri"/>
              <a:ea typeface="ＭＳ Ｐゴシック"/>
              <a:cs typeface="+mn-cs"/>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467763" y="4201062"/>
                <a:ext cx="2808093" cy="1388178"/>
              </a:xfrm>
              <a:prstGeom prst="rect">
                <a:avLst/>
              </a:prstGeom>
              <a:noFill/>
            </p:spPr>
            <p:txBody>
              <a:bodyPr wrap="none" lIns="91416" tIns="45709" rIns="91416" bIns="45709" rtlCol="0">
                <a:spAutoFit/>
              </a:bodyPr>
              <a:lstStyle/>
              <a:p>
                <a:pPr fontAlgn="auto">
                  <a:spcBef>
                    <a:spcPts val="0"/>
                  </a:spcBef>
                  <a:spcAft>
                    <a:spcPts val="0"/>
                  </a:spcAft>
                </a:pPr>
                <a:r>
                  <a:rPr lang="en-US" altLang="ja-JP" sz="1400" b="1" dirty="0">
                    <a:solidFill>
                      <a:prstClr val="black"/>
                    </a:solidFill>
                    <a:latin typeface="Arial" panose="020B0604020202020204" pitchFamily="34" charset="0"/>
                    <a:ea typeface="ＭＳ Ｐゴシック"/>
                    <a:cs typeface="Arial" panose="020B0604020202020204" pitchFamily="34" charset="0"/>
                  </a:rPr>
                  <a:t>LH resonance </a:t>
                </a:r>
                <a:r>
                  <a:rPr lang="en-US" altLang="ja-JP" sz="1400" b="1" dirty="0" smtClean="0">
                    <a:solidFill>
                      <a:prstClr val="black"/>
                    </a:solidFill>
                    <a:latin typeface="Arial" panose="020B0604020202020204" pitchFamily="34" charset="0"/>
                    <a:ea typeface="ＭＳ Ｐゴシック"/>
                    <a:cs typeface="Arial" panose="020B0604020202020204" pitchFamily="34" charset="0"/>
                  </a:rPr>
                  <a:t>frequency</a:t>
                </a:r>
              </a:p>
              <a:p>
                <a:pPr fontAlgn="auto">
                  <a:spcBef>
                    <a:spcPts val="0"/>
                  </a:spcBef>
                  <a:spcAft>
                    <a:spcPts val="0"/>
                  </a:spcAft>
                </a:pPr>
                <a:r>
                  <a:rPr lang="en-US" altLang="ja-JP" sz="1400" b="1" dirty="0" smtClean="0">
                    <a:solidFill>
                      <a:prstClr val="black"/>
                    </a:solidFill>
                    <a:latin typeface="Arial" panose="020B0604020202020204" pitchFamily="34" charset="0"/>
                    <a:ea typeface="ＭＳ Ｐゴシック"/>
                    <a:cs typeface="Arial" panose="020B0604020202020204" pitchFamily="34" charset="0"/>
                  </a:rPr>
                  <a:t>for TST-2 RF plasma</a:t>
                </a:r>
                <a:endParaRPr lang="en-US" altLang="ja-JP" sz="1400" b="1" i="1" dirty="0">
                  <a:solidFill>
                    <a:prstClr val="black"/>
                  </a:solidFill>
                  <a:latin typeface="Arial" panose="020B0604020202020204" pitchFamily="34" charset="0"/>
                  <a:ea typeface="ＭＳ Ｐゴシック"/>
                  <a:cs typeface="Arial" panose="020B0604020202020204" pitchFamily="34" charset="0"/>
                </a:endParaRPr>
              </a:p>
              <a:p>
                <a:pPr marL="457082" lvl="1"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ja-JP" sz="1400" i="1">
                              <a:solidFill>
                                <a:prstClr val="black"/>
                              </a:solidFill>
                              <a:latin typeface="Cambria Math"/>
                              <a:cs typeface="+mn-cs"/>
                            </a:rPr>
                          </m:ctrlPr>
                        </m:sSubPr>
                        <m:e>
                          <m:r>
                            <a:rPr lang="en-US" altLang="ja-JP" sz="1400" i="1">
                              <a:solidFill>
                                <a:prstClr val="black"/>
                              </a:solidFill>
                              <a:latin typeface="Cambria Math"/>
                              <a:cs typeface="+mn-cs"/>
                            </a:rPr>
                            <m:t>𝑓</m:t>
                          </m:r>
                        </m:e>
                        <m:sub>
                          <m:r>
                            <m:rPr>
                              <m:sty m:val="p"/>
                            </m:rPr>
                            <a:rPr lang="en-US" altLang="ja-JP" sz="1400">
                              <a:solidFill>
                                <a:prstClr val="black"/>
                              </a:solidFill>
                              <a:latin typeface="Cambria Math"/>
                              <a:cs typeface="+mn-cs"/>
                            </a:rPr>
                            <m:t>LH</m:t>
                          </m:r>
                        </m:sub>
                      </m:sSub>
                      <m:r>
                        <a:rPr lang="en-US" altLang="ja-JP" sz="1400" i="1">
                          <a:solidFill>
                            <a:prstClr val="black"/>
                          </a:solidFill>
                          <a:latin typeface="Cambria Math"/>
                          <a:ea typeface="Cambria Math"/>
                          <a:cs typeface="+mn-cs"/>
                        </a:rPr>
                        <m:t>≈</m:t>
                      </m:r>
                      <m:f>
                        <m:fPr>
                          <m:ctrlPr>
                            <a:rPr lang="en-US" altLang="ja-JP" sz="1400" i="1">
                              <a:solidFill>
                                <a:prstClr val="black"/>
                              </a:solidFill>
                              <a:latin typeface="Cambria Math"/>
                              <a:ea typeface="Cambria Math"/>
                              <a:cs typeface="+mn-cs"/>
                            </a:rPr>
                          </m:ctrlPr>
                        </m:fPr>
                        <m:num>
                          <m:sSubSup>
                            <m:sSubSupPr>
                              <m:ctrlPr>
                                <a:rPr lang="en-US" altLang="ja-JP" sz="1400" i="1">
                                  <a:solidFill>
                                    <a:prstClr val="black"/>
                                  </a:solidFill>
                                  <a:latin typeface="Cambria Math"/>
                                  <a:ea typeface="Cambria Math"/>
                                  <a:cs typeface="+mn-cs"/>
                                </a:rPr>
                              </m:ctrlPr>
                            </m:sSubSupPr>
                            <m:e>
                              <m:r>
                                <a:rPr lang="en-US" altLang="ja-JP" sz="1400" i="1">
                                  <a:solidFill>
                                    <a:prstClr val="black"/>
                                  </a:solidFill>
                                  <a:latin typeface="Cambria Math"/>
                                  <a:ea typeface="Cambria Math"/>
                                  <a:cs typeface="+mn-cs"/>
                                </a:rPr>
                                <m:t>𝜔</m:t>
                              </m:r>
                            </m:e>
                            <m:sub>
                              <m:r>
                                <a:rPr lang="en-US" altLang="ja-JP" sz="1400" i="1">
                                  <a:solidFill>
                                    <a:prstClr val="black"/>
                                  </a:solidFill>
                                  <a:latin typeface="Cambria Math"/>
                                  <a:ea typeface="Cambria Math"/>
                                  <a:cs typeface="+mn-cs"/>
                                </a:rPr>
                                <m:t>𝑝𝑖</m:t>
                              </m:r>
                            </m:sub>
                            <m:sup/>
                          </m:sSubSup>
                        </m:num>
                        <m:den>
                          <m:r>
                            <a:rPr lang="en-US" altLang="ja-JP" sz="1400" i="1">
                              <a:solidFill>
                                <a:prstClr val="black"/>
                              </a:solidFill>
                              <a:latin typeface="Cambria Math"/>
                              <a:ea typeface="Cambria Math"/>
                              <a:cs typeface="+mn-cs"/>
                            </a:rPr>
                            <m:t>2</m:t>
                          </m:r>
                          <m:r>
                            <a:rPr lang="en-US" altLang="ja-JP" sz="1400" i="1">
                              <a:solidFill>
                                <a:prstClr val="black"/>
                              </a:solidFill>
                              <a:latin typeface="Cambria Math"/>
                              <a:ea typeface="Cambria Math"/>
                              <a:cs typeface="+mn-cs"/>
                            </a:rPr>
                            <m:t>𝜋</m:t>
                          </m:r>
                          <m:rad>
                            <m:radPr>
                              <m:degHide m:val="on"/>
                              <m:ctrlPr>
                                <a:rPr lang="en-US" altLang="ja-JP" sz="1400" i="1">
                                  <a:solidFill>
                                    <a:prstClr val="black"/>
                                  </a:solidFill>
                                  <a:latin typeface="Cambria Math"/>
                                  <a:ea typeface="Cambria Math"/>
                                  <a:cs typeface="+mn-cs"/>
                                </a:rPr>
                              </m:ctrlPr>
                            </m:radPr>
                            <m:deg/>
                            <m:e>
                              <m:r>
                                <a:rPr lang="en-US" altLang="ja-JP" sz="1400" i="1">
                                  <a:solidFill>
                                    <a:prstClr val="black"/>
                                  </a:solidFill>
                                  <a:latin typeface="Cambria Math"/>
                                  <a:ea typeface="Cambria Math"/>
                                  <a:cs typeface="+mn-cs"/>
                                </a:rPr>
                                <m:t>1+</m:t>
                              </m:r>
                              <m:sSubSup>
                                <m:sSubSupPr>
                                  <m:ctrlPr>
                                    <a:rPr lang="en-US" altLang="ja-JP" sz="1400" i="1">
                                      <a:solidFill>
                                        <a:prstClr val="black"/>
                                      </a:solidFill>
                                      <a:latin typeface="Cambria Math"/>
                                      <a:ea typeface="Cambria Math"/>
                                      <a:cs typeface="+mn-cs"/>
                                    </a:rPr>
                                  </m:ctrlPr>
                                </m:sSubSupPr>
                                <m:e>
                                  <m:r>
                                    <a:rPr lang="en-US" altLang="ja-JP" sz="1400" i="1">
                                      <a:solidFill>
                                        <a:prstClr val="black"/>
                                      </a:solidFill>
                                      <a:latin typeface="Cambria Math"/>
                                      <a:ea typeface="Cambria Math"/>
                                      <a:cs typeface="+mn-cs"/>
                                    </a:rPr>
                                    <m:t>𝜔</m:t>
                                  </m:r>
                                </m:e>
                                <m:sub>
                                  <m:r>
                                    <a:rPr lang="en-US" altLang="ja-JP" sz="1400" i="1">
                                      <a:solidFill>
                                        <a:prstClr val="black"/>
                                      </a:solidFill>
                                      <a:latin typeface="Cambria Math"/>
                                      <a:ea typeface="Cambria Math"/>
                                      <a:cs typeface="+mn-cs"/>
                                    </a:rPr>
                                    <m:t>𝑝𝑒</m:t>
                                  </m:r>
                                </m:sub>
                                <m:sup>
                                  <m:r>
                                    <a:rPr lang="en-US" altLang="ja-JP" sz="1400" i="1">
                                      <a:solidFill>
                                        <a:prstClr val="black"/>
                                      </a:solidFill>
                                      <a:latin typeface="Cambria Math"/>
                                      <a:ea typeface="Cambria Math"/>
                                      <a:cs typeface="+mn-cs"/>
                                    </a:rPr>
                                    <m:t>2</m:t>
                                  </m:r>
                                </m:sup>
                              </m:sSubSup>
                              <m:r>
                                <a:rPr lang="en-US" altLang="ja-JP" sz="1400" i="1">
                                  <a:solidFill>
                                    <a:prstClr val="black"/>
                                  </a:solidFill>
                                  <a:latin typeface="Cambria Math"/>
                                  <a:ea typeface="Cambria Math"/>
                                  <a:cs typeface="+mn-cs"/>
                                </a:rPr>
                                <m:t>/</m:t>
                              </m:r>
                              <m:sSubSup>
                                <m:sSubSupPr>
                                  <m:ctrlPr>
                                    <a:rPr lang="en-US" altLang="ja-JP" sz="1400" i="1">
                                      <a:solidFill>
                                        <a:prstClr val="black"/>
                                      </a:solidFill>
                                      <a:latin typeface="Cambria Math"/>
                                      <a:ea typeface="Cambria Math"/>
                                      <a:cs typeface="+mn-cs"/>
                                    </a:rPr>
                                  </m:ctrlPr>
                                </m:sSubSupPr>
                                <m:e>
                                  <m:r>
                                    <m:rPr>
                                      <m:sty m:val="p"/>
                                    </m:rPr>
                                    <a:rPr lang="en-US" altLang="ja-JP" sz="1400">
                                      <a:solidFill>
                                        <a:prstClr val="black"/>
                                      </a:solidFill>
                                      <a:latin typeface="Cambria Math"/>
                                      <a:ea typeface="Cambria Math"/>
                                      <a:cs typeface="+mn-cs"/>
                                    </a:rPr>
                                    <m:t>Ω</m:t>
                                  </m:r>
                                </m:e>
                                <m:sub>
                                  <m:r>
                                    <a:rPr lang="en-US" altLang="ja-JP" sz="1400" i="1">
                                      <a:solidFill>
                                        <a:prstClr val="black"/>
                                      </a:solidFill>
                                      <a:latin typeface="Cambria Math"/>
                                      <a:ea typeface="Cambria Math"/>
                                      <a:cs typeface="+mn-cs"/>
                                    </a:rPr>
                                    <m:t>𝑒</m:t>
                                  </m:r>
                                </m:sub>
                                <m:sup>
                                  <m:r>
                                    <a:rPr lang="en-US" altLang="ja-JP" sz="1400" i="1">
                                      <a:solidFill>
                                        <a:prstClr val="black"/>
                                      </a:solidFill>
                                      <a:latin typeface="Cambria Math"/>
                                      <a:ea typeface="Cambria Math"/>
                                      <a:cs typeface="+mn-cs"/>
                                    </a:rPr>
                                    <m:t>2</m:t>
                                  </m:r>
                                </m:sup>
                              </m:sSubSup>
                            </m:e>
                          </m:rad>
                        </m:den>
                      </m:f>
                    </m:oMath>
                  </m:oMathPara>
                </a14:m>
                <a:endParaRPr lang="en-US" altLang="ja-JP" sz="1400" dirty="0">
                  <a:solidFill>
                    <a:prstClr val="black"/>
                  </a:solidFill>
                  <a:latin typeface="Calibri"/>
                  <a:ea typeface="ＭＳ Ｐゴシック"/>
                  <a:cs typeface="+mn-cs"/>
                </a:endParaRPr>
              </a:p>
              <a:p>
                <a:pPr marL="457082" lvl="1" fontAlgn="auto">
                  <a:spcBef>
                    <a:spcPts val="0"/>
                  </a:spcBef>
                  <a:spcAft>
                    <a:spcPts val="0"/>
                  </a:spcAft>
                </a:pPr>
                <a14:m>
                  <m:oMathPara xmlns:m="http://schemas.openxmlformats.org/officeDocument/2006/math">
                    <m:oMathParaPr>
                      <m:jc m:val="centerGroup"/>
                    </m:oMathParaPr>
                    <m:oMath xmlns:m="http://schemas.openxmlformats.org/officeDocument/2006/math">
                      <m:r>
                        <a:rPr lang="en-US" altLang="ja-JP" sz="1400" i="1">
                          <a:solidFill>
                            <a:prstClr val="black"/>
                          </a:solidFill>
                          <a:latin typeface="Cambria Math"/>
                          <a:ea typeface="Cambria Math"/>
                          <a:cs typeface="+mn-cs"/>
                        </a:rPr>
                        <m:t>≈30∼40 </m:t>
                      </m:r>
                      <m:r>
                        <m:rPr>
                          <m:sty m:val="p"/>
                        </m:rPr>
                        <a:rPr lang="en-US" altLang="ja-JP" sz="1400">
                          <a:solidFill>
                            <a:prstClr val="black"/>
                          </a:solidFill>
                          <a:latin typeface="Cambria Math"/>
                          <a:ea typeface="Cambria Math"/>
                          <a:cs typeface="+mn-cs"/>
                        </a:rPr>
                        <m:t>MHz</m:t>
                      </m:r>
                      <m:r>
                        <a:rPr lang="en-US" altLang="ja-JP" sz="1400" i="1">
                          <a:solidFill>
                            <a:prstClr val="black"/>
                          </a:solidFill>
                          <a:latin typeface="Cambria Math"/>
                          <a:ea typeface="Cambria Math"/>
                          <a:cs typeface="+mn-cs"/>
                        </a:rPr>
                        <m:t>&lt;200 </m:t>
                      </m:r>
                      <m:r>
                        <m:rPr>
                          <m:sty m:val="p"/>
                        </m:rPr>
                        <a:rPr lang="en-US" altLang="ja-JP" sz="1400">
                          <a:solidFill>
                            <a:prstClr val="black"/>
                          </a:solidFill>
                          <a:latin typeface="Cambria Math"/>
                          <a:ea typeface="Cambria Math"/>
                          <a:cs typeface="+mn-cs"/>
                        </a:rPr>
                        <m:t>MHz</m:t>
                      </m:r>
                    </m:oMath>
                  </m:oMathPara>
                </a14:m>
                <a:endParaRPr lang="ja-JP" altLang="en-US" sz="1400" dirty="0">
                  <a:solidFill>
                    <a:prstClr val="black"/>
                  </a:solidFill>
                  <a:latin typeface="Calibri"/>
                  <a:ea typeface="ＭＳ Ｐゴシック"/>
                  <a:cs typeface="+mn-cs"/>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67763" y="4201062"/>
                <a:ext cx="2808093" cy="1388178"/>
              </a:xfrm>
              <a:prstGeom prst="rect">
                <a:avLst/>
              </a:prstGeom>
              <a:blipFill rotWithShape="1">
                <a:blip r:embed="rId4"/>
                <a:stretch>
                  <a:fillRect l="-652" t="-439"/>
                </a:stretch>
              </a:blipFill>
            </p:spPr>
            <p:txBody>
              <a:bodyPr/>
              <a:lstStyle/>
              <a:p>
                <a:r>
                  <a:rPr lang="ja-JP" altLang="en-US">
                    <a:noFill/>
                  </a:rPr>
                  <a:t> </a:t>
                </a:r>
              </a:p>
            </p:txBody>
          </p:sp>
        </mc:Fallback>
      </mc:AlternateContent>
      <p:grpSp>
        <p:nvGrpSpPr>
          <p:cNvPr id="12" name="グループ化 11"/>
          <p:cNvGrpSpPr/>
          <p:nvPr/>
        </p:nvGrpSpPr>
        <p:grpSpPr>
          <a:xfrm>
            <a:off x="460916" y="908720"/>
            <a:ext cx="2670924" cy="3166611"/>
            <a:chOff x="177403" y="694437"/>
            <a:chExt cx="2670924" cy="3166611"/>
          </a:xfrm>
        </p:grpSpPr>
        <p:grpSp>
          <p:nvGrpSpPr>
            <p:cNvPr id="9" name="グループ化 8"/>
            <p:cNvGrpSpPr/>
            <p:nvPr/>
          </p:nvGrpSpPr>
          <p:grpSpPr>
            <a:xfrm>
              <a:off x="362266" y="1340768"/>
              <a:ext cx="2265518" cy="2520280"/>
              <a:chOff x="290258" y="2564904"/>
              <a:chExt cx="2265518" cy="2520280"/>
            </a:xfrm>
          </p:grpSpPr>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58" y="2564904"/>
                <a:ext cx="226551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611555" y="2648066"/>
                <a:ext cx="917687" cy="369332"/>
              </a:xfrm>
              <a:prstGeom prst="rect">
                <a:avLst/>
              </a:prstGeom>
              <a:noFill/>
            </p:spPr>
            <p:txBody>
              <a:bodyPr wrap="none" rtlCol="0">
                <a:spAutoFit/>
              </a:bodyPr>
              <a:lstStyle/>
              <a:p>
                <a:pPr fontAlgn="auto">
                  <a:spcBef>
                    <a:spcPts val="0"/>
                  </a:spcBef>
                  <a:spcAft>
                    <a:spcPts val="0"/>
                  </a:spcAft>
                </a:pPr>
                <a:r>
                  <a:rPr lang="en-US" altLang="ja-JP" sz="1800" dirty="0" smtClean="0">
                    <a:solidFill>
                      <a:prstClr val="white"/>
                    </a:solidFill>
                    <a:latin typeface="Calibri"/>
                    <a:ea typeface="ＭＳ Ｐゴシック"/>
                    <a:cs typeface="+mn-cs"/>
                  </a:rPr>
                  <a:t>toroidal</a:t>
                </a:r>
                <a:endParaRPr lang="ja-JP" altLang="en-US" sz="1800" dirty="0">
                  <a:solidFill>
                    <a:prstClr val="white"/>
                  </a:solidFill>
                  <a:latin typeface="Calibri"/>
                  <a:ea typeface="ＭＳ Ｐゴシック"/>
                  <a:cs typeface="+mn-cs"/>
                </a:endParaRPr>
              </a:p>
            </p:txBody>
          </p:sp>
          <p:sp>
            <p:nvSpPr>
              <p:cNvPr id="13" name="テキスト ボックス 12"/>
              <p:cNvSpPr txBox="1"/>
              <p:nvPr/>
            </p:nvSpPr>
            <p:spPr>
              <a:xfrm>
                <a:off x="1475651" y="2636907"/>
                <a:ext cx="941283" cy="369332"/>
              </a:xfrm>
              <a:prstGeom prst="rect">
                <a:avLst/>
              </a:prstGeom>
              <a:noFill/>
            </p:spPr>
            <p:txBody>
              <a:bodyPr wrap="none" rtlCol="0">
                <a:spAutoFit/>
              </a:bodyPr>
              <a:lstStyle/>
              <a:p>
                <a:pPr fontAlgn="auto">
                  <a:spcBef>
                    <a:spcPts val="0"/>
                  </a:spcBef>
                  <a:spcAft>
                    <a:spcPts val="0"/>
                  </a:spcAft>
                </a:pPr>
                <a:r>
                  <a:rPr lang="en-US" altLang="ja-JP" sz="1800" dirty="0" smtClean="0">
                    <a:solidFill>
                      <a:prstClr val="white"/>
                    </a:solidFill>
                    <a:latin typeface="Calibri"/>
                    <a:ea typeface="ＭＳ Ｐゴシック"/>
                    <a:cs typeface="+mn-cs"/>
                  </a:rPr>
                  <a:t>poloidal</a:t>
                </a:r>
                <a:endParaRPr lang="ja-JP" altLang="en-US" sz="1800" dirty="0">
                  <a:solidFill>
                    <a:prstClr val="white"/>
                  </a:solidFill>
                  <a:latin typeface="Calibri"/>
                  <a:ea typeface="ＭＳ Ｐゴシック"/>
                  <a:cs typeface="+mn-cs"/>
                </a:endParaRPr>
              </a:p>
            </p:txBody>
          </p:sp>
        </p:grpSp>
        <p:sp>
          <p:nvSpPr>
            <p:cNvPr id="10" name="テキスト ボックス 9"/>
            <p:cNvSpPr txBox="1"/>
            <p:nvPr/>
          </p:nvSpPr>
          <p:spPr>
            <a:xfrm>
              <a:off x="177403" y="694437"/>
              <a:ext cx="2670924" cy="646331"/>
            </a:xfrm>
            <a:prstGeom prst="rect">
              <a:avLst/>
            </a:prstGeom>
            <a:noFill/>
          </p:spPr>
          <p:txBody>
            <a:bodyPr wrap="none" rtlCol="0">
              <a:spAutoFit/>
            </a:bodyPr>
            <a:lstStyle/>
            <a:p>
              <a:pPr algn="ctr" fontAlgn="auto">
                <a:spcBef>
                  <a:spcPts val="0"/>
                </a:spcBef>
                <a:spcAft>
                  <a:spcPts val="0"/>
                </a:spcAft>
              </a:pPr>
              <a:r>
                <a:rPr lang="en-US" altLang="ja-JP" sz="1800" dirty="0" smtClean="0">
                  <a:solidFill>
                    <a:prstClr val="black"/>
                  </a:solidFill>
                  <a:latin typeface="Calibri"/>
                  <a:ea typeface="ＭＳ Ｐゴシック"/>
                  <a:cs typeface="+mn-cs"/>
                </a:rPr>
                <a:t>2-channel RF mag. probe</a:t>
              </a:r>
              <a:endParaRPr lang="en-US" altLang="ja-JP" sz="1800" dirty="0">
                <a:solidFill>
                  <a:prstClr val="black"/>
                </a:solidFill>
                <a:latin typeface="Calibri"/>
                <a:ea typeface="ＭＳ Ｐゴシック"/>
                <a:cs typeface="+mn-cs"/>
              </a:endParaRPr>
            </a:p>
            <a:p>
              <a:pPr algn="ctr" fontAlgn="auto">
                <a:spcBef>
                  <a:spcPts val="0"/>
                </a:spcBef>
                <a:spcAft>
                  <a:spcPts val="0"/>
                </a:spcAft>
              </a:pPr>
              <a:r>
                <a:rPr lang="en-US" altLang="ja-JP" sz="1800" dirty="0">
                  <a:solidFill>
                    <a:prstClr val="black"/>
                  </a:solidFill>
                  <a:latin typeface="Calibri"/>
                  <a:ea typeface="ＭＳ Ｐゴシック"/>
                  <a:cs typeface="+mn-cs"/>
                </a:rPr>
                <a:t>(</a:t>
              </a:r>
              <a:r>
                <a:rPr lang="en-US" altLang="ja-JP" sz="1800" i="1" dirty="0">
                  <a:solidFill>
                    <a:prstClr val="black"/>
                  </a:solidFill>
                  <a:latin typeface="Calibri"/>
                  <a:ea typeface="ＭＳ Ｐゴシック"/>
                  <a:cs typeface="+mn-cs"/>
                </a:rPr>
                <a:t>R</a:t>
              </a:r>
              <a:r>
                <a:rPr lang="en-US" altLang="ja-JP" sz="1800" dirty="0" smtClean="0">
                  <a:solidFill>
                    <a:prstClr val="black"/>
                  </a:solidFill>
                  <a:latin typeface="Calibri"/>
                  <a:ea typeface="ＭＳ Ｐゴシック"/>
                  <a:cs typeface="+mn-cs"/>
                </a:rPr>
                <a:t>, </a:t>
              </a:r>
              <a:r>
                <a:rPr lang="en-US" altLang="ja-JP" sz="1800" i="1" dirty="0" smtClean="0">
                  <a:solidFill>
                    <a:prstClr val="black"/>
                  </a:solidFill>
                  <a:latin typeface="Calibri"/>
                  <a:ea typeface="ＭＳ Ｐゴシック"/>
                  <a:cs typeface="+mn-cs"/>
                </a:rPr>
                <a:t>z</a:t>
              </a:r>
              <a:r>
                <a:rPr lang="en-US" altLang="ja-JP" sz="1800" dirty="0">
                  <a:solidFill>
                    <a:prstClr val="black"/>
                  </a:solidFill>
                  <a:latin typeface="Calibri"/>
                  <a:ea typeface="ＭＳ Ｐゴシック"/>
                  <a:cs typeface="+mn-cs"/>
                </a:rPr>
                <a:t>) = (580 mm, 250 mm)</a:t>
              </a:r>
              <a:endParaRPr lang="ja-JP" altLang="en-US" sz="1800" dirty="0">
                <a:solidFill>
                  <a:prstClr val="black"/>
                </a:solidFill>
                <a:latin typeface="Calibri"/>
                <a:ea typeface="ＭＳ Ｐゴシック"/>
                <a:cs typeface="+mn-cs"/>
              </a:endParaRPr>
            </a:p>
          </p:txBody>
        </p:sp>
      </p:grpSp>
      <p:sp>
        <p:nvSpPr>
          <p:cNvPr id="17" name="タイトル 1"/>
          <p:cNvSpPr txBox="1">
            <a:spLocks/>
          </p:cNvSpPr>
          <p:nvPr/>
        </p:nvSpPr>
        <p:spPr>
          <a:xfrm>
            <a:off x="457200" y="116632"/>
            <a:ext cx="8229600" cy="562074"/>
          </a:xfrm>
          <a:prstGeom prst="rect">
            <a:avLst/>
          </a:prstGeom>
        </p:spPr>
        <p:txBody>
          <a:bodyPr vert="horz" lIns="91416" tIns="45709" rIns="91416" bIns="45709" rtlCol="0" anchor="ctr">
            <a:normAutofit/>
          </a:bodyPr>
          <a:lstStyle>
            <a:lvl1pPr algn="ctr" defTabSz="914165"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dirty="0" smtClean="0">
                <a:solidFill>
                  <a:srgbClr val="FF0000"/>
                </a:solidFill>
                <a:latin typeface="Arial" panose="020B0604020202020204" pitchFamily="34" charset="0"/>
                <a:cs typeface="Arial" panose="020B0604020202020204" pitchFamily="34" charset="0"/>
              </a:rPr>
              <a:t>Is Density Limit Due to Parametric Decay?</a:t>
            </a:r>
            <a:endParaRPr lang="ja-JP" altLang="en-US" sz="2800" dirty="0">
              <a:solidFill>
                <a:srgbClr val="FF0000"/>
              </a:solidFill>
              <a:latin typeface="Arial" panose="020B0604020202020204" pitchFamily="34" charset="0"/>
              <a:cs typeface="Arial" panose="020B0604020202020204" pitchFamily="34" charset="0"/>
            </a:endParaRPr>
          </a:p>
        </p:txBody>
      </p:sp>
      <p:sp>
        <p:nvSpPr>
          <p:cNvPr id="18" name="Line 7"/>
          <p:cNvSpPr>
            <a:spLocks noChangeShapeType="1"/>
          </p:cNvSpPr>
          <p:nvPr/>
        </p:nvSpPr>
        <p:spPr bwMode="auto">
          <a:xfrm flipV="1">
            <a:off x="457200" y="76470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cxnSp>
        <p:nvCxnSpPr>
          <p:cNvPr id="7" name="直線矢印コネクタ 6"/>
          <p:cNvCxnSpPr/>
          <p:nvPr/>
        </p:nvCxnSpPr>
        <p:spPr>
          <a:xfrm>
            <a:off x="6671994" y="5639762"/>
            <a:ext cx="36004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390757" y="5207714"/>
            <a:ext cx="1208985" cy="338554"/>
          </a:xfrm>
          <a:prstGeom prst="rect">
            <a:avLst/>
          </a:prstGeom>
        </p:spPr>
        <p:txBody>
          <a:bodyPr wrap="none">
            <a:spAutoFit/>
          </a:bodyPr>
          <a:lstStyle/>
          <a:p>
            <a:r>
              <a:rPr lang="en-US" altLang="ja-JP" sz="1600" dirty="0">
                <a:solidFill>
                  <a:srgbClr val="FF0000"/>
                </a:solidFill>
                <a:latin typeface="Calibri"/>
                <a:ea typeface="ＭＳ Ｐゴシック"/>
              </a:rPr>
              <a:t>d</a:t>
            </a:r>
            <a:r>
              <a:rPr lang="en-US" altLang="ja-JP" sz="1600" dirty="0" smtClean="0">
                <a:solidFill>
                  <a:srgbClr val="FF0000"/>
                </a:solidFill>
                <a:latin typeface="Calibri"/>
                <a:ea typeface="ＭＳ Ｐゴシック"/>
              </a:rPr>
              <a:t>ensity limit</a:t>
            </a:r>
            <a:endParaRPr lang="ja-JP" altLang="en-US" sz="1600" dirty="0">
              <a:solidFill>
                <a:srgbClr val="FF0000"/>
              </a:solidFill>
            </a:endParaRPr>
          </a:p>
        </p:txBody>
      </p:sp>
      <p:cxnSp>
        <p:nvCxnSpPr>
          <p:cNvPr id="20" name="直線コネクタ 19"/>
          <p:cNvCxnSpPr/>
          <p:nvPr/>
        </p:nvCxnSpPr>
        <p:spPr>
          <a:xfrm flipV="1">
            <a:off x="6732240" y="5495746"/>
            <a:ext cx="0" cy="8855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6824394" y="5495746"/>
            <a:ext cx="0" cy="8855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7261696" y="5495746"/>
            <a:ext cx="0" cy="885582"/>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7353850" y="5495746"/>
            <a:ext cx="0" cy="885582"/>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36</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27" name="正方形/長方形 26"/>
          <p:cNvSpPr>
            <a:spLocks noChangeArrowheads="1"/>
          </p:cNvSpPr>
          <p:nvPr/>
        </p:nvSpPr>
        <p:spPr bwMode="auto">
          <a:xfrm>
            <a:off x="7721179" y="6546943"/>
            <a:ext cx="1027285"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smtClean="0">
                <a:solidFill>
                  <a:srgbClr val="000000"/>
                </a:solidFill>
                <a:latin typeface="Arial" pitchFamily="34" charset="0"/>
                <a:cs typeface="Arial" pitchFamily="34" charset="0"/>
              </a:rPr>
              <a:t>Shinya</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507896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solidFill>
                  <a:schemeClr val="bg1">
                    <a:lumMod val="75000"/>
                  </a:schemeClr>
                </a:solidFill>
                <a:cs typeface="Arial" panose="020B0604020202020204" pitchFamily="34" charset="0"/>
              </a:rPr>
              <a:t>Motivation / Objective</a:t>
            </a:r>
          </a:p>
          <a:p>
            <a:r>
              <a:rPr lang="en-US" altLang="ja-JP" dirty="0" smtClean="0">
                <a:solidFill>
                  <a:schemeClr val="bg1">
                    <a:lumMod val="75000"/>
                  </a:schemeClr>
                </a:solidFill>
                <a:cs typeface="Arial" panose="020B0604020202020204" pitchFamily="34" charset="0"/>
              </a:rPr>
              <a:t>4-WG array (grill) antenna experiments</a:t>
            </a:r>
          </a:p>
          <a:p>
            <a:pPr lvl="1"/>
            <a:r>
              <a:rPr lang="en-US" altLang="ja-JP" dirty="0">
                <a:solidFill>
                  <a:schemeClr val="bg1">
                    <a:lumMod val="75000"/>
                  </a:schemeClr>
                </a:solidFill>
                <a:cs typeface="Arial" panose="020B0604020202020204" pitchFamily="34" charset="0"/>
              </a:rPr>
              <a:t>n</a:t>
            </a:r>
            <a:r>
              <a:rPr lang="en-US" altLang="ja-JP" baseline="-25000" dirty="0" smtClean="0">
                <a:solidFill>
                  <a:schemeClr val="bg1">
                    <a:lumMod val="75000"/>
                  </a:schemeClr>
                </a:solidFill>
                <a:cs typeface="Arial" panose="020B0604020202020204" pitchFamily="34" charset="0"/>
              </a:rPr>
              <a:t>||</a:t>
            </a:r>
            <a:r>
              <a:rPr lang="en-US" altLang="ja-JP" dirty="0" smtClean="0">
                <a:solidFill>
                  <a:schemeClr val="bg1">
                    <a:lumMod val="75000"/>
                  </a:schemeClr>
                </a:solidFill>
                <a:cs typeface="Arial" panose="020B0604020202020204" pitchFamily="34" charset="0"/>
              </a:rPr>
              <a:t> dependence, polarization / wavenumber measurements</a:t>
            </a:r>
          </a:p>
          <a:p>
            <a:r>
              <a:rPr lang="en-US" altLang="ja-JP" dirty="0" err="1" smtClean="0">
                <a:solidFill>
                  <a:schemeClr val="bg1">
                    <a:lumMod val="75000"/>
                  </a:schemeClr>
                </a:solidFill>
                <a:cs typeface="Arial" panose="020B0604020202020204" pitchFamily="34" charset="0"/>
              </a:rPr>
              <a:t>Capacitively</a:t>
            </a:r>
            <a:r>
              <a:rPr lang="en-US" altLang="ja-JP" dirty="0" smtClean="0">
                <a:solidFill>
                  <a:schemeClr val="bg1">
                    <a:lumMod val="75000"/>
                  </a:schemeClr>
                </a:solidFill>
                <a:cs typeface="Arial" panose="020B0604020202020204" pitchFamily="34" charset="0"/>
              </a:rPr>
              <a:t>-coupled </a:t>
            </a:r>
            <a:r>
              <a:rPr lang="en-US" altLang="ja-JP" dirty="0" err="1" smtClean="0">
                <a:solidFill>
                  <a:schemeClr val="bg1">
                    <a:lumMod val="75000"/>
                  </a:schemeClr>
                </a:solidFill>
                <a:cs typeface="Arial" panose="020B0604020202020204" pitchFamily="34" charset="0"/>
              </a:rPr>
              <a:t>combline</a:t>
            </a:r>
            <a:r>
              <a:rPr lang="en-US" altLang="ja-JP" dirty="0" smtClean="0">
                <a:solidFill>
                  <a:schemeClr val="bg1">
                    <a:lumMod val="75000"/>
                  </a:schemeClr>
                </a:solidFill>
                <a:cs typeface="Arial" panose="020B0604020202020204" pitchFamily="34" charset="0"/>
              </a:rPr>
              <a:t> (CCC) antenna experiments</a:t>
            </a:r>
          </a:p>
          <a:p>
            <a:pPr lvl="1"/>
            <a:r>
              <a:rPr lang="en-US" altLang="ja-JP" dirty="0" smtClean="0">
                <a:solidFill>
                  <a:schemeClr val="bg1">
                    <a:lumMod val="75000"/>
                  </a:schemeClr>
                </a:solidFill>
                <a:cs typeface="Arial" panose="020B0604020202020204" pitchFamily="34" charset="0"/>
              </a:rPr>
              <a:t>improved </a:t>
            </a:r>
            <a:r>
              <a:rPr lang="en-US" altLang="ja-JP" dirty="0">
                <a:solidFill>
                  <a:schemeClr val="bg1">
                    <a:lumMod val="75000"/>
                  </a:schemeClr>
                </a:solidFill>
                <a:cs typeface="Arial" panose="020B0604020202020204" pitchFamily="34" charset="0"/>
              </a:rPr>
              <a:t>n</a:t>
            </a:r>
            <a:r>
              <a:rPr lang="en-US" altLang="ja-JP" baseline="-25000" dirty="0">
                <a:solidFill>
                  <a:schemeClr val="bg1">
                    <a:lumMod val="75000"/>
                  </a:schemeClr>
                </a:solidFill>
                <a:cs typeface="Arial" panose="020B0604020202020204" pitchFamily="34" charset="0"/>
              </a:rPr>
              <a:t>||</a:t>
            </a:r>
            <a:r>
              <a:rPr lang="en-US" altLang="ja-JP" dirty="0">
                <a:solidFill>
                  <a:schemeClr val="bg1">
                    <a:lumMod val="75000"/>
                  </a:schemeClr>
                </a:solidFill>
                <a:cs typeface="Arial" panose="020B0604020202020204" pitchFamily="34" charset="0"/>
              </a:rPr>
              <a:t> </a:t>
            </a:r>
            <a:r>
              <a:rPr lang="en-US" altLang="ja-JP" dirty="0" smtClean="0">
                <a:solidFill>
                  <a:schemeClr val="bg1">
                    <a:lumMod val="75000"/>
                  </a:schemeClr>
                </a:solidFill>
                <a:cs typeface="Arial" panose="020B0604020202020204" pitchFamily="34" charset="0"/>
              </a:rPr>
              <a:t>spectrum</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omparison of current drive with other antennas</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haracterization of LH driven plasma</a:t>
            </a:r>
          </a:p>
          <a:p>
            <a:pPr lvl="2"/>
            <a:r>
              <a:rPr lang="en-US" altLang="ja-JP" dirty="0" smtClean="0">
                <a:solidFill>
                  <a:schemeClr val="bg1">
                    <a:lumMod val="75000"/>
                  </a:schemeClr>
                </a:solidFill>
                <a:cs typeface="Arial" panose="020B0604020202020204" pitchFamily="34" charset="0"/>
              </a:rPr>
              <a:t>HX, SX, TS, ion Doppler, impurity</a:t>
            </a:r>
          </a:p>
          <a:p>
            <a:pPr lvl="2"/>
            <a:r>
              <a:rPr lang="en-US" altLang="ja-JP" dirty="0">
                <a:solidFill>
                  <a:schemeClr val="bg1">
                    <a:lumMod val="75000"/>
                  </a:schemeClr>
                </a:solidFill>
                <a:cs typeface="Arial" panose="020B0604020202020204" pitchFamily="34" charset="0"/>
              </a:rPr>
              <a:t>e</a:t>
            </a:r>
            <a:r>
              <a:rPr lang="en-US" altLang="ja-JP" dirty="0" smtClean="0">
                <a:solidFill>
                  <a:schemeClr val="bg1">
                    <a:lumMod val="75000"/>
                  </a:schemeClr>
                </a:solidFill>
                <a:cs typeface="Arial" panose="020B0604020202020204" pitchFamily="34" charset="0"/>
              </a:rPr>
              <a:t>quilibrium</a:t>
            </a:r>
          </a:p>
          <a:p>
            <a:pPr lvl="2"/>
            <a:r>
              <a:rPr lang="en-US" altLang="ja-JP" dirty="0">
                <a:solidFill>
                  <a:schemeClr val="bg1">
                    <a:lumMod val="75000"/>
                  </a:schemeClr>
                </a:solidFill>
                <a:cs typeface="Arial" panose="020B0604020202020204" pitchFamily="34" charset="0"/>
              </a:rPr>
              <a:t>d</a:t>
            </a:r>
            <a:r>
              <a:rPr lang="en-US" altLang="ja-JP" dirty="0" smtClean="0">
                <a:solidFill>
                  <a:schemeClr val="bg1">
                    <a:lumMod val="75000"/>
                  </a:schemeClr>
                </a:solidFill>
                <a:cs typeface="Arial" panose="020B0604020202020204" pitchFamily="34" charset="0"/>
              </a:rPr>
              <a:t>ensity limit</a:t>
            </a:r>
          </a:p>
          <a:p>
            <a:r>
              <a:rPr lang="en-US" altLang="ja-JP" dirty="0" smtClean="0">
                <a:cs typeface="Arial" panose="020B0604020202020204" pitchFamily="34" charset="0"/>
              </a:rPr>
              <a:t>Planned improvements</a:t>
            </a:r>
          </a:p>
          <a:p>
            <a:pPr lvl="1"/>
            <a:r>
              <a:rPr lang="en-US" altLang="ja-JP" dirty="0">
                <a:cs typeface="Arial" panose="020B0604020202020204" pitchFamily="34" charset="0"/>
              </a:rPr>
              <a:t>t</a:t>
            </a:r>
            <a:r>
              <a:rPr lang="en-US" altLang="ja-JP" dirty="0" smtClean="0">
                <a:cs typeface="Arial" panose="020B0604020202020204" pitchFamily="34" charset="0"/>
              </a:rPr>
              <a:t>op-launch CCC antenna</a:t>
            </a:r>
          </a:p>
          <a:p>
            <a:pPr lvl="1"/>
            <a:r>
              <a:rPr lang="en-US" altLang="ja-JP" dirty="0" smtClean="0">
                <a:cs typeface="Arial" panose="020B0604020202020204" pitchFamily="34" charset="0"/>
              </a:rPr>
              <a:t>TF power supply upgrade</a:t>
            </a:r>
          </a:p>
          <a:p>
            <a:r>
              <a:rPr lang="en-US" altLang="ja-JP" dirty="0" smtClean="0">
                <a:solidFill>
                  <a:schemeClr val="bg1">
                    <a:lumMod val="75000"/>
                  </a:schemeClr>
                </a:solidFill>
                <a:cs typeface="Arial" panose="020B0604020202020204" pitchFamily="34" charset="0"/>
              </a:rPr>
              <a:t>Diagnostic developments</a:t>
            </a:r>
          </a:p>
          <a:p>
            <a:pPr lvl="1"/>
            <a:r>
              <a:rPr lang="en-US" altLang="ja-JP" dirty="0" smtClean="0">
                <a:solidFill>
                  <a:schemeClr val="bg1">
                    <a:lumMod val="75000"/>
                  </a:schemeClr>
                </a:solidFill>
                <a:cs typeface="Arial" panose="020B0604020202020204" pitchFamily="34" charset="0"/>
              </a:rPr>
              <a:t>Multi-pass TS, local j, microwave scattering</a:t>
            </a:r>
            <a:endParaRPr lang="en-US" altLang="ja-JP" dirty="0" smtClean="0">
              <a:solidFill>
                <a:schemeClr val="bg1">
                  <a:lumMod val="75000"/>
                </a:schemeClr>
              </a:solidFill>
              <a:cs typeface="Arial" panose="020B0604020202020204" pitchFamily="34" charset="0"/>
            </a:endParaRP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532440" y="6520374"/>
            <a:ext cx="541271"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37</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77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sz="half" idx="2"/>
          </p:nvPr>
        </p:nvSpPr>
        <p:spPr>
          <a:xfrm>
            <a:off x="6192688" y="2852936"/>
            <a:ext cx="2771800" cy="3456384"/>
          </a:xfrm>
        </p:spPr>
        <p:txBody>
          <a:bodyPr>
            <a:noAutofit/>
          </a:bodyPr>
          <a:lstStyle/>
          <a:p>
            <a:r>
              <a:rPr lang="en-US" altLang="ja-JP" sz="2000" dirty="0" err="1">
                <a:solidFill>
                  <a:srgbClr val="FF0000"/>
                </a:solidFill>
                <a:latin typeface="Arial" pitchFamily="34" charset="0"/>
                <a:cs typeface="Arial" pitchFamily="34" charset="0"/>
              </a:rPr>
              <a:t>B</a:t>
            </a:r>
            <a:r>
              <a:rPr lang="en-US" altLang="ja-JP" sz="2000" baseline="-25000" dirty="0" err="1">
                <a:solidFill>
                  <a:srgbClr val="FF0000"/>
                </a:solidFill>
                <a:latin typeface="Arial" pitchFamily="34" charset="0"/>
                <a:cs typeface="Arial" pitchFamily="34" charset="0"/>
              </a:rPr>
              <a:t>t</a:t>
            </a:r>
            <a:r>
              <a:rPr lang="en-US" altLang="ja-JP" sz="2000" dirty="0">
                <a:solidFill>
                  <a:srgbClr val="FF0000"/>
                </a:solidFill>
                <a:latin typeface="Arial" pitchFamily="34" charset="0"/>
                <a:cs typeface="Arial" pitchFamily="34" charset="0"/>
              </a:rPr>
              <a:t> </a:t>
            </a:r>
            <a:r>
              <a:rPr lang="en-US" altLang="ja-JP" sz="2000" dirty="0">
                <a:latin typeface="Arial" pitchFamily="34" charset="0"/>
                <a:cs typeface="Arial" pitchFamily="34" charset="0"/>
              </a:rPr>
              <a:t>must be </a:t>
            </a:r>
            <a:r>
              <a:rPr lang="en-US" altLang="ja-JP" sz="2000" dirty="0">
                <a:solidFill>
                  <a:srgbClr val="FF0000"/>
                </a:solidFill>
                <a:latin typeface="Arial" pitchFamily="34" charset="0"/>
                <a:cs typeface="Arial" pitchFamily="34" charset="0"/>
              </a:rPr>
              <a:t>higher</a:t>
            </a:r>
            <a:r>
              <a:rPr lang="en-US" altLang="ja-JP" sz="2000" dirty="0">
                <a:latin typeface="Arial" pitchFamily="34" charset="0"/>
                <a:cs typeface="Arial" pitchFamily="34" charset="0"/>
              </a:rPr>
              <a:t> to ensure LHW accessibility to the plasma core.</a:t>
            </a:r>
          </a:p>
          <a:p>
            <a:pPr lvl="8"/>
            <a:endParaRPr lang="en-US" altLang="ja-JP" sz="1200" dirty="0">
              <a:solidFill>
                <a:srgbClr val="FF0000"/>
              </a:solidFill>
              <a:latin typeface="Arial" pitchFamily="34" charset="0"/>
              <a:cs typeface="Arial" pitchFamily="34" charset="0"/>
            </a:endParaRPr>
          </a:p>
          <a:p>
            <a:r>
              <a:rPr lang="en-US" altLang="ja-JP" sz="2000" dirty="0">
                <a:solidFill>
                  <a:srgbClr val="FF0000"/>
                </a:solidFill>
                <a:latin typeface="Arial" pitchFamily="34" charset="0"/>
                <a:cs typeface="Arial" pitchFamily="34" charset="0"/>
              </a:rPr>
              <a:t>n</a:t>
            </a:r>
            <a:r>
              <a:rPr lang="en-US" altLang="ja-JP" sz="2000" baseline="-25000" dirty="0">
                <a:solidFill>
                  <a:srgbClr val="FF0000"/>
                </a:solidFill>
                <a:latin typeface="Arial" pitchFamily="34" charset="0"/>
                <a:cs typeface="Arial" pitchFamily="34" charset="0"/>
              </a:rPr>
              <a:t>||</a:t>
            </a:r>
            <a:r>
              <a:rPr lang="en-US" altLang="ja-JP" sz="2000" dirty="0">
                <a:solidFill>
                  <a:srgbClr val="FF0000"/>
                </a:solidFill>
                <a:latin typeface="Arial" pitchFamily="34" charset="0"/>
                <a:cs typeface="Arial" pitchFamily="34" charset="0"/>
              </a:rPr>
              <a:t> = </a:t>
            </a:r>
            <a:r>
              <a:rPr lang="en-US" altLang="ja-JP" sz="2000" dirty="0" err="1">
                <a:solidFill>
                  <a:srgbClr val="FF0000"/>
                </a:solidFill>
                <a:latin typeface="Arial" pitchFamily="34" charset="0"/>
                <a:cs typeface="Arial" pitchFamily="34" charset="0"/>
              </a:rPr>
              <a:t>ck</a:t>
            </a:r>
            <a:r>
              <a:rPr lang="en-US" altLang="ja-JP" sz="2000" baseline="-25000" dirty="0">
                <a:solidFill>
                  <a:srgbClr val="FF0000"/>
                </a:solidFill>
                <a:latin typeface="Arial" pitchFamily="34" charset="0"/>
                <a:cs typeface="Arial" pitchFamily="34" charset="0"/>
              </a:rPr>
              <a:t>||</a:t>
            </a:r>
            <a:r>
              <a:rPr lang="en-US" altLang="ja-JP" sz="2000" dirty="0">
                <a:solidFill>
                  <a:srgbClr val="FF0000"/>
                </a:solidFill>
                <a:latin typeface="Arial" pitchFamily="34" charset="0"/>
                <a:cs typeface="Arial" pitchFamily="34" charset="0"/>
              </a:rPr>
              <a:t>/</a:t>
            </a:r>
            <a:r>
              <a:rPr lang="en-US" altLang="ja-JP" sz="2000" dirty="0">
                <a:solidFill>
                  <a:srgbClr val="FF0000"/>
                </a:solidFill>
                <a:latin typeface="Symbol" pitchFamily="18" charset="2"/>
                <a:cs typeface="Arial" pitchFamily="34" charset="0"/>
              </a:rPr>
              <a:t>w</a:t>
            </a:r>
            <a:r>
              <a:rPr lang="en-US" altLang="ja-JP" sz="2000" dirty="0">
                <a:solidFill>
                  <a:srgbClr val="FF0000"/>
                </a:solidFill>
                <a:latin typeface="Arial" pitchFamily="34" charset="0"/>
                <a:cs typeface="Arial" pitchFamily="34" charset="0"/>
              </a:rPr>
              <a:t> </a:t>
            </a:r>
            <a:r>
              <a:rPr lang="en-US" altLang="ja-JP" sz="2000" dirty="0">
                <a:latin typeface="Arial" pitchFamily="34" charset="0"/>
                <a:cs typeface="Arial" pitchFamily="34" charset="0"/>
              </a:rPr>
              <a:t>must be </a:t>
            </a:r>
            <a:r>
              <a:rPr lang="en-US" altLang="ja-JP" sz="2000" dirty="0">
                <a:solidFill>
                  <a:srgbClr val="FF0000"/>
                </a:solidFill>
                <a:latin typeface="Arial" pitchFamily="34" charset="0"/>
                <a:cs typeface="Arial" pitchFamily="34" charset="0"/>
              </a:rPr>
              <a:t>lower</a:t>
            </a:r>
            <a:r>
              <a:rPr lang="en-US" altLang="ja-JP" sz="2000" dirty="0">
                <a:latin typeface="Arial" pitchFamily="34" charset="0"/>
                <a:cs typeface="Arial" pitchFamily="34" charset="0"/>
              </a:rPr>
              <a:t> to avoid edge absorption of LHW. </a:t>
            </a:r>
          </a:p>
        </p:txBody>
      </p:sp>
      <p:pic>
        <p:nvPicPr>
          <p:cNvPr id="16" name="図 2" descr="log10Ez2d.png"/>
          <p:cNvPicPr>
            <a:picLocks noGrp="1" noChangeAspect="1" noChangeArrowheads="1"/>
          </p:cNvPicPr>
          <p:nvPr>
            <p:ph sz="half" idx="1"/>
          </p:nvPr>
        </p:nvPicPr>
        <p:blipFill rotWithShape="1">
          <a:blip r:embed="rId2" cstate="print"/>
          <a:srcRect t="3882" r="6577" b="5902"/>
          <a:stretch/>
        </p:blipFill>
        <p:spPr bwMode="auto">
          <a:xfrm>
            <a:off x="671030" y="1606000"/>
            <a:ext cx="2589823" cy="2492558"/>
          </a:xfrm>
          <a:prstGeom prst="rect">
            <a:avLst/>
          </a:prstGeom>
          <a:noFill/>
        </p:spPr>
      </p:pic>
      <p:sp>
        <p:nvSpPr>
          <p:cNvPr id="21" name="テキスト ボックス 20"/>
          <p:cNvSpPr txBox="1"/>
          <p:nvPr/>
        </p:nvSpPr>
        <p:spPr>
          <a:xfrm>
            <a:off x="1920535" y="1722299"/>
            <a:ext cx="823071" cy="307777"/>
          </a:xfrm>
          <a:prstGeom prst="rect">
            <a:avLst/>
          </a:prstGeom>
          <a:noFill/>
        </p:spPr>
        <p:txBody>
          <a:bodyPr wrap="square" lIns="91416" tIns="45709" rIns="91416" bIns="45709" rtlCol="0">
            <a:spAutoFit/>
          </a:bodyPr>
          <a:lstStyle/>
          <a:p>
            <a:pPr algn="ctr" fontAlgn="auto">
              <a:spcBef>
                <a:spcPts val="0"/>
              </a:spcBef>
              <a:spcAft>
                <a:spcPts val="0"/>
              </a:spcAft>
            </a:pPr>
            <a:r>
              <a:rPr lang="en-US" altLang="ja-JP" sz="1400" dirty="0">
                <a:solidFill>
                  <a:srgbClr val="0000FF"/>
                </a:solidFill>
                <a:latin typeface="Arial" pitchFamily="34" charset="0"/>
                <a:ea typeface="ＭＳ Ｐゴシック"/>
                <a:cs typeface="Arial" pitchFamily="34" charset="0"/>
              </a:rPr>
              <a:t>n</a:t>
            </a:r>
            <a:r>
              <a:rPr lang="en-US" altLang="ja-JP" sz="1400" baseline="-25000" dirty="0">
                <a:solidFill>
                  <a:srgbClr val="0000FF"/>
                </a:solidFill>
                <a:latin typeface="Arial" pitchFamily="34" charset="0"/>
                <a:ea typeface="ＭＳ Ｐゴシック"/>
                <a:cs typeface="Arial" pitchFamily="34" charset="0"/>
              </a:rPr>
              <a:t>||</a:t>
            </a:r>
            <a:r>
              <a:rPr lang="en-US" altLang="ja-JP" sz="1400" dirty="0">
                <a:solidFill>
                  <a:srgbClr val="0000FF"/>
                </a:solidFill>
                <a:latin typeface="Arial" pitchFamily="34" charset="0"/>
                <a:ea typeface="ＭＳ Ｐゴシック"/>
                <a:cs typeface="Arial" pitchFamily="34" charset="0"/>
              </a:rPr>
              <a:t> = 8.9</a:t>
            </a:r>
            <a:endParaRPr lang="ja-JP" altLang="en-US" sz="1400" dirty="0">
              <a:solidFill>
                <a:srgbClr val="0000FF"/>
              </a:solidFill>
              <a:latin typeface="Arial" pitchFamily="34" charset="0"/>
              <a:ea typeface="ＭＳ Ｐゴシック"/>
              <a:cs typeface="Arial" pitchFamily="34" charset="0"/>
            </a:endParaRPr>
          </a:p>
        </p:txBody>
      </p:sp>
      <p:pic>
        <p:nvPicPr>
          <p:cNvPr id="18" name="図 3"/>
          <p:cNvPicPr>
            <a:picLocks noChangeAspect="1" noChangeArrowheads="1"/>
          </p:cNvPicPr>
          <p:nvPr/>
        </p:nvPicPr>
        <p:blipFill rotWithShape="1">
          <a:blip r:embed="rId3" cstate="print"/>
          <a:srcRect t="2888" r="6551" b="6002"/>
          <a:stretch/>
        </p:blipFill>
        <p:spPr bwMode="auto">
          <a:xfrm>
            <a:off x="660199" y="4166444"/>
            <a:ext cx="2600654" cy="2524402"/>
          </a:xfrm>
          <a:prstGeom prst="rect">
            <a:avLst/>
          </a:prstGeom>
          <a:noFill/>
        </p:spPr>
      </p:pic>
      <p:sp>
        <p:nvSpPr>
          <p:cNvPr id="22" name="テキスト ボックス 21"/>
          <p:cNvSpPr txBox="1"/>
          <p:nvPr/>
        </p:nvSpPr>
        <p:spPr>
          <a:xfrm>
            <a:off x="1907705" y="4338636"/>
            <a:ext cx="823071" cy="307777"/>
          </a:xfrm>
          <a:prstGeom prst="rect">
            <a:avLst/>
          </a:prstGeom>
          <a:noFill/>
        </p:spPr>
        <p:txBody>
          <a:bodyPr wrap="square" lIns="91416" tIns="45709" rIns="91416" bIns="45709" rtlCol="0">
            <a:spAutoFit/>
          </a:bodyPr>
          <a:lstStyle/>
          <a:p>
            <a:pPr algn="ctr" fontAlgn="auto">
              <a:spcBef>
                <a:spcPts val="0"/>
              </a:spcBef>
              <a:spcAft>
                <a:spcPts val="0"/>
              </a:spcAft>
            </a:pPr>
            <a:r>
              <a:rPr lang="en-US" altLang="ja-JP" sz="1400" dirty="0">
                <a:solidFill>
                  <a:srgbClr val="FF0000"/>
                </a:solidFill>
                <a:latin typeface="Arial" pitchFamily="34" charset="0"/>
                <a:ea typeface="ＭＳ Ｐゴシック"/>
                <a:cs typeface="Arial" pitchFamily="34" charset="0"/>
              </a:rPr>
              <a:t>n</a:t>
            </a:r>
            <a:r>
              <a:rPr lang="en-US" altLang="ja-JP" sz="1400" baseline="-25000" dirty="0">
                <a:solidFill>
                  <a:srgbClr val="FF0000"/>
                </a:solidFill>
                <a:latin typeface="Arial" pitchFamily="34" charset="0"/>
                <a:ea typeface="ＭＳ Ｐゴシック"/>
                <a:cs typeface="Arial" pitchFamily="34" charset="0"/>
              </a:rPr>
              <a:t>||</a:t>
            </a:r>
            <a:r>
              <a:rPr lang="en-US" altLang="ja-JP" sz="1400" dirty="0">
                <a:solidFill>
                  <a:srgbClr val="FF0000"/>
                </a:solidFill>
                <a:latin typeface="Arial" pitchFamily="34" charset="0"/>
                <a:ea typeface="ＭＳ Ｐゴシック"/>
                <a:cs typeface="Arial" pitchFamily="34" charset="0"/>
              </a:rPr>
              <a:t> = 5.9</a:t>
            </a:r>
            <a:endParaRPr lang="ja-JP" altLang="en-US" sz="1400" dirty="0">
              <a:solidFill>
                <a:srgbClr val="FF0000"/>
              </a:solidFill>
              <a:latin typeface="Arial" pitchFamily="34" charset="0"/>
              <a:ea typeface="ＭＳ Ｐゴシック"/>
              <a:cs typeface="Arial" pitchFamily="34" charset="0"/>
            </a:endParaRPr>
          </a:p>
        </p:txBody>
      </p:sp>
      <p:sp>
        <p:nvSpPr>
          <p:cNvPr id="23" name="テキスト ボックス 22"/>
          <p:cNvSpPr txBox="1"/>
          <p:nvPr/>
        </p:nvSpPr>
        <p:spPr>
          <a:xfrm>
            <a:off x="6516221" y="1313473"/>
            <a:ext cx="1866453" cy="1323439"/>
          </a:xfrm>
          <a:prstGeom prst="rect">
            <a:avLst/>
          </a:prstGeom>
          <a:noFill/>
        </p:spPr>
        <p:txBody>
          <a:bodyPr wrap="square" lIns="91416" tIns="45709" rIns="91416" bIns="45709" rtlCol="0">
            <a:spAutoFit/>
          </a:bodyPr>
          <a:lstStyle/>
          <a:p>
            <a:pPr fontAlgn="auto">
              <a:spcBef>
                <a:spcPts val="0"/>
              </a:spcBef>
              <a:spcAft>
                <a:spcPts val="0"/>
              </a:spcAft>
            </a:pPr>
            <a:r>
              <a:rPr lang="en-US" altLang="ja-JP" dirty="0" smtClean="0">
                <a:solidFill>
                  <a:prstClr val="black"/>
                </a:solidFill>
                <a:latin typeface="Arial" pitchFamily="34" charset="0"/>
                <a:ea typeface="ＭＳ Ｐゴシック"/>
                <a:cs typeface="Arial" pitchFamily="34" charset="0"/>
              </a:rPr>
              <a:t>n</a:t>
            </a:r>
            <a:r>
              <a:rPr lang="en-US" altLang="ja-JP" baseline="-25000" dirty="0" smtClean="0">
                <a:solidFill>
                  <a:prstClr val="black"/>
                </a:solidFill>
                <a:latin typeface="Arial" pitchFamily="34" charset="0"/>
                <a:ea typeface="ＭＳ Ｐゴシック"/>
                <a:cs typeface="Arial" pitchFamily="34" charset="0"/>
              </a:rPr>
              <a:t>e</a:t>
            </a:r>
            <a:r>
              <a:rPr lang="en-US" altLang="ja-JP" dirty="0" smtClean="0">
                <a:solidFill>
                  <a:prstClr val="black"/>
                </a:solidFill>
                <a:latin typeface="Arial" pitchFamily="34" charset="0"/>
                <a:ea typeface="ＭＳ Ｐゴシック"/>
                <a:cs typeface="Arial" pitchFamily="34" charset="0"/>
              </a:rPr>
              <a:t> =10</a:t>
            </a:r>
            <a:r>
              <a:rPr lang="en-US" altLang="ja-JP" baseline="30000" dirty="0" smtClean="0">
                <a:solidFill>
                  <a:prstClr val="black"/>
                </a:solidFill>
                <a:latin typeface="Arial" pitchFamily="34" charset="0"/>
                <a:ea typeface="ＭＳ Ｐゴシック"/>
                <a:cs typeface="Arial" pitchFamily="34" charset="0"/>
              </a:rPr>
              <a:t>18</a:t>
            </a:r>
            <a:r>
              <a:rPr lang="en-US" altLang="ja-JP" dirty="0" smtClean="0">
                <a:solidFill>
                  <a:prstClr val="black"/>
                </a:solidFill>
                <a:latin typeface="Arial" pitchFamily="34" charset="0"/>
                <a:ea typeface="ＭＳ Ｐゴシック"/>
                <a:cs typeface="Arial" pitchFamily="34" charset="0"/>
              </a:rPr>
              <a:t> m</a:t>
            </a:r>
            <a:r>
              <a:rPr lang="en-US" altLang="ja-JP" baseline="30000" dirty="0" smtClean="0">
                <a:solidFill>
                  <a:prstClr val="black"/>
                </a:solidFill>
                <a:latin typeface="Arial" pitchFamily="34" charset="0"/>
                <a:ea typeface="ＭＳ Ｐゴシック"/>
                <a:cs typeface="Arial" pitchFamily="34" charset="0"/>
              </a:rPr>
              <a:t>-3</a:t>
            </a:r>
            <a:endParaRPr lang="en-US" altLang="ja-JP"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dirty="0" err="1" smtClean="0">
                <a:solidFill>
                  <a:srgbClr val="FF0000"/>
                </a:solidFill>
                <a:latin typeface="Arial" pitchFamily="34" charset="0"/>
                <a:ea typeface="ＭＳ Ｐゴシック"/>
                <a:cs typeface="Arial" pitchFamily="34" charset="0"/>
              </a:rPr>
              <a:t>B</a:t>
            </a:r>
            <a:r>
              <a:rPr lang="en-US" altLang="ja-JP" baseline="-25000" dirty="0" err="1" smtClean="0">
                <a:solidFill>
                  <a:srgbClr val="FF0000"/>
                </a:solidFill>
                <a:latin typeface="Arial" pitchFamily="34" charset="0"/>
                <a:ea typeface="ＭＳ Ｐゴシック"/>
                <a:cs typeface="Arial" pitchFamily="34" charset="0"/>
              </a:rPr>
              <a:t>t</a:t>
            </a:r>
            <a:r>
              <a:rPr lang="en-US" altLang="ja-JP" dirty="0" smtClean="0">
                <a:solidFill>
                  <a:srgbClr val="FF0000"/>
                </a:solidFill>
                <a:latin typeface="Arial" pitchFamily="34" charset="0"/>
                <a:ea typeface="ＭＳ Ｐゴシック"/>
                <a:cs typeface="Arial" pitchFamily="34" charset="0"/>
              </a:rPr>
              <a:t> =0.3 T</a:t>
            </a:r>
            <a:endParaRPr lang="en-US" altLang="ja-JP"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dirty="0" err="1" smtClean="0">
                <a:solidFill>
                  <a:prstClr val="black"/>
                </a:solidFill>
                <a:latin typeface="Arial" pitchFamily="34" charset="0"/>
                <a:ea typeface="ＭＳ Ｐゴシック"/>
                <a:cs typeface="Arial" pitchFamily="34" charset="0"/>
              </a:rPr>
              <a:t>T</a:t>
            </a:r>
            <a:r>
              <a:rPr lang="en-US" altLang="ja-JP" baseline="-25000" dirty="0" err="1" smtClean="0">
                <a:solidFill>
                  <a:prstClr val="black"/>
                </a:solidFill>
                <a:latin typeface="Arial" pitchFamily="34" charset="0"/>
                <a:ea typeface="ＭＳ Ｐゴシック"/>
                <a:cs typeface="Arial" pitchFamily="34" charset="0"/>
              </a:rPr>
              <a:t>e</a:t>
            </a:r>
            <a:r>
              <a:rPr lang="en-US" altLang="ja-JP" dirty="0" smtClean="0">
                <a:solidFill>
                  <a:prstClr val="black"/>
                </a:solidFill>
                <a:latin typeface="Arial" pitchFamily="34" charset="0"/>
                <a:ea typeface="ＭＳ Ｐゴシック"/>
                <a:cs typeface="Arial" pitchFamily="34" charset="0"/>
              </a:rPr>
              <a:t> = 200 </a:t>
            </a:r>
            <a:r>
              <a:rPr lang="en-US" altLang="ja-JP" dirty="0" err="1" smtClean="0">
                <a:solidFill>
                  <a:prstClr val="black"/>
                </a:solidFill>
                <a:latin typeface="Arial" pitchFamily="34" charset="0"/>
                <a:ea typeface="ＭＳ Ｐゴシック"/>
                <a:cs typeface="Arial" pitchFamily="34" charset="0"/>
              </a:rPr>
              <a:t>eV</a:t>
            </a:r>
            <a:endParaRPr lang="en-US" altLang="ja-JP"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dirty="0" smtClean="0">
                <a:solidFill>
                  <a:prstClr val="black"/>
                </a:solidFill>
                <a:latin typeface="Arial" pitchFamily="34" charset="0"/>
                <a:ea typeface="ＭＳ Ｐゴシック"/>
                <a:cs typeface="Arial" pitchFamily="34" charset="0"/>
              </a:rPr>
              <a:t>P</a:t>
            </a:r>
            <a:r>
              <a:rPr lang="en-US" altLang="ja-JP" baseline="-25000" dirty="0" smtClean="0">
                <a:solidFill>
                  <a:prstClr val="black"/>
                </a:solidFill>
                <a:latin typeface="Arial" pitchFamily="34" charset="0"/>
                <a:ea typeface="ＭＳ Ｐゴシック"/>
                <a:cs typeface="Arial" pitchFamily="34" charset="0"/>
              </a:rPr>
              <a:t>RF</a:t>
            </a:r>
            <a:r>
              <a:rPr lang="en-US" altLang="ja-JP" dirty="0" smtClean="0">
                <a:solidFill>
                  <a:prstClr val="black"/>
                </a:solidFill>
                <a:latin typeface="Arial" pitchFamily="34" charset="0"/>
                <a:ea typeface="ＭＳ Ｐゴシック"/>
                <a:cs typeface="Arial" pitchFamily="34" charset="0"/>
              </a:rPr>
              <a:t> </a:t>
            </a:r>
            <a:r>
              <a:rPr lang="en-US" altLang="ja-JP" dirty="0">
                <a:solidFill>
                  <a:prstClr val="black"/>
                </a:solidFill>
                <a:latin typeface="Arial" pitchFamily="34" charset="0"/>
                <a:ea typeface="ＭＳ Ｐゴシック"/>
                <a:cs typeface="Arial" pitchFamily="34" charset="0"/>
              </a:rPr>
              <a:t>= </a:t>
            </a:r>
            <a:r>
              <a:rPr lang="en-US" altLang="ja-JP" dirty="0" smtClean="0">
                <a:solidFill>
                  <a:prstClr val="black"/>
                </a:solidFill>
                <a:latin typeface="Arial" pitchFamily="34" charset="0"/>
                <a:ea typeface="ＭＳ Ｐゴシック"/>
                <a:cs typeface="Arial" pitchFamily="34" charset="0"/>
              </a:rPr>
              <a:t>100 kW</a:t>
            </a:r>
            <a:endParaRPr lang="en-US" altLang="ja-JP" dirty="0">
              <a:solidFill>
                <a:prstClr val="black"/>
              </a:solidFill>
              <a:latin typeface="Arial" pitchFamily="34" charset="0"/>
              <a:ea typeface="ＭＳ Ｐゴシック"/>
              <a:cs typeface="Arial" pitchFamily="34" charset="0"/>
            </a:endParaRPr>
          </a:p>
        </p:txBody>
      </p:sp>
      <p:sp>
        <p:nvSpPr>
          <p:cNvPr id="31" name="タイトル 1"/>
          <p:cNvSpPr>
            <a:spLocks noGrp="1"/>
          </p:cNvSpPr>
          <p:nvPr>
            <p:ph type="title"/>
          </p:nvPr>
        </p:nvSpPr>
        <p:spPr>
          <a:xfrm>
            <a:off x="0" y="-9872"/>
            <a:ext cx="9144000" cy="990600"/>
          </a:xfrm>
        </p:spPr>
        <p:txBody>
          <a:bodyPr>
            <a:normAutofit/>
          </a:bodyPr>
          <a:lstStyle/>
          <a:p>
            <a:r>
              <a:rPr lang="en-US" altLang="ja-JP" sz="2800" dirty="0">
                <a:solidFill>
                  <a:srgbClr val="FF0000"/>
                </a:solidFill>
                <a:latin typeface="Arial" pitchFamily="34" charset="0"/>
                <a:cs typeface="Arial" pitchFamily="34" charset="0"/>
              </a:rPr>
              <a:t>Calculated Wave Field and Driven Current Profiles</a:t>
            </a:r>
            <a:endParaRPr lang="ja-JP" altLang="en-US" sz="2800" dirty="0">
              <a:solidFill>
                <a:srgbClr val="FF0000"/>
              </a:solidFill>
              <a:latin typeface="Arial" pitchFamily="34" charset="0"/>
              <a:cs typeface="Arial" pitchFamily="34" charset="0"/>
            </a:endParaRPr>
          </a:p>
        </p:txBody>
      </p:sp>
      <p:grpSp>
        <p:nvGrpSpPr>
          <p:cNvPr id="10" name="グループ化 9"/>
          <p:cNvGrpSpPr/>
          <p:nvPr/>
        </p:nvGrpSpPr>
        <p:grpSpPr>
          <a:xfrm>
            <a:off x="3342110" y="1556792"/>
            <a:ext cx="2819822" cy="2541766"/>
            <a:chOff x="3342109" y="836712"/>
            <a:chExt cx="3129719" cy="2880320"/>
          </a:xfrm>
        </p:grpSpPr>
        <p:grpSp>
          <p:nvGrpSpPr>
            <p:cNvPr id="7" name="グループ化 6"/>
            <p:cNvGrpSpPr/>
            <p:nvPr/>
          </p:nvGrpSpPr>
          <p:grpSpPr>
            <a:xfrm>
              <a:off x="3342109" y="1078607"/>
              <a:ext cx="2886075" cy="2638425"/>
              <a:chOff x="3203848" y="980728"/>
              <a:chExt cx="2886075" cy="2638425"/>
            </a:xfrm>
          </p:grpSpPr>
          <p:pic>
            <p:nvPicPr>
              <p:cNvPr id="61446" name="Picture 6"/>
              <p:cNvPicPr>
                <a:picLocks noChangeAspect="1" noChangeArrowheads="1"/>
              </p:cNvPicPr>
              <p:nvPr/>
            </p:nvPicPr>
            <p:blipFill>
              <a:blip r:embed="rId4" cstate="print"/>
              <a:srcRect/>
              <a:stretch>
                <a:fillRect/>
              </a:stretch>
            </p:blipFill>
            <p:spPr bwMode="auto">
              <a:xfrm>
                <a:off x="3203848" y="980728"/>
                <a:ext cx="2886075" cy="2638425"/>
              </a:xfrm>
              <a:prstGeom prst="rect">
                <a:avLst/>
              </a:prstGeom>
              <a:noFill/>
              <a:ln w="9525">
                <a:noFill/>
                <a:miter lim="800000"/>
                <a:headEnd/>
                <a:tailEnd/>
              </a:ln>
            </p:spPr>
          </p:pic>
          <p:sp>
            <p:nvSpPr>
              <p:cNvPr id="25" name="テキスト ボックス 24"/>
              <p:cNvSpPr txBox="1"/>
              <p:nvPr/>
            </p:nvSpPr>
            <p:spPr>
              <a:xfrm>
                <a:off x="3769686" y="2534015"/>
                <a:ext cx="1944217" cy="348772"/>
              </a:xfrm>
              <a:prstGeom prst="rect">
                <a:avLst/>
              </a:prstGeom>
              <a:noFill/>
            </p:spPr>
            <p:txBody>
              <a:bodyPr wrap="square" rtlCol="0">
                <a:spAutoFit/>
              </a:bodyPr>
              <a:lstStyle/>
              <a:p>
                <a:pPr algn="ctr" fontAlgn="auto">
                  <a:spcBef>
                    <a:spcPts val="0"/>
                  </a:spcBef>
                  <a:spcAft>
                    <a:spcPts val="0"/>
                  </a:spcAft>
                </a:pPr>
                <a:r>
                  <a:rPr lang="en-US" altLang="ja-JP" sz="1400" dirty="0">
                    <a:solidFill>
                      <a:srgbClr val="0000FF"/>
                    </a:solidFill>
                    <a:latin typeface="Arial" pitchFamily="34" charset="0"/>
                    <a:ea typeface="ＭＳ Ｐゴシック"/>
                    <a:cs typeface="Arial" pitchFamily="34" charset="0"/>
                  </a:rPr>
                  <a:t>-300 kA total</a:t>
                </a:r>
                <a:endParaRPr lang="ja-JP" altLang="en-US" sz="1400" dirty="0">
                  <a:solidFill>
                    <a:srgbClr val="0000FF"/>
                  </a:solidFill>
                  <a:latin typeface="Arial" pitchFamily="34" charset="0"/>
                  <a:ea typeface="ＭＳ Ｐゴシック"/>
                  <a:cs typeface="Arial" pitchFamily="34" charset="0"/>
                </a:endParaRPr>
              </a:p>
            </p:txBody>
          </p:sp>
        </p:grpSp>
        <p:sp>
          <p:nvSpPr>
            <p:cNvPr id="32" name="テキスト ボックス 31"/>
            <p:cNvSpPr txBox="1"/>
            <p:nvPr/>
          </p:nvSpPr>
          <p:spPr>
            <a:xfrm>
              <a:off x="3923928" y="836712"/>
              <a:ext cx="1944216" cy="348772"/>
            </a:xfrm>
            <a:prstGeom prst="rect">
              <a:avLst/>
            </a:prstGeom>
            <a:noFill/>
          </p:spPr>
          <p:txBody>
            <a:bodyPr wrap="square" rtlCol="0">
              <a:spAutoFit/>
            </a:bodyPr>
            <a:lstStyle/>
            <a:p>
              <a:pPr algn="ctr" fontAlgn="auto">
                <a:spcBef>
                  <a:spcPts val="0"/>
                </a:spcBef>
                <a:spcAft>
                  <a:spcPts val="0"/>
                </a:spcAft>
              </a:pPr>
              <a:r>
                <a:rPr lang="en-US" altLang="ja-JP" sz="1400" dirty="0">
                  <a:solidFill>
                    <a:srgbClr val="0000FF"/>
                  </a:solidFill>
                  <a:latin typeface="Arial" pitchFamily="34" charset="0"/>
                  <a:ea typeface="ＭＳ Ｐゴシック"/>
                  <a:cs typeface="Arial" pitchFamily="34" charset="0"/>
                </a:rPr>
                <a:t>Edge current</a:t>
              </a:r>
              <a:endParaRPr lang="ja-JP" altLang="en-US" sz="1400" dirty="0">
                <a:solidFill>
                  <a:srgbClr val="0000FF"/>
                </a:solidFill>
                <a:latin typeface="Arial" pitchFamily="34" charset="0"/>
                <a:ea typeface="ＭＳ Ｐゴシック"/>
                <a:cs typeface="Arial" pitchFamily="34" charset="0"/>
              </a:endParaRPr>
            </a:p>
          </p:txBody>
        </p:sp>
        <p:sp>
          <p:nvSpPr>
            <p:cNvPr id="34" name="テキスト ボックス 33"/>
            <p:cNvSpPr txBox="1"/>
            <p:nvPr/>
          </p:nvSpPr>
          <p:spPr>
            <a:xfrm>
              <a:off x="3347864" y="3296017"/>
              <a:ext cx="819708" cy="313894"/>
            </a:xfrm>
            <a:prstGeom prst="rect">
              <a:avLst/>
            </a:prstGeom>
            <a:noFill/>
          </p:spPr>
          <p:txBody>
            <a:bodyPr wrap="square" rtlCol="0">
              <a:spAutoFit/>
            </a:bodyPr>
            <a:lstStyle/>
            <a:p>
              <a:pPr algn="ctr" fontAlgn="auto">
                <a:spcBef>
                  <a:spcPts val="0"/>
                </a:spcBef>
                <a:spcAft>
                  <a:spcPts val="0"/>
                </a:spcAft>
              </a:pPr>
              <a:r>
                <a:rPr lang="en-US" altLang="ja-JP" sz="1200" dirty="0">
                  <a:solidFill>
                    <a:srgbClr val="0000FF"/>
                  </a:solidFill>
                  <a:latin typeface="Arial" pitchFamily="34" charset="0"/>
                  <a:ea typeface="ＭＳ Ｐゴシック"/>
                  <a:cs typeface="Arial" pitchFamily="34" charset="0"/>
                </a:rPr>
                <a:t>center</a:t>
              </a:r>
              <a:endParaRPr lang="ja-JP" altLang="en-US" sz="1200" dirty="0">
                <a:solidFill>
                  <a:srgbClr val="0000FF"/>
                </a:solidFill>
                <a:latin typeface="Arial" pitchFamily="34" charset="0"/>
                <a:ea typeface="ＭＳ Ｐゴシック"/>
                <a:cs typeface="Arial" pitchFamily="34" charset="0"/>
              </a:endParaRPr>
            </a:p>
          </p:txBody>
        </p:sp>
        <p:sp>
          <p:nvSpPr>
            <p:cNvPr id="35" name="テキスト ボックス 34"/>
            <p:cNvSpPr txBox="1"/>
            <p:nvPr/>
          </p:nvSpPr>
          <p:spPr>
            <a:xfrm>
              <a:off x="5652120" y="3284984"/>
              <a:ext cx="819708" cy="313894"/>
            </a:xfrm>
            <a:prstGeom prst="rect">
              <a:avLst/>
            </a:prstGeom>
            <a:noFill/>
          </p:spPr>
          <p:txBody>
            <a:bodyPr wrap="square" rtlCol="0">
              <a:spAutoFit/>
            </a:bodyPr>
            <a:lstStyle/>
            <a:p>
              <a:pPr algn="ctr" fontAlgn="auto">
                <a:spcBef>
                  <a:spcPts val="0"/>
                </a:spcBef>
                <a:spcAft>
                  <a:spcPts val="0"/>
                </a:spcAft>
              </a:pPr>
              <a:r>
                <a:rPr lang="en-US" altLang="ja-JP" sz="1200" dirty="0">
                  <a:solidFill>
                    <a:srgbClr val="0000FF"/>
                  </a:solidFill>
                  <a:latin typeface="Arial" pitchFamily="34" charset="0"/>
                  <a:ea typeface="ＭＳ Ｐゴシック"/>
                  <a:cs typeface="Arial" pitchFamily="34" charset="0"/>
                </a:rPr>
                <a:t>edge</a:t>
              </a:r>
              <a:endParaRPr lang="ja-JP" altLang="en-US" sz="1200" dirty="0">
                <a:solidFill>
                  <a:srgbClr val="0000FF"/>
                </a:solidFill>
                <a:latin typeface="Arial" pitchFamily="34" charset="0"/>
                <a:ea typeface="ＭＳ Ｐゴシック"/>
                <a:cs typeface="Arial" pitchFamily="34" charset="0"/>
              </a:endParaRPr>
            </a:p>
          </p:txBody>
        </p:sp>
      </p:grpSp>
      <p:grpSp>
        <p:nvGrpSpPr>
          <p:cNvPr id="2" name="グループ化 1"/>
          <p:cNvGrpSpPr/>
          <p:nvPr/>
        </p:nvGrpSpPr>
        <p:grpSpPr>
          <a:xfrm>
            <a:off x="3275856" y="4098590"/>
            <a:ext cx="2879515" cy="2542002"/>
            <a:chOff x="3275856" y="3882534"/>
            <a:chExt cx="3195972" cy="2880588"/>
          </a:xfrm>
        </p:grpSpPr>
        <p:grpSp>
          <p:nvGrpSpPr>
            <p:cNvPr id="9" name="グループ化 8"/>
            <p:cNvGrpSpPr/>
            <p:nvPr/>
          </p:nvGrpSpPr>
          <p:grpSpPr>
            <a:xfrm>
              <a:off x="3275856" y="3882534"/>
              <a:ext cx="2886075" cy="2880588"/>
              <a:chOff x="3275856" y="3738518"/>
              <a:chExt cx="2886075" cy="2880588"/>
            </a:xfrm>
          </p:grpSpPr>
          <p:grpSp>
            <p:nvGrpSpPr>
              <p:cNvPr id="5" name="グループ化 4"/>
              <p:cNvGrpSpPr/>
              <p:nvPr/>
            </p:nvGrpSpPr>
            <p:grpSpPr>
              <a:xfrm>
                <a:off x="3275856" y="3933056"/>
                <a:ext cx="2886075" cy="2686050"/>
                <a:chOff x="3131840" y="3839294"/>
                <a:chExt cx="2886075" cy="2686050"/>
              </a:xfrm>
            </p:grpSpPr>
            <p:pic>
              <p:nvPicPr>
                <p:cNvPr id="61445" name="Picture 5"/>
                <p:cNvPicPr>
                  <a:picLocks noChangeAspect="1" noChangeArrowheads="1"/>
                </p:cNvPicPr>
                <p:nvPr/>
              </p:nvPicPr>
              <p:blipFill>
                <a:blip r:embed="rId5" cstate="print"/>
                <a:srcRect/>
                <a:stretch>
                  <a:fillRect/>
                </a:stretch>
              </p:blipFill>
              <p:spPr bwMode="auto">
                <a:xfrm>
                  <a:off x="3131840" y="3839294"/>
                  <a:ext cx="2886075" cy="2686050"/>
                </a:xfrm>
                <a:prstGeom prst="rect">
                  <a:avLst/>
                </a:prstGeom>
                <a:noFill/>
                <a:ln w="9525">
                  <a:noFill/>
                  <a:miter lim="800000"/>
                  <a:headEnd/>
                  <a:tailEnd/>
                </a:ln>
              </p:spPr>
            </p:pic>
            <p:sp>
              <p:nvSpPr>
                <p:cNvPr id="26" name="テキスト ボックス 25"/>
                <p:cNvSpPr txBox="1"/>
                <p:nvPr/>
              </p:nvSpPr>
              <p:spPr>
                <a:xfrm>
                  <a:off x="3563888" y="4681162"/>
                  <a:ext cx="1944217" cy="348772"/>
                </a:xfrm>
                <a:prstGeom prst="rect">
                  <a:avLst/>
                </a:prstGeom>
                <a:noFill/>
              </p:spPr>
              <p:txBody>
                <a:bodyPr wrap="square" rtlCol="0">
                  <a:spAutoFit/>
                </a:bodyPr>
                <a:lstStyle/>
                <a:p>
                  <a:pPr algn="ctr" fontAlgn="auto">
                    <a:spcBef>
                      <a:spcPts val="0"/>
                    </a:spcBef>
                    <a:spcAft>
                      <a:spcPts val="0"/>
                    </a:spcAft>
                  </a:pPr>
                  <a:r>
                    <a:rPr lang="en-US" altLang="ja-JP" sz="1400" dirty="0">
                      <a:solidFill>
                        <a:srgbClr val="0000FF"/>
                      </a:solidFill>
                      <a:latin typeface="Arial" pitchFamily="34" charset="0"/>
                      <a:ea typeface="ＭＳ Ｐゴシック"/>
                      <a:cs typeface="Arial" pitchFamily="34" charset="0"/>
                    </a:rPr>
                    <a:t>-300 kA total</a:t>
                  </a:r>
                  <a:endParaRPr lang="ja-JP" altLang="en-US" sz="1400" dirty="0">
                    <a:solidFill>
                      <a:srgbClr val="0000FF"/>
                    </a:solidFill>
                    <a:latin typeface="Arial" pitchFamily="34" charset="0"/>
                    <a:ea typeface="ＭＳ Ｐゴシック"/>
                    <a:cs typeface="Arial" pitchFamily="34" charset="0"/>
                  </a:endParaRPr>
                </a:p>
              </p:txBody>
            </p:sp>
          </p:grpSp>
          <p:sp>
            <p:nvSpPr>
              <p:cNvPr id="33" name="テキスト ボックス 32"/>
              <p:cNvSpPr txBox="1"/>
              <p:nvPr/>
            </p:nvSpPr>
            <p:spPr>
              <a:xfrm>
                <a:off x="3923929" y="3738518"/>
                <a:ext cx="1944217" cy="348772"/>
              </a:xfrm>
              <a:prstGeom prst="rect">
                <a:avLst/>
              </a:prstGeom>
              <a:noFill/>
            </p:spPr>
            <p:txBody>
              <a:bodyPr wrap="square" rtlCol="0">
                <a:spAutoFit/>
              </a:bodyPr>
              <a:lstStyle/>
              <a:p>
                <a:pPr algn="ctr" fontAlgn="auto">
                  <a:spcBef>
                    <a:spcPts val="0"/>
                  </a:spcBef>
                  <a:spcAft>
                    <a:spcPts val="0"/>
                  </a:spcAft>
                </a:pPr>
                <a:r>
                  <a:rPr lang="en-US" altLang="ja-JP" sz="1400" dirty="0">
                    <a:solidFill>
                      <a:srgbClr val="FF0000"/>
                    </a:solidFill>
                    <a:latin typeface="Arial" pitchFamily="34" charset="0"/>
                    <a:ea typeface="ＭＳ Ｐゴシック"/>
                    <a:cs typeface="Arial" pitchFamily="34" charset="0"/>
                  </a:rPr>
                  <a:t>Core current</a:t>
                </a:r>
                <a:endParaRPr lang="ja-JP" altLang="en-US" sz="1400" dirty="0">
                  <a:solidFill>
                    <a:srgbClr val="FF0000"/>
                  </a:solidFill>
                  <a:latin typeface="Arial" pitchFamily="34" charset="0"/>
                  <a:ea typeface="ＭＳ Ｐゴシック"/>
                  <a:cs typeface="Arial" pitchFamily="34" charset="0"/>
                </a:endParaRPr>
              </a:p>
            </p:txBody>
          </p:sp>
        </p:grpSp>
        <p:sp>
          <p:nvSpPr>
            <p:cNvPr id="36" name="テキスト ボックス 35"/>
            <p:cNvSpPr txBox="1"/>
            <p:nvPr/>
          </p:nvSpPr>
          <p:spPr>
            <a:xfrm>
              <a:off x="3347864" y="6320353"/>
              <a:ext cx="819708" cy="313894"/>
            </a:xfrm>
            <a:prstGeom prst="rect">
              <a:avLst/>
            </a:prstGeom>
            <a:noFill/>
          </p:spPr>
          <p:txBody>
            <a:bodyPr wrap="square" rtlCol="0">
              <a:spAutoFit/>
            </a:bodyPr>
            <a:lstStyle/>
            <a:p>
              <a:pPr algn="ctr" fontAlgn="auto">
                <a:spcBef>
                  <a:spcPts val="0"/>
                </a:spcBef>
                <a:spcAft>
                  <a:spcPts val="0"/>
                </a:spcAft>
              </a:pPr>
              <a:r>
                <a:rPr lang="en-US" altLang="ja-JP" sz="1200" dirty="0">
                  <a:solidFill>
                    <a:srgbClr val="0000FF"/>
                  </a:solidFill>
                  <a:latin typeface="Arial" pitchFamily="34" charset="0"/>
                  <a:ea typeface="ＭＳ Ｐゴシック"/>
                  <a:cs typeface="Arial" pitchFamily="34" charset="0"/>
                </a:rPr>
                <a:t>center</a:t>
              </a:r>
              <a:endParaRPr lang="ja-JP" altLang="en-US" sz="1200" dirty="0">
                <a:solidFill>
                  <a:srgbClr val="0000FF"/>
                </a:solidFill>
                <a:latin typeface="Arial" pitchFamily="34" charset="0"/>
                <a:ea typeface="ＭＳ Ｐゴシック"/>
                <a:cs typeface="Arial" pitchFamily="34" charset="0"/>
              </a:endParaRPr>
            </a:p>
          </p:txBody>
        </p:sp>
        <p:sp>
          <p:nvSpPr>
            <p:cNvPr id="37" name="テキスト ボックス 36"/>
            <p:cNvSpPr txBox="1"/>
            <p:nvPr/>
          </p:nvSpPr>
          <p:spPr>
            <a:xfrm>
              <a:off x="5652120" y="6309320"/>
              <a:ext cx="819708" cy="313894"/>
            </a:xfrm>
            <a:prstGeom prst="rect">
              <a:avLst/>
            </a:prstGeom>
            <a:noFill/>
          </p:spPr>
          <p:txBody>
            <a:bodyPr wrap="square" rtlCol="0">
              <a:spAutoFit/>
            </a:bodyPr>
            <a:lstStyle/>
            <a:p>
              <a:pPr algn="ctr" fontAlgn="auto">
                <a:spcBef>
                  <a:spcPts val="0"/>
                </a:spcBef>
                <a:spcAft>
                  <a:spcPts val="0"/>
                </a:spcAft>
              </a:pPr>
              <a:r>
                <a:rPr lang="en-US" altLang="ja-JP" sz="1200" dirty="0">
                  <a:solidFill>
                    <a:srgbClr val="0000FF"/>
                  </a:solidFill>
                  <a:latin typeface="Arial" pitchFamily="34" charset="0"/>
                  <a:ea typeface="ＭＳ Ｐゴシック"/>
                  <a:cs typeface="Arial" pitchFamily="34" charset="0"/>
                </a:rPr>
                <a:t>edge</a:t>
              </a:r>
              <a:endParaRPr lang="ja-JP" altLang="en-US" sz="1200" dirty="0">
                <a:solidFill>
                  <a:srgbClr val="0000FF"/>
                </a:solidFill>
                <a:latin typeface="Arial" pitchFamily="34" charset="0"/>
                <a:ea typeface="ＭＳ Ｐゴシック"/>
                <a:cs typeface="Arial" pitchFamily="34" charset="0"/>
              </a:endParaRPr>
            </a:p>
          </p:txBody>
        </p:sp>
      </p:grpSp>
      <p:sp>
        <p:nvSpPr>
          <p:cNvPr id="53" name="正方形/長方形 52"/>
          <p:cNvSpPr/>
          <p:nvPr/>
        </p:nvSpPr>
        <p:spPr>
          <a:xfrm>
            <a:off x="889682" y="1077539"/>
            <a:ext cx="1810111" cy="400110"/>
          </a:xfrm>
          <a:prstGeom prst="rect">
            <a:avLst/>
          </a:prstGeom>
        </p:spPr>
        <p:txBody>
          <a:bodyPr wrap="none" lIns="91416" tIns="45709" rIns="91416" bIns="45709">
            <a:spAutoFit/>
          </a:bodyPr>
          <a:lstStyle/>
          <a:p>
            <a:r>
              <a:rPr lang="en-US" altLang="ja-JP" dirty="0">
                <a:solidFill>
                  <a:srgbClr val="0000FF"/>
                </a:solidFill>
                <a:latin typeface="Arial" pitchFamily="34" charset="0"/>
                <a:cs typeface="Arial" pitchFamily="34" charset="0"/>
              </a:rPr>
              <a:t>f</a:t>
            </a:r>
            <a:r>
              <a:rPr lang="en-US" altLang="ja-JP" dirty="0" smtClean="0">
                <a:solidFill>
                  <a:srgbClr val="0000FF"/>
                </a:solidFill>
                <a:latin typeface="Arial" pitchFamily="34" charset="0"/>
                <a:cs typeface="Arial" pitchFamily="34" charset="0"/>
              </a:rPr>
              <a:t>ull wave code</a:t>
            </a:r>
            <a:endParaRPr lang="ja-JP" altLang="en-US" baseline="-25000" dirty="0">
              <a:solidFill>
                <a:srgbClr val="0000FF"/>
              </a:solidFill>
              <a:latin typeface="Arial" pitchFamily="34" charset="0"/>
              <a:cs typeface="Arial" pitchFamily="34" charset="0"/>
            </a:endParaRPr>
          </a:p>
        </p:txBody>
      </p:sp>
      <p:sp>
        <p:nvSpPr>
          <p:cNvPr id="54" name="正方形/長方形 53"/>
          <p:cNvSpPr/>
          <p:nvPr/>
        </p:nvSpPr>
        <p:spPr>
          <a:xfrm>
            <a:off x="3491880" y="1084675"/>
            <a:ext cx="2451312" cy="400110"/>
          </a:xfrm>
          <a:prstGeom prst="rect">
            <a:avLst/>
          </a:prstGeom>
        </p:spPr>
        <p:txBody>
          <a:bodyPr wrap="none" lIns="91416" tIns="45709" rIns="91416" bIns="45709">
            <a:spAutoFit/>
          </a:bodyPr>
          <a:lstStyle/>
          <a:p>
            <a:r>
              <a:rPr lang="en-US" altLang="ja-JP" dirty="0" smtClean="0">
                <a:solidFill>
                  <a:srgbClr val="0000FF"/>
                </a:solidFill>
                <a:latin typeface="Arial" pitchFamily="34" charset="0"/>
                <a:cs typeface="Arial" pitchFamily="34" charset="0"/>
              </a:rPr>
              <a:t>Fokker-Planck code</a:t>
            </a:r>
            <a:endParaRPr lang="ja-JP" altLang="en-US" baseline="-25000" dirty="0">
              <a:solidFill>
                <a:srgbClr val="0000FF"/>
              </a:solidFill>
              <a:latin typeface="Arial" pitchFamily="34" charset="0"/>
              <a:cs typeface="Arial" pitchFamily="34" charset="0"/>
            </a:endParaRPr>
          </a:p>
        </p:txBody>
      </p:sp>
      <p:cxnSp>
        <p:nvCxnSpPr>
          <p:cNvPr id="6" name="直線矢印コネクタ 5"/>
          <p:cNvCxnSpPr/>
          <p:nvPr/>
        </p:nvCxnSpPr>
        <p:spPr>
          <a:xfrm>
            <a:off x="2837689" y="1284729"/>
            <a:ext cx="532251"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649855" y="923744"/>
            <a:ext cx="914033" cy="338554"/>
          </a:xfrm>
          <a:prstGeom prst="rect">
            <a:avLst/>
          </a:prstGeom>
        </p:spPr>
        <p:txBody>
          <a:bodyPr wrap="none" lIns="91416" tIns="45709" rIns="91416" bIns="45709">
            <a:spAutoFit/>
          </a:bodyPr>
          <a:lstStyle/>
          <a:p>
            <a:r>
              <a:rPr lang="en-US" altLang="ja-JP" sz="1600" dirty="0">
                <a:latin typeface="Arial" pitchFamily="34" charset="0"/>
                <a:cs typeface="Arial" pitchFamily="34" charset="0"/>
              </a:rPr>
              <a:t>iteration</a:t>
            </a:r>
            <a:endParaRPr lang="ja-JP" altLang="en-US" sz="1600" baseline="-25000" dirty="0">
              <a:latin typeface="Arial" pitchFamily="34" charset="0"/>
              <a:cs typeface="Arial" pitchFamily="34" charset="0"/>
            </a:endParaRPr>
          </a:p>
        </p:txBody>
      </p:sp>
      <p:sp>
        <p:nvSpPr>
          <p:cNvPr id="29" name="Line 7"/>
          <p:cNvSpPr>
            <a:spLocks noChangeShapeType="1"/>
          </p:cNvSpPr>
          <p:nvPr/>
        </p:nvSpPr>
        <p:spPr bwMode="auto">
          <a:xfrm flipV="1">
            <a:off x="457200" y="90805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416" tIns="45709" rIns="91416" bIns="45709" anchor="ctr"/>
          <a:lstStyle/>
          <a:p>
            <a:endParaRPr lang="ja-JP" altLang="en-US"/>
          </a:p>
        </p:txBody>
      </p:sp>
      <p:sp>
        <p:nvSpPr>
          <p:cNvPr id="30"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38</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39" name="Text Box 13"/>
          <p:cNvSpPr txBox="1">
            <a:spLocks noChangeAspect="1" noChangeArrowheads="1"/>
          </p:cNvSpPr>
          <p:nvPr/>
        </p:nvSpPr>
        <p:spPr bwMode="auto">
          <a:xfrm>
            <a:off x="6660237" y="5949280"/>
            <a:ext cx="2102755" cy="523220"/>
          </a:xfrm>
          <a:prstGeom prst="rect">
            <a:avLst/>
          </a:prstGeom>
          <a:noFill/>
          <a:ln w="9525">
            <a:noFill/>
            <a:miter lim="800000"/>
            <a:headEnd/>
            <a:tailEnd/>
          </a:ln>
        </p:spPr>
        <p:txBody>
          <a:bodyPr wrap="none" lIns="91416" tIns="45709" rIns="91416" bIns="45709">
            <a:spAutoFit/>
          </a:bodyPr>
          <a:lstStyle/>
          <a:p>
            <a:pPr eaLnBrk="0" hangingPunct="0"/>
            <a:r>
              <a:rPr lang="en-US" altLang="ja-JP" sz="1400" dirty="0">
                <a:solidFill>
                  <a:srgbClr val="000000"/>
                </a:solidFill>
                <a:latin typeface="Arial" panose="020B0604020202020204" pitchFamily="34" charset="0"/>
                <a:cs typeface="Arial" pitchFamily="34" charset="0"/>
              </a:rPr>
              <a:t>collaboration with</a:t>
            </a:r>
          </a:p>
          <a:p>
            <a:pPr eaLnBrk="0" hangingPunct="0"/>
            <a:r>
              <a:rPr lang="en-US" altLang="ja-JP" sz="1400" dirty="0" err="1">
                <a:solidFill>
                  <a:srgbClr val="000000"/>
                </a:solidFill>
                <a:latin typeface="Arial" panose="020B0604020202020204" pitchFamily="34" charset="0"/>
                <a:cs typeface="Arial" pitchFamily="34" charset="0"/>
              </a:rPr>
              <a:t>Bonoli</a:t>
            </a:r>
            <a:r>
              <a:rPr lang="en-US" altLang="ja-JP" sz="1400" dirty="0">
                <a:solidFill>
                  <a:srgbClr val="000000"/>
                </a:solidFill>
                <a:latin typeface="Arial" panose="020B0604020202020204" pitchFamily="34" charset="0"/>
                <a:cs typeface="Arial" pitchFamily="34" charset="0"/>
              </a:rPr>
              <a:t>, Wright (MIT, US)</a:t>
            </a:r>
          </a:p>
        </p:txBody>
      </p:sp>
      <p:sp>
        <p:nvSpPr>
          <p:cNvPr id="38" name="正方形/長方形 37"/>
          <p:cNvSpPr>
            <a:spLocks noChangeArrowheads="1"/>
          </p:cNvSpPr>
          <p:nvPr/>
        </p:nvSpPr>
        <p:spPr bwMode="auto">
          <a:xfrm>
            <a:off x="7450202" y="6475023"/>
            <a:ext cx="1340303"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err="1">
                <a:solidFill>
                  <a:srgbClr val="000000"/>
                </a:solidFill>
                <a:latin typeface="Arial" pitchFamily="34" charset="0"/>
                <a:cs typeface="Arial" pitchFamily="34" charset="0"/>
              </a:rPr>
              <a:t>Wakatsuki</a:t>
            </a:r>
            <a:endParaRPr lang="ja-JP" altLang="en-US" sz="16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18009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792088"/>
          </a:xfrm>
        </p:spPr>
        <p:txBody>
          <a:bodyPr>
            <a:normAutofit/>
          </a:bodyPr>
          <a:lstStyle/>
          <a:p>
            <a:r>
              <a:rPr lang="en-US" altLang="ja-JP" sz="2800" dirty="0">
                <a:solidFill>
                  <a:srgbClr val="FF0000"/>
                </a:solidFill>
                <a:latin typeface="Arial" panose="020B0604020202020204" pitchFamily="34" charset="0"/>
                <a:cs typeface="Arial" panose="020B0604020202020204" pitchFamily="34" charset="0"/>
              </a:rPr>
              <a:t>Orbit Loss is Important at Low </a:t>
            </a:r>
            <a:r>
              <a:rPr lang="en-US" altLang="ja-JP" sz="2800" dirty="0" err="1">
                <a:solidFill>
                  <a:srgbClr val="FF0000"/>
                </a:solidFill>
                <a:latin typeface="Arial" panose="020B0604020202020204" pitchFamily="34" charset="0"/>
                <a:cs typeface="Arial" panose="020B0604020202020204" pitchFamily="34" charset="0"/>
              </a:rPr>
              <a:t>I</a:t>
            </a:r>
            <a:r>
              <a:rPr lang="en-US" altLang="ja-JP" sz="2800" baseline="-25000" dirty="0" err="1">
                <a:solidFill>
                  <a:srgbClr val="FF0000"/>
                </a:solidFill>
                <a:latin typeface="Arial" panose="020B0604020202020204" pitchFamily="34" charset="0"/>
                <a:cs typeface="Arial" panose="020B0604020202020204" pitchFamily="34" charset="0"/>
              </a:rPr>
              <a:t>p</a:t>
            </a:r>
            <a:endParaRPr lang="ja-JP" altLang="en-US" sz="2800" dirty="0">
              <a:solidFill>
                <a:srgbClr val="FF0000"/>
              </a:solidFill>
              <a:latin typeface="Arial" panose="020B0604020202020204" pitchFamily="34" charset="0"/>
              <a:cs typeface="Arial" panose="020B0604020202020204" pitchFamily="34" charset="0"/>
            </a:endParaRPr>
          </a:p>
        </p:txBody>
      </p:sp>
      <p:sp>
        <p:nvSpPr>
          <p:cNvPr id="3" name="コンテンツ プレースホルダ 2"/>
          <p:cNvSpPr>
            <a:spLocks noGrp="1"/>
          </p:cNvSpPr>
          <p:nvPr>
            <p:ph idx="1"/>
          </p:nvPr>
        </p:nvSpPr>
        <p:spPr>
          <a:xfrm>
            <a:off x="518864" y="4725144"/>
            <a:ext cx="8013576" cy="1656184"/>
          </a:xfrm>
        </p:spPr>
        <p:txBody>
          <a:bodyPr>
            <a:normAutofit lnSpcReduction="10000"/>
          </a:bodyPr>
          <a:lstStyle/>
          <a:p>
            <a:r>
              <a:rPr lang="en-US" altLang="ja-JP" sz="2000" dirty="0">
                <a:solidFill>
                  <a:srgbClr val="0000FF"/>
                </a:solidFill>
                <a:latin typeface="Arial" panose="020B0604020202020204" pitchFamily="34" charset="0"/>
                <a:cs typeface="Arial" panose="020B0604020202020204" pitchFamily="34" charset="0"/>
              </a:rPr>
              <a:t>CQL3D Fokker-Planck code calculation shows that the orbit loss is the dominant loss for ρ </a:t>
            </a:r>
            <a:r>
              <a:rPr lang="en-US" altLang="ja-JP" sz="2000" dirty="0">
                <a:solidFill>
                  <a:srgbClr val="0000FF"/>
                </a:solidFill>
                <a:latin typeface="Arial" panose="020B0604020202020204" pitchFamily="34" charset="0"/>
                <a:cs typeface="Arial" panose="020B0604020202020204" pitchFamily="34" charset="0"/>
                <a:sym typeface="Symbol"/>
              </a:rPr>
              <a:t></a:t>
            </a:r>
            <a:r>
              <a:rPr lang="en-US" altLang="ja-JP" sz="2000" dirty="0">
                <a:solidFill>
                  <a:srgbClr val="0000FF"/>
                </a:solidFill>
                <a:latin typeface="Arial" panose="020B0604020202020204" pitchFamily="34" charset="0"/>
                <a:cs typeface="Arial" panose="020B0604020202020204" pitchFamily="34" charset="0"/>
              </a:rPr>
              <a:t> 0.2 at </a:t>
            </a:r>
            <a:r>
              <a:rPr lang="en-US" altLang="ja-JP" sz="2000" i="1" dirty="0" err="1">
                <a:solidFill>
                  <a:srgbClr val="0000FF"/>
                </a:solidFill>
                <a:latin typeface="Arial" panose="020B0604020202020204" pitchFamily="34" charset="0"/>
                <a:cs typeface="Arial" panose="020B0604020202020204" pitchFamily="34" charset="0"/>
              </a:rPr>
              <a:t>I</a:t>
            </a:r>
            <a:r>
              <a:rPr lang="en-US" altLang="ja-JP" sz="2000" baseline="-25000" dirty="0" err="1">
                <a:solidFill>
                  <a:srgbClr val="0000FF"/>
                </a:solidFill>
                <a:latin typeface="Arial" panose="020B0604020202020204" pitchFamily="34" charset="0"/>
                <a:cs typeface="Arial" panose="020B0604020202020204" pitchFamily="34" charset="0"/>
              </a:rPr>
              <a:t>p</a:t>
            </a:r>
            <a:r>
              <a:rPr lang="en-US" altLang="ja-JP" sz="2000" dirty="0">
                <a:solidFill>
                  <a:srgbClr val="0000FF"/>
                </a:solidFill>
                <a:latin typeface="Arial" panose="020B0604020202020204" pitchFamily="34" charset="0"/>
                <a:cs typeface="Arial" panose="020B0604020202020204" pitchFamily="34" charset="0"/>
              </a:rPr>
              <a:t> = 10kA. </a:t>
            </a:r>
          </a:p>
          <a:p>
            <a:r>
              <a:rPr lang="en-US" altLang="ja-JP" sz="2000" dirty="0">
                <a:solidFill>
                  <a:srgbClr val="FF0000"/>
                </a:solidFill>
                <a:latin typeface="Arial" panose="020B0604020202020204" pitchFamily="34" charset="0"/>
                <a:cs typeface="Arial" panose="020B0604020202020204" pitchFamily="34" charset="0"/>
              </a:rPr>
              <a:t>Orbit loss from the core is greatly reduced at </a:t>
            </a:r>
            <a:r>
              <a:rPr lang="en-US" altLang="ja-JP" sz="2000" i="1" dirty="0" err="1">
                <a:solidFill>
                  <a:srgbClr val="FF0000"/>
                </a:solidFill>
                <a:latin typeface="Arial" panose="020B0604020202020204" pitchFamily="34" charset="0"/>
                <a:cs typeface="Arial" panose="020B0604020202020204" pitchFamily="34" charset="0"/>
              </a:rPr>
              <a:t>I</a:t>
            </a:r>
            <a:r>
              <a:rPr lang="en-US" altLang="ja-JP" sz="2000" baseline="-25000" dirty="0" err="1">
                <a:solidFill>
                  <a:srgbClr val="FF0000"/>
                </a:solidFill>
                <a:latin typeface="Arial" panose="020B0604020202020204" pitchFamily="34" charset="0"/>
                <a:cs typeface="Arial" panose="020B0604020202020204" pitchFamily="34" charset="0"/>
              </a:rPr>
              <a:t>p</a:t>
            </a:r>
            <a:r>
              <a:rPr lang="en-US" altLang="ja-JP" sz="2000" dirty="0">
                <a:solidFill>
                  <a:srgbClr val="FF0000"/>
                </a:solidFill>
                <a:latin typeface="Arial" panose="020B0604020202020204" pitchFamily="34" charset="0"/>
                <a:cs typeface="Arial" panose="020B0604020202020204" pitchFamily="34" charset="0"/>
              </a:rPr>
              <a:t> = 50kA</a:t>
            </a:r>
            <a:r>
              <a:rPr lang="en-US" altLang="ja-JP" sz="2000" dirty="0" smtClean="0">
                <a:solidFill>
                  <a:srgbClr val="FF0000"/>
                </a:solidFill>
                <a:latin typeface="Arial" panose="020B0604020202020204" pitchFamily="34" charset="0"/>
                <a:cs typeface="Arial" panose="020B0604020202020204" pitchFamily="34" charset="0"/>
              </a:rPr>
              <a:t>.</a:t>
            </a:r>
          </a:p>
          <a:p>
            <a:pPr marL="0" indent="0">
              <a:buNone/>
            </a:pPr>
            <a:r>
              <a:rPr lang="en-US" altLang="ja-JP" sz="2000" dirty="0">
                <a:solidFill>
                  <a:srgbClr val="0000FF"/>
                </a:solidFill>
                <a:latin typeface="Arial" panose="020B0604020202020204" pitchFamily="34" charset="0"/>
                <a:cs typeface="Arial" panose="020B0604020202020204" pitchFamily="34" charset="0"/>
              </a:rPr>
              <a:t> </a:t>
            </a:r>
            <a:r>
              <a:rPr lang="en-US" altLang="ja-JP" sz="2000" dirty="0" smtClean="0">
                <a:solidFill>
                  <a:srgbClr val="0000FF"/>
                </a:solidFill>
                <a:latin typeface="Arial" panose="020B0604020202020204" pitchFamily="34" charset="0"/>
                <a:cs typeface="Arial" panose="020B0604020202020204" pitchFamily="34" charset="0"/>
              </a:rPr>
              <a:t>    This will require TF power supply upgrade (maintain </a:t>
            </a:r>
            <a:r>
              <a:rPr lang="en-US" altLang="ja-JP" sz="2000" i="1" dirty="0" err="1" smtClean="0">
                <a:solidFill>
                  <a:srgbClr val="0000FF"/>
                </a:solidFill>
                <a:latin typeface="Arial" panose="020B0604020202020204" pitchFamily="34" charset="0"/>
                <a:cs typeface="Arial" panose="020B0604020202020204" pitchFamily="34" charset="0"/>
              </a:rPr>
              <a:t>B</a:t>
            </a:r>
            <a:r>
              <a:rPr lang="en-US" altLang="ja-JP" sz="2000" baseline="-25000" dirty="0" err="1" smtClean="0">
                <a:solidFill>
                  <a:srgbClr val="0000FF"/>
                </a:solidFill>
                <a:latin typeface="Arial" panose="020B0604020202020204" pitchFamily="34" charset="0"/>
                <a:cs typeface="Arial" panose="020B0604020202020204" pitchFamily="34" charset="0"/>
              </a:rPr>
              <a:t>t</a:t>
            </a:r>
            <a:r>
              <a:rPr lang="en-US" altLang="ja-JP" sz="2000" baseline="-25000" dirty="0" smtClean="0">
                <a:solidFill>
                  <a:srgbClr val="0000FF"/>
                </a:solidFill>
                <a:latin typeface="Arial" panose="020B0604020202020204" pitchFamily="34" charset="0"/>
                <a:cs typeface="Arial" panose="020B0604020202020204" pitchFamily="34" charset="0"/>
              </a:rPr>
              <a:t> </a:t>
            </a:r>
            <a:r>
              <a:rPr lang="en-US" altLang="ja-JP" sz="2000" dirty="0" smtClean="0">
                <a:solidFill>
                  <a:srgbClr val="0000FF"/>
                </a:solidFill>
                <a:latin typeface="Arial" panose="020B0604020202020204" pitchFamily="34" charset="0"/>
                <a:cs typeface="Arial" panose="020B0604020202020204" pitchFamily="34" charset="0"/>
              </a:rPr>
              <a:t>= 0.3T for </a:t>
            </a:r>
          </a:p>
          <a:p>
            <a:pPr marL="0" indent="0">
              <a:buNone/>
            </a:pPr>
            <a:r>
              <a:rPr lang="en-US" altLang="ja-JP" sz="2000" dirty="0">
                <a:solidFill>
                  <a:srgbClr val="0000FF"/>
                </a:solidFill>
                <a:latin typeface="Arial" panose="020B0604020202020204" pitchFamily="34" charset="0"/>
                <a:cs typeface="Arial" panose="020B0604020202020204" pitchFamily="34" charset="0"/>
              </a:rPr>
              <a:t> </a:t>
            </a:r>
            <a:r>
              <a:rPr lang="en-US" altLang="ja-JP" sz="2000" dirty="0" smtClean="0">
                <a:solidFill>
                  <a:srgbClr val="0000FF"/>
                </a:solidFill>
                <a:latin typeface="Arial" panose="020B0604020202020204" pitchFamily="34" charset="0"/>
                <a:cs typeface="Arial" panose="020B0604020202020204" pitchFamily="34" charset="0"/>
              </a:rPr>
              <a:t>    &gt; 100ms) and density control (keep density low during </a:t>
            </a:r>
            <a:r>
              <a:rPr lang="en-US" altLang="ja-JP" sz="2000" i="1" dirty="0" err="1" smtClean="0">
                <a:solidFill>
                  <a:srgbClr val="0000FF"/>
                </a:solidFill>
                <a:latin typeface="Arial" panose="020B0604020202020204" pitchFamily="34" charset="0"/>
                <a:cs typeface="Arial" panose="020B0604020202020204" pitchFamily="34" charset="0"/>
              </a:rPr>
              <a:t>I</a:t>
            </a:r>
            <a:r>
              <a:rPr lang="en-US" altLang="ja-JP" sz="2000" baseline="-25000" dirty="0" err="1" smtClean="0">
                <a:solidFill>
                  <a:srgbClr val="0000FF"/>
                </a:solidFill>
                <a:latin typeface="Arial" panose="020B0604020202020204" pitchFamily="34" charset="0"/>
                <a:cs typeface="Arial" panose="020B0604020202020204" pitchFamily="34" charset="0"/>
              </a:rPr>
              <a:t>p</a:t>
            </a:r>
            <a:r>
              <a:rPr lang="en-US" altLang="ja-JP" sz="2000" dirty="0" smtClean="0">
                <a:solidFill>
                  <a:srgbClr val="0000FF"/>
                </a:solidFill>
                <a:latin typeface="Arial" panose="020B0604020202020204" pitchFamily="34" charset="0"/>
                <a:cs typeface="Arial" panose="020B0604020202020204" pitchFamily="34" charset="0"/>
              </a:rPr>
              <a:t> ramp-up).</a:t>
            </a:r>
            <a:endParaRPr lang="ja-JP" altLang="en-US" sz="2000" dirty="0">
              <a:solidFill>
                <a:srgbClr val="FF0000"/>
              </a:solidFill>
              <a:latin typeface="Arial" panose="020B0604020202020204" pitchFamily="34" charset="0"/>
              <a:cs typeface="Arial" panose="020B0604020202020204" pitchFamily="34" charset="0"/>
            </a:endParaRPr>
          </a:p>
        </p:txBody>
      </p:sp>
      <p:pic>
        <p:nvPicPr>
          <p:cNvPr id="4" name="Picture 6" descr="C:\Users\T.Wakatsuki\Documents\TORLH\ne18_10kA_03T\10kA_2.png"/>
          <p:cNvPicPr>
            <a:picLocks noChangeAspect="1" noChangeArrowheads="1"/>
          </p:cNvPicPr>
          <p:nvPr/>
        </p:nvPicPr>
        <p:blipFill>
          <a:blip r:embed="rId3" cstate="print"/>
          <a:srcRect/>
          <a:stretch>
            <a:fillRect/>
          </a:stretch>
        </p:blipFill>
        <p:spPr bwMode="auto">
          <a:xfrm>
            <a:off x="72009" y="1412785"/>
            <a:ext cx="4625997" cy="3302971"/>
          </a:xfrm>
          <a:prstGeom prst="rect">
            <a:avLst/>
          </a:prstGeom>
          <a:noFill/>
        </p:spPr>
      </p:pic>
      <p:pic>
        <p:nvPicPr>
          <p:cNvPr id="5" name="Picture 7" descr="C:\Users\T.Wakatsuki\Documents\TORLH\ne18_10kA_03T\50kA.png"/>
          <p:cNvPicPr>
            <a:picLocks noChangeAspect="1" noChangeArrowheads="1"/>
          </p:cNvPicPr>
          <p:nvPr/>
        </p:nvPicPr>
        <p:blipFill>
          <a:blip r:embed="rId4" cstate="print"/>
          <a:srcRect/>
          <a:stretch>
            <a:fillRect/>
          </a:stretch>
        </p:blipFill>
        <p:spPr bwMode="auto">
          <a:xfrm>
            <a:off x="4325330" y="1412777"/>
            <a:ext cx="4639158" cy="3312368"/>
          </a:xfrm>
          <a:prstGeom prst="rect">
            <a:avLst/>
          </a:prstGeom>
          <a:noFill/>
        </p:spPr>
      </p:pic>
      <p:sp>
        <p:nvSpPr>
          <p:cNvPr id="6" name="正方形/長方形 5"/>
          <p:cNvSpPr>
            <a:spLocks noChangeArrowheads="1"/>
          </p:cNvSpPr>
          <p:nvPr/>
        </p:nvSpPr>
        <p:spPr bwMode="auto">
          <a:xfrm>
            <a:off x="7450202" y="6475023"/>
            <a:ext cx="1340303"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err="1">
                <a:solidFill>
                  <a:srgbClr val="000000"/>
                </a:solidFill>
                <a:latin typeface="Arial" pitchFamily="34" charset="0"/>
                <a:cs typeface="Arial" pitchFamily="34" charset="0"/>
              </a:rPr>
              <a:t>Wakatsuki</a:t>
            </a:r>
            <a:endParaRPr lang="ja-JP" altLang="en-US" sz="1600" dirty="0">
              <a:solidFill>
                <a:srgbClr val="000000"/>
              </a:solidFill>
              <a:latin typeface="Arial" pitchFamily="34" charset="0"/>
              <a:cs typeface="Arial" pitchFamily="34" charset="0"/>
            </a:endParaRPr>
          </a:p>
        </p:txBody>
      </p:sp>
      <p:sp>
        <p:nvSpPr>
          <p:cNvPr id="7" name="Line 7"/>
          <p:cNvSpPr>
            <a:spLocks noChangeShapeType="1"/>
          </p:cNvSpPr>
          <p:nvPr/>
        </p:nvSpPr>
        <p:spPr bwMode="auto">
          <a:xfrm flipV="1">
            <a:off x="457200" y="112474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8"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39</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673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Motivation and Goal of Research</a:t>
            </a:r>
            <a:endParaRPr kumimoji="1" lang="ja-JP" altLang="en-US" dirty="0">
              <a:latin typeface="Arial" pitchFamily="34" charset="0"/>
              <a:cs typeface="Arial" pitchFamily="34" charset="0"/>
            </a:endParaRPr>
          </a:p>
        </p:txBody>
      </p:sp>
      <p:sp>
        <p:nvSpPr>
          <p:cNvPr id="3" name="コンテンツ プレースホルダ 2"/>
          <p:cNvSpPr>
            <a:spLocks noGrp="1"/>
          </p:cNvSpPr>
          <p:nvPr>
            <p:ph idx="1"/>
          </p:nvPr>
        </p:nvSpPr>
        <p:spPr>
          <a:xfrm>
            <a:off x="685800" y="980720"/>
            <a:ext cx="7918648" cy="936129"/>
          </a:xfrm>
        </p:spPr>
        <p:txBody>
          <a:bodyPr/>
          <a:lstStyle/>
          <a:p>
            <a:r>
              <a:rPr lang="en-US" altLang="ja-JP" dirty="0" smtClean="0">
                <a:cs typeface="Arial" panose="020B0604020202020204" pitchFamily="34" charset="0"/>
              </a:rPr>
              <a:t>Economically competitive </a:t>
            </a:r>
            <a:r>
              <a:rPr lang="en-US" altLang="ja-JP" dirty="0" err="1" smtClean="0">
                <a:cs typeface="Arial" panose="020B0604020202020204" pitchFamily="34" charset="0"/>
              </a:rPr>
              <a:t>tokamak</a:t>
            </a:r>
            <a:r>
              <a:rPr lang="en-US" altLang="ja-JP" dirty="0" smtClean="0">
                <a:cs typeface="Arial" panose="020B0604020202020204" pitchFamily="34" charset="0"/>
              </a:rPr>
              <a:t> reactor may be realized at low aspect ratio (A = R</a:t>
            </a:r>
            <a:r>
              <a:rPr lang="en-US" altLang="ja-JP" baseline="-25000" dirty="0" smtClean="0">
                <a:cs typeface="Arial" panose="020B0604020202020204" pitchFamily="34" charset="0"/>
              </a:rPr>
              <a:t>0</a:t>
            </a:r>
            <a:r>
              <a:rPr lang="en-US" altLang="ja-JP" dirty="0" smtClean="0">
                <a:cs typeface="Arial" panose="020B0604020202020204" pitchFamily="34" charset="0"/>
              </a:rPr>
              <a:t>/a) by eliminating the central solenoid (CS)</a:t>
            </a:r>
          </a:p>
        </p:txBody>
      </p:sp>
      <p:pic>
        <p:nvPicPr>
          <p:cNvPr id="4" name="Picture 9" descr="reactors.jpg                                                   00000016Internal HD                    B6DD737E:"/>
          <p:cNvPicPr>
            <a:picLocks noChangeAspect="1" noChangeArrowheads="1"/>
          </p:cNvPicPr>
          <p:nvPr/>
        </p:nvPicPr>
        <p:blipFill>
          <a:blip r:embed="rId2" cstate="print"/>
          <a:srcRect/>
          <a:stretch>
            <a:fillRect/>
          </a:stretch>
        </p:blipFill>
        <p:spPr bwMode="auto">
          <a:xfrm>
            <a:off x="827104" y="2170157"/>
            <a:ext cx="7602537" cy="4067175"/>
          </a:xfrm>
          <a:prstGeom prst="rect">
            <a:avLst/>
          </a:prstGeom>
          <a:noFill/>
          <a:ln w="9525">
            <a:noFill/>
            <a:miter lim="800000"/>
            <a:headEnd/>
            <a:tailEnd/>
          </a:ln>
        </p:spPr>
      </p:pic>
      <p:sp>
        <p:nvSpPr>
          <p:cNvPr id="6" name="正方形/長方形 5"/>
          <p:cNvSpPr>
            <a:spLocks noChangeArrowheads="1"/>
          </p:cNvSpPr>
          <p:nvPr/>
        </p:nvSpPr>
        <p:spPr bwMode="auto">
          <a:xfrm>
            <a:off x="899602" y="6475355"/>
            <a:ext cx="8099461" cy="338463"/>
          </a:xfrm>
          <a:prstGeom prst="rect">
            <a:avLst/>
          </a:prstGeom>
          <a:noFill/>
          <a:ln w="9525">
            <a:noFill/>
            <a:miter lim="800000"/>
            <a:headEnd/>
            <a:tailEnd/>
          </a:ln>
        </p:spPr>
        <p:txBody>
          <a:bodyPr wrap="none" lIns="91321" tIns="45664" rIns="91321" bIns="45664">
            <a:spAutoFit/>
          </a:bodyPr>
          <a:lstStyle/>
          <a:p>
            <a:pPr eaLnBrk="0" hangingPunct="0"/>
            <a:r>
              <a:rPr lang="en-US" altLang="ja-JP" sz="1600" dirty="0">
                <a:latin typeface="Arial" pitchFamily="34" charset="0"/>
                <a:cs typeface="Arial" pitchFamily="34" charset="0"/>
              </a:rPr>
              <a:t>S. </a:t>
            </a:r>
            <a:r>
              <a:rPr lang="en-US" altLang="ja-JP" sz="1600" dirty="0" err="1">
                <a:latin typeface="Arial" pitchFamily="34" charset="0"/>
                <a:cs typeface="Arial" pitchFamily="34" charset="0"/>
              </a:rPr>
              <a:t>Nishio</a:t>
            </a:r>
            <a:r>
              <a:rPr lang="en-US" altLang="ja-JP" sz="1600" dirty="0">
                <a:latin typeface="Arial" pitchFamily="34" charset="0"/>
                <a:cs typeface="Arial" pitchFamily="34" charset="0"/>
              </a:rPr>
              <a:t>, et al., in Proc. 20th IAEA Fusion Energy Conf., FT/P7-35 (</a:t>
            </a:r>
            <a:r>
              <a:rPr lang="en-US" altLang="ja-JP" sz="1600" dirty="0" err="1">
                <a:latin typeface="Arial" pitchFamily="34" charset="0"/>
                <a:cs typeface="Arial" pitchFamily="34" charset="0"/>
              </a:rPr>
              <a:t>Vilamoura</a:t>
            </a:r>
            <a:r>
              <a:rPr lang="en-US" altLang="ja-JP" sz="1600" dirty="0">
                <a:latin typeface="Arial" pitchFamily="34" charset="0"/>
                <a:cs typeface="Arial" pitchFamily="34" charset="0"/>
              </a:rPr>
              <a:t> , 2004). </a:t>
            </a:r>
            <a:endParaRPr lang="ja-JP" altLang="en-US" sz="1600" dirty="0">
              <a:latin typeface="Arial" pitchFamily="34" charset="0"/>
              <a:cs typeface="Arial" pitchFamily="34" charset="0"/>
            </a:endParaRPr>
          </a:p>
        </p:txBody>
      </p:sp>
      <p:sp>
        <p:nvSpPr>
          <p:cNvPr id="7" name="スライド番号プレースホルダー 4"/>
          <p:cNvSpPr>
            <a:spLocks noGrp="1"/>
          </p:cNvSpPr>
          <p:nvPr>
            <p:ph type="sldNum" sz="quarter" idx="12"/>
          </p:nvPr>
        </p:nvSpPr>
        <p:spPr>
          <a:xfrm>
            <a:off x="8748465" y="6520390"/>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5" name="正方形/長方形 4"/>
          <p:cNvSpPr/>
          <p:nvPr/>
        </p:nvSpPr>
        <p:spPr bwMode="auto">
          <a:xfrm>
            <a:off x="3745621" y="2635224"/>
            <a:ext cx="2592288" cy="3601244"/>
          </a:xfrm>
          <a:prstGeom prst="rect">
            <a:avLst/>
          </a:prstGeom>
          <a:solidFill>
            <a:schemeClr val="bg1"/>
          </a:solidFill>
          <a:ln w="9525" cap="flat" cmpd="sng" algn="ctr">
            <a:noFill/>
            <a:prstDash val="solid"/>
            <a:round/>
            <a:headEnd type="none" w="med" len="med"/>
            <a:tailEnd type="none" w="med" len="med"/>
          </a:ln>
          <a:effectLst/>
        </p:spPr>
        <p:txBody>
          <a:bodyPr vert="horz" wrap="square" lIns="91321" tIns="45664" rIns="91321" bIns="45664" numCol="1" rtlCol="0" anchor="t" anchorCtr="0" compatLnSpc="1">
            <a:prstTxWarp prst="textNoShape">
              <a:avLst/>
            </a:prstTxWarp>
          </a:bodyPr>
          <a:lstStyle/>
          <a:p>
            <a:pPr defTabSz="913267" eaLnBrk="0" hangingPunct="0"/>
            <a:endParaRPr lang="ja-JP" altLang="en-US">
              <a:latin typeface="Arial" panose="020B0604020202020204" pitchFamily="34" charset="0"/>
              <a:ea typeface="平成角ゴシック"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3677683" y="2396396"/>
                <a:ext cx="2914389" cy="464395"/>
              </a:xfrm>
              <a:prstGeom prst="rect">
                <a:avLst/>
              </a:prstGeom>
              <a:noFill/>
              <a:ln w="25400">
                <a:solidFill>
                  <a:schemeClr val="tx1"/>
                </a:solidFill>
              </a:ln>
            </p:spPr>
            <p:txBody>
              <a:bodyPr wrap="none" lIns="91321" tIns="45664" rIns="91321" bIns="45664"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lang="en-US" altLang="ja-JP" i="1">
                              <a:latin typeface="Cambria Math"/>
                            </a:rPr>
                            <m:t>𝑃</m:t>
                          </m:r>
                        </m:e>
                        <m:sub>
                          <m:r>
                            <m:rPr>
                              <m:nor/>
                            </m:rPr>
                            <a:rPr lang="en-US" altLang="ja-JP">
                              <a:latin typeface="Arial" panose="020B0604020202020204" pitchFamily="34" charset="0"/>
                              <a:cs typeface="Arial" panose="020B0604020202020204" pitchFamily="34" charset="0"/>
                            </a:rPr>
                            <m:t>fusion</m:t>
                          </m:r>
                        </m:sub>
                      </m:sSub>
                      <m:r>
                        <a:rPr kumimoji="1" lang="en-US" altLang="ja-JP" b="0" i="1" smtClean="0">
                          <a:latin typeface="Cambria Math"/>
                          <a:ea typeface="Cambria Math"/>
                        </a:rPr>
                        <m:t>∝</m:t>
                      </m:r>
                      <m:d>
                        <m:dPr>
                          <m:begChr m:val="⟨"/>
                          <m:endChr m:val="⟩"/>
                          <m:ctrlPr>
                            <a:rPr kumimoji="1" lang="en-US" altLang="ja-JP" b="0" i="1" smtClean="0">
                              <a:latin typeface="Cambria Math"/>
                              <a:ea typeface="Cambria Math"/>
                            </a:rPr>
                          </m:ctrlPr>
                        </m:dPr>
                        <m:e>
                          <m:sSup>
                            <m:sSupPr>
                              <m:ctrlPr>
                                <a:rPr kumimoji="1" lang="en-US" altLang="ja-JP" b="0" i="1" smtClean="0">
                                  <a:latin typeface="Cambria Math"/>
                                  <a:ea typeface="Cambria Math"/>
                                </a:rPr>
                              </m:ctrlPr>
                            </m:sSupPr>
                            <m:e>
                              <m:r>
                                <a:rPr kumimoji="1" lang="en-US" altLang="ja-JP" b="0" i="1" smtClean="0">
                                  <a:latin typeface="Cambria Math"/>
                                  <a:ea typeface="Cambria Math"/>
                                </a:rPr>
                                <m:t>𝑝</m:t>
                              </m:r>
                            </m:e>
                            <m:sup>
                              <m:r>
                                <a:rPr kumimoji="1" lang="en-US" altLang="ja-JP" b="0" i="1" smtClean="0">
                                  <a:latin typeface="Cambria Math"/>
                                  <a:ea typeface="Cambria Math"/>
                                </a:rPr>
                                <m:t>2</m:t>
                              </m:r>
                            </m:sup>
                          </m:sSup>
                        </m:e>
                      </m:d>
                      <m:r>
                        <a:rPr kumimoji="1" lang="en-US" altLang="ja-JP" b="0" i="1" smtClean="0">
                          <a:latin typeface="Cambria Math"/>
                          <a:ea typeface="Cambria Math"/>
                        </a:rPr>
                        <m:t>∝</m:t>
                      </m:r>
                      <m:sSup>
                        <m:sSupPr>
                          <m:ctrlPr>
                            <a:rPr kumimoji="1" lang="en-US" altLang="ja-JP" b="0" i="1" smtClean="0">
                              <a:latin typeface="Cambria Math"/>
                              <a:ea typeface="Cambria Math"/>
                            </a:rPr>
                          </m:ctrlPr>
                        </m:sSupPr>
                        <m:e>
                          <m:sSub>
                            <m:sSubPr>
                              <m:ctrlPr>
                                <a:rPr kumimoji="1" lang="en-US" altLang="ja-JP" b="0" i="1" smtClean="0">
                                  <a:latin typeface="Cambria Math"/>
                                  <a:ea typeface="Cambria Math"/>
                                </a:rPr>
                              </m:ctrlPr>
                            </m:sSubPr>
                            <m:e>
                              <m:r>
                                <a:rPr kumimoji="1" lang="ja-JP" altLang="en-US" b="0" i="1" smtClean="0">
                                  <a:latin typeface="Cambria Math"/>
                                  <a:ea typeface="Cambria Math"/>
                                </a:rPr>
                                <m:t>𝛽</m:t>
                              </m:r>
                            </m:e>
                            <m:sub>
                              <m:r>
                                <m:rPr>
                                  <m:nor/>
                                </m:rPr>
                                <a:rPr kumimoji="1" lang="en-US" altLang="ja-JP" b="0" i="0" smtClean="0">
                                  <a:latin typeface="Arial" panose="020B0604020202020204" pitchFamily="34" charset="0"/>
                                  <a:ea typeface="Cambria Math"/>
                                  <a:cs typeface="Arial" panose="020B0604020202020204" pitchFamily="34" charset="0"/>
                                </a:rPr>
                                <m:t>t</m:t>
                              </m:r>
                            </m:sub>
                          </m:sSub>
                        </m:e>
                        <m:sup>
                          <m:r>
                            <a:rPr kumimoji="1" lang="en-US" altLang="ja-JP" b="0" i="1" smtClean="0">
                              <a:latin typeface="Cambria Math"/>
                              <a:ea typeface="Cambria Math"/>
                            </a:rPr>
                            <m:t>2</m:t>
                          </m:r>
                        </m:sup>
                      </m:sSup>
                      <m:sSup>
                        <m:sSupPr>
                          <m:ctrlPr>
                            <a:rPr kumimoji="1" lang="en-US" altLang="ja-JP" b="0" i="1" smtClean="0">
                              <a:latin typeface="Cambria Math"/>
                              <a:ea typeface="Cambria Math"/>
                            </a:rPr>
                          </m:ctrlPr>
                        </m:sSupPr>
                        <m:e>
                          <m:sSub>
                            <m:sSubPr>
                              <m:ctrlPr>
                                <a:rPr kumimoji="1" lang="en-US" altLang="ja-JP" b="0" i="1" smtClean="0">
                                  <a:latin typeface="Cambria Math"/>
                                  <a:ea typeface="Cambria Math"/>
                                </a:rPr>
                              </m:ctrlPr>
                            </m:sSubPr>
                            <m:e>
                              <m:r>
                                <a:rPr kumimoji="1" lang="en-US" altLang="ja-JP" b="0" i="1" smtClean="0">
                                  <a:latin typeface="Cambria Math"/>
                                  <a:ea typeface="Cambria Math"/>
                                </a:rPr>
                                <m:t>𝐵</m:t>
                              </m:r>
                            </m:e>
                            <m:sub>
                              <m:r>
                                <m:rPr>
                                  <m:nor/>
                                </m:rPr>
                                <a:rPr kumimoji="1" lang="en-US" altLang="ja-JP" b="0" i="0" smtClean="0">
                                  <a:latin typeface="Arial" panose="020B0604020202020204" pitchFamily="34" charset="0"/>
                                  <a:ea typeface="Cambria Math"/>
                                  <a:cs typeface="Arial" panose="020B0604020202020204" pitchFamily="34" charset="0"/>
                                </a:rPr>
                                <m:t>t</m:t>
                              </m:r>
                            </m:sub>
                          </m:sSub>
                        </m:e>
                        <m:sup>
                          <m:r>
                            <a:rPr kumimoji="1" lang="en-US" altLang="ja-JP" b="0" i="1" smtClean="0">
                              <a:latin typeface="Cambria Math"/>
                              <a:ea typeface="Cambria Math"/>
                            </a:rPr>
                            <m:t>4</m:t>
                          </m:r>
                        </m:sup>
                      </m:sSup>
                    </m:oMath>
                  </m:oMathPara>
                </a14:m>
                <a:endParaRPr kumimoji="1" lang="ja-JP" altLang="en-US" dirty="0">
                  <a:latin typeface="Arial" panose="020B0604020202020204" pitchFamily="34" charset="0"/>
                  <a:cs typeface="Arial" panose="020B0604020202020204" pitchFamily="34" charset="0"/>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677678" y="2396281"/>
                <a:ext cx="2914389" cy="464395"/>
              </a:xfrm>
              <a:prstGeom prst="rect">
                <a:avLst/>
              </a:prstGeom>
              <a:blipFill rotWithShape="1">
                <a:blip r:embed="rId3"/>
                <a:stretch>
                  <a:fillRect b="-5000"/>
                </a:stretch>
              </a:blipFill>
              <a:ln w="25400">
                <a:solidFill>
                  <a:schemeClr val="tx1"/>
                </a:solidFill>
              </a:ln>
            </p:spPr>
            <p:txBody>
              <a:bodyPr/>
              <a:lstStyle/>
              <a:p>
                <a:r>
                  <a:rPr lang="ja-JP" altLang="en-US">
                    <a:noFill/>
                  </a:rPr>
                  <a:t> </a:t>
                </a:r>
              </a:p>
            </p:txBody>
          </p:sp>
        </mc:Fallback>
      </mc:AlternateContent>
      <p:sp>
        <p:nvSpPr>
          <p:cNvPr id="10" name="右矢印 9"/>
          <p:cNvSpPr/>
          <p:nvPr/>
        </p:nvSpPr>
        <p:spPr bwMode="auto">
          <a:xfrm>
            <a:off x="4351031" y="3644189"/>
            <a:ext cx="1408398" cy="938057"/>
          </a:xfrm>
          <a:prstGeom prst="rightArrow">
            <a:avLst>
              <a:gd name="adj1" fmla="val 51298"/>
              <a:gd name="adj2" fmla="val 62478"/>
            </a:avLst>
          </a:prstGeom>
          <a:solidFill>
            <a:srgbClr val="00FFFF"/>
          </a:solidFill>
          <a:ln w="28575" cap="flat" cmpd="sng" algn="ctr">
            <a:solidFill>
              <a:schemeClr val="accent2"/>
            </a:solidFill>
            <a:prstDash val="solid"/>
            <a:round/>
            <a:headEnd type="none" w="med" len="med"/>
            <a:tailEnd type="none" w="med" len="med"/>
          </a:ln>
          <a:effectLst/>
        </p:spPr>
        <p:txBody>
          <a:bodyPr vert="horz" wrap="square" lIns="91321" tIns="45664" rIns="91321" bIns="45664" numCol="1" rtlCol="0" anchor="t" anchorCtr="0" compatLnSpc="1">
            <a:prstTxWarp prst="textNoShape">
              <a:avLst/>
            </a:prstTxWarp>
          </a:bodyPr>
          <a:lstStyle/>
          <a:p>
            <a:pPr defTabSz="913267" eaLnBrk="0" hangingPunct="0"/>
            <a:endParaRPr lang="ja-JP" altLang="en-US">
              <a:latin typeface="Arial" panose="020B0604020202020204" pitchFamily="34" charset="0"/>
              <a:ea typeface="平成角ゴシック" charset="-128"/>
              <a:cs typeface="Arial" panose="020B0604020202020204" pitchFamily="34" charset="0"/>
            </a:endParaRPr>
          </a:p>
        </p:txBody>
      </p:sp>
      <p:sp>
        <p:nvSpPr>
          <p:cNvPr id="11" name="正方形/長方形 10"/>
          <p:cNvSpPr/>
          <p:nvPr/>
        </p:nvSpPr>
        <p:spPr>
          <a:xfrm>
            <a:off x="3995322" y="4666554"/>
            <a:ext cx="2381101" cy="707795"/>
          </a:xfrm>
          <a:prstGeom prst="rect">
            <a:avLst/>
          </a:prstGeom>
        </p:spPr>
        <p:txBody>
          <a:bodyPr wrap="none" lIns="91321" tIns="45664" rIns="91321" bIns="45664">
            <a:spAutoFit/>
          </a:bodyPr>
          <a:lstStyle/>
          <a:p>
            <a:pPr algn="ctr"/>
            <a:r>
              <a:rPr lang="en-US" altLang="ja-JP" dirty="0" smtClean="0">
                <a:solidFill>
                  <a:srgbClr val="0000FF"/>
                </a:solidFill>
                <a:latin typeface="Arial" panose="020B0604020202020204" pitchFamily="34" charset="0"/>
                <a:cs typeface="Arial" pitchFamily="34" charset="0"/>
              </a:rPr>
              <a:t>higher </a:t>
            </a:r>
            <a:r>
              <a:rPr lang="en-US" altLang="ja-JP" dirty="0" err="1" smtClean="0">
                <a:solidFill>
                  <a:srgbClr val="0000FF"/>
                </a:solidFill>
                <a:latin typeface="Arial" pitchFamily="34" charset="0"/>
                <a:cs typeface="Arial" pitchFamily="34" charset="0"/>
              </a:rPr>
              <a:t>B</a:t>
            </a:r>
            <a:r>
              <a:rPr lang="en-US" altLang="ja-JP" baseline="-25000" dirty="0" err="1" smtClean="0">
                <a:solidFill>
                  <a:srgbClr val="0000FF"/>
                </a:solidFill>
                <a:latin typeface="Arial" pitchFamily="34" charset="0"/>
                <a:cs typeface="Arial" pitchFamily="34" charset="0"/>
              </a:rPr>
              <a:t>t</a:t>
            </a:r>
            <a:endParaRPr lang="en-US" altLang="ja-JP" dirty="0" smtClean="0">
              <a:solidFill>
                <a:srgbClr val="0000FF"/>
              </a:solidFill>
              <a:latin typeface="Arial" pitchFamily="34" charset="0"/>
              <a:cs typeface="Arial" pitchFamily="34" charset="0"/>
            </a:endParaRPr>
          </a:p>
          <a:p>
            <a:pPr algn="ctr"/>
            <a:r>
              <a:rPr lang="en-US" altLang="ja-JP" dirty="0">
                <a:solidFill>
                  <a:srgbClr val="0000FF"/>
                </a:solidFill>
                <a:latin typeface="Arial" pitchFamily="34" charset="0"/>
                <a:cs typeface="Arial" pitchFamily="34" charset="0"/>
              </a:rPr>
              <a:t>l</a:t>
            </a:r>
            <a:r>
              <a:rPr lang="en-US" altLang="ja-JP" dirty="0" smtClean="0">
                <a:solidFill>
                  <a:srgbClr val="0000FF"/>
                </a:solidFill>
                <a:latin typeface="Arial" pitchFamily="34" charset="0"/>
                <a:cs typeface="Arial" pitchFamily="34" charset="0"/>
              </a:rPr>
              <a:t>ower A </a:t>
            </a:r>
            <a:r>
              <a:rPr lang="en-US" altLang="ja-JP" dirty="0" smtClean="0">
                <a:solidFill>
                  <a:srgbClr val="0000FF"/>
                </a:solidFill>
                <a:latin typeface="Arial" pitchFamily="34" charset="0"/>
                <a:cs typeface="Arial" pitchFamily="34" charset="0"/>
                <a:sym typeface="Symbol"/>
              </a:rPr>
              <a:t></a:t>
            </a:r>
            <a:r>
              <a:rPr lang="en-US" altLang="ja-JP" dirty="0" smtClean="0">
                <a:solidFill>
                  <a:srgbClr val="0000FF"/>
                </a:solidFill>
                <a:latin typeface="Arial" pitchFamily="34" charset="0"/>
                <a:cs typeface="Arial" pitchFamily="34" charset="0"/>
              </a:rPr>
              <a:t> higher </a:t>
            </a:r>
            <a:r>
              <a:rPr lang="en-US" altLang="ja-JP" dirty="0" err="1" smtClean="0">
                <a:solidFill>
                  <a:srgbClr val="0000FF"/>
                </a:solidFill>
                <a:latin typeface="Symbol" panose="05050102010706020507" pitchFamily="18" charset="2"/>
                <a:cs typeface="Arial" panose="020B0604020202020204" pitchFamily="34" charset="0"/>
              </a:rPr>
              <a:t>b</a:t>
            </a:r>
            <a:r>
              <a:rPr lang="en-US" altLang="ja-JP" baseline="-25000" dirty="0" err="1" smtClean="0">
                <a:solidFill>
                  <a:srgbClr val="0000FF"/>
                </a:solidFill>
                <a:latin typeface="Arial" pitchFamily="34" charset="0"/>
                <a:cs typeface="Arial" pitchFamily="34" charset="0"/>
              </a:rPr>
              <a:t>t</a:t>
            </a:r>
            <a:endParaRPr lang="en-US" altLang="ja-JP" dirty="0" smtClean="0">
              <a:solidFill>
                <a:srgbClr val="0000FF"/>
              </a:solidFill>
              <a:latin typeface="Arial" pitchFamily="34" charset="0"/>
              <a:cs typeface="Arial" pitchFamily="34" charset="0"/>
            </a:endParaRPr>
          </a:p>
        </p:txBody>
      </p:sp>
      <p:sp>
        <p:nvSpPr>
          <p:cNvPr id="12" name="正方形/長方形 11"/>
          <p:cNvSpPr/>
          <p:nvPr/>
        </p:nvSpPr>
        <p:spPr>
          <a:xfrm>
            <a:off x="4348078" y="3934167"/>
            <a:ext cx="897811" cy="400019"/>
          </a:xfrm>
          <a:prstGeom prst="rect">
            <a:avLst/>
          </a:prstGeom>
        </p:spPr>
        <p:txBody>
          <a:bodyPr wrap="none" lIns="91321" tIns="45664" rIns="91321" bIns="45664">
            <a:spAutoFit/>
          </a:bodyPr>
          <a:lstStyle/>
          <a:p>
            <a:pPr algn="ctr"/>
            <a:r>
              <a:rPr lang="en-US" altLang="ja-JP" dirty="0" smtClean="0">
                <a:solidFill>
                  <a:srgbClr val="FF0000"/>
                </a:solidFill>
                <a:latin typeface="Arial" panose="020B0604020202020204" pitchFamily="34" charset="0"/>
                <a:cs typeface="Arial" pitchFamily="34" charset="0"/>
              </a:rPr>
              <a:t>no CS</a:t>
            </a:r>
          </a:p>
        </p:txBody>
      </p:sp>
      <p:cxnSp>
        <p:nvCxnSpPr>
          <p:cNvPr id="14" name="直線矢印コネクタ 13"/>
          <p:cNvCxnSpPr/>
          <p:nvPr/>
        </p:nvCxnSpPr>
        <p:spPr bwMode="auto">
          <a:xfrm flipH="1">
            <a:off x="2195742" y="2206089"/>
            <a:ext cx="360040" cy="1456121"/>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6" name="正方形/長方形 15"/>
          <p:cNvSpPr/>
          <p:nvPr/>
        </p:nvSpPr>
        <p:spPr>
          <a:xfrm>
            <a:off x="2301675" y="1804755"/>
            <a:ext cx="541944" cy="400019"/>
          </a:xfrm>
          <a:prstGeom prst="rect">
            <a:avLst/>
          </a:prstGeom>
          <a:noFill/>
          <a:ln w="25400">
            <a:solidFill>
              <a:srgbClr val="FF0000"/>
            </a:solidFill>
          </a:ln>
        </p:spPr>
        <p:txBody>
          <a:bodyPr wrap="none" lIns="91321" tIns="45664" rIns="91321" bIns="45664">
            <a:spAutoFit/>
          </a:bodyPr>
          <a:lstStyle/>
          <a:p>
            <a:r>
              <a:rPr lang="en-US" altLang="ja-JP" dirty="0" smtClean="0">
                <a:solidFill>
                  <a:srgbClr val="FF0000"/>
                </a:solidFill>
                <a:latin typeface="Arial" pitchFamily="34" charset="0"/>
                <a:cs typeface="Arial" pitchFamily="34" charset="0"/>
              </a:rPr>
              <a:t>CS</a:t>
            </a:r>
            <a:endParaRPr lang="ja-JP" altLang="en-US" baseline="-25000" dirty="0">
              <a:solidFill>
                <a:srgbClr val="FF0000"/>
              </a:solidFill>
              <a:latin typeface="Arial" pitchFamily="34" charset="0"/>
              <a:cs typeface="Arial" pitchFamily="34" charset="0"/>
            </a:endParaRPr>
          </a:p>
        </p:txBody>
      </p:sp>
      <p:sp>
        <p:nvSpPr>
          <p:cNvPr id="6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1187637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685800" y="152400"/>
            <a:ext cx="7772400" cy="612304"/>
          </a:xfrm>
        </p:spPr>
        <p:txBody>
          <a:bodyPr/>
          <a:lstStyle/>
          <a:p>
            <a:r>
              <a:rPr lang="en-US" altLang="ja-JP" dirty="0" smtClean="0">
                <a:latin typeface="Arial" pitchFamily="34" charset="0"/>
                <a:cs typeface="Arial" pitchFamily="34" charset="0"/>
              </a:rPr>
              <a:t>TF Power </a:t>
            </a:r>
            <a:r>
              <a:rPr lang="en-US" altLang="ja-JP" dirty="0" smtClean="0">
                <a:latin typeface="Arial" pitchFamily="34" charset="0"/>
                <a:cs typeface="Arial" pitchFamily="34" charset="0"/>
              </a:rPr>
              <a:t>Supply Upgrade</a:t>
            </a:r>
            <a:endParaRPr lang="ja-JP" altLang="en-US" dirty="0" smtClean="0">
              <a:latin typeface="Arial" pitchFamily="34" charset="0"/>
              <a:cs typeface="Arial" pitchFamily="34" charset="0"/>
            </a:endParaRPr>
          </a:p>
        </p:txBody>
      </p:sp>
      <p:sp>
        <p:nvSpPr>
          <p:cNvPr id="3" name="コンテンツ プレースホルダ 2"/>
          <p:cNvSpPr>
            <a:spLocks noGrp="1"/>
          </p:cNvSpPr>
          <p:nvPr>
            <p:ph idx="1"/>
          </p:nvPr>
        </p:nvSpPr>
        <p:spPr>
          <a:xfrm>
            <a:off x="5652124" y="2636912"/>
            <a:ext cx="2952328" cy="2088232"/>
          </a:xfrm>
        </p:spPr>
        <p:txBody>
          <a:bodyPr/>
          <a:lstStyle/>
          <a:p>
            <a:pPr marL="0" indent="0">
              <a:buNone/>
              <a:tabLst>
                <a:tab pos="2687480" algn="l"/>
              </a:tabLst>
              <a:defRPr/>
            </a:pPr>
            <a:r>
              <a:rPr lang="en-US" dirty="0" smtClean="0">
                <a:cs typeface="Arial" panose="020B0604020202020204" pitchFamily="34" charset="0"/>
              </a:rPr>
              <a:t>In order to demonstrate ramp-up to higher </a:t>
            </a:r>
            <a:r>
              <a:rPr lang="en-US" altLang="ja-JP" i="1" dirty="0" err="1" smtClean="0">
                <a:cs typeface="Arial" panose="020B0604020202020204" pitchFamily="34" charset="0"/>
              </a:rPr>
              <a:t>I</a:t>
            </a:r>
            <a:r>
              <a:rPr lang="en-US" altLang="ja-JP" baseline="-25000" dirty="0" err="1" smtClean="0">
                <a:cs typeface="Arial" panose="020B0604020202020204" pitchFamily="34" charset="0"/>
              </a:rPr>
              <a:t>p</a:t>
            </a:r>
            <a:r>
              <a:rPr lang="en-US" dirty="0" smtClean="0">
                <a:cs typeface="Arial" panose="020B0604020202020204" pitchFamily="34" charset="0"/>
              </a:rPr>
              <a:t>, power supply upgrade is needed to sustain higher </a:t>
            </a:r>
            <a:r>
              <a:rPr lang="en-US" altLang="ja-JP" i="1" dirty="0" err="1" smtClean="0">
                <a:cs typeface="Arial" panose="020B0604020202020204" pitchFamily="34" charset="0"/>
              </a:rPr>
              <a:t>B</a:t>
            </a:r>
            <a:r>
              <a:rPr lang="en-US" altLang="ja-JP" baseline="-25000" dirty="0" err="1" smtClean="0">
                <a:cs typeface="Arial" panose="020B0604020202020204" pitchFamily="34" charset="0"/>
              </a:rPr>
              <a:t>t</a:t>
            </a:r>
            <a:r>
              <a:rPr lang="en-US" dirty="0" smtClean="0">
                <a:cs typeface="Arial" panose="020B0604020202020204" pitchFamily="34" charset="0"/>
              </a:rPr>
              <a:t> </a:t>
            </a:r>
            <a:r>
              <a:rPr lang="en-US" altLang="ja-JP" dirty="0">
                <a:cs typeface="Arial" panose="020B0604020202020204" pitchFamily="34" charset="0"/>
              </a:rPr>
              <a:t>(~ </a:t>
            </a:r>
            <a:r>
              <a:rPr lang="en-US" altLang="ja-JP" dirty="0" smtClean="0">
                <a:cs typeface="Arial" panose="020B0604020202020204" pitchFamily="34" charset="0"/>
              </a:rPr>
              <a:t>0.3 T) </a:t>
            </a:r>
            <a:r>
              <a:rPr lang="en-US" dirty="0" smtClean="0">
                <a:cs typeface="Arial" panose="020B0604020202020204" pitchFamily="34" charset="0"/>
              </a:rPr>
              <a:t>for longer duration (&gt; 0.1 s).</a:t>
            </a:r>
          </a:p>
          <a:p>
            <a:pPr marL="3653066" lvl="8" indent="0">
              <a:buNone/>
              <a:tabLst>
                <a:tab pos="2687480" algn="l"/>
              </a:tabLst>
              <a:defRPr/>
            </a:pPr>
            <a:endParaRPr lang="en-US" dirty="0" smtClean="0">
              <a:latin typeface="Arial" panose="020B0604020202020204" pitchFamily="34" charset="0"/>
              <a:cs typeface="Arial" panose="020B0604020202020204" pitchFamily="34" charset="0"/>
            </a:endParaRPr>
          </a:p>
        </p:txBody>
      </p:sp>
      <p:sp>
        <p:nvSpPr>
          <p:cNvPr id="4" name="スライド番号プレースホルダー 4"/>
          <p:cNvSpPr>
            <a:spLocks noGrp="1"/>
          </p:cNvSpPr>
          <p:nvPr>
            <p:ph type="sldNum" sz="quarter" idx="12"/>
          </p:nvPr>
        </p:nvSpPr>
        <p:spPr>
          <a:xfrm>
            <a:off x="8604448" y="6520390"/>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40</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5"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452" y="1127436"/>
            <a:ext cx="4633659" cy="5613932"/>
          </a:xfrm>
          <a:prstGeom prst="rect">
            <a:avLst/>
          </a:prstGeom>
        </p:spPr>
      </p:pic>
      <p:cxnSp>
        <p:nvCxnSpPr>
          <p:cNvPr id="7" name="直線コネクタ 6"/>
          <p:cNvCxnSpPr/>
          <p:nvPr/>
        </p:nvCxnSpPr>
        <p:spPr bwMode="auto">
          <a:xfrm>
            <a:off x="1421872" y="1055428"/>
            <a:ext cx="1697398" cy="0"/>
          </a:xfrm>
          <a:prstGeom prst="line">
            <a:avLst/>
          </a:prstGeom>
          <a:solidFill>
            <a:schemeClr val="accent1"/>
          </a:solidFill>
          <a:ln w="25400" cap="flat" cmpd="sng" algn="ctr">
            <a:solidFill>
              <a:srgbClr val="0000FF"/>
            </a:solidFill>
            <a:prstDash val="dash"/>
            <a:round/>
            <a:headEnd type="none" w="med" len="med"/>
            <a:tailEnd type="none" w="med" len="med"/>
          </a:ln>
          <a:effectLst/>
        </p:spPr>
      </p:cxnSp>
      <p:cxnSp>
        <p:nvCxnSpPr>
          <p:cNvPr id="9" name="直線コネクタ 8"/>
          <p:cNvCxnSpPr/>
          <p:nvPr/>
        </p:nvCxnSpPr>
        <p:spPr bwMode="auto">
          <a:xfrm>
            <a:off x="1421868" y="1055428"/>
            <a:ext cx="0" cy="288032"/>
          </a:xfrm>
          <a:prstGeom prst="line">
            <a:avLst/>
          </a:prstGeom>
          <a:solidFill>
            <a:schemeClr val="accent1"/>
          </a:solidFill>
          <a:ln w="25400" cap="flat" cmpd="sng" algn="ctr">
            <a:solidFill>
              <a:srgbClr val="0000FF"/>
            </a:solidFill>
            <a:prstDash val="dash"/>
            <a:round/>
            <a:headEnd type="none" w="med" len="med"/>
            <a:tailEnd type="none" w="med" len="med"/>
          </a:ln>
          <a:effectLst/>
        </p:spPr>
      </p:cxnSp>
      <p:cxnSp>
        <p:nvCxnSpPr>
          <p:cNvPr id="8" name="直線矢印コネクタ 7"/>
          <p:cNvCxnSpPr/>
          <p:nvPr/>
        </p:nvCxnSpPr>
        <p:spPr bwMode="auto">
          <a:xfrm flipV="1">
            <a:off x="2627784" y="1127436"/>
            <a:ext cx="0" cy="789396"/>
          </a:xfrm>
          <a:prstGeom prst="straightConnector1">
            <a:avLst/>
          </a:prstGeom>
          <a:solidFill>
            <a:schemeClr val="accent1"/>
          </a:solidFill>
          <a:ln w="25400" cap="flat" cmpd="sng" algn="ctr">
            <a:solidFill>
              <a:srgbClr val="0000FF"/>
            </a:solidFill>
            <a:prstDash val="solid"/>
            <a:round/>
            <a:headEnd type="none" w="med" len="med"/>
            <a:tailEnd type="arrow"/>
          </a:ln>
          <a:effectLst/>
        </p:spPr>
      </p:cxnSp>
      <p:sp>
        <p:nvSpPr>
          <p:cNvPr id="6" name="フリーフォーム 5"/>
          <p:cNvSpPr/>
          <p:nvPr/>
        </p:nvSpPr>
        <p:spPr bwMode="auto">
          <a:xfrm>
            <a:off x="4434682" y="116632"/>
            <a:ext cx="929411" cy="1330031"/>
          </a:xfrm>
          <a:custGeom>
            <a:avLst/>
            <a:gdLst>
              <a:gd name="connsiteX0" fmla="*/ 0 w 933181"/>
              <a:gd name="connsiteY0" fmla="*/ 681357 h 681357"/>
              <a:gd name="connsiteX1" fmla="*/ 354842 w 933181"/>
              <a:gd name="connsiteY1" fmla="*/ 299220 h 681357"/>
              <a:gd name="connsiteX2" fmla="*/ 873457 w 933181"/>
              <a:gd name="connsiteY2" fmla="*/ 26265 h 681357"/>
              <a:gd name="connsiteX3" fmla="*/ 900753 w 933181"/>
              <a:gd name="connsiteY3" fmla="*/ 26265 h 681357"/>
            </a:gdLst>
            <a:ahLst/>
            <a:cxnLst>
              <a:cxn ang="0">
                <a:pos x="connsiteX0" y="connsiteY0"/>
              </a:cxn>
              <a:cxn ang="0">
                <a:pos x="connsiteX1" y="connsiteY1"/>
              </a:cxn>
              <a:cxn ang="0">
                <a:pos x="connsiteX2" y="connsiteY2"/>
              </a:cxn>
              <a:cxn ang="0">
                <a:pos x="connsiteX3" y="connsiteY3"/>
              </a:cxn>
            </a:cxnLst>
            <a:rect l="l" t="t" r="r" b="b"/>
            <a:pathLst>
              <a:path w="933181" h="681357">
                <a:moveTo>
                  <a:pt x="0" y="681357"/>
                </a:moveTo>
                <a:cubicBezTo>
                  <a:pt x="104633" y="544879"/>
                  <a:pt x="209266" y="408402"/>
                  <a:pt x="354842" y="299220"/>
                </a:cubicBezTo>
                <a:cubicBezTo>
                  <a:pt x="500418" y="190038"/>
                  <a:pt x="782472" y="71757"/>
                  <a:pt x="873457" y="26265"/>
                </a:cubicBezTo>
                <a:cubicBezTo>
                  <a:pt x="964442" y="-19228"/>
                  <a:pt x="932597" y="3518"/>
                  <a:pt x="900753" y="26265"/>
                </a:cubicBezTo>
              </a:path>
            </a:pathLst>
          </a:custGeom>
          <a:noFill/>
          <a:ln w="25400" cap="flat" cmpd="sng" algn="ctr">
            <a:solidFill>
              <a:srgbClr val="0000FF"/>
            </a:solidFill>
            <a:prstDash val="dash"/>
            <a:round/>
            <a:headEnd type="none" w="med" len="med"/>
            <a:tailEnd type="none" w="med" len="med"/>
          </a:ln>
          <a:effectLst/>
        </p:spPr>
        <p:txBody>
          <a:bodyPr vert="horz" wrap="square" lIns="91416" tIns="45709" rIns="91416" bIns="45709" numCol="1" rtlCol="0" anchor="t" anchorCtr="0" compatLnSpc="1">
            <a:prstTxWarp prst="textNoShape">
              <a:avLst/>
            </a:prstTxWarp>
          </a:bodyPr>
          <a:lstStyle/>
          <a:p>
            <a:pPr defTabSz="914165" eaLnBrk="0" hangingPunct="0"/>
            <a:endParaRPr lang="ja-JP" altLang="en-US">
              <a:ea typeface="平成角ゴシック" charset="-128"/>
            </a:endParaRPr>
          </a:p>
        </p:txBody>
      </p:sp>
      <p:cxnSp>
        <p:nvCxnSpPr>
          <p:cNvPr id="13" name="直線矢印コネクタ 12"/>
          <p:cNvCxnSpPr/>
          <p:nvPr/>
        </p:nvCxnSpPr>
        <p:spPr bwMode="auto">
          <a:xfrm flipV="1">
            <a:off x="4860032" y="764709"/>
            <a:ext cx="0" cy="991169"/>
          </a:xfrm>
          <a:prstGeom prst="straightConnector1">
            <a:avLst/>
          </a:prstGeom>
          <a:solidFill>
            <a:schemeClr val="accent1"/>
          </a:solidFill>
          <a:ln w="25400" cap="flat" cmpd="sng" algn="ctr">
            <a:solidFill>
              <a:srgbClr val="0000FF"/>
            </a:solidFill>
            <a:prstDash val="solid"/>
            <a:round/>
            <a:headEnd type="none" w="med" len="med"/>
            <a:tailEnd type="arrow"/>
          </a:ln>
          <a:effectLst/>
        </p:spPr>
      </p:cxnSp>
      <p:sp>
        <p:nvSpPr>
          <p:cNvPr id="11" name="正方形/長方形 10"/>
          <p:cNvSpPr/>
          <p:nvPr/>
        </p:nvSpPr>
        <p:spPr>
          <a:xfrm>
            <a:off x="3707905" y="1444715"/>
            <a:ext cx="349776" cy="400110"/>
          </a:xfrm>
          <a:prstGeom prst="rect">
            <a:avLst/>
          </a:prstGeom>
        </p:spPr>
        <p:txBody>
          <a:bodyPr wrap="none" lIns="91416" tIns="45709" rIns="91416" bIns="45709">
            <a:spAutoFit/>
          </a:bodyPr>
          <a:lstStyle/>
          <a:p>
            <a:r>
              <a:rPr lang="en-US" altLang="ja-JP" i="1" dirty="0" err="1">
                <a:solidFill>
                  <a:srgbClr val="0000FF"/>
                </a:solidFill>
                <a:cs typeface="Arial" panose="020B0604020202020204" pitchFamily="34" charset="0"/>
              </a:rPr>
              <a:t>I</a:t>
            </a:r>
            <a:r>
              <a:rPr lang="en-US" altLang="ja-JP" baseline="-25000" dirty="0" err="1">
                <a:solidFill>
                  <a:srgbClr val="0000FF"/>
                </a:solidFill>
                <a:cs typeface="Arial" panose="020B0604020202020204" pitchFamily="34" charset="0"/>
              </a:rPr>
              <a:t>p</a:t>
            </a:r>
            <a:endParaRPr lang="ja-JP" altLang="en-US" dirty="0">
              <a:solidFill>
                <a:srgbClr val="0000FF"/>
              </a:solidFill>
            </a:endParaRPr>
          </a:p>
        </p:txBody>
      </p:sp>
      <p:sp>
        <p:nvSpPr>
          <p:cNvPr id="15" name="正方形/長方形 14"/>
          <p:cNvSpPr/>
          <p:nvPr/>
        </p:nvSpPr>
        <p:spPr>
          <a:xfrm>
            <a:off x="1403648" y="1444715"/>
            <a:ext cx="404278" cy="400110"/>
          </a:xfrm>
          <a:prstGeom prst="rect">
            <a:avLst/>
          </a:prstGeom>
        </p:spPr>
        <p:txBody>
          <a:bodyPr wrap="none" lIns="91416" tIns="45709" rIns="91416" bIns="45709">
            <a:spAutoFit/>
          </a:bodyPr>
          <a:lstStyle/>
          <a:p>
            <a:r>
              <a:rPr lang="en-US" altLang="ja-JP" i="1" dirty="0" err="1" smtClean="0">
                <a:solidFill>
                  <a:srgbClr val="0000FF"/>
                </a:solidFill>
                <a:cs typeface="Arial" panose="020B0604020202020204" pitchFamily="34" charset="0"/>
              </a:rPr>
              <a:t>B</a:t>
            </a:r>
            <a:r>
              <a:rPr lang="en-US" altLang="ja-JP" baseline="-25000" dirty="0" err="1" smtClean="0">
                <a:solidFill>
                  <a:srgbClr val="0000FF"/>
                </a:solidFill>
                <a:cs typeface="Arial" panose="020B0604020202020204" pitchFamily="34" charset="0"/>
              </a:rPr>
              <a:t>t</a:t>
            </a:r>
            <a:endParaRPr lang="ja-JP" altLang="en-US" dirty="0">
              <a:solidFill>
                <a:srgbClr val="0000FF"/>
              </a:solidFill>
            </a:endParaRPr>
          </a:p>
        </p:txBody>
      </p:sp>
      <p:sp>
        <p:nvSpPr>
          <p:cNvPr id="10" name="正方形/長方形 9"/>
          <p:cNvSpPr/>
          <p:nvPr/>
        </p:nvSpPr>
        <p:spPr>
          <a:xfrm>
            <a:off x="4860032" y="877075"/>
            <a:ext cx="327334" cy="400110"/>
          </a:xfrm>
          <a:prstGeom prst="rect">
            <a:avLst/>
          </a:prstGeom>
        </p:spPr>
        <p:txBody>
          <a:bodyPr wrap="none">
            <a:spAutoFit/>
          </a:bodyPr>
          <a:lstStyle/>
          <a:p>
            <a:r>
              <a:rPr lang="en-US" altLang="ja-JP" dirty="0" smtClean="0">
                <a:solidFill>
                  <a:srgbClr val="0000FF"/>
                </a:solidFill>
                <a:cs typeface="Arial" panose="020B0604020202020204" pitchFamily="34" charset="0"/>
              </a:rPr>
              <a:t>?</a:t>
            </a:r>
            <a:endParaRPr lang="ja-JP" altLang="en-US" dirty="0">
              <a:solidFill>
                <a:srgbClr val="0000FF"/>
              </a:solidFill>
            </a:endParaRPr>
          </a:p>
        </p:txBody>
      </p:sp>
    </p:spTree>
    <p:extLst>
      <p:ext uri="{BB962C8B-B14F-4D97-AF65-F5344CB8AC3E}">
        <p14:creationId xmlns:p14="http://schemas.microsoft.com/office/powerpoint/2010/main" val="3003145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812898" y="1505118"/>
            <a:ext cx="7719542" cy="1645142"/>
            <a:chOff x="812898" y="753100"/>
            <a:chExt cx="7719542" cy="1645142"/>
          </a:xfrm>
        </p:grpSpPr>
        <p:sp>
          <p:nvSpPr>
            <p:cNvPr id="47" name="テキスト ボックス 46"/>
            <p:cNvSpPr txBox="1"/>
            <p:nvPr/>
          </p:nvSpPr>
          <p:spPr>
            <a:xfrm>
              <a:off x="1218396" y="2028910"/>
              <a:ext cx="6737980" cy="369332"/>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sz="1800" dirty="0" smtClean="0">
                  <a:solidFill>
                    <a:srgbClr val="FF0000"/>
                  </a:solidFill>
                  <a:latin typeface="Arial" panose="020B0604020202020204" pitchFamily="34" charset="0"/>
                  <a:cs typeface="Arial" panose="020B0604020202020204" pitchFamily="34" charset="0"/>
                </a:rPr>
                <a:t>Top-launch </a:t>
              </a:r>
              <a:r>
                <a:rPr kumimoji="1" lang="en-US" altLang="ja-JP" sz="1800" dirty="0" smtClean="0">
                  <a:solidFill>
                    <a:srgbClr val="FF0000"/>
                  </a:solidFill>
                  <a:latin typeface="Arial" panose="020B0604020202020204" pitchFamily="34" charset="0"/>
                  <a:cs typeface="Arial" panose="020B0604020202020204" pitchFamily="34" charset="0"/>
                </a:rPr>
                <a:t>CCC antenna </a:t>
              </a:r>
              <a:r>
                <a:rPr kumimoji="1" lang="en-US" altLang="ja-JP" sz="1800" dirty="0" smtClean="0">
                  <a:solidFill>
                    <a:schemeClr val="bg2">
                      <a:lumMod val="25000"/>
                    </a:schemeClr>
                  </a:solidFill>
                  <a:latin typeface="Arial" panose="020B0604020202020204" pitchFamily="34" charset="0"/>
                  <a:cs typeface="Arial" panose="020B0604020202020204" pitchFamily="34" charset="0"/>
                </a:rPr>
                <a:t>is being developed jointly with  GA</a:t>
              </a:r>
              <a:endParaRPr kumimoji="1" lang="ja-JP" altLang="en-US" sz="1800" dirty="0">
                <a:solidFill>
                  <a:schemeClr val="bg2">
                    <a:lumMod val="25000"/>
                  </a:schemeClr>
                </a:solidFill>
                <a:latin typeface="Arial" panose="020B0604020202020204" pitchFamily="34" charset="0"/>
                <a:cs typeface="Arial" panose="020B0604020202020204" pitchFamily="34" charset="0"/>
              </a:endParaRPr>
            </a:p>
          </p:txBody>
        </p:sp>
        <p:grpSp>
          <p:nvGrpSpPr>
            <p:cNvPr id="22" name="グループ化 21"/>
            <p:cNvGrpSpPr/>
            <p:nvPr/>
          </p:nvGrpSpPr>
          <p:grpSpPr>
            <a:xfrm>
              <a:off x="812898" y="753100"/>
              <a:ext cx="7719542" cy="1235740"/>
              <a:chOff x="759940" y="1340768"/>
              <a:chExt cx="7719542" cy="1235740"/>
            </a:xfrm>
          </p:grpSpPr>
          <p:grpSp>
            <p:nvGrpSpPr>
              <p:cNvPr id="23" name="グループ化 22"/>
              <p:cNvGrpSpPr/>
              <p:nvPr/>
            </p:nvGrpSpPr>
            <p:grpSpPr>
              <a:xfrm>
                <a:off x="764004" y="1340768"/>
                <a:ext cx="7715476" cy="400110"/>
                <a:chOff x="96651" y="766444"/>
                <a:chExt cx="10202154" cy="583613"/>
              </a:xfrm>
            </p:grpSpPr>
            <p:grpSp>
              <p:nvGrpSpPr>
                <p:cNvPr id="49" name="グループ化 48"/>
                <p:cNvGrpSpPr/>
                <p:nvPr/>
              </p:nvGrpSpPr>
              <p:grpSpPr>
                <a:xfrm>
                  <a:off x="96651" y="789381"/>
                  <a:ext cx="10202154" cy="560676"/>
                  <a:chOff x="96651" y="789381"/>
                  <a:chExt cx="10202154" cy="560676"/>
                </a:xfrm>
              </p:grpSpPr>
              <p:sp>
                <p:nvSpPr>
                  <p:cNvPr id="51" name="正方形/長方形 50"/>
                  <p:cNvSpPr/>
                  <p:nvPr/>
                </p:nvSpPr>
                <p:spPr>
                  <a:xfrm>
                    <a:off x="606186" y="789382"/>
                    <a:ext cx="9692619" cy="560675"/>
                  </a:xfrm>
                  <a:prstGeom prst="rect">
                    <a:avLst/>
                  </a:prstGeom>
                  <a:solidFill>
                    <a:schemeClr val="bg2">
                      <a:lumMod val="2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smtClean="0">
                        <a:solidFill>
                          <a:schemeClr val="bg2">
                            <a:lumMod val="25000"/>
                          </a:schemeClr>
                        </a:solidFill>
                        <a:latin typeface="Arial" panose="020B0604020202020204" pitchFamily="34" charset="0"/>
                        <a:cs typeface="Arial" panose="020B0604020202020204" pitchFamily="34" charset="0"/>
                      </a:rPr>
                      <a:t>Accessible to the plasma core even at high density</a:t>
                    </a:r>
                    <a:endParaRPr lang="en-US" altLang="ja-JP" sz="1800" dirty="0">
                      <a:solidFill>
                        <a:schemeClr val="bg2">
                          <a:lumMod val="25000"/>
                        </a:schemeClr>
                      </a:solidFill>
                      <a:latin typeface="Arial" panose="020B0604020202020204" pitchFamily="34" charset="0"/>
                      <a:cs typeface="Arial" panose="020B0604020202020204" pitchFamily="34" charset="0"/>
                    </a:endParaRPr>
                  </a:p>
                </p:txBody>
              </p:sp>
              <p:sp>
                <p:nvSpPr>
                  <p:cNvPr id="52" name="正方形/長方形 51"/>
                  <p:cNvSpPr/>
                  <p:nvPr/>
                </p:nvSpPr>
                <p:spPr>
                  <a:xfrm>
                    <a:off x="96651" y="789381"/>
                    <a:ext cx="509537" cy="5606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b="1" dirty="0">
                        <a:latin typeface="Arial" panose="020B0604020202020204" pitchFamily="34" charset="0"/>
                        <a:cs typeface="Arial" panose="020B0604020202020204" pitchFamily="34" charset="0"/>
                      </a:rPr>
                      <a:t>1</a:t>
                    </a:r>
                    <a:endParaRPr kumimoji="1" lang="ja-JP" altLang="en-US" sz="1800" b="1" dirty="0">
                      <a:latin typeface="Arial" panose="020B0604020202020204" pitchFamily="34" charset="0"/>
                      <a:cs typeface="Arial" panose="020B0604020202020204" pitchFamily="34" charset="0"/>
                    </a:endParaRPr>
                  </a:p>
                </p:txBody>
              </p:sp>
            </p:grpSp>
            <p:sp>
              <p:nvSpPr>
                <p:cNvPr id="50" name="正方形/長方形 49"/>
                <p:cNvSpPr/>
                <p:nvPr/>
              </p:nvSpPr>
              <p:spPr>
                <a:xfrm>
                  <a:off x="755577" y="766444"/>
                  <a:ext cx="8064896" cy="538719"/>
                </a:xfrm>
                <a:prstGeom prst="rect">
                  <a:avLst/>
                </a:prstGeom>
                <a:noFill/>
              </p:spPr>
              <p:txBody>
                <a:bodyPr wrap="square">
                  <a:spAutoFit/>
                </a:bodyPr>
                <a:lstStyle/>
                <a:p>
                  <a:endParaRPr lang="en-US" altLang="ja-JP" sz="1800" dirty="0">
                    <a:solidFill>
                      <a:schemeClr val="bg2">
                        <a:lumMod val="25000"/>
                      </a:schemeClr>
                    </a:solidFill>
                    <a:latin typeface="Arial" panose="020B0604020202020204" pitchFamily="34" charset="0"/>
                    <a:cs typeface="Arial" panose="020B0604020202020204" pitchFamily="34" charset="0"/>
                  </a:endParaRPr>
                </a:p>
              </p:txBody>
            </p:sp>
          </p:grpSp>
          <p:grpSp>
            <p:nvGrpSpPr>
              <p:cNvPr id="25" name="グループ化 24"/>
              <p:cNvGrpSpPr/>
              <p:nvPr/>
            </p:nvGrpSpPr>
            <p:grpSpPr>
              <a:xfrm>
                <a:off x="759941" y="2176398"/>
                <a:ext cx="7719540" cy="400110"/>
                <a:chOff x="96651" y="766444"/>
                <a:chExt cx="10207527" cy="583613"/>
              </a:xfrm>
            </p:grpSpPr>
            <p:grpSp>
              <p:nvGrpSpPr>
                <p:cNvPr id="44" name="グループ化 43"/>
                <p:cNvGrpSpPr/>
                <p:nvPr/>
              </p:nvGrpSpPr>
              <p:grpSpPr>
                <a:xfrm>
                  <a:off x="96651" y="789379"/>
                  <a:ext cx="10207527" cy="560678"/>
                  <a:chOff x="96651" y="789379"/>
                  <a:chExt cx="10207527" cy="560678"/>
                </a:xfrm>
              </p:grpSpPr>
              <p:sp>
                <p:nvSpPr>
                  <p:cNvPr id="46" name="正方形/長方形 45"/>
                  <p:cNvSpPr/>
                  <p:nvPr/>
                </p:nvSpPr>
                <p:spPr>
                  <a:xfrm>
                    <a:off x="606186" y="789379"/>
                    <a:ext cx="9697992" cy="560678"/>
                  </a:xfrm>
                  <a:prstGeom prst="rect">
                    <a:avLst/>
                  </a:prstGeom>
                  <a:solidFill>
                    <a:schemeClr val="bg2">
                      <a:lumMod val="2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smtClean="0">
                        <a:solidFill>
                          <a:schemeClr val="bg2">
                            <a:lumMod val="25000"/>
                          </a:schemeClr>
                        </a:solidFill>
                        <a:latin typeface="Arial" panose="020B0604020202020204" pitchFamily="34" charset="0"/>
                        <a:cs typeface="Arial" panose="020B0604020202020204" pitchFamily="34" charset="0"/>
                      </a:rPr>
                      <a:t>Reduction of losses in the SOL (outside </a:t>
                    </a:r>
                    <a:r>
                      <a:rPr lang="en-US" altLang="ja-JP" sz="1800" dirty="0" smtClean="0">
                        <a:solidFill>
                          <a:schemeClr val="bg2">
                            <a:lumMod val="25000"/>
                          </a:schemeClr>
                        </a:solidFill>
                        <a:latin typeface="Arial" panose="020B0604020202020204" pitchFamily="34" charset="0"/>
                        <a:cs typeface="Arial" panose="020B0604020202020204" pitchFamily="34" charset="0"/>
                      </a:rPr>
                      <a:t>LCFS</a:t>
                    </a:r>
                    <a:r>
                      <a:rPr lang="en-US" altLang="ja-JP" sz="1800" dirty="0" smtClean="0">
                        <a:solidFill>
                          <a:schemeClr val="bg2">
                            <a:lumMod val="25000"/>
                          </a:schemeClr>
                        </a:solidFill>
                        <a:latin typeface="Arial" panose="020B0604020202020204" pitchFamily="34" charset="0"/>
                        <a:cs typeface="Arial" panose="020B0604020202020204" pitchFamily="34" charset="0"/>
                      </a:rPr>
                      <a:t>)</a:t>
                    </a:r>
                    <a:endParaRPr lang="en-US" altLang="ja-JP" sz="1800" dirty="0">
                      <a:solidFill>
                        <a:schemeClr val="bg2">
                          <a:lumMod val="25000"/>
                        </a:schemeClr>
                      </a:solidFill>
                      <a:latin typeface="Arial" panose="020B0604020202020204" pitchFamily="34" charset="0"/>
                      <a:cs typeface="Arial" panose="020B0604020202020204" pitchFamily="34" charset="0"/>
                    </a:endParaRPr>
                  </a:p>
                </p:txBody>
              </p:sp>
              <p:sp>
                <p:nvSpPr>
                  <p:cNvPr id="48" name="正方形/長方形 47"/>
                  <p:cNvSpPr/>
                  <p:nvPr/>
                </p:nvSpPr>
                <p:spPr>
                  <a:xfrm>
                    <a:off x="96651" y="789381"/>
                    <a:ext cx="509537" cy="5606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b="1" dirty="0">
                        <a:latin typeface="Arial" panose="020B0604020202020204" pitchFamily="34" charset="0"/>
                        <a:cs typeface="Arial" panose="020B0604020202020204" pitchFamily="34" charset="0"/>
                      </a:rPr>
                      <a:t>3</a:t>
                    </a:r>
                    <a:endParaRPr kumimoji="1" lang="ja-JP" altLang="en-US" sz="1800" b="1" dirty="0">
                      <a:latin typeface="Arial" panose="020B0604020202020204" pitchFamily="34" charset="0"/>
                      <a:cs typeface="Arial" panose="020B0604020202020204" pitchFamily="34" charset="0"/>
                    </a:endParaRPr>
                  </a:p>
                </p:txBody>
              </p:sp>
            </p:grpSp>
            <p:sp>
              <p:nvSpPr>
                <p:cNvPr id="45" name="正方形/長方形 44"/>
                <p:cNvSpPr/>
                <p:nvPr/>
              </p:nvSpPr>
              <p:spPr>
                <a:xfrm>
                  <a:off x="755577" y="766444"/>
                  <a:ext cx="8064895" cy="538719"/>
                </a:xfrm>
                <a:prstGeom prst="rect">
                  <a:avLst/>
                </a:prstGeom>
                <a:noFill/>
              </p:spPr>
              <p:txBody>
                <a:bodyPr wrap="square">
                  <a:spAutoFit/>
                </a:bodyPr>
                <a:lstStyle/>
                <a:p>
                  <a:endParaRPr lang="en-US" altLang="ja-JP" sz="1800" dirty="0">
                    <a:solidFill>
                      <a:schemeClr val="bg2">
                        <a:lumMod val="25000"/>
                      </a:schemeClr>
                    </a:solidFill>
                    <a:latin typeface="Arial" panose="020B0604020202020204" pitchFamily="34" charset="0"/>
                    <a:cs typeface="Arial" panose="020B0604020202020204" pitchFamily="34" charset="0"/>
                  </a:endParaRPr>
                </a:p>
              </p:txBody>
            </p:sp>
          </p:grpSp>
          <p:grpSp>
            <p:nvGrpSpPr>
              <p:cNvPr id="30" name="グループ化 29"/>
              <p:cNvGrpSpPr/>
              <p:nvPr/>
            </p:nvGrpSpPr>
            <p:grpSpPr>
              <a:xfrm>
                <a:off x="759940" y="1772816"/>
                <a:ext cx="7719542" cy="388531"/>
                <a:chOff x="96651" y="783332"/>
                <a:chExt cx="10207530" cy="566725"/>
              </a:xfrm>
            </p:grpSpPr>
            <p:sp>
              <p:nvSpPr>
                <p:cNvPr id="34" name="正方形/長方形 33"/>
                <p:cNvSpPr/>
                <p:nvPr/>
              </p:nvSpPr>
              <p:spPr>
                <a:xfrm>
                  <a:off x="606186" y="783332"/>
                  <a:ext cx="9697995" cy="566725"/>
                </a:xfrm>
                <a:prstGeom prst="rect">
                  <a:avLst/>
                </a:prstGeom>
                <a:solidFill>
                  <a:schemeClr val="bg2">
                    <a:lumMod val="2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smtClean="0">
                      <a:solidFill>
                        <a:schemeClr val="bg2">
                          <a:lumMod val="25000"/>
                        </a:schemeClr>
                      </a:solidFill>
                      <a:latin typeface="Arial" panose="020B0604020202020204" pitchFamily="34" charset="0"/>
                      <a:cs typeface="Arial" panose="020B0604020202020204" pitchFamily="34" charset="0"/>
                    </a:rPr>
                    <a:t>Absorption </a:t>
                  </a:r>
                  <a:r>
                    <a:rPr lang="en-US" altLang="ja-JP" sz="1800" dirty="0">
                      <a:solidFill>
                        <a:schemeClr val="bg2">
                          <a:lumMod val="25000"/>
                        </a:schemeClr>
                      </a:solidFill>
                      <a:latin typeface="Arial" panose="020B0604020202020204" pitchFamily="34" charset="0"/>
                      <a:cs typeface="Arial" panose="020B0604020202020204" pitchFamily="34" charset="0"/>
                    </a:rPr>
                    <a:t>(Landau </a:t>
                  </a:r>
                  <a:r>
                    <a:rPr lang="en-US" altLang="ja-JP" sz="1800" dirty="0" smtClean="0">
                      <a:solidFill>
                        <a:schemeClr val="bg2">
                          <a:lumMod val="25000"/>
                        </a:schemeClr>
                      </a:solidFill>
                      <a:latin typeface="Arial" panose="020B0604020202020204" pitchFamily="34" charset="0"/>
                      <a:cs typeface="Arial" panose="020B0604020202020204" pitchFamily="34" charset="0"/>
                    </a:rPr>
                    <a:t>damping) </a:t>
                  </a:r>
                  <a:r>
                    <a:rPr lang="en-US" altLang="ja-JP" sz="1800" dirty="0" smtClean="0">
                      <a:solidFill>
                        <a:schemeClr val="bg2">
                          <a:lumMod val="25000"/>
                        </a:schemeClr>
                      </a:solidFill>
                      <a:latin typeface="Arial" panose="020B0604020202020204" pitchFamily="34" charset="0"/>
                      <a:cs typeface="Arial" panose="020B0604020202020204" pitchFamily="34" charset="0"/>
                    </a:rPr>
                    <a:t>in </a:t>
                  </a:r>
                  <a:r>
                    <a:rPr lang="en-US" altLang="ja-JP" sz="1800" dirty="0" smtClean="0">
                      <a:solidFill>
                        <a:schemeClr val="bg2">
                          <a:lumMod val="25000"/>
                        </a:schemeClr>
                      </a:solidFill>
                      <a:latin typeface="Arial" panose="020B0604020202020204" pitchFamily="34" charset="0"/>
                      <a:cs typeface="Arial" panose="020B0604020202020204" pitchFamily="34" charset="0"/>
                    </a:rPr>
                    <a:t>the plasma </a:t>
                  </a:r>
                  <a:r>
                    <a:rPr lang="en-US" altLang="ja-JP" sz="1800" dirty="0" smtClean="0">
                      <a:solidFill>
                        <a:schemeClr val="bg2">
                          <a:lumMod val="25000"/>
                        </a:schemeClr>
                      </a:solidFill>
                      <a:latin typeface="Arial" panose="020B0604020202020204" pitchFamily="34" charset="0"/>
                      <a:cs typeface="Arial" panose="020B0604020202020204" pitchFamily="34" charset="0"/>
                    </a:rPr>
                    <a:t>core</a:t>
                  </a:r>
                  <a:endParaRPr lang="en-US" altLang="ja-JP" sz="1800" dirty="0">
                    <a:solidFill>
                      <a:schemeClr val="bg2">
                        <a:lumMod val="25000"/>
                      </a:schemeClr>
                    </a:solidFill>
                    <a:latin typeface="Arial" panose="020B0604020202020204" pitchFamily="34" charset="0"/>
                    <a:cs typeface="Arial" panose="020B0604020202020204" pitchFamily="34" charset="0"/>
                  </a:endParaRPr>
                </a:p>
              </p:txBody>
            </p:sp>
            <p:sp>
              <p:nvSpPr>
                <p:cNvPr id="43" name="正方形/長方形 42"/>
                <p:cNvSpPr/>
                <p:nvPr/>
              </p:nvSpPr>
              <p:spPr>
                <a:xfrm>
                  <a:off x="96651" y="789381"/>
                  <a:ext cx="509537" cy="56067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b="1" dirty="0" smtClean="0">
                      <a:latin typeface="Arial" panose="020B0604020202020204" pitchFamily="34" charset="0"/>
                      <a:cs typeface="Arial" panose="020B0604020202020204" pitchFamily="34" charset="0"/>
                    </a:rPr>
                    <a:t>2</a:t>
                  </a:r>
                  <a:endParaRPr kumimoji="1" lang="ja-JP" altLang="en-US" sz="1800" b="1" dirty="0">
                    <a:latin typeface="Arial" panose="020B0604020202020204" pitchFamily="34" charset="0"/>
                    <a:cs typeface="Arial" panose="020B0604020202020204" pitchFamily="34" charset="0"/>
                  </a:endParaRPr>
                </a:p>
              </p:txBody>
            </p:sp>
          </p:grpSp>
        </p:grpSp>
      </p:grpSp>
      <p:sp>
        <p:nvSpPr>
          <p:cNvPr id="53" name="テキスト ボックス 52"/>
          <p:cNvSpPr txBox="1"/>
          <p:nvPr/>
        </p:nvSpPr>
        <p:spPr>
          <a:xfrm>
            <a:off x="755576" y="1115452"/>
            <a:ext cx="7920880" cy="369332"/>
          </a:xfrm>
          <a:prstGeom prst="rect">
            <a:avLst/>
          </a:prstGeom>
          <a:noFill/>
        </p:spPr>
        <p:txBody>
          <a:bodyPr wrap="square" rtlCol="0">
            <a:spAutoFit/>
          </a:bodyPr>
          <a:lstStyle/>
          <a:p>
            <a:r>
              <a:rPr lang="en-US" altLang="ja-JP" sz="1800" dirty="0" smtClean="0">
                <a:solidFill>
                  <a:schemeClr val="bg2">
                    <a:lumMod val="25000"/>
                  </a:schemeClr>
                </a:solidFill>
                <a:latin typeface="Arial" panose="020B0604020202020204" pitchFamily="34" charset="0"/>
                <a:cs typeface="Arial" panose="020B0604020202020204" pitchFamily="34" charset="0"/>
              </a:rPr>
              <a:t>3 </a:t>
            </a:r>
            <a:r>
              <a:rPr lang="en-US" altLang="ja-JP" sz="1800" dirty="0" smtClean="0">
                <a:solidFill>
                  <a:schemeClr val="bg2">
                    <a:lumMod val="25000"/>
                  </a:schemeClr>
                </a:solidFill>
                <a:latin typeface="Arial" panose="020B0604020202020204" pitchFamily="34" charset="0"/>
                <a:cs typeface="Arial" panose="020B0604020202020204" pitchFamily="34" charset="0"/>
              </a:rPr>
              <a:t>advantages of </a:t>
            </a:r>
            <a:r>
              <a:rPr lang="en-US" altLang="ja-JP" sz="1800" dirty="0" smtClean="0">
                <a:solidFill>
                  <a:schemeClr val="bg2">
                    <a:lumMod val="25000"/>
                  </a:schemeClr>
                </a:solidFill>
                <a:latin typeface="Arial" panose="020B0604020202020204" pitchFamily="34" charset="0"/>
                <a:cs typeface="Arial" panose="020B0604020202020204" pitchFamily="34" charset="0"/>
              </a:rPr>
              <a:t>top-launch </a:t>
            </a:r>
            <a:r>
              <a:rPr lang="en-US" altLang="ja-JP" sz="1800" dirty="0" smtClean="0">
                <a:solidFill>
                  <a:schemeClr val="bg2">
                    <a:lumMod val="25000"/>
                  </a:schemeClr>
                </a:solidFill>
                <a:latin typeface="Arial" panose="020B0604020202020204" pitchFamily="34" charset="0"/>
                <a:cs typeface="Arial" panose="020B0604020202020204" pitchFamily="34" charset="0"/>
              </a:rPr>
              <a:t>based on GENRAY analyses</a:t>
            </a:r>
          </a:p>
        </p:txBody>
      </p:sp>
      <p:grpSp>
        <p:nvGrpSpPr>
          <p:cNvPr id="9" name="グループ化 8"/>
          <p:cNvGrpSpPr/>
          <p:nvPr/>
        </p:nvGrpSpPr>
        <p:grpSpPr>
          <a:xfrm>
            <a:off x="251520" y="3212976"/>
            <a:ext cx="4358861" cy="3240360"/>
            <a:chOff x="4533619" y="3140968"/>
            <a:chExt cx="4358861" cy="3240360"/>
          </a:xfrm>
        </p:grpSpPr>
        <p:pic>
          <p:nvPicPr>
            <p:cNvPr id="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32"/>
            <a:stretch/>
          </p:blipFill>
          <p:spPr bwMode="auto">
            <a:xfrm>
              <a:off x="4533619" y="3506466"/>
              <a:ext cx="4358861" cy="287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直線矢印コネクタ 38"/>
            <p:cNvCxnSpPr/>
            <p:nvPr/>
          </p:nvCxnSpPr>
          <p:spPr>
            <a:xfrm>
              <a:off x="5559747" y="3579884"/>
              <a:ext cx="0" cy="199049"/>
            </a:xfrm>
            <a:prstGeom prst="straightConnector1">
              <a:avLst/>
            </a:prstGeom>
            <a:ln>
              <a:solidFill>
                <a:schemeClr val="bg2">
                  <a:lumMod val="10000"/>
                </a:schemeClr>
              </a:solidFill>
              <a:tailEnd type="arrow"/>
            </a:ln>
          </p:spPr>
          <p:style>
            <a:lnRef idx="1">
              <a:schemeClr val="dk1"/>
            </a:lnRef>
            <a:fillRef idx="0">
              <a:schemeClr val="dk1"/>
            </a:fillRef>
            <a:effectRef idx="0">
              <a:schemeClr val="dk1"/>
            </a:effectRef>
            <a:fontRef idx="minor">
              <a:schemeClr val="tx1"/>
            </a:fontRef>
          </p:style>
        </p:cxnSp>
        <p:sp>
          <p:nvSpPr>
            <p:cNvPr id="40" name="テキスト ボックス 39"/>
            <p:cNvSpPr txBox="1"/>
            <p:nvPr/>
          </p:nvSpPr>
          <p:spPr>
            <a:xfrm>
              <a:off x="5539901" y="3501291"/>
              <a:ext cx="1035372" cy="307777"/>
            </a:xfrm>
            <a:prstGeom prst="rect">
              <a:avLst/>
            </a:prstGeom>
            <a:noFill/>
          </p:spPr>
          <p:txBody>
            <a:bodyPr wrap="square" rtlCol="0">
              <a:spAutoFit/>
            </a:bodyPr>
            <a:lstStyle/>
            <a:p>
              <a:r>
                <a:rPr lang="en-US" altLang="ja-JP" sz="1400" dirty="0">
                  <a:solidFill>
                    <a:srgbClr val="0000FF"/>
                  </a:solidFill>
                  <a:latin typeface="Arial" panose="020B0604020202020204" pitchFamily="34" charset="0"/>
                  <a:cs typeface="Arial" panose="020B0604020202020204" pitchFamily="34" charset="0"/>
                </a:rPr>
                <a:t>t</a:t>
              </a:r>
              <a:r>
                <a:rPr kumimoji="1" lang="en-US" altLang="ja-JP" sz="1400" dirty="0" smtClean="0">
                  <a:solidFill>
                    <a:srgbClr val="0000FF"/>
                  </a:solidFill>
                  <a:latin typeface="Arial" panose="020B0604020202020204" pitchFamily="34" charset="0"/>
                  <a:cs typeface="Arial" panose="020B0604020202020204" pitchFamily="34" charset="0"/>
                </a:rPr>
                <a:t>op-launch</a:t>
              </a:r>
              <a:endParaRPr kumimoji="1" lang="ja-JP" altLang="en-US" sz="1400" dirty="0">
                <a:solidFill>
                  <a:srgbClr val="0000FF"/>
                </a:solidFill>
                <a:latin typeface="Arial" panose="020B0604020202020204" pitchFamily="34" charset="0"/>
                <a:cs typeface="Arial" panose="020B0604020202020204" pitchFamily="34" charset="0"/>
              </a:endParaRPr>
            </a:p>
          </p:txBody>
        </p:sp>
        <p:sp>
          <p:nvSpPr>
            <p:cNvPr id="41" name="テキスト ボックス 40"/>
            <p:cNvSpPr txBox="1"/>
            <p:nvPr/>
          </p:nvSpPr>
          <p:spPr>
            <a:xfrm rot="5400000">
              <a:off x="5903656" y="4511005"/>
              <a:ext cx="1704676" cy="307777"/>
            </a:xfrm>
            <a:prstGeom prst="rect">
              <a:avLst/>
            </a:prstGeom>
            <a:noFill/>
          </p:spPr>
          <p:txBody>
            <a:bodyPr wrap="square" rtlCol="0">
              <a:spAutoFit/>
            </a:bodyPr>
            <a:lstStyle/>
            <a:p>
              <a:r>
                <a:rPr lang="en-US" altLang="ja-JP" sz="1400" dirty="0" err="1" smtClean="0">
                  <a:solidFill>
                    <a:srgbClr val="0000FF"/>
                  </a:solidFill>
                  <a:latin typeface="Arial" panose="020B0604020202020204" pitchFamily="34" charset="0"/>
                  <a:cs typeface="Arial" panose="020B0604020202020204" pitchFamily="34" charset="0"/>
                </a:rPr>
                <a:t>midplane</a:t>
              </a:r>
              <a:r>
                <a:rPr lang="en-US" altLang="ja-JP" sz="1400" dirty="0" smtClean="0">
                  <a:solidFill>
                    <a:srgbClr val="0000FF"/>
                  </a:solidFill>
                  <a:latin typeface="Arial" panose="020B0604020202020204" pitchFamily="34" charset="0"/>
                  <a:cs typeface="Arial" panose="020B0604020202020204" pitchFamily="34" charset="0"/>
                </a:rPr>
                <a:t>-launch</a:t>
              </a:r>
              <a:endParaRPr kumimoji="1" lang="ja-JP" altLang="en-US" sz="1400" dirty="0">
                <a:solidFill>
                  <a:srgbClr val="0000FF"/>
                </a:solidFill>
                <a:latin typeface="Arial" panose="020B0604020202020204" pitchFamily="34" charset="0"/>
                <a:cs typeface="Arial" panose="020B0604020202020204" pitchFamily="34" charset="0"/>
              </a:endParaRPr>
            </a:p>
          </p:txBody>
        </p:sp>
        <p:cxnSp>
          <p:nvCxnSpPr>
            <p:cNvPr id="42" name="直線矢印コネクタ 41"/>
            <p:cNvCxnSpPr/>
            <p:nvPr/>
          </p:nvCxnSpPr>
          <p:spPr>
            <a:xfrm flipH="1">
              <a:off x="6362056" y="4569125"/>
              <a:ext cx="264655" cy="0"/>
            </a:xfrm>
            <a:prstGeom prst="straightConnector1">
              <a:avLst/>
            </a:prstGeom>
            <a:ln w="254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5790062" y="4096350"/>
              <a:ext cx="697627" cy="369332"/>
            </a:xfrm>
            <a:prstGeom prst="rect">
              <a:avLst/>
            </a:prstGeom>
            <a:noFill/>
          </p:spPr>
          <p:txBody>
            <a:bodyPr wrap="none" rtlCol="0">
              <a:spAutoFit/>
            </a:bodyPr>
            <a:lstStyle/>
            <a:p>
              <a:r>
                <a:rPr lang="en-US" altLang="ja-JP" sz="1800" dirty="0" smtClean="0">
                  <a:solidFill>
                    <a:srgbClr val="FF0000"/>
                  </a:solidFill>
                  <a:latin typeface="Arial" panose="020B0604020202020204" pitchFamily="34" charset="0"/>
                  <a:cs typeface="Arial" panose="020B0604020202020204" pitchFamily="34" charset="0"/>
                </a:rPr>
                <a:t>good</a:t>
              </a:r>
              <a:endParaRPr kumimoji="1" lang="ja-JP" altLang="en-US" sz="1800" dirty="0">
                <a:solidFill>
                  <a:srgbClr val="FF0000"/>
                </a:solidFill>
                <a:latin typeface="Arial" panose="020B0604020202020204" pitchFamily="34" charset="0"/>
                <a:cs typeface="Arial" panose="020B0604020202020204" pitchFamily="34" charset="0"/>
              </a:endParaRPr>
            </a:p>
          </p:txBody>
        </p:sp>
        <p:cxnSp>
          <p:nvCxnSpPr>
            <p:cNvPr id="31" name="直線矢印コネクタ 30"/>
            <p:cNvCxnSpPr/>
            <p:nvPr/>
          </p:nvCxnSpPr>
          <p:spPr>
            <a:xfrm flipH="1">
              <a:off x="8285807" y="3775606"/>
              <a:ext cx="136835" cy="112204"/>
            </a:xfrm>
            <a:prstGeom prst="straightConnector1">
              <a:avLst/>
            </a:prstGeom>
            <a:ln>
              <a:solidFill>
                <a:schemeClr val="bg2">
                  <a:lumMod val="10000"/>
                </a:schemeClr>
              </a:solidFill>
              <a:tailEnd type="arrow"/>
            </a:ln>
          </p:spPr>
          <p:style>
            <a:lnRef idx="1">
              <a:schemeClr val="dk1"/>
            </a:lnRef>
            <a:fillRef idx="0">
              <a:schemeClr val="dk1"/>
            </a:fillRef>
            <a:effectRef idx="0">
              <a:schemeClr val="dk1"/>
            </a:effectRef>
            <a:fontRef idx="minor">
              <a:schemeClr val="tx1"/>
            </a:fontRef>
          </p:style>
        </p:cxnSp>
        <p:sp>
          <p:nvSpPr>
            <p:cNvPr id="32" name="テキスト ボックス 31"/>
            <p:cNvSpPr txBox="1"/>
            <p:nvPr/>
          </p:nvSpPr>
          <p:spPr>
            <a:xfrm>
              <a:off x="8142910" y="3539892"/>
              <a:ext cx="643125" cy="307777"/>
            </a:xfrm>
            <a:prstGeom prst="rect">
              <a:avLst/>
            </a:prstGeom>
            <a:noFill/>
          </p:spPr>
          <p:txBody>
            <a:bodyPr wrap="none" rtlCol="0">
              <a:spAutoFit/>
            </a:bodyPr>
            <a:lstStyle/>
            <a:p>
              <a:pPr algn="ctr"/>
              <a:r>
                <a:rPr lang="en-US" altLang="ja-JP" sz="1400" dirty="0" smtClean="0">
                  <a:solidFill>
                    <a:schemeClr val="bg2">
                      <a:lumMod val="25000"/>
                    </a:schemeClr>
                  </a:solidFill>
                  <a:latin typeface="Arial" panose="020B0604020202020204" pitchFamily="34" charset="0"/>
                  <a:cs typeface="Arial" panose="020B0604020202020204" pitchFamily="34" charset="0"/>
                </a:rPr>
                <a:t>LCFS</a:t>
              </a:r>
              <a:endParaRPr kumimoji="1" lang="ja-JP" altLang="en-US" sz="1400" dirty="0">
                <a:solidFill>
                  <a:schemeClr val="bg2">
                    <a:lumMod val="25000"/>
                  </a:schemeClr>
                </a:solidFill>
                <a:latin typeface="Arial" panose="020B0604020202020204" pitchFamily="34" charset="0"/>
                <a:cs typeface="Arial" panose="020B0604020202020204" pitchFamily="34" charset="0"/>
              </a:endParaRPr>
            </a:p>
          </p:txBody>
        </p:sp>
        <p:sp>
          <p:nvSpPr>
            <p:cNvPr id="27" name="正方形/長方形 26"/>
            <p:cNvSpPr/>
            <p:nvPr/>
          </p:nvSpPr>
          <p:spPr>
            <a:xfrm>
              <a:off x="4928662" y="3140968"/>
              <a:ext cx="1536760" cy="369332"/>
            </a:xfrm>
            <a:prstGeom prst="rect">
              <a:avLst/>
            </a:prstGeom>
            <a:solidFill>
              <a:srgbClr val="2783C5">
                <a:alpha val="25000"/>
              </a:srgbClr>
            </a:solidFill>
          </p:spPr>
          <p:txBody>
            <a:bodyPr wrap="square">
              <a:spAutoFit/>
            </a:bodyPr>
            <a:lstStyle/>
            <a:p>
              <a:pPr lvl="0" algn="ctr"/>
              <a:r>
                <a:rPr lang="en-US" altLang="ja-JP" sz="1800" dirty="0">
                  <a:solidFill>
                    <a:schemeClr val="bg2">
                      <a:lumMod val="25000"/>
                    </a:schemeClr>
                  </a:solidFill>
                  <a:latin typeface="Arial" panose="020B0604020202020204" pitchFamily="34" charset="0"/>
                  <a:cs typeface="Arial" panose="020B0604020202020204" pitchFamily="34" charset="0"/>
                </a:rPr>
                <a:t>l</a:t>
              </a:r>
              <a:r>
                <a:rPr lang="en-US" altLang="ja-JP" sz="1800" dirty="0" smtClean="0">
                  <a:solidFill>
                    <a:schemeClr val="bg2">
                      <a:lumMod val="25000"/>
                    </a:schemeClr>
                  </a:solidFill>
                  <a:latin typeface="Arial" panose="020B0604020202020204" pitchFamily="34" charset="0"/>
                  <a:cs typeface="Arial" panose="020B0604020202020204" pitchFamily="34" charset="0"/>
                </a:rPr>
                <a:t>ow density</a:t>
              </a:r>
              <a:endParaRPr lang="ja-JP" altLang="ja-JP" sz="1800" dirty="0">
                <a:solidFill>
                  <a:schemeClr val="bg2">
                    <a:lumMod val="25000"/>
                  </a:schemeClr>
                </a:solidFill>
                <a:latin typeface="Arial" panose="020B0604020202020204" pitchFamily="34" charset="0"/>
                <a:cs typeface="Arial" panose="020B0604020202020204" pitchFamily="34" charset="0"/>
              </a:endParaRPr>
            </a:p>
          </p:txBody>
        </p:sp>
        <p:sp>
          <p:nvSpPr>
            <p:cNvPr id="29" name="正方形/長方形 28"/>
            <p:cNvSpPr/>
            <p:nvPr/>
          </p:nvSpPr>
          <p:spPr>
            <a:xfrm>
              <a:off x="7279538" y="3140968"/>
              <a:ext cx="1536760" cy="369332"/>
            </a:xfrm>
            <a:prstGeom prst="rect">
              <a:avLst/>
            </a:prstGeom>
            <a:solidFill>
              <a:srgbClr val="FFC000">
                <a:alpha val="75000"/>
              </a:srgbClr>
            </a:solidFill>
          </p:spPr>
          <p:txBody>
            <a:bodyPr wrap="square">
              <a:spAutoFit/>
            </a:bodyPr>
            <a:lstStyle/>
            <a:p>
              <a:pPr lvl="0" algn="ctr"/>
              <a:r>
                <a:rPr lang="en-US" altLang="ja-JP" sz="1800" dirty="0">
                  <a:solidFill>
                    <a:schemeClr val="bg2">
                      <a:lumMod val="25000"/>
                    </a:schemeClr>
                  </a:solidFill>
                  <a:latin typeface="Arial" panose="020B0604020202020204" pitchFamily="34" charset="0"/>
                  <a:cs typeface="Arial" panose="020B0604020202020204" pitchFamily="34" charset="0"/>
                </a:rPr>
                <a:t>h</a:t>
              </a:r>
              <a:r>
                <a:rPr lang="en-US" altLang="ja-JP" sz="1800" dirty="0" smtClean="0">
                  <a:solidFill>
                    <a:schemeClr val="bg2">
                      <a:lumMod val="25000"/>
                    </a:schemeClr>
                  </a:solidFill>
                  <a:latin typeface="Arial" panose="020B0604020202020204" pitchFamily="34" charset="0"/>
                  <a:cs typeface="Arial" panose="020B0604020202020204" pitchFamily="34" charset="0"/>
                </a:rPr>
                <a:t>igh density</a:t>
              </a:r>
              <a:endParaRPr lang="ja-JP" altLang="ja-JP" sz="1800" dirty="0">
                <a:solidFill>
                  <a:schemeClr val="bg2">
                    <a:lumMod val="25000"/>
                  </a:schemeClr>
                </a:solidFill>
                <a:latin typeface="Arial" panose="020B0604020202020204" pitchFamily="34" charset="0"/>
                <a:cs typeface="Arial" panose="020B0604020202020204" pitchFamily="34" charset="0"/>
              </a:endParaRPr>
            </a:p>
          </p:txBody>
        </p:sp>
      </p:grpSp>
      <p:sp>
        <p:nvSpPr>
          <p:cNvPr id="54" name="テキスト ボックス 53"/>
          <p:cNvSpPr txBox="1"/>
          <p:nvPr/>
        </p:nvSpPr>
        <p:spPr>
          <a:xfrm>
            <a:off x="611560" y="3933056"/>
            <a:ext cx="569387" cy="369332"/>
          </a:xfrm>
          <a:prstGeom prst="rect">
            <a:avLst/>
          </a:prstGeom>
          <a:noFill/>
        </p:spPr>
        <p:txBody>
          <a:bodyPr wrap="none" rtlCol="0">
            <a:spAutoFit/>
          </a:bodyPr>
          <a:lstStyle/>
          <a:p>
            <a:r>
              <a:rPr kumimoji="1" lang="en-US" altLang="ja-JP" sz="1800" dirty="0" smtClean="0">
                <a:solidFill>
                  <a:srgbClr val="0000FF"/>
                </a:solidFill>
                <a:latin typeface="Arial" panose="020B0604020202020204" pitchFamily="34" charset="0"/>
                <a:cs typeface="Arial" panose="020B0604020202020204" pitchFamily="34" charset="0"/>
              </a:rPr>
              <a:t>bad</a:t>
            </a:r>
            <a:endParaRPr kumimoji="1" lang="ja-JP" altLang="en-US" sz="1800" dirty="0">
              <a:solidFill>
                <a:srgbClr val="0000FF"/>
              </a:solidFill>
              <a:latin typeface="Arial" panose="020B0604020202020204" pitchFamily="34" charset="0"/>
              <a:cs typeface="Arial" panose="020B0604020202020204" pitchFamily="34" charset="0"/>
            </a:endParaRPr>
          </a:p>
        </p:txBody>
      </p:sp>
      <p:grpSp>
        <p:nvGrpSpPr>
          <p:cNvPr id="5" name="グループ化 4"/>
          <p:cNvGrpSpPr/>
          <p:nvPr/>
        </p:nvGrpSpPr>
        <p:grpSpPr>
          <a:xfrm>
            <a:off x="5220072" y="3254516"/>
            <a:ext cx="3194780" cy="2838780"/>
            <a:chOff x="5337658" y="3192724"/>
            <a:chExt cx="3194780" cy="2838780"/>
          </a:xfrm>
        </p:grpSpPr>
        <p:sp>
          <p:nvSpPr>
            <p:cNvPr id="33" name="正方形/長方形 32"/>
            <p:cNvSpPr/>
            <p:nvPr/>
          </p:nvSpPr>
          <p:spPr>
            <a:xfrm>
              <a:off x="5337658" y="3192724"/>
              <a:ext cx="3194779" cy="369332"/>
            </a:xfrm>
            <a:prstGeom prst="rect">
              <a:avLst/>
            </a:prstGeom>
            <a:solidFill>
              <a:schemeClr val="bg2">
                <a:lumMod val="50000"/>
                <a:alpha val="31000"/>
              </a:schemeClr>
            </a:solidFill>
          </p:spPr>
          <p:txBody>
            <a:bodyPr wrap="square">
              <a:spAutoFit/>
            </a:bodyPr>
            <a:lstStyle/>
            <a:p>
              <a:pPr algn="ctr"/>
              <a:r>
                <a:rPr lang="en-US" altLang="ja-JP" sz="1800" dirty="0" smtClean="0">
                  <a:solidFill>
                    <a:srgbClr val="FF0000"/>
                  </a:solidFill>
                  <a:latin typeface="Arial" panose="020B0604020202020204" pitchFamily="34" charset="0"/>
                  <a:cs typeface="Arial" panose="020B0604020202020204" pitchFamily="34" charset="0"/>
                </a:rPr>
                <a:t>top-launch CCC antenna</a:t>
              </a:r>
              <a:endParaRPr lang="en-US" altLang="ja-JP" sz="1800" dirty="0" smtClean="0">
                <a:solidFill>
                  <a:srgbClr val="FF0000"/>
                </a:solidFill>
                <a:latin typeface="Arial" panose="020B0604020202020204" pitchFamily="34" charset="0"/>
                <a:cs typeface="Arial" panose="020B0604020202020204" pitchFamily="34" charset="0"/>
              </a:endParaRPr>
            </a:p>
          </p:txBody>
        </p:sp>
        <p:pic>
          <p:nvPicPr>
            <p:cNvPr id="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659" y="3562055"/>
              <a:ext cx="3194779" cy="246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8" name="テキスト ボックス 57"/>
          <p:cNvSpPr txBox="1"/>
          <p:nvPr/>
        </p:nvSpPr>
        <p:spPr>
          <a:xfrm>
            <a:off x="1507963" y="188640"/>
            <a:ext cx="6088373" cy="523220"/>
          </a:xfrm>
          <a:prstGeom prst="rect">
            <a:avLst/>
          </a:prstGeom>
          <a:noFill/>
        </p:spPr>
        <p:txBody>
          <a:bodyPr wrap="square" rtlCol="0">
            <a:spAutoFit/>
          </a:bodyPr>
          <a:lstStyle/>
          <a:p>
            <a:pPr algn="ctr" fontAlgn="auto">
              <a:spcBef>
                <a:spcPts val="0"/>
              </a:spcBef>
              <a:spcAft>
                <a:spcPts val="0"/>
              </a:spcAft>
            </a:pPr>
            <a:r>
              <a:rPr lang="en-US" altLang="ja-JP" sz="2800" dirty="0" smtClean="0">
                <a:solidFill>
                  <a:srgbClr val="FF0000"/>
                </a:solidFill>
                <a:latin typeface="Arial" panose="020B0604020202020204" pitchFamily="34" charset="0"/>
                <a:ea typeface="ＭＳ Ｐゴシック"/>
                <a:cs typeface="Arial" panose="020B0604020202020204" pitchFamily="34" charset="0"/>
              </a:rPr>
              <a:t>Top-launch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CCC </a:t>
            </a:r>
            <a:r>
              <a:rPr lang="en-US" altLang="ja-JP" sz="2800" dirty="0" smtClean="0">
                <a:solidFill>
                  <a:srgbClr val="FF0000"/>
                </a:solidFill>
                <a:latin typeface="Arial" panose="020B0604020202020204" pitchFamily="34" charset="0"/>
                <a:ea typeface="ＭＳ Ｐゴシック"/>
                <a:cs typeface="Arial" panose="020B0604020202020204" pitchFamily="34" charset="0"/>
              </a:rPr>
              <a:t>Antenna</a:t>
            </a:r>
            <a:endParaRPr lang="en-US" altLang="ja-JP" sz="2800" dirty="0">
              <a:solidFill>
                <a:srgbClr val="FF0000"/>
              </a:solidFill>
              <a:latin typeface="Arial" panose="020B0604020202020204" pitchFamily="34" charset="0"/>
              <a:ea typeface="ＭＳ Ｐゴシック"/>
              <a:cs typeface="Arial" panose="020B0604020202020204" pitchFamily="34" charset="0"/>
            </a:endParaRPr>
          </a:p>
        </p:txBody>
      </p:sp>
      <p:sp>
        <p:nvSpPr>
          <p:cNvPr id="60"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55" name="テキスト ボックス 54"/>
          <p:cNvSpPr txBox="1"/>
          <p:nvPr/>
        </p:nvSpPr>
        <p:spPr>
          <a:xfrm>
            <a:off x="3912754" y="4149080"/>
            <a:ext cx="697627" cy="369332"/>
          </a:xfrm>
          <a:prstGeom prst="rect">
            <a:avLst/>
          </a:prstGeom>
          <a:noFill/>
        </p:spPr>
        <p:txBody>
          <a:bodyPr wrap="none" rtlCol="0">
            <a:spAutoFit/>
          </a:bodyPr>
          <a:lstStyle/>
          <a:p>
            <a:r>
              <a:rPr lang="en-US" altLang="ja-JP" sz="1800" dirty="0" smtClean="0">
                <a:solidFill>
                  <a:srgbClr val="FF0000"/>
                </a:solidFill>
                <a:latin typeface="Arial" panose="020B0604020202020204" pitchFamily="34" charset="0"/>
                <a:cs typeface="Arial" panose="020B0604020202020204" pitchFamily="34" charset="0"/>
              </a:rPr>
              <a:t>good</a:t>
            </a:r>
            <a:endParaRPr kumimoji="1" lang="ja-JP" altLang="en-US" sz="1800" dirty="0">
              <a:solidFill>
                <a:srgbClr val="FF0000"/>
              </a:solidFill>
              <a:latin typeface="Arial" panose="020B0604020202020204" pitchFamily="34" charset="0"/>
              <a:cs typeface="Arial" panose="020B0604020202020204" pitchFamily="34" charset="0"/>
            </a:endParaRPr>
          </a:p>
        </p:txBody>
      </p:sp>
      <p:sp>
        <p:nvSpPr>
          <p:cNvPr id="56" name="テキスト ボックス 55"/>
          <p:cNvSpPr txBox="1"/>
          <p:nvPr/>
        </p:nvSpPr>
        <p:spPr>
          <a:xfrm>
            <a:off x="3203848" y="5075892"/>
            <a:ext cx="569387" cy="369332"/>
          </a:xfrm>
          <a:prstGeom prst="rect">
            <a:avLst/>
          </a:prstGeom>
          <a:noFill/>
        </p:spPr>
        <p:txBody>
          <a:bodyPr wrap="none" rtlCol="0">
            <a:spAutoFit/>
          </a:bodyPr>
          <a:lstStyle/>
          <a:p>
            <a:r>
              <a:rPr kumimoji="1" lang="en-US" altLang="ja-JP" sz="1800" dirty="0" smtClean="0">
                <a:solidFill>
                  <a:srgbClr val="0000FF"/>
                </a:solidFill>
                <a:latin typeface="Arial" panose="020B0604020202020204" pitchFamily="34" charset="0"/>
                <a:cs typeface="Arial" panose="020B0604020202020204" pitchFamily="34" charset="0"/>
              </a:rPr>
              <a:t>bad</a:t>
            </a:r>
            <a:endParaRPr kumimoji="1" lang="ja-JP" altLang="en-US" sz="1800" dirty="0">
              <a:solidFill>
                <a:srgbClr val="0000FF"/>
              </a:solidFill>
              <a:latin typeface="Arial" panose="020B0604020202020204" pitchFamily="34" charset="0"/>
              <a:cs typeface="Arial" panose="020B0604020202020204" pitchFamily="34" charset="0"/>
            </a:endParaRPr>
          </a:p>
        </p:txBody>
      </p:sp>
      <p:cxnSp>
        <p:nvCxnSpPr>
          <p:cNvPr id="57" name="直線矢印コネクタ 56"/>
          <p:cNvCxnSpPr/>
          <p:nvPr/>
        </p:nvCxnSpPr>
        <p:spPr>
          <a:xfrm rot="-5400000" flipH="1">
            <a:off x="1145321" y="3728720"/>
            <a:ext cx="264655" cy="0"/>
          </a:xfrm>
          <a:prstGeom prst="straightConnector1">
            <a:avLst/>
          </a:prstGeom>
          <a:ln w="254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61"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41</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3790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solidFill>
                  <a:schemeClr val="bg1">
                    <a:lumMod val="75000"/>
                  </a:schemeClr>
                </a:solidFill>
                <a:cs typeface="Arial" panose="020B0604020202020204" pitchFamily="34" charset="0"/>
              </a:rPr>
              <a:t>Motivation / Objective</a:t>
            </a:r>
          </a:p>
          <a:p>
            <a:r>
              <a:rPr lang="en-US" altLang="ja-JP" dirty="0" smtClean="0">
                <a:solidFill>
                  <a:schemeClr val="bg1">
                    <a:lumMod val="75000"/>
                  </a:schemeClr>
                </a:solidFill>
                <a:cs typeface="Arial" panose="020B0604020202020204" pitchFamily="34" charset="0"/>
              </a:rPr>
              <a:t>4-WG array (grill) antenna experiments</a:t>
            </a:r>
          </a:p>
          <a:p>
            <a:pPr lvl="1"/>
            <a:r>
              <a:rPr lang="en-US" altLang="ja-JP" dirty="0">
                <a:solidFill>
                  <a:schemeClr val="bg1">
                    <a:lumMod val="75000"/>
                  </a:schemeClr>
                </a:solidFill>
                <a:cs typeface="Arial" panose="020B0604020202020204" pitchFamily="34" charset="0"/>
              </a:rPr>
              <a:t>n</a:t>
            </a:r>
            <a:r>
              <a:rPr lang="en-US" altLang="ja-JP" baseline="-25000" dirty="0" smtClean="0">
                <a:solidFill>
                  <a:schemeClr val="bg1">
                    <a:lumMod val="75000"/>
                  </a:schemeClr>
                </a:solidFill>
                <a:cs typeface="Arial" panose="020B0604020202020204" pitchFamily="34" charset="0"/>
              </a:rPr>
              <a:t>||</a:t>
            </a:r>
            <a:r>
              <a:rPr lang="en-US" altLang="ja-JP" dirty="0" smtClean="0">
                <a:solidFill>
                  <a:schemeClr val="bg1">
                    <a:lumMod val="75000"/>
                  </a:schemeClr>
                </a:solidFill>
                <a:cs typeface="Arial" panose="020B0604020202020204" pitchFamily="34" charset="0"/>
              </a:rPr>
              <a:t> dependence, polarization / wavenumber measurements</a:t>
            </a:r>
          </a:p>
          <a:p>
            <a:r>
              <a:rPr lang="en-US" altLang="ja-JP" dirty="0" err="1" smtClean="0">
                <a:solidFill>
                  <a:schemeClr val="bg1">
                    <a:lumMod val="75000"/>
                  </a:schemeClr>
                </a:solidFill>
                <a:cs typeface="Arial" panose="020B0604020202020204" pitchFamily="34" charset="0"/>
              </a:rPr>
              <a:t>Capacitively</a:t>
            </a:r>
            <a:r>
              <a:rPr lang="en-US" altLang="ja-JP" dirty="0" smtClean="0">
                <a:solidFill>
                  <a:schemeClr val="bg1">
                    <a:lumMod val="75000"/>
                  </a:schemeClr>
                </a:solidFill>
                <a:cs typeface="Arial" panose="020B0604020202020204" pitchFamily="34" charset="0"/>
              </a:rPr>
              <a:t>-coupled </a:t>
            </a:r>
            <a:r>
              <a:rPr lang="en-US" altLang="ja-JP" dirty="0" err="1" smtClean="0">
                <a:solidFill>
                  <a:schemeClr val="bg1">
                    <a:lumMod val="75000"/>
                  </a:schemeClr>
                </a:solidFill>
                <a:cs typeface="Arial" panose="020B0604020202020204" pitchFamily="34" charset="0"/>
              </a:rPr>
              <a:t>combline</a:t>
            </a:r>
            <a:r>
              <a:rPr lang="en-US" altLang="ja-JP" dirty="0" smtClean="0">
                <a:solidFill>
                  <a:schemeClr val="bg1">
                    <a:lumMod val="75000"/>
                  </a:schemeClr>
                </a:solidFill>
                <a:cs typeface="Arial" panose="020B0604020202020204" pitchFamily="34" charset="0"/>
              </a:rPr>
              <a:t> (CCC) antenna experiments</a:t>
            </a:r>
          </a:p>
          <a:p>
            <a:pPr lvl="1"/>
            <a:r>
              <a:rPr lang="en-US" altLang="ja-JP" dirty="0" smtClean="0">
                <a:solidFill>
                  <a:schemeClr val="bg1">
                    <a:lumMod val="75000"/>
                  </a:schemeClr>
                </a:solidFill>
                <a:cs typeface="Arial" panose="020B0604020202020204" pitchFamily="34" charset="0"/>
              </a:rPr>
              <a:t>improved </a:t>
            </a:r>
            <a:r>
              <a:rPr lang="en-US" altLang="ja-JP" dirty="0">
                <a:solidFill>
                  <a:schemeClr val="bg1">
                    <a:lumMod val="75000"/>
                  </a:schemeClr>
                </a:solidFill>
                <a:cs typeface="Arial" panose="020B0604020202020204" pitchFamily="34" charset="0"/>
              </a:rPr>
              <a:t>n</a:t>
            </a:r>
            <a:r>
              <a:rPr lang="en-US" altLang="ja-JP" baseline="-25000" dirty="0">
                <a:solidFill>
                  <a:schemeClr val="bg1">
                    <a:lumMod val="75000"/>
                  </a:schemeClr>
                </a:solidFill>
                <a:cs typeface="Arial" panose="020B0604020202020204" pitchFamily="34" charset="0"/>
              </a:rPr>
              <a:t>||</a:t>
            </a:r>
            <a:r>
              <a:rPr lang="en-US" altLang="ja-JP" dirty="0">
                <a:solidFill>
                  <a:schemeClr val="bg1">
                    <a:lumMod val="75000"/>
                  </a:schemeClr>
                </a:solidFill>
                <a:cs typeface="Arial" panose="020B0604020202020204" pitchFamily="34" charset="0"/>
              </a:rPr>
              <a:t> </a:t>
            </a:r>
            <a:r>
              <a:rPr lang="en-US" altLang="ja-JP" dirty="0" smtClean="0">
                <a:solidFill>
                  <a:schemeClr val="bg1">
                    <a:lumMod val="75000"/>
                  </a:schemeClr>
                </a:solidFill>
                <a:cs typeface="Arial" panose="020B0604020202020204" pitchFamily="34" charset="0"/>
              </a:rPr>
              <a:t>spectrum</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omparison of current drive with other antennas</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haracterization of LH driven plasma</a:t>
            </a:r>
          </a:p>
          <a:p>
            <a:pPr lvl="2"/>
            <a:r>
              <a:rPr lang="en-US" altLang="ja-JP" dirty="0" smtClean="0">
                <a:solidFill>
                  <a:schemeClr val="bg1">
                    <a:lumMod val="75000"/>
                  </a:schemeClr>
                </a:solidFill>
                <a:cs typeface="Arial" panose="020B0604020202020204" pitchFamily="34" charset="0"/>
              </a:rPr>
              <a:t>HX, SX, TS, ion Doppler, impurity</a:t>
            </a:r>
          </a:p>
          <a:p>
            <a:pPr lvl="2"/>
            <a:r>
              <a:rPr lang="en-US" altLang="ja-JP" dirty="0">
                <a:solidFill>
                  <a:schemeClr val="bg1">
                    <a:lumMod val="75000"/>
                  </a:schemeClr>
                </a:solidFill>
                <a:cs typeface="Arial" panose="020B0604020202020204" pitchFamily="34" charset="0"/>
              </a:rPr>
              <a:t>e</a:t>
            </a:r>
            <a:r>
              <a:rPr lang="en-US" altLang="ja-JP" dirty="0" smtClean="0">
                <a:solidFill>
                  <a:schemeClr val="bg1">
                    <a:lumMod val="75000"/>
                  </a:schemeClr>
                </a:solidFill>
                <a:cs typeface="Arial" panose="020B0604020202020204" pitchFamily="34" charset="0"/>
              </a:rPr>
              <a:t>quilibrium</a:t>
            </a:r>
          </a:p>
          <a:p>
            <a:pPr lvl="2"/>
            <a:r>
              <a:rPr lang="en-US" altLang="ja-JP" dirty="0">
                <a:solidFill>
                  <a:schemeClr val="bg1">
                    <a:lumMod val="75000"/>
                  </a:schemeClr>
                </a:solidFill>
                <a:cs typeface="Arial" panose="020B0604020202020204" pitchFamily="34" charset="0"/>
              </a:rPr>
              <a:t>d</a:t>
            </a:r>
            <a:r>
              <a:rPr lang="en-US" altLang="ja-JP" dirty="0" smtClean="0">
                <a:solidFill>
                  <a:schemeClr val="bg1">
                    <a:lumMod val="75000"/>
                  </a:schemeClr>
                </a:solidFill>
                <a:cs typeface="Arial" panose="020B0604020202020204" pitchFamily="34" charset="0"/>
              </a:rPr>
              <a:t>ensity limit</a:t>
            </a:r>
          </a:p>
          <a:p>
            <a:r>
              <a:rPr lang="en-US" altLang="ja-JP" dirty="0" smtClean="0">
                <a:solidFill>
                  <a:schemeClr val="bg1">
                    <a:lumMod val="75000"/>
                  </a:schemeClr>
                </a:solidFill>
                <a:cs typeface="Arial" panose="020B0604020202020204" pitchFamily="34" charset="0"/>
              </a:rPr>
              <a:t>Planned improvements</a:t>
            </a:r>
          </a:p>
          <a:p>
            <a:pPr lvl="1"/>
            <a:r>
              <a:rPr lang="en-US" altLang="ja-JP" dirty="0">
                <a:solidFill>
                  <a:schemeClr val="bg1">
                    <a:lumMod val="75000"/>
                  </a:schemeClr>
                </a:solidFill>
                <a:cs typeface="Arial" panose="020B0604020202020204" pitchFamily="34" charset="0"/>
              </a:rPr>
              <a:t>t</a:t>
            </a:r>
            <a:r>
              <a:rPr lang="en-US" altLang="ja-JP" dirty="0" smtClean="0">
                <a:solidFill>
                  <a:schemeClr val="bg1">
                    <a:lumMod val="75000"/>
                  </a:schemeClr>
                </a:solidFill>
                <a:cs typeface="Arial" panose="020B0604020202020204" pitchFamily="34" charset="0"/>
              </a:rPr>
              <a:t>op-launch CCC antenna</a:t>
            </a:r>
          </a:p>
          <a:p>
            <a:pPr lvl="1"/>
            <a:r>
              <a:rPr lang="en-US" altLang="ja-JP" dirty="0" smtClean="0">
                <a:solidFill>
                  <a:schemeClr val="bg1">
                    <a:lumMod val="75000"/>
                  </a:schemeClr>
                </a:solidFill>
                <a:cs typeface="Arial" panose="020B0604020202020204" pitchFamily="34" charset="0"/>
              </a:rPr>
              <a:t>TF power supply upgrade</a:t>
            </a:r>
          </a:p>
          <a:p>
            <a:r>
              <a:rPr lang="en-US" altLang="ja-JP" dirty="0" smtClean="0">
                <a:cs typeface="Arial" panose="020B0604020202020204" pitchFamily="34" charset="0"/>
              </a:rPr>
              <a:t>Diagnostic developments</a:t>
            </a:r>
          </a:p>
          <a:p>
            <a:pPr lvl="1"/>
            <a:r>
              <a:rPr lang="en-US" altLang="ja-JP" dirty="0">
                <a:cs typeface="Arial" panose="020B0604020202020204" pitchFamily="34" charset="0"/>
              </a:rPr>
              <a:t>m</a:t>
            </a:r>
            <a:r>
              <a:rPr lang="en-US" altLang="ja-JP" dirty="0" smtClean="0">
                <a:cs typeface="Arial" panose="020B0604020202020204" pitchFamily="34" charset="0"/>
              </a:rPr>
              <a:t>ulti-pass TS, local j, microwave scattering</a:t>
            </a:r>
            <a:endParaRPr lang="en-US" altLang="ja-JP" dirty="0" smtClean="0">
              <a:cs typeface="Arial" panose="020B0604020202020204" pitchFamily="34" charset="0"/>
            </a:endParaRP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604448" y="6520374"/>
            <a:ext cx="469263"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42</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77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角丸四角形吹き出し 160"/>
          <p:cNvSpPr/>
          <p:nvPr/>
        </p:nvSpPr>
        <p:spPr>
          <a:xfrm rot="10800000">
            <a:off x="1058851" y="4720658"/>
            <a:ext cx="6975608" cy="565892"/>
          </a:xfrm>
          <a:prstGeom prst="wedgeRoundRectCallout">
            <a:avLst>
              <a:gd name="adj1" fmla="val 1621"/>
              <a:gd name="adj2" fmla="val 77190"/>
              <a:gd name="adj3" fmla="val 16667"/>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4" name="テキスト ボックス 43"/>
          <p:cNvSpPr txBox="1"/>
          <p:nvPr/>
        </p:nvSpPr>
        <p:spPr>
          <a:xfrm>
            <a:off x="3563888" y="1311947"/>
            <a:ext cx="5129811" cy="646331"/>
          </a:xfrm>
          <a:prstGeom prst="rect">
            <a:avLst/>
          </a:prstGeom>
          <a:noFill/>
        </p:spPr>
        <p:txBody>
          <a:bodyPr wrap="square" rtlCol="0">
            <a:spAutoFit/>
          </a:bodyPr>
          <a:lstStyle/>
          <a:p>
            <a:r>
              <a:rPr lang="en-US" altLang="ja-JP" sz="1800" dirty="0" smtClean="0">
                <a:solidFill>
                  <a:schemeClr val="tx1">
                    <a:lumMod val="65000"/>
                    <a:lumOff val="35000"/>
                  </a:schemeClr>
                </a:solidFill>
              </a:rPr>
              <a:t>A laser pulse is confined between two mirrors and </a:t>
            </a:r>
            <a:r>
              <a:rPr lang="en-US" altLang="ja-JP" sz="1800" dirty="0" smtClean="0">
                <a:solidFill>
                  <a:srgbClr val="FF0000"/>
                </a:solidFill>
              </a:rPr>
              <a:t>passes through the plasma many times</a:t>
            </a:r>
          </a:p>
        </p:txBody>
      </p:sp>
      <p:cxnSp>
        <p:nvCxnSpPr>
          <p:cNvPr id="87" name="直線矢印コネクタ 86"/>
          <p:cNvCxnSpPr/>
          <p:nvPr/>
        </p:nvCxnSpPr>
        <p:spPr>
          <a:xfrm>
            <a:off x="1117503" y="6209914"/>
            <a:ext cx="7162362"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8" name="正方形/長方形 87"/>
          <p:cNvSpPr/>
          <p:nvPr/>
        </p:nvSpPr>
        <p:spPr>
          <a:xfrm>
            <a:off x="628478" y="6025284"/>
            <a:ext cx="512463" cy="36925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89" name="正方形/長方形 88"/>
          <p:cNvSpPr/>
          <p:nvPr/>
        </p:nvSpPr>
        <p:spPr>
          <a:xfrm>
            <a:off x="1247132" y="6074565"/>
            <a:ext cx="256231" cy="272085"/>
          </a:xfrm>
          <a:prstGeom prst="rect">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0" name="正方形/長方形 89"/>
          <p:cNvSpPr/>
          <p:nvPr/>
        </p:nvSpPr>
        <p:spPr>
          <a:xfrm>
            <a:off x="1663259" y="6074565"/>
            <a:ext cx="394202" cy="272085"/>
          </a:xfrm>
          <a:prstGeom prst="rect">
            <a:avLst/>
          </a:prstGeom>
          <a:solidFill>
            <a:srgbClr val="2783C5">
              <a:alpha val="85000"/>
            </a:srgbClr>
          </a:solid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1" name="正方形/長方形 2"/>
          <p:cNvSpPr/>
          <p:nvPr/>
        </p:nvSpPr>
        <p:spPr>
          <a:xfrm>
            <a:off x="2740681" y="5880218"/>
            <a:ext cx="275942" cy="660779"/>
          </a:xfrm>
          <a:custGeom>
            <a:avLst/>
            <a:gdLst>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 h="2232248">
                <a:moveTo>
                  <a:pt x="0" y="0"/>
                </a:moveTo>
                <a:lnTo>
                  <a:pt x="792088" y="0"/>
                </a:lnTo>
                <a:cubicBezTo>
                  <a:pt x="459579" y="702519"/>
                  <a:pt x="459579" y="1557438"/>
                  <a:pt x="792088" y="2232248"/>
                </a:cubicBezTo>
                <a:lnTo>
                  <a:pt x="0" y="2232248"/>
                </a:lnTo>
                <a:cubicBezTo>
                  <a:pt x="374073" y="1585146"/>
                  <a:pt x="360218" y="647101"/>
                  <a:pt x="0" y="0"/>
                </a:cubicBezTo>
                <a:close/>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2" name="円/楕円 91"/>
          <p:cNvSpPr/>
          <p:nvPr/>
        </p:nvSpPr>
        <p:spPr>
          <a:xfrm>
            <a:off x="2201488" y="5970076"/>
            <a:ext cx="475257" cy="466432"/>
          </a:xfrm>
          <a:prstGeom prst="ellipse">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3" name="円/楕円 92"/>
          <p:cNvSpPr/>
          <p:nvPr/>
        </p:nvSpPr>
        <p:spPr>
          <a:xfrm>
            <a:off x="3088631" y="5970076"/>
            <a:ext cx="475257" cy="466432"/>
          </a:xfrm>
          <a:prstGeom prst="ellipse">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4" name="正方形/長方形 93"/>
          <p:cNvSpPr/>
          <p:nvPr/>
        </p:nvSpPr>
        <p:spPr>
          <a:xfrm>
            <a:off x="3707904" y="6074564"/>
            <a:ext cx="394202" cy="272085"/>
          </a:xfrm>
          <a:prstGeom prst="rect">
            <a:avLst/>
          </a:prstGeom>
          <a:solidFill>
            <a:srgbClr val="2783C5">
              <a:alpha val="85000"/>
            </a:srgbClr>
          </a:solid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5" name="正方形/長方形 94"/>
          <p:cNvSpPr/>
          <p:nvPr/>
        </p:nvSpPr>
        <p:spPr>
          <a:xfrm>
            <a:off x="4214844" y="6074564"/>
            <a:ext cx="256232" cy="272085"/>
          </a:xfrm>
          <a:prstGeom prst="rect">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6" name="正方形/長方形 2"/>
          <p:cNvSpPr/>
          <p:nvPr/>
        </p:nvSpPr>
        <p:spPr>
          <a:xfrm>
            <a:off x="4512082" y="5865963"/>
            <a:ext cx="275942" cy="660779"/>
          </a:xfrm>
          <a:custGeom>
            <a:avLst/>
            <a:gdLst>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 h="2232248">
                <a:moveTo>
                  <a:pt x="0" y="0"/>
                </a:moveTo>
                <a:lnTo>
                  <a:pt x="792088" y="0"/>
                </a:lnTo>
                <a:cubicBezTo>
                  <a:pt x="459579" y="702519"/>
                  <a:pt x="459579" y="1557438"/>
                  <a:pt x="792088" y="2232248"/>
                </a:cubicBezTo>
                <a:lnTo>
                  <a:pt x="0" y="2232248"/>
                </a:lnTo>
                <a:cubicBezTo>
                  <a:pt x="374073" y="1585146"/>
                  <a:pt x="360218" y="647101"/>
                  <a:pt x="0" y="0"/>
                </a:cubicBezTo>
                <a:close/>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97" name="テキスト ボックス 96"/>
          <p:cNvSpPr txBox="1"/>
          <p:nvPr/>
        </p:nvSpPr>
        <p:spPr>
          <a:xfrm>
            <a:off x="8244408" y="5359713"/>
            <a:ext cx="899592" cy="461665"/>
          </a:xfrm>
          <a:prstGeom prst="rect">
            <a:avLst/>
          </a:prstGeom>
          <a:noFill/>
        </p:spPr>
        <p:txBody>
          <a:bodyPr wrap="square" rtlCol="0">
            <a:spAutoFit/>
          </a:bodyPr>
          <a:lstStyle/>
          <a:p>
            <a:r>
              <a:rPr lang="ja-JP" altLang="en-US" sz="2400" dirty="0" smtClean="0"/>
              <a:t>・・・</a:t>
            </a:r>
            <a:endParaRPr kumimoji="1" lang="ja-JP" altLang="en-US" sz="2400" dirty="0"/>
          </a:p>
        </p:txBody>
      </p:sp>
      <p:sp>
        <p:nvSpPr>
          <p:cNvPr id="110" name="テキスト ボックス 109"/>
          <p:cNvSpPr txBox="1"/>
          <p:nvPr/>
        </p:nvSpPr>
        <p:spPr>
          <a:xfrm>
            <a:off x="1575374" y="5630207"/>
            <a:ext cx="848879" cy="369332"/>
          </a:xfrm>
          <a:prstGeom prst="rect">
            <a:avLst/>
          </a:prstGeom>
          <a:noFill/>
        </p:spPr>
        <p:txBody>
          <a:bodyPr wrap="square" rtlCol="0">
            <a:spAutoFit/>
          </a:bodyPr>
          <a:lstStyle/>
          <a:p>
            <a:r>
              <a:rPr kumimoji="1" lang="en-US" altLang="ja-JP" sz="1800" dirty="0" smtClean="0">
                <a:solidFill>
                  <a:srgbClr val="FF0000"/>
                </a:solidFill>
              </a:rPr>
              <a:t>ON</a:t>
            </a:r>
            <a:endParaRPr kumimoji="1" lang="ja-JP" altLang="en-US" sz="1800" dirty="0">
              <a:solidFill>
                <a:srgbClr val="FF0000"/>
              </a:solidFill>
            </a:endParaRPr>
          </a:p>
        </p:txBody>
      </p:sp>
      <p:sp>
        <p:nvSpPr>
          <p:cNvPr id="111" name="テキスト ボックス 110"/>
          <p:cNvSpPr txBox="1"/>
          <p:nvPr/>
        </p:nvSpPr>
        <p:spPr>
          <a:xfrm>
            <a:off x="3604038" y="5630207"/>
            <a:ext cx="1183986" cy="369332"/>
          </a:xfrm>
          <a:prstGeom prst="rect">
            <a:avLst/>
          </a:prstGeom>
          <a:noFill/>
        </p:spPr>
        <p:txBody>
          <a:bodyPr wrap="square" rtlCol="0">
            <a:spAutoFit/>
          </a:bodyPr>
          <a:lstStyle/>
          <a:p>
            <a:r>
              <a:rPr kumimoji="1" lang="en-US" altLang="ja-JP" sz="1800" dirty="0" smtClean="0">
                <a:solidFill>
                  <a:srgbClr val="FF0000"/>
                </a:solidFill>
              </a:rPr>
              <a:t>OFF</a:t>
            </a:r>
            <a:endParaRPr kumimoji="1" lang="ja-JP" altLang="en-US" sz="1800" dirty="0">
              <a:solidFill>
                <a:srgbClr val="FF0000"/>
              </a:solidFill>
            </a:endParaRPr>
          </a:p>
        </p:txBody>
      </p:sp>
      <p:sp>
        <p:nvSpPr>
          <p:cNvPr id="112" name="テキスト ボックス 111"/>
          <p:cNvSpPr txBox="1"/>
          <p:nvPr/>
        </p:nvSpPr>
        <p:spPr>
          <a:xfrm>
            <a:off x="5106832" y="5630207"/>
            <a:ext cx="1491783" cy="369332"/>
          </a:xfrm>
          <a:prstGeom prst="rect">
            <a:avLst/>
          </a:prstGeom>
          <a:noFill/>
        </p:spPr>
        <p:txBody>
          <a:bodyPr wrap="square" rtlCol="0">
            <a:spAutoFit/>
          </a:bodyPr>
          <a:lstStyle/>
          <a:p>
            <a:r>
              <a:rPr kumimoji="1" lang="en-US" altLang="ja-JP" sz="1800" dirty="0" smtClean="0">
                <a:solidFill>
                  <a:srgbClr val="FF0000"/>
                </a:solidFill>
              </a:rPr>
              <a:t>OFF</a:t>
            </a:r>
            <a:endParaRPr kumimoji="1" lang="ja-JP" altLang="en-US" sz="1800" dirty="0">
              <a:solidFill>
                <a:srgbClr val="FF0000"/>
              </a:solidFill>
            </a:endParaRPr>
          </a:p>
        </p:txBody>
      </p:sp>
      <p:sp>
        <p:nvSpPr>
          <p:cNvPr id="113" name="テキスト ボックス 112"/>
          <p:cNvSpPr txBox="1"/>
          <p:nvPr/>
        </p:nvSpPr>
        <p:spPr>
          <a:xfrm>
            <a:off x="1475656" y="4774493"/>
            <a:ext cx="1215361" cy="369332"/>
          </a:xfrm>
          <a:prstGeom prst="rect">
            <a:avLst/>
          </a:prstGeom>
          <a:noFill/>
        </p:spPr>
        <p:txBody>
          <a:bodyPr wrap="square" rtlCol="0">
            <a:spAutoFit/>
          </a:bodyPr>
          <a:lstStyle/>
          <a:p>
            <a:r>
              <a:rPr kumimoji="1" lang="en-US" altLang="ja-JP" sz="1800" dirty="0" smtClean="0">
                <a:solidFill>
                  <a:srgbClr val="FFC000"/>
                </a:solidFill>
              </a:rPr>
              <a:t>1</a:t>
            </a:r>
            <a:r>
              <a:rPr kumimoji="1" lang="en-US" altLang="ja-JP" sz="1800" baseline="30000" dirty="0" smtClean="0">
                <a:solidFill>
                  <a:srgbClr val="FFC000"/>
                </a:solidFill>
              </a:rPr>
              <a:t>st</a:t>
            </a:r>
            <a:r>
              <a:rPr kumimoji="1" lang="en-US" altLang="ja-JP" sz="1800" dirty="0" smtClean="0">
                <a:solidFill>
                  <a:srgbClr val="FFC000"/>
                </a:solidFill>
              </a:rPr>
              <a:t> pass</a:t>
            </a:r>
            <a:endParaRPr kumimoji="1" lang="ja-JP" altLang="en-US" sz="1800" dirty="0">
              <a:solidFill>
                <a:srgbClr val="FFC000"/>
              </a:solidFill>
            </a:endParaRPr>
          </a:p>
        </p:txBody>
      </p:sp>
      <p:sp>
        <p:nvSpPr>
          <p:cNvPr id="114" name="テキスト ボックス 113"/>
          <p:cNvSpPr txBox="1"/>
          <p:nvPr/>
        </p:nvSpPr>
        <p:spPr>
          <a:xfrm>
            <a:off x="3275856" y="4781219"/>
            <a:ext cx="1215361" cy="369332"/>
          </a:xfrm>
          <a:prstGeom prst="rect">
            <a:avLst/>
          </a:prstGeom>
          <a:noFill/>
        </p:spPr>
        <p:txBody>
          <a:bodyPr wrap="square" rtlCol="0">
            <a:spAutoFit/>
          </a:bodyPr>
          <a:lstStyle/>
          <a:p>
            <a:r>
              <a:rPr lang="en-US" altLang="ja-JP" sz="1800" dirty="0" smtClean="0">
                <a:solidFill>
                  <a:srgbClr val="FFC000"/>
                </a:solidFill>
              </a:rPr>
              <a:t>2</a:t>
            </a:r>
            <a:r>
              <a:rPr lang="en-US" altLang="ja-JP" sz="1800" baseline="30000" dirty="0" smtClean="0">
                <a:solidFill>
                  <a:srgbClr val="FFC000"/>
                </a:solidFill>
              </a:rPr>
              <a:t>nd</a:t>
            </a:r>
            <a:r>
              <a:rPr kumimoji="1" lang="en-US" altLang="ja-JP" sz="1800" dirty="0" smtClean="0">
                <a:solidFill>
                  <a:srgbClr val="FFC000"/>
                </a:solidFill>
              </a:rPr>
              <a:t> pass</a:t>
            </a:r>
            <a:endParaRPr kumimoji="1" lang="ja-JP" altLang="en-US" sz="1800" dirty="0">
              <a:solidFill>
                <a:srgbClr val="FFC000"/>
              </a:solidFill>
            </a:endParaRPr>
          </a:p>
        </p:txBody>
      </p:sp>
      <p:sp>
        <p:nvSpPr>
          <p:cNvPr id="115" name="テキスト ボックス 114"/>
          <p:cNvSpPr txBox="1"/>
          <p:nvPr/>
        </p:nvSpPr>
        <p:spPr>
          <a:xfrm>
            <a:off x="5012823" y="4779967"/>
            <a:ext cx="1215361" cy="369332"/>
          </a:xfrm>
          <a:prstGeom prst="rect">
            <a:avLst/>
          </a:prstGeom>
          <a:noFill/>
        </p:spPr>
        <p:txBody>
          <a:bodyPr wrap="square" rtlCol="0">
            <a:spAutoFit/>
          </a:bodyPr>
          <a:lstStyle/>
          <a:p>
            <a:r>
              <a:rPr lang="en-US" altLang="ja-JP" sz="1800" dirty="0" smtClean="0">
                <a:solidFill>
                  <a:srgbClr val="FFC000"/>
                </a:solidFill>
              </a:rPr>
              <a:t>3</a:t>
            </a:r>
            <a:r>
              <a:rPr lang="en-US" altLang="ja-JP" sz="1800" baseline="30000" dirty="0" smtClean="0">
                <a:solidFill>
                  <a:srgbClr val="FFC000"/>
                </a:solidFill>
              </a:rPr>
              <a:t>rd</a:t>
            </a:r>
            <a:r>
              <a:rPr lang="en-US" altLang="ja-JP" sz="1800" dirty="0" smtClean="0">
                <a:solidFill>
                  <a:srgbClr val="FFC000"/>
                </a:solidFill>
              </a:rPr>
              <a:t> </a:t>
            </a:r>
            <a:r>
              <a:rPr kumimoji="1" lang="en-US" altLang="ja-JP" sz="1800" dirty="0" smtClean="0">
                <a:solidFill>
                  <a:srgbClr val="FFC000"/>
                </a:solidFill>
              </a:rPr>
              <a:t>pass</a:t>
            </a:r>
            <a:endParaRPr kumimoji="1" lang="ja-JP" altLang="en-US" sz="1800" dirty="0">
              <a:solidFill>
                <a:srgbClr val="FFC000"/>
              </a:solidFill>
            </a:endParaRPr>
          </a:p>
        </p:txBody>
      </p:sp>
      <p:sp>
        <p:nvSpPr>
          <p:cNvPr id="116" name="テキスト ボックス 115"/>
          <p:cNvSpPr txBox="1"/>
          <p:nvPr/>
        </p:nvSpPr>
        <p:spPr>
          <a:xfrm>
            <a:off x="6804248" y="4793821"/>
            <a:ext cx="1215361" cy="369332"/>
          </a:xfrm>
          <a:prstGeom prst="rect">
            <a:avLst/>
          </a:prstGeom>
          <a:noFill/>
        </p:spPr>
        <p:txBody>
          <a:bodyPr wrap="square" rtlCol="0">
            <a:spAutoFit/>
          </a:bodyPr>
          <a:lstStyle/>
          <a:p>
            <a:r>
              <a:rPr lang="en-US" altLang="ja-JP" sz="1800" dirty="0" smtClean="0">
                <a:solidFill>
                  <a:srgbClr val="FFC000"/>
                </a:solidFill>
              </a:rPr>
              <a:t>4</a:t>
            </a:r>
            <a:r>
              <a:rPr lang="en-US" altLang="ja-JP" sz="1800" baseline="30000" dirty="0" smtClean="0">
                <a:solidFill>
                  <a:srgbClr val="FFC000"/>
                </a:solidFill>
              </a:rPr>
              <a:t>th</a:t>
            </a:r>
            <a:r>
              <a:rPr lang="en-US" altLang="ja-JP" sz="1800" dirty="0" smtClean="0">
                <a:solidFill>
                  <a:srgbClr val="FFC000"/>
                </a:solidFill>
              </a:rPr>
              <a:t> </a:t>
            </a:r>
            <a:r>
              <a:rPr kumimoji="1" lang="en-US" altLang="ja-JP" sz="1800" dirty="0" smtClean="0">
                <a:solidFill>
                  <a:srgbClr val="FFC000"/>
                </a:solidFill>
              </a:rPr>
              <a:t>pass</a:t>
            </a:r>
            <a:endParaRPr kumimoji="1" lang="ja-JP" altLang="en-US" sz="1800" dirty="0">
              <a:solidFill>
                <a:srgbClr val="FFC000"/>
              </a:solidFill>
            </a:endParaRPr>
          </a:p>
        </p:txBody>
      </p:sp>
      <p:sp>
        <p:nvSpPr>
          <p:cNvPr id="118" name="下矢印 117"/>
          <p:cNvSpPr/>
          <p:nvPr/>
        </p:nvSpPr>
        <p:spPr>
          <a:xfrm rot="20220000">
            <a:off x="2122118" y="5200659"/>
            <a:ext cx="115310" cy="7489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19" name="テキスト ボックス 118"/>
          <p:cNvSpPr txBox="1"/>
          <p:nvPr/>
        </p:nvSpPr>
        <p:spPr>
          <a:xfrm>
            <a:off x="2640899" y="5427761"/>
            <a:ext cx="624566" cy="369332"/>
          </a:xfrm>
          <a:prstGeom prst="rect">
            <a:avLst/>
          </a:prstGeom>
          <a:noFill/>
        </p:spPr>
        <p:txBody>
          <a:bodyPr wrap="square" rtlCol="0">
            <a:spAutoFit/>
          </a:bodyPr>
          <a:lstStyle/>
          <a:p>
            <a:r>
              <a:rPr lang="en-US" altLang="ja-JP" sz="1800" dirty="0" smtClean="0">
                <a:solidFill>
                  <a:schemeClr val="tx1">
                    <a:lumMod val="65000"/>
                    <a:lumOff val="35000"/>
                  </a:schemeClr>
                </a:solidFill>
              </a:rPr>
              <a:t>#1</a:t>
            </a:r>
            <a:endParaRPr kumimoji="1" lang="en-US" altLang="ja-JP" sz="1800" dirty="0" smtClean="0">
              <a:solidFill>
                <a:schemeClr val="tx1">
                  <a:lumMod val="65000"/>
                  <a:lumOff val="35000"/>
                </a:schemeClr>
              </a:solidFill>
            </a:endParaRPr>
          </a:p>
        </p:txBody>
      </p:sp>
      <p:sp>
        <p:nvSpPr>
          <p:cNvPr id="120" name="テキスト ボックス 119"/>
          <p:cNvSpPr txBox="1"/>
          <p:nvPr/>
        </p:nvSpPr>
        <p:spPr>
          <a:xfrm>
            <a:off x="4427984" y="5427761"/>
            <a:ext cx="624566" cy="369332"/>
          </a:xfrm>
          <a:prstGeom prst="rect">
            <a:avLst/>
          </a:prstGeom>
          <a:noFill/>
        </p:spPr>
        <p:txBody>
          <a:bodyPr wrap="square" rtlCol="0">
            <a:spAutoFit/>
          </a:bodyPr>
          <a:lstStyle/>
          <a:p>
            <a:r>
              <a:rPr lang="en-US" altLang="ja-JP" sz="1800" dirty="0" smtClean="0">
                <a:solidFill>
                  <a:schemeClr val="tx1">
                    <a:lumMod val="65000"/>
                    <a:lumOff val="35000"/>
                  </a:schemeClr>
                </a:solidFill>
              </a:rPr>
              <a:t>#2</a:t>
            </a:r>
            <a:endParaRPr kumimoji="1" lang="en-US" altLang="ja-JP" sz="1800" dirty="0" smtClean="0">
              <a:solidFill>
                <a:schemeClr val="tx1">
                  <a:lumMod val="65000"/>
                  <a:lumOff val="35000"/>
                </a:schemeClr>
              </a:solidFill>
            </a:endParaRPr>
          </a:p>
        </p:txBody>
      </p:sp>
      <p:sp>
        <p:nvSpPr>
          <p:cNvPr id="121" name="テキスト ボックス 120"/>
          <p:cNvSpPr txBox="1"/>
          <p:nvPr/>
        </p:nvSpPr>
        <p:spPr>
          <a:xfrm>
            <a:off x="6217793" y="5401192"/>
            <a:ext cx="624566" cy="369332"/>
          </a:xfrm>
          <a:prstGeom prst="rect">
            <a:avLst/>
          </a:prstGeom>
          <a:noFill/>
        </p:spPr>
        <p:txBody>
          <a:bodyPr wrap="square" rtlCol="0">
            <a:spAutoFit/>
          </a:bodyPr>
          <a:lstStyle/>
          <a:p>
            <a:r>
              <a:rPr lang="en-US" altLang="ja-JP" sz="1800" dirty="0" smtClean="0">
                <a:solidFill>
                  <a:schemeClr val="tx1">
                    <a:lumMod val="65000"/>
                    <a:lumOff val="35000"/>
                  </a:schemeClr>
                </a:solidFill>
              </a:rPr>
              <a:t>#1</a:t>
            </a:r>
            <a:endParaRPr kumimoji="1" lang="en-US" altLang="ja-JP" sz="1800" dirty="0" smtClean="0">
              <a:solidFill>
                <a:schemeClr val="tx1">
                  <a:lumMod val="65000"/>
                  <a:lumOff val="35000"/>
                </a:schemeClr>
              </a:solidFill>
            </a:endParaRPr>
          </a:p>
        </p:txBody>
      </p:sp>
      <p:sp>
        <p:nvSpPr>
          <p:cNvPr id="122" name="下矢印 121"/>
          <p:cNvSpPr/>
          <p:nvPr/>
        </p:nvSpPr>
        <p:spPr>
          <a:xfrm rot="1440000">
            <a:off x="3491241" y="5191343"/>
            <a:ext cx="115310" cy="7489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23" name="下矢印 122"/>
          <p:cNvSpPr/>
          <p:nvPr/>
        </p:nvSpPr>
        <p:spPr>
          <a:xfrm rot="1440000">
            <a:off x="7086379" y="5183544"/>
            <a:ext cx="115310" cy="7489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24" name="下矢印 123"/>
          <p:cNvSpPr/>
          <p:nvPr/>
        </p:nvSpPr>
        <p:spPr>
          <a:xfrm rot="20220000">
            <a:off x="5696687" y="5186640"/>
            <a:ext cx="115310" cy="74899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cxnSp>
        <p:nvCxnSpPr>
          <p:cNvPr id="125" name="直線コネクタ 124"/>
          <p:cNvCxnSpPr/>
          <p:nvPr/>
        </p:nvCxnSpPr>
        <p:spPr>
          <a:xfrm flipV="1">
            <a:off x="2265562" y="1438221"/>
            <a:ext cx="0" cy="170384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2247535" y="3142065"/>
            <a:ext cx="5817941"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stCxn id="129" idx="0"/>
            <a:endCxn id="130" idx="2"/>
          </p:cNvCxnSpPr>
          <p:nvPr/>
        </p:nvCxnSpPr>
        <p:spPr>
          <a:xfrm flipV="1">
            <a:off x="1185601" y="3142037"/>
            <a:ext cx="1613640" cy="1469"/>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28" name="円/楕円 127"/>
          <p:cNvSpPr/>
          <p:nvPr/>
        </p:nvSpPr>
        <p:spPr>
          <a:xfrm>
            <a:off x="4213466" y="2241979"/>
            <a:ext cx="1800200" cy="1800172"/>
          </a:xfrm>
          <a:prstGeom prst="ellipse">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29" name="正方形/長方形 128"/>
          <p:cNvSpPr/>
          <p:nvPr/>
        </p:nvSpPr>
        <p:spPr>
          <a:xfrm rot="5400000">
            <a:off x="393513" y="2675454"/>
            <a:ext cx="648072" cy="93610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0" name="正方形/長方形 129"/>
          <p:cNvSpPr/>
          <p:nvPr/>
        </p:nvSpPr>
        <p:spPr>
          <a:xfrm rot="5400000">
            <a:off x="2871249" y="2818001"/>
            <a:ext cx="504056" cy="648072"/>
          </a:xfrm>
          <a:prstGeom prst="rect">
            <a:avLst/>
          </a:prstGeom>
          <a:solidFill>
            <a:srgbClr val="2783C5">
              <a:alpha val="85000"/>
            </a:srgbClr>
          </a:solid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1" name="正方形/長方形 130"/>
          <p:cNvSpPr/>
          <p:nvPr/>
        </p:nvSpPr>
        <p:spPr>
          <a:xfrm>
            <a:off x="2013534" y="2890065"/>
            <a:ext cx="504056" cy="504000"/>
          </a:xfrm>
          <a:prstGeom prst="rect">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2" name="正方形/長方形 6"/>
          <p:cNvSpPr/>
          <p:nvPr/>
        </p:nvSpPr>
        <p:spPr>
          <a:xfrm>
            <a:off x="1725439" y="1330208"/>
            <a:ext cx="1080120" cy="360040"/>
          </a:xfrm>
          <a:custGeom>
            <a:avLst/>
            <a:gdLst>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168" h="360040">
                <a:moveTo>
                  <a:pt x="0" y="0"/>
                </a:moveTo>
                <a:lnTo>
                  <a:pt x="1512168" y="0"/>
                </a:lnTo>
                <a:lnTo>
                  <a:pt x="1512168" y="360040"/>
                </a:lnTo>
                <a:cubicBezTo>
                  <a:pt x="1021966" y="179931"/>
                  <a:pt x="476347" y="166076"/>
                  <a:pt x="0" y="360040"/>
                </a:cubicBezTo>
                <a:lnTo>
                  <a:pt x="0" y="0"/>
                </a:lnTo>
                <a:close/>
              </a:path>
            </a:pathLst>
          </a:cu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cxnSp>
        <p:nvCxnSpPr>
          <p:cNvPr id="133" name="直線コネクタ 132"/>
          <p:cNvCxnSpPr/>
          <p:nvPr/>
        </p:nvCxnSpPr>
        <p:spPr>
          <a:xfrm flipH="1" flipV="1">
            <a:off x="2013534" y="2890067"/>
            <a:ext cx="504056" cy="503998"/>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4" name="正方形/長方形 6"/>
          <p:cNvSpPr/>
          <p:nvPr/>
        </p:nvSpPr>
        <p:spPr>
          <a:xfrm rot="5400000">
            <a:off x="7407344" y="2962045"/>
            <a:ext cx="1080120" cy="360040"/>
          </a:xfrm>
          <a:custGeom>
            <a:avLst/>
            <a:gdLst>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 name="connsiteX0" fmla="*/ 0 w 1512168"/>
              <a:gd name="connsiteY0" fmla="*/ 0 h 360040"/>
              <a:gd name="connsiteX1" fmla="*/ 1512168 w 1512168"/>
              <a:gd name="connsiteY1" fmla="*/ 0 h 360040"/>
              <a:gd name="connsiteX2" fmla="*/ 1512168 w 1512168"/>
              <a:gd name="connsiteY2" fmla="*/ 360040 h 360040"/>
              <a:gd name="connsiteX3" fmla="*/ 0 w 1512168"/>
              <a:gd name="connsiteY3" fmla="*/ 360040 h 360040"/>
              <a:gd name="connsiteX4" fmla="*/ 0 w 1512168"/>
              <a:gd name="connsiteY4" fmla="*/ 0 h 3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168" h="360040">
                <a:moveTo>
                  <a:pt x="0" y="0"/>
                </a:moveTo>
                <a:lnTo>
                  <a:pt x="1512168" y="0"/>
                </a:lnTo>
                <a:lnTo>
                  <a:pt x="1512168" y="360040"/>
                </a:lnTo>
                <a:cubicBezTo>
                  <a:pt x="1021966" y="179931"/>
                  <a:pt x="476347" y="166076"/>
                  <a:pt x="0" y="360040"/>
                </a:cubicBezTo>
                <a:lnTo>
                  <a:pt x="0" y="0"/>
                </a:lnTo>
                <a:close/>
              </a:path>
            </a:pathLst>
          </a:cu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35" name="テキスト ボックス 134"/>
          <p:cNvSpPr txBox="1"/>
          <p:nvPr/>
        </p:nvSpPr>
        <p:spPr>
          <a:xfrm>
            <a:off x="289656" y="3473202"/>
            <a:ext cx="1296894"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Laser</a:t>
            </a:r>
          </a:p>
        </p:txBody>
      </p:sp>
      <p:sp>
        <p:nvSpPr>
          <p:cNvPr id="136" name="テキスト ボックス 135"/>
          <p:cNvSpPr txBox="1"/>
          <p:nvPr/>
        </p:nvSpPr>
        <p:spPr>
          <a:xfrm>
            <a:off x="1226350" y="3358795"/>
            <a:ext cx="1660709" cy="646331"/>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Polarization </a:t>
            </a:r>
          </a:p>
          <a:p>
            <a:r>
              <a:rPr lang="en-US" altLang="ja-JP" sz="1800" dirty="0" smtClean="0">
                <a:solidFill>
                  <a:schemeClr val="tx1">
                    <a:lumMod val="65000"/>
                    <a:lumOff val="35000"/>
                  </a:schemeClr>
                </a:solidFill>
              </a:rPr>
              <a:t>b</a:t>
            </a:r>
            <a:r>
              <a:rPr kumimoji="1" lang="en-US" altLang="ja-JP" sz="1800" dirty="0" smtClean="0">
                <a:solidFill>
                  <a:schemeClr val="tx1">
                    <a:lumMod val="65000"/>
                    <a:lumOff val="35000"/>
                  </a:schemeClr>
                </a:solidFill>
              </a:rPr>
              <a:t>eam </a:t>
            </a:r>
            <a:r>
              <a:rPr lang="en-US" altLang="ja-JP" sz="1800" dirty="0" smtClean="0">
                <a:solidFill>
                  <a:schemeClr val="tx1">
                    <a:lumMod val="65000"/>
                    <a:lumOff val="35000"/>
                  </a:schemeClr>
                </a:solidFill>
              </a:rPr>
              <a:t>s</a:t>
            </a:r>
            <a:r>
              <a:rPr kumimoji="1" lang="en-US" altLang="ja-JP" sz="1800" dirty="0" smtClean="0">
                <a:solidFill>
                  <a:schemeClr val="tx1">
                    <a:lumMod val="65000"/>
                    <a:lumOff val="35000"/>
                  </a:schemeClr>
                </a:solidFill>
              </a:rPr>
              <a:t>plitter</a:t>
            </a:r>
          </a:p>
        </p:txBody>
      </p:sp>
      <p:sp>
        <p:nvSpPr>
          <p:cNvPr id="137" name="テキスト ボックス 136"/>
          <p:cNvSpPr txBox="1"/>
          <p:nvPr/>
        </p:nvSpPr>
        <p:spPr>
          <a:xfrm>
            <a:off x="2667403" y="3381067"/>
            <a:ext cx="1857982"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Pockels cell</a:t>
            </a:r>
          </a:p>
        </p:txBody>
      </p:sp>
      <p:sp>
        <p:nvSpPr>
          <p:cNvPr id="138" name="テキスト ボックス 137"/>
          <p:cNvSpPr txBox="1"/>
          <p:nvPr/>
        </p:nvSpPr>
        <p:spPr>
          <a:xfrm>
            <a:off x="446762" y="1294072"/>
            <a:ext cx="1857982"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Mirro</a:t>
            </a:r>
            <a:r>
              <a:rPr lang="en-US" altLang="ja-JP" sz="1800" dirty="0" smtClean="0">
                <a:solidFill>
                  <a:schemeClr val="tx1">
                    <a:lumMod val="65000"/>
                    <a:lumOff val="35000"/>
                  </a:schemeClr>
                </a:solidFill>
              </a:rPr>
              <a:t>r #2</a:t>
            </a:r>
            <a:endParaRPr kumimoji="1" lang="en-US" altLang="ja-JP" sz="1800" dirty="0" smtClean="0">
              <a:solidFill>
                <a:schemeClr val="tx1">
                  <a:lumMod val="65000"/>
                  <a:lumOff val="35000"/>
                </a:schemeClr>
              </a:solidFill>
            </a:endParaRPr>
          </a:p>
        </p:txBody>
      </p:sp>
      <p:sp>
        <p:nvSpPr>
          <p:cNvPr id="139" name="テキスト ボックス 138"/>
          <p:cNvSpPr txBox="1"/>
          <p:nvPr/>
        </p:nvSpPr>
        <p:spPr>
          <a:xfrm>
            <a:off x="7262014" y="2143977"/>
            <a:ext cx="1857982"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Mirro</a:t>
            </a:r>
            <a:r>
              <a:rPr lang="en-US" altLang="ja-JP" sz="1800" dirty="0" smtClean="0">
                <a:solidFill>
                  <a:schemeClr val="tx1">
                    <a:lumMod val="65000"/>
                    <a:lumOff val="35000"/>
                  </a:schemeClr>
                </a:solidFill>
              </a:rPr>
              <a:t>r #1</a:t>
            </a:r>
            <a:endParaRPr kumimoji="1" lang="en-US" altLang="ja-JP" sz="1800" dirty="0" smtClean="0">
              <a:solidFill>
                <a:schemeClr val="tx1">
                  <a:lumMod val="65000"/>
                  <a:lumOff val="35000"/>
                </a:schemeClr>
              </a:solidFill>
            </a:endParaRPr>
          </a:p>
        </p:txBody>
      </p:sp>
      <p:sp>
        <p:nvSpPr>
          <p:cNvPr id="140" name="テキスト ボックス 139"/>
          <p:cNvSpPr txBox="1"/>
          <p:nvPr/>
        </p:nvSpPr>
        <p:spPr>
          <a:xfrm>
            <a:off x="2390978" y="2416329"/>
            <a:ext cx="1857982" cy="400110"/>
          </a:xfrm>
          <a:prstGeom prst="rect">
            <a:avLst/>
          </a:prstGeom>
          <a:noFill/>
        </p:spPr>
        <p:txBody>
          <a:bodyPr wrap="square" rtlCol="0">
            <a:spAutoFit/>
          </a:bodyPr>
          <a:lstStyle/>
          <a:p>
            <a:r>
              <a:rPr kumimoji="1" lang="en-US" altLang="ja-JP" dirty="0" smtClean="0">
                <a:solidFill>
                  <a:srgbClr val="FF0000"/>
                </a:solidFill>
              </a:rPr>
              <a:t>ON</a:t>
            </a:r>
            <a:r>
              <a:rPr lang="ja-JP" altLang="en-US" dirty="0">
                <a:solidFill>
                  <a:srgbClr val="FF0000"/>
                </a:solidFill>
              </a:rPr>
              <a:t>　</a:t>
            </a:r>
            <a:r>
              <a:rPr lang="ja-JP" altLang="en-US" dirty="0" smtClean="0">
                <a:solidFill>
                  <a:srgbClr val="FF0000"/>
                </a:solidFill>
              </a:rPr>
              <a:t>　 </a:t>
            </a:r>
            <a:r>
              <a:rPr lang="ja-JP" altLang="en-US" dirty="0">
                <a:solidFill>
                  <a:srgbClr val="FF0000"/>
                </a:solidFill>
              </a:rPr>
              <a:t> </a:t>
            </a:r>
            <a:r>
              <a:rPr lang="en-US" altLang="ja-JP" dirty="0" smtClean="0">
                <a:solidFill>
                  <a:srgbClr val="FF0000"/>
                </a:solidFill>
              </a:rPr>
              <a:t>OFF</a:t>
            </a:r>
            <a:r>
              <a:rPr lang="ja-JP" altLang="en-US" dirty="0" smtClean="0">
                <a:solidFill>
                  <a:srgbClr val="FF0000"/>
                </a:solidFill>
              </a:rPr>
              <a:t> </a:t>
            </a:r>
            <a:endParaRPr kumimoji="1" lang="en-US" altLang="ja-JP" dirty="0" smtClean="0">
              <a:solidFill>
                <a:srgbClr val="FF0000"/>
              </a:solidFill>
            </a:endParaRPr>
          </a:p>
        </p:txBody>
      </p:sp>
      <p:sp>
        <p:nvSpPr>
          <p:cNvPr id="141" name="テキスト ボックス 140"/>
          <p:cNvSpPr txBox="1"/>
          <p:nvPr/>
        </p:nvSpPr>
        <p:spPr>
          <a:xfrm>
            <a:off x="5652873" y="2143976"/>
            <a:ext cx="1274609"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Plasma</a:t>
            </a:r>
          </a:p>
        </p:txBody>
      </p:sp>
      <p:sp>
        <p:nvSpPr>
          <p:cNvPr id="142" name="右矢印 141"/>
          <p:cNvSpPr/>
          <p:nvPr/>
        </p:nvSpPr>
        <p:spPr>
          <a:xfrm>
            <a:off x="2935665" y="2533921"/>
            <a:ext cx="337762" cy="240436"/>
          </a:xfrm>
          <a:prstGeom prst="rightArrow">
            <a:avLst/>
          </a:prstGeom>
          <a:no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3" name="正方形/長方形 142"/>
          <p:cNvSpPr/>
          <p:nvPr/>
        </p:nvSpPr>
        <p:spPr>
          <a:xfrm>
            <a:off x="4810515" y="6062498"/>
            <a:ext cx="256231" cy="272085"/>
          </a:xfrm>
          <a:prstGeom prst="rect">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4" name="正方形/長方形 143"/>
          <p:cNvSpPr/>
          <p:nvPr/>
        </p:nvSpPr>
        <p:spPr>
          <a:xfrm>
            <a:off x="5226642" y="6062498"/>
            <a:ext cx="394202" cy="272085"/>
          </a:xfrm>
          <a:prstGeom prst="rect">
            <a:avLst/>
          </a:prstGeom>
          <a:solidFill>
            <a:srgbClr val="2783C5">
              <a:alpha val="85000"/>
            </a:srgbClr>
          </a:solid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5" name="正方形/長方形 2"/>
          <p:cNvSpPr/>
          <p:nvPr/>
        </p:nvSpPr>
        <p:spPr>
          <a:xfrm>
            <a:off x="6304064" y="5868151"/>
            <a:ext cx="275942" cy="660779"/>
          </a:xfrm>
          <a:custGeom>
            <a:avLst/>
            <a:gdLst>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 name="connsiteX0" fmla="*/ 0 w 792088"/>
              <a:gd name="connsiteY0" fmla="*/ 0 h 2232248"/>
              <a:gd name="connsiteX1" fmla="*/ 792088 w 792088"/>
              <a:gd name="connsiteY1" fmla="*/ 0 h 2232248"/>
              <a:gd name="connsiteX2" fmla="*/ 792088 w 792088"/>
              <a:gd name="connsiteY2" fmla="*/ 2232248 h 2232248"/>
              <a:gd name="connsiteX3" fmla="*/ 0 w 792088"/>
              <a:gd name="connsiteY3" fmla="*/ 2232248 h 2232248"/>
              <a:gd name="connsiteX4" fmla="*/ 0 w 792088"/>
              <a:gd name="connsiteY4" fmla="*/ 0 h 223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 h="2232248">
                <a:moveTo>
                  <a:pt x="0" y="0"/>
                </a:moveTo>
                <a:lnTo>
                  <a:pt x="792088" y="0"/>
                </a:lnTo>
                <a:cubicBezTo>
                  <a:pt x="459579" y="702519"/>
                  <a:pt x="459579" y="1557438"/>
                  <a:pt x="792088" y="2232248"/>
                </a:cubicBezTo>
                <a:lnTo>
                  <a:pt x="0" y="2232248"/>
                </a:lnTo>
                <a:cubicBezTo>
                  <a:pt x="374073" y="1585146"/>
                  <a:pt x="360218" y="647101"/>
                  <a:pt x="0" y="0"/>
                </a:cubicBezTo>
                <a:close/>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6" name="円/楕円 145"/>
          <p:cNvSpPr/>
          <p:nvPr/>
        </p:nvSpPr>
        <p:spPr>
          <a:xfrm>
            <a:off x="5764871" y="5958009"/>
            <a:ext cx="475257" cy="466432"/>
          </a:xfrm>
          <a:prstGeom prst="ellipse">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7" name="円/楕円 146"/>
          <p:cNvSpPr/>
          <p:nvPr/>
        </p:nvSpPr>
        <p:spPr>
          <a:xfrm>
            <a:off x="6652014" y="5958009"/>
            <a:ext cx="475257" cy="466432"/>
          </a:xfrm>
          <a:prstGeom prst="ellipse">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8" name="正方形/長方形 147"/>
          <p:cNvSpPr/>
          <p:nvPr/>
        </p:nvSpPr>
        <p:spPr>
          <a:xfrm>
            <a:off x="7271287" y="6062497"/>
            <a:ext cx="394202" cy="272085"/>
          </a:xfrm>
          <a:prstGeom prst="rect">
            <a:avLst/>
          </a:prstGeom>
          <a:solidFill>
            <a:srgbClr val="2783C5">
              <a:alpha val="85000"/>
            </a:srgbClr>
          </a:solidFill>
          <a:ln>
            <a:solidFill>
              <a:srgbClr val="278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49" name="正方形/長方形 148"/>
          <p:cNvSpPr/>
          <p:nvPr/>
        </p:nvSpPr>
        <p:spPr>
          <a:xfrm>
            <a:off x="7778227" y="6062497"/>
            <a:ext cx="256232" cy="272085"/>
          </a:xfrm>
          <a:prstGeom prst="rect">
            <a:avLst/>
          </a:prstGeom>
          <a:solidFill>
            <a:schemeClr val="bg1">
              <a:lumMod val="85000"/>
              <a:alpha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150" name="テキスト ボックス 149"/>
          <p:cNvSpPr txBox="1"/>
          <p:nvPr/>
        </p:nvSpPr>
        <p:spPr>
          <a:xfrm>
            <a:off x="7164288" y="5635106"/>
            <a:ext cx="1491783" cy="369332"/>
          </a:xfrm>
          <a:prstGeom prst="rect">
            <a:avLst/>
          </a:prstGeom>
          <a:noFill/>
        </p:spPr>
        <p:txBody>
          <a:bodyPr wrap="square" rtlCol="0">
            <a:spAutoFit/>
          </a:bodyPr>
          <a:lstStyle/>
          <a:p>
            <a:r>
              <a:rPr kumimoji="1" lang="en-US" altLang="ja-JP" sz="1800" dirty="0" smtClean="0">
                <a:solidFill>
                  <a:srgbClr val="FF0000"/>
                </a:solidFill>
              </a:rPr>
              <a:t>OFF</a:t>
            </a:r>
            <a:endParaRPr kumimoji="1" lang="ja-JP" altLang="en-US" sz="1800" dirty="0">
              <a:solidFill>
                <a:srgbClr val="FF0000"/>
              </a:solidFill>
            </a:endParaRPr>
          </a:p>
        </p:txBody>
      </p:sp>
      <p:cxnSp>
        <p:nvCxnSpPr>
          <p:cNvPr id="5" name="直線コネクタ 4"/>
          <p:cNvCxnSpPr/>
          <p:nvPr/>
        </p:nvCxnSpPr>
        <p:spPr>
          <a:xfrm>
            <a:off x="123141" y="4149080"/>
            <a:ext cx="8906738" cy="2205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423708" y="1268184"/>
            <a:ext cx="5159958" cy="8181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5" name="テキスト ボックス 154"/>
          <p:cNvSpPr txBox="1"/>
          <p:nvPr/>
        </p:nvSpPr>
        <p:spPr>
          <a:xfrm>
            <a:off x="1058850" y="6311273"/>
            <a:ext cx="640659"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PBS</a:t>
            </a:r>
          </a:p>
        </p:txBody>
      </p:sp>
      <p:sp>
        <p:nvSpPr>
          <p:cNvPr id="156" name="テキスト ボックス 155"/>
          <p:cNvSpPr txBox="1"/>
          <p:nvPr/>
        </p:nvSpPr>
        <p:spPr>
          <a:xfrm>
            <a:off x="1630792" y="6319533"/>
            <a:ext cx="612968"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PC</a:t>
            </a:r>
          </a:p>
        </p:txBody>
      </p:sp>
      <p:sp>
        <p:nvSpPr>
          <p:cNvPr id="159" name="テキスト ボックス 158"/>
          <p:cNvSpPr txBox="1"/>
          <p:nvPr/>
        </p:nvSpPr>
        <p:spPr>
          <a:xfrm>
            <a:off x="4488914" y="4221088"/>
            <a:ext cx="4540965" cy="369332"/>
          </a:xfrm>
          <a:prstGeom prst="rect">
            <a:avLst/>
          </a:prstGeom>
          <a:noFill/>
        </p:spPr>
        <p:txBody>
          <a:bodyPr wrap="square" rtlCol="0">
            <a:spAutoFit/>
          </a:bodyPr>
          <a:lstStyle/>
          <a:p>
            <a:r>
              <a:rPr lang="en-US" altLang="ja-JP" sz="1800" dirty="0" smtClean="0">
                <a:solidFill>
                  <a:schemeClr val="tx1">
                    <a:lumMod val="65000"/>
                    <a:lumOff val="35000"/>
                  </a:schemeClr>
                </a:solidFill>
              </a:rPr>
              <a:t>Accumulate these TS signals</a:t>
            </a:r>
          </a:p>
        </p:txBody>
      </p:sp>
      <p:sp>
        <p:nvSpPr>
          <p:cNvPr id="62" name="Rectangle 3"/>
          <p:cNvSpPr txBox="1">
            <a:spLocks noChangeArrowheads="1"/>
          </p:cNvSpPr>
          <p:nvPr/>
        </p:nvSpPr>
        <p:spPr bwMode="auto">
          <a:xfrm>
            <a:off x="0" y="-27384"/>
            <a:ext cx="9144000" cy="936625"/>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749"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501"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7025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7000"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anose="020B0604020202020204" pitchFamily="34" charset="0"/>
                <a:cs typeface="Arial" panose="020B0604020202020204" pitchFamily="34" charset="0"/>
              </a:rPr>
              <a:t>Multi-Pass TS is Being Developed</a:t>
            </a:r>
          </a:p>
        </p:txBody>
      </p:sp>
      <p:sp>
        <p:nvSpPr>
          <p:cNvPr id="63"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64" name="テキスト ボックス 63"/>
          <p:cNvSpPr txBox="1"/>
          <p:nvPr/>
        </p:nvSpPr>
        <p:spPr>
          <a:xfrm>
            <a:off x="1979712" y="6494327"/>
            <a:ext cx="1274609" cy="369332"/>
          </a:xfrm>
          <a:prstGeom prst="rect">
            <a:avLst/>
          </a:prstGeom>
          <a:noFill/>
        </p:spPr>
        <p:txBody>
          <a:bodyPr wrap="square" rtlCol="0">
            <a:spAutoFit/>
          </a:bodyPr>
          <a:lstStyle/>
          <a:p>
            <a:r>
              <a:rPr kumimoji="1" lang="en-US" altLang="ja-JP" sz="1800" dirty="0" smtClean="0">
                <a:solidFill>
                  <a:schemeClr val="tx1">
                    <a:lumMod val="65000"/>
                    <a:lumOff val="35000"/>
                  </a:schemeClr>
                </a:solidFill>
              </a:rPr>
              <a:t>Plasma</a:t>
            </a:r>
          </a:p>
        </p:txBody>
      </p:sp>
      <p:sp>
        <p:nvSpPr>
          <p:cNvPr id="65" name="正方形/長方形 64"/>
          <p:cNvSpPr>
            <a:spLocks noChangeArrowheads="1"/>
          </p:cNvSpPr>
          <p:nvPr/>
        </p:nvSpPr>
        <p:spPr bwMode="auto">
          <a:xfrm>
            <a:off x="7450199" y="6475023"/>
            <a:ext cx="1148649"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H. </a:t>
            </a:r>
            <a:r>
              <a:rPr lang="en-US" altLang="ja-JP" sz="1600" dirty="0" err="1">
                <a:solidFill>
                  <a:srgbClr val="000000"/>
                </a:solidFill>
                <a:latin typeface="Arial" pitchFamily="34" charset="0"/>
                <a:cs typeface="Arial" pitchFamily="34" charset="0"/>
              </a:rPr>
              <a:t>Togashi</a:t>
            </a:r>
            <a:endParaRPr lang="ja-JP" altLang="en-US" sz="1600" dirty="0">
              <a:solidFill>
                <a:srgbClr val="000000"/>
              </a:solidFill>
              <a:latin typeface="Arial" pitchFamily="34" charset="0"/>
              <a:cs typeface="Arial" pitchFamily="34" charset="0"/>
            </a:endParaRPr>
          </a:p>
        </p:txBody>
      </p:sp>
      <p:sp>
        <p:nvSpPr>
          <p:cNvPr id="66"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43</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755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5-07-21 18.38.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98" y="1350018"/>
            <a:ext cx="4372648" cy="3873167"/>
          </a:xfrm>
          <a:prstGeom prst="rect">
            <a:avLst/>
          </a:prstGeom>
        </p:spPr>
      </p:pic>
      <p:sp>
        <p:nvSpPr>
          <p:cNvPr id="9" name="右矢印 8"/>
          <p:cNvSpPr/>
          <p:nvPr/>
        </p:nvSpPr>
        <p:spPr>
          <a:xfrm rot="20380901">
            <a:off x="821527" y="3892928"/>
            <a:ext cx="1460247" cy="34079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387" tIns="45694" rIns="91387" bIns="45694" rtlCol="0" anchor="ctr"/>
          <a:lstStyle/>
          <a:p>
            <a:pPr algn="ctr"/>
            <a:endParaRPr kumimoji="1" lang="ja-JP" altLang="en-US">
              <a:latin typeface="Arial" panose="020B0604020202020204" pitchFamily="34" charset="0"/>
              <a:cs typeface="Arial" panose="020B0604020202020204" pitchFamily="34" charset="0"/>
            </a:endParaRPr>
          </a:p>
        </p:txBody>
      </p:sp>
      <p:sp>
        <p:nvSpPr>
          <p:cNvPr id="10" name="テキスト ボックス 9"/>
          <p:cNvSpPr txBox="1"/>
          <p:nvPr/>
        </p:nvSpPr>
        <p:spPr>
          <a:xfrm>
            <a:off x="1221854" y="3468023"/>
            <a:ext cx="605999" cy="461612"/>
          </a:xfrm>
          <a:prstGeom prst="rect">
            <a:avLst/>
          </a:prstGeom>
          <a:noFill/>
        </p:spPr>
        <p:txBody>
          <a:bodyPr wrap="square" lIns="91387" tIns="45694" rIns="91387" bIns="45694" rtlCol="0">
            <a:spAutoFit/>
          </a:bodyPr>
          <a:lstStyle/>
          <a:p>
            <a:r>
              <a:rPr lang="en-US" altLang="ja-JP" sz="2400" dirty="0" err="1">
                <a:solidFill>
                  <a:srgbClr val="00B0F0"/>
                </a:solidFill>
                <a:latin typeface="Arial" panose="020B0604020202020204" pitchFamily="34" charset="0"/>
                <a:cs typeface="Arial" panose="020B0604020202020204" pitchFamily="34" charset="0"/>
              </a:rPr>
              <a:t>I</a:t>
            </a:r>
            <a:r>
              <a:rPr lang="en-US" altLang="ja-JP" sz="2400" baseline="-25000" dirty="0" err="1">
                <a:solidFill>
                  <a:srgbClr val="00B0F0"/>
                </a:solidFill>
                <a:latin typeface="Arial" panose="020B0604020202020204" pitchFamily="34" charset="0"/>
                <a:cs typeface="Arial" panose="020B0604020202020204" pitchFamily="34" charset="0"/>
              </a:rPr>
              <a:t>p</a:t>
            </a:r>
            <a:endParaRPr lang="ja-JP" altLang="en-US" sz="2400" baseline="-25000" dirty="0">
              <a:solidFill>
                <a:srgbClr val="00B0F0"/>
              </a:solidFill>
              <a:latin typeface="Arial" panose="020B0604020202020204" pitchFamily="34" charset="0"/>
              <a:cs typeface="Arial" panose="020B0604020202020204" pitchFamily="34" charset="0"/>
            </a:endParaRPr>
          </a:p>
        </p:txBody>
      </p:sp>
      <p:sp>
        <p:nvSpPr>
          <p:cNvPr id="11" name="右矢印 10"/>
          <p:cNvSpPr/>
          <p:nvPr/>
        </p:nvSpPr>
        <p:spPr>
          <a:xfrm rot="20380901">
            <a:off x="972668" y="4346972"/>
            <a:ext cx="1454097" cy="349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87" tIns="45694" rIns="91387" bIns="45694" rtlCol="0" anchor="ctr"/>
          <a:lstStyle/>
          <a:p>
            <a:pPr algn="ctr"/>
            <a:endParaRPr kumimoji="1" lang="ja-JP" altLang="en-US">
              <a:latin typeface="Arial" panose="020B0604020202020204" pitchFamily="34" charset="0"/>
              <a:cs typeface="Arial" panose="020B0604020202020204" pitchFamily="34" charset="0"/>
            </a:endParaRPr>
          </a:p>
        </p:txBody>
      </p:sp>
      <p:sp>
        <p:nvSpPr>
          <p:cNvPr id="12" name="テキスト ボックス 11"/>
          <p:cNvSpPr txBox="1"/>
          <p:nvPr/>
        </p:nvSpPr>
        <p:spPr>
          <a:xfrm>
            <a:off x="1849042" y="4433691"/>
            <a:ext cx="698891" cy="461612"/>
          </a:xfrm>
          <a:prstGeom prst="rect">
            <a:avLst/>
          </a:prstGeom>
          <a:noFill/>
        </p:spPr>
        <p:txBody>
          <a:bodyPr wrap="square" lIns="91387" tIns="45694" rIns="91387" bIns="45694" rtlCol="0">
            <a:spAutoFit/>
          </a:bodyPr>
          <a:lstStyle/>
          <a:p>
            <a:r>
              <a:rPr lang="en-US" altLang="ja-JP" sz="2400" dirty="0" err="1" smtClean="0">
                <a:solidFill>
                  <a:srgbClr val="FF0000"/>
                </a:solidFill>
                <a:latin typeface="Arial" panose="020B0604020202020204" pitchFamily="34" charset="0"/>
                <a:cs typeface="Arial" panose="020B0604020202020204" pitchFamily="34" charset="0"/>
              </a:rPr>
              <a:t>B</a:t>
            </a:r>
            <a:r>
              <a:rPr lang="en-US" altLang="ja-JP" sz="2400" baseline="-25000" dirty="0" err="1" smtClean="0">
                <a:solidFill>
                  <a:srgbClr val="FF0000"/>
                </a:solidFill>
                <a:latin typeface="Arial" panose="020B0604020202020204" pitchFamily="34" charset="0"/>
                <a:cs typeface="Arial" panose="020B0604020202020204" pitchFamily="34" charset="0"/>
              </a:rPr>
              <a:t>t</a:t>
            </a:r>
            <a:endParaRPr lang="ja-JP" altLang="en-US" sz="2400" baseline="-25000" dirty="0">
              <a:solidFill>
                <a:srgbClr val="FF0000"/>
              </a:solidFill>
              <a:latin typeface="Arial" panose="020B0604020202020204" pitchFamily="34" charset="0"/>
              <a:cs typeface="Arial" panose="020B0604020202020204" pitchFamily="34" charset="0"/>
            </a:endParaRPr>
          </a:p>
        </p:txBody>
      </p:sp>
      <p:sp>
        <p:nvSpPr>
          <p:cNvPr id="13" name="右矢印 12"/>
          <p:cNvSpPr/>
          <p:nvPr/>
        </p:nvSpPr>
        <p:spPr>
          <a:xfrm rot="16200000">
            <a:off x="2158134" y="2002467"/>
            <a:ext cx="779598" cy="3100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 name="テキスト ボックス 13"/>
          <p:cNvSpPr txBox="1"/>
          <p:nvPr/>
        </p:nvSpPr>
        <p:spPr>
          <a:xfrm>
            <a:off x="2436079" y="1326081"/>
            <a:ext cx="638332" cy="461612"/>
          </a:xfrm>
          <a:prstGeom prst="rect">
            <a:avLst/>
          </a:prstGeom>
          <a:noFill/>
        </p:spPr>
        <p:txBody>
          <a:bodyPr wrap="square" lIns="91387" tIns="45694" rIns="91387" bIns="45694" rtlCol="0">
            <a:spAutoFit/>
          </a:bodyPr>
          <a:lstStyle/>
          <a:p>
            <a:r>
              <a:rPr lang="en-US" altLang="ja-JP" sz="2400" dirty="0" err="1" smtClean="0">
                <a:solidFill>
                  <a:srgbClr val="FF0000"/>
                </a:solidFill>
                <a:latin typeface="Arial" panose="020B0604020202020204" pitchFamily="34" charset="0"/>
                <a:cs typeface="Arial" panose="020B0604020202020204" pitchFamily="34" charset="0"/>
              </a:rPr>
              <a:t>B</a:t>
            </a:r>
            <a:r>
              <a:rPr lang="en-US" altLang="ja-JP" sz="2400" baseline="-25000" dirty="0" err="1" smtClean="0">
                <a:solidFill>
                  <a:srgbClr val="FF0000"/>
                </a:solidFill>
                <a:latin typeface="Arial" panose="020B0604020202020204" pitchFamily="34" charset="0"/>
                <a:cs typeface="Arial" panose="020B0604020202020204" pitchFamily="34" charset="0"/>
              </a:rPr>
              <a:t>p</a:t>
            </a:r>
            <a:endParaRPr lang="ja-JP" altLang="en-US" sz="2400" baseline="-25000" dirty="0">
              <a:solidFill>
                <a:srgbClr val="FF0000"/>
              </a:solidFill>
              <a:latin typeface="Arial" panose="020B0604020202020204" pitchFamily="34" charset="0"/>
              <a:cs typeface="Arial" panose="020B0604020202020204" pitchFamily="34" charset="0"/>
            </a:endParaRPr>
          </a:p>
        </p:txBody>
      </p:sp>
      <p:sp>
        <p:nvSpPr>
          <p:cNvPr id="15" name="右矢印 14"/>
          <p:cNvSpPr/>
          <p:nvPr/>
        </p:nvSpPr>
        <p:spPr>
          <a:xfrm rot="13145393">
            <a:off x="3765476" y="3952135"/>
            <a:ext cx="958803" cy="2642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 name="テキスト ボックス 15"/>
          <p:cNvSpPr txBox="1"/>
          <p:nvPr/>
        </p:nvSpPr>
        <p:spPr>
          <a:xfrm>
            <a:off x="3954760" y="4409130"/>
            <a:ext cx="745505" cy="461612"/>
          </a:xfrm>
          <a:prstGeom prst="rect">
            <a:avLst/>
          </a:prstGeom>
          <a:noFill/>
        </p:spPr>
        <p:txBody>
          <a:bodyPr wrap="square" lIns="91387" tIns="45694" rIns="91387" bIns="45694" rtlCol="0">
            <a:spAutoFit/>
          </a:bodyPr>
          <a:lstStyle/>
          <a:p>
            <a:r>
              <a:rPr lang="en-US" altLang="ja-JP" sz="2400" dirty="0" smtClean="0">
                <a:solidFill>
                  <a:srgbClr val="FF0000"/>
                </a:solidFill>
                <a:latin typeface="Arial" panose="020B0604020202020204" pitchFamily="34" charset="0"/>
                <a:cs typeface="Arial" panose="020B0604020202020204" pitchFamily="34" charset="0"/>
              </a:rPr>
              <a:t>B</a:t>
            </a:r>
            <a:r>
              <a:rPr lang="en-US" altLang="ja-JP" sz="2400" baseline="-25000" dirty="0" smtClean="0">
                <a:solidFill>
                  <a:srgbClr val="FF0000"/>
                </a:solidFill>
                <a:latin typeface="Arial" panose="020B0604020202020204" pitchFamily="34" charset="0"/>
                <a:cs typeface="Arial" panose="020B0604020202020204" pitchFamily="34" charset="0"/>
              </a:rPr>
              <a:t>r</a:t>
            </a:r>
            <a:endParaRPr lang="ja-JP" altLang="en-US" sz="2400" baseline="-25000" dirty="0">
              <a:solidFill>
                <a:srgbClr val="FF0000"/>
              </a:solidFill>
              <a:latin typeface="Arial" panose="020B0604020202020204" pitchFamily="34" charset="0"/>
              <a:cs typeface="Arial" panose="020B0604020202020204" pitchFamily="34" charset="0"/>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94" y="1024959"/>
            <a:ext cx="1404015" cy="132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矢印コネクタ 20"/>
          <p:cNvCxnSpPr/>
          <p:nvPr/>
        </p:nvCxnSpPr>
        <p:spPr>
          <a:xfrm>
            <a:off x="957288" y="2303098"/>
            <a:ext cx="1989506" cy="1164925"/>
          </a:xfrm>
          <a:prstGeom prst="straightConnector1">
            <a:avLst/>
          </a:prstGeom>
          <a:ln w="50800">
            <a:tailEnd type="arrow"/>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a:off x="1331640" y="1944445"/>
            <a:ext cx="1216293" cy="1158721"/>
          </a:xfrm>
          <a:prstGeom prst="straightConnector1">
            <a:avLst/>
          </a:prstGeom>
          <a:ln w="50800">
            <a:tailEnd type="arrow"/>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3083194" y="1451265"/>
            <a:ext cx="2108269" cy="400110"/>
          </a:xfrm>
          <a:prstGeom prst="rect">
            <a:avLst/>
          </a:prstGeom>
          <a:noFill/>
        </p:spPr>
        <p:txBody>
          <a:bodyPr wrap="none" rtlCol="0">
            <a:spAutoFit/>
          </a:bodyPr>
          <a:lstStyle/>
          <a:p>
            <a:r>
              <a:rPr kumimoji="1" lang="en-US" altLang="ja-JP" dirty="0" smtClean="0">
                <a:solidFill>
                  <a:schemeClr val="bg1"/>
                </a:solidFill>
                <a:latin typeface="Arial" panose="020B0604020202020204" pitchFamily="34" charset="0"/>
                <a:cs typeface="Arial" panose="020B0604020202020204" pitchFamily="34" charset="0"/>
              </a:rPr>
              <a:t>Langmuir </a:t>
            </a:r>
            <a:r>
              <a:rPr kumimoji="1" lang="en-US" altLang="ja-JP" dirty="0" smtClean="0">
                <a:solidFill>
                  <a:schemeClr val="bg1"/>
                </a:solidFill>
                <a:latin typeface="Arial" panose="020B0604020202020204" pitchFamily="34" charset="0"/>
                <a:cs typeface="Arial" panose="020B0604020202020204" pitchFamily="34" charset="0"/>
              </a:rPr>
              <a:t>probes</a:t>
            </a:r>
            <a:endParaRPr kumimoji="1" lang="ja-JP" altLang="en-US" dirty="0">
              <a:solidFill>
                <a:schemeClr val="bg1"/>
              </a:solidFill>
              <a:latin typeface="Arial" panose="020B0604020202020204" pitchFamily="34" charset="0"/>
              <a:cs typeface="Arial" panose="020B0604020202020204" pitchFamily="34" charset="0"/>
            </a:endParaRPr>
          </a:p>
        </p:txBody>
      </p:sp>
      <p:cxnSp>
        <p:nvCxnSpPr>
          <p:cNvPr id="27" name="直線矢印コネクタ 26"/>
          <p:cNvCxnSpPr/>
          <p:nvPr/>
        </p:nvCxnSpPr>
        <p:spPr>
          <a:xfrm flipH="1">
            <a:off x="2829681" y="1944445"/>
            <a:ext cx="959808" cy="717306"/>
          </a:xfrm>
          <a:prstGeom prst="straightConnector1">
            <a:avLst/>
          </a:prstGeom>
          <a:ln w="50800">
            <a:tailEnd type="arrow"/>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H="1">
            <a:off x="3181058" y="1956545"/>
            <a:ext cx="1034969" cy="1146621"/>
          </a:xfrm>
          <a:prstGeom prst="straightConnector1">
            <a:avLst/>
          </a:prstGeom>
          <a:ln w="50800">
            <a:tailEnd type="arrow"/>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557402" y="5376816"/>
            <a:ext cx="8012492" cy="1015663"/>
          </a:xfrm>
          <a:prstGeom prst="rect">
            <a:avLst/>
          </a:prstGeom>
          <a:noFill/>
        </p:spPr>
        <p:txBody>
          <a:bodyPr wrap="square" rtlCol="0">
            <a:spAutoFit/>
          </a:bodyPr>
          <a:lstStyle/>
          <a:p>
            <a:pPr marL="342900" indent="-342900">
              <a:buFont typeface="Arial"/>
              <a:buChar char="•"/>
            </a:pPr>
            <a:r>
              <a:rPr kumimoji="1" lang="en-US" altLang="ja-JP" sz="2000" dirty="0" err="1" smtClean="0">
                <a:latin typeface="Arial" panose="020B0604020202020204" pitchFamily="34" charset="0"/>
                <a:cs typeface="Arial" panose="020B0604020202020204" pitchFamily="34" charset="0"/>
              </a:rPr>
              <a:t>Rogowski</a:t>
            </a:r>
            <a:r>
              <a:rPr kumimoji="1" lang="en-US" altLang="ja-JP" sz="2000" dirty="0" smtClean="0">
                <a:latin typeface="Arial" panose="020B0604020202020204" pitchFamily="34" charset="0"/>
                <a:cs typeface="Arial" panose="020B0604020202020204" pitchFamily="34" charset="0"/>
              </a:rPr>
              <a:t> probe </a:t>
            </a:r>
            <a:r>
              <a:rPr lang="en-US" altLang="ja-JP" sz="2000" dirty="0" smtClean="0">
                <a:latin typeface="Arial" panose="020B0604020202020204" pitchFamily="34" charset="0"/>
                <a:cs typeface="Arial" panose="020B0604020202020204" pitchFamily="34" charset="0"/>
              </a:rPr>
              <a:t>consists of two multi-layer </a:t>
            </a:r>
            <a:r>
              <a:rPr lang="en-US" altLang="ja-JP" sz="2000" dirty="0" err="1" smtClean="0">
                <a:latin typeface="Arial" panose="020B0604020202020204" pitchFamily="34" charset="0"/>
                <a:cs typeface="Arial" panose="020B0604020202020204" pitchFamily="34" charset="0"/>
              </a:rPr>
              <a:t>Rogowski</a:t>
            </a:r>
            <a:r>
              <a:rPr lang="en-US" altLang="ja-JP" sz="2000" dirty="0" smtClean="0">
                <a:latin typeface="Arial" panose="020B0604020202020204" pitchFamily="34" charset="0"/>
                <a:cs typeface="Arial" panose="020B0604020202020204" pitchFamily="34" charset="0"/>
              </a:rPr>
              <a:t> coils, five pick-up coils and two </a:t>
            </a:r>
            <a:r>
              <a:rPr lang="en-US" altLang="ja-JP" sz="2000" dirty="0" err="1" smtClean="0">
                <a:latin typeface="Arial" panose="020B0604020202020204" pitchFamily="34" charset="0"/>
                <a:cs typeface="Arial" panose="020B0604020202020204" pitchFamily="34" charset="0"/>
              </a:rPr>
              <a:t>Langumuir</a:t>
            </a:r>
            <a:r>
              <a:rPr lang="en-US" altLang="ja-JP" sz="2000" dirty="0" smtClean="0">
                <a:latin typeface="Arial" panose="020B0604020202020204" pitchFamily="34" charset="0"/>
                <a:cs typeface="Arial" panose="020B0604020202020204" pitchFamily="34" charset="0"/>
              </a:rPr>
              <a:t> probes.</a:t>
            </a:r>
          </a:p>
          <a:p>
            <a:pPr marL="342900" indent="-342900">
              <a:buFont typeface="Arial"/>
              <a:buChar char="•"/>
            </a:pPr>
            <a:r>
              <a:rPr lang="en-US" altLang="ja-JP" sz="2000" dirty="0" smtClean="0">
                <a:latin typeface="Arial" panose="020B0604020202020204" pitchFamily="34" charset="0"/>
                <a:cs typeface="Arial" panose="020B0604020202020204" pitchFamily="34" charset="0"/>
              </a:rPr>
              <a:t>Local current was </a:t>
            </a:r>
            <a:r>
              <a:rPr lang="en-US" altLang="ja-JP" sz="2000" dirty="0" smtClean="0">
                <a:latin typeface="Arial" panose="020B0604020202020204" pitchFamily="34" charset="0"/>
                <a:cs typeface="Arial" panose="020B0604020202020204" pitchFamily="34" charset="0"/>
              </a:rPr>
              <a:t>measured successfully.</a:t>
            </a:r>
            <a:endParaRPr lang="en-US" altLang="ja-JP" sz="2000" dirty="0" smtClean="0">
              <a:latin typeface="Arial" panose="020B0604020202020204" pitchFamily="34" charset="0"/>
              <a:cs typeface="Arial" panose="020B0604020202020204" pitchFamily="34" charset="0"/>
            </a:endParaRPr>
          </a:p>
        </p:txBody>
      </p:sp>
      <p:pic>
        <p:nvPicPr>
          <p:cNvPr id="34" name="Picture 2" descr="C:\Users\user\Documents\research\gakkai\2014\High_temperture_plasma_diagnostic\thesis\graph\closed_open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623" y="1747308"/>
            <a:ext cx="3777160" cy="3330868"/>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7668344" y="3070701"/>
            <a:ext cx="1351652" cy="646331"/>
          </a:xfrm>
          <a:prstGeom prst="rect">
            <a:avLst/>
          </a:prstGeom>
          <a:noFill/>
        </p:spPr>
        <p:txBody>
          <a:bodyPr wrap="none" rtlCol="0">
            <a:spAutoFit/>
          </a:bodyPr>
          <a:lstStyle/>
          <a:p>
            <a:r>
              <a:rPr lang="en-US" altLang="ja-JP" sz="1800" dirty="0" smtClean="0">
                <a:latin typeface="Arial" panose="020B0604020202020204" pitchFamily="34" charset="0"/>
                <a:cs typeface="Arial" panose="020B0604020202020204" pitchFamily="34" charset="0"/>
              </a:rPr>
              <a:t>open hole</a:t>
            </a:r>
            <a:endParaRPr lang="en-US" altLang="ja-JP" sz="1800" dirty="0" smtClean="0">
              <a:latin typeface="Arial" panose="020B0604020202020204" pitchFamily="34" charset="0"/>
              <a:cs typeface="Arial" panose="020B0604020202020204" pitchFamily="34" charset="0"/>
            </a:endParaRPr>
          </a:p>
          <a:p>
            <a:r>
              <a:rPr lang="en-US" altLang="ja-JP" sz="1800" dirty="0" smtClean="0">
                <a:solidFill>
                  <a:srgbClr val="FF0000"/>
                </a:solidFill>
                <a:latin typeface="Arial" panose="020B0604020202020204" pitchFamily="34" charset="0"/>
                <a:cs typeface="Arial" panose="020B0604020202020204" pitchFamily="34" charset="0"/>
              </a:rPr>
              <a:t>closed hole</a:t>
            </a:r>
            <a:endParaRPr kumimoji="1" lang="ja-JP" altLang="en-US" sz="1800" dirty="0">
              <a:solidFill>
                <a:srgbClr val="FF0000"/>
              </a:solidFill>
              <a:latin typeface="Arial" panose="020B0604020202020204" pitchFamily="34" charset="0"/>
              <a:cs typeface="Arial" panose="020B0604020202020204" pitchFamily="34" charset="0"/>
            </a:endParaRPr>
          </a:p>
        </p:txBody>
      </p:sp>
      <p:sp>
        <p:nvSpPr>
          <p:cNvPr id="4" name="正方形/長方形 3"/>
          <p:cNvSpPr/>
          <p:nvPr/>
        </p:nvSpPr>
        <p:spPr>
          <a:xfrm>
            <a:off x="557402" y="6444044"/>
            <a:ext cx="5754556" cy="369332"/>
          </a:xfrm>
          <a:prstGeom prst="rect">
            <a:avLst/>
          </a:prstGeom>
        </p:spPr>
        <p:txBody>
          <a:bodyPr wrap="square">
            <a:spAutoFit/>
          </a:bodyPr>
          <a:lstStyle/>
          <a:p>
            <a:r>
              <a:rPr lang="en-US" altLang="ja-JP" sz="1800" dirty="0" smtClean="0">
                <a:latin typeface="Arial" panose="020B0604020202020204" pitchFamily="34" charset="0"/>
                <a:cs typeface="Arial" panose="020B0604020202020204" pitchFamily="34" charset="0"/>
              </a:rPr>
              <a:t> H. Furui, </a:t>
            </a:r>
            <a:r>
              <a:rPr lang="en-US" altLang="ja-JP" sz="1800" i="1" dirty="0" smtClean="0">
                <a:latin typeface="Arial" panose="020B0604020202020204" pitchFamily="34" charset="0"/>
                <a:cs typeface="Arial" panose="020B0604020202020204" pitchFamily="34" charset="0"/>
              </a:rPr>
              <a:t>et al.</a:t>
            </a:r>
            <a:r>
              <a:rPr lang="en-US" altLang="ja-JP" sz="1800" dirty="0" smtClean="0">
                <a:latin typeface="Arial" panose="020B0604020202020204" pitchFamily="34" charset="0"/>
                <a:cs typeface="Arial" panose="020B0604020202020204" pitchFamily="34" charset="0"/>
              </a:rPr>
              <a:t>, Rev. Sci. </a:t>
            </a:r>
            <a:r>
              <a:rPr lang="en-US" altLang="ja-JP" sz="1800" dirty="0" err="1" smtClean="0">
                <a:latin typeface="Arial" panose="020B0604020202020204" pitchFamily="34" charset="0"/>
                <a:cs typeface="Arial" panose="020B0604020202020204" pitchFamily="34" charset="0"/>
              </a:rPr>
              <a:t>Instrum</a:t>
            </a:r>
            <a:r>
              <a:rPr lang="en-US" altLang="ja-JP" sz="1800" dirty="0" smtClean="0">
                <a:latin typeface="Arial" panose="020B0604020202020204" pitchFamily="34" charset="0"/>
                <a:cs typeface="Arial" panose="020B0604020202020204" pitchFamily="34" charset="0"/>
              </a:rPr>
              <a:t>. </a:t>
            </a:r>
            <a:r>
              <a:rPr lang="en-US" altLang="ja-JP" sz="1800" b="1" dirty="0" smtClean="0">
                <a:latin typeface="Arial" panose="020B0604020202020204" pitchFamily="34" charset="0"/>
                <a:cs typeface="Arial" panose="020B0604020202020204" pitchFamily="34" charset="0"/>
              </a:rPr>
              <a:t>85</a:t>
            </a:r>
            <a:r>
              <a:rPr lang="en-US" altLang="ja-JP" sz="1800" dirty="0" smtClean="0">
                <a:latin typeface="Arial" panose="020B0604020202020204" pitchFamily="34" charset="0"/>
                <a:cs typeface="Arial" panose="020B0604020202020204" pitchFamily="34" charset="0"/>
              </a:rPr>
              <a:t>, (2014) 11D813 </a:t>
            </a:r>
            <a:endParaRPr lang="ja-JP" altLang="en-US" sz="1800" dirty="0">
              <a:latin typeface="Arial" panose="020B0604020202020204" pitchFamily="34" charset="0"/>
              <a:cs typeface="Arial" panose="020B0604020202020204" pitchFamily="34" charset="0"/>
            </a:endParaRPr>
          </a:p>
        </p:txBody>
      </p:sp>
      <p:sp>
        <p:nvSpPr>
          <p:cNvPr id="22" name="Rectangle 3"/>
          <p:cNvSpPr txBox="1">
            <a:spLocks noChangeArrowheads="1"/>
          </p:cNvSpPr>
          <p:nvPr/>
        </p:nvSpPr>
        <p:spPr bwMode="auto">
          <a:xfrm>
            <a:off x="0" y="-27384"/>
            <a:ext cx="9144000" cy="936625"/>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749"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501"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7025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7000"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anose="020B0604020202020204" pitchFamily="34" charset="0"/>
                <a:cs typeface="Arial" panose="020B0604020202020204" pitchFamily="34" charset="0"/>
              </a:rPr>
              <a:t>Local Current Measurement by </a:t>
            </a:r>
            <a:r>
              <a:rPr lang="en-US" altLang="ja-JP" kern="0" dirty="0" err="1" smtClean="0">
                <a:latin typeface="Arial" panose="020B0604020202020204" pitchFamily="34" charset="0"/>
                <a:cs typeface="Arial" panose="020B0604020202020204" pitchFamily="34" charset="0"/>
              </a:rPr>
              <a:t>Rogowski</a:t>
            </a:r>
            <a:r>
              <a:rPr lang="en-US" altLang="ja-JP" kern="0" dirty="0" smtClean="0">
                <a:latin typeface="Arial" panose="020B0604020202020204" pitchFamily="34" charset="0"/>
                <a:cs typeface="Arial" panose="020B0604020202020204" pitchFamily="34" charset="0"/>
              </a:rPr>
              <a:t> Probe</a:t>
            </a:r>
            <a:endParaRPr lang="en-US" altLang="ja-JP" kern="0" dirty="0" smtClean="0">
              <a:latin typeface="Arial" panose="020B0604020202020204" pitchFamily="34" charset="0"/>
              <a:cs typeface="Arial" panose="020B0604020202020204" pitchFamily="34" charset="0"/>
            </a:endParaRPr>
          </a:p>
        </p:txBody>
      </p:sp>
      <p:sp>
        <p:nvSpPr>
          <p:cNvPr id="24"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30"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44</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26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クリーンショット 2015-10-30 19.15.4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785307"/>
            <a:ext cx="4887822" cy="3443893"/>
          </a:xfrm>
          <a:prstGeom prst="rect">
            <a:avLst/>
          </a:prstGeom>
        </p:spPr>
      </p:pic>
      <p:cxnSp>
        <p:nvCxnSpPr>
          <p:cNvPr id="7" name="直線コネクタ 6"/>
          <p:cNvCxnSpPr/>
          <p:nvPr/>
        </p:nvCxnSpPr>
        <p:spPr>
          <a:xfrm>
            <a:off x="3337067" y="1940971"/>
            <a:ext cx="11669" cy="671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3334944" y="3078836"/>
            <a:ext cx="11669" cy="671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3331232" y="4247056"/>
            <a:ext cx="11669" cy="671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3348736" y="1475033"/>
            <a:ext cx="0" cy="23826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2854150" y="1042985"/>
            <a:ext cx="5129930" cy="369332"/>
          </a:xfrm>
          <a:prstGeom prst="rect">
            <a:avLst/>
          </a:prstGeom>
          <a:noFill/>
        </p:spPr>
        <p:txBody>
          <a:bodyPr wrap="none" rtlCol="0">
            <a:spAutoFit/>
          </a:bodyPr>
          <a:lstStyle/>
          <a:p>
            <a:r>
              <a:rPr kumimoji="1" lang="en-US" altLang="ja-JP" sz="1800" i="1" dirty="0" err="1" smtClean="0">
                <a:latin typeface="Arial" panose="020B0604020202020204" pitchFamily="34" charset="0"/>
                <a:cs typeface="Arial" panose="020B0604020202020204" pitchFamily="34" charset="0"/>
              </a:rPr>
              <a:t>I</a:t>
            </a:r>
            <a:r>
              <a:rPr kumimoji="1" lang="en-US" altLang="ja-JP" sz="1800" baseline="-25000" dirty="0" err="1" smtClean="0">
                <a:latin typeface="Arial" panose="020B0604020202020204" pitchFamily="34" charset="0"/>
                <a:cs typeface="Arial" panose="020B0604020202020204" pitchFamily="34" charset="0"/>
              </a:rPr>
              <a:t>p</a:t>
            </a:r>
            <a:r>
              <a:rPr kumimoji="1" lang="en-US" altLang="ja-JP" sz="1800" dirty="0" smtClean="0">
                <a:latin typeface="Arial" panose="020B0604020202020204" pitchFamily="34" charset="0"/>
                <a:cs typeface="Arial" panose="020B0604020202020204" pitchFamily="34" charset="0"/>
              </a:rPr>
              <a:t> spike due to </a:t>
            </a:r>
            <a:r>
              <a:rPr kumimoji="1" lang="en-US" altLang="ja-JP" sz="1800" dirty="0" smtClean="0">
                <a:latin typeface="Arial" panose="020B0604020202020204" pitchFamily="34" charset="0"/>
                <a:cs typeface="Arial" panose="020B0604020202020204" pitchFamily="34" charset="0"/>
              </a:rPr>
              <a:t>IRE </a:t>
            </a:r>
            <a:r>
              <a:rPr lang="en-US" altLang="ja-JP" sz="1800" dirty="0">
                <a:latin typeface="Arial" panose="020B0604020202020204" pitchFamily="34" charset="0"/>
                <a:cs typeface="Arial" panose="020B0604020202020204" pitchFamily="34" charset="0"/>
              </a:rPr>
              <a:t>(</a:t>
            </a:r>
            <a:r>
              <a:rPr kumimoji="1" lang="en-US" altLang="ja-JP" sz="1800" dirty="0" smtClean="0">
                <a:latin typeface="Arial" panose="020B0604020202020204" pitchFamily="34" charset="0"/>
                <a:cs typeface="Arial" panose="020B0604020202020204" pitchFamily="34" charset="0"/>
              </a:rPr>
              <a:t>internal reconnection event)</a:t>
            </a:r>
            <a:endParaRPr kumimoji="1" lang="ja-JP" altLang="en-US" sz="18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2638126" y="1671312"/>
            <a:ext cx="1421160" cy="307777"/>
          </a:xfrm>
          <a:prstGeom prst="rect">
            <a:avLst/>
          </a:prstGeom>
          <a:noFill/>
        </p:spPr>
        <p:txBody>
          <a:bodyPr wrap="square" rtlCol="0">
            <a:spAutoFit/>
          </a:bodyPr>
          <a:lstStyle/>
          <a:p>
            <a:pPr algn="just"/>
            <a:r>
              <a:rPr kumimoji="1" lang="en-US" altLang="ja-JP" sz="1400" dirty="0" smtClean="0">
                <a:latin typeface="Arial" panose="020B0604020202020204" pitchFamily="34" charset="0"/>
                <a:cs typeface="Arial" panose="020B0604020202020204" pitchFamily="34" charset="0"/>
              </a:rPr>
              <a:t>plasma current</a:t>
            </a:r>
            <a:endParaRPr kumimoji="1" lang="en-US" altLang="ja-JP" sz="1400" baseline="-25000" dirty="0" smtClean="0">
              <a:latin typeface="Arial" panose="020B0604020202020204" pitchFamily="34" charset="0"/>
              <a:cs typeface="Arial" panose="020B0604020202020204" pitchFamily="34" charset="0"/>
            </a:endParaRPr>
          </a:p>
        </p:txBody>
      </p:sp>
      <p:sp>
        <p:nvSpPr>
          <p:cNvPr id="16" name="テキスト ボックス 15"/>
          <p:cNvSpPr txBox="1"/>
          <p:nvPr/>
        </p:nvSpPr>
        <p:spPr>
          <a:xfrm>
            <a:off x="1259632" y="5373216"/>
            <a:ext cx="7217297" cy="1323439"/>
          </a:xfrm>
          <a:prstGeom prst="rect">
            <a:avLst/>
          </a:prstGeom>
          <a:noFill/>
        </p:spPr>
        <p:txBody>
          <a:bodyPr wrap="none" rtlCol="0">
            <a:spAutoFit/>
          </a:bodyPr>
          <a:lstStyle/>
          <a:p>
            <a:r>
              <a:rPr kumimoji="1" lang="en-US" altLang="ja-JP" dirty="0" smtClean="0">
                <a:latin typeface="Arial" panose="020B0604020202020204" pitchFamily="34" charset="0"/>
                <a:cs typeface="Arial" panose="020B0604020202020204" pitchFamily="34" charset="0"/>
              </a:rPr>
              <a:t>1. Fluctuations </a:t>
            </a:r>
            <a:r>
              <a:rPr kumimoji="1" lang="en-US" altLang="ja-JP" dirty="0" smtClean="0">
                <a:latin typeface="Arial" panose="020B0604020202020204" pitchFamily="34" charset="0"/>
                <a:cs typeface="Arial" panose="020B0604020202020204" pitchFamily="34" charset="0"/>
              </a:rPr>
              <a:t>of </a:t>
            </a:r>
            <a:r>
              <a:rPr lang="en-US" altLang="ja-JP" i="1" dirty="0" smtClean="0">
                <a:latin typeface="Arial" panose="020B0604020202020204" pitchFamily="34" charset="0"/>
                <a:cs typeface="Arial" panose="020B0604020202020204" pitchFamily="34" charset="0"/>
              </a:rPr>
              <a:t>j</a:t>
            </a:r>
            <a:r>
              <a:rPr lang="en-US" altLang="ja-JP" dirty="0" smtClean="0">
                <a:latin typeface="Arial" panose="020B0604020202020204" pitchFamily="34" charset="0"/>
                <a:cs typeface="Arial" panose="020B0604020202020204" pitchFamily="34" charset="0"/>
              </a:rPr>
              <a:t>, </a:t>
            </a:r>
            <a:r>
              <a:rPr lang="en-US" altLang="ja-JP" i="1" dirty="0" err="1" smtClean="0">
                <a:latin typeface="Arial" panose="020B0604020202020204" pitchFamily="34" charset="0"/>
                <a:cs typeface="Arial" panose="020B0604020202020204" pitchFamily="34" charset="0"/>
              </a:rPr>
              <a:t>I</a:t>
            </a:r>
            <a:r>
              <a:rPr lang="en-US" altLang="ja-JP" baseline="-25000" dirty="0" err="1" smtClean="0">
                <a:latin typeface="Arial" panose="020B0604020202020204" pitchFamily="34" charset="0"/>
                <a:cs typeface="Arial" panose="020B0604020202020204" pitchFamily="34" charset="0"/>
              </a:rPr>
              <a:t>is</a:t>
            </a:r>
            <a:r>
              <a:rPr lang="en-US" altLang="ja-JP" dirty="0" smtClean="0">
                <a:latin typeface="Arial" panose="020B0604020202020204" pitchFamily="34" charset="0"/>
                <a:cs typeface="Arial" panose="020B0604020202020204" pitchFamily="34" charset="0"/>
              </a:rPr>
              <a:t>, </a:t>
            </a:r>
            <a:r>
              <a:rPr lang="en-US" altLang="ja-JP" i="1" dirty="0" smtClean="0">
                <a:latin typeface="Arial" panose="020B0604020202020204" pitchFamily="34" charset="0"/>
                <a:cs typeface="Arial" panose="020B0604020202020204" pitchFamily="34" charset="0"/>
              </a:rPr>
              <a:t>dB</a:t>
            </a:r>
            <a:r>
              <a:rPr lang="en-US" altLang="ja-JP" dirty="0" smtClean="0">
                <a:latin typeface="Arial" panose="020B0604020202020204" pitchFamily="34" charset="0"/>
                <a:cs typeface="Arial" panose="020B0604020202020204" pitchFamily="34" charset="0"/>
              </a:rPr>
              <a:t>/</a:t>
            </a:r>
            <a:r>
              <a:rPr lang="en-US" altLang="ja-JP" i="1" dirty="0" err="1" smtClean="0">
                <a:latin typeface="Arial" panose="020B0604020202020204" pitchFamily="34" charset="0"/>
                <a:cs typeface="Arial" panose="020B0604020202020204" pitchFamily="34" charset="0"/>
              </a:rPr>
              <a:t>dt</a:t>
            </a:r>
            <a:r>
              <a:rPr lang="en-US" altLang="ja-JP" i="1" dirty="0" smtClean="0">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start at </a:t>
            </a:r>
            <a:r>
              <a:rPr lang="en-US" altLang="ja-JP" dirty="0" smtClean="0">
                <a:latin typeface="Symbol" panose="05050102010706020507" pitchFamily="18" charset="2"/>
                <a:cs typeface="Arial" panose="020B0604020202020204" pitchFamily="34" charset="0"/>
              </a:rPr>
              <a:t>-</a:t>
            </a:r>
            <a:r>
              <a:rPr lang="en-US" altLang="ja-JP" dirty="0" smtClean="0">
                <a:latin typeface="Arial" panose="020B0604020202020204" pitchFamily="34" charset="0"/>
                <a:cs typeface="Arial" panose="020B0604020202020204" pitchFamily="34" charset="0"/>
              </a:rPr>
              <a:t>0.2 </a:t>
            </a:r>
            <a:r>
              <a:rPr lang="en-US" altLang="ja-JP" dirty="0" err="1" smtClean="0">
                <a:latin typeface="Arial" panose="020B0604020202020204" pitchFamily="34" charset="0"/>
                <a:cs typeface="Arial" panose="020B0604020202020204" pitchFamily="34" charset="0"/>
              </a:rPr>
              <a:t>ms.</a:t>
            </a:r>
            <a:endParaRPr lang="en-US" altLang="ja-JP" dirty="0" smtClean="0">
              <a:latin typeface="Arial" panose="020B0604020202020204" pitchFamily="34" charset="0"/>
              <a:cs typeface="Arial" panose="020B0604020202020204" pitchFamily="34" charset="0"/>
            </a:endParaRPr>
          </a:p>
          <a:p>
            <a:r>
              <a:rPr kumimoji="1" lang="en-US" altLang="ja-JP" dirty="0" smtClean="0">
                <a:latin typeface="Arial" panose="020B0604020202020204" pitchFamily="34" charset="0"/>
                <a:cs typeface="Arial" panose="020B0604020202020204" pitchFamily="34" charset="0"/>
              </a:rPr>
              <a:t>2. </a:t>
            </a:r>
            <a:r>
              <a:rPr kumimoji="1" lang="en-US" altLang="ja-JP" i="1" dirty="0" smtClean="0">
                <a:latin typeface="Arial" panose="020B0604020202020204" pitchFamily="34" charset="0"/>
                <a:cs typeface="Arial" panose="020B0604020202020204" pitchFamily="34" charset="0"/>
              </a:rPr>
              <a:t>j</a:t>
            </a:r>
            <a:r>
              <a:rPr kumimoji="1" lang="en-US" altLang="ja-JP" dirty="0" smtClean="0">
                <a:latin typeface="Arial" panose="020B0604020202020204" pitchFamily="34" charset="0"/>
                <a:cs typeface="Arial" panose="020B0604020202020204" pitchFamily="34" charset="0"/>
              </a:rPr>
              <a:t> and </a:t>
            </a:r>
            <a:r>
              <a:rPr lang="en-US" altLang="ja-JP" i="1" dirty="0" err="1" smtClean="0">
                <a:latin typeface="Arial" panose="020B0604020202020204" pitchFamily="34" charset="0"/>
                <a:cs typeface="Arial" panose="020B0604020202020204" pitchFamily="34" charset="0"/>
              </a:rPr>
              <a:t>I</a:t>
            </a:r>
            <a:r>
              <a:rPr lang="en-US" altLang="ja-JP" baseline="-25000" dirty="0" err="1" smtClean="0">
                <a:latin typeface="Arial" panose="020B0604020202020204" pitchFamily="34" charset="0"/>
                <a:cs typeface="Arial" panose="020B0604020202020204" pitchFamily="34" charset="0"/>
              </a:rPr>
              <a:t>is</a:t>
            </a:r>
            <a:r>
              <a:rPr lang="en-US" altLang="ja-JP" dirty="0">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at the plasma edge start to increase at </a:t>
            </a:r>
            <a:r>
              <a:rPr lang="en-US" altLang="ja-JP" dirty="0" smtClean="0">
                <a:latin typeface="Symbol" panose="05050102010706020507" pitchFamily="18" charset="2"/>
                <a:cs typeface="Arial" panose="020B0604020202020204" pitchFamily="34" charset="0"/>
              </a:rPr>
              <a:t>-</a:t>
            </a:r>
            <a:r>
              <a:rPr lang="en-US" altLang="ja-JP" dirty="0" smtClean="0">
                <a:latin typeface="Arial" panose="020B0604020202020204" pitchFamily="34" charset="0"/>
                <a:cs typeface="Arial" panose="020B0604020202020204" pitchFamily="34" charset="0"/>
              </a:rPr>
              <a:t>0.2 </a:t>
            </a:r>
            <a:r>
              <a:rPr lang="en-US" altLang="ja-JP" dirty="0" err="1" smtClean="0">
                <a:latin typeface="Arial" panose="020B0604020202020204" pitchFamily="34" charset="0"/>
                <a:cs typeface="Arial" panose="020B0604020202020204" pitchFamily="34" charset="0"/>
              </a:rPr>
              <a:t>ms</a:t>
            </a:r>
            <a:endParaRPr lang="en-US" altLang="ja-JP" dirty="0" smtClean="0">
              <a:latin typeface="Arial" panose="020B0604020202020204" pitchFamily="34" charset="0"/>
              <a:cs typeface="Arial" panose="020B0604020202020204" pitchFamily="34" charset="0"/>
            </a:endParaRPr>
          </a:p>
          <a:p>
            <a:r>
              <a:rPr kumimoji="1" lang="en-US" altLang="ja-JP" dirty="0" smtClean="0">
                <a:latin typeface="Arial" panose="020B0604020202020204" pitchFamily="34" charset="0"/>
                <a:cs typeface="Arial" panose="020B0604020202020204" pitchFamily="34" charset="0"/>
              </a:rPr>
              <a:t>3. </a:t>
            </a:r>
            <a:r>
              <a:rPr kumimoji="1" lang="en-US" altLang="ja-JP" dirty="0" smtClean="0">
                <a:latin typeface="Arial" panose="020B0604020202020204" pitchFamily="34" charset="0"/>
                <a:cs typeface="Arial" panose="020B0604020202020204" pitchFamily="34" charset="0"/>
              </a:rPr>
              <a:t>After 2, high frequency components of </a:t>
            </a:r>
            <a:r>
              <a:rPr lang="en-US" altLang="ja-JP" i="1" dirty="0">
                <a:latin typeface="Arial" panose="020B0604020202020204" pitchFamily="34" charset="0"/>
                <a:cs typeface="Arial" panose="020B0604020202020204" pitchFamily="34" charset="0"/>
              </a:rPr>
              <a:t>j</a:t>
            </a:r>
            <a:r>
              <a:rPr lang="en-US" altLang="ja-JP" dirty="0">
                <a:latin typeface="Arial" panose="020B0604020202020204" pitchFamily="34" charset="0"/>
                <a:cs typeface="Arial" panose="020B0604020202020204" pitchFamily="34" charset="0"/>
              </a:rPr>
              <a:t> and </a:t>
            </a:r>
            <a:r>
              <a:rPr lang="en-US" altLang="ja-JP" i="1" dirty="0" err="1" smtClean="0">
                <a:latin typeface="Arial" panose="020B0604020202020204" pitchFamily="34" charset="0"/>
                <a:cs typeface="Arial" panose="020B0604020202020204" pitchFamily="34" charset="0"/>
              </a:rPr>
              <a:t>I</a:t>
            </a:r>
            <a:r>
              <a:rPr lang="en-US" altLang="ja-JP" baseline="-25000" dirty="0" err="1" smtClean="0">
                <a:latin typeface="Arial" panose="020B0604020202020204" pitchFamily="34" charset="0"/>
                <a:cs typeface="Arial" panose="020B0604020202020204" pitchFamily="34" charset="0"/>
              </a:rPr>
              <a:t>is</a:t>
            </a:r>
            <a:r>
              <a:rPr lang="en-US" altLang="ja-JP" dirty="0" smtClean="0">
                <a:latin typeface="Arial" panose="020B0604020202020204" pitchFamily="34" charset="0"/>
                <a:cs typeface="Arial" panose="020B0604020202020204" pitchFamily="34" charset="0"/>
              </a:rPr>
              <a:t> can be seen.</a:t>
            </a:r>
          </a:p>
          <a:p>
            <a:r>
              <a:rPr kumimoji="1" lang="en-US" altLang="ja-JP" dirty="0" smtClean="0">
                <a:latin typeface="Arial" panose="020B0604020202020204" pitchFamily="34" charset="0"/>
                <a:cs typeface="Arial" panose="020B0604020202020204" pitchFamily="34" charset="0"/>
              </a:rPr>
              <a:t>4. </a:t>
            </a:r>
            <a:r>
              <a:rPr kumimoji="1" lang="en-US" altLang="ja-JP" i="1" dirty="0" err="1" smtClean="0">
                <a:latin typeface="Arial" panose="020B0604020202020204" pitchFamily="34" charset="0"/>
                <a:cs typeface="Arial" panose="020B0604020202020204" pitchFamily="34" charset="0"/>
              </a:rPr>
              <a:t>I</a:t>
            </a:r>
            <a:r>
              <a:rPr kumimoji="1" lang="en-US" altLang="ja-JP" baseline="-25000" dirty="0" err="1" smtClean="0">
                <a:latin typeface="Arial" panose="020B0604020202020204" pitchFamily="34" charset="0"/>
                <a:cs typeface="Arial" panose="020B0604020202020204" pitchFamily="34" charset="0"/>
              </a:rPr>
              <a:t>p</a:t>
            </a:r>
            <a:r>
              <a:rPr kumimoji="1" lang="en-US" altLang="ja-JP" baseline="-25000" dirty="0" smtClean="0">
                <a:latin typeface="Arial" panose="020B0604020202020204" pitchFamily="34" charset="0"/>
                <a:cs typeface="Arial" panose="020B0604020202020204" pitchFamily="34" charset="0"/>
              </a:rPr>
              <a:t> </a:t>
            </a:r>
            <a:r>
              <a:rPr kumimoji="1" lang="en-US" altLang="ja-JP" dirty="0" smtClean="0">
                <a:latin typeface="Arial" panose="020B0604020202020204" pitchFamily="34" charset="0"/>
                <a:cs typeface="Arial" panose="020B0604020202020204" pitchFamily="34" charset="0"/>
              </a:rPr>
              <a:t>shows a </a:t>
            </a:r>
            <a:r>
              <a:rPr kumimoji="1" lang="en-US" altLang="ja-JP" dirty="0" smtClean="0">
                <a:latin typeface="Arial" panose="020B0604020202020204" pitchFamily="34" charset="0"/>
                <a:cs typeface="Arial" panose="020B0604020202020204" pitchFamily="34" charset="0"/>
              </a:rPr>
              <a:t>positive spike </a:t>
            </a:r>
            <a:r>
              <a:rPr kumimoji="1" lang="en-US" altLang="ja-JP" dirty="0" smtClean="0">
                <a:latin typeface="Arial" panose="020B0604020202020204" pitchFamily="34" charset="0"/>
                <a:cs typeface="Arial" panose="020B0604020202020204" pitchFamily="34" charset="0"/>
              </a:rPr>
              <a:t>with the decrease of </a:t>
            </a:r>
            <a:r>
              <a:rPr lang="en-US" altLang="ja-JP" i="1" dirty="0">
                <a:latin typeface="Arial" panose="020B0604020202020204" pitchFamily="34" charset="0"/>
                <a:cs typeface="Arial" panose="020B0604020202020204" pitchFamily="34" charset="0"/>
              </a:rPr>
              <a:t>j</a:t>
            </a:r>
            <a:r>
              <a:rPr lang="en-US" altLang="ja-JP" dirty="0">
                <a:latin typeface="Arial" panose="020B0604020202020204" pitchFamily="34" charset="0"/>
                <a:cs typeface="Arial" panose="020B0604020202020204" pitchFamily="34" charset="0"/>
              </a:rPr>
              <a:t> and </a:t>
            </a:r>
            <a:r>
              <a:rPr lang="en-US" altLang="ja-JP" i="1" dirty="0" err="1" smtClean="0">
                <a:latin typeface="Arial" panose="020B0604020202020204" pitchFamily="34" charset="0"/>
                <a:cs typeface="Arial" panose="020B0604020202020204" pitchFamily="34" charset="0"/>
              </a:rPr>
              <a:t>I</a:t>
            </a:r>
            <a:r>
              <a:rPr lang="en-US" altLang="ja-JP" baseline="-25000" dirty="0" err="1" smtClean="0">
                <a:latin typeface="Arial" panose="020B0604020202020204" pitchFamily="34" charset="0"/>
                <a:cs typeface="Arial" panose="020B0604020202020204" pitchFamily="34" charset="0"/>
              </a:rPr>
              <a:t>is</a:t>
            </a:r>
            <a:r>
              <a:rPr lang="en-US" altLang="ja-JP" dirty="0" smtClean="0">
                <a:latin typeface="Arial" panose="020B0604020202020204" pitchFamily="34" charset="0"/>
                <a:cs typeface="Arial" panose="020B0604020202020204" pitchFamily="34" charset="0"/>
              </a:rPr>
              <a:t>.</a:t>
            </a:r>
            <a:endParaRPr kumimoji="1" lang="ja-JP" altLang="en-US" dirty="0">
              <a:latin typeface="Arial" panose="020B0604020202020204" pitchFamily="34" charset="0"/>
              <a:cs typeface="Arial" panose="020B0604020202020204" pitchFamily="34" charset="0"/>
            </a:endParaRPr>
          </a:p>
        </p:txBody>
      </p:sp>
      <p:sp>
        <p:nvSpPr>
          <p:cNvPr id="13" name="Rectangle 3"/>
          <p:cNvSpPr txBox="1">
            <a:spLocks noChangeArrowheads="1"/>
          </p:cNvSpPr>
          <p:nvPr/>
        </p:nvSpPr>
        <p:spPr bwMode="auto">
          <a:xfrm>
            <a:off x="0" y="-27384"/>
            <a:ext cx="9144000" cy="936625"/>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749"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501"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7025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7000"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anose="020B0604020202020204" pitchFamily="34" charset="0"/>
                <a:cs typeface="Arial" panose="020B0604020202020204" pitchFamily="34" charset="0"/>
              </a:rPr>
              <a:t>Measurement of Current Filament at IRE</a:t>
            </a:r>
            <a:endParaRPr lang="en-US" altLang="ja-JP" kern="0" dirty="0" smtClean="0">
              <a:latin typeface="Arial" panose="020B0604020202020204" pitchFamily="34" charset="0"/>
              <a:cs typeface="Arial" panose="020B0604020202020204" pitchFamily="34" charset="0"/>
            </a:endParaRPr>
          </a:p>
        </p:txBody>
      </p:sp>
      <p:sp>
        <p:nvSpPr>
          <p:cNvPr id="17"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8" name="正方形/長方形 17"/>
          <p:cNvSpPr/>
          <p:nvPr/>
        </p:nvSpPr>
        <p:spPr>
          <a:xfrm>
            <a:off x="4995370" y="1496519"/>
            <a:ext cx="1556836" cy="307777"/>
          </a:xfrm>
          <a:prstGeom prst="rect">
            <a:avLst/>
          </a:prstGeom>
        </p:spPr>
        <p:txBody>
          <a:bodyPr wrap="none">
            <a:spAutoFit/>
          </a:bodyPr>
          <a:lstStyle/>
          <a:p>
            <a:r>
              <a:rPr lang="en-US" altLang="ja-JP" sz="1400" dirty="0">
                <a:latin typeface="Arial" panose="020B0604020202020204" pitchFamily="34" charset="0"/>
                <a:cs typeface="Arial" panose="020B0604020202020204" pitchFamily="34" charset="0"/>
              </a:rPr>
              <a:t>power </a:t>
            </a:r>
            <a:r>
              <a:rPr lang="en-US" altLang="ja-JP" sz="1400" dirty="0" smtClean="0">
                <a:latin typeface="Arial" panose="020B0604020202020204" pitchFamily="34" charset="0"/>
                <a:cs typeface="Arial" panose="020B0604020202020204" pitchFamily="34" charset="0"/>
              </a:rPr>
              <a:t>spectra of </a:t>
            </a:r>
            <a:endParaRPr lang="ja-JP" altLang="en-US" sz="1400" dirty="0"/>
          </a:p>
        </p:txBody>
      </p:sp>
      <p:sp>
        <p:nvSpPr>
          <p:cNvPr id="19" name="正方形/長方形 18"/>
          <p:cNvSpPr/>
          <p:nvPr/>
        </p:nvSpPr>
        <p:spPr>
          <a:xfrm>
            <a:off x="5907354" y="3995313"/>
            <a:ext cx="907236" cy="276999"/>
          </a:xfrm>
          <a:prstGeom prst="rect">
            <a:avLst/>
          </a:prstGeom>
        </p:spPr>
        <p:txBody>
          <a:bodyPr wrap="none">
            <a:spAutoFit/>
          </a:bodyPr>
          <a:lstStyle/>
          <a:p>
            <a:r>
              <a:rPr lang="en-US" altLang="ja-JP" sz="1200" dirty="0" smtClean="0">
                <a:latin typeface="Arial" panose="020B0604020202020204" pitchFamily="34" charset="0"/>
                <a:cs typeface="Arial" panose="020B0604020202020204" pitchFamily="34" charset="0"/>
              </a:rPr>
              <a:t>@ v.v. wall</a:t>
            </a:r>
            <a:endParaRPr lang="ja-JP" altLang="en-US" sz="1200" dirty="0"/>
          </a:p>
        </p:txBody>
      </p:sp>
      <p:sp>
        <p:nvSpPr>
          <p:cNvPr id="20" name="テキスト ボックス 19"/>
          <p:cNvSpPr txBox="1"/>
          <p:nvPr/>
        </p:nvSpPr>
        <p:spPr>
          <a:xfrm>
            <a:off x="2782142" y="2823440"/>
            <a:ext cx="1264208" cy="307777"/>
          </a:xfrm>
          <a:prstGeom prst="rect">
            <a:avLst/>
          </a:prstGeom>
          <a:noFill/>
        </p:spPr>
        <p:txBody>
          <a:bodyPr wrap="square" rtlCol="0">
            <a:spAutoFit/>
          </a:bodyPr>
          <a:lstStyle/>
          <a:p>
            <a:pPr algn="just"/>
            <a:r>
              <a:rPr lang="en-US" altLang="ja-JP" sz="1400" dirty="0" smtClean="0">
                <a:latin typeface="Arial" panose="020B0604020202020204" pitchFamily="34" charset="0"/>
                <a:cs typeface="Arial" panose="020B0604020202020204" pitchFamily="34" charset="0"/>
              </a:rPr>
              <a:t>local current</a:t>
            </a:r>
          </a:p>
        </p:txBody>
      </p:sp>
      <p:sp>
        <p:nvSpPr>
          <p:cNvPr id="21" name="テキスト ボックス 20"/>
          <p:cNvSpPr txBox="1"/>
          <p:nvPr/>
        </p:nvSpPr>
        <p:spPr>
          <a:xfrm>
            <a:off x="2426716" y="3975568"/>
            <a:ext cx="2083618" cy="307777"/>
          </a:xfrm>
          <a:prstGeom prst="rect">
            <a:avLst/>
          </a:prstGeom>
          <a:noFill/>
        </p:spPr>
        <p:txBody>
          <a:bodyPr wrap="square" rtlCol="0">
            <a:spAutoFit/>
          </a:bodyPr>
          <a:lstStyle/>
          <a:p>
            <a:pPr algn="just"/>
            <a:r>
              <a:rPr lang="en-US" altLang="ja-JP" sz="1400" dirty="0" smtClean="0">
                <a:latin typeface="Arial" panose="020B0604020202020204" pitchFamily="34" charset="0"/>
                <a:cs typeface="Arial" panose="020B0604020202020204" pitchFamily="34" charset="0"/>
              </a:rPr>
              <a:t>i</a:t>
            </a:r>
            <a:r>
              <a:rPr lang="en-US" altLang="ja-JP" sz="1400" dirty="0" smtClean="0">
                <a:latin typeface="Arial" panose="020B0604020202020204" pitchFamily="34" charset="0"/>
                <a:cs typeface="Arial" panose="020B0604020202020204" pitchFamily="34" charset="0"/>
              </a:rPr>
              <a:t>on </a:t>
            </a:r>
            <a:r>
              <a:rPr lang="en-US" altLang="ja-JP" sz="1400" dirty="0" smtClean="0">
                <a:latin typeface="Arial" panose="020B0604020202020204" pitchFamily="34" charset="0"/>
                <a:cs typeface="Arial" panose="020B0604020202020204" pitchFamily="34" charset="0"/>
              </a:rPr>
              <a:t>saturation </a:t>
            </a:r>
            <a:r>
              <a:rPr lang="en-US" altLang="ja-JP" sz="1400" dirty="0" smtClean="0">
                <a:latin typeface="Arial" panose="020B0604020202020204" pitchFamily="34" charset="0"/>
                <a:cs typeface="Arial" panose="020B0604020202020204" pitchFamily="34" charset="0"/>
              </a:rPr>
              <a:t>current</a:t>
            </a:r>
          </a:p>
        </p:txBody>
      </p:sp>
      <p:sp>
        <p:nvSpPr>
          <p:cNvPr id="22" name="スライド番号プレースホルダー 4"/>
          <p:cNvSpPr>
            <a:spLocks noGrp="1"/>
          </p:cNvSpPr>
          <p:nvPr>
            <p:ph type="sldNum" sz="quarter" idx="12"/>
          </p:nvPr>
        </p:nvSpPr>
        <p:spPr>
          <a:xfrm>
            <a:off x="8686800" y="6520390"/>
            <a:ext cx="38691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45</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31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2" descr="mws_schematic.png"/>
          <p:cNvPicPr>
            <a:picLocks noGrp="1" noChangeAspect="1"/>
          </p:cNvPicPr>
          <p:nvPr>
            <p:ph idx="1"/>
          </p:nvPr>
        </p:nvPicPr>
        <p:blipFill>
          <a:blip r:embed="rId2">
            <a:extLst>
              <a:ext uri="{28A0092B-C50C-407E-A947-70E740481C1C}">
                <a14:useLocalDpi xmlns:a14="http://schemas.microsoft.com/office/drawing/2010/main" val="0"/>
              </a:ext>
            </a:extLst>
          </a:blip>
          <a:srcRect l="-7800" r="-7800"/>
          <a:stretch>
            <a:fillRect/>
          </a:stretch>
        </p:blipFill>
        <p:spPr>
          <a:xfrm>
            <a:off x="222721" y="1694770"/>
            <a:ext cx="8735493" cy="4804185"/>
          </a:xfrm>
        </p:spPr>
      </p:pic>
      <p:sp>
        <p:nvSpPr>
          <p:cNvPr id="9" name="テキスト ボックス 8"/>
          <p:cNvSpPr txBox="1"/>
          <p:nvPr/>
        </p:nvSpPr>
        <p:spPr>
          <a:xfrm>
            <a:off x="6610567" y="3753621"/>
            <a:ext cx="2347647" cy="646331"/>
          </a:xfrm>
          <a:prstGeom prst="rect">
            <a:avLst/>
          </a:prstGeom>
          <a:noFill/>
        </p:spPr>
        <p:txBody>
          <a:bodyPr wrap="square" rtlCol="0">
            <a:spAutoFit/>
          </a:bodyPr>
          <a:lstStyle/>
          <a:p>
            <a:pPr defTabSz="457200" fontAlgn="auto">
              <a:spcBef>
                <a:spcPts val="0"/>
              </a:spcBef>
              <a:spcAft>
                <a:spcPts val="0"/>
              </a:spcAft>
            </a:pPr>
            <a:r>
              <a:rPr lang="en-US" altLang="ja-JP" sz="1800" dirty="0" smtClean="0">
                <a:solidFill>
                  <a:prstClr val="black"/>
                </a:solidFill>
                <a:latin typeface="Calibri"/>
                <a:ea typeface="ＭＳ Ｐゴシック"/>
                <a:cs typeface="+mn-cs"/>
              </a:rPr>
              <a:t>12-40 GHz covered with Ku, K and </a:t>
            </a:r>
            <a:r>
              <a:rPr lang="en-US" altLang="ja-JP" sz="1800" dirty="0" err="1" smtClean="0">
                <a:solidFill>
                  <a:prstClr val="black"/>
                </a:solidFill>
                <a:latin typeface="Calibri"/>
                <a:ea typeface="ＭＳ Ｐゴシック"/>
                <a:cs typeface="+mn-cs"/>
              </a:rPr>
              <a:t>Ka</a:t>
            </a:r>
            <a:r>
              <a:rPr lang="en-US" altLang="ja-JP" sz="1800" dirty="0" smtClean="0">
                <a:solidFill>
                  <a:prstClr val="black"/>
                </a:solidFill>
                <a:latin typeface="Calibri"/>
                <a:ea typeface="ＭＳ Ｐゴシック"/>
                <a:cs typeface="+mn-cs"/>
              </a:rPr>
              <a:t> band</a:t>
            </a:r>
          </a:p>
        </p:txBody>
      </p:sp>
      <p:sp>
        <p:nvSpPr>
          <p:cNvPr id="6"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46</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7" name="正方形/長方形 6"/>
          <p:cNvSpPr>
            <a:spLocks noChangeArrowheads="1"/>
          </p:cNvSpPr>
          <p:nvPr/>
        </p:nvSpPr>
        <p:spPr bwMode="auto">
          <a:xfrm>
            <a:off x="7803371" y="6519571"/>
            <a:ext cx="896928"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N</a:t>
            </a:r>
            <a:r>
              <a:rPr lang="en-US" altLang="ja-JP" sz="1600" dirty="0" smtClean="0">
                <a:solidFill>
                  <a:srgbClr val="000000"/>
                </a:solidFill>
                <a:latin typeface="Arial" pitchFamily="34" charset="0"/>
                <a:cs typeface="Arial" pitchFamily="34" charset="0"/>
              </a:rPr>
              <a:t>. </a:t>
            </a:r>
            <a:r>
              <a:rPr lang="en-US" altLang="ja-JP" sz="1600" dirty="0" err="1" smtClean="0">
                <a:solidFill>
                  <a:srgbClr val="000000"/>
                </a:solidFill>
                <a:latin typeface="Arial" pitchFamily="34" charset="0"/>
                <a:cs typeface="Arial" pitchFamily="34" charset="0"/>
              </a:rPr>
              <a:t>Tsujii</a:t>
            </a:r>
            <a:endParaRPr lang="ja-JP" altLang="en-US" sz="1600" dirty="0">
              <a:solidFill>
                <a:srgbClr val="000000"/>
              </a:solidFill>
              <a:latin typeface="Arial" pitchFamily="34" charset="0"/>
              <a:cs typeface="Arial" pitchFamily="34" charset="0"/>
            </a:endParaRPr>
          </a:p>
        </p:txBody>
      </p:sp>
      <p:sp>
        <p:nvSpPr>
          <p:cNvPr id="12" name="Line 7"/>
          <p:cNvSpPr>
            <a:spLocks noChangeShapeType="1"/>
          </p:cNvSpPr>
          <p:nvPr/>
        </p:nvSpPr>
        <p:spPr bwMode="auto">
          <a:xfrm flipV="1">
            <a:off x="457200" y="112474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5" name="タイトル 1"/>
          <p:cNvSpPr txBox="1">
            <a:spLocks/>
          </p:cNvSpPr>
          <p:nvPr/>
        </p:nvSpPr>
        <p:spPr bwMode="auto">
          <a:xfrm>
            <a:off x="685800" y="152400"/>
            <a:ext cx="7772400" cy="828328"/>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630"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267"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6990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6532"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itchFamily="34" charset="0"/>
                <a:cs typeface="Arial" pitchFamily="34" charset="0"/>
              </a:rPr>
              <a:t>Microwave Scattering Diagnostic </a:t>
            </a:r>
            <a:r>
              <a:rPr lang="en-US" altLang="ja-JP" kern="0" dirty="0">
                <a:latin typeface="Arial" pitchFamily="34" charset="0"/>
                <a:cs typeface="Arial" pitchFamily="34" charset="0"/>
              </a:rPr>
              <a:t>is </a:t>
            </a:r>
            <a:endParaRPr lang="en-US" altLang="ja-JP" kern="0" dirty="0" smtClean="0">
              <a:latin typeface="Arial" pitchFamily="34" charset="0"/>
              <a:cs typeface="Arial" pitchFamily="34" charset="0"/>
            </a:endParaRPr>
          </a:p>
          <a:p>
            <a:r>
              <a:rPr lang="en-US" altLang="ja-JP" kern="0" dirty="0" smtClean="0">
                <a:latin typeface="Arial" pitchFamily="34" charset="0"/>
                <a:cs typeface="Arial" pitchFamily="34" charset="0"/>
              </a:rPr>
              <a:t>Being Prepared </a:t>
            </a:r>
            <a:r>
              <a:rPr lang="en-US" altLang="ja-JP" kern="0" dirty="0">
                <a:latin typeface="Arial" pitchFamily="34" charset="0"/>
                <a:cs typeface="Arial" pitchFamily="34" charset="0"/>
              </a:rPr>
              <a:t>to </a:t>
            </a:r>
            <a:r>
              <a:rPr lang="en-US" altLang="ja-JP" kern="0" dirty="0" smtClean="0">
                <a:latin typeface="Arial" pitchFamily="34" charset="0"/>
                <a:cs typeface="Arial" pitchFamily="34" charset="0"/>
              </a:rPr>
              <a:t>Measure </a:t>
            </a:r>
            <a:r>
              <a:rPr lang="en-US" altLang="ja-JP" kern="0" dirty="0">
                <a:latin typeface="Arial" pitchFamily="34" charset="0"/>
                <a:cs typeface="Arial" pitchFamily="34" charset="0"/>
              </a:rPr>
              <a:t>LH </a:t>
            </a:r>
            <a:r>
              <a:rPr lang="en-US" altLang="ja-JP" kern="0" dirty="0" smtClean="0">
                <a:latin typeface="Arial" pitchFamily="34" charset="0"/>
                <a:cs typeface="Arial" pitchFamily="34" charset="0"/>
              </a:rPr>
              <a:t>Waves</a:t>
            </a:r>
            <a:endParaRPr lang="ja-JP" altLang="en-US" kern="0" dirty="0" smtClean="0">
              <a:latin typeface="Arial" pitchFamily="34" charset="0"/>
              <a:cs typeface="Arial" pitchFamily="34" charset="0"/>
            </a:endParaRPr>
          </a:p>
        </p:txBody>
      </p:sp>
    </p:spTree>
    <p:extLst>
      <p:ext uri="{BB962C8B-B14F-4D97-AF65-F5344CB8AC3E}">
        <p14:creationId xmlns:p14="http://schemas.microsoft.com/office/powerpoint/2010/main" val="846344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descr="ne3d.png"/>
          <p:cNvPicPr>
            <a:picLocks noGrp="1" noChangeAspect="1"/>
          </p:cNvPicPr>
          <p:nvPr>
            <p:ph sz="half" idx="1"/>
          </p:nvPr>
        </p:nvPicPr>
        <p:blipFill>
          <a:blip r:embed="rId2">
            <a:extLst>
              <a:ext uri="{28A0092B-C50C-407E-A947-70E740481C1C}">
                <a14:useLocalDpi xmlns:a14="http://schemas.microsoft.com/office/drawing/2010/main" val="0"/>
              </a:ext>
            </a:extLst>
          </a:blip>
          <a:srcRect t="-4453" b="-4453"/>
          <a:stretch>
            <a:fillRect/>
          </a:stretch>
        </p:blipFill>
        <p:spPr>
          <a:xfrm>
            <a:off x="246063" y="1600200"/>
            <a:ext cx="4514850" cy="5060950"/>
          </a:xfrm>
        </p:spPr>
      </p:pic>
      <p:sp>
        <p:nvSpPr>
          <p:cNvPr id="6" name="コンテンツ プレースホルダー 5"/>
          <p:cNvSpPr>
            <a:spLocks noGrp="1"/>
          </p:cNvSpPr>
          <p:nvPr>
            <p:ph sz="half" idx="2"/>
          </p:nvPr>
        </p:nvSpPr>
        <p:spPr>
          <a:xfrm>
            <a:off x="5039847" y="1600200"/>
            <a:ext cx="3742724" cy="4839018"/>
          </a:xfrm>
        </p:spPr>
        <p:txBody>
          <a:bodyPr>
            <a:normAutofit/>
          </a:bodyPr>
          <a:lstStyle/>
          <a:p>
            <a:r>
              <a:rPr lang="en-US" altLang="ja-JP" dirty="0" smtClean="0"/>
              <a:t>Density fluctuation increases as the wave propagates</a:t>
            </a:r>
            <a:r>
              <a:rPr lang="en-US" altLang="ja-JP" dirty="0"/>
              <a:t> </a:t>
            </a:r>
            <a:r>
              <a:rPr lang="en-US" altLang="ja-JP" dirty="0" smtClean="0"/>
              <a:t>inwards</a:t>
            </a:r>
            <a:endParaRPr lang="en-US" altLang="ja-JP" dirty="0"/>
          </a:p>
          <a:p>
            <a:r>
              <a:rPr lang="en-US" altLang="ja-JP" dirty="0" smtClean="0"/>
              <a:t>Typical density fluctuation 2x10</a:t>
            </a:r>
            <a:r>
              <a:rPr lang="en-US" altLang="ja-JP" baseline="30000" dirty="0" smtClean="0"/>
              <a:t>16</a:t>
            </a:r>
            <a:r>
              <a:rPr lang="en-US" altLang="ja-JP" dirty="0" smtClean="0"/>
              <a:t> m</a:t>
            </a:r>
            <a:r>
              <a:rPr lang="en-US" altLang="ja-JP" baseline="30000" dirty="0" smtClean="0"/>
              <a:t>-3</a:t>
            </a:r>
            <a:r>
              <a:rPr lang="en-US" altLang="ja-JP" dirty="0" smtClean="0"/>
              <a:t> at 20 kW</a:t>
            </a:r>
          </a:p>
          <a:p>
            <a:r>
              <a:rPr lang="en-US" altLang="ja-JP" dirty="0" smtClean="0"/>
              <a:t>Scattered amplitude ~3%</a:t>
            </a:r>
          </a:p>
          <a:p>
            <a:pPr lvl="1"/>
            <a:r>
              <a:rPr kumimoji="1" lang="en-US" altLang="ja-JP" dirty="0" smtClean="0"/>
              <a:t>Detectable with proper focusing</a:t>
            </a:r>
          </a:p>
          <a:p>
            <a:endParaRPr kumimoji="1" lang="ja-JP" altLang="en-US" dirty="0"/>
          </a:p>
        </p:txBody>
      </p:sp>
      <p:sp>
        <p:nvSpPr>
          <p:cNvPr id="9" name="テキスト ボックス 8"/>
          <p:cNvSpPr txBox="1"/>
          <p:nvPr/>
        </p:nvSpPr>
        <p:spPr>
          <a:xfrm>
            <a:off x="1216049" y="5515888"/>
            <a:ext cx="2850954" cy="923330"/>
          </a:xfrm>
          <a:prstGeom prst="rect">
            <a:avLst/>
          </a:prstGeom>
          <a:noFill/>
        </p:spPr>
        <p:txBody>
          <a:bodyPr wrap="square" rtlCol="0">
            <a:spAutoFit/>
          </a:bodyPr>
          <a:lstStyle/>
          <a:p>
            <a:pPr defTabSz="457200" fontAlgn="auto">
              <a:spcBef>
                <a:spcPts val="0"/>
              </a:spcBef>
              <a:spcAft>
                <a:spcPts val="0"/>
              </a:spcAft>
            </a:pPr>
            <a:r>
              <a:rPr lang="en-US" altLang="ja-JP" sz="1800" dirty="0" smtClean="0">
                <a:solidFill>
                  <a:prstClr val="black"/>
                </a:solidFill>
                <a:latin typeface="Calibri"/>
                <a:ea typeface="ＭＳ Ｐゴシック"/>
                <a:cs typeface="+mn-cs"/>
              </a:rPr>
              <a:t>Electron density fluctuation simulated by AORSA (Maxwellian at 500 </a:t>
            </a:r>
            <a:r>
              <a:rPr lang="en-US" altLang="ja-JP" sz="1800" dirty="0" err="1" smtClean="0">
                <a:solidFill>
                  <a:prstClr val="black"/>
                </a:solidFill>
                <a:latin typeface="Calibri"/>
                <a:ea typeface="ＭＳ Ｐゴシック"/>
                <a:cs typeface="+mn-cs"/>
              </a:rPr>
              <a:t>eV</a:t>
            </a:r>
            <a:r>
              <a:rPr lang="en-US" altLang="ja-JP" sz="1800" dirty="0" smtClean="0">
                <a:solidFill>
                  <a:prstClr val="black"/>
                </a:solidFill>
                <a:latin typeface="Calibri"/>
                <a:ea typeface="ＭＳ Ｐゴシック"/>
                <a:cs typeface="+mn-cs"/>
              </a:rPr>
              <a:t>, 1W)</a:t>
            </a:r>
            <a:endParaRPr lang="ja-JP" altLang="en-US" sz="1800" baseline="-25000" dirty="0">
              <a:solidFill>
                <a:prstClr val="black"/>
              </a:solidFill>
              <a:latin typeface="Calibri"/>
              <a:ea typeface="ＭＳ Ｐゴシック"/>
              <a:cs typeface="+mn-cs"/>
            </a:endParaRPr>
          </a:p>
        </p:txBody>
      </p:sp>
      <p:sp>
        <p:nvSpPr>
          <p:cNvPr id="8" name="スライド番号プレースホルダー 4"/>
          <p:cNvSpPr>
            <a:spLocks noGrp="1"/>
          </p:cNvSpPr>
          <p:nvPr>
            <p:ph type="sldNum" sz="quarter" idx="12"/>
          </p:nvPr>
        </p:nvSpPr>
        <p:spPr>
          <a:xfrm>
            <a:off x="8604448" y="6520402"/>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47</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0" name="正方形/長方形 9"/>
          <p:cNvSpPr>
            <a:spLocks noChangeArrowheads="1"/>
          </p:cNvSpPr>
          <p:nvPr/>
        </p:nvSpPr>
        <p:spPr bwMode="auto">
          <a:xfrm>
            <a:off x="7803371" y="6519571"/>
            <a:ext cx="896928"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smtClean="0">
                <a:solidFill>
                  <a:srgbClr val="000000"/>
                </a:solidFill>
                <a:latin typeface="Arial" pitchFamily="34" charset="0"/>
                <a:cs typeface="Arial" pitchFamily="34" charset="0"/>
              </a:rPr>
              <a:t>N. </a:t>
            </a:r>
            <a:r>
              <a:rPr lang="en-US" altLang="ja-JP" sz="1600" dirty="0" err="1" smtClean="0">
                <a:solidFill>
                  <a:srgbClr val="000000"/>
                </a:solidFill>
                <a:latin typeface="Arial" pitchFamily="34" charset="0"/>
                <a:cs typeface="Arial" pitchFamily="34" charset="0"/>
              </a:rPr>
              <a:t>Tsujii</a:t>
            </a:r>
            <a:endParaRPr lang="ja-JP" altLang="en-US" sz="1600" dirty="0">
              <a:solidFill>
                <a:srgbClr val="000000"/>
              </a:solidFill>
              <a:latin typeface="Arial" pitchFamily="34" charset="0"/>
              <a:cs typeface="Arial" pitchFamily="34" charset="0"/>
            </a:endParaRPr>
          </a:p>
        </p:txBody>
      </p:sp>
      <p:sp>
        <p:nvSpPr>
          <p:cNvPr id="11" name="Line 7"/>
          <p:cNvSpPr>
            <a:spLocks noChangeShapeType="1"/>
          </p:cNvSpPr>
          <p:nvPr/>
        </p:nvSpPr>
        <p:spPr bwMode="auto">
          <a:xfrm flipV="1">
            <a:off x="457200" y="1124744"/>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2" name="タイトル 1"/>
          <p:cNvSpPr txBox="1">
            <a:spLocks/>
          </p:cNvSpPr>
          <p:nvPr/>
        </p:nvSpPr>
        <p:spPr bwMode="auto">
          <a:xfrm>
            <a:off x="685800" y="152400"/>
            <a:ext cx="7772400" cy="828328"/>
          </a:xfrm>
          <a:prstGeom prst="rect">
            <a:avLst/>
          </a:prstGeom>
          <a:noFill/>
          <a:ln w="9525">
            <a:noFill/>
            <a:miter lim="800000"/>
            <a:headEnd/>
            <a:tailEnd/>
          </a:ln>
        </p:spPr>
        <p:txBody>
          <a:bodyPr vert="horz" wrap="square" lIns="91321" tIns="45664" rIns="91321" bIns="45664" numCol="1" anchor="ctr" anchorCtr="0" compatLnSpc="1">
            <a:prstTxWarp prst="textNoShape">
              <a:avLst/>
            </a:prstTxWarp>
          </a:bodyPr>
          <a:lstStyle>
            <a:lvl1pPr algn="ctr" rtl="0" eaLnBrk="0" fontAlgn="base" hangingPunct="0">
              <a:spcBef>
                <a:spcPct val="0"/>
              </a:spcBef>
              <a:spcAft>
                <a:spcPct val="0"/>
              </a:spcAft>
              <a:defRPr kumimoji="1" sz="2800">
                <a:solidFill>
                  <a:srgbClr val="FF0000"/>
                </a:solidFill>
                <a:latin typeface="+mj-lt"/>
                <a:ea typeface="+mj-ea"/>
                <a:cs typeface="+mj-cs"/>
              </a:defRPr>
            </a:lvl1pPr>
            <a:lvl2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2pPr>
            <a:lvl3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3pPr>
            <a:lvl4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4pPr>
            <a:lvl5pPr algn="ctr" rtl="0" eaLnBrk="0" fontAlgn="base" hangingPunct="0">
              <a:spcBef>
                <a:spcPct val="0"/>
              </a:spcBef>
              <a:spcAft>
                <a:spcPct val="0"/>
              </a:spcAft>
              <a:defRPr kumimoji="1" sz="2800">
                <a:solidFill>
                  <a:srgbClr val="FF0000"/>
                </a:solidFill>
                <a:latin typeface="Helvetica" pitchFamily="34" charset="0"/>
                <a:ea typeface="ＭＳ Ｐゴシック" pitchFamily="50" charset="-128"/>
              </a:defRPr>
            </a:lvl5pPr>
            <a:lvl6pPr marL="456630" algn="ctr" rtl="0" fontAlgn="base">
              <a:spcBef>
                <a:spcPct val="0"/>
              </a:spcBef>
              <a:spcAft>
                <a:spcPct val="0"/>
              </a:spcAft>
              <a:defRPr kumimoji="1" sz="2800">
                <a:solidFill>
                  <a:srgbClr val="FF0000"/>
                </a:solidFill>
                <a:latin typeface="Helvetica" pitchFamily="34" charset="0"/>
                <a:ea typeface="ＭＳ Ｐゴシック" pitchFamily="50" charset="-128"/>
              </a:defRPr>
            </a:lvl6pPr>
            <a:lvl7pPr marL="913267" algn="ctr" rtl="0" fontAlgn="base">
              <a:spcBef>
                <a:spcPct val="0"/>
              </a:spcBef>
              <a:spcAft>
                <a:spcPct val="0"/>
              </a:spcAft>
              <a:defRPr kumimoji="1" sz="2800">
                <a:solidFill>
                  <a:srgbClr val="FF0000"/>
                </a:solidFill>
                <a:latin typeface="Helvetica" pitchFamily="34" charset="0"/>
                <a:ea typeface="ＭＳ Ｐゴシック" pitchFamily="50" charset="-128"/>
              </a:defRPr>
            </a:lvl7pPr>
            <a:lvl8pPr marL="1369902" algn="ctr" rtl="0" fontAlgn="base">
              <a:spcBef>
                <a:spcPct val="0"/>
              </a:spcBef>
              <a:spcAft>
                <a:spcPct val="0"/>
              </a:spcAft>
              <a:defRPr kumimoji="1" sz="2800">
                <a:solidFill>
                  <a:srgbClr val="FF0000"/>
                </a:solidFill>
                <a:latin typeface="Helvetica" pitchFamily="34" charset="0"/>
                <a:ea typeface="ＭＳ Ｐゴシック" pitchFamily="50" charset="-128"/>
              </a:defRPr>
            </a:lvl8pPr>
            <a:lvl9pPr marL="1826532" algn="ctr" rtl="0" fontAlgn="base">
              <a:spcBef>
                <a:spcPct val="0"/>
              </a:spcBef>
              <a:spcAft>
                <a:spcPct val="0"/>
              </a:spcAft>
              <a:defRPr kumimoji="1" sz="2800">
                <a:solidFill>
                  <a:srgbClr val="FF0000"/>
                </a:solidFill>
                <a:latin typeface="Helvetica" pitchFamily="34" charset="0"/>
                <a:ea typeface="ＭＳ Ｐゴシック" pitchFamily="50" charset="-128"/>
              </a:defRPr>
            </a:lvl9pPr>
          </a:lstStyle>
          <a:p>
            <a:r>
              <a:rPr lang="en-US" altLang="ja-JP" kern="0" dirty="0" smtClean="0">
                <a:latin typeface="Arial" pitchFamily="34" charset="0"/>
                <a:cs typeface="Arial" pitchFamily="34" charset="0"/>
              </a:rPr>
              <a:t>Scattered Amplitude </a:t>
            </a:r>
            <a:r>
              <a:rPr lang="en-US" altLang="ja-JP" kern="0" dirty="0">
                <a:latin typeface="Arial" pitchFamily="34" charset="0"/>
                <a:cs typeface="Arial" pitchFamily="34" charset="0"/>
              </a:rPr>
              <a:t>is </a:t>
            </a:r>
            <a:r>
              <a:rPr lang="en-US" altLang="ja-JP" kern="0" dirty="0" smtClean="0">
                <a:latin typeface="Arial" pitchFamily="34" charset="0"/>
                <a:cs typeface="Arial" pitchFamily="34" charset="0"/>
              </a:rPr>
              <a:t>Appreciable </a:t>
            </a:r>
          </a:p>
          <a:p>
            <a:r>
              <a:rPr lang="en-US" altLang="ja-JP" kern="0" dirty="0" smtClean="0">
                <a:latin typeface="Arial" pitchFamily="34" charset="0"/>
                <a:cs typeface="Arial" pitchFamily="34" charset="0"/>
              </a:rPr>
              <a:t>at Typical RF Power </a:t>
            </a:r>
            <a:r>
              <a:rPr lang="en-US" altLang="ja-JP" kern="0" dirty="0">
                <a:latin typeface="Arial" pitchFamily="34" charset="0"/>
                <a:cs typeface="Arial" pitchFamily="34" charset="0"/>
              </a:rPr>
              <a:t>on TST-2</a:t>
            </a:r>
            <a:endParaRPr lang="ja-JP" altLang="en-US" kern="0" dirty="0" smtClean="0">
              <a:latin typeface="Arial" pitchFamily="34" charset="0"/>
              <a:cs typeface="Arial" pitchFamily="34" charset="0"/>
            </a:endParaRPr>
          </a:p>
        </p:txBody>
      </p:sp>
    </p:spTree>
    <p:extLst>
      <p:ext uri="{BB962C8B-B14F-4D97-AF65-F5344CB8AC3E}">
        <p14:creationId xmlns:p14="http://schemas.microsoft.com/office/powerpoint/2010/main" val="4283422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685800" y="152400"/>
            <a:ext cx="7772400" cy="612304"/>
          </a:xfrm>
        </p:spPr>
        <p:txBody>
          <a:bodyPr/>
          <a:lstStyle/>
          <a:p>
            <a:r>
              <a:rPr lang="en-US" altLang="ja-JP" dirty="0" smtClean="0">
                <a:latin typeface="Arial" pitchFamily="34" charset="0"/>
                <a:cs typeface="Arial" pitchFamily="34" charset="0"/>
              </a:rPr>
              <a:t>Conclusions</a:t>
            </a:r>
            <a:endParaRPr lang="ja-JP" altLang="en-US" dirty="0" smtClean="0">
              <a:latin typeface="Arial" pitchFamily="34" charset="0"/>
              <a:cs typeface="Arial" pitchFamily="34" charset="0"/>
            </a:endParaRPr>
          </a:p>
        </p:txBody>
      </p:sp>
      <p:sp>
        <p:nvSpPr>
          <p:cNvPr id="3" name="コンテンツ プレースホルダ 2"/>
          <p:cNvSpPr>
            <a:spLocks noGrp="1"/>
          </p:cNvSpPr>
          <p:nvPr>
            <p:ph idx="1"/>
          </p:nvPr>
        </p:nvSpPr>
        <p:spPr>
          <a:xfrm>
            <a:off x="611565" y="1008112"/>
            <a:ext cx="7901014" cy="5733256"/>
          </a:xfrm>
        </p:spPr>
        <p:txBody>
          <a:bodyPr/>
          <a:lstStyle/>
          <a:p>
            <a:pPr>
              <a:tabLst>
                <a:tab pos="2687480" algn="l"/>
              </a:tabLst>
              <a:defRPr/>
            </a:pPr>
            <a:r>
              <a:rPr lang="en-US" dirty="0" smtClean="0">
                <a:cs typeface="Arial" panose="020B0604020202020204" pitchFamily="34" charset="0"/>
              </a:rPr>
              <a:t>ST plasma initiation and </a:t>
            </a:r>
            <a:r>
              <a:rPr lang="en-US" i="1" dirty="0" err="1" smtClean="0">
                <a:cs typeface="Arial" panose="020B0604020202020204" pitchFamily="34" charset="0"/>
              </a:rPr>
              <a:t>I</a:t>
            </a:r>
            <a:r>
              <a:rPr lang="en-US" baseline="-25000" dirty="0" err="1" smtClean="0">
                <a:cs typeface="Arial" panose="020B0604020202020204" pitchFamily="34" charset="0"/>
              </a:rPr>
              <a:t>p</a:t>
            </a:r>
            <a:r>
              <a:rPr lang="en-US" dirty="0" smtClean="0">
                <a:cs typeface="Arial" panose="020B0604020202020204" pitchFamily="34" charset="0"/>
              </a:rPr>
              <a:t> ramp-up </a:t>
            </a:r>
            <a:r>
              <a:rPr lang="en-US" dirty="0" smtClean="0">
                <a:cs typeface="Arial" panose="020B0604020202020204" pitchFamily="34" charset="0"/>
              </a:rPr>
              <a:t>by </a:t>
            </a:r>
            <a:r>
              <a:rPr lang="en-US" dirty="0" smtClean="0">
                <a:cs typeface="Arial" panose="020B0604020202020204" pitchFamily="34" charset="0"/>
              </a:rPr>
              <a:t>waves in the LH frequency range were demonstrated on TST-2</a:t>
            </a:r>
            <a:r>
              <a:rPr lang="en-US" dirty="0" smtClean="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lvl="1">
              <a:tabLst>
                <a:tab pos="2687480" algn="l"/>
              </a:tabLst>
              <a:defRPr/>
            </a:pPr>
            <a:r>
              <a:rPr lang="en-US" dirty="0" smtClean="0">
                <a:cs typeface="Arial" panose="020B0604020202020204" pitchFamily="34" charset="0"/>
              </a:rPr>
              <a:t>Inductively-coupled </a:t>
            </a:r>
            <a:r>
              <a:rPr lang="en-US" dirty="0" err="1" smtClean="0">
                <a:cs typeface="Arial" panose="020B0604020202020204" pitchFamily="34" charset="0"/>
              </a:rPr>
              <a:t>combline</a:t>
            </a:r>
            <a:r>
              <a:rPr lang="en-US" dirty="0" smtClean="0">
                <a:cs typeface="Arial" panose="020B0604020202020204" pitchFamily="34" charset="0"/>
              </a:rPr>
              <a:t> antenna (FW launch), dielectric-loaded waveguide array (“grill”) antenna (LHW launch), and </a:t>
            </a:r>
            <a:r>
              <a:rPr lang="en-US" dirty="0" err="1" smtClean="0">
                <a:cs typeface="Arial" panose="020B0604020202020204" pitchFamily="34" charset="0"/>
              </a:rPr>
              <a:t>capacitively</a:t>
            </a:r>
            <a:r>
              <a:rPr lang="en-US" dirty="0" smtClean="0">
                <a:cs typeface="Arial" panose="020B0604020202020204" pitchFamily="34" charset="0"/>
              </a:rPr>
              <a:t>-coupled </a:t>
            </a:r>
            <a:r>
              <a:rPr lang="en-US" dirty="0" err="1" smtClean="0">
                <a:cs typeface="Arial" panose="020B0604020202020204" pitchFamily="34" charset="0"/>
              </a:rPr>
              <a:t>combline</a:t>
            </a:r>
            <a:r>
              <a:rPr lang="en-US" dirty="0" smtClean="0">
                <a:cs typeface="Arial" panose="020B0604020202020204" pitchFamily="34" charset="0"/>
              </a:rPr>
              <a:t> antenna (LHW launch) were used</a:t>
            </a:r>
            <a:r>
              <a:rPr lang="en-US" dirty="0" smtClean="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lvl="2">
              <a:tabLst>
                <a:tab pos="2687480" algn="l"/>
              </a:tabLst>
              <a:defRPr/>
            </a:pPr>
            <a:r>
              <a:rPr lang="en-US" altLang="ja-JP" dirty="0" smtClean="0">
                <a:cs typeface="Arial" panose="020B0604020202020204" pitchFamily="34" charset="0"/>
              </a:rPr>
              <a:t>Similar </a:t>
            </a:r>
            <a:r>
              <a:rPr lang="en-US" altLang="ja-JP" i="1" dirty="0" err="1">
                <a:cs typeface="Arial" panose="020B0604020202020204" pitchFamily="34" charset="0"/>
              </a:rPr>
              <a:t>I</a:t>
            </a:r>
            <a:r>
              <a:rPr lang="en-US" altLang="ja-JP" baseline="-25000" dirty="0" err="1">
                <a:cs typeface="Arial" panose="020B0604020202020204" pitchFamily="34" charset="0"/>
              </a:rPr>
              <a:t>p</a:t>
            </a:r>
            <a:r>
              <a:rPr lang="en-US" altLang="ja-JP" dirty="0">
                <a:cs typeface="Arial" panose="020B0604020202020204" pitchFamily="34" charset="0"/>
              </a:rPr>
              <a:t> </a:t>
            </a:r>
            <a:r>
              <a:rPr lang="en-US" altLang="ja-JP" dirty="0" smtClean="0">
                <a:cs typeface="Arial" panose="020B0604020202020204" pitchFamily="34" charset="0"/>
              </a:rPr>
              <a:t>was obtained with different antennas for </a:t>
            </a:r>
            <a:r>
              <a:rPr lang="en-US" altLang="ja-JP" dirty="0">
                <a:cs typeface="Arial" panose="020B0604020202020204" pitchFamily="34" charset="0"/>
              </a:rPr>
              <a:t>similar </a:t>
            </a:r>
            <a:r>
              <a:rPr lang="en-US" altLang="ja-JP" i="1" dirty="0" err="1">
                <a:cs typeface="Arial" panose="020B0604020202020204" pitchFamily="34" charset="0"/>
              </a:rPr>
              <a:t>B</a:t>
            </a:r>
            <a:r>
              <a:rPr lang="en-US" altLang="ja-JP" baseline="-25000" dirty="0" err="1">
                <a:cs typeface="Arial" panose="020B0604020202020204" pitchFamily="34" charset="0"/>
              </a:rPr>
              <a:t>v</a:t>
            </a:r>
            <a:r>
              <a:rPr lang="en-US" altLang="ja-JP" dirty="0">
                <a:cs typeface="Arial" panose="020B0604020202020204" pitchFamily="34" charset="0"/>
              </a:rPr>
              <a:t> and </a:t>
            </a:r>
            <a:r>
              <a:rPr lang="en-US" altLang="ja-JP" i="1" dirty="0" smtClean="0">
                <a:cs typeface="Arial" panose="020B0604020202020204" pitchFamily="34" charset="0"/>
              </a:rPr>
              <a:t>P</a:t>
            </a:r>
            <a:r>
              <a:rPr lang="en-US" altLang="ja-JP" baseline="-25000" dirty="0" smtClean="0">
                <a:cs typeface="Arial" panose="020B0604020202020204" pitchFamily="34" charset="0"/>
              </a:rPr>
              <a:t>RF</a:t>
            </a:r>
            <a:r>
              <a:rPr lang="en-US" altLang="ja-JP" dirty="0" smtClean="0">
                <a:cs typeface="Arial" panose="020B0604020202020204" pitchFamily="34" charset="0"/>
              </a:rPr>
              <a:t>, but </a:t>
            </a:r>
            <a:r>
              <a:rPr lang="en-US" altLang="ja-JP" i="1" dirty="0" err="1" smtClean="0">
                <a:latin typeface="Symbol" panose="05050102010706020507" pitchFamily="18" charset="2"/>
                <a:cs typeface="Arial" panose="020B0604020202020204" pitchFamily="34" charset="0"/>
              </a:rPr>
              <a:t>h</a:t>
            </a:r>
            <a:r>
              <a:rPr lang="en-US" altLang="ja-JP" baseline="-25000" dirty="0" err="1" smtClean="0">
                <a:cs typeface="Arial" panose="020B0604020202020204" pitchFamily="34" charset="0"/>
              </a:rPr>
              <a:t>CD</a:t>
            </a:r>
            <a:r>
              <a:rPr lang="en-US" altLang="ja-JP" dirty="0" smtClean="0">
                <a:cs typeface="Arial" panose="020B0604020202020204" pitchFamily="34" charset="0"/>
              </a:rPr>
              <a:t> is higher with the CCC antenna </a:t>
            </a:r>
            <a:r>
              <a:rPr lang="en-US" altLang="ja-JP" dirty="0" smtClean="0">
                <a:cs typeface="Arial" panose="020B0604020202020204" pitchFamily="34" charset="0"/>
              </a:rPr>
              <a:t>(improved </a:t>
            </a:r>
            <a:r>
              <a:rPr lang="en-US" altLang="ja-JP" i="1" dirty="0">
                <a:cs typeface="Arial" panose="020B0604020202020204" pitchFamily="34" charset="0"/>
              </a:rPr>
              <a:t>n</a:t>
            </a:r>
            <a:r>
              <a:rPr lang="en-US" altLang="ja-JP" baseline="-25000" dirty="0">
                <a:cs typeface="Arial" panose="020B0604020202020204" pitchFamily="34" charset="0"/>
              </a:rPr>
              <a:t>||</a:t>
            </a:r>
            <a:r>
              <a:rPr lang="en-US" altLang="ja-JP" dirty="0">
                <a:cs typeface="Arial" panose="020B0604020202020204" pitchFamily="34" charset="0"/>
              </a:rPr>
              <a:t> </a:t>
            </a:r>
            <a:r>
              <a:rPr lang="en-US" altLang="ja-JP" dirty="0" smtClean="0">
                <a:cs typeface="Arial" panose="020B0604020202020204" pitchFamily="34" charset="0"/>
              </a:rPr>
              <a:t>spectrum). </a:t>
            </a:r>
          </a:p>
          <a:p>
            <a:pPr lvl="1">
              <a:tabLst>
                <a:tab pos="2687480" algn="l"/>
              </a:tabLst>
              <a:defRPr/>
            </a:pPr>
            <a:r>
              <a:rPr lang="en-US" altLang="ja-JP" dirty="0" smtClean="0">
                <a:cs typeface="Arial" panose="020B0604020202020204" pitchFamily="34" charset="0"/>
              </a:rPr>
              <a:t>Grill antenna (variable </a:t>
            </a:r>
            <a:r>
              <a:rPr lang="en-US" altLang="ja-JP" i="1" dirty="0">
                <a:cs typeface="Arial" panose="020B0604020202020204" pitchFamily="34" charset="0"/>
              </a:rPr>
              <a:t>n</a:t>
            </a:r>
            <a:r>
              <a:rPr lang="en-US" altLang="ja-JP" baseline="-25000" dirty="0" smtClean="0">
                <a:cs typeface="Arial" panose="020B0604020202020204" pitchFamily="34" charset="0"/>
              </a:rPr>
              <a:t>||</a:t>
            </a:r>
            <a:r>
              <a:rPr lang="en-US" altLang="ja-JP" dirty="0" smtClean="0">
                <a:cs typeface="Arial" panose="020B0604020202020204" pitchFamily="34" charset="0"/>
              </a:rPr>
              <a:t>)</a:t>
            </a:r>
          </a:p>
          <a:p>
            <a:pPr lvl="2">
              <a:tabLst>
                <a:tab pos="2687480" algn="l"/>
              </a:tabLst>
              <a:defRPr/>
            </a:pPr>
            <a:r>
              <a:rPr lang="en-US" altLang="ja-JP" dirty="0" smtClean="0">
                <a:cs typeface="Arial" panose="020B0604020202020204" pitchFamily="34" charset="0"/>
              </a:rPr>
              <a:t>Current drive maximizes for </a:t>
            </a:r>
            <a:r>
              <a:rPr lang="en-US" altLang="ja-JP" i="1" dirty="0">
                <a:cs typeface="Arial" panose="020B0604020202020204" pitchFamily="34" charset="0"/>
              </a:rPr>
              <a:t>n</a:t>
            </a:r>
            <a:r>
              <a:rPr lang="en-US" altLang="ja-JP" baseline="-25000" dirty="0">
                <a:cs typeface="Arial" panose="020B0604020202020204" pitchFamily="34" charset="0"/>
              </a:rPr>
              <a:t>||</a:t>
            </a:r>
            <a:r>
              <a:rPr lang="en-US" altLang="ja-JP" dirty="0">
                <a:cs typeface="Arial" panose="020B0604020202020204" pitchFamily="34" charset="0"/>
              </a:rPr>
              <a:t> </a:t>
            </a:r>
            <a:r>
              <a:rPr lang="en-US" altLang="ja-JP" dirty="0" smtClean="0">
                <a:cs typeface="Arial" panose="020B0604020202020204" pitchFamily="34" charset="0"/>
              </a:rPr>
              <a:t>= 2~4</a:t>
            </a:r>
          </a:p>
          <a:p>
            <a:pPr lvl="2">
              <a:tabLst>
                <a:tab pos="2687480" algn="l"/>
              </a:tabLst>
              <a:defRPr/>
            </a:pPr>
            <a:r>
              <a:rPr lang="en-US" altLang="ja-JP" dirty="0" smtClean="0">
                <a:cs typeface="Arial" panose="020B0604020202020204" pitchFamily="34" charset="0"/>
              </a:rPr>
              <a:t>Wavenumber/polarization measured by a magnetic probe array</a:t>
            </a:r>
          </a:p>
          <a:p>
            <a:pPr lvl="1">
              <a:tabLst>
                <a:tab pos="2687480" algn="l"/>
              </a:tabLst>
              <a:defRPr/>
            </a:pPr>
            <a:r>
              <a:rPr lang="en-US" altLang="ja-JP" dirty="0">
                <a:cs typeface="Arial" panose="020B0604020202020204" pitchFamily="34" charset="0"/>
              </a:rPr>
              <a:t>CCC </a:t>
            </a:r>
            <a:r>
              <a:rPr lang="en-US" altLang="ja-JP" dirty="0" smtClean="0">
                <a:cs typeface="Arial" panose="020B0604020202020204" pitchFamily="34" charset="0"/>
              </a:rPr>
              <a:t>antenna (fixed </a:t>
            </a:r>
            <a:r>
              <a:rPr lang="en-US" altLang="ja-JP" i="1" dirty="0">
                <a:cs typeface="Arial" panose="020B0604020202020204" pitchFamily="34" charset="0"/>
              </a:rPr>
              <a:t>n</a:t>
            </a:r>
            <a:r>
              <a:rPr lang="en-US" altLang="ja-JP" baseline="-25000" dirty="0" smtClean="0">
                <a:cs typeface="Arial" panose="020B0604020202020204" pitchFamily="34" charset="0"/>
              </a:rPr>
              <a:t>||</a:t>
            </a:r>
            <a:r>
              <a:rPr lang="en-US" altLang="ja-JP" dirty="0" smtClean="0">
                <a:cs typeface="Arial" panose="020B0604020202020204" pitchFamily="34" charset="0"/>
              </a:rPr>
              <a:t>)</a:t>
            </a:r>
          </a:p>
          <a:p>
            <a:pPr lvl="2">
              <a:tabLst>
                <a:tab pos="2687480" algn="l"/>
              </a:tabLst>
              <a:defRPr/>
            </a:pPr>
            <a:r>
              <a:rPr lang="en-US" altLang="ja-JP" i="1" dirty="0" err="1" smtClean="0">
                <a:cs typeface="Arial" panose="020B0604020202020204" pitchFamily="34" charset="0"/>
              </a:rPr>
              <a:t>I</a:t>
            </a:r>
            <a:r>
              <a:rPr lang="en-US" altLang="ja-JP" baseline="-25000" dirty="0" err="1" smtClean="0">
                <a:cs typeface="Arial" panose="020B0604020202020204" pitchFamily="34" charset="0"/>
              </a:rPr>
              <a:t>p</a:t>
            </a:r>
            <a:r>
              <a:rPr lang="en-US" altLang="ja-JP" dirty="0" smtClean="0">
                <a:cs typeface="Arial" panose="020B0604020202020204" pitchFamily="34" charset="0"/>
              </a:rPr>
              <a:t> initiated and ramped up to 25 kA</a:t>
            </a:r>
          </a:p>
          <a:p>
            <a:pPr lvl="2">
              <a:tabLst>
                <a:tab pos="2687480" algn="l"/>
              </a:tabLst>
              <a:defRPr/>
            </a:pPr>
            <a:r>
              <a:rPr lang="en-US" altLang="ja-JP" dirty="0" smtClean="0">
                <a:cs typeface="Arial" panose="020B0604020202020204" pitchFamily="34" charset="0"/>
              </a:rPr>
              <a:t>HX/SX indicate deterioration of accessibility at low </a:t>
            </a:r>
            <a:r>
              <a:rPr lang="en-US" altLang="ja-JP" i="1" dirty="0" err="1" smtClean="0">
                <a:cs typeface="Arial" panose="020B0604020202020204" pitchFamily="34" charset="0"/>
              </a:rPr>
              <a:t>B</a:t>
            </a:r>
            <a:r>
              <a:rPr lang="en-US" altLang="ja-JP" baseline="-25000" dirty="0" err="1" smtClean="0">
                <a:cs typeface="Arial" panose="020B0604020202020204" pitchFamily="34" charset="0"/>
              </a:rPr>
              <a:t>t</a:t>
            </a:r>
            <a:r>
              <a:rPr lang="en-US" altLang="ja-JP" dirty="0" smtClean="0">
                <a:cs typeface="Arial" panose="020B0604020202020204" pitchFamily="34" charset="0"/>
              </a:rPr>
              <a:t> and high </a:t>
            </a:r>
            <a:r>
              <a:rPr lang="en-US" altLang="ja-JP" i="1" dirty="0" smtClean="0">
                <a:cs typeface="Arial" panose="020B0604020202020204" pitchFamily="34" charset="0"/>
              </a:rPr>
              <a:t>n</a:t>
            </a:r>
            <a:r>
              <a:rPr lang="en-US" altLang="ja-JP" baseline="-25000" dirty="0" smtClean="0">
                <a:cs typeface="Arial" panose="020B0604020202020204" pitchFamily="34" charset="0"/>
              </a:rPr>
              <a:t>e</a:t>
            </a:r>
          </a:p>
          <a:p>
            <a:pPr lvl="1">
              <a:tabLst>
                <a:tab pos="2687480" algn="l"/>
              </a:tabLst>
              <a:defRPr/>
            </a:pPr>
            <a:r>
              <a:rPr lang="en-US" altLang="ja-JP" dirty="0" smtClean="0">
                <a:cs typeface="Arial" panose="020B0604020202020204" pitchFamily="34" charset="0"/>
              </a:rPr>
              <a:t>Characteristics of LH driven plasmas</a:t>
            </a:r>
          </a:p>
          <a:p>
            <a:pPr lvl="2">
              <a:tabLst>
                <a:tab pos="2687480" algn="l"/>
              </a:tabLst>
              <a:defRPr/>
            </a:pPr>
            <a:r>
              <a:rPr lang="en-US" altLang="ja-JP" i="1" dirty="0" err="1" smtClean="0">
                <a:cs typeface="Arial" panose="020B0604020202020204" pitchFamily="34" charset="0"/>
              </a:rPr>
              <a:t>p</a:t>
            </a:r>
            <a:r>
              <a:rPr lang="en-US" altLang="ja-JP" baseline="-25000" dirty="0" err="1" smtClean="0">
                <a:cs typeface="Arial" panose="020B0604020202020204" pitchFamily="34" charset="0"/>
              </a:rPr>
              <a:t>e</a:t>
            </a:r>
            <a:r>
              <a:rPr lang="en-US" altLang="ja-JP" dirty="0" smtClean="0">
                <a:cs typeface="Arial" panose="020B0604020202020204" pitchFamily="34" charset="0"/>
              </a:rPr>
              <a:t> dominated by energetic electrons</a:t>
            </a:r>
          </a:p>
          <a:p>
            <a:pPr lvl="2">
              <a:tabLst>
                <a:tab pos="2687480" algn="l"/>
              </a:tabLst>
              <a:defRPr/>
            </a:pPr>
            <a:r>
              <a:rPr lang="en-US" altLang="ja-JP" dirty="0">
                <a:cs typeface="Arial" panose="020B0604020202020204" pitchFamily="34" charset="0"/>
              </a:rPr>
              <a:t>i</a:t>
            </a:r>
            <a:r>
              <a:rPr lang="en-US" altLang="ja-JP" dirty="0" smtClean="0">
                <a:cs typeface="Arial" panose="020B0604020202020204" pitchFamily="34" charset="0"/>
              </a:rPr>
              <a:t>on flow is in the co-</a:t>
            </a:r>
            <a:r>
              <a:rPr lang="en-US" altLang="ja-JP" i="1" dirty="0">
                <a:cs typeface="Arial" panose="020B0604020202020204" pitchFamily="34" charset="0"/>
              </a:rPr>
              <a:t> </a:t>
            </a:r>
            <a:r>
              <a:rPr lang="en-US" altLang="ja-JP" i="1" dirty="0" err="1">
                <a:cs typeface="Arial" panose="020B0604020202020204" pitchFamily="34" charset="0"/>
              </a:rPr>
              <a:t>I</a:t>
            </a:r>
            <a:r>
              <a:rPr lang="en-US" altLang="ja-JP" baseline="-25000" dirty="0" err="1">
                <a:cs typeface="Arial" panose="020B0604020202020204" pitchFamily="34" charset="0"/>
              </a:rPr>
              <a:t>p</a:t>
            </a:r>
            <a:r>
              <a:rPr lang="en-US" altLang="ja-JP" dirty="0" smtClean="0">
                <a:cs typeface="Arial" panose="020B0604020202020204" pitchFamily="34" charset="0"/>
              </a:rPr>
              <a:t> direction</a:t>
            </a:r>
          </a:p>
          <a:p>
            <a:pPr lvl="2">
              <a:tabLst>
                <a:tab pos="2687480" algn="l"/>
              </a:tabLst>
              <a:defRPr/>
            </a:pPr>
            <a:r>
              <a:rPr lang="en-US" altLang="ja-JP" dirty="0" smtClean="0">
                <a:cs typeface="Arial" panose="020B0604020202020204" pitchFamily="34" charset="0"/>
              </a:rPr>
              <a:t>3-fluid equilibrium model was developed</a:t>
            </a:r>
          </a:p>
          <a:p>
            <a:pPr lvl="2">
              <a:tabLst>
                <a:tab pos="2687480" algn="l"/>
              </a:tabLst>
              <a:defRPr/>
            </a:pPr>
            <a:r>
              <a:rPr lang="en-US" altLang="ja-JP" dirty="0">
                <a:cs typeface="Arial" panose="020B0604020202020204" pitchFamily="34" charset="0"/>
              </a:rPr>
              <a:t>d</a:t>
            </a:r>
            <a:r>
              <a:rPr lang="en-US" altLang="ja-JP" dirty="0" smtClean="0">
                <a:cs typeface="Arial" panose="020B0604020202020204" pitchFamily="34" charset="0"/>
              </a:rPr>
              <a:t>ensity limit (a little lower than accessibility limit?)</a:t>
            </a:r>
          </a:p>
          <a:p>
            <a:pPr lvl="2">
              <a:tabLst>
                <a:tab pos="2687480" algn="l"/>
              </a:tabLst>
              <a:defRPr/>
            </a:pPr>
            <a:r>
              <a:rPr lang="en-US" altLang="ja-JP" dirty="0">
                <a:cs typeface="Arial" panose="020B0604020202020204" pitchFamily="34" charset="0"/>
              </a:rPr>
              <a:t>o</a:t>
            </a:r>
            <a:r>
              <a:rPr lang="en-US" altLang="ja-JP" dirty="0" smtClean="0">
                <a:cs typeface="Arial" panose="020B0604020202020204" pitchFamily="34" charset="0"/>
              </a:rPr>
              <a:t>rbit loss of high energy electrons is important at low </a:t>
            </a:r>
            <a:r>
              <a:rPr lang="en-US" altLang="ja-JP" i="1" dirty="0" err="1">
                <a:cs typeface="Arial" panose="020B0604020202020204" pitchFamily="34" charset="0"/>
              </a:rPr>
              <a:t>I</a:t>
            </a:r>
            <a:r>
              <a:rPr lang="en-US" altLang="ja-JP" baseline="-25000" dirty="0" err="1">
                <a:cs typeface="Arial" panose="020B0604020202020204" pitchFamily="34" charset="0"/>
              </a:rPr>
              <a:t>p</a:t>
            </a:r>
            <a:endParaRPr lang="en-US" altLang="ja-JP" dirty="0">
              <a:cs typeface="Arial" panose="020B0604020202020204" pitchFamily="34" charset="0"/>
            </a:endParaRPr>
          </a:p>
          <a:p>
            <a:pPr lvl="1">
              <a:tabLst>
                <a:tab pos="2687480" algn="l"/>
              </a:tabLst>
              <a:defRPr/>
            </a:pPr>
            <a:endParaRPr lang="en-US" altLang="ja-JP" dirty="0" smtClean="0">
              <a:cs typeface="Arial" panose="020B0604020202020204" pitchFamily="34" charset="0"/>
            </a:endParaRPr>
          </a:p>
          <a:p>
            <a:pPr lvl="2">
              <a:tabLst>
                <a:tab pos="2687480" algn="l"/>
              </a:tabLst>
              <a:defRPr/>
            </a:pPr>
            <a:endParaRPr lang="en-US" altLang="ja-JP" dirty="0" smtClean="0">
              <a:cs typeface="Arial" panose="020B0604020202020204" pitchFamily="34" charset="0"/>
            </a:endParaRPr>
          </a:p>
        </p:txBody>
      </p:sp>
      <p:sp>
        <p:nvSpPr>
          <p:cNvPr id="4" name="スライド番号プレースホルダー 4"/>
          <p:cNvSpPr>
            <a:spLocks noGrp="1"/>
          </p:cNvSpPr>
          <p:nvPr>
            <p:ph type="sldNum" sz="quarter" idx="12"/>
          </p:nvPr>
        </p:nvSpPr>
        <p:spPr>
          <a:xfrm>
            <a:off x="8604448" y="6520390"/>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48</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5"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11270630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685800" y="152400"/>
            <a:ext cx="7772400" cy="612304"/>
          </a:xfrm>
        </p:spPr>
        <p:txBody>
          <a:bodyPr/>
          <a:lstStyle/>
          <a:p>
            <a:r>
              <a:rPr lang="en-US" altLang="ja-JP" dirty="0" smtClean="0">
                <a:latin typeface="Arial" pitchFamily="34" charset="0"/>
                <a:cs typeface="Arial" pitchFamily="34" charset="0"/>
              </a:rPr>
              <a:t>Near-Future Plans</a:t>
            </a:r>
            <a:endParaRPr lang="ja-JP" altLang="en-US" dirty="0" smtClean="0">
              <a:latin typeface="Arial" pitchFamily="34" charset="0"/>
              <a:cs typeface="Arial" pitchFamily="34" charset="0"/>
            </a:endParaRPr>
          </a:p>
        </p:txBody>
      </p:sp>
      <p:sp>
        <p:nvSpPr>
          <p:cNvPr id="3" name="コンテンツ プレースホルダ 2"/>
          <p:cNvSpPr>
            <a:spLocks noGrp="1"/>
          </p:cNvSpPr>
          <p:nvPr>
            <p:ph idx="1"/>
          </p:nvPr>
        </p:nvSpPr>
        <p:spPr>
          <a:xfrm>
            <a:off x="611564" y="1268760"/>
            <a:ext cx="8075240" cy="4968551"/>
          </a:xfrm>
        </p:spPr>
        <p:txBody>
          <a:bodyPr/>
          <a:lstStyle/>
          <a:p>
            <a:pPr>
              <a:tabLst>
                <a:tab pos="2687480" algn="l"/>
              </a:tabLst>
              <a:defRPr/>
            </a:pPr>
            <a:r>
              <a:rPr lang="en-US" altLang="ja-JP" dirty="0">
                <a:cs typeface="Arial" panose="020B0604020202020204" pitchFamily="34" charset="0"/>
              </a:rPr>
              <a:t>Coil Power Supply Upgrade</a:t>
            </a:r>
          </a:p>
          <a:p>
            <a:pPr lvl="1">
              <a:tabLst>
                <a:tab pos="2687480" algn="l"/>
              </a:tabLst>
              <a:defRPr/>
            </a:pPr>
            <a:r>
              <a:rPr lang="en-US" altLang="ja-JP" dirty="0">
                <a:cs typeface="Arial" panose="020B0604020202020204" pitchFamily="34" charset="0"/>
              </a:rPr>
              <a:t>Sustained high field (</a:t>
            </a:r>
            <a:r>
              <a:rPr lang="en-US" altLang="ja-JP" dirty="0" err="1">
                <a:cs typeface="Arial" panose="020B0604020202020204" pitchFamily="34" charset="0"/>
              </a:rPr>
              <a:t>B</a:t>
            </a:r>
            <a:r>
              <a:rPr lang="en-US" altLang="ja-JP" baseline="-25000" dirty="0" err="1">
                <a:cs typeface="Arial" panose="020B0604020202020204" pitchFamily="34" charset="0"/>
              </a:rPr>
              <a:t>t</a:t>
            </a:r>
            <a:r>
              <a:rPr lang="en-US" altLang="ja-JP" dirty="0">
                <a:cs typeface="Arial" panose="020B0604020202020204" pitchFamily="34" charset="0"/>
              </a:rPr>
              <a:t> = 0.3 T for &gt; 0.1 s) for further </a:t>
            </a:r>
            <a:r>
              <a:rPr lang="en-US" altLang="ja-JP" dirty="0" err="1">
                <a:cs typeface="Arial" panose="020B0604020202020204" pitchFamily="34" charset="0"/>
              </a:rPr>
              <a:t>I</a:t>
            </a:r>
            <a:r>
              <a:rPr lang="en-US" altLang="ja-JP" baseline="-25000" dirty="0" err="1">
                <a:cs typeface="Arial" panose="020B0604020202020204" pitchFamily="34" charset="0"/>
              </a:rPr>
              <a:t>p</a:t>
            </a:r>
            <a:r>
              <a:rPr lang="en-US" altLang="ja-JP" dirty="0">
                <a:cs typeface="Arial" panose="020B0604020202020204" pitchFamily="34" charset="0"/>
              </a:rPr>
              <a:t> ramp-up.</a:t>
            </a:r>
          </a:p>
          <a:p>
            <a:pPr lvl="8">
              <a:tabLst>
                <a:tab pos="2687480" algn="l"/>
              </a:tabLst>
              <a:defRPr/>
            </a:pPr>
            <a:endParaRPr lang="en-US" altLang="ja-JP" dirty="0">
              <a:latin typeface="Arial" panose="020B0604020202020204" pitchFamily="34" charset="0"/>
              <a:cs typeface="Arial" panose="020B0604020202020204" pitchFamily="34" charset="0"/>
            </a:endParaRPr>
          </a:p>
          <a:p>
            <a:pPr>
              <a:tabLst>
                <a:tab pos="2687480" algn="l"/>
              </a:tabLst>
              <a:defRPr/>
            </a:pPr>
            <a:r>
              <a:rPr lang="en-US" dirty="0" smtClean="0">
                <a:cs typeface="Arial" panose="020B0604020202020204" pitchFamily="34" charset="0"/>
              </a:rPr>
              <a:t>Antenna Upgrade</a:t>
            </a:r>
          </a:p>
          <a:p>
            <a:pPr lvl="1">
              <a:tabLst>
                <a:tab pos="2687480" algn="l"/>
              </a:tabLst>
              <a:defRPr/>
            </a:pPr>
            <a:r>
              <a:rPr lang="en-US" altLang="ja-JP" dirty="0" smtClean="0">
                <a:cs typeface="Arial" panose="020B0604020202020204" pitchFamily="34" charset="0"/>
              </a:rPr>
              <a:t>Top-launch </a:t>
            </a:r>
            <a:r>
              <a:rPr lang="en-US" altLang="ja-JP" dirty="0" smtClean="0">
                <a:cs typeface="Arial" panose="020B0604020202020204" pitchFamily="34" charset="0"/>
              </a:rPr>
              <a:t>CCC </a:t>
            </a:r>
            <a:r>
              <a:rPr lang="en-US" altLang="ja-JP" dirty="0" smtClean="0">
                <a:cs typeface="Arial" panose="020B0604020202020204" pitchFamily="34" charset="0"/>
              </a:rPr>
              <a:t>antenna.</a:t>
            </a:r>
          </a:p>
          <a:p>
            <a:pPr lvl="8">
              <a:tabLst>
                <a:tab pos="2687480" algn="l"/>
              </a:tabLst>
              <a:defRPr/>
            </a:pPr>
            <a:endParaRPr lang="en-US" dirty="0" smtClean="0">
              <a:latin typeface="Arial" panose="020B0604020202020204" pitchFamily="34" charset="0"/>
              <a:cs typeface="Arial" panose="020B0604020202020204" pitchFamily="34" charset="0"/>
            </a:endParaRPr>
          </a:p>
          <a:p>
            <a:pPr>
              <a:tabLst>
                <a:tab pos="2687480" algn="l"/>
              </a:tabLst>
              <a:defRPr/>
            </a:pPr>
            <a:r>
              <a:rPr lang="en-US" altLang="ja-JP" dirty="0" smtClean="0">
                <a:cs typeface="Arial" panose="020B0604020202020204" pitchFamily="34" charset="0"/>
              </a:rPr>
              <a:t>Wave/Turbulence Diagnostics</a:t>
            </a:r>
            <a:endParaRPr lang="en-US" altLang="ja-JP" dirty="0">
              <a:cs typeface="Arial" panose="020B0604020202020204" pitchFamily="34" charset="0"/>
            </a:endParaRPr>
          </a:p>
          <a:p>
            <a:pPr lvl="1">
              <a:tabLst>
                <a:tab pos="2687480" algn="l"/>
              </a:tabLst>
              <a:defRPr/>
            </a:pPr>
            <a:r>
              <a:rPr lang="en-US" altLang="ja-JP" dirty="0" smtClean="0">
                <a:cs typeface="Arial" panose="020B0604020202020204" pitchFamily="34" charset="0"/>
              </a:rPr>
              <a:t>Electrostatic probe array</a:t>
            </a:r>
          </a:p>
          <a:p>
            <a:pPr lvl="1">
              <a:tabLst>
                <a:tab pos="2687480" algn="l"/>
              </a:tabLst>
              <a:defRPr/>
            </a:pPr>
            <a:r>
              <a:rPr lang="en-US" altLang="ja-JP" dirty="0" smtClean="0">
                <a:cs typeface="Arial" panose="020B0604020202020204" pitchFamily="34" charset="0"/>
              </a:rPr>
              <a:t>Microwave </a:t>
            </a:r>
            <a:r>
              <a:rPr lang="en-US" altLang="ja-JP" dirty="0" err="1" smtClean="0">
                <a:cs typeface="Arial" panose="020B0604020202020204" pitchFamily="34" charset="0"/>
              </a:rPr>
              <a:t>scatteriing</a:t>
            </a:r>
            <a:endParaRPr lang="en-US" altLang="ja-JP" dirty="0" smtClean="0">
              <a:cs typeface="Arial" panose="020B0604020202020204" pitchFamily="34" charset="0"/>
            </a:endParaRPr>
          </a:p>
          <a:p>
            <a:pPr lvl="8">
              <a:tabLst>
                <a:tab pos="2687480" algn="l"/>
              </a:tabLst>
              <a:defRPr/>
            </a:pPr>
            <a:endParaRPr lang="en-US" altLang="ja-JP" dirty="0" smtClean="0">
              <a:latin typeface="Arial" panose="020B0604020202020204" pitchFamily="34" charset="0"/>
              <a:cs typeface="Arial" panose="020B0604020202020204" pitchFamily="34" charset="0"/>
            </a:endParaRPr>
          </a:p>
          <a:p>
            <a:pPr>
              <a:tabLst>
                <a:tab pos="2687480" algn="l"/>
              </a:tabLst>
              <a:defRPr/>
            </a:pPr>
            <a:r>
              <a:rPr lang="en-US" altLang="ja-JP" dirty="0" smtClean="0">
                <a:cs typeface="Arial" panose="020B0604020202020204" pitchFamily="34" charset="0"/>
              </a:rPr>
              <a:t>Plasma </a:t>
            </a:r>
            <a:r>
              <a:rPr lang="en-US" altLang="ja-JP" dirty="0" smtClean="0">
                <a:cs typeface="Arial" panose="020B0604020202020204" pitchFamily="34" charset="0"/>
              </a:rPr>
              <a:t>diagnostics</a:t>
            </a:r>
            <a:endParaRPr lang="en-US" altLang="ja-JP" dirty="0">
              <a:cs typeface="Arial" panose="020B0604020202020204" pitchFamily="34" charset="0"/>
            </a:endParaRPr>
          </a:p>
          <a:p>
            <a:pPr lvl="1">
              <a:tabLst>
                <a:tab pos="2687480" algn="l"/>
              </a:tabLst>
              <a:defRPr/>
            </a:pPr>
            <a:r>
              <a:rPr lang="en-US" altLang="ja-JP" dirty="0" smtClean="0">
                <a:cs typeface="Arial" panose="020B0604020202020204" pitchFamily="34" charset="0"/>
              </a:rPr>
              <a:t>Multi-pass Thomson scattering</a:t>
            </a:r>
          </a:p>
          <a:p>
            <a:pPr lvl="1">
              <a:tabLst>
                <a:tab pos="2687480" algn="l"/>
              </a:tabLst>
              <a:defRPr/>
            </a:pPr>
            <a:r>
              <a:rPr lang="en-US" altLang="ja-JP" dirty="0" smtClean="0">
                <a:cs typeface="Arial" panose="020B0604020202020204" pitchFamily="34" charset="0"/>
              </a:rPr>
              <a:t>Current </a:t>
            </a:r>
            <a:r>
              <a:rPr lang="en-US" altLang="ja-JP" dirty="0" smtClean="0">
                <a:cs typeface="Arial" panose="020B0604020202020204" pitchFamily="34" charset="0"/>
              </a:rPr>
              <a:t>profile measurement by </a:t>
            </a:r>
            <a:r>
              <a:rPr lang="en-US" altLang="ja-JP" dirty="0" err="1" smtClean="0">
                <a:cs typeface="Arial" panose="020B0604020202020204" pitchFamily="34" charset="0"/>
              </a:rPr>
              <a:t>Rogowski</a:t>
            </a:r>
            <a:r>
              <a:rPr lang="en-US" altLang="ja-JP" dirty="0" smtClean="0">
                <a:cs typeface="Arial" panose="020B0604020202020204" pitchFamily="34" charset="0"/>
              </a:rPr>
              <a:t> probe / magnetic probe</a:t>
            </a:r>
          </a:p>
          <a:p>
            <a:pPr lvl="1">
              <a:tabLst>
                <a:tab pos="2687480" algn="l"/>
              </a:tabLst>
              <a:defRPr/>
            </a:pPr>
            <a:r>
              <a:rPr lang="en-US" altLang="ja-JP" dirty="0" smtClean="0">
                <a:cs typeface="Arial" panose="020B0604020202020204" pitchFamily="34" charset="0"/>
              </a:rPr>
              <a:t>Ion flow </a:t>
            </a:r>
            <a:r>
              <a:rPr lang="en-US" altLang="ja-JP" dirty="0" smtClean="0">
                <a:cs typeface="Arial" panose="020B0604020202020204" pitchFamily="34" charset="0"/>
              </a:rPr>
              <a:t>measurement</a:t>
            </a:r>
          </a:p>
          <a:p>
            <a:pPr lvl="1">
              <a:tabLst>
                <a:tab pos="2687480" algn="l"/>
              </a:tabLst>
              <a:defRPr/>
            </a:pPr>
            <a:r>
              <a:rPr lang="en-US" altLang="ja-JP" dirty="0">
                <a:cs typeface="Arial" panose="020B0604020202020204" pitchFamily="34" charset="0"/>
              </a:rPr>
              <a:t>EBW emission</a:t>
            </a:r>
          </a:p>
          <a:p>
            <a:pPr lvl="1">
              <a:tabLst>
                <a:tab pos="2687480" algn="l"/>
              </a:tabLst>
              <a:defRPr/>
            </a:pPr>
            <a:endParaRPr lang="en-US" altLang="ja-JP" dirty="0">
              <a:cs typeface="Arial" panose="020B0604020202020204" pitchFamily="34" charset="0"/>
            </a:endParaRPr>
          </a:p>
        </p:txBody>
      </p:sp>
      <p:sp>
        <p:nvSpPr>
          <p:cNvPr id="4" name="スライド番号プレースホルダー 4"/>
          <p:cNvSpPr>
            <a:spLocks noGrp="1"/>
          </p:cNvSpPr>
          <p:nvPr>
            <p:ph type="sldNum" sz="quarter" idx="12"/>
          </p:nvPr>
        </p:nvSpPr>
        <p:spPr>
          <a:xfrm>
            <a:off x="8604448" y="6520390"/>
            <a:ext cx="469262"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49</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5"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1197173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3" descr="41711_Daisy"/>
          <p:cNvPicPr>
            <a:picLocks noChangeAspect="1" noChangeArrowheads="1"/>
          </p:cNvPicPr>
          <p:nvPr/>
        </p:nvPicPr>
        <p:blipFill>
          <a:blip r:embed="rId2" cstate="print"/>
          <a:srcRect/>
          <a:stretch>
            <a:fillRect/>
          </a:stretch>
        </p:blipFill>
        <p:spPr bwMode="auto">
          <a:xfrm>
            <a:off x="3240091" y="1559646"/>
            <a:ext cx="5626100" cy="4100512"/>
          </a:xfrm>
          <a:prstGeom prst="rect">
            <a:avLst/>
          </a:prstGeom>
          <a:noFill/>
          <a:ln w="9525">
            <a:noFill/>
            <a:miter lim="800000"/>
            <a:headEnd/>
            <a:tailEnd/>
          </a:ln>
        </p:spPr>
      </p:pic>
      <p:sp>
        <p:nvSpPr>
          <p:cNvPr id="5125" name="Text Box 4"/>
          <p:cNvSpPr txBox="1">
            <a:spLocks noChangeArrowheads="1"/>
          </p:cNvSpPr>
          <p:nvPr/>
        </p:nvSpPr>
        <p:spPr bwMode="auto">
          <a:xfrm>
            <a:off x="7119950" y="1489796"/>
            <a:ext cx="1078950" cy="307686"/>
          </a:xfrm>
          <a:prstGeom prst="rect">
            <a:avLst/>
          </a:prstGeom>
          <a:noFill/>
          <a:ln w="9525">
            <a:noFill/>
            <a:miter lim="800000"/>
            <a:headEnd/>
            <a:tailEnd/>
          </a:ln>
        </p:spPr>
        <p:txBody>
          <a:bodyPr wrap="none" lIns="91321" tIns="45664" rIns="91321" bIns="45664">
            <a:spAutoFit/>
          </a:bodyPr>
          <a:lstStyle/>
          <a:p>
            <a:pPr eaLnBrk="0" hangingPunct="0"/>
            <a:r>
              <a:rPr lang="en-US" altLang="ja-JP" sz="1400">
                <a:latin typeface="Arial" panose="020B0604020202020204" pitchFamily="34" charset="0"/>
                <a:ea typeface="ＭＳ Ｐゴシック" pitchFamily="50" charset="-128"/>
                <a:cs typeface="Arial" pitchFamily="34" charset="0"/>
              </a:rPr>
              <a:t>2002.06.21</a:t>
            </a:r>
          </a:p>
        </p:txBody>
      </p:sp>
      <p:sp>
        <p:nvSpPr>
          <p:cNvPr id="5126" name="Line 5"/>
          <p:cNvSpPr>
            <a:spLocks noChangeShapeType="1"/>
          </p:cNvSpPr>
          <p:nvPr/>
        </p:nvSpPr>
        <p:spPr bwMode="auto">
          <a:xfrm flipV="1">
            <a:off x="4329113" y="1062757"/>
            <a:ext cx="0" cy="1257300"/>
          </a:xfrm>
          <a:prstGeom prst="line">
            <a:avLst/>
          </a:prstGeom>
          <a:noFill/>
          <a:ln w="9525">
            <a:solidFill>
              <a:srgbClr val="FF0000"/>
            </a:solidFill>
            <a:round/>
            <a:headEnd/>
            <a:tailEn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27" name="Line 6"/>
          <p:cNvSpPr>
            <a:spLocks noChangeShapeType="1"/>
          </p:cNvSpPr>
          <p:nvPr/>
        </p:nvSpPr>
        <p:spPr bwMode="auto">
          <a:xfrm flipV="1">
            <a:off x="6634163" y="1254855"/>
            <a:ext cx="0" cy="1031875"/>
          </a:xfrm>
          <a:prstGeom prst="line">
            <a:avLst/>
          </a:prstGeom>
          <a:noFill/>
          <a:ln w="9525">
            <a:solidFill>
              <a:srgbClr val="00CC99"/>
            </a:solidFill>
            <a:round/>
            <a:headEnd/>
            <a:tailEn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28" name="Line 7"/>
          <p:cNvSpPr>
            <a:spLocks noChangeShapeType="1"/>
          </p:cNvSpPr>
          <p:nvPr/>
        </p:nvSpPr>
        <p:spPr bwMode="auto">
          <a:xfrm flipV="1">
            <a:off x="6129338" y="1026253"/>
            <a:ext cx="0" cy="1260475"/>
          </a:xfrm>
          <a:prstGeom prst="line">
            <a:avLst/>
          </a:prstGeom>
          <a:noFill/>
          <a:ln w="9525">
            <a:solidFill>
              <a:srgbClr val="FF6600"/>
            </a:solidFill>
            <a:round/>
            <a:headEnd/>
            <a:tailEn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29" name="Line 8"/>
          <p:cNvSpPr>
            <a:spLocks noChangeShapeType="1"/>
          </p:cNvSpPr>
          <p:nvPr/>
        </p:nvSpPr>
        <p:spPr bwMode="auto">
          <a:xfrm>
            <a:off x="4327527" y="1331045"/>
            <a:ext cx="2306638" cy="0"/>
          </a:xfrm>
          <a:prstGeom prst="line">
            <a:avLst/>
          </a:prstGeom>
          <a:noFill/>
          <a:ln w="9525">
            <a:solidFill>
              <a:srgbClr val="00CC99"/>
            </a:solidFill>
            <a:round/>
            <a:headEnd type="triangle" w="med" len="med"/>
            <a:tailEnd type="triangle" w="med" len="me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30" name="Line 9"/>
          <p:cNvSpPr>
            <a:spLocks noChangeShapeType="1"/>
          </p:cNvSpPr>
          <p:nvPr/>
        </p:nvSpPr>
        <p:spPr bwMode="auto">
          <a:xfrm>
            <a:off x="4100513" y="1170707"/>
            <a:ext cx="228600" cy="0"/>
          </a:xfrm>
          <a:prstGeom prst="line">
            <a:avLst/>
          </a:prstGeom>
          <a:noFill/>
          <a:ln w="9525">
            <a:solidFill>
              <a:srgbClr val="FF0000"/>
            </a:solidFill>
            <a:round/>
            <a:headEnd/>
            <a:tailEnd type="triangle" w="med" len="me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31" name="Line 10"/>
          <p:cNvSpPr>
            <a:spLocks noChangeShapeType="1"/>
          </p:cNvSpPr>
          <p:nvPr/>
        </p:nvSpPr>
        <p:spPr bwMode="auto">
          <a:xfrm flipH="1">
            <a:off x="6129397" y="1170707"/>
            <a:ext cx="701675" cy="0"/>
          </a:xfrm>
          <a:prstGeom prst="line">
            <a:avLst/>
          </a:prstGeom>
          <a:noFill/>
          <a:ln w="9525">
            <a:solidFill>
              <a:srgbClr val="FF6600"/>
            </a:solidFill>
            <a:round/>
            <a:headEnd/>
            <a:tailEnd type="triangle" w="med" len="med"/>
          </a:ln>
        </p:spPr>
        <p:txBody>
          <a:bodyPr wrap="none" lIns="91321" tIns="45664" rIns="91321" bIns="45664"/>
          <a:lstStyle/>
          <a:p>
            <a:endParaRPr lang="ja-JP" altLang="en-US">
              <a:latin typeface="Arial" panose="020B0604020202020204" pitchFamily="34" charset="0"/>
              <a:cs typeface="Arial" panose="020B0604020202020204" pitchFamily="34" charset="0"/>
            </a:endParaRPr>
          </a:p>
        </p:txBody>
      </p:sp>
      <p:sp>
        <p:nvSpPr>
          <p:cNvPr id="5132" name="Text Box 11"/>
          <p:cNvSpPr txBox="1">
            <a:spLocks noChangeArrowheads="1"/>
          </p:cNvSpPr>
          <p:nvPr/>
        </p:nvSpPr>
        <p:spPr bwMode="auto">
          <a:xfrm>
            <a:off x="2843214" y="975446"/>
            <a:ext cx="1524000" cy="594908"/>
          </a:xfrm>
          <a:prstGeom prst="rect">
            <a:avLst/>
          </a:prstGeom>
          <a:noFill/>
          <a:ln w="9525">
            <a:noFill/>
            <a:miter lim="800000"/>
            <a:headEnd/>
            <a:tailEnd/>
          </a:ln>
        </p:spPr>
        <p:txBody>
          <a:bodyPr lIns="91321" tIns="45664" rIns="91321" bIns="45664">
            <a:spAutoFit/>
          </a:bodyPr>
          <a:lstStyle/>
          <a:p>
            <a:pPr eaLnBrk="0" hangingPunct="0"/>
            <a:r>
              <a:rPr lang="en-US" altLang="ja-JP" sz="1600" dirty="0">
                <a:solidFill>
                  <a:srgbClr val="FF0000"/>
                </a:solidFill>
                <a:latin typeface="Arial" panose="020B0604020202020204" pitchFamily="34" charset="0"/>
                <a:ea typeface="ＭＳ Ｐゴシック" pitchFamily="50" charset="-128"/>
                <a:cs typeface="Arial" pitchFamily="34" charset="0"/>
              </a:rPr>
              <a:t>Start-up and initial ramp-up</a:t>
            </a:r>
          </a:p>
        </p:txBody>
      </p:sp>
      <p:sp>
        <p:nvSpPr>
          <p:cNvPr id="5133" name="Text Box 12"/>
          <p:cNvSpPr txBox="1">
            <a:spLocks noChangeArrowheads="1"/>
          </p:cNvSpPr>
          <p:nvPr/>
        </p:nvSpPr>
        <p:spPr bwMode="auto">
          <a:xfrm>
            <a:off x="4656328" y="737322"/>
            <a:ext cx="1425198" cy="584685"/>
          </a:xfrm>
          <a:prstGeom prst="rect">
            <a:avLst/>
          </a:prstGeom>
          <a:noFill/>
          <a:ln w="9525">
            <a:noFill/>
            <a:miter lim="800000"/>
            <a:headEnd/>
            <a:tailEnd/>
          </a:ln>
        </p:spPr>
        <p:txBody>
          <a:bodyPr wrap="none" lIns="91321" tIns="45664" rIns="91321" bIns="45664">
            <a:spAutoFit/>
          </a:bodyPr>
          <a:lstStyle/>
          <a:p>
            <a:pPr algn="ctr" eaLnBrk="0" hangingPunct="0"/>
            <a:r>
              <a:rPr lang="en-US" altLang="ja-JP" sz="1600">
                <a:solidFill>
                  <a:srgbClr val="00CC99"/>
                </a:solidFill>
                <a:latin typeface="Arial" pitchFamily="34" charset="0"/>
                <a:ea typeface="ＭＳ Ｐゴシック" pitchFamily="50" charset="-128"/>
                <a:cs typeface="Arial" pitchFamily="34" charset="0"/>
              </a:rPr>
              <a:t>Noninductive </a:t>
            </a:r>
          </a:p>
          <a:p>
            <a:pPr algn="ctr" eaLnBrk="0" hangingPunct="0"/>
            <a:r>
              <a:rPr lang="en-US" altLang="ja-JP" sz="1600">
                <a:solidFill>
                  <a:srgbClr val="00CC99"/>
                </a:solidFill>
                <a:latin typeface="Arial" pitchFamily="34" charset="0"/>
                <a:ea typeface="ＭＳ Ｐゴシック" pitchFamily="50" charset="-128"/>
                <a:cs typeface="Arial" pitchFamily="34" charset="0"/>
              </a:rPr>
              <a:t>ramp-up</a:t>
            </a:r>
            <a:r>
              <a:rPr lang="ja-JP" altLang="en-US" sz="1600">
                <a:solidFill>
                  <a:srgbClr val="00CC99"/>
                </a:solidFill>
                <a:latin typeface="Arial" pitchFamily="34" charset="0"/>
                <a:ea typeface="ＭＳ Ｐゴシック" pitchFamily="50" charset="-128"/>
                <a:cs typeface="Arial" pitchFamily="34" charset="0"/>
              </a:rPr>
              <a:t> </a:t>
            </a:r>
            <a:r>
              <a:rPr lang="en-US" altLang="ja-JP" sz="1600">
                <a:solidFill>
                  <a:srgbClr val="00CC99"/>
                </a:solidFill>
                <a:latin typeface="Arial" pitchFamily="34" charset="0"/>
                <a:ea typeface="ＭＳ Ｐゴシック" pitchFamily="50" charset="-128"/>
                <a:cs typeface="Arial" pitchFamily="34" charset="0"/>
              </a:rPr>
              <a:t>(LH)</a:t>
            </a:r>
          </a:p>
        </p:txBody>
      </p:sp>
      <p:sp>
        <p:nvSpPr>
          <p:cNvPr id="5134" name="Text Box 13"/>
          <p:cNvSpPr txBox="1">
            <a:spLocks noChangeArrowheads="1"/>
          </p:cNvSpPr>
          <p:nvPr/>
        </p:nvSpPr>
        <p:spPr bwMode="auto">
          <a:xfrm>
            <a:off x="6804027" y="881784"/>
            <a:ext cx="1765300" cy="594908"/>
          </a:xfrm>
          <a:prstGeom prst="rect">
            <a:avLst/>
          </a:prstGeom>
          <a:noFill/>
          <a:ln w="9525">
            <a:noFill/>
            <a:miter lim="800000"/>
            <a:headEnd/>
            <a:tailEnd/>
          </a:ln>
        </p:spPr>
        <p:txBody>
          <a:bodyPr lIns="91321" tIns="45664" rIns="91321" bIns="45664">
            <a:spAutoFit/>
          </a:bodyPr>
          <a:lstStyle/>
          <a:p>
            <a:pPr eaLnBrk="0" hangingPunct="0">
              <a:buClr>
                <a:schemeClr val="tx1"/>
              </a:buClr>
              <a:buSzPct val="60000"/>
              <a:buFont typeface="Wingdings" pitchFamily="2" charset="2"/>
              <a:buNone/>
            </a:pPr>
            <a:r>
              <a:rPr lang="en-US" altLang="ja-JP" sz="1600">
                <a:solidFill>
                  <a:srgbClr val="FF6600"/>
                </a:solidFill>
                <a:latin typeface="Arial" pitchFamily="34" charset="0"/>
                <a:ea typeface="ＭＳ Ｐゴシック" pitchFamily="50" charset="-128"/>
                <a:cs typeface="Arial" pitchFamily="34" charset="0"/>
              </a:rPr>
              <a:t>Transition to </a:t>
            </a:r>
          </a:p>
          <a:p>
            <a:pPr eaLnBrk="0" hangingPunct="0">
              <a:buClr>
                <a:schemeClr val="tx1"/>
              </a:buClr>
              <a:buSzPct val="60000"/>
              <a:buFont typeface="Wingdings" pitchFamily="2" charset="2"/>
              <a:buNone/>
            </a:pPr>
            <a:r>
              <a:rPr lang="en-US" altLang="ja-JP" sz="1600">
                <a:solidFill>
                  <a:srgbClr val="FF6600"/>
                </a:solidFill>
                <a:latin typeface="Arial" pitchFamily="34" charset="0"/>
                <a:ea typeface="ＭＳ Ｐゴシック" pitchFamily="50" charset="-128"/>
                <a:cs typeface="Arial" pitchFamily="34" charset="0"/>
              </a:rPr>
              <a:t>self-driven phase</a:t>
            </a:r>
          </a:p>
        </p:txBody>
      </p:sp>
      <p:pic>
        <p:nvPicPr>
          <p:cNvPr id="5135" name="Picture 15" descr="41632_equil"/>
          <p:cNvPicPr>
            <a:picLocks noChangeAspect="1" noChangeArrowheads="1"/>
          </p:cNvPicPr>
          <p:nvPr/>
        </p:nvPicPr>
        <p:blipFill>
          <a:blip r:embed="rId3" cstate="print"/>
          <a:srcRect/>
          <a:stretch>
            <a:fillRect/>
          </a:stretch>
        </p:blipFill>
        <p:spPr bwMode="auto">
          <a:xfrm>
            <a:off x="395306" y="1961456"/>
            <a:ext cx="2663825" cy="2576512"/>
          </a:xfrm>
          <a:prstGeom prst="rect">
            <a:avLst/>
          </a:prstGeom>
          <a:noFill/>
          <a:ln w="9525">
            <a:noFill/>
            <a:miter lim="800000"/>
            <a:headEnd/>
            <a:tailEnd/>
          </a:ln>
        </p:spPr>
      </p:pic>
      <p:sp>
        <p:nvSpPr>
          <p:cNvPr id="276496" name="Text Box 16"/>
          <p:cNvSpPr txBox="1">
            <a:spLocks noChangeAspect="1" noChangeArrowheads="1"/>
          </p:cNvSpPr>
          <p:nvPr/>
        </p:nvSpPr>
        <p:spPr bwMode="auto">
          <a:xfrm>
            <a:off x="6671009" y="5487112"/>
            <a:ext cx="1906099" cy="338463"/>
          </a:xfrm>
          <a:prstGeom prst="rect">
            <a:avLst/>
          </a:prstGeom>
          <a:noFill/>
          <a:ln w="25400">
            <a:solidFill>
              <a:srgbClr val="FF0000"/>
            </a:solidFill>
            <a:miter lim="800000"/>
            <a:headEnd/>
            <a:tailEnd/>
          </a:ln>
        </p:spPr>
        <p:txBody>
          <a:bodyPr wrap="none" lIns="91321" tIns="45664" rIns="91321" bIns="45664">
            <a:spAutoFit/>
          </a:bodyPr>
          <a:lstStyle/>
          <a:p>
            <a:pPr algn="ctr" eaLnBrk="0" hangingPunct="0"/>
            <a:r>
              <a:rPr lang="en-US" altLang="ja-JP" sz="1600" dirty="0">
                <a:solidFill>
                  <a:srgbClr val="FF0000"/>
                </a:solidFill>
                <a:latin typeface="Arial" pitchFamily="34" charset="0"/>
                <a:ea typeface="ＭＳ Ｐゴシック" pitchFamily="50" charset="-128"/>
                <a:cs typeface="Arial" panose="020B0604020202020204" pitchFamily="34" charset="0"/>
              </a:rPr>
              <a:t>advanced </a:t>
            </a:r>
            <a:r>
              <a:rPr lang="en-US" altLang="ja-JP" sz="1600" dirty="0" err="1">
                <a:solidFill>
                  <a:srgbClr val="FF0000"/>
                </a:solidFill>
                <a:latin typeface="Arial" pitchFamily="34" charset="0"/>
                <a:ea typeface="ＭＳ Ｐゴシック" pitchFamily="50" charset="-128"/>
                <a:cs typeface="Arial" panose="020B0604020202020204" pitchFamily="34" charset="0"/>
              </a:rPr>
              <a:t>tokamak</a:t>
            </a:r>
            <a:endParaRPr lang="ja-JP" altLang="en-US" sz="1600" dirty="0">
              <a:solidFill>
                <a:srgbClr val="FF0000"/>
              </a:solidFill>
              <a:latin typeface="Arial" pitchFamily="34" charset="0"/>
              <a:ea typeface="ＭＳ Ｐゴシック" pitchFamily="50" charset="-128"/>
              <a:cs typeface="Arial" panose="020B0604020202020204" pitchFamily="34" charset="0"/>
            </a:endParaRPr>
          </a:p>
        </p:txBody>
      </p:sp>
      <p:sp>
        <p:nvSpPr>
          <p:cNvPr id="276497" name="AutoShape 17"/>
          <p:cNvSpPr>
            <a:spLocks noChangeArrowheads="1"/>
          </p:cNvSpPr>
          <p:nvPr/>
        </p:nvSpPr>
        <p:spPr bwMode="auto">
          <a:xfrm>
            <a:off x="7524755" y="5129935"/>
            <a:ext cx="142875" cy="360363"/>
          </a:xfrm>
          <a:prstGeom prst="upArrow">
            <a:avLst>
              <a:gd name="adj1" fmla="val 50000"/>
              <a:gd name="adj2" fmla="val 63056"/>
            </a:avLst>
          </a:prstGeom>
          <a:solidFill>
            <a:srgbClr val="FF0000"/>
          </a:solidFill>
          <a:ln w="9525">
            <a:solidFill>
              <a:schemeClr val="tx1"/>
            </a:solidFill>
            <a:miter lim="800000"/>
            <a:headEnd/>
            <a:tailEnd/>
          </a:ln>
        </p:spPr>
        <p:txBody>
          <a:bodyPr vert="eaVert" wrap="none" lIns="91321" tIns="45664" rIns="91321" bIns="45664" anchor="ctr"/>
          <a:lstStyle/>
          <a:p>
            <a:pPr eaLnBrk="0" hangingPunct="0"/>
            <a:endParaRPr lang="ja-JP" altLang="en-US">
              <a:latin typeface="Arial" panose="020B0604020202020204" pitchFamily="34" charset="0"/>
              <a:ea typeface="ＭＳ Ｐゴシック" pitchFamily="50" charset="-128"/>
              <a:cs typeface="Arial" panose="020B0604020202020204" pitchFamily="34" charset="0"/>
            </a:endParaRPr>
          </a:p>
        </p:txBody>
      </p:sp>
      <p:sp>
        <p:nvSpPr>
          <p:cNvPr id="5142" name="正方形/長方形 26"/>
          <p:cNvSpPr>
            <a:spLocks noChangeArrowheads="1"/>
          </p:cNvSpPr>
          <p:nvPr/>
        </p:nvSpPr>
        <p:spPr bwMode="auto">
          <a:xfrm>
            <a:off x="1607800" y="5705987"/>
            <a:ext cx="5124096" cy="338463"/>
          </a:xfrm>
          <a:prstGeom prst="rect">
            <a:avLst/>
          </a:prstGeom>
          <a:noFill/>
          <a:ln w="9525">
            <a:noFill/>
            <a:miter lim="800000"/>
            <a:headEnd/>
            <a:tailEnd/>
          </a:ln>
        </p:spPr>
        <p:txBody>
          <a:bodyPr wrap="none" lIns="91321" tIns="45664" rIns="91321" bIns="45664">
            <a:spAutoFit/>
          </a:bodyPr>
          <a:lstStyle/>
          <a:p>
            <a:pPr eaLnBrk="0" hangingPunct="0"/>
            <a:r>
              <a:rPr lang="en-US" altLang="ja-JP" sz="1600" dirty="0">
                <a:latin typeface="Arial" pitchFamily="34" charset="0"/>
                <a:cs typeface="Arial" pitchFamily="34" charset="0"/>
              </a:rPr>
              <a:t>S. </a:t>
            </a:r>
            <a:r>
              <a:rPr lang="en-US" altLang="ja-JP" sz="1600" dirty="0" err="1">
                <a:latin typeface="Arial" pitchFamily="34" charset="0"/>
                <a:cs typeface="Arial" pitchFamily="34" charset="0"/>
              </a:rPr>
              <a:t>Shiraiwa</a:t>
            </a:r>
            <a:r>
              <a:rPr lang="en-US" altLang="ja-JP" sz="1600" dirty="0">
                <a:latin typeface="Arial" pitchFamily="34" charset="0"/>
                <a:cs typeface="Arial" pitchFamily="34" charset="0"/>
              </a:rPr>
              <a:t>, et al., Phys. Rev. </a:t>
            </a:r>
            <a:r>
              <a:rPr lang="en-US" altLang="ja-JP" sz="1600" dirty="0" err="1">
                <a:latin typeface="Arial" pitchFamily="34" charset="0"/>
                <a:cs typeface="Arial" pitchFamily="34" charset="0"/>
              </a:rPr>
              <a:t>Lett</a:t>
            </a:r>
            <a:r>
              <a:rPr lang="en-US" altLang="ja-JP" sz="1600" dirty="0">
                <a:latin typeface="Arial" pitchFamily="34" charset="0"/>
                <a:cs typeface="Arial" pitchFamily="34" charset="0"/>
              </a:rPr>
              <a:t>. 92 (2004) 035001. </a:t>
            </a:r>
            <a:endParaRPr lang="ja-JP" altLang="en-US" sz="1600" dirty="0">
              <a:latin typeface="Arial" pitchFamily="34" charset="0"/>
              <a:cs typeface="Arial" pitchFamily="34" charset="0"/>
            </a:endParaRPr>
          </a:p>
        </p:txBody>
      </p:sp>
      <p:sp>
        <p:nvSpPr>
          <p:cNvPr id="23" name="コンテンツ プレースホルダ 2"/>
          <p:cNvSpPr>
            <a:spLocks noGrp="1"/>
          </p:cNvSpPr>
          <p:nvPr>
            <p:ph idx="1"/>
          </p:nvPr>
        </p:nvSpPr>
        <p:spPr>
          <a:xfrm>
            <a:off x="685800" y="332656"/>
            <a:ext cx="8180388" cy="6453336"/>
          </a:xfrm>
        </p:spPr>
        <p:txBody>
          <a:bodyPr/>
          <a:lstStyle/>
          <a:p>
            <a:r>
              <a:rPr lang="en-US" altLang="ja-JP" dirty="0" smtClean="0">
                <a:cs typeface="Arial" panose="020B0604020202020204" pitchFamily="34" charset="0"/>
              </a:rPr>
              <a:t>Formation of Advanced </a:t>
            </a:r>
            <a:r>
              <a:rPr lang="en-US" altLang="ja-JP" dirty="0" err="1" smtClean="0">
                <a:cs typeface="Arial" panose="020B0604020202020204" pitchFamily="34" charset="0"/>
              </a:rPr>
              <a:t>Tokamak</a:t>
            </a:r>
            <a:r>
              <a:rPr lang="en-US" altLang="ja-JP" dirty="0" smtClean="0">
                <a:cs typeface="Arial" panose="020B0604020202020204" pitchFamily="34" charset="0"/>
              </a:rPr>
              <a:t> Plasma without CS was Achieved on JT-60U</a:t>
            </a: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endParaRPr lang="en-US" altLang="ja-JP" dirty="0" smtClean="0">
              <a:cs typeface="Arial" panose="020B0604020202020204" pitchFamily="34" charset="0"/>
            </a:endParaRPr>
          </a:p>
          <a:p>
            <a:pPr lvl="8"/>
            <a:endParaRPr lang="en-US" altLang="ja-JP" dirty="0" smtClean="0">
              <a:latin typeface="Arial" panose="020B0604020202020204" pitchFamily="34" charset="0"/>
              <a:cs typeface="Arial" panose="020B0604020202020204" pitchFamily="34" charset="0"/>
            </a:endParaRPr>
          </a:p>
          <a:p>
            <a:r>
              <a:rPr lang="en-US" altLang="ja-JP" dirty="0" smtClean="0">
                <a:cs typeface="Arial" panose="020B0604020202020204" pitchFamily="34" charset="0"/>
              </a:rPr>
              <a:t>Is plasma current (</a:t>
            </a:r>
            <a:r>
              <a:rPr lang="en-US" altLang="ja-JP" dirty="0" err="1" smtClean="0">
                <a:cs typeface="Arial" panose="020B0604020202020204" pitchFamily="34" charset="0"/>
              </a:rPr>
              <a:t>I</a:t>
            </a:r>
            <a:r>
              <a:rPr lang="en-US" altLang="ja-JP" baseline="-25000" dirty="0" err="1" smtClean="0">
                <a:cs typeface="Arial" panose="020B0604020202020204" pitchFamily="34" charset="0"/>
              </a:rPr>
              <a:t>p</a:t>
            </a:r>
            <a:r>
              <a:rPr lang="en-US" altLang="ja-JP" dirty="0" smtClean="0">
                <a:cs typeface="Arial" panose="020B0604020202020204" pitchFamily="34" charset="0"/>
              </a:rPr>
              <a:t>) ramp-up by LHW possible in ST?  </a:t>
            </a:r>
          </a:p>
          <a:p>
            <a:pPr marL="0" indent="0">
              <a:buNone/>
            </a:pPr>
            <a:r>
              <a:rPr lang="en-US" altLang="ja-JP" dirty="0">
                <a:solidFill>
                  <a:srgbClr val="FF0000"/>
                </a:solidFill>
                <a:cs typeface="Arial" panose="020B0604020202020204" pitchFamily="34" charset="0"/>
                <a:sym typeface="Symbol" pitchFamily="18" charset="2"/>
              </a:rPr>
              <a:t>	</a:t>
            </a:r>
            <a:r>
              <a:rPr lang="ja-JP" altLang="en-US" dirty="0" smtClean="0">
                <a:solidFill>
                  <a:srgbClr val="FF0000"/>
                </a:solidFill>
                <a:cs typeface="Arial" panose="020B0604020202020204" pitchFamily="34" charset="0"/>
                <a:sym typeface="Symbol" pitchFamily="18" charset="2"/>
              </a:rPr>
              <a:t></a:t>
            </a:r>
            <a:r>
              <a:rPr lang="ja-JP" altLang="en-US" dirty="0" smtClean="0">
                <a:solidFill>
                  <a:srgbClr val="FF0000"/>
                </a:solidFill>
                <a:cs typeface="Arial" panose="020B0604020202020204" pitchFamily="34" charset="0"/>
              </a:rPr>
              <a:t>  </a:t>
            </a:r>
            <a:r>
              <a:rPr lang="en-US" altLang="ja-JP" dirty="0" smtClean="0">
                <a:solidFill>
                  <a:srgbClr val="FF0000"/>
                </a:solidFill>
                <a:cs typeface="Arial" panose="020B0604020202020204" pitchFamily="34" charset="0"/>
              </a:rPr>
              <a:t>Demonstrate on TST-2</a:t>
            </a:r>
          </a:p>
        </p:txBody>
      </p:sp>
      <p:sp>
        <p:nvSpPr>
          <p:cNvPr id="18" name="スライド番号プレースホルダー 4"/>
          <p:cNvSpPr>
            <a:spLocks noGrp="1"/>
          </p:cNvSpPr>
          <p:nvPr>
            <p:ph type="sldNum" sz="quarter" idx="12"/>
          </p:nvPr>
        </p:nvSpPr>
        <p:spPr>
          <a:xfrm>
            <a:off x="8748465" y="6520390"/>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5</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9" name="正方形/長方形 18"/>
          <p:cNvSpPr>
            <a:spLocks noChangeArrowheads="1"/>
          </p:cNvSpPr>
          <p:nvPr/>
        </p:nvSpPr>
        <p:spPr bwMode="auto">
          <a:xfrm>
            <a:off x="6085941" y="6475355"/>
            <a:ext cx="2662525" cy="338463"/>
          </a:xfrm>
          <a:prstGeom prst="rect">
            <a:avLst/>
          </a:prstGeom>
          <a:noFill/>
          <a:ln w="9525">
            <a:noFill/>
            <a:miter lim="800000"/>
            <a:headEnd/>
            <a:tailEnd/>
          </a:ln>
        </p:spPr>
        <p:txBody>
          <a:bodyPr wrap="none" lIns="91321" tIns="45664" rIns="91321" bIns="45664">
            <a:spAutoFit/>
          </a:bodyPr>
          <a:lstStyle/>
          <a:p>
            <a:pPr eaLnBrk="0" hangingPunct="0"/>
            <a:r>
              <a:rPr lang="en-US" altLang="ja-JP" sz="1600" dirty="0">
                <a:latin typeface="Arial" pitchFamily="34" charset="0"/>
                <a:cs typeface="Arial" pitchFamily="34" charset="0"/>
              </a:rPr>
              <a:t>Y. </a:t>
            </a:r>
            <a:r>
              <a:rPr lang="en-US" altLang="ja-JP" sz="1600" dirty="0" err="1">
                <a:latin typeface="Arial" pitchFamily="34" charset="0"/>
                <a:cs typeface="Arial" pitchFamily="34" charset="0"/>
              </a:rPr>
              <a:t>Takase</a:t>
            </a:r>
            <a:r>
              <a:rPr lang="en-US" altLang="ja-JP" sz="1600" dirty="0">
                <a:latin typeface="Arial" pitchFamily="34" charset="0"/>
                <a:cs typeface="Arial" pitchFamily="34" charset="0"/>
              </a:rPr>
              <a:t>, IAEA FEC 2002 </a:t>
            </a:r>
            <a:endParaRPr lang="ja-JP" altLang="en-US" sz="1600" dirty="0">
              <a:latin typeface="Arial" pitchFamily="34" charset="0"/>
              <a:cs typeface="Arial" pitchFamily="34" charset="0"/>
            </a:endParaRPr>
          </a:p>
        </p:txBody>
      </p:sp>
    </p:spTree>
    <p:extLst>
      <p:ext uri="{BB962C8B-B14F-4D97-AF65-F5344CB8AC3E}">
        <p14:creationId xmlns:p14="http://schemas.microsoft.com/office/powerpoint/2010/main" val="1397575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8748465" y="6520390"/>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6</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9" name="Rectangle 3"/>
          <p:cNvSpPr>
            <a:spLocks noChangeArrowheads="1"/>
          </p:cNvSpPr>
          <p:nvPr/>
        </p:nvSpPr>
        <p:spPr bwMode="auto">
          <a:xfrm>
            <a:off x="395288" y="44624"/>
            <a:ext cx="8280400" cy="793750"/>
          </a:xfrm>
          <a:prstGeom prst="rect">
            <a:avLst/>
          </a:prstGeom>
          <a:noFill/>
          <a:ln w="9525">
            <a:noFill/>
            <a:miter lim="800000"/>
            <a:headEnd/>
            <a:tailEnd/>
          </a:ln>
        </p:spPr>
        <p:txBody>
          <a:bodyPr lIns="91321" tIns="45664" rIns="91321" bIns="45664" anchor="ctr"/>
          <a:lstStyle/>
          <a:p>
            <a:pPr algn="ctr" eaLnBrk="0" hangingPunct="0"/>
            <a:r>
              <a:rPr lang="en-US" altLang="ja-JP" sz="2800" dirty="0">
                <a:solidFill>
                  <a:srgbClr val="FF0000"/>
                </a:solidFill>
                <a:latin typeface="Arial" panose="020B0604020202020204" pitchFamily="34" charset="0"/>
                <a:ea typeface="ＭＳ Ｐゴシック" pitchFamily="50" charset="-128"/>
                <a:cs typeface="Arial" panose="020B0604020202020204" pitchFamily="34" charset="0"/>
              </a:rPr>
              <a:t>Three Antennas used on TST-2</a:t>
            </a:r>
          </a:p>
        </p:txBody>
      </p:sp>
      <p:sp>
        <p:nvSpPr>
          <p:cNvPr id="23" name="Text Box 13"/>
          <p:cNvSpPr txBox="1">
            <a:spLocks noChangeAspect="1" noChangeArrowheads="1"/>
          </p:cNvSpPr>
          <p:nvPr/>
        </p:nvSpPr>
        <p:spPr bwMode="auto">
          <a:xfrm>
            <a:off x="189172" y="1052736"/>
            <a:ext cx="3284265" cy="646309"/>
          </a:xfrm>
          <a:prstGeom prst="rect">
            <a:avLst/>
          </a:prstGeom>
          <a:noFill/>
          <a:ln w="9525">
            <a:noFill/>
            <a:miter lim="800000"/>
            <a:headEnd/>
            <a:tailEnd/>
          </a:ln>
        </p:spPr>
        <p:txBody>
          <a:bodyPr wrap="square" lIns="91416" tIns="45709" rIns="91416" bIns="45709">
            <a:spAutoFit/>
          </a:bodyPr>
          <a:lstStyle/>
          <a:p>
            <a:pPr algn="ctr" eaLnBrk="0" hangingPunct="0"/>
            <a:r>
              <a:rPr lang="en-US" altLang="ja-JP" sz="1800" dirty="0" smtClean="0">
                <a:solidFill>
                  <a:srgbClr val="000000"/>
                </a:solidFill>
                <a:latin typeface="Arial" panose="020B0604020202020204" pitchFamily="34" charset="0"/>
                <a:cs typeface="Arial" pitchFamily="34" charset="0"/>
              </a:rPr>
              <a:t>Inductively-Coupled</a:t>
            </a:r>
            <a:r>
              <a:rPr lang="en-US" altLang="ja-JP" sz="1800" dirty="0">
                <a:solidFill>
                  <a:srgbClr val="000000"/>
                </a:solidFill>
                <a:latin typeface="Arial" panose="020B0604020202020204" pitchFamily="34" charset="0"/>
                <a:cs typeface="Arial" pitchFamily="34" charset="0"/>
              </a:rPr>
              <a:t> </a:t>
            </a:r>
            <a:r>
              <a:rPr lang="en-US" altLang="ja-JP" sz="1800" dirty="0" err="1" smtClean="0">
                <a:solidFill>
                  <a:srgbClr val="000000"/>
                </a:solidFill>
                <a:latin typeface="Arial" panose="020B0604020202020204" pitchFamily="34" charset="0"/>
                <a:cs typeface="Arial" pitchFamily="34" charset="0"/>
              </a:rPr>
              <a:t>Combline</a:t>
            </a:r>
            <a:r>
              <a:rPr lang="en-US" altLang="ja-JP" sz="1800" dirty="0" smtClean="0">
                <a:solidFill>
                  <a:srgbClr val="000000"/>
                </a:solidFill>
                <a:latin typeface="Arial" panose="020B0604020202020204" pitchFamily="34" charset="0"/>
                <a:cs typeface="Arial" pitchFamily="34" charset="0"/>
              </a:rPr>
              <a:t> (ICC) Antenna</a:t>
            </a:r>
            <a:endParaRPr lang="en-US" altLang="ja-JP" sz="1800" dirty="0">
              <a:solidFill>
                <a:srgbClr val="000000"/>
              </a:solidFill>
              <a:latin typeface="Arial" panose="020B0604020202020204" pitchFamily="34" charset="0"/>
              <a:cs typeface="Arial" pitchFamily="34" charset="0"/>
            </a:endParaRPr>
          </a:p>
        </p:txBody>
      </p:sp>
      <p:sp>
        <p:nvSpPr>
          <p:cNvPr id="28" name="コンテンツ プレースホルダ 2"/>
          <p:cNvSpPr txBox="1">
            <a:spLocks/>
          </p:cNvSpPr>
          <p:nvPr/>
        </p:nvSpPr>
        <p:spPr bwMode="auto">
          <a:xfrm>
            <a:off x="189172" y="4869160"/>
            <a:ext cx="3590761" cy="1834912"/>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marL="342476" indent="-342476" eaLnBrk="0" hangingPunct="0">
              <a:spcBef>
                <a:spcPct val="20000"/>
              </a:spcBef>
              <a:buFontTx/>
              <a:buChar char="•"/>
            </a:pPr>
            <a:r>
              <a:rPr lang="en-US" altLang="ja-JP" dirty="0">
                <a:solidFill>
                  <a:srgbClr val="2D2DB9"/>
                </a:solidFill>
                <a:latin typeface="Arial" panose="020B0604020202020204" pitchFamily="34" charset="0"/>
                <a:cs typeface="Arial" pitchFamily="34" charset="0"/>
              </a:rPr>
              <a:t>e</a:t>
            </a:r>
            <a:r>
              <a:rPr lang="en-US" altLang="ja-JP" dirty="0" smtClean="0">
                <a:solidFill>
                  <a:srgbClr val="2D2DB9"/>
                </a:solidFill>
                <a:latin typeface="Arial" pitchFamily="34" charset="0"/>
                <a:cs typeface="Arial" pitchFamily="34" charset="0"/>
              </a:rPr>
              <a:t>xcites traveling FW</a:t>
            </a:r>
          </a:p>
          <a:p>
            <a:pPr marL="342476" indent="-342476" eaLnBrk="0" hangingPunct="0">
              <a:spcBef>
                <a:spcPct val="20000"/>
              </a:spcBef>
              <a:buFontTx/>
              <a:buChar char="•"/>
            </a:pPr>
            <a:r>
              <a:rPr lang="en-US" altLang="ja-JP" i="1" dirty="0" err="1" smtClean="0">
                <a:solidFill>
                  <a:srgbClr val="2D2DB9"/>
                </a:solidFill>
                <a:latin typeface="Arial" pitchFamily="34" charset="0"/>
                <a:cs typeface="Arial" pitchFamily="34" charset="0"/>
              </a:rPr>
              <a:t>I</a:t>
            </a:r>
            <a:r>
              <a:rPr lang="en-US" altLang="ja-JP" baseline="-25000" dirty="0" err="1" smtClean="0">
                <a:solidFill>
                  <a:srgbClr val="2D2DB9"/>
                </a:solidFill>
                <a:latin typeface="Arial" pitchFamily="34" charset="0"/>
                <a:cs typeface="Arial" pitchFamily="34" charset="0"/>
              </a:rPr>
              <a:t>p</a:t>
            </a:r>
            <a:r>
              <a:rPr lang="en-US" altLang="ja-JP" dirty="0" smtClean="0">
                <a:solidFill>
                  <a:srgbClr val="2D2DB9"/>
                </a:solidFill>
                <a:latin typeface="Arial" pitchFamily="34" charset="0"/>
                <a:cs typeface="Arial" pitchFamily="34" charset="0"/>
              </a:rPr>
              <a:t> driven by SW (LHW) </a:t>
            </a:r>
          </a:p>
          <a:p>
            <a:pPr lvl="0" eaLnBrk="0" hangingPunct="0">
              <a:spcBef>
                <a:spcPct val="20000"/>
              </a:spcBef>
            </a:pPr>
            <a:endParaRPr lang="en-US" altLang="ja-JP" sz="900" dirty="0">
              <a:solidFill>
                <a:srgbClr val="2D2DB9"/>
              </a:solidFill>
              <a:latin typeface="Arial" pitchFamily="34" charset="0"/>
              <a:cs typeface="Arial" pitchFamily="34" charset="0"/>
            </a:endParaRPr>
          </a:p>
          <a:p>
            <a:pPr eaLnBrk="0" hangingPunct="0">
              <a:spcBef>
                <a:spcPts val="0"/>
              </a:spcBef>
            </a:pPr>
            <a:r>
              <a:rPr lang="en-US" altLang="ja-JP" dirty="0" smtClean="0">
                <a:solidFill>
                  <a:srgbClr val="FF0000"/>
                </a:solidFill>
                <a:latin typeface="Arial" pitchFamily="34" charset="0"/>
                <a:cs typeface="Arial" pitchFamily="34" charset="0"/>
              </a:rPr>
              <a:t>  requires mode conversion    </a:t>
            </a:r>
          </a:p>
          <a:p>
            <a:pPr eaLnBrk="0" hangingPunct="0">
              <a:spcBef>
                <a:spcPts val="0"/>
              </a:spcBef>
            </a:pPr>
            <a:r>
              <a:rPr lang="en-US" altLang="ja-JP" dirty="0" smtClean="0">
                <a:solidFill>
                  <a:srgbClr val="FF0000"/>
                </a:solidFill>
                <a:latin typeface="Arial" pitchFamily="34" charset="0"/>
                <a:cs typeface="Arial" pitchFamily="34" charset="0"/>
              </a:rPr>
              <a:t>  from FW to SW</a:t>
            </a:r>
            <a:endParaRPr lang="en-US" altLang="ja-JP" kern="0" dirty="0">
              <a:solidFill>
                <a:srgbClr val="FF0000"/>
              </a:solidFill>
              <a:latin typeface="Arial" pitchFamily="34" charset="0"/>
              <a:ea typeface="ＭＳ Ｐゴシック" pitchFamily="50" charset="-128"/>
              <a:cs typeface="Arial" pitchFamily="34" charset="0"/>
            </a:endParaRPr>
          </a:p>
        </p:txBody>
      </p:sp>
      <p:sp>
        <p:nvSpPr>
          <p:cNvPr id="35" name="Line 7"/>
          <p:cNvSpPr>
            <a:spLocks noChangeShapeType="1"/>
          </p:cNvSpPr>
          <p:nvPr/>
        </p:nvSpPr>
        <p:spPr bwMode="auto">
          <a:xfrm flipV="1">
            <a:off x="457200" y="968478"/>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a:solidFill>
                <a:prstClr val="black"/>
              </a:solidFill>
              <a:latin typeface="Arial" panose="020B0604020202020204" pitchFamily="34" charset="0"/>
              <a:ea typeface="ＭＳ Ｐゴシック" pitchFamily="50" charset="-128"/>
              <a:cs typeface="Arial" panose="020B0604020202020204" pitchFamily="34" charset="0"/>
            </a:endParaRPr>
          </a:p>
        </p:txBody>
      </p:sp>
      <p:grpSp>
        <p:nvGrpSpPr>
          <p:cNvPr id="3" name="グループ化 2"/>
          <p:cNvGrpSpPr/>
          <p:nvPr/>
        </p:nvGrpSpPr>
        <p:grpSpPr>
          <a:xfrm>
            <a:off x="323529" y="1665048"/>
            <a:ext cx="8568954" cy="2772065"/>
            <a:chOff x="323528" y="1665048"/>
            <a:chExt cx="8568954" cy="2772065"/>
          </a:xfrm>
        </p:grpSpPr>
        <p:pic>
          <p:nvPicPr>
            <p:cNvPr id="22" name="図 21" descr="IMG_0037_sm.jpg"/>
            <p:cNvPicPr>
              <a:picLocks noChangeAspect="1"/>
            </p:cNvPicPr>
            <p:nvPr/>
          </p:nvPicPr>
          <p:blipFill>
            <a:blip r:embed="rId2" cstate="print"/>
            <a:srcRect l="29795" t="4409" r="25132" b="39638"/>
            <a:stretch>
              <a:fillRect/>
            </a:stretch>
          </p:blipFill>
          <p:spPr>
            <a:xfrm>
              <a:off x="323528" y="1668692"/>
              <a:ext cx="2973471" cy="2768419"/>
            </a:xfrm>
            <a:prstGeom prst="rect">
              <a:avLst/>
            </a:prstGeom>
          </p:spPr>
        </p:pic>
        <p:sp>
          <p:nvSpPr>
            <p:cNvPr id="26" name="左矢印 25"/>
            <p:cNvSpPr>
              <a:spLocks noChangeArrowheads="1"/>
            </p:cNvSpPr>
            <p:nvPr/>
          </p:nvSpPr>
          <p:spPr bwMode="auto">
            <a:xfrm rot="151257">
              <a:off x="1505627" y="3140227"/>
              <a:ext cx="781669" cy="261514"/>
            </a:xfrm>
            <a:prstGeom prst="leftArrow">
              <a:avLst>
                <a:gd name="adj1" fmla="val 50000"/>
                <a:gd name="adj2" fmla="val 103093"/>
              </a:avLst>
            </a:prstGeom>
            <a:solidFill>
              <a:srgbClr val="FF0000"/>
            </a:solidFill>
            <a:ln w="9525" algn="ctr">
              <a:solidFill>
                <a:schemeClr val="accent2"/>
              </a:solidFill>
              <a:round/>
              <a:headEnd/>
              <a:tailEnd/>
            </a:ln>
          </p:spPr>
          <p:txBody>
            <a:bodyPr/>
            <a:lstStyle/>
            <a:p>
              <a:pPr eaLnBrk="0" hangingPunct="0"/>
              <a:endParaRPr lang="ja-JP" altLang="en-US" sz="1800">
                <a:latin typeface="Arial" panose="020B0604020202020204" pitchFamily="34" charset="0"/>
                <a:cs typeface="Arial" panose="020B0604020202020204" pitchFamily="34" charset="0"/>
              </a:endParaRPr>
            </a:p>
          </p:txBody>
        </p:sp>
        <p:sp>
          <p:nvSpPr>
            <p:cNvPr id="27" name="正方形/長方形 26"/>
            <p:cNvSpPr>
              <a:spLocks noChangeArrowheads="1"/>
            </p:cNvSpPr>
            <p:nvPr/>
          </p:nvSpPr>
          <p:spPr bwMode="auto">
            <a:xfrm rot="200407">
              <a:off x="1263824" y="2819499"/>
              <a:ext cx="1329210" cy="307777"/>
            </a:xfrm>
            <a:prstGeom prst="rect">
              <a:avLst/>
            </a:prstGeom>
            <a:noFill/>
            <a:ln w="9525">
              <a:noFill/>
              <a:miter lim="800000"/>
              <a:headEnd/>
              <a:tailEnd/>
            </a:ln>
          </p:spPr>
          <p:txBody>
            <a:bodyPr wrap="none">
              <a:spAutoFit/>
            </a:bodyPr>
            <a:lstStyle/>
            <a:p>
              <a:pPr eaLnBrk="0" hangingPunct="0"/>
              <a:r>
                <a:rPr lang="en-US" altLang="ja-JP" sz="1400" dirty="0">
                  <a:solidFill>
                    <a:srgbClr val="FFFF00"/>
                  </a:solidFill>
                  <a:latin typeface="Arial" pitchFamily="34" charset="0"/>
                  <a:cs typeface="Arial" pitchFamily="34" charset="0"/>
                </a:rPr>
                <a:t>traveling wave</a:t>
              </a:r>
              <a:endParaRPr lang="ja-JP" altLang="en-US" sz="1400" dirty="0">
                <a:solidFill>
                  <a:srgbClr val="FFFF00"/>
                </a:solidFill>
                <a:latin typeface="Arial" panose="020B0604020202020204" pitchFamily="34" charset="0"/>
                <a:cs typeface="Arial" panose="020B0604020202020204" pitchFamily="34" charset="0"/>
              </a:endParaRPr>
            </a:p>
          </p:txBody>
        </p:sp>
        <p:grpSp>
          <p:nvGrpSpPr>
            <p:cNvPr id="2" name="グループ化 1"/>
            <p:cNvGrpSpPr/>
            <p:nvPr/>
          </p:nvGrpSpPr>
          <p:grpSpPr>
            <a:xfrm>
              <a:off x="3473436" y="1665049"/>
              <a:ext cx="2394708" cy="2772064"/>
              <a:chOff x="1047749" y="1324121"/>
              <a:chExt cx="3460407" cy="4005695"/>
            </a:xfrm>
          </p:grpSpPr>
          <p:pic>
            <p:nvPicPr>
              <p:cNvPr id="36" name="図 35"/>
              <p:cNvPicPr/>
              <p:nvPr/>
            </p:nvPicPr>
            <p:blipFill rotWithShape="1">
              <a:blip r:embed="rId3" cstate="print">
                <a:extLst>
                  <a:ext uri="{28A0092B-C50C-407E-A947-70E740481C1C}">
                    <a14:useLocalDpi xmlns:a14="http://schemas.microsoft.com/office/drawing/2010/main" val="0"/>
                  </a:ext>
                </a:extLst>
              </a:blip>
              <a:srcRect t="13172"/>
              <a:stretch/>
            </p:blipFill>
            <p:spPr>
              <a:xfrm>
                <a:off x="1047749" y="1324121"/>
                <a:ext cx="3460407" cy="4005695"/>
              </a:xfrm>
              <a:prstGeom prst="rect">
                <a:avLst/>
              </a:prstGeom>
            </p:spPr>
          </p:pic>
          <p:sp>
            <p:nvSpPr>
              <p:cNvPr id="37" name="左矢印 36"/>
              <p:cNvSpPr>
                <a:spLocks noChangeArrowheads="1"/>
              </p:cNvSpPr>
              <p:nvPr/>
            </p:nvSpPr>
            <p:spPr bwMode="auto">
              <a:xfrm rot="20210498">
                <a:off x="3408067" y="4019231"/>
                <a:ext cx="863600" cy="288925"/>
              </a:xfrm>
              <a:prstGeom prst="leftArrow">
                <a:avLst>
                  <a:gd name="adj1" fmla="val 50000"/>
                  <a:gd name="adj2" fmla="val 103093"/>
                </a:avLst>
              </a:prstGeom>
              <a:solidFill>
                <a:srgbClr val="FF0000"/>
              </a:solidFill>
              <a:ln w="9525" algn="ctr">
                <a:solidFill>
                  <a:schemeClr val="accent2"/>
                </a:solidFill>
                <a:round/>
                <a:headEnd/>
                <a:tailEnd/>
              </a:ln>
            </p:spPr>
            <p:txBody>
              <a:bodyPr lIns="91345" tIns="45675" rIns="91345" bIns="45675"/>
              <a:lstStyle/>
              <a:p>
                <a:pPr eaLnBrk="0" hangingPunct="0"/>
                <a:endParaRPr lang="ja-JP" altLang="en-US">
                  <a:latin typeface="Arial" panose="020B0604020202020204" pitchFamily="34" charset="0"/>
                  <a:cs typeface="Arial" panose="020B0604020202020204" pitchFamily="34" charset="0"/>
                </a:endParaRPr>
              </a:p>
            </p:txBody>
          </p:sp>
          <p:sp>
            <p:nvSpPr>
              <p:cNvPr id="38" name="正方形/長方形 37"/>
              <p:cNvSpPr>
                <a:spLocks noChangeArrowheads="1"/>
              </p:cNvSpPr>
              <p:nvPr/>
            </p:nvSpPr>
            <p:spPr bwMode="auto">
              <a:xfrm rot="20249042">
                <a:off x="3220154" y="3215008"/>
                <a:ext cx="1244081" cy="755933"/>
              </a:xfrm>
              <a:prstGeom prst="rect">
                <a:avLst/>
              </a:prstGeom>
              <a:noFill/>
              <a:ln w="9525">
                <a:noFill/>
                <a:miter lim="800000"/>
                <a:headEnd/>
                <a:tailEnd/>
              </a:ln>
            </p:spPr>
            <p:txBody>
              <a:bodyPr wrap="none" lIns="91345" tIns="45675" rIns="91345" bIns="45675">
                <a:spAutoFit/>
              </a:bodyPr>
              <a:lstStyle/>
              <a:p>
                <a:pPr algn="ctr" eaLnBrk="0" hangingPunct="0"/>
                <a:r>
                  <a:rPr lang="en-US" altLang="ja-JP" sz="1400" dirty="0">
                    <a:solidFill>
                      <a:srgbClr val="FFFF00"/>
                    </a:solidFill>
                    <a:latin typeface="Arial" pitchFamily="34" charset="0"/>
                    <a:cs typeface="Arial" pitchFamily="34" charset="0"/>
                  </a:rPr>
                  <a:t>traveling</a:t>
                </a:r>
              </a:p>
              <a:p>
                <a:pPr algn="ctr" eaLnBrk="0" hangingPunct="0"/>
                <a:r>
                  <a:rPr lang="en-US" altLang="ja-JP" sz="1400" dirty="0">
                    <a:solidFill>
                      <a:srgbClr val="FFFF00"/>
                    </a:solidFill>
                    <a:latin typeface="Arial" pitchFamily="34" charset="0"/>
                    <a:cs typeface="Arial" pitchFamily="34" charset="0"/>
                  </a:rPr>
                  <a:t>wave</a:t>
                </a:r>
                <a:endParaRPr lang="ja-JP" altLang="en-US" sz="1400" dirty="0">
                  <a:solidFill>
                    <a:srgbClr val="FFFF00"/>
                  </a:solidFill>
                  <a:latin typeface="Arial" panose="020B0604020202020204" pitchFamily="34" charset="0"/>
                  <a:cs typeface="Arial" panose="020B0604020202020204" pitchFamily="34" charset="0"/>
                </a:endParaRPr>
              </a:p>
            </p:txBody>
          </p:sp>
        </p:grpSp>
        <p:pic>
          <p:nvPicPr>
            <p:cNvPr id="39" name="図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829" y="1665048"/>
              <a:ext cx="2818653" cy="2772064"/>
            </a:xfrm>
            <a:prstGeom prst="rect">
              <a:avLst/>
            </a:prstGeom>
          </p:spPr>
        </p:pic>
        <p:sp>
          <p:nvSpPr>
            <p:cNvPr id="40" name="左矢印 39"/>
            <p:cNvSpPr>
              <a:spLocks noChangeArrowheads="1"/>
            </p:cNvSpPr>
            <p:nvPr/>
          </p:nvSpPr>
          <p:spPr bwMode="auto">
            <a:xfrm rot="21178840">
              <a:off x="7241724" y="2796911"/>
              <a:ext cx="781669" cy="261514"/>
            </a:xfrm>
            <a:prstGeom prst="leftArrow">
              <a:avLst>
                <a:gd name="adj1" fmla="val 50000"/>
                <a:gd name="adj2" fmla="val 103093"/>
              </a:avLst>
            </a:prstGeom>
            <a:solidFill>
              <a:srgbClr val="FF0000"/>
            </a:solidFill>
            <a:ln w="9525" algn="ctr">
              <a:solidFill>
                <a:schemeClr val="accent2"/>
              </a:solidFill>
              <a:round/>
              <a:headEnd/>
              <a:tailEnd/>
            </a:ln>
          </p:spPr>
          <p:txBody>
            <a:bodyPr/>
            <a:lstStyle/>
            <a:p>
              <a:pPr eaLnBrk="0" hangingPunct="0"/>
              <a:endParaRPr lang="ja-JP" altLang="en-US" sz="1800">
                <a:latin typeface="Arial" panose="020B0604020202020204" pitchFamily="34" charset="0"/>
                <a:cs typeface="Arial" panose="020B0604020202020204" pitchFamily="34" charset="0"/>
              </a:endParaRPr>
            </a:p>
          </p:txBody>
        </p:sp>
        <p:sp>
          <p:nvSpPr>
            <p:cNvPr id="41" name="正方形/長方形 40"/>
            <p:cNvSpPr>
              <a:spLocks noChangeArrowheads="1"/>
            </p:cNvSpPr>
            <p:nvPr/>
          </p:nvSpPr>
          <p:spPr bwMode="auto">
            <a:xfrm rot="21227990">
              <a:off x="6999866" y="2476184"/>
              <a:ext cx="1329210" cy="307777"/>
            </a:xfrm>
            <a:prstGeom prst="rect">
              <a:avLst/>
            </a:prstGeom>
            <a:noFill/>
            <a:ln w="9525">
              <a:noFill/>
              <a:miter lim="800000"/>
              <a:headEnd/>
              <a:tailEnd/>
            </a:ln>
          </p:spPr>
          <p:txBody>
            <a:bodyPr wrap="none">
              <a:spAutoFit/>
            </a:bodyPr>
            <a:lstStyle/>
            <a:p>
              <a:pPr eaLnBrk="0" hangingPunct="0"/>
              <a:r>
                <a:rPr lang="en-US" altLang="ja-JP" sz="1400" dirty="0">
                  <a:solidFill>
                    <a:srgbClr val="FFFF00"/>
                  </a:solidFill>
                  <a:latin typeface="Arial" pitchFamily="34" charset="0"/>
                  <a:cs typeface="Arial" pitchFamily="34" charset="0"/>
                </a:rPr>
                <a:t>traveling wave</a:t>
              </a:r>
              <a:endParaRPr lang="ja-JP" altLang="en-US" sz="1400" dirty="0">
                <a:solidFill>
                  <a:srgbClr val="FFFF00"/>
                </a:solidFill>
                <a:latin typeface="Arial" panose="020B0604020202020204" pitchFamily="34" charset="0"/>
                <a:cs typeface="Arial" panose="020B0604020202020204" pitchFamily="34" charset="0"/>
              </a:endParaRPr>
            </a:p>
          </p:txBody>
        </p:sp>
      </p:grpSp>
      <p:sp>
        <p:nvSpPr>
          <p:cNvPr id="42" name="コンテンツ プレースホルダ 2"/>
          <p:cNvSpPr txBox="1">
            <a:spLocks/>
          </p:cNvSpPr>
          <p:nvPr/>
        </p:nvSpPr>
        <p:spPr bwMode="auto">
          <a:xfrm>
            <a:off x="6186060" y="4869161"/>
            <a:ext cx="2994457" cy="1224136"/>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p>
            <a:pPr marL="342476" indent="-342476" eaLnBrk="0" hangingPunct="0">
              <a:spcBef>
                <a:spcPct val="20000"/>
              </a:spcBef>
              <a:buFontTx/>
              <a:buChar char="•"/>
            </a:pPr>
            <a:r>
              <a:rPr lang="en-US" altLang="ja-JP" dirty="0">
                <a:solidFill>
                  <a:srgbClr val="2D2DB9"/>
                </a:solidFill>
                <a:latin typeface="Arial" panose="020B0604020202020204" pitchFamily="34" charset="0"/>
                <a:cs typeface="Arial" pitchFamily="34" charset="0"/>
              </a:rPr>
              <a:t>e</a:t>
            </a:r>
            <a:r>
              <a:rPr lang="en-US" altLang="ja-JP" dirty="0" smtClean="0">
                <a:solidFill>
                  <a:srgbClr val="2D2DB9"/>
                </a:solidFill>
                <a:latin typeface="Arial" pitchFamily="34" charset="0"/>
                <a:cs typeface="Arial" pitchFamily="34" charset="0"/>
              </a:rPr>
              <a:t>xcites traveling SW</a:t>
            </a:r>
          </a:p>
          <a:p>
            <a:pPr eaLnBrk="0" hangingPunct="0">
              <a:spcBef>
                <a:spcPct val="20000"/>
              </a:spcBef>
            </a:pPr>
            <a:endParaRPr lang="en-US" altLang="ja-JP" sz="900" dirty="0">
              <a:solidFill>
                <a:srgbClr val="FF0000"/>
              </a:solidFill>
              <a:latin typeface="Arial" pitchFamily="34" charset="0"/>
              <a:cs typeface="Arial" pitchFamily="34" charset="0"/>
            </a:endParaRPr>
          </a:p>
          <a:p>
            <a:pPr eaLnBrk="0" hangingPunct="0">
              <a:spcBef>
                <a:spcPts val="0"/>
              </a:spcBef>
            </a:pPr>
            <a:r>
              <a:rPr lang="en-US" altLang="ja-JP" dirty="0" smtClean="0">
                <a:solidFill>
                  <a:srgbClr val="FF0000"/>
                </a:solidFill>
                <a:latin typeface="Arial" pitchFamily="34" charset="0"/>
                <a:cs typeface="Arial" pitchFamily="34" charset="0"/>
              </a:rPr>
              <a:t>  sharper </a:t>
            </a:r>
            <a:r>
              <a:rPr lang="en-US" altLang="ja-JP" i="1" dirty="0">
                <a:solidFill>
                  <a:srgbClr val="FF0000"/>
                </a:solidFill>
                <a:latin typeface="Arial" pitchFamily="34" charset="0"/>
                <a:cs typeface="Arial" pitchFamily="34" charset="0"/>
              </a:rPr>
              <a:t>n</a:t>
            </a:r>
            <a:r>
              <a:rPr lang="en-US" altLang="ja-JP" baseline="-25000" dirty="0">
                <a:solidFill>
                  <a:srgbClr val="FF0000"/>
                </a:solidFill>
                <a:latin typeface="Arial" pitchFamily="34" charset="0"/>
                <a:cs typeface="Arial" pitchFamily="34" charset="0"/>
              </a:rPr>
              <a:t>||</a:t>
            </a:r>
            <a:r>
              <a:rPr lang="en-US" altLang="ja-JP" dirty="0">
                <a:solidFill>
                  <a:srgbClr val="FF0000"/>
                </a:solidFill>
                <a:latin typeface="Arial" pitchFamily="34" charset="0"/>
                <a:cs typeface="Arial" pitchFamily="34" charset="0"/>
              </a:rPr>
              <a:t> spectrum </a:t>
            </a:r>
            <a:endParaRPr lang="en-US" altLang="ja-JP" dirty="0" smtClean="0">
              <a:solidFill>
                <a:srgbClr val="FF0000"/>
              </a:solidFill>
              <a:latin typeface="Arial" pitchFamily="34" charset="0"/>
              <a:cs typeface="Arial" pitchFamily="34" charset="0"/>
            </a:endParaRPr>
          </a:p>
          <a:p>
            <a:pPr eaLnBrk="0" hangingPunct="0">
              <a:spcBef>
                <a:spcPts val="0"/>
              </a:spcBef>
            </a:pPr>
            <a:r>
              <a:rPr lang="en-US" altLang="ja-JP" dirty="0">
                <a:solidFill>
                  <a:srgbClr val="FF0000"/>
                </a:solidFill>
                <a:latin typeface="Arial" pitchFamily="34" charset="0"/>
                <a:cs typeface="Arial" pitchFamily="34" charset="0"/>
              </a:rPr>
              <a:t> </a:t>
            </a:r>
            <a:r>
              <a:rPr lang="en-US" altLang="ja-JP" dirty="0" smtClean="0">
                <a:solidFill>
                  <a:srgbClr val="FF0000"/>
                </a:solidFill>
                <a:latin typeface="Arial" pitchFamily="34" charset="0"/>
                <a:cs typeface="Arial" pitchFamily="34" charset="0"/>
              </a:rPr>
              <a:t> &amp; higher directivity</a:t>
            </a:r>
            <a:endParaRPr lang="en-US" altLang="ja-JP" dirty="0" smtClean="0">
              <a:solidFill>
                <a:srgbClr val="2D2DB9"/>
              </a:solidFill>
              <a:latin typeface="Arial" pitchFamily="34" charset="0"/>
              <a:cs typeface="Arial" pitchFamily="34" charset="0"/>
            </a:endParaRPr>
          </a:p>
        </p:txBody>
      </p:sp>
      <p:sp>
        <p:nvSpPr>
          <p:cNvPr id="43" name="Text Box 13"/>
          <p:cNvSpPr txBox="1">
            <a:spLocks noChangeAspect="1" noChangeArrowheads="1"/>
          </p:cNvSpPr>
          <p:nvPr/>
        </p:nvSpPr>
        <p:spPr bwMode="auto">
          <a:xfrm>
            <a:off x="3845879" y="1326483"/>
            <a:ext cx="1528767" cy="373659"/>
          </a:xfrm>
          <a:prstGeom prst="rect">
            <a:avLst/>
          </a:prstGeom>
          <a:noFill/>
          <a:ln w="9525">
            <a:noFill/>
            <a:miter lim="800000"/>
            <a:headEnd/>
            <a:tailEnd/>
          </a:ln>
        </p:spPr>
        <p:txBody>
          <a:bodyPr wrap="none" lIns="91416" tIns="45709" rIns="91416" bIns="45709">
            <a:spAutoFit/>
          </a:bodyPr>
          <a:lstStyle/>
          <a:p>
            <a:pPr algn="ctr" eaLnBrk="0" hangingPunct="0"/>
            <a:r>
              <a:rPr lang="en-US" altLang="ja-JP" sz="1800" dirty="0">
                <a:solidFill>
                  <a:srgbClr val="000000"/>
                </a:solidFill>
                <a:latin typeface="Arial" panose="020B0604020202020204" pitchFamily="34" charset="0"/>
                <a:cs typeface="Arial" pitchFamily="34" charset="0"/>
              </a:rPr>
              <a:t>Grill Antenna</a:t>
            </a:r>
          </a:p>
        </p:txBody>
      </p:sp>
      <p:sp>
        <p:nvSpPr>
          <p:cNvPr id="45" name="Text Box 13"/>
          <p:cNvSpPr txBox="1">
            <a:spLocks noChangeAspect="1" noChangeArrowheads="1"/>
          </p:cNvSpPr>
          <p:nvPr/>
        </p:nvSpPr>
        <p:spPr bwMode="auto">
          <a:xfrm>
            <a:off x="6504733" y="1331478"/>
            <a:ext cx="1775604" cy="373659"/>
          </a:xfrm>
          <a:prstGeom prst="rect">
            <a:avLst/>
          </a:prstGeom>
          <a:noFill/>
          <a:ln w="9525">
            <a:noFill/>
            <a:miter lim="800000"/>
            <a:headEnd/>
            <a:tailEnd/>
          </a:ln>
        </p:spPr>
        <p:txBody>
          <a:bodyPr wrap="none" lIns="91416" tIns="45709" rIns="91416" bIns="45709">
            <a:spAutoFit/>
          </a:bodyPr>
          <a:lstStyle/>
          <a:p>
            <a:pPr algn="ctr" eaLnBrk="0" hangingPunct="0"/>
            <a:r>
              <a:rPr lang="en-US" altLang="ja-JP" sz="1800" dirty="0">
                <a:solidFill>
                  <a:srgbClr val="000000"/>
                </a:solidFill>
                <a:latin typeface="Arial" panose="020B0604020202020204" pitchFamily="34" charset="0"/>
                <a:cs typeface="Arial" pitchFamily="34" charset="0"/>
              </a:rPr>
              <a:t>(CCC) Antenna</a:t>
            </a:r>
          </a:p>
        </p:txBody>
      </p:sp>
      <p:sp>
        <p:nvSpPr>
          <p:cNvPr id="21" name="コンテンツ プレースホルダ 2"/>
          <p:cNvSpPr txBox="1">
            <a:spLocks/>
          </p:cNvSpPr>
          <p:nvPr/>
        </p:nvSpPr>
        <p:spPr bwMode="auto">
          <a:xfrm>
            <a:off x="3275856" y="4869161"/>
            <a:ext cx="3246760" cy="1224136"/>
          </a:xfrm>
          <a:prstGeom prst="rect">
            <a:avLst/>
          </a:prstGeom>
          <a:noFill/>
          <a:ln w="9525">
            <a:noFill/>
            <a:miter lim="800000"/>
            <a:headEnd/>
            <a:tailEnd/>
          </a:ln>
        </p:spPr>
        <p:txBody>
          <a:bodyPr vert="horz" wrap="square" lIns="91321" tIns="45664" rIns="91321" bIns="45664" numCol="1" anchor="t" anchorCtr="0" compatLnSpc="1">
            <a:prstTxWarp prst="textNoShape">
              <a:avLst/>
            </a:prstTxWarp>
          </a:bodyPr>
          <a:lstStyle/>
          <a:p>
            <a:pPr marL="342476" indent="-342476" eaLnBrk="0" hangingPunct="0">
              <a:spcBef>
                <a:spcPct val="20000"/>
              </a:spcBef>
              <a:buFontTx/>
              <a:buChar char="•"/>
            </a:pPr>
            <a:r>
              <a:rPr lang="en-US" altLang="ja-JP" dirty="0">
                <a:solidFill>
                  <a:srgbClr val="2D2DB9"/>
                </a:solidFill>
                <a:latin typeface="Arial" panose="020B0604020202020204" pitchFamily="34" charset="0"/>
                <a:cs typeface="Arial" pitchFamily="34" charset="0"/>
              </a:rPr>
              <a:t>e</a:t>
            </a:r>
            <a:r>
              <a:rPr lang="en-US" altLang="ja-JP" dirty="0" smtClean="0">
                <a:solidFill>
                  <a:srgbClr val="2D2DB9"/>
                </a:solidFill>
                <a:latin typeface="Arial" pitchFamily="34" charset="0"/>
                <a:cs typeface="Arial" pitchFamily="34" charset="0"/>
              </a:rPr>
              <a:t>xcites traveling SW</a:t>
            </a:r>
          </a:p>
          <a:p>
            <a:pPr eaLnBrk="0" hangingPunct="0">
              <a:spcBef>
                <a:spcPct val="20000"/>
              </a:spcBef>
            </a:pPr>
            <a:endParaRPr lang="en-US" altLang="ja-JP" sz="900" dirty="0">
              <a:solidFill>
                <a:srgbClr val="FF0000"/>
              </a:solidFill>
              <a:latin typeface="Arial" pitchFamily="34" charset="0"/>
              <a:cs typeface="Arial" pitchFamily="34" charset="0"/>
            </a:endParaRPr>
          </a:p>
          <a:p>
            <a:pPr eaLnBrk="0" hangingPunct="0">
              <a:spcBef>
                <a:spcPts val="0"/>
              </a:spcBef>
            </a:pPr>
            <a:r>
              <a:rPr lang="en-US" altLang="ja-JP" i="1" dirty="0" smtClean="0">
                <a:solidFill>
                  <a:srgbClr val="FF0000"/>
                </a:solidFill>
                <a:latin typeface="Arial" pitchFamily="34" charset="0"/>
                <a:cs typeface="Arial" pitchFamily="34" charset="0"/>
              </a:rPr>
              <a:t>  n</a:t>
            </a:r>
            <a:r>
              <a:rPr lang="en-US" altLang="ja-JP" baseline="-25000" dirty="0" smtClean="0">
                <a:solidFill>
                  <a:srgbClr val="FF0000"/>
                </a:solidFill>
                <a:latin typeface="Arial" pitchFamily="34" charset="0"/>
                <a:cs typeface="Arial" pitchFamily="34" charset="0"/>
              </a:rPr>
              <a:t>||</a:t>
            </a:r>
            <a:r>
              <a:rPr lang="en-US" altLang="ja-JP" dirty="0" smtClean="0">
                <a:solidFill>
                  <a:srgbClr val="FF0000"/>
                </a:solidFill>
                <a:latin typeface="Arial" pitchFamily="34" charset="0"/>
                <a:cs typeface="Arial" pitchFamily="34" charset="0"/>
              </a:rPr>
              <a:t> = </a:t>
            </a:r>
            <a:r>
              <a:rPr lang="en-US" altLang="ja-JP" i="1" dirty="0" err="1" smtClean="0">
                <a:solidFill>
                  <a:srgbClr val="FF0000"/>
                </a:solidFill>
                <a:latin typeface="Arial" pitchFamily="34" charset="0"/>
                <a:cs typeface="Arial" pitchFamily="34" charset="0"/>
              </a:rPr>
              <a:t>ck</a:t>
            </a:r>
            <a:r>
              <a:rPr lang="en-US" altLang="ja-JP" baseline="-25000" dirty="0" smtClean="0">
                <a:solidFill>
                  <a:srgbClr val="FF0000"/>
                </a:solidFill>
                <a:latin typeface="Arial" pitchFamily="34" charset="0"/>
                <a:cs typeface="Arial" pitchFamily="34" charset="0"/>
              </a:rPr>
              <a:t>||</a:t>
            </a:r>
            <a:r>
              <a:rPr lang="en-US" altLang="ja-JP" dirty="0" smtClean="0">
                <a:solidFill>
                  <a:srgbClr val="FF0000"/>
                </a:solidFill>
                <a:latin typeface="Arial" pitchFamily="34" charset="0"/>
                <a:cs typeface="Arial" pitchFamily="34" charset="0"/>
              </a:rPr>
              <a:t>/</a:t>
            </a:r>
            <a:r>
              <a:rPr lang="en-US" altLang="ja-JP" i="1" dirty="0" smtClean="0">
                <a:solidFill>
                  <a:srgbClr val="FF0000"/>
                </a:solidFill>
                <a:latin typeface="Symbol" panose="05050102010706020507" pitchFamily="18" charset="2"/>
                <a:cs typeface="Arial" pitchFamily="34" charset="0"/>
              </a:rPr>
              <a:t>w</a:t>
            </a:r>
            <a:r>
              <a:rPr lang="en-US" altLang="ja-JP" dirty="0" smtClean="0">
                <a:solidFill>
                  <a:srgbClr val="FF0000"/>
                </a:solidFill>
                <a:latin typeface="Arial" pitchFamily="34" charset="0"/>
                <a:cs typeface="Arial" pitchFamily="34" charset="0"/>
              </a:rPr>
              <a:t> can be varied</a:t>
            </a:r>
            <a:endParaRPr lang="en-US" altLang="ja-JP" dirty="0" smtClean="0">
              <a:solidFill>
                <a:srgbClr val="2D2DB9"/>
              </a:solidFill>
              <a:latin typeface="Arial" pitchFamily="34" charset="0"/>
              <a:cs typeface="Arial" pitchFamily="34" charset="0"/>
            </a:endParaRPr>
          </a:p>
        </p:txBody>
      </p:sp>
      <p:sp>
        <p:nvSpPr>
          <p:cNvPr id="24" name="Text Box 13"/>
          <p:cNvSpPr txBox="1">
            <a:spLocks noChangeAspect="1" noChangeArrowheads="1"/>
          </p:cNvSpPr>
          <p:nvPr/>
        </p:nvSpPr>
        <p:spPr bwMode="auto">
          <a:xfrm>
            <a:off x="6156177" y="6074133"/>
            <a:ext cx="3029034" cy="523220"/>
          </a:xfrm>
          <a:prstGeom prst="rect">
            <a:avLst/>
          </a:prstGeom>
          <a:noFill/>
          <a:ln w="9525">
            <a:noFill/>
            <a:miter lim="800000"/>
            <a:headEnd/>
            <a:tailEnd/>
          </a:ln>
        </p:spPr>
        <p:txBody>
          <a:bodyPr wrap="none" lIns="91416" tIns="45709" rIns="91416" bIns="45709">
            <a:spAutoFit/>
          </a:bodyPr>
          <a:lstStyle/>
          <a:p>
            <a:pPr eaLnBrk="0" hangingPunct="0"/>
            <a:r>
              <a:rPr lang="en-US" altLang="ja-JP" sz="1400" dirty="0">
                <a:solidFill>
                  <a:srgbClr val="000000"/>
                </a:solidFill>
                <a:latin typeface="Arial" panose="020B0604020202020204" pitchFamily="34" charset="0"/>
                <a:cs typeface="Arial" pitchFamily="34" charset="0"/>
              </a:rPr>
              <a:t>Developed in collaboration with</a:t>
            </a:r>
          </a:p>
          <a:p>
            <a:pPr eaLnBrk="0" hangingPunct="0"/>
            <a:r>
              <a:rPr lang="en-US" altLang="ja-JP" sz="1400" dirty="0">
                <a:solidFill>
                  <a:srgbClr val="000000"/>
                </a:solidFill>
                <a:latin typeface="Arial" panose="020B0604020202020204" pitchFamily="34" charset="0"/>
                <a:cs typeface="Arial" pitchFamily="34" charset="0"/>
              </a:rPr>
              <a:t>C. P. Moeller (General Atomics, US)</a:t>
            </a:r>
          </a:p>
        </p:txBody>
      </p:sp>
      <p:sp>
        <p:nvSpPr>
          <p:cNvPr id="25" name="Text Box 13"/>
          <p:cNvSpPr txBox="1">
            <a:spLocks noChangeAspect="1" noChangeArrowheads="1"/>
          </p:cNvSpPr>
          <p:nvPr/>
        </p:nvSpPr>
        <p:spPr bwMode="auto">
          <a:xfrm>
            <a:off x="5662899" y="1040486"/>
            <a:ext cx="3457795" cy="373659"/>
          </a:xfrm>
          <a:prstGeom prst="rect">
            <a:avLst/>
          </a:prstGeom>
          <a:noFill/>
          <a:ln w="9525">
            <a:noFill/>
            <a:miter lim="800000"/>
            <a:headEnd/>
            <a:tailEnd/>
          </a:ln>
        </p:spPr>
        <p:txBody>
          <a:bodyPr wrap="none" lIns="91416" tIns="45709" rIns="91416" bIns="45709">
            <a:spAutoFit/>
          </a:bodyPr>
          <a:lstStyle/>
          <a:p>
            <a:pPr algn="ctr" eaLnBrk="0" hangingPunct="0"/>
            <a:r>
              <a:rPr lang="en-US" altLang="ja-JP" sz="1800" dirty="0" err="1">
                <a:solidFill>
                  <a:srgbClr val="000000"/>
                </a:solidFill>
                <a:latin typeface="Arial" panose="020B0604020202020204" pitchFamily="34" charset="0"/>
                <a:cs typeface="Arial" pitchFamily="34" charset="0"/>
              </a:rPr>
              <a:t>Capacitively</a:t>
            </a:r>
            <a:r>
              <a:rPr lang="en-US" altLang="ja-JP" sz="1800" dirty="0">
                <a:solidFill>
                  <a:srgbClr val="000000"/>
                </a:solidFill>
                <a:latin typeface="Arial" panose="020B0604020202020204" pitchFamily="34" charset="0"/>
                <a:cs typeface="Arial" pitchFamily="34" charset="0"/>
              </a:rPr>
              <a:t>-Coupled </a:t>
            </a:r>
            <a:r>
              <a:rPr lang="en-US" altLang="ja-JP" sz="1800" dirty="0" err="1">
                <a:solidFill>
                  <a:srgbClr val="000000"/>
                </a:solidFill>
                <a:latin typeface="Arial" panose="020B0604020202020204" pitchFamily="34" charset="0"/>
                <a:cs typeface="Arial" pitchFamily="34" charset="0"/>
              </a:rPr>
              <a:t>Combline</a:t>
            </a:r>
            <a:endParaRPr lang="en-US" altLang="ja-JP" sz="1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49438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85800" y="61915"/>
            <a:ext cx="7772400" cy="846807"/>
          </a:xfrm>
        </p:spPr>
        <p:txBody>
          <a:bodyPr/>
          <a:lstStyle/>
          <a:p>
            <a:r>
              <a:rPr kumimoji="1" lang="en-US" altLang="ja-JP" dirty="0" smtClean="0">
                <a:latin typeface="Arial" pitchFamily="34" charset="0"/>
                <a:cs typeface="Arial" pitchFamily="34" charset="0"/>
              </a:rPr>
              <a:t>Outline</a:t>
            </a:r>
            <a:endParaRPr kumimoji="1" lang="ja-JP" altLang="en-US" dirty="0">
              <a:latin typeface="Arial" pitchFamily="34" charset="0"/>
              <a:cs typeface="Arial" pitchFamily="34" charset="0"/>
            </a:endParaRPr>
          </a:p>
        </p:txBody>
      </p:sp>
      <p:sp>
        <p:nvSpPr>
          <p:cNvPr id="5" name="コンテンツ プレースホルダ 2"/>
          <p:cNvSpPr>
            <a:spLocks noGrp="1"/>
          </p:cNvSpPr>
          <p:nvPr>
            <p:ph idx="1"/>
          </p:nvPr>
        </p:nvSpPr>
        <p:spPr>
          <a:xfrm>
            <a:off x="685800" y="1340768"/>
            <a:ext cx="7918648" cy="5112568"/>
          </a:xfrm>
        </p:spPr>
        <p:txBody>
          <a:bodyPr/>
          <a:lstStyle/>
          <a:p>
            <a:r>
              <a:rPr lang="en-US" altLang="ja-JP" dirty="0" smtClean="0">
                <a:solidFill>
                  <a:schemeClr val="bg1">
                    <a:lumMod val="75000"/>
                  </a:schemeClr>
                </a:solidFill>
                <a:cs typeface="Arial" panose="020B0604020202020204" pitchFamily="34" charset="0"/>
              </a:rPr>
              <a:t>Motivation / Objective</a:t>
            </a:r>
          </a:p>
          <a:p>
            <a:r>
              <a:rPr lang="en-US" altLang="ja-JP" dirty="0" smtClean="0">
                <a:cs typeface="Arial" panose="020B0604020202020204" pitchFamily="34" charset="0"/>
              </a:rPr>
              <a:t>4-WG array (grill) antenna experiments</a:t>
            </a:r>
          </a:p>
          <a:p>
            <a:pPr lvl="1"/>
            <a:r>
              <a:rPr lang="en-US" altLang="ja-JP" dirty="0">
                <a:cs typeface="Arial" panose="020B0604020202020204" pitchFamily="34" charset="0"/>
              </a:rPr>
              <a:t>n</a:t>
            </a:r>
            <a:r>
              <a:rPr lang="en-US" altLang="ja-JP" baseline="-25000" dirty="0" smtClean="0">
                <a:cs typeface="Arial" panose="020B0604020202020204" pitchFamily="34" charset="0"/>
              </a:rPr>
              <a:t>||</a:t>
            </a:r>
            <a:r>
              <a:rPr lang="en-US" altLang="ja-JP" dirty="0" smtClean="0">
                <a:cs typeface="Arial" panose="020B0604020202020204" pitchFamily="34" charset="0"/>
              </a:rPr>
              <a:t> dependence, polarization / wavenumber measurements</a:t>
            </a:r>
          </a:p>
          <a:p>
            <a:r>
              <a:rPr lang="en-US" altLang="ja-JP" dirty="0" err="1" smtClean="0">
                <a:solidFill>
                  <a:schemeClr val="bg1">
                    <a:lumMod val="75000"/>
                  </a:schemeClr>
                </a:solidFill>
                <a:cs typeface="Arial" panose="020B0604020202020204" pitchFamily="34" charset="0"/>
              </a:rPr>
              <a:t>Capacitively</a:t>
            </a:r>
            <a:r>
              <a:rPr lang="en-US" altLang="ja-JP" dirty="0" smtClean="0">
                <a:solidFill>
                  <a:schemeClr val="bg1">
                    <a:lumMod val="75000"/>
                  </a:schemeClr>
                </a:solidFill>
                <a:cs typeface="Arial" panose="020B0604020202020204" pitchFamily="34" charset="0"/>
              </a:rPr>
              <a:t>-coupled </a:t>
            </a:r>
            <a:r>
              <a:rPr lang="en-US" altLang="ja-JP" dirty="0" err="1" smtClean="0">
                <a:solidFill>
                  <a:schemeClr val="bg1">
                    <a:lumMod val="75000"/>
                  </a:schemeClr>
                </a:solidFill>
                <a:cs typeface="Arial" panose="020B0604020202020204" pitchFamily="34" charset="0"/>
              </a:rPr>
              <a:t>combline</a:t>
            </a:r>
            <a:r>
              <a:rPr lang="en-US" altLang="ja-JP" dirty="0" smtClean="0">
                <a:solidFill>
                  <a:schemeClr val="bg1">
                    <a:lumMod val="75000"/>
                  </a:schemeClr>
                </a:solidFill>
                <a:cs typeface="Arial" panose="020B0604020202020204" pitchFamily="34" charset="0"/>
              </a:rPr>
              <a:t> (CCC) antenna experiments</a:t>
            </a:r>
          </a:p>
          <a:p>
            <a:pPr lvl="1"/>
            <a:r>
              <a:rPr lang="en-US" altLang="ja-JP" dirty="0" smtClean="0">
                <a:solidFill>
                  <a:schemeClr val="bg1">
                    <a:lumMod val="75000"/>
                  </a:schemeClr>
                </a:solidFill>
                <a:cs typeface="Arial" panose="020B0604020202020204" pitchFamily="34" charset="0"/>
              </a:rPr>
              <a:t>improved </a:t>
            </a:r>
            <a:r>
              <a:rPr lang="en-US" altLang="ja-JP" dirty="0">
                <a:solidFill>
                  <a:schemeClr val="bg1">
                    <a:lumMod val="75000"/>
                  </a:schemeClr>
                </a:solidFill>
                <a:cs typeface="Arial" panose="020B0604020202020204" pitchFamily="34" charset="0"/>
              </a:rPr>
              <a:t>n</a:t>
            </a:r>
            <a:r>
              <a:rPr lang="en-US" altLang="ja-JP" baseline="-25000" dirty="0">
                <a:solidFill>
                  <a:schemeClr val="bg1">
                    <a:lumMod val="75000"/>
                  </a:schemeClr>
                </a:solidFill>
                <a:cs typeface="Arial" panose="020B0604020202020204" pitchFamily="34" charset="0"/>
              </a:rPr>
              <a:t>||</a:t>
            </a:r>
            <a:r>
              <a:rPr lang="en-US" altLang="ja-JP" dirty="0">
                <a:solidFill>
                  <a:schemeClr val="bg1">
                    <a:lumMod val="75000"/>
                  </a:schemeClr>
                </a:solidFill>
                <a:cs typeface="Arial" panose="020B0604020202020204" pitchFamily="34" charset="0"/>
              </a:rPr>
              <a:t> </a:t>
            </a:r>
            <a:r>
              <a:rPr lang="en-US" altLang="ja-JP" dirty="0" smtClean="0">
                <a:solidFill>
                  <a:schemeClr val="bg1">
                    <a:lumMod val="75000"/>
                  </a:schemeClr>
                </a:solidFill>
                <a:cs typeface="Arial" panose="020B0604020202020204" pitchFamily="34" charset="0"/>
              </a:rPr>
              <a:t>spectrum</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omparison of current drive with other antennas</a:t>
            </a:r>
          </a:p>
          <a:p>
            <a:pPr lvl="1"/>
            <a:r>
              <a:rPr lang="en-US" altLang="ja-JP" dirty="0">
                <a:solidFill>
                  <a:schemeClr val="bg1">
                    <a:lumMod val="75000"/>
                  </a:schemeClr>
                </a:solidFill>
                <a:cs typeface="Arial" panose="020B0604020202020204" pitchFamily="34" charset="0"/>
              </a:rPr>
              <a:t>c</a:t>
            </a:r>
            <a:r>
              <a:rPr lang="en-US" altLang="ja-JP" dirty="0" smtClean="0">
                <a:solidFill>
                  <a:schemeClr val="bg1">
                    <a:lumMod val="75000"/>
                  </a:schemeClr>
                </a:solidFill>
                <a:cs typeface="Arial" panose="020B0604020202020204" pitchFamily="34" charset="0"/>
              </a:rPr>
              <a:t>haracterization of LH driven plasma</a:t>
            </a:r>
          </a:p>
          <a:p>
            <a:pPr lvl="2"/>
            <a:r>
              <a:rPr lang="en-US" altLang="ja-JP" dirty="0" smtClean="0">
                <a:solidFill>
                  <a:schemeClr val="bg1">
                    <a:lumMod val="75000"/>
                  </a:schemeClr>
                </a:solidFill>
                <a:cs typeface="Arial" panose="020B0604020202020204" pitchFamily="34" charset="0"/>
              </a:rPr>
              <a:t>HX, SX, TS, ion Doppler, impurity</a:t>
            </a:r>
          </a:p>
          <a:p>
            <a:pPr lvl="2"/>
            <a:r>
              <a:rPr lang="en-US" altLang="ja-JP" dirty="0">
                <a:solidFill>
                  <a:schemeClr val="bg1">
                    <a:lumMod val="75000"/>
                  </a:schemeClr>
                </a:solidFill>
                <a:cs typeface="Arial" panose="020B0604020202020204" pitchFamily="34" charset="0"/>
              </a:rPr>
              <a:t>e</a:t>
            </a:r>
            <a:r>
              <a:rPr lang="en-US" altLang="ja-JP" dirty="0" smtClean="0">
                <a:solidFill>
                  <a:schemeClr val="bg1">
                    <a:lumMod val="75000"/>
                  </a:schemeClr>
                </a:solidFill>
                <a:cs typeface="Arial" panose="020B0604020202020204" pitchFamily="34" charset="0"/>
              </a:rPr>
              <a:t>quilibrium</a:t>
            </a:r>
          </a:p>
          <a:p>
            <a:pPr lvl="2"/>
            <a:r>
              <a:rPr lang="en-US" altLang="ja-JP" dirty="0">
                <a:solidFill>
                  <a:schemeClr val="bg1">
                    <a:lumMod val="75000"/>
                  </a:schemeClr>
                </a:solidFill>
                <a:cs typeface="Arial" panose="020B0604020202020204" pitchFamily="34" charset="0"/>
              </a:rPr>
              <a:t>d</a:t>
            </a:r>
            <a:r>
              <a:rPr lang="en-US" altLang="ja-JP" dirty="0" smtClean="0">
                <a:solidFill>
                  <a:schemeClr val="bg1">
                    <a:lumMod val="75000"/>
                  </a:schemeClr>
                </a:solidFill>
                <a:cs typeface="Arial" panose="020B0604020202020204" pitchFamily="34" charset="0"/>
              </a:rPr>
              <a:t>ensity limit</a:t>
            </a:r>
          </a:p>
          <a:p>
            <a:r>
              <a:rPr lang="en-US" altLang="ja-JP" dirty="0" smtClean="0">
                <a:solidFill>
                  <a:schemeClr val="bg1">
                    <a:lumMod val="75000"/>
                  </a:schemeClr>
                </a:solidFill>
                <a:cs typeface="Arial" panose="020B0604020202020204" pitchFamily="34" charset="0"/>
              </a:rPr>
              <a:t>Planned improvements</a:t>
            </a:r>
          </a:p>
          <a:p>
            <a:pPr lvl="1"/>
            <a:r>
              <a:rPr lang="en-US" altLang="ja-JP" dirty="0">
                <a:solidFill>
                  <a:schemeClr val="bg1">
                    <a:lumMod val="75000"/>
                  </a:schemeClr>
                </a:solidFill>
                <a:cs typeface="Arial" panose="020B0604020202020204" pitchFamily="34" charset="0"/>
              </a:rPr>
              <a:t>t</a:t>
            </a:r>
            <a:r>
              <a:rPr lang="en-US" altLang="ja-JP" dirty="0" smtClean="0">
                <a:solidFill>
                  <a:schemeClr val="bg1">
                    <a:lumMod val="75000"/>
                  </a:schemeClr>
                </a:solidFill>
                <a:cs typeface="Arial" panose="020B0604020202020204" pitchFamily="34" charset="0"/>
              </a:rPr>
              <a:t>op-launch CCC antenna</a:t>
            </a:r>
          </a:p>
          <a:p>
            <a:pPr lvl="1"/>
            <a:r>
              <a:rPr lang="en-US" altLang="ja-JP" dirty="0" smtClean="0">
                <a:solidFill>
                  <a:schemeClr val="bg1">
                    <a:lumMod val="75000"/>
                  </a:schemeClr>
                </a:solidFill>
                <a:cs typeface="Arial" panose="020B0604020202020204" pitchFamily="34" charset="0"/>
              </a:rPr>
              <a:t>TF power supply upgrade</a:t>
            </a:r>
          </a:p>
          <a:p>
            <a:r>
              <a:rPr lang="en-US" altLang="ja-JP" dirty="0" smtClean="0">
                <a:solidFill>
                  <a:schemeClr val="bg1">
                    <a:lumMod val="75000"/>
                  </a:schemeClr>
                </a:solidFill>
                <a:cs typeface="Arial" panose="020B0604020202020204" pitchFamily="34" charset="0"/>
              </a:rPr>
              <a:t>Diagnostic developments</a:t>
            </a:r>
          </a:p>
          <a:p>
            <a:pPr lvl="1"/>
            <a:r>
              <a:rPr lang="en-US" altLang="ja-JP" dirty="0" smtClean="0">
                <a:solidFill>
                  <a:schemeClr val="bg1">
                    <a:lumMod val="75000"/>
                  </a:schemeClr>
                </a:solidFill>
                <a:cs typeface="Arial" panose="020B0604020202020204" pitchFamily="34" charset="0"/>
              </a:rPr>
              <a:t>Multi-pass TS, local j, microwave scattering</a:t>
            </a:r>
          </a:p>
        </p:txBody>
      </p:sp>
      <p:sp>
        <p:nvSpPr>
          <p:cNvPr id="6" name="Line 7"/>
          <p:cNvSpPr>
            <a:spLocks noChangeShapeType="1"/>
          </p:cNvSpPr>
          <p:nvPr/>
        </p:nvSpPr>
        <p:spPr bwMode="auto">
          <a:xfrm flipV="1">
            <a:off x="457200" y="908720"/>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7" name="スライド番号プレースホルダー 4"/>
          <p:cNvSpPr>
            <a:spLocks noGrp="1"/>
          </p:cNvSpPr>
          <p:nvPr>
            <p:ph type="sldNum" sz="quarter" idx="12"/>
          </p:nvPr>
        </p:nvSpPr>
        <p:spPr>
          <a:xfrm>
            <a:off x="8748465" y="6520374"/>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7</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73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Line 7"/>
          <p:cNvSpPr>
            <a:spLocks noChangeShapeType="1"/>
          </p:cNvSpPr>
          <p:nvPr/>
        </p:nvSpPr>
        <p:spPr bwMode="auto">
          <a:xfrm flipV="1">
            <a:off x="457200" y="836712"/>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2" name="タイトル 1"/>
          <p:cNvSpPr>
            <a:spLocks noGrp="1"/>
          </p:cNvSpPr>
          <p:nvPr>
            <p:ph type="title"/>
          </p:nvPr>
        </p:nvSpPr>
        <p:spPr>
          <a:xfrm>
            <a:off x="4067944" y="0"/>
            <a:ext cx="4618856" cy="861422"/>
          </a:xfrm>
        </p:spPr>
        <p:txBody>
          <a:bodyPr>
            <a:normAutofit/>
          </a:bodyPr>
          <a:lstStyle/>
          <a:p>
            <a:r>
              <a:rPr lang="en-US" altLang="ja-JP" sz="2800" dirty="0">
                <a:solidFill>
                  <a:srgbClr val="FF0000"/>
                </a:solidFill>
                <a:latin typeface="Arial" panose="020B0604020202020204" pitchFamily="34" charset="0"/>
                <a:cs typeface="Arial" panose="020B0604020202020204" pitchFamily="34" charset="0"/>
              </a:rPr>
              <a:t>Grill Antenna</a:t>
            </a:r>
            <a:endParaRPr lang="ja-JP" altLang="en-US" sz="2800" dirty="0">
              <a:solidFill>
                <a:srgbClr val="FF0000"/>
              </a:solidFill>
              <a:latin typeface="Arial" panose="020B0604020202020204" pitchFamily="34" charset="0"/>
              <a:cs typeface="Arial" panose="020B0604020202020204" pitchFamily="34" charset="0"/>
            </a:endParaRPr>
          </a:p>
        </p:txBody>
      </p:sp>
      <p:sp>
        <p:nvSpPr>
          <p:cNvPr id="4" name="コンテンツ プレースホルダ 3"/>
          <p:cNvSpPr>
            <a:spLocks noGrp="1"/>
          </p:cNvSpPr>
          <p:nvPr>
            <p:ph sz="half" idx="2"/>
          </p:nvPr>
        </p:nvSpPr>
        <p:spPr>
          <a:xfrm>
            <a:off x="3707904" y="1403488"/>
            <a:ext cx="5256584" cy="2457560"/>
          </a:xfrm>
        </p:spPr>
        <p:txBody>
          <a:bodyPr>
            <a:noAutofit/>
          </a:bodyPr>
          <a:lstStyle/>
          <a:p>
            <a:r>
              <a:rPr lang="en-US" altLang="ja-JP" sz="2000" dirty="0">
                <a:latin typeface="Arial" panose="020B0604020202020204" pitchFamily="34" charset="0"/>
                <a:cs typeface="Arial" panose="020B0604020202020204" pitchFamily="34" charset="0"/>
              </a:rPr>
              <a:t>A Ni-plated Alumina block was used as a dielectric-loaded waveguide</a:t>
            </a:r>
          </a:p>
          <a:p>
            <a:r>
              <a:rPr lang="en-US" altLang="ja-JP" sz="2000" dirty="0">
                <a:solidFill>
                  <a:srgbClr val="FF0000"/>
                </a:solidFill>
                <a:latin typeface="Arial" panose="020B0604020202020204" pitchFamily="34" charset="0"/>
                <a:cs typeface="Arial" panose="020B0604020202020204" pitchFamily="34" charset="0"/>
              </a:rPr>
              <a:t>LHW</a:t>
            </a:r>
            <a:r>
              <a:rPr lang="ja-JP" altLang="en-US" sz="2000" dirty="0">
                <a:solidFill>
                  <a:srgbClr val="FF0000"/>
                </a:solidFill>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is excited directly by RF electric field in the </a:t>
            </a:r>
            <a:r>
              <a:rPr lang="en-US" altLang="ja-JP" sz="2000" dirty="0" err="1">
                <a:latin typeface="Arial" panose="020B0604020202020204" pitchFamily="34" charset="0"/>
                <a:cs typeface="Arial" panose="020B0604020202020204" pitchFamily="34" charset="0"/>
              </a:rPr>
              <a:t>toroidal</a:t>
            </a:r>
            <a:r>
              <a:rPr lang="en-US" altLang="ja-JP" sz="2000" dirty="0">
                <a:latin typeface="Arial" panose="020B0604020202020204" pitchFamily="34" charset="0"/>
                <a:cs typeface="Arial" panose="020B0604020202020204" pitchFamily="34" charset="0"/>
              </a:rPr>
              <a:t> direction</a:t>
            </a:r>
            <a:endParaRPr lang="ja-JP" altLang="en-US" sz="2000" dirty="0">
              <a:latin typeface="Arial" panose="020B0604020202020204" pitchFamily="34" charset="0"/>
              <a:cs typeface="Arial" panose="020B0604020202020204" pitchFamily="34" charset="0"/>
            </a:endParaRPr>
          </a:p>
          <a:p>
            <a:r>
              <a:rPr lang="en-US" altLang="ja-JP" sz="2000" i="1" dirty="0">
                <a:latin typeface="Arial" panose="020B0604020202020204" pitchFamily="34" charset="0"/>
                <a:cs typeface="Arial" panose="020B0604020202020204" pitchFamily="34" charset="0"/>
              </a:rPr>
              <a:t>n</a:t>
            </a:r>
            <a:r>
              <a:rPr lang="en-US" altLang="ja-JP" sz="2000" baseline="-25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 </a:t>
            </a:r>
            <a:r>
              <a:rPr lang="en-US" altLang="ja-JP" sz="2000" i="1" dirty="0" err="1">
                <a:latin typeface="Arial" panose="020B0604020202020204" pitchFamily="34" charset="0"/>
                <a:cs typeface="Arial" panose="020B0604020202020204" pitchFamily="34" charset="0"/>
              </a:rPr>
              <a:t>ck</a:t>
            </a:r>
            <a:r>
              <a:rPr lang="en-US" altLang="ja-JP" sz="2000" baseline="-25000"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a:t>
            </a:r>
            <a:r>
              <a:rPr lang="en-US" altLang="ja-JP" sz="2000" i="1" dirty="0">
                <a:latin typeface="Symbol" panose="05050102010706020507" pitchFamily="18" charset="2"/>
                <a:cs typeface="Arial" panose="020B0604020202020204" pitchFamily="34" charset="0"/>
              </a:rPr>
              <a:t>w</a:t>
            </a:r>
            <a:r>
              <a:rPr lang="en-US" altLang="ja-JP" sz="2000" dirty="0">
                <a:latin typeface="Arial" panose="020B0604020202020204" pitchFamily="34" charset="0"/>
                <a:cs typeface="Arial" panose="020B0604020202020204" pitchFamily="34" charset="0"/>
              </a:rPr>
              <a:t> of the excited LHW can be varied by adjusting the phase difference between adjacent waveguides</a:t>
            </a:r>
          </a:p>
        </p:txBody>
      </p:sp>
      <p:pic>
        <p:nvPicPr>
          <p:cNvPr id="5" name="Picture 2"/>
          <p:cNvPicPr>
            <a:picLocks noChangeAspect="1" noChangeArrowheads="1"/>
          </p:cNvPicPr>
          <p:nvPr/>
        </p:nvPicPr>
        <p:blipFill>
          <a:blip r:embed="rId3" cstate="print"/>
          <a:srcRect/>
          <a:stretch>
            <a:fillRect/>
          </a:stretch>
        </p:blipFill>
        <p:spPr bwMode="auto">
          <a:xfrm>
            <a:off x="4283968" y="3939432"/>
            <a:ext cx="4392488" cy="2513905"/>
          </a:xfrm>
          <a:prstGeom prst="rect">
            <a:avLst/>
          </a:prstGeom>
          <a:noFill/>
          <a:ln w="9525">
            <a:noFill/>
            <a:miter lim="800000"/>
            <a:headEnd/>
            <a:tailEnd/>
          </a:ln>
        </p:spPr>
      </p:pic>
      <p:pic>
        <p:nvPicPr>
          <p:cNvPr id="6" name="Picture 2" descr="C:\Users\T.Wakatsuki\Pictures\grill_antenna\IMG_0593.JPG"/>
          <p:cNvPicPr>
            <a:picLocks noChangeAspect="1" noChangeArrowheads="1"/>
          </p:cNvPicPr>
          <p:nvPr/>
        </p:nvPicPr>
        <p:blipFill>
          <a:blip r:embed="rId4" cstate="print"/>
          <a:srcRect l="58699" t="30861" b="10272"/>
          <a:stretch>
            <a:fillRect/>
          </a:stretch>
        </p:blipFill>
        <p:spPr bwMode="auto">
          <a:xfrm>
            <a:off x="323529" y="397179"/>
            <a:ext cx="3168352" cy="6021264"/>
          </a:xfrm>
          <a:prstGeom prst="rect">
            <a:avLst/>
          </a:prstGeom>
          <a:noFill/>
        </p:spPr>
      </p:pic>
      <p:sp>
        <p:nvSpPr>
          <p:cNvPr id="11" name="円弧 10"/>
          <p:cNvSpPr/>
          <p:nvPr/>
        </p:nvSpPr>
        <p:spPr>
          <a:xfrm>
            <a:off x="1403648" y="3068960"/>
            <a:ext cx="6264696" cy="1368152"/>
          </a:xfrm>
          <a:prstGeom prst="arc">
            <a:avLst>
              <a:gd name="adj1" fmla="val 10940897"/>
              <a:gd name="adj2" fmla="val 12225074"/>
            </a:avLst>
          </a:prstGeom>
          <a:ln w="63500">
            <a:solidFill>
              <a:srgbClr val="FF0000"/>
            </a:solidFill>
            <a:headEnd type="stealth" w="lg" len="med"/>
            <a:tailEnd type="none"/>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fontAlgn="auto">
              <a:spcBef>
                <a:spcPts val="0"/>
              </a:spcBef>
              <a:spcAft>
                <a:spcPts val="0"/>
              </a:spcAft>
            </a:pPr>
            <a:endParaRPr lang="ja-JP" altLang="en-US" sz="1800">
              <a:solidFill>
                <a:prstClr val="black"/>
              </a:solidFill>
            </a:endParaRPr>
          </a:p>
        </p:txBody>
      </p:sp>
      <p:sp>
        <p:nvSpPr>
          <p:cNvPr id="12" name="テキスト ボックス 11"/>
          <p:cNvSpPr txBox="1"/>
          <p:nvPr/>
        </p:nvSpPr>
        <p:spPr>
          <a:xfrm>
            <a:off x="2987824" y="3212976"/>
            <a:ext cx="432048" cy="338554"/>
          </a:xfrm>
          <a:prstGeom prst="rect">
            <a:avLst/>
          </a:prstGeom>
          <a:solidFill>
            <a:schemeClr val="bg1"/>
          </a:solidFill>
        </p:spPr>
        <p:txBody>
          <a:bodyPr wrap="square" lIns="91416" tIns="45709" rIns="91416" bIns="45709" rtlCol="0">
            <a:spAutoFit/>
          </a:bodyPr>
          <a:lstStyle/>
          <a:p>
            <a:pPr algn="ctr" fontAlgn="auto">
              <a:spcBef>
                <a:spcPts val="0"/>
              </a:spcBef>
              <a:spcAft>
                <a:spcPts val="0"/>
              </a:spcAft>
            </a:pPr>
            <a:r>
              <a:rPr lang="en-US" altLang="ja-JP" sz="1600" i="1" dirty="0" err="1">
                <a:solidFill>
                  <a:srgbClr val="FF0000"/>
                </a:solidFill>
                <a:latin typeface="Arial" panose="020B0604020202020204" pitchFamily="34" charset="0"/>
                <a:ea typeface="ＭＳ Ｐゴシック"/>
                <a:cs typeface="Arial" panose="020B0604020202020204" pitchFamily="34" charset="0"/>
              </a:rPr>
              <a:t>B</a:t>
            </a:r>
            <a:r>
              <a:rPr lang="en-US" altLang="ja-JP" sz="1600" baseline="-25000" dirty="0" err="1">
                <a:solidFill>
                  <a:srgbClr val="FF0000"/>
                </a:solidFill>
                <a:latin typeface="Arial" panose="020B0604020202020204" pitchFamily="34" charset="0"/>
                <a:ea typeface="ＭＳ Ｐゴシック"/>
                <a:cs typeface="Arial" panose="020B0604020202020204" pitchFamily="34" charset="0"/>
              </a:rPr>
              <a:t>t</a:t>
            </a:r>
            <a:r>
              <a:rPr lang="en-US" altLang="ja-JP" sz="1600" dirty="0">
                <a:solidFill>
                  <a:prstClr val="black"/>
                </a:solidFill>
                <a:latin typeface="Arial" panose="020B0604020202020204" pitchFamily="34" charset="0"/>
                <a:ea typeface="ＭＳ Ｐゴシック"/>
                <a:cs typeface="Arial" panose="020B0604020202020204" pitchFamily="34" charset="0"/>
              </a:rPr>
              <a:t> </a:t>
            </a:r>
            <a:endParaRPr lang="ja-JP" altLang="en-US" sz="1600" dirty="0">
              <a:solidFill>
                <a:prstClr val="black"/>
              </a:solidFill>
              <a:latin typeface="Arial" panose="020B0604020202020204" pitchFamily="34" charset="0"/>
              <a:ea typeface="ＭＳ Ｐゴシック"/>
              <a:cs typeface="Arial" panose="020B0604020202020204" pitchFamily="34" charset="0"/>
            </a:endParaRPr>
          </a:p>
        </p:txBody>
      </p:sp>
      <p:sp>
        <p:nvSpPr>
          <p:cNvPr id="16" name="左右矢印 15"/>
          <p:cNvSpPr/>
          <p:nvPr/>
        </p:nvSpPr>
        <p:spPr>
          <a:xfrm rot="20940000">
            <a:off x="1358643" y="3027337"/>
            <a:ext cx="331312" cy="371276"/>
          </a:xfrm>
          <a:prstGeom prst="leftRightArrow">
            <a:avLst>
              <a:gd name="adj1" fmla="val 50446"/>
              <a:gd name="adj2" fmla="val 38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sp>
        <p:nvSpPr>
          <p:cNvPr id="17" name="左右矢印 16"/>
          <p:cNvSpPr/>
          <p:nvPr/>
        </p:nvSpPr>
        <p:spPr>
          <a:xfrm rot="21060000">
            <a:off x="1738521" y="2948573"/>
            <a:ext cx="331312" cy="371276"/>
          </a:xfrm>
          <a:prstGeom prst="leftRightArrow">
            <a:avLst>
              <a:gd name="adj1" fmla="val 50446"/>
              <a:gd name="adj2" fmla="val 38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sp>
        <p:nvSpPr>
          <p:cNvPr id="18" name="左右矢印 17"/>
          <p:cNvSpPr/>
          <p:nvPr/>
        </p:nvSpPr>
        <p:spPr>
          <a:xfrm rot="21180000">
            <a:off x="2098563" y="2871741"/>
            <a:ext cx="331312" cy="371276"/>
          </a:xfrm>
          <a:prstGeom prst="leftRightArrow">
            <a:avLst>
              <a:gd name="adj1" fmla="val 50446"/>
              <a:gd name="adj2" fmla="val 38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sp>
        <p:nvSpPr>
          <p:cNvPr id="19" name="左右矢印 18"/>
          <p:cNvSpPr/>
          <p:nvPr/>
        </p:nvSpPr>
        <p:spPr>
          <a:xfrm rot="21240000">
            <a:off x="2438763" y="2804557"/>
            <a:ext cx="331312" cy="371276"/>
          </a:xfrm>
          <a:prstGeom prst="leftRightArrow">
            <a:avLst>
              <a:gd name="adj1" fmla="val 50446"/>
              <a:gd name="adj2" fmla="val 38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fontAlgn="auto">
              <a:spcBef>
                <a:spcPts val="0"/>
              </a:spcBef>
              <a:spcAft>
                <a:spcPts val="0"/>
              </a:spcAft>
            </a:pPr>
            <a:endParaRPr lang="ja-JP" altLang="en-US" sz="1800">
              <a:solidFill>
                <a:prstClr val="white"/>
              </a:solidFill>
            </a:endParaRPr>
          </a:p>
        </p:txBody>
      </p:sp>
      <p:pic>
        <p:nvPicPr>
          <p:cNvPr id="55298" name="Picture 2" descr="http://www.sciweavers.org/upload/Tex2Img_1389868798/render.png"/>
          <p:cNvPicPr>
            <a:picLocks noChangeAspect="1" noChangeArrowheads="1"/>
          </p:cNvPicPr>
          <p:nvPr/>
        </p:nvPicPr>
        <p:blipFill>
          <a:blip r:embed="rId5" cstate="print"/>
          <a:srcRect/>
          <a:stretch>
            <a:fillRect/>
          </a:stretch>
        </p:blipFill>
        <p:spPr bwMode="auto">
          <a:xfrm>
            <a:off x="1775458" y="2636912"/>
            <a:ext cx="276267" cy="276268"/>
          </a:xfrm>
          <a:prstGeom prst="rect">
            <a:avLst/>
          </a:prstGeom>
          <a:noFill/>
        </p:spPr>
      </p:pic>
      <p:cxnSp>
        <p:nvCxnSpPr>
          <p:cNvPr id="21" name="直線矢印コネクタ 20"/>
          <p:cNvCxnSpPr>
            <a:stCxn id="22" idx="1"/>
          </p:cNvCxnSpPr>
          <p:nvPr/>
        </p:nvCxnSpPr>
        <p:spPr>
          <a:xfrm flipH="1" flipV="1">
            <a:off x="2051722" y="5877273"/>
            <a:ext cx="792087" cy="2714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843809" y="5733257"/>
            <a:ext cx="1080120" cy="830997"/>
          </a:xfrm>
          <a:prstGeom prst="rect">
            <a:avLst/>
          </a:prstGeom>
          <a:solidFill>
            <a:schemeClr val="bg1"/>
          </a:solidFill>
          <a:ln>
            <a:solidFill>
              <a:schemeClr val="tx1"/>
            </a:solidFill>
          </a:ln>
        </p:spPr>
        <p:txBody>
          <a:bodyPr wrap="square" lIns="91416" tIns="45709" rIns="91416" bIns="45709" rtlCol="0">
            <a:spAutoFit/>
          </a:bodyPr>
          <a:lstStyle/>
          <a:p>
            <a:pPr fontAlgn="auto">
              <a:spcBef>
                <a:spcPts val="0"/>
              </a:spcBef>
              <a:spcAft>
                <a:spcPts val="0"/>
              </a:spcAft>
            </a:pPr>
            <a:r>
              <a:rPr lang="en-US" altLang="ja-JP" sz="1600" dirty="0">
                <a:solidFill>
                  <a:prstClr val="black"/>
                </a:solidFill>
                <a:latin typeface="Arial" panose="020B0604020202020204" pitchFamily="34" charset="0"/>
                <a:ea typeface="ＭＳ Ｐゴシック"/>
                <a:cs typeface="Arial" panose="020B0604020202020204" pitchFamily="34" charset="0"/>
              </a:rPr>
              <a:t>Movable private limiter</a:t>
            </a:r>
            <a:endParaRPr lang="ja-JP" altLang="en-US" sz="1600" dirty="0">
              <a:solidFill>
                <a:prstClr val="black"/>
              </a:solidFill>
              <a:latin typeface="Arial" panose="020B0604020202020204" pitchFamily="34" charset="0"/>
              <a:ea typeface="ＭＳ Ｐゴシック"/>
              <a:cs typeface="Arial" panose="020B0604020202020204" pitchFamily="34" charset="0"/>
            </a:endParaRPr>
          </a:p>
        </p:txBody>
      </p:sp>
      <p:sp>
        <p:nvSpPr>
          <p:cNvPr id="20" name="テキスト ボックス 19"/>
          <p:cNvSpPr txBox="1"/>
          <p:nvPr/>
        </p:nvSpPr>
        <p:spPr>
          <a:xfrm>
            <a:off x="903093" y="6413376"/>
            <a:ext cx="1724693" cy="400110"/>
          </a:xfrm>
          <a:prstGeom prst="rect">
            <a:avLst/>
          </a:prstGeom>
          <a:noFill/>
        </p:spPr>
        <p:txBody>
          <a:bodyPr wrap="square" lIns="91416" tIns="45709" rIns="91416" bIns="45709" rtlCol="0">
            <a:spAutoFit/>
          </a:bodyPr>
          <a:lstStyle/>
          <a:p>
            <a:pPr fontAlgn="auto">
              <a:spcBef>
                <a:spcPts val="0"/>
              </a:spcBef>
              <a:spcAft>
                <a:spcPts val="0"/>
              </a:spcAft>
            </a:pPr>
            <a:r>
              <a:rPr lang="en-US" altLang="ja-JP" dirty="0" smtClean="0">
                <a:solidFill>
                  <a:prstClr val="black"/>
                </a:solidFill>
                <a:latin typeface="Arial" panose="020B0604020202020204" pitchFamily="34" charset="0"/>
                <a:ea typeface="ＭＳ Ｐゴシック"/>
                <a:cs typeface="Arial" panose="020B0604020202020204" pitchFamily="34" charset="0"/>
              </a:rPr>
              <a:t>Grill Antenna</a:t>
            </a:r>
            <a:endParaRPr lang="ja-JP" altLang="en-US" dirty="0">
              <a:solidFill>
                <a:prstClr val="black"/>
              </a:solidFill>
              <a:latin typeface="Arial" panose="020B0604020202020204" pitchFamily="34" charset="0"/>
              <a:ea typeface="ＭＳ Ｐゴシック"/>
              <a:cs typeface="Arial" panose="020B0604020202020204" pitchFamily="34" charset="0"/>
            </a:endParaRPr>
          </a:p>
        </p:txBody>
      </p:sp>
      <p:cxnSp>
        <p:nvCxnSpPr>
          <p:cNvPr id="24" name="直線矢印コネクタ 23"/>
          <p:cNvCxnSpPr>
            <a:stCxn id="26" idx="1"/>
          </p:cNvCxnSpPr>
          <p:nvPr/>
        </p:nvCxnSpPr>
        <p:spPr>
          <a:xfrm flipH="1">
            <a:off x="2627785" y="1150010"/>
            <a:ext cx="936104" cy="69481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563889" y="980728"/>
            <a:ext cx="1008112" cy="338554"/>
          </a:xfrm>
          <a:prstGeom prst="rect">
            <a:avLst/>
          </a:prstGeom>
          <a:noFill/>
          <a:ln w="25400">
            <a:solidFill>
              <a:schemeClr val="tx1"/>
            </a:solidFill>
          </a:ln>
        </p:spPr>
        <p:txBody>
          <a:bodyPr wrap="square" lIns="91416" tIns="45709" rIns="91416" bIns="45709" rtlCol="0">
            <a:spAutoFit/>
          </a:bodyPr>
          <a:lstStyle/>
          <a:p>
            <a:pPr algn="ctr" fontAlgn="auto">
              <a:spcBef>
                <a:spcPts val="0"/>
              </a:spcBef>
              <a:spcAft>
                <a:spcPts val="0"/>
              </a:spcAft>
            </a:pPr>
            <a:r>
              <a:rPr lang="en-US" altLang="ja-JP" sz="1600" dirty="0">
                <a:solidFill>
                  <a:prstClr val="black"/>
                </a:solidFill>
                <a:latin typeface="Arial" panose="020B0604020202020204" pitchFamily="34" charset="0"/>
                <a:ea typeface="ＭＳ Ｐゴシック"/>
                <a:cs typeface="Arial" panose="020B0604020202020204" pitchFamily="34" charset="0"/>
              </a:rPr>
              <a:t>Alumina</a:t>
            </a:r>
            <a:endParaRPr lang="ja-JP" altLang="en-US" sz="1600" dirty="0">
              <a:solidFill>
                <a:prstClr val="black"/>
              </a:solidFill>
              <a:latin typeface="Arial" panose="020B0604020202020204" pitchFamily="34" charset="0"/>
              <a:ea typeface="ＭＳ Ｐゴシック"/>
              <a:cs typeface="Arial" panose="020B0604020202020204" pitchFamily="34" charset="0"/>
            </a:endParaRPr>
          </a:p>
        </p:txBody>
      </p:sp>
      <p:cxnSp>
        <p:nvCxnSpPr>
          <p:cNvPr id="23" name="直線矢印コネクタ 22"/>
          <p:cNvCxnSpPr/>
          <p:nvPr/>
        </p:nvCxnSpPr>
        <p:spPr>
          <a:xfrm>
            <a:off x="683568" y="980728"/>
            <a:ext cx="0" cy="4896544"/>
          </a:xfrm>
          <a:prstGeom prst="straightConnector1">
            <a:avLst/>
          </a:prstGeom>
          <a:ln w="317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1" y="2708924"/>
            <a:ext cx="539552" cy="1440161"/>
            <a:chOff x="-1260648" y="2564903"/>
            <a:chExt cx="539552" cy="1440161"/>
          </a:xfrm>
        </p:grpSpPr>
        <p:sp>
          <p:nvSpPr>
            <p:cNvPr id="34" name="正方形/長方形 33"/>
            <p:cNvSpPr/>
            <p:nvPr/>
          </p:nvSpPr>
          <p:spPr>
            <a:xfrm>
              <a:off x="-1260648" y="2780928"/>
              <a:ext cx="539552"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Arial" panose="020B0604020202020204" pitchFamily="34" charset="0"/>
                <a:cs typeface="Arial" panose="020B0604020202020204" pitchFamily="34" charset="0"/>
              </a:endParaRPr>
            </a:p>
          </p:txBody>
        </p:sp>
        <p:sp>
          <p:nvSpPr>
            <p:cNvPr id="25" name="テキスト ボックス 24"/>
            <p:cNvSpPr txBox="1"/>
            <p:nvPr/>
          </p:nvSpPr>
          <p:spPr>
            <a:xfrm rot="16200000">
              <a:off x="-1657563" y="3064604"/>
              <a:ext cx="1399511" cy="400110"/>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Arial" panose="020B0604020202020204" pitchFamily="34" charset="0"/>
                  <a:ea typeface="ＭＳ Ｐゴシック"/>
                  <a:cs typeface="Arial" panose="020B0604020202020204" pitchFamily="34" charset="0"/>
                </a:rPr>
                <a:t>340 mm</a:t>
              </a:r>
              <a:endParaRPr lang="ja-JP" altLang="en-US" dirty="0">
                <a:solidFill>
                  <a:prstClr val="black"/>
                </a:solidFill>
                <a:latin typeface="Arial" panose="020B0604020202020204" pitchFamily="34" charset="0"/>
                <a:ea typeface="ＭＳ Ｐゴシック"/>
                <a:cs typeface="Arial" panose="020B0604020202020204" pitchFamily="34" charset="0"/>
              </a:endParaRPr>
            </a:p>
          </p:txBody>
        </p:sp>
      </p:grpSp>
      <p:cxnSp>
        <p:nvCxnSpPr>
          <p:cNvPr id="27" name="直線矢印コネクタ 26"/>
          <p:cNvCxnSpPr/>
          <p:nvPr/>
        </p:nvCxnSpPr>
        <p:spPr>
          <a:xfrm flipV="1">
            <a:off x="1547664" y="476672"/>
            <a:ext cx="1944216" cy="384750"/>
          </a:xfrm>
          <a:prstGeom prst="straightConnector1">
            <a:avLst/>
          </a:prstGeom>
          <a:ln w="31750">
            <a:solidFill>
              <a:srgbClr val="00FF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8" name="グループ化 27"/>
          <p:cNvGrpSpPr/>
          <p:nvPr/>
        </p:nvGrpSpPr>
        <p:grpSpPr>
          <a:xfrm>
            <a:off x="1948378" y="172097"/>
            <a:ext cx="1399511" cy="407925"/>
            <a:chOff x="1866214" y="1425210"/>
            <a:chExt cx="1399511" cy="407925"/>
          </a:xfrm>
        </p:grpSpPr>
        <p:sp>
          <p:nvSpPr>
            <p:cNvPr id="29" name="正方形/長方形 28"/>
            <p:cNvSpPr/>
            <p:nvPr/>
          </p:nvSpPr>
          <p:spPr>
            <a:xfrm rot="21060000">
              <a:off x="2000510" y="1425210"/>
              <a:ext cx="119632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Arial" panose="020B0604020202020204" pitchFamily="34" charset="0"/>
                <a:cs typeface="Arial" panose="020B0604020202020204" pitchFamily="34" charset="0"/>
              </a:endParaRPr>
            </a:p>
          </p:txBody>
        </p:sp>
        <p:sp>
          <p:nvSpPr>
            <p:cNvPr id="30" name="テキスト ボックス 29"/>
            <p:cNvSpPr txBox="1"/>
            <p:nvPr/>
          </p:nvSpPr>
          <p:spPr>
            <a:xfrm rot="21060000">
              <a:off x="1866214" y="1433025"/>
              <a:ext cx="1399511" cy="400110"/>
            </a:xfrm>
            <a:prstGeom prst="rect">
              <a:avLst/>
            </a:prstGeom>
            <a:noFill/>
          </p:spPr>
          <p:txBody>
            <a:bodyPr wrap="square" rtlCol="0">
              <a:spAutoFit/>
            </a:bodyPr>
            <a:lstStyle/>
            <a:p>
              <a:pPr algn="ctr" fontAlgn="auto">
                <a:spcBef>
                  <a:spcPts val="0"/>
                </a:spcBef>
                <a:spcAft>
                  <a:spcPts val="0"/>
                </a:spcAft>
              </a:pPr>
              <a:r>
                <a:rPr lang="en-US" altLang="ja-JP" dirty="0" smtClean="0">
                  <a:solidFill>
                    <a:prstClr val="black"/>
                  </a:solidFill>
                  <a:latin typeface="Arial" panose="020B0604020202020204" pitchFamily="34" charset="0"/>
                  <a:ea typeface="ＭＳ Ｐゴシック"/>
                  <a:cs typeface="Arial" panose="020B0604020202020204" pitchFamily="34" charset="0"/>
                </a:rPr>
                <a:t>220 mm</a:t>
              </a:r>
              <a:endParaRPr lang="ja-JP" altLang="en-US" dirty="0">
                <a:solidFill>
                  <a:prstClr val="black"/>
                </a:solidFill>
                <a:latin typeface="Arial" panose="020B0604020202020204" pitchFamily="34" charset="0"/>
                <a:ea typeface="ＭＳ Ｐゴシック"/>
                <a:cs typeface="Arial" panose="020B0604020202020204" pitchFamily="34" charset="0"/>
              </a:endParaRPr>
            </a:p>
          </p:txBody>
        </p:sp>
      </p:grpSp>
      <p:sp>
        <p:nvSpPr>
          <p:cNvPr id="31" name="正方形/長方形 30"/>
          <p:cNvSpPr>
            <a:spLocks noChangeArrowheads="1"/>
          </p:cNvSpPr>
          <p:nvPr/>
        </p:nvSpPr>
        <p:spPr bwMode="auto">
          <a:xfrm>
            <a:off x="7450202" y="6475023"/>
            <a:ext cx="1340303"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err="1">
                <a:solidFill>
                  <a:srgbClr val="000000"/>
                </a:solidFill>
                <a:latin typeface="Arial" pitchFamily="34" charset="0"/>
                <a:cs typeface="Arial" pitchFamily="34" charset="0"/>
              </a:rPr>
              <a:t>Wakatsuki</a:t>
            </a:r>
            <a:endParaRPr lang="ja-JP" altLang="en-US" sz="1600" dirty="0">
              <a:solidFill>
                <a:srgbClr val="000000"/>
              </a:solidFill>
              <a:latin typeface="Arial" pitchFamily="34" charset="0"/>
              <a:cs typeface="Arial" pitchFamily="34" charset="0"/>
            </a:endParaRPr>
          </a:p>
        </p:txBody>
      </p:sp>
      <p:sp>
        <p:nvSpPr>
          <p:cNvPr id="32" name="スライド番号プレースホルダー 4"/>
          <p:cNvSpPr>
            <a:spLocks noGrp="1"/>
          </p:cNvSpPr>
          <p:nvPr>
            <p:ph type="sldNum" sz="quarter" idx="12"/>
          </p:nvPr>
        </p:nvSpPr>
        <p:spPr>
          <a:xfrm>
            <a:off x="8629131" y="6520374"/>
            <a:ext cx="444580"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8</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299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979712" y="6648"/>
            <a:ext cx="5832648" cy="1046088"/>
          </a:xfrm>
        </p:spPr>
        <p:txBody>
          <a:bodyPr>
            <a:normAutofit fontScale="90000"/>
          </a:bodyPr>
          <a:lstStyle/>
          <a:p>
            <a:r>
              <a:rPr lang="en-US" altLang="ja-JP" sz="2800" dirty="0">
                <a:solidFill>
                  <a:srgbClr val="FF0000"/>
                </a:solidFill>
                <a:latin typeface="Arial" panose="020B0604020202020204" pitchFamily="34" charset="0"/>
                <a:cs typeface="Arial" panose="020B0604020202020204" pitchFamily="34" charset="0"/>
              </a:rPr>
              <a:t>n</a:t>
            </a:r>
            <a:r>
              <a:rPr lang="en-US" altLang="ja-JP" sz="2800" baseline="-25000" dirty="0">
                <a:solidFill>
                  <a:srgbClr val="FF0000"/>
                </a:solidFill>
                <a:latin typeface="Arial" panose="020B0604020202020204" pitchFamily="34" charset="0"/>
                <a:cs typeface="Arial" panose="020B0604020202020204" pitchFamily="34" charset="0"/>
              </a:rPr>
              <a:t>||</a:t>
            </a:r>
            <a:r>
              <a:rPr lang="en-US" altLang="ja-JP" sz="2800" dirty="0">
                <a:solidFill>
                  <a:srgbClr val="FF0000"/>
                </a:solidFill>
                <a:latin typeface="Arial" panose="020B0604020202020204" pitchFamily="34" charset="0"/>
                <a:cs typeface="Arial" panose="020B0604020202020204" pitchFamily="34" charset="0"/>
              </a:rPr>
              <a:t> Dependence of </a:t>
            </a:r>
            <a:r>
              <a:rPr lang="en-US" altLang="ja-JP" sz="2800" dirty="0" err="1">
                <a:solidFill>
                  <a:srgbClr val="FF0000"/>
                </a:solidFill>
                <a:latin typeface="Arial" panose="020B0604020202020204" pitchFamily="34" charset="0"/>
                <a:cs typeface="Arial" panose="020B0604020202020204" pitchFamily="34" charset="0"/>
              </a:rPr>
              <a:t>I</a:t>
            </a:r>
            <a:r>
              <a:rPr lang="en-US" altLang="ja-JP" sz="2800" baseline="-25000" dirty="0" err="1">
                <a:solidFill>
                  <a:srgbClr val="FF0000"/>
                </a:solidFill>
                <a:latin typeface="Arial" panose="020B0604020202020204" pitchFamily="34" charset="0"/>
                <a:cs typeface="Arial" panose="020B0604020202020204" pitchFamily="34" charset="0"/>
              </a:rPr>
              <a:t>p</a:t>
            </a:r>
            <a:r>
              <a:rPr lang="en-US" altLang="ja-JP" sz="2800" dirty="0">
                <a:solidFill>
                  <a:srgbClr val="FF0000"/>
                </a:solidFill>
                <a:latin typeface="Arial" panose="020B0604020202020204" pitchFamily="34" charset="0"/>
                <a:cs typeface="Arial" panose="020B0604020202020204" pitchFamily="34" charset="0"/>
              </a:rPr>
              <a:t> and HX Spectrum</a:t>
            </a:r>
            <a:br>
              <a:rPr lang="en-US" altLang="ja-JP" sz="2800" dirty="0">
                <a:solidFill>
                  <a:srgbClr val="FF0000"/>
                </a:solidFill>
                <a:latin typeface="Arial" panose="020B0604020202020204" pitchFamily="34" charset="0"/>
                <a:cs typeface="Arial" panose="020B0604020202020204" pitchFamily="34" charset="0"/>
              </a:rPr>
            </a:br>
            <a:r>
              <a:rPr lang="en-US" altLang="ja-JP" sz="2800" dirty="0">
                <a:solidFill>
                  <a:srgbClr val="FF0000"/>
                </a:solidFill>
                <a:latin typeface="Arial" panose="020B0604020202020204" pitchFamily="34" charset="0"/>
                <a:cs typeface="Arial" panose="020B0604020202020204" pitchFamily="34" charset="0"/>
              </a:rPr>
              <a:t>(Grill Antenna)</a:t>
            </a:r>
            <a:endParaRPr lang="ja-JP" altLang="en-US" sz="2800" baseline="-25000" dirty="0">
              <a:solidFill>
                <a:srgbClr val="FF0000"/>
              </a:solidFill>
              <a:latin typeface="Arial" panose="020B0604020202020204" pitchFamily="34" charset="0"/>
              <a:cs typeface="Arial" panose="020B0604020202020204" pitchFamily="34" charset="0"/>
            </a:endParaRPr>
          </a:p>
        </p:txBody>
      </p:sp>
      <p:pic>
        <p:nvPicPr>
          <p:cNvPr id="4" name="コンテンツ プレースホルダ 3" descr="HX_phase_co_tmp.png"/>
          <p:cNvPicPr>
            <a:picLocks noGrp="1" noChangeAspect="1"/>
          </p:cNvPicPr>
          <p:nvPr>
            <p:ph sz="half" idx="1"/>
          </p:nvPr>
        </p:nvPicPr>
        <p:blipFill>
          <a:blip r:embed="rId2" cstate="print"/>
          <a:stretch>
            <a:fillRect/>
          </a:stretch>
        </p:blipFill>
        <p:spPr>
          <a:xfrm>
            <a:off x="251520" y="3819622"/>
            <a:ext cx="4038600" cy="2921753"/>
          </a:xfrm>
        </p:spPr>
      </p:pic>
      <p:sp>
        <p:nvSpPr>
          <p:cNvPr id="6" name="コンテンツ プレースホルダ 5"/>
          <p:cNvSpPr>
            <a:spLocks noGrp="1"/>
          </p:cNvSpPr>
          <p:nvPr>
            <p:ph sz="half" idx="2"/>
          </p:nvPr>
        </p:nvSpPr>
        <p:spPr>
          <a:xfrm>
            <a:off x="4648261" y="1412776"/>
            <a:ext cx="4100263" cy="2520277"/>
          </a:xfrm>
        </p:spPr>
        <p:txBody>
          <a:bodyPr>
            <a:normAutofit/>
          </a:bodyPr>
          <a:lstStyle/>
          <a:p>
            <a:r>
              <a:rPr lang="en-US" altLang="ja-JP" sz="2000" dirty="0">
                <a:latin typeface="Arial" panose="020B0604020202020204" pitchFamily="34" charset="0"/>
                <a:cs typeface="Arial" panose="020B0604020202020204" pitchFamily="34" charset="0"/>
              </a:rPr>
              <a:t>Highest plasma current was obtained for </a:t>
            </a:r>
          </a:p>
          <a:p>
            <a:pPr marL="0" indent="0">
              <a:buNone/>
            </a:pPr>
            <a:r>
              <a:rPr lang="en-US" altLang="ja-JP" sz="2000" dirty="0">
                <a:latin typeface="Arial" panose="020B0604020202020204" pitchFamily="34" charset="0"/>
                <a:cs typeface="Arial" panose="020B0604020202020204" pitchFamily="34" charset="0"/>
              </a:rPr>
              <a:t>     </a:t>
            </a:r>
            <a:r>
              <a:rPr lang="en-US" altLang="ja-JP" sz="2000" dirty="0">
                <a:solidFill>
                  <a:srgbClr val="0000FF"/>
                </a:solidFill>
                <a:latin typeface="Arial" panose="020B0604020202020204" pitchFamily="34" charset="0"/>
                <a:cs typeface="Arial" panose="020B0604020202020204" pitchFamily="34" charset="0"/>
              </a:rPr>
              <a:t>1</a:t>
            </a:r>
            <a:r>
              <a:rPr lang="en-US" altLang="ja-JP" sz="2000" i="1" dirty="0">
                <a:solidFill>
                  <a:srgbClr val="0000FF"/>
                </a:solidFill>
                <a:latin typeface="Arial" panose="020B0604020202020204" pitchFamily="34" charset="0"/>
                <a:cs typeface="Arial" panose="020B0604020202020204" pitchFamily="34" charset="0"/>
              </a:rPr>
              <a:t>.5 &lt; n</a:t>
            </a:r>
            <a:r>
              <a:rPr lang="en-US" altLang="ja-JP" sz="2000" baseline="-25000" dirty="0">
                <a:solidFill>
                  <a:srgbClr val="0000FF"/>
                </a:solidFill>
                <a:latin typeface="Arial" panose="020B0604020202020204" pitchFamily="34" charset="0"/>
                <a:cs typeface="Arial" panose="020B0604020202020204" pitchFamily="34" charset="0"/>
              </a:rPr>
              <a:t>||</a:t>
            </a:r>
            <a:r>
              <a:rPr lang="en-US" altLang="ja-JP" sz="2000" i="1" dirty="0">
                <a:solidFill>
                  <a:srgbClr val="0000FF"/>
                </a:solidFill>
                <a:latin typeface="Arial" panose="020B0604020202020204" pitchFamily="34" charset="0"/>
                <a:cs typeface="Arial" panose="020B0604020202020204" pitchFamily="34" charset="0"/>
              </a:rPr>
              <a:t> &lt; </a:t>
            </a:r>
            <a:r>
              <a:rPr lang="en-US" altLang="ja-JP" sz="2000" dirty="0">
                <a:solidFill>
                  <a:srgbClr val="0000FF"/>
                </a:solidFill>
                <a:latin typeface="Arial" panose="020B0604020202020204" pitchFamily="34" charset="0"/>
                <a:cs typeface="Arial" panose="020B0604020202020204" pitchFamily="34" charset="0"/>
              </a:rPr>
              <a:t>4.5</a:t>
            </a:r>
          </a:p>
          <a:p>
            <a:pPr lvl="8"/>
            <a:endParaRPr lang="en-US" altLang="ja-JP" sz="14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Count rate of high energy photons was lower when </a:t>
            </a:r>
          </a:p>
          <a:p>
            <a:pPr marL="0" indent="0">
              <a:buNone/>
            </a:pPr>
            <a:r>
              <a:rPr lang="en-US" altLang="ja-JP" sz="2000" i="1" dirty="0">
                <a:solidFill>
                  <a:srgbClr val="0066CC"/>
                </a:solidFill>
                <a:latin typeface="Arial" panose="020B0604020202020204" pitchFamily="34" charset="0"/>
                <a:cs typeface="Arial" panose="020B0604020202020204" pitchFamily="34" charset="0"/>
              </a:rPr>
              <a:t>     </a:t>
            </a:r>
            <a:r>
              <a:rPr lang="en-US" altLang="ja-JP" sz="2000" i="1" dirty="0">
                <a:solidFill>
                  <a:srgbClr val="0000FF"/>
                </a:solidFill>
                <a:latin typeface="Arial" panose="020B0604020202020204" pitchFamily="34" charset="0"/>
                <a:cs typeface="Arial" panose="020B0604020202020204" pitchFamily="34" charset="0"/>
              </a:rPr>
              <a:t>n</a:t>
            </a:r>
            <a:r>
              <a:rPr lang="en-US" altLang="ja-JP" sz="2000" baseline="-25000" dirty="0">
                <a:solidFill>
                  <a:srgbClr val="0000FF"/>
                </a:solidFill>
                <a:latin typeface="Arial" panose="020B0604020202020204" pitchFamily="34" charset="0"/>
                <a:cs typeface="Arial" panose="020B0604020202020204" pitchFamily="34" charset="0"/>
              </a:rPr>
              <a:t>||</a:t>
            </a:r>
            <a:r>
              <a:rPr lang="en-US" altLang="ja-JP" sz="2000" i="1" dirty="0">
                <a:solidFill>
                  <a:srgbClr val="0000FF"/>
                </a:solidFill>
                <a:latin typeface="Arial" panose="020B0604020202020204" pitchFamily="34" charset="0"/>
                <a:cs typeface="Arial" panose="020B0604020202020204" pitchFamily="34" charset="0"/>
              </a:rPr>
              <a:t> &gt; </a:t>
            </a:r>
            <a:r>
              <a:rPr lang="en-US" altLang="ja-JP" sz="2000" dirty="0">
                <a:solidFill>
                  <a:srgbClr val="0000FF"/>
                </a:solidFill>
                <a:latin typeface="Arial" panose="020B0604020202020204" pitchFamily="34" charset="0"/>
                <a:cs typeface="Arial" panose="020B0604020202020204" pitchFamily="34" charset="0"/>
              </a:rPr>
              <a:t>7.5</a:t>
            </a:r>
          </a:p>
        </p:txBody>
      </p:sp>
      <p:graphicFrame>
        <p:nvGraphicFramePr>
          <p:cNvPr id="7" name="グラフ 6"/>
          <p:cNvGraphicFramePr/>
          <p:nvPr>
            <p:extLst>
              <p:ext uri="{D42A27DB-BD31-4B8C-83A1-F6EECF244321}">
                <p14:modId xmlns:p14="http://schemas.microsoft.com/office/powerpoint/2010/main" val="3934624648"/>
              </p:ext>
            </p:extLst>
          </p:nvPr>
        </p:nvGraphicFramePr>
        <p:xfrm>
          <a:off x="216024" y="1023498"/>
          <a:ext cx="4211960" cy="2621526"/>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323528" y="1183220"/>
            <a:ext cx="648072" cy="373572"/>
          </a:xfrm>
          <a:prstGeom prst="rect">
            <a:avLst/>
          </a:prstGeom>
          <a:noFill/>
        </p:spPr>
        <p:txBody>
          <a:bodyPr wrap="square" lIns="91321" tIns="45664" rIns="91321" bIns="45664" rtlCol="0">
            <a:spAutoFit/>
          </a:bodyPr>
          <a:lstStyle/>
          <a:p>
            <a:pPr fontAlgn="auto">
              <a:spcBef>
                <a:spcPts val="0"/>
              </a:spcBef>
              <a:spcAft>
                <a:spcPts val="0"/>
              </a:spcAft>
            </a:pPr>
            <a:r>
              <a:rPr lang="en-US" altLang="ja-JP" sz="1800" dirty="0">
                <a:solidFill>
                  <a:prstClr val="black"/>
                </a:solidFill>
                <a:latin typeface="Arial" panose="020B0604020202020204" pitchFamily="34" charset="0"/>
                <a:ea typeface="ＭＳ Ｐゴシック"/>
                <a:cs typeface="Arial" panose="020B0604020202020204" pitchFamily="34" charset="0"/>
              </a:rPr>
              <a:t>[kA]</a:t>
            </a:r>
            <a:endParaRPr lang="ja-JP" altLang="en-US" sz="1800" dirty="0">
              <a:solidFill>
                <a:prstClr val="black"/>
              </a:solidFill>
              <a:latin typeface="Arial" panose="020B0604020202020204" pitchFamily="34" charset="0"/>
              <a:ea typeface="ＭＳ Ｐゴシック"/>
              <a:cs typeface="Arial" panose="020B0604020202020204" pitchFamily="34" charset="0"/>
            </a:endParaRPr>
          </a:p>
        </p:txBody>
      </p:sp>
      <p:sp>
        <p:nvSpPr>
          <p:cNvPr id="9" name="テキスト ボックス 8"/>
          <p:cNvSpPr txBox="1"/>
          <p:nvPr/>
        </p:nvSpPr>
        <p:spPr>
          <a:xfrm>
            <a:off x="2267745" y="3357008"/>
            <a:ext cx="864096" cy="461665"/>
          </a:xfrm>
          <a:prstGeom prst="rect">
            <a:avLst/>
          </a:prstGeom>
          <a:noFill/>
        </p:spPr>
        <p:txBody>
          <a:bodyPr wrap="square" lIns="91321" tIns="45664" rIns="91321" bIns="45664" rtlCol="0">
            <a:spAutoFit/>
          </a:bodyPr>
          <a:lstStyle/>
          <a:p>
            <a:pPr fontAlgn="auto">
              <a:spcBef>
                <a:spcPts val="0"/>
              </a:spcBef>
              <a:spcAft>
                <a:spcPts val="0"/>
              </a:spcAft>
            </a:pPr>
            <a:r>
              <a:rPr lang="en-US" altLang="ja-JP" sz="2400" b="1" dirty="0">
                <a:solidFill>
                  <a:prstClr val="black"/>
                </a:solidFill>
                <a:latin typeface="Arial" panose="020B0604020202020204" pitchFamily="34" charset="0"/>
                <a:ea typeface="ＭＳ Ｐゴシック"/>
                <a:cs typeface="Arial" panose="020B0604020202020204" pitchFamily="34" charset="0"/>
              </a:rPr>
              <a:t>n</a:t>
            </a:r>
            <a:r>
              <a:rPr lang="en-US" altLang="ja-JP" sz="2400" b="1" baseline="-25000" dirty="0">
                <a:solidFill>
                  <a:prstClr val="black"/>
                </a:solidFill>
                <a:latin typeface="Arial" panose="020B0604020202020204" pitchFamily="34" charset="0"/>
                <a:ea typeface="ＭＳ Ｐゴシック"/>
                <a:cs typeface="Arial" panose="020B0604020202020204" pitchFamily="34" charset="0"/>
              </a:rPr>
              <a:t>||</a:t>
            </a:r>
            <a:r>
              <a:rPr lang="en-US" altLang="ja-JP" sz="2400" b="1" dirty="0">
                <a:solidFill>
                  <a:prstClr val="black"/>
                </a:solidFill>
                <a:latin typeface="Arial" panose="020B0604020202020204" pitchFamily="34" charset="0"/>
                <a:ea typeface="ＭＳ Ｐゴシック"/>
                <a:cs typeface="Arial" panose="020B0604020202020204" pitchFamily="34" charset="0"/>
              </a:rPr>
              <a:t> </a:t>
            </a:r>
            <a:endParaRPr lang="ja-JP" altLang="en-US" sz="2400" b="1" dirty="0">
              <a:solidFill>
                <a:prstClr val="black"/>
              </a:solidFill>
              <a:latin typeface="Arial" panose="020B0604020202020204" pitchFamily="34" charset="0"/>
              <a:ea typeface="ＭＳ Ｐゴシック"/>
              <a:cs typeface="Arial" panose="020B0604020202020204" pitchFamily="34" charset="0"/>
            </a:endParaRPr>
          </a:p>
        </p:txBody>
      </p:sp>
      <p:sp>
        <p:nvSpPr>
          <p:cNvPr id="11" name="Line 7"/>
          <p:cNvSpPr>
            <a:spLocks noChangeShapeType="1"/>
          </p:cNvSpPr>
          <p:nvPr/>
        </p:nvSpPr>
        <p:spPr bwMode="auto">
          <a:xfrm flipV="1">
            <a:off x="457200" y="1052736"/>
            <a:ext cx="8229600" cy="0"/>
          </a:xfrm>
          <a:prstGeom prst="line">
            <a:avLst/>
          </a:prstGeom>
          <a:noFill/>
          <a:ln w="76200">
            <a:solidFill>
              <a:srgbClr val="00FFFF"/>
            </a:solidFill>
            <a:round/>
            <a:headEnd/>
            <a:tailEnd/>
          </a:ln>
          <a:extLst>
            <a:ext uri="{909E8E84-426E-40DD-AFC4-6F175D3DCCD1}">
              <a14:hiddenFill xmlns:a14="http://schemas.microsoft.com/office/drawing/2010/main">
                <a:noFill/>
              </a14:hiddenFill>
            </a:ext>
          </a:extLst>
        </p:spPr>
        <p:txBody>
          <a:bodyPr wrap="none" lIns="91321" tIns="45664" rIns="91321" bIns="45664" anchor="ctr"/>
          <a:lstStyle/>
          <a:p>
            <a:endParaRPr lang="ja-JP" altLang="en-US" sz="2400">
              <a:solidFill>
                <a:prstClr val="black"/>
              </a:solidFill>
              <a:latin typeface="Arial" panose="020B0604020202020204" pitchFamily="34" charset="0"/>
              <a:ea typeface="ＭＳ Ｐゴシック" pitchFamily="50" charset="-128"/>
              <a:cs typeface="Arial" panose="020B0604020202020204" pitchFamily="34" charset="0"/>
            </a:endParaRPr>
          </a:p>
        </p:txBody>
      </p:sp>
      <p:sp>
        <p:nvSpPr>
          <p:cNvPr id="12" name="スライド番号プレースホルダー 4"/>
          <p:cNvSpPr>
            <a:spLocks noGrp="1"/>
          </p:cNvSpPr>
          <p:nvPr>
            <p:ph type="sldNum" sz="quarter" idx="12"/>
          </p:nvPr>
        </p:nvSpPr>
        <p:spPr>
          <a:xfrm>
            <a:off x="8748465" y="6520374"/>
            <a:ext cx="325246" cy="365125"/>
          </a:xfrm>
        </p:spPr>
        <p:txBody>
          <a:bodyPr/>
          <a:lstStyle/>
          <a:p>
            <a:fld id="{FD69EC3B-3975-41F7-A0D4-CB82BEE8B54C}" type="slidenum">
              <a:rPr lang="ja-JP" altLang="en-US" smtClean="0">
                <a:solidFill>
                  <a:prstClr val="black">
                    <a:tint val="75000"/>
                  </a:prstClr>
                </a:solidFill>
                <a:latin typeface="Arial" panose="020B0604020202020204" pitchFamily="34" charset="0"/>
                <a:cs typeface="Arial" panose="020B0604020202020204" pitchFamily="34" charset="0"/>
              </a:rPr>
              <a:pPr/>
              <a:t>9</a:t>
            </a:fld>
            <a:endParaRPr lang="ja-JP" altLang="en-US" dirty="0">
              <a:solidFill>
                <a:prstClr val="black">
                  <a:tint val="75000"/>
                </a:prstClr>
              </a:solidFill>
              <a:latin typeface="Arial" panose="020B0604020202020204" pitchFamily="34" charset="0"/>
              <a:cs typeface="Arial" panose="020B0604020202020204" pitchFamily="34" charset="0"/>
            </a:endParaRPr>
          </a:p>
        </p:txBody>
      </p:sp>
      <p:sp>
        <p:nvSpPr>
          <p:cNvPr id="10" name="正方形/長方形 33"/>
          <p:cNvSpPr>
            <a:spLocks noChangeArrowheads="1"/>
          </p:cNvSpPr>
          <p:nvPr/>
        </p:nvSpPr>
        <p:spPr bwMode="auto">
          <a:xfrm>
            <a:off x="7450202" y="6475023"/>
            <a:ext cx="1340303" cy="3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1" tIns="45664" rIns="91321" bIns="45664">
            <a:spAutoFit/>
          </a:bodyPr>
          <a:lstStyle/>
          <a:p>
            <a:pPr eaLnBrk="0" hangingPunct="0"/>
            <a:r>
              <a:rPr lang="en-US" altLang="ja-JP" sz="1600" dirty="0">
                <a:solidFill>
                  <a:srgbClr val="000000"/>
                </a:solidFill>
                <a:latin typeface="Arial" pitchFamily="34" charset="0"/>
                <a:cs typeface="Arial" pitchFamily="34" charset="0"/>
              </a:rPr>
              <a:t>T. </a:t>
            </a:r>
            <a:r>
              <a:rPr lang="en-US" altLang="ja-JP" sz="1600" dirty="0" err="1">
                <a:solidFill>
                  <a:srgbClr val="000000"/>
                </a:solidFill>
                <a:latin typeface="Arial" pitchFamily="34" charset="0"/>
                <a:cs typeface="Arial" pitchFamily="34" charset="0"/>
              </a:rPr>
              <a:t>Wakatsuki</a:t>
            </a:r>
            <a:endParaRPr lang="ja-JP" altLang="en-US" sz="1600" dirty="0">
              <a:solidFill>
                <a:srgbClr val="000000"/>
              </a:solidFill>
              <a:latin typeface="Arial" pitchFamily="34" charset="0"/>
              <a:cs typeface="Arial" pitchFamily="34" charset="0"/>
            </a:endParaRPr>
          </a:p>
        </p:txBody>
      </p:sp>
      <p:pic>
        <p:nvPicPr>
          <p:cNvPr id="13" name="Picture 3"/>
          <p:cNvPicPr>
            <a:picLocks noChangeAspect="1" noChangeArrowheads="1"/>
          </p:cNvPicPr>
          <p:nvPr/>
        </p:nvPicPr>
        <p:blipFill>
          <a:blip r:embed="rId4" cstate="print"/>
          <a:srcRect l="3364" t="14214" r="2137" b="14214"/>
          <a:stretch>
            <a:fillRect/>
          </a:stretch>
        </p:blipFill>
        <p:spPr bwMode="auto">
          <a:xfrm>
            <a:off x="4788024" y="4293097"/>
            <a:ext cx="4032448" cy="1675822"/>
          </a:xfrm>
          <a:prstGeom prst="rect">
            <a:avLst/>
          </a:prstGeom>
          <a:noFill/>
          <a:ln w="9525">
            <a:noFill/>
            <a:miter lim="800000"/>
            <a:headEnd/>
            <a:tailEnd/>
          </a:ln>
        </p:spPr>
      </p:pic>
      <p:sp>
        <p:nvSpPr>
          <p:cNvPr id="14" name="テキスト ボックス 13"/>
          <p:cNvSpPr txBox="1"/>
          <p:nvPr/>
        </p:nvSpPr>
        <p:spPr>
          <a:xfrm>
            <a:off x="6516215" y="5623995"/>
            <a:ext cx="693444" cy="461665"/>
          </a:xfrm>
          <a:prstGeom prst="rect">
            <a:avLst/>
          </a:prstGeom>
          <a:noFill/>
        </p:spPr>
        <p:txBody>
          <a:bodyPr wrap="square" lIns="91416" tIns="45709" rIns="91416" bIns="45709" rtlCol="0">
            <a:spAutoFit/>
          </a:bodyPr>
          <a:lstStyle/>
          <a:p>
            <a:pPr fontAlgn="auto">
              <a:spcBef>
                <a:spcPts val="0"/>
              </a:spcBef>
              <a:spcAft>
                <a:spcPts val="0"/>
              </a:spcAft>
            </a:pPr>
            <a:r>
              <a:rPr lang="en-US" altLang="ja-JP" sz="2400" b="1" dirty="0">
                <a:solidFill>
                  <a:prstClr val="black"/>
                </a:solidFill>
                <a:latin typeface="Calibri"/>
                <a:ea typeface="ＭＳ Ｐゴシック"/>
                <a:cs typeface="+mn-cs"/>
              </a:rPr>
              <a:t>n</a:t>
            </a:r>
            <a:r>
              <a:rPr lang="en-US" altLang="ja-JP" sz="2400" b="1" baseline="-25000" dirty="0">
                <a:solidFill>
                  <a:prstClr val="black"/>
                </a:solidFill>
                <a:latin typeface="Calibri"/>
                <a:ea typeface="ＭＳ Ｐゴシック"/>
                <a:cs typeface="+mn-cs"/>
              </a:rPr>
              <a:t>||</a:t>
            </a:r>
            <a:r>
              <a:rPr lang="en-US" altLang="ja-JP" sz="2400" b="1" dirty="0">
                <a:solidFill>
                  <a:prstClr val="black"/>
                </a:solidFill>
                <a:latin typeface="Calibri"/>
                <a:ea typeface="ＭＳ Ｐゴシック"/>
                <a:cs typeface="+mn-cs"/>
              </a:rPr>
              <a:t> </a:t>
            </a:r>
            <a:endParaRPr lang="ja-JP" altLang="en-US" sz="2400" b="1" dirty="0">
              <a:solidFill>
                <a:prstClr val="black"/>
              </a:solidFill>
              <a:latin typeface="Calibri"/>
              <a:ea typeface="ＭＳ Ｐゴシック"/>
              <a:cs typeface="+mn-cs"/>
            </a:endParaRPr>
          </a:p>
        </p:txBody>
      </p:sp>
      <p:sp>
        <p:nvSpPr>
          <p:cNvPr id="15" name="正方形/長方形 14"/>
          <p:cNvSpPr/>
          <p:nvPr/>
        </p:nvSpPr>
        <p:spPr>
          <a:xfrm>
            <a:off x="1468493" y="3923764"/>
            <a:ext cx="1176521" cy="373659"/>
          </a:xfrm>
          <a:prstGeom prst="rect">
            <a:avLst/>
          </a:prstGeom>
        </p:spPr>
        <p:txBody>
          <a:bodyPr wrap="none" lIns="91416" tIns="45709" rIns="91416" bIns="45709">
            <a:spAutoFit/>
          </a:bodyPr>
          <a:lstStyle/>
          <a:p>
            <a:r>
              <a:rPr lang="en-US" altLang="ja-JP" sz="1800" dirty="0">
                <a:latin typeface="Arial" panose="020B0604020202020204" pitchFamily="34" charset="0"/>
              </a:rPr>
              <a:t>fixed </a:t>
            </a:r>
            <a:r>
              <a:rPr lang="en-US" altLang="ja-JP" sz="1800" i="1" dirty="0">
                <a:latin typeface="Arial" panose="020B0604020202020204" pitchFamily="34" charset="0"/>
              </a:rPr>
              <a:t>P</a:t>
            </a:r>
            <a:r>
              <a:rPr lang="en-US" altLang="ja-JP" sz="1800" baseline="-25000" dirty="0">
                <a:latin typeface="Arial" panose="020B0604020202020204" pitchFamily="34" charset="0"/>
              </a:rPr>
              <a:t>RF</a:t>
            </a:r>
            <a:r>
              <a:rPr lang="ja-JP" altLang="en-US" sz="1800" dirty="0">
                <a:latin typeface="Arial" panose="020B0604020202020204" pitchFamily="34" charset="0"/>
              </a:rPr>
              <a:t> </a:t>
            </a:r>
            <a:endParaRPr lang="ja-JP" altLang="en-US" sz="1800" dirty="0"/>
          </a:p>
        </p:txBody>
      </p:sp>
    </p:spTree>
    <p:extLst>
      <p:ext uri="{BB962C8B-B14F-4D97-AF65-F5344CB8AC3E}">
        <p14:creationId xmlns:p14="http://schemas.microsoft.com/office/powerpoint/2010/main" val="2563920482"/>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Helvetica" pitchFamily="34" charset="0"/>
            <a:ea typeface="平成角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Helvetica" pitchFamily="34" charset="0"/>
            <a:ea typeface="平成角ゴシック" charset="-128"/>
          </a:defRPr>
        </a:defPPr>
      </a:lstStyle>
    </a:lnDef>
    <a:txDef>
      <a:spPr>
        <a:noFill/>
        <a:ln w="25400">
          <a:solidFill>
            <a:schemeClr val="tx1"/>
          </a:solidFill>
        </a:ln>
      </a:spPr>
      <a:bodyPr wrap="none" lIns="91345" tIns="45675" rIns="91345" bIns="45675" rtlCol="0">
        <a:spAutoFit/>
      </a:bodyPr>
      <a:lstStyle>
        <a:defPPr>
          <a:defRPr sz="2400" i="1">
            <a:latin typeface="Cambria Math"/>
          </a:defRPr>
        </a:defPPr>
      </a:lstStyle>
    </a:tx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Helvetica" pitchFamily="34" charset="0"/>
            <a:ea typeface="平成角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Helvetica" pitchFamily="34" charset="0"/>
            <a:ea typeface="平成角ゴシック" charset="-128"/>
          </a:defRPr>
        </a:defPPr>
      </a:lstStyle>
    </a:lnDef>
    <a:txDef>
      <a:spPr>
        <a:noFill/>
        <a:ln w="25400">
          <a:solidFill>
            <a:schemeClr val="tx1"/>
          </a:solidFill>
        </a:ln>
      </a:spPr>
      <a:bodyPr wrap="none" lIns="91345" tIns="45675" rIns="91345" bIns="45675" rtlCol="0">
        <a:spAutoFit/>
      </a:bodyPr>
      <a:lstStyle>
        <a:defPPr>
          <a:defRPr sz="2400" i="1">
            <a:latin typeface="Cambria Math"/>
          </a:defRPr>
        </a:defPPr>
      </a:lstStyle>
    </a:tx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79917</TotalTime>
  <Words>4947</Words>
  <Application>Microsoft Office PowerPoint</Application>
  <PresentationFormat>画面に合わせる (4:3)</PresentationFormat>
  <Paragraphs>880</Paragraphs>
  <Slides>49</Slides>
  <Notes>14</Notes>
  <HiddenSlides>0</HiddenSlides>
  <MMClips>0</MMClips>
  <ScaleCrop>false</ScaleCrop>
  <HeadingPairs>
    <vt:vector size="6" baseType="variant">
      <vt:variant>
        <vt:lpstr>テーマ</vt:lpstr>
      </vt:variant>
      <vt:variant>
        <vt:i4>15</vt:i4>
      </vt:variant>
      <vt:variant>
        <vt:lpstr>埋め込まれた OLE サーバー</vt:lpstr>
      </vt:variant>
      <vt:variant>
        <vt:i4>1</vt:i4>
      </vt:variant>
      <vt:variant>
        <vt:lpstr>スライド タイトル</vt:lpstr>
      </vt:variant>
      <vt:variant>
        <vt:i4>49</vt:i4>
      </vt:variant>
    </vt:vector>
  </HeadingPairs>
  <TitlesOfParts>
    <vt:vector size="65" baseType="lpstr">
      <vt:lpstr>新しいﾌﾟﾚｾﾞﾝﾃｰｼｮﾝ</vt:lpstr>
      <vt:lpstr>1_Office テーマ</vt:lpstr>
      <vt:lpstr>4_Office ​​テーマ</vt:lpstr>
      <vt:lpstr>6_Office テーマ</vt:lpstr>
      <vt:lpstr>8_Office テーマ</vt:lpstr>
      <vt:lpstr>9_Office テーマ</vt:lpstr>
      <vt:lpstr>1_Office ​​テーマ</vt:lpstr>
      <vt:lpstr>2_Office ​​テーマ</vt:lpstr>
      <vt:lpstr>3_Office ​​テーマ</vt:lpstr>
      <vt:lpstr>5_Office ​​テーマ</vt:lpstr>
      <vt:lpstr>1_White</vt:lpstr>
      <vt:lpstr>2_White</vt:lpstr>
      <vt:lpstr>2_Office テーマ</vt:lpstr>
      <vt:lpstr>ホワイト</vt:lpstr>
      <vt:lpstr>2_新しいﾌﾟﾚｾﾞﾝﾃｰｼｮﾝ</vt:lpstr>
      <vt:lpstr>数式</vt:lpstr>
      <vt:lpstr> Non-inductive plasma start-up experiments on the TST-2 spherical tokamak </vt:lpstr>
      <vt:lpstr>Outline</vt:lpstr>
      <vt:lpstr>Outline</vt:lpstr>
      <vt:lpstr>Motivation and Goal of Research</vt:lpstr>
      <vt:lpstr>PowerPoint プレゼンテーション</vt:lpstr>
      <vt:lpstr>PowerPoint プレゼンテーション</vt:lpstr>
      <vt:lpstr>Outline</vt:lpstr>
      <vt:lpstr>Grill Antenna</vt:lpstr>
      <vt:lpstr>n|| Dependence of Ip and HX Spectrum (Grill Antenna)</vt:lpstr>
      <vt:lpstr>PowerPoint プレゼンテーション</vt:lpstr>
      <vt:lpstr>RF Magnetic Probe Array for k Measurement (Grill Antenna, ~ 1kA)</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Improvement of Excited N|| Spectrum (CCC Antenna)</vt:lpstr>
      <vt:lpstr>Improved N|| Spectrum is Excited by the CCC Antenna</vt:lpstr>
      <vt:lpstr>PowerPoint プレゼンテーション</vt:lpstr>
      <vt:lpstr>Scaling of Ip with Bv and Bt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Spectroscopic Identification of Cu Impurity Source</vt:lpstr>
      <vt:lpstr>PowerPoint プレゼンテーション</vt:lpstr>
      <vt:lpstr>PowerPoint プレゼンテーション</vt:lpstr>
      <vt:lpstr>PowerPoint プレゼンテーション</vt:lpstr>
      <vt:lpstr>Is Density Limit Due to Accessibility?</vt:lpstr>
      <vt:lpstr>PowerPoint プレゼンテーション</vt:lpstr>
      <vt:lpstr>Outline</vt:lpstr>
      <vt:lpstr>Calculated Wave Field and Driven Current Profiles</vt:lpstr>
      <vt:lpstr>Orbit Loss is Important at Low Ip</vt:lpstr>
      <vt:lpstr>TF Power Supply Upgrade</vt:lpstr>
      <vt:lpstr>PowerPoint プレゼンテーション</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Conclusions</vt:lpstr>
      <vt:lpstr>Near-Future Plans</vt:lpstr>
    </vt:vector>
  </TitlesOfParts>
  <Company>東京大学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NSTXにおけるHHFW加熱・電流駆動実験</dc:title>
  <dc:creator>高瀬雄一</dc:creator>
  <cp:lastModifiedBy>Y Takase</cp:lastModifiedBy>
  <cp:revision>1132</cp:revision>
  <cp:lastPrinted>2015-11-05T09:52:41Z</cp:lastPrinted>
  <dcterms:created xsi:type="dcterms:W3CDTF">1998-03-06T12:45:22Z</dcterms:created>
  <dcterms:modified xsi:type="dcterms:W3CDTF">2015-11-05T12:49:39Z</dcterms:modified>
</cp:coreProperties>
</file>