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1"/>
  </p:notesMasterIdLst>
  <p:sldIdLst>
    <p:sldId id="299" r:id="rId2"/>
    <p:sldId id="300" r:id="rId3"/>
    <p:sldId id="267" r:id="rId4"/>
    <p:sldId id="307" r:id="rId5"/>
    <p:sldId id="308" r:id="rId6"/>
    <p:sldId id="309" r:id="rId7"/>
    <p:sldId id="310" r:id="rId8"/>
    <p:sldId id="313" r:id="rId9"/>
    <p:sldId id="314" r:id="rId10"/>
    <p:sldId id="315" r:id="rId11"/>
    <p:sldId id="317" r:id="rId12"/>
    <p:sldId id="318" r:id="rId13"/>
    <p:sldId id="319" r:id="rId14"/>
    <p:sldId id="322" r:id="rId15"/>
    <p:sldId id="323" r:id="rId16"/>
    <p:sldId id="324" r:id="rId17"/>
    <p:sldId id="325" r:id="rId18"/>
    <p:sldId id="301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271" r:id="rId28"/>
    <p:sldId id="336" r:id="rId29"/>
    <p:sldId id="335" r:id="rId30"/>
    <p:sldId id="337" r:id="rId31"/>
    <p:sldId id="270" r:id="rId32"/>
    <p:sldId id="326" r:id="rId33"/>
    <p:sldId id="272" r:id="rId34"/>
    <p:sldId id="277" r:id="rId35"/>
    <p:sldId id="276" r:id="rId36"/>
    <p:sldId id="280" r:id="rId37"/>
    <p:sldId id="302" r:id="rId38"/>
    <p:sldId id="282" r:id="rId39"/>
    <p:sldId id="303" r:id="rId40"/>
    <p:sldId id="304" r:id="rId41"/>
    <p:sldId id="296" r:id="rId42"/>
    <p:sldId id="305" r:id="rId43"/>
    <p:sldId id="285" r:id="rId44"/>
    <p:sldId id="286" r:id="rId45"/>
    <p:sldId id="306" r:id="rId46"/>
    <p:sldId id="291" r:id="rId47"/>
    <p:sldId id="293" r:id="rId48"/>
    <p:sldId id="294" r:id="rId49"/>
    <p:sldId id="295" r:id="rId50"/>
  </p:sldIdLst>
  <p:sldSz cx="9144000" cy="6858000" type="screen4x3"/>
  <p:notesSz cx="6858000" cy="9144000"/>
  <p:embeddedFontLst>
    <p:embeddedFont>
      <p:font typeface="MS PGothic" panose="020B0604020202020204" charset="-128"/>
      <p:regular r:id="rId52"/>
    </p:embeddedFont>
    <p:embeddedFont>
      <p:font typeface="Segoe UI Light" panose="020B0502040204020203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楷体" panose="02010609060101010101" pitchFamily="49" charset="-122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sunist" panose="020B0604020202020204" charset="0"/>
      <p:regular r:id="rId63"/>
    </p:embeddedFont>
    <p:embeddedFont>
      <p:font typeface="微软雅黑" panose="020B0503020204020204" pitchFamily="34" charset="-122"/>
      <p:regular r:id="rId64"/>
      <p:bold r:id="rId6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33CC"/>
    <a:srgbClr val="FF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A83F1-B2C1-4732-AFD7-29648E6F18F3}" type="datetimeFigureOut">
              <a:rPr lang="zh-CN" altLang="en-US" smtClean="0"/>
              <a:t>2015/11/5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1B713-FEC3-43DA-A449-6B9581C17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24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33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73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88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27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18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1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2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56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4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latin typeface="Segoe UI Light" panose="020B0502040204020203" pitchFamily="34" charset="0"/>
              </a:rPr>
              <a:t>STs are intrinsically difficult to start up and to drive current by the limited </a:t>
            </a:r>
            <a:r>
              <a:rPr lang="en-US" altLang="zh-CN" sz="1200" b="0" dirty="0" err="1" smtClean="0">
                <a:latin typeface="Segoe UI Light" panose="020B0502040204020203" pitchFamily="34" charset="0"/>
              </a:rPr>
              <a:t>ohmic</a:t>
            </a:r>
            <a:r>
              <a:rPr lang="en-US" altLang="zh-CN" sz="1200" b="0" dirty="0" smtClean="0">
                <a:latin typeface="Segoe UI Light" panose="020B0502040204020203" pitchFamily="34" charset="0"/>
              </a:rPr>
              <a:t> flux</a:t>
            </a:r>
            <a:endParaRPr lang="en-US" altLang="zh-CN" sz="1100" b="0" dirty="0" smtClean="0">
              <a:solidFill>
                <a:schemeClr val="accent2"/>
              </a:solidFill>
              <a:latin typeface="Segoe UI Light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128C0-4FEB-462B-AB10-64D22C498AA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6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动作按钮: 自定义 7">
            <a:hlinkClick r:id="" action="ppaction://noaction" highlightClick="1"/>
          </p:cNvPr>
          <p:cNvSpPr/>
          <p:nvPr userDrawn="1"/>
        </p:nvSpPr>
        <p:spPr>
          <a:xfrm>
            <a:off x="1729595" y="215665"/>
            <a:ext cx="5684807" cy="6625087"/>
          </a:xfrm>
          <a:prstGeom prst="actionButtonBlank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1933744"/>
            <a:ext cx="9144000" cy="1152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1998" y="4219967"/>
            <a:ext cx="7200000" cy="864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单击此处编辑时间</a:t>
            </a:r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-1"/>
            <a:ext cx="9144000" cy="9144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3333CC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n-US" altLang="zh-CN" sz="3200" dirty="0" err="1" smtClean="0">
                <a:latin typeface="sunist" pitchFamily="2" charset="0"/>
              </a:rPr>
              <a:t>sunist</a:t>
            </a:r>
            <a:endParaRPr lang="en-US" sz="3200" dirty="0">
              <a:latin typeface="sunist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23" y="66723"/>
            <a:ext cx="2484406" cy="78095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8064000" y="6480752"/>
            <a:ext cx="108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fld id="{F7E2E357-000E-4A5C-BD42-F0E7AEE79148}" type="slidenum">
              <a:rPr lang="zh-CN" altLang="en-US" sz="1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</a:pPr>
              <a:t>‹#›</a:t>
            </a:fld>
            <a:endParaRPr lang="zh-CN" alt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内容占位符 18"/>
          <p:cNvSpPr>
            <a:spLocks noGrp="1"/>
          </p:cNvSpPr>
          <p:nvPr>
            <p:ph sz="quarter" idx="12" hasCustomPrompt="1"/>
          </p:nvPr>
        </p:nvSpPr>
        <p:spPr>
          <a:xfrm>
            <a:off x="971998" y="3495025"/>
            <a:ext cx="7200000" cy="57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 smtClean="0"/>
              <a:t>单击此处编辑作者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0967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40000"/>
            </a:schemeClr>
          </a:solidFill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0" y="6505918"/>
            <a:ext cx="9144000" cy="360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endParaRPr lang="zh-CN" altLang="en-US" dirty="0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61745" y="1101413"/>
            <a:ext cx="8820510" cy="51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0" y="6485977"/>
            <a:ext cx="1438214" cy="3600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dirty="0" err="1" smtClean="0">
                <a:solidFill>
                  <a:srgbClr val="3333CC"/>
                </a:solidFill>
                <a:latin typeface="sunist" pitchFamily="2" charset="0"/>
              </a:rPr>
              <a:t>sunist</a:t>
            </a:r>
            <a:endParaRPr lang="zh-CN" altLang="en-US" dirty="0">
              <a:solidFill>
                <a:srgbClr val="3333CC"/>
              </a:solidFill>
              <a:latin typeface="sunist" pitchFamily="2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6475195"/>
            <a:ext cx="9144000" cy="0"/>
          </a:xfrm>
          <a:prstGeom prst="line">
            <a:avLst/>
          </a:prstGeom>
          <a:ln w="4445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 userDrawn="1"/>
        </p:nvSpPr>
        <p:spPr>
          <a:xfrm>
            <a:off x="2772000" y="6547418"/>
            <a:ext cx="36000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rgbClr val="1822CD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ISTW 2015</a:t>
            </a:r>
            <a:endParaRPr lang="zh-CN" altLang="en-US" dirty="0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064000" y="6495677"/>
            <a:ext cx="1080000" cy="36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</a:pPr>
            <a:fld id="{F7E2E357-000E-4A5C-BD42-F0E7AEE79148}" type="slidenum">
              <a:rPr lang="zh-CN" altLang="en-US" sz="1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zh-CN" alt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0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2811" y="1100819"/>
            <a:ext cx="4320000" cy="5184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462" y="1100819"/>
            <a:ext cx="4320000" cy="5184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6475195"/>
            <a:ext cx="9144000" cy="0"/>
          </a:xfrm>
          <a:prstGeom prst="line">
            <a:avLst/>
          </a:prstGeom>
          <a:ln w="4445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/>
        </p:nvSpPr>
        <p:spPr>
          <a:xfrm>
            <a:off x="0" y="6485977"/>
            <a:ext cx="1438214" cy="3600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dirty="0" err="1" smtClean="0">
                <a:solidFill>
                  <a:srgbClr val="3333CC"/>
                </a:solidFill>
                <a:latin typeface="sunist" pitchFamily="2" charset="0"/>
              </a:rPr>
              <a:t>sunist</a:t>
            </a:r>
            <a:endParaRPr lang="zh-CN" altLang="en-US" dirty="0">
              <a:solidFill>
                <a:srgbClr val="3333CC"/>
              </a:solidFill>
              <a:latin typeface="sunist" pitchFamily="2" charset="0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2772000" y="6547418"/>
            <a:ext cx="36000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rgbClr val="1822CD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ISTW 2015</a:t>
            </a:r>
            <a:endParaRPr lang="zh-CN" altLang="en-US" sz="1200" dirty="0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064000" y="6495677"/>
            <a:ext cx="1080000" cy="36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</a:pPr>
            <a:fld id="{F7E2E357-000E-4A5C-BD42-F0E7AEE79148}" type="slidenum">
              <a:rPr lang="zh-CN" altLang="en-US" sz="1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zh-CN" alt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0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动作按钮: 自定义 7">
            <a:hlinkClick r:id="" action="ppaction://noaction" highlightClick="1"/>
          </p:cNvPr>
          <p:cNvSpPr/>
          <p:nvPr userDrawn="1"/>
        </p:nvSpPr>
        <p:spPr>
          <a:xfrm>
            <a:off x="1729595" y="215665"/>
            <a:ext cx="5684807" cy="6625087"/>
          </a:xfrm>
          <a:prstGeom prst="actionButtonBlank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1933744"/>
            <a:ext cx="9144000" cy="1152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1998" y="4219967"/>
            <a:ext cx="7200000" cy="864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单击此处编辑作者单位</a:t>
            </a:r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-1"/>
            <a:ext cx="9144000" cy="9144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3333CC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n-US" altLang="zh-CN" sz="3200" dirty="0" err="1" smtClean="0">
                <a:latin typeface="sunist" pitchFamily="2" charset="0"/>
              </a:rPr>
              <a:t>sunist</a:t>
            </a:r>
            <a:endParaRPr lang="en-US" sz="3200" dirty="0">
              <a:latin typeface="sunist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23" y="66723"/>
            <a:ext cx="2484406" cy="78095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8064000" y="6480752"/>
            <a:ext cx="1080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fld id="{F7E2E357-000E-4A5C-BD42-F0E7AEE79148}" type="slidenum">
              <a:rPr lang="zh-CN" altLang="en-US" sz="1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</a:pPr>
              <a:t>‹#›</a:t>
            </a:fld>
            <a:r>
              <a:rPr lang="en-US" altLang="zh-CN" sz="1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zh-CN" altLang="en-US" sz="1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sz="quarter" idx="10" hasCustomPrompt="1"/>
          </p:nvPr>
        </p:nvSpPr>
        <p:spPr>
          <a:xfrm>
            <a:off x="0" y="984463"/>
            <a:ext cx="9144000" cy="5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 smtClean="0"/>
              <a:t>单击此处编辑会议标题</a:t>
            </a:r>
          </a:p>
        </p:txBody>
      </p:sp>
      <p:sp>
        <p:nvSpPr>
          <p:cNvPr id="17" name="内容占位符 16"/>
          <p:cNvSpPr>
            <a:spLocks noGrp="1"/>
          </p:cNvSpPr>
          <p:nvPr>
            <p:ph sz="quarter" idx="11" hasCustomPrompt="1"/>
          </p:nvPr>
        </p:nvSpPr>
        <p:spPr>
          <a:xfrm>
            <a:off x="431998" y="5356362"/>
            <a:ext cx="8280000" cy="108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rgbClr val="3333CC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单击此处编辑资助信息</a:t>
            </a:r>
          </a:p>
        </p:txBody>
      </p:sp>
      <p:sp>
        <p:nvSpPr>
          <p:cNvPr id="19" name="内容占位符 18"/>
          <p:cNvSpPr>
            <a:spLocks noGrp="1"/>
          </p:cNvSpPr>
          <p:nvPr>
            <p:ph sz="quarter" idx="12" hasCustomPrompt="1"/>
          </p:nvPr>
        </p:nvSpPr>
        <p:spPr>
          <a:xfrm>
            <a:off x="971998" y="3495025"/>
            <a:ext cx="7200000" cy="57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 smtClean="0"/>
              <a:t>单击此处编辑作者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99877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604867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2B4735-740C-46D3-BF38-3F09839955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11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>
            <a:lvl1pPr>
              <a:defRPr b="1"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</p:spPr>
        <p:txBody>
          <a:bodyPr/>
          <a:lstStyle>
            <a:lvl1pPr marL="0" indent="0" algn="ctr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33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0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745" y="1106817"/>
            <a:ext cx="8820510" cy="51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940281"/>
            <a:ext cx="9144000" cy="0"/>
          </a:xfrm>
          <a:prstGeom prst="line">
            <a:avLst/>
          </a:prstGeom>
          <a:ln w="5715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1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6" r:id="rId3"/>
    <p:sldLayoutId id="2147483678" r:id="rId4"/>
    <p:sldLayoutId id="2147483679" r:id="rId5"/>
    <p:sldLayoutId id="2147483680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3333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33CC"/>
        </a:buClr>
        <a:buFont typeface="Calibri" panose="020F0502020204030204" pitchFamily="34" charset="0"/>
        <a:buChar char="–"/>
        <a:defRPr sz="2400" kern="1200">
          <a:solidFill>
            <a:srgbClr val="3333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000" kern="1200">
          <a:solidFill>
            <a:srgbClr val="FF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999"/>
        </a:buClr>
        <a:buFont typeface="Calibri" panose="020F0502020204030204" pitchFamily="34" charset="0"/>
        <a:buChar char="–"/>
        <a:defRPr sz="1800" kern="1200">
          <a:solidFill>
            <a:srgbClr val="009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5.wmf"/><Relationship Id="rId3" Type="http://schemas.openxmlformats.org/officeDocument/2006/relationships/image" Target="../media/image210.png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4.wmf"/><Relationship Id="rId5" Type="http://schemas.openxmlformats.org/officeDocument/2006/relationships/image" Target="../media/image59.jpeg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8.jpeg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Recent Progress in the SUNIST Spherical Tokamak</a:t>
            </a:r>
            <a:endParaRPr lang="zh-CN" altLang="en-US" sz="2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44243" y="4383572"/>
            <a:ext cx="8055510" cy="864000"/>
          </a:xfrm>
        </p:spPr>
        <p:txBody>
          <a:bodyPr anchor="t">
            <a:normAutofit/>
          </a:bodyPr>
          <a:lstStyle/>
          <a:p>
            <a:r>
              <a:rPr lang="en-US" altLang="zh-CN" baseline="30000" dirty="0"/>
              <a:t>1</a:t>
            </a:r>
            <a:r>
              <a:rPr lang="en-US" altLang="zh-CN" dirty="0"/>
              <a:t>Department of Engineering Physics, Tsinghua University, Beijing, China</a:t>
            </a:r>
            <a:endParaRPr lang="zh-CN" altLang="zh-CN" dirty="0"/>
          </a:p>
          <a:p>
            <a:r>
              <a:rPr lang="en-US" altLang="zh-CN" baseline="30000" dirty="0"/>
              <a:t>2</a:t>
            </a:r>
            <a:r>
              <a:rPr lang="en-US" altLang="zh-CN" dirty="0"/>
              <a:t>Institute of Physics, Chinese Academy of Sciences, Beijing, China</a:t>
            </a:r>
            <a:endParaRPr lang="zh-CN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0" y="1036219"/>
            <a:ext cx="9144000" cy="540000"/>
          </a:xfrm>
        </p:spPr>
        <p:txBody>
          <a:bodyPr>
            <a:normAutofit/>
          </a:bodyPr>
          <a:lstStyle/>
          <a:p>
            <a:pPr>
              <a:lnSpc>
                <a:spcPts val="1200"/>
              </a:lnSpc>
            </a:pPr>
            <a:r>
              <a:rPr lang="en-US" altLang="zh-CN" dirty="0"/>
              <a:t>18th International Spherical Torus </a:t>
            </a:r>
            <a:r>
              <a:rPr lang="en-US" altLang="zh-CN" dirty="0" smtClean="0"/>
              <a:t>Workshop, Nov. 3-6, 2015</a:t>
            </a:r>
          </a:p>
          <a:p>
            <a:pPr>
              <a:lnSpc>
                <a:spcPts val="1200"/>
              </a:lnSpc>
            </a:pPr>
            <a:r>
              <a:rPr lang="en-US" altLang="zh-CN" dirty="0" smtClean="0"/>
              <a:t>Princeton University</a:t>
            </a:r>
            <a:r>
              <a:rPr lang="pl-PL" altLang="zh-CN" dirty="0" smtClean="0"/>
              <a:t>, </a:t>
            </a:r>
            <a:r>
              <a:rPr lang="en-US" altLang="zh-CN" dirty="0" smtClean="0"/>
              <a:t>USA</a:t>
            </a:r>
            <a:endParaRPr lang="en-US" altLang="zh-CN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/>
            <a:r>
              <a:rPr lang="en-US" altLang="zh-CN" dirty="0"/>
              <a:t>This work was supported by NSFC, under Grant Nos. 11261140327, 11325524, and 11475102, MOST of China, under Contract Nos. 2013GB112001and 2013GB107001, Tsinghua University Initiative Scientific Research Program and 221 Program</a:t>
            </a:r>
            <a:r>
              <a:rPr lang="en-US" altLang="zh-CN" dirty="0" smtClean="0"/>
              <a:t>.</a:t>
            </a:r>
          </a:p>
          <a:p>
            <a:pPr algn="l"/>
            <a:r>
              <a:rPr lang="en-US" altLang="zh-CN" dirty="0" smtClean="0"/>
              <a:t>* </a:t>
            </a:r>
            <a:r>
              <a:rPr lang="en-US" altLang="zh-CN" dirty="0"/>
              <a:t>Email: </a:t>
            </a:r>
            <a:r>
              <a:rPr lang="en-US" altLang="zh-CN" dirty="0" smtClean="0"/>
              <a:t>tanyi@sunist.org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971998" y="2863828"/>
            <a:ext cx="7200000" cy="1570891"/>
          </a:xfrm>
        </p:spPr>
        <p:txBody>
          <a:bodyPr>
            <a:normAutofit/>
          </a:bodyPr>
          <a:lstStyle/>
          <a:p>
            <a:r>
              <a:rPr lang="en-US" altLang="zh-CN" dirty="0"/>
              <a:t>Y. Tan</a:t>
            </a:r>
            <a:r>
              <a:rPr lang="en-US" altLang="zh-CN" baseline="30000" dirty="0"/>
              <a:t>1</a:t>
            </a:r>
            <a:r>
              <a:rPr lang="en-US" altLang="zh-CN" dirty="0"/>
              <a:t>, Z. Gao</a:t>
            </a:r>
            <a:r>
              <a:rPr lang="en-US" altLang="zh-CN" baseline="30000" dirty="0"/>
              <a:t>1</a:t>
            </a:r>
            <a:r>
              <a:rPr lang="en-US" altLang="zh-CN" dirty="0"/>
              <a:t>, W. H. Wang</a:t>
            </a:r>
            <a:r>
              <a:rPr lang="en-US" altLang="zh-CN" baseline="30000" dirty="0"/>
              <a:t>1</a:t>
            </a:r>
            <a:r>
              <a:rPr lang="en-US" altLang="zh-CN" dirty="0"/>
              <a:t>, A. H. Zhao</a:t>
            </a:r>
            <a:r>
              <a:rPr lang="en-US" altLang="zh-CN" baseline="30000" dirty="0"/>
              <a:t>1</a:t>
            </a:r>
            <a:r>
              <a:rPr lang="en-US" altLang="zh-CN" dirty="0"/>
              <a:t>, H. Q. Xie</a:t>
            </a:r>
            <a:r>
              <a:rPr lang="en-US" altLang="zh-CN" baseline="30000" dirty="0"/>
              <a:t>1</a:t>
            </a:r>
            <a:r>
              <a:rPr lang="en-US" altLang="zh-CN" dirty="0"/>
              <a:t>, Y. Q. Liu</a:t>
            </a:r>
            <a:r>
              <a:rPr lang="en-US" altLang="zh-CN" baseline="30000" dirty="0"/>
              <a:t>1</a:t>
            </a:r>
            <a:r>
              <a:rPr lang="en-US" altLang="zh-CN" dirty="0"/>
              <a:t>, Y. Z. Jiang</a:t>
            </a:r>
            <a:r>
              <a:rPr lang="en-US" altLang="zh-CN" baseline="30000" dirty="0"/>
              <a:t>1</a:t>
            </a:r>
            <a:r>
              <a:rPr lang="en-US" altLang="zh-CN" dirty="0"/>
              <a:t>, S. Chai</a:t>
            </a:r>
            <a:r>
              <a:rPr lang="en-US" altLang="zh-CN" baseline="30000" dirty="0"/>
              <a:t>1</a:t>
            </a:r>
            <a:r>
              <a:rPr lang="en-US" altLang="zh-CN" dirty="0"/>
              <a:t>, R. Ke</a:t>
            </a:r>
            <a:r>
              <a:rPr lang="en-US" altLang="zh-CN" baseline="30000" dirty="0"/>
              <a:t>1</a:t>
            </a:r>
            <a:r>
              <a:rPr lang="en-US" altLang="zh-CN" dirty="0"/>
              <a:t>, H. Zhong</a:t>
            </a:r>
            <a:r>
              <a:rPr lang="en-US" altLang="zh-CN" baseline="30000" dirty="0"/>
              <a:t>1</a:t>
            </a:r>
            <a:r>
              <a:rPr lang="en-US" altLang="zh-CN" dirty="0"/>
              <a:t>, W. B. Liu</a:t>
            </a:r>
            <a:r>
              <a:rPr lang="en-US" altLang="zh-CN" baseline="30000" dirty="0"/>
              <a:t>1</a:t>
            </a:r>
            <a:r>
              <a:rPr lang="en-US" altLang="zh-CN" dirty="0"/>
              <a:t>, S. Z. Wang</a:t>
            </a:r>
            <a:r>
              <a:rPr lang="en-US" altLang="zh-CN" baseline="30000" dirty="0"/>
              <a:t>1</a:t>
            </a:r>
            <a:r>
              <a:rPr lang="en-US" altLang="zh-CN" dirty="0"/>
              <a:t>, G. Li</a:t>
            </a:r>
            <a:r>
              <a:rPr lang="en-US" altLang="zh-CN" baseline="30000" dirty="0"/>
              <a:t>1</a:t>
            </a:r>
            <a:r>
              <a:rPr lang="en-US" altLang="zh-CN" dirty="0"/>
              <a:t>, Y. Li</a:t>
            </a:r>
            <a:r>
              <a:rPr lang="en-US" altLang="zh-CN" baseline="30000" dirty="0"/>
              <a:t>1</a:t>
            </a:r>
            <a:r>
              <a:rPr lang="en-US" altLang="zh-CN" dirty="0"/>
              <a:t>, Z. Y. Liu</a:t>
            </a:r>
            <a:r>
              <a:rPr lang="en-US" altLang="zh-CN" baseline="30000" dirty="0"/>
              <a:t>1</a:t>
            </a:r>
            <a:r>
              <a:rPr lang="en-US" altLang="zh-CN" dirty="0"/>
              <a:t>, X. Y. Guo</a:t>
            </a:r>
            <a:r>
              <a:rPr lang="en-US" altLang="zh-CN" baseline="30000" dirty="0"/>
              <a:t>1</a:t>
            </a:r>
            <a:r>
              <a:rPr lang="en-US" altLang="zh-CN" dirty="0"/>
              <a:t>, Y. H. Luo</a:t>
            </a:r>
            <a:r>
              <a:rPr lang="en-US" altLang="zh-CN" baseline="30000" dirty="0"/>
              <a:t>1</a:t>
            </a:r>
            <a:r>
              <a:rPr lang="en-US" altLang="zh-CN" dirty="0"/>
              <a:t>, C. H. Feng</a:t>
            </a:r>
            <a:r>
              <a:rPr lang="en-US" altLang="zh-CN" baseline="30000" dirty="0"/>
              <a:t>2</a:t>
            </a:r>
            <a:r>
              <a:rPr lang="en-US" altLang="zh-CN" dirty="0"/>
              <a:t>, L. Wang</a:t>
            </a:r>
            <a:r>
              <a:rPr lang="en-US" altLang="zh-CN" baseline="30000" dirty="0"/>
              <a:t>2</a:t>
            </a:r>
            <a:r>
              <a:rPr lang="en-US" altLang="zh-CN" dirty="0"/>
              <a:t>, X. Z. Yang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8340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2"/>
    </mc:Choice>
    <mc:Fallback xmlns="">
      <p:transition spd="slow" advTm="1719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(4): motivation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Generally, eddy currents always </a:t>
            </a:r>
            <a:r>
              <a:rPr lang="en-US" altLang="zh-CN" sz="2000" b="1" dirty="0">
                <a:solidFill>
                  <a:schemeClr val="accent2"/>
                </a:solidFill>
              </a:rPr>
              <a:t>tended to cancel</a:t>
            </a:r>
            <a:r>
              <a:rPr lang="en-US" altLang="zh-CN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/>
              <a:t>the effects of primary currents. </a:t>
            </a:r>
          </a:p>
          <a:p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en-US" altLang="zh-CN" sz="2000" dirty="0"/>
              <a:t> They 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should rather delay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induced signals than lead.</a:t>
            </a:r>
          </a:p>
          <a:p>
            <a:r>
              <a:rPr lang="en-US" altLang="zh-CN" sz="2000" dirty="0">
                <a:sym typeface="Wingdings" panose="05000000000000000000" pitchFamily="2" charset="2"/>
              </a:rPr>
              <a:t> Eddy current may </a:t>
            </a:r>
            <a:r>
              <a:rPr lang="en-US" altLang="zh-CN" sz="2000" dirty="0" smtClean="0">
                <a:sym typeface="Wingdings" panose="05000000000000000000" pitchFamily="2" charset="2"/>
              </a:rPr>
              <a:t>have </a:t>
            </a:r>
            <a:r>
              <a:rPr lang="en-US" altLang="zh-CN" sz="2000" dirty="0">
                <a:sym typeface="Wingdings" panose="05000000000000000000" pitchFamily="2" charset="2"/>
              </a:rPr>
              <a:t>a different pattern</a:t>
            </a:r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979711" y="4149080"/>
            <a:ext cx="5184576" cy="165618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Need to seriously study the eddy current in the vacuum vessel of SUNIST!</a:t>
            </a:r>
            <a:endParaRPr lang="zh-CN" altLang="en-US" sz="3200" b="1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(5): simulation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Method: 3D finite element</a:t>
            </a:r>
          </a:p>
          <a:p>
            <a:r>
              <a:rPr lang="en-US" altLang="zh-CN" sz="2000" dirty="0"/>
              <a:t>Modeling: 7 mm thick stainless steel, D = 200 mm windows included, top/bottom flanges, the insulated slit</a:t>
            </a:r>
          </a:p>
          <a:p>
            <a:r>
              <a:rPr lang="en-US" altLang="zh-CN" sz="2000" dirty="0"/>
              <a:t>Excitation: PF coils with 1000 A / 100 or 1000 Hz sinusoidal current</a:t>
            </a:r>
          </a:p>
          <a:p>
            <a:endParaRPr lang="en-US" altLang="zh-CN" sz="2000" dirty="0"/>
          </a:p>
        </p:txBody>
      </p:sp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08990"/>
            <a:ext cx="3300571" cy="31122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513199" y="6128821"/>
            <a:ext cx="4477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The mesh of </a:t>
            </a: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the vacuum </a:t>
            </a:r>
            <a:r>
              <a:rPr lang="en-US" altLang="zh-CN" dirty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vessel in the model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(6): </a:t>
            </a:r>
            <a:r>
              <a:rPr lang="en-US" altLang="zh-CN" dirty="0"/>
              <a:t>simulation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Direction and distribution of the eddy current</a:t>
            </a:r>
          </a:p>
          <a:p>
            <a:endParaRPr lang="en-US" altLang="zh-CN" sz="2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1777135" y="2736083"/>
            <a:ext cx="4964639" cy="3387241"/>
            <a:chOff x="616520" y="2583910"/>
            <a:chExt cx="4964639" cy="3387241"/>
          </a:xfrm>
        </p:grpSpPr>
        <p:pic>
          <p:nvPicPr>
            <p:cNvPr id="10" name="图片 9" descr="Macintosh HD:Users:dianojiang:Documents:HTPD:ansys_matlab:bxg_point_out0.eps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8" r="312" b="10133"/>
            <a:stretch/>
          </p:blipFill>
          <p:spPr bwMode="auto">
            <a:xfrm>
              <a:off x="616520" y="2583910"/>
              <a:ext cx="4964639" cy="33872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11" name="任意多边形 10"/>
            <p:cNvSpPr/>
            <p:nvPr/>
          </p:nvSpPr>
          <p:spPr>
            <a:xfrm>
              <a:off x="2345331" y="3601759"/>
              <a:ext cx="635194" cy="802717"/>
            </a:xfrm>
            <a:custGeom>
              <a:avLst/>
              <a:gdLst>
                <a:gd name="connsiteX0" fmla="*/ 635194 w 635194"/>
                <a:gd name="connsiteY0" fmla="*/ 0 h 802717"/>
                <a:gd name="connsiteX1" fmla="*/ 307127 w 635194"/>
                <a:gd name="connsiteY1" fmla="*/ 593313 h 802717"/>
                <a:gd name="connsiteX2" fmla="*/ 0 w 635194"/>
                <a:gd name="connsiteY2" fmla="*/ 802717 h 80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194" h="802717">
                  <a:moveTo>
                    <a:pt x="635194" y="0"/>
                  </a:moveTo>
                  <a:cubicBezTo>
                    <a:pt x="524093" y="229763"/>
                    <a:pt x="412993" y="459527"/>
                    <a:pt x="307127" y="593313"/>
                  </a:cubicBezTo>
                  <a:cubicBezTo>
                    <a:pt x="201261" y="727099"/>
                    <a:pt x="100630" y="764908"/>
                    <a:pt x="0" y="802717"/>
                  </a:cubicBez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40161" y="3120128"/>
              <a:ext cx="505170" cy="1130785"/>
            </a:xfrm>
            <a:custGeom>
              <a:avLst/>
              <a:gdLst>
                <a:gd name="connsiteX0" fmla="*/ 344627 w 505170"/>
                <a:gd name="connsiteY0" fmla="*/ 1130785 h 1130785"/>
                <a:gd name="connsiteX1" fmla="*/ 2599 w 505170"/>
                <a:gd name="connsiteY1" fmla="*/ 537472 h 1130785"/>
                <a:gd name="connsiteX2" fmla="*/ 505170 w 505170"/>
                <a:gd name="connsiteY2" fmla="*/ 0 h 113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170" h="1130785">
                  <a:moveTo>
                    <a:pt x="344627" y="1130785"/>
                  </a:moveTo>
                  <a:cubicBezTo>
                    <a:pt x="160234" y="928360"/>
                    <a:pt x="-24158" y="725936"/>
                    <a:pt x="2599" y="537472"/>
                  </a:cubicBezTo>
                  <a:cubicBezTo>
                    <a:pt x="29356" y="349008"/>
                    <a:pt x="267263" y="174504"/>
                    <a:pt x="505170" y="0"/>
                  </a:cubicBez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2498895" y="2916526"/>
              <a:ext cx="865967" cy="231523"/>
            </a:xfrm>
            <a:custGeom>
              <a:avLst/>
              <a:gdLst>
                <a:gd name="connsiteX0" fmla="*/ 0 w 865967"/>
                <a:gd name="connsiteY0" fmla="*/ 133801 h 231523"/>
                <a:gd name="connsiteX1" fmla="*/ 698015 w 865967"/>
                <a:gd name="connsiteY1" fmla="*/ 1178 h 231523"/>
                <a:gd name="connsiteX2" fmla="*/ 865539 w 865967"/>
                <a:gd name="connsiteY2" fmla="*/ 77959 h 231523"/>
                <a:gd name="connsiteX3" fmla="*/ 746876 w 865967"/>
                <a:gd name="connsiteY3" fmla="*/ 231523 h 23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967" h="231523">
                  <a:moveTo>
                    <a:pt x="0" y="133801"/>
                  </a:moveTo>
                  <a:cubicBezTo>
                    <a:pt x="276879" y="72143"/>
                    <a:pt x="553759" y="10485"/>
                    <a:pt x="698015" y="1178"/>
                  </a:cubicBezTo>
                  <a:cubicBezTo>
                    <a:pt x="842271" y="-8129"/>
                    <a:pt x="857396" y="39568"/>
                    <a:pt x="865539" y="77959"/>
                  </a:cubicBezTo>
                  <a:cubicBezTo>
                    <a:pt x="873683" y="116350"/>
                    <a:pt x="763163" y="200112"/>
                    <a:pt x="746876" y="231523"/>
                  </a:cubicBez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2912874" y="3203890"/>
              <a:ext cx="270076" cy="314107"/>
            </a:xfrm>
            <a:custGeom>
              <a:avLst/>
              <a:gdLst>
                <a:gd name="connsiteX0" fmla="*/ 270076 w 270076"/>
                <a:gd name="connsiteY0" fmla="*/ 0 h 314107"/>
                <a:gd name="connsiteX1" fmla="*/ 11810 w 270076"/>
                <a:gd name="connsiteY1" fmla="*/ 111683 h 314107"/>
                <a:gd name="connsiteX2" fmla="*/ 67651 w 270076"/>
                <a:gd name="connsiteY2" fmla="*/ 314107 h 31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76" h="314107">
                  <a:moveTo>
                    <a:pt x="270076" y="0"/>
                  </a:moveTo>
                  <a:cubicBezTo>
                    <a:pt x="157811" y="29666"/>
                    <a:pt x="45547" y="59332"/>
                    <a:pt x="11810" y="111683"/>
                  </a:cubicBezTo>
                  <a:cubicBezTo>
                    <a:pt x="-21927" y="164034"/>
                    <a:pt x="22862" y="239070"/>
                    <a:pt x="67651" y="314107"/>
                  </a:cubicBez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1032931" y="1739855"/>
            <a:ext cx="4946029" cy="827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The opposite direction of the eddy current at the top/bottom is responsible to the leading phases.</a:t>
            </a:r>
            <a:endParaRPr lang="zh-CN" altLang="en-US" dirty="0" smtClean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 flipV="1">
            <a:off x="3289303" y="2622825"/>
            <a:ext cx="784186" cy="789741"/>
          </a:xfrm>
          <a:custGeom>
            <a:avLst/>
            <a:gdLst>
              <a:gd name="connsiteX0" fmla="*/ 0 w 732916"/>
              <a:gd name="connsiteY0" fmla="*/ 1186626 h 1186626"/>
              <a:gd name="connsiteX1" fmla="*/ 732916 w 732916"/>
              <a:gd name="connsiteY1" fmla="*/ 0 h 11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2916" h="1186626">
                <a:moveTo>
                  <a:pt x="0" y="1186626"/>
                </a:moveTo>
                <a:lnTo>
                  <a:pt x="732916" y="0"/>
                </a:ln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251999" y="6103095"/>
            <a:ext cx="4183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Segoe UI Light" panose="020B0502040204020203" pitchFamily="34" charset="0"/>
                <a:ea typeface="微软雅黑" pitchFamily="34" charset="-122"/>
              </a:rPr>
              <a:t>The path of eddy current in a </a:t>
            </a:r>
            <a:r>
              <a:rPr lang="en-US" altLang="zh-CN" dirty="0" smtClean="0">
                <a:latin typeface="Segoe UI Light" panose="020B0502040204020203" pitchFamily="34" charset="0"/>
                <a:ea typeface="微软雅黑" pitchFamily="34" charset="-122"/>
              </a:rPr>
              <a:t>hemisphere</a:t>
            </a:r>
            <a:endParaRPr lang="zh-CN" altLang="en-US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4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(7): </a:t>
            </a:r>
            <a:r>
              <a:rPr lang="en-US" altLang="zh-CN" dirty="0"/>
              <a:t>simulation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Current distribution in virtual toroidal eddy current loops</a:t>
            </a:r>
          </a:p>
          <a:p>
            <a:endParaRPr lang="en-US" altLang="zh-CN" sz="2000" dirty="0"/>
          </a:p>
        </p:txBody>
      </p:sp>
      <p:sp>
        <p:nvSpPr>
          <p:cNvPr id="17" name="矩形 16"/>
          <p:cNvSpPr/>
          <p:nvPr/>
        </p:nvSpPr>
        <p:spPr>
          <a:xfrm>
            <a:off x="1499426" y="6077664"/>
            <a:ext cx="465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Segoe UI Light" panose="020B0502040204020203" pitchFamily="34" charset="0"/>
                <a:ea typeface="微软雅黑" pitchFamily="34" charset="-122"/>
              </a:rPr>
              <a:t>Eddy current distribution along toroidal planes</a:t>
            </a:r>
            <a:endParaRPr lang="zh-CN" altLang="en-US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pic>
        <p:nvPicPr>
          <p:cNvPr id="18" name="图片 17" descr="Macintosh HD:Users:dianojiang:Documents:HTPD:ansys_matlab:bxg_jt_allinout_vessel.ep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22236" r="6864" b="22220"/>
          <a:stretch/>
        </p:blipFill>
        <p:spPr bwMode="auto">
          <a:xfrm>
            <a:off x="833995" y="1741727"/>
            <a:ext cx="5610213" cy="4526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9" name="图片 18" descr="C:\Users\zah\Documents\Tencent Files\390478531\FileRecv\fig7.ep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r="6690" b="3873"/>
          <a:stretch/>
        </p:blipFill>
        <p:spPr bwMode="auto">
          <a:xfrm>
            <a:off x="6516216" y="1988840"/>
            <a:ext cx="2103473" cy="411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cxnSp>
        <p:nvCxnSpPr>
          <p:cNvPr id="7" name="直接箭头连接符 6"/>
          <p:cNvCxnSpPr/>
          <p:nvPr/>
        </p:nvCxnSpPr>
        <p:spPr>
          <a:xfrm>
            <a:off x="6933396" y="3933056"/>
            <a:ext cx="1959084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6933396" y="2888940"/>
            <a:ext cx="1828270" cy="104411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6937732" y="1844824"/>
            <a:ext cx="0" cy="208823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弧形 23"/>
          <p:cNvSpPr/>
          <p:nvPr/>
        </p:nvSpPr>
        <p:spPr>
          <a:xfrm>
            <a:off x="6012159" y="3312776"/>
            <a:ext cx="1440159" cy="1304182"/>
          </a:xfrm>
          <a:prstGeom prst="arc">
            <a:avLst>
              <a:gd name="adj1" fmla="val 20146386"/>
              <a:gd name="adj2" fmla="val 21429111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395101" y="3563724"/>
            <a:ext cx="31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zh-CN" dirty="0" smtClean="0">
                <a:latin typeface="Segoe UI Light" panose="020B0502040204020203" pitchFamily="34" charset="0"/>
                <a:ea typeface="微软雅黑" pitchFamily="34" charset="-122"/>
              </a:rPr>
              <a:t>θ</a:t>
            </a:r>
            <a:endParaRPr lang="zh-CN" altLang="en-US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626084" y="3751870"/>
            <a:ext cx="468051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172033" y="3090339"/>
            <a:ext cx="1467068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Co-excitation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9636" y="3549422"/>
            <a:ext cx="1117633" cy="6463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Cntr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.-excitation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31" name="直接箭头连接符 30"/>
          <p:cNvCxnSpPr>
            <a:stCxn id="29" idx="3"/>
          </p:cNvCxnSpPr>
          <p:nvPr/>
        </p:nvCxnSpPr>
        <p:spPr>
          <a:xfrm flipV="1">
            <a:off x="1137269" y="3872587"/>
            <a:ext cx="626419" cy="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6922492" y="876570"/>
            <a:ext cx="1797901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Not cancel but </a:t>
            </a:r>
            <a:r>
              <a:rPr lang="en-US" altLang="zh-CN" b="1" u="sng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enhance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 the excitation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5724128" y="1377249"/>
            <a:ext cx="1198364" cy="1366534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endeley Deskto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24335" r="31101" b="23113"/>
          <a:stretch/>
        </p:blipFill>
        <p:spPr>
          <a:xfrm>
            <a:off x="5686565" y="2635770"/>
            <a:ext cx="2808312" cy="309634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(8): the measurement method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61745" y="1101413"/>
            <a:ext cx="5600320" cy="5184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Limitations of the </a:t>
            </a:r>
            <a:r>
              <a:rPr lang="en-US" altLang="zh-CN" sz="2000" dirty="0" smtClean="0"/>
              <a:t>simulation:</a:t>
            </a:r>
          </a:p>
          <a:p>
            <a:pPr lvl="1"/>
            <a:r>
              <a:rPr lang="en-US" altLang="zh-CN" sz="1800" dirty="0" smtClean="0"/>
              <a:t>Not </a:t>
            </a:r>
            <a:r>
              <a:rPr lang="en-US" altLang="zh-CN" sz="1800" dirty="0"/>
              <a:t>real</a:t>
            </a:r>
          </a:p>
          <a:p>
            <a:pPr lvl="1"/>
            <a:r>
              <a:rPr lang="en-US" altLang="zh-CN" sz="1800" dirty="0"/>
              <a:t>Temporal evolution far from reality</a:t>
            </a:r>
            <a:endParaRPr lang="en-US" altLang="zh-CN" dirty="0"/>
          </a:p>
          <a:p>
            <a:r>
              <a:rPr lang="en-US" altLang="zh-CN" sz="2000" dirty="0"/>
              <a:t>Methods to measure eddy current in the wall</a:t>
            </a:r>
          </a:p>
          <a:p>
            <a:pPr lvl="1"/>
            <a:r>
              <a:rPr lang="en-US" altLang="zh-CN" sz="1800" dirty="0"/>
              <a:t>Direct method: </a:t>
            </a:r>
            <a:r>
              <a:rPr lang="en-US" altLang="zh-CN" sz="1800" dirty="0" err="1"/>
              <a:t>Rogowski</a:t>
            </a:r>
            <a:r>
              <a:rPr lang="en-US" altLang="zh-CN" sz="1800" dirty="0"/>
              <a:t> coils (in the air)</a:t>
            </a:r>
          </a:p>
          <a:p>
            <a:pPr lvl="1"/>
            <a:r>
              <a:rPr lang="en-US" altLang="zh-CN" sz="1800" dirty="0"/>
              <a:t>Indirect method: magnetic probes array</a:t>
            </a:r>
          </a:p>
          <a:p>
            <a:pPr lvl="1"/>
            <a:r>
              <a:rPr lang="en-US" altLang="zh-CN" sz="1800" dirty="0"/>
              <a:t>Place a pair of </a:t>
            </a:r>
            <a:r>
              <a:rPr lang="en-US" altLang="zh-CN" sz="1800" dirty="0" err="1"/>
              <a:t>orth</a:t>
            </a:r>
            <a:r>
              <a:rPr lang="en-US" altLang="zh-CN" sz="1800" dirty="0"/>
              <a:t> probes as close to the surface as possible</a:t>
            </a: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  <a:p>
            <a:endParaRPr lang="en-US" altLang="zh-CN" sz="2000" dirty="0"/>
          </a:p>
        </p:txBody>
      </p:sp>
      <p:sp>
        <p:nvSpPr>
          <p:cNvPr id="5" name="矩形 4"/>
          <p:cNvSpPr/>
          <p:nvPr/>
        </p:nvSpPr>
        <p:spPr>
          <a:xfrm>
            <a:off x="5557793" y="5663071"/>
            <a:ext cx="3081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Eddy current measurement in ETE</a:t>
            </a:r>
          </a:p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zh-CN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</a:t>
            </a:r>
            <a:r>
              <a:rPr lang="zh-CN" alt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.O. Ludwig </a:t>
            </a:r>
            <a:r>
              <a:rPr lang="en-US" altLang="zh-CN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NF 2006)</a:t>
            </a:r>
            <a:endParaRPr lang="zh-CN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7890431" y="2708975"/>
            <a:ext cx="1208892" cy="769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Flexible </a:t>
            </a:r>
            <a:r>
              <a:rPr lang="en-US" altLang="zh-CN" sz="1600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Rogowski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 Coils</a:t>
            </a:r>
            <a:endParaRPr lang="en-US" altLang="zh-CN" sz="16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7198733" y="3036289"/>
            <a:ext cx="864095" cy="10307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/>
          <p:cNvSpPr/>
          <p:nvPr/>
        </p:nvSpPr>
        <p:spPr>
          <a:xfrm>
            <a:off x="437949" y="4562978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3857657" y="3736263"/>
            <a:ext cx="773152" cy="840058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494221" y="4673072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3913929" y="3836731"/>
            <a:ext cx="773152" cy="840058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>
            <a:stCxn id="19" idx="0"/>
            <a:endCxn id="17" idx="0"/>
          </p:cNvCxnSpPr>
          <p:nvPr/>
        </p:nvCxnSpPr>
        <p:spPr>
          <a:xfrm flipH="1" flipV="1">
            <a:off x="3857657" y="4576321"/>
            <a:ext cx="56272" cy="1004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任意多边形 25"/>
          <p:cNvSpPr/>
          <p:nvPr/>
        </p:nvSpPr>
        <p:spPr>
          <a:xfrm>
            <a:off x="437949" y="4509413"/>
            <a:ext cx="776352" cy="826715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1214301" y="3736263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>
            <a:stCxn id="18" idx="0"/>
            <a:endCxn id="26" idx="0"/>
          </p:cNvCxnSpPr>
          <p:nvPr/>
        </p:nvCxnSpPr>
        <p:spPr>
          <a:xfrm flipH="1" flipV="1">
            <a:off x="437949" y="5336128"/>
            <a:ext cx="56272" cy="110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19" idx="2"/>
            <a:endCxn id="27" idx="2"/>
          </p:cNvCxnSpPr>
          <p:nvPr/>
        </p:nvCxnSpPr>
        <p:spPr>
          <a:xfrm flipH="1" flipV="1">
            <a:off x="4634009" y="3736263"/>
            <a:ext cx="53072" cy="1004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任意多边形 34"/>
          <p:cNvSpPr/>
          <p:nvPr/>
        </p:nvSpPr>
        <p:spPr>
          <a:xfrm>
            <a:off x="1703922" y="4826126"/>
            <a:ext cx="460917" cy="96644"/>
          </a:xfrm>
          <a:custGeom>
            <a:avLst/>
            <a:gdLst>
              <a:gd name="connsiteX0" fmla="*/ 0 w 460917"/>
              <a:gd name="connsiteY0" fmla="*/ 96644 h 96644"/>
              <a:gd name="connsiteX1" fmla="*/ 260195 w 460917"/>
              <a:gd name="connsiteY1" fmla="*/ 29737 h 96644"/>
              <a:gd name="connsiteX2" fmla="*/ 460917 w 460917"/>
              <a:gd name="connsiteY2" fmla="*/ 0 h 9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917" h="96644">
                <a:moveTo>
                  <a:pt x="0" y="96644"/>
                </a:moveTo>
                <a:cubicBezTo>
                  <a:pt x="91688" y="71244"/>
                  <a:pt x="183376" y="45844"/>
                  <a:pt x="260195" y="29737"/>
                </a:cubicBezTo>
                <a:cubicBezTo>
                  <a:pt x="337015" y="13630"/>
                  <a:pt x="398966" y="6815"/>
                  <a:pt x="460917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立方体 35"/>
          <p:cNvSpPr/>
          <p:nvPr/>
        </p:nvSpPr>
        <p:spPr>
          <a:xfrm rot="20657984">
            <a:off x="1558865" y="4431235"/>
            <a:ext cx="599274" cy="209921"/>
          </a:xfrm>
          <a:prstGeom prst="cube">
            <a:avLst>
              <a:gd name="adj" fmla="val 4367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立方体 36"/>
          <p:cNvSpPr/>
          <p:nvPr/>
        </p:nvSpPr>
        <p:spPr>
          <a:xfrm rot="20657984">
            <a:off x="2140607" y="4247791"/>
            <a:ext cx="463639" cy="358636"/>
          </a:xfrm>
          <a:prstGeom prst="cube">
            <a:avLst>
              <a:gd name="adj" fmla="val 676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/>
          <p:nvPr/>
        </p:nvCxnSpPr>
        <p:spPr>
          <a:xfrm flipH="1">
            <a:off x="2839034" y="5739839"/>
            <a:ext cx="115212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3009387" y="4853466"/>
            <a:ext cx="981775" cy="8863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 flipV="1">
            <a:off x="3009386" y="5473563"/>
            <a:ext cx="981775" cy="266276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3009386" y="4853466"/>
            <a:ext cx="0" cy="620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009386" y="5473563"/>
            <a:ext cx="117680" cy="266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任意多边形 52"/>
          <p:cNvSpPr/>
          <p:nvPr/>
        </p:nvSpPr>
        <p:spPr>
          <a:xfrm>
            <a:off x="3516209" y="5389160"/>
            <a:ext cx="85809" cy="216083"/>
          </a:xfrm>
          <a:custGeom>
            <a:avLst/>
            <a:gdLst>
              <a:gd name="connsiteX0" fmla="*/ 89643 w 89643"/>
              <a:gd name="connsiteY0" fmla="*/ 0 h 133814"/>
              <a:gd name="connsiteX1" fmla="*/ 7868 w 89643"/>
              <a:gd name="connsiteY1" fmla="*/ 66907 h 133814"/>
              <a:gd name="connsiteX2" fmla="*/ 7868 w 89643"/>
              <a:gd name="connsiteY2" fmla="*/ 133814 h 13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643" h="133814">
                <a:moveTo>
                  <a:pt x="89643" y="0"/>
                </a:moveTo>
                <a:cubicBezTo>
                  <a:pt x="55570" y="22302"/>
                  <a:pt x="21497" y="44605"/>
                  <a:pt x="7868" y="66907"/>
                </a:cubicBezTo>
                <a:cubicBezTo>
                  <a:pt x="-5761" y="89209"/>
                  <a:pt x="1053" y="111511"/>
                  <a:pt x="7868" y="133814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 53"/>
          <p:cNvSpPr/>
          <p:nvPr/>
        </p:nvSpPr>
        <p:spPr>
          <a:xfrm>
            <a:off x="3315900" y="5575997"/>
            <a:ext cx="44661" cy="156117"/>
          </a:xfrm>
          <a:custGeom>
            <a:avLst/>
            <a:gdLst>
              <a:gd name="connsiteX0" fmla="*/ 37227 w 44661"/>
              <a:gd name="connsiteY0" fmla="*/ 0 h 156117"/>
              <a:gd name="connsiteX1" fmla="*/ 56 w 44661"/>
              <a:gd name="connsiteY1" fmla="*/ 74342 h 156117"/>
              <a:gd name="connsiteX2" fmla="*/ 44661 w 44661"/>
              <a:gd name="connsiteY2" fmla="*/ 156117 h 15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61" h="156117">
                <a:moveTo>
                  <a:pt x="37227" y="0"/>
                </a:moveTo>
                <a:cubicBezTo>
                  <a:pt x="18022" y="24161"/>
                  <a:pt x="-1183" y="48323"/>
                  <a:pt x="56" y="74342"/>
                </a:cubicBezTo>
                <a:cubicBezTo>
                  <a:pt x="1295" y="100361"/>
                  <a:pt x="22978" y="128239"/>
                  <a:pt x="44661" y="15611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3287885" y="5304360"/>
            <a:ext cx="258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12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θ</a:t>
            </a:r>
            <a:endParaRPr lang="zh-CN" altLang="en-US" sz="1200" i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071365" y="5462840"/>
            <a:ext cx="272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12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φ</a:t>
            </a:r>
            <a:endParaRPr lang="zh-CN" altLang="en-US" sz="1200" i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138159" y="4772923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r</a:t>
            </a:r>
            <a:endParaRPr lang="zh-CN" altLang="en-US" sz="1200" i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169634" y="4493934"/>
            <a:ext cx="478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n-US" altLang="zh-CN" sz="1600" baseline="-25000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tan</a:t>
            </a:r>
            <a:endParaRPr lang="zh-CN" altLang="en-US" sz="1600" baseline="-250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621139" y="4116101"/>
            <a:ext cx="388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l-GR" altLang="zh-CN" sz="1600" baseline="-25000" dirty="0" smtClean="0">
                <a:ea typeface="宋体" panose="02010600030101010101" pitchFamily="2" charset="-122"/>
                <a:cs typeface="Segoe UI Light" panose="020B0502040204020203" pitchFamily="34" charset="0"/>
              </a:rPr>
              <a:t>φ</a:t>
            </a:r>
            <a:endParaRPr lang="zh-CN" altLang="en-US" sz="1600" baseline="-25000" dirty="0">
              <a:cs typeface="Segoe UI Light" panose="020B0502040204020203" pitchFamily="34" charset="0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V="1">
            <a:off x="1586204" y="4256760"/>
            <a:ext cx="500080" cy="14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 flipV="1">
            <a:off x="2495920" y="4222579"/>
            <a:ext cx="185086" cy="360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252400" y="5815074"/>
            <a:ext cx="3736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Orth</a:t>
            </a:r>
            <a:r>
              <a:rPr lang="en-US" altLang="zh-CN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-probes to measure surface current</a:t>
            </a:r>
          </a:p>
        </p:txBody>
      </p:sp>
    </p:spTree>
    <p:extLst>
      <p:ext uri="{BB962C8B-B14F-4D97-AF65-F5344CB8AC3E}">
        <p14:creationId xmlns:p14="http://schemas.microsoft.com/office/powerpoint/2010/main" val="24943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(9): the measurement </a:t>
            </a:r>
            <a:r>
              <a:rPr lang="en-US" altLang="zh-CN" dirty="0"/>
              <a:t>method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The </a:t>
            </a:r>
            <a:r>
              <a:rPr lang="en-US" altLang="zh-CN" sz="2000" dirty="0" err="1"/>
              <a:t>orth</a:t>
            </a:r>
            <a:r>
              <a:rPr lang="en-US" altLang="zh-CN" sz="2000" dirty="0"/>
              <a:t>-probes array: Chip inductors soldered on a flexible PCB</a:t>
            </a:r>
          </a:p>
          <a:p>
            <a:pPr lvl="1"/>
            <a:r>
              <a:rPr lang="en-US" altLang="zh-CN" sz="1800" dirty="0"/>
              <a:t>Flexible, fit the surface of the vacuum vessel well</a:t>
            </a:r>
          </a:p>
          <a:p>
            <a:pPr lvl="1"/>
            <a:r>
              <a:rPr lang="en-US" altLang="zh-CN" sz="1800" dirty="0"/>
              <a:t>The inductors has good consistency</a:t>
            </a:r>
          </a:p>
          <a:p>
            <a:pPr lvl="1"/>
            <a:endParaRPr lang="en-US" altLang="zh-CN" sz="1800" dirty="0"/>
          </a:p>
          <a:p>
            <a:pPr lvl="2"/>
            <a:endParaRPr lang="en-US" altLang="zh-CN" dirty="0"/>
          </a:p>
          <a:p>
            <a:endParaRPr lang="en-US" altLang="zh-CN" sz="20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2816638" y="2578142"/>
            <a:ext cx="4608646" cy="3243636"/>
            <a:chOff x="3827826" y="3422040"/>
            <a:chExt cx="4608646" cy="3243636"/>
          </a:xfrm>
        </p:grpSpPr>
        <p:grpSp>
          <p:nvGrpSpPr>
            <p:cNvPr id="16" name="组合 15"/>
            <p:cNvGrpSpPr/>
            <p:nvPr/>
          </p:nvGrpSpPr>
          <p:grpSpPr>
            <a:xfrm>
              <a:off x="3827826" y="3539877"/>
              <a:ext cx="4461124" cy="3125799"/>
              <a:chOff x="6732240" y="3645024"/>
              <a:chExt cx="585216" cy="347472"/>
            </a:xfrm>
          </p:grpSpPr>
          <p:sp>
            <p:nvSpPr>
              <p:cNvPr id="11" name="弧形 10"/>
              <p:cNvSpPr/>
              <p:nvPr/>
            </p:nvSpPr>
            <p:spPr>
              <a:xfrm>
                <a:off x="6732240" y="3645024"/>
                <a:ext cx="585216" cy="310896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7317456" y="3800472"/>
                <a:ext cx="0" cy="1920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5945346" y="3422040"/>
              <a:ext cx="2491126" cy="3189215"/>
              <a:chOff x="5945346" y="3422040"/>
              <a:chExt cx="2491126" cy="318921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8336998" y="6185549"/>
                <a:ext cx="99474" cy="425706"/>
                <a:chOff x="8336998" y="6185549"/>
                <a:chExt cx="99474" cy="425706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>
                <a:off x="8335314" y="5589115"/>
                <a:ext cx="99474" cy="425706"/>
                <a:chOff x="8336998" y="6185549"/>
                <a:chExt cx="99474" cy="425706"/>
              </a:xfrm>
            </p:grpSpPr>
            <p:sp>
              <p:nvSpPr>
                <p:cNvPr id="48" name="矩形 47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8335314" y="4994975"/>
                <a:ext cx="99474" cy="425706"/>
                <a:chOff x="8336998" y="6185549"/>
                <a:chExt cx="99474" cy="425706"/>
              </a:xfrm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 rot="-2280000">
                <a:off x="8087875" y="4060463"/>
                <a:ext cx="99474" cy="425706"/>
                <a:chOff x="8336998" y="6185549"/>
                <a:chExt cx="99474" cy="425706"/>
              </a:xfrm>
            </p:grpSpPr>
            <p:sp>
              <p:nvSpPr>
                <p:cNvPr id="65" name="矩形 64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 rot="-3480000">
                <a:off x="7616512" y="3657176"/>
                <a:ext cx="99474" cy="425706"/>
                <a:chOff x="8336998" y="6185549"/>
                <a:chExt cx="99474" cy="425706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0" name="组合 69"/>
              <p:cNvGrpSpPr/>
              <p:nvPr/>
            </p:nvGrpSpPr>
            <p:grpSpPr>
              <a:xfrm rot="5700000">
                <a:off x="6322817" y="3258924"/>
                <a:ext cx="99474" cy="425706"/>
                <a:chOff x="8336998" y="6185549"/>
                <a:chExt cx="99474" cy="425706"/>
              </a:xfrm>
            </p:grpSpPr>
            <p:sp>
              <p:nvSpPr>
                <p:cNvPr id="71" name="矩形 70"/>
                <p:cNvSpPr/>
                <p:nvPr/>
              </p:nvSpPr>
              <p:spPr>
                <a:xfrm>
                  <a:off x="8336998" y="6472755"/>
                  <a:ext cx="99474" cy="1385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8339047" y="6185549"/>
                  <a:ext cx="96103" cy="22665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TextBox 7"/>
              <p:cNvSpPr txBox="1"/>
              <p:nvPr/>
            </p:nvSpPr>
            <p:spPr>
              <a:xfrm>
                <a:off x="5945346" y="5108304"/>
                <a:ext cx="1847609" cy="8072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ea typeface="微软雅黑" pitchFamily="34" charset="-122"/>
                  </a:rPr>
                  <a:t>The wall of the vacuum 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微软雅黑" pitchFamily="34" charset="-122"/>
                  </a:rPr>
                  <a:t>v</a:t>
                </a:r>
                <a:r>
                  <a:rPr lang="en-US" altLang="zh-CN" sz="16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ea typeface="微软雅黑" pitchFamily="34" charset="-122"/>
                  </a:rPr>
                  <a:t>essel of SUNIST</a:t>
                </a:r>
                <a:endParaRPr lang="en-US" altLang="zh-CN" sz="1600" dirty="0">
                  <a:solidFill>
                    <a:schemeClr val="bg1"/>
                  </a:solidFill>
                  <a:latin typeface="Segoe UI Light" panose="020B0502040204020203" pitchFamily="34" charset="0"/>
                  <a:ea typeface="微软雅黑" pitchFamily="34" charset="-122"/>
                </a:endParaRPr>
              </a:p>
            </p:txBody>
          </p:sp>
          <p:cxnSp>
            <p:nvCxnSpPr>
              <p:cNvPr id="74" name="直接箭头连接符 73"/>
              <p:cNvCxnSpPr>
                <a:stCxn id="73" idx="0"/>
              </p:cNvCxnSpPr>
              <p:nvPr/>
            </p:nvCxnSpPr>
            <p:spPr>
              <a:xfrm flipV="1">
                <a:off x="6869151" y="4149080"/>
                <a:ext cx="923804" cy="9592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直接连接符 38"/>
          <p:cNvCxnSpPr/>
          <p:nvPr/>
        </p:nvCxnSpPr>
        <p:spPr>
          <a:xfrm flipH="1">
            <a:off x="7434441" y="4858546"/>
            <a:ext cx="3612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H="1">
            <a:off x="7432757" y="4262112"/>
            <a:ext cx="361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7613405" y="4262112"/>
            <a:ext cx="0" cy="596434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7570745" y="4109093"/>
            <a:ext cx="1286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100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mm equally spaced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537323" y="1487104"/>
            <a:ext cx="2507979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Totally 10 </a:t>
            </a:r>
            <a:r>
              <a:rPr lang="en-US" altLang="zh-CN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ortho</a:t>
            </a:r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-probes, covering &gt; ¼ edge of the cross section</a:t>
            </a:r>
            <a:endParaRPr lang="en-US" altLang="zh-CN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2" name="直接箭头连接符 81"/>
          <p:cNvCxnSpPr>
            <a:stCxn id="80" idx="2"/>
            <a:endCxn id="66" idx="3"/>
          </p:cNvCxnSpPr>
          <p:nvPr/>
        </p:nvCxnSpPr>
        <p:spPr>
          <a:xfrm flipH="1">
            <a:off x="7103303" y="2410434"/>
            <a:ext cx="688010" cy="9107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>
            <a:stCxn id="80" idx="2"/>
            <a:endCxn id="72" idx="0"/>
          </p:cNvCxnSpPr>
          <p:nvPr/>
        </p:nvCxnSpPr>
        <p:spPr>
          <a:xfrm flipH="1">
            <a:off x="5573377" y="2410434"/>
            <a:ext cx="2217936" cy="2363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>
            <a:stCxn id="80" idx="2"/>
            <a:endCxn id="61" idx="0"/>
          </p:cNvCxnSpPr>
          <p:nvPr/>
        </p:nvCxnSpPr>
        <p:spPr>
          <a:xfrm flipH="1">
            <a:off x="7374227" y="2410434"/>
            <a:ext cx="417086" cy="17406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6" descr="https://lh3.googleusercontent.com/-85fMy2WfJas/VIqL34_EbeI/AAAAAAADMWs/iUjjN_o-N_I/w490-h872-no/IMG_20141212_1429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2" t="18683" r="25303" b="70982"/>
          <a:stretch/>
        </p:blipFill>
        <p:spPr bwMode="auto">
          <a:xfrm>
            <a:off x="2568365" y="3147019"/>
            <a:ext cx="2170817" cy="13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0" name="直接连接符 99"/>
          <p:cNvCxnSpPr/>
          <p:nvPr/>
        </p:nvCxnSpPr>
        <p:spPr>
          <a:xfrm flipH="1">
            <a:off x="7432758" y="5698107"/>
            <a:ext cx="3612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7613405" y="5226902"/>
            <a:ext cx="0" cy="471205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/>
          <p:cNvSpPr/>
          <p:nvPr/>
        </p:nvSpPr>
        <p:spPr>
          <a:xfrm>
            <a:off x="7583728" y="5364915"/>
            <a:ext cx="1286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Start from -42.6 mm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715198" y="5033008"/>
            <a:ext cx="816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 = 0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6755975" y="2490418"/>
            <a:ext cx="388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l-GR" altLang="zh-CN" sz="1600" baseline="-25000" dirty="0" smtClean="0">
                <a:ea typeface="宋体" panose="02010600030101010101" pitchFamily="2" charset="-122"/>
                <a:cs typeface="Segoe UI Light" panose="020B0502040204020203" pitchFamily="34" charset="0"/>
              </a:rPr>
              <a:t>φ</a:t>
            </a:r>
            <a:endParaRPr lang="zh-CN" altLang="en-US" sz="1600" baseline="-25000" dirty="0">
              <a:cs typeface="Segoe UI Light" panose="020B0502040204020203" pitchFamily="34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5762166" y="3067569"/>
            <a:ext cx="478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n-US" altLang="zh-CN" sz="1600" baseline="-25000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tan</a:t>
            </a:r>
            <a:endParaRPr lang="zh-CN" altLang="en-US" sz="1600" baseline="-25000" dirty="0">
              <a:latin typeface="+mj-lt"/>
              <a:cs typeface="Segoe UI Light" panose="020B0502040204020203" pitchFamily="34" charset="0"/>
            </a:endParaRPr>
          </a:p>
        </p:txBody>
      </p:sp>
      <p:cxnSp>
        <p:nvCxnSpPr>
          <p:cNvPr id="107" name="直接箭头连接符 106"/>
          <p:cNvCxnSpPr>
            <a:stCxn id="105" idx="2"/>
            <a:endCxn id="68" idx="3"/>
          </p:cNvCxnSpPr>
          <p:nvPr/>
        </p:nvCxnSpPr>
        <p:spPr>
          <a:xfrm flipH="1">
            <a:off x="6803200" y="2828972"/>
            <a:ext cx="146899" cy="23107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/>
          <p:cNvCxnSpPr>
            <a:stCxn id="106" idx="3"/>
            <a:endCxn id="69" idx="1"/>
          </p:cNvCxnSpPr>
          <p:nvPr/>
        </p:nvCxnSpPr>
        <p:spPr>
          <a:xfrm flipV="1">
            <a:off x="6240182" y="3013833"/>
            <a:ext cx="305207" cy="22301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任意多边形 118"/>
          <p:cNvSpPr/>
          <p:nvPr/>
        </p:nvSpPr>
        <p:spPr>
          <a:xfrm>
            <a:off x="4906864" y="5240909"/>
            <a:ext cx="2884449" cy="0"/>
          </a:xfrm>
          <a:custGeom>
            <a:avLst/>
            <a:gdLst>
              <a:gd name="connsiteX0" fmla="*/ 0 w 2884449"/>
              <a:gd name="connsiteY0" fmla="*/ 0 h 0"/>
              <a:gd name="connsiteX1" fmla="*/ 2884449 w 288444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4449">
                <a:moveTo>
                  <a:pt x="0" y="0"/>
                </a:moveTo>
                <a:lnTo>
                  <a:pt x="2884449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3" name="图片 1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t="1701" r="40570" b="10101"/>
          <a:stretch/>
        </p:blipFill>
        <p:spPr>
          <a:xfrm rot="16200000">
            <a:off x="2968036" y="2763512"/>
            <a:ext cx="633319" cy="5910974"/>
          </a:xfrm>
          <a:prstGeom prst="rect">
            <a:avLst/>
          </a:prstGeom>
        </p:spPr>
      </p:pic>
      <p:sp>
        <p:nvSpPr>
          <p:cNvPr id="127" name="矩形 126"/>
          <p:cNvSpPr/>
          <p:nvPr/>
        </p:nvSpPr>
        <p:spPr>
          <a:xfrm>
            <a:off x="1646353" y="6002025"/>
            <a:ext cx="3276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Length of the array &gt;1 m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2566823" y="4531863"/>
            <a:ext cx="2170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Zoom in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699800" y="3541356"/>
            <a:ext cx="128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5459838" y="2501100"/>
            <a:ext cx="128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1" name="Picture 2" descr="https://lh6.googleusercontent.com/-sJsxGZ5w1tg/VIwUHXUmdfI/AAAAAAADPE8/iAXLcOD5XAg/w650-h1157-no/IMG_20141213_181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9" y="2133398"/>
            <a:ext cx="1534985" cy="273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矩形 131"/>
          <p:cNvSpPr/>
          <p:nvPr/>
        </p:nvSpPr>
        <p:spPr>
          <a:xfrm>
            <a:off x="279112" y="4823237"/>
            <a:ext cx="2170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array installed near the slit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6792019" y="5364915"/>
            <a:ext cx="43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#1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6744167" y="4799877"/>
            <a:ext cx="53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#2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5025960" y="2732897"/>
            <a:ext cx="53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#10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744167" y="4205482"/>
            <a:ext cx="53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#3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6595664" y="3462271"/>
            <a:ext cx="53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#5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6186627" y="3068167"/>
            <a:ext cx="53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#6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900" dirty="0"/>
              <a:t>Eddy current study (9): the measurement method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If poloidal field coils are discharged 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dirty="0" err="1"/>
              <a:t>B</a:t>
            </a:r>
            <a:r>
              <a:rPr lang="en-US" altLang="zh-CN" sz="2000" baseline="-25000" dirty="0" err="1"/>
              <a:t>measured</a:t>
            </a:r>
            <a:r>
              <a:rPr lang="en-US" altLang="zh-CN" sz="2000" dirty="0"/>
              <a:t> = B</a:t>
            </a:r>
            <a:r>
              <a:rPr lang="en-US" altLang="zh-CN" sz="2000" baseline="-25000" dirty="0"/>
              <a:t>PF</a:t>
            </a:r>
            <a:r>
              <a:rPr lang="en-US" altLang="zh-CN" sz="2000" dirty="0"/>
              <a:t> + </a:t>
            </a:r>
            <a:r>
              <a:rPr lang="en-US" altLang="zh-CN" sz="2000" dirty="0" err="1"/>
              <a:t>B</a:t>
            </a:r>
            <a:r>
              <a:rPr lang="en-US" altLang="zh-CN" sz="2000" baseline="-25000" dirty="0" err="1"/>
              <a:t>eddy</a:t>
            </a:r>
            <a:endParaRPr lang="en-US" altLang="zh-CN" sz="2000" baseline="-25000" dirty="0"/>
          </a:p>
          <a:p>
            <a:pPr lvl="1"/>
            <a:r>
              <a:rPr lang="en-US" altLang="zh-CN" sz="1800" dirty="0"/>
              <a:t>B</a:t>
            </a:r>
            <a:r>
              <a:rPr lang="en-US" altLang="zh-CN" sz="1800" baseline="-25000" dirty="0"/>
              <a:t>PF</a:t>
            </a:r>
            <a:r>
              <a:rPr lang="en-US" altLang="zh-CN" sz="1800" dirty="0"/>
              <a:t> can be calculated with acceptable precision</a:t>
            </a:r>
          </a:p>
          <a:p>
            <a:pPr lvl="1"/>
            <a:r>
              <a:rPr lang="en-US" altLang="zh-CN" sz="1800" dirty="0"/>
              <a:t>Specifically,</a:t>
            </a:r>
          </a:p>
          <a:p>
            <a:pPr lvl="1"/>
            <a:endParaRPr lang="en-US" altLang="zh-CN" sz="1800" dirty="0"/>
          </a:p>
        </p:txBody>
      </p:sp>
      <p:sp>
        <p:nvSpPr>
          <p:cNvPr id="14" name="矩形 13"/>
          <p:cNvSpPr/>
          <p:nvPr/>
        </p:nvSpPr>
        <p:spPr>
          <a:xfrm>
            <a:off x="3947481" y="5725015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微软雅黑" pitchFamily="34" charset="-122"/>
              </a:rPr>
              <a:t>The magnetic field generated by the PF coils </a:t>
            </a:r>
            <a:endParaRPr lang="zh-CN" altLang="en-US" sz="1600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22136"/>
          <a:stretch/>
        </p:blipFill>
        <p:spPr>
          <a:xfrm>
            <a:off x="4080300" y="1979231"/>
            <a:ext cx="4846930" cy="3676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381" y="2408718"/>
            <a:ext cx="3024336" cy="193899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1"/>
            <a:endParaRPr lang="en-US" altLang="zh-CN" sz="2000" i="1" dirty="0" smtClean="0">
              <a:solidFill>
                <a:schemeClr val="bg1"/>
              </a:solidFill>
            </a:endParaRPr>
          </a:p>
          <a:p>
            <a:pPr lvl="1"/>
            <a:r>
              <a:rPr lang="en-US" altLang="zh-CN" sz="2000" i="1" dirty="0" smtClean="0">
                <a:solidFill>
                  <a:schemeClr val="bg1"/>
                </a:solidFill>
              </a:rPr>
              <a:t>B</a:t>
            </a:r>
            <a:r>
              <a:rPr lang="el-GR" altLang="zh-CN" sz="2000" baseline="-25000" dirty="0">
                <a:solidFill>
                  <a:schemeClr val="bg1"/>
                </a:solidFill>
              </a:rPr>
              <a:t>φ</a:t>
            </a:r>
            <a:r>
              <a:rPr lang="en-US" altLang="zh-CN" sz="2000" dirty="0">
                <a:solidFill>
                  <a:schemeClr val="bg1"/>
                </a:solidFill>
              </a:rPr>
              <a:t> = </a:t>
            </a:r>
            <a:r>
              <a:rPr lang="en-US" altLang="zh-CN" sz="2000" i="1" dirty="0" err="1">
                <a:solidFill>
                  <a:schemeClr val="bg1"/>
                </a:solidFill>
              </a:rPr>
              <a:t>B</a:t>
            </a:r>
            <a:r>
              <a:rPr lang="en-US" altLang="zh-CN" sz="2000" baseline="-25000" dirty="0" err="1">
                <a:solidFill>
                  <a:schemeClr val="bg1"/>
                </a:solidFill>
              </a:rPr>
              <a:t>eddy</a:t>
            </a:r>
            <a:r>
              <a:rPr lang="en-US" altLang="zh-CN" sz="2000" baseline="-25000" dirty="0">
                <a:solidFill>
                  <a:schemeClr val="bg1"/>
                </a:solidFill>
              </a:rPr>
              <a:t>, poloidal</a:t>
            </a:r>
          </a:p>
          <a:p>
            <a:pPr lvl="1"/>
            <a:endParaRPr lang="en-US" altLang="zh-CN" sz="2000" i="1" dirty="0" smtClean="0">
              <a:solidFill>
                <a:schemeClr val="bg1"/>
              </a:solidFill>
            </a:endParaRPr>
          </a:p>
          <a:p>
            <a:pPr lvl="1"/>
            <a:endParaRPr lang="en-US" altLang="zh-CN" sz="2000" i="1" dirty="0">
              <a:solidFill>
                <a:schemeClr val="bg1"/>
              </a:solidFill>
            </a:endParaRPr>
          </a:p>
          <a:p>
            <a:pPr lvl="1"/>
            <a:r>
              <a:rPr lang="en-US" altLang="zh-CN" sz="2000" i="1" dirty="0" err="1" smtClean="0">
                <a:solidFill>
                  <a:schemeClr val="bg1"/>
                </a:solidFill>
              </a:rPr>
              <a:t>B</a:t>
            </a:r>
            <a:r>
              <a:rPr lang="en-US" altLang="zh-CN" sz="2000" baseline="-25000" dirty="0" err="1" smtClean="0">
                <a:solidFill>
                  <a:schemeClr val="bg1"/>
                </a:solidFill>
              </a:rPr>
              <a:t>tan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= </a:t>
            </a:r>
            <a:r>
              <a:rPr lang="en-US" altLang="zh-CN" sz="2000" i="1" dirty="0">
                <a:solidFill>
                  <a:schemeClr val="bg1"/>
                </a:solidFill>
              </a:rPr>
              <a:t>B</a:t>
            </a:r>
            <a:r>
              <a:rPr lang="en-US" altLang="zh-CN" sz="2000" baseline="-25000" dirty="0">
                <a:solidFill>
                  <a:schemeClr val="bg1"/>
                </a:solidFill>
              </a:rPr>
              <a:t>PF</a:t>
            </a:r>
            <a:r>
              <a:rPr lang="en-US" altLang="zh-CN" sz="2000" dirty="0">
                <a:solidFill>
                  <a:schemeClr val="bg1"/>
                </a:solidFill>
              </a:rPr>
              <a:t> + </a:t>
            </a:r>
            <a:r>
              <a:rPr lang="en-US" altLang="zh-CN" sz="2000" i="1" dirty="0" err="1">
                <a:solidFill>
                  <a:schemeClr val="bg1"/>
                </a:solidFill>
              </a:rPr>
              <a:t>B</a:t>
            </a:r>
            <a:r>
              <a:rPr lang="en-US" altLang="zh-CN" sz="2000" baseline="-25000" dirty="0" err="1">
                <a:solidFill>
                  <a:schemeClr val="bg1"/>
                </a:solidFill>
              </a:rPr>
              <a:t>eddy</a:t>
            </a:r>
            <a:r>
              <a:rPr lang="en-US" altLang="zh-CN" sz="2000" baseline="-25000" dirty="0">
                <a:solidFill>
                  <a:schemeClr val="bg1"/>
                </a:solidFill>
              </a:rPr>
              <a:t>, </a:t>
            </a:r>
            <a:r>
              <a:rPr lang="en-US" altLang="zh-CN" sz="2000" baseline="-25000" dirty="0" smtClean="0">
                <a:solidFill>
                  <a:schemeClr val="bg1"/>
                </a:solidFill>
              </a:rPr>
              <a:t>toroidal</a:t>
            </a:r>
          </a:p>
          <a:p>
            <a:pPr lvl="1"/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79727" y="5402168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499435" y="4575453"/>
            <a:ext cx="773152" cy="840058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135999" y="5512262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3555707" y="4675921"/>
            <a:ext cx="773152" cy="840058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连接符 25"/>
          <p:cNvCxnSpPr>
            <a:stCxn id="22" idx="0"/>
            <a:endCxn id="18" idx="0"/>
          </p:cNvCxnSpPr>
          <p:nvPr/>
        </p:nvCxnSpPr>
        <p:spPr>
          <a:xfrm flipH="1" flipV="1">
            <a:off x="3499435" y="5415511"/>
            <a:ext cx="56272" cy="1004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 28"/>
          <p:cNvSpPr/>
          <p:nvPr/>
        </p:nvSpPr>
        <p:spPr>
          <a:xfrm>
            <a:off x="79727" y="5348603"/>
            <a:ext cx="776352" cy="826715"/>
          </a:xfrm>
          <a:custGeom>
            <a:avLst/>
            <a:gdLst>
              <a:gd name="connsiteX0" fmla="*/ 0 w 773152"/>
              <a:gd name="connsiteY0" fmla="*/ 840058 h 840058"/>
              <a:gd name="connsiteX1" fmla="*/ 267630 w 773152"/>
              <a:gd name="connsiteY1" fmla="*/ 334536 h 840058"/>
              <a:gd name="connsiteX2" fmla="*/ 773152 w 773152"/>
              <a:gd name="connsiteY2" fmla="*/ 0 h 84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152" h="840058">
                <a:moveTo>
                  <a:pt x="0" y="840058"/>
                </a:moveTo>
                <a:cubicBezTo>
                  <a:pt x="69385" y="657302"/>
                  <a:pt x="138771" y="474546"/>
                  <a:pt x="267630" y="334536"/>
                </a:cubicBezTo>
                <a:cubicBezTo>
                  <a:pt x="396489" y="194526"/>
                  <a:pt x="584820" y="97263"/>
                  <a:pt x="7731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856079" y="4575453"/>
            <a:ext cx="3419708" cy="773151"/>
          </a:xfrm>
          <a:custGeom>
            <a:avLst/>
            <a:gdLst>
              <a:gd name="connsiteX0" fmla="*/ 0 w 3419708"/>
              <a:gd name="connsiteY0" fmla="*/ 773151 h 773151"/>
              <a:gd name="connsiteX1" fmla="*/ 1300976 w 3419708"/>
              <a:gd name="connsiteY1" fmla="*/ 275064 h 773151"/>
              <a:gd name="connsiteX2" fmla="*/ 3419708 w 3419708"/>
              <a:gd name="connsiteY2" fmla="*/ 0 h 7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708" h="773151">
                <a:moveTo>
                  <a:pt x="0" y="773151"/>
                </a:moveTo>
                <a:cubicBezTo>
                  <a:pt x="365512" y="588536"/>
                  <a:pt x="731025" y="403922"/>
                  <a:pt x="1300976" y="275064"/>
                </a:cubicBezTo>
                <a:cubicBezTo>
                  <a:pt x="1870927" y="146206"/>
                  <a:pt x="2645317" y="73103"/>
                  <a:pt x="34197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19" idx="0"/>
            <a:endCxn id="29" idx="0"/>
          </p:cNvCxnSpPr>
          <p:nvPr/>
        </p:nvCxnSpPr>
        <p:spPr>
          <a:xfrm flipH="1" flipV="1">
            <a:off x="79727" y="6175318"/>
            <a:ext cx="56272" cy="110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22" idx="2"/>
            <a:endCxn id="30" idx="2"/>
          </p:cNvCxnSpPr>
          <p:nvPr/>
        </p:nvCxnSpPr>
        <p:spPr>
          <a:xfrm flipH="1" flipV="1">
            <a:off x="4275787" y="4575453"/>
            <a:ext cx="53072" cy="1004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任意多边形 32"/>
          <p:cNvSpPr/>
          <p:nvPr/>
        </p:nvSpPr>
        <p:spPr>
          <a:xfrm>
            <a:off x="1345700" y="5665316"/>
            <a:ext cx="460917" cy="96644"/>
          </a:xfrm>
          <a:custGeom>
            <a:avLst/>
            <a:gdLst>
              <a:gd name="connsiteX0" fmla="*/ 0 w 460917"/>
              <a:gd name="connsiteY0" fmla="*/ 96644 h 96644"/>
              <a:gd name="connsiteX1" fmla="*/ 260195 w 460917"/>
              <a:gd name="connsiteY1" fmla="*/ 29737 h 96644"/>
              <a:gd name="connsiteX2" fmla="*/ 460917 w 460917"/>
              <a:gd name="connsiteY2" fmla="*/ 0 h 9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917" h="96644">
                <a:moveTo>
                  <a:pt x="0" y="96644"/>
                </a:moveTo>
                <a:cubicBezTo>
                  <a:pt x="91688" y="71244"/>
                  <a:pt x="183376" y="45844"/>
                  <a:pt x="260195" y="29737"/>
                </a:cubicBezTo>
                <a:cubicBezTo>
                  <a:pt x="337015" y="13630"/>
                  <a:pt x="398966" y="6815"/>
                  <a:pt x="460917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立方体 33"/>
          <p:cNvSpPr/>
          <p:nvPr/>
        </p:nvSpPr>
        <p:spPr>
          <a:xfrm rot="20657984">
            <a:off x="1200643" y="5270425"/>
            <a:ext cx="599274" cy="209921"/>
          </a:xfrm>
          <a:prstGeom prst="cube">
            <a:avLst>
              <a:gd name="adj" fmla="val 4367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立方体 34"/>
          <p:cNvSpPr/>
          <p:nvPr/>
        </p:nvSpPr>
        <p:spPr>
          <a:xfrm rot="20657984">
            <a:off x="1782385" y="5086981"/>
            <a:ext cx="463639" cy="358636"/>
          </a:xfrm>
          <a:prstGeom prst="cube">
            <a:avLst>
              <a:gd name="adj" fmla="val 676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11412" y="5333124"/>
            <a:ext cx="478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n-US" altLang="zh-CN" sz="1600" baseline="-25000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tan</a:t>
            </a:r>
            <a:endParaRPr lang="zh-CN" altLang="en-US" sz="1600" baseline="-250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62917" y="4955291"/>
            <a:ext cx="388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B</a:t>
            </a:r>
            <a:r>
              <a:rPr lang="el-GR" altLang="zh-CN" sz="1600" baseline="-25000" dirty="0" smtClean="0">
                <a:ea typeface="宋体" panose="02010600030101010101" pitchFamily="2" charset="-122"/>
                <a:cs typeface="Segoe UI Light" panose="020B0502040204020203" pitchFamily="34" charset="0"/>
              </a:rPr>
              <a:t>φ</a:t>
            </a:r>
            <a:endParaRPr lang="zh-CN" altLang="en-US" sz="1600" baseline="-25000" dirty="0">
              <a:cs typeface="Segoe UI Light" panose="020B0502040204020203" pitchFamily="34" charset="0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1227982" y="5095950"/>
            <a:ext cx="500080" cy="14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2137698" y="5061769"/>
            <a:ext cx="185086" cy="360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900" dirty="0"/>
              <a:t>Eddy current study </a:t>
            </a:r>
            <a:r>
              <a:rPr lang="en-US" altLang="zh-CN" sz="2900" dirty="0" smtClean="0"/>
              <a:t>(10): </a:t>
            </a:r>
            <a:r>
              <a:rPr lang="en-US" altLang="zh-CN" sz="2900" dirty="0"/>
              <a:t>the </a:t>
            </a:r>
            <a:r>
              <a:rPr lang="en-US" altLang="zh-CN" sz="2900" dirty="0" smtClean="0"/>
              <a:t>results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/>
              <a:t>Poloidal eddy current near the slit</a:t>
            </a:r>
          </a:p>
          <a:p>
            <a:r>
              <a:rPr lang="en-US" altLang="zh-CN" sz="2000" dirty="0"/>
              <a:t>Patterns agree with simulation results</a:t>
            </a:r>
          </a:p>
          <a:p>
            <a:r>
              <a:rPr lang="en-US" altLang="zh-CN" sz="2000" dirty="0" smtClean="0"/>
              <a:t>Temporal evolutions obtained </a:t>
            </a:r>
            <a:endParaRPr lang="en-US" altLang="zh-CN" sz="2000" dirty="0"/>
          </a:p>
        </p:txBody>
      </p:sp>
      <p:sp>
        <p:nvSpPr>
          <p:cNvPr id="14" name="矩形 13"/>
          <p:cNvSpPr/>
          <p:nvPr/>
        </p:nvSpPr>
        <p:spPr>
          <a:xfrm>
            <a:off x="3965077" y="5931559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微软雅黑" pitchFamily="34" charset="-122"/>
              </a:rPr>
              <a:t>The temporal evolution of toroidal field generated by the eddy current induced by PF coils</a:t>
            </a:r>
            <a:endParaRPr lang="zh-CN" altLang="en-US" sz="1600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7674" y="2494970"/>
            <a:ext cx="647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z</a:t>
            </a:r>
            <a:endParaRPr lang="zh-CN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585" y="2204864"/>
            <a:ext cx="5076056" cy="379954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5218732" y="2924684"/>
            <a:ext cx="380232" cy="33855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B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V</a:t>
            </a:r>
            <a:endParaRPr lang="zh-CN" altLang="en-US" sz="1600" baseline="-25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35336" y="4139115"/>
            <a:ext cx="2297103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B</a:t>
            </a:r>
            <a:r>
              <a:rPr lang="el-GR" altLang="zh-CN" sz="1600" baseline="-25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φ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 generated by poloidal eddy current</a:t>
            </a:r>
            <a:endParaRPr lang="zh-CN" altLang="en-US" sz="16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5490152" y="2629070"/>
            <a:ext cx="125644" cy="245168"/>
          </a:xfrm>
          <a:custGeom>
            <a:avLst/>
            <a:gdLst>
              <a:gd name="connsiteX0" fmla="*/ 0 w 125643"/>
              <a:gd name="connsiteY0" fmla="*/ 237325 h 237325"/>
              <a:gd name="connsiteX1" fmla="*/ 125643 w 125643"/>
              <a:gd name="connsiteY1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643" h="237325">
                <a:moveTo>
                  <a:pt x="0" y="237325"/>
                </a:moveTo>
                <a:lnTo>
                  <a:pt x="125643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flipH="1">
            <a:off x="5490152" y="4235983"/>
            <a:ext cx="673174" cy="345144"/>
          </a:xfrm>
          <a:custGeom>
            <a:avLst/>
            <a:gdLst>
              <a:gd name="connsiteX0" fmla="*/ 0 w 125643"/>
              <a:gd name="connsiteY0" fmla="*/ 237325 h 237325"/>
              <a:gd name="connsiteX1" fmla="*/ 125643 w 125643"/>
              <a:gd name="connsiteY1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643" h="237325">
                <a:moveTo>
                  <a:pt x="0" y="237325"/>
                </a:moveTo>
                <a:lnTo>
                  <a:pt x="125643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578528" y="2629070"/>
            <a:ext cx="5313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#1</a:t>
            </a: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#2</a:t>
            </a: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en-US" altLang="zh-CN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en-US" altLang="zh-CN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endParaRPr lang="en-US" altLang="zh-CN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#6</a:t>
            </a: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  <a:endParaRPr lang="en-US" altLang="zh-CN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#8</a:t>
            </a:r>
          </a:p>
          <a:p>
            <a:pPr algn="r"/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  <a:endParaRPr lang="en-US" altLang="zh-CN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4100365" y="2852936"/>
            <a:ext cx="816692" cy="792088"/>
          </a:xfrm>
          <a:prstGeom prst="straightConnector1">
            <a:avLst/>
          </a:prstGeom>
          <a:ln>
            <a:solidFill>
              <a:srgbClr val="FF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4100365" y="3093961"/>
            <a:ext cx="816692" cy="658596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100365" y="3356992"/>
            <a:ext cx="759667" cy="432048"/>
          </a:xfrm>
          <a:prstGeom prst="straightConnector1">
            <a:avLst/>
          </a:prstGeom>
          <a:ln>
            <a:solidFill>
              <a:srgbClr val="1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4100365" y="3645024"/>
            <a:ext cx="816692" cy="360038"/>
          </a:xfrm>
          <a:prstGeom prst="straightConnector1">
            <a:avLst/>
          </a:prstGeom>
          <a:ln>
            <a:solidFill>
              <a:srgbClr val="58FF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4100365" y="3933056"/>
            <a:ext cx="816692" cy="302927"/>
          </a:xfrm>
          <a:prstGeom prst="straightConnector1">
            <a:avLst/>
          </a:prstGeom>
          <a:ln>
            <a:solidFill>
              <a:srgbClr val="484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4100365" y="4235983"/>
            <a:ext cx="975691" cy="2731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4109869" y="4496198"/>
            <a:ext cx="807188" cy="227692"/>
          </a:xfrm>
          <a:prstGeom prst="straightConnector1">
            <a:avLst/>
          </a:prstGeom>
          <a:ln>
            <a:solidFill>
              <a:srgbClr val="303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145874" y="4737097"/>
            <a:ext cx="714158" cy="556269"/>
          </a:xfrm>
          <a:prstGeom prst="straightConnector1">
            <a:avLst/>
          </a:prstGeom>
          <a:ln>
            <a:solidFill>
              <a:srgbClr val="FF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4109869" y="4737097"/>
            <a:ext cx="966187" cy="278134"/>
          </a:xfrm>
          <a:prstGeom prst="straightConnector1">
            <a:avLst/>
          </a:prstGeom>
          <a:ln>
            <a:solidFill>
              <a:srgbClr val="FF3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4109869" y="5157192"/>
            <a:ext cx="750163" cy="136174"/>
          </a:xfrm>
          <a:prstGeom prst="straightConnector1">
            <a:avLst/>
          </a:prstGeom>
          <a:ln>
            <a:solidFill>
              <a:srgbClr val="9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上箭头 36"/>
          <p:cNvSpPr/>
          <p:nvPr/>
        </p:nvSpPr>
        <p:spPr>
          <a:xfrm>
            <a:off x="1554435" y="4467897"/>
            <a:ext cx="144016" cy="1725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上箭头 38"/>
          <p:cNvSpPr/>
          <p:nvPr/>
        </p:nvSpPr>
        <p:spPr>
          <a:xfrm>
            <a:off x="1518431" y="4258856"/>
            <a:ext cx="216024" cy="1663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上箭头 39"/>
          <p:cNvSpPr/>
          <p:nvPr/>
        </p:nvSpPr>
        <p:spPr>
          <a:xfrm>
            <a:off x="1500429" y="4056152"/>
            <a:ext cx="252028" cy="16003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上箭头 40"/>
          <p:cNvSpPr/>
          <p:nvPr/>
        </p:nvSpPr>
        <p:spPr>
          <a:xfrm>
            <a:off x="1461935" y="3797506"/>
            <a:ext cx="329016" cy="21597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上箭头 41"/>
          <p:cNvSpPr/>
          <p:nvPr/>
        </p:nvSpPr>
        <p:spPr>
          <a:xfrm>
            <a:off x="1494866" y="3594802"/>
            <a:ext cx="252028" cy="16003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上箭头 42"/>
          <p:cNvSpPr/>
          <p:nvPr/>
        </p:nvSpPr>
        <p:spPr>
          <a:xfrm>
            <a:off x="1512868" y="3385761"/>
            <a:ext cx="216024" cy="1663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上箭头 43"/>
          <p:cNvSpPr/>
          <p:nvPr/>
        </p:nvSpPr>
        <p:spPr>
          <a:xfrm flipV="1">
            <a:off x="1555104" y="4683139"/>
            <a:ext cx="144016" cy="1725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1392417" y="2430386"/>
            <a:ext cx="0" cy="2998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1104385" y="4653136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855874" y="4682165"/>
            <a:ext cx="647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O</a:t>
            </a:r>
            <a:endParaRPr lang="zh-CN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15765" y="5499508"/>
            <a:ext cx="2372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Pattern of the poloidal eddy current near the slit</a:t>
            </a:r>
            <a:endParaRPr lang="zh-CN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1844486" y="3321803"/>
            <a:ext cx="1055103" cy="1211766"/>
          </a:xfrm>
          <a:custGeom>
            <a:avLst/>
            <a:gdLst>
              <a:gd name="connsiteX0" fmla="*/ 1055103 w 1055103"/>
              <a:gd name="connsiteY0" fmla="*/ 1211766 h 1211766"/>
              <a:gd name="connsiteX1" fmla="*/ 125834 w 1055103"/>
              <a:gd name="connsiteY1" fmla="*/ 1033347 h 1211766"/>
              <a:gd name="connsiteX2" fmla="*/ 96098 w 1055103"/>
              <a:gd name="connsiteY2" fmla="*/ 208156 h 1211766"/>
              <a:gd name="connsiteX3" fmla="*/ 936156 w 1055103"/>
              <a:gd name="connsiteY3" fmla="*/ 0 h 121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103" h="1211766">
                <a:moveTo>
                  <a:pt x="1055103" y="1211766"/>
                </a:moveTo>
                <a:cubicBezTo>
                  <a:pt x="670385" y="1206190"/>
                  <a:pt x="285668" y="1200615"/>
                  <a:pt x="125834" y="1033347"/>
                </a:cubicBezTo>
                <a:cubicBezTo>
                  <a:pt x="-34000" y="866079"/>
                  <a:pt x="-38956" y="380380"/>
                  <a:pt x="96098" y="208156"/>
                </a:cubicBezTo>
                <a:cubicBezTo>
                  <a:pt x="231152" y="35931"/>
                  <a:pt x="583654" y="17965"/>
                  <a:pt x="936156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322297" y="4665804"/>
            <a:ext cx="647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zh-CN" sz="1600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φ</a:t>
            </a:r>
            <a:endParaRPr lang="zh-CN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609030" y="3736217"/>
            <a:ext cx="1066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J</a:t>
            </a:r>
            <a:r>
              <a:rPr lang="en-US" altLang="zh-CN" sz="1600" baseline="-25000" dirty="0" err="1" smtClean="0">
                <a:latin typeface="+mj-lt"/>
                <a:ea typeface="宋体" panose="02010600030101010101" pitchFamily="2" charset="-122"/>
                <a:cs typeface="Segoe UI Light" panose="020B0502040204020203" pitchFamily="34" charset="0"/>
              </a:rPr>
              <a:t>eddy</a:t>
            </a:r>
            <a:endParaRPr lang="zh-CN" altLang="en-US" sz="1600" baseline="-250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63326" y="1052089"/>
            <a:ext cx="296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/>
              <a:t>Jiang, RSI, 2014</a:t>
            </a:r>
          </a:p>
          <a:p>
            <a:pPr algn="r"/>
            <a:r>
              <a:rPr lang="en-US" altLang="zh-CN" dirty="0" smtClean="0"/>
              <a:t>Li, RSI, 2015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09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</a:t>
            </a:r>
            <a:r>
              <a:rPr lang="en-US" altLang="zh-CN" dirty="0"/>
              <a:t>super fast </a:t>
            </a:r>
            <a:r>
              <a:rPr lang="en-US" altLang="zh-CN" dirty="0" smtClean="0"/>
              <a:t>reciprocating probe (1): requirements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To simply get a profile of basic parameters with low damage to both plasmas and probes</a:t>
            </a:r>
          </a:p>
          <a:p>
            <a:r>
              <a:rPr lang="en-US" altLang="zh-CN" sz="2000" dirty="0" smtClean="0"/>
              <a:t>Pulse length &lt;20 </a:t>
            </a:r>
            <a:r>
              <a:rPr lang="en-US" altLang="zh-CN" sz="2000" dirty="0" err="1" smtClean="0"/>
              <a:t>ms</a:t>
            </a:r>
            <a:r>
              <a:rPr lang="en-US" altLang="zh-CN" sz="2000" dirty="0" smtClean="0"/>
              <a:t>, minor radius ~23 </a:t>
            </a:r>
            <a:r>
              <a:rPr lang="en-US" altLang="zh-CN" sz="2000" dirty="0"/>
              <a:t>cm</a:t>
            </a:r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A practical fast reciprocating probe: move </a:t>
            </a:r>
            <a:r>
              <a:rPr lang="en-US" altLang="zh-CN" sz="2000" dirty="0" smtClean="0"/>
              <a:t>5~10 cm in 5 </a:t>
            </a:r>
            <a:r>
              <a:rPr lang="en-US" altLang="zh-CN" sz="2000" dirty="0" err="1" smtClean="0"/>
              <a:t>ms</a:t>
            </a:r>
            <a:r>
              <a:rPr lang="en-US" altLang="zh-CN" sz="2000" dirty="0" smtClean="0"/>
              <a:t> </a:t>
            </a:r>
            <a:r>
              <a:rPr lang="en-US" altLang="zh-CN" sz="2000" dirty="0" smtClean="0">
                <a:sym typeface="Wingdings" panose="05000000000000000000" pitchFamily="2" charset="2"/>
              </a:rPr>
              <a:t> 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10~20 m/s !</a:t>
            </a:r>
            <a:endParaRPr lang="zh-CN" altLang="en-US" sz="2000" b="1" dirty="0">
              <a:solidFill>
                <a:schemeClr val="accent2"/>
              </a:solidFill>
            </a:endParaRPr>
          </a:p>
          <a:p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50" y="2734237"/>
            <a:ext cx="4415463" cy="3551176"/>
          </a:xfrm>
          <a:prstGeom prst="rect">
            <a:avLst/>
          </a:prstGeom>
        </p:spPr>
      </p:pic>
      <p:pic>
        <p:nvPicPr>
          <p:cNvPr id="5" name="Picture 7" descr="Img000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06" y="2947234"/>
            <a:ext cx="3125098" cy="31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5058698" y="6072415"/>
            <a:ext cx="35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Typical discharge image of SUNIST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45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</a:t>
            </a:r>
            <a:r>
              <a:rPr lang="en-US" altLang="zh-CN" dirty="0"/>
              <a:t>super fast reciprocating </a:t>
            </a:r>
            <a:r>
              <a:rPr lang="en-US" altLang="zh-CN" dirty="0" smtClean="0"/>
              <a:t>probe (2): available tech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The widely </a:t>
            </a:r>
            <a:r>
              <a:rPr lang="en-US" altLang="zh-CN" sz="2000" dirty="0"/>
              <a:t>used fast reciprocating </a:t>
            </a:r>
            <a:r>
              <a:rPr lang="en-US" altLang="zh-CN" sz="2000" dirty="0" smtClean="0"/>
              <a:t>probes are too slow, &lt;&lt; 10 m/s</a:t>
            </a:r>
          </a:p>
          <a:p>
            <a:r>
              <a:rPr lang="en-US" altLang="zh-CN" sz="2000" dirty="0" smtClean="0"/>
              <a:t>20 m/s is really super fast!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2219929" y="2011674"/>
            <a:ext cx="455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Typical fast reciprocating probes</a:t>
            </a:r>
            <a:endParaRPr lang="zh-CN" altLang="en-US" dirty="0"/>
          </a:p>
        </p:txBody>
      </p:sp>
      <p:graphicFrame>
        <p:nvGraphicFramePr>
          <p:cNvPr id="7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416723"/>
              </p:ext>
            </p:extLst>
          </p:nvPr>
        </p:nvGraphicFramePr>
        <p:xfrm>
          <a:off x="1041407" y="2383354"/>
          <a:ext cx="6913268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866"/>
                <a:gridCol w="1606868"/>
                <a:gridCol w="2085468"/>
                <a:gridCol w="2265066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Machine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Driver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Practical</a:t>
                      </a:r>
                      <a:r>
                        <a:rPr lang="en-US" altLang="zh-CN" sz="1400" baseline="0" dirty="0" smtClean="0"/>
                        <a:t> s</a:t>
                      </a:r>
                      <a:r>
                        <a:rPr lang="en-US" altLang="zh-CN" sz="1400" dirty="0" smtClean="0"/>
                        <a:t>peed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Ref.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EAST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AC servo motor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 m/s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Zhang, W. et al., 2010. </a:t>
                      </a:r>
                      <a:r>
                        <a:rPr lang="en-US" altLang="zh-CN" sz="1400" baseline="0" dirty="0" smtClean="0">
                          <a:effectLst/>
                        </a:rPr>
                        <a:t>RSI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NSTX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pneumatic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2~3 m/s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>
                          <a:effectLst/>
                        </a:rPr>
                        <a:t>Boedo</a:t>
                      </a:r>
                      <a:r>
                        <a:rPr lang="en-US" altLang="zh-CN" sz="1400" dirty="0" smtClean="0">
                          <a:effectLst/>
                        </a:rPr>
                        <a:t>, J. et al., 2009. </a:t>
                      </a:r>
                      <a:r>
                        <a:rPr lang="en-US" altLang="zh-CN" sz="1400" baseline="0" dirty="0" smtClean="0">
                          <a:effectLst/>
                        </a:rPr>
                        <a:t>RSI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HL-2A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pneumatic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 m/s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Yan, L. et al., 2005. </a:t>
                      </a:r>
                      <a:r>
                        <a:rPr lang="en-US" altLang="zh-CN" sz="1400" baseline="0" dirty="0" smtClean="0">
                          <a:effectLst/>
                        </a:rPr>
                        <a:t>RSI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TEXTOR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pneumatic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2~3 m/s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>
                          <a:effectLst/>
                        </a:rPr>
                        <a:t>Boedo</a:t>
                      </a:r>
                      <a:r>
                        <a:rPr lang="en-US" altLang="zh-CN" sz="1400" dirty="0" smtClean="0">
                          <a:effectLst/>
                        </a:rPr>
                        <a:t>, J. et al., 1998.</a:t>
                      </a:r>
                      <a:r>
                        <a:rPr lang="en-US" altLang="zh-CN" sz="1400" baseline="0" dirty="0" smtClean="0">
                          <a:effectLst/>
                        </a:rPr>
                        <a:t> RSI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Xu, Y. et al., 2011. PPCF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JT-60</a:t>
                      </a:r>
                      <a:r>
                        <a:rPr lang="en-US" altLang="zh-CN" sz="1400" baseline="0" dirty="0" smtClean="0"/>
                        <a:t>U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pneumatic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1.5</a:t>
                      </a:r>
                      <a:r>
                        <a:rPr lang="en-US" altLang="zh-CN" sz="1400" baseline="0" dirty="0" smtClean="0"/>
                        <a:t> s / 25 cm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>
                          <a:effectLst/>
                        </a:rPr>
                        <a:t>Asakura</a:t>
                      </a:r>
                      <a:r>
                        <a:rPr lang="en-US" altLang="zh-CN" sz="1400" dirty="0" smtClean="0">
                          <a:effectLst/>
                        </a:rPr>
                        <a:t>, N. et al., 1995. </a:t>
                      </a:r>
                      <a:r>
                        <a:rPr lang="en-US" altLang="zh-CN" sz="1400" baseline="0" dirty="0" smtClean="0">
                          <a:effectLst/>
                        </a:rPr>
                        <a:t>RSI</a:t>
                      </a:r>
                      <a:endParaRPr lang="zh-CN" alt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3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" panose="020B0604020202020204" pitchFamily="34" charset="0"/>
              </a:rPr>
              <a:t>SUNIST (Sino-</a:t>
            </a:r>
            <a:r>
              <a:rPr lang="en-US" altLang="zh-CN" dirty="0" err="1">
                <a:cs typeface="Arial" panose="020B0604020202020204" pitchFamily="34" charset="0"/>
              </a:rPr>
              <a:t>UNIted</a:t>
            </a:r>
            <a:r>
              <a:rPr lang="en-US" altLang="zh-CN" dirty="0">
                <a:cs typeface="Arial" panose="020B0604020202020204" pitchFamily="34" charset="0"/>
              </a:rPr>
              <a:t> Spherical Tokamak)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2811" y="2875025"/>
            <a:ext cx="4320000" cy="3409794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Main parameters</a:t>
            </a:r>
          </a:p>
          <a:p>
            <a:pPr lvl="1"/>
            <a:r>
              <a:rPr lang="en-US" altLang="zh-CN" sz="2000" dirty="0" smtClean="0"/>
              <a:t>Major </a:t>
            </a:r>
            <a:r>
              <a:rPr lang="en-US" altLang="zh-CN" sz="2000" dirty="0"/>
              <a:t>radius (R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): 0.3 m</a:t>
            </a:r>
          </a:p>
          <a:p>
            <a:pPr lvl="1"/>
            <a:r>
              <a:rPr lang="en-US" altLang="zh-CN" sz="2000" dirty="0"/>
              <a:t>Minor radius (a): 0.23 m</a:t>
            </a:r>
          </a:p>
          <a:p>
            <a:pPr lvl="1"/>
            <a:r>
              <a:rPr lang="en-US" altLang="zh-CN" sz="2000" dirty="0"/>
              <a:t>Aspect ratio: ~ 1.3</a:t>
            </a:r>
          </a:p>
          <a:p>
            <a:pPr lvl="1"/>
            <a:r>
              <a:rPr lang="en-US" altLang="zh-CN" sz="2000" dirty="0"/>
              <a:t>Elongation: ~ 1.8</a:t>
            </a:r>
          </a:p>
          <a:p>
            <a:pPr lvl="1"/>
            <a:r>
              <a:rPr lang="en-US" altLang="zh-CN" sz="2000" dirty="0"/>
              <a:t>Toroidal field at R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: &lt; 0.15 T</a:t>
            </a:r>
          </a:p>
          <a:p>
            <a:pPr lvl="1"/>
            <a:r>
              <a:rPr lang="en-US" altLang="zh-CN" sz="2000" dirty="0"/>
              <a:t>Plasma current: ~ 50 kA</a:t>
            </a:r>
          </a:p>
          <a:p>
            <a:pPr lvl="1"/>
            <a:r>
              <a:rPr lang="en-US" altLang="zh-CN" sz="2000" dirty="0"/>
              <a:t>Pulse </a:t>
            </a:r>
            <a:r>
              <a:rPr lang="en-US" altLang="zh-CN" sz="2000" dirty="0" smtClean="0"/>
              <a:t>duration: </a:t>
            </a:r>
            <a:r>
              <a:rPr lang="en-US" altLang="zh-CN" sz="2000" dirty="0"/>
              <a:t>~ 15 </a:t>
            </a:r>
            <a:r>
              <a:rPr lang="en-US" altLang="zh-CN" sz="2000" dirty="0" err="1"/>
              <a:t>ms</a:t>
            </a:r>
            <a:r>
              <a:rPr lang="en-US" altLang="zh-CN" sz="2000" dirty="0"/>
              <a:t> (</a:t>
            </a:r>
            <a:r>
              <a:rPr lang="en-US" altLang="zh-CN" sz="2000" dirty="0" err="1"/>
              <a:t>Ohmic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2000" dirty="0" smtClean="0"/>
              <a:t>n</a:t>
            </a:r>
            <a:r>
              <a:rPr lang="en-US" altLang="zh-CN" sz="2000" baseline="-25000" dirty="0" smtClean="0"/>
              <a:t>e</a:t>
            </a:r>
            <a:r>
              <a:rPr lang="en-US" altLang="zh-CN" sz="2000" dirty="0" smtClean="0"/>
              <a:t>: </a:t>
            </a:r>
            <a:r>
              <a:rPr lang="en-US" altLang="zh-CN" sz="2000" dirty="0"/>
              <a:t>0.2 ~ 3×10</a:t>
            </a:r>
            <a:r>
              <a:rPr lang="en-US" altLang="zh-CN" sz="2000" baseline="30000" dirty="0"/>
              <a:t>19</a:t>
            </a:r>
            <a:r>
              <a:rPr lang="en-US" altLang="zh-CN" sz="2000" dirty="0"/>
              <a:t> m</a:t>
            </a:r>
            <a:r>
              <a:rPr lang="en-US" altLang="zh-CN" sz="2000" baseline="30000" dirty="0"/>
              <a:t>-3</a:t>
            </a:r>
          </a:p>
          <a:p>
            <a:pPr lvl="1"/>
            <a:r>
              <a:rPr lang="en-US" altLang="zh-CN" sz="2000" dirty="0" err="1" smtClean="0"/>
              <a:t>T</a:t>
            </a:r>
            <a:r>
              <a:rPr lang="en-US" altLang="zh-CN" sz="2000" baseline="-25000" dirty="0" err="1" smtClean="0"/>
              <a:t>e</a:t>
            </a:r>
            <a:r>
              <a:rPr lang="en-US" altLang="zh-CN" sz="2000" dirty="0"/>
              <a:t>: ~ 100 </a:t>
            </a:r>
            <a:r>
              <a:rPr lang="en-US" altLang="zh-CN" sz="2000" dirty="0" smtClean="0"/>
              <a:t>eV</a:t>
            </a:r>
            <a:endParaRPr lang="zh-CN" altLang="en-US" sz="20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4665462" y="2875025"/>
            <a:ext cx="4320000" cy="3409794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 smtClean="0"/>
              <a:t>Main objectives</a:t>
            </a:r>
          </a:p>
          <a:p>
            <a:pPr lvl="1"/>
            <a:r>
              <a:rPr lang="en-US" altLang="zh-CN" sz="1800" b="1" dirty="0">
                <a:solidFill>
                  <a:schemeClr val="accent2"/>
                </a:solidFill>
              </a:rPr>
              <a:t>N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on-inductive startup and current drive</a:t>
            </a:r>
          </a:p>
          <a:p>
            <a:r>
              <a:rPr lang="en-US" altLang="zh-CN" sz="2400" dirty="0" smtClean="0"/>
              <a:t>But</a:t>
            </a:r>
          </a:p>
          <a:p>
            <a:pPr lvl="1"/>
            <a:r>
              <a:rPr lang="en-US" altLang="zh-CN" sz="1800" dirty="0"/>
              <a:t>H</a:t>
            </a:r>
            <a:r>
              <a:rPr lang="en-US" altLang="zh-CN" sz="1800" dirty="0" smtClean="0"/>
              <a:t>ardware of RF waves are experiencing difficulties</a:t>
            </a:r>
          </a:p>
          <a:p>
            <a:r>
              <a:rPr lang="en-US" altLang="zh-CN" sz="2400" dirty="0" smtClean="0"/>
              <a:t>Current main topics</a:t>
            </a:r>
          </a:p>
          <a:p>
            <a:pPr lvl="1"/>
            <a:r>
              <a:rPr lang="en-US" altLang="zh-CN" sz="1800" b="1" dirty="0" smtClean="0">
                <a:solidFill>
                  <a:schemeClr val="accent2"/>
                </a:solidFill>
              </a:rPr>
              <a:t>Plasma properties </a:t>
            </a:r>
            <a:r>
              <a:rPr lang="en-US" altLang="zh-CN" sz="1800" dirty="0" smtClean="0"/>
              <a:t>in </a:t>
            </a:r>
            <a:r>
              <a:rPr lang="en-US" altLang="zh-CN" sz="1800" b="1" dirty="0">
                <a:solidFill>
                  <a:schemeClr val="accent2"/>
                </a:solidFill>
              </a:rPr>
              <a:t>I</a:t>
            </a:r>
            <a:r>
              <a:rPr lang="en-US" altLang="zh-CN" sz="1800" b="1" baseline="-25000" dirty="0">
                <a:solidFill>
                  <a:schemeClr val="accent2"/>
                </a:solidFill>
              </a:rPr>
              <a:t>P</a:t>
            </a:r>
            <a:r>
              <a:rPr lang="en-US" altLang="zh-CN" sz="1800" b="1" dirty="0">
                <a:solidFill>
                  <a:schemeClr val="accent2"/>
                </a:solidFill>
              </a:rPr>
              <a:t> 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ramp up/down</a:t>
            </a:r>
            <a:r>
              <a:rPr lang="en-US" altLang="zh-CN" sz="1800" dirty="0" smtClean="0"/>
              <a:t> phases of </a:t>
            </a:r>
            <a:r>
              <a:rPr lang="en-US" altLang="zh-CN" sz="1800" dirty="0" err="1" smtClean="0"/>
              <a:t>ohmic</a:t>
            </a:r>
            <a:r>
              <a:rPr lang="en-US" altLang="zh-CN" sz="1800" dirty="0" smtClean="0"/>
              <a:t> discharges</a:t>
            </a:r>
          </a:p>
          <a:p>
            <a:pPr lvl="1"/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8750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2046" y="2104292"/>
            <a:ext cx="5334000" cy="584775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</a:rPr>
              <a:t>The SUNIST spherical tokamak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 </a:t>
            </a:r>
            <a:r>
              <a:rPr lang="en-US" altLang="zh-CN" dirty="0"/>
              <a:t>super fast reciprocating </a:t>
            </a:r>
            <a:r>
              <a:rPr lang="en-US" altLang="zh-CN" dirty="0" smtClean="0"/>
              <a:t>probe (3):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Like a tandem coils gun, magnetic drive</a:t>
            </a:r>
          </a:p>
          <a:p>
            <a:r>
              <a:rPr lang="en-US" altLang="zh-CN" sz="2000" dirty="0" smtClean="0"/>
              <a:t>The moving parts are simplified, as light as possible, ~ 500 g</a:t>
            </a:r>
          </a:p>
          <a:p>
            <a:r>
              <a:rPr lang="en-US" altLang="zh-CN" sz="2000" dirty="0" smtClean="0"/>
              <a:t>Three accelerating coils (#1, #2, #3) plus two braking coils (#4, #5)</a:t>
            </a:r>
            <a:endParaRPr lang="en-US" altLang="zh-CN" sz="2000" dirty="0"/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6111689" y="2302018"/>
            <a:ext cx="2736476" cy="18855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04137" y="4167445"/>
            <a:ext cx="2551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http://www.coilgun.eclipse.co.uk/coilgun_basics_1.html</a:t>
            </a:r>
            <a:endParaRPr lang="zh-CN" altLang="en-US" sz="1400" dirty="0"/>
          </a:p>
        </p:txBody>
      </p:sp>
      <p:pic>
        <p:nvPicPr>
          <p:cNvPr id="9" name="图片 8" descr="D:\活动探针\专利申请材料\装配\论文用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6" y="2532478"/>
            <a:ext cx="5486400" cy="2218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接箭头连接符 9"/>
          <p:cNvCxnSpPr/>
          <p:nvPr/>
        </p:nvCxnSpPr>
        <p:spPr>
          <a:xfrm flipH="1">
            <a:off x="1707777" y="2302018"/>
            <a:ext cx="443752" cy="8849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2144806" y="2302018"/>
            <a:ext cx="13447" cy="8647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151529" y="2302018"/>
            <a:ext cx="510989" cy="8849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3348318" y="2218765"/>
            <a:ext cx="1223682" cy="9480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3668526" y="2205318"/>
            <a:ext cx="903474" cy="9614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5349" y="4521016"/>
            <a:ext cx="12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Reset mechanism</a:t>
            </a:r>
            <a:endParaRPr lang="zh-CN" altLang="en-US" dirty="0"/>
          </a:p>
        </p:txBody>
      </p:sp>
      <p:cxnSp>
        <p:nvCxnSpPr>
          <p:cNvPr id="21" name="直接箭头连接符 20"/>
          <p:cNvCxnSpPr>
            <a:stCxn id="20" idx="0"/>
          </p:cNvCxnSpPr>
          <p:nvPr/>
        </p:nvCxnSpPr>
        <p:spPr>
          <a:xfrm flipH="1" flipV="1">
            <a:off x="611841" y="3648774"/>
            <a:ext cx="71968" cy="8722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714501" y="4601396"/>
            <a:ext cx="107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projectile</a:t>
            </a:r>
          </a:p>
        </p:txBody>
      </p:sp>
      <p:cxnSp>
        <p:nvCxnSpPr>
          <p:cNvPr id="25" name="直接箭头连接符 24"/>
          <p:cNvCxnSpPr>
            <a:stCxn id="24" idx="0"/>
          </p:cNvCxnSpPr>
          <p:nvPr/>
        </p:nvCxnSpPr>
        <p:spPr>
          <a:xfrm flipH="1" flipV="1">
            <a:off x="2243084" y="3482788"/>
            <a:ext cx="6724" cy="11186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/>
          <p:nvPr/>
        </p:nvPicPr>
        <p:blipFill>
          <a:blip r:embed="rId4"/>
          <a:stretch>
            <a:fillRect/>
          </a:stretch>
        </p:blipFill>
        <p:spPr>
          <a:xfrm>
            <a:off x="1707777" y="5365404"/>
            <a:ext cx="5705475" cy="75882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830805" y="527484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1000 A</a:t>
            </a:r>
            <a:endParaRPr lang="zh-CN" altLang="en-US" dirty="0"/>
          </a:p>
        </p:txBody>
      </p:sp>
      <p:cxnSp>
        <p:nvCxnSpPr>
          <p:cNvPr id="32" name="直接连接符 31"/>
          <p:cNvCxnSpPr>
            <a:endCxn id="30" idx="1"/>
          </p:cNvCxnSpPr>
          <p:nvPr/>
        </p:nvCxnSpPr>
        <p:spPr>
          <a:xfrm>
            <a:off x="6762471" y="5459506"/>
            <a:ext cx="1068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7099377" y="5996673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2243084" y="5125780"/>
            <a:ext cx="4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#1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2662518" y="5123431"/>
            <a:ext cx="4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#2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3093031" y="5125780"/>
            <a:ext cx="4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#3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4034118" y="5123431"/>
            <a:ext cx="4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#4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5668532" y="5130256"/>
            <a:ext cx="4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#5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499983" y="5466241"/>
            <a:ext cx="1370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Coil current waveforms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2059270" y="60808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5444870" y="6084961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37 </a:t>
            </a:r>
            <a:r>
              <a:rPr lang="en-US" altLang="zh-CN" dirty="0" err="1" smtClean="0"/>
              <a:t>ms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2773079" y="4461793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550 mm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5128551" y="3648774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CF100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32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</a:t>
            </a:r>
            <a:r>
              <a:rPr lang="en-US" altLang="zh-CN" dirty="0"/>
              <a:t>super fast reciprocating </a:t>
            </a:r>
            <a:r>
              <a:rPr lang="en-US" altLang="zh-CN" dirty="0" smtClean="0"/>
              <a:t>probe (4): test results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Maximum speed: &gt; 20 m/s</a:t>
            </a:r>
          </a:p>
          <a:p>
            <a:r>
              <a:rPr lang="en-US" altLang="zh-CN" sz="2000" dirty="0" smtClean="0"/>
              <a:t>Vibration is acceptable (hard to be detected by a fast camera working at 4000 fps)</a:t>
            </a:r>
          </a:p>
          <a:p>
            <a:r>
              <a:rPr lang="en-US" altLang="zh-CN" sz="2000" dirty="0" smtClean="0"/>
              <a:t>Finalizing, to be installed on SUNIST in this year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2293888" y="2625655"/>
            <a:ext cx="455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Speed and position vs time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196797"/>
              </p:ext>
            </p:extLst>
          </p:nvPr>
        </p:nvGraphicFramePr>
        <p:xfrm>
          <a:off x="1838885" y="2894513"/>
          <a:ext cx="5452783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3" imgW="4493386" imgH="3183818" progId="Origin50.Graph">
                  <p:embed/>
                </p:oleObj>
              </mc:Choice>
              <mc:Fallback>
                <p:oleObj r:id="rId3" imgW="4493386" imgH="3183818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885" y="2894513"/>
                        <a:ext cx="5452783" cy="3390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243854" y="4148418"/>
            <a:ext cx="8807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Speed (m/s)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972301" y="4148417"/>
            <a:ext cx="1048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Position (mm)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4255994" y="3987053"/>
            <a:ext cx="10824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2736477" y="5123330"/>
            <a:ext cx="10824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047565" y="6064623"/>
            <a:ext cx="1048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Time (</a:t>
            </a:r>
            <a:r>
              <a:rPr lang="en-US" altLang="zh-CN" dirty="0" err="1" smtClean="0"/>
              <a:t>ms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94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transfer </a:t>
            </a:r>
            <a:r>
              <a:rPr lang="en-US" altLang="zh-CN" dirty="0" smtClean="0"/>
              <a:t>of electrostatic turbulence(1)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 combined probe, including a quadruple Langmuir tips and a </a:t>
            </a:r>
            <a:r>
              <a:rPr lang="en-US" altLang="zh-CN" sz="2000" dirty="0" err="1" smtClean="0"/>
              <a:t>Mirnov</a:t>
            </a:r>
            <a:r>
              <a:rPr lang="en-US" altLang="zh-CN" sz="2000" dirty="0" smtClean="0"/>
              <a:t> coil, is installed  on </a:t>
            </a:r>
            <a:r>
              <a:rPr lang="en-US" altLang="zh-CN" sz="2000" dirty="0" smtClean="0"/>
              <a:t>SUNIST</a:t>
            </a:r>
          </a:p>
          <a:p>
            <a:r>
              <a:rPr lang="en-US" altLang="zh-CN" sz="2000" dirty="0" smtClean="0"/>
              <a:t>Measure electrostatic turbulences and magnetic fluctuations simultaneously</a:t>
            </a:r>
            <a:endParaRPr lang="en-US" altLang="zh-CN" sz="2000" dirty="0" smtClean="0"/>
          </a:p>
          <a:p>
            <a:r>
              <a:rPr lang="en-US" altLang="zh-CN" sz="2000" dirty="0" smtClean="0"/>
              <a:t>Able to study the relationship between electrostatic turbulences and magnetic fluctuations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908258" y="6103095"/>
            <a:ext cx="728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The reference Langmuir probes (left) and the combined probe set (right)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3" b="15865"/>
          <a:stretch/>
        </p:blipFill>
        <p:spPr>
          <a:xfrm>
            <a:off x="665797" y="3078129"/>
            <a:ext cx="7812405" cy="29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transfer </a:t>
            </a:r>
            <a:r>
              <a:rPr lang="en-US" altLang="zh-CN" dirty="0" smtClean="0"/>
              <a:t>of electrostatic turbulence(2)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101413"/>
            <a:ext cx="3845479" cy="5184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Quite different power spectrums of</a:t>
            </a:r>
            <a:r>
              <a:rPr lang="en-US" altLang="zh-CN" sz="2000" dirty="0"/>
              <a:t> </a:t>
            </a:r>
            <a:r>
              <a:rPr lang="en-US" altLang="zh-CN" sz="2000" dirty="0" err="1"/>
              <a:t>V</a:t>
            </a:r>
            <a:r>
              <a:rPr lang="en-US" altLang="zh-CN" sz="2000" baseline="-25000" dirty="0" err="1"/>
              <a:t>f</a:t>
            </a:r>
            <a:r>
              <a:rPr lang="en-US" altLang="zh-CN" sz="2000" dirty="0"/>
              <a:t>, I</a:t>
            </a:r>
            <a:r>
              <a:rPr lang="en-US" altLang="zh-CN" sz="2000" baseline="-25000" dirty="0"/>
              <a:t>si</a:t>
            </a:r>
            <a:r>
              <a:rPr lang="en-US" altLang="zh-CN" sz="2000" dirty="0"/>
              <a:t> and </a:t>
            </a:r>
            <a:r>
              <a:rPr lang="en-US" altLang="zh-CN" sz="2000" dirty="0" smtClean="0"/>
              <a:t>dB/</a:t>
            </a:r>
            <a:r>
              <a:rPr lang="en-US" altLang="zh-CN" sz="2000" dirty="0" err="1" smtClean="0"/>
              <a:t>dt</a:t>
            </a:r>
            <a:r>
              <a:rPr lang="en-US" altLang="zh-CN" sz="2000" dirty="0" smtClean="0"/>
              <a:t> are found at </a:t>
            </a:r>
            <a:r>
              <a:rPr lang="en-US" altLang="zh-CN" sz="2000" dirty="0" smtClean="0">
                <a:solidFill>
                  <a:schemeClr val="accent2"/>
                </a:solidFill>
              </a:rPr>
              <a:t>ramp-up (I)</a:t>
            </a:r>
            <a:r>
              <a:rPr lang="en-US" altLang="zh-CN" sz="2000" dirty="0" smtClean="0"/>
              <a:t>, </a:t>
            </a:r>
            <a:r>
              <a:rPr lang="en-US" altLang="zh-CN" sz="2000" dirty="0" smtClean="0">
                <a:solidFill>
                  <a:schemeClr val="accent2"/>
                </a:solidFill>
              </a:rPr>
              <a:t>flat-top (II) </a:t>
            </a:r>
            <a:r>
              <a:rPr lang="en-US" altLang="zh-CN" sz="2000" dirty="0" smtClean="0"/>
              <a:t>and </a:t>
            </a:r>
            <a:r>
              <a:rPr lang="en-US" altLang="zh-CN" sz="2000" dirty="0" smtClean="0">
                <a:solidFill>
                  <a:schemeClr val="accent2"/>
                </a:solidFill>
              </a:rPr>
              <a:t>IRE (III) </a:t>
            </a:r>
            <a:r>
              <a:rPr lang="en-US" altLang="zh-CN" sz="2000" dirty="0" smtClean="0"/>
              <a:t>phases </a:t>
            </a:r>
          </a:p>
          <a:p>
            <a:r>
              <a:rPr lang="en-US" altLang="zh-CN" sz="2000" dirty="0" smtClean="0"/>
              <a:t>But at </a:t>
            </a:r>
            <a:r>
              <a:rPr lang="en-US" altLang="zh-CN" sz="2000" dirty="0"/>
              <a:t>each </a:t>
            </a:r>
            <a:r>
              <a:rPr lang="en-US" altLang="zh-CN" sz="2000" dirty="0" smtClean="0"/>
              <a:t>phases, the power spectrums </a:t>
            </a:r>
            <a:r>
              <a:rPr lang="en-US" altLang="zh-CN" sz="2000" dirty="0"/>
              <a:t>of </a:t>
            </a:r>
            <a:r>
              <a:rPr lang="en-US" altLang="zh-CN" sz="2000" dirty="0" err="1"/>
              <a:t>V</a:t>
            </a:r>
            <a:r>
              <a:rPr lang="en-US" altLang="zh-CN" sz="2000" baseline="-25000" dirty="0" err="1"/>
              <a:t>f</a:t>
            </a:r>
            <a:r>
              <a:rPr lang="en-US" altLang="zh-CN" sz="2000" dirty="0"/>
              <a:t>, I</a:t>
            </a:r>
            <a:r>
              <a:rPr lang="en-US" altLang="zh-CN" sz="2000" baseline="-25000" dirty="0"/>
              <a:t>si</a:t>
            </a:r>
            <a:r>
              <a:rPr lang="en-US" altLang="zh-CN" sz="2000" dirty="0"/>
              <a:t> and dB/</a:t>
            </a:r>
            <a:r>
              <a:rPr lang="en-US" altLang="zh-CN" sz="2000" dirty="0" err="1"/>
              <a:t>dt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have some similarities</a:t>
            </a:r>
          </a:p>
          <a:p>
            <a:r>
              <a:rPr lang="en-US" altLang="zh-CN" sz="2000" dirty="0" smtClean="0"/>
              <a:t>Are there any relationships among them?</a:t>
            </a:r>
          </a:p>
          <a:p>
            <a:r>
              <a:rPr lang="en-US" altLang="zh-CN" sz="2000" dirty="0" smtClean="0"/>
              <a:t>We focus on the ramp-up phase (I)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5143500" y="5674660"/>
            <a:ext cx="34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Typical waveforms of </a:t>
            </a:r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f</a:t>
            </a:r>
            <a:r>
              <a:rPr lang="en-US" altLang="zh-CN" dirty="0" smtClean="0"/>
              <a:t>, I</a:t>
            </a:r>
            <a:r>
              <a:rPr lang="en-US" altLang="zh-CN" baseline="-25000" dirty="0" smtClean="0"/>
              <a:t>si</a:t>
            </a:r>
            <a:r>
              <a:rPr lang="en-US" altLang="zh-CN" dirty="0" smtClean="0"/>
              <a:t> and dB/</a:t>
            </a:r>
            <a:r>
              <a:rPr lang="en-US" altLang="zh-CN" dirty="0" err="1" smtClean="0"/>
              <a:t>dt</a:t>
            </a:r>
            <a:r>
              <a:rPr lang="en-US" altLang="zh-CN" dirty="0" smtClean="0"/>
              <a:t> at different stages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 rotWithShape="1">
          <a:blip r:embed="rId2"/>
          <a:srcRect b="900"/>
          <a:stretch/>
        </p:blipFill>
        <p:spPr>
          <a:xfrm>
            <a:off x="4296327" y="1101414"/>
            <a:ext cx="4685926" cy="45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transfer </a:t>
            </a:r>
            <a:r>
              <a:rPr lang="en-US" altLang="zh-CN" dirty="0" smtClean="0"/>
              <a:t>of electrostatic turbulence(3)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101413"/>
            <a:ext cx="3845479" cy="518400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linear and nonlinear transfer rates of turbulence propagating </a:t>
            </a:r>
            <a:r>
              <a:rPr lang="en-US" altLang="zh-CN" sz="2000" dirty="0" smtClean="0"/>
              <a:t>from t to t+</a:t>
            </a:r>
            <a:r>
              <a:rPr lang="el-GR" altLang="zh-CN" sz="2000" dirty="0" smtClean="0"/>
              <a:t>τ</a:t>
            </a:r>
            <a:r>
              <a:rPr lang="en-US" altLang="zh-CN" sz="2000" dirty="0" smtClean="0"/>
              <a:t> are calculated</a:t>
            </a:r>
          </a:p>
          <a:p>
            <a:r>
              <a:rPr lang="en-US" altLang="zh-CN" sz="2000" dirty="0"/>
              <a:t>The highest fluctuation power occurs in the </a:t>
            </a:r>
            <a:r>
              <a:rPr lang="en-US" altLang="zh-CN" sz="2000" dirty="0" smtClean="0"/>
              <a:t>frequency band of </a:t>
            </a:r>
            <a:r>
              <a:rPr lang="en-US" altLang="zh-CN" sz="2000" dirty="0" smtClean="0">
                <a:solidFill>
                  <a:schemeClr val="accent2"/>
                </a:solidFill>
              </a:rPr>
              <a:t>negative linear growth </a:t>
            </a:r>
            <a:r>
              <a:rPr lang="en-US" altLang="zh-CN" sz="2000" dirty="0" smtClean="0"/>
              <a:t>rate in </a:t>
            </a:r>
            <a:r>
              <a:rPr lang="en-US" altLang="zh-CN" sz="2000" dirty="0"/>
              <a:t>both radial and poloidal </a:t>
            </a:r>
            <a:r>
              <a:rPr lang="en-US" altLang="zh-CN" sz="2000" dirty="0" smtClean="0"/>
              <a:t>directions, indicating </a:t>
            </a:r>
            <a:r>
              <a:rPr lang="en-US" altLang="zh-CN" sz="2000" dirty="0"/>
              <a:t>turbulence linear stability</a:t>
            </a:r>
            <a:endParaRPr lang="en-US" altLang="zh-CN" sz="2000" dirty="0" smtClean="0"/>
          </a:p>
          <a:p>
            <a:r>
              <a:rPr lang="en-US" altLang="zh-CN" sz="2000" dirty="0"/>
              <a:t>That </a:t>
            </a:r>
            <a:r>
              <a:rPr lang="en-US" altLang="zh-CN" sz="2000" dirty="0" smtClean="0"/>
              <a:t>is, </a:t>
            </a:r>
            <a:r>
              <a:rPr lang="en-US" altLang="zh-CN" sz="2000" dirty="0">
                <a:solidFill>
                  <a:schemeClr val="accent2"/>
                </a:solidFill>
              </a:rPr>
              <a:t>energy </a:t>
            </a:r>
            <a:r>
              <a:rPr lang="en-US" altLang="zh-CN" sz="2000" dirty="0" smtClean="0">
                <a:solidFill>
                  <a:schemeClr val="accent2"/>
                </a:solidFill>
              </a:rPr>
              <a:t>of turbulence is </a:t>
            </a:r>
            <a:r>
              <a:rPr lang="en-US" altLang="zh-CN" sz="2000" dirty="0">
                <a:solidFill>
                  <a:schemeClr val="accent2"/>
                </a:solidFill>
              </a:rPr>
              <a:t>generated from </a:t>
            </a:r>
            <a:r>
              <a:rPr lang="en-US" altLang="zh-CN" sz="2000" b="1" dirty="0">
                <a:solidFill>
                  <a:schemeClr val="accent2"/>
                </a:solidFill>
              </a:rPr>
              <a:t>nonlinear coupling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26541" y="5288276"/>
            <a:ext cx="4907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Radial (left) and poloidal (right) total power spectrum of </a:t>
            </a:r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f</a:t>
            </a:r>
            <a:r>
              <a:rPr lang="en-US" altLang="zh-CN" dirty="0" smtClean="0"/>
              <a:t>, linear growth rate (red) and nonlinear transfer rate (blue)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24" y="1101413"/>
            <a:ext cx="5008656" cy="41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transfer </a:t>
            </a:r>
            <a:r>
              <a:rPr lang="en-US" altLang="zh-CN" dirty="0" smtClean="0"/>
              <a:t>of electrostatic turbulence(4)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101413"/>
            <a:ext cx="3845479" cy="5184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Does the energy of electrostatic turbulences and magnetic fluctuations come from the nonlinear </a:t>
            </a:r>
            <a:r>
              <a:rPr lang="en-US" altLang="zh-CN" sz="2000" dirty="0" smtClean="0">
                <a:solidFill>
                  <a:schemeClr val="accent2"/>
                </a:solidFill>
              </a:rPr>
              <a:t>coupling of themselves</a:t>
            </a:r>
            <a:r>
              <a:rPr lang="en-US" altLang="zh-CN" sz="2000" dirty="0" smtClean="0"/>
              <a:t>?</a:t>
            </a:r>
          </a:p>
          <a:p>
            <a:r>
              <a:rPr lang="en-US" altLang="zh-CN" sz="2000" b="1" dirty="0" smtClean="0">
                <a:solidFill>
                  <a:schemeClr val="accent2"/>
                </a:solidFill>
              </a:rPr>
              <a:t>Seems not</a:t>
            </a:r>
            <a:r>
              <a:rPr lang="en-US" altLang="zh-CN" sz="2000" dirty="0" smtClean="0"/>
              <a:t>. No </a:t>
            </a:r>
            <a:r>
              <a:rPr lang="en-US" altLang="zh-CN" sz="2000" dirty="0" smtClean="0"/>
              <a:t>corresponding frequency peaks are found in the bi-coherence spectrums.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4067734" y="5288275"/>
            <a:ext cx="4907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Wavelet spectrograms </a:t>
            </a:r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f</a:t>
            </a:r>
            <a:r>
              <a:rPr lang="en-US" altLang="zh-CN" baseline="-25000" dirty="0" smtClean="0"/>
              <a:t> </a:t>
            </a:r>
            <a:r>
              <a:rPr lang="en-US" altLang="zh-CN" dirty="0" smtClean="0"/>
              <a:t>(a</a:t>
            </a:r>
            <a:r>
              <a:rPr lang="en-US" altLang="zh-CN" dirty="0"/>
              <a:t>), </a:t>
            </a:r>
            <a:r>
              <a:rPr lang="en-US" altLang="zh-CN" dirty="0" smtClean="0"/>
              <a:t>I</a:t>
            </a:r>
            <a:r>
              <a:rPr lang="en-US" altLang="zh-CN" baseline="-25000" dirty="0" smtClean="0"/>
              <a:t>si </a:t>
            </a:r>
            <a:r>
              <a:rPr lang="en-US" altLang="zh-CN" dirty="0" smtClean="0"/>
              <a:t>(b</a:t>
            </a:r>
            <a:r>
              <a:rPr lang="en-US" altLang="zh-CN" dirty="0"/>
              <a:t>), </a:t>
            </a:r>
            <a:r>
              <a:rPr lang="en-US" altLang="zh-CN" dirty="0" smtClean="0"/>
              <a:t>dB/</a:t>
            </a:r>
            <a:r>
              <a:rPr lang="en-US" altLang="zh-CN" dirty="0" err="1" smtClean="0"/>
              <a:t>dt</a:t>
            </a:r>
            <a:r>
              <a:rPr lang="en-US" altLang="zh-CN" dirty="0" smtClean="0"/>
              <a:t> </a:t>
            </a:r>
            <a:r>
              <a:rPr lang="en-US" altLang="zh-CN" dirty="0"/>
              <a:t>(c), their </a:t>
            </a:r>
            <a:r>
              <a:rPr lang="en-US" altLang="zh-CN" dirty="0" smtClean="0"/>
              <a:t>three </a:t>
            </a:r>
            <a:r>
              <a:rPr lang="en-US" altLang="zh-CN" dirty="0"/>
              <a:t>wave interactions and </a:t>
            </a:r>
            <a:r>
              <a:rPr lang="en-US" altLang="zh-CN" dirty="0" smtClean="0"/>
              <a:t>total bi-coherence </a:t>
            </a:r>
            <a:r>
              <a:rPr lang="en-US" altLang="zh-CN" dirty="0"/>
              <a:t>(d - f) </a:t>
            </a:r>
            <a:r>
              <a:rPr lang="en-US" altLang="zh-CN" dirty="0" smtClean="0"/>
              <a:t>in phase I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4" y="975693"/>
            <a:ext cx="4625205" cy="4251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52934"/>
          <a:stretch/>
        </p:blipFill>
        <p:spPr>
          <a:xfrm>
            <a:off x="161745" y="4190227"/>
            <a:ext cx="3716743" cy="8935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9153" y="3842501"/>
            <a:ext cx="7097855" cy="5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transfer </a:t>
            </a:r>
            <a:r>
              <a:rPr lang="en-US" altLang="zh-CN" dirty="0" smtClean="0"/>
              <a:t>of electrostatic turbulence(4)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101413"/>
            <a:ext cx="3845479" cy="5184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However, corresponding frequency peaks are found in the cross bi-coherence spectrums</a:t>
            </a:r>
          </a:p>
          <a:p>
            <a:r>
              <a:rPr lang="en-US" altLang="zh-CN" sz="2000" dirty="0"/>
              <a:t>Turbulence energy is </a:t>
            </a:r>
            <a:r>
              <a:rPr lang="en-US" altLang="zh-CN" sz="2000" dirty="0"/>
              <a:t>not </a:t>
            </a:r>
            <a:r>
              <a:rPr lang="en-US" altLang="zh-CN" sz="2000" dirty="0" smtClean="0"/>
              <a:t>generated via </a:t>
            </a:r>
            <a:r>
              <a:rPr lang="en-US" altLang="zh-CN" sz="2000" dirty="0"/>
              <a:t>auto </a:t>
            </a:r>
            <a:r>
              <a:rPr lang="en-US" altLang="zh-CN" sz="2000" dirty="0" smtClean="0"/>
              <a:t>bi-coherence </a:t>
            </a:r>
            <a:r>
              <a:rPr lang="en-US" altLang="zh-CN" sz="2000" dirty="0"/>
              <a:t>but cross tree-wave coupling between </a:t>
            </a:r>
            <a:r>
              <a:rPr lang="en-US" altLang="zh-CN" sz="2000" dirty="0" err="1"/>
              <a:t>V</a:t>
            </a:r>
            <a:r>
              <a:rPr lang="en-US" altLang="zh-CN" sz="2000" baseline="-25000" dirty="0" err="1"/>
              <a:t>f</a:t>
            </a:r>
            <a:r>
              <a:rPr lang="en-US" altLang="zh-CN" sz="2000" dirty="0"/>
              <a:t> and </a:t>
            </a:r>
            <a:r>
              <a:rPr lang="en-US" altLang="zh-CN" sz="2000" dirty="0" smtClean="0"/>
              <a:t>dB/</a:t>
            </a:r>
            <a:r>
              <a:rPr lang="en-US" altLang="zh-CN" sz="2000" dirty="0" err="1" smtClean="0"/>
              <a:t>dt.</a:t>
            </a:r>
            <a:r>
              <a:rPr lang="en-US" altLang="zh-CN" sz="2000" dirty="0" smtClean="0"/>
              <a:t> </a:t>
            </a:r>
            <a:endParaRPr lang="zh-CN" altLang="zh-CN" sz="2000" dirty="0"/>
          </a:p>
          <a:p>
            <a:r>
              <a:rPr lang="en-US" altLang="zh-CN" sz="2000" b="1" dirty="0">
                <a:solidFill>
                  <a:schemeClr val="accent2"/>
                </a:solidFill>
              </a:rPr>
              <a:t>Energy is transferred from magnetic fluctuations to electrostatic 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turbulences</a:t>
            </a:r>
            <a:endParaRPr lang="en-US" altLang="zh-CN" sz="2000" b="1" dirty="0" smtClean="0">
              <a:solidFill>
                <a:schemeClr val="accent2"/>
              </a:solidFill>
            </a:endParaRPr>
          </a:p>
          <a:p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4067734" y="5288275"/>
            <a:ext cx="4907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Wavelet spectrograms </a:t>
            </a:r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f</a:t>
            </a:r>
            <a:r>
              <a:rPr lang="en-US" altLang="zh-CN" baseline="-25000" dirty="0" smtClean="0"/>
              <a:t> </a:t>
            </a:r>
            <a:r>
              <a:rPr lang="en-US" altLang="zh-CN" dirty="0" smtClean="0"/>
              <a:t>(a</a:t>
            </a:r>
            <a:r>
              <a:rPr lang="en-US" altLang="zh-CN" dirty="0"/>
              <a:t>), </a:t>
            </a:r>
            <a:r>
              <a:rPr lang="en-US" altLang="zh-CN" dirty="0" smtClean="0"/>
              <a:t>I</a:t>
            </a:r>
            <a:r>
              <a:rPr lang="en-US" altLang="zh-CN" baseline="-25000" dirty="0" smtClean="0"/>
              <a:t>si </a:t>
            </a:r>
            <a:r>
              <a:rPr lang="en-US" altLang="zh-CN" dirty="0" smtClean="0"/>
              <a:t>(b</a:t>
            </a:r>
            <a:r>
              <a:rPr lang="en-US" altLang="zh-CN" dirty="0"/>
              <a:t>), </a:t>
            </a:r>
            <a:r>
              <a:rPr lang="en-US" altLang="zh-CN" dirty="0" smtClean="0"/>
              <a:t>dB/</a:t>
            </a:r>
            <a:r>
              <a:rPr lang="en-US" altLang="zh-CN" dirty="0" err="1" smtClean="0"/>
              <a:t>dt</a:t>
            </a:r>
            <a:r>
              <a:rPr lang="en-US" altLang="zh-CN" dirty="0" smtClean="0"/>
              <a:t> </a:t>
            </a:r>
            <a:r>
              <a:rPr lang="en-US" altLang="zh-CN" dirty="0"/>
              <a:t>(c), their </a:t>
            </a:r>
            <a:r>
              <a:rPr lang="en-US" altLang="zh-CN" dirty="0" smtClean="0"/>
              <a:t>three </a:t>
            </a:r>
            <a:r>
              <a:rPr lang="en-US" altLang="zh-CN" dirty="0"/>
              <a:t>wave interactions and </a:t>
            </a:r>
            <a:r>
              <a:rPr lang="en-US" altLang="zh-CN" dirty="0" smtClean="0"/>
              <a:t>total cross </a:t>
            </a:r>
            <a:r>
              <a:rPr lang="en-US" altLang="zh-CN" dirty="0" smtClean="0"/>
              <a:t>bi-coherence </a:t>
            </a:r>
            <a:r>
              <a:rPr lang="en-US" altLang="zh-CN" dirty="0" smtClean="0"/>
              <a:t>(c, d, f) </a:t>
            </a:r>
            <a:r>
              <a:rPr lang="en-US" altLang="zh-CN" dirty="0" smtClean="0"/>
              <a:t>in phase I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72" y="960686"/>
            <a:ext cx="4941211" cy="431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 frequency MHD activities (1): HFMP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317"/>
            <a:ext cx="6120000" cy="4185148"/>
          </a:xfrm>
        </p:spPr>
      </p:pic>
      <p:sp>
        <p:nvSpPr>
          <p:cNvPr id="6" name="文本框 5"/>
          <p:cNvSpPr txBox="1"/>
          <p:nvPr/>
        </p:nvSpPr>
        <p:spPr>
          <a:xfrm>
            <a:off x="1" y="5417383"/>
            <a:ext cx="61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(a) Schematic toroidal distribution, (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b) in-vessel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view and (c) dimension of HFMPs in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SUNIST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tokamak. (d) Chip inductors mounted on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five printed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circuit boards.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28" y="1073949"/>
            <a:ext cx="2782460" cy="41845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25772" y="5258465"/>
            <a:ext cx="197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oloidal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08515" y="5956891"/>
            <a:ext cx="1866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Liu Y.Q. 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RSI, 2014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frequency MHD activities </a:t>
            </a:r>
            <a:r>
              <a:rPr lang="en-US" altLang="zh-CN" dirty="0" smtClean="0"/>
              <a:t>(2): IRE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Strong high frequency MHD appears in the current jump of IREs</a:t>
            </a:r>
            <a:endParaRPr lang="en-US" altLang="zh-CN" sz="2000" dirty="0" smtClean="0"/>
          </a:p>
          <a:p>
            <a:r>
              <a:rPr lang="en-US" altLang="zh-CN" sz="2000" dirty="0" smtClean="0"/>
              <a:t>Frequency range is wide: 20-200kHz</a:t>
            </a:r>
            <a:endParaRPr lang="en-US" altLang="zh-CN" sz="2000" dirty="0" smtClean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7" y="2806891"/>
            <a:ext cx="4627719" cy="3620463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66" y="3629539"/>
            <a:ext cx="3600000" cy="27978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6" y="1100819"/>
            <a:ext cx="3240000" cy="25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frequency MHD activities </a:t>
            </a:r>
            <a:r>
              <a:rPr lang="en-US" altLang="zh-CN" dirty="0" smtClean="0"/>
              <a:t>(3): TAEs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62811" y="986117"/>
                <a:ext cx="4320000" cy="529870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400" dirty="0" smtClean="0"/>
                  <a:t>150-300kHz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2811" y="986117"/>
                <a:ext cx="4320000" cy="5298701"/>
              </a:xfrm>
              <a:blipFill rotWithShape="0">
                <a:blip r:embed="rId2"/>
                <a:stretch>
                  <a:fillRect l="-1977" t="-14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4665462" y="986117"/>
            <a:ext cx="4320000" cy="529870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Strong nonlinear coupling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5" y="1375118"/>
            <a:ext cx="3169272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" y="3895118"/>
            <a:ext cx="3109712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27" y="1375118"/>
            <a:ext cx="3259662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31" y="3895118"/>
            <a:ext cx="3256973" cy="25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2576" y="3095845"/>
            <a:ext cx="205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Auto bi-coherence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0776" y="5323457"/>
            <a:ext cx="183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(200kHz, 200kHz)</a:t>
            </a:r>
          </a:p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(400kHz, -200kHz)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Effects of gas puffing on the repeatability of </a:t>
            </a:r>
            <a:r>
              <a:rPr lang="en-US" altLang="zh-CN" dirty="0" err="1" smtClean="0"/>
              <a:t>ohmic</a:t>
            </a:r>
            <a:r>
              <a:rPr lang="en-US" altLang="zh-CN" dirty="0" smtClean="0"/>
              <a:t> startup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Eddy current analysis and measurements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Test of a super fast </a:t>
            </a:r>
            <a:r>
              <a:rPr lang="en-US" altLang="zh-CN" dirty="0"/>
              <a:t>reciprocating </a:t>
            </a:r>
            <a:r>
              <a:rPr lang="en-US" altLang="zh-CN" dirty="0" smtClean="0"/>
              <a:t>probe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Energy transfer of electrostatic </a:t>
            </a:r>
            <a:r>
              <a:rPr lang="en-US" altLang="zh-CN" dirty="0" smtClean="0"/>
              <a:t>turbulence</a:t>
            </a:r>
          </a:p>
          <a:p>
            <a:endParaRPr lang="en-US" altLang="zh-CN" dirty="0"/>
          </a:p>
          <a:p>
            <a:r>
              <a:rPr lang="en-US" altLang="zh-CN" dirty="0" smtClean="0"/>
              <a:t>High frequency MHD activities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Summary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2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Startup repeatability has been improved by carefully adjust the gas puffing timing</a:t>
            </a:r>
          </a:p>
          <a:p>
            <a:r>
              <a:rPr lang="en-US" altLang="zh-CN" sz="2400" dirty="0" smtClean="0"/>
              <a:t>Eddy current is calculated by finite 3D analysis and is measured by </a:t>
            </a:r>
            <a:r>
              <a:rPr lang="en-US" altLang="zh-CN" sz="2400" dirty="0" err="1" smtClean="0"/>
              <a:t>orth</a:t>
            </a:r>
            <a:r>
              <a:rPr lang="en-US" altLang="zh-CN" sz="2400" dirty="0"/>
              <a:t>-</a:t>
            </a:r>
            <a:r>
              <a:rPr lang="en-US" altLang="zh-CN" sz="2400" dirty="0" smtClean="0"/>
              <a:t>probes array</a:t>
            </a:r>
          </a:p>
          <a:p>
            <a:r>
              <a:rPr lang="en-US" altLang="zh-CN" sz="2400" dirty="0" smtClean="0"/>
              <a:t>A super fast reciprocating probe with speed up to 20 m/s is developed</a:t>
            </a:r>
          </a:p>
          <a:p>
            <a:r>
              <a:rPr lang="en-US" altLang="zh-CN" sz="2400" dirty="0" smtClean="0"/>
              <a:t>Energy of electrostatic turbulences was found to be transferred from magnetic fluctuations at the ramp-up phase</a:t>
            </a:r>
          </a:p>
          <a:p>
            <a:r>
              <a:rPr lang="en-US" altLang="zh-CN" sz="2400" dirty="0" smtClean="0"/>
              <a:t>20 – 200 kHz MHD is found in IREs and 150-300 kHz TAEs are found in minor disruptions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98965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Design and </a:t>
            </a:r>
            <a:r>
              <a:rPr lang="en-US" altLang="zh-CN" dirty="0" smtClean="0"/>
              <a:t>Construction of HFMPs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The </a:t>
                </a:r>
                <a:r>
                  <a:rPr lang="en-US" altLang="zh-CN" dirty="0"/>
                  <a:t>high-frequency magnetic diagnostic </a:t>
                </a:r>
                <a:r>
                  <a:rPr lang="en-US" altLang="zh-CN" dirty="0" smtClean="0"/>
                  <a:t>system consists </a:t>
                </a:r>
                <a:r>
                  <a:rPr lang="en-US" altLang="zh-CN" dirty="0"/>
                  <a:t>of </a:t>
                </a:r>
                <a:r>
                  <a:rPr lang="en-US" altLang="zh-CN" dirty="0" smtClean="0"/>
                  <a:t>three subsystems</a:t>
                </a:r>
              </a:p>
              <a:p>
                <a:pPr lvl="1"/>
                <a:r>
                  <a:rPr lang="en-US" altLang="zh-CN" dirty="0" smtClean="0"/>
                  <a:t>A </a:t>
                </a:r>
                <a:r>
                  <a:rPr lang="en-US" altLang="zh-CN" dirty="0"/>
                  <a:t>fixed toroidal array of hand-wound </a:t>
                </a:r>
                <a:r>
                  <a:rPr lang="en-US" altLang="zh-CN" dirty="0" err="1"/>
                  <a:t>Mirnov</a:t>
                </a:r>
                <a:r>
                  <a:rPr lang="en-US" altLang="zh-CN" dirty="0"/>
                  <a:t> </a:t>
                </a:r>
                <a:r>
                  <a:rPr lang="en-US" altLang="zh-CN" dirty="0" smtClean="0"/>
                  <a:t>coils to measure toroidal mode number etc. (p12+t6+r2)</a:t>
                </a:r>
              </a:p>
              <a:p>
                <a:pPr lvl="1"/>
                <a:r>
                  <a:rPr lang="en-US" altLang="zh-CN" dirty="0" smtClean="0"/>
                  <a:t>A </a:t>
                </a:r>
                <a:r>
                  <a:rPr lang="en-US" altLang="zh-CN" dirty="0"/>
                  <a:t>fixed </a:t>
                </a:r>
                <a:r>
                  <a:rPr lang="en-US" altLang="zh-CN" dirty="0" smtClean="0"/>
                  <a:t>poloidal </a:t>
                </a:r>
                <a:r>
                  <a:rPr lang="en-US" altLang="zh-CN" dirty="0"/>
                  <a:t>array of hand-wound </a:t>
                </a:r>
                <a:r>
                  <a:rPr lang="en-US" altLang="zh-CN" dirty="0" err="1"/>
                  <a:t>Mirnov</a:t>
                </a:r>
                <a:r>
                  <a:rPr lang="en-US" altLang="zh-CN" dirty="0"/>
                  <a:t> coils to measure </a:t>
                </a:r>
                <a:r>
                  <a:rPr lang="en-US" altLang="zh-CN" dirty="0" smtClean="0"/>
                  <a:t>poloidal </a:t>
                </a:r>
                <a:r>
                  <a:rPr lang="en-US" altLang="zh-CN" dirty="0"/>
                  <a:t>mode number etc</a:t>
                </a:r>
                <a:r>
                  <a:rPr lang="en-US" altLang="zh-CN" dirty="0" smtClean="0"/>
                  <a:t>. (p14)</a:t>
                </a:r>
              </a:p>
              <a:p>
                <a:pPr lvl="1"/>
                <a:r>
                  <a:rPr lang="en-US" altLang="zh-CN" dirty="0" smtClean="0"/>
                  <a:t>A </a:t>
                </a:r>
                <a:r>
                  <a:rPr lang="en-US" altLang="zh-CN" dirty="0"/>
                  <a:t>movable radial array  of chip </a:t>
                </a:r>
                <a:r>
                  <a:rPr lang="en-US" altLang="zh-CN" dirty="0" smtClean="0"/>
                  <a:t>inductors to measure radial profile of magnetic field (p20+t20+r20)</a:t>
                </a:r>
              </a:p>
              <a:p>
                <a:r>
                  <a:rPr lang="en-US" altLang="zh-CN" dirty="0"/>
                  <a:t>The high-frequency magnetic probes (</a:t>
                </a:r>
                <a:r>
                  <a:rPr lang="en-US" altLang="zh-CN" dirty="0" smtClean="0"/>
                  <a:t>HFMPs) have </a:t>
                </a:r>
                <a:r>
                  <a:rPr lang="en-US" altLang="zh-CN" dirty="0"/>
                  <a:t>the following properties</a:t>
                </a:r>
              </a:p>
              <a:p>
                <a:pPr lvl="1"/>
                <a:r>
                  <a:rPr lang="en-US" altLang="zh-CN" dirty="0"/>
                  <a:t>Self resonance </a:t>
                </a:r>
                <a:r>
                  <a:rPr lang="en-US" altLang="zh-CN" dirty="0" smtClean="0"/>
                  <a:t>frequency:  </a:t>
                </a:r>
                <a:r>
                  <a:rPr lang="en-US" altLang="zh-CN" dirty="0"/>
                  <a:t>&gt;5 MHz </a:t>
                </a:r>
              </a:p>
              <a:p>
                <a:pPr lvl="1"/>
                <a:r>
                  <a:rPr lang="en-US" altLang="zh-CN" dirty="0"/>
                  <a:t>Effective area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𝑁𝑆</m:t>
                    </m:r>
                  </m:oMath>
                </a14:m>
                <a:r>
                  <a:rPr lang="en-US" altLang="zh-CN" dirty="0" smtClean="0"/>
                  <a:t>: big enough</a:t>
                </a:r>
              </a:p>
              <a:p>
                <a:pPr lvl="1"/>
                <a:r>
                  <a:rPr lang="en-US" altLang="zh-CN" dirty="0" smtClean="0"/>
                  <a:t>Small size and avoid shield by stainless steel</a:t>
                </a:r>
              </a:p>
              <a:p>
                <a:pPr lvl="1"/>
                <a:endParaRPr lang="en-US" altLang="zh-CN" dirty="0" smtClean="0"/>
              </a:p>
              <a:p>
                <a:endParaRPr lang="en-US" altLang="zh-CN" dirty="0" smtClean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45" t="-2118" r="-1107" b="-1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473972"/>
            <a:ext cx="4942074" cy="369925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4000" dirty="0" smtClean="0">
                <a:latin typeface="Segoe UI Light" panose="020B0502040204020203" pitchFamily="34" charset="0"/>
              </a:rPr>
              <a:t>Toroidal eddy current</a:t>
            </a:r>
            <a:endParaRPr lang="zh-CN" altLang="en-US" sz="4000" dirty="0">
              <a:latin typeface="Segoe UI Light" panose="020B0502040204020203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zh-CN" sz="2000" b="0" dirty="0" smtClean="0">
                <a:latin typeface="Segoe UI Light" panose="020B0502040204020203" pitchFamily="34" charset="0"/>
              </a:rPr>
              <a:t>More complicated</a:t>
            </a:r>
          </a:p>
          <a:p>
            <a:r>
              <a:rPr lang="en-US" altLang="zh-CN" sz="2000" b="0" dirty="0" smtClean="0">
                <a:latin typeface="Segoe UI Light" panose="020B0502040204020203" pitchFamily="34" charset="0"/>
              </a:rPr>
              <a:t>Toroidal eddy current near the slit is small</a:t>
            </a:r>
          </a:p>
          <a:p>
            <a:r>
              <a:rPr lang="en-US" altLang="zh-CN" sz="2000" b="0" dirty="0" smtClean="0">
                <a:latin typeface="Segoe UI Light" panose="020B0502040204020203" pitchFamily="34" charset="0"/>
                <a:sym typeface="Wingdings" panose="05000000000000000000" pitchFamily="2" charset="2"/>
              </a:rPr>
              <a:t>change the position of </a:t>
            </a:r>
            <a:r>
              <a:rPr lang="en-US" altLang="zh-CN" sz="2000" b="0" dirty="0">
                <a:latin typeface="Segoe UI Light" panose="020B0502040204020203" pitchFamily="34" charset="0"/>
                <a:sym typeface="Wingdings" panose="05000000000000000000" pitchFamily="2" charset="2"/>
              </a:rPr>
              <a:t>flexible </a:t>
            </a:r>
            <a:r>
              <a:rPr lang="en-US" altLang="zh-CN" sz="2000" b="0" dirty="0" err="1">
                <a:latin typeface="Segoe UI Light" panose="020B0502040204020203" pitchFamily="34" charset="0"/>
                <a:sym typeface="Wingdings" panose="05000000000000000000" pitchFamily="2" charset="2"/>
              </a:rPr>
              <a:t>orth</a:t>
            </a:r>
            <a:r>
              <a:rPr lang="en-US" altLang="zh-CN" sz="2000" b="0" dirty="0">
                <a:latin typeface="Segoe UI Light" panose="020B0502040204020203" pitchFamily="34" charset="0"/>
                <a:sym typeface="Wingdings" panose="05000000000000000000" pitchFamily="2" charset="2"/>
              </a:rPr>
              <a:t>-probes </a:t>
            </a:r>
            <a:r>
              <a:rPr lang="en-US" altLang="zh-CN" sz="2000" b="0" dirty="0" smtClean="0">
                <a:latin typeface="Segoe UI Light" panose="020B0502040204020203" pitchFamily="34" charset="0"/>
                <a:sym typeface="Wingdings" panose="05000000000000000000" pitchFamily="2" charset="2"/>
              </a:rPr>
              <a:t>array</a:t>
            </a:r>
            <a:endParaRPr lang="en-US" altLang="zh-CN" sz="1800" b="0" dirty="0" smtClean="0">
              <a:latin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03229" y="6263685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微软雅黑" pitchFamily="34" charset="-122"/>
              </a:rPr>
              <a:t>The temporal evolution of toroidal field generated by the eddy current and PF coils</a:t>
            </a:r>
            <a:endParaRPr lang="zh-CN" altLang="en-US" sz="1600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94765" y="2978230"/>
            <a:ext cx="380232" cy="33855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B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V</a:t>
            </a:r>
            <a:endParaRPr lang="zh-CN" altLang="en-US" sz="1600" baseline="-25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74997" y="3438729"/>
            <a:ext cx="1938513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B</a:t>
            </a:r>
            <a:r>
              <a:rPr lang="en-US" altLang="zh-CN" sz="1600" baseline="-25000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tan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 generated by toroidal eddy current and PF coils</a:t>
            </a:r>
            <a:endParaRPr lang="zh-CN" altLang="en-US" sz="16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 flipH="1" flipV="1">
            <a:off x="3457125" y="3206156"/>
            <a:ext cx="1137639" cy="648072"/>
          </a:xfrm>
          <a:custGeom>
            <a:avLst/>
            <a:gdLst>
              <a:gd name="connsiteX0" fmla="*/ 0 w 125643"/>
              <a:gd name="connsiteY0" fmla="*/ 237325 h 237325"/>
              <a:gd name="connsiteX1" fmla="*/ 125643 w 125643"/>
              <a:gd name="connsiteY1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643" h="237325">
                <a:moveTo>
                  <a:pt x="0" y="237325"/>
                </a:moveTo>
                <a:lnTo>
                  <a:pt x="125643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flipH="1" flipV="1">
            <a:off x="4622385" y="3821041"/>
            <a:ext cx="296307" cy="140719"/>
          </a:xfrm>
          <a:custGeom>
            <a:avLst/>
            <a:gdLst>
              <a:gd name="connsiteX0" fmla="*/ 0 w 125643"/>
              <a:gd name="connsiteY0" fmla="*/ 237325 h 237325"/>
              <a:gd name="connsiteX1" fmla="*/ 125643 w 125643"/>
              <a:gd name="connsiteY1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643" h="237325">
                <a:moveTo>
                  <a:pt x="0" y="237325"/>
                </a:moveTo>
                <a:lnTo>
                  <a:pt x="125643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8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Calibration</a:t>
            </a:r>
            <a:r>
              <a:rPr lang="en-US" altLang="zh-CN" dirty="0"/>
              <a:t> of HFMPs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037806"/>
            <a:ext cx="8820510" cy="4953600"/>
          </a:xfrm>
        </p:spPr>
        <p:txBody>
          <a:bodyPr/>
          <a:lstStyle/>
          <a:p>
            <a:r>
              <a:rPr lang="en-US" altLang="zh-CN" sz="2400" dirty="0"/>
              <a:t>Calibration: effective </a:t>
            </a:r>
            <a:r>
              <a:rPr lang="en-US" altLang="zh-CN" sz="2400" dirty="0" smtClean="0"/>
              <a:t>area, </a:t>
            </a:r>
            <a:r>
              <a:rPr lang="en-US" altLang="zh-CN" sz="2400" dirty="0" smtClean="0">
                <a:solidFill>
                  <a:srgbClr val="FF0000"/>
                </a:solidFill>
              </a:rPr>
              <a:t>frequency response</a:t>
            </a:r>
          </a:p>
          <a:p>
            <a:r>
              <a:rPr lang="en-US" altLang="zh-CN" sz="2400" dirty="0" smtClean="0"/>
              <a:t>Circuit Components</a:t>
            </a:r>
          </a:p>
          <a:p>
            <a:pPr lvl="1"/>
            <a:r>
              <a:rPr lang="en-US" altLang="zh-CN" sz="2000" dirty="0" smtClean="0"/>
              <a:t>A </a:t>
            </a:r>
            <a:r>
              <a:rPr lang="en-US" altLang="zh-CN" sz="2000" dirty="0"/>
              <a:t>high voltage source: generate ~200 V sine wave</a:t>
            </a:r>
          </a:p>
          <a:p>
            <a:pPr lvl="1"/>
            <a:r>
              <a:rPr lang="en-US" altLang="zh-CN" sz="2000" dirty="0"/>
              <a:t>A Helmholtz coil</a:t>
            </a:r>
            <a:r>
              <a:rPr lang="en-US" altLang="zh-CN" sz="2000" dirty="0" smtClean="0"/>
              <a:t>: generate </a:t>
            </a:r>
            <a:r>
              <a:rPr lang="en-US" altLang="zh-CN" sz="2000" dirty="0"/>
              <a:t>known amplitude and frequency magnetic </a:t>
            </a:r>
            <a:r>
              <a:rPr lang="en-US" altLang="zh-CN" sz="2000" dirty="0" smtClean="0"/>
              <a:t>field (</a:t>
            </a:r>
            <a:r>
              <a:rPr lang="en-US" altLang="zh-CN" sz="1800" i="1" dirty="0" smtClean="0"/>
              <a:t>n</a:t>
            </a:r>
            <a:r>
              <a:rPr lang="en-US" altLang="zh-CN" sz="1800" dirty="0" smtClean="0"/>
              <a:t>=12</a:t>
            </a:r>
            <a:r>
              <a:rPr lang="en-US" altLang="zh-CN" sz="1800" dirty="0"/>
              <a:t>, </a:t>
            </a:r>
            <a:r>
              <a:rPr lang="en-US" altLang="zh-CN" sz="1800" i="1" dirty="0"/>
              <a:t>R</a:t>
            </a:r>
            <a:r>
              <a:rPr lang="en-US" altLang="zh-CN" sz="1800" dirty="0"/>
              <a:t>=6 cm, 1.8 </a:t>
            </a:r>
            <a:r>
              <a:rPr lang="en-US" altLang="zh-CN" sz="1800" dirty="0" smtClean="0"/>
              <a:t>G/A)</a:t>
            </a:r>
            <a:endParaRPr lang="en-US" altLang="zh-CN" sz="1800" dirty="0"/>
          </a:p>
          <a:p>
            <a:pPr lvl="1"/>
            <a:r>
              <a:rPr lang="en-US" altLang="zh-CN" sz="2000" dirty="0"/>
              <a:t>Current monitor (Pearson Electronics model 2877): measure </a:t>
            </a:r>
            <a:r>
              <a:rPr lang="en-US" altLang="zh-CN" sz="2000" i="1" dirty="0" err="1"/>
              <a:t>I</a:t>
            </a:r>
            <a:r>
              <a:rPr lang="en-US" altLang="zh-CN" sz="2000" baseline="-25000" dirty="0" err="1"/>
              <a:t>coil</a:t>
            </a:r>
            <a:r>
              <a:rPr lang="en-US" altLang="zh-CN" sz="2000" dirty="0"/>
              <a:t> accurately</a:t>
            </a:r>
          </a:p>
          <a:p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" y="4492108"/>
            <a:ext cx="1864170" cy="139812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94175" y="3744573"/>
            <a:ext cx="376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Circuit diagram of the HFMP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34" y="4088406"/>
            <a:ext cx="6648866" cy="22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Calibration of HFMPs (cont.)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8" y="1045525"/>
            <a:ext cx="3562710" cy="235135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64" y="1045525"/>
            <a:ext cx="3448823" cy="23467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8" y="3392226"/>
            <a:ext cx="3562710" cy="24474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64" y="3392226"/>
            <a:ext cx="3448823" cy="23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628" y="5839644"/>
                <a:ext cx="91353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Experimental and calculated results of (a) amplitude and (b) phase of impedance 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; (c) amplitude and (d) phase of transfer function </a:t>
                </a:r>
                <a:r>
                  <a:rPr lang="en-US" altLang="zh-CN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parallel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" y="5839644"/>
                <a:ext cx="913537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534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3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Calibration</a:t>
            </a:r>
            <a:r>
              <a:rPr lang="en-US" altLang="zh-CN" dirty="0"/>
              <a:t> of HFMPs</a:t>
            </a:r>
            <a:r>
              <a:rPr lang="en-US" altLang="zh-CN" dirty="0" smtClean="0"/>
              <a:t> </a:t>
            </a:r>
            <a:r>
              <a:rPr lang="en-US" altLang="zh-CN" dirty="0"/>
              <a:t>(cont.)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400" dirty="0" smtClean="0"/>
                  <a:t>Lumped-circuit model</a:t>
                </a:r>
              </a:p>
              <a:p>
                <a:pPr lvl="1"/>
                <a:r>
                  <a:rPr lang="en-US" altLang="zh-CN" sz="2000" dirty="0"/>
                  <a:t>“Match” load in the </a:t>
                </a:r>
                <a:r>
                  <a:rPr lang="en-US" altLang="zh-CN" sz="2000" dirty="0" smtClean="0"/>
                  <a:t>end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𝑐𝑎𝑏𝑙𝑒</m:t>
                            </m:r>
                          </m:sub>
                        </m:sSub>
                      </m:e>
                    </m:rad>
                  </m:oMath>
                </a14:m>
                <a:endParaRPr lang="en-US" altLang="zh-CN" sz="2000" dirty="0" smtClean="0"/>
              </a:p>
              <a:p>
                <a:r>
                  <a:rPr lang="en-US" altLang="zh-CN" sz="2400" dirty="0" smtClean="0"/>
                  <a:t>Transmission-line model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8" t="-1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58575"/>
            <a:ext cx="5029200" cy="17355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28" y="3138282"/>
            <a:ext cx="6685472" cy="2109373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2598752" y="5410240"/>
          <a:ext cx="2777118" cy="701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" name="Equation" r:id="rId6" imgW="1866600" imgH="469800" progId="Equation.DSMT4">
                  <p:embed/>
                </p:oleObj>
              </mc:Choice>
              <mc:Fallback>
                <p:oleObj name="Equation" r:id="rId6" imgW="18666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52" y="5410240"/>
                        <a:ext cx="2777118" cy="701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/>
          </p:nvPr>
        </p:nvGraphicFramePr>
        <p:xfrm>
          <a:off x="6124813" y="5450181"/>
          <a:ext cx="2305995" cy="74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" name="Equation" r:id="rId8" imgW="1650960" imgH="533160" progId="Equation.DSMT4">
                  <p:embed/>
                </p:oleObj>
              </mc:Choice>
              <mc:Fallback>
                <p:oleObj name="Equation" r:id="rId8" imgW="16509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813" y="5450181"/>
                        <a:ext cx="2305995" cy="7435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69344" y="32866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/>
          </p:nvPr>
        </p:nvGraphicFramePr>
        <p:xfrm>
          <a:off x="514881" y="3800670"/>
          <a:ext cx="1424542" cy="58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" name="Equation" r:id="rId10" imgW="1117600" imgH="457200" progId="Equation.DSMT4">
                  <p:embed/>
                </p:oleObj>
              </mc:Choice>
              <mc:Fallback>
                <p:oleObj name="Equation" r:id="rId10" imgW="1117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81" y="3800670"/>
                        <a:ext cx="1424542" cy="5811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9181" y="42422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/>
          </p:nvPr>
        </p:nvGraphicFramePr>
        <p:xfrm>
          <a:off x="569344" y="4402509"/>
          <a:ext cx="1417227" cy="56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" name="Equation" r:id="rId12" imgW="1143000" imgH="457200" progId="Equation.DSMT4">
                  <p:embed/>
                </p:oleObj>
              </mc:Choice>
              <mc:Fallback>
                <p:oleObj name="Equation" r:id="rId12" imgW="1143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44" y="4402509"/>
                        <a:ext cx="1417227" cy="562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-141619" y="13543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/>
          </p:nvPr>
        </p:nvGraphicFramePr>
        <p:xfrm>
          <a:off x="69063" y="2954952"/>
          <a:ext cx="2316178" cy="384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" name="Equation" r:id="rId14" imgW="1701720" imgH="279360" progId="Equation.DSMT4">
                  <p:embed/>
                </p:oleObj>
              </mc:Choice>
              <mc:Fallback>
                <p:oleObj name="Equation" r:id="rId14" imgW="1701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3" y="2954952"/>
                        <a:ext cx="2316178" cy="384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/>
          </p:nvPr>
        </p:nvGraphicFramePr>
        <p:xfrm>
          <a:off x="69063" y="3436083"/>
          <a:ext cx="2327751" cy="36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" name="Equation" r:id="rId16" imgW="1841500" imgH="292100" progId="Equation.DSMT4">
                  <p:embed/>
                </p:oleObj>
              </mc:Choice>
              <mc:Fallback>
                <p:oleObj name="Equation" r:id="rId16" imgW="18415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3" y="3436083"/>
                        <a:ext cx="2327751" cy="364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71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Internal Reconnection </a:t>
            </a:r>
            <a:r>
              <a:rPr lang="en-US" altLang="zh-CN" dirty="0" smtClean="0"/>
              <a:t>Events in SUNIST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The most noticeable relaxation phenomenon</a:t>
            </a:r>
          </a:p>
          <a:p>
            <a:r>
              <a:rPr lang="en-US" altLang="zh-CN" dirty="0"/>
              <a:t>Plasma current is not terminated </a:t>
            </a:r>
            <a:endParaRPr lang="en-US" altLang="zh-CN" dirty="0" smtClean="0"/>
          </a:p>
          <a:p>
            <a:r>
              <a:rPr lang="en-US" altLang="zh-CN" dirty="0" smtClean="0"/>
              <a:t>Characteristic </a:t>
            </a:r>
            <a:r>
              <a:rPr lang="en-US" altLang="zh-CN" dirty="0"/>
              <a:t>features</a:t>
            </a:r>
          </a:p>
          <a:p>
            <a:pPr lvl="1"/>
            <a:r>
              <a:rPr lang="en-US" altLang="zh-CN" dirty="0"/>
              <a:t>rapid fall in the </a:t>
            </a:r>
            <a:r>
              <a:rPr lang="en-US" altLang="zh-CN" dirty="0">
                <a:solidFill>
                  <a:srgbClr val="FF0000"/>
                </a:solidFill>
              </a:rPr>
              <a:t>density</a:t>
            </a:r>
            <a:r>
              <a:rPr lang="en-US" altLang="zh-CN" dirty="0"/>
              <a:t> and the temperature at the core</a:t>
            </a:r>
          </a:p>
          <a:p>
            <a:pPr lvl="1"/>
            <a:r>
              <a:rPr lang="en-US" altLang="zh-CN" dirty="0"/>
              <a:t>rapid increase in the </a:t>
            </a:r>
            <a:r>
              <a:rPr lang="en-US" altLang="zh-CN" dirty="0">
                <a:solidFill>
                  <a:srgbClr val="FF0000"/>
                </a:solidFill>
              </a:rPr>
              <a:t>plasma current</a:t>
            </a:r>
            <a:r>
              <a:rPr lang="en-US" altLang="zh-CN" dirty="0"/>
              <a:t> and the </a:t>
            </a:r>
            <a:r>
              <a:rPr lang="en-US" altLang="zh-CN" dirty="0">
                <a:solidFill>
                  <a:srgbClr val="FF0000"/>
                </a:solidFill>
              </a:rPr>
              <a:t>edge activity</a:t>
            </a:r>
          </a:p>
          <a:p>
            <a:pPr lvl="1"/>
            <a:r>
              <a:rPr lang="en-US" altLang="zh-CN" dirty="0"/>
              <a:t>a large axis-asymmetric deformation in overall shape</a:t>
            </a:r>
          </a:p>
          <a:p>
            <a:pPr lvl="1"/>
            <a:r>
              <a:rPr lang="en-US" altLang="zh-CN" dirty="0"/>
              <a:t>large scale (low wavenumber) </a:t>
            </a:r>
            <a:r>
              <a:rPr lang="en-US" altLang="zh-CN" dirty="0">
                <a:solidFill>
                  <a:srgbClr val="FF0000"/>
                </a:solidFill>
              </a:rPr>
              <a:t>precursor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strong resilience</a:t>
            </a:r>
            <a:r>
              <a:rPr lang="en-US" altLang="zh-CN" dirty="0"/>
              <a:t> after the collapse</a:t>
            </a:r>
          </a:p>
          <a:p>
            <a:r>
              <a:rPr lang="en-US" altLang="zh-CN" dirty="0" smtClean="0"/>
              <a:t>Observed in START, CDX-U, NSTX, MAST, TST-2</a:t>
            </a:r>
            <a:endParaRPr lang="en-US" altLang="zh-CN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" y="1100819"/>
            <a:ext cx="4319587" cy="4429272"/>
          </a:xfrm>
        </p:spPr>
      </p:pic>
      <p:cxnSp>
        <p:nvCxnSpPr>
          <p:cNvPr id="13" name="直接箭头连接符 12"/>
          <p:cNvCxnSpPr/>
          <p:nvPr/>
        </p:nvCxnSpPr>
        <p:spPr>
          <a:xfrm flipV="1">
            <a:off x="2165230" y="4356340"/>
            <a:ext cx="741872" cy="1360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451511" y="5716511"/>
            <a:ext cx="1348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Typical burst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Low-frequency </a:t>
            </a:r>
            <a:r>
              <a:rPr lang="en-US" altLang="zh-CN" dirty="0"/>
              <a:t>MHD </a:t>
            </a:r>
            <a:r>
              <a:rPr lang="en-US" altLang="zh-CN" dirty="0" smtClean="0"/>
              <a:t>Activities during </a:t>
            </a:r>
            <a:r>
              <a:rPr lang="en-US" altLang="zh-CN" dirty="0" err="1" smtClean="0"/>
              <a:t>Ip</a:t>
            </a:r>
            <a:r>
              <a:rPr lang="en-US" altLang="zh-CN" dirty="0" smtClean="0"/>
              <a:t> Ramp-up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11455" y="5392389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 evolution of signals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5" y="1043506"/>
            <a:ext cx="4320000" cy="43886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1043506"/>
            <a:ext cx="4320000" cy="3544169"/>
          </a:xfrm>
          <a:prstGeom prst="rect">
            <a:avLst/>
          </a:prstGeom>
        </p:spPr>
      </p:pic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4691972"/>
            <a:ext cx="2160000" cy="1739387"/>
          </a:xfrm>
        </p:spPr>
      </p:pic>
    </p:spTree>
    <p:extLst>
      <p:ext uri="{BB962C8B-B14F-4D97-AF65-F5344CB8AC3E}">
        <p14:creationId xmlns:p14="http://schemas.microsoft.com/office/powerpoint/2010/main" val="1207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High-frequency MHD </a:t>
            </a:r>
            <a:r>
              <a:rPr lang="en-US" altLang="zh-CN" dirty="0" smtClean="0"/>
              <a:t>Activities during </a:t>
            </a:r>
            <a:r>
              <a:rPr lang="en-US" altLang="zh-CN" dirty="0"/>
              <a:t>IRE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1043506"/>
            <a:ext cx="4320000" cy="3519360"/>
          </a:xfrm>
        </p:spPr>
      </p:pic>
      <p:sp>
        <p:nvSpPr>
          <p:cNvPr id="7" name="文本框 6"/>
          <p:cNvSpPr txBox="1"/>
          <p:nvPr/>
        </p:nvSpPr>
        <p:spPr>
          <a:xfrm>
            <a:off x="1111455" y="5392389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 evolution of signals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5" y="1043506"/>
            <a:ext cx="4320000" cy="43383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4691973"/>
            <a:ext cx="2160000" cy="17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Middle-frequency </a:t>
            </a:r>
            <a:r>
              <a:rPr lang="en-US" altLang="zh-CN" dirty="0"/>
              <a:t>MHD </a:t>
            </a:r>
            <a:r>
              <a:rPr lang="en-US" altLang="zh-CN" dirty="0" smtClean="0"/>
              <a:t>Activities before </a:t>
            </a:r>
            <a:r>
              <a:rPr lang="en-US" altLang="zh-CN" dirty="0"/>
              <a:t>IRE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11455" y="5392389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 evolution of signals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1" r="24547"/>
          <a:stretch/>
        </p:blipFill>
        <p:spPr>
          <a:xfrm>
            <a:off x="227805" y="1043506"/>
            <a:ext cx="4320000" cy="4331126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1031101"/>
            <a:ext cx="4320000" cy="3544169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4691972"/>
            <a:ext cx="2160000" cy="17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Effects of gas puffing on</a:t>
            </a:r>
            <a:r>
              <a:rPr lang="en-US" altLang="zh-CN" dirty="0"/>
              <a:t> </a:t>
            </a:r>
            <a:r>
              <a:rPr lang="en-US" altLang="zh-CN" dirty="0" smtClean="0"/>
              <a:t>repeatability (1)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The repeatability of </a:t>
            </a:r>
            <a:r>
              <a:rPr lang="en-US" altLang="zh-CN" sz="2400" dirty="0" err="1" smtClean="0"/>
              <a:t>ohmic</a:t>
            </a:r>
            <a:r>
              <a:rPr lang="en-US" altLang="zh-CN" sz="2400" dirty="0" smtClean="0"/>
              <a:t> startup is not acceptable</a:t>
            </a:r>
          </a:p>
          <a:p>
            <a:pPr lvl="1"/>
            <a:r>
              <a:rPr lang="en-US" altLang="zh-CN" sz="2000" dirty="0" smtClean="0"/>
              <a:t>Although OH/VF/TF fields are almost identical in all shots</a:t>
            </a:r>
          </a:p>
          <a:p>
            <a:pPr lvl="1"/>
            <a:endParaRPr lang="en-US" altLang="zh-CN" sz="2000" dirty="0"/>
          </a:p>
          <a:p>
            <a:pPr lvl="1"/>
            <a:endParaRPr lang="en-US" altLang="zh-CN" sz="2000" dirty="0" smtClean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 smtClean="0"/>
          </a:p>
          <a:p>
            <a:pPr lvl="1"/>
            <a:endParaRPr lang="en-US" altLang="zh-CN" sz="2000" dirty="0"/>
          </a:p>
          <a:p>
            <a:r>
              <a:rPr lang="en-US" altLang="zh-CN" sz="2400" dirty="0" smtClean="0"/>
              <a:t>Gas puffing may be responsible for it</a:t>
            </a:r>
          </a:p>
          <a:p>
            <a:pPr lvl="1"/>
            <a:r>
              <a:rPr lang="en-US" altLang="zh-CN" sz="2000" dirty="0" smtClean="0"/>
              <a:t>Outboard puffing</a:t>
            </a:r>
          </a:p>
          <a:p>
            <a:pPr lvl="1"/>
            <a:r>
              <a:rPr lang="en-US" altLang="zh-CN" sz="2000" dirty="0" smtClean="0"/>
              <a:t>From the top</a:t>
            </a:r>
          </a:p>
          <a:p>
            <a:pPr lvl="1"/>
            <a:r>
              <a:rPr lang="en-US" altLang="zh-CN" sz="2000" dirty="0" smtClean="0"/>
              <a:t>By a piezo-valve</a:t>
            </a:r>
            <a:endParaRPr lang="zh-CN" altLang="en-US" sz="2000" dirty="0"/>
          </a:p>
        </p:txBody>
      </p:sp>
      <p:grpSp>
        <p:nvGrpSpPr>
          <p:cNvPr id="7" name="组合 6"/>
          <p:cNvGrpSpPr/>
          <p:nvPr/>
        </p:nvGrpSpPr>
        <p:grpSpPr>
          <a:xfrm>
            <a:off x="2015045" y="1824534"/>
            <a:ext cx="5127072" cy="1772111"/>
            <a:chOff x="281353" y="2937918"/>
            <a:chExt cx="5127072" cy="1772111"/>
          </a:xfrm>
        </p:grpSpPr>
        <p:pic>
          <p:nvPicPr>
            <p:cNvPr id="6" name="图片 5" descr="Mendeley Deskto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6" t="87497" r="49826" b="4956"/>
            <a:stretch/>
          </p:blipFill>
          <p:spPr>
            <a:xfrm>
              <a:off x="281353" y="4049351"/>
              <a:ext cx="5127072" cy="660678"/>
            </a:xfrm>
            <a:prstGeom prst="rect">
              <a:avLst/>
            </a:prstGeom>
          </p:spPr>
        </p:pic>
        <p:pic>
          <p:nvPicPr>
            <p:cNvPr id="5" name="图片 4" descr="Mendeley Deskto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2" t="17776" r="50000" b="68982"/>
            <a:stretch/>
          </p:blipFill>
          <p:spPr>
            <a:xfrm>
              <a:off x="281353" y="2937918"/>
              <a:ext cx="5127072" cy="1159297"/>
            </a:xfrm>
            <a:prstGeom prst="rect">
              <a:avLst/>
            </a:prstGeom>
          </p:spPr>
        </p:pic>
      </p:grpSp>
      <p:pic>
        <p:nvPicPr>
          <p:cNvPr id="8" name="图片 7" descr="C:\Users\Yao Hongjuan\Downloads\A955A8EC14069C8DC0EC5CE120826BB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7" t="17394" r="14930" b="9840"/>
          <a:stretch/>
        </p:blipFill>
        <p:spPr bwMode="auto">
          <a:xfrm>
            <a:off x="7142117" y="4402995"/>
            <a:ext cx="1720710" cy="15114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203653" y="5938282"/>
            <a:ext cx="1605801" cy="347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200" dirty="0" smtClean="0"/>
              <a:t>Piezo-Valve</a:t>
            </a:r>
            <a:endParaRPr lang="zh-CN" altLang="en-US" sz="1200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15" y="4131768"/>
            <a:ext cx="1966317" cy="229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箭头连接符 12"/>
          <p:cNvCxnSpPr>
            <a:stCxn id="8" idx="1"/>
          </p:cNvCxnSpPr>
          <p:nvPr/>
        </p:nvCxnSpPr>
        <p:spPr>
          <a:xfrm flipH="1" flipV="1">
            <a:off x="5620871" y="4792215"/>
            <a:ext cx="1521246" cy="3665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905076" y="5978782"/>
            <a:ext cx="1605801" cy="347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200" dirty="0" smtClean="0"/>
              <a:t>Cross section of SUNIST</a:t>
            </a:r>
            <a:endParaRPr lang="zh-CN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487458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High-frequency MHD </a:t>
            </a:r>
            <a:r>
              <a:rPr lang="en-US" altLang="zh-CN" dirty="0" smtClean="0"/>
              <a:t>Activities </a:t>
            </a:r>
            <a:r>
              <a:rPr lang="en-US" altLang="zh-CN" dirty="0"/>
              <a:t>during IRE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11455" y="5392389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 evolution of signals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5" y="1043506"/>
            <a:ext cx="4320000" cy="4300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1043506"/>
            <a:ext cx="4320000" cy="3544169"/>
          </a:xfrm>
          <a:prstGeom prst="rect">
            <a:avLst/>
          </a:prstGeom>
        </p:spPr>
      </p:pic>
      <p:pic>
        <p:nvPicPr>
          <p:cNvPr id="14" name="内容占位符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4677701"/>
            <a:ext cx="2160000" cy="1767930"/>
          </a:xfrm>
        </p:spPr>
      </p:pic>
    </p:spTree>
    <p:extLst>
      <p:ext uri="{BB962C8B-B14F-4D97-AF65-F5344CB8AC3E}">
        <p14:creationId xmlns:p14="http://schemas.microsoft.com/office/powerpoint/2010/main" val="31481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High-frequency MHD M</a:t>
            </a:r>
            <a:r>
              <a:rPr lang="en-US" altLang="zh-CN" dirty="0" smtClean="0"/>
              <a:t>ode Structure during IRE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~56°,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~180°</m:t>
                    </m:r>
                  </m:oMath>
                </a14:m>
                <a:endParaRPr lang="en-US" altLang="zh-CN" dirty="0" smtClean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~180°,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0°</m:t>
                    </m:r>
                  </m:oMath>
                </a14:m>
                <a:endParaRPr lang="en-US" altLang="zh-CN" dirty="0" smtClean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" y="2204473"/>
            <a:ext cx="4500000" cy="34062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263156"/>
            <a:ext cx="4500000" cy="32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High-frequency MHD M</a:t>
            </a:r>
            <a:r>
              <a:rPr lang="en-US" altLang="zh-CN" dirty="0" smtClean="0"/>
              <a:t>ode </a:t>
            </a:r>
            <a:r>
              <a:rPr lang="en-US" altLang="zh-CN" dirty="0"/>
              <a:t>D</a:t>
            </a:r>
            <a:r>
              <a:rPr lang="en-US" altLang="zh-CN" dirty="0" smtClean="0"/>
              <a:t>amping Rate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IRE: burst occurs then damps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485413"/>
            <a:ext cx="72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 frequency MHD during IRE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MHD Frequency in SUNIST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Low frequency MHD </a:t>
            </a:r>
            <a:r>
              <a:rPr lang="en-US" altLang="zh-CN" dirty="0"/>
              <a:t>~ 20 </a:t>
            </a:r>
            <a:r>
              <a:rPr lang="en-US" altLang="zh-CN" dirty="0" smtClean="0"/>
              <a:t>kHz</a:t>
            </a:r>
          </a:p>
          <a:p>
            <a:pPr lvl="1"/>
            <a:r>
              <a:rPr lang="en-US" altLang="zh-CN" dirty="0"/>
              <a:t>IRE </a:t>
            </a:r>
            <a:r>
              <a:rPr lang="en-US" altLang="zh-CN" dirty="0" smtClean="0"/>
              <a:t>precursor ~ 40 kHz</a:t>
            </a:r>
            <a:endParaRPr lang="en-US" altLang="zh-CN" dirty="0"/>
          </a:p>
          <a:p>
            <a:pPr lvl="1"/>
            <a:r>
              <a:rPr lang="en-US" altLang="zh-CN" dirty="0"/>
              <a:t>IRE ~ </a:t>
            </a:r>
            <a:r>
              <a:rPr lang="en-US" altLang="zh-CN" dirty="0" smtClean="0"/>
              <a:t>30-100 kHz</a:t>
            </a:r>
            <a:endParaRPr lang="en-US" altLang="zh-CN" dirty="0"/>
          </a:p>
          <a:p>
            <a:r>
              <a:rPr lang="en-US" altLang="zh-CN" dirty="0" smtClean="0"/>
              <a:t>Chirping </a:t>
            </a:r>
            <a:r>
              <a:rPr lang="en-US" altLang="zh-CN" dirty="0"/>
              <a:t>modes </a:t>
            </a:r>
            <a:r>
              <a:rPr lang="en-US" altLang="zh-CN" dirty="0" smtClean="0"/>
              <a:t>- </a:t>
            </a:r>
            <a:r>
              <a:rPr lang="en-US" altLang="zh-CN" dirty="0"/>
              <a:t>evidence for fast </a:t>
            </a:r>
            <a:r>
              <a:rPr lang="en-US" altLang="zh-CN" dirty="0" smtClean="0"/>
              <a:t>ions?</a:t>
            </a:r>
          </a:p>
          <a:p>
            <a:r>
              <a:rPr lang="en-US" altLang="zh-CN" dirty="0"/>
              <a:t>During IRE plasma energy </a:t>
            </a:r>
            <a:r>
              <a:rPr lang="en-US" altLang="zh-CN" dirty="0" smtClean="0"/>
              <a:t>is lost </a:t>
            </a:r>
            <a:r>
              <a:rPr lang="en-US" altLang="zh-CN" dirty="0"/>
              <a:t>along magnetic field </a:t>
            </a:r>
            <a:r>
              <a:rPr lang="en-US" altLang="zh-CN" dirty="0" smtClean="0"/>
              <a:t>lines through </a:t>
            </a:r>
            <a:r>
              <a:rPr lang="en-US" altLang="zh-CN" dirty="0"/>
              <a:t>fast parallel </a:t>
            </a:r>
            <a:r>
              <a:rPr lang="en-US" altLang="zh-CN" dirty="0" smtClean="0"/>
              <a:t>transport</a:t>
            </a:r>
          </a:p>
          <a:p>
            <a:r>
              <a:rPr lang="en-US" altLang="zh-CN" dirty="0"/>
              <a:t>Ion </a:t>
            </a:r>
            <a:r>
              <a:rPr lang="en-US" altLang="zh-CN" dirty="0" smtClean="0"/>
              <a:t>temperature increase </a:t>
            </a:r>
            <a:r>
              <a:rPr lang="en-US" altLang="zh-CN" dirty="0"/>
              <a:t>d</a:t>
            </a:r>
            <a:r>
              <a:rPr lang="en-US" altLang="zh-CN" dirty="0" smtClean="0"/>
              <a:t>uring IRE In SUNIST</a:t>
            </a:r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4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Ion Temperature </a:t>
            </a:r>
            <a:r>
              <a:rPr lang="en-US" altLang="zh-CN" dirty="0" smtClean="0"/>
              <a:t>Increase </a:t>
            </a:r>
            <a:r>
              <a:rPr lang="en-US" altLang="zh-CN" dirty="0"/>
              <a:t>during </a:t>
            </a:r>
            <a:r>
              <a:rPr lang="en-US" altLang="zh-CN" dirty="0" smtClean="0"/>
              <a:t>IRE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"/>
          <a:stretch/>
        </p:blipFill>
        <p:spPr>
          <a:xfrm>
            <a:off x="155045" y="1034438"/>
            <a:ext cx="4319587" cy="265838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altLang="zh-CN" sz="2400" b="0" dirty="0" smtClean="0"/>
                  <a:t>Use H</a:t>
                </a:r>
                <a14:m>
                  <m:oMath xmlns:m="http://schemas.openxmlformats.org/officeDocument/2006/math">
                    <m:r>
                      <a:rPr lang="en-US" altLang="zh-CN" sz="2400" b="0" i="1" baseline="-25000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z="2400" dirty="0" smtClean="0"/>
                  <a:t> </a:t>
                </a:r>
                <a:r>
                  <a:rPr lang="en-US" altLang="zh-CN" sz="2400" dirty="0" err="1" smtClean="0"/>
                  <a:t>Dopler</a:t>
                </a:r>
                <a:r>
                  <a:rPr lang="en-US" altLang="zh-CN" sz="2400" dirty="0" smtClean="0"/>
                  <a:t> broadening to measure plasma </a:t>
                </a:r>
                <a:r>
                  <a:rPr lang="en-US" altLang="zh-CN" sz="2400" dirty="0"/>
                  <a:t>edge </a:t>
                </a:r>
                <a:r>
                  <a:rPr lang="en-US" altLang="zh-CN" sz="2400" dirty="0" smtClean="0"/>
                  <a:t>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400" b="0" dirty="0" smtClean="0"/>
              </a:p>
              <a:p>
                <a:r>
                  <a:rPr lang="en-US" altLang="zh-CN" sz="2400" dirty="0"/>
                  <a:t>G</a:t>
                </a:r>
                <a:r>
                  <a:rPr lang="en-US" altLang="zh-CN" sz="2400" dirty="0" smtClean="0"/>
                  <a:t>ain coefficient of </a:t>
                </a:r>
                <a:r>
                  <a:rPr lang="en-US" altLang="zh-CN" sz="2400" dirty="0"/>
                  <a:t>PMT: </a:t>
                </a:r>
                <a:r>
                  <a:rPr lang="en-US" altLang="zh-CN" sz="2400" dirty="0" smtClean="0"/>
                  <a:t>a little uncertainty</a:t>
                </a:r>
                <a:endParaRPr lang="en-US" altLang="zh-CN" sz="2400" b="0" dirty="0" smtClean="0"/>
              </a:p>
              <a:p>
                <a:r>
                  <a:rPr lang="en-US" altLang="zh-CN" sz="2400" dirty="0" err="1"/>
                  <a:t>P</a:t>
                </a:r>
                <a:r>
                  <a:rPr lang="en-US" altLang="zh-CN" sz="2400" dirty="0" err="1" smtClean="0"/>
                  <a:t>oloidal</a:t>
                </a:r>
                <a:r>
                  <a:rPr lang="en-US" altLang="zh-CN" sz="2400" dirty="0" smtClean="0"/>
                  <a:t> </a:t>
                </a:r>
                <a:r>
                  <a:rPr lang="en-US" altLang="zh-CN" sz="2400" dirty="0"/>
                  <a:t>magnetic </a:t>
                </a:r>
                <a:r>
                  <a:rPr lang="en-US" altLang="zh-CN" sz="2400" dirty="0" smtClean="0"/>
                  <a:t>energy decrease while </a:t>
                </a:r>
                <a:r>
                  <a:rPr lang="en-US" altLang="zh-CN" sz="2400" dirty="0"/>
                  <a:t>ion temperature increase</a:t>
                </a:r>
                <a:endParaRPr lang="en-US" altLang="zh-CN" sz="2400" b="0" dirty="0" smtClean="0"/>
              </a:p>
              <a:p>
                <a:endParaRPr lang="en-US" altLang="zh-CN" dirty="0" smtClean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1834" t="-1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/>
          <a:stretch/>
        </p:blipFill>
        <p:spPr>
          <a:xfrm>
            <a:off x="155045" y="3692819"/>
            <a:ext cx="4319587" cy="26761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93" y="4156693"/>
            <a:ext cx="3564138" cy="22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Safety Factor Profile during IRE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𝑟𝐵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1.17−0.68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altLang="zh-CN" sz="20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𝑒𝑑𝑔𝑒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zh-CN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zh-CN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 smtClean="0"/>
                  <a:t>used here)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内容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内容占位符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0631"/>
            <a:ext cx="4680103" cy="3119019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4433977" y="2277604"/>
            <a:ext cx="4710023" cy="3485071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1119885" y="5244863"/>
            <a:ext cx="776377" cy="207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48573" y="5353074"/>
            <a:ext cx="895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limiter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</a:t>
            </a:r>
            <a:r>
              <a:rPr lang="en-US" altLang="zh-CN" dirty="0" smtClean="0"/>
              <a:t>Discussions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Summary</a:t>
            </a:r>
          </a:p>
          <a:p>
            <a:pPr lvl="1"/>
            <a:r>
              <a:rPr lang="en-US" altLang="zh-CN" dirty="0"/>
              <a:t>A new high-frequency magnetic diagnostics system </a:t>
            </a:r>
            <a:r>
              <a:rPr lang="en-US" altLang="zh-CN" dirty="0" smtClean="0"/>
              <a:t>was </a:t>
            </a:r>
            <a:r>
              <a:rPr lang="en-US" altLang="zh-CN" dirty="0"/>
              <a:t>designed, installed </a:t>
            </a:r>
            <a:r>
              <a:rPr lang="en-US" altLang="zh-CN" dirty="0" smtClean="0"/>
              <a:t>and calibrated in </a:t>
            </a:r>
            <a:r>
              <a:rPr lang="en-US" altLang="zh-CN" dirty="0"/>
              <a:t>the </a:t>
            </a:r>
            <a:r>
              <a:rPr lang="en-US" altLang="zh-CN" dirty="0" smtClean="0"/>
              <a:t>SUNIST</a:t>
            </a:r>
          </a:p>
          <a:p>
            <a:pPr lvl="1"/>
            <a:r>
              <a:rPr lang="en-US" altLang="zh-CN" dirty="0" smtClean="0"/>
              <a:t>High-frequency MHD activities during IRE are studied </a:t>
            </a:r>
            <a:endParaRPr lang="en-US" altLang="zh-CN" dirty="0"/>
          </a:p>
          <a:p>
            <a:r>
              <a:rPr lang="en-US" altLang="zh-CN" dirty="0" smtClean="0"/>
              <a:t>Future work</a:t>
            </a:r>
          </a:p>
          <a:p>
            <a:pPr lvl="1"/>
            <a:r>
              <a:rPr lang="en-US" altLang="zh-CN" dirty="0" smtClean="0"/>
              <a:t>Analyze IRE in different plasma parameters</a:t>
            </a:r>
          </a:p>
          <a:p>
            <a:pPr lvl="1"/>
            <a:r>
              <a:rPr lang="en-US" altLang="zh-CN" dirty="0" smtClean="0"/>
              <a:t>Investigate the high-frequency MHD mode (pressure driven mode?)</a:t>
            </a:r>
          </a:p>
          <a:p>
            <a:pPr lvl="1"/>
            <a:r>
              <a:rPr lang="en-US" altLang="zh-CN" dirty="0" smtClean="0"/>
              <a:t>Install </a:t>
            </a:r>
            <a:r>
              <a:rPr lang="en-US" altLang="zh-CN" dirty="0"/>
              <a:t>a </a:t>
            </a:r>
            <a:r>
              <a:rPr lang="en-US" altLang="zh-CN" dirty="0" err="1"/>
              <a:t>Langmair</a:t>
            </a:r>
            <a:r>
              <a:rPr lang="en-US" altLang="zh-CN" dirty="0"/>
              <a:t> </a:t>
            </a:r>
            <a:r>
              <a:rPr lang="en-US" altLang="zh-CN" dirty="0" smtClean="0"/>
              <a:t>probe array to measure the elongation change </a:t>
            </a:r>
            <a:r>
              <a:rPr lang="en-US" altLang="zh-CN" smtClean="0"/>
              <a:t>during IRE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46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Thanks for </a:t>
            </a:r>
            <a:r>
              <a:rPr lang="en-US" altLang="zh-CN" dirty="0" smtClean="0"/>
              <a:t>Your Attention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Questions, comments and suggestions are welcome!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0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 </a:t>
            </a:r>
            <a:r>
              <a:rPr lang="en-US" altLang="zh-CN" dirty="0" smtClean="0"/>
              <a:t>Fixed Toroidal </a:t>
            </a:r>
            <a:r>
              <a:rPr lang="en-US" altLang="zh-CN" dirty="0"/>
              <a:t>A</a:t>
            </a:r>
            <a:r>
              <a:rPr lang="en-US" altLang="zh-CN" dirty="0" smtClean="0"/>
              <a:t>rray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Installed  in the </a:t>
            </a:r>
            <a:r>
              <a:rPr lang="en-US" altLang="zh-CN" dirty="0" err="1"/>
              <a:t>midplane</a:t>
            </a:r>
            <a:endParaRPr lang="en-US" altLang="zh-CN" dirty="0"/>
          </a:p>
          <a:p>
            <a:r>
              <a:rPr lang="en-US" altLang="zh-CN" dirty="0" smtClean="0"/>
              <a:t>Consists </a:t>
            </a:r>
            <a:r>
              <a:rPr lang="en-US" altLang="zh-CN" dirty="0"/>
              <a:t>of 12 poloidal probes, 6 toroidal probes and 3 radial probes</a:t>
            </a:r>
          </a:p>
          <a:p>
            <a:r>
              <a:rPr lang="en-US" altLang="zh-CN" dirty="0" smtClean="0"/>
              <a:t>Vacuum </a:t>
            </a:r>
            <a:r>
              <a:rPr lang="en-US" altLang="zh-CN" dirty="0"/>
              <a:t>enameled wires wound on ceramic bobbins (18 mm × 18 mm × 7 mm)</a:t>
            </a:r>
          </a:p>
          <a:p>
            <a:r>
              <a:rPr lang="en-US" altLang="zh-CN" dirty="0" smtClean="0"/>
              <a:t>NS ~ </a:t>
            </a:r>
            <a:r>
              <a:rPr lang="en-US" altLang="zh-CN" dirty="0"/>
              <a:t>40 </a:t>
            </a:r>
            <a:r>
              <a:rPr lang="en-US" altLang="zh-CN" dirty="0" smtClean="0"/>
              <a:t>cm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 smtClean="0"/>
              <a:t>Probe Parameters</a:t>
            </a:r>
          </a:p>
          <a:p>
            <a:pPr lvl="1"/>
            <a:r>
              <a:rPr lang="en-US" altLang="zh-CN" dirty="0" smtClean="0"/>
              <a:t>Poloidal or </a:t>
            </a:r>
            <a:r>
              <a:rPr lang="en-US" altLang="zh-CN" dirty="0"/>
              <a:t>radial </a:t>
            </a:r>
            <a:r>
              <a:rPr lang="en-US" altLang="zh-CN" dirty="0" smtClean="0"/>
              <a:t>probes (marked by </a:t>
            </a:r>
            <a:r>
              <a:rPr lang="nn-NO" altLang="zh-CN" dirty="0" smtClean="0"/>
              <a:t>MC1): </a:t>
            </a:r>
            <a:r>
              <a:rPr lang="nn-NO" altLang="zh-CN" dirty="0"/>
              <a:t>N = 40, </a:t>
            </a:r>
            <a:r>
              <a:rPr lang="en-US" altLang="zh-CN" dirty="0" err="1"/>
              <a:t>Lp</a:t>
            </a:r>
            <a:r>
              <a:rPr lang="en-US" altLang="zh-CN" dirty="0"/>
              <a:t> ~ </a:t>
            </a:r>
            <a:r>
              <a:rPr lang="pt-BR" altLang="zh-CN" dirty="0"/>
              <a:t>16.7 µH </a:t>
            </a:r>
            <a:r>
              <a:rPr lang="nn-NO" altLang="zh-CN" dirty="0" smtClean="0"/>
              <a:t>, Rp</a:t>
            </a:r>
            <a:r>
              <a:rPr lang="en-US" altLang="zh-CN" dirty="0"/>
              <a:t> ~ </a:t>
            </a:r>
            <a:r>
              <a:rPr lang="nn-NO" altLang="zh-CN" dirty="0" smtClean="0"/>
              <a:t>2 </a:t>
            </a:r>
            <a:r>
              <a:rPr lang="el-GR" altLang="zh-CN" dirty="0" smtClean="0"/>
              <a:t>Ω</a:t>
            </a:r>
            <a:r>
              <a:rPr lang="en-US" altLang="zh-CN" dirty="0" smtClean="0"/>
              <a:t> </a:t>
            </a:r>
            <a:r>
              <a:rPr lang="nn-NO" altLang="zh-CN" dirty="0" smtClean="0"/>
              <a:t>for </a:t>
            </a:r>
            <a:r>
              <a:rPr lang="nn-NO" altLang="zh-CN" dirty="0"/>
              <a:t>toroidal</a:t>
            </a:r>
          </a:p>
          <a:p>
            <a:pPr lvl="1"/>
            <a:r>
              <a:rPr lang="en-US" altLang="zh-CN" dirty="0"/>
              <a:t>T</a:t>
            </a:r>
            <a:r>
              <a:rPr lang="en-US" altLang="zh-CN" dirty="0" smtClean="0"/>
              <a:t>oroidal probes (marked </a:t>
            </a:r>
            <a:r>
              <a:rPr lang="en-US" altLang="zh-CN" dirty="0"/>
              <a:t>by </a:t>
            </a:r>
            <a:r>
              <a:rPr lang="en-US" altLang="zh-CN" dirty="0" smtClean="0"/>
              <a:t>MC2)</a:t>
            </a:r>
            <a:r>
              <a:rPr lang="en-US" altLang="zh-CN" dirty="0"/>
              <a:t>:</a:t>
            </a:r>
            <a:r>
              <a:rPr lang="en-US" altLang="zh-CN" dirty="0" smtClean="0"/>
              <a:t> </a:t>
            </a:r>
            <a:r>
              <a:rPr lang="en-US" altLang="zh-CN" dirty="0"/>
              <a:t>N </a:t>
            </a:r>
            <a:r>
              <a:rPr lang="en-US" altLang="zh-CN" dirty="0" smtClean="0"/>
              <a:t>= </a:t>
            </a:r>
            <a:r>
              <a:rPr lang="en-US" altLang="zh-CN" dirty="0"/>
              <a:t>50, </a:t>
            </a:r>
            <a:r>
              <a:rPr lang="en-US" altLang="zh-CN" dirty="0" err="1"/>
              <a:t>Lp</a:t>
            </a:r>
            <a:r>
              <a:rPr lang="en-US" altLang="zh-CN" dirty="0"/>
              <a:t> ~ </a:t>
            </a:r>
            <a:r>
              <a:rPr lang="pt-BR" altLang="zh-CN" dirty="0" smtClean="0"/>
              <a:t>27.4 µH,</a:t>
            </a:r>
            <a:r>
              <a:rPr lang="en-US" altLang="zh-CN" dirty="0" smtClean="0"/>
              <a:t> </a:t>
            </a:r>
            <a:r>
              <a:rPr lang="nn-NO" altLang="zh-CN" dirty="0"/>
              <a:t>Rp</a:t>
            </a:r>
            <a:r>
              <a:rPr lang="en-US" altLang="zh-CN" dirty="0"/>
              <a:t> ~ </a:t>
            </a:r>
            <a:r>
              <a:rPr lang="nn-NO" altLang="zh-CN" dirty="0"/>
              <a:t>2 </a:t>
            </a:r>
            <a:r>
              <a:rPr lang="el-GR" altLang="zh-CN" dirty="0"/>
              <a:t>Ω</a:t>
            </a:r>
            <a:r>
              <a:rPr lang="nn-NO" altLang="zh-CN" dirty="0" smtClean="0"/>
              <a:t> </a:t>
            </a:r>
            <a:endParaRPr lang="pt-BR" altLang="zh-CN" dirty="0"/>
          </a:p>
          <a:p>
            <a:r>
              <a:rPr lang="en-US" altLang="zh-CN" dirty="0"/>
              <a:t>Probes were located as </a:t>
            </a:r>
            <a:r>
              <a:rPr lang="en-US" altLang="zh-CN" dirty="0" smtClean="0"/>
              <a:t>close </a:t>
            </a:r>
            <a:r>
              <a:rPr lang="en-US" altLang="zh-CN" dirty="0"/>
              <a:t>as possible to the plasma and carefully shielded to reduce the attenuation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7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 Movable Radial Array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037798"/>
            <a:ext cx="8820510" cy="495360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60 Chip inductors (CIs) (manufactured by </a:t>
            </a:r>
            <a:r>
              <a:rPr lang="en-US" altLang="zh-CN" sz="2400" dirty="0" err="1"/>
              <a:t>Coilcraft</a:t>
            </a:r>
            <a:r>
              <a:rPr lang="en-US" altLang="zh-CN" sz="2400" dirty="0"/>
              <a:t> Inc., model 1812CS-333X L ) are mounted on custom designed printed circuit boards (PCBs</a:t>
            </a:r>
            <a:r>
              <a:rPr lang="en-US" altLang="zh-CN" sz="2400" dirty="0" smtClean="0"/>
              <a:t>)</a:t>
            </a:r>
            <a:endParaRPr lang="en-US" altLang="zh-CN" sz="2400" dirty="0"/>
          </a:p>
          <a:p>
            <a:r>
              <a:rPr lang="en-US" altLang="zh-CN" sz="2400" dirty="0"/>
              <a:t>Five PCBs, each 8 mm in width and 700 mm in length, are connected together to support chip </a:t>
            </a:r>
            <a:r>
              <a:rPr lang="en-US" altLang="zh-CN" sz="2400" dirty="0" smtClean="0"/>
              <a:t>inductors and </a:t>
            </a:r>
            <a:r>
              <a:rPr lang="en-US" altLang="zh-CN" sz="2400" dirty="0"/>
              <a:t>inserted into a thin quartz tube</a:t>
            </a:r>
          </a:p>
          <a:p>
            <a:r>
              <a:rPr lang="en-US" altLang="zh-CN" sz="2400" dirty="0" smtClean="0"/>
              <a:t>The cylindrical quartz </a:t>
            </a:r>
            <a:r>
              <a:rPr lang="en-US" altLang="zh-CN" sz="2400" dirty="0"/>
              <a:t>tube is 1 mm thick with a 17 mm outer </a:t>
            </a:r>
            <a:r>
              <a:rPr lang="en-US" altLang="zh-CN" sz="2400" dirty="0" smtClean="0"/>
              <a:t>diameter and moves </a:t>
            </a:r>
            <a:r>
              <a:rPr lang="en-US" altLang="zh-CN" sz="2400" dirty="0"/>
              <a:t>along radial </a:t>
            </a:r>
            <a:r>
              <a:rPr lang="en-US" altLang="zh-CN" sz="2400" dirty="0" smtClean="0"/>
              <a:t>direction</a:t>
            </a:r>
            <a:endParaRPr lang="en-US" altLang="zh-CN" sz="2400" dirty="0"/>
          </a:p>
          <a:p>
            <a:r>
              <a:rPr lang="en-US" altLang="zh-CN" sz="2400" dirty="0" smtClean="0"/>
              <a:t>20 </a:t>
            </a:r>
            <a:r>
              <a:rPr lang="en-US" altLang="zh-CN" sz="2400" dirty="0"/>
              <a:t>radial positions (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400" dirty="0" err="1"/>
              <a:t>r</a:t>
            </a:r>
            <a:r>
              <a:rPr lang="en-US" altLang="zh-CN" sz="2400" dirty="0"/>
              <a:t>=1 cm) to measure the radial profile of poloidal, toroidal and radial magnetic </a:t>
            </a:r>
            <a:r>
              <a:rPr lang="en-US" altLang="zh-CN" sz="2400" dirty="0" smtClean="0"/>
              <a:t>fields</a:t>
            </a:r>
            <a:endParaRPr lang="en-US" altLang="zh-CN" sz="2400" dirty="0"/>
          </a:p>
          <a:p>
            <a:r>
              <a:rPr lang="en-US" altLang="zh-CN" sz="2400" dirty="0"/>
              <a:t>The nominal dimensions of the CIs: 4.85 mm × 3.81 mm × 3.43 mm</a:t>
            </a:r>
          </a:p>
          <a:p>
            <a:r>
              <a:rPr lang="en-US" altLang="zh-CN" sz="2400" dirty="0" smtClean="0"/>
              <a:t>The parameters of CIs: NS ~ 20 cm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Lp</a:t>
            </a:r>
            <a:r>
              <a:rPr lang="en-US" altLang="zh-CN" sz="2400" dirty="0"/>
              <a:t> ~ 43.6 µH, </a:t>
            </a:r>
            <a:r>
              <a:rPr lang="en-US" altLang="zh-CN" sz="2400" dirty="0" err="1"/>
              <a:t>Rp</a:t>
            </a:r>
            <a:r>
              <a:rPr lang="en-US" altLang="zh-CN" sz="2400" dirty="0"/>
              <a:t> ~ </a:t>
            </a:r>
            <a:r>
              <a:rPr lang="en-US" altLang="zh-CN" sz="2400" dirty="0" smtClean="0"/>
              <a:t>7.3 </a:t>
            </a:r>
            <a:r>
              <a:rPr lang="el-GR" altLang="zh-CN" sz="2400" dirty="0"/>
              <a:t>Ω </a:t>
            </a:r>
          </a:p>
        </p:txBody>
      </p:sp>
    </p:spTree>
    <p:extLst>
      <p:ext uri="{BB962C8B-B14F-4D97-AF65-F5344CB8AC3E}">
        <p14:creationId xmlns:p14="http://schemas.microsoft.com/office/powerpoint/2010/main" val="21777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Effects of gas puffing on repeatability </a:t>
            </a:r>
            <a:r>
              <a:rPr lang="en-US" altLang="zh-CN" dirty="0" smtClean="0"/>
              <a:t>(2)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The distribution of gas pressure is analyzed by </a:t>
            </a:r>
            <a:r>
              <a:rPr lang="en-US" altLang="zh-CN" sz="2400" dirty="0" err="1" smtClean="0"/>
              <a:t>Molflow</a:t>
            </a:r>
            <a:r>
              <a:rPr lang="en-US" altLang="zh-CN" sz="2400" dirty="0" smtClean="0"/>
              <a:t>+</a:t>
            </a:r>
          </a:p>
          <a:p>
            <a:r>
              <a:rPr lang="en-US" altLang="zh-CN" sz="2400" dirty="0" smtClean="0"/>
              <a:t>Significant time is needed to get the in-vessel gas pressure distribution uniform</a:t>
            </a:r>
          </a:p>
          <a:p>
            <a:r>
              <a:rPr lang="en-US" altLang="zh-CN" sz="2400" dirty="0" smtClean="0"/>
              <a:t>Non-uniform distribution caused the unrepeatability</a:t>
            </a:r>
          </a:p>
          <a:p>
            <a:endParaRPr lang="zh-CN" altLang="en-US" sz="2400" dirty="0"/>
          </a:p>
        </p:txBody>
      </p:sp>
      <p:pic>
        <p:nvPicPr>
          <p:cNvPr id="5" name="图片 4" descr="Mendeley Deskto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t="17729" r="53529" b="49295"/>
          <a:stretch/>
        </p:blipFill>
        <p:spPr>
          <a:xfrm>
            <a:off x="161745" y="3676685"/>
            <a:ext cx="2709583" cy="1937463"/>
          </a:xfrm>
          <a:prstGeom prst="rect">
            <a:avLst/>
          </a:prstGeom>
        </p:spPr>
      </p:pic>
      <p:pic>
        <p:nvPicPr>
          <p:cNvPr id="6" name="图片 5" descr="Mendeley Deskto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0933" r="57390" b="45976"/>
          <a:stretch/>
        </p:blipFill>
        <p:spPr>
          <a:xfrm>
            <a:off x="4840569" y="3669961"/>
            <a:ext cx="2032009" cy="19441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6924" y="5736681"/>
            <a:ext cx="256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a</a:t>
            </a:r>
            <a:r>
              <a:rPr lang="zh-CN" altLang="en-US" dirty="0" smtClean="0"/>
              <a:t>verage </a:t>
            </a:r>
            <a:r>
              <a:rPr lang="zh-CN" altLang="en-US" dirty="0"/>
              <a:t>gas pressure at the main pumping port</a:t>
            </a:r>
          </a:p>
        </p:txBody>
      </p:sp>
      <p:sp>
        <p:nvSpPr>
          <p:cNvPr id="8" name="矩形 7"/>
          <p:cNvSpPr/>
          <p:nvPr/>
        </p:nvSpPr>
        <p:spPr>
          <a:xfrm>
            <a:off x="4237131" y="5756623"/>
            <a:ext cx="3718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the gas pressure distribution in the equatorial </a:t>
            </a:r>
            <a:r>
              <a:rPr lang="zh-CN" altLang="en-US" dirty="0" smtClean="0"/>
              <a:t>plane </a:t>
            </a:r>
            <a:r>
              <a:rPr lang="en-US" altLang="zh-CN" dirty="0" smtClean="0"/>
              <a:t>at (1), (2) and (3)</a:t>
            </a:r>
            <a:endParaRPr lang="zh-CN" altLang="en-US" dirty="0"/>
          </a:p>
        </p:txBody>
      </p:sp>
      <p:pic>
        <p:nvPicPr>
          <p:cNvPr id="9" name="图片 8" descr="Mendeley Deskto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50591" r="57331" b="10404"/>
          <a:stretch/>
        </p:blipFill>
        <p:spPr>
          <a:xfrm>
            <a:off x="2702107" y="3322512"/>
            <a:ext cx="2077571" cy="2291636"/>
          </a:xfrm>
          <a:prstGeom prst="rect">
            <a:avLst/>
          </a:prstGeom>
        </p:spPr>
      </p:pic>
      <p:pic>
        <p:nvPicPr>
          <p:cNvPr id="10" name="图片 9" descr="Mendeley Deskto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59717" r="57509" b="6170"/>
          <a:stretch/>
        </p:blipFill>
        <p:spPr>
          <a:xfrm>
            <a:off x="6933469" y="3676685"/>
            <a:ext cx="2043545" cy="20042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4609" y="3023630"/>
            <a:ext cx="124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breakdown starts here</a:t>
            </a:r>
            <a:endParaRPr lang="zh-CN" altLang="en-US" dirty="0"/>
          </a:p>
        </p:txBody>
      </p:sp>
      <p:cxnSp>
        <p:nvCxnSpPr>
          <p:cNvPr id="13" name="直接箭头连接符 12"/>
          <p:cNvCxnSpPr>
            <a:stCxn id="11" idx="2"/>
          </p:cNvCxnSpPr>
          <p:nvPr/>
        </p:nvCxnSpPr>
        <p:spPr>
          <a:xfrm flipH="1">
            <a:off x="1512794" y="3669961"/>
            <a:ext cx="3742" cy="3541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69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Effects of gas puffing on repeatability </a:t>
            </a:r>
            <a:r>
              <a:rPr lang="en-US" altLang="zh-CN" dirty="0" smtClean="0"/>
              <a:t>(3)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745" y="1101413"/>
            <a:ext cx="4457320" cy="5184000"/>
          </a:xfrm>
        </p:spPr>
        <p:txBody>
          <a:bodyPr/>
          <a:lstStyle/>
          <a:p>
            <a:r>
              <a:rPr lang="en-US" altLang="zh-CN" dirty="0" smtClean="0"/>
              <a:t>Solution to improve repeatability</a:t>
            </a:r>
          </a:p>
          <a:p>
            <a:pPr lvl="1"/>
            <a:r>
              <a:rPr lang="en-US" altLang="zh-CN" dirty="0"/>
              <a:t>A</a:t>
            </a:r>
            <a:r>
              <a:rPr lang="en-US" altLang="zh-CN" dirty="0" smtClean="0"/>
              <a:t>djust the gas puffing timing</a:t>
            </a:r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Better repeatability has been obtained</a:t>
            </a:r>
          </a:p>
          <a:p>
            <a:pPr lvl="1"/>
            <a:r>
              <a:rPr lang="en-US" altLang="zh-CN" dirty="0" smtClean="0"/>
              <a:t>Standard deviations of I</a:t>
            </a:r>
            <a:r>
              <a:rPr lang="en-US" altLang="zh-CN" baseline="-25000" dirty="0" smtClean="0"/>
              <a:t>P</a:t>
            </a:r>
            <a:r>
              <a:rPr lang="en-US" altLang="zh-CN" dirty="0" smtClean="0"/>
              <a:t>, n</a:t>
            </a:r>
            <a:r>
              <a:rPr lang="en-US" altLang="zh-CN" baseline="-25000" dirty="0" smtClean="0"/>
              <a:t>e</a:t>
            </a:r>
            <a:r>
              <a:rPr lang="en-US" altLang="zh-CN" dirty="0" smtClean="0"/>
              <a:t> and </a:t>
            </a:r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loop</a:t>
            </a:r>
            <a:r>
              <a:rPr lang="en-US" altLang="zh-CN" dirty="0" smtClean="0"/>
              <a:t> have been reduced obviously</a:t>
            </a:r>
            <a:endParaRPr lang="zh-CN" altLang="en-US" dirty="0"/>
          </a:p>
        </p:txBody>
      </p:sp>
      <p:pic>
        <p:nvPicPr>
          <p:cNvPr id="4" name="图片 3" descr="Mendeley Deskto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7776" r="50000" b="5105"/>
          <a:stretch/>
        </p:blipFill>
        <p:spPr>
          <a:xfrm>
            <a:off x="4880902" y="992948"/>
            <a:ext cx="4101353" cy="5400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6024545"/>
            <a:ext cx="248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Xie</a:t>
            </a:r>
            <a:r>
              <a:rPr lang="en-US" altLang="zh-CN" dirty="0" smtClean="0"/>
              <a:t>, PST,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656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Eddy current study (1): 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SUNIST has a split vacuum vessel to save </a:t>
            </a:r>
            <a:r>
              <a:rPr lang="en-US" altLang="zh-CN" dirty="0" err="1" smtClean="0"/>
              <a:t>ohmic</a:t>
            </a:r>
            <a:r>
              <a:rPr lang="en-US" altLang="zh-CN" dirty="0" smtClean="0"/>
              <a:t> flux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TextBox 7"/>
          <p:cNvSpPr txBox="1"/>
          <p:nvPr/>
        </p:nvSpPr>
        <p:spPr>
          <a:xfrm>
            <a:off x="373524" y="4370539"/>
            <a:ext cx="2537345" cy="8727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The vacuum vessel of SUNIST is separated into three insulated parts.</a:t>
            </a:r>
            <a:endParaRPr lang="zh-CN" altLang="en-US" dirty="0" smtClean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pic>
        <p:nvPicPr>
          <p:cNvPr id="7" name="Picture 131" descr="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16" y="1992745"/>
            <a:ext cx="4104456" cy="30793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椭圆 7"/>
          <p:cNvSpPr/>
          <p:nvPr/>
        </p:nvSpPr>
        <p:spPr>
          <a:xfrm>
            <a:off x="6091836" y="2356429"/>
            <a:ext cx="1945587" cy="1945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948505" y="3257214"/>
            <a:ext cx="2232248" cy="14401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30603" y="3095196"/>
            <a:ext cx="468052" cy="4680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7"/>
          <p:cNvSpPr txBox="1"/>
          <p:nvPr/>
        </p:nvSpPr>
        <p:spPr>
          <a:xfrm>
            <a:off x="5638767" y="4475717"/>
            <a:ext cx="2845001" cy="57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600" dirty="0" err="1" smtClean="0">
                <a:latin typeface="Segoe UI Light" panose="020B0502040204020203" pitchFamily="34" charset="0"/>
                <a:ea typeface="微软雅黑" pitchFamily="34" charset="-122"/>
              </a:rPr>
              <a:t>Topview</a:t>
            </a:r>
            <a:r>
              <a:rPr lang="en-US" altLang="zh-CN" sz="1600" dirty="0" smtClean="0">
                <a:latin typeface="Segoe UI Light" panose="020B0502040204020203" pitchFamily="34" charset="0"/>
                <a:ea typeface="微软雅黑" pitchFamily="34" charset="-122"/>
              </a:rPr>
              <a:t>, the toroidal eddy current is blocked</a:t>
            </a:r>
            <a:endParaRPr lang="zh-CN" altLang="en-US" sz="1600" dirty="0" smtClean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12" name="弧形 11"/>
          <p:cNvSpPr/>
          <p:nvPr/>
        </p:nvSpPr>
        <p:spPr>
          <a:xfrm>
            <a:off x="6458214" y="2725812"/>
            <a:ext cx="1206819" cy="1206819"/>
          </a:xfrm>
          <a:prstGeom prst="arc">
            <a:avLst>
              <a:gd name="adj1" fmla="val 11890273"/>
              <a:gd name="adj2" fmla="val 20217580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乘号 12"/>
          <p:cNvSpPr/>
          <p:nvPr/>
        </p:nvSpPr>
        <p:spPr>
          <a:xfrm>
            <a:off x="6328527" y="3329220"/>
            <a:ext cx="368573" cy="368573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 flipV="1">
            <a:off x="6469059" y="2725811"/>
            <a:ext cx="1206819" cy="1206819"/>
          </a:xfrm>
          <a:prstGeom prst="arc">
            <a:avLst>
              <a:gd name="adj1" fmla="val 12474225"/>
              <a:gd name="adj2" fmla="val 20217580"/>
            </a:avLst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乘号 14"/>
          <p:cNvSpPr/>
          <p:nvPr/>
        </p:nvSpPr>
        <p:spPr>
          <a:xfrm>
            <a:off x="7418613" y="3072927"/>
            <a:ext cx="368573" cy="368573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7"/>
          <p:cNvSpPr txBox="1"/>
          <p:nvPr/>
        </p:nvSpPr>
        <p:spPr>
          <a:xfrm>
            <a:off x="2545151" y="2054565"/>
            <a:ext cx="1116809" cy="38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600" dirty="0" smtClean="0">
                <a:latin typeface="Segoe UI Light" panose="020B0502040204020203" pitchFamily="34" charset="0"/>
                <a:ea typeface="微软雅黑" pitchFamily="34" charset="-122"/>
              </a:rPr>
              <a:t>Viton seal</a:t>
            </a:r>
            <a:endParaRPr lang="zh-CN" altLang="en-US" sz="1600" dirty="0" smtClean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2898136" y="2356429"/>
            <a:ext cx="205419" cy="338070"/>
          </a:xfrm>
          <a:custGeom>
            <a:avLst/>
            <a:gdLst>
              <a:gd name="connsiteX0" fmla="*/ 103031 w 103031"/>
              <a:gd name="connsiteY0" fmla="*/ 0 h 206062"/>
              <a:gd name="connsiteX1" fmla="*/ 0 w 103031"/>
              <a:gd name="connsiteY1" fmla="*/ 206062 h 20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031" h="206062">
                <a:moveTo>
                  <a:pt x="103031" y="0"/>
                </a:moveTo>
                <a:lnTo>
                  <a:pt x="0" y="206062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(2): </a:t>
            </a:r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b="0" dirty="0" smtClean="0"/>
              <a:t>It is effective! Breakdown is more easy in the insulated vacuum vessel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4139" y="5463138"/>
            <a:ext cx="1308695" cy="612536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Soft rising of </a:t>
            </a:r>
            <a:r>
              <a:rPr lang="en-US" altLang="zh-CN" sz="1800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Vloop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b="71332"/>
          <a:stretch/>
        </p:blipFill>
        <p:spPr>
          <a:xfrm>
            <a:off x="4755178" y="1772816"/>
            <a:ext cx="4160423" cy="11358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b="71332"/>
          <a:stretch/>
        </p:blipFill>
        <p:spPr>
          <a:xfrm>
            <a:off x="595597" y="1772816"/>
            <a:ext cx="4160424" cy="11358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t="42920"/>
          <a:stretch/>
        </p:blipFill>
        <p:spPr>
          <a:xfrm>
            <a:off x="4755178" y="2906802"/>
            <a:ext cx="4160423" cy="22615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42921" b="-1"/>
          <a:stretch/>
        </p:blipFill>
        <p:spPr>
          <a:xfrm>
            <a:off x="596722" y="2906802"/>
            <a:ext cx="4160424" cy="2261546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819792" y="4348157"/>
            <a:ext cx="432048" cy="72008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727550" y="4656362"/>
            <a:ext cx="432048" cy="72008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840164" y="4664292"/>
            <a:ext cx="432048" cy="720080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903671" y="4132133"/>
            <a:ext cx="432048" cy="720080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695540" y="4132133"/>
            <a:ext cx="432048" cy="720080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898360" y="4413734"/>
            <a:ext cx="432048" cy="720080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53" y="2796231"/>
            <a:ext cx="1944170" cy="949014"/>
          </a:xfrm>
          <a:prstGeom prst="rect">
            <a:avLst/>
          </a:prstGeom>
          <a:solidFill>
            <a:schemeClr val="tx1">
              <a:alpha val="69804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Same </a:t>
            </a:r>
            <a:r>
              <a:rPr lang="en-US" altLang="zh-CN" sz="1800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Bt</a:t>
            </a:r>
            <a:r>
              <a:rPr lang="en-US" altLang="zh-CN" dirty="0">
                <a:solidFill>
                  <a:schemeClr val="bg1"/>
                </a:solidFill>
                <a:latin typeface="Segoe UI Light" panose="020B0502040204020203" pitchFamily="34" charset="0"/>
              </a:rPr>
              <a:t>,</a:t>
            </a: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Segoe UI Light" panose="020B0502040204020203" pitchFamily="34" charset="0"/>
              </a:rPr>
              <a:t>o</a:t>
            </a:r>
            <a:r>
              <a:rPr lang="en-US" altLang="zh-CN" sz="1800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hmic</a:t>
            </a: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</a:p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field and gas puffing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955729" y="6278614"/>
            <a:ext cx="1440160" cy="361160"/>
          </a:xfrm>
          <a:prstGeom prst="rect">
            <a:avLst/>
          </a:prstGeom>
          <a:solidFill>
            <a:srgbClr val="9BBB59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Connected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965064" y="6276705"/>
            <a:ext cx="1740650" cy="361160"/>
          </a:xfrm>
          <a:prstGeom prst="rect">
            <a:avLst/>
          </a:prstGeom>
          <a:solidFill>
            <a:srgbClr val="9BBB59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Disconnected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5" name="直接箭头连接符 4"/>
          <p:cNvCxnSpPr>
            <a:stCxn id="4" idx="0"/>
          </p:cNvCxnSpPr>
          <p:nvPr/>
        </p:nvCxnSpPr>
        <p:spPr>
          <a:xfrm flipV="1">
            <a:off x="1038487" y="5024332"/>
            <a:ext cx="175903" cy="438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4" idx="0"/>
          </p:cNvCxnSpPr>
          <p:nvPr/>
        </p:nvCxnSpPr>
        <p:spPr>
          <a:xfrm flipV="1">
            <a:off x="1038487" y="5243736"/>
            <a:ext cx="687314" cy="2194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254971" y="5255044"/>
            <a:ext cx="1511463" cy="59347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No H</a:t>
            </a:r>
            <a:r>
              <a:rPr lang="en-US" altLang="zh-CN" sz="1800" baseline="-25000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(no breakdown)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31" name="直接箭头连接符 30"/>
          <p:cNvCxnSpPr>
            <a:stCxn id="30" idx="0"/>
          </p:cNvCxnSpPr>
          <p:nvPr/>
        </p:nvCxnSpPr>
        <p:spPr>
          <a:xfrm flipH="1" flipV="1">
            <a:off x="2159599" y="4492174"/>
            <a:ext cx="851104" cy="76287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437943" y="5539152"/>
            <a:ext cx="1272661" cy="53652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Hard rising of </a:t>
            </a:r>
            <a:r>
              <a:rPr lang="en-US" altLang="zh-CN" sz="1800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Vloop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36" name="直接箭头连接符 35"/>
          <p:cNvCxnSpPr>
            <a:stCxn id="35" idx="0"/>
          </p:cNvCxnSpPr>
          <p:nvPr/>
        </p:nvCxnSpPr>
        <p:spPr>
          <a:xfrm flipV="1">
            <a:off x="5074274" y="5100348"/>
            <a:ext cx="193920" cy="43880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35" idx="0"/>
            <a:endCxn id="20" idx="3"/>
          </p:cNvCxnSpPr>
          <p:nvPr/>
        </p:nvCxnSpPr>
        <p:spPr>
          <a:xfrm flipV="1">
            <a:off x="5074274" y="5278919"/>
            <a:ext cx="829162" cy="26023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587534" y="5278919"/>
            <a:ext cx="1475778" cy="856668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H</a:t>
            </a:r>
            <a:r>
              <a:rPr lang="en-US" altLang="zh-CN" sz="1800" baseline="-25000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observed</a:t>
            </a:r>
          </a:p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(breakdown happened)</a:t>
            </a:r>
            <a:endParaRPr lang="zh-CN" altLang="en-US" sz="18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39" name="直接箭头连接符 38"/>
          <p:cNvCxnSpPr>
            <a:stCxn id="38" idx="0"/>
          </p:cNvCxnSpPr>
          <p:nvPr/>
        </p:nvCxnSpPr>
        <p:spPr>
          <a:xfrm flipH="1" flipV="1">
            <a:off x="6358733" y="4656362"/>
            <a:ext cx="966690" cy="62255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Eddy current study </a:t>
            </a:r>
            <a:r>
              <a:rPr lang="en-US" altLang="zh-CN" dirty="0" smtClean="0"/>
              <a:t>(3): </a:t>
            </a:r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000" dirty="0" smtClean="0"/>
              <a:t>However, some </a:t>
            </a:r>
            <a:r>
              <a:rPr lang="en-US" altLang="zh-CN" sz="2000" dirty="0"/>
              <a:t>magnetic diagnostic signals are distorted. The equilibrium analysis becomes more complicated.</a:t>
            </a:r>
          </a:p>
          <a:p>
            <a:endParaRPr lang="en-US" altLang="zh-CN" sz="2000" dirty="0"/>
          </a:p>
        </p:txBody>
      </p:sp>
      <p:sp>
        <p:nvSpPr>
          <p:cNvPr id="5" name="TextBox 7"/>
          <p:cNvSpPr txBox="1"/>
          <p:nvPr/>
        </p:nvSpPr>
        <p:spPr>
          <a:xfrm>
            <a:off x="543880" y="5741527"/>
            <a:ext cx="4117080" cy="57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ea typeface="微软雅黑" pitchFamily="34" charset="-122"/>
              </a:rPr>
              <a:t>Temporal evolution of the measured fluxes and the current in PF coils</a:t>
            </a:r>
            <a:endParaRPr lang="en-US" altLang="zh-CN" dirty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4857021" y="5881311"/>
            <a:ext cx="320203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dirty="0" smtClean="0">
                <a:latin typeface="Segoe UI Light" panose="020B0502040204020203" pitchFamily="34" charset="0"/>
                <a:ea typeface="微软雅黑" pitchFamily="34" charset="-122"/>
              </a:rPr>
              <a:t>Flux loops installed in SUNIST</a:t>
            </a:r>
            <a:endParaRPr lang="zh-CN" altLang="en-US" dirty="0" smtClean="0">
              <a:latin typeface="Segoe UI Light" panose="020B0502040204020203" pitchFamily="34" charset="0"/>
              <a:ea typeface="微软雅黑" pitchFamily="34" charset="-122"/>
            </a:endParaRPr>
          </a:p>
        </p:txBody>
      </p:sp>
      <p:pic>
        <p:nvPicPr>
          <p:cNvPr id="8" name="图片 7" descr="0FLsigna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5" y="2494760"/>
            <a:ext cx="4776854" cy="311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zah\Documents\Tencent Files\390478531\FileRecv\fig7.ep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r="6690" b="3873"/>
          <a:stretch/>
        </p:blipFill>
        <p:spPr bwMode="auto">
          <a:xfrm>
            <a:off x="5406302" y="1769785"/>
            <a:ext cx="2103473" cy="411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2" name="椭圆 1"/>
          <p:cNvSpPr/>
          <p:nvPr/>
        </p:nvSpPr>
        <p:spPr>
          <a:xfrm>
            <a:off x="5910436" y="2273841"/>
            <a:ext cx="504056" cy="432048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910436" y="4578097"/>
            <a:ext cx="504056" cy="432048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7"/>
          <p:cNvSpPr txBox="1"/>
          <p:nvPr/>
        </p:nvSpPr>
        <p:spPr>
          <a:xfrm>
            <a:off x="7998349" y="2035823"/>
            <a:ext cx="864096" cy="332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PF coils</a:t>
            </a:r>
            <a:endParaRPr lang="en-US" altLang="zh-CN" sz="16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7" name="直接箭头连接符 6"/>
          <p:cNvCxnSpPr>
            <a:stCxn id="12" idx="1"/>
          </p:cNvCxnSpPr>
          <p:nvPr/>
        </p:nvCxnSpPr>
        <p:spPr>
          <a:xfrm flipH="1">
            <a:off x="6918550" y="2201833"/>
            <a:ext cx="1079799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2" idx="1"/>
          </p:cNvCxnSpPr>
          <p:nvPr/>
        </p:nvCxnSpPr>
        <p:spPr>
          <a:xfrm flipH="1">
            <a:off x="7422445" y="2201833"/>
            <a:ext cx="575904" cy="9216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2" idx="1"/>
          </p:cNvCxnSpPr>
          <p:nvPr/>
        </p:nvCxnSpPr>
        <p:spPr>
          <a:xfrm flipH="1">
            <a:off x="7335515" y="2201833"/>
            <a:ext cx="662834" cy="648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/>
          <p:cNvSpPr txBox="1"/>
          <p:nvPr/>
        </p:nvSpPr>
        <p:spPr>
          <a:xfrm>
            <a:off x="239385" y="1868768"/>
            <a:ext cx="2959517" cy="6186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</a:rPr>
              <a:t>Abnormal leading phase of the flux signals at top/bottom</a:t>
            </a:r>
            <a:endParaRPr lang="zh-CN" altLang="en-US" sz="1600" dirty="0" smtClean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1845577" y="2489865"/>
            <a:ext cx="104419" cy="72008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NIST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2841</TotalTime>
  <Words>2932</Words>
  <Application>Microsoft Office PowerPoint</Application>
  <PresentationFormat>全屏显示(4:3)</PresentationFormat>
  <Paragraphs>410</Paragraphs>
  <Slides>49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65" baseType="lpstr">
      <vt:lpstr>MS PGothic</vt:lpstr>
      <vt:lpstr>Arial</vt:lpstr>
      <vt:lpstr>Segoe UI Light</vt:lpstr>
      <vt:lpstr>Times New Roman</vt:lpstr>
      <vt:lpstr>宋体</vt:lpstr>
      <vt:lpstr>Cambria Math</vt:lpstr>
      <vt:lpstr>Calibri</vt:lpstr>
      <vt:lpstr>楷体</vt:lpstr>
      <vt:lpstr>Wingdings</vt:lpstr>
      <vt:lpstr>Calibri Light</vt:lpstr>
      <vt:lpstr>Symbol</vt:lpstr>
      <vt:lpstr>sunist</vt:lpstr>
      <vt:lpstr>微软雅黑</vt:lpstr>
      <vt:lpstr>SUNIST</vt:lpstr>
      <vt:lpstr>Origin50.Graph</vt:lpstr>
      <vt:lpstr>Equation</vt:lpstr>
      <vt:lpstr>Recent Progress in the SUNIST Spherical Tokamak</vt:lpstr>
      <vt:lpstr>SUNIST (Sino-UNIted Spherical Tokamak) </vt:lpstr>
      <vt:lpstr>Outline</vt:lpstr>
      <vt:lpstr>Effects of gas puffing on repeatability (1) </vt:lpstr>
      <vt:lpstr>Effects of gas puffing on repeatability (2) </vt:lpstr>
      <vt:lpstr>Effects of gas puffing on repeatability (3) </vt:lpstr>
      <vt:lpstr>Eddy current study (1): motivation</vt:lpstr>
      <vt:lpstr>Eddy current study (2): motivation</vt:lpstr>
      <vt:lpstr>Eddy current study (3): motivation</vt:lpstr>
      <vt:lpstr>Eddy current study (4): motivation</vt:lpstr>
      <vt:lpstr>Eddy current study (5): simulation</vt:lpstr>
      <vt:lpstr>Eddy current study (6): simulation</vt:lpstr>
      <vt:lpstr>Eddy current study (7): simulation</vt:lpstr>
      <vt:lpstr>Eddy current study (8): the measurement method</vt:lpstr>
      <vt:lpstr>Eddy current study (9): the measurement method</vt:lpstr>
      <vt:lpstr>Eddy current study (9): the measurement method</vt:lpstr>
      <vt:lpstr>Eddy current study (10): the results</vt:lpstr>
      <vt:lpstr>A super fast reciprocating probe (1): requirements</vt:lpstr>
      <vt:lpstr>A super fast reciprocating probe (2): available tech</vt:lpstr>
      <vt:lpstr>A super fast reciprocating probe (3): design</vt:lpstr>
      <vt:lpstr>A super fast reciprocating probe (4): test results</vt:lpstr>
      <vt:lpstr>Energy transfer of electrostatic turbulence(1)</vt:lpstr>
      <vt:lpstr>Energy transfer of electrostatic turbulence(2)</vt:lpstr>
      <vt:lpstr>Energy transfer of electrostatic turbulence(3)</vt:lpstr>
      <vt:lpstr>Energy transfer of electrostatic turbulence(4)</vt:lpstr>
      <vt:lpstr>Energy transfer of electrostatic turbulence(4)</vt:lpstr>
      <vt:lpstr>High frequency MHD activities (1): HFMP</vt:lpstr>
      <vt:lpstr>High frequency MHD activities (2): IRE</vt:lpstr>
      <vt:lpstr>High frequency MHD activities (3): TAEs</vt:lpstr>
      <vt:lpstr>Summary</vt:lpstr>
      <vt:lpstr>Design and Construction of HFMPs</vt:lpstr>
      <vt:lpstr>Toroidal eddy current</vt:lpstr>
      <vt:lpstr>Calibration of HFMPs</vt:lpstr>
      <vt:lpstr>Calibration of HFMPs (cont.)</vt:lpstr>
      <vt:lpstr>Calibration of HFMPs (cont.)</vt:lpstr>
      <vt:lpstr>Internal Reconnection Events in SUNIST</vt:lpstr>
      <vt:lpstr>Low-frequency MHD Activities during Ip Ramp-up</vt:lpstr>
      <vt:lpstr>High-frequency MHD Activities during IRE</vt:lpstr>
      <vt:lpstr>Middle-frequency MHD Activities before IRE</vt:lpstr>
      <vt:lpstr>High-frequency MHD Activities during IRE</vt:lpstr>
      <vt:lpstr>High-frequency MHD Mode Structure during IRE</vt:lpstr>
      <vt:lpstr>High-frequency MHD Mode Damping Rate</vt:lpstr>
      <vt:lpstr>High frequency MHD during IRE</vt:lpstr>
      <vt:lpstr>Ion Temperature Increase during IRE</vt:lpstr>
      <vt:lpstr>Safety Factor Profile during IRE</vt:lpstr>
      <vt:lpstr>Summary and Discussions</vt:lpstr>
      <vt:lpstr>Thanks for Your Attention!</vt:lpstr>
      <vt:lpstr>A Fixed Toroidal Array</vt:lpstr>
      <vt:lpstr>A Movable Radial Array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刘阳青</dc:creator>
  <cp:lastModifiedBy>Yi Tan</cp:lastModifiedBy>
  <cp:revision>288</cp:revision>
  <dcterms:created xsi:type="dcterms:W3CDTF">2014-06-27T02:54:17Z</dcterms:created>
  <dcterms:modified xsi:type="dcterms:W3CDTF">2015-11-05T14:27:03Z</dcterms:modified>
</cp:coreProperties>
</file>