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8" r:id="rId2"/>
    <p:sldId id="302" r:id="rId3"/>
    <p:sldId id="277" r:id="rId4"/>
    <p:sldId id="279" r:id="rId5"/>
    <p:sldId id="280" r:id="rId6"/>
    <p:sldId id="281" r:id="rId7"/>
    <p:sldId id="282" r:id="rId8"/>
    <p:sldId id="283" r:id="rId9"/>
    <p:sldId id="284" r:id="rId10"/>
    <p:sldId id="287" r:id="rId11"/>
    <p:sldId id="288" r:id="rId12"/>
    <p:sldId id="289" r:id="rId13"/>
    <p:sldId id="293" r:id="rId14"/>
    <p:sldId id="294" r:id="rId15"/>
    <p:sldId id="306" r:id="rId16"/>
    <p:sldId id="269" r:id="rId17"/>
    <p:sldId id="299" r:id="rId18"/>
    <p:sldId id="301" r:id="rId19"/>
    <p:sldId id="270" r:id="rId20"/>
    <p:sldId id="272" r:id="rId21"/>
    <p:sldId id="275" r:id="rId22"/>
    <p:sldId id="295" r:id="rId23"/>
    <p:sldId id="296" r:id="rId24"/>
    <p:sldId id="303" r:id="rId25"/>
    <p:sldId id="304" r:id="rId26"/>
    <p:sldId id="30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S" initials="SAS" lastIdx="20" clrIdx="0"/>
  <p:cmAuthor id="1" name="John (Jack) Berkery" initials="JW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336699"/>
    <a:srgbClr val="920000"/>
    <a:srgbClr val="339966"/>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30" autoAdjust="0"/>
  </p:normalViewPr>
  <p:slideViewPr>
    <p:cSldViewPr>
      <p:cViewPr varScale="1">
        <p:scale>
          <a:sx n="131" d="100"/>
          <a:sy n="131" d="100"/>
        </p:scale>
        <p:origin x="-10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4D98BA-C311-41D1-BDE2-CD983AC78270}" type="doc">
      <dgm:prSet loTypeId="urn:microsoft.com/office/officeart/2005/8/layout/chevron2" loCatId="process" qsTypeId="urn:microsoft.com/office/officeart/2005/8/quickstyle/3d2" qsCatId="3D" csTypeId="urn:microsoft.com/office/officeart/2005/8/colors/colorful5" csCatId="colorful" phldr="1"/>
      <dgm:spPr/>
      <dgm:t>
        <a:bodyPr/>
        <a:lstStyle/>
        <a:p>
          <a:endParaRPr lang="en-US"/>
        </a:p>
      </dgm:t>
    </dgm:pt>
    <dgm:pt modelId="{0F7FB4B9-DC3F-461B-9FFE-EBA80D3829DE}">
      <dgm:prSet phldrT="[Text]" custT="1"/>
      <dgm:spPr>
        <a:solidFill>
          <a:srgbClr val="FFCE33"/>
        </a:solidFill>
      </dgm:spPr>
      <dgm:t>
        <a:bodyPr/>
        <a:lstStyle/>
        <a:p>
          <a:r>
            <a:rPr lang="en-US" sz="1200" dirty="0">
              <a:solidFill>
                <a:sysClr val="windowText" lastClr="000000"/>
              </a:solidFill>
            </a:rPr>
            <a:t>trigger</a:t>
          </a:r>
        </a:p>
      </dgm:t>
    </dgm:pt>
    <dgm:pt modelId="{7ED322B1-E711-4043-9262-4E5697F3B9BF}" type="parTrans" cxnId="{E018AA5B-ECC8-4909-8148-CA6E7687B79A}">
      <dgm:prSet/>
      <dgm:spPr/>
      <dgm:t>
        <a:bodyPr/>
        <a:lstStyle/>
        <a:p>
          <a:endParaRPr lang="en-US"/>
        </a:p>
      </dgm:t>
    </dgm:pt>
    <dgm:pt modelId="{E368EC25-0344-4332-BBF5-8CAA0C89482F}" type="sibTrans" cxnId="{E018AA5B-ECC8-4909-8148-CA6E7687B79A}">
      <dgm:prSet/>
      <dgm:spPr/>
      <dgm:t>
        <a:bodyPr/>
        <a:lstStyle/>
        <a:p>
          <a:endParaRPr lang="en-US"/>
        </a:p>
      </dgm:t>
    </dgm:pt>
    <dgm:pt modelId="{2B89280D-2A27-403D-8E05-FAD5C8D22190}">
      <dgm:prSet phldrT="[Text]" custT="1"/>
      <dgm:spPr>
        <a:ln>
          <a:solidFill>
            <a:srgbClr val="FFCC00"/>
          </a:solidFill>
        </a:ln>
      </dgm:spPr>
      <dgm:t>
        <a:bodyPr/>
        <a:lstStyle/>
        <a:p>
          <a:r>
            <a:rPr lang="en-US" sz="1200" dirty="0" smtClean="0"/>
            <a:t>possible (but not required) non-linear global mode initiation by bursting MHD event</a:t>
          </a:r>
          <a:endParaRPr lang="en-US" sz="1200" dirty="0"/>
        </a:p>
      </dgm:t>
    </dgm:pt>
    <dgm:pt modelId="{39A9620E-6F9A-436F-860C-913D90F59955}" type="parTrans" cxnId="{13A7142F-3659-49BF-89FB-60AAC5D329A1}">
      <dgm:prSet/>
      <dgm:spPr/>
      <dgm:t>
        <a:bodyPr/>
        <a:lstStyle/>
        <a:p>
          <a:endParaRPr lang="en-US"/>
        </a:p>
      </dgm:t>
    </dgm:pt>
    <dgm:pt modelId="{3DA0FD7D-88D4-4BE9-951A-A0B197FAEEB3}" type="sibTrans" cxnId="{13A7142F-3659-49BF-89FB-60AAC5D329A1}">
      <dgm:prSet/>
      <dgm:spPr/>
      <dgm:t>
        <a:bodyPr/>
        <a:lstStyle/>
        <a:p>
          <a:endParaRPr lang="en-US"/>
        </a:p>
      </dgm:t>
    </dgm:pt>
    <dgm:pt modelId="{3DA1F187-141A-4804-B938-36D00280ADB4}">
      <dgm:prSet phldrT="[Text]" custT="1"/>
      <dgm:spPr>
        <a:solidFill>
          <a:srgbClr val="FF9933"/>
        </a:solidFill>
      </dgm:spPr>
      <dgm:t>
        <a:bodyPr/>
        <a:lstStyle/>
        <a:p>
          <a:r>
            <a:rPr lang="en-US" sz="1000" dirty="0" smtClean="0">
              <a:solidFill>
                <a:sysClr val="windowText" lastClr="000000"/>
              </a:solidFill>
            </a:rPr>
            <a:t>n &gt; 0 MHD mode</a:t>
          </a:r>
          <a:endParaRPr lang="en-US" sz="1000" dirty="0">
            <a:solidFill>
              <a:sysClr val="windowText" lastClr="000000"/>
            </a:solidFill>
          </a:endParaRPr>
        </a:p>
      </dgm:t>
    </dgm:pt>
    <dgm:pt modelId="{D7D93828-516A-45BB-8B0B-8290E560FF8B}" type="parTrans" cxnId="{65899917-6071-434B-A0FD-30C7F00C9FDA}">
      <dgm:prSet/>
      <dgm:spPr/>
      <dgm:t>
        <a:bodyPr/>
        <a:lstStyle/>
        <a:p>
          <a:endParaRPr lang="en-US"/>
        </a:p>
      </dgm:t>
    </dgm:pt>
    <dgm:pt modelId="{9F750A75-B001-4011-AC74-D6E3FD83259B}" type="sibTrans" cxnId="{65899917-6071-434B-A0FD-30C7F00C9FDA}">
      <dgm:prSet/>
      <dgm:spPr/>
      <dgm:t>
        <a:bodyPr/>
        <a:lstStyle/>
        <a:p>
          <a:endParaRPr lang="en-US"/>
        </a:p>
      </dgm:t>
    </dgm:pt>
    <dgm:pt modelId="{3BB6A26D-DB51-4D56-B1FD-0E9421F01BFC}">
      <dgm:prSet phldrT="[Text]" custT="1"/>
      <dgm:spPr>
        <a:ln>
          <a:solidFill>
            <a:srgbClr val="FF9933"/>
          </a:solidFill>
        </a:ln>
      </dgm:spPr>
      <dgm:t>
        <a:bodyPr/>
        <a:lstStyle/>
        <a:p>
          <a:r>
            <a:rPr lang="en-US" sz="1200" dirty="0" smtClean="0"/>
            <a:t>computed linear kinetic MHD instability limit surpassed, leading to exponential mode growth, or saturated rotating mode slows plasma rotation</a:t>
          </a:r>
          <a:endParaRPr lang="en-US" sz="1200" dirty="0"/>
        </a:p>
      </dgm:t>
    </dgm:pt>
    <dgm:pt modelId="{60FC097A-F96B-4CC7-A243-706F68B6353E}" type="parTrans" cxnId="{A23C0EB1-26A0-45E3-80C9-470E5416B915}">
      <dgm:prSet/>
      <dgm:spPr/>
      <dgm:t>
        <a:bodyPr/>
        <a:lstStyle/>
        <a:p>
          <a:endParaRPr lang="en-US"/>
        </a:p>
      </dgm:t>
    </dgm:pt>
    <dgm:pt modelId="{BA500A7B-B18F-4446-A18E-722D4D3C6D93}" type="sibTrans" cxnId="{A23C0EB1-26A0-45E3-80C9-470E5416B915}">
      <dgm:prSet/>
      <dgm:spPr/>
      <dgm:t>
        <a:bodyPr/>
        <a:lstStyle/>
        <a:p>
          <a:endParaRPr lang="en-US"/>
        </a:p>
      </dgm:t>
    </dgm:pt>
    <dgm:pt modelId="{2006CADA-8FE4-46AD-B0F0-65DBC08370DF}">
      <dgm:prSet phldrT="[Text]" custT="1"/>
      <dgm:spPr>
        <a:solidFill>
          <a:srgbClr val="FF3300"/>
        </a:solidFill>
      </dgm:spPr>
      <dgm:t>
        <a:bodyPr/>
        <a:lstStyle/>
        <a:p>
          <a:pPr>
            <a:lnSpc>
              <a:spcPct val="150000"/>
            </a:lnSpc>
            <a:spcBef>
              <a:spcPts val="1200"/>
            </a:spcBef>
            <a:spcAft>
              <a:spcPts val="0"/>
            </a:spcAft>
          </a:pPr>
          <a:r>
            <a:rPr lang="en-US" sz="1100" dirty="0" smtClean="0">
              <a:solidFill>
                <a:sysClr val="windowText" lastClr="000000"/>
              </a:solidFill>
            </a:rPr>
            <a:t>excessive </a:t>
          </a:r>
          <a:r>
            <a:rPr lang="el-GR" sz="1100" dirty="0" smtClean="0">
              <a:solidFill>
                <a:sysClr val="windowText" lastClr="000000"/>
              </a:solidFill>
            </a:rPr>
            <a:t>δ</a:t>
          </a:r>
          <a:r>
            <a:rPr lang="en-US" sz="1100" dirty="0" smtClean="0">
              <a:solidFill>
                <a:sysClr val="windowText" lastClr="000000"/>
              </a:solidFill>
            </a:rPr>
            <a:t>B/B or lock</a:t>
          </a:r>
          <a:endParaRPr lang="en-US" sz="1100" dirty="0">
            <a:solidFill>
              <a:sysClr val="windowText" lastClr="000000"/>
            </a:solidFill>
          </a:endParaRPr>
        </a:p>
      </dgm:t>
    </dgm:pt>
    <dgm:pt modelId="{7735AE2A-4FFF-4AF0-8319-52200EFA046E}" type="parTrans" cxnId="{DC50BAEF-A5B4-4AF4-BAE3-DDE770E98E67}">
      <dgm:prSet/>
      <dgm:spPr/>
      <dgm:t>
        <a:bodyPr/>
        <a:lstStyle/>
        <a:p>
          <a:endParaRPr lang="en-US"/>
        </a:p>
      </dgm:t>
    </dgm:pt>
    <dgm:pt modelId="{5F79F10A-87DE-4259-AE34-3A3365226EF5}" type="sibTrans" cxnId="{DC50BAEF-A5B4-4AF4-BAE3-DDE770E98E67}">
      <dgm:prSet/>
      <dgm:spPr/>
      <dgm:t>
        <a:bodyPr/>
        <a:lstStyle/>
        <a:p>
          <a:endParaRPr lang="en-US"/>
        </a:p>
      </dgm:t>
    </dgm:pt>
    <dgm:pt modelId="{34699755-4DFA-4B5C-81B1-95B84E6E5A27}">
      <dgm:prSet phldrT="[Text]" custT="1"/>
      <dgm:spPr>
        <a:ln>
          <a:solidFill>
            <a:srgbClr val="FF3300"/>
          </a:solidFill>
        </a:ln>
      </dgm:spPr>
      <dgm:t>
        <a:bodyPr/>
        <a:lstStyle/>
        <a:p>
          <a:r>
            <a:rPr lang="en-US" sz="1100" dirty="0"/>
            <a:t> </a:t>
          </a:r>
          <a:r>
            <a:rPr lang="en-US" sz="1200" dirty="0" smtClean="0"/>
            <a:t>if n &gt; 0 mode grows, plasma disruption occurs at excessive mode amplitude</a:t>
          </a:r>
          <a:endParaRPr lang="en-US" sz="1200" dirty="0"/>
        </a:p>
      </dgm:t>
    </dgm:pt>
    <dgm:pt modelId="{1BBAD1E5-185A-4985-857A-557F9DF534B1}" type="parTrans" cxnId="{8D77BE84-E2B7-4990-9957-C6256DAC1002}">
      <dgm:prSet/>
      <dgm:spPr/>
      <dgm:t>
        <a:bodyPr/>
        <a:lstStyle/>
        <a:p>
          <a:endParaRPr lang="en-US"/>
        </a:p>
      </dgm:t>
    </dgm:pt>
    <dgm:pt modelId="{11A03C82-2C69-419E-BF2D-FA10152713EF}" type="sibTrans" cxnId="{8D77BE84-E2B7-4990-9957-C6256DAC1002}">
      <dgm:prSet/>
      <dgm:spPr/>
      <dgm:t>
        <a:bodyPr/>
        <a:lstStyle/>
        <a:p>
          <a:endParaRPr lang="en-US"/>
        </a:p>
      </dgm:t>
    </dgm:pt>
    <dgm:pt modelId="{9135BC10-2092-4B53-9620-57CEB9AF73A4}">
      <dgm:prSet phldrT="[Text]" custT="1"/>
      <dgm:spPr>
        <a:ln>
          <a:solidFill>
            <a:srgbClr val="FF3300"/>
          </a:solidFill>
        </a:ln>
      </dgm:spPr>
      <dgm:t>
        <a:bodyPr/>
        <a:lstStyle/>
        <a:p>
          <a:r>
            <a:rPr lang="en-US" sz="1200" dirty="0" smtClean="0"/>
            <a:t>if rotating mode locks, will grow to excessive amplitude</a:t>
          </a:r>
          <a:endParaRPr lang="en-US" sz="1200" dirty="0"/>
        </a:p>
      </dgm:t>
    </dgm:pt>
    <dgm:pt modelId="{DB486816-5116-4DE9-8E28-A70E5066EAC4}" type="parTrans" cxnId="{76B0A163-695C-4A1E-B763-320F261A9FE4}">
      <dgm:prSet/>
      <dgm:spPr/>
      <dgm:t>
        <a:bodyPr/>
        <a:lstStyle/>
        <a:p>
          <a:endParaRPr lang="en-US"/>
        </a:p>
      </dgm:t>
    </dgm:pt>
    <dgm:pt modelId="{59A45D9F-C35D-4E07-862D-D78724F2AB41}" type="sibTrans" cxnId="{76B0A163-695C-4A1E-B763-320F261A9FE4}">
      <dgm:prSet/>
      <dgm:spPr/>
      <dgm:t>
        <a:bodyPr/>
        <a:lstStyle/>
        <a:p>
          <a:endParaRPr lang="en-US"/>
        </a:p>
      </dgm:t>
    </dgm:pt>
    <dgm:pt modelId="{B539C2DB-A3DE-438B-8069-F6D9F663BF6A}">
      <dgm:prSet phldrT="[Text]" custT="1"/>
      <dgm:spPr>
        <a:ln>
          <a:solidFill>
            <a:srgbClr val="FF3300"/>
          </a:solidFill>
        </a:ln>
      </dgm:spPr>
      <dgm:t>
        <a:bodyPr/>
        <a:lstStyle/>
        <a:p>
          <a:r>
            <a:rPr lang="en-US" sz="1200" dirty="0" smtClean="0"/>
            <a:t>global mode may trigger an NTM, spawns an NTM disruption event chain </a:t>
          </a:r>
          <a:endParaRPr lang="en-US" sz="1200" dirty="0"/>
        </a:p>
      </dgm:t>
    </dgm:pt>
    <dgm:pt modelId="{B571F441-D8A9-49F0-886A-F57B6C591CD1}" type="parTrans" cxnId="{74DBC272-4473-488A-B05E-0C2A92AD447C}">
      <dgm:prSet/>
      <dgm:spPr/>
      <dgm:t>
        <a:bodyPr/>
        <a:lstStyle/>
        <a:p>
          <a:endParaRPr lang="en-US"/>
        </a:p>
      </dgm:t>
    </dgm:pt>
    <dgm:pt modelId="{00C52C67-030B-42FA-8836-2A52B182997E}" type="sibTrans" cxnId="{74DBC272-4473-488A-B05E-0C2A92AD447C}">
      <dgm:prSet/>
      <dgm:spPr/>
      <dgm:t>
        <a:bodyPr/>
        <a:lstStyle/>
        <a:p>
          <a:endParaRPr lang="en-US"/>
        </a:p>
      </dgm:t>
    </dgm:pt>
    <dgm:pt modelId="{65B95AFE-F95E-4A5B-BB07-3E61339CD13A}" type="pres">
      <dgm:prSet presAssocID="{DA4D98BA-C311-41D1-BDE2-CD983AC78270}" presName="linearFlow" presStyleCnt="0">
        <dgm:presLayoutVars>
          <dgm:dir/>
          <dgm:animLvl val="lvl"/>
          <dgm:resizeHandles val="exact"/>
        </dgm:presLayoutVars>
      </dgm:prSet>
      <dgm:spPr/>
      <dgm:t>
        <a:bodyPr/>
        <a:lstStyle/>
        <a:p>
          <a:endParaRPr lang="en-US"/>
        </a:p>
      </dgm:t>
    </dgm:pt>
    <dgm:pt modelId="{A7A61B8D-4C03-45DF-A656-B05A7D2FE1B1}" type="pres">
      <dgm:prSet presAssocID="{0F7FB4B9-DC3F-461B-9FFE-EBA80D3829DE}" presName="composite" presStyleCnt="0"/>
      <dgm:spPr/>
    </dgm:pt>
    <dgm:pt modelId="{EDB1A96B-B208-4AA6-96CE-6AF59D073073}" type="pres">
      <dgm:prSet presAssocID="{0F7FB4B9-DC3F-461B-9FFE-EBA80D3829DE}" presName="parentText" presStyleLbl="alignNode1" presStyleIdx="0" presStyleCnt="3">
        <dgm:presLayoutVars>
          <dgm:chMax val="1"/>
          <dgm:bulletEnabled val="1"/>
        </dgm:presLayoutVars>
      </dgm:prSet>
      <dgm:spPr/>
      <dgm:t>
        <a:bodyPr/>
        <a:lstStyle/>
        <a:p>
          <a:endParaRPr lang="en-US"/>
        </a:p>
      </dgm:t>
    </dgm:pt>
    <dgm:pt modelId="{407FB9E5-4890-4B9D-B441-A614C2C84D98}" type="pres">
      <dgm:prSet presAssocID="{0F7FB4B9-DC3F-461B-9FFE-EBA80D3829DE}" presName="descendantText" presStyleLbl="alignAcc1" presStyleIdx="0" presStyleCnt="3">
        <dgm:presLayoutVars>
          <dgm:bulletEnabled val="1"/>
        </dgm:presLayoutVars>
      </dgm:prSet>
      <dgm:spPr/>
      <dgm:t>
        <a:bodyPr/>
        <a:lstStyle/>
        <a:p>
          <a:endParaRPr lang="en-US"/>
        </a:p>
      </dgm:t>
    </dgm:pt>
    <dgm:pt modelId="{074DF44B-9140-4E3D-9032-4F1DA2FEE6B4}" type="pres">
      <dgm:prSet presAssocID="{E368EC25-0344-4332-BBF5-8CAA0C89482F}" presName="sp" presStyleCnt="0"/>
      <dgm:spPr/>
    </dgm:pt>
    <dgm:pt modelId="{81FAC776-7FF4-4C5C-A5A8-20E5DD216C82}" type="pres">
      <dgm:prSet presAssocID="{3DA1F187-141A-4804-B938-36D00280ADB4}" presName="composite" presStyleCnt="0"/>
      <dgm:spPr/>
    </dgm:pt>
    <dgm:pt modelId="{BFF10302-E8A3-48D3-8F5F-F6B9E4F47047}" type="pres">
      <dgm:prSet presAssocID="{3DA1F187-141A-4804-B938-36D00280ADB4}" presName="parentText" presStyleLbl="alignNode1" presStyleIdx="1" presStyleCnt="3">
        <dgm:presLayoutVars>
          <dgm:chMax val="1"/>
          <dgm:bulletEnabled val="1"/>
        </dgm:presLayoutVars>
      </dgm:prSet>
      <dgm:spPr/>
      <dgm:t>
        <a:bodyPr/>
        <a:lstStyle/>
        <a:p>
          <a:endParaRPr lang="en-US"/>
        </a:p>
      </dgm:t>
    </dgm:pt>
    <dgm:pt modelId="{A3851452-2E8A-42EE-92C2-A63430D5530F}" type="pres">
      <dgm:prSet presAssocID="{3DA1F187-141A-4804-B938-36D00280ADB4}" presName="descendantText" presStyleLbl="alignAcc1" presStyleIdx="1" presStyleCnt="3">
        <dgm:presLayoutVars>
          <dgm:bulletEnabled val="1"/>
        </dgm:presLayoutVars>
      </dgm:prSet>
      <dgm:spPr/>
      <dgm:t>
        <a:bodyPr/>
        <a:lstStyle/>
        <a:p>
          <a:endParaRPr lang="en-US"/>
        </a:p>
      </dgm:t>
    </dgm:pt>
    <dgm:pt modelId="{4CC7A7D6-0B2E-487D-84E4-40CA0401E19D}" type="pres">
      <dgm:prSet presAssocID="{9F750A75-B001-4011-AC74-D6E3FD83259B}" presName="sp" presStyleCnt="0"/>
      <dgm:spPr/>
    </dgm:pt>
    <dgm:pt modelId="{12323022-A0BE-4B42-8754-0030630D9884}" type="pres">
      <dgm:prSet presAssocID="{2006CADA-8FE4-46AD-B0F0-65DBC08370DF}" presName="composite" presStyleCnt="0"/>
      <dgm:spPr/>
    </dgm:pt>
    <dgm:pt modelId="{C462BE7A-30EB-4617-B308-D516231CD5E4}" type="pres">
      <dgm:prSet presAssocID="{2006CADA-8FE4-46AD-B0F0-65DBC08370DF}" presName="parentText" presStyleLbl="alignNode1" presStyleIdx="2" presStyleCnt="3">
        <dgm:presLayoutVars>
          <dgm:chMax val="1"/>
          <dgm:bulletEnabled val="1"/>
        </dgm:presLayoutVars>
      </dgm:prSet>
      <dgm:spPr/>
      <dgm:t>
        <a:bodyPr/>
        <a:lstStyle/>
        <a:p>
          <a:endParaRPr lang="en-US"/>
        </a:p>
      </dgm:t>
    </dgm:pt>
    <dgm:pt modelId="{A88AE970-A6F1-4B8E-9847-5C76C7CDF0A8}" type="pres">
      <dgm:prSet presAssocID="{2006CADA-8FE4-46AD-B0F0-65DBC08370DF}" presName="descendantText" presStyleLbl="alignAcc1" presStyleIdx="2" presStyleCnt="3">
        <dgm:presLayoutVars>
          <dgm:bulletEnabled val="1"/>
        </dgm:presLayoutVars>
      </dgm:prSet>
      <dgm:spPr/>
      <dgm:t>
        <a:bodyPr/>
        <a:lstStyle/>
        <a:p>
          <a:endParaRPr lang="en-US"/>
        </a:p>
      </dgm:t>
    </dgm:pt>
  </dgm:ptLst>
  <dgm:cxnLst>
    <dgm:cxn modelId="{8D77BE84-E2B7-4990-9957-C6256DAC1002}" srcId="{2006CADA-8FE4-46AD-B0F0-65DBC08370DF}" destId="{34699755-4DFA-4B5C-81B1-95B84E6E5A27}" srcOrd="0" destOrd="0" parTransId="{1BBAD1E5-185A-4985-857A-557F9DF534B1}" sibTransId="{11A03C82-2C69-419E-BF2D-FA10152713EF}"/>
    <dgm:cxn modelId="{13A7142F-3659-49BF-89FB-60AAC5D329A1}" srcId="{0F7FB4B9-DC3F-461B-9FFE-EBA80D3829DE}" destId="{2B89280D-2A27-403D-8E05-FAD5C8D22190}" srcOrd="0" destOrd="0" parTransId="{39A9620E-6F9A-436F-860C-913D90F59955}" sibTransId="{3DA0FD7D-88D4-4BE9-951A-A0B197FAEEB3}"/>
    <dgm:cxn modelId="{0AF96645-C315-4D19-892A-1374EDA979B0}" type="presOf" srcId="{3BB6A26D-DB51-4D56-B1FD-0E9421F01BFC}" destId="{A3851452-2E8A-42EE-92C2-A63430D5530F}" srcOrd="0" destOrd="0" presId="urn:microsoft.com/office/officeart/2005/8/layout/chevron2"/>
    <dgm:cxn modelId="{76B0A163-695C-4A1E-B763-320F261A9FE4}" srcId="{2006CADA-8FE4-46AD-B0F0-65DBC08370DF}" destId="{9135BC10-2092-4B53-9620-57CEB9AF73A4}" srcOrd="1" destOrd="0" parTransId="{DB486816-5116-4DE9-8E28-A70E5066EAC4}" sibTransId="{59A45D9F-C35D-4E07-862D-D78724F2AB41}"/>
    <dgm:cxn modelId="{6E887214-D99F-40A0-855B-23AEAE32717C}" type="presOf" srcId="{34699755-4DFA-4B5C-81B1-95B84E6E5A27}" destId="{A88AE970-A6F1-4B8E-9847-5C76C7CDF0A8}" srcOrd="0" destOrd="0" presId="urn:microsoft.com/office/officeart/2005/8/layout/chevron2"/>
    <dgm:cxn modelId="{65899917-6071-434B-A0FD-30C7F00C9FDA}" srcId="{DA4D98BA-C311-41D1-BDE2-CD983AC78270}" destId="{3DA1F187-141A-4804-B938-36D00280ADB4}" srcOrd="1" destOrd="0" parTransId="{D7D93828-516A-45BB-8B0B-8290E560FF8B}" sibTransId="{9F750A75-B001-4011-AC74-D6E3FD83259B}"/>
    <dgm:cxn modelId="{DC50BAEF-A5B4-4AF4-BAE3-DDE770E98E67}" srcId="{DA4D98BA-C311-41D1-BDE2-CD983AC78270}" destId="{2006CADA-8FE4-46AD-B0F0-65DBC08370DF}" srcOrd="2" destOrd="0" parTransId="{7735AE2A-4FFF-4AF0-8319-52200EFA046E}" sibTransId="{5F79F10A-87DE-4259-AE34-3A3365226EF5}"/>
    <dgm:cxn modelId="{74DBC272-4473-488A-B05E-0C2A92AD447C}" srcId="{2006CADA-8FE4-46AD-B0F0-65DBC08370DF}" destId="{B539C2DB-A3DE-438B-8069-F6D9F663BF6A}" srcOrd="2" destOrd="0" parTransId="{B571F441-D8A9-49F0-886A-F57B6C591CD1}" sibTransId="{00C52C67-030B-42FA-8836-2A52B182997E}"/>
    <dgm:cxn modelId="{3C418F09-3E69-447D-9BFE-B7545FA10A53}" type="presOf" srcId="{0F7FB4B9-DC3F-461B-9FFE-EBA80D3829DE}" destId="{EDB1A96B-B208-4AA6-96CE-6AF59D073073}" srcOrd="0" destOrd="0" presId="urn:microsoft.com/office/officeart/2005/8/layout/chevron2"/>
    <dgm:cxn modelId="{8D0FD508-010F-4504-9F06-704E8A77423F}" type="presOf" srcId="{B539C2DB-A3DE-438B-8069-F6D9F663BF6A}" destId="{A88AE970-A6F1-4B8E-9847-5C76C7CDF0A8}" srcOrd="0" destOrd="2" presId="urn:microsoft.com/office/officeart/2005/8/layout/chevron2"/>
    <dgm:cxn modelId="{199451B3-7EDF-47AB-82EF-7EFCFC81F3EB}" type="presOf" srcId="{9135BC10-2092-4B53-9620-57CEB9AF73A4}" destId="{A88AE970-A6F1-4B8E-9847-5C76C7CDF0A8}" srcOrd="0" destOrd="1" presId="urn:microsoft.com/office/officeart/2005/8/layout/chevron2"/>
    <dgm:cxn modelId="{770EE9B7-E413-4FB4-A37C-1CCA8EC63ABC}" type="presOf" srcId="{DA4D98BA-C311-41D1-BDE2-CD983AC78270}" destId="{65B95AFE-F95E-4A5B-BB07-3E61339CD13A}" srcOrd="0" destOrd="0" presId="urn:microsoft.com/office/officeart/2005/8/layout/chevron2"/>
    <dgm:cxn modelId="{3B0C7B61-9D16-474E-9A75-2C6C13CE0783}" type="presOf" srcId="{2B89280D-2A27-403D-8E05-FAD5C8D22190}" destId="{407FB9E5-4890-4B9D-B441-A614C2C84D98}" srcOrd="0" destOrd="0" presId="urn:microsoft.com/office/officeart/2005/8/layout/chevron2"/>
    <dgm:cxn modelId="{D3923FE4-D6D4-4F0E-B3F6-1507AC2FA336}" type="presOf" srcId="{2006CADA-8FE4-46AD-B0F0-65DBC08370DF}" destId="{C462BE7A-30EB-4617-B308-D516231CD5E4}" srcOrd="0" destOrd="0" presId="urn:microsoft.com/office/officeart/2005/8/layout/chevron2"/>
    <dgm:cxn modelId="{972D8274-F6D4-4180-8BC5-0A0F90F4ACAF}" type="presOf" srcId="{3DA1F187-141A-4804-B938-36D00280ADB4}" destId="{BFF10302-E8A3-48D3-8F5F-F6B9E4F47047}" srcOrd="0" destOrd="0" presId="urn:microsoft.com/office/officeart/2005/8/layout/chevron2"/>
    <dgm:cxn modelId="{E018AA5B-ECC8-4909-8148-CA6E7687B79A}" srcId="{DA4D98BA-C311-41D1-BDE2-CD983AC78270}" destId="{0F7FB4B9-DC3F-461B-9FFE-EBA80D3829DE}" srcOrd="0" destOrd="0" parTransId="{7ED322B1-E711-4043-9262-4E5697F3B9BF}" sibTransId="{E368EC25-0344-4332-BBF5-8CAA0C89482F}"/>
    <dgm:cxn modelId="{A23C0EB1-26A0-45E3-80C9-470E5416B915}" srcId="{3DA1F187-141A-4804-B938-36D00280ADB4}" destId="{3BB6A26D-DB51-4D56-B1FD-0E9421F01BFC}" srcOrd="0" destOrd="0" parTransId="{60FC097A-F96B-4CC7-A243-706F68B6353E}" sibTransId="{BA500A7B-B18F-4446-A18E-722D4D3C6D93}"/>
    <dgm:cxn modelId="{DF16F4FF-B79C-4C24-914B-8435373191D2}" type="presParOf" srcId="{65B95AFE-F95E-4A5B-BB07-3E61339CD13A}" destId="{A7A61B8D-4C03-45DF-A656-B05A7D2FE1B1}" srcOrd="0" destOrd="0" presId="urn:microsoft.com/office/officeart/2005/8/layout/chevron2"/>
    <dgm:cxn modelId="{3AE34A72-7253-411D-B70B-747000CFCF1D}" type="presParOf" srcId="{A7A61B8D-4C03-45DF-A656-B05A7D2FE1B1}" destId="{EDB1A96B-B208-4AA6-96CE-6AF59D073073}" srcOrd="0" destOrd="0" presId="urn:microsoft.com/office/officeart/2005/8/layout/chevron2"/>
    <dgm:cxn modelId="{2A3FE2D5-F006-469B-BE2E-D224954DB01B}" type="presParOf" srcId="{A7A61B8D-4C03-45DF-A656-B05A7D2FE1B1}" destId="{407FB9E5-4890-4B9D-B441-A614C2C84D98}" srcOrd="1" destOrd="0" presId="urn:microsoft.com/office/officeart/2005/8/layout/chevron2"/>
    <dgm:cxn modelId="{45B175FE-A48C-4EF1-ACA1-C8F2DBF15E09}" type="presParOf" srcId="{65B95AFE-F95E-4A5B-BB07-3E61339CD13A}" destId="{074DF44B-9140-4E3D-9032-4F1DA2FEE6B4}" srcOrd="1" destOrd="0" presId="urn:microsoft.com/office/officeart/2005/8/layout/chevron2"/>
    <dgm:cxn modelId="{6175B566-5162-42AD-A57E-640CDFBDB7DE}" type="presParOf" srcId="{65B95AFE-F95E-4A5B-BB07-3E61339CD13A}" destId="{81FAC776-7FF4-4C5C-A5A8-20E5DD216C82}" srcOrd="2" destOrd="0" presId="urn:microsoft.com/office/officeart/2005/8/layout/chevron2"/>
    <dgm:cxn modelId="{38BC7AF7-260F-4686-AF90-456D26CE5D0C}" type="presParOf" srcId="{81FAC776-7FF4-4C5C-A5A8-20E5DD216C82}" destId="{BFF10302-E8A3-48D3-8F5F-F6B9E4F47047}" srcOrd="0" destOrd="0" presId="urn:microsoft.com/office/officeart/2005/8/layout/chevron2"/>
    <dgm:cxn modelId="{969F1B85-3BA6-4E6A-AD81-9439BB1CC184}" type="presParOf" srcId="{81FAC776-7FF4-4C5C-A5A8-20E5DD216C82}" destId="{A3851452-2E8A-42EE-92C2-A63430D5530F}" srcOrd="1" destOrd="0" presId="urn:microsoft.com/office/officeart/2005/8/layout/chevron2"/>
    <dgm:cxn modelId="{12E747B5-9A3F-4F7E-9AE8-8F36736F4916}" type="presParOf" srcId="{65B95AFE-F95E-4A5B-BB07-3E61339CD13A}" destId="{4CC7A7D6-0B2E-487D-84E4-40CA0401E19D}" srcOrd="3" destOrd="0" presId="urn:microsoft.com/office/officeart/2005/8/layout/chevron2"/>
    <dgm:cxn modelId="{0658F5BA-F2CF-4AFA-A1A4-8639622413E9}" type="presParOf" srcId="{65B95AFE-F95E-4A5B-BB07-3E61339CD13A}" destId="{12323022-A0BE-4B42-8754-0030630D9884}" srcOrd="4" destOrd="0" presId="urn:microsoft.com/office/officeart/2005/8/layout/chevron2"/>
    <dgm:cxn modelId="{1A945F51-1914-44A9-8010-B72762444E7C}" type="presParOf" srcId="{12323022-A0BE-4B42-8754-0030630D9884}" destId="{C462BE7A-30EB-4617-B308-D516231CD5E4}" srcOrd="0" destOrd="0" presId="urn:microsoft.com/office/officeart/2005/8/layout/chevron2"/>
    <dgm:cxn modelId="{F8BCD4A7-306A-460E-BAC2-E63CF1752BFA}" type="presParOf" srcId="{12323022-A0BE-4B42-8754-0030630D9884}" destId="{A88AE970-A6F1-4B8E-9847-5C76C7CDF0A8}"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1A96B-B208-4AA6-96CE-6AF59D073073}">
      <dsp:nvSpPr>
        <dsp:cNvPr id="0" name=""/>
        <dsp:cNvSpPr/>
      </dsp:nvSpPr>
      <dsp:spPr>
        <a:xfrm rot="5400000">
          <a:off x="-142312" y="143820"/>
          <a:ext cx="948746" cy="664122"/>
        </a:xfrm>
        <a:prstGeom prst="chevron">
          <a:avLst/>
        </a:prstGeom>
        <a:solidFill>
          <a:srgbClr val="FFCE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ysClr val="windowText" lastClr="000000"/>
              </a:solidFill>
            </a:rPr>
            <a:t>trigger</a:t>
          </a:r>
        </a:p>
      </dsp:txBody>
      <dsp:txXfrm rot="-5400000">
        <a:off x="0" y="333569"/>
        <a:ext cx="664122" cy="284624"/>
      </dsp:txXfrm>
    </dsp:sp>
    <dsp:sp modelId="{407FB9E5-4890-4B9D-B441-A614C2C84D98}">
      <dsp:nvSpPr>
        <dsp:cNvPr id="0" name=""/>
        <dsp:cNvSpPr/>
      </dsp:nvSpPr>
      <dsp:spPr>
        <a:xfrm rot="5400000">
          <a:off x="3221438" y="-2555806"/>
          <a:ext cx="616685" cy="5731316"/>
        </a:xfrm>
        <a:prstGeom prst="round2SameRect">
          <a:avLst/>
        </a:prstGeom>
        <a:solidFill>
          <a:schemeClr val="lt1">
            <a:alpha val="90000"/>
            <a:hueOff val="0"/>
            <a:satOff val="0"/>
            <a:lumOff val="0"/>
            <a:alphaOff val="0"/>
          </a:schemeClr>
        </a:solidFill>
        <a:ln w="9525" cap="flat" cmpd="sng" algn="ctr">
          <a:solidFill>
            <a:srgbClr val="FFCC00"/>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possible (but not required) non-linear global mode initiation by bursting MHD event</a:t>
          </a:r>
          <a:endParaRPr lang="en-US" sz="1200" kern="1200" dirty="0"/>
        </a:p>
      </dsp:txBody>
      <dsp:txXfrm rot="-5400000">
        <a:off x="664123" y="31613"/>
        <a:ext cx="5701212" cy="556477"/>
      </dsp:txXfrm>
    </dsp:sp>
    <dsp:sp modelId="{BFF10302-E8A3-48D3-8F5F-F6B9E4F47047}">
      <dsp:nvSpPr>
        <dsp:cNvPr id="0" name=""/>
        <dsp:cNvSpPr/>
      </dsp:nvSpPr>
      <dsp:spPr>
        <a:xfrm rot="5400000">
          <a:off x="-142312" y="883521"/>
          <a:ext cx="948746" cy="664122"/>
        </a:xfrm>
        <a:prstGeom prst="chevron">
          <a:avLst/>
        </a:prstGeom>
        <a:solidFill>
          <a:srgbClr val="FF99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solidFill>
            </a:rPr>
            <a:t>n &gt; 0 MHD mode</a:t>
          </a:r>
          <a:endParaRPr lang="en-US" sz="1000" kern="1200" dirty="0">
            <a:solidFill>
              <a:sysClr val="windowText" lastClr="000000"/>
            </a:solidFill>
          </a:endParaRPr>
        </a:p>
      </dsp:txBody>
      <dsp:txXfrm rot="-5400000">
        <a:off x="0" y="1073270"/>
        <a:ext cx="664122" cy="284624"/>
      </dsp:txXfrm>
    </dsp:sp>
    <dsp:sp modelId="{A3851452-2E8A-42EE-92C2-A63430D5530F}">
      <dsp:nvSpPr>
        <dsp:cNvPr id="0" name=""/>
        <dsp:cNvSpPr/>
      </dsp:nvSpPr>
      <dsp:spPr>
        <a:xfrm rot="5400000">
          <a:off x="3221438" y="-1816105"/>
          <a:ext cx="616685" cy="5731316"/>
        </a:xfrm>
        <a:prstGeom prst="round2SameRect">
          <a:avLst/>
        </a:prstGeom>
        <a:solidFill>
          <a:schemeClr val="lt1">
            <a:alpha val="90000"/>
            <a:hueOff val="0"/>
            <a:satOff val="0"/>
            <a:lumOff val="0"/>
            <a:alphaOff val="0"/>
          </a:schemeClr>
        </a:solidFill>
        <a:ln w="9525" cap="flat" cmpd="sng" algn="ctr">
          <a:solidFill>
            <a:srgbClr val="FF9933"/>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computed linear kinetic MHD instability limit surpassed, leading to exponential mode growth, or saturated rotating mode slows plasma rotation</a:t>
          </a:r>
          <a:endParaRPr lang="en-US" sz="1200" kern="1200" dirty="0"/>
        </a:p>
      </dsp:txBody>
      <dsp:txXfrm rot="-5400000">
        <a:off x="664123" y="771314"/>
        <a:ext cx="5701212" cy="556477"/>
      </dsp:txXfrm>
    </dsp:sp>
    <dsp:sp modelId="{C462BE7A-30EB-4617-B308-D516231CD5E4}">
      <dsp:nvSpPr>
        <dsp:cNvPr id="0" name=""/>
        <dsp:cNvSpPr/>
      </dsp:nvSpPr>
      <dsp:spPr>
        <a:xfrm rot="5400000">
          <a:off x="-142312" y="1623222"/>
          <a:ext cx="948746" cy="664122"/>
        </a:xfrm>
        <a:prstGeom prst="chevron">
          <a:avLst/>
        </a:prstGeom>
        <a:solidFill>
          <a:srgbClr val="FF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150000"/>
            </a:lnSpc>
            <a:spcBef>
              <a:spcPct val="0"/>
            </a:spcBef>
            <a:spcAft>
              <a:spcPts val="0"/>
            </a:spcAft>
          </a:pPr>
          <a:r>
            <a:rPr lang="en-US" sz="1100" kern="1200" dirty="0" smtClean="0">
              <a:solidFill>
                <a:sysClr val="windowText" lastClr="000000"/>
              </a:solidFill>
            </a:rPr>
            <a:t>excessive </a:t>
          </a:r>
          <a:r>
            <a:rPr lang="el-GR" sz="1100" kern="1200" dirty="0" smtClean="0">
              <a:solidFill>
                <a:sysClr val="windowText" lastClr="000000"/>
              </a:solidFill>
            </a:rPr>
            <a:t>δ</a:t>
          </a:r>
          <a:r>
            <a:rPr lang="en-US" sz="1100" kern="1200" dirty="0" smtClean="0">
              <a:solidFill>
                <a:sysClr val="windowText" lastClr="000000"/>
              </a:solidFill>
            </a:rPr>
            <a:t>B/B or lock</a:t>
          </a:r>
          <a:endParaRPr lang="en-US" sz="1100" kern="1200" dirty="0">
            <a:solidFill>
              <a:sysClr val="windowText" lastClr="000000"/>
            </a:solidFill>
          </a:endParaRPr>
        </a:p>
      </dsp:txBody>
      <dsp:txXfrm rot="-5400000">
        <a:off x="0" y="1812971"/>
        <a:ext cx="664122" cy="284624"/>
      </dsp:txXfrm>
    </dsp:sp>
    <dsp:sp modelId="{A88AE970-A6F1-4B8E-9847-5C76C7CDF0A8}">
      <dsp:nvSpPr>
        <dsp:cNvPr id="0" name=""/>
        <dsp:cNvSpPr/>
      </dsp:nvSpPr>
      <dsp:spPr>
        <a:xfrm rot="5400000">
          <a:off x="3221276" y="-1076242"/>
          <a:ext cx="617009" cy="5731316"/>
        </a:xfrm>
        <a:prstGeom prst="round2SameRect">
          <a:avLst/>
        </a:prstGeom>
        <a:solidFill>
          <a:schemeClr val="lt1">
            <a:alpha val="90000"/>
            <a:hueOff val="0"/>
            <a:satOff val="0"/>
            <a:lumOff val="0"/>
            <a:alphaOff val="0"/>
          </a:schemeClr>
        </a:solidFill>
        <a:ln w="9525" cap="flat" cmpd="sng" algn="ctr">
          <a:solidFill>
            <a:srgbClr val="FF3300"/>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 </a:t>
          </a:r>
          <a:r>
            <a:rPr lang="en-US" sz="1200" kern="1200" dirty="0" smtClean="0"/>
            <a:t>if n &gt; 0 mode grows, plasma disruption occurs at excessive mode amplitude</a:t>
          </a:r>
          <a:endParaRPr lang="en-US" sz="1200" kern="1200" dirty="0"/>
        </a:p>
        <a:p>
          <a:pPr marL="114300" lvl="1" indent="-114300" algn="l" defTabSz="533400">
            <a:lnSpc>
              <a:spcPct val="90000"/>
            </a:lnSpc>
            <a:spcBef>
              <a:spcPct val="0"/>
            </a:spcBef>
            <a:spcAft>
              <a:spcPct val="15000"/>
            </a:spcAft>
            <a:buChar char="••"/>
          </a:pPr>
          <a:r>
            <a:rPr lang="en-US" sz="1200" kern="1200" dirty="0" smtClean="0"/>
            <a:t>if rotating mode locks, will grow to excessive amplitude</a:t>
          </a:r>
          <a:endParaRPr lang="en-US" sz="1200" kern="1200" dirty="0"/>
        </a:p>
        <a:p>
          <a:pPr marL="114300" lvl="1" indent="-114300" algn="l" defTabSz="533400">
            <a:lnSpc>
              <a:spcPct val="90000"/>
            </a:lnSpc>
            <a:spcBef>
              <a:spcPct val="0"/>
            </a:spcBef>
            <a:spcAft>
              <a:spcPct val="15000"/>
            </a:spcAft>
            <a:buChar char="••"/>
          </a:pPr>
          <a:r>
            <a:rPr lang="en-US" sz="1200" kern="1200" dirty="0" smtClean="0"/>
            <a:t>global mode may trigger an NTM, spawns an NTM disruption event chain </a:t>
          </a:r>
          <a:endParaRPr lang="en-US" sz="1200" kern="1200" dirty="0"/>
        </a:p>
      </dsp:txBody>
      <dsp:txXfrm rot="-5400000">
        <a:off x="664123" y="1511031"/>
        <a:ext cx="5701196" cy="5567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E46C3C-6671-4B05-8C04-A564177E6221}" type="datetimeFigureOut">
              <a:rPr lang="en-US" smtClean="0"/>
              <a:t>11/2/2015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37322-5B01-4894-A3A3-56232F48BE61}" type="slidenum">
              <a:rPr lang="en-US" smtClean="0"/>
              <a:t>‹#›</a:t>
            </a:fld>
            <a:endParaRPr lang="en-US"/>
          </a:p>
        </p:txBody>
      </p:sp>
    </p:spTree>
    <p:extLst>
      <p:ext uri="{BB962C8B-B14F-4D97-AF65-F5344CB8AC3E}">
        <p14:creationId xmlns:p14="http://schemas.microsoft.com/office/powerpoint/2010/main" val="1395831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12EACA-6CC7-4CC4-86F7-9AC9FF739E75}" type="slidenum">
              <a:rPr lang="en-US" smtClean="0"/>
              <a:pPr>
                <a:defRPr/>
              </a:pPr>
              <a:t>4</a:t>
            </a:fld>
            <a:endParaRPr lang="en-US"/>
          </a:p>
        </p:txBody>
      </p:sp>
    </p:spTree>
    <p:extLst>
      <p:ext uri="{BB962C8B-B14F-4D97-AF65-F5344CB8AC3E}">
        <p14:creationId xmlns:p14="http://schemas.microsoft.com/office/powerpoint/2010/main" val="4108942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b="1" i="1">
                <a:solidFill>
                  <a:srgbClr val="1822CD"/>
                </a:solidFill>
                <a:latin typeface="Helvetica" charset="0"/>
                <a:ea typeface="ＭＳ Ｐゴシック" charset="0"/>
                <a:cs typeface="ＭＳ Ｐゴシック" charset="0"/>
              </a:defRPr>
            </a:lvl1pPr>
            <a:lvl2pPr marL="702703" indent="-270271" eaLnBrk="0" hangingPunct="0">
              <a:defRPr sz="1100" b="1" i="1">
                <a:solidFill>
                  <a:srgbClr val="1822CD"/>
                </a:solidFill>
                <a:latin typeface="Helvetica" charset="0"/>
                <a:ea typeface="ＭＳ Ｐゴシック" charset="0"/>
              </a:defRPr>
            </a:lvl2pPr>
            <a:lvl3pPr marL="1081082" indent="-216216" eaLnBrk="0" hangingPunct="0">
              <a:defRPr sz="1100" b="1" i="1">
                <a:solidFill>
                  <a:srgbClr val="1822CD"/>
                </a:solidFill>
                <a:latin typeface="Helvetica" charset="0"/>
                <a:ea typeface="ＭＳ Ｐゴシック" charset="0"/>
              </a:defRPr>
            </a:lvl3pPr>
            <a:lvl4pPr marL="1513515" indent="-216216" eaLnBrk="0" hangingPunct="0">
              <a:defRPr sz="1100" b="1" i="1">
                <a:solidFill>
                  <a:srgbClr val="1822CD"/>
                </a:solidFill>
                <a:latin typeface="Helvetica" charset="0"/>
                <a:ea typeface="ＭＳ Ｐゴシック" charset="0"/>
              </a:defRPr>
            </a:lvl4pPr>
            <a:lvl5pPr marL="1945947" indent="-216216" eaLnBrk="0" hangingPunct="0">
              <a:defRPr sz="1100" b="1" i="1">
                <a:solidFill>
                  <a:srgbClr val="1822CD"/>
                </a:solidFill>
                <a:latin typeface="Helvetica" charset="0"/>
                <a:ea typeface="ＭＳ Ｐゴシック" charset="0"/>
              </a:defRPr>
            </a:lvl5pPr>
            <a:lvl6pPr marL="2378381" indent="-216216" eaLnBrk="0" fontAlgn="base" hangingPunct="0">
              <a:spcBef>
                <a:spcPct val="20000"/>
              </a:spcBef>
              <a:spcAft>
                <a:spcPct val="0"/>
              </a:spcAft>
              <a:buChar char="•"/>
              <a:defRPr sz="1100" b="1" i="1">
                <a:solidFill>
                  <a:srgbClr val="1822CD"/>
                </a:solidFill>
                <a:latin typeface="Helvetica" charset="0"/>
                <a:ea typeface="ＭＳ Ｐゴシック" charset="0"/>
              </a:defRPr>
            </a:lvl6pPr>
            <a:lvl7pPr marL="2810813" indent="-216216" eaLnBrk="0" fontAlgn="base" hangingPunct="0">
              <a:spcBef>
                <a:spcPct val="20000"/>
              </a:spcBef>
              <a:spcAft>
                <a:spcPct val="0"/>
              </a:spcAft>
              <a:buChar char="•"/>
              <a:defRPr sz="1100" b="1" i="1">
                <a:solidFill>
                  <a:srgbClr val="1822CD"/>
                </a:solidFill>
                <a:latin typeface="Helvetica" charset="0"/>
                <a:ea typeface="ＭＳ Ｐゴシック" charset="0"/>
              </a:defRPr>
            </a:lvl7pPr>
            <a:lvl8pPr marL="3243246" indent="-216216" eaLnBrk="0" fontAlgn="base" hangingPunct="0">
              <a:spcBef>
                <a:spcPct val="20000"/>
              </a:spcBef>
              <a:spcAft>
                <a:spcPct val="0"/>
              </a:spcAft>
              <a:buChar char="•"/>
              <a:defRPr sz="1100" b="1" i="1">
                <a:solidFill>
                  <a:srgbClr val="1822CD"/>
                </a:solidFill>
                <a:latin typeface="Helvetica" charset="0"/>
                <a:ea typeface="ＭＳ Ｐゴシック" charset="0"/>
              </a:defRPr>
            </a:lvl8pPr>
            <a:lvl9pPr marL="3675678" indent="-216216" eaLnBrk="0" fontAlgn="base" hangingPunct="0">
              <a:spcBef>
                <a:spcPct val="20000"/>
              </a:spcBef>
              <a:spcAft>
                <a:spcPct val="0"/>
              </a:spcAft>
              <a:buChar char="•"/>
              <a:defRPr sz="1100" b="1" i="1">
                <a:solidFill>
                  <a:srgbClr val="1822CD"/>
                </a:solidFill>
                <a:latin typeface="Helvetica" charset="0"/>
                <a:ea typeface="ＭＳ Ｐゴシック" charset="0"/>
              </a:defRPr>
            </a:lvl9pPr>
          </a:lstStyle>
          <a:p>
            <a:pPr eaLnBrk="1" hangingPunct="1"/>
            <a:fld id="{D468FC11-57F2-9442-B199-8E6ED14239F6}" type="slidenum">
              <a:rPr lang="en-US" b="0" i="0">
                <a:solidFill>
                  <a:schemeClr val="tx1"/>
                </a:solidFill>
                <a:latin typeface="Times New Roman" charset="0"/>
              </a:rPr>
              <a:pPr eaLnBrk="1" hangingPunct="1"/>
              <a:t>24</a:t>
            </a:fld>
            <a:endParaRPr lang="en-US" b="0" i="0">
              <a:solidFill>
                <a:schemeClr val="tx1"/>
              </a:solidFill>
              <a:latin typeface="Times New Roman" charset="0"/>
            </a:endParaRPr>
          </a:p>
        </p:txBody>
      </p:sp>
      <p:sp>
        <p:nvSpPr>
          <p:cNvPr id="26626" name="Rectangle 2"/>
          <p:cNvSpPr>
            <a:spLocks noGrp="1" noRot="1" noChangeAspect="1" noChangeArrowheads="1" noTextEdit="1"/>
          </p:cNvSpPr>
          <p:nvPr>
            <p:ph type="sldImg"/>
          </p:nvPr>
        </p:nvSpPr>
        <p:spPr>
          <a:xfrm>
            <a:off x="1117600" y="677863"/>
            <a:ext cx="4629150" cy="3471862"/>
          </a:xfrm>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8003677-29D2-422C-A19C-1F225044B78B}" type="slidenum">
              <a:rPr lang="en-US" smtClean="0"/>
              <a:pPr/>
              <a:t>5</a:t>
            </a:fld>
            <a:endParaRPr lang="en-US" smtClean="0"/>
          </a:p>
        </p:txBody>
      </p:sp>
      <p:sp>
        <p:nvSpPr>
          <p:cNvPr id="73731" name="Rectangle 2"/>
          <p:cNvSpPr>
            <a:spLocks noGrp="1" noRot="1" noChangeAspect="1" noChangeArrowheads="1" noTextEdit="1"/>
          </p:cNvSpPr>
          <p:nvPr>
            <p:ph type="sldImg"/>
          </p:nvPr>
        </p:nvSpPr>
        <p:spPr>
          <a:xfrm>
            <a:off x="1114425" y="679450"/>
            <a:ext cx="4629150" cy="3471863"/>
          </a:xfrm>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8003677-29D2-422C-A19C-1F225044B78B}" type="slidenum">
              <a:rPr lang="en-US" smtClean="0"/>
              <a:pPr/>
              <a:t>6</a:t>
            </a:fld>
            <a:endParaRPr lang="en-US" smtClean="0"/>
          </a:p>
        </p:txBody>
      </p:sp>
      <p:sp>
        <p:nvSpPr>
          <p:cNvPr id="73731" name="Rectangle 2"/>
          <p:cNvSpPr>
            <a:spLocks noGrp="1" noRot="1" noChangeAspect="1" noChangeArrowheads="1" noTextEdit="1"/>
          </p:cNvSpPr>
          <p:nvPr>
            <p:ph type="sldImg"/>
          </p:nvPr>
        </p:nvSpPr>
        <p:spPr>
          <a:xfrm>
            <a:off x="1114425" y="679450"/>
            <a:ext cx="4629150" cy="3471863"/>
          </a:xfrm>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8003677-29D2-422C-A19C-1F225044B78B}" type="slidenum">
              <a:rPr lang="en-US" smtClean="0"/>
              <a:pPr/>
              <a:t>7</a:t>
            </a:fld>
            <a:endParaRPr lang="en-US" smtClean="0"/>
          </a:p>
        </p:txBody>
      </p:sp>
      <p:sp>
        <p:nvSpPr>
          <p:cNvPr id="73731" name="Rectangle 2"/>
          <p:cNvSpPr>
            <a:spLocks noGrp="1" noRot="1" noChangeAspect="1" noChangeArrowheads="1" noTextEdit="1"/>
          </p:cNvSpPr>
          <p:nvPr>
            <p:ph type="sldImg"/>
          </p:nvPr>
        </p:nvSpPr>
        <p:spPr>
          <a:xfrm>
            <a:off x="1114425" y="679450"/>
            <a:ext cx="4629150" cy="3471863"/>
          </a:xfrm>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8003677-29D2-422C-A19C-1F225044B78B}" type="slidenum">
              <a:rPr lang="en-US" smtClean="0"/>
              <a:pPr/>
              <a:t>8</a:t>
            </a:fld>
            <a:endParaRPr lang="en-US" smtClean="0"/>
          </a:p>
        </p:txBody>
      </p:sp>
      <p:sp>
        <p:nvSpPr>
          <p:cNvPr id="73731" name="Rectangle 2"/>
          <p:cNvSpPr>
            <a:spLocks noGrp="1" noRot="1" noChangeAspect="1" noChangeArrowheads="1" noTextEdit="1"/>
          </p:cNvSpPr>
          <p:nvPr>
            <p:ph type="sldImg"/>
          </p:nvPr>
        </p:nvSpPr>
        <p:spPr>
          <a:xfrm>
            <a:off x="1114425" y="679450"/>
            <a:ext cx="4629150" cy="3471863"/>
          </a:xfrm>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p:txBody>
          <a:bodyPr/>
          <a:lstStyle/>
          <a:p>
            <a:pPr>
              <a:defRPr/>
            </a:pPr>
            <a:fld id="{1A9A4D0A-6B10-4134-BED8-3DEB266C25EB}" type="slidenum">
              <a:rPr lang="en-US" smtClean="0"/>
              <a:pPr>
                <a:defRPr/>
              </a:pPr>
              <a:t>9</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12EACA-6CC7-4CC4-86F7-9AC9FF739E75}" type="slidenum">
              <a:rPr lang="en-US" smtClean="0"/>
              <a:pPr>
                <a:defRPr/>
              </a:pPr>
              <a:t>10</a:t>
            </a:fld>
            <a:endParaRPr lang="en-US"/>
          </a:p>
        </p:txBody>
      </p:sp>
    </p:spTree>
    <p:extLst>
      <p:ext uri="{BB962C8B-B14F-4D97-AF65-F5344CB8AC3E}">
        <p14:creationId xmlns:p14="http://schemas.microsoft.com/office/powerpoint/2010/main" val="3089730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12EACA-6CC7-4CC4-86F7-9AC9FF739E75}" type="slidenum">
              <a:rPr lang="en-US" smtClean="0"/>
              <a:pPr>
                <a:defRPr/>
              </a:pPr>
              <a:t>14</a:t>
            </a:fld>
            <a:endParaRPr lang="en-US"/>
          </a:p>
        </p:txBody>
      </p:sp>
    </p:spTree>
    <p:extLst>
      <p:ext uri="{BB962C8B-B14F-4D97-AF65-F5344CB8AC3E}">
        <p14:creationId xmlns:p14="http://schemas.microsoft.com/office/powerpoint/2010/main" val="1104448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3C0642-66A5-4F41-8DBE-5CDCF081052C}" type="slidenum">
              <a:rPr lang="en-US" smtClean="0"/>
              <a:pPr/>
              <a:t>15</a:t>
            </a:fld>
            <a:endParaRPr lang="en-US"/>
          </a:p>
        </p:txBody>
      </p:sp>
    </p:spTree>
    <p:extLst>
      <p:ext uri="{BB962C8B-B14F-4D97-AF65-F5344CB8AC3E}">
        <p14:creationId xmlns:p14="http://schemas.microsoft.com/office/powerpoint/2010/main" val="4138213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3400" y="23622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author list</a:t>
            </a:r>
            <a:endParaRPr lang="en-US" dirty="0"/>
          </a:p>
        </p:txBody>
      </p:sp>
      <p:sp>
        <p:nvSpPr>
          <p:cNvPr id="10" name="Title 9"/>
          <p:cNvSpPr>
            <a:spLocks noGrp="1"/>
          </p:cNvSpPr>
          <p:nvPr>
            <p:ph type="title" hasCustomPrompt="1"/>
          </p:nvPr>
        </p:nvSpPr>
        <p:spPr>
          <a:xfrm>
            <a:off x="152400" y="1143000"/>
            <a:ext cx="8839200" cy="1143000"/>
          </a:xfrm>
          <a:prstGeom prst="rect">
            <a:avLst/>
          </a:prstGeom>
        </p:spPr>
        <p:txBody>
          <a:bodyPr lIns="0" rIns="0" anchor="ctr" anchorCtr="1"/>
          <a:lstStyle>
            <a:lvl1pPr>
              <a:defRPr/>
            </a:lvl1pPr>
          </a:lstStyle>
          <a:p>
            <a:r>
              <a:rPr lang="en-US" dirty="0" smtClean="0"/>
              <a:t>Click to edit presentation title</a:t>
            </a:r>
            <a:endParaRPr lang="en-US" dirty="0"/>
          </a:p>
        </p:txBody>
      </p:sp>
      <p:pic>
        <p:nvPicPr>
          <p:cNvPr id="1026" name="Picture 2" descr="C:\Users\jmenard\My Files\PPPL\Projects\NSTX-U\Presentation template\2015 - New template\logo and banner source\Gray_banner_red_line_with_SC_NSTXU_logo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119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56400" y="4844896"/>
            <a:ext cx="4831200" cy="189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10" hasCustomPrompt="1"/>
          </p:nvPr>
        </p:nvSpPr>
        <p:spPr>
          <a:xfrm>
            <a:off x="914400" y="35052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dirty="0" smtClean="0">
                <a:solidFill>
                  <a:srgbClr val="C00000"/>
                </a:solidFill>
              </a:rPr>
              <a:t>Click to edit meeting name, location, and date</a:t>
            </a:r>
          </a:p>
        </p:txBody>
      </p:sp>
      <p:pic>
        <p:nvPicPr>
          <p:cNvPr id="29" name="Picture 6" descr="http://nstx.pppl.gov/DragNDrop/Presentation_Template/NSTX-U_cutaway_low_res.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39000" y="4953000"/>
            <a:ext cx="1668672" cy="17526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20"/>
          <p:cNvSpPr>
            <a:spLocks noGrp="1"/>
          </p:cNvSpPr>
          <p:nvPr>
            <p:ph type="body" sz="quarter" idx="12" hasCustomPrompt="1"/>
          </p:nvPr>
        </p:nvSpPr>
        <p:spPr>
          <a:xfrm>
            <a:off x="53400" y="4876800"/>
            <a:ext cx="2080200" cy="609600"/>
          </a:xfrm>
        </p:spPr>
        <p:txBody>
          <a:bodyPr>
            <a:noAutofit/>
          </a:bodyPr>
          <a:lstStyle>
            <a:lvl1pPr marL="0" indent="0" algn="ctr">
              <a:buNone/>
              <a:defRPr sz="1400"/>
            </a:lvl1pPr>
          </a:lstStyle>
          <a:p>
            <a:pPr lvl="0"/>
            <a:r>
              <a:rPr lang="en-US" dirty="0" smtClean="0"/>
              <a:t>Place your institutional logo(s) here:</a:t>
            </a:r>
            <a:endParaRPr lang="en-US" dirty="0"/>
          </a:p>
        </p:txBody>
      </p:sp>
    </p:spTree>
    <p:extLst>
      <p:ext uri="{BB962C8B-B14F-4D97-AF65-F5344CB8AC3E}">
        <p14:creationId xmlns:p14="http://schemas.microsoft.com/office/powerpoint/2010/main" val="34839610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3400" y="26670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author list</a:t>
            </a:r>
            <a:endParaRPr lang="en-US" dirty="0"/>
          </a:p>
        </p:txBody>
      </p:sp>
      <p:sp>
        <p:nvSpPr>
          <p:cNvPr id="10" name="Title 9"/>
          <p:cNvSpPr>
            <a:spLocks noGrp="1"/>
          </p:cNvSpPr>
          <p:nvPr>
            <p:ph type="title" hasCustomPrompt="1"/>
          </p:nvPr>
        </p:nvSpPr>
        <p:spPr>
          <a:xfrm>
            <a:off x="152400" y="1143000"/>
            <a:ext cx="8839200" cy="1143000"/>
          </a:xfrm>
          <a:prstGeom prst="rect">
            <a:avLst/>
          </a:prstGeom>
        </p:spPr>
        <p:txBody>
          <a:bodyPr lIns="0" rIns="0" anchor="ctr" anchorCtr="1"/>
          <a:lstStyle>
            <a:lvl1pPr>
              <a:defRPr/>
            </a:lvl1pPr>
          </a:lstStyle>
          <a:p>
            <a:r>
              <a:rPr lang="en-US" dirty="0" smtClean="0"/>
              <a:t>Click to edit presentation title</a:t>
            </a:r>
            <a:endParaRPr lang="en-US" dirty="0"/>
          </a:p>
        </p:txBody>
      </p:sp>
      <p:pic>
        <p:nvPicPr>
          <p:cNvPr id="1026" name="Picture 2" descr="C:\Users\jmenard\My Files\PPPL\Projects\NSTX-U\Presentation template\2015 - New template\logo and banner source\Gray_banner_red_line_with_SC_NSTXU_logo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119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hasCustomPrompt="1"/>
          </p:nvPr>
        </p:nvSpPr>
        <p:spPr>
          <a:xfrm>
            <a:off x="914400" y="40386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dirty="0" smtClean="0">
                <a:solidFill>
                  <a:srgbClr val="C00000"/>
                </a:solidFill>
              </a:rPr>
              <a:t>Click to edit meeting name, location, and date</a:t>
            </a:r>
          </a:p>
        </p:txBody>
      </p:sp>
      <p:sp>
        <p:nvSpPr>
          <p:cNvPr id="11" name="Text Placeholder 20"/>
          <p:cNvSpPr>
            <a:spLocks noGrp="1"/>
          </p:cNvSpPr>
          <p:nvPr>
            <p:ph type="body" sz="quarter" idx="12" hasCustomPrompt="1"/>
          </p:nvPr>
        </p:nvSpPr>
        <p:spPr>
          <a:xfrm>
            <a:off x="76200" y="5562600"/>
            <a:ext cx="2080200" cy="609600"/>
          </a:xfrm>
        </p:spPr>
        <p:txBody>
          <a:bodyPr>
            <a:noAutofit/>
          </a:bodyPr>
          <a:lstStyle>
            <a:lvl1pPr marL="0" indent="0" algn="ctr">
              <a:buNone/>
              <a:defRPr sz="1400"/>
            </a:lvl1pPr>
          </a:lstStyle>
          <a:p>
            <a:pPr lvl="0"/>
            <a:r>
              <a:rPr lang="en-US" dirty="0" smtClean="0"/>
              <a:t>Place your institutional logo(s) here:</a:t>
            </a:r>
            <a:endParaRPr lang="en-US" dirty="0"/>
          </a:p>
        </p:txBody>
      </p:sp>
    </p:spTree>
    <p:extLst>
      <p:ext uri="{BB962C8B-B14F-4D97-AF65-F5344CB8AC3E}">
        <p14:creationId xmlns:p14="http://schemas.microsoft.com/office/powerpoint/2010/main" val="41699949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76200" y="1066800"/>
            <a:ext cx="8991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46713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hasCustomPrompt="1"/>
          </p:nvPr>
        </p:nvSpPr>
        <p:spPr>
          <a:xfrm>
            <a:off x="76200" y="1066800"/>
            <a:ext cx="4419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idx="10" hasCustomPrompt="1"/>
          </p:nvPr>
        </p:nvSpPr>
        <p:spPr>
          <a:xfrm>
            <a:off x="4648200" y="1066800"/>
            <a:ext cx="4419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09272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61591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76200" y="1066800"/>
            <a:ext cx="8991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54096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233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066800"/>
            <a:ext cx="8991600" cy="5410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descr="C:\Users\jmenard\My Files\PPPL\Projects\NSTX-U\Presentation template\2015 - New template\logo and banner source\Gray_banner_red_line.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99797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Placeholder 1"/>
          <p:cNvSpPr>
            <a:spLocks noGrp="1"/>
          </p:cNvSpPr>
          <p:nvPr>
            <p:ph type="title"/>
          </p:nvPr>
        </p:nvSpPr>
        <p:spPr>
          <a:xfrm>
            <a:off x="0" y="0"/>
            <a:ext cx="9144000" cy="960120"/>
          </a:xfrm>
          <a:prstGeom prst="rect">
            <a:avLst/>
          </a:prstGeom>
        </p:spPr>
        <p:txBody>
          <a:bodyPr vert="horz" lIns="45720" tIns="45720" rIns="45720" bIns="45720" rtlCol="0" anchor="ctr" anchorCtr="1">
            <a:normAutofit/>
          </a:bodyPr>
          <a:lstStyle/>
          <a:p>
            <a:r>
              <a:rPr lang="en-US" dirty="0" smtClean="0"/>
              <a:t>Click to edit Master title style</a:t>
            </a:r>
            <a:endParaRPr lang="en-US" dirty="0"/>
          </a:p>
        </p:txBody>
      </p:sp>
      <p:pic>
        <p:nvPicPr>
          <p:cNvPr id="2052" name="Picture 4" descr="C:\Users\jmenard\My Files\PPPL\Projects\NSTX-U\Presentation template\2015 - New template\logo and banner source\Gray_banner_red_line_bottom_NSTXU_logo.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6555100"/>
            <a:ext cx="9144000" cy="3029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8458224" y="6583439"/>
            <a:ext cx="609576" cy="246221"/>
          </a:xfrm>
          <a:prstGeom prst="rect">
            <a:avLst/>
          </a:prstGeom>
          <a:noFill/>
        </p:spPr>
        <p:txBody>
          <a:bodyPr wrap="square" lIns="0" tIns="45720" rIns="0" bIns="45720" rtlCol="0">
            <a:spAutoFit/>
          </a:bodyPr>
          <a:lstStyle/>
          <a:p>
            <a:pPr algn="r"/>
            <a:fld id="{F117DE82-C9A9-43C8-BFFE-CF607F10B2C3}" type="slidenum">
              <a:rPr lang="en-US" sz="1000" b="1" smtClean="0">
                <a:solidFill>
                  <a:srgbClr val="336699"/>
                </a:solidFill>
                <a:latin typeface="Arial" panose="020B0604020202020204" pitchFamily="34" charset="0"/>
                <a:cs typeface="Arial" panose="020B0604020202020204" pitchFamily="34" charset="0"/>
              </a:rPr>
              <a:pPr algn="r"/>
              <a:t>‹#›</a:t>
            </a:fld>
            <a:endParaRPr lang="en-US" sz="1000" b="1" dirty="0">
              <a:solidFill>
                <a:srgbClr val="336699"/>
              </a:solidFill>
              <a:latin typeface="Arial" panose="020B0604020202020204" pitchFamily="34" charset="0"/>
              <a:cs typeface="Arial" panose="020B0604020202020204" pitchFamily="34" charset="0"/>
            </a:endParaRPr>
          </a:p>
        </p:txBody>
      </p:sp>
      <p:sp>
        <p:nvSpPr>
          <p:cNvPr id="10" name="TextBox 9"/>
          <p:cNvSpPr txBox="1"/>
          <p:nvPr userDrawn="1"/>
        </p:nvSpPr>
        <p:spPr>
          <a:xfrm>
            <a:off x="914400" y="6583439"/>
            <a:ext cx="7315200" cy="246221"/>
          </a:xfrm>
          <a:prstGeom prst="rect">
            <a:avLst/>
          </a:prstGeom>
          <a:noFill/>
        </p:spPr>
        <p:txBody>
          <a:bodyPr wrap="square" lIns="0" tIns="45720" rIns="0" bIns="4572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336699"/>
                </a:solidFill>
                <a:latin typeface="Arial" panose="020B0604020202020204" pitchFamily="34" charset="0"/>
                <a:cs typeface="Arial" panose="020B0604020202020204" pitchFamily="34" charset="0"/>
              </a:rPr>
              <a:t>ISTW 2015, “Modifications to Ideal Stability by Kinetic Effects for Disruption Avoidance”, J.W. </a:t>
            </a:r>
            <a:r>
              <a:rPr lang="en-US" sz="1000" b="1" dirty="0" err="1" smtClean="0">
                <a:solidFill>
                  <a:srgbClr val="336699"/>
                </a:solidFill>
                <a:latin typeface="Arial" panose="020B0604020202020204" pitchFamily="34" charset="0"/>
                <a:cs typeface="Arial" panose="020B0604020202020204" pitchFamily="34" charset="0"/>
              </a:rPr>
              <a:t>Berkery</a:t>
            </a:r>
            <a:r>
              <a:rPr lang="en-US" sz="1000" b="1" dirty="0" smtClean="0">
                <a:solidFill>
                  <a:srgbClr val="336699"/>
                </a:solidFill>
                <a:latin typeface="Arial" panose="020B0604020202020204" pitchFamily="34" charset="0"/>
                <a:cs typeface="Arial" panose="020B0604020202020204" pitchFamily="34" charset="0"/>
              </a:rPr>
              <a:t>,</a:t>
            </a:r>
            <a:r>
              <a:rPr lang="en-US" sz="1000" b="1" baseline="0" dirty="0" smtClean="0">
                <a:solidFill>
                  <a:srgbClr val="336699"/>
                </a:solidFill>
                <a:latin typeface="Arial" panose="020B0604020202020204" pitchFamily="34" charset="0"/>
                <a:cs typeface="Arial" panose="020B0604020202020204" pitchFamily="34" charset="0"/>
              </a:rPr>
              <a:t> Nov. 3, 2015</a:t>
            </a:r>
            <a:endParaRPr lang="en-US" sz="1000" b="1" dirty="0" smtClean="0">
              <a:solidFill>
                <a:srgbClr val="3366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205605"/>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1" r:id="rId3"/>
    <p:sldLayoutId id="2147483664" r:id="rId4"/>
    <p:sldLayoutId id="2147483665" r:id="rId5"/>
    <p:sldLayoutId id="2147483666" r:id="rId6"/>
    <p:sldLayoutId id="2147483668" r:id="rId7"/>
  </p:sldLayoutIdLst>
  <p:timing>
    <p:tnLst>
      <p:par>
        <p:cTn id="1" dur="indefinite" restart="never" nodeType="tmRoot"/>
      </p:par>
    </p:tnLst>
  </p:timing>
  <p:hf hdr="0" dt="0"/>
  <p:txStyles>
    <p:titleStyle>
      <a:lvl1pPr algn="ctr" defTabSz="914400" rtl="0" eaLnBrk="1" latinLnBrk="0" hangingPunct="1">
        <a:lnSpc>
          <a:spcPct val="85000"/>
        </a:lnSpc>
        <a:spcBef>
          <a:spcPct val="0"/>
        </a:spcBef>
        <a:buNone/>
        <a:defRPr sz="4000" kern="1200">
          <a:solidFill>
            <a:srgbClr val="33669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tags" Target="../tags/tag5.xml"/><Relationship Id="rId21" Type="http://schemas.openxmlformats.org/officeDocument/2006/relationships/image" Target="../media/image36.png"/><Relationship Id="rId7" Type="http://schemas.openxmlformats.org/officeDocument/2006/relationships/tags" Target="../tags/tag9.xml"/><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tags" Target="../tags/tag4.xml"/><Relationship Id="rId16" Type="http://schemas.openxmlformats.org/officeDocument/2006/relationships/image" Target="../media/image31.png"/><Relationship Id="rId20" Type="http://schemas.openxmlformats.org/officeDocument/2006/relationships/image" Target="../media/image35.jpe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7.xml"/><Relationship Id="rId5" Type="http://schemas.openxmlformats.org/officeDocument/2006/relationships/tags" Target="../tags/tag7.xml"/><Relationship Id="rId15" Type="http://schemas.openxmlformats.org/officeDocument/2006/relationships/image" Target="../media/image30.png"/><Relationship Id="rId10" Type="http://schemas.openxmlformats.org/officeDocument/2006/relationships/slideLayout" Target="../slideLayouts/slideLayout3.xml"/><Relationship Id="rId19" Type="http://schemas.openxmlformats.org/officeDocument/2006/relationships/image" Target="../media/image34.pn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8.emf"/><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2000" dirty="0"/>
              <a:t>J.W. </a:t>
            </a:r>
            <a:r>
              <a:rPr lang="en-US" sz="2000" dirty="0" err="1"/>
              <a:t>Berkery</a:t>
            </a:r>
            <a:r>
              <a:rPr lang="en-US" sz="2000" dirty="0"/>
              <a:t>, S.A. </a:t>
            </a:r>
            <a:r>
              <a:rPr lang="en-US" sz="2000" dirty="0" err="1"/>
              <a:t>Sabbagh</a:t>
            </a:r>
            <a:r>
              <a:rPr lang="en-US" sz="2000" dirty="0"/>
              <a:t>, and Y.S. Park</a:t>
            </a:r>
          </a:p>
          <a:p>
            <a:r>
              <a:rPr lang="en-US" sz="1600" i="1" dirty="0" smtClean="0"/>
              <a:t>Columbia University</a:t>
            </a:r>
          </a:p>
          <a:p>
            <a:r>
              <a:rPr lang="en-US" sz="2000" dirty="0" smtClean="0"/>
              <a:t>R.E</a:t>
            </a:r>
            <a:r>
              <a:rPr lang="en-US" sz="2000" dirty="0"/>
              <a:t>. Bell, S.P. Gerhardt, B.P. LeBlanc, and J.E. Menard</a:t>
            </a:r>
          </a:p>
          <a:p>
            <a:r>
              <a:rPr lang="en-US" sz="1600" i="1" dirty="0"/>
              <a:t>Princeton Plasma Physics </a:t>
            </a:r>
            <a:r>
              <a:rPr lang="en-US" sz="1600" i="1" dirty="0" smtClean="0"/>
              <a:t>Laboratory</a:t>
            </a:r>
            <a:endParaRPr lang="en-US" sz="1600" i="1" dirty="0"/>
          </a:p>
        </p:txBody>
      </p:sp>
      <p:sp>
        <p:nvSpPr>
          <p:cNvPr id="3" name="Title 2"/>
          <p:cNvSpPr>
            <a:spLocks noGrp="1"/>
          </p:cNvSpPr>
          <p:nvPr>
            <p:ph type="title"/>
          </p:nvPr>
        </p:nvSpPr>
        <p:spPr/>
        <p:txBody>
          <a:bodyPr>
            <a:normAutofit fontScale="90000"/>
          </a:bodyPr>
          <a:lstStyle/>
          <a:p>
            <a:r>
              <a:rPr lang="en-US" dirty="0" smtClean="0"/>
              <a:t>Modifications </a:t>
            </a:r>
            <a:r>
              <a:rPr lang="en-US" dirty="0"/>
              <a:t>to Ideal Stability by Kinetic Effects for Disruption </a:t>
            </a:r>
            <a:r>
              <a:rPr lang="en-US" dirty="0" smtClean="0"/>
              <a:t>Avoidance</a:t>
            </a:r>
            <a:endParaRPr lang="en-US" dirty="0"/>
          </a:p>
        </p:txBody>
      </p:sp>
      <p:sp>
        <p:nvSpPr>
          <p:cNvPr id="4" name="Text Placeholder 3"/>
          <p:cNvSpPr>
            <a:spLocks noGrp="1"/>
          </p:cNvSpPr>
          <p:nvPr>
            <p:ph type="body" sz="quarter" idx="10"/>
          </p:nvPr>
        </p:nvSpPr>
        <p:spPr/>
        <p:txBody>
          <a:bodyPr>
            <a:normAutofit/>
          </a:bodyPr>
          <a:lstStyle/>
          <a:p>
            <a:pPr>
              <a:lnSpc>
                <a:spcPct val="85000"/>
              </a:lnSpc>
            </a:pPr>
            <a:r>
              <a:rPr lang="en-US" dirty="0" smtClean="0"/>
              <a:t>18th International Spherical Torus Workshop</a:t>
            </a:r>
            <a:endParaRPr lang="en-US" dirty="0"/>
          </a:p>
          <a:p>
            <a:pPr>
              <a:lnSpc>
                <a:spcPct val="85000"/>
              </a:lnSpc>
            </a:pPr>
            <a:r>
              <a:rPr lang="en-US" dirty="0" smtClean="0"/>
              <a:t>Princeton, New Jersey</a:t>
            </a:r>
          </a:p>
          <a:p>
            <a:pPr>
              <a:lnSpc>
                <a:spcPct val="85000"/>
              </a:lnSpc>
            </a:pPr>
            <a:r>
              <a:rPr lang="en-US" dirty="0" smtClean="0"/>
              <a:t>November 3-6, 2015</a:t>
            </a:r>
            <a:endParaRPr lang="en-US" dirty="0"/>
          </a:p>
        </p:txBody>
      </p:sp>
      <p:pic>
        <p:nvPicPr>
          <p:cNvPr id="6" name="Picture 4" descr="PPPL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615025"/>
            <a:ext cx="1606138" cy="5621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029200"/>
            <a:ext cx="2103120" cy="31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703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247541" y="4568694"/>
            <a:ext cx="8747689" cy="418035"/>
          </a:xfrm>
          <a:prstGeom prst="rect">
            <a:avLst/>
          </a:prstGeom>
          <a:solidFill>
            <a:schemeClr val="bg2">
              <a:lumMod val="20000"/>
              <a:lumOff val="80000"/>
            </a:schemeClr>
          </a:solid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endParaRPr lang="en-US" smtClean="0">
              <a:cs typeface="Arial" pitchFamily="34" charset="0"/>
            </a:endParaRPr>
          </a:p>
        </p:txBody>
      </p:sp>
      <p:sp>
        <p:nvSpPr>
          <p:cNvPr id="22" name="Rectangle 21"/>
          <p:cNvSpPr/>
          <p:nvPr/>
        </p:nvSpPr>
        <p:spPr bwMode="auto">
          <a:xfrm>
            <a:off x="5636335" y="3589975"/>
            <a:ext cx="3048000" cy="685800"/>
          </a:xfrm>
          <a:prstGeom prst="rect">
            <a:avLst/>
          </a:prstGeom>
          <a:solidFill>
            <a:schemeClr val="bg1"/>
          </a:solidFill>
          <a:ln w="76200" cap="flat" cmpd="sng" algn="ctr">
            <a:solidFill>
              <a:srgbClr val="008080"/>
            </a:solidFill>
            <a:prstDash val="solid"/>
            <a:round/>
            <a:headEnd type="none" w="med" len="med"/>
            <a:tailEnd type="triangle" w="med" len="med"/>
          </a:ln>
          <a:effectLst/>
        </p:spPr>
        <p:txBody>
          <a:bodyPr lIns="0" tIns="0" rIns="0" bIns="0"/>
          <a:lstStyle/>
          <a:p>
            <a:pPr>
              <a:spcBef>
                <a:spcPct val="0"/>
              </a:spcBef>
              <a:buFontTx/>
              <a:buNone/>
              <a:defRPr/>
            </a:pPr>
            <a:endParaRPr lang="en-US">
              <a:cs typeface="Arial" pitchFamily="34" charset="0"/>
            </a:endParaRPr>
          </a:p>
        </p:txBody>
      </p:sp>
      <p:pic>
        <p:nvPicPr>
          <p:cNvPr id="24" name="Picture 23"/>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5712535" y="3742376"/>
            <a:ext cx="2848356" cy="451104"/>
          </a:xfrm>
          <a:prstGeom prst="rect">
            <a:avLst/>
          </a:prstGeom>
        </p:spPr>
      </p:pic>
      <p:sp>
        <p:nvSpPr>
          <p:cNvPr id="4" name="Rectangle 2"/>
          <p:cNvSpPr>
            <a:spLocks noGrp="1" noChangeArrowheads="1"/>
          </p:cNvSpPr>
          <p:nvPr>
            <p:ph type="title"/>
          </p:nvPr>
        </p:nvSpPr>
        <p:spPr>
          <a:xfrm>
            <a:off x="0" y="0"/>
            <a:ext cx="9144000" cy="1007074"/>
          </a:xfrm>
        </p:spPr>
        <p:txBody>
          <a:bodyPr/>
          <a:lstStyle/>
          <a:p>
            <a:r>
              <a:rPr lang="en-US" sz="2800" dirty="0" smtClean="0">
                <a:latin typeface="Calibri" pitchFamily="34" charset="0"/>
                <a:cs typeface="Calibri" pitchFamily="34" charset="0"/>
              </a:rPr>
              <a:t>Kinetic effects arise from the perturbed pressure, are calculated in MISK from the perturbed distribution function</a:t>
            </a:r>
            <a:endParaRPr lang="en-US" sz="2800" dirty="0">
              <a:latin typeface="Calibri" pitchFamily="34" charset="0"/>
              <a:cs typeface="Calibri" pitchFamily="34" charset="0"/>
            </a:endParaRPr>
          </a:p>
        </p:txBody>
      </p:sp>
      <p:sp>
        <p:nvSpPr>
          <p:cNvPr id="9" name="Rectangle 8"/>
          <p:cNvSpPr/>
          <p:nvPr/>
        </p:nvSpPr>
        <p:spPr bwMode="auto">
          <a:xfrm>
            <a:off x="2746830" y="1505278"/>
            <a:ext cx="6324600" cy="685800"/>
          </a:xfrm>
          <a:prstGeom prst="rect">
            <a:avLst/>
          </a:prstGeom>
          <a:solidFill>
            <a:schemeClr val="bg1"/>
          </a:solidFill>
          <a:ln w="76200" cap="flat" cmpd="sng" algn="ctr">
            <a:solidFill>
              <a:srgbClr val="008080"/>
            </a:solidFill>
            <a:prstDash val="solid"/>
            <a:round/>
            <a:headEnd type="none" w="med" len="med"/>
            <a:tailEnd type="triangle" w="med" len="med"/>
          </a:ln>
          <a:effectLst/>
        </p:spPr>
        <p:txBody>
          <a:bodyPr lIns="0" tIns="0" rIns="0" bIns="0"/>
          <a:lstStyle/>
          <a:p>
            <a:pPr>
              <a:spcBef>
                <a:spcPct val="0"/>
              </a:spcBef>
              <a:buFontTx/>
              <a:buNone/>
              <a:defRPr/>
            </a:pPr>
            <a:endParaRPr lang="en-US">
              <a:cs typeface="Arial" pitchFamily="34" charset="0"/>
            </a:endParaRPr>
          </a:p>
        </p:txBody>
      </p:sp>
      <p:sp>
        <p:nvSpPr>
          <p:cNvPr id="10" name="Rectangle 9"/>
          <p:cNvSpPr/>
          <p:nvPr/>
        </p:nvSpPr>
        <p:spPr bwMode="auto">
          <a:xfrm>
            <a:off x="119743" y="1574800"/>
            <a:ext cx="2209800" cy="609600"/>
          </a:xfrm>
          <a:prstGeom prst="rect">
            <a:avLst/>
          </a:prstGeom>
          <a:solidFill>
            <a:schemeClr val="bg1"/>
          </a:solidFill>
          <a:ln w="76200" cap="flat" cmpd="sng" algn="ctr">
            <a:solidFill>
              <a:srgbClr val="008080"/>
            </a:solidFill>
            <a:prstDash val="solid"/>
            <a:round/>
            <a:headEnd type="none" w="med" len="med"/>
            <a:tailEnd type="triangle" w="med" len="med"/>
          </a:ln>
          <a:effectLst/>
        </p:spPr>
        <p:txBody>
          <a:bodyPr lIns="0" tIns="0" rIns="0" bIns="0"/>
          <a:lstStyle/>
          <a:p>
            <a:pPr>
              <a:spcBef>
                <a:spcPct val="0"/>
              </a:spcBef>
              <a:buFontTx/>
              <a:buNone/>
              <a:defRPr/>
            </a:pPr>
            <a:endParaRPr lang="en-US">
              <a:cs typeface="Arial" pitchFamily="34" charset="0"/>
            </a:endParaRPr>
          </a:p>
        </p:txBody>
      </p:sp>
      <p:sp>
        <p:nvSpPr>
          <p:cNvPr id="11" name="TextBox 10"/>
          <p:cNvSpPr txBox="1">
            <a:spLocks noChangeArrowheads="1"/>
          </p:cNvSpPr>
          <p:nvPr/>
        </p:nvSpPr>
        <p:spPr bwMode="auto">
          <a:xfrm>
            <a:off x="247541" y="1013497"/>
            <a:ext cx="1993751" cy="461665"/>
          </a:xfrm>
          <a:prstGeom prst="rect">
            <a:avLst/>
          </a:prstGeom>
          <a:noFill/>
          <a:ln w="9525">
            <a:noFill/>
            <a:miter lim="800000"/>
            <a:headEnd/>
            <a:tailEnd/>
          </a:ln>
        </p:spPr>
        <p:txBody>
          <a:bodyPr wrap="none">
            <a:spAutoFit/>
          </a:bodyPr>
          <a:lstStyle/>
          <a:p>
            <a:pPr>
              <a:spcBef>
                <a:spcPct val="0"/>
              </a:spcBef>
              <a:buFontTx/>
              <a:buNone/>
            </a:pPr>
            <a:r>
              <a:rPr lang="en-US" sz="2400" b="0" i="0" dirty="0" smtClean="0">
                <a:latin typeface="Calibri" pitchFamily="34" charset="0"/>
                <a:cs typeface="Arial" pitchFamily="34" charset="0"/>
              </a:rPr>
              <a:t>Force balance:</a:t>
            </a:r>
            <a:endParaRPr lang="en-US" sz="2400" b="0" i="0" dirty="0">
              <a:latin typeface="Calibri" pitchFamily="34" charset="0"/>
              <a:cs typeface="Arial" pitchFamily="34" charset="0"/>
            </a:endParaRPr>
          </a:p>
        </p:txBody>
      </p:sp>
      <p:pic>
        <p:nvPicPr>
          <p:cNvPr id="12" name="Picture 11" descr="addin_tmp.png"/>
          <p:cNvPicPr>
            <a:picLocks noChangeAspect="1"/>
          </p:cNvPicPr>
          <p:nvPr>
            <p:custDataLst>
              <p:tags r:id="rId2"/>
            </p:custDataLst>
          </p:nvPr>
        </p:nvPicPr>
        <p:blipFill>
          <a:blip r:embed="rId13" cstate="print"/>
          <a:stretch>
            <a:fillRect/>
          </a:stretch>
        </p:blipFill>
        <p:spPr>
          <a:xfrm>
            <a:off x="247541" y="1654630"/>
            <a:ext cx="1842516" cy="419100"/>
          </a:xfrm>
          <a:prstGeom prst="rect">
            <a:avLst/>
          </a:prstGeom>
          <a:noFill/>
          <a:ln w="76200">
            <a:noFill/>
          </a:ln>
        </p:spPr>
      </p:pic>
      <p:pic>
        <p:nvPicPr>
          <p:cNvPr id="13" name="Picture 12" descr="addin_tmp.png"/>
          <p:cNvPicPr>
            <a:picLocks noChangeAspect="1"/>
          </p:cNvPicPr>
          <p:nvPr>
            <p:custDataLst>
              <p:tags r:id="rId3"/>
            </p:custDataLst>
          </p:nvPr>
        </p:nvPicPr>
        <p:blipFill>
          <a:blip r:embed="rId14" cstate="print"/>
          <a:stretch>
            <a:fillRect/>
          </a:stretch>
        </p:blipFill>
        <p:spPr>
          <a:xfrm>
            <a:off x="2823030" y="1663775"/>
            <a:ext cx="6172200" cy="451104"/>
          </a:xfrm>
          <a:prstGeom prst="rect">
            <a:avLst/>
          </a:prstGeom>
        </p:spPr>
      </p:pic>
      <p:sp>
        <p:nvSpPr>
          <p:cNvPr id="14" name="TextBox 10"/>
          <p:cNvSpPr txBox="1">
            <a:spLocks noChangeArrowheads="1"/>
          </p:cNvSpPr>
          <p:nvPr/>
        </p:nvSpPr>
        <p:spPr bwMode="auto">
          <a:xfrm>
            <a:off x="4071257" y="1007074"/>
            <a:ext cx="3596626" cy="461665"/>
          </a:xfrm>
          <a:prstGeom prst="rect">
            <a:avLst/>
          </a:prstGeom>
          <a:noFill/>
          <a:ln w="9525">
            <a:noFill/>
            <a:miter lim="800000"/>
            <a:headEnd/>
            <a:tailEnd/>
          </a:ln>
        </p:spPr>
        <p:txBody>
          <a:bodyPr wrap="none">
            <a:spAutoFit/>
          </a:bodyPr>
          <a:lstStyle/>
          <a:p>
            <a:pPr>
              <a:spcBef>
                <a:spcPct val="0"/>
              </a:spcBef>
              <a:buFontTx/>
              <a:buNone/>
            </a:pPr>
            <a:r>
              <a:rPr lang="en-US" sz="2400" b="0" i="0" dirty="0" smtClean="0">
                <a:latin typeface="Calibri" pitchFamily="34" charset="0"/>
                <a:cs typeface="Arial" pitchFamily="34" charset="0"/>
              </a:rPr>
              <a:t>leads to an energy balance:</a:t>
            </a:r>
            <a:endParaRPr lang="en-US" sz="2400" b="0" i="0" dirty="0">
              <a:latin typeface="Calibri" pitchFamily="34" charset="0"/>
              <a:cs typeface="Arial" pitchFamily="34" charset="0"/>
            </a:endParaRPr>
          </a:p>
        </p:txBody>
      </p:sp>
      <p:sp>
        <p:nvSpPr>
          <p:cNvPr id="15" name="Right Brace 14"/>
          <p:cNvSpPr/>
          <p:nvPr/>
        </p:nvSpPr>
        <p:spPr bwMode="auto">
          <a:xfrm rot="5400000">
            <a:off x="3526971" y="1480459"/>
            <a:ext cx="275773" cy="1683657"/>
          </a:xfrm>
          <a:prstGeom prst="rightBrace">
            <a:avLst/>
          </a:prstGeom>
          <a:noFill/>
          <a:ln w="158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en-US" smtClean="0">
              <a:cs typeface="Arial" pitchFamily="34" charset="0"/>
            </a:endParaRPr>
          </a:p>
        </p:txBody>
      </p:sp>
      <p:sp>
        <p:nvSpPr>
          <p:cNvPr id="16" name="TextBox 15"/>
          <p:cNvSpPr txBox="1">
            <a:spLocks noChangeArrowheads="1"/>
          </p:cNvSpPr>
          <p:nvPr/>
        </p:nvSpPr>
        <p:spPr bwMode="auto">
          <a:xfrm>
            <a:off x="2687410" y="2421369"/>
            <a:ext cx="1954894" cy="461665"/>
          </a:xfrm>
          <a:prstGeom prst="rect">
            <a:avLst/>
          </a:prstGeom>
          <a:noFill/>
          <a:ln w="9525">
            <a:noFill/>
            <a:miter lim="800000"/>
            <a:headEnd/>
            <a:tailEnd/>
          </a:ln>
        </p:spPr>
        <p:txBody>
          <a:bodyPr wrap="none">
            <a:spAutoFit/>
          </a:bodyPr>
          <a:lstStyle/>
          <a:p>
            <a:pPr>
              <a:spcBef>
                <a:spcPct val="0"/>
              </a:spcBef>
              <a:buFontTx/>
              <a:buNone/>
            </a:pPr>
            <a:r>
              <a:rPr lang="en-US" sz="2400" b="0" i="0" dirty="0" smtClean="0">
                <a:latin typeface="Calibri" pitchFamily="34" charset="0"/>
                <a:cs typeface="Arial" pitchFamily="34" charset="0"/>
              </a:rPr>
              <a:t>Kinetic Energy</a:t>
            </a:r>
            <a:endParaRPr lang="en-US" sz="2400" b="0" i="0" dirty="0">
              <a:latin typeface="Calibri" pitchFamily="34" charset="0"/>
              <a:cs typeface="Arial" pitchFamily="34" charset="0"/>
            </a:endParaRPr>
          </a:p>
        </p:txBody>
      </p:sp>
      <p:sp>
        <p:nvSpPr>
          <p:cNvPr id="23" name="TextBox 10"/>
          <p:cNvSpPr txBox="1">
            <a:spLocks noChangeArrowheads="1"/>
          </p:cNvSpPr>
          <p:nvPr/>
        </p:nvSpPr>
        <p:spPr bwMode="auto">
          <a:xfrm>
            <a:off x="3066033" y="3138836"/>
            <a:ext cx="6018805" cy="830997"/>
          </a:xfrm>
          <a:prstGeom prst="rect">
            <a:avLst/>
          </a:prstGeom>
          <a:noFill/>
          <a:ln w="9525">
            <a:noFill/>
            <a:miter lim="800000"/>
            <a:headEnd/>
            <a:tailEnd/>
          </a:ln>
        </p:spPr>
        <p:txBody>
          <a:bodyPr wrap="square">
            <a:spAutoFit/>
          </a:bodyPr>
          <a:lstStyle/>
          <a:p>
            <a:pPr>
              <a:spcBef>
                <a:spcPct val="0"/>
              </a:spcBef>
              <a:buFontTx/>
              <a:buNone/>
            </a:pPr>
            <a:r>
              <a:rPr lang="en-US" sz="2400" b="0" i="0" dirty="0">
                <a:latin typeface="Calibri" pitchFamily="34" charset="0"/>
                <a:cs typeface="Arial" pitchFamily="34" charset="0"/>
              </a:rPr>
              <a:t>C</a:t>
            </a:r>
            <a:r>
              <a:rPr lang="en-US" sz="2400" b="0" i="0" dirty="0" smtClean="0">
                <a:latin typeface="Calibri" pitchFamily="34" charset="0"/>
                <a:cs typeface="Arial" pitchFamily="34" charset="0"/>
              </a:rPr>
              <a:t>hange in potential energy due to perturbed kinetic pressure is:</a:t>
            </a:r>
            <a:endParaRPr lang="en-US" sz="2400" b="0" i="0" dirty="0">
              <a:latin typeface="Calibri" pitchFamily="34" charset="0"/>
              <a:cs typeface="Arial" pitchFamily="34" charset="0"/>
            </a:endParaRPr>
          </a:p>
        </p:txBody>
      </p:sp>
      <p:sp>
        <p:nvSpPr>
          <p:cNvPr id="26" name="Right Brace 25"/>
          <p:cNvSpPr/>
          <p:nvPr/>
        </p:nvSpPr>
        <p:spPr bwMode="auto">
          <a:xfrm rot="5400000">
            <a:off x="6538684" y="1316063"/>
            <a:ext cx="275773" cy="2119085"/>
          </a:xfrm>
          <a:prstGeom prst="rightBrace">
            <a:avLst/>
          </a:prstGeom>
          <a:noFill/>
          <a:ln w="158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en-US" smtClean="0">
              <a:cs typeface="Arial" pitchFamily="34" charset="0"/>
            </a:endParaRPr>
          </a:p>
        </p:txBody>
      </p:sp>
      <p:sp>
        <p:nvSpPr>
          <p:cNvPr id="27" name="TextBox 26"/>
          <p:cNvSpPr txBox="1">
            <a:spLocks noChangeArrowheads="1"/>
          </p:cNvSpPr>
          <p:nvPr/>
        </p:nvSpPr>
        <p:spPr bwMode="auto">
          <a:xfrm>
            <a:off x="5883789" y="2423160"/>
            <a:ext cx="1585562" cy="461665"/>
          </a:xfrm>
          <a:prstGeom prst="rect">
            <a:avLst/>
          </a:prstGeom>
          <a:noFill/>
          <a:ln w="9525">
            <a:noFill/>
            <a:miter lim="800000"/>
            <a:headEnd/>
            <a:tailEnd/>
          </a:ln>
        </p:spPr>
        <p:txBody>
          <a:bodyPr wrap="none">
            <a:spAutoFit/>
          </a:bodyPr>
          <a:lstStyle/>
          <a:p>
            <a:pPr>
              <a:spcBef>
                <a:spcPct val="0"/>
              </a:spcBef>
              <a:buFontTx/>
              <a:buNone/>
            </a:pPr>
            <a:r>
              <a:rPr lang="en-US" sz="2400" b="0" i="0" dirty="0" smtClean="0">
                <a:latin typeface="Calibri" pitchFamily="34" charset="0"/>
                <a:cs typeface="Arial" pitchFamily="34" charset="0"/>
              </a:rPr>
              <a:t>Fluid terms</a:t>
            </a:r>
            <a:endParaRPr lang="en-US" sz="2400" b="0" i="0" dirty="0">
              <a:latin typeface="Calibri" pitchFamily="34" charset="0"/>
              <a:cs typeface="Arial" pitchFamily="34" charset="0"/>
            </a:endParaRPr>
          </a:p>
        </p:txBody>
      </p:sp>
      <p:cxnSp>
        <p:nvCxnSpPr>
          <p:cNvPr id="29" name="Straight Arrow Connector 28"/>
          <p:cNvCxnSpPr/>
          <p:nvPr/>
        </p:nvCxnSpPr>
        <p:spPr bwMode="auto">
          <a:xfrm>
            <a:off x="8323943" y="2322287"/>
            <a:ext cx="0" cy="874334"/>
          </a:xfrm>
          <a:prstGeom prst="straightConnector1">
            <a:avLst/>
          </a:prstGeom>
          <a:noFill/>
          <a:ln w="15875" cap="flat" cmpd="sng" algn="ctr">
            <a:solidFill>
              <a:schemeClr val="tx1"/>
            </a:solidFill>
            <a:prstDash val="solid"/>
            <a:round/>
            <a:headEnd type="none" w="med" len="med"/>
            <a:tailEnd type="arrow"/>
          </a:ln>
          <a:effectLst/>
        </p:spPr>
      </p:cxnSp>
      <p:sp>
        <p:nvSpPr>
          <p:cNvPr id="25" name="Rectangle 24"/>
          <p:cNvSpPr/>
          <p:nvPr/>
        </p:nvSpPr>
        <p:spPr bwMode="auto">
          <a:xfrm>
            <a:off x="639138" y="5564222"/>
            <a:ext cx="7489241" cy="819871"/>
          </a:xfrm>
          <a:prstGeom prst="rect">
            <a:avLst/>
          </a:prstGeom>
          <a:solidFill>
            <a:schemeClr val="bg1"/>
          </a:solidFill>
          <a:ln w="76200" cap="flat" cmpd="sng" algn="ctr">
            <a:solidFill>
              <a:srgbClr val="008080"/>
            </a:solidFill>
            <a:prstDash val="solid"/>
            <a:round/>
            <a:headEnd type="none" w="med" len="med"/>
            <a:tailEnd type="triangle" w="med" len="med"/>
          </a:ln>
          <a:effectLst/>
        </p:spPr>
        <p:txBody>
          <a:bodyPr lIns="0" tIns="0" rIns="0" bIns="0"/>
          <a:lstStyle/>
          <a:p>
            <a:pPr>
              <a:spcBef>
                <a:spcPct val="0"/>
              </a:spcBef>
              <a:buFontTx/>
              <a:buNone/>
              <a:defRPr/>
            </a:pPr>
            <a:endParaRPr lang="en-US">
              <a:cs typeface="Arial" pitchFamily="34" charset="0"/>
            </a:endParaRPr>
          </a:p>
        </p:txBody>
      </p:sp>
      <p:sp>
        <p:nvSpPr>
          <p:cNvPr id="28" name="Rectangle 27"/>
          <p:cNvSpPr/>
          <p:nvPr/>
        </p:nvSpPr>
        <p:spPr>
          <a:xfrm>
            <a:off x="3725956" y="5623264"/>
            <a:ext cx="2157834" cy="708696"/>
          </a:xfrm>
          <a:prstGeom prst="rect">
            <a:avLst/>
          </a:prstGeom>
          <a:solidFill>
            <a:srgbClr val="FFFF99">
              <a:alpha val="34000"/>
            </a:srgbClr>
          </a:solidFill>
          <a:ln w="3175">
            <a:noFill/>
          </a:ln>
        </p:spPr>
        <p:txBody>
          <a:bodyPr vert="horz" wrap="square" lIns="0" tIns="0" rIns="0" bIns="0" numCol="1" rtlCol="0" anchor="t" anchorCtr="0" compatLnSpc="1">
            <a:prstTxWarp prst="textNoShape">
              <a:avLst/>
            </a:prstTxWarp>
          </a:bodyPr>
          <a:lstStyle/>
          <a:p>
            <a:endParaRPr lang="en-US" smtClean="0">
              <a:cs typeface="Arial" pitchFamily="34" charset="0"/>
            </a:endParaRPr>
          </a:p>
        </p:txBody>
      </p:sp>
      <p:pic>
        <p:nvPicPr>
          <p:cNvPr id="3" name="Picture 2"/>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714358" y="5727530"/>
            <a:ext cx="7312042" cy="571670"/>
          </a:xfrm>
          <a:prstGeom prst="rect">
            <a:avLst/>
          </a:prstGeom>
        </p:spPr>
      </p:pic>
      <p:sp>
        <p:nvSpPr>
          <p:cNvPr id="47" name="TextBox 46"/>
          <p:cNvSpPr txBox="1"/>
          <p:nvPr/>
        </p:nvSpPr>
        <p:spPr>
          <a:xfrm>
            <a:off x="142698" y="4525064"/>
            <a:ext cx="8889122" cy="461665"/>
          </a:xfrm>
          <a:prstGeom prst="rect">
            <a:avLst/>
          </a:prstGeom>
          <a:noFill/>
        </p:spPr>
        <p:txBody>
          <a:bodyPr wrap="square" rtlCol="0">
            <a:spAutoFit/>
          </a:bodyPr>
          <a:lstStyle/>
          <a:p>
            <a:pPr>
              <a:spcBef>
                <a:spcPct val="0"/>
              </a:spcBef>
              <a:buFontTx/>
              <a:buNone/>
            </a:pPr>
            <a:r>
              <a:rPr lang="en-US" sz="2400" b="0" i="0" dirty="0" smtClean="0">
                <a:latin typeface="Calibri" panose="020F0502020204030204" pitchFamily="34" charset="0"/>
                <a:cs typeface="Arial" pitchFamily="34" charset="0"/>
              </a:rPr>
              <a:t>        is solved in </a:t>
            </a:r>
            <a:r>
              <a:rPr lang="en-US" sz="2400" b="0" i="0" dirty="0" smtClean="0">
                <a:latin typeface="Times New Roman" panose="02020603050405020304" pitchFamily="18" charset="0"/>
                <a:cs typeface="Arial" pitchFamily="34" charset="0"/>
              </a:rPr>
              <a:t>MISK</a:t>
            </a:r>
            <a:r>
              <a:rPr lang="en-US" sz="2400" b="0" i="0" dirty="0" smtClean="0">
                <a:latin typeface="Calibri" panose="020F0502020204030204" pitchFamily="34" charset="0"/>
                <a:cs typeface="Arial" pitchFamily="34" charset="0"/>
              </a:rPr>
              <a:t> by using    from the drift kinetic equation for</a:t>
            </a:r>
            <a:endParaRPr lang="en-US" sz="2400" b="0" i="0" dirty="0">
              <a:latin typeface="Calibri" panose="020F0502020204030204" pitchFamily="34" charset="0"/>
              <a:cs typeface="Arial" pitchFamily="34" charset="0"/>
            </a:endParaRPr>
          </a:p>
        </p:txBody>
      </p:sp>
      <p:pic>
        <p:nvPicPr>
          <p:cNvPr id="49" name="Picture 48"/>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69064" y="4692207"/>
            <a:ext cx="445294" cy="187833"/>
          </a:xfrm>
          <a:prstGeom prst="rect">
            <a:avLst/>
          </a:prstGeom>
        </p:spPr>
      </p:pic>
      <p:pic>
        <p:nvPicPr>
          <p:cNvPr id="50" name="Picture 49"/>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4141764" y="4633914"/>
            <a:ext cx="126302" cy="246126"/>
          </a:xfrm>
          <a:prstGeom prst="rect">
            <a:avLst/>
          </a:prstGeom>
        </p:spPr>
      </p:pic>
      <p:pic>
        <p:nvPicPr>
          <p:cNvPr id="52" name="Picture 51"/>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8600578" y="4639311"/>
            <a:ext cx="275273" cy="233172"/>
          </a:xfrm>
          <a:prstGeom prst="rect">
            <a:avLst/>
          </a:prstGeom>
        </p:spPr>
      </p:pic>
      <p:cxnSp>
        <p:nvCxnSpPr>
          <p:cNvPr id="30" name="Straight Arrow Connector 29"/>
          <p:cNvCxnSpPr/>
          <p:nvPr/>
        </p:nvCxnSpPr>
        <p:spPr bwMode="auto">
          <a:xfrm>
            <a:off x="3817257" y="5489972"/>
            <a:ext cx="79829" cy="523393"/>
          </a:xfrm>
          <a:prstGeom prst="straightConnector1">
            <a:avLst/>
          </a:prstGeom>
          <a:noFill/>
          <a:ln w="15875" cap="flat" cmpd="sng" algn="ctr">
            <a:solidFill>
              <a:srgbClr val="920000"/>
            </a:solidFill>
            <a:prstDash val="solid"/>
            <a:round/>
            <a:headEnd type="none" w="med" len="med"/>
            <a:tailEnd type="arrow"/>
          </a:ln>
          <a:effectLst/>
        </p:spPr>
      </p:cxnSp>
      <p:cxnSp>
        <p:nvCxnSpPr>
          <p:cNvPr id="31" name="Straight Arrow Connector 30"/>
          <p:cNvCxnSpPr/>
          <p:nvPr/>
        </p:nvCxnSpPr>
        <p:spPr bwMode="auto">
          <a:xfrm flipH="1">
            <a:off x="5435600" y="5203371"/>
            <a:ext cx="1566440" cy="870858"/>
          </a:xfrm>
          <a:prstGeom prst="straightConnector1">
            <a:avLst/>
          </a:prstGeom>
          <a:noFill/>
          <a:ln w="15875" cap="flat" cmpd="sng" algn="ctr">
            <a:solidFill>
              <a:srgbClr val="920000"/>
            </a:solidFill>
            <a:prstDash val="solid"/>
            <a:round/>
            <a:headEnd type="none" w="med" len="med"/>
            <a:tailEnd type="arrow"/>
          </a:ln>
          <a:effectLst/>
        </p:spPr>
      </p:cxnSp>
      <p:cxnSp>
        <p:nvCxnSpPr>
          <p:cNvPr id="32" name="Straight Arrow Connector 31"/>
          <p:cNvCxnSpPr>
            <a:stCxn id="35" idx="2"/>
          </p:cNvCxnSpPr>
          <p:nvPr/>
        </p:nvCxnSpPr>
        <p:spPr bwMode="auto">
          <a:xfrm flipH="1">
            <a:off x="4869544" y="5489972"/>
            <a:ext cx="161938" cy="523393"/>
          </a:xfrm>
          <a:prstGeom prst="straightConnector1">
            <a:avLst/>
          </a:prstGeom>
          <a:noFill/>
          <a:ln w="15875" cap="flat" cmpd="sng" algn="ctr">
            <a:solidFill>
              <a:srgbClr val="920000"/>
            </a:solidFill>
            <a:prstDash val="solid"/>
            <a:round/>
            <a:headEnd type="none" w="med" len="med"/>
            <a:tailEnd type="arrow"/>
          </a:ln>
          <a:effectLst/>
        </p:spPr>
      </p:cxnSp>
      <p:sp>
        <p:nvSpPr>
          <p:cNvPr id="33" name="TextBox 32"/>
          <p:cNvSpPr txBox="1"/>
          <p:nvPr/>
        </p:nvSpPr>
        <p:spPr>
          <a:xfrm>
            <a:off x="2578971" y="5120640"/>
            <a:ext cx="1661224" cy="369332"/>
          </a:xfrm>
          <a:prstGeom prst="rect">
            <a:avLst/>
          </a:prstGeom>
          <a:noFill/>
        </p:spPr>
        <p:txBody>
          <a:bodyPr wrap="none" rtlCol="0">
            <a:spAutoFit/>
          </a:bodyPr>
          <a:lstStyle/>
          <a:p>
            <a:pPr>
              <a:spcBef>
                <a:spcPct val="0"/>
              </a:spcBef>
              <a:buFontTx/>
              <a:buNone/>
            </a:pPr>
            <a:r>
              <a:rPr lang="en-US" sz="1800" b="0" i="0" dirty="0" smtClean="0">
                <a:solidFill>
                  <a:srgbClr val="920000"/>
                </a:solidFill>
                <a:latin typeface="Calibri" pitchFamily="34" charset="0"/>
                <a:cs typeface="Arial" pitchFamily="34" charset="0"/>
              </a:rPr>
              <a:t>Precession Drift</a:t>
            </a:r>
          </a:p>
        </p:txBody>
      </p:sp>
      <p:sp>
        <p:nvSpPr>
          <p:cNvPr id="34" name="TextBox 33"/>
          <p:cNvSpPr txBox="1"/>
          <p:nvPr/>
        </p:nvSpPr>
        <p:spPr>
          <a:xfrm>
            <a:off x="6891055" y="4938119"/>
            <a:ext cx="1933478" cy="369332"/>
          </a:xfrm>
          <a:prstGeom prst="rect">
            <a:avLst/>
          </a:prstGeom>
          <a:noFill/>
        </p:spPr>
        <p:txBody>
          <a:bodyPr wrap="none" rtlCol="0">
            <a:spAutoFit/>
          </a:bodyPr>
          <a:lstStyle/>
          <a:p>
            <a:pPr>
              <a:spcBef>
                <a:spcPct val="0"/>
              </a:spcBef>
              <a:buFontTx/>
              <a:buNone/>
            </a:pPr>
            <a:r>
              <a:rPr lang="en-US" sz="1800" b="0" i="0" dirty="0" smtClean="0">
                <a:solidFill>
                  <a:srgbClr val="920000"/>
                </a:solidFill>
                <a:latin typeface="Calibri" pitchFamily="34" charset="0"/>
                <a:cs typeface="Arial" pitchFamily="34" charset="0"/>
              </a:rPr>
              <a:t>~ Plasma Rotation</a:t>
            </a:r>
          </a:p>
        </p:txBody>
      </p:sp>
      <p:sp>
        <p:nvSpPr>
          <p:cNvPr id="35" name="TextBox 34"/>
          <p:cNvSpPr txBox="1"/>
          <p:nvPr/>
        </p:nvSpPr>
        <p:spPr>
          <a:xfrm>
            <a:off x="4345236" y="5120640"/>
            <a:ext cx="1372492" cy="369332"/>
          </a:xfrm>
          <a:prstGeom prst="rect">
            <a:avLst/>
          </a:prstGeom>
          <a:noFill/>
        </p:spPr>
        <p:txBody>
          <a:bodyPr wrap="none" rtlCol="0">
            <a:spAutoFit/>
          </a:bodyPr>
          <a:lstStyle/>
          <a:p>
            <a:pPr>
              <a:spcBef>
                <a:spcPct val="0"/>
              </a:spcBef>
              <a:buFontTx/>
              <a:buNone/>
            </a:pPr>
            <a:r>
              <a:rPr lang="en-US" sz="1800" b="0" i="0" dirty="0" err="1" smtClean="0">
                <a:solidFill>
                  <a:srgbClr val="920000"/>
                </a:solidFill>
                <a:latin typeface="Calibri" pitchFamily="34" charset="0"/>
                <a:cs typeface="Arial" pitchFamily="34" charset="0"/>
              </a:rPr>
              <a:t>Collisionality</a:t>
            </a:r>
            <a:endParaRPr lang="en-US" sz="1800" b="0" i="0" dirty="0" smtClean="0">
              <a:solidFill>
                <a:srgbClr val="920000"/>
              </a:solidFill>
              <a:latin typeface="Calibri" pitchFamily="34" charset="0"/>
              <a:cs typeface="Arial" pitchFamily="34" charset="0"/>
            </a:endParaRPr>
          </a:p>
        </p:txBody>
      </p:sp>
      <p:sp>
        <p:nvSpPr>
          <p:cNvPr id="36" name="Rectangle 35"/>
          <p:cNvSpPr/>
          <p:nvPr/>
        </p:nvSpPr>
        <p:spPr bwMode="auto">
          <a:xfrm>
            <a:off x="7216975" y="5307451"/>
            <a:ext cx="1854455" cy="395898"/>
          </a:xfrm>
          <a:prstGeom prst="rect">
            <a:avLst/>
          </a:prstGeom>
          <a:solidFill>
            <a:schemeClr val="bg1"/>
          </a:solidFill>
          <a:ln w="76200" cap="flat" cmpd="sng" algn="ctr">
            <a:solidFill>
              <a:srgbClr val="008080"/>
            </a:solidFill>
            <a:prstDash val="solid"/>
            <a:round/>
            <a:headEnd type="none" w="med" len="med"/>
            <a:tailEnd type="triangle" w="med" len="med"/>
          </a:ln>
          <a:effectLst/>
        </p:spPr>
        <p:txBody>
          <a:bodyPr lIns="0" tIns="0" rIns="0" bIns="0"/>
          <a:lstStyle/>
          <a:p>
            <a:pPr>
              <a:spcBef>
                <a:spcPct val="0"/>
              </a:spcBef>
              <a:buFontTx/>
              <a:buNone/>
              <a:defRPr/>
            </a:pPr>
            <a:endParaRPr lang="en-US">
              <a:cs typeface="Arial" pitchFamily="34" charset="0"/>
            </a:endParaRPr>
          </a:p>
        </p:txBody>
      </p:sp>
      <p:pic>
        <p:nvPicPr>
          <p:cNvPr id="37" name="Picture 36"/>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7336210" y="5421768"/>
            <a:ext cx="1588770" cy="198120"/>
          </a:xfrm>
          <a:prstGeom prst="rect">
            <a:avLst/>
          </a:prstGeom>
        </p:spPr>
      </p:pic>
      <p:pic>
        <p:nvPicPr>
          <p:cNvPr id="38" name="Picture 4" descr="114147-1014f"/>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l="11102" r="11320" b="10318"/>
          <a:stretch>
            <a:fillRect/>
          </a:stretch>
        </p:blipFill>
        <p:spPr bwMode="auto">
          <a:xfrm>
            <a:off x="269064" y="2584141"/>
            <a:ext cx="2009140" cy="1870500"/>
          </a:xfrm>
          <a:prstGeom prst="rect">
            <a:avLst/>
          </a:prstGeom>
          <a:noFill/>
          <a:extLst>
            <a:ext uri="{909E8E84-426E-40DD-AFC4-6F175D3DCCD1}">
              <a14:hiddenFill xmlns:a14="http://schemas.microsoft.com/office/drawing/2010/main">
                <a:solidFill>
                  <a:srgbClr val="FFFFFF"/>
                </a:solidFill>
              </a14:hiddenFill>
            </a:ext>
          </a:extLst>
        </p:spPr>
      </p:pic>
      <p:sp>
        <p:nvSpPr>
          <p:cNvPr id="39" name="Arc 38"/>
          <p:cNvSpPr/>
          <p:nvPr/>
        </p:nvSpPr>
        <p:spPr bwMode="auto">
          <a:xfrm rot="1264835">
            <a:off x="1541669" y="2772008"/>
            <a:ext cx="647766" cy="1483766"/>
          </a:xfrm>
          <a:prstGeom prst="arc">
            <a:avLst>
              <a:gd name="adj1" fmla="val 16200000"/>
              <a:gd name="adj2" fmla="val 4670007"/>
            </a:avLst>
          </a:prstGeom>
          <a:noFill/>
          <a:ln w="25400" cap="flat" cmpd="sng" algn="ctr">
            <a:solidFill>
              <a:schemeClr val="tx1"/>
            </a:solidFill>
            <a:prstDash val="sysDot"/>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cxnSp>
        <p:nvCxnSpPr>
          <p:cNvPr id="40" name="Straight Arrow Connector 39"/>
          <p:cNvCxnSpPr/>
          <p:nvPr/>
        </p:nvCxnSpPr>
        <p:spPr bwMode="auto">
          <a:xfrm flipV="1">
            <a:off x="1725649" y="2952342"/>
            <a:ext cx="459301" cy="333830"/>
          </a:xfrm>
          <a:prstGeom prst="straightConnector1">
            <a:avLst/>
          </a:prstGeom>
          <a:noFill/>
          <a:ln w="15875" cap="flat" cmpd="sng" algn="ctr">
            <a:solidFill>
              <a:schemeClr val="tx1"/>
            </a:solidFill>
            <a:prstDash val="solid"/>
            <a:round/>
            <a:headEnd type="none" w="med" len="med"/>
            <a:tailEnd type="arrow"/>
          </a:ln>
          <a:effectLst/>
        </p:spPr>
      </p:cxnSp>
      <p:pic>
        <p:nvPicPr>
          <p:cNvPr id="42" name="Picture 41"/>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1917318" y="2603150"/>
            <a:ext cx="234791" cy="204026"/>
          </a:xfrm>
          <a:prstGeom prst="rect">
            <a:avLst/>
          </a:prstGeom>
        </p:spPr>
      </p:pic>
    </p:spTree>
    <p:extLst>
      <p:ext uri="{BB962C8B-B14F-4D97-AF65-F5344CB8AC3E}">
        <p14:creationId xmlns:p14="http://schemas.microsoft.com/office/powerpoint/2010/main" val="435389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ChangeArrowheads="1"/>
          </p:cNvSpPr>
          <p:nvPr>
            <p:ph type="title"/>
          </p:nvPr>
        </p:nvSpPr>
        <p:spPr>
          <a:xfrm>
            <a:off x="0" y="15875"/>
            <a:ext cx="9144000" cy="974725"/>
          </a:xfrm>
        </p:spPr>
        <p:txBody>
          <a:bodyPr>
            <a:normAutofit/>
          </a:bodyPr>
          <a:lstStyle/>
          <a:p>
            <a:r>
              <a:rPr lang="en-US" sz="2800" dirty="0" smtClean="0">
                <a:latin typeface="Calibri" pitchFamily="34" charset="0"/>
                <a:cs typeface="Calibri" pitchFamily="34" charset="0"/>
              </a:rPr>
              <a:t>MISK calculations are grounded in validation against unstable experimental plasmas</a:t>
            </a:r>
            <a:endParaRPr lang="en-US" sz="2800" dirty="0">
              <a:latin typeface="Calibri" pitchFamily="34" charset="0"/>
              <a:cs typeface="Calibri" pitchFamily="34" charset="0"/>
            </a:endParaRPr>
          </a:p>
        </p:txBody>
      </p:sp>
      <p:sp>
        <p:nvSpPr>
          <p:cNvPr id="9" name="Content Placeholder 2"/>
          <p:cNvSpPr txBox="1">
            <a:spLocks/>
          </p:cNvSpPr>
          <p:nvPr/>
        </p:nvSpPr>
        <p:spPr bwMode="auto">
          <a:xfrm>
            <a:off x="0" y="5538686"/>
            <a:ext cx="9144000" cy="70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2400">
                <a:solidFill>
                  <a:schemeClr val="tx1"/>
                </a:solidFill>
                <a:latin typeface="+mn-lt"/>
                <a:ea typeface="+mn-ea"/>
                <a:cs typeface="+mn-cs"/>
              </a:defRPr>
            </a:lvl1pPr>
            <a:lvl2pPr marL="742776" indent="-285684" algn="l" rtl="0" eaLnBrk="0" fontAlgn="base" hangingPunct="0">
              <a:spcBef>
                <a:spcPct val="20000"/>
              </a:spcBef>
              <a:spcAft>
                <a:spcPct val="0"/>
              </a:spcAft>
              <a:buChar char="–"/>
              <a:defRPr sz="2000">
                <a:solidFill>
                  <a:schemeClr val="accent2"/>
                </a:solidFill>
                <a:latin typeface="+mn-lt"/>
              </a:defRPr>
            </a:lvl2pPr>
            <a:lvl3pPr marL="1142733" indent="-228546" algn="l" rtl="0" eaLnBrk="0" fontAlgn="base" hangingPunct="0">
              <a:spcBef>
                <a:spcPct val="20000"/>
              </a:spcBef>
              <a:spcAft>
                <a:spcPct val="0"/>
              </a:spcAft>
              <a:buChar char="•"/>
              <a:defRPr>
                <a:solidFill>
                  <a:srgbClr val="FF0000"/>
                </a:solidFill>
                <a:latin typeface="+mn-lt"/>
              </a:defRPr>
            </a:lvl3pPr>
            <a:lvl4pPr marL="1599825" indent="-228546" algn="l" rtl="0" eaLnBrk="0" fontAlgn="base" hangingPunct="0">
              <a:spcBef>
                <a:spcPct val="20000"/>
              </a:spcBef>
              <a:spcAft>
                <a:spcPct val="0"/>
              </a:spcAft>
              <a:buChar char="–"/>
              <a:defRPr sz="1600">
                <a:solidFill>
                  <a:srgbClr val="009999"/>
                </a:solidFill>
                <a:latin typeface="+mn-lt"/>
              </a:defRPr>
            </a:lvl4pPr>
            <a:lvl5pPr marL="2056919" indent="-228546" algn="l" rtl="0" eaLnBrk="0" fontAlgn="base" hangingPunct="0">
              <a:spcBef>
                <a:spcPct val="20000"/>
              </a:spcBef>
              <a:spcAft>
                <a:spcPct val="0"/>
              </a:spcAft>
              <a:buChar char="»"/>
              <a:defRPr sz="1600">
                <a:solidFill>
                  <a:schemeClr val="tx1"/>
                </a:solidFill>
                <a:latin typeface="+mn-lt"/>
              </a:defRPr>
            </a:lvl5pPr>
            <a:lvl6pPr marL="2514012" indent="-228546" algn="l" rtl="0" eaLnBrk="0" fontAlgn="base" hangingPunct="0">
              <a:spcBef>
                <a:spcPct val="20000"/>
              </a:spcBef>
              <a:spcAft>
                <a:spcPct val="0"/>
              </a:spcAft>
              <a:buChar char="»"/>
              <a:defRPr sz="1600">
                <a:solidFill>
                  <a:schemeClr val="tx1"/>
                </a:solidFill>
                <a:latin typeface="+mn-lt"/>
              </a:defRPr>
            </a:lvl6pPr>
            <a:lvl7pPr marL="2971106" indent="-228546" algn="l" rtl="0" eaLnBrk="0" fontAlgn="base" hangingPunct="0">
              <a:spcBef>
                <a:spcPct val="20000"/>
              </a:spcBef>
              <a:spcAft>
                <a:spcPct val="0"/>
              </a:spcAft>
              <a:buChar char="»"/>
              <a:defRPr sz="1600">
                <a:solidFill>
                  <a:schemeClr val="tx1"/>
                </a:solidFill>
                <a:latin typeface="+mn-lt"/>
              </a:defRPr>
            </a:lvl7pPr>
            <a:lvl8pPr marL="3428198" indent="-228546" algn="l" rtl="0" eaLnBrk="0" fontAlgn="base" hangingPunct="0">
              <a:spcBef>
                <a:spcPct val="20000"/>
              </a:spcBef>
              <a:spcAft>
                <a:spcPct val="0"/>
              </a:spcAft>
              <a:buChar char="»"/>
              <a:defRPr sz="1600">
                <a:solidFill>
                  <a:schemeClr val="tx1"/>
                </a:solidFill>
                <a:latin typeface="+mn-lt"/>
              </a:defRPr>
            </a:lvl8pPr>
            <a:lvl9pPr marL="3885292" indent="-228546" algn="l" rtl="0" eaLnBrk="0" fontAlgn="base" hangingPunct="0">
              <a:spcBef>
                <a:spcPct val="20000"/>
              </a:spcBef>
              <a:spcAft>
                <a:spcPct val="0"/>
              </a:spcAft>
              <a:buChar char="»"/>
              <a:defRPr sz="1600">
                <a:solidFill>
                  <a:schemeClr val="tx1"/>
                </a:solidFill>
                <a:latin typeface="+mn-lt"/>
              </a:defRPr>
            </a:lvl9pPr>
          </a:lstStyle>
          <a:p>
            <a:r>
              <a:rPr lang="en-US" b="0" i="0" kern="0" dirty="0" smtClean="0">
                <a:solidFill>
                  <a:srgbClr val="000000"/>
                </a:solidFill>
                <a:latin typeface="Calibri" pitchFamily="34" charset="0"/>
                <a:cs typeface="Calibri" pitchFamily="34" charset="0"/>
              </a:rPr>
              <a:t>MISK calculations (at </a:t>
            </a:r>
            <a:r>
              <a:rPr lang="en-US" b="0" i="0" kern="0" dirty="0" err="1" smtClean="0">
                <a:solidFill>
                  <a:srgbClr val="000000"/>
                </a:solidFill>
                <a:latin typeface="Calibri" pitchFamily="34" charset="0"/>
                <a:cs typeface="Calibri" pitchFamily="34" charset="0"/>
              </a:rPr>
              <a:t>t</a:t>
            </a:r>
            <a:r>
              <a:rPr lang="en-US" b="0" i="0" kern="0" baseline="-25000" dirty="0" err="1" smtClean="0">
                <a:solidFill>
                  <a:srgbClr val="000000"/>
                </a:solidFill>
                <a:latin typeface="Calibri" pitchFamily="34" charset="0"/>
                <a:cs typeface="Calibri" pitchFamily="34" charset="0"/>
              </a:rPr>
              <a:t>MISK</a:t>
            </a:r>
            <a:r>
              <a:rPr lang="en-US" b="0" i="0" kern="0" dirty="0" smtClean="0">
                <a:solidFill>
                  <a:srgbClr val="000000"/>
                </a:solidFill>
                <a:latin typeface="Calibri" pitchFamily="34" charset="0"/>
                <a:cs typeface="Calibri" pitchFamily="34" charset="0"/>
              </a:rPr>
              <a:t>) include kinetic effects, have been tested against many marginally stable NSTX experimental cases</a:t>
            </a:r>
            <a:endParaRPr lang="en-US" sz="1600" b="0" i="0" kern="0" dirty="0">
              <a:latin typeface="Calibri" pitchFamily="34" charset="0"/>
              <a:cs typeface="Calibri" pitchFamily="34" charset="0"/>
            </a:endParaRPr>
          </a:p>
        </p:txBody>
      </p:sp>
      <p:sp>
        <p:nvSpPr>
          <p:cNvPr id="6" name="TextBox 5"/>
          <p:cNvSpPr txBox="1"/>
          <p:nvPr/>
        </p:nvSpPr>
        <p:spPr>
          <a:xfrm>
            <a:off x="1670676" y="1246294"/>
            <a:ext cx="724749" cy="400110"/>
          </a:xfrm>
          <a:prstGeom prst="rect">
            <a:avLst/>
          </a:prstGeom>
          <a:noFill/>
          <a:ln>
            <a:noFill/>
          </a:ln>
        </p:spPr>
        <p:txBody>
          <a:bodyPr wrap="none" rtlCol="0">
            <a:spAutoFit/>
          </a:bodyPr>
          <a:lstStyle/>
          <a:p>
            <a:pPr algn="ctr">
              <a:buNone/>
            </a:pPr>
            <a:r>
              <a:rPr lang="en-US" sz="2000" b="0" i="0" u="sng" dirty="0" smtClean="0">
                <a:solidFill>
                  <a:srgbClr val="0000FF"/>
                </a:solidFill>
                <a:latin typeface="Calibri" panose="020F0502020204030204" pitchFamily="34" charset="0"/>
                <a:cs typeface="Arial" panose="020B0604020202020204" pitchFamily="34" charset="0"/>
              </a:rPr>
              <a:t>NSTX</a:t>
            </a:r>
            <a:endParaRPr lang="en-US" sz="2000" b="0" i="0" u="sng" dirty="0">
              <a:solidFill>
                <a:srgbClr val="0000FF"/>
              </a:solidFill>
              <a:latin typeface="Calibri" panose="020F0502020204030204" pitchFamily="34" charset="0"/>
              <a:cs typeface="Arial" panose="020B060402020202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8" y="1090203"/>
            <a:ext cx="8731665" cy="428853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32"/>
          <p:cNvSpPr txBox="1">
            <a:spLocks noChangeArrowheads="1"/>
          </p:cNvSpPr>
          <p:nvPr/>
        </p:nvSpPr>
        <p:spPr bwMode="auto">
          <a:xfrm>
            <a:off x="5322050" y="6291072"/>
            <a:ext cx="3743910" cy="307777"/>
          </a:xfrm>
          <a:prstGeom prst="rect">
            <a:avLst/>
          </a:prstGeom>
          <a:noFill/>
          <a:ln w="12700">
            <a:noFill/>
            <a:miter lim="800000"/>
            <a:headEnd/>
            <a:tailEnd/>
          </a:ln>
        </p:spPr>
        <p:txBody>
          <a:bodyPr wrap="none">
            <a:spAutoFit/>
          </a:bodyPr>
          <a:lstStyle/>
          <a:p>
            <a:pPr algn="ctr" eaLnBrk="0" hangingPunct="0">
              <a:buFontTx/>
              <a:buNone/>
            </a:pPr>
            <a:r>
              <a:rPr lang="en-US" sz="1400" b="0" i="0" dirty="0" smtClean="0">
                <a:solidFill>
                  <a:srgbClr val="008080"/>
                </a:solidFill>
                <a:latin typeface="Calibri" pitchFamily="34" charset="0"/>
              </a:rPr>
              <a:t>[J. </a:t>
            </a:r>
            <a:r>
              <a:rPr lang="en-US" sz="1400" b="0" i="0" dirty="0" err="1" smtClean="0">
                <a:solidFill>
                  <a:srgbClr val="008080"/>
                </a:solidFill>
                <a:latin typeface="Calibri" pitchFamily="34" charset="0"/>
              </a:rPr>
              <a:t>Berkery</a:t>
            </a:r>
            <a:r>
              <a:rPr lang="en-US" sz="1400" b="0" i="0" dirty="0" smtClean="0">
                <a:solidFill>
                  <a:srgbClr val="008080"/>
                </a:solidFill>
                <a:latin typeface="Calibri" pitchFamily="34" charset="0"/>
              </a:rPr>
              <a:t> </a:t>
            </a:r>
            <a:r>
              <a:rPr lang="en-US" sz="1400" b="0" dirty="0" smtClean="0">
                <a:solidFill>
                  <a:srgbClr val="008080"/>
                </a:solidFill>
                <a:latin typeface="Calibri" pitchFamily="34" charset="0"/>
              </a:rPr>
              <a:t>et </a:t>
            </a:r>
            <a:r>
              <a:rPr lang="en-US" sz="1400" b="0" dirty="0" smtClean="0">
                <a:solidFill>
                  <a:srgbClr val="008080"/>
                </a:solidFill>
                <a:latin typeface="Calibri" pitchFamily="34" charset="0"/>
              </a:rPr>
              <a:t>al.</a:t>
            </a:r>
            <a:r>
              <a:rPr lang="en-US" sz="1400" b="0" i="0" dirty="0" smtClean="0">
                <a:solidFill>
                  <a:srgbClr val="008080"/>
                </a:solidFill>
                <a:latin typeface="Calibri" pitchFamily="34" charset="0"/>
              </a:rPr>
              <a:t>, </a:t>
            </a:r>
            <a:r>
              <a:rPr lang="en-US" sz="1400" dirty="0" err="1" smtClean="0">
                <a:solidFill>
                  <a:srgbClr val="008080"/>
                </a:solidFill>
                <a:latin typeface="Calibri" pitchFamily="34" charset="0"/>
              </a:rPr>
              <a:t>Nucl</a:t>
            </a:r>
            <a:r>
              <a:rPr lang="en-US" sz="1400" dirty="0" smtClean="0">
                <a:solidFill>
                  <a:srgbClr val="008080"/>
                </a:solidFill>
                <a:latin typeface="Calibri" pitchFamily="34" charset="0"/>
              </a:rPr>
              <a:t>. Fusion 55</a:t>
            </a:r>
            <a:r>
              <a:rPr lang="en-US" sz="1400" b="0" i="0" dirty="0" smtClean="0">
                <a:solidFill>
                  <a:srgbClr val="008080"/>
                </a:solidFill>
                <a:latin typeface="Calibri" pitchFamily="34" charset="0"/>
              </a:rPr>
              <a:t>, 123007 </a:t>
            </a:r>
            <a:r>
              <a:rPr lang="en-US" sz="1400" b="0" i="0" dirty="0" smtClean="0">
                <a:solidFill>
                  <a:srgbClr val="008080"/>
                </a:solidFill>
                <a:latin typeface="Calibri" pitchFamily="34" charset="0"/>
              </a:rPr>
              <a:t>(</a:t>
            </a:r>
            <a:r>
              <a:rPr lang="en-US" sz="1400" b="0" i="0" dirty="0" smtClean="0">
                <a:solidFill>
                  <a:srgbClr val="008080"/>
                </a:solidFill>
                <a:latin typeface="Calibri" pitchFamily="34" charset="0"/>
              </a:rPr>
              <a:t>2015)]</a:t>
            </a:r>
            <a:endParaRPr lang="en-US" sz="1400" b="0" i="0" dirty="0">
              <a:solidFill>
                <a:srgbClr val="008080"/>
              </a:solidFill>
              <a:latin typeface="Calibri" pitchFamily="34" charset="0"/>
            </a:endParaRPr>
          </a:p>
        </p:txBody>
      </p:sp>
    </p:spTree>
    <p:extLst>
      <p:ext uri="{BB962C8B-B14F-4D97-AF65-F5344CB8AC3E}">
        <p14:creationId xmlns:p14="http://schemas.microsoft.com/office/powerpoint/2010/main" val="3052329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ChangeArrowheads="1"/>
          </p:cNvSpPr>
          <p:nvPr>
            <p:ph type="title"/>
          </p:nvPr>
        </p:nvSpPr>
        <p:spPr>
          <a:xfrm>
            <a:off x="0" y="15875"/>
            <a:ext cx="9144000" cy="974725"/>
          </a:xfrm>
        </p:spPr>
        <p:txBody>
          <a:bodyPr>
            <a:normAutofit/>
          </a:bodyPr>
          <a:lstStyle/>
          <a:p>
            <a:r>
              <a:rPr lang="en-US" sz="2800" dirty="0" smtClean="0">
                <a:latin typeface="Calibri" pitchFamily="34" charset="0"/>
                <a:cs typeface="Calibri" pitchFamily="34" charset="0"/>
              </a:rPr>
              <a:t>MISK calculations generally reproduce the approach towards marginal stability seen in experiments</a:t>
            </a:r>
            <a:endParaRPr lang="en-US" sz="2800" dirty="0">
              <a:latin typeface="Calibri" pitchFamily="34" charset="0"/>
              <a:cs typeface="Calibri" pitchFamily="34" charset="0"/>
            </a:endParaRPr>
          </a:p>
        </p:txBody>
      </p:sp>
      <p:sp>
        <p:nvSpPr>
          <p:cNvPr id="9" name="Content Placeholder 2"/>
          <p:cNvSpPr txBox="1">
            <a:spLocks/>
          </p:cNvSpPr>
          <p:nvPr/>
        </p:nvSpPr>
        <p:spPr bwMode="auto">
          <a:xfrm>
            <a:off x="0" y="5029200"/>
            <a:ext cx="9144000" cy="129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2400">
                <a:solidFill>
                  <a:schemeClr val="tx1"/>
                </a:solidFill>
                <a:latin typeface="+mn-lt"/>
                <a:ea typeface="+mn-ea"/>
                <a:cs typeface="+mn-cs"/>
              </a:defRPr>
            </a:lvl1pPr>
            <a:lvl2pPr marL="742776" indent="-285684" algn="l" rtl="0" eaLnBrk="0" fontAlgn="base" hangingPunct="0">
              <a:spcBef>
                <a:spcPct val="20000"/>
              </a:spcBef>
              <a:spcAft>
                <a:spcPct val="0"/>
              </a:spcAft>
              <a:buChar char="–"/>
              <a:defRPr sz="2000">
                <a:solidFill>
                  <a:schemeClr val="accent2"/>
                </a:solidFill>
                <a:latin typeface="+mn-lt"/>
              </a:defRPr>
            </a:lvl2pPr>
            <a:lvl3pPr marL="1142733" indent="-228546" algn="l" rtl="0" eaLnBrk="0" fontAlgn="base" hangingPunct="0">
              <a:spcBef>
                <a:spcPct val="20000"/>
              </a:spcBef>
              <a:spcAft>
                <a:spcPct val="0"/>
              </a:spcAft>
              <a:buChar char="•"/>
              <a:defRPr>
                <a:solidFill>
                  <a:srgbClr val="FF0000"/>
                </a:solidFill>
                <a:latin typeface="+mn-lt"/>
              </a:defRPr>
            </a:lvl3pPr>
            <a:lvl4pPr marL="1599825" indent="-228546" algn="l" rtl="0" eaLnBrk="0" fontAlgn="base" hangingPunct="0">
              <a:spcBef>
                <a:spcPct val="20000"/>
              </a:spcBef>
              <a:spcAft>
                <a:spcPct val="0"/>
              </a:spcAft>
              <a:buChar char="–"/>
              <a:defRPr sz="1600">
                <a:solidFill>
                  <a:srgbClr val="009999"/>
                </a:solidFill>
                <a:latin typeface="+mn-lt"/>
              </a:defRPr>
            </a:lvl4pPr>
            <a:lvl5pPr marL="2056919" indent="-228546" algn="l" rtl="0" eaLnBrk="0" fontAlgn="base" hangingPunct="0">
              <a:spcBef>
                <a:spcPct val="20000"/>
              </a:spcBef>
              <a:spcAft>
                <a:spcPct val="0"/>
              </a:spcAft>
              <a:buChar char="»"/>
              <a:defRPr sz="1600">
                <a:solidFill>
                  <a:schemeClr val="tx1"/>
                </a:solidFill>
                <a:latin typeface="+mn-lt"/>
              </a:defRPr>
            </a:lvl5pPr>
            <a:lvl6pPr marL="2514012" indent="-228546" algn="l" rtl="0" eaLnBrk="0" fontAlgn="base" hangingPunct="0">
              <a:spcBef>
                <a:spcPct val="20000"/>
              </a:spcBef>
              <a:spcAft>
                <a:spcPct val="0"/>
              </a:spcAft>
              <a:buChar char="»"/>
              <a:defRPr sz="1600">
                <a:solidFill>
                  <a:schemeClr val="tx1"/>
                </a:solidFill>
                <a:latin typeface="+mn-lt"/>
              </a:defRPr>
            </a:lvl6pPr>
            <a:lvl7pPr marL="2971106" indent="-228546" algn="l" rtl="0" eaLnBrk="0" fontAlgn="base" hangingPunct="0">
              <a:spcBef>
                <a:spcPct val="20000"/>
              </a:spcBef>
              <a:spcAft>
                <a:spcPct val="0"/>
              </a:spcAft>
              <a:buChar char="»"/>
              <a:defRPr sz="1600">
                <a:solidFill>
                  <a:schemeClr val="tx1"/>
                </a:solidFill>
                <a:latin typeface="+mn-lt"/>
              </a:defRPr>
            </a:lvl7pPr>
            <a:lvl8pPr marL="3428198" indent="-228546" algn="l" rtl="0" eaLnBrk="0" fontAlgn="base" hangingPunct="0">
              <a:spcBef>
                <a:spcPct val="20000"/>
              </a:spcBef>
              <a:spcAft>
                <a:spcPct val="0"/>
              </a:spcAft>
              <a:buChar char="»"/>
              <a:defRPr sz="1600">
                <a:solidFill>
                  <a:schemeClr val="tx1"/>
                </a:solidFill>
                <a:latin typeface="+mn-lt"/>
              </a:defRPr>
            </a:lvl8pPr>
            <a:lvl9pPr marL="3885292" indent="-228546" algn="l" rtl="0" eaLnBrk="0" fontAlgn="base" hangingPunct="0">
              <a:spcBef>
                <a:spcPct val="20000"/>
              </a:spcBef>
              <a:spcAft>
                <a:spcPct val="0"/>
              </a:spcAft>
              <a:buChar char="»"/>
              <a:defRPr sz="1600">
                <a:solidFill>
                  <a:schemeClr val="tx1"/>
                </a:solidFill>
                <a:latin typeface="+mn-lt"/>
              </a:defRPr>
            </a:lvl9pPr>
          </a:lstStyle>
          <a:p>
            <a:r>
              <a:rPr lang="en-US" b="0" i="0" kern="0" dirty="0" smtClean="0">
                <a:solidFill>
                  <a:srgbClr val="000000"/>
                </a:solidFill>
                <a:latin typeface="Calibri" pitchFamily="34" charset="0"/>
                <a:cs typeface="Calibri" pitchFamily="34" charset="0"/>
              </a:rPr>
              <a:t>In each </a:t>
            </a:r>
            <a:r>
              <a:rPr lang="en-US" b="0" i="0" kern="0" dirty="0">
                <a:solidFill>
                  <a:srgbClr val="000000"/>
                </a:solidFill>
                <a:latin typeface="Calibri" pitchFamily="34" charset="0"/>
                <a:cs typeface="Calibri" pitchFamily="34" charset="0"/>
              </a:rPr>
              <a:t>case, the </a:t>
            </a:r>
            <a:r>
              <a:rPr lang="en-US" b="0" i="0" kern="0" dirty="0" smtClean="0">
                <a:solidFill>
                  <a:srgbClr val="000000"/>
                </a:solidFill>
                <a:latin typeface="Calibri" pitchFamily="34" charset="0"/>
                <a:cs typeface="Calibri" pitchFamily="34" charset="0"/>
              </a:rPr>
              <a:t>calculations </a:t>
            </a:r>
            <a:r>
              <a:rPr lang="en-US" b="0" i="0" kern="0" dirty="0">
                <a:solidFill>
                  <a:srgbClr val="000000"/>
                </a:solidFill>
                <a:latin typeface="Calibri" pitchFamily="34" charset="0"/>
                <a:cs typeface="Calibri" pitchFamily="34" charset="0"/>
              </a:rPr>
              <a:t>trend towards instability </a:t>
            </a:r>
            <a:r>
              <a:rPr lang="en-US" b="0" i="0" kern="0" dirty="0" smtClean="0">
                <a:solidFill>
                  <a:srgbClr val="000000"/>
                </a:solidFill>
                <a:latin typeface="Calibri" pitchFamily="34" charset="0"/>
                <a:cs typeface="Calibri" pitchFamily="34" charset="0"/>
              </a:rPr>
              <a:t>(</a:t>
            </a:r>
            <a:r>
              <a:rPr lang="el-GR" b="0" i="0" kern="0" dirty="0" smtClean="0">
                <a:solidFill>
                  <a:srgbClr val="000000"/>
                </a:solidFill>
                <a:latin typeface="Times New Roman"/>
                <a:cs typeface="Times New Roman"/>
              </a:rPr>
              <a:t>γτ</a:t>
            </a:r>
            <a:r>
              <a:rPr lang="en-US" b="0" i="0" kern="0" baseline="-25000" dirty="0" smtClean="0">
                <a:solidFill>
                  <a:srgbClr val="000000"/>
                </a:solidFill>
                <a:latin typeface="Calibri" pitchFamily="34" charset="0"/>
                <a:cs typeface="Calibri" pitchFamily="34" charset="0"/>
              </a:rPr>
              <a:t>w</a:t>
            </a:r>
            <a:r>
              <a:rPr lang="en-US" b="0" i="0" kern="0" dirty="0" smtClean="0">
                <a:solidFill>
                  <a:srgbClr val="000000"/>
                </a:solidFill>
                <a:latin typeface="Calibri" pitchFamily="34" charset="0"/>
                <a:cs typeface="Calibri" pitchFamily="34" charset="0"/>
              </a:rPr>
              <a:t> </a:t>
            </a:r>
            <a:r>
              <a:rPr lang="en-US" b="0" i="0" kern="0" dirty="0">
                <a:solidFill>
                  <a:srgbClr val="000000"/>
                </a:solidFill>
                <a:latin typeface="Calibri" pitchFamily="34" charset="0"/>
                <a:cs typeface="Calibri" pitchFamily="34" charset="0"/>
              </a:rPr>
              <a:t>= 0) as the </a:t>
            </a:r>
            <a:r>
              <a:rPr lang="en-US" b="0" i="0" kern="0" dirty="0" smtClean="0">
                <a:solidFill>
                  <a:srgbClr val="000000"/>
                </a:solidFill>
                <a:latin typeface="Calibri" pitchFamily="34" charset="0"/>
                <a:cs typeface="Calibri" pitchFamily="34" charset="0"/>
              </a:rPr>
              <a:t>time approaches </a:t>
            </a:r>
            <a:r>
              <a:rPr lang="en-US" b="0" i="0" kern="0" dirty="0">
                <a:solidFill>
                  <a:srgbClr val="000000"/>
                </a:solidFill>
                <a:latin typeface="Calibri" pitchFamily="34" charset="0"/>
                <a:cs typeface="Calibri" pitchFamily="34" charset="0"/>
              </a:rPr>
              <a:t>the time </a:t>
            </a:r>
            <a:r>
              <a:rPr lang="en-US" b="0" i="0" kern="0" dirty="0" smtClean="0">
                <a:solidFill>
                  <a:srgbClr val="000000"/>
                </a:solidFill>
                <a:latin typeface="Calibri" pitchFamily="34" charset="0"/>
                <a:cs typeface="Calibri" pitchFamily="34" charset="0"/>
              </a:rPr>
              <a:t>of experimental RWM instability growth</a:t>
            </a:r>
          </a:p>
          <a:p>
            <a:pPr lvl="1"/>
            <a:r>
              <a:rPr lang="en-US" b="0" i="0" kern="0" dirty="0" smtClean="0">
                <a:solidFill>
                  <a:srgbClr val="336699"/>
                </a:solidFill>
                <a:latin typeface="Calibri" pitchFamily="34" charset="0"/>
                <a:cs typeface="Calibri" pitchFamily="34" charset="0"/>
              </a:rPr>
              <a:t>Twelve equilibria from discharges with no RWM show no trend and are more stable in the calculations</a:t>
            </a:r>
            <a:endParaRPr lang="en-US" sz="1600" b="0" i="0" kern="0" dirty="0">
              <a:solidFill>
                <a:srgbClr val="336699"/>
              </a:solidFill>
              <a:latin typeface="Calibri" pitchFamily="34" charset="0"/>
              <a:cs typeface="Calibr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97280"/>
            <a:ext cx="4572000" cy="385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097280"/>
            <a:ext cx="4572000" cy="385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469583" y="3996965"/>
            <a:ext cx="1628972" cy="338554"/>
          </a:xfrm>
          <a:prstGeom prst="rect">
            <a:avLst/>
          </a:prstGeom>
          <a:noFill/>
        </p:spPr>
        <p:txBody>
          <a:bodyPr wrap="none" rtlCol="0">
            <a:spAutoFit/>
          </a:bodyPr>
          <a:lstStyle/>
          <a:p>
            <a:pPr>
              <a:buNone/>
            </a:pPr>
            <a:r>
              <a:rPr lang="en-US" sz="1600" b="0" i="0" dirty="0" smtClean="0">
                <a:latin typeface="Calibri" pitchFamily="34" charset="0"/>
              </a:rPr>
              <a:t>Thermal particles</a:t>
            </a:r>
          </a:p>
        </p:txBody>
      </p:sp>
      <p:sp>
        <p:nvSpPr>
          <p:cNvPr id="10" name="TextBox 9"/>
          <p:cNvSpPr txBox="1"/>
          <p:nvPr/>
        </p:nvSpPr>
        <p:spPr>
          <a:xfrm>
            <a:off x="6699584" y="3996964"/>
            <a:ext cx="2236180" cy="338554"/>
          </a:xfrm>
          <a:prstGeom prst="rect">
            <a:avLst/>
          </a:prstGeom>
          <a:noFill/>
        </p:spPr>
        <p:txBody>
          <a:bodyPr wrap="square" rtlCol="0">
            <a:spAutoFit/>
          </a:bodyPr>
          <a:lstStyle/>
          <a:p>
            <a:pPr>
              <a:buNone/>
            </a:pPr>
            <a:r>
              <a:rPr lang="en-US" sz="1600" b="0" i="0" dirty="0" smtClean="0">
                <a:latin typeface="Calibri" pitchFamily="34" charset="0"/>
              </a:rPr>
              <a:t>with energetic particles</a:t>
            </a:r>
          </a:p>
        </p:txBody>
      </p:sp>
      <p:sp>
        <p:nvSpPr>
          <p:cNvPr id="8" name="TextBox 7"/>
          <p:cNvSpPr txBox="1"/>
          <p:nvPr/>
        </p:nvSpPr>
        <p:spPr>
          <a:xfrm>
            <a:off x="746813" y="1674679"/>
            <a:ext cx="719684" cy="276999"/>
          </a:xfrm>
          <a:prstGeom prst="rect">
            <a:avLst/>
          </a:prstGeom>
          <a:noFill/>
        </p:spPr>
        <p:txBody>
          <a:bodyPr wrap="none" rtlCol="0">
            <a:spAutoFit/>
          </a:bodyPr>
          <a:lstStyle/>
          <a:p>
            <a:pPr>
              <a:buNone/>
            </a:pPr>
            <a:r>
              <a:rPr lang="en-US" b="0" i="0" dirty="0" smtClean="0">
                <a:latin typeface="Calibri" pitchFamily="34" charset="0"/>
              </a:rPr>
              <a:t>unstable</a:t>
            </a:r>
          </a:p>
        </p:txBody>
      </p:sp>
      <p:sp>
        <p:nvSpPr>
          <p:cNvPr id="11" name="TextBox 10"/>
          <p:cNvSpPr txBox="1"/>
          <p:nvPr/>
        </p:nvSpPr>
        <p:spPr>
          <a:xfrm>
            <a:off x="761327" y="1965699"/>
            <a:ext cx="559384" cy="276999"/>
          </a:xfrm>
          <a:prstGeom prst="rect">
            <a:avLst/>
          </a:prstGeom>
          <a:noFill/>
        </p:spPr>
        <p:txBody>
          <a:bodyPr wrap="none" rtlCol="0">
            <a:spAutoFit/>
          </a:bodyPr>
          <a:lstStyle/>
          <a:p>
            <a:pPr>
              <a:buNone/>
            </a:pPr>
            <a:r>
              <a:rPr lang="en-US" b="0" i="0" dirty="0" smtClean="0">
                <a:latin typeface="Calibri" pitchFamily="34" charset="0"/>
              </a:rPr>
              <a:t>stable</a:t>
            </a:r>
          </a:p>
        </p:txBody>
      </p:sp>
      <p:sp>
        <p:nvSpPr>
          <p:cNvPr id="14" name="TextBox 13"/>
          <p:cNvSpPr txBox="1"/>
          <p:nvPr/>
        </p:nvSpPr>
        <p:spPr>
          <a:xfrm>
            <a:off x="5355098" y="1687592"/>
            <a:ext cx="719684" cy="276999"/>
          </a:xfrm>
          <a:prstGeom prst="rect">
            <a:avLst/>
          </a:prstGeom>
          <a:noFill/>
        </p:spPr>
        <p:txBody>
          <a:bodyPr wrap="none" rtlCol="0">
            <a:spAutoFit/>
          </a:bodyPr>
          <a:lstStyle/>
          <a:p>
            <a:pPr>
              <a:buNone/>
            </a:pPr>
            <a:r>
              <a:rPr lang="en-US" b="0" i="0" dirty="0" smtClean="0">
                <a:latin typeface="Calibri" pitchFamily="34" charset="0"/>
              </a:rPr>
              <a:t>unstable</a:t>
            </a:r>
          </a:p>
        </p:txBody>
      </p:sp>
      <p:sp>
        <p:nvSpPr>
          <p:cNvPr id="15" name="TextBox 14"/>
          <p:cNvSpPr txBox="1"/>
          <p:nvPr/>
        </p:nvSpPr>
        <p:spPr>
          <a:xfrm>
            <a:off x="5369612" y="1978612"/>
            <a:ext cx="559384" cy="276999"/>
          </a:xfrm>
          <a:prstGeom prst="rect">
            <a:avLst/>
          </a:prstGeom>
          <a:noFill/>
        </p:spPr>
        <p:txBody>
          <a:bodyPr wrap="none" rtlCol="0">
            <a:spAutoFit/>
          </a:bodyPr>
          <a:lstStyle/>
          <a:p>
            <a:pPr>
              <a:buNone/>
            </a:pPr>
            <a:r>
              <a:rPr lang="en-US" b="0" i="0" dirty="0" smtClean="0">
                <a:latin typeface="Calibri" pitchFamily="34" charset="0"/>
              </a:rPr>
              <a:t>stable</a:t>
            </a:r>
          </a:p>
        </p:txBody>
      </p:sp>
      <p:sp>
        <p:nvSpPr>
          <p:cNvPr id="16" name="TextBox 15"/>
          <p:cNvSpPr txBox="1"/>
          <p:nvPr/>
        </p:nvSpPr>
        <p:spPr>
          <a:xfrm>
            <a:off x="6596743" y="1222588"/>
            <a:ext cx="724749" cy="400110"/>
          </a:xfrm>
          <a:prstGeom prst="rect">
            <a:avLst/>
          </a:prstGeom>
          <a:noFill/>
          <a:ln>
            <a:noFill/>
          </a:ln>
        </p:spPr>
        <p:txBody>
          <a:bodyPr wrap="none" rtlCol="0">
            <a:spAutoFit/>
          </a:bodyPr>
          <a:lstStyle/>
          <a:p>
            <a:pPr algn="ctr">
              <a:buNone/>
            </a:pPr>
            <a:r>
              <a:rPr lang="en-US" sz="2000" b="0" i="0" u="sng" dirty="0" smtClean="0">
                <a:solidFill>
                  <a:srgbClr val="336699"/>
                </a:solidFill>
                <a:latin typeface="Calibri" panose="020F0502020204030204" pitchFamily="34" charset="0"/>
                <a:cs typeface="Arial" panose="020B0604020202020204" pitchFamily="34" charset="0"/>
              </a:rPr>
              <a:t>NSTX</a:t>
            </a:r>
            <a:endParaRPr lang="en-US" sz="2000" b="0" i="0" u="sng" dirty="0">
              <a:solidFill>
                <a:srgbClr val="336699"/>
              </a:solidFill>
              <a:latin typeface="Calibri" panose="020F0502020204030204" pitchFamily="34" charset="0"/>
              <a:cs typeface="Arial" panose="020B0604020202020204" pitchFamily="34" charset="0"/>
            </a:endParaRPr>
          </a:p>
        </p:txBody>
      </p:sp>
      <p:sp>
        <p:nvSpPr>
          <p:cNvPr id="17" name="TextBox 16"/>
          <p:cNvSpPr txBox="1"/>
          <p:nvPr/>
        </p:nvSpPr>
        <p:spPr>
          <a:xfrm>
            <a:off x="1923625" y="1218719"/>
            <a:ext cx="724749" cy="400110"/>
          </a:xfrm>
          <a:prstGeom prst="rect">
            <a:avLst/>
          </a:prstGeom>
          <a:noFill/>
          <a:ln>
            <a:noFill/>
          </a:ln>
        </p:spPr>
        <p:txBody>
          <a:bodyPr wrap="none" rtlCol="0">
            <a:spAutoFit/>
          </a:bodyPr>
          <a:lstStyle/>
          <a:p>
            <a:pPr algn="ctr">
              <a:buNone/>
            </a:pPr>
            <a:r>
              <a:rPr lang="en-US" sz="2000" b="0" i="0" u="sng" dirty="0" smtClean="0">
                <a:solidFill>
                  <a:srgbClr val="336699"/>
                </a:solidFill>
                <a:latin typeface="Calibri" panose="020F0502020204030204" pitchFamily="34" charset="0"/>
                <a:cs typeface="Arial" panose="020B0604020202020204" pitchFamily="34" charset="0"/>
              </a:rPr>
              <a:t>NSTX</a:t>
            </a:r>
            <a:endParaRPr lang="en-US" sz="2000" b="0" i="0" u="sng" dirty="0">
              <a:solidFill>
                <a:srgbClr val="336699"/>
              </a:solidFill>
              <a:latin typeface="Calibri" panose="020F0502020204030204" pitchFamily="34" charset="0"/>
              <a:cs typeface="Arial" panose="020B0604020202020204" pitchFamily="34" charset="0"/>
            </a:endParaRPr>
          </a:p>
        </p:txBody>
      </p:sp>
      <p:sp>
        <p:nvSpPr>
          <p:cNvPr id="18" name="Text Box 32"/>
          <p:cNvSpPr txBox="1">
            <a:spLocks noChangeArrowheads="1"/>
          </p:cNvSpPr>
          <p:nvPr/>
        </p:nvSpPr>
        <p:spPr bwMode="auto">
          <a:xfrm>
            <a:off x="5322050" y="6291072"/>
            <a:ext cx="3743910" cy="307777"/>
          </a:xfrm>
          <a:prstGeom prst="rect">
            <a:avLst/>
          </a:prstGeom>
          <a:noFill/>
          <a:ln w="12700">
            <a:noFill/>
            <a:miter lim="800000"/>
            <a:headEnd/>
            <a:tailEnd/>
          </a:ln>
        </p:spPr>
        <p:txBody>
          <a:bodyPr wrap="none">
            <a:spAutoFit/>
          </a:bodyPr>
          <a:lstStyle/>
          <a:p>
            <a:pPr algn="ctr" eaLnBrk="0" hangingPunct="0">
              <a:buFontTx/>
              <a:buNone/>
            </a:pPr>
            <a:r>
              <a:rPr lang="en-US" sz="1400" b="0" i="0" dirty="0" smtClean="0">
                <a:solidFill>
                  <a:srgbClr val="008080"/>
                </a:solidFill>
                <a:latin typeface="Calibri" pitchFamily="34" charset="0"/>
              </a:rPr>
              <a:t>[J. </a:t>
            </a:r>
            <a:r>
              <a:rPr lang="en-US" sz="1400" b="0" i="0" dirty="0" err="1" smtClean="0">
                <a:solidFill>
                  <a:srgbClr val="008080"/>
                </a:solidFill>
                <a:latin typeface="Calibri" pitchFamily="34" charset="0"/>
              </a:rPr>
              <a:t>Berkery</a:t>
            </a:r>
            <a:r>
              <a:rPr lang="en-US" sz="1400" b="0" i="0" dirty="0" smtClean="0">
                <a:solidFill>
                  <a:srgbClr val="008080"/>
                </a:solidFill>
                <a:latin typeface="Calibri" pitchFamily="34" charset="0"/>
              </a:rPr>
              <a:t> </a:t>
            </a:r>
            <a:r>
              <a:rPr lang="en-US" sz="1400" b="0" dirty="0" smtClean="0">
                <a:solidFill>
                  <a:srgbClr val="008080"/>
                </a:solidFill>
                <a:latin typeface="Calibri" pitchFamily="34" charset="0"/>
              </a:rPr>
              <a:t>et </a:t>
            </a:r>
            <a:r>
              <a:rPr lang="en-US" sz="1400" b="0" dirty="0" smtClean="0">
                <a:solidFill>
                  <a:srgbClr val="008080"/>
                </a:solidFill>
                <a:latin typeface="Calibri" pitchFamily="34" charset="0"/>
              </a:rPr>
              <a:t>al.</a:t>
            </a:r>
            <a:r>
              <a:rPr lang="en-US" sz="1400" b="0" i="0" dirty="0" smtClean="0">
                <a:solidFill>
                  <a:srgbClr val="008080"/>
                </a:solidFill>
                <a:latin typeface="Calibri" pitchFamily="34" charset="0"/>
              </a:rPr>
              <a:t>, </a:t>
            </a:r>
            <a:r>
              <a:rPr lang="en-US" sz="1400" dirty="0" err="1" smtClean="0">
                <a:solidFill>
                  <a:srgbClr val="008080"/>
                </a:solidFill>
                <a:latin typeface="Calibri" pitchFamily="34" charset="0"/>
              </a:rPr>
              <a:t>Nucl</a:t>
            </a:r>
            <a:r>
              <a:rPr lang="en-US" sz="1400" dirty="0" smtClean="0">
                <a:solidFill>
                  <a:srgbClr val="008080"/>
                </a:solidFill>
                <a:latin typeface="Calibri" pitchFamily="34" charset="0"/>
              </a:rPr>
              <a:t>. Fusion 55</a:t>
            </a:r>
            <a:r>
              <a:rPr lang="en-US" sz="1400" b="0" i="0" dirty="0" smtClean="0">
                <a:solidFill>
                  <a:srgbClr val="008080"/>
                </a:solidFill>
                <a:latin typeface="Calibri" pitchFamily="34" charset="0"/>
              </a:rPr>
              <a:t>, 123007 </a:t>
            </a:r>
            <a:r>
              <a:rPr lang="en-US" sz="1400" b="0" i="0" dirty="0" smtClean="0">
                <a:solidFill>
                  <a:srgbClr val="008080"/>
                </a:solidFill>
                <a:latin typeface="Calibri" pitchFamily="34" charset="0"/>
              </a:rPr>
              <a:t>(</a:t>
            </a:r>
            <a:r>
              <a:rPr lang="en-US" sz="1400" b="0" i="0" dirty="0" smtClean="0">
                <a:solidFill>
                  <a:srgbClr val="008080"/>
                </a:solidFill>
                <a:latin typeface="Calibri" pitchFamily="34" charset="0"/>
              </a:rPr>
              <a:t>2015)]</a:t>
            </a:r>
            <a:endParaRPr lang="en-US" sz="1400" b="0" i="0" dirty="0">
              <a:solidFill>
                <a:srgbClr val="008080"/>
              </a:solidFill>
              <a:latin typeface="Calibri" pitchFamily="34" charset="0"/>
            </a:endParaRPr>
          </a:p>
        </p:txBody>
      </p:sp>
    </p:spTree>
    <p:extLst>
      <p:ext uri="{BB962C8B-B14F-4D97-AF65-F5344CB8AC3E}">
        <p14:creationId xmlns:p14="http://schemas.microsoft.com/office/powerpoint/2010/main" val="3223711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914400"/>
          </a:xfrm>
        </p:spPr>
        <p:txBody>
          <a:bodyPr/>
          <a:lstStyle/>
          <a:p>
            <a:r>
              <a:rPr lang="en-US" sz="2800" dirty="0" smtClean="0">
                <a:latin typeface="Calibri" panose="020F0502020204030204" pitchFamily="34" charset="0"/>
              </a:rPr>
              <a:t>NSTX-U has new capabilities that impact stability or can be utilized for disruption avoidance</a:t>
            </a:r>
            <a:endParaRPr lang="en-US" sz="2800" dirty="0">
              <a:latin typeface="Calibri" panose="020F0502020204030204" pitchFamily="34" charset="0"/>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97" y="982888"/>
            <a:ext cx="2567072"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433" y="3726088"/>
            <a:ext cx="1809946"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2650844" y="1339463"/>
            <a:ext cx="1795767" cy="1865126"/>
          </a:xfrm>
          <a:prstGeom prst="rect">
            <a:avLst/>
          </a:prstGeom>
          <a:noFill/>
        </p:spPr>
        <p:txBody>
          <a:bodyPr wrap="square" rtlCol="0">
            <a:spAutoFit/>
          </a:bodyPr>
          <a:lstStyle/>
          <a:p>
            <a:pPr>
              <a:buNone/>
            </a:pPr>
            <a:r>
              <a:rPr lang="en-US" sz="1800" b="0" i="0" u="sng" dirty="0" smtClean="0">
                <a:latin typeface="Calibri" panose="020F0502020204030204" pitchFamily="34" charset="0"/>
              </a:rPr>
              <a:t>New neutral beams:</a:t>
            </a:r>
          </a:p>
          <a:p>
            <a:pPr>
              <a:buNone/>
            </a:pPr>
            <a:r>
              <a:rPr lang="en-US" sz="1800" b="0" i="0" dirty="0" smtClean="0">
                <a:latin typeface="Calibri" panose="020F0502020204030204" pitchFamily="34" charset="0"/>
              </a:rPr>
              <a:t>- Higher power</a:t>
            </a:r>
          </a:p>
          <a:p>
            <a:pPr>
              <a:buNone/>
            </a:pPr>
            <a:r>
              <a:rPr lang="en-US" sz="1800" b="0" i="0" dirty="0" smtClean="0">
                <a:latin typeface="Calibri" panose="020F0502020204030204" pitchFamily="34" charset="0"/>
              </a:rPr>
              <a:t>- Broader current and pressure profiles</a:t>
            </a:r>
            <a:endParaRPr lang="en-US" sz="1800" b="0" i="0" dirty="0">
              <a:latin typeface="Calibri" panose="020F0502020204030204" pitchFamily="34" charset="0"/>
            </a:endParaRPr>
          </a:p>
        </p:txBody>
      </p:sp>
      <p:sp>
        <p:nvSpPr>
          <p:cNvPr id="22" name="TextBox 21"/>
          <p:cNvSpPr txBox="1"/>
          <p:nvPr/>
        </p:nvSpPr>
        <p:spPr>
          <a:xfrm>
            <a:off x="2272857" y="3918700"/>
            <a:ext cx="1774042" cy="2419124"/>
          </a:xfrm>
          <a:prstGeom prst="rect">
            <a:avLst/>
          </a:prstGeom>
          <a:noFill/>
        </p:spPr>
        <p:txBody>
          <a:bodyPr wrap="square" rtlCol="0">
            <a:spAutoFit/>
          </a:bodyPr>
          <a:lstStyle/>
          <a:p>
            <a:pPr>
              <a:buNone/>
            </a:pPr>
            <a:r>
              <a:rPr lang="en-US" sz="1800" b="0" i="0" u="sng" dirty="0" smtClean="0">
                <a:latin typeface="Calibri" panose="020F0502020204030204" pitchFamily="34" charset="0"/>
              </a:rPr>
              <a:t>New center stack:</a:t>
            </a:r>
          </a:p>
          <a:p>
            <a:pPr>
              <a:buNone/>
            </a:pPr>
            <a:r>
              <a:rPr lang="en-US" sz="1800" b="0" i="0" dirty="0" smtClean="0">
                <a:latin typeface="Calibri" panose="020F0502020204030204" pitchFamily="34" charset="0"/>
              </a:rPr>
              <a:t>- Higher current, field yields lower </a:t>
            </a:r>
            <a:r>
              <a:rPr lang="en-US" sz="1800" b="0" i="0" dirty="0" err="1" smtClean="0">
                <a:latin typeface="Calibri" panose="020F0502020204030204" pitchFamily="34" charset="0"/>
              </a:rPr>
              <a:t>collisionality</a:t>
            </a:r>
            <a:endParaRPr lang="en-US" sz="1800" b="0" i="0" dirty="0" smtClean="0">
              <a:latin typeface="Calibri" panose="020F0502020204030204" pitchFamily="34" charset="0"/>
            </a:endParaRPr>
          </a:p>
          <a:p>
            <a:pPr>
              <a:buNone/>
            </a:pPr>
            <a:r>
              <a:rPr lang="en-US" sz="1800" b="0" i="0" dirty="0" smtClean="0">
                <a:latin typeface="Calibri" panose="020F0502020204030204" pitchFamily="34" charset="0"/>
              </a:rPr>
              <a:t>- Test physics at larger aspect ratio</a:t>
            </a:r>
            <a:endParaRPr lang="en-US" sz="1800" b="0" i="0" dirty="0">
              <a:latin typeface="Calibri" panose="020F0502020204030204" pitchFamily="34" charset="0"/>
            </a:endParaRPr>
          </a:p>
        </p:txBody>
      </p:sp>
      <p:grpSp>
        <p:nvGrpSpPr>
          <p:cNvPr id="2" name="Group 1"/>
          <p:cNvGrpSpPr>
            <a:grpSpLocks noChangeAspect="1"/>
          </p:cNvGrpSpPr>
          <p:nvPr/>
        </p:nvGrpSpPr>
        <p:grpSpPr>
          <a:xfrm>
            <a:off x="4446611" y="1146418"/>
            <a:ext cx="4572000" cy="2251215"/>
            <a:chOff x="2992496" y="924554"/>
            <a:chExt cx="6151504" cy="302895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496" y="924554"/>
              <a:ext cx="3146019" cy="2871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839"/>
            <a:stretch/>
          </p:blipFill>
          <p:spPr bwMode="auto">
            <a:xfrm>
              <a:off x="6154795" y="924554"/>
              <a:ext cx="2989205"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6466" t="92006" r="34920"/>
            <a:stretch/>
          </p:blipFill>
          <p:spPr bwMode="auto">
            <a:xfrm>
              <a:off x="4498337" y="3688302"/>
              <a:ext cx="572646" cy="242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Rectangle 2"/>
          <p:cNvSpPr/>
          <p:nvPr/>
        </p:nvSpPr>
        <p:spPr bwMode="auto">
          <a:xfrm>
            <a:off x="4987636" y="1339463"/>
            <a:ext cx="241825" cy="194613"/>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26" name="Rectangle 25"/>
          <p:cNvSpPr/>
          <p:nvPr/>
        </p:nvSpPr>
        <p:spPr bwMode="auto">
          <a:xfrm>
            <a:off x="7228347" y="1353642"/>
            <a:ext cx="241825" cy="194613"/>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27" name="Text Box 32"/>
          <p:cNvSpPr txBox="1">
            <a:spLocks noChangeArrowheads="1"/>
          </p:cNvSpPr>
          <p:nvPr/>
        </p:nvSpPr>
        <p:spPr bwMode="auto">
          <a:xfrm>
            <a:off x="4573376" y="3299049"/>
            <a:ext cx="4538310" cy="307777"/>
          </a:xfrm>
          <a:prstGeom prst="rect">
            <a:avLst/>
          </a:prstGeom>
          <a:noFill/>
          <a:ln w="12700">
            <a:noFill/>
            <a:miter lim="800000"/>
            <a:headEnd/>
            <a:tailEnd/>
          </a:ln>
        </p:spPr>
        <p:txBody>
          <a:bodyPr wrap="square">
            <a:spAutoFit/>
          </a:bodyPr>
          <a:lstStyle/>
          <a:p>
            <a:pPr algn="ctr" eaLnBrk="0" hangingPunct="0">
              <a:spcBef>
                <a:spcPct val="0"/>
              </a:spcBef>
              <a:buFontTx/>
              <a:buNone/>
            </a:pPr>
            <a:r>
              <a:rPr lang="en-US" sz="1400" b="0" i="0" dirty="0" smtClean="0">
                <a:solidFill>
                  <a:srgbClr val="008080"/>
                </a:solidFill>
                <a:latin typeface="Calibri" pitchFamily="34" charset="0"/>
                <a:cs typeface="Arial" pitchFamily="34" charset="0"/>
              </a:rPr>
              <a:t>[S.P. Gerhardt</a:t>
            </a:r>
            <a:r>
              <a:rPr lang="en-US" sz="1400" dirty="0" smtClean="0">
                <a:solidFill>
                  <a:srgbClr val="008080"/>
                </a:solidFill>
                <a:latin typeface="Calibri" pitchFamily="34" charset="0"/>
                <a:cs typeface="Arial" pitchFamily="34" charset="0"/>
              </a:rPr>
              <a:t> </a:t>
            </a:r>
            <a:r>
              <a:rPr lang="en-US" sz="1400" b="0" i="1" dirty="0" smtClean="0">
                <a:solidFill>
                  <a:srgbClr val="008080"/>
                </a:solidFill>
                <a:latin typeface="Calibri" pitchFamily="34" charset="0"/>
                <a:cs typeface="Arial" pitchFamily="34" charset="0"/>
              </a:rPr>
              <a:t>et al</a:t>
            </a:r>
            <a:r>
              <a:rPr lang="en-US" sz="1400" b="0" dirty="0" smtClean="0">
                <a:solidFill>
                  <a:srgbClr val="008080"/>
                </a:solidFill>
                <a:latin typeface="Calibri" pitchFamily="34" charset="0"/>
                <a:cs typeface="Arial" pitchFamily="34" charset="0"/>
              </a:rPr>
              <a:t>., </a:t>
            </a:r>
            <a:r>
              <a:rPr lang="en-US" sz="1400" b="0" i="0" dirty="0" err="1" smtClean="0">
                <a:solidFill>
                  <a:srgbClr val="008080"/>
                </a:solidFill>
                <a:latin typeface="Calibri" pitchFamily="34" charset="0"/>
                <a:cs typeface="Arial" pitchFamily="34" charset="0"/>
              </a:rPr>
              <a:t>Nucl</a:t>
            </a:r>
            <a:r>
              <a:rPr lang="en-US" sz="1400" b="0" i="0" dirty="0" smtClean="0">
                <a:solidFill>
                  <a:srgbClr val="008080"/>
                </a:solidFill>
                <a:latin typeface="Calibri" pitchFamily="34" charset="0"/>
                <a:cs typeface="Arial" pitchFamily="34" charset="0"/>
              </a:rPr>
              <a:t>. Fusion </a:t>
            </a:r>
            <a:r>
              <a:rPr lang="en-US" sz="1400" b="1" i="0" dirty="0" smtClean="0">
                <a:solidFill>
                  <a:srgbClr val="008080"/>
                </a:solidFill>
                <a:latin typeface="Calibri" pitchFamily="34" charset="0"/>
                <a:cs typeface="Arial" pitchFamily="34" charset="0"/>
              </a:rPr>
              <a:t>52</a:t>
            </a:r>
            <a:r>
              <a:rPr lang="en-US" sz="1400" b="0" i="0" dirty="0" smtClean="0">
                <a:solidFill>
                  <a:srgbClr val="008080"/>
                </a:solidFill>
                <a:latin typeface="Calibri" pitchFamily="34" charset="0"/>
                <a:cs typeface="Arial" pitchFamily="34" charset="0"/>
              </a:rPr>
              <a:t>, 083020 (2012)]</a:t>
            </a:r>
            <a:endParaRPr lang="en-US" sz="1400" b="0" i="0" dirty="0">
              <a:solidFill>
                <a:srgbClr val="008080"/>
              </a:solidFill>
              <a:latin typeface="Calibri" pitchFamily="34" charset="0"/>
              <a:cs typeface="Arial" pitchFamily="34" charset="0"/>
            </a:endParaRPr>
          </a:p>
        </p:txBody>
      </p:sp>
      <p:sp>
        <p:nvSpPr>
          <p:cNvPr id="24" name="Rectangle 23"/>
          <p:cNvSpPr/>
          <p:nvPr/>
        </p:nvSpPr>
        <p:spPr bwMode="auto">
          <a:xfrm>
            <a:off x="7511683" y="1246909"/>
            <a:ext cx="853943" cy="695246"/>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3936" y="982888"/>
            <a:ext cx="2286000" cy="8001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0" name="Rectangle 29"/>
          <p:cNvSpPr/>
          <p:nvPr/>
        </p:nvSpPr>
        <p:spPr bwMode="auto">
          <a:xfrm>
            <a:off x="7841527" y="1005152"/>
            <a:ext cx="97128" cy="194613"/>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31" name="Rectangle 30"/>
          <p:cNvSpPr/>
          <p:nvPr/>
        </p:nvSpPr>
        <p:spPr bwMode="auto">
          <a:xfrm>
            <a:off x="7867138" y="1202306"/>
            <a:ext cx="71516" cy="345949"/>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32" name="Rectangle 31"/>
          <p:cNvSpPr/>
          <p:nvPr/>
        </p:nvSpPr>
        <p:spPr bwMode="auto">
          <a:xfrm>
            <a:off x="7910797" y="1450948"/>
            <a:ext cx="27432" cy="311783"/>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34" name="Rectangle 33"/>
          <p:cNvSpPr/>
          <p:nvPr/>
        </p:nvSpPr>
        <p:spPr bwMode="auto">
          <a:xfrm>
            <a:off x="4185367" y="3706536"/>
            <a:ext cx="4892475" cy="2626255"/>
          </a:xfrm>
          <a:prstGeom prst="rect">
            <a:avLst/>
          </a:prstGeom>
          <a:noFill/>
          <a:ln w="15875" cap="flat" cmpd="sng" algn="ctr">
            <a:solidFill>
              <a:srgbClr val="0000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None/>
              <a:tabLst/>
            </a:pPr>
            <a:endParaRPr kumimoji="0" lang="en-US" sz="1200" b="0" i="0" u="none" strike="noStrike" cap="none" normalizeH="0" baseline="0" smtClean="0">
              <a:ln>
                <a:noFill/>
              </a:ln>
              <a:solidFill>
                <a:srgbClr val="1822CD"/>
              </a:solidFill>
              <a:effectLst/>
              <a:latin typeface="Helvetica" pitchFamily="34" charset="0"/>
            </a:endParaRPr>
          </a:p>
        </p:txBody>
      </p:sp>
      <p:sp>
        <p:nvSpPr>
          <p:cNvPr id="35" name="Rectangle 34"/>
          <p:cNvSpPr/>
          <p:nvPr/>
        </p:nvSpPr>
        <p:spPr>
          <a:xfrm>
            <a:off x="3835386" y="3726088"/>
            <a:ext cx="5601322" cy="338554"/>
          </a:xfrm>
          <a:prstGeom prst="rect">
            <a:avLst/>
          </a:prstGeom>
        </p:spPr>
        <p:txBody>
          <a:bodyPr wrap="square">
            <a:spAutoFit/>
          </a:bodyPr>
          <a:lstStyle/>
          <a:p>
            <a:pPr algn="ctr">
              <a:buNone/>
            </a:pPr>
            <a:r>
              <a:rPr lang="en-US" sz="1600" b="0" i="0" u="sng" dirty="0" smtClean="0">
                <a:solidFill>
                  <a:srgbClr val="6600FF"/>
                </a:solidFill>
              </a:rPr>
              <a:t>NSTX-U state-space </a:t>
            </a:r>
            <a:r>
              <a:rPr lang="en-US" sz="1600" b="0" i="0" u="sng" dirty="0" err="1" smtClean="0">
                <a:solidFill>
                  <a:srgbClr val="6600FF"/>
                </a:solidFill>
                <a:latin typeface="Symbol" panose="05050102010706020507" pitchFamily="18" charset="2"/>
              </a:rPr>
              <a:t>w</a:t>
            </a:r>
            <a:r>
              <a:rPr lang="en-US" sz="1600" b="0" i="0" u="sng" baseline="-25000" dirty="0" err="1" smtClean="0">
                <a:solidFill>
                  <a:srgbClr val="6600FF"/>
                </a:solidFill>
                <a:latin typeface="Symbol" panose="05050102010706020507" pitchFamily="18" charset="2"/>
              </a:rPr>
              <a:t>f</a:t>
            </a:r>
            <a:r>
              <a:rPr lang="en-US" sz="1600" b="0" i="0" u="sng" dirty="0" smtClean="0">
                <a:solidFill>
                  <a:srgbClr val="6600FF"/>
                </a:solidFill>
              </a:rPr>
              <a:t> controller w/NTV as </a:t>
            </a:r>
            <a:r>
              <a:rPr lang="en-US" sz="1600" b="0" i="0" u="sng" dirty="0">
                <a:solidFill>
                  <a:srgbClr val="6600FF"/>
                </a:solidFill>
              </a:rPr>
              <a:t>actuator</a:t>
            </a:r>
          </a:p>
        </p:txBody>
      </p:sp>
      <p:grpSp>
        <p:nvGrpSpPr>
          <p:cNvPr id="36" name="Group 35"/>
          <p:cNvGrpSpPr/>
          <p:nvPr/>
        </p:nvGrpSpPr>
        <p:grpSpPr>
          <a:xfrm>
            <a:off x="4627676" y="3875160"/>
            <a:ext cx="4146440" cy="2482571"/>
            <a:chOff x="4435793" y="1141785"/>
            <a:chExt cx="4146440" cy="2482571"/>
          </a:xfrm>
        </p:grpSpPr>
        <p:sp>
          <p:nvSpPr>
            <p:cNvPr id="37" name="TextBox 36"/>
            <p:cNvSpPr txBox="1"/>
            <p:nvPr/>
          </p:nvSpPr>
          <p:spPr>
            <a:xfrm rot="16200000">
              <a:off x="7256389" y="2159852"/>
              <a:ext cx="2343911" cy="307777"/>
            </a:xfrm>
            <a:prstGeom prst="rect">
              <a:avLst/>
            </a:prstGeom>
            <a:noFill/>
          </p:spPr>
          <p:txBody>
            <a:bodyPr wrap="none" rtlCol="0">
              <a:spAutoFit/>
            </a:bodyPr>
            <a:lstStyle/>
            <a:p>
              <a:pPr>
                <a:buNone/>
              </a:pPr>
              <a:r>
                <a:rPr lang="en-US" sz="1400" b="0" i="0" dirty="0" smtClean="0">
                  <a:solidFill>
                    <a:srgbClr val="0000FF"/>
                  </a:solidFill>
                </a:rPr>
                <a:t>NTV torque density (N/m</a:t>
              </a:r>
              <a:r>
                <a:rPr lang="en-US" sz="1400" b="0" i="0" baseline="30000" dirty="0" smtClean="0">
                  <a:solidFill>
                    <a:srgbClr val="0000FF"/>
                  </a:solidFill>
                </a:rPr>
                <a:t>2</a:t>
              </a:r>
              <a:r>
                <a:rPr lang="en-US" sz="1400" b="0" i="0" dirty="0" smtClean="0">
                  <a:solidFill>
                    <a:srgbClr val="0000FF"/>
                  </a:solidFill>
                </a:rPr>
                <a:t>)</a:t>
              </a:r>
              <a:endParaRPr lang="en-US" sz="1400" b="0" i="0" dirty="0">
                <a:solidFill>
                  <a:srgbClr val="0000FF"/>
                </a:solidFill>
              </a:endParaRPr>
            </a:p>
          </p:txBody>
        </p:sp>
        <p:grpSp>
          <p:nvGrpSpPr>
            <p:cNvPr id="38" name="Group 37"/>
            <p:cNvGrpSpPr/>
            <p:nvPr/>
          </p:nvGrpSpPr>
          <p:grpSpPr>
            <a:xfrm>
              <a:off x="4435793" y="1185324"/>
              <a:ext cx="3790552" cy="2439032"/>
              <a:chOff x="4435793" y="1185324"/>
              <a:chExt cx="3790552" cy="2439032"/>
            </a:xfrm>
          </p:grpSpPr>
          <p:pic>
            <p:nvPicPr>
              <p:cNvPr id="39" name="Picture 310"/>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970"/>
              <a:stretch/>
            </p:blipFill>
            <p:spPr bwMode="auto">
              <a:xfrm>
                <a:off x="4964372" y="1262118"/>
                <a:ext cx="3261973" cy="209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rot="16200000">
                <a:off x="3561195" y="2265369"/>
                <a:ext cx="2056973" cy="307777"/>
              </a:xfrm>
              <a:prstGeom prst="rect">
                <a:avLst/>
              </a:prstGeom>
              <a:noFill/>
            </p:spPr>
            <p:txBody>
              <a:bodyPr wrap="none" rtlCol="0">
                <a:spAutoFit/>
              </a:bodyPr>
              <a:lstStyle/>
              <a:p>
                <a:pPr>
                  <a:buNone/>
                </a:pPr>
                <a:r>
                  <a:rPr lang="en-US" sz="1400" b="0" i="0" dirty="0" smtClean="0">
                    <a:solidFill>
                      <a:srgbClr val="FF0000"/>
                    </a:solidFill>
                  </a:rPr>
                  <a:t>Plasma rotation (rad/s)</a:t>
                </a:r>
                <a:endParaRPr lang="en-US" sz="1400" b="0" i="0" dirty="0">
                  <a:solidFill>
                    <a:srgbClr val="FF0000"/>
                  </a:solidFill>
                </a:endParaRPr>
              </a:p>
            </p:txBody>
          </p:sp>
          <p:sp>
            <p:nvSpPr>
              <p:cNvPr id="41" name="TextBox 40"/>
              <p:cNvSpPr txBox="1"/>
              <p:nvPr/>
            </p:nvSpPr>
            <p:spPr>
              <a:xfrm>
                <a:off x="5915915" y="3316579"/>
                <a:ext cx="1640193" cy="307777"/>
              </a:xfrm>
              <a:prstGeom prst="rect">
                <a:avLst/>
              </a:prstGeom>
              <a:noFill/>
            </p:spPr>
            <p:txBody>
              <a:bodyPr wrap="none" rtlCol="0">
                <a:spAutoFit/>
              </a:bodyPr>
              <a:lstStyle/>
              <a:p>
                <a:pPr>
                  <a:buNone/>
                </a:pPr>
                <a:r>
                  <a:rPr lang="en-US" sz="1400" b="0" i="0" dirty="0" smtClean="0">
                    <a:solidFill>
                      <a:schemeClr val="tx1"/>
                    </a:solidFill>
                  </a:rPr>
                  <a:t>Radial coordinate</a:t>
                </a:r>
                <a:endParaRPr lang="en-US" sz="1400" b="0" i="0" dirty="0">
                  <a:solidFill>
                    <a:schemeClr val="tx1"/>
                  </a:solidFill>
                </a:endParaRPr>
              </a:p>
            </p:txBody>
          </p:sp>
          <p:sp>
            <p:nvSpPr>
              <p:cNvPr id="42" name="Text Box 19"/>
              <p:cNvSpPr txBox="1">
                <a:spLocks noChangeArrowheads="1"/>
              </p:cNvSpPr>
              <p:nvPr/>
            </p:nvSpPr>
            <p:spPr bwMode="auto">
              <a:xfrm>
                <a:off x="7153379" y="1968150"/>
                <a:ext cx="8498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0"/>
                  </a:spcBef>
                  <a:buNone/>
                </a:pPr>
                <a:r>
                  <a:rPr lang="en-US" sz="1800" b="0" i="0" dirty="0" smtClean="0">
                    <a:solidFill>
                      <a:srgbClr val="9900FF"/>
                    </a:solidFill>
                  </a:rPr>
                  <a:t>NTV</a:t>
                </a:r>
              </a:p>
              <a:p>
                <a:pPr algn="ctr">
                  <a:spcBef>
                    <a:spcPts val="0"/>
                  </a:spcBef>
                  <a:buNone/>
                </a:pPr>
                <a:r>
                  <a:rPr lang="en-US" sz="1800" b="0" i="0" dirty="0" smtClean="0">
                    <a:solidFill>
                      <a:srgbClr val="9900FF"/>
                    </a:solidFill>
                  </a:rPr>
                  <a:t>region</a:t>
                </a:r>
              </a:p>
            </p:txBody>
          </p:sp>
          <p:cxnSp>
            <p:nvCxnSpPr>
              <p:cNvPr id="43" name="Straight Arrow Connector 42"/>
              <p:cNvCxnSpPr>
                <a:stCxn id="42" idx="2"/>
              </p:cNvCxnSpPr>
              <p:nvPr/>
            </p:nvCxnSpPr>
            <p:spPr bwMode="auto">
              <a:xfrm flipH="1">
                <a:off x="7233146" y="2614481"/>
                <a:ext cx="345178" cy="172181"/>
              </a:xfrm>
              <a:prstGeom prst="straightConnector1">
                <a:avLst/>
              </a:prstGeom>
              <a:noFill/>
              <a:ln w="15875" cap="flat" cmpd="sng" algn="ctr">
                <a:solidFill>
                  <a:srgbClr val="6600FF"/>
                </a:solidFill>
                <a:prstDash val="solid"/>
                <a:round/>
                <a:headEnd type="none" w="med" len="med"/>
                <a:tailEnd type="arrow"/>
              </a:ln>
              <a:effectLst/>
            </p:spPr>
          </p:cxnSp>
          <p:sp>
            <p:nvSpPr>
              <p:cNvPr id="44" name="TextBox 43"/>
              <p:cNvSpPr txBox="1"/>
              <p:nvPr/>
            </p:nvSpPr>
            <p:spPr>
              <a:xfrm>
                <a:off x="4738058" y="3095145"/>
                <a:ext cx="284052" cy="307777"/>
              </a:xfrm>
              <a:prstGeom prst="rect">
                <a:avLst/>
              </a:prstGeom>
              <a:noFill/>
            </p:spPr>
            <p:txBody>
              <a:bodyPr wrap="none" rtlCol="0">
                <a:spAutoFit/>
              </a:bodyPr>
              <a:lstStyle/>
              <a:p>
                <a:pPr>
                  <a:buNone/>
                </a:pPr>
                <a:r>
                  <a:rPr lang="en-US" sz="1400" i="0" dirty="0" smtClean="0">
                    <a:solidFill>
                      <a:srgbClr val="FF0000"/>
                    </a:solidFill>
                  </a:rPr>
                  <a:t>0</a:t>
                </a:r>
                <a:endParaRPr lang="en-US" sz="1400" i="0" dirty="0">
                  <a:solidFill>
                    <a:srgbClr val="FF0000"/>
                  </a:solidFill>
                </a:endParaRPr>
              </a:p>
            </p:txBody>
          </p:sp>
          <p:sp>
            <p:nvSpPr>
              <p:cNvPr id="45" name="TextBox 44"/>
              <p:cNvSpPr txBox="1"/>
              <p:nvPr/>
            </p:nvSpPr>
            <p:spPr>
              <a:xfrm>
                <a:off x="4738058" y="2458035"/>
                <a:ext cx="284052" cy="307777"/>
              </a:xfrm>
              <a:prstGeom prst="rect">
                <a:avLst/>
              </a:prstGeom>
              <a:noFill/>
            </p:spPr>
            <p:txBody>
              <a:bodyPr wrap="none" rtlCol="0">
                <a:spAutoFit/>
              </a:bodyPr>
              <a:lstStyle/>
              <a:p>
                <a:pPr>
                  <a:buNone/>
                </a:pPr>
                <a:r>
                  <a:rPr lang="en-US" sz="1400" i="0" dirty="0" smtClean="0">
                    <a:solidFill>
                      <a:srgbClr val="FF0000"/>
                    </a:solidFill>
                  </a:rPr>
                  <a:t>2</a:t>
                </a:r>
                <a:endParaRPr lang="en-US" sz="1400" i="0" dirty="0">
                  <a:solidFill>
                    <a:srgbClr val="FF0000"/>
                  </a:solidFill>
                </a:endParaRPr>
              </a:p>
            </p:txBody>
          </p:sp>
          <p:sp>
            <p:nvSpPr>
              <p:cNvPr id="46" name="TextBox 45"/>
              <p:cNvSpPr txBox="1"/>
              <p:nvPr/>
            </p:nvSpPr>
            <p:spPr>
              <a:xfrm>
                <a:off x="4738058" y="1812628"/>
                <a:ext cx="284052" cy="307777"/>
              </a:xfrm>
              <a:prstGeom prst="rect">
                <a:avLst/>
              </a:prstGeom>
              <a:noFill/>
            </p:spPr>
            <p:txBody>
              <a:bodyPr wrap="none" rtlCol="0">
                <a:spAutoFit/>
              </a:bodyPr>
              <a:lstStyle/>
              <a:p>
                <a:pPr>
                  <a:buNone/>
                </a:pPr>
                <a:r>
                  <a:rPr lang="en-US" sz="1400" i="0" dirty="0" smtClean="0">
                    <a:solidFill>
                      <a:srgbClr val="FF0000"/>
                    </a:solidFill>
                  </a:rPr>
                  <a:t>4</a:t>
                </a:r>
                <a:endParaRPr lang="en-US" sz="1400" i="0" dirty="0">
                  <a:solidFill>
                    <a:srgbClr val="FF0000"/>
                  </a:solidFill>
                </a:endParaRPr>
              </a:p>
            </p:txBody>
          </p:sp>
          <p:sp>
            <p:nvSpPr>
              <p:cNvPr id="47" name="TextBox 46"/>
              <p:cNvSpPr txBox="1"/>
              <p:nvPr/>
            </p:nvSpPr>
            <p:spPr>
              <a:xfrm>
                <a:off x="4738058" y="1185324"/>
                <a:ext cx="284052" cy="307777"/>
              </a:xfrm>
              <a:prstGeom prst="rect">
                <a:avLst/>
              </a:prstGeom>
              <a:noFill/>
            </p:spPr>
            <p:txBody>
              <a:bodyPr wrap="none" rtlCol="0">
                <a:spAutoFit/>
              </a:bodyPr>
              <a:lstStyle/>
              <a:p>
                <a:pPr>
                  <a:buNone/>
                </a:pPr>
                <a:r>
                  <a:rPr lang="en-US" sz="1400" i="0" dirty="0" smtClean="0">
                    <a:solidFill>
                      <a:srgbClr val="FF0000"/>
                    </a:solidFill>
                  </a:rPr>
                  <a:t>6</a:t>
                </a:r>
                <a:endParaRPr lang="en-US" sz="1400" i="0" dirty="0">
                  <a:solidFill>
                    <a:srgbClr val="FF0000"/>
                  </a:solidFill>
                </a:endParaRPr>
              </a:p>
            </p:txBody>
          </p:sp>
          <p:sp>
            <p:nvSpPr>
              <p:cNvPr id="48" name="TextBox 47"/>
              <p:cNvSpPr txBox="1"/>
              <p:nvPr/>
            </p:nvSpPr>
            <p:spPr>
              <a:xfrm>
                <a:off x="4435793" y="1195858"/>
                <a:ext cx="450764" cy="307777"/>
              </a:xfrm>
              <a:prstGeom prst="rect">
                <a:avLst/>
              </a:prstGeom>
              <a:noFill/>
            </p:spPr>
            <p:txBody>
              <a:bodyPr wrap="none" rtlCol="0">
                <a:spAutoFit/>
              </a:bodyPr>
              <a:lstStyle/>
              <a:p>
                <a:pPr>
                  <a:buNone/>
                </a:pPr>
                <a:r>
                  <a:rPr lang="en-US" sz="1400" i="0" dirty="0" smtClean="0">
                    <a:solidFill>
                      <a:srgbClr val="FF0000"/>
                    </a:solidFill>
                  </a:rPr>
                  <a:t>10</a:t>
                </a:r>
                <a:r>
                  <a:rPr lang="en-US" sz="1400" i="0" baseline="30000" dirty="0">
                    <a:solidFill>
                      <a:srgbClr val="FF0000"/>
                    </a:solidFill>
                  </a:rPr>
                  <a:t>4</a:t>
                </a:r>
              </a:p>
            </p:txBody>
          </p:sp>
          <p:sp>
            <p:nvSpPr>
              <p:cNvPr id="49" name="Text Box 19"/>
              <p:cNvSpPr txBox="1">
                <a:spLocks noChangeArrowheads="1"/>
              </p:cNvSpPr>
              <p:nvPr/>
            </p:nvSpPr>
            <p:spPr bwMode="auto">
              <a:xfrm>
                <a:off x="4976845" y="2754888"/>
                <a:ext cx="14148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buNone/>
                </a:pPr>
                <a:r>
                  <a:rPr lang="en-US" sz="1800" b="0" i="0" dirty="0">
                    <a:solidFill>
                      <a:srgbClr val="00B050"/>
                    </a:solidFill>
                  </a:rPr>
                  <a:t>d</a:t>
                </a:r>
                <a:r>
                  <a:rPr lang="en-US" sz="1800" b="0" i="0" dirty="0" smtClean="0">
                    <a:solidFill>
                      <a:srgbClr val="00B050"/>
                    </a:solidFill>
                  </a:rPr>
                  <a:t>esired </a:t>
                </a:r>
                <a:r>
                  <a:rPr lang="en-US" sz="1800" b="0" i="0" dirty="0" err="1" smtClean="0">
                    <a:solidFill>
                      <a:srgbClr val="00B050"/>
                    </a:solidFill>
                    <a:latin typeface="Symbol" panose="05050102010706020507" pitchFamily="18" charset="2"/>
                  </a:rPr>
                  <a:t>w</a:t>
                </a:r>
                <a:r>
                  <a:rPr lang="en-US" sz="1800" b="0" i="0" baseline="-25000" dirty="0" err="1" smtClean="0">
                    <a:solidFill>
                      <a:srgbClr val="00B050"/>
                    </a:solidFill>
                    <a:latin typeface="Symbol" panose="05050102010706020507" pitchFamily="18" charset="2"/>
                  </a:rPr>
                  <a:t>f</a:t>
                </a:r>
                <a:endParaRPr lang="en-US" sz="1800" b="0" i="0" baseline="-25000" dirty="0" smtClean="0">
                  <a:solidFill>
                    <a:srgbClr val="00B050"/>
                  </a:solidFill>
                  <a:latin typeface="Symbol" panose="05050102010706020507" pitchFamily="18" charset="2"/>
                </a:endParaRPr>
              </a:p>
            </p:txBody>
          </p:sp>
          <p:cxnSp>
            <p:nvCxnSpPr>
              <p:cNvPr id="50" name="Straight Arrow Connector 49"/>
              <p:cNvCxnSpPr/>
              <p:nvPr/>
            </p:nvCxnSpPr>
            <p:spPr bwMode="auto">
              <a:xfrm flipV="1">
                <a:off x="5523851" y="2485194"/>
                <a:ext cx="108641" cy="320555"/>
              </a:xfrm>
              <a:prstGeom prst="straightConnector1">
                <a:avLst/>
              </a:prstGeom>
              <a:noFill/>
              <a:ln w="15875" cap="flat" cmpd="sng" algn="ctr">
                <a:solidFill>
                  <a:srgbClr val="00B050"/>
                </a:solidFill>
                <a:prstDash val="solid"/>
                <a:round/>
                <a:headEnd type="none" w="med" len="med"/>
                <a:tailEnd type="arrow"/>
              </a:ln>
              <a:effectLst/>
            </p:spPr>
          </p:cxnSp>
          <p:sp>
            <p:nvSpPr>
              <p:cNvPr id="51" name="TextBox 50"/>
              <p:cNvSpPr txBox="1"/>
              <p:nvPr/>
            </p:nvSpPr>
            <p:spPr>
              <a:xfrm>
                <a:off x="5454668" y="1325484"/>
                <a:ext cx="355648" cy="338550"/>
              </a:xfrm>
              <a:prstGeom prst="rect">
                <a:avLst/>
              </a:prstGeom>
              <a:noFill/>
            </p:spPr>
            <p:txBody>
              <a:bodyPr wrap="square" lIns="91435" tIns="45718" rIns="91435" bIns="45718" rtlCol="0">
                <a:spAutoFit/>
              </a:bodyPr>
              <a:lstStyle/>
              <a:p>
                <a:pPr>
                  <a:buNone/>
                </a:pPr>
                <a:r>
                  <a:rPr lang="en-US" sz="1600" b="0" i="0" dirty="0" smtClean="0">
                    <a:solidFill>
                      <a:srgbClr val="FF0000"/>
                    </a:solidFill>
                  </a:rPr>
                  <a:t>t</a:t>
                </a:r>
                <a:r>
                  <a:rPr lang="en-US" sz="1600" b="0" i="0" baseline="-25000" dirty="0" smtClean="0">
                    <a:solidFill>
                      <a:srgbClr val="FF0000"/>
                    </a:solidFill>
                  </a:rPr>
                  <a:t>1</a:t>
                </a:r>
                <a:endParaRPr lang="en-US" sz="1600" b="0" i="0" baseline="-25000" dirty="0">
                  <a:solidFill>
                    <a:srgbClr val="FF0000"/>
                  </a:solidFill>
                </a:endParaRPr>
              </a:p>
            </p:txBody>
          </p:sp>
          <p:sp>
            <p:nvSpPr>
              <p:cNvPr id="52" name="TextBox 51"/>
              <p:cNvSpPr txBox="1"/>
              <p:nvPr/>
            </p:nvSpPr>
            <p:spPr>
              <a:xfrm>
                <a:off x="5293470" y="1617425"/>
                <a:ext cx="355648" cy="338550"/>
              </a:xfrm>
              <a:prstGeom prst="rect">
                <a:avLst/>
              </a:prstGeom>
              <a:noFill/>
            </p:spPr>
            <p:txBody>
              <a:bodyPr wrap="square" lIns="91435" tIns="45718" rIns="91435" bIns="45718" rtlCol="0">
                <a:spAutoFit/>
              </a:bodyPr>
              <a:lstStyle/>
              <a:p>
                <a:pPr>
                  <a:buNone/>
                </a:pPr>
                <a:r>
                  <a:rPr lang="en-US" sz="1600" b="0" i="0" dirty="0" smtClean="0">
                    <a:solidFill>
                      <a:srgbClr val="FF0000"/>
                    </a:solidFill>
                  </a:rPr>
                  <a:t>t</a:t>
                </a:r>
                <a:r>
                  <a:rPr lang="en-US" sz="1600" b="0" i="0" baseline="-25000" dirty="0">
                    <a:solidFill>
                      <a:srgbClr val="FF0000"/>
                    </a:solidFill>
                  </a:rPr>
                  <a:t>2</a:t>
                </a:r>
              </a:p>
            </p:txBody>
          </p:sp>
          <p:sp>
            <p:nvSpPr>
              <p:cNvPr id="53" name="TextBox 52"/>
              <p:cNvSpPr txBox="1"/>
              <p:nvPr/>
            </p:nvSpPr>
            <p:spPr>
              <a:xfrm>
                <a:off x="5183333" y="2023309"/>
                <a:ext cx="355648" cy="338550"/>
              </a:xfrm>
              <a:prstGeom prst="rect">
                <a:avLst/>
              </a:prstGeom>
              <a:noFill/>
            </p:spPr>
            <p:txBody>
              <a:bodyPr wrap="square" lIns="91435" tIns="45718" rIns="91435" bIns="45718" rtlCol="0">
                <a:spAutoFit/>
              </a:bodyPr>
              <a:lstStyle/>
              <a:p>
                <a:pPr>
                  <a:buNone/>
                </a:pPr>
                <a:r>
                  <a:rPr lang="en-US" sz="1600" b="0" i="0" dirty="0" smtClean="0">
                    <a:solidFill>
                      <a:srgbClr val="FF0000"/>
                    </a:solidFill>
                  </a:rPr>
                  <a:t>t</a:t>
                </a:r>
                <a:r>
                  <a:rPr lang="en-US" sz="1600" b="0" i="0" baseline="-25000" dirty="0">
                    <a:solidFill>
                      <a:srgbClr val="FF0000"/>
                    </a:solidFill>
                  </a:rPr>
                  <a:t>3</a:t>
                </a:r>
              </a:p>
            </p:txBody>
          </p:sp>
        </p:grpSp>
      </p:grpSp>
      <p:sp>
        <p:nvSpPr>
          <p:cNvPr id="54" name="Text Box 32"/>
          <p:cNvSpPr txBox="1">
            <a:spLocks noChangeArrowheads="1"/>
          </p:cNvSpPr>
          <p:nvPr/>
        </p:nvSpPr>
        <p:spPr bwMode="auto">
          <a:xfrm>
            <a:off x="4480301" y="6315399"/>
            <a:ext cx="4538310" cy="307777"/>
          </a:xfrm>
          <a:prstGeom prst="rect">
            <a:avLst/>
          </a:prstGeom>
          <a:noFill/>
          <a:ln w="12700">
            <a:noFill/>
            <a:miter lim="800000"/>
            <a:headEnd/>
            <a:tailEnd/>
          </a:ln>
        </p:spPr>
        <p:txBody>
          <a:bodyPr wrap="square">
            <a:spAutoFit/>
          </a:bodyPr>
          <a:lstStyle/>
          <a:p>
            <a:pPr algn="ctr" eaLnBrk="0" hangingPunct="0">
              <a:spcBef>
                <a:spcPct val="0"/>
              </a:spcBef>
              <a:buFontTx/>
              <a:buNone/>
            </a:pPr>
            <a:r>
              <a:rPr lang="en-US" sz="1400" b="0" i="0" dirty="0" smtClean="0">
                <a:solidFill>
                  <a:srgbClr val="008080"/>
                </a:solidFill>
                <a:latin typeface="Calibri" pitchFamily="34" charset="0"/>
                <a:cs typeface="Arial" pitchFamily="34" charset="0"/>
              </a:rPr>
              <a:t>[S.A. Sabbagh </a:t>
            </a:r>
            <a:r>
              <a:rPr lang="en-US" sz="1400" b="0" i="1" dirty="0" smtClean="0">
                <a:solidFill>
                  <a:srgbClr val="008080"/>
                </a:solidFill>
                <a:latin typeface="Calibri" pitchFamily="34" charset="0"/>
                <a:cs typeface="Arial" pitchFamily="34" charset="0"/>
              </a:rPr>
              <a:t>et al</a:t>
            </a:r>
            <a:r>
              <a:rPr lang="en-US" sz="1400" b="0" dirty="0" smtClean="0">
                <a:solidFill>
                  <a:srgbClr val="008080"/>
                </a:solidFill>
                <a:latin typeface="Calibri" pitchFamily="34" charset="0"/>
                <a:cs typeface="Arial" pitchFamily="34" charset="0"/>
              </a:rPr>
              <a:t>., </a:t>
            </a:r>
            <a:r>
              <a:rPr lang="en-US" sz="1400" b="0" i="0" dirty="0">
                <a:solidFill>
                  <a:srgbClr val="008080"/>
                </a:solidFill>
                <a:latin typeface="Calibri" pitchFamily="34" charset="0"/>
                <a:cs typeface="Arial" pitchFamily="34" charset="0"/>
              </a:rPr>
              <a:t>IAEA FEC </a:t>
            </a:r>
            <a:r>
              <a:rPr lang="en-US" sz="1400" b="0" i="0" dirty="0" smtClean="0">
                <a:solidFill>
                  <a:srgbClr val="008080"/>
                </a:solidFill>
                <a:latin typeface="Calibri" pitchFamily="34" charset="0"/>
                <a:cs typeface="Arial" pitchFamily="34" charset="0"/>
              </a:rPr>
              <a:t>paper </a:t>
            </a:r>
            <a:r>
              <a:rPr lang="en-US" sz="1400" b="0" i="0" dirty="0">
                <a:solidFill>
                  <a:srgbClr val="008080"/>
                </a:solidFill>
                <a:latin typeface="Calibri" pitchFamily="34" charset="0"/>
                <a:cs typeface="Arial" pitchFamily="34" charset="0"/>
              </a:rPr>
              <a:t>EX/1-4 </a:t>
            </a:r>
            <a:r>
              <a:rPr lang="en-US" sz="1400" b="0" i="0" dirty="0" smtClean="0">
                <a:solidFill>
                  <a:srgbClr val="008080"/>
                </a:solidFill>
                <a:latin typeface="Calibri" pitchFamily="34" charset="0"/>
                <a:cs typeface="Arial" pitchFamily="34" charset="0"/>
              </a:rPr>
              <a:t>(2014)]</a:t>
            </a:r>
            <a:endParaRPr lang="en-US" sz="1400" b="0" i="0" dirty="0">
              <a:solidFill>
                <a:srgbClr val="008080"/>
              </a:solidFill>
              <a:latin typeface="Calibri" pitchFamily="34" charset="0"/>
              <a:cs typeface="Arial" pitchFamily="34" charset="0"/>
            </a:endParaRPr>
          </a:p>
        </p:txBody>
      </p:sp>
      <p:sp>
        <p:nvSpPr>
          <p:cNvPr id="5" name="Rectangle 4"/>
          <p:cNvSpPr/>
          <p:nvPr/>
        </p:nvSpPr>
        <p:spPr bwMode="auto">
          <a:xfrm>
            <a:off x="470784" y="6089043"/>
            <a:ext cx="371192" cy="380244"/>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Tree>
    <p:extLst>
      <p:ext uri="{BB962C8B-B14F-4D97-AF65-F5344CB8AC3E}">
        <p14:creationId xmlns:p14="http://schemas.microsoft.com/office/powerpoint/2010/main" val="213280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rotWithShape="1">
          <a:blip r:embed="rId3">
            <a:extLst>
              <a:ext uri="{28A0092B-C50C-407E-A947-70E740481C1C}">
                <a14:useLocalDpi xmlns:a14="http://schemas.microsoft.com/office/drawing/2010/main" val="0"/>
              </a:ext>
            </a:extLst>
          </a:blip>
          <a:srcRect t="68817"/>
          <a:stretch/>
        </p:blipFill>
        <p:spPr>
          <a:xfrm>
            <a:off x="5105273" y="1005840"/>
            <a:ext cx="3988415" cy="1737360"/>
          </a:xfrm>
          <a:prstGeom prst="rect">
            <a:avLst/>
          </a:prstGeom>
        </p:spPr>
      </p:pic>
      <p:sp>
        <p:nvSpPr>
          <p:cNvPr id="49" name="Title 1"/>
          <p:cNvSpPr>
            <a:spLocks noGrp="1"/>
          </p:cNvSpPr>
          <p:nvPr>
            <p:ph type="title"/>
          </p:nvPr>
        </p:nvSpPr>
        <p:spPr/>
        <p:txBody>
          <a:bodyPr/>
          <a:lstStyle/>
          <a:p>
            <a:r>
              <a:rPr lang="en-US" sz="2800" dirty="0" smtClean="0">
                <a:latin typeface="Calibri" panose="020F0502020204030204" pitchFamily="34" charset="0"/>
              </a:rPr>
              <a:t>Real-time MHD spectroscopy, active control, or kinetic physics can be used for disruption avoidance in NSTX-U</a:t>
            </a:r>
            <a:endParaRPr lang="en-US" sz="2800" dirty="0">
              <a:latin typeface="Calibri" panose="020F0502020204030204" pitchFamily="34" charset="0"/>
            </a:endParaRPr>
          </a:p>
        </p:txBody>
      </p:sp>
      <p:pic>
        <p:nvPicPr>
          <p:cNvPr id="52" name="Picture 51"/>
          <p:cNvPicPr>
            <a:picLocks noChangeAspect="1"/>
          </p:cNvPicPr>
          <p:nvPr/>
        </p:nvPicPr>
        <p:blipFill rotWithShape="1">
          <a:blip r:embed="rId3">
            <a:extLst>
              <a:ext uri="{28A0092B-C50C-407E-A947-70E740481C1C}">
                <a14:useLocalDpi xmlns:a14="http://schemas.microsoft.com/office/drawing/2010/main" val="0"/>
              </a:ext>
            </a:extLst>
          </a:blip>
          <a:srcRect l="10515" t="91456"/>
          <a:stretch/>
        </p:blipFill>
        <p:spPr>
          <a:xfrm>
            <a:off x="5493843" y="6049840"/>
            <a:ext cx="3614057" cy="482019"/>
          </a:xfrm>
          <a:prstGeom prst="rect">
            <a:avLst/>
          </a:prstGeom>
        </p:spPr>
      </p:pic>
      <p:sp>
        <p:nvSpPr>
          <p:cNvPr id="55" name="Rectangle 54"/>
          <p:cNvSpPr/>
          <p:nvPr/>
        </p:nvSpPr>
        <p:spPr bwMode="auto">
          <a:xfrm>
            <a:off x="5689786" y="5316843"/>
            <a:ext cx="3300971" cy="281542"/>
          </a:xfrm>
          <a:prstGeom prst="rect">
            <a:avLst/>
          </a:prstGeom>
          <a:solidFill>
            <a:schemeClr val="bg2">
              <a:lumMod val="20000"/>
              <a:lumOff val="80000"/>
            </a:schemeClr>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endParaRPr lang="en-US" smtClean="0">
              <a:cs typeface="Arial" pitchFamily="34" charset="0"/>
            </a:endParaRPr>
          </a:p>
        </p:txBody>
      </p:sp>
      <p:cxnSp>
        <p:nvCxnSpPr>
          <p:cNvPr id="57" name="Straight Arrow Connector 56"/>
          <p:cNvCxnSpPr>
            <a:stCxn id="63" idx="3"/>
          </p:cNvCxnSpPr>
          <p:nvPr/>
        </p:nvCxnSpPr>
        <p:spPr bwMode="auto">
          <a:xfrm flipV="1">
            <a:off x="5609870" y="5853872"/>
            <a:ext cx="535454" cy="524099"/>
          </a:xfrm>
          <a:prstGeom prst="straightConnector1">
            <a:avLst/>
          </a:prstGeom>
          <a:noFill/>
          <a:ln w="15875" cap="flat" cmpd="sng" algn="ctr">
            <a:solidFill>
              <a:schemeClr val="tx1"/>
            </a:solidFill>
            <a:prstDash val="solid"/>
            <a:round/>
            <a:headEnd type="none" w="med" len="med"/>
            <a:tailEnd type="arrow"/>
          </a:ln>
          <a:effectLst/>
        </p:spPr>
      </p:cxnSp>
      <p:sp>
        <p:nvSpPr>
          <p:cNvPr id="58" name="TextBox 57"/>
          <p:cNvSpPr txBox="1"/>
          <p:nvPr/>
        </p:nvSpPr>
        <p:spPr>
          <a:xfrm>
            <a:off x="8510241" y="5353155"/>
            <a:ext cx="480516" cy="307777"/>
          </a:xfrm>
          <a:prstGeom prst="rect">
            <a:avLst/>
          </a:prstGeom>
          <a:noFill/>
        </p:spPr>
        <p:txBody>
          <a:bodyPr wrap="none" rtlCol="0">
            <a:spAutoFit/>
          </a:bodyPr>
          <a:lstStyle/>
          <a:p>
            <a:pPr algn="ctr">
              <a:spcBef>
                <a:spcPct val="0"/>
              </a:spcBef>
              <a:buFontTx/>
              <a:buNone/>
            </a:pPr>
            <a:r>
              <a:rPr lang="en-US" sz="1400" b="0" i="0" u="sng" dirty="0" smtClean="0">
                <a:solidFill>
                  <a:srgbClr val="000000"/>
                </a:solidFill>
                <a:latin typeface="Calibri" pitchFamily="34" charset="0"/>
                <a:cs typeface="Calibri" pitchFamily="34" charset="0"/>
              </a:rPr>
              <a:t>safe</a:t>
            </a:r>
            <a:endParaRPr lang="en-US" sz="1400" b="0" i="0" u="sng" dirty="0">
              <a:solidFill>
                <a:srgbClr val="000000"/>
              </a:solidFill>
              <a:latin typeface="Calibri" pitchFamily="34" charset="0"/>
              <a:cs typeface="Calibri" pitchFamily="34" charset="0"/>
            </a:endParaRPr>
          </a:p>
        </p:txBody>
      </p:sp>
      <p:sp>
        <p:nvSpPr>
          <p:cNvPr id="62" name="TextBox 61"/>
          <p:cNvSpPr txBox="1"/>
          <p:nvPr/>
        </p:nvSpPr>
        <p:spPr>
          <a:xfrm>
            <a:off x="4754741" y="4648534"/>
            <a:ext cx="788870" cy="307777"/>
          </a:xfrm>
          <a:prstGeom prst="rect">
            <a:avLst/>
          </a:prstGeom>
          <a:noFill/>
        </p:spPr>
        <p:txBody>
          <a:bodyPr wrap="none" rtlCol="0">
            <a:spAutoFit/>
          </a:bodyPr>
          <a:lstStyle/>
          <a:p>
            <a:pPr algn="ctr">
              <a:spcBef>
                <a:spcPct val="0"/>
              </a:spcBef>
              <a:buFontTx/>
              <a:buNone/>
            </a:pPr>
            <a:r>
              <a:rPr lang="en-US" sz="1400" b="0" i="0" u="sng" dirty="0" smtClean="0">
                <a:solidFill>
                  <a:srgbClr val="000000"/>
                </a:solidFill>
                <a:latin typeface="Calibri" pitchFamily="34" charset="0"/>
                <a:cs typeface="Calibri" pitchFamily="34" charset="0"/>
              </a:rPr>
              <a:t>too high</a:t>
            </a:r>
            <a:endParaRPr lang="en-US" sz="1400" b="0" i="0" u="sng" dirty="0">
              <a:solidFill>
                <a:srgbClr val="000000"/>
              </a:solidFill>
              <a:latin typeface="Calibri" pitchFamily="34" charset="0"/>
              <a:cs typeface="Calibri" pitchFamily="34" charset="0"/>
            </a:endParaRPr>
          </a:p>
        </p:txBody>
      </p:sp>
      <p:sp>
        <p:nvSpPr>
          <p:cNvPr id="63" name="TextBox 62"/>
          <p:cNvSpPr txBox="1"/>
          <p:nvPr/>
        </p:nvSpPr>
        <p:spPr>
          <a:xfrm>
            <a:off x="4873002" y="6224082"/>
            <a:ext cx="736868" cy="307777"/>
          </a:xfrm>
          <a:prstGeom prst="rect">
            <a:avLst/>
          </a:prstGeom>
          <a:noFill/>
        </p:spPr>
        <p:txBody>
          <a:bodyPr wrap="none" rtlCol="0">
            <a:spAutoFit/>
          </a:bodyPr>
          <a:lstStyle/>
          <a:p>
            <a:pPr algn="ctr">
              <a:spcBef>
                <a:spcPct val="0"/>
              </a:spcBef>
              <a:buFontTx/>
              <a:buNone/>
            </a:pPr>
            <a:r>
              <a:rPr lang="en-US" sz="1400" b="0" i="0" u="sng" dirty="0" smtClean="0">
                <a:solidFill>
                  <a:srgbClr val="000000"/>
                </a:solidFill>
                <a:latin typeface="Calibri" pitchFamily="34" charset="0"/>
                <a:cs typeface="Calibri" pitchFamily="34" charset="0"/>
              </a:rPr>
              <a:t>too low</a:t>
            </a:r>
            <a:endParaRPr lang="en-US" sz="1400" b="0" i="0" u="sng" dirty="0">
              <a:solidFill>
                <a:srgbClr val="000000"/>
              </a:solidFill>
              <a:latin typeface="Calibri" pitchFamily="34" charset="0"/>
              <a:cs typeface="Calibri" pitchFamily="34" charset="0"/>
            </a:endParaRPr>
          </a:p>
        </p:txBody>
      </p:sp>
      <p:cxnSp>
        <p:nvCxnSpPr>
          <p:cNvPr id="59" name="Straight Arrow Connector 58"/>
          <p:cNvCxnSpPr/>
          <p:nvPr/>
        </p:nvCxnSpPr>
        <p:spPr bwMode="auto">
          <a:xfrm>
            <a:off x="5493843" y="4793866"/>
            <a:ext cx="503427" cy="227413"/>
          </a:xfrm>
          <a:prstGeom prst="straightConnector1">
            <a:avLst/>
          </a:prstGeom>
          <a:noFill/>
          <a:ln w="15875" cap="flat" cmpd="sng" algn="ctr">
            <a:solidFill>
              <a:schemeClr val="tx1"/>
            </a:solidFill>
            <a:prstDash val="solid"/>
            <a:round/>
            <a:headEnd type="none" w="med" len="med"/>
            <a:tailEnd type="arrow"/>
          </a:ln>
          <a:effectLst/>
        </p:spPr>
      </p:cxnSp>
      <p:sp>
        <p:nvSpPr>
          <p:cNvPr id="69" name="Rectangle 68"/>
          <p:cNvSpPr/>
          <p:nvPr/>
        </p:nvSpPr>
        <p:spPr bwMode="auto">
          <a:xfrm>
            <a:off x="8648051" y="1114631"/>
            <a:ext cx="253807" cy="241275"/>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pic>
        <p:nvPicPr>
          <p:cNvPr id="64" name="Picture 63"/>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45718" b="30735"/>
          <a:stretch/>
        </p:blipFill>
        <p:spPr>
          <a:xfrm>
            <a:off x="5066252" y="4793866"/>
            <a:ext cx="4038727" cy="1328520"/>
          </a:xfrm>
          <a:prstGeom prst="rect">
            <a:avLst/>
          </a:prstGeom>
        </p:spPr>
      </p:pic>
      <p:sp>
        <p:nvSpPr>
          <p:cNvPr id="97" name="Rectangle 96"/>
          <p:cNvSpPr/>
          <p:nvPr/>
        </p:nvSpPr>
        <p:spPr bwMode="auto">
          <a:xfrm>
            <a:off x="8649091" y="4942791"/>
            <a:ext cx="253807" cy="241275"/>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grpSp>
        <p:nvGrpSpPr>
          <p:cNvPr id="3" name="Group 2"/>
          <p:cNvGrpSpPr/>
          <p:nvPr/>
        </p:nvGrpSpPr>
        <p:grpSpPr>
          <a:xfrm>
            <a:off x="4564744" y="2738991"/>
            <a:ext cx="4540236" cy="1909543"/>
            <a:chOff x="76200" y="1600200"/>
            <a:chExt cx="6629400" cy="2605815"/>
          </a:xfrm>
        </p:grpSpPr>
        <p:pic>
          <p:nvPicPr>
            <p:cNvPr id="21" name="Picture 2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43" b="44053"/>
            <a:stretch/>
          </p:blipFill>
          <p:spPr bwMode="auto">
            <a:xfrm>
              <a:off x="76200" y="1600200"/>
              <a:ext cx="6629400" cy="2333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584934" y="1690076"/>
              <a:ext cx="677809" cy="225810"/>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22" name="Text Box 34"/>
            <p:cNvSpPr txBox="1">
              <a:spLocks noChangeArrowheads="1"/>
            </p:cNvSpPr>
            <p:nvPr/>
          </p:nvSpPr>
          <p:spPr bwMode="auto">
            <a:xfrm>
              <a:off x="465676" y="1613980"/>
              <a:ext cx="967143" cy="378000"/>
            </a:xfrm>
            <a:prstGeom prst="rect">
              <a:avLst/>
            </a:prstGeom>
            <a:noFill/>
            <a:ln>
              <a:noFill/>
            </a:ln>
            <a:effectLst/>
            <a:extLst/>
          </p:spPr>
          <p:txBody>
            <a:bodyPr wrap="none">
              <a:spAutoFit/>
            </a:bodyPr>
            <a:lstStyle/>
            <a:p>
              <a:pPr eaLnBrk="0" hangingPunct="0">
                <a:spcBef>
                  <a:spcPct val="0"/>
                </a:spcBef>
                <a:buFontTx/>
                <a:buNone/>
              </a:pPr>
              <a:r>
                <a:rPr lang="en-US" b="0" i="0" dirty="0" err="1">
                  <a:solidFill>
                    <a:schemeClr val="tx2"/>
                  </a:solidFill>
                </a:rPr>
                <a:t>I</a:t>
              </a:r>
              <a:r>
                <a:rPr lang="en-US" b="0" i="0" baseline="-25000" dirty="0" err="1">
                  <a:solidFill>
                    <a:schemeClr val="tx2"/>
                  </a:solidFill>
                </a:rPr>
                <a:t>p</a:t>
              </a:r>
              <a:r>
                <a:rPr lang="en-US" b="0" i="0" dirty="0">
                  <a:solidFill>
                    <a:schemeClr val="tx2"/>
                  </a:solidFill>
                </a:rPr>
                <a:t> (MA)</a:t>
              </a:r>
              <a:endParaRPr lang="en-US" b="0" i="0" baseline="-25000" dirty="0">
                <a:solidFill>
                  <a:schemeClr val="tx2"/>
                </a:solidFill>
              </a:endParaRPr>
            </a:p>
          </p:txBody>
        </p:sp>
        <p:pic>
          <p:nvPicPr>
            <p:cNvPr id="23" name="Picture 2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2217" r="743" b="375"/>
            <a:stretch/>
          </p:blipFill>
          <p:spPr bwMode="auto">
            <a:xfrm>
              <a:off x="76200" y="3897086"/>
              <a:ext cx="6629400" cy="308929"/>
            </a:xfrm>
            <a:prstGeom prst="rect">
              <a:avLst/>
            </a:prstGeom>
            <a:solidFill>
              <a:schemeClr val="bg1"/>
            </a:solidFill>
            <a:ln>
              <a:noFill/>
            </a:ln>
            <a:effectLst/>
            <a:extLst/>
          </p:spPr>
        </p:pic>
      </p:grpSp>
      <p:sp>
        <p:nvSpPr>
          <p:cNvPr id="24" name="Content Placeholder 2"/>
          <p:cNvSpPr txBox="1">
            <a:spLocks/>
          </p:cNvSpPr>
          <p:nvPr/>
        </p:nvSpPr>
        <p:spPr bwMode="auto">
          <a:xfrm>
            <a:off x="4290" y="979715"/>
            <a:ext cx="4886929" cy="178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2400">
                <a:solidFill>
                  <a:schemeClr val="tx1"/>
                </a:solidFill>
                <a:latin typeface="+mn-lt"/>
                <a:ea typeface="+mn-ea"/>
                <a:cs typeface="+mn-cs"/>
              </a:defRPr>
            </a:lvl1pPr>
            <a:lvl2pPr marL="742776" indent="-285684" algn="l" rtl="0" eaLnBrk="0" fontAlgn="base" hangingPunct="0">
              <a:spcBef>
                <a:spcPct val="20000"/>
              </a:spcBef>
              <a:spcAft>
                <a:spcPct val="0"/>
              </a:spcAft>
              <a:buChar char="–"/>
              <a:defRPr sz="2000">
                <a:solidFill>
                  <a:schemeClr val="accent2"/>
                </a:solidFill>
                <a:latin typeface="+mn-lt"/>
              </a:defRPr>
            </a:lvl2pPr>
            <a:lvl3pPr marL="1142733" indent="-228546" algn="l" rtl="0" eaLnBrk="0" fontAlgn="base" hangingPunct="0">
              <a:spcBef>
                <a:spcPct val="20000"/>
              </a:spcBef>
              <a:spcAft>
                <a:spcPct val="0"/>
              </a:spcAft>
              <a:buChar char="•"/>
              <a:defRPr>
                <a:solidFill>
                  <a:srgbClr val="FF0000"/>
                </a:solidFill>
                <a:latin typeface="+mn-lt"/>
              </a:defRPr>
            </a:lvl3pPr>
            <a:lvl4pPr marL="1599825" indent="-228546" algn="l" rtl="0" eaLnBrk="0" fontAlgn="base" hangingPunct="0">
              <a:spcBef>
                <a:spcPct val="20000"/>
              </a:spcBef>
              <a:spcAft>
                <a:spcPct val="0"/>
              </a:spcAft>
              <a:buChar char="–"/>
              <a:defRPr sz="1600">
                <a:solidFill>
                  <a:srgbClr val="009999"/>
                </a:solidFill>
                <a:latin typeface="+mn-lt"/>
              </a:defRPr>
            </a:lvl4pPr>
            <a:lvl5pPr marL="2056919" indent="-228546" algn="l" rtl="0" eaLnBrk="0" fontAlgn="base" hangingPunct="0">
              <a:spcBef>
                <a:spcPct val="20000"/>
              </a:spcBef>
              <a:spcAft>
                <a:spcPct val="0"/>
              </a:spcAft>
              <a:buChar char="»"/>
              <a:defRPr sz="1600">
                <a:solidFill>
                  <a:schemeClr val="tx1"/>
                </a:solidFill>
                <a:latin typeface="+mn-lt"/>
              </a:defRPr>
            </a:lvl5pPr>
            <a:lvl6pPr marL="2514012" indent="-228546" algn="l" rtl="0" eaLnBrk="0" fontAlgn="base" hangingPunct="0">
              <a:spcBef>
                <a:spcPct val="20000"/>
              </a:spcBef>
              <a:spcAft>
                <a:spcPct val="0"/>
              </a:spcAft>
              <a:buChar char="»"/>
              <a:defRPr sz="1600">
                <a:solidFill>
                  <a:schemeClr val="tx1"/>
                </a:solidFill>
                <a:latin typeface="+mn-lt"/>
              </a:defRPr>
            </a:lvl6pPr>
            <a:lvl7pPr marL="2971106" indent="-228546" algn="l" rtl="0" eaLnBrk="0" fontAlgn="base" hangingPunct="0">
              <a:spcBef>
                <a:spcPct val="20000"/>
              </a:spcBef>
              <a:spcAft>
                <a:spcPct val="0"/>
              </a:spcAft>
              <a:buChar char="»"/>
              <a:defRPr sz="1600">
                <a:solidFill>
                  <a:schemeClr val="tx1"/>
                </a:solidFill>
                <a:latin typeface="+mn-lt"/>
              </a:defRPr>
            </a:lvl7pPr>
            <a:lvl8pPr marL="3428198" indent="-228546" algn="l" rtl="0" eaLnBrk="0" fontAlgn="base" hangingPunct="0">
              <a:spcBef>
                <a:spcPct val="20000"/>
              </a:spcBef>
              <a:spcAft>
                <a:spcPct val="0"/>
              </a:spcAft>
              <a:buChar char="»"/>
              <a:defRPr sz="1600">
                <a:solidFill>
                  <a:schemeClr val="tx1"/>
                </a:solidFill>
                <a:latin typeface="+mn-lt"/>
              </a:defRPr>
            </a:lvl8pPr>
            <a:lvl9pPr marL="3885292" indent="-228546" algn="l" rtl="0" eaLnBrk="0" fontAlgn="base" hangingPunct="0">
              <a:spcBef>
                <a:spcPct val="20000"/>
              </a:spcBef>
              <a:spcAft>
                <a:spcPct val="0"/>
              </a:spcAft>
              <a:buChar char="»"/>
              <a:defRPr sz="1600">
                <a:solidFill>
                  <a:schemeClr val="tx1"/>
                </a:solidFill>
                <a:latin typeface="+mn-lt"/>
              </a:defRPr>
            </a:lvl9pPr>
          </a:lstStyle>
          <a:p>
            <a:r>
              <a:rPr lang="en-US" sz="2200" b="0" i="0" kern="0" dirty="0" smtClean="0">
                <a:solidFill>
                  <a:srgbClr val="000000"/>
                </a:solidFill>
                <a:latin typeface="Calibri" pitchFamily="34" charset="0"/>
                <a:cs typeface="Calibri" pitchFamily="34" charset="0"/>
              </a:rPr>
              <a:t>MHD Spectroscopy</a:t>
            </a:r>
          </a:p>
          <a:p>
            <a:pPr lvl="1"/>
            <a:r>
              <a:rPr lang="en-US" sz="1800" b="0" i="0" kern="0" dirty="0" smtClean="0">
                <a:solidFill>
                  <a:srgbClr val="336699"/>
                </a:solidFill>
                <a:latin typeface="Calibri" pitchFamily="34" charset="0"/>
                <a:cs typeface="Calibri" pitchFamily="34" charset="0"/>
              </a:rPr>
              <a:t>Use </a:t>
            </a:r>
            <a:r>
              <a:rPr lang="en-US" sz="1800" b="0" i="0" kern="0" dirty="0">
                <a:solidFill>
                  <a:srgbClr val="336699"/>
                </a:solidFill>
                <a:latin typeface="Calibri" pitchFamily="34" charset="0"/>
                <a:cs typeface="Calibri" pitchFamily="34" charset="0"/>
              </a:rPr>
              <a:t>real-time MHD spectroscopy while varying </a:t>
            </a:r>
            <a:r>
              <a:rPr lang="el-GR" sz="1800" b="0" i="0" kern="0" dirty="0" smtClean="0">
                <a:solidFill>
                  <a:srgbClr val="336699"/>
                </a:solidFill>
                <a:latin typeface="Calibri" pitchFamily="34" charset="0"/>
                <a:cs typeface="Calibri" pitchFamily="34" charset="0"/>
              </a:rPr>
              <a:t>ω</a:t>
            </a:r>
            <a:r>
              <a:rPr lang="el-GR" sz="1800" b="0" i="0" kern="0" baseline="-25000" dirty="0" smtClean="0">
                <a:solidFill>
                  <a:srgbClr val="336699"/>
                </a:solidFill>
                <a:latin typeface="Calibri" pitchFamily="34" charset="0"/>
                <a:cs typeface="Calibri" pitchFamily="34" charset="0"/>
              </a:rPr>
              <a:t>φ</a:t>
            </a:r>
            <a:r>
              <a:rPr lang="en-US" sz="1800" b="0" i="0" kern="0" dirty="0" smtClean="0">
                <a:solidFill>
                  <a:srgbClr val="336699"/>
                </a:solidFill>
                <a:latin typeface="Calibri" pitchFamily="34" charset="0"/>
                <a:cs typeface="Calibri" pitchFamily="34" charset="0"/>
              </a:rPr>
              <a:t> and </a:t>
            </a:r>
            <a:r>
              <a:rPr lang="en-US" sz="1800" b="0" i="0" kern="0" dirty="0">
                <a:solidFill>
                  <a:srgbClr val="336699"/>
                </a:solidFill>
                <a:latin typeface="Calibri" pitchFamily="34" charset="0"/>
                <a:cs typeface="Calibri" pitchFamily="34" charset="0"/>
              </a:rPr>
              <a:t>β</a:t>
            </a:r>
            <a:r>
              <a:rPr lang="en-US" sz="1800" b="0" i="0" kern="0" baseline="-25000" dirty="0">
                <a:solidFill>
                  <a:srgbClr val="336699"/>
                </a:solidFill>
                <a:latin typeface="Calibri" pitchFamily="34" charset="0"/>
                <a:cs typeface="Calibri" pitchFamily="34" charset="0"/>
              </a:rPr>
              <a:t>N</a:t>
            </a:r>
            <a:r>
              <a:rPr lang="en-US" sz="1800" b="0" i="0" kern="0" dirty="0">
                <a:solidFill>
                  <a:srgbClr val="336699"/>
                </a:solidFill>
                <a:latin typeface="Calibri" pitchFamily="34" charset="0"/>
                <a:cs typeface="Calibri" pitchFamily="34" charset="0"/>
              </a:rPr>
              <a:t> to predict </a:t>
            </a:r>
            <a:r>
              <a:rPr lang="en-US" sz="1800" b="0" i="0" kern="0" dirty="0" smtClean="0">
                <a:solidFill>
                  <a:srgbClr val="336699"/>
                </a:solidFill>
                <a:latin typeface="Calibri" pitchFamily="34" charset="0"/>
                <a:cs typeface="Calibri" pitchFamily="34" charset="0"/>
              </a:rPr>
              <a:t>disruptions</a:t>
            </a:r>
          </a:p>
          <a:p>
            <a:pPr lvl="1"/>
            <a:r>
              <a:rPr lang="en-US" sz="1800" b="0" i="0" kern="0" dirty="0" smtClean="0">
                <a:solidFill>
                  <a:srgbClr val="336699"/>
                </a:solidFill>
                <a:latin typeface="Calibri" pitchFamily="34" charset="0"/>
                <a:cs typeface="Calibri" pitchFamily="34" charset="0"/>
              </a:rPr>
              <a:t>Disadvantage: plasma stability can change when kinetic profiles change, but MHD spectroscopy is limited in frequency</a:t>
            </a:r>
          </a:p>
        </p:txBody>
      </p:sp>
      <p:sp>
        <p:nvSpPr>
          <p:cNvPr id="25" name="Content Placeholder 2"/>
          <p:cNvSpPr txBox="1">
            <a:spLocks/>
          </p:cNvSpPr>
          <p:nvPr/>
        </p:nvSpPr>
        <p:spPr bwMode="auto">
          <a:xfrm>
            <a:off x="0" y="4660864"/>
            <a:ext cx="4891219" cy="159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2400">
                <a:solidFill>
                  <a:schemeClr val="tx1"/>
                </a:solidFill>
                <a:latin typeface="+mn-lt"/>
                <a:ea typeface="+mn-ea"/>
                <a:cs typeface="+mn-cs"/>
              </a:defRPr>
            </a:lvl1pPr>
            <a:lvl2pPr marL="742776" indent="-285684" algn="l" rtl="0" eaLnBrk="0" fontAlgn="base" hangingPunct="0">
              <a:spcBef>
                <a:spcPct val="20000"/>
              </a:spcBef>
              <a:spcAft>
                <a:spcPct val="0"/>
              </a:spcAft>
              <a:buChar char="–"/>
              <a:defRPr sz="2000">
                <a:solidFill>
                  <a:schemeClr val="accent2"/>
                </a:solidFill>
                <a:latin typeface="+mn-lt"/>
              </a:defRPr>
            </a:lvl2pPr>
            <a:lvl3pPr marL="1142733" indent="-228546" algn="l" rtl="0" eaLnBrk="0" fontAlgn="base" hangingPunct="0">
              <a:spcBef>
                <a:spcPct val="20000"/>
              </a:spcBef>
              <a:spcAft>
                <a:spcPct val="0"/>
              </a:spcAft>
              <a:buChar char="•"/>
              <a:defRPr>
                <a:solidFill>
                  <a:srgbClr val="FF0000"/>
                </a:solidFill>
                <a:latin typeface="+mn-lt"/>
              </a:defRPr>
            </a:lvl3pPr>
            <a:lvl4pPr marL="1599825" indent="-228546" algn="l" rtl="0" eaLnBrk="0" fontAlgn="base" hangingPunct="0">
              <a:spcBef>
                <a:spcPct val="20000"/>
              </a:spcBef>
              <a:spcAft>
                <a:spcPct val="0"/>
              </a:spcAft>
              <a:buChar char="–"/>
              <a:defRPr sz="1600">
                <a:solidFill>
                  <a:srgbClr val="009999"/>
                </a:solidFill>
                <a:latin typeface="+mn-lt"/>
              </a:defRPr>
            </a:lvl4pPr>
            <a:lvl5pPr marL="2056919" indent="-228546" algn="l" rtl="0" eaLnBrk="0" fontAlgn="base" hangingPunct="0">
              <a:spcBef>
                <a:spcPct val="20000"/>
              </a:spcBef>
              <a:spcAft>
                <a:spcPct val="0"/>
              </a:spcAft>
              <a:buChar char="»"/>
              <a:defRPr sz="1600">
                <a:solidFill>
                  <a:schemeClr val="tx1"/>
                </a:solidFill>
                <a:latin typeface="+mn-lt"/>
              </a:defRPr>
            </a:lvl5pPr>
            <a:lvl6pPr marL="2514012" indent="-228546" algn="l" rtl="0" eaLnBrk="0" fontAlgn="base" hangingPunct="0">
              <a:spcBef>
                <a:spcPct val="20000"/>
              </a:spcBef>
              <a:spcAft>
                <a:spcPct val="0"/>
              </a:spcAft>
              <a:buChar char="»"/>
              <a:defRPr sz="1600">
                <a:solidFill>
                  <a:schemeClr val="tx1"/>
                </a:solidFill>
                <a:latin typeface="+mn-lt"/>
              </a:defRPr>
            </a:lvl6pPr>
            <a:lvl7pPr marL="2971106" indent="-228546" algn="l" rtl="0" eaLnBrk="0" fontAlgn="base" hangingPunct="0">
              <a:spcBef>
                <a:spcPct val="20000"/>
              </a:spcBef>
              <a:spcAft>
                <a:spcPct val="0"/>
              </a:spcAft>
              <a:buChar char="»"/>
              <a:defRPr sz="1600">
                <a:solidFill>
                  <a:schemeClr val="tx1"/>
                </a:solidFill>
                <a:latin typeface="+mn-lt"/>
              </a:defRPr>
            </a:lvl7pPr>
            <a:lvl8pPr marL="3428198" indent="-228546" algn="l" rtl="0" eaLnBrk="0" fontAlgn="base" hangingPunct="0">
              <a:spcBef>
                <a:spcPct val="20000"/>
              </a:spcBef>
              <a:spcAft>
                <a:spcPct val="0"/>
              </a:spcAft>
              <a:buChar char="»"/>
              <a:defRPr sz="1600">
                <a:solidFill>
                  <a:schemeClr val="tx1"/>
                </a:solidFill>
                <a:latin typeface="+mn-lt"/>
              </a:defRPr>
            </a:lvl8pPr>
            <a:lvl9pPr marL="3885292" indent="-228546" algn="l" rtl="0" eaLnBrk="0" fontAlgn="base" hangingPunct="0">
              <a:spcBef>
                <a:spcPct val="20000"/>
              </a:spcBef>
              <a:spcAft>
                <a:spcPct val="0"/>
              </a:spcAft>
              <a:buChar char="»"/>
              <a:defRPr sz="1600">
                <a:solidFill>
                  <a:schemeClr val="tx1"/>
                </a:solidFill>
                <a:latin typeface="+mn-lt"/>
              </a:defRPr>
            </a:lvl9pPr>
          </a:lstStyle>
          <a:p>
            <a:r>
              <a:rPr lang="en-US" sz="2200" b="0" i="0" kern="0" dirty="0" smtClean="0">
                <a:solidFill>
                  <a:srgbClr val="000000"/>
                </a:solidFill>
                <a:latin typeface="Calibri" pitchFamily="34" charset="0"/>
                <a:cs typeface="Calibri" pitchFamily="34" charset="0"/>
              </a:rPr>
              <a:t>Kinetic Physics</a:t>
            </a:r>
          </a:p>
          <a:p>
            <a:pPr lvl="1"/>
            <a:r>
              <a:rPr lang="en-US" sz="1800" b="0" i="0" kern="0" dirty="0" smtClean="0">
                <a:solidFill>
                  <a:srgbClr val="336699"/>
                </a:solidFill>
                <a:latin typeface="Calibri" pitchFamily="34" charset="0"/>
                <a:cs typeface="Calibri" pitchFamily="34" charset="0"/>
              </a:rPr>
              <a:t>Need real-time control of plasma rotation to stay in favorable kinetic stability range</a:t>
            </a:r>
          </a:p>
          <a:p>
            <a:pPr lvl="1"/>
            <a:r>
              <a:rPr lang="en-US" sz="1800" b="0" i="0" kern="0" dirty="0" smtClean="0">
                <a:solidFill>
                  <a:srgbClr val="336699"/>
                </a:solidFill>
                <a:latin typeface="Calibri" pitchFamily="34" charset="0"/>
                <a:cs typeface="Calibri" pitchFamily="34" charset="0"/>
              </a:rPr>
              <a:t>Evaluate </a:t>
            </a:r>
            <a:r>
              <a:rPr lang="en-US" sz="1800" b="0" i="0" kern="0" dirty="0">
                <a:solidFill>
                  <a:srgbClr val="336699"/>
                </a:solidFill>
                <a:latin typeface="Calibri" pitchFamily="34" charset="0"/>
                <a:cs typeface="Calibri" pitchFamily="34" charset="0"/>
              </a:rPr>
              <a:t>simple physics criteria for global mode marginal stability in </a:t>
            </a:r>
            <a:r>
              <a:rPr lang="en-US" sz="1800" b="0" i="0" kern="0" dirty="0" smtClean="0">
                <a:solidFill>
                  <a:srgbClr val="336699"/>
                </a:solidFill>
                <a:latin typeface="Calibri" pitchFamily="34" charset="0"/>
                <a:cs typeface="Calibri" pitchFamily="34" charset="0"/>
              </a:rPr>
              <a:t>real-time (</a:t>
            </a:r>
            <a:r>
              <a:rPr lang="en-US" sz="1800" b="0" i="0" dirty="0">
                <a:solidFill>
                  <a:srgbClr val="336699"/>
                </a:solidFill>
                <a:latin typeface="Calibri" pitchFamily="34" charset="0"/>
                <a:cs typeface="Calibri" pitchFamily="34" charset="0"/>
              </a:rPr>
              <a:t>&lt;</a:t>
            </a:r>
            <a:r>
              <a:rPr lang="el-GR" sz="1800" b="0" i="0" dirty="0">
                <a:solidFill>
                  <a:srgbClr val="336699"/>
                </a:solidFill>
                <a:latin typeface="Calibri" pitchFamily="34" charset="0"/>
                <a:cs typeface="Calibri" pitchFamily="34" charset="0"/>
              </a:rPr>
              <a:t>ω</a:t>
            </a:r>
            <a:r>
              <a:rPr lang="en-US" sz="1800" b="0" i="0" baseline="-25000" dirty="0">
                <a:solidFill>
                  <a:srgbClr val="336699"/>
                </a:solidFill>
                <a:latin typeface="Calibri" pitchFamily="34" charset="0"/>
                <a:cs typeface="Calibri" pitchFamily="34" charset="0"/>
              </a:rPr>
              <a:t>E</a:t>
            </a:r>
            <a:r>
              <a:rPr lang="en-US" sz="1800" b="0" i="0" dirty="0" smtClean="0">
                <a:solidFill>
                  <a:srgbClr val="336699"/>
                </a:solidFill>
                <a:latin typeface="Calibri" pitchFamily="34" charset="0"/>
                <a:cs typeface="Calibri" pitchFamily="34" charset="0"/>
              </a:rPr>
              <a:t>&gt; on resonance)</a:t>
            </a:r>
            <a:endParaRPr lang="en-US" sz="1800" b="0" i="0" kern="0" dirty="0" smtClean="0">
              <a:solidFill>
                <a:srgbClr val="336699"/>
              </a:solidFill>
              <a:latin typeface="Calibri" pitchFamily="34" charset="0"/>
              <a:cs typeface="Calibri" pitchFamily="34" charset="0"/>
            </a:endParaRPr>
          </a:p>
        </p:txBody>
      </p:sp>
      <p:sp>
        <p:nvSpPr>
          <p:cNvPr id="26" name="Content Placeholder 2"/>
          <p:cNvSpPr txBox="1">
            <a:spLocks/>
          </p:cNvSpPr>
          <p:nvPr/>
        </p:nvSpPr>
        <p:spPr bwMode="auto">
          <a:xfrm>
            <a:off x="-1" y="2928454"/>
            <a:ext cx="4564745" cy="159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2400">
                <a:solidFill>
                  <a:schemeClr val="tx1"/>
                </a:solidFill>
                <a:latin typeface="+mn-lt"/>
                <a:ea typeface="+mn-ea"/>
                <a:cs typeface="+mn-cs"/>
              </a:defRPr>
            </a:lvl1pPr>
            <a:lvl2pPr marL="742776" indent="-285684" algn="l" rtl="0" eaLnBrk="0" fontAlgn="base" hangingPunct="0">
              <a:spcBef>
                <a:spcPct val="20000"/>
              </a:spcBef>
              <a:spcAft>
                <a:spcPct val="0"/>
              </a:spcAft>
              <a:buChar char="–"/>
              <a:defRPr sz="2000">
                <a:solidFill>
                  <a:schemeClr val="accent2"/>
                </a:solidFill>
                <a:latin typeface="+mn-lt"/>
              </a:defRPr>
            </a:lvl2pPr>
            <a:lvl3pPr marL="1142733" indent="-228546" algn="l" rtl="0" eaLnBrk="0" fontAlgn="base" hangingPunct="0">
              <a:spcBef>
                <a:spcPct val="20000"/>
              </a:spcBef>
              <a:spcAft>
                <a:spcPct val="0"/>
              </a:spcAft>
              <a:buChar char="•"/>
              <a:defRPr>
                <a:solidFill>
                  <a:srgbClr val="FF0000"/>
                </a:solidFill>
                <a:latin typeface="+mn-lt"/>
              </a:defRPr>
            </a:lvl3pPr>
            <a:lvl4pPr marL="1599825" indent="-228546" algn="l" rtl="0" eaLnBrk="0" fontAlgn="base" hangingPunct="0">
              <a:spcBef>
                <a:spcPct val="20000"/>
              </a:spcBef>
              <a:spcAft>
                <a:spcPct val="0"/>
              </a:spcAft>
              <a:buChar char="–"/>
              <a:defRPr sz="1600">
                <a:solidFill>
                  <a:srgbClr val="009999"/>
                </a:solidFill>
                <a:latin typeface="+mn-lt"/>
              </a:defRPr>
            </a:lvl4pPr>
            <a:lvl5pPr marL="2056919" indent="-228546" algn="l" rtl="0" eaLnBrk="0" fontAlgn="base" hangingPunct="0">
              <a:spcBef>
                <a:spcPct val="20000"/>
              </a:spcBef>
              <a:spcAft>
                <a:spcPct val="0"/>
              </a:spcAft>
              <a:buChar char="»"/>
              <a:defRPr sz="1600">
                <a:solidFill>
                  <a:schemeClr val="tx1"/>
                </a:solidFill>
                <a:latin typeface="+mn-lt"/>
              </a:defRPr>
            </a:lvl5pPr>
            <a:lvl6pPr marL="2514012" indent="-228546" algn="l" rtl="0" eaLnBrk="0" fontAlgn="base" hangingPunct="0">
              <a:spcBef>
                <a:spcPct val="20000"/>
              </a:spcBef>
              <a:spcAft>
                <a:spcPct val="0"/>
              </a:spcAft>
              <a:buChar char="»"/>
              <a:defRPr sz="1600">
                <a:solidFill>
                  <a:schemeClr val="tx1"/>
                </a:solidFill>
                <a:latin typeface="+mn-lt"/>
              </a:defRPr>
            </a:lvl6pPr>
            <a:lvl7pPr marL="2971106" indent="-228546" algn="l" rtl="0" eaLnBrk="0" fontAlgn="base" hangingPunct="0">
              <a:spcBef>
                <a:spcPct val="20000"/>
              </a:spcBef>
              <a:spcAft>
                <a:spcPct val="0"/>
              </a:spcAft>
              <a:buChar char="»"/>
              <a:defRPr sz="1600">
                <a:solidFill>
                  <a:schemeClr val="tx1"/>
                </a:solidFill>
                <a:latin typeface="+mn-lt"/>
              </a:defRPr>
            </a:lvl7pPr>
            <a:lvl8pPr marL="3428198" indent="-228546" algn="l" rtl="0" eaLnBrk="0" fontAlgn="base" hangingPunct="0">
              <a:spcBef>
                <a:spcPct val="20000"/>
              </a:spcBef>
              <a:spcAft>
                <a:spcPct val="0"/>
              </a:spcAft>
              <a:buChar char="»"/>
              <a:defRPr sz="1600">
                <a:solidFill>
                  <a:schemeClr val="tx1"/>
                </a:solidFill>
                <a:latin typeface="+mn-lt"/>
              </a:defRPr>
            </a:lvl8pPr>
            <a:lvl9pPr marL="3885292" indent="-228546" algn="l" rtl="0" eaLnBrk="0" fontAlgn="base" hangingPunct="0">
              <a:spcBef>
                <a:spcPct val="20000"/>
              </a:spcBef>
              <a:spcAft>
                <a:spcPct val="0"/>
              </a:spcAft>
              <a:buChar char="»"/>
              <a:defRPr sz="1600">
                <a:solidFill>
                  <a:schemeClr val="tx1"/>
                </a:solidFill>
                <a:latin typeface="+mn-lt"/>
              </a:defRPr>
            </a:lvl9pPr>
          </a:lstStyle>
          <a:p>
            <a:r>
              <a:rPr lang="en-US" sz="2200" b="0" i="0" kern="0" dirty="0" smtClean="0">
                <a:solidFill>
                  <a:srgbClr val="000000"/>
                </a:solidFill>
                <a:latin typeface="Calibri" pitchFamily="34" charset="0"/>
                <a:cs typeface="Calibri" pitchFamily="34" charset="0"/>
              </a:rPr>
              <a:t>Active Control</a:t>
            </a:r>
          </a:p>
          <a:p>
            <a:pPr lvl="1"/>
            <a:r>
              <a:rPr lang="en-US" sz="1800" b="0" i="0" kern="0" dirty="0">
                <a:solidFill>
                  <a:srgbClr val="336699"/>
                </a:solidFill>
                <a:latin typeface="Calibri" pitchFamily="34" charset="0"/>
                <a:cs typeface="Calibri" pitchFamily="34" charset="0"/>
              </a:rPr>
              <a:t>C</a:t>
            </a:r>
            <a:r>
              <a:rPr lang="en-US" sz="1800" b="0" i="0" kern="0" dirty="0" smtClean="0">
                <a:solidFill>
                  <a:srgbClr val="336699"/>
                </a:solidFill>
                <a:latin typeface="Calibri" pitchFamily="34" charset="0"/>
                <a:cs typeface="Calibri" pitchFamily="34" charset="0"/>
              </a:rPr>
              <a:t>ombined </a:t>
            </a:r>
            <a:r>
              <a:rPr lang="en-US" sz="1800" b="0" i="0" kern="0" dirty="0">
                <a:solidFill>
                  <a:srgbClr val="336699"/>
                </a:solidFill>
                <a:latin typeface="Calibri" pitchFamily="34" charset="0"/>
                <a:cs typeface="Calibri" pitchFamily="34" charset="0"/>
              </a:rPr>
              <a:t>Br + </a:t>
            </a:r>
            <a:r>
              <a:rPr lang="en-US" sz="1800" b="0" i="0" kern="0" dirty="0" err="1">
                <a:solidFill>
                  <a:srgbClr val="336699"/>
                </a:solidFill>
                <a:latin typeface="Calibri" pitchFamily="34" charset="0"/>
                <a:cs typeface="Calibri" pitchFamily="34" charset="0"/>
              </a:rPr>
              <a:t>Bp</a:t>
            </a:r>
            <a:r>
              <a:rPr lang="en-US" sz="1800" b="0" i="0" kern="0" dirty="0">
                <a:solidFill>
                  <a:srgbClr val="336699"/>
                </a:solidFill>
                <a:latin typeface="Calibri" pitchFamily="34" charset="0"/>
                <a:cs typeface="Calibri" pitchFamily="34" charset="0"/>
              </a:rPr>
              <a:t> </a:t>
            </a:r>
            <a:r>
              <a:rPr lang="en-US" sz="1800" b="0" i="0" kern="0" dirty="0" smtClean="0">
                <a:solidFill>
                  <a:srgbClr val="336699"/>
                </a:solidFill>
                <a:latin typeface="Calibri" pitchFamily="34" charset="0"/>
                <a:cs typeface="Calibri" pitchFamily="34" charset="0"/>
              </a:rPr>
              <a:t>feedback reduces </a:t>
            </a:r>
            <a:r>
              <a:rPr lang="en-US" sz="1800" b="0" i="0" kern="0" dirty="0">
                <a:solidFill>
                  <a:srgbClr val="336699"/>
                </a:solidFill>
                <a:latin typeface="Calibri" pitchFamily="34" charset="0"/>
                <a:cs typeface="Calibri" pitchFamily="34" charset="0"/>
              </a:rPr>
              <a:t>n = 1 field amplitude, </a:t>
            </a:r>
            <a:r>
              <a:rPr lang="en-US" sz="1800" b="0" i="0" kern="0" dirty="0" smtClean="0">
                <a:solidFill>
                  <a:srgbClr val="336699"/>
                </a:solidFill>
                <a:latin typeface="Calibri" pitchFamily="34" charset="0"/>
                <a:cs typeface="Calibri" pitchFamily="34" charset="0"/>
              </a:rPr>
              <a:t>improves </a:t>
            </a:r>
            <a:r>
              <a:rPr lang="en-US" sz="1800" b="0" i="0" kern="0" dirty="0">
                <a:solidFill>
                  <a:srgbClr val="336699"/>
                </a:solidFill>
                <a:latin typeface="Calibri" pitchFamily="34" charset="0"/>
                <a:cs typeface="Calibri" pitchFamily="34" charset="0"/>
              </a:rPr>
              <a:t>stability</a:t>
            </a:r>
          </a:p>
          <a:p>
            <a:pPr lvl="1"/>
            <a:r>
              <a:rPr lang="en-US" sz="1800" b="0" i="0" kern="0" dirty="0">
                <a:solidFill>
                  <a:srgbClr val="336699"/>
                </a:solidFill>
                <a:latin typeface="Calibri" pitchFamily="34" charset="0"/>
                <a:cs typeface="Calibri" pitchFamily="34" charset="0"/>
              </a:rPr>
              <a:t>RWM state space controller sustains low l</a:t>
            </a:r>
            <a:r>
              <a:rPr lang="en-US" sz="1800" b="0" i="0" kern="0" baseline="-25000" dirty="0">
                <a:solidFill>
                  <a:srgbClr val="336699"/>
                </a:solidFill>
                <a:latin typeface="Calibri" pitchFamily="34" charset="0"/>
                <a:cs typeface="Calibri" pitchFamily="34" charset="0"/>
              </a:rPr>
              <a:t>i</a:t>
            </a:r>
            <a:r>
              <a:rPr lang="en-US" sz="1800" b="0" i="0" kern="0" dirty="0">
                <a:solidFill>
                  <a:srgbClr val="336699"/>
                </a:solidFill>
                <a:latin typeface="Calibri" pitchFamily="34" charset="0"/>
                <a:cs typeface="Calibri" pitchFamily="34" charset="0"/>
              </a:rPr>
              <a:t>, high </a:t>
            </a:r>
            <a:r>
              <a:rPr lang="el-GR" sz="1800" b="0" i="0" kern="0" dirty="0" smtClean="0">
                <a:solidFill>
                  <a:srgbClr val="336699"/>
                </a:solidFill>
                <a:latin typeface="Calibri" pitchFamily="34" charset="0"/>
                <a:cs typeface="Calibri" pitchFamily="34" charset="0"/>
              </a:rPr>
              <a:t>β</a:t>
            </a:r>
            <a:r>
              <a:rPr lang="en-US" sz="1800" b="0" i="0" kern="0" baseline="-25000" dirty="0" smtClean="0">
                <a:solidFill>
                  <a:srgbClr val="336699"/>
                </a:solidFill>
                <a:latin typeface="Calibri" pitchFamily="34" charset="0"/>
                <a:cs typeface="Calibri" pitchFamily="34" charset="0"/>
              </a:rPr>
              <a:t>N</a:t>
            </a:r>
            <a:r>
              <a:rPr lang="en-US" sz="1800" b="0" i="0" kern="0" dirty="0" smtClean="0">
                <a:solidFill>
                  <a:srgbClr val="336699"/>
                </a:solidFill>
                <a:latin typeface="Calibri" pitchFamily="34" charset="0"/>
                <a:cs typeface="Calibri" pitchFamily="34" charset="0"/>
              </a:rPr>
              <a:t> </a:t>
            </a:r>
            <a:r>
              <a:rPr lang="en-US" sz="1800" b="0" i="0" kern="0" dirty="0">
                <a:solidFill>
                  <a:srgbClr val="336699"/>
                </a:solidFill>
                <a:latin typeface="Calibri" pitchFamily="34" charset="0"/>
                <a:cs typeface="Calibri" pitchFamily="34" charset="0"/>
              </a:rPr>
              <a:t>plasma</a:t>
            </a:r>
          </a:p>
          <a:p>
            <a:pPr marL="457092" lvl="1" indent="0">
              <a:buNone/>
            </a:pPr>
            <a:endParaRPr lang="en-US" sz="1800" b="0" i="0" kern="0" dirty="0" smtClean="0">
              <a:solidFill>
                <a:srgbClr val="3333CC"/>
              </a:solidFill>
              <a:latin typeface="Calibri" pitchFamily="34" charset="0"/>
              <a:cs typeface="Calibri" pitchFamily="34" charset="0"/>
            </a:endParaRPr>
          </a:p>
        </p:txBody>
      </p:sp>
    </p:spTree>
    <p:extLst>
      <p:ext uri="{BB962C8B-B14F-4D97-AF65-F5344CB8AC3E}">
        <p14:creationId xmlns:p14="http://schemas.microsoft.com/office/powerpoint/2010/main" val="3935385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Calibri" panose="020F0502020204030204" pitchFamily="34" charset="0"/>
              </a:rPr>
              <a:t>Reduced RWM kinetic stability model for disruption </a:t>
            </a:r>
            <a:r>
              <a:rPr lang="en-US" sz="2800" dirty="0" smtClean="0">
                <a:latin typeface="Calibri" panose="020F0502020204030204" pitchFamily="34" charset="0"/>
              </a:rPr>
              <a:t>prediction</a:t>
            </a:r>
            <a:endParaRPr lang="en-US" sz="2800" dirty="0">
              <a:latin typeface="Calibri" panose="020F0502020204030204" pitchFamily="34" charset="0"/>
            </a:endParaRPr>
          </a:p>
        </p:txBody>
      </p:sp>
      <p:sp>
        <p:nvSpPr>
          <p:cNvPr id="4" name="Slide Number Placeholder 3"/>
          <p:cNvSpPr>
            <a:spLocks noGrp="1"/>
          </p:cNvSpPr>
          <p:nvPr>
            <p:ph type="sldNum" sz="quarter" idx="4294967295"/>
          </p:nvPr>
        </p:nvSpPr>
        <p:spPr>
          <a:xfrm>
            <a:off x="8371591" y="6654412"/>
            <a:ext cx="762000" cy="152400"/>
          </a:xfrm>
          <a:prstGeom prst="rect">
            <a:avLst/>
          </a:prstGeom>
        </p:spPr>
        <p:txBody>
          <a:bodyPr/>
          <a:lstStyle/>
          <a:p>
            <a:fld id="{51512792-B6C3-45AD-B08C-FC074EF9E523}" type="slidenum">
              <a:rPr lang="en-US" altLang="en-US" smtClean="0">
                <a:solidFill>
                  <a:srgbClr val="3333CC"/>
                </a:solidFill>
              </a:rPr>
              <a:pPr/>
              <a:t>15</a:t>
            </a:fld>
            <a:endParaRPr lang="en-US" altLang="en-US" dirty="0">
              <a:solidFill>
                <a:srgbClr val="3333CC"/>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82" b="45257"/>
          <a:stretch/>
        </p:blipFill>
        <p:spPr bwMode="auto">
          <a:xfrm>
            <a:off x="0" y="1066800"/>
            <a:ext cx="3657600" cy="191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4932"/>
          <a:stretch/>
        </p:blipFill>
        <p:spPr bwMode="auto">
          <a:xfrm>
            <a:off x="1231093" y="3672938"/>
            <a:ext cx="2743200" cy="2877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37311" y="4016936"/>
            <a:ext cx="615553" cy="1879682"/>
          </a:xfrm>
          <a:prstGeom prst="rect">
            <a:avLst/>
          </a:prstGeom>
          <a:noFill/>
        </p:spPr>
        <p:txBody>
          <a:bodyPr vert="vert270" wrap="none" rtlCol="0">
            <a:spAutoFit/>
          </a:bodyPr>
          <a:lstStyle/>
          <a:p>
            <a:pPr algn="ctr">
              <a:buNone/>
            </a:pPr>
            <a:r>
              <a:rPr lang="en-US" sz="1400" dirty="0" smtClean="0">
                <a:solidFill>
                  <a:schemeClr val="tx1"/>
                </a:solidFill>
                <a:latin typeface="+mn-lt"/>
              </a:rPr>
              <a:t>Resonant Field </a:t>
            </a:r>
          </a:p>
          <a:p>
            <a:pPr algn="ctr">
              <a:buNone/>
            </a:pPr>
            <a:r>
              <a:rPr lang="en-US" sz="1400" dirty="0" smtClean="0">
                <a:solidFill>
                  <a:schemeClr val="tx1"/>
                </a:solidFill>
                <a:latin typeface="+mn-lt"/>
              </a:rPr>
              <a:t>Amplification</a:t>
            </a:r>
            <a:r>
              <a:rPr lang="en-US" sz="1400" dirty="0"/>
              <a:t> </a:t>
            </a:r>
            <a:r>
              <a:rPr lang="en-US" sz="1400" dirty="0" smtClean="0"/>
              <a:t>(</a:t>
            </a:r>
            <a:r>
              <a:rPr lang="en-US" sz="1400" dirty="0" smtClean="0">
                <a:solidFill>
                  <a:schemeClr val="tx1"/>
                </a:solidFill>
                <a:latin typeface="+mn-lt"/>
              </a:rPr>
              <a:t>~1/</a:t>
            </a:r>
            <a:r>
              <a:rPr lang="el-GR" sz="1400" dirty="0" smtClean="0">
                <a:solidFill>
                  <a:schemeClr val="tx1"/>
                </a:solidFill>
                <a:latin typeface="+mn-lt"/>
              </a:rPr>
              <a:t>δ</a:t>
            </a:r>
            <a:r>
              <a:rPr lang="en-US" sz="1400" dirty="0" smtClean="0">
                <a:solidFill>
                  <a:schemeClr val="tx1"/>
                </a:solidFill>
                <a:latin typeface="+mn-lt"/>
              </a:rPr>
              <a:t>W</a:t>
            </a:r>
            <a:r>
              <a:rPr lang="en-US" sz="1400" baseline="-25000" dirty="0" smtClean="0">
                <a:solidFill>
                  <a:schemeClr val="tx1"/>
                </a:solidFill>
                <a:latin typeface="+mn-lt"/>
              </a:rPr>
              <a:t>K</a:t>
            </a:r>
            <a:r>
              <a:rPr lang="en-US" sz="1400" dirty="0" smtClean="0">
                <a:solidFill>
                  <a:schemeClr val="tx1"/>
                </a:solidFill>
                <a:latin typeface="+mn-lt"/>
              </a:rPr>
              <a:t>)</a:t>
            </a:r>
            <a:endParaRPr lang="en-US" sz="1400" dirty="0" smtClean="0">
              <a:solidFill>
                <a:schemeClr val="tx1"/>
              </a:solidFill>
              <a:latin typeface="+mn-lt"/>
            </a:endParaRPr>
          </a:p>
        </p:txBody>
      </p:sp>
      <p:sp>
        <p:nvSpPr>
          <p:cNvPr id="7" name="Down Arrow 6"/>
          <p:cNvSpPr/>
          <p:nvPr/>
        </p:nvSpPr>
        <p:spPr bwMode="auto">
          <a:xfrm>
            <a:off x="1566835" y="3389579"/>
            <a:ext cx="261965" cy="290779"/>
          </a:xfrm>
          <a:prstGeom prst="downArrow">
            <a:avLst/>
          </a:prstGeom>
          <a:noFill/>
          <a:ln w="158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000" b="0" i="0" u="none" strike="noStrike" cap="none" normalizeH="0" baseline="0" smtClean="0">
              <a:ln>
                <a:noFill/>
              </a:ln>
              <a:solidFill>
                <a:srgbClr val="1822CD"/>
              </a:solidFill>
              <a:effectLst/>
              <a:latin typeface="Helvetica" pitchFamily="34" charset="0"/>
            </a:endParaRPr>
          </a:p>
        </p:txBody>
      </p:sp>
      <p:sp>
        <p:nvSpPr>
          <p:cNvPr id="17" name="Down Arrow 16"/>
          <p:cNvSpPr/>
          <p:nvPr/>
        </p:nvSpPr>
        <p:spPr bwMode="auto">
          <a:xfrm rot="10800000">
            <a:off x="1566834" y="2779979"/>
            <a:ext cx="261965" cy="290779"/>
          </a:xfrm>
          <a:prstGeom prst="downArrow">
            <a:avLst/>
          </a:prstGeom>
          <a:noFill/>
          <a:ln w="158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000" b="0" i="0" u="none" strike="noStrike" cap="none" normalizeH="0" baseline="0" smtClean="0">
              <a:ln>
                <a:noFill/>
              </a:ln>
              <a:solidFill>
                <a:srgbClr val="1822CD"/>
              </a:solidFill>
              <a:effectLst/>
              <a:latin typeface="Helvetica" pitchFamily="34" charset="0"/>
            </a:endParaRPr>
          </a:p>
        </p:txBody>
      </p:sp>
      <p:sp>
        <p:nvSpPr>
          <p:cNvPr id="8" name="TextBox 7"/>
          <p:cNvSpPr txBox="1"/>
          <p:nvPr/>
        </p:nvSpPr>
        <p:spPr>
          <a:xfrm>
            <a:off x="1226373" y="3070758"/>
            <a:ext cx="942887" cy="276999"/>
          </a:xfrm>
          <a:prstGeom prst="rect">
            <a:avLst/>
          </a:prstGeom>
          <a:noFill/>
        </p:spPr>
        <p:txBody>
          <a:bodyPr wrap="none" rtlCol="0">
            <a:spAutoFit/>
          </a:bodyPr>
          <a:lstStyle/>
          <a:p>
            <a:pPr>
              <a:buNone/>
            </a:pPr>
            <a:r>
              <a:rPr lang="en-US" sz="1200" dirty="0" smtClean="0">
                <a:solidFill>
                  <a:schemeClr val="tx1"/>
                </a:solidFill>
                <a:latin typeface="+mn-lt"/>
              </a:rPr>
              <a:t>Precession</a:t>
            </a:r>
          </a:p>
        </p:txBody>
      </p:sp>
      <p:sp>
        <p:nvSpPr>
          <p:cNvPr id="19" name="Down Arrow 18"/>
          <p:cNvSpPr/>
          <p:nvPr/>
        </p:nvSpPr>
        <p:spPr bwMode="auto">
          <a:xfrm>
            <a:off x="3534655" y="3389579"/>
            <a:ext cx="261965" cy="290779"/>
          </a:xfrm>
          <a:prstGeom prst="downArrow">
            <a:avLst/>
          </a:prstGeom>
          <a:noFill/>
          <a:ln w="158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000" b="0" i="0" u="none" strike="noStrike" cap="none" normalizeH="0" baseline="0" smtClean="0">
              <a:ln>
                <a:noFill/>
              </a:ln>
              <a:solidFill>
                <a:srgbClr val="1822CD"/>
              </a:solidFill>
              <a:effectLst/>
              <a:latin typeface="Helvetica" pitchFamily="34" charset="0"/>
            </a:endParaRPr>
          </a:p>
        </p:txBody>
      </p:sp>
      <p:sp>
        <p:nvSpPr>
          <p:cNvPr id="20" name="Down Arrow 19"/>
          <p:cNvSpPr/>
          <p:nvPr/>
        </p:nvSpPr>
        <p:spPr bwMode="auto">
          <a:xfrm rot="10800000">
            <a:off x="3534654" y="2779979"/>
            <a:ext cx="261965" cy="290779"/>
          </a:xfrm>
          <a:prstGeom prst="downArrow">
            <a:avLst/>
          </a:prstGeom>
          <a:noFill/>
          <a:ln w="158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000" b="0" i="0" u="none" strike="noStrike" cap="none" normalizeH="0" baseline="0" smtClean="0">
              <a:ln>
                <a:noFill/>
              </a:ln>
              <a:solidFill>
                <a:srgbClr val="1822CD"/>
              </a:solidFill>
              <a:effectLst/>
              <a:latin typeface="Helvetica" pitchFamily="34" charset="0"/>
            </a:endParaRPr>
          </a:p>
        </p:txBody>
      </p:sp>
      <p:sp>
        <p:nvSpPr>
          <p:cNvPr id="21" name="TextBox 20"/>
          <p:cNvSpPr txBox="1"/>
          <p:nvPr/>
        </p:nvSpPr>
        <p:spPr>
          <a:xfrm>
            <a:off x="3313617" y="3070757"/>
            <a:ext cx="704039" cy="276999"/>
          </a:xfrm>
          <a:prstGeom prst="rect">
            <a:avLst/>
          </a:prstGeom>
          <a:noFill/>
        </p:spPr>
        <p:txBody>
          <a:bodyPr wrap="none" rtlCol="0">
            <a:spAutoFit/>
          </a:bodyPr>
          <a:lstStyle/>
          <a:p>
            <a:pPr>
              <a:buNone/>
            </a:pPr>
            <a:r>
              <a:rPr lang="en-US" sz="1200" dirty="0" smtClean="0">
                <a:solidFill>
                  <a:schemeClr val="tx1"/>
                </a:solidFill>
                <a:latin typeface="+mn-lt"/>
              </a:rPr>
              <a:t>Bounce</a:t>
            </a:r>
          </a:p>
        </p:txBody>
      </p:sp>
      <p:cxnSp>
        <p:nvCxnSpPr>
          <p:cNvPr id="12" name="Straight Arrow Connector 11"/>
          <p:cNvCxnSpPr/>
          <p:nvPr/>
        </p:nvCxnSpPr>
        <p:spPr bwMode="auto">
          <a:xfrm flipH="1" flipV="1">
            <a:off x="3534653" y="2024176"/>
            <a:ext cx="1037346" cy="45713"/>
          </a:xfrm>
          <a:prstGeom prst="straightConnector1">
            <a:avLst/>
          </a:prstGeom>
          <a:noFill/>
          <a:ln w="158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p:cNvSpPr txBox="1"/>
          <p:nvPr/>
        </p:nvSpPr>
        <p:spPr>
          <a:xfrm>
            <a:off x="4555121" y="1630449"/>
            <a:ext cx="4554257" cy="1077218"/>
          </a:xfrm>
          <a:prstGeom prst="rect">
            <a:avLst/>
          </a:prstGeom>
          <a:noFill/>
        </p:spPr>
        <p:txBody>
          <a:bodyPr wrap="square" rtlCol="0">
            <a:spAutoFit/>
          </a:bodyPr>
          <a:lstStyle/>
          <a:p>
            <a:pPr>
              <a:spcBef>
                <a:spcPct val="0"/>
              </a:spcBef>
              <a:buNone/>
            </a:pPr>
            <a:r>
              <a:rPr lang="en-US" sz="1600" b="0" i="0" dirty="0" smtClean="0">
                <a:latin typeface="Calibri" panose="020F0502020204030204" pitchFamily="34" charset="0"/>
                <a:cs typeface="Arial" pitchFamily="34" charset="0"/>
              </a:rPr>
              <a:t>Simple expression for </a:t>
            </a:r>
            <a:r>
              <a:rPr lang="el-GR" sz="1600" b="0" i="0" dirty="0" smtClean="0">
                <a:latin typeface="Calibri" panose="020F0502020204030204" pitchFamily="34" charset="0"/>
                <a:cs typeface="Arial" pitchFamily="34" charset="0"/>
              </a:rPr>
              <a:t>δ</a:t>
            </a:r>
            <a:r>
              <a:rPr lang="en-US" sz="1600" b="0" i="0" dirty="0" smtClean="0">
                <a:latin typeface="Calibri" panose="020F0502020204030204" pitchFamily="34" charset="0"/>
                <a:cs typeface="Arial" pitchFamily="34" charset="0"/>
              </a:rPr>
              <a:t>W</a:t>
            </a:r>
            <a:r>
              <a:rPr lang="en-US" sz="1600" b="0" i="0" baseline="-25000" dirty="0" smtClean="0">
                <a:latin typeface="Calibri" panose="020F0502020204030204" pitchFamily="34" charset="0"/>
                <a:cs typeface="Arial" pitchFamily="34" charset="0"/>
              </a:rPr>
              <a:t>K</a:t>
            </a:r>
            <a:r>
              <a:rPr lang="en-US" sz="1600" b="0" i="0" dirty="0" smtClean="0">
                <a:latin typeface="Calibri" panose="020F0502020204030204" pitchFamily="34" charset="0"/>
                <a:cs typeface="Arial" pitchFamily="34" charset="0"/>
              </a:rPr>
              <a:t>  = F(</a:t>
            </a:r>
            <a:r>
              <a:rPr lang="el-GR" sz="1600" b="0" i="0" dirty="0" smtClean="0">
                <a:latin typeface="Calibri" panose="020F0502020204030204" pitchFamily="34" charset="0"/>
                <a:cs typeface="Arial" pitchFamily="34" charset="0"/>
              </a:rPr>
              <a:t>ω</a:t>
            </a:r>
            <a:r>
              <a:rPr lang="el-GR" sz="1600" b="0" i="0" baseline="-25000" dirty="0" smtClean="0">
                <a:latin typeface="Calibri" panose="020F0502020204030204" pitchFamily="34" charset="0"/>
                <a:cs typeface="Arial" pitchFamily="34" charset="0"/>
              </a:rPr>
              <a:t>φ</a:t>
            </a:r>
            <a:r>
              <a:rPr lang="en-US" sz="1600" b="0" i="0" dirty="0" smtClean="0">
                <a:latin typeface="Calibri" panose="020F0502020204030204" pitchFamily="34" charset="0"/>
                <a:cs typeface="Arial" pitchFamily="34" charset="0"/>
              </a:rPr>
              <a:t>) will approximate these curves, </a:t>
            </a:r>
            <a:r>
              <a:rPr lang="en-US" sz="1600" b="0" i="0" dirty="0" smtClean="0">
                <a:latin typeface="Calibri" panose="020F0502020204030204" pitchFamily="34" charset="0"/>
                <a:cs typeface="Arial" pitchFamily="34" charset="0"/>
              </a:rPr>
              <a:t>with simple </a:t>
            </a:r>
            <a:r>
              <a:rPr lang="en-US" sz="1600" b="0" i="0" dirty="0" smtClean="0">
                <a:latin typeface="Calibri" panose="020F0502020204030204" pitchFamily="34" charset="0"/>
                <a:cs typeface="Arial" pitchFamily="34" charset="0"/>
              </a:rPr>
              <a:t>expressions for precession and bounce frequencies… </a:t>
            </a:r>
            <a:r>
              <a:rPr lang="en-US" sz="1600" dirty="0">
                <a:latin typeface="Calibri" panose="020F0502020204030204" pitchFamily="34" charset="0"/>
                <a:cs typeface="Arial" pitchFamily="34" charset="0"/>
              </a:rPr>
              <a:t>and with </a:t>
            </a:r>
            <a:r>
              <a:rPr lang="en-US" sz="1600" dirty="0" err="1">
                <a:latin typeface="Calibri" panose="020F0502020204030204" pitchFamily="34" charset="0"/>
                <a:cs typeface="Arial" pitchFamily="34" charset="0"/>
              </a:rPr>
              <a:t>collisionality</a:t>
            </a:r>
            <a:r>
              <a:rPr lang="en-US" sz="1600" dirty="0">
                <a:latin typeface="Calibri" panose="020F0502020204030204" pitchFamily="34" charset="0"/>
                <a:cs typeface="Arial" pitchFamily="34" charset="0"/>
              </a:rPr>
              <a:t> </a:t>
            </a:r>
            <a:r>
              <a:rPr lang="en-US" sz="1600" dirty="0" smtClean="0">
                <a:latin typeface="Calibri" panose="020F0502020204030204" pitchFamily="34" charset="0"/>
                <a:cs typeface="Arial" pitchFamily="34" charset="0"/>
              </a:rPr>
              <a:t>included</a:t>
            </a:r>
            <a:endParaRPr lang="en-US" sz="1600" dirty="0">
              <a:latin typeface="Calibri" panose="020F0502020204030204" pitchFamily="34" charset="0"/>
              <a:cs typeface="Arial" pitchFamily="34" charset="0"/>
            </a:endParaRPr>
          </a:p>
        </p:txBody>
      </p:sp>
      <p:cxnSp>
        <p:nvCxnSpPr>
          <p:cNvPr id="26" name="Straight Arrow Connector 25"/>
          <p:cNvCxnSpPr/>
          <p:nvPr/>
        </p:nvCxnSpPr>
        <p:spPr bwMode="auto">
          <a:xfrm flipH="1">
            <a:off x="3534653" y="2069889"/>
            <a:ext cx="1037346" cy="368511"/>
          </a:xfrm>
          <a:prstGeom prst="straightConnector1">
            <a:avLst/>
          </a:prstGeom>
          <a:noFill/>
          <a:ln w="158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2307771" y="2933242"/>
            <a:ext cx="769763" cy="276999"/>
          </a:xfrm>
          <a:prstGeom prst="rect">
            <a:avLst/>
          </a:prstGeom>
          <a:noFill/>
        </p:spPr>
        <p:txBody>
          <a:bodyPr wrap="none" rtlCol="0">
            <a:spAutoFit/>
          </a:bodyPr>
          <a:lstStyle/>
          <a:p>
            <a:pPr>
              <a:buNone/>
            </a:pPr>
            <a:r>
              <a:rPr lang="el-GR" sz="1200" dirty="0" smtClean="0">
                <a:solidFill>
                  <a:schemeClr val="tx1"/>
                </a:solidFill>
                <a:latin typeface="+mn-lt"/>
              </a:rPr>
              <a:t>ω</a:t>
            </a:r>
            <a:r>
              <a:rPr lang="el-GR" sz="1200" baseline="-25000" dirty="0" smtClean="0">
                <a:solidFill>
                  <a:schemeClr val="tx1"/>
                </a:solidFill>
                <a:latin typeface="+mn-lt"/>
              </a:rPr>
              <a:t>φ</a:t>
            </a:r>
            <a:r>
              <a:rPr lang="en-US" sz="1200" dirty="0" smtClean="0">
                <a:solidFill>
                  <a:schemeClr val="tx1"/>
                </a:solidFill>
                <a:latin typeface="+mn-lt"/>
              </a:rPr>
              <a:t>/</a:t>
            </a:r>
            <a:r>
              <a:rPr lang="el-GR" sz="1200" dirty="0" smtClean="0">
                <a:solidFill>
                  <a:schemeClr val="tx1"/>
                </a:solidFill>
                <a:latin typeface="+mn-lt"/>
              </a:rPr>
              <a:t>ω</a:t>
            </a:r>
            <a:r>
              <a:rPr lang="el-GR" sz="1200" baseline="-25000" dirty="0" smtClean="0">
                <a:solidFill>
                  <a:schemeClr val="tx1"/>
                </a:solidFill>
                <a:latin typeface="+mn-lt"/>
              </a:rPr>
              <a:t>φ</a:t>
            </a:r>
            <a:r>
              <a:rPr lang="en-US" sz="1200" baseline="30000" dirty="0" err="1" smtClean="0">
                <a:solidFill>
                  <a:schemeClr val="tx1"/>
                </a:solidFill>
                <a:latin typeface="+mn-lt"/>
              </a:rPr>
              <a:t>exp</a:t>
            </a:r>
            <a:endParaRPr lang="en-US" sz="1200" baseline="30000" dirty="0" smtClean="0">
              <a:solidFill>
                <a:schemeClr val="tx1"/>
              </a:solidFill>
              <a:latin typeface="+mn-lt"/>
            </a:endParaRPr>
          </a:p>
        </p:txBody>
      </p:sp>
      <p:grpSp>
        <p:nvGrpSpPr>
          <p:cNvPr id="22" name="Group 21"/>
          <p:cNvGrpSpPr>
            <a:grpSpLocks noChangeAspect="1"/>
          </p:cNvGrpSpPr>
          <p:nvPr/>
        </p:nvGrpSpPr>
        <p:grpSpPr>
          <a:xfrm>
            <a:off x="4495800" y="2819400"/>
            <a:ext cx="4572000" cy="2722628"/>
            <a:chOff x="785813" y="1347849"/>
            <a:chExt cx="7024243" cy="4321543"/>
          </a:xfrm>
        </p:grpSpPr>
        <p:pic>
          <p:nvPicPr>
            <p:cNvPr id="2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5610" r="3977" b="8844"/>
            <a:stretch/>
          </p:blipFill>
          <p:spPr bwMode="auto">
            <a:xfrm>
              <a:off x="785813" y="1655626"/>
              <a:ext cx="7024243" cy="352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25" name="Text Box 6"/>
            <p:cNvSpPr txBox="1">
              <a:spLocks noChangeArrowheads="1"/>
            </p:cNvSpPr>
            <p:nvPr/>
          </p:nvSpPr>
          <p:spPr bwMode="auto">
            <a:xfrm>
              <a:off x="6537325" y="4520605"/>
              <a:ext cx="943250" cy="21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sz="900" i="0" dirty="0" smtClean="0">
                  <a:solidFill>
                    <a:srgbClr val="FFFFFF"/>
                  </a:solidFill>
                  <a:latin typeface="Calibri" panose="020F0502020204030204" pitchFamily="34" charset="0"/>
                </a:rPr>
                <a:t>NSTX 121083</a:t>
              </a:r>
            </a:p>
          </p:txBody>
        </p:sp>
        <p:sp>
          <p:nvSpPr>
            <p:cNvPr id="27" name="Line 7"/>
            <p:cNvSpPr>
              <a:spLocks noChangeShapeType="1"/>
            </p:cNvSpPr>
            <p:nvPr/>
          </p:nvSpPr>
          <p:spPr bwMode="auto">
            <a:xfrm>
              <a:off x="4214813" y="1731367"/>
              <a:ext cx="1219200" cy="236220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lstStyle/>
            <a:p>
              <a:pPr eaLnBrk="0" hangingPunct="0">
                <a:spcBef>
                  <a:spcPct val="0"/>
                </a:spcBef>
                <a:buFontTx/>
                <a:buNone/>
              </a:pPr>
              <a:endParaRPr lang="en-US" sz="1600" i="0" dirty="0" smtClean="0">
                <a:solidFill>
                  <a:srgbClr val="000000"/>
                </a:solidFill>
                <a:latin typeface="Calibri" panose="020F0502020204030204" pitchFamily="34" charset="0"/>
              </a:endParaRPr>
            </a:p>
          </p:txBody>
        </p:sp>
        <p:sp>
          <p:nvSpPr>
            <p:cNvPr id="28" name="Text Box 8"/>
            <p:cNvSpPr txBox="1">
              <a:spLocks noChangeArrowheads="1"/>
            </p:cNvSpPr>
            <p:nvPr/>
          </p:nvSpPr>
          <p:spPr bwMode="auto">
            <a:xfrm>
              <a:off x="2057399" y="5066706"/>
              <a:ext cx="966399" cy="341968"/>
            </a:xfrm>
            <a:prstGeom prst="rect">
              <a:avLst/>
            </a:prstGeom>
            <a:solidFill>
              <a:srgbClr val="FFFFCC"/>
            </a:solidFill>
            <a:ln>
              <a:noFill/>
            </a:ln>
            <a:extLst>
              <a:ext uri="{91240B29-F687-4F45-9708-019B960494DF}">
                <a14:hiddenLine xmlns:a14="http://schemas.microsoft.com/office/drawing/2010/main" w="15875" algn="ctr">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sz="1400" i="0" dirty="0" smtClean="0">
                  <a:solidFill>
                    <a:srgbClr val="FF0000"/>
                  </a:solidFill>
                  <a:latin typeface="Calibri" panose="020F0502020204030204" pitchFamily="34" charset="0"/>
                </a:rPr>
                <a:t>unstable</a:t>
              </a:r>
            </a:p>
          </p:txBody>
        </p:sp>
        <p:sp>
          <p:nvSpPr>
            <p:cNvPr id="29" name="Line 9"/>
            <p:cNvSpPr>
              <a:spLocks noChangeShapeType="1"/>
            </p:cNvSpPr>
            <p:nvPr/>
          </p:nvSpPr>
          <p:spPr bwMode="auto">
            <a:xfrm flipH="1" flipV="1">
              <a:off x="2278063" y="4017367"/>
              <a:ext cx="336550" cy="1019175"/>
            </a:xfrm>
            <a:prstGeom prst="line">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eaLnBrk="0" hangingPunct="0">
                <a:spcBef>
                  <a:spcPct val="0"/>
                </a:spcBef>
                <a:buFontTx/>
                <a:buNone/>
              </a:pPr>
              <a:endParaRPr lang="en-US" sz="1600" i="0" dirty="0" smtClean="0">
                <a:solidFill>
                  <a:srgbClr val="000000"/>
                </a:solidFill>
                <a:latin typeface="Calibri" panose="020F0502020204030204" pitchFamily="34" charset="0"/>
              </a:endParaRPr>
            </a:p>
          </p:txBody>
        </p:sp>
        <p:sp>
          <p:nvSpPr>
            <p:cNvPr id="30" name="Line 10"/>
            <p:cNvSpPr>
              <a:spLocks noChangeShapeType="1"/>
            </p:cNvSpPr>
            <p:nvPr/>
          </p:nvSpPr>
          <p:spPr bwMode="auto">
            <a:xfrm flipV="1">
              <a:off x="4343400" y="3299817"/>
              <a:ext cx="292100" cy="107950"/>
            </a:xfrm>
            <a:prstGeom prst="line">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eaLnBrk="0" hangingPunct="0">
                <a:spcBef>
                  <a:spcPct val="0"/>
                </a:spcBef>
                <a:buFontTx/>
                <a:buNone/>
              </a:pPr>
              <a:endParaRPr lang="en-US" sz="1600" i="0" dirty="0" smtClean="0">
                <a:solidFill>
                  <a:srgbClr val="000000"/>
                </a:solidFill>
                <a:latin typeface="Calibri" panose="020F0502020204030204" pitchFamily="34" charset="0"/>
              </a:endParaRPr>
            </a:p>
          </p:txBody>
        </p:sp>
        <p:sp>
          <p:nvSpPr>
            <p:cNvPr id="31" name="Text Box 13"/>
            <p:cNvSpPr txBox="1">
              <a:spLocks noChangeArrowheads="1"/>
            </p:cNvSpPr>
            <p:nvPr/>
          </p:nvSpPr>
          <p:spPr bwMode="auto">
            <a:xfrm rot="16200000">
              <a:off x="241300" y="2119935"/>
              <a:ext cx="1295399" cy="118214"/>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5875" algn="ctr">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sz="500" i="0" dirty="0" smtClean="0">
                  <a:solidFill>
                    <a:srgbClr val="000000"/>
                  </a:solidFill>
                  <a:latin typeface="Calibri" panose="020F0502020204030204" pitchFamily="34" charset="0"/>
                </a:rPr>
                <a:t>(marginal stability)</a:t>
              </a:r>
            </a:p>
          </p:txBody>
        </p:sp>
        <p:sp>
          <p:nvSpPr>
            <p:cNvPr id="32" name="Text Box 8"/>
            <p:cNvSpPr txBox="1">
              <a:spLocks noChangeArrowheads="1"/>
            </p:cNvSpPr>
            <p:nvPr/>
          </p:nvSpPr>
          <p:spPr bwMode="auto">
            <a:xfrm>
              <a:off x="6630584" y="4898042"/>
              <a:ext cx="966399" cy="341968"/>
            </a:xfrm>
            <a:prstGeom prst="rect">
              <a:avLst/>
            </a:prstGeom>
            <a:solidFill>
              <a:srgbClr val="FFFFCC"/>
            </a:solidFill>
            <a:ln>
              <a:noFill/>
            </a:ln>
            <a:extLst>
              <a:ext uri="{91240B29-F687-4F45-9708-019B960494DF}">
                <a14:hiddenLine xmlns:a14="http://schemas.microsoft.com/office/drawing/2010/main" w="15875" algn="ctr">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sz="1400" i="0" dirty="0" smtClean="0">
                  <a:solidFill>
                    <a:srgbClr val="FF0000"/>
                  </a:solidFill>
                  <a:latin typeface="Calibri" panose="020F0502020204030204" pitchFamily="34" charset="0"/>
                </a:rPr>
                <a:t>unstable</a:t>
              </a:r>
            </a:p>
          </p:txBody>
        </p:sp>
        <p:sp>
          <p:nvSpPr>
            <p:cNvPr id="33" name="Line 9"/>
            <p:cNvSpPr>
              <a:spLocks noChangeShapeType="1"/>
            </p:cNvSpPr>
            <p:nvPr/>
          </p:nvSpPr>
          <p:spPr bwMode="auto">
            <a:xfrm flipH="1" flipV="1">
              <a:off x="6019799" y="4736047"/>
              <a:ext cx="517525" cy="249609"/>
            </a:xfrm>
            <a:prstGeom prst="line">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eaLnBrk="0" hangingPunct="0">
                <a:spcBef>
                  <a:spcPct val="0"/>
                </a:spcBef>
                <a:buFontTx/>
                <a:buNone/>
              </a:pPr>
              <a:endParaRPr lang="en-US" sz="1600" i="0" dirty="0" smtClean="0">
                <a:solidFill>
                  <a:srgbClr val="000000"/>
                </a:solidFill>
                <a:latin typeface="Calibri" panose="020F0502020204030204" pitchFamily="34" charset="0"/>
              </a:endParaRPr>
            </a:p>
          </p:txBody>
        </p:sp>
        <p:sp>
          <p:nvSpPr>
            <p:cNvPr id="34" name="Text Box 14"/>
            <p:cNvSpPr txBox="1">
              <a:spLocks noChangeArrowheads="1"/>
            </p:cNvSpPr>
            <p:nvPr/>
          </p:nvSpPr>
          <p:spPr bwMode="auto">
            <a:xfrm rot="-25736043">
              <a:off x="2208213" y="2826742"/>
              <a:ext cx="223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Aft>
                  <a:spcPts val="1000"/>
                </a:spcAft>
                <a:buFontTx/>
                <a:buNone/>
              </a:pPr>
              <a:r>
                <a:rPr lang="en-US" sz="900" b="1" i="0" dirty="0" smtClean="0">
                  <a:solidFill>
                    <a:srgbClr val="FFFFFF"/>
                  </a:solidFill>
                  <a:latin typeface="Calibri" panose="020F0502020204030204" pitchFamily="34" charset="0"/>
                </a:rPr>
                <a:t>Precession drift resonance stabilization</a:t>
              </a:r>
            </a:p>
          </p:txBody>
        </p:sp>
        <p:sp>
          <p:nvSpPr>
            <p:cNvPr id="35" name="Oval 12"/>
            <p:cNvSpPr>
              <a:spLocks noChangeArrowheads="1"/>
            </p:cNvSpPr>
            <p:nvPr/>
          </p:nvSpPr>
          <p:spPr bwMode="auto">
            <a:xfrm rot="-20341589">
              <a:off x="6553200" y="1807567"/>
              <a:ext cx="742950" cy="2590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0" hangingPunct="0">
                <a:spcBef>
                  <a:spcPct val="0"/>
                </a:spcBef>
                <a:buFontTx/>
                <a:buNone/>
              </a:pPr>
              <a:endParaRPr lang="en-US" sz="1600" i="0" dirty="0" smtClean="0">
                <a:solidFill>
                  <a:srgbClr val="000000"/>
                </a:solidFill>
                <a:latin typeface="Calibri" panose="020F0502020204030204" pitchFamily="34" charset="0"/>
              </a:endParaRPr>
            </a:p>
          </p:txBody>
        </p:sp>
        <p:sp>
          <p:nvSpPr>
            <p:cNvPr id="36" name="Text Box 14"/>
            <p:cNvSpPr txBox="1">
              <a:spLocks noChangeArrowheads="1"/>
            </p:cNvSpPr>
            <p:nvPr/>
          </p:nvSpPr>
          <p:spPr bwMode="auto">
            <a:xfrm rot="-25736043">
              <a:off x="5745163" y="2826742"/>
              <a:ext cx="223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Aft>
                  <a:spcPts val="1000"/>
                </a:spcAft>
                <a:buFontTx/>
                <a:buNone/>
              </a:pPr>
              <a:r>
                <a:rPr lang="en-US" sz="900" b="1" i="0" dirty="0" smtClean="0">
                  <a:solidFill>
                    <a:srgbClr val="FFFFFF"/>
                  </a:solidFill>
                  <a:latin typeface="Calibri" panose="020F0502020204030204" pitchFamily="34" charset="0"/>
                </a:rPr>
                <a:t>Bounce/transit resonance stabilization</a:t>
              </a:r>
            </a:p>
          </p:txBody>
        </p:sp>
        <p:sp>
          <p:nvSpPr>
            <p:cNvPr id="37" name="Text Box 14"/>
            <p:cNvSpPr txBox="1">
              <a:spLocks noChangeArrowheads="1"/>
            </p:cNvSpPr>
            <p:nvPr/>
          </p:nvSpPr>
          <p:spPr bwMode="auto">
            <a:xfrm rot="-47261067">
              <a:off x="5422900" y="2556867"/>
              <a:ext cx="119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Aft>
                  <a:spcPts val="1000"/>
                </a:spcAft>
                <a:buFontTx/>
                <a:buNone/>
              </a:pPr>
              <a:r>
                <a:rPr lang="en-US" sz="900" b="1" i="0" dirty="0" smtClean="0">
                  <a:solidFill>
                    <a:srgbClr val="FFFFFF"/>
                  </a:solidFill>
                  <a:latin typeface="Calibri" panose="020F0502020204030204" pitchFamily="34" charset="0"/>
                </a:rPr>
                <a:t>Plasma evolution</a:t>
              </a:r>
            </a:p>
          </p:txBody>
        </p:sp>
        <p:sp>
          <p:nvSpPr>
            <p:cNvPr id="38" name="Line 15"/>
            <p:cNvSpPr>
              <a:spLocks noChangeShapeType="1"/>
            </p:cNvSpPr>
            <p:nvPr/>
          </p:nvSpPr>
          <p:spPr bwMode="auto">
            <a:xfrm flipH="1">
              <a:off x="4886325" y="3223617"/>
              <a:ext cx="1066800" cy="0"/>
            </a:xfrm>
            <a:prstGeom prst="line">
              <a:avLst/>
            </a:prstGeom>
            <a:noFill/>
            <a:ln w="158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eaLnBrk="0" hangingPunct="0">
                <a:spcBef>
                  <a:spcPct val="0"/>
                </a:spcBef>
                <a:buFontTx/>
                <a:buNone/>
              </a:pPr>
              <a:endParaRPr lang="en-US" sz="1600" i="0" dirty="0" smtClean="0">
                <a:solidFill>
                  <a:srgbClr val="000000"/>
                </a:solidFill>
                <a:latin typeface="Calibri" panose="020F0502020204030204" pitchFamily="34" charset="0"/>
              </a:endParaRPr>
            </a:p>
          </p:txBody>
        </p:sp>
        <p:sp>
          <p:nvSpPr>
            <p:cNvPr id="39" name="Text Box 11"/>
            <p:cNvSpPr txBox="1">
              <a:spLocks noChangeArrowheads="1"/>
            </p:cNvSpPr>
            <p:nvPr/>
          </p:nvSpPr>
          <p:spPr bwMode="auto">
            <a:xfrm rot="3784673">
              <a:off x="4326732" y="2692990"/>
              <a:ext cx="2009768" cy="331000"/>
            </a:xfrm>
            <a:prstGeom prst="rect">
              <a:avLst/>
            </a:prstGeom>
            <a:solidFill>
              <a:srgbClr val="FFFF99"/>
            </a:solidFill>
            <a:ln>
              <a:noFill/>
            </a:ln>
            <a:extLst>
              <a:ext uri="{91240B29-F687-4F45-9708-019B960494DF}">
                <a14:hiddenLine xmlns:a14="http://schemas.microsoft.com/office/drawing/2010/main" w="15875" algn="ctr">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sz="1400" i="0" dirty="0" smtClean="0">
                  <a:solidFill>
                    <a:srgbClr val="FF0000"/>
                  </a:solidFill>
                  <a:latin typeface="Calibri" panose="020F0502020204030204" pitchFamily="34" charset="0"/>
                </a:rPr>
                <a:t>Marginal stability</a:t>
              </a:r>
            </a:p>
          </p:txBody>
        </p:sp>
        <p:sp>
          <p:nvSpPr>
            <p:cNvPr id="40" name="Rectangle 17"/>
            <p:cNvSpPr>
              <a:spLocks noChangeArrowheads="1"/>
            </p:cNvSpPr>
            <p:nvPr/>
          </p:nvSpPr>
          <p:spPr bwMode="auto">
            <a:xfrm>
              <a:off x="787400" y="1531342"/>
              <a:ext cx="355600" cy="2105026"/>
            </a:xfrm>
            <a:prstGeom prst="rect">
              <a:avLst/>
            </a:prstGeom>
            <a:solidFill>
              <a:schemeClr val="bg1"/>
            </a:solidFill>
            <a:ln>
              <a:noFill/>
            </a:ln>
            <a:effectLst/>
            <a:extLs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0" hangingPunct="0">
                <a:spcBef>
                  <a:spcPct val="0"/>
                </a:spcBef>
                <a:buFontTx/>
                <a:buNone/>
              </a:pPr>
              <a:endParaRPr lang="en-US" sz="1600" i="0" dirty="0" smtClean="0">
                <a:solidFill>
                  <a:srgbClr val="000000"/>
                </a:solidFill>
                <a:latin typeface="Calibri" panose="020F0502020204030204" pitchFamily="34" charset="0"/>
              </a:endParaRPr>
            </a:p>
          </p:txBody>
        </p:sp>
        <p:sp>
          <p:nvSpPr>
            <p:cNvPr id="41" name="Text Box 18"/>
            <p:cNvSpPr txBox="1">
              <a:spLocks noChangeArrowheads="1"/>
            </p:cNvSpPr>
            <p:nvPr/>
          </p:nvSpPr>
          <p:spPr bwMode="auto">
            <a:xfrm rot="16200000">
              <a:off x="140699" y="2919671"/>
              <a:ext cx="2112155" cy="551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itchFamily="34" charset="0"/>
                </a:defRPr>
              </a:lvl1pPr>
              <a:lvl2pPr marL="520700" indent="-228600">
                <a:defRPr>
                  <a:solidFill>
                    <a:schemeClr val="tx1"/>
                  </a:solidFill>
                  <a:latin typeface="Arial" pitchFamily="34" charset="0"/>
                </a:defRPr>
              </a:lvl2pPr>
              <a:lvl3pPr indent="-223838">
                <a:defRPr>
                  <a:solidFill>
                    <a:schemeClr val="tx1"/>
                  </a:solidFill>
                  <a:latin typeface="Arial" pitchFamily="34" charset="0"/>
                </a:defRPr>
              </a:lvl3pPr>
              <a:lvl4pPr marL="1262063" indent="-233363">
                <a:defRPr>
                  <a:solidFill>
                    <a:schemeClr val="tx1"/>
                  </a:solidFill>
                  <a:latin typeface="Arial" pitchFamily="34" charset="0"/>
                </a:defRPr>
              </a:lvl4pPr>
              <a:lvl5pPr marL="1600200" indent="-223838">
                <a:defRPr>
                  <a:solidFill>
                    <a:schemeClr val="tx1"/>
                  </a:solidFill>
                  <a:latin typeface="Arial" pitchFamily="34" charset="0"/>
                </a:defRPr>
              </a:lvl5pPr>
              <a:lvl6pPr marL="2057400" indent="-223838" fontAlgn="base">
                <a:spcBef>
                  <a:spcPct val="0"/>
                </a:spcBef>
                <a:spcAft>
                  <a:spcPct val="0"/>
                </a:spcAft>
                <a:defRPr>
                  <a:solidFill>
                    <a:schemeClr val="tx1"/>
                  </a:solidFill>
                  <a:latin typeface="Arial" pitchFamily="34" charset="0"/>
                </a:defRPr>
              </a:lvl6pPr>
              <a:lvl7pPr marL="2514600" indent="-223838" fontAlgn="base">
                <a:spcBef>
                  <a:spcPct val="0"/>
                </a:spcBef>
                <a:spcAft>
                  <a:spcPct val="0"/>
                </a:spcAft>
                <a:defRPr>
                  <a:solidFill>
                    <a:schemeClr val="tx1"/>
                  </a:solidFill>
                  <a:latin typeface="Arial" pitchFamily="34" charset="0"/>
                </a:defRPr>
              </a:lvl7pPr>
              <a:lvl8pPr marL="2971800" indent="-223838" fontAlgn="base">
                <a:spcBef>
                  <a:spcPct val="0"/>
                </a:spcBef>
                <a:spcAft>
                  <a:spcPct val="0"/>
                </a:spcAft>
                <a:defRPr>
                  <a:solidFill>
                    <a:schemeClr val="tx1"/>
                  </a:solidFill>
                  <a:latin typeface="Arial" pitchFamily="34" charset="0"/>
                </a:defRPr>
              </a:lvl8pPr>
              <a:lvl9pPr marL="3429000" indent="-223838" fontAlgn="base">
                <a:spcBef>
                  <a:spcPct val="0"/>
                </a:spcBef>
                <a:spcAft>
                  <a:spcPct val="0"/>
                </a:spcAft>
                <a:defRPr>
                  <a:solidFill>
                    <a:schemeClr val="tx1"/>
                  </a:solidFill>
                  <a:latin typeface="Arial" pitchFamily="34" charset="0"/>
                </a:defRPr>
              </a:lvl9pPr>
            </a:lstStyle>
            <a:p>
              <a:pPr>
                <a:buFontTx/>
                <a:buNone/>
              </a:pPr>
              <a:r>
                <a:rPr lang="el-GR" sz="1400" i="0" dirty="0" smtClean="0">
                  <a:solidFill>
                    <a:srgbClr val="000000"/>
                  </a:solidFill>
                  <a:latin typeface="Calibri" panose="020F0502020204030204" pitchFamily="34" charset="0"/>
                </a:rPr>
                <a:t>ν</a:t>
              </a:r>
              <a:r>
                <a:rPr lang="en-US" sz="1400" i="0" baseline="-25000" dirty="0" smtClean="0">
                  <a:solidFill>
                    <a:srgbClr val="000000"/>
                  </a:solidFill>
                  <a:latin typeface="Calibri" panose="020F0502020204030204" pitchFamily="34" charset="0"/>
                </a:rPr>
                <a:t>eff</a:t>
              </a:r>
              <a:r>
                <a:rPr lang="en-US" sz="1400" i="0" dirty="0" smtClean="0">
                  <a:solidFill>
                    <a:srgbClr val="000000"/>
                  </a:solidFill>
                  <a:latin typeface="Calibri" panose="020F0502020204030204" pitchFamily="34" charset="0"/>
                </a:rPr>
                <a:t>/</a:t>
              </a:r>
              <a:r>
                <a:rPr lang="el-GR" sz="1400" dirty="0" smtClean="0">
                  <a:solidFill>
                    <a:srgbClr val="000000"/>
                  </a:solidFill>
                  <a:latin typeface="Calibri" panose="020F0502020204030204" pitchFamily="34" charset="0"/>
                </a:rPr>
                <a:t>ν</a:t>
              </a:r>
              <a:r>
                <a:rPr lang="en-US" sz="1400" i="0" baseline="30000" dirty="0" err="1" smtClean="0">
                  <a:solidFill>
                    <a:srgbClr val="000000"/>
                  </a:solidFill>
                  <a:latin typeface="Calibri" panose="020F0502020204030204" pitchFamily="34" charset="0"/>
                </a:rPr>
                <a:t>exp</a:t>
              </a:r>
              <a:r>
                <a:rPr lang="en-US" sz="1200" i="0" baseline="30000" dirty="0" smtClean="0">
                  <a:solidFill>
                    <a:srgbClr val="000000"/>
                  </a:solidFill>
                  <a:latin typeface="Calibri" panose="020F0502020204030204" pitchFamily="34" charset="0"/>
                </a:rPr>
                <a:t> (marginal stability)</a:t>
              </a:r>
            </a:p>
            <a:p>
              <a:pPr>
                <a:buFontTx/>
                <a:buNone/>
              </a:pPr>
              <a:endParaRPr lang="en-US" sz="1400" i="0" baseline="30000" dirty="0" smtClean="0">
                <a:solidFill>
                  <a:srgbClr val="000000"/>
                </a:solidFill>
                <a:latin typeface="Calibri" panose="020F0502020204030204" pitchFamily="34" charset="0"/>
              </a:endParaRPr>
            </a:p>
          </p:txBody>
        </p:sp>
        <p:sp>
          <p:nvSpPr>
            <p:cNvPr id="42" name="Text Box 5"/>
            <p:cNvSpPr txBox="1">
              <a:spLocks noChangeArrowheads="1"/>
            </p:cNvSpPr>
            <p:nvPr/>
          </p:nvSpPr>
          <p:spPr bwMode="auto">
            <a:xfrm>
              <a:off x="1982884" y="1347849"/>
              <a:ext cx="2211587" cy="2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l-GR" sz="1100" i="0" u="sng" dirty="0" smtClean="0">
                  <a:solidFill>
                    <a:srgbClr val="0000FF"/>
                  </a:solidFill>
                  <a:latin typeface="Calibri" panose="020F0502020204030204" pitchFamily="34" charset="0"/>
                </a:rPr>
                <a:t>γτ</a:t>
              </a:r>
              <a:r>
                <a:rPr lang="en-US" sz="1100" i="0" u="sng" baseline="-25000" dirty="0" smtClean="0">
                  <a:solidFill>
                    <a:srgbClr val="0000FF"/>
                  </a:solidFill>
                  <a:latin typeface="Calibri" panose="020F0502020204030204" pitchFamily="34" charset="0"/>
                </a:rPr>
                <a:t>w</a:t>
              </a:r>
              <a:r>
                <a:rPr lang="en-US" sz="1100" i="0" u="sng" dirty="0" smtClean="0">
                  <a:solidFill>
                    <a:srgbClr val="0000FF"/>
                  </a:solidFill>
                  <a:latin typeface="Calibri" panose="020F0502020204030204" pitchFamily="34" charset="0"/>
                </a:rPr>
                <a:t> contours vs. </a:t>
              </a:r>
              <a:r>
                <a:rPr lang="el-GR" sz="1100" i="0" u="sng" dirty="0" smtClean="0">
                  <a:solidFill>
                    <a:srgbClr val="0000FF"/>
                  </a:solidFill>
                  <a:latin typeface="Calibri" pitchFamily="34" charset="0"/>
                </a:rPr>
                <a:t>ν</a:t>
              </a:r>
              <a:r>
                <a:rPr lang="en-US" sz="1100" i="0" u="sng" dirty="0" smtClean="0">
                  <a:solidFill>
                    <a:srgbClr val="0000FF"/>
                  </a:solidFill>
                  <a:latin typeface="Calibri" panose="020F0502020204030204" pitchFamily="34" charset="0"/>
                </a:rPr>
                <a:t> and </a:t>
              </a:r>
              <a:r>
                <a:rPr lang="el-GR" sz="1100" u="sng" dirty="0" smtClean="0">
                  <a:solidFill>
                    <a:srgbClr val="0000FF"/>
                  </a:solidFill>
                  <a:latin typeface="Calibri" pitchFamily="34" charset="0"/>
                </a:rPr>
                <a:t>ω</a:t>
              </a:r>
              <a:r>
                <a:rPr lang="el-GR" sz="1100" u="sng" baseline="-25000" dirty="0" smtClean="0">
                  <a:solidFill>
                    <a:srgbClr val="0000FF"/>
                  </a:solidFill>
                  <a:latin typeface="Calibri" pitchFamily="34" charset="0"/>
                </a:rPr>
                <a:t>φ</a:t>
              </a:r>
              <a:endParaRPr lang="en-US" sz="1100" i="0" u="sng" baseline="-25000" dirty="0" smtClean="0">
                <a:solidFill>
                  <a:srgbClr val="0000FF"/>
                </a:solidFill>
                <a:latin typeface="Calibri" panose="020F0502020204030204" pitchFamily="34" charset="0"/>
              </a:endParaRPr>
            </a:p>
          </p:txBody>
        </p:sp>
        <p:sp>
          <p:nvSpPr>
            <p:cNvPr id="43" name="Text Box 11"/>
            <p:cNvSpPr txBox="1">
              <a:spLocks noChangeArrowheads="1"/>
            </p:cNvSpPr>
            <p:nvPr/>
          </p:nvSpPr>
          <p:spPr bwMode="auto">
            <a:xfrm>
              <a:off x="3582321" y="3412531"/>
              <a:ext cx="1458661" cy="683934"/>
            </a:xfrm>
            <a:prstGeom prst="rect">
              <a:avLst/>
            </a:prstGeom>
            <a:solidFill>
              <a:srgbClr val="FFFF99"/>
            </a:solidFill>
            <a:ln>
              <a:noFill/>
            </a:ln>
            <a:extLst>
              <a:ext uri="{91240B29-F687-4F45-9708-019B960494DF}">
                <a14:hiddenLine xmlns:a14="http://schemas.microsoft.com/office/drawing/2010/main" w="15875" algn="ctr">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buFontTx/>
                <a:buNone/>
              </a:pPr>
              <a:r>
                <a:rPr lang="en-US" sz="1400" i="0" dirty="0" smtClean="0">
                  <a:solidFill>
                    <a:srgbClr val="FF0000"/>
                  </a:solidFill>
                  <a:latin typeface="Calibri" panose="020F0502020204030204" pitchFamily="34" charset="0"/>
                </a:rPr>
                <a:t>instability</a:t>
              </a:r>
            </a:p>
            <a:p>
              <a:pPr algn="ctr">
                <a:buFontTx/>
                <a:buNone/>
              </a:pPr>
              <a:r>
                <a:rPr lang="en-US" sz="1400" i="0" dirty="0" smtClean="0">
                  <a:solidFill>
                    <a:srgbClr val="FF0000"/>
                  </a:solidFill>
                  <a:latin typeface="Calibri" panose="020F0502020204030204" pitchFamily="34" charset="0"/>
                </a:rPr>
                <a:t>(experiment)</a:t>
              </a:r>
            </a:p>
          </p:txBody>
        </p:sp>
        <p:sp>
          <p:nvSpPr>
            <p:cNvPr id="44" name="Oval 24"/>
            <p:cNvSpPr>
              <a:spLocks noChangeArrowheads="1"/>
            </p:cNvSpPr>
            <p:nvPr/>
          </p:nvSpPr>
          <p:spPr bwMode="auto">
            <a:xfrm rot="-20341589">
              <a:off x="3016250" y="1807567"/>
              <a:ext cx="742950" cy="2590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0" hangingPunct="0">
                <a:spcBef>
                  <a:spcPct val="0"/>
                </a:spcBef>
                <a:buFontTx/>
                <a:buNone/>
              </a:pPr>
              <a:endParaRPr lang="en-US" sz="1600" i="0" dirty="0" smtClean="0">
                <a:solidFill>
                  <a:srgbClr val="000000"/>
                </a:solidFill>
                <a:latin typeface="Calibri" panose="020F0502020204030204" pitchFamily="34" charset="0"/>
              </a:endParaRPr>
            </a:p>
          </p:txBody>
        </p:sp>
        <p:sp>
          <p:nvSpPr>
            <p:cNvPr id="45" name="Text Box 25"/>
            <p:cNvSpPr txBox="1">
              <a:spLocks noChangeArrowheads="1"/>
            </p:cNvSpPr>
            <p:nvPr/>
          </p:nvSpPr>
          <p:spPr bwMode="auto">
            <a:xfrm>
              <a:off x="3984978" y="5099447"/>
              <a:ext cx="2222620" cy="56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itchFamily="34" charset="0"/>
                </a:defRPr>
              </a:lvl1pPr>
              <a:lvl2pPr marL="520700" indent="-228600">
                <a:defRPr>
                  <a:solidFill>
                    <a:schemeClr val="tx1"/>
                  </a:solidFill>
                  <a:latin typeface="Arial" pitchFamily="34" charset="0"/>
                </a:defRPr>
              </a:lvl2pPr>
              <a:lvl3pPr indent="-223838">
                <a:defRPr>
                  <a:solidFill>
                    <a:schemeClr val="tx1"/>
                  </a:solidFill>
                  <a:latin typeface="Arial" pitchFamily="34" charset="0"/>
                </a:defRPr>
              </a:lvl3pPr>
              <a:lvl4pPr marL="1262063" indent="-233363">
                <a:defRPr>
                  <a:solidFill>
                    <a:schemeClr val="tx1"/>
                  </a:solidFill>
                  <a:latin typeface="Arial" pitchFamily="34" charset="0"/>
                </a:defRPr>
              </a:lvl4pPr>
              <a:lvl5pPr marL="1600200" indent="-223838">
                <a:defRPr>
                  <a:solidFill>
                    <a:schemeClr val="tx1"/>
                  </a:solidFill>
                  <a:latin typeface="Arial" pitchFamily="34" charset="0"/>
                </a:defRPr>
              </a:lvl5pPr>
              <a:lvl6pPr marL="2057400" indent="-223838" fontAlgn="base">
                <a:spcBef>
                  <a:spcPct val="0"/>
                </a:spcBef>
                <a:spcAft>
                  <a:spcPct val="0"/>
                </a:spcAft>
                <a:defRPr>
                  <a:solidFill>
                    <a:schemeClr val="tx1"/>
                  </a:solidFill>
                  <a:latin typeface="Arial" pitchFamily="34" charset="0"/>
                </a:defRPr>
              </a:lvl6pPr>
              <a:lvl7pPr marL="2514600" indent="-223838" fontAlgn="base">
                <a:spcBef>
                  <a:spcPct val="0"/>
                </a:spcBef>
                <a:spcAft>
                  <a:spcPct val="0"/>
                </a:spcAft>
                <a:defRPr>
                  <a:solidFill>
                    <a:schemeClr val="tx1"/>
                  </a:solidFill>
                  <a:latin typeface="Arial" pitchFamily="34" charset="0"/>
                </a:defRPr>
              </a:lvl7pPr>
              <a:lvl8pPr marL="2971800" indent="-223838" fontAlgn="base">
                <a:spcBef>
                  <a:spcPct val="0"/>
                </a:spcBef>
                <a:spcAft>
                  <a:spcPct val="0"/>
                </a:spcAft>
                <a:defRPr>
                  <a:solidFill>
                    <a:schemeClr val="tx1"/>
                  </a:solidFill>
                  <a:latin typeface="Arial" pitchFamily="34" charset="0"/>
                </a:defRPr>
              </a:lvl8pPr>
              <a:lvl9pPr marL="3429000" indent="-223838" fontAlgn="base">
                <a:spcBef>
                  <a:spcPct val="0"/>
                </a:spcBef>
                <a:spcAft>
                  <a:spcPct val="0"/>
                </a:spcAft>
                <a:defRPr>
                  <a:solidFill>
                    <a:schemeClr val="tx1"/>
                  </a:solidFill>
                  <a:latin typeface="Arial" pitchFamily="34" charset="0"/>
                </a:defRPr>
              </a:lvl9pPr>
            </a:lstStyle>
            <a:p>
              <a:pPr>
                <a:buFontTx/>
                <a:buNone/>
              </a:pPr>
              <a:r>
                <a:rPr lang="el-GR" sz="1400" i="0" dirty="0" smtClean="0">
                  <a:solidFill>
                    <a:srgbClr val="000000"/>
                  </a:solidFill>
                  <a:latin typeface="Calibri" panose="020F0502020204030204" pitchFamily="34" charset="0"/>
                </a:rPr>
                <a:t>ω</a:t>
              </a:r>
              <a:r>
                <a:rPr lang="el-GR" sz="1400" i="0" baseline="-25000" dirty="0" smtClean="0">
                  <a:solidFill>
                    <a:srgbClr val="000000"/>
                  </a:solidFill>
                  <a:latin typeface="Calibri" panose="020F0502020204030204" pitchFamily="34" charset="0"/>
                </a:rPr>
                <a:t>φ</a:t>
              </a:r>
              <a:r>
                <a:rPr lang="en-US" sz="1400" i="0" dirty="0" smtClean="0">
                  <a:solidFill>
                    <a:srgbClr val="000000"/>
                  </a:solidFill>
                  <a:latin typeface="Calibri" panose="020F0502020204030204" pitchFamily="34" charset="0"/>
                </a:rPr>
                <a:t>/</a:t>
              </a:r>
              <a:r>
                <a:rPr lang="el-GR" sz="1400" dirty="0" smtClean="0">
                  <a:solidFill>
                    <a:srgbClr val="000000"/>
                  </a:solidFill>
                  <a:latin typeface="Calibri" panose="020F0502020204030204" pitchFamily="34" charset="0"/>
                </a:rPr>
                <a:t>ω</a:t>
              </a:r>
              <a:r>
                <a:rPr lang="el-GR" sz="1400" baseline="-25000" dirty="0">
                  <a:solidFill>
                    <a:srgbClr val="000000"/>
                  </a:solidFill>
                  <a:latin typeface="Calibri" panose="020F0502020204030204" pitchFamily="34" charset="0"/>
                </a:rPr>
                <a:t>φ</a:t>
              </a:r>
              <a:r>
                <a:rPr lang="en-US" sz="1400" i="0" baseline="30000" dirty="0" err="1" smtClean="0">
                  <a:solidFill>
                    <a:srgbClr val="000000"/>
                  </a:solidFill>
                  <a:latin typeface="Calibri" panose="020F0502020204030204" pitchFamily="34" charset="0"/>
                </a:rPr>
                <a:t>exp</a:t>
              </a:r>
              <a:r>
                <a:rPr lang="en-US" sz="1200" i="0" baseline="30000" dirty="0" smtClean="0">
                  <a:solidFill>
                    <a:srgbClr val="000000"/>
                  </a:solidFill>
                  <a:latin typeface="Calibri" panose="020F0502020204030204" pitchFamily="34" charset="0"/>
                </a:rPr>
                <a:t> (marginal stability)</a:t>
              </a:r>
            </a:p>
            <a:p>
              <a:pPr>
                <a:buFontTx/>
                <a:buNone/>
              </a:pPr>
              <a:endParaRPr lang="en-US" sz="1400" i="0" baseline="30000" dirty="0" smtClean="0">
                <a:solidFill>
                  <a:srgbClr val="000000"/>
                </a:solidFill>
                <a:latin typeface="Calibri" panose="020F0502020204030204" pitchFamily="34" charset="0"/>
              </a:endParaRPr>
            </a:p>
          </p:txBody>
        </p:sp>
        <p:sp>
          <p:nvSpPr>
            <p:cNvPr id="46" name="Text Box 44"/>
            <p:cNvSpPr txBox="1">
              <a:spLocks noChangeArrowheads="1"/>
            </p:cNvSpPr>
            <p:nvPr/>
          </p:nvSpPr>
          <p:spPr bwMode="auto">
            <a:xfrm>
              <a:off x="6611256" y="1392842"/>
              <a:ext cx="889069" cy="256476"/>
            </a:xfrm>
            <a:prstGeom prst="rect">
              <a:avLst/>
            </a:prstGeom>
            <a:noFill/>
            <a:ln>
              <a:noFill/>
            </a:ln>
            <a:effectLst/>
            <a:extLst/>
          </p:spPr>
          <p:txBody>
            <a:bodyPr wrap="non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050" i="0" dirty="0">
                  <a:solidFill>
                    <a:srgbClr val="FF0000"/>
                  </a:solidFill>
                  <a:latin typeface="Calibri" panose="020F0502020204030204" pitchFamily="34" charset="0"/>
                </a:rPr>
                <a:t>MISK code</a:t>
              </a:r>
            </a:p>
          </p:txBody>
        </p:sp>
      </p:grpSp>
      <p:sp>
        <p:nvSpPr>
          <p:cNvPr id="47" name="Text Box 32"/>
          <p:cNvSpPr txBox="1">
            <a:spLocks noChangeArrowheads="1"/>
          </p:cNvSpPr>
          <p:nvPr/>
        </p:nvSpPr>
        <p:spPr bwMode="auto">
          <a:xfrm>
            <a:off x="5569567" y="2401547"/>
            <a:ext cx="3539811" cy="276999"/>
          </a:xfrm>
          <a:prstGeom prst="rect">
            <a:avLst/>
          </a:prstGeom>
          <a:noFill/>
          <a:ln w="12700">
            <a:noFill/>
            <a:miter lim="800000"/>
            <a:headEnd/>
            <a:tailEnd/>
          </a:ln>
        </p:spPr>
        <p:txBody>
          <a:bodyPr wrap="square">
            <a:spAutoFit/>
          </a:bodyPr>
          <a:lstStyle/>
          <a:p>
            <a:pPr algn="ctr" eaLnBrk="0" hangingPunct="0">
              <a:buFontTx/>
              <a:buNone/>
            </a:pPr>
            <a:r>
              <a:rPr lang="en-US" sz="1200" b="0" i="0" dirty="0" smtClean="0">
                <a:solidFill>
                  <a:srgbClr val="008080"/>
                </a:solidFill>
                <a:latin typeface="Calibri" pitchFamily="34" charset="0"/>
              </a:rPr>
              <a:t>[J. </a:t>
            </a:r>
            <a:r>
              <a:rPr lang="en-US" sz="1200" b="0" i="0" dirty="0" err="1" smtClean="0">
                <a:solidFill>
                  <a:srgbClr val="008080"/>
                </a:solidFill>
                <a:latin typeface="Calibri" pitchFamily="34" charset="0"/>
              </a:rPr>
              <a:t>Berkery</a:t>
            </a:r>
            <a:r>
              <a:rPr lang="en-US" sz="1200" b="0" i="0" dirty="0" smtClean="0">
                <a:solidFill>
                  <a:srgbClr val="008080"/>
                </a:solidFill>
                <a:latin typeface="Calibri" pitchFamily="34" charset="0"/>
              </a:rPr>
              <a:t> </a:t>
            </a:r>
            <a:r>
              <a:rPr lang="en-US" sz="1200" b="0" dirty="0" smtClean="0">
                <a:solidFill>
                  <a:srgbClr val="008080"/>
                </a:solidFill>
                <a:latin typeface="Calibri" pitchFamily="34" charset="0"/>
              </a:rPr>
              <a:t>et al.</a:t>
            </a:r>
            <a:r>
              <a:rPr lang="en-US" sz="1200" b="0" i="0" dirty="0" smtClean="0">
                <a:solidFill>
                  <a:srgbClr val="008080"/>
                </a:solidFill>
                <a:latin typeface="Calibri" pitchFamily="34" charset="0"/>
              </a:rPr>
              <a:t>, Phys. Rev. Lett. </a:t>
            </a:r>
            <a:r>
              <a:rPr lang="en-US" sz="1200" dirty="0" smtClean="0">
                <a:solidFill>
                  <a:srgbClr val="008080"/>
                </a:solidFill>
                <a:latin typeface="Calibri" pitchFamily="34" charset="0"/>
              </a:rPr>
              <a:t>104</a:t>
            </a:r>
            <a:r>
              <a:rPr lang="en-US" sz="1200" b="0" i="0" dirty="0" smtClean="0">
                <a:solidFill>
                  <a:srgbClr val="008080"/>
                </a:solidFill>
                <a:latin typeface="Calibri" pitchFamily="34" charset="0"/>
              </a:rPr>
              <a:t>, 035003 (2010)]</a:t>
            </a:r>
            <a:endParaRPr lang="en-US" sz="1200" b="0" i="0" dirty="0">
              <a:solidFill>
                <a:srgbClr val="008080"/>
              </a:solidFill>
              <a:latin typeface="Calibri" pitchFamily="34" charset="0"/>
            </a:endParaRPr>
          </a:p>
        </p:txBody>
      </p:sp>
      <p:pic>
        <p:nvPicPr>
          <p:cNvPr id="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5044" y="1066800"/>
            <a:ext cx="3200400" cy="56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TextBox 48"/>
          <p:cNvSpPr txBox="1"/>
          <p:nvPr/>
        </p:nvSpPr>
        <p:spPr>
          <a:xfrm>
            <a:off x="4444233" y="5441578"/>
            <a:ext cx="3456410" cy="1077218"/>
          </a:xfrm>
          <a:prstGeom prst="rect">
            <a:avLst/>
          </a:prstGeom>
          <a:noFill/>
        </p:spPr>
        <p:txBody>
          <a:bodyPr wrap="square" rtlCol="0">
            <a:spAutoFit/>
          </a:bodyPr>
          <a:lstStyle/>
          <a:p>
            <a:pPr>
              <a:spcBef>
                <a:spcPct val="0"/>
              </a:spcBef>
              <a:buFontTx/>
              <a:buNone/>
            </a:pPr>
            <a:r>
              <a:rPr lang="en-US" sz="1600" b="0" i="0" dirty="0" smtClean="0">
                <a:latin typeface="Calibri" panose="020F0502020204030204" pitchFamily="34" charset="0"/>
                <a:cs typeface="Arial" pitchFamily="34" charset="0"/>
              </a:rPr>
              <a:t>Rotation, </a:t>
            </a:r>
            <a:r>
              <a:rPr lang="en-US" sz="1600" b="0" i="0" dirty="0" err="1" smtClean="0">
                <a:latin typeface="Calibri" panose="020F0502020204030204" pitchFamily="34" charset="0"/>
                <a:cs typeface="Arial" pitchFamily="34" charset="0"/>
              </a:rPr>
              <a:t>collisionality</a:t>
            </a:r>
            <a:r>
              <a:rPr lang="en-US" sz="1600" b="0" i="0" dirty="0" smtClean="0">
                <a:latin typeface="Calibri" panose="020F0502020204030204" pitchFamily="34" charset="0"/>
                <a:cs typeface="Arial" pitchFamily="34" charset="0"/>
              </a:rPr>
              <a:t> dependencies not so easily </a:t>
            </a:r>
            <a:r>
              <a:rPr lang="en-US" sz="1600" b="0" i="0" dirty="0" smtClean="0">
                <a:latin typeface="Calibri" panose="020F0502020204030204" pitchFamily="34" charset="0"/>
                <a:cs typeface="Arial" pitchFamily="34" charset="0"/>
              </a:rPr>
              <a:t>separable</a:t>
            </a:r>
            <a:r>
              <a:rPr lang="en-US" sz="1600" dirty="0" smtClean="0">
                <a:latin typeface="Calibri" panose="020F0502020204030204" pitchFamily="34" charset="0"/>
                <a:cs typeface="Arial" pitchFamily="34" charset="0"/>
              </a:rPr>
              <a:t>, but s</a:t>
            </a:r>
            <a:r>
              <a:rPr lang="en-US" sz="1600" b="0" i="0" dirty="0" smtClean="0">
                <a:latin typeface="Calibri" panose="020F0502020204030204" pitchFamily="34" charset="0"/>
                <a:cs typeface="Arial" pitchFamily="34" charset="0"/>
              </a:rPr>
              <a:t>implified</a:t>
            </a:r>
            <a:r>
              <a:rPr lang="en-US" sz="1600" b="0" i="0" dirty="0" smtClean="0">
                <a:latin typeface="Calibri" panose="020F0502020204030204" pitchFamily="34" charset="0"/>
                <a:cs typeface="Arial" pitchFamily="34" charset="0"/>
              </a:rPr>
              <a:t>, analytical models for these </a:t>
            </a:r>
            <a:endParaRPr lang="en-US" sz="1600" b="0" i="0" dirty="0" smtClean="0">
              <a:latin typeface="Calibri" panose="020F0502020204030204" pitchFamily="34" charset="0"/>
              <a:cs typeface="Arial" pitchFamily="34" charset="0"/>
            </a:endParaRPr>
          </a:p>
          <a:p>
            <a:pPr>
              <a:spcBef>
                <a:spcPct val="0"/>
              </a:spcBef>
              <a:buFontTx/>
              <a:buNone/>
            </a:pPr>
            <a:r>
              <a:rPr lang="en-US" sz="1600" b="0" i="0" dirty="0" smtClean="0">
                <a:latin typeface="Calibri" panose="020F0502020204030204" pitchFamily="34" charset="0"/>
                <a:cs typeface="Arial" pitchFamily="34" charset="0"/>
              </a:rPr>
              <a:t>have </a:t>
            </a:r>
            <a:r>
              <a:rPr lang="en-US" sz="1600" b="0" i="0" dirty="0" smtClean="0">
                <a:latin typeface="Calibri" panose="020F0502020204030204" pitchFamily="34" charset="0"/>
                <a:cs typeface="Arial" pitchFamily="34" charset="0"/>
              </a:rPr>
              <a:t>been proposed as </a:t>
            </a:r>
            <a:r>
              <a:rPr lang="en-US" sz="1600" b="0" i="0" dirty="0" smtClean="0">
                <a:latin typeface="Calibri" panose="020F0502020204030204" pitchFamily="34" charset="0"/>
                <a:cs typeface="Arial" pitchFamily="34" charset="0"/>
              </a:rPr>
              <a:t>well. </a:t>
            </a:r>
            <a:endParaRPr lang="en-US" sz="1600" b="0" i="0" dirty="0">
              <a:latin typeface="Calibri" panose="020F0502020204030204" pitchFamily="34" charset="0"/>
              <a:cs typeface="Arial" pitchFamily="34" charset="0"/>
            </a:endParaRPr>
          </a:p>
        </p:txBody>
      </p:sp>
      <p:sp>
        <p:nvSpPr>
          <p:cNvPr id="50" name="Text Box 32"/>
          <p:cNvSpPr txBox="1">
            <a:spLocks noChangeArrowheads="1"/>
          </p:cNvSpPr>
          <p:nvPr/>
        </p:nvSpPr>
        <p:spPr bwMode="auto">
          <a:xfrm>
            <a:off x="6802987" y="5950024"/>
            <a:ext cx="2358755" cy="646331"/>
          </a:xfrm>
          <a:prstGeom prst="rect">
            <a:avLst/>
          </a:prstGeom>
          <a:noFill/>
          <a:ln w="12700">
            <a:noFill/>
            <a:miter lim="800000"/>
            <a:headEnd/>
            <a:tailEnd/>
          </a:ln>
        </p:spPr>
        <p:txBody>
          <a:bodyPr wrap="square">
            <a:spAutoFit/>
          </a:bodyPr>
          <a:lstStyle/>
          <a:p>
            <a:pPr algn="ctr" eaLnBrk="0" hangingPunct="0">
              <a:spcBef>
                <a:spcPct val="0"/>
              </a:spcBef>
              <a:buNone/>
            </a:pPr>
            <a:r>
              <a:rPr lang="en-US" sz="1200" b="0" i="0" dirty="0" smtClean="0">
                <a:solidFill>
                  <a:srgbClr val="008080"/>
                </a:solidFill>
                <a:latin typeface="Calibri" pitchFamily="34" charset="0"/>
                <a:cs typeface="Arial" pitchFamily="34" charset="0"/>
              </a:rPr>
              <a:t>[J.W. </a:t>
            </a:r>
            <a:r>
              <a:rPr lang="en-US" sz="1200" b="0" i="0" dirty="0" err="1" smtClean="0">
                <a:solidFill>
                  <a:srgbClr val="008080"/>
                </a:solidFill>
                <a:latin typeface="Calibri" pitchFamily="34" charset="0"/>
                <a:cs typeface="Arial" pitchFamily="34" charset="0"/>
              </a:rPr>
              <a:t>Berkery</a:t>
            </a:r>
            <a:r>
              <a:rPr lang="en-US" sz="1200" b="0" i="0" dirty="0" smtClean="0">
                <a:solidFill>
                  <a:srgbClr val="008080"/>
                </a:solidFill>
                <a:latin typeface="Calibri" pitchFamily="34" charset="0"/>
                <a:cs typeface="Arial" pitchFamily="34" charset="0"/>
              </a:rPr>
              <a:t> </a:t>
            </a:r>
            <a:r>
              <a:rPr lang="en-US" sz="1200" b="0" dirty="0" smtClean="0">
                <a:solidFill>
                  <a:srgbClr val="008080"/>
                </a:solidFill>
                <a:latin typeface="Calibri" pitchFamily="34" charset="0"/>
                <a:cs typeface="Arial" pitchFamily="34" charset="0"/>
              </a:rPr>
              <a:t>et al.</a:t>
            </a:r>
            <a:r>
              <a:rPr lang="en-US" sz="1200" b="0" i="0" dirty="0" smtClean="0">
                <a:solidFill>
                  <a:srgbClr val="008080"/>
                </a:solidFill>
                <a:latin typeface="Calibri" pitchFamily="34" charset="0"/>
                <a:cs typeface="Arial" pitchFamily="34" charset="0"/>
              </a:rPr>
              <a:t>, Phys. </a:t>
            </a:r>
            <a:r>
              <a:rPr lang="en-US" sz="1200" dirty="0" smtClean="0">
                <a:solidFill>
                  <a:srgbClr val="008080"/>
                </a:solidFill>
                <a:latin typeface="Calibri" pitchFamily="34" charset="0"/>
                <a:cs typeface="Arial" pitchFamily="34" charset="0"/>
              </a:rPr>
              <a:t>Plasmas</a:t>
            </a:r>
            <a:r>
              <a:rPr lang="en-US" sz="1200" b="0" i="0" dirty="0" smtClean="0">
                <a:solidFill>
                  <a:srgbClr val="008080"/>
                </a:solidFill>
                <a:latin typeface="Calibri" pitchFamily="34" charset="0"/>
                <a:cs typeface="Arial" pitchFamily="34" charset="0"/>
              </a:rPr>
              <a:t> </a:t>
            </a:r>
            <a:r>
              <a:rPr lang="en-US" sz="1200" dirty="0" smtClean="0">
                <a:solidFill>
                  <a:srgbClr val="008080"/>
                </a:solidFill>
                <a:latin typeface="Calibri" pitchFamily="34" charset="0"/>
                <a:cs typeface="Arial" pitchFamily="34" charset="0"/>
              </a:rPr>
              <a:t>18</a:t>
            </a:r>
            <a:r>
              <a:rPr lang="en-US" sz="1200" b="0" i="0" dirty="0" smtClean="0">
                <a:solidFill>
                  <a:srgbClr val="008080"/>
                </a:solidFill>
                <a:latin typeface="Calibri" pitchFamily="34" charset="0"/>
                <a:cs typeface="Arial" pitchFamily="34" charset="0"/>
              </a:rPr>
              <a:t>, 072501 (2011</a:t>
            </a:r>
            <a:r>
              <a:rPr lang="en-US" sz="1200" dirty="0">
                <a:solidFill>
                  <a:srgbClr val="008080"/>
                </a:solidFill>
                <a:latin typeface="Calibri" pitchFamily="34" charset="0"/>
                <a:cs typeface="Arial" pitchFamily="34" charset="0"/>
              </a:rPr>
              <a:t>)], [Y.Q. Liu et al., Phys. Plasmas 16, 056113 (2009</a:t>
            </a:r>
            <a:r>
              <a:rPr lang="en-US" sz="1200" dirty="0" smtClean="0">
                <a:solidFill>
                  <a:srgbClr val="008080"/>
                </a:solidFill>
                <a:latin typeface="Calibri" pitchFamily="34" charset="0"/>
                <a:cs typeface="Arial" pitchFamily="34" charset="0"/>
              </a:rPr>
              <a:t>)]</a:t>
            </a:r>
            <a:endParaRPr lang="en-US" sz="1200" dirty="0">
              <a:solidFill>
                <a:srgbClr val="008080"/>
              </a:solidFill>
              <a:latin typeface="Calibri" pitchFamily="34" charset="0"/>
              <a:cs typeface="Arial" pitchFamily="34" charset="0"/>
            </a:endParaRPr>
          </a:p>
        </p:txBody>
      </p:sp>
      <p:sp>
        <p:nvSpPr>
          <p:cNvPr id="51" name="Text Box 32"/>
          <p:cNvSpPr txBox="1">
            <a:spLocks noChangeArrowheads="1"/>
          </p:cNvSpPr>
          <p:nvPr/>
        </p:nvSpPr>
        <p:spPr bwMode="auto">
          <a:xfrm>
            <a:off x="0" y="5880480"/>
            <a:ext cx="1314961" cy="646331"/>
          </a:xfrm>
          <a:prstGeom prst="rect">
            <a:avLst/>
          </a:prstGeom>
          <a:noFill/>
          <a:ln w="12700">
            <a:noFill/>
            <a:miter lim="800000"/>
            <a:headEnd/>
            <a:tailEnd/>
          </a:ln>
        </p:spPr>
        <p:txBody>
          <a:bodyPr wrap="square">
            <a:spAutoFit/>
          </a:bodyPr>
          <a:lstStyle/>
          <a:p>
            <a:pPr algn="ctr" eaLnBrk="0" hangingPunct="0">
              <a:buFontTx/>
              <a:buNone/>
            </a:pPr>
            <a:r>
              <a:rPr lang="en-US" sz="1200" b="0" i="0" dirty="0" smtClean="0">
                <a:solidFill>
                  <a:srgbClr val="008080"/>
                </a:solidFill>
                <a:latin typeface="Calibri" pitchFamily="34" charset="0"/>
              </a:rPr>
              <a:t>[J. </a:t>
            </a:r>
            <a:r>
              <a:rPr lang="en-US" sz="1200" b="0" i="0" dirty="0" err="1" smtClean="0">
                <a:solidFill>
                  <a:srgbClr val="008080"/>
                </a:solidFill>
                <a:latin typeface="Calibri" pitchFamily="34" charset="0"/>
              </a:rPr>
              <a:t>Berkery</a:t>
            </a:r>
            <a:r>
              <a:rPr lang="en-US" sz="1200" b="0" i="0" dirty="0" smtClean="0">
                <a:solidFill>
                  <a:srgbClr val="008080"/>
                </a:solidFill>
                <a:latin typeface="Calibri" pitchFamily="34" charset="0"/>
              </a:rPr>
              <a:t> </a:t>
            </a:r>
            <a:r>
              <a:rPr lang="en-US" sz="1200" b="0" dirty="0" smtClean="0">
                <a:solidFill>
                  <a:srgbClr val="008080"/>
                </a:solidFill>
                <a:latin typeface="Calibri" pitchFamily="34" charset="0"/>
              </a:rPr>
              <a:t>et </a:t>
            </a:r>
            <a:r>
              <a:rPr lang="en-US" sz="1200" b="0" dirty="0" smtClean="0">
                <a:solidFill>
                  <a:srgbClr val="008080"/>
                </a:solidFill>
                <a:latin typeface="Calibri" pitchFamily="34" charset="0"/>
              </a:rPr>
              <a:t>al.</a:t>
            </a:r>
            <a:r>
              <a:rPr lang="en-US" sz="1200" b="0" i="0" dirty="0" smtClean="0">
                <a:solidFill>
                  <a:srgbClr val="008080"/>
                </a:solidFill>
                <a:latin typeface="Calibri" pitchFamily="34" charset="0"/>
              </a:rPr>
              <a:t>, </a:t>
            </a:r>
            <a:r>
              <a:rPr lang="en-US" sz="1200" dirty="0" smtClean="0">
                <a:solidFill>
                  <a:srgbClr val="008080"/>
                </a:solidFill>
                <a:latin typeface="Calibri" pitchFamily="34" charset="0"/>
              </a:rPr>
              <a:t>Phys. Plasmas</a:t>
            </a:r>
            <a:r>
              <a:rPr lang="en-US" sz="1200" b="0" i="0" dirty="0" smtClean="0">
                <a:solidFill>
                  <a:srgbClr val="008080"/>
                </a:solidFill>
                <a:latin typeface="Calibri" pitchFamily="34" charset="0"/>
              </a:rPr>
              <a:t> </a:t>
            </a:r>
            <a:r>
              <a:rPr lang="en-US" sz="1200" dirty="0" smtClean="0">
                <a:solidFill>
                  <a:srgbClr val="008080"/>
                </a:solidFill>
                <a:latin typeface="Calibri" pitchFamily="34" charset="0"/>
              </a:rPr>
              <a:t>21</a:t>
            </a:r>
            <a:r>
              <a:rPr lang="en-US" sz="1200" b="0" i="0" dirty="0" smtClean="0">
                <a:solidFill>
                  <a:srgbClr val="008080"/>
                </a:solidFill>
                <a:latin typeface="Calibri" pitchFamily="34" charset="0"/>
              </a:rPr>
              <a:t>, 056112 </a:t>
            </a:r>
            <a:r>
              <a:rPr lang="en-US" sz="1200" b="0" i="0" dirty="0" smtClean="0">
                <a:solidFill>
                  <a:srgbClr val="008080"/>
                </a:solidFill>
                <a:latin typeface="Calibri" pitchFamily="34" charset="0"/>
              </a:rPr>
              <a:t>(</a:t>
            </a:r>
            <a:r>
              <a:rPr lang="en-US" sz="1200" b="0" i="0" dirty="0" smtClean="0">
                <a:solidFill>
                  <a:srgbClr val="008080"/>
                </a:solidFill>
                <a:latin typeface="Calibri" pitchFamily="34" charset="0"/>
              </a:rPr>
              <a:t>2014)]</a:t>
            </a:r>
            <a:endParaRPr lang="en-US" sz="1200" b="0" i="0" dirty="0">
              <a:solidFill>
                <a:srgbClr val="008080"/>
              </a:solidFill>
              <a:latin typeface="Calibri" pitchFamily="34" charset="0"/>
            </a:endParaRPr>
          </a:p>
        </p:txBody>
      </p:sp>
      <p:sp>
        <p:nvSpPr>
          <p:cNvPr id="52" name="Text Box 32"/>
          <p:cNvSpPr txBox="1">
            <a:spLocks noChangeArrowheads="1"/>
          </p:cNvSpPr>
          <p:nvPr/>
        </p:nvSpPr>
        <p:spPr bwMode="auto">
          <a:xfrm>
            <a:off x="-14842" y="2974080"/>
            <a:ext cx="1245935" cy="830997"/>
          </a:xfrm>
          <a:prstGeom prst="rect">
            <a:avLst/>
          </a:prstGeom>
          <a:noFill/>
          <a:ln w="12700">
            <a:noFill/>
            <a:miter lim="800000"/>
            <a:headEnd/>
            <a:tailEnd/>
          </a:ln>
        </p:spPr>
        <p:txBody>
          <a:bodyPr wrap="square">
            <a:spAutoFit/>
          </a:bodyPr>
          <a:lstStyle/>
          <a:p>
            <a:pPr algn="ctr" eaLnBrk="0" hangingPunct="0">
              <a:buFontTx/>
              <a:buNone/>
            </a:pPr>
            <a:r>
              <a:rPr lang="en-US" sz="1200" b="0" i="0" dirty="0" smtClean="0">
                <a:solidFill>
                  <a:srgbClr val="008080"/>
                </a:solidFill>
                <a:latin typeface="Calibri" pitchFamily="34" charset="0"/>
              </a:rPr>
              <a:t>[J. </a:t>
            </a:r>
            <a:r>
              <a:rPr lang="en-US" sz="1200" b="0" i="0" dirty="0" err="1" smtClean="0">
                <a:solidFill>
                  <a:srgbClr val="008080"/>
                </a:solidFill>
                <a:latin typeface="Calibri" pitchFamily="34" charset="0"/>
              </a:rPr>
              <a:t>Berkery</a:t>
            </a:r>
            <a:r>
              <a:rPr lang="en-US" sz="1200" b="0" i="0" dirty="0" smtClean="0">
                <a:solidFill>
                  <a:srgbClr val="008080"/>
                </a:solidFill>
                <a:latin typeface="Calibri" pitchFamily="34" charset="0"/>
              </a:rPr>
              <a:t> </a:t>
            </a:r>
            <a:r>
              <a:rPr lang="en-US" sz="1200" b="0" dirty="0" smtClean="0">
                <a:solidFill>
                  <a:srgbClr val="008080"/>
                </a:solidFill>
                <a:latin typeface="Calibri" pitchFamily="34" charset="0"/>
              </a:rPr>
              <a:t>et </a:t>
            </a:r>
            <a:r>
              <a:rPr lang="en-US" sz="1200" b="0" dirty="0" smtClean="0">
                <a:solidFill>
                  <a:srgbClr val="008080"/>
                </a:solidFill>
                <a:latin typeface="Calibri" pitchFamily="34" charset="0"/>
              </a:rPr>
              <a:t>al.</a:t>
            </a:r>
            <a:r>
              <a:rPr lang="en-US" sz="1200" b="0" i="0" dirty="0" smtClean="0">
                <a:solidFill>
                  <a:srgbClr val="008080"/>
                </a:solidFill>
                <a:latin typeface="Calibri" pitchFamily="34" charset="0"/>
              </a:rPr>
              <a:t>, </a:t>
            </a:r>
            <a:r>
              <a:rPr lang="en-US" sz="1200" dirty="0" smtClean="0">
                <a:solidFill>
                  <a:srgbClr val="008080"/>
                </a:solidFill>
                <a:latin typeface="Calibri" pitchFamily="34" charset="0"/>
              </a:rPr>
              <a:t>Phys. Plasmas</a:t>
            </a:r>
            <a:r>
              <a:rPr lang="en-US" sz="1200" b="0" i="0" dirty="0" smtClean="0">
                <a:solidFill>
                  <a:srgbClr val="008080"/>
                </a:solidFill>
                <a:latin typeface="Calibri" pitchFamily="34" charset="0"/>
              </a:rPr>
              <a:t> </a:t>
            </a:r>
            <a:r>
              <a:rPr lang="en-US" sz="1200" dirty="0" smtClean="0">
                <a:solidFill>
                  <a:srgbClr val="008080"/>
                </a:solidFill>
                <a:latin typeface="Calibri" pitchFamily="34" charset="0"/>
              </a:rPr>
              <a:t>17</a:t>
            </a:r>
            <a:r>
              <a:rPr lang="en-US" sz="1200" b="0" i="0" dirty="0" smtClean="0">
                <a:solidFill>
                  <a:srgbClr val="008080"/>
                </a:solidFill>
                <a:latin typeface="Calibri" pitchFamily="34" charset="0"/>
              </a:rPr>
              <a:t>, 082504 </a:t>
            </a:r>
            <a:r>
              <a:rPr lang="en-US" sz="1200" b="0" i="0" dirty="0" smtClean="0">
                <a:solidFill>
                  <a:srgbClr val="008080"/>
                </a:solidFill>
                <a:latin typeface="Calibri" pitchFamily="34" charset="0"/>
              </a:rPr>
              <a:t>(</a:t>
            </a:r>
            <a:r>
              <a:rPr lang="en-US" sz="1200" b="0" i="0" dirty="0" smtClean="0">
                <a:solidFill>
                  <a:srgbClr val="008080"/>
                </a:solidFill>
                <a:latin typeface="Calibri" pitchFamily="34" charset="0"/>
              </a:rPr>
              <a:t>2010)]</a:t>
            </a:r>
            <a:endParaRPr lang="en-US" sz="1200" b="0" i="0" dirty="0">
              <a:solidFill>
                <a:srgbClr val="008080"/>
              </a:solidFill>
              <a:latin typeface="Calibri" pitchFamily="34" charset="0"/>
            </a:endParaRPr>
          </a:p>
        </p:txBody>
      </p:sp>
    </p:spTree>
    <p:extLst>
      <p:ext uri="{BB962C8B-B14F-4D97-AF65-F5344CB8AC3E}">
        <p14:creationId xmlns:p14="http://schemas.microsoft.com/office/powerpoint/2010/main" val="1726659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2800" dirty="0" smtClean="0">
                <a:latin typeface="Calibri" panose="020F0502020204030204" pitchFamily="34" charset="0"/>
              </a:rPr>
              <a:t>Disruption </a:t>
            </a:r>
            <a:r>
              <a:rPr lang="en-US" sz="2800" dirty="0">
                <a:latin typeface="Calibri" panose="020F0502020204030204" pitchFamily="34" charset="0"/>
              </a:rPr>
              <a:t>event chain characterization capability started for NSTX-U </a:t>
            </a:r>
          </a:p>
        </p:txBody>
      </p:sp>
      <p:sp>
        <p:nvSpPr>
          <p:cNvPr id="3" name="Content Placeholder 2"/>
          <p:cNvSpPr>
            <a:spLocks noGrp="1"/>
          </p:cNvSpPr>
          <p:nvPr>
            <p:ph idx="1"/>
          </p:nvPr>
        </p:nvSpPr>
        <p:spPr>
          <a:xfrm>
            <a:off x="5715000" y="1143000"/>
            <a:ext cx="3403600" cy="5410200"/>
          </a:xfrm>
        </p:spPr>
        <p:txBody>
          <a:bodyPr>
            <a:noAutofit/>
          </a:bodyPr>
          <a:lstStyle/>
          <a:p>
            <a:pPr>
              <a:spcBef>
                <a:spcPts val="1200"/>
              </a:spcBef>
            </a:pPr>
            <a:r>
              <a:rPr lang="en-US" sz="2400" dirty="0" smtClean="0">
                <a:latin typeface="Calibri" panose="020F0502020204030204" pitchFamily="34" charset="0"/>
              </a:rPr>
              <a:t>Approach to disruption prevention</a:t>
            </a:r>
            <a:endParaRPr lang="en-US" sz="2400" dirty="0">
              <a:latin typeface="Calibri" panose="020F0502020204030204" pitchFamily="34" charset="0"/>
            </a:endParaRPr>
          </a:p>
          <a:p>
            <a:pPr lvl="1">
              <a:spcBef>
                <a:spcPts val="1200"/>
              </a:spcBef>
            </a:pPr>
            <a:r>
              <a:rPr lang="en-US" sz="1800" dirty="0" smtClean="0">
                <a:latin typeface="Calibri" panose="020F0502020204030204" pitchFamily="34" charset="0"/>
              </a:rPr>
              <a:t>Identify disruption event chains and elements</a:t>
            </a:r>
            <a:endParaRPr lang="en-US" sz="1800" dirty="0">
              <a:latin typeface="Calibri" panose="020F0502020204030204" pitchFamily="34" charset="0"/>
            </a:endParaRPr>
          </a:p>
          <a:p>
            <a:pPr lvl="1">
              <a:spcBef>
                <a:spcPts val="1200"/>
              </a:spcBef>
            </a:pPr>
            <a:r>
              <a:rPr lang="en-US" sz="1800" dirty="0" smtClean="0">
                <a:latin typeface="Calibri" panose="020F0502020204030204" pitchFamily="34" charset="0"/>
              </a:rPr>
              <a:t>Predict events in disruption chains</a:t>
            </a:r>
          </a:p>
          <a:p>
            <a:pPr lvl="2">
              <a:spcBef>
                <a:spcPts val="1200"/>
              </a:spcBef>
              <a:buClr>
                <a:schemeClr val="accent2">
                  <a:lumMod val="75000"/>
                </a:schemeClr>
              </a:buClr>
            </a:pPr>
            <a:r>
              <a:rPr lang="en-US" sz="1600" dirty="0" smtClean="0">
                <a:latin typeface="Calibri" panose="020F0502020204030204" pitchFamily="34" charset="0"/>
              </a:rPr>
              <a:t>Example: RWM marginal stability from kinetic model</a:t>
            </a:r>
          </a:p>
          <a:p>
            <a:pPr lvl="2">
              <a:spcBef>
                <a:spcPts val="1200"/>
              </a:spcBef>
              <a:buClr>
                <a:schemeClr val="accent2">
                  <a:lumMod val="75000"/>
                </a:schemeClr>
              </a:buClr>
            </a:pPr>
            <a:r>
              <a:rPr lang="en-US" sz="1600" dirty="0" smtClean="0">
                <a:latin typeface="Calibri" panose="020F0502020204030204" pitchFamily="34" charset="0"/>
              </a:rPr>
              <a:t>Attack </a:t>
            </a:r>
            <a:r>
              <a:rPr lang="en-US" sz="1600" dirty="0" smtClean="0">
                <a:latin typeface="Calibri" panose="020F0502020204030204" pitchFamily="34" charset="0"/>
              </a:rPr>
              <a:t>e</a:t>
            </a:r>
            <a:r>
              <a:rPr lang="en-US" sz="1600" dirty="0" smtClean="0">
                <a:solidFill>
                  <a:schemeClr val="accent2">
                    <a:lumMod val="75000"/>
                  </a:schemeClr>
                </a:solidFill>
                <a:latin typeface="Calibri" panose="020F0502020204030204" pitchFamily="34" charset="0"/>
              </a:rPr>
              <a:t>ven</a:t>
            </a:r>
            <a:r>
              <a:rPr lang="en-US" sz="1600" dirty="0" smtClean="0">
                <a:latin typeface="Calibri" panose="020F0502020204030204" pitchFamily="34" charset="0"/>
              </a:rPr>
              <a:t>ts at several places</a:t>
            </a:r>
          </a:p>
          <a:p>
            <a:pPr lvl="2">
              <a:spcBef>
                <a:spcPts val="1200"/>
              </a:spcBef>
              <a:buClr>
                <a:schemeClr val="accent2">
                  <a:lumMod val="75000"/>
                </a:schemeClr>
              </a:buClr>
            </a:pPr>
            <a:r>
              <a:rPr lang="en-US" sz="1600" dirty="0" smtClean="0">
                <a:latin typeface="Calibri" panose="020F0502020204030204" pitchFamily="34" charset="0"/>
              </a:rPr>
              <a:t>Give priority to early events</a:t>
            </a:r>
            <a:endParaRPr lang="en-US" sz="1600" dirty="0">
              <a:latin typeface="Calibri" panose="020F0502020204030204" pitchFamily="34" charset="0"/>
            </a:endParaRPr>
          </a:p>
          <a:p>
            <a:pPr lvl="1">
              <a:spcBef>
                <a:spcPts val="1200"/>
              </a:spcBef>
            </a:pPr>
            <a:r>
              <a:rPr lang="en-US" sz="1800" dirty="0" smtClean="0">
                <a:latin typeface="Calibri" panose="020F0502020204030204" pitchFamily="34" charset="0"/>
              </a:rPr>
              <a:t>Provide cues to avoidance system to break the chain</a:t>
            </a:r>
          </a:p>
          <a:p>
            <a:pPr lvl="1">
              <a:spcBef>
                <a:spcPts val="1200"/>
              </a:spcBef>
            </a:pPr>
            <a:r>
              <a:rPr lang="en-US" sz="1800" dirty="0" smtClean="0">
                <a:latin typeface="Calibri" panose="020F0502020204030204" pitchFamily="34" charset="0"/>
              </a:rPr>
              <a:t>Provide cue to mitigation system if avoidance deemed unt</a:t>
            </a:r>
            <a:r>
              <a:rPr lang="en-US" sz="1800" dirty="0" smtClean="0">
                <a:solidFill>
                  <a:schemeClr val="accent1">
                    <a:lumMod val="75000"/>
                  </a:schemeClr>
                </a:solidFill>
                <a:latin typeface="Calibri" panose="020F0502020204030204" pitchFamily="34" charset="0"/>
              </a:rPr>
              <a:t>en</a:t>
            </a:r>
            <a:r>
              <a:rPr lang="en-US" sz="1800" dirty="0" smtClean="0">
                <a:latin typeface="Calibri" panose="020F0502020204030204" pitchFamily="34" charset="0"/>
              </a:rPr>
              <a:t>able</a:t>
            </a:r>
          </a:p>
        </p:txBody>
      </p:sp>
      <p:sp>
        <p:nvSpPr>
          <p:cNvPr id="4" name="TextBox 3"/>
          <p:cNvSpPr txBox="1"/>
          <p:nvPr/>
        </p:nvSpPr>
        <p:spPr>
          <a:xfrm>
            <a:off x="5649891" y="4781491"/>
            <a:ext cx="255198" cy="400110"/>
          </a:xfrm>
          <a:prstGeom prst="rect">
            <a:avLst/>
          </a:prstGeom>
          <a:noFill/>
        </p:spPr>
        <p:txBody>
          <a:bodyPr wrap="none" rtlCol="0">
            <a:spAutoFit/>
          </a:bodyPr>
          <a:lstStyle/>
          <a:p>
            <a:r>
              <a:rPr lang="en-US" sz="2000" dirty="0" smtClean="0">
                <a:latin typeface="+mn-lt"/>
              </a:rPr>
              <a:t>t</a:t>
            </a:r>
            <a:endParaRPr lang="en-US" sz="2000" dirty="0">
              <a:latin typeface="+mn-lt"/>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90600"/>
            <a:ext cx="6057489" cy="455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7086" y="5943600"/>
            <a:ext cx="6248400" cy="584775"/>
          </a:xfrm>
          <a:prstGeom prst="rect">
            <a:avLst/>
          </a:prstGeom>
          <a:noFill/>
        </p:spPr>
        <p:txBody>
          <a:bodyPr wrap="square" rtlCol="0">
            <a:spAutoFit/>
          </a:bodyPr>
          <a:lstStyle/>
          <a:p>
            <a:r>
              <a:rPr lang="en-US" sz="1600" dirty="0">
                <a:solidFill>
                  <a:srgbClr val="336699"/>
                </a:solidFill>
                <a:latin typeface="Calibri" panose="020F0502020204030204" pitchFamily="34" charset="0"/>
              </a:rPr>
              <a:t>Disruption Event Characterization And Forecasting (DECAF) code</a:t>
            </a:r>
            <a:r>
              <a:rPr lang="en-US" sz="1600" kern="0" dirty="0">
                <a:solidFill>
                  <a:srgbClr val="336699"/>
                </a:solidFill>
                <a:latin typeface="Calibri" panose="020F0502020204030204" pitchFamily="34" charset="0"/>
              </a:rPr>
              <a:t> </a:t>
            </a:r>
            <a:r>
              <a:rPr lang="en-US" sz="1600" kern="0" dirty="0" smtClean="0">
                <a:solidFill>
                  <a:schemeClr val="accent1">
                    <a:lumMod val="75000"/>
                  </a:schemeClr>
                </a:solidFill>
                <a:latin typeface="Calibri" panose="020F0502020204030204" pitchFamily="34" charset="0"/>
              </a:rPr>
              <a:t>written </a:t>
            </a:r>
            <a:r>
              <a:rPr lang="en-US" sz="1600" dirty="0" smtClean="0">
                <a:solidFill>
                  <a:schemeClr val="accent1">
                    <a:lumMod val="75000"/>
                  </a:schemeClr>
                </a:solidFill>
                <a:latin typeface="Calibri" panose="020F0502020204030204" pitchFamily="34" charset="0"/>
              </a:rPr>
              <a:t>to address the </a:t>
            </a:r>
            <a:r>
              <a:rPr lang="en-US" sz="1600" u="sng" dirty="0" smtClean="0">
                <a:solidFill>
                  <a:schemeClr val="accent1">
                    <a:lumMod val="75000"/>
                  </a:schemeClr>
                </a:solidFill>
                <a:latin typeface="Calibri" panose="020F0502020204030204" pitchFamily="34" charset="0"/>
              </a:rPr>
              <a:t>first step</a:t>
            </a:r>
            <a:r>
              <a:rPr lang="en-US" sz="1600" dirty="0" smtClean="0">
                <a:solidFill>
                  <a:schemeClr val="accent1">
                    <a:lumMod val="75000"/>
                  </a:schemeClr>
                </a:solidFill>
                <a:latin typeface="Calibri" panose="020F0502020204030204" pitchFamily="34" charset="0"/>
              </a:rPr>
              <a:t> – initial test runs started using NSTX data</a:t>
            </a:r>
            <a:endParaRPr lang="en-US" sz="1600" dirty="0">
              <a:solidFill>
                <a:schemeClr val="accent1">
                  <a:lumMod val="75000"/>
                </a:schemeClr>
              </a:solidFill>
              <a:latin typeface="Calibri" panose="020F0502020204030204" pitchFamily="34" charset="0"/>
            </a:endParaRPr>
          </a:p>
        </p:txBody>
      </p:sp>
      <p:sp>
        <p:nvSpPr>
          <p:cNvPr id="7" name="Text Box 32"/>
          <p:cNvSpPr txBox="1">
            <a:spLocks noChangeArrowheads="1"/>
          </p:cNvSpPr>
          <p:nvPr/>
        </p:nvSpPr>
        <p:spPr bwMode="auto">
          <a:xfrm>
            <a:off x="423337" y="5510015"/>
            <a:ext cx="5210813" cy="307777"/>
          </a:xfrm>
          <a:prstGeom prst="rect">
            <a:avLst/>
          </a:prstGeom>
          <a:noFill/>
          <a:ln w="12700">
            <a:noFill/>
            <a:miter lim="800000"/>
            <a:headEnd/>
            <a:tailEnd/>
          </a:ln>
        </p:spPr>
        <p:txBody>
          <a:bodyPr wrap="square">
            <a:spAutoFit/>
          </a:bodyPr>
          <a:lstStyle/>
          <a:p>
            <a:pPr algn="ctr" eaLnBrk="0" hangingPunct="0">
              <a:spcBef>
                <a:spcPct val="0"/>
              </a:spcBef>
              <a:buFontTx/>
              <a:buNone/>
            </a:pPr>
            <a:r>
              <a:rPr lang="en-US" sz="1400" b="0" i="0" dirty="0" smtClean="0">
                <a:solidFill>
                  <a:srgbClr val="008080"/>
                </a:solidFill>
                <a:latin typeface="Calibri" pitchFamily="34" charset="0"/>
                <a:cs typeface="Arial" pitchFamily="34" charset="0"/>
              </a:rPr>
              <a:t>[</a:t>
            </a:r>
            <a:r>
              <a:rPr lang="en-US" sz="1400" dirty="0" smtClean="0">
                <a:solidFill>
                  <a:srgbClr val="008080"/>
                </a:solidFill>
                <a:latin typeface="Calibri" pitchFamily="34" charset="0"/>
                <a:cs typeface="Arial" pitchFamily="34" charset="0"/>
              </a:rPr>
              <a:t>DOE </a:t>
            </a:r>
            <a:r>
              <a:rPr lang="en-US" sz="1400" dirty="0">
                <a:solidFill>
                  <a:srgbClr val="008080"/>
                </a:solidFill>
                <a:latin typeface="Calibri" pitchFamily="34" charset="0"/>
                <a:cs typeface="Arial" pitchFamily="34" charset="0"/>
              </a:rPr>
              <a:t>report </a:t>
            </a:r>
            <a:r>
              <a:rPr lang="en-US" sz="1400" dirty="0" smtClean="0">
                <a:solidFill>
                  <a:srgbClr val="008080"/>
                </a:solidFill>
                <a:latin typeface="Calibri" pitchFamily="34" charset="0"/>
                <a:cs typeface="Arial" pitchFamily="34" charset="0"/>
              </a:rPr>
              <a:t>on </a:t>
            </a:r>
            <a:r>
              <a:rPr lang="en-US" sz="1400" dirty="0">
                <a:solidFill>
                  <a:srgbClr val="008080"/>
                </a:solidFill>
                <a:latin typeface="Calibri" pitchFamily="34" charset="0"/>
                <a:cs typeface="Arial" pitchFamily="34" charset="0"/>
              </a:rPr>
              <a:t>Transient events (2015 - in final preparation</a:t>
            </a:r>
            <a:r>
              <a:rPr lang="en-US" sz="1400" dirty="0" smtClean="0">
                <a:solidFill>
                  <a:srgbClr val="008080"/>
                </a:solidFill>
                <a:latin typeface="Calibri" pitchFamily="34" charset="0"/>
                <a:cs typeface="Arial" pitchFamily="34" charset="0"/>
              </a:rPr>
              <a:t>)]</a:t>
            </a:r>
            <a:endParaRPr lang="en-US" sz="1400" b="0" i="0" dirty="0">
              <a:solidFill>
                <a:srgbClr val="008080"/>
              </a:solidFill>
              <a:latin typeface="Calibri" pitchFamily="34" charset="0"/>
              <a:cs typeface="Arial" pitchFamily="34" charset="0"/>
            </a:endParaRPr>
          </a:p>
        </p:txBody>
      </p:sp>
    </p:spTree>
    <p:extLst>
      <p:ext uri="{BB962C8B-B14F-4D97-AF65-F5344CB8AC3E}">
        <p14:creationId xmlns:p14="http://schemas.microsoft.com/office/powerpoint/2010/main" val="2654108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sz="2800" dirty="0" smtClean="0">
                <a:latin typeface="Calibri" panose="020F0502020204030204" pitchFamily="34" charset="0"/>
              </a:rPr>
              <a:t>Significant physics research is needed to predict opportunities for avoidance in disruption event chain</a:t>
            </a:r>
            <a:endParaRPr lang="en-US" sz="2800" dirty="0">
              <a:latin typeface="Calibri" panose="020F0502020204030204" pitchFamily="34" charset="0"/>
            </a:endParaRPr>
          </a:p>
        </p:txBody>
      </p:sp>
      <p:sp>
        <p:nvSpPr>
          <p:cNvPr id="3" name="Content Placeholder 2"/>
          <p:cNvSpPr>
            <a:spLocks noGrp="1"/>
          </p:cNvSpPr>
          <p:nvPr>
            <p:ph idx="1"/>
          </p:nvPr>
        </p:nvSpPr>
        <p:spPr>
          <a:xfrm>
            <a:off x="152400" y="4419600"/>
            <a:ext cx="8856154" cy="1798516"/>
          </a:xfrm>
        </p:spPr>
        <p:txBody>
          <a:bodyPr>
            <a:noAutofit/>
          </a:bodyPr>
          <a:lstStyle/>
          <a:p>
            <a:r>
              <a:rPr lang="en-US" sz="2400" dirty="0" smtClean="0">
                <a:latin typeface="Calibri" panose="020F0502020204030204" pitchFamily="34" charset="0"/>
              </a:rPr>
              <a:t>Examples of gaps in physics understanding</a:t>
            </a:r>
          </a:p>
          <a:p>
            <a:pPr lvl="1"/>
            <a:r>
              <a:rPr lang="en-US" sz="1800" dirty="0">
                <a:latin typeface="Calibri" panose="020F0502020204030204" pitchFamily="34" charset="0"/>
              </a:rPr>
              <a:t>P</a:t>
            </a:r>
            <a:r>
              <a:rPr lang="en-US" sz="1800" dirty="0" smtClean="0">
                <a:latin typeface="Calibri" panose="020F0502020204030204" pitchFamily="34" charset="0"/>
              </a:rPr>
              <a:t>rediction </a:t>
            </a:r>
            <a:r>
              <a:rPr lang="en-US" sz="1800" dirty="0">
                <a:latin typeface="Calibri" panose="020F0502020204030204" pitchFamily="34" charset="0"/>
              </a:rPr>
              <a:t>of stability in </a:t>
            </a:r>
            <a:r>
              <a:rPr lang="en-US" sz="1800" dirty="0" smtClean="0">
                <a:latin typeface="Calibri" panose="020F0502020204030204" pitchFamily="34" charset="0"/>
              </a:rPr>
              <a:t>low rotation </a:t>
            </a:r>
            <a:r>
              <a:rPr lang="en-US" sz="1800" dirty="0">
                <a:latin typeface="Calibri" panose="020F0502020204030204" pitchFamily="34" charset="0"/>
              </a:rPr>
              <a:t>plasmas</a:t>
            </a:r>
          </a:p>
          <a:p>
            <a:pPr lvl="1"/>
            <a:r>
              <a:rPr lang="en-US" sz="1800" dirty="0" smtClean="0">
                <a:latin typeface="Calibri" panose="020F0502020204030204" pitchFamily="34" charset="0"/>
              </a:rPr>
              <a:t>Accurate non-ideal </a:t>
            </a:r>
            <a:r>
              <a:rPr lang="en-US" sz="1800" dirty="0">
                <a:latin typeface="Calibri" panose="020F0502020204030204" pitchFamily="34" charset="0"/>
              </a:rPr>
              <a:t>MHD stability </a:t>
            </a:r>
            <a:r>
              <a:rPr lang="en-US" sz="1800" dirty="0" smtClean="0">
                <a:latin typeface="Calibri" panose="020F0502020204030204" pitchFamily="34" charset="0"/>
              </a:rPr>
              <a:t>maps</a:t>
            </a:r>
          </a:p>
          <a:p>
            <a:pPr lvl="1"/>
            <a:r>
              <a:rPr lang="en-US" sz="1800" dirty="0">
                <a:latin typeface="Calibri" panose="020F0502020204030204" pitchFamily="34" charset="0"/>
              </a:rPr>
              <a:t>Physical understanding of how mode locking produces </a:t>
            </a:r>
            <a:r>
              <a:rPr lang="en-US" sz="1800" dirty="0" smtClean="0">
                <a:latin typeface="Calibri" panose="020F0502020204030204" pitchFamily="34" charset="0"/>
              </a:rPr>
              <a:t>disruption</a:t>
            </a:r>
          </a:p>
          <a:p>
            <a:pPr lvl="1"/>
            <a:r>
              <a:rPr lang="en-US" sz="1800" dirty="0">
                <a:latin typeface="Calibri" panose="020F0502020204030204" pitchFamily="34" charset="0"/>
              </a:rPr>
              <a:t>More comprehensive, validated physical </a:t>
            </a:r>
            <a:r>
              <a:rPr lang="en-US" sz="1800" dirty="0" smtClean="0">
                <a:latin typeface="Calibri" panose="020F0502020204030204" pitchFamily="34" charset="0"/>
              </a:rPr>
              <a:t>understanding of role </a:t>
            </a:r>
            <a:r>
              <a:rPr lang="en-US" sz="1800" dirty="0">
                <a:latin typeface="Calibri" panose="020F0502020204030204" pitchFamily="34" charset="0"/>
              </a:rPr>
              <a:t>of rotation and profile in MHD stability</a:t>
            </a:r>
          </a:p>
          <a:p>
            <a:pPr lvl="1"/>
            <a:endParaRPr lang="en-US" sz="1800" dirty="0">
              <a:latin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1276130833"/>
              </p:ext>
            </p:extLst>
          </p:nvPr>
        </p:nvGraphicFramePr>
        <p:xfrm>
          <a:off x="1402673" y="1874516"/>
          <a:ext cx="6395439" cy="2431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45344" y="1358288"/>
            <a:ext cx="8341743" cy="369332"/>
          </a:xfrm>
          <a:prstGeom prst="rect">
            <a:avLst/>
          </a:prstGeom>
          <a:noFill/>
        </p:spPr>
        <p:txBody>
          <a:bodyPr wrap="square" rtlCol="0">
            <a:spAutoFit/>
          </a:bodyPr>
          <a:lstStyle/>
          <a:p>
            <a:r>
              <a:rPr lang="en-US" sz="1800" u="sng" dirty="0" smtClean="0">
                <a:solidFill>
                  <a:srgbClr val="6600FF"/>
                </a:solidFill>
                <a:latin typeface="Calibri" panose="020F0502020204030204" pitchFamily="34" charset="0"/>
              </a:rPr>
              <a:t>Example: A typical </a:t>
            </a:r>
            <a:r>
              <a:rPr lang="en-US" sz="1800" u="sng" dirty="0" smtClean="0">
                <a:solidFill>
                  <a:srgbClr val="6600FF"/>
                </a:solidFill>
                <a:latin typeface="Calibri" panose="020F0502020204030204" pitchFamily="34" charset="0"/>
              </a:rPr>
              <a:t>global MHD mode </a:t>
            </a:r>
            <a:r>
              <a:rPr lang="en-US" sz="1800" u="sng" dirty="0" smtClean="0">
                <a:solidFill>
                  <a:srgbClr val="6600FF"/>
                </a:solidFill>
                <a:latin typeface="Calibri" panose="020F0502020204030204" pitchFamily="34" charset="0"/>
              </a:rPr>
              <a:t>disruption event chain</a:t>
            </a:r>
            <a:endParaRPr lang="en-US" sz="1800" u="sng" dirty="0">
              <a:solidFill>
                <a:srgbClr val="6600FF"/>
              </a:solidFill>
              <a:latin typeface="Calibri" panose="020F0502020204030204" pitchFamily="34" charset="0"/>
            </a:endParaRPr>
          </a:p>
        </p:txBody>
      </p:sp>
    </p:spTree>
    <p:extLst>
      <p:ext uri="{BB962C8B-B14F-4D97-AF65-F5344CB8AC3E}">
        <p14:creationId xmlns:p14="http://schemas.microsoft.com/office/powerpoint/2010/main" val="4172047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Calibri" panose="020F0502020204030204" pitchFamily="34" charset="0"/>
              </a:rPr>
              <a:t>Disruption Event Characterization And Forecasting (DECAF) code</a:t>
            </a:r>
            <a:r>
              <a:rPr lang="en-US" sz="2800" dirty="0" smtClean="0">
                <a:latin typeface="Calibri" panose="020F0502020204030204" pitchFamily="34" charset="0"/>
              </a:rPr>
              <a:t> </a:t>
            </a:r>
            <a:r>
              <a:rPr lang="en-US" sz="2800" dirty="0" smtClean="0">
                <a:latin typeface="Calibri" panose="020F0502020204030204" pitchFamily="34" charset="0"/>
              </a:rPr>
              <a:t>is structured to ease parallel </a:t>
            </a:r>
            <a:r>
              <a:rPr lang="en-US" sz="2800" dirty="0" smtClean="0">
                <a:latin typeface="Calibri" panose="020F0502020204030204" pitchFamily="34" charset="0"/>
              </a:rPr>
              <a:t>development</a:t>
            </a:r>
            <a:endParaRPr lang="en-US" sz="2800" dirty="0">
              <a:latin typeface="Calibri" panose="020F0502020204030204" pitchFamily="34" charset="0"/>
            </a:endParaRPr>
          </a:p>
        </p:txBody>
      </p:sp>
      <p:sp>
        <p:nvSpPr>
          <p:cNvPr id="3" name="Content Placeholder 2"/>
          <p:cNvSpPr>
            <a:spLocks noGrp="1"/>
          </p:cNvSpPr>
          <p:nvPr>
            <p:ph idx="1"/>
          </p:nvPr>
        </p:nvSpPr>
        <p:spPr>
          <a:xfrm>
            <a:off x="5528416" y="1066800"/>
            <a:ext cx="3581400" cy="5486400"/>
          </a:xfrm>
        </p:spPr>
        <p:txBody>
          <a:bodyPr>
            <a:normAutofit fontScale="92500" lnSpcReduction="10000"/>
          </a:bodyPr>
          <a:lstStyle/>
          <a:p>
            <a:r>
              <a:rPr lang="en-US" dirty="0" smtClean="0">
                <a:latin typeface="Calibri" panose="020F0502020204030204" pitchFamily="34" charset="0"/>
              </a:rPr>
              <a:t>Physical event modules separated</a:t>
            </a:r>
          </a:p>
          <a:p>
            <a:pPr lvl="1"/>
            <a:r>
              <a:rPr lang="en-US" dirty="0" smtClean="0">
                <a:latin typeface="Calibri" panose="020F0502020204030204" pitchFamily="34" charset="0"/>
              </a:rPr>
              <a:t>Present grouping follows work of </a:t>
            </a:r>
            <a:r>
              <a:rPr lang="en-US" dirty="0" err="1" smtClean="0">
                <a:latin typeface="Calibri" panose="020F0502020204030204" pitchFamily="34" charset="0"/>
              </a:rPr>
              <a:t>deVries</a:t>
            </a:r>
            <a:r>
              <a:rPr lang="en-US" dirty="0" smtClean="0">
                <a:latin typeface="Calibri" panose="020F0502020204030204" pitchFamily="34" charset="0"/>
              </a:rPr>
              <a:t> – </a:t>
            </a:r>
            <a:r>
              <a:rPr lang="en-US" dirty="0" smtClean="0">
                <a:solidFill>
                  <a:srgbClr val="FF0000"/>
                </a:solidFill>
                <a:latin typeface="Calibri" panose="020F0502020204030204" pitchFamily="34" charset="0"/>
              </a:rPr>
              <a:t>BUT, is easily appended or altered</a:t>
            </a:r>
          </a:p>
          <a:p>
            <a:r>
              <a:rPr lang="en-US" dirty="0" smtClean="0">
                <a:latin typeface="Calibri" panose="020F0502020204030204" pitchFamily="34" charset="0"/>
              </a:rPr>
              <a:t>Warning algorithm</a:t>
            </a:r>
          </a:p>
          <a:p>
            <a:pPr lvl="1"/>
            <a:r>
              <a:rPr lang="en-US" dirty="0" smtClean="0">
                <a:latin typeface="Calibri" panose="020F0502020204030204" pitchFamily="34" charset="0"/>
              </a:rPr>
              <a:t>Present approach follows work of Gerhardt, et al. – </a:t>
            </a:r>
            <a:r>
              <a:rPr lang="en-US" dirty="0" smtClean="0">
                <a:solidFill>
                  <a:srgbClr val="FF0000"/>
                </a:solidFill>
                <a:latin typeface="Calibri" panose="020F0502020204030204" pitchFamily="34" charset="0"/>
              </a:rPr>
              <a:t>BUT is easily appended or altered</a:t>
            </a:r>
          </a:p>
          <a:p>
            <a:r>
              <a:rPr lang="en-US" dirty="0" smtClean="0">
                <a:latin typeface="Calibri" panose="020F0502020204030204" pitchFamily="34" charset="0"/>
              </a:rPr>
              <a:t>General idea:</a:t>
            </a:r>
          </a:p>
          <a:p>
            <a:pPr lvl="1"/>
            <a:r>
              <a:rPr lang="en-US" dirty="0" smtClean="0">
                <a:latin typeface="Calibri" panose="020F0502020204030204" pitchFamily="34" charset="0"/>
              </a:rPr>
              <a:t>Build from successful foundations – </a:t>
            </a:r>
            <a:r>
              <a:rPr lang="en-US" dirty="0" smtClean="0">
                <a:solidFill>
                  <a:srgbClr val="FF0000"/>
                </a:solidFill>
                <a:latin typeface="Calibri" panose="020F0502020204030204" pitchFamily="34" charset="0"/>
              </a:rPr>
              <a:t>BUT</a:t>
            </a:r>
            <a:r>
              <a:rPr lang="en-US" dirty="0" smtClean="0">
                <a:latin typeface="Calibri" panose="020F0502020204030204" pitchFamily="34" charset="0"/>
              </a:rPr>
              <a:t> </a:t>
            </a:r>
            <a:r>
              <a:rPr lang="en-US" dirty="0">
                <a:solidFill>
                  <a:srgbClr val="FF0000"/>
                </a:solidFill>
                <a:latin typeface="Calibri" panose="020F0502020204030204" pitchFamily="34" charset="0"/>
              </a:rPr>
              <a:t>k</a:t>
            </a:r>
            <a:r>
              <a:rPr lang="en-US" dirty="0" smtClean="0">
                <a:solidFill>
                  <a:srgbClr val="FF0000"/>
                </a:solidFill>
                <a:latin typeface="Calibri" panose="020F0502020204030204" pitchFamily="34" charset="0"/>
              </a:rPr>
              <a:t>eep approach flexible</a:t>
            </a:r>
          </a:p>
          <a:p>
            <a:endParaRPr lang="en-US" dirty="0" smtClean="0">
              <a:solidFill>
                <a:srgbClr val="FF0000"/>
              </a:solidFill>
              <a:latin typeface="Calibri" panose="020F0502020204030204" pitchFamily="34" charset="0"/>
            </a:endParaRPr>
          </a:p>
        </p:txBody>
      </p:sp>
      <p:sp>
        <p:nvSpPr>
          <p:cNvPr id="4" name="TextBox 3"/>
          <p:cNvSpPr txBox="1"/>
          <p:nvPr/>
        </p:nvSpPr>
        <p:spPr>
          <a:xfrm>
            <a:off x="338984" y="3131403"/>
            <a:ext cx="1828800" cy="646331"/>
          </a:xfrm>
          <a:prstGeom prst="rect">
            <a:avLst/>
          </a:prstGeom>
          <a:noFill/>
          <a:ln w="38100">
            <a:solidFill>
              <a:srgbClr val="FF0000"/>
            </a:solidFill>
          </a:ln>
        </p:spPr>
        <p:txBody>
          <a:bodyPr wrap="square" rtlCol="0">
            <a:spAutoFit/>
          </a:bodyPr>
          <a:lstStyle/>
          <a:p>
            <a:pPr algn="ctr"/>
            <a:r>
              <a:rPr lang="en-US" dirty="0" smtClean="0">
                <a:latin typeface="Calibri" panose="020F0502020204030204" pitchFamily="34" charset="0"/>
              </a:rPr>
              <a:t>Main data structure</a:t>
            </a:r>
            <a:endParaRPr lang="en-US" dirty="0">
              <a:latin typeface="Calibri" panose="020F0502020204030204" pitchFamily="34" charset="0"/>
            </a:endParaRPr>
          </a:p>
        </p:txBody>
      </p:sp>
      <p:cxnSp>
        <p:nvCxnSpPr>
          <p:cNvPr id="5" name="Straight Arrow Connector 4"/>
          <p:cNvCxnSpPr/>
          <p:nvPr/>
        </p:nvCxnSpPr>
        <p:spPr bwMode="auto">
          <a:xfrm flipH="1">
            <a:off x="2167784" y="3546900"/>
            <a:ext cx="533400" cy="1"/>
          </a:xfrm>
          <a:prstGeom prst="straightConnector1">
            <a:avLst/>
          </a:prstGeom>
          <a:noFill/>
          <a:ln w="38100" cap="flat" cmpd="sng" algn="ctr">
            <a:solidFill>
              <a:srgbClr val="0000FF"/>
            </a:solidFill>
            <a:prstDash val="solid"/>
            <a:round/>
            <a:headEnd type="arrow" w="med" len="med"/>
            <a:tailEnd type="arrow" w="med" len="med"/>
          </a:ln>
          <a:effectLst/>
        </p:spPr>
      </p:cxnSp>
      <p:cxnSp>
        <p:nvCxnSpPr>
          <p:cNvPr id="6" name="Straight Arrow Connector 5"/>
          <p:cNvCxnSpPr>
            <a:stCxn id="7" idx="2"/>
            <a:endCxn id="4" idx="0"/>
          </p:cNvCxnSpPr>
          <p:nvPr/>
        </p:nvCxnSpPr>
        <p:spPr bwMode="auto">
          <a:xfrm>
            <a:off x="1253384" y="1941731"/>
            <a:ext cx="0" cy="1189672"/>
          </a:xfrm>
          <a:prstGeom prst="straightConnector1">
            <a:avLst/>
          </a:prstGeom>
          <a:noFill/>
          <a:ln w="38100" cap="flat" cmpd="sng" algn="ctr">
            <a:solidFill>
              <a:srgbClr val="FF0000"/>
            </a:solidFill>
            <a:prstDash val="solid"/>
            <a:round/>
            <a:headEnd type="none" w="med" len="med"/>
            <a:tailEnd type="arrow"/>
          </a:ln>
          <a:effectLst/>
        </p:spPr>
      </p:cxnSp>
      <p:sp>
        <p:nvSpPr>
          <p:cNvPr id="7" name="TextBox 6"/>
          <p:cNvSpPr txBox="1"/>
          <p:nvPr/>
        </p:nvSpPr>
        <p:spPr>
          <a:xfrm>
            <a:off x="338984" y="1295400"/>
            <a:ext cx="1828800" cy="646331"/>
          </a:xfrm>
          <a:prstGeom prst="rect">
            <a:avLst/>
          </a:prstGeom>
          <a:noFill/>
          <a:ln w="38100">
            <a:solidFill>
              <a:srgbClr val="FF0000"/>
            </a:solidFill>
          </a:ln>
        </p:spPr>
        <p:txBody>
          <a:bodyPr wrap="square" rtlCol="0">
            <a:spAutoFit/>
          </a:bodyPr>
          <a:lstStyle/>
          <a:p>
            <a:pPr algn="ctr"/>
            <a:r>
              <a:rPr lang="en-US" dirty="0" smtClean="0">
                <a:latin typeface="Calibri" panose="020F0502020204030204" pitchFamily="34" charset="0"/>
              </a:rPr>
              <a:t>Code control workbooks</a:t>
            </a:r>
            <a:endParaRPr lang="en-US" dirty="0">
              <a:latin typeface="Calibri" panose="020F0502020204030204" pitchFamily="34" charset="0"/>
            </a:endParaRPr>
          </a:p>
        </p:txBody>
      </p:sp>
      <p:sp>
        <p:nvSpPr>
          <p:cNvPr id="10" name="TextBox 9"/>
          <p:cNvSpPr txBox="1"/>
          <p:nvPr/>
        </p:nvSpPr>
        <p:spPr>
          <a:xfrm>
            <a:off x="3120284" y="2076509"/>
            <a:ext cx="1828800" cy="400110"/>
          </a:xfrm>
          <a:prstGeom prst="rect">
            <a:avLst/>
          </a:prstGeom>
          <a:noFill/>
          <a:ln w="38100">
            <a:solidFill>
              <a:srgbClr val="0000FF"/>
            </a:solidFill>
          </a:ln>
        </p:spPr>
        <p:txBody>
          <a:bodyPr wrap="square" rtlCol="0">
            <a:spAutoFit/>
          </a:bodyPr>
          <a:lstStyle/>
          <a:p>
            <a:pPr algn="ctr"/>
            <a:r>
              <a:rPr lang="en-US" sz="2000" dirty="0" smtClean="0">
                <a:latin typeface="Calibri" panose="020F0502020204030204" pitchFamily="34" charset="0"/>
              </a:rPr>
              <a:t>Density Limits</a:t>
            </a:r>
            <a:endParaRPr lang="en-US" sz="2000" dirty="0">
              <a:latin typeface="Calibri" panose="020F0502020204030204" pitchFamily="34" charset="0"/>
            </a:endParaRPr>
          </a:p>
        </p:txBody>
      </p:sp>
      <p:sp>
        <p:nvSpPr>
          <p:cNvPr id="11" name="TextBox 10"/>
          <p:cNvSpPr txBox="1"/>
          <p:nvPr/>
        </p:nvSpPr>
        <p:spPr>
          <a:xfrm>
            <a:off x="3005984" y="2645896"/>
            <a:ext cx="2057400" cy="400110"/>
          </a:xfrm>
          <a:prstGeom prst="rect">
            <a:avLst/>
          </a:prstGeom>
          <a:noFill/>
          <a:ln w="38100">
            <a:solidFill>
              <a:srgbClr val="0000FF"/>
            </a:solidFill>
          </a:ln>
        </p:spPr>
        <p:txBody>
          <a:bodyPr wrap="square" rtlCol="0">
            <a:spAutoFit/>
          </a:bodyPr>
          <a:lstStyle/>
          <a:p>
            <a:pPr algn="ctr"/>
            <a:r>
              <a:rPr lang="en-US" sz="2000" dirty="0" smtClean="0">
                <a:latin typeface="Calibri" panose="020F0502020204030204" pitchFamily="34" charset="0"/>
              </a:rPr>
              <a:t>Confinement</a:t>
            </a:r>
            <a:endParaRPr lang="en-US" sz="2000" dirty="0">
              <a:latin typeface="Calibri" panose="020F0502020204030204" pitchFamily="34" charset="0"/>
            </a:endParaRPr>
          </a:p>
        </p:txBody>
      </p:sp>
      <p:sp>
        <p:nvSpPr>
          <p:cNvPr id="13" name="TextBox 12"/>
          <p:cNvSpPr txBox="1"/>
          <p:nvPr/>
        </p:nvSpPr>
        <p:spPr>
          <a:xfrm>
            <a:off x="3005984" y="3257490"/>
            <a:ext cx="2057400" cy="400110"/>
          </a:xfrm>
          <a:prstGeom prst="rect">
            <a:avLst/>
          </a:prstGeom>
          <a:noFill/>
          <a:ln w="38100">
            <a:solidFill>
              <a:srgbClr val="0000FF"/>
            </a:solidFill>
          </a:ln>
        </p:spPr>
        <p:txBody>
          <a:bodyPr wrap="square" rtlCol="0">
            <a:spAutoFit/>
          </a:bodyPr>
          <a:lstStyle/>
          <a:p>
            <a:pPr algn="ctr"/>
            <a:r>
              <a:rPr lang="en-US" sz="2000" dirty="0" smtClean="0">
                <a:latin typeface="Calibri" panose="020F0502020204030204" pitchFamily="34" charset="0"/>
              </a:rPr>
              <a:t>Technical issues</a:t>
            </a:r>
            <a:endParaRPr lang="en-US" sz="2000" dirty="0">
              <a:latin typeface="Calibri" panose="020F0502020204030204" pitchFamily="34" charset="0"/>
            </a:endParaRPr>
          </a:p>
        </p:txBody>
      </p:sp>
      <p:sp>
        <p:nvSpPr>
          <p:cNvPr id="14" name="TextBox 13"/>
          <p:cNvSpPr txBox="1"/>
          <p:nvPr/>
        </p:nvSpPr>
        <p:spPr>
          <a:xfrm>
            <a:off x="3005984" y="3867090"/>
            <a:ext cx="2057400" cy="707886"/>
          </a:xfrm>
          <a:prstGeom prst="rect">
            <a:avLst/>
          </a:prstGeom>
          <a:noFill/>
          <a:ln w="38100">
            <a:solidFill>
              <a:srgbClr val="0000FF"/>
            </a:solidFill>
          </a:ln>
        </p:spPr>
        <p:txBody>
          <a:bodyPr wrap="square" rtlCol="0">
            <a:spAutoFit/>
          </a:bodyPr>
          <a:lstStyle/>
          <a:p>
            <a:pPr algn="ctr"/>
            <a:r>
              <a:rPr lang="en-US" sz="2000" dirty="0" smtClean="0">
                <a:latin typeface="Calibri" panose="020F0502020204030204" pitchFamily="34" charset="0"/>
              </a:rPr>
              <a:t>Tokamak dynamics</a:t>
            </a:r>
            <a:endParaRPr lang="en-US" sz="2000" dirty="0">
              <a:latin typeface="Calibri" panose="020F0502020204030204" pitchFamily="34" charset="0"/>
            </a:endParaRPr>
          </a:p>
        </p:txBody>
      </p:sp>
      <p:sp>
        <p:nvSpPr>
          <p:cNvPr id="15" name="TextBox 14"/>
          <p:cNvSpPr txBox="1"/>
          <p:nvPr/>
        </p:nvSpPr>
        <p:spPr>
          <a:xfrm>
            <a:off x="3005984" y="4725358"/>
            <a:ext cx="2057400" cy="707886"/>
          </a:xfrm>
          <a:prstGeom prst="rect">
            <a:avLst/>
          </a:prstGeom>
          <a:noFill/>
          <a:ln w="38100">
            <a:solidFill>
              <a:srgbClr val="0000FF"/>
            </a:solidFill>
          </a:ln>
        </p:spPr>
        <p:txBody>
          <a:bodyPr wrap="square" rtlCol="0">
            <a:spAutoFit/>
          </a:bodyPr>
          <a:lstStyle/>
          <a:p>
            <a:pPr algn="ctr"/>
            <a:r>
              <a:rPr lang="en-US" sz="2000" dirty="0" smtClean="0">
                <a:latin typeface="Calibri" panose="020F0502020204030204" pitchFamily="34" charset="0"/>
              </a:rPr>
              <a:t>Power/current handling</a:t>
            </a:r>
            <a:endParaRPr lang="en-US" sz="2000" dirty="0">
              <a:latin typeface="Calibri" panose="020F0502020204030204" pitchFamily="34" charset="0"/>
            </a:endParaRPr>
          </a:p>
        </p:txBody>
      </p:sp>
      <p:sp>
        <p:nvSpPr>
          <p:cNvPr id="16" name="TextBox 15"/>
          <p:cNvSpPr txBox="1"/>
          <p:nvPr/>
        </p:nvSpPr>
        <p:spPr>
          <a:xfrm>
            <a:off x="3005984" y="5616714"/>
            <a:ext cx="2057400" cy="400110"/>
          </a:xfrm>
          <a:prstGeom prst="rect">
            <a:avLst/>
          </a:prstGeom>
          <a:noFill/>
          <a:ln w="38100">
            <a:solidFill>
              <a:srgbClr val="0000FF"/>
            </a:solidFill>
          </a:ln>
        </p:spPr>
        <p:txBody>
          <a:bodyPr wrap="square" rtlCol="0">
            <a:spAutoFit/>
          </a:bodyPr>
          <a:lstStyle/>
          <a:p>
            <a:pPr algn="ctr"/>
            <a:r>
              <a:rPr lang="en-US" sz="2000" dirty="0" smtClean="0">
                <a:latin typeface="Calibri" panose="020F0502020204030204" pitchFamily="34" charset="0"/>
              </a:rPr>
              <a:t>Mode stability</a:t>
            </a:r>
            <a:endParaRPr lang="en-US" sz="2000" dirty="0">
              <a:latin typeface="Calibri" panose="020F0502020204030204" pitchFamily="34" charset="0"/>
            </a:endParaRPr>
          </a:p>
        </p:txBody>
      </p:sp>
      <p:sp>
        <p:nvSpPr>
          <p:cNvPr id="17" name="Rectangle 16"/>
          <p:cNvSpPr/>
          <p:nvPr/>
        </p:nvSpPr>
        <p:spPr bwMode="auto">
          <a:xfrm>
            <a:off x="2701184" y="1941731"/>
            <a:ext cx="2590800" cy="4306669"/>
          </a:xfrm>
          <a:prstGeom prst="rect">
            <a:avLst/>
          </a:prstGeom>
          <a:noFill/>
          <a:ln w="15875" cap="flat" cmpd="sng" algn="ctr">
            <a:solidFill>
              <a:schemeClr val="tx1"/>
            </a:solidFill>
            <a:prstDash val="solid"/>
            <a:round/>
            <a:headEnd type="none" w="med" len="med"/>
            <a:tailEnd type="none" w="med" len="med"/>
          </a:ln>
          <a:effectLst/>
        </p:spPr>
        <p:txBody>
          <a:bodyPr rtlCol="0" anchor="ctr"/>
          <a:lstStyle/>
          <a:p>
            <a:pPr algn="ctr"/>
            <a:endParaRPr lang="en-US">
              <a:latin typeface="Calibri" panose="020F0502020204030204" pitchFamily="34" charset="0"/>
            </a:endParaRPr>
          </a:p>
        </p:txBody>
      </p:sp>
      <p:sp>
        <p:nvSpPr>
          <p:cNvPr id="18" name="TextBox 17"/>
          <p:cNvSpPr txBox="1"/>
          <p:nvPr/>
        </p:nvSpPr>
        <p:spPr>
          <a:xfrm>
            <a:off x="2853584" y="1143000"/>
            <a:ext cx="2362200" cy="830997"/>
          </a:xfrm>
          <a:prstGeom prst="rect">
            <a:avLst/>
          </a:prstGeom>
          <a:solidFill>
            <a:srgbClr val="FFFF99"/>
          </a:solidFill>
          <a:ln>
            <a:solidFill>
              <a:srgbClr val="FF0000"/>
            </a:solidFill>
          </a:ln>
        </p:spPr>
        <p:txBody>
          <a:bodyPr wrap="square" rtlCol="0">
            <a:spAutoFit/>
          </a:bodyPr>
          <a:lstStyle/>
          <a:p>
            <a:pPr algn="ctr"/>
            <a:r>
              <a:rPr lang="en-US" sz="2400" dirty="0" smtClean="0">
                <a:solidFill>
                  <a:srgbClr val="FF0000"/>
                </a:solidFill>
                <a:latin typeface="Calibri" panose="020F0502020204030204" pitchFamily="34" charset="0"/>
              </a:rPr>
              <a:t>Physical event modules</a:t>
            </a:r>
            <a:endParaRPr lang="en-US" sz="2400" dirty="0">
              <a:solidFill>
                <a:srgbClr val="FF0000"/>
              </a:solidFill>
              <a:latin typeface="Calibri" panose="020F0502020204030204" pitchFamily="34" charset="0"/>
            </a:endParaRPr>
          </a:p>
        </p:txBody>
      </p:sp>
      <p:cxnSp>
        <p:nvCxnSpPr>
          <p:cNvPr id="19" name="Straight Arrow Connector 18"/>
          <p:cNvCxnSpPr>
            <a:stCxn id="4" idx="2"/>
            <a:endCxn id="20" idx="0"/>
          </p:cNvCxnSpPr>
          <p:nvPr/>
        </p:nvCxnSpPr>
        <p:spPr bwMode="auto">
          <a:xfrm>
            <a:off x="1253384" y="3777734"/>
            <a:ext cx="0" cy="1030069"/>
          </a:xfrm>
          <a:prstGeom prst="straightConnector1">
            <a:avLst/>
          </a:prstGeom>
          <a:noFill/>
          <a:ln w="38100" cap="flat" cmpd="sng" algn="ctr">
            <a:solidFill>
              <a:srgbClr val="FF0000"/>
            </a:solidFill>
            <a:prstDash val="solid"/>
            <a:round/>
            <a:headEnd type="arrow" w="med" len="med"/>
            <a:tailEnd type="arrow" w="med" len="med"/>
          </a:ln>
          <a:effectLst/>
        </p:spPr>
      </p:cxnSp>
      <p:sp>
        <p:nvSpPr>
          <p:cNvPr id="20" name="TextBox 19"/>
          <p:cNvSpPr txBox="1"/>
          <p:nvPr/>
        </p:nvSpPr>
        <p:spPr>
          <a:xfrm>
            <a:off x="338984" y="4807803"/>
            <a:ext cx="1828800" cy="646331"/>
          </a:xfrm>
          <a:prstGeom prst="rect">
            <a:avLst/>
          </a:prstGeom>
          <a:noFill/>
          <a:ln w="38100">
            <a:solidFill>
              <a:srgbClr val="FF0000"/>
            </a:solidFill>
          </a:ln>
        </p:spPr>
        <p:txBody>
          <a:bodyPr wrap="square" rtlCol="0">
            <a:spAutoFit/>
          </a:bodyPr>
          <a:lstStyle/>
          <a:p>
            <a:pPr algn="ctr"/>
            <a:r>
              <a:rPr lang="en-US" dirty="0" smtClean="0">
                <a:latin typeface="Calibri" panose="020F0502020204030204" pitchFamily="34" charset="0"/>
              </a:rPr>
              <a:t>Output processing</a:t>
            </a:r>
            <a:endParaRPr lang="en-US" dirty="0">
              <a:latin typeface="Calibri" panose="020F0502020204030204" pitchFamily="34" charset="0"/>
            </a:endParaRPr>
          </a:p>
        </p:txBody>
      </p:sp>
      <p:sp>
        <p:nvSpPr>
          <p:cNvPr id="8" name="Oval 7"/>
          <p:cNvSpPr/>
          <p:nvPr/>
        </p:nvSpPr>
        <p:spPr>
          <a:xfrm>
            <a:off x="2667000" y="5500926"/>
            <a:ext cx="2743200" cy="631686"/>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7886" y="6248400"/>
            <a:ext cx="6157135" cy="338554"/>
          </a:xfrm>
          <a:prstGeom prst="rect">
            <a:avLst/>
          </a:prstGeom>
          <a:noFill/>
        </p:spPr>
        <p:txBody>
          <a:bodyPr wrap="none" rtlCol="0">
            <a:spAutoFit/>
          </a:bodyPr>
          <a:lstStyle/>
          <a:p>
            <a:r>
              <a:rPr lang="en-US" sz="1600" dirty="0" smtClean="0">
                <a:solidFill>
                  <a:schemeClr val="accent6">
                    <a:lumMod val="75000"/>
                  </a:schemeClr>
                </a:solidFill>
                <a:latin typeface="Calibri" panose="020F0502020204030204" pitchFamily="34" charset="0"/>
              </a:rPr>
              <a:t>Kinetic </a:t>
            </a:r>
            <a:r>
              <a:rPr lang="en-US" sz="1600" dirty="0">
                <a:solidFill>
                  <a:schemeClr val="accent6">
                    <a:lumMod val="75000"/>
                  </a:schemeClr>
                </a:solidFill>
                <a:latin typeface="Calibri" panose="020F0502020204030204" pitchFamily="34" charset="0"/>
              </a:rPr>
              <a:t>RWM analysis will be used in DECAF as a reduced </a:t>
            </a:r>
            <a:r>
              <a:rPr lang="en-US" sz="1600" dirty="0" smtClean="0">
                <a:solidFill>
                  <a:schemeClr val="accent6">
                    <a:lumMod val="75000"/>
                  </a:schemeClr>
                </a:solidFill>
                <a:latin typeface="Calibri" panose="020F0502020204030204" pitchFamily="34" charset="0"/>
              </a:rPr>
              <a:t>stability </a:t>
            </a:r>
            <a:r>
              <a:rPr lang="en-US" sz="1600" dirty="0">
                <a:solidFill>
                  <a:schemeClr val="accent6">
                    <a:lumMod val="75000"/>
                  </a:schemeClr>
                </a:solidFill>
                <a:latin typeface="Calibri" panose="020F0502020204030204" pitchFamily="34" charset="0"/>
              </a:rPr>
              <a:t>model</a:t>
            </a:r>
          </a:p>
        </p:txBody>
      </p:sp>
      <p:cxnSp>
        <p:nvCxnSpPr>
          <p:cNvPr id="21" name="Straight Arrow Connector 20"/>
          <p:cNvCxnSpPr/>
          <p:nvPr/>
        </p:nvCxnSpPr>
        <p:spPr>
          <a:xfrm flipV="1">
            <a:off x="1371600" y="5816769"/>
            <a:ext cx="1219200" cy="431631"/>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359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990600"/>
          </a:xfrm>
          <a:prstGeom prst="rect">
            <a:avLst/>
          </a:prstGeom>
        </p:spPr>
        <p:txBody>
          <a:bodyPr/>
          <a:lst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a:lstStyle>
          <a:p>
            <a:r>
              <a:rPr lang="en-US" sz="2800" b="0" kern="0" dirty="0">
                <a:solidFill>
                  <a:schemeClr val="accent1">
                    <a:lumMod val="75000"/>
                  </a:schemeClr>
                </a:solidFill>
                <a:latin typeface="Calibri" panose="020F0502020204030204" pitchFamily="34" charset="0"/>
              </a:rPr>
              <a:t>JET disruption event characterization provides framework to follow for understanding / quantifying DPAM </a:t>
            </a:r>
            <a:r>
              <a:rPr lang="en-US" sz="2800" b="0" kern="0" dirty="0" smtClean="0">
                <a:solidFill>
                  <a:schemeClr val="accent1">
                    <a:lumMod val="75000"/>
                  </a:schemeClr>
                </a:solidFill>
                <a:latin typeface="Calibri" panose="020F0502020204030204" pitchFamily="34" charset="0"/>
              </a:rPr>
              <a:t>progress</a:t>
            </a:r>
            <a:endParaRPr lang="en-US" sz="2800" b="0" kern="0" dirty="0">
              <a:solidFill>
                <a:schemeClr val="accent1">
                  <a:lumMod val="75000"/>
                </a:schemeClr>
              </a:solidFill>
              <a:latin typeface="Calibri" panose="020F0502020204030204" pitchFamily="34"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25"/>
          <a:stretch/>
        </p:blipFill>
        <p:spPr bwMode="auto">
          <a:xfrm>
            <a:off x="220133" y="1938868"/>
            <a:ext cx="4347536" cy="30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2"/>
          <p:cNvSpPr txBox="1">
            <a:spLocks noChangeArrowheads="1"/>
          </p:cNvSpPr>
          <p:nvPr/>
        </p:nvSpPr>
        <p:spPr bwMode="auto">
          <a:xfrm>
            <a:off x="658890" y="4662798"/>
            <a:ext cx="2791190" cy="584775"/>
          </a:xfrm>
          <a:prstGeom prst="rect">
            <a:avLst/>
          </a:prstGeom>
          <a:noFill/>
          <a:ln w="12700">
            <a:noFill/>
            <a:miter lim="800000"/>
            <a:headEnd/>
            <a:tailEnd/>
          </a:ln>
        </p:spPr>
        <p:txBody>
          <a:bodyPr wrap="square">
            <a:spAutoFit/>
          </a:bodyPr>
          <a:lstStyle/>
          <a:p>
            <a:pPr algn="ctr"/>
            <a:r>
              <a:rPr lang="en-US" sz="1600" b="0" i="0" dirty="0" smtClean="0">
                <a:solidFill>
                  <a:srgbClr val="008080"/>
                </a:solidFill>
                <a:latin typeface="Calibri" panose="020F0502020204030204" pitchFamily="34" charset="0"/>
                <a:cs typeface="Arial" pitchFamily="34" charset="0"/>
              </a:rPr>
              <a:t>[P.C. de </a:t>
            </a:r>
            <a:r>
              <a:rPr lang="en-US" sz="1600" b="0" i="0" dirty="0" err="1" smtClean="0">
                <a:solidFill>
                  <a:srgbClr val="008080"/>
                </a:solidFill>
                <a:latin typeface="Calibri" pitchFamily="34" charset="0"/>
                <a:cs typeface="Arial" pitchFamily="34" charset="0"/>
              </a:rPr>
              <a:t>Vries</a:t>
            </a:r>
            <a:r>
              <a:rPr lang="en-US" sz="1600" dirty="0">
                <a:solidFill>
                  <a:srgbClr val="008080"/>
                </a:solidFill>
                <a:latin typeface="Calibri" pitchFamily="34" charset="0"/>
                <a:cs typeface="Arial" pitchFamily="34" charset="0"/>
              </a:rPr>
              <a:t> </a:t>
            </a:r>
            <a:r>
              <a:rPr lang="en-US" sz="1600" b="0" i="1" dirty="0" smtClean="0">
                <a:solidFill>
                  <a:srgbClr val="008080"/>
                </a:solidFill>
                <a:latin typeface="Calibri" pitchFamily="34" charset="0"/>
                <a:cs typeface="Arial" pitchFamily="34" charset="0"/>
              </a:rPr>
              <a:t>et al</a:t>
            </a:r>
            <a:r>
              <a:rPr lang="en-US" sz="1600" b="0" dirty="0" smtClean="0">
                <a:solidFill>
                  <a:srgbClr val="008080"/>
                </a:solidFill>
                <a:latin typeface="Calibri" pitchFamily="34" charset="0"/>
                <a:cs typeface="Arial" pitchFamily="34" charset="0"/>
              </a:rPr>
              <a:t>., </a:t>
            </a:r>
            <a:r>
              <a:rPr lang="en-US" sz="1600" b="0" i="0" dirty="0" err="1" smtClean="0">
                <a:solidFill>
                  <a:srgbClr val="008080"/>
                </a:solidFill>
                <a:latin typeface="Calibri" pitchFamily="34" charset="0"/>
                <a:cs typeface="Arial" pitchFamily="34" charset="0"/>
              </a:rPr>
              <a:t>Nucl</a:t>
            </a:r>
            <a:r>
              <a:rPr lang="en-US" sz="1600" b="0" i="0" dirty="0" smtClean="0">
                <a:solidFill>
                  <a:srgbClr val="008080"/>
                </a:solidFill>
                <a:latin typeface="Calibri" pitchFamily="34" charset="0"/>
                <a:cs typeface="Arial" pitchFamily="34" charset="0"/>
              </a:rPr>
              <a:t>. Fusion </a:t>
            </a:r>
            <a:r>
              <a:rPr lang="en-US" sz="1600" b="1" i="0" dirty="0" smtClean="0">
                <a:solidFill>
                  <a:srgbClr val="008080"/>
                </a:solidFill>
                <a:latin typeface="Calibri" pitchFamily="34" charset="0"/>
                <a:cs typeface="Arial" pitchFamily="34" charset="0"/>
              </a:rPr>
              <a:t>51</a:t>
            </a:r>
            <a:r>
              <a:rPr lang="en-US" sz="1600" b="0" i="0" dirty="0" smtClean="0">
                <a:solidFill>
                  <a:srgbClr val="008080"/>
                </a:solidFill>
                <a:latin typeface="Calibri" pitchFamily="34" charset="0"/>
                <a:cs typeface="Arial" pitchFamily="34" charset="0"/>
              </a:rPr>
              <a:t> (2011</a:t>
            </a:r>
            <a:r>
              <a:rPr lang="en-US" sz="1600" dirty="0">
                <a:solidFill>
                  <a:srgbClr val="008080"/>
                </a:solidFill>
                <a:latin typeface="Calibri" pitchFamily="34" charset="0"/>
                <a:cs typeface="Arial" pitchFamily="34" charset="0"/>
              </a:rPr>
              <a:t>) </a:t>
            </a:r>
            <a:r>
              <a:rPr lang="en-US" sz="1600" dirty="0" smtClean="0">
                <a:solidFill>
                  <a:srgbClr val="008080"/>
                </a:solidFill>
                <a:latin typeface="Calibri" pitchFamily="34" charset="0"/>
                <a:cs typeface="Arial" pitchFamily="34" charset="0"/>
              </a:rPr>
              <a:t>053018] </a:t>
            </a:r>
            <a:endParaRPr lang="en-US" sz="1600" b="0" i="0" dirty="0">
              <a:solidFill>
                <a:srgbClr val="008080"/>
              </a:solidFill>
              <a:latin typeface="Calibri" pitchFamily="34" charset="0"/>
              <a:cs typeface="Arial" pitchFamily="34" charset="0"/>
            </a:endParaRPr>
          </a:p>
        </p:txBody>
      </p:sp>
      <p:sp>
        <p:nvSpPr>
          <p:cNvPr id="5" name="TextBox 4"/>
          <p:cNvSpPr txBox="1"/>
          <p:nvPr/>
        </p:nvSpPr>
        <p:spPr>
          <a:xfrm>
            <a:off x="321638" y="5850577"/>
            <a:ext cx="8534496" cy="338554"/>
          </a:xfrm>
          <a:prstGeom prst="rect">
            <a:avLst/>
          </a:prstGeom>
          <a:solidFill>
            <a:srgbClr val="FFFF99"/>
          </a:solidFill>
        </p:spPr>
        <p:txBody>
          <a:bodyPr wrap="square" rtlCol="0">
            <a:spAutoFit/>
          </a:bodyPr>
          <a:lstStyle/>
          <a:p>
            <a:pPr algn="ctr"/>
            <a:r>
              <a:rPr lang="en-US" sz="1600" dirty="0" smtClean="0">
                <a:solidFill>
                  <a:srgbClr val="920000"/>
                </a:solidFill>
                <a:latin typeface="Calibri" panose="020F0502020204030204" pitchFamily="34" charset="0"/>
              </a:rPr>
              <a:t>P. de Vries disruption event chain analysis for JET performed by hand – need to automate</a:t>
            </a:r>
            <a:endParaRPr lang="en-US" sz="1600" dirty="0">
              <a:solidFill>
                <a:srgbClr val="920000"/>
              </a:solidFill>
              <a:latin typeface="Calibri" panose="020F0502020204030204" pitchFamily="34" charset="0"/>
            </a:endParaRPr>
          </a:p>
        </p:txBody>
      </p:sp>
      <p:sp>
        <p:nvSpPr>
          <p:cNvPr id="6" name="TextBox 5"/>
          <p:cNvSpPr txBox="1"/>
          <p:nvPr/>
        </p:nvSpPr>
        <p:spPr>
          <a:xfrm>
            <a:off x="660399" y="1329268"/>
            <a:ext cx="3510915" cy="400110"/>
          </a:xfrm>
          <a:prstGeom prst="rect">
            <a:avLst/>
          </a:prstGeom>
          <a:noFill/>
        </p:spPr>
        <p:txBody>
          <a:bodyPr wrap="square" rtlCol="0">
            <a:spAutoFit/>
          </a:bodyPr>
          <a:lstStyle/>
          <a:p>
            <a:r>
              <a:rPr lang="en-US" sz="2000" u="sng" dirty="0" smtClean="0">
                <a:solidFill>
                  <a:srgbClr val="336699"/>
                </a:solidFill>
                <a:latin typeface="Calibri" panose="020F0502020204030204" pitchFamily="34" charset="0"/>
              </a:rPr>
              <a:t>JET disruption event chains</a:t>
            </a:r>
            <a:endParaRPr lang="en-US" sz="2000" u="sng" dirty="0">
              <a:solidFill>
                <a:srgbClr val="336699"/>
              </a:solidFill>
              <a:latin typeface="Calibri" panose="020F0502020204030204" pitchFamily="34" charset="0"/>
            </a:endParaRPr>
          </a:p>
        </p:txBody>
      </p:sp>
      <p:sp>
        <p:nvSpPr>
          <p:cNvPr id="7" name="TextBox 6"/>
          <p:cNvSpPr txBox="1"/>
          <p:nvPr/>
        </p:nvSpPr>
        <p:spPr>
          <a:xfrm>
            <a:off x="5090033" y="1329268"/>
            <a:ext cx="3966548" cy="400110"/>
          </a:xfrm>
          <a:prstGeom prst="rect">
            <a:avLst/>
          </a:prstGeom>
          <a:noFill/>
        </p:spPr>
        <p:txBody>
          <a:bodyPr wrap="square" rtlCol="0">
            <a:spAutoFit/>
          </a:bodyPr>
          <a:lstStyle/>
          <a:p>
            <a:r>
              <a:rPr lang="en-US" sz="2000" u="sng" dirty="0" smtClean="0">
                <a:solidFill>
                  <a:srgbClr val="336699"/>
                </a:solidFill>
                <a:latin typeface="Calibri" panose="020F0502020204030204" pitchFamily="34" charset="0"/>
              </a:rPr>
              <a:t>Related disruption event statistics</a:t>
            </a:r>
            <a:endParaRPr lang="en-US" sz="2000" u="sng" dirty="0">
              <a:solidFill>
                <a:srgbClr val="336699"/>
              </a:solidFill>
              <a:latin typeface="Calibri" panose="020F0502020204030204" pitchFamily="34" charset="0"/>
            </a:endParaRPr>
          </a:p>
        </p:txBody>
      </p:sp>
      <p:pic>
        <p:nvPicPr>
          <p:cNvPr id="8" name="Picture 7"/>
          <p:cNvPicPr/>
          <p:nvPr/>
        </p:nvPicPr>
        <p:blipFill>
          <a:blip r:embed="rId3"/>
          <a:stretch>
            <a:fillRect/>
          </a:stretch>
        </p:blipFill>
        <p:spPr>
          <a:xfrm>
            <a:off x="5090033" y="1755982"/>
            <a:ext cx="3796398" cy="3764286"/>
          </a:xfrm>
          <a:prstGeom prst="rect">
            <a:avLst/>
          </a:prstGeom>
        </p:spPr>
      </p:pic>
    </p:spTree>
    <p:extLst>
      <p:ext uri="{BB962C8B-B14F-4D97-AF65-F5344CB8AC3E}">
        <p14:creationId xmlns:p14="http://schemas.microsoft.com/office/powerpoint/2010/main" val="3350191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2" y="0"/>
            <a:ext cx="9154402" cy="914400"/>
          </a:xfrm>
        </p:spPr>
        <p:txBody>
          <a:bodyPr/>
          <a:lstStyle/>
          <a:p>
            <a:r>
              <a:rPr lang="en-US" sz="2800" dirty="0" smtClean="0">
                <a:latin typeface="Calibri" panose="020F0502020204030204" pitchFamily="34" charset="0"/>
              </a:rPr>
              <a:t>Abstract</a:t>
            </a:r>
            <a:endParaRPr lang="en-US" sz="2800" dirty="0">
              <a:latin typeface="Calibri" panose="020F0502020204030204" pitchFamily="34" charset="0"/>
            </a:endParaRPr>
          </a:p>
        </p:txBody>
      </p:sp>
      <p:sp>
        <p:nvSpPr>
          <p:cNvPr id="5" name="Rectangle 4"/>
          <p:cNvSpPr/>
          <p:nvPr/>
        </p:nvSpPr>
        <p:spPr>
          <a:xfrm>
            <a:off x="0" y="1066799"/>
            <a:ext cx="9144000" cy="5016758"/>
          </a:xfrm>
          <a:prstGeom prst="rect">
            <a:avLst/>
          </a:prstGeom>
        </p:spPr>
        <p:txBody>
          <a:bodyPr wrap="square">
            <a:spAutoFit/>
          </a:bodyPr>
          <a:lstStyle/>
          <a:p>
            <a:pPr algn="just"/>
            <a:r>
              <a:rPr lang="en-US" sz="2000" dirty="0">
                <a:latin typeface="Calibri" panose="020F0502020204030204" pitchFamily="34" charset="0"/>
              </a:rPr>
              <a:t>Marginal stability points of global modes during high beta operation in NSTX can be found by computing kinetic modifications to ideal </a:t>
            </a:r>
            <a:r>
              <a:rPr lang="en-US" sz="2000" dirty="0" err="1">
                <a:latin typeface="Calibri" panose="020F0502020204030204" pitchFamily="34" charset="0"/>
              </a:rPr>
              <a:t>magnetohydrodynamic</a:t>
            </a:r>
            <a:r>
              <a:rPr lang="en-US" sz="2000" dirty="0">
                <a:latin typeface="Calibri" panose="020F0502020204030204" pitchFamily="34" charset="0"/>
              </a:rPr>
              <a:t> limits on stability. Calculations with the DCON code for nearly five thousand experimental equilibria show that the no-wall beta limit decreased with increasing aspect ratio and increasing broadness of the pressure profile, which has implications for NSTX-U. Kinetic modification to ideal limits calculations for several discharges as computed using the MISK code predict a transition from damping of the mode to growth as the time approaches the experimental time of marginal stability to the resistive wall mode. The main stabilization mechanism is through rotational resonances with the ion precession drift motion of thermal particles in the plasma, though energetic particles also contribute to stability. To determine RWM marginal stability for use in disruption avoidance, ideal stability limits need to be modified by kinetic effects in order to reproduce experimental marginal stability points. Guided by the full calculations, reduced stability models are investigated to inform automated disruption characterization and prediction analyses presently being developed using NSTX data for application to NSTX-U.</a:t>
            </a:r>
          </a:p>
        </p:txBody>
      </p:sp>
    </p:spTree>
    <p:extLst>
      <p:ext uri="{BB962C8B-B14F-4D97-AF65-F5344CB8AC3E}">
        <p14:creationId xmlns:p14="http://schemas.microsoft.com/office/powerpoint/2010/main" val="3265209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939801"/>
          </a:xfrm>
          <a:prstGeom prst="rect">
            <a:avLst/>
          </a:prstGeom>
        </p:spPr>
        <p:txBody>
          <a:bodyPr/>
          <a:lst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a:lstStyle>
          <a:p>
            <a:r>
              <a:rPr lang="en-US" sz="2800" b="0" dirty="0" smtClean="0">
                <a:solidFill>
                  <a:srgbClr val="336699"/>
                </a:solidFill>
                <a:latin typeface="Calibri" panose="020F0502020204030204" pitchFamily="34" charset="0"/>
              </a:rPr>
              <a:t>DECAF </a:t>
            </a:r>
            <a:r>
              <a:rPr lang="en-US" sz="2800" b="0" dirty="0" smtClean="0">
                <a:solidFill>
                  <a:srgbClr val="336699"/>
                </a:solidFill>
                <a:latin typeface="Calibri" panose="020F0502020204030204" pitchFamily="34" charset="0"/>
              </a:rPr>
              <a:t>code</a:t>
            </a:r>
            <a:r>
              <a:rPr lang="en-US" sz="2800" b="0" kern="0" dirty="0" smtClean="0">
                <a:solidFill>
                  <a:srgbClr val="336699"/>
                </a:solidFill>
                <a:latin typeface="Calibri" panose="020F0502020204030204" pitchFamily="34" charset="0"/>
              </a:rPr>
              <a:t> </a:t>
            </a:r>
            <a:r>
              <a:rPr lang="en-US" sz="2800" b="0" kern="0" dirty="0" smtClean="0">
                <a:solidFill>
                  <a:schemeClr val="accent1">
                    <a:lumMod val="75000"/>
                  </a:schemeClr>
                </a:solidFill>
                <a:latin typeface="Calibri" panose="020F0502020204030204" pitchFamily="34" charset="0"/>
              </a:rPr>
              <a:t>yielding initial results: disruption event chains, with quantitative </a:t>
            </a:r>
            <a:r>
              <a:rPr lang="en-US" sz="2800" b="0" kern="0" dirty="0" smtClean="0">
                <a:solidFill>
                  <a:schemeClr val="accent1">
                    <a:lumMod val="75000"/>
                  </a:schemeClr>
                </a:solidFill>
                <a:latin typeface="Calibri" panose="020F0502020204030204" pitchFamily="34" charset="0"/>
              </a:rPr>
              <a:t>warnings</a:t>
            </a:r>
            <a:endParaRPr lang="en-US" sz="2800" b="0" kern="0" dirty="0">
              <a:solidFill>
                <a:schemeClr val="accent1">
                  <a:lumMod val="75000"/>
                </a:schemeClr>
              </a:solidFill>
              <a:latin typeface="Calibri" panose="020F0502020204030204" pitchFamily="34" charset="0"/>
            </a:endParaRPr>
          </a:p>
        </p:txBody>
      </p:sp>
      <p:grpSp>
        <p:nvGrpSpPr>
          <p:cNvPr id="8" name="Group 7"/>
          <p:cNvGrpSpPr/>
          <p:nvPr/>
        </p:nvGrpSpPr>
        <p:grpSpPr>
          <a:xfrm>
            <a:off x="457200" y="1465847"/>
            <a:ext cx="3733800" cy="3562526"/>
            <a:chOff x="228600" y="1178896"/>
            <a:chExt cx="3733800" cy="3562526"/>
          </a:xfrm>
        </p:grpSpPr>
        <p:pic>
          <p:nvPicPr>
            <p:cNvPr id="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1765"/>
            <a:stretch/>
          </p:blipFill>
          <p:spPr bwMode="auto">
            <a:xfrm>
              <a:off x="259080" y="2621028"/>
              <a:ext cx="3703320" cy="179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0153"/>
            <a:stretch/>
          </p:blipFill>
          <p:spPr bwMode="auto">
            <a:xfrm>
              <a:off x="259080" y="4374258"/>
              <a:ext cx="3703320" cy="367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73" b="53250"/>
            <a:stretch/>
          </p:blipFill>
          <p:spPr bwMode="auto">
            <a:xfrm>
              <a:off x="228600" y="1178896"/>
              <a:ext cx="3657600" cy="1546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bwMode="auto">
            <a:xfrm>
              <a:off x="1219200" y="2667000"/>
              <a:ext cx="685800" cy="152400"/>
            </a:xfrm>
            <a:prstGeom prst="rect">
              <a:avLst/>
            </a:prstGeom>
            <a:solidFill>
              <a:schemeClr val="bg1"/>
            </a:solidFill>
            <a:ln w="15875" cap="flat" cmpd="sng" algn="ctr">
              <a:noFill/>
              <a:prstDash val="solid"/>
              <a:round/>
              <a:headEnd type="none" w="med" len="med"/>
              <a:tailEnd type="triangl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0" i="0" u="none" strike="noStrike" cap="none" normalizeH="0" baseline="0" smtClean="0">
                <a:ln>
                  <a:noFill/>
                </a:ln>
                <a:solidFill>
                  <a:srgbClr val="1822CD"/>
                </a:solidFill>
                <a:effectLst/>
                <a:latin typeface="+mn-lt"/>
              </a:endParaRPr>
            </a:p>
          </p:txBody>
        </p:sp>
      </p:grpSp>
      <p:sp>
        <p:nvSpPr>
          <p:cNvPr id="13" name="12-Point Star 12"/>
          <p:cNvSpPr/>
          <p:nvPr/>
        </p:nvSpPr>
        <p:spPr bwMode="auto">
          <a:xfrm>
            <a:off x="2151380" y="3807391"/>
            <a:ext cx="91440" cy="91440"/>
          </a:xfrm>
          <a:prstGeom prst="star12">
            <a:avLst/>
          </a:prstGeom>
          <a:solidFill>
            <a:srgbClr val="009900"/>
          </a:solidFill>
          <a:ln w="12700" cap="flat" cmpd="sng" algn="ctr">
            <a:solidFill>
              <a:schemeClr val="tx1"/>
            </a:solidFill>
            <a:prstDash val="solid"/>
            <a:round/>
            <a:headEnd type="none" w="med" len="med"/>
            <a:tailEnd type="triangl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0" i="0" u="none" strike="noStrike" cap="none" normalizeH="0" baseline="0" smtClean="0">
              <a:ln>
                <a:noFill/>
              </a:ln>
              <a:solidFill>
                <a:srgbClr val="1822CD"/>
              </a:solidFill>
              <a:effectLst/>
              <a:latin typeface="+mn-lt"/>
            </a:endParaRPr>
          </a:p>
        </p:txBody>
      </p:sp>
      <p:sp>
        <p:nvSpPr>
          <p:cNvPr id="14" name="12-Point Star 13"/>
          <p:cNvSpPr/>
          <p:nvPr/>
        </p:nvSpPr>
        <p:spPr bwMode="auto">
          <a:xfrm>
            <a:off x="2614930" y="3610541"/>
            <a:ext cx="91440" cy="91440"/>
          </a:xfrm>
          <a:prstGeom prst="star12">
            <a:avLst/>
          </a:prstGeom>
          <a:solidFill>
            <a:srgbClr val="FFFF00"/>
          </a:solidFill>
          <a:ln w="12700" cap="flat" cmpd="sng" algn="ctr">
            <a:solidFill>
              <a:schemeClr val="tx1"/>
            </a:solidFill>
            <a:prstDash val="solid"/>
            <a:round/>
            <a:headEnd type="none" w="med" len="med"/>
            <a:tailEnd type="triangl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0" i="0" u="none" strike="noStrike" cap="none" normalizeH="0" baseline="0" smtClean="0">
              <a:ln>
                <a:noFill/>
              </a:ln>
              <a:solidFill>
                <a:srgbClr val="1822CD"/>
              </a:solidFill>
              <a:effectLst/>
              <a:latin typeface="+mn-lt"/>
            </a:endParaRPr>
          </a:p>
        </p:txBody>
      </p:sp>
      <p:sp>
        <p:nvSpPr>
          <p:cNvPr id="15" name="12-Point Star 14"/>
          <p:cNvSpPr/>
          <p:nvPr/>
        </p:nvSpPr>
        <p:spPr bwMode="auto">
          <a:xfrm>
            <a:off x="3002280" y="3350191"/>
            <a:ext cx="91440" cy="91440"/>
          </a:xfrm>
          <a:prstGeom prst="star12">
            <a:avLst/>
          </a:prstGeom>
          <a:solidFill>
            <a:srgbClr val="FF0000"/>
          </a:solidFill>
          <a:ln w="12700" cap="flat" cmpd="sng" algn="ctr">
            <a:solidFill>
              <a:schemeClr val="tx1"/>
            </a:solidFill>
            <a:prstDash val="solid"/>
            <a:round/>
            <a:headEnd type="none" w="med" len="med"/>
            <a:tailEnd type="triangl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0" i="0" u="none" strike="noStrike" cap="none" normalizeH="0" baseline="0" smtClean="0">
              <a:ln>
                <a:noFill/>
              </a:ln>
              <a:solidFill>
                <a:srgbClr val="1822CD"/>
              </a:solidFill>
              <a:effectLst/>
              <a:latin typeface="+mn-lt"/>
            </a:endParaRPr>
          </a:p>
        </p:txBody>
      </p:sp>
      <p:sp>
        <p:nvSpPr>
          <p:cNvPr id="16" name="TextBox 15"/>
          <p:cNvSpPr txBox="1"/>
          <p:nvPr/>
        </p:nvSpPr>
        <p:spPr>
          <a:xfrm>
            <a:off x="1358900" y="3290361"/>
            <a:ext cx="1027717" cy="276999"/>
          </a:xfrm>
          <a:prstGeom prst="rect">
            <a:avLst/>
          </a:prstGeom>
          <a:noFill/>
        </p:spPr>
        <p:txBody>
          <a:bodyPr wrap="none" rtlCol="0">
            <a:spAutoFit/>
          </a:bodyPr>
          <a:lstStyle/>
          <a:p>
            <a:pPr>
              <a:buNone/>
            </a:pPr>
            <a:r>
              <a:rPr lang="en-US" sz="1200" dirty="0" smtClean="0">
                <a:solidFill>
                  <a:schemeClr val="tx1"/>
                </a:solidFill>
                <a:latin typeface="Calibri" panose="020F0502020204030204" pitchFamily="34" charset="0"/>
              </a:rPr>
              <a:t>PRP warnings</a:t>
            </a:r>
            <a:endParaRPr lang="en-US" sz="1200" dirty="0">
              <a:solidFill>
                <a:schemeClr val="tx1"/>
              </a:solidFill>
              <a:latin typeface="Calibri" panose="020F0502020204030204" pitchFamily="34" charset="0"/>
            </a:endParaRPr>
          </a:p>
        </p:txBody>
      </p:sp>
      <p:cxnSp>
        <p:nvCxnSpPr>
          <p:cNvPr id="17" name="Straight Arrow Connector 16"/>
          <p:cNvCxnSpPr/>
          <p:nvPr/>
        </p:nvCxnSpPr>
        <p:spPr bwMode="auto">
          <a:xfrm>
            <a:off x="2043472" y="3512751"/>
            <a:ext cx="107908" cy="294514"/>
          </a:xfrm>
          <a:prstGeom prst="straightConnector1">
            <a:avLst/>
          </a:prstGeom>
          <a:noFill/>
          <a:ln w="158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2399115" y="3512751"/>
            <a:ext cx="215815" cy="82423"/>
          </a:xfrm>
          <a:prstGeom prst="straightConnector1">
            <a:avLst/>
          </a:prstGeom>
          <a:noFill/>
          <a:ln w="158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flipV="1">
            <a:off x="2443607" y="3395911"/>
            <a:ext cx="496443" cy="32949"/>
          </a:xfrm>
          <a:prstGeom prst="straightConnector1">
            <a:avLst/>
          </a:prstGeom>
          <a:noFill/>
          <a:ln w="158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1108671" y="5132001"/>
            <a:ext cx="500458" cy="276999"/>
          </a:xfrm>
          <a:prstGeom prst="rect">
            <a:avLst/>
          </a:prstGeom>
          <a:noFill/>
          <a:ln w="12700">
            <a:solidFill>
              <a:srgbClr val="920000"/>
            </a:solidFill>
          </a:ln>
        </p:spPr>
        <p:txBody>
          <a:bodyPr wrap="none" rtlCol="0">
            <a:spAutoFit/>
          </a:bodyPr>
          <a:lstStyle/>
          <a:p>
            <a:pPr>
              <a:buNone/>
            </a:pPr>
            <a:r>
              <a:rPr lang="en-US" sz="1200" dirty="0" smtClean="0">
                <a:solidFill>
                  <a:srgbClr val="920000"/>
                </a:solidFill>
                <a:latin typeface="+mn-lt"/>
              </a:rPr>
              <a:t>PRP</a:t>
            </a:r>
            <a:endParaRPr lang="en-US" sz="1200" dirty="0">
              <a:solidFill>
                <a:srgbClr val="920000"/>
              </a:solidFill>
              <a:latin typeface="+mn-lt"/>
            </a:endParaRPr>
          </a:p>
        </p:txBody>
      </p:sp>
      <p:cxnSp>
        <p:nvCxnSpPr>
          <p:cNvPr id="21" name="Straight Connector 20"/>
          <p:cNvCxnSpPr/>
          <p:nvPr/>
        </p:nvCxnSpPr>
        <p:spPr bwMode="auto">
          <a:xfrm flipH="1">
            <a:off x="1108671" y="4541451"/>
            <a:ext cx="1893609" cy="546100"/>
          </a:xfrm>
          <a:prstGeom prst="line">
            <a:avLst/>
          </a:prstGeom>
          <a:noFill/>
          <a:ln w="158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3333750" y="4541451"/>
            <a:ext cx="394325" cy="546100"/>
          </a:xfrm>
          <a:prstGeom prst="line">
            <a:avLst/>
          </a:prstGeom>
          <a:noFill/>
          <a:ln w="158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1837944" y="5132000"/>
            <a:ext cx="500458" cy="276999"/>
          </a:xfrm>
          <a:prstGeom prst="rect">
            <a:avLst/>
          </a:prstGeom>
          <a:noFill/>
          <a:ln w="12700">
            <a:solidFill>
              <a:srgbClr val="920000"/>
            </a:solidFill>
          </a:ln>
        </p:spPr>
        <p:txBody>
          <a:bodyPr wrap="none" rtlCol="0">
            <a:spAutoFit/>
          </a:bodyPr>
          <a:lstStyle/>
          <a:p>
            <a:pPr>
              <a:buNone/>
            </a:pPr>
            <a:r>
              <a:rPr lang="en-US" sz="1200" dirty="0" smtClean="0">
                <a:solidFill>
                  <a:srgbClr val="920000"/>
                </a:solidFill>
                <a:latin typeface="+mn-lt"/>
              </a:rPr>
              <a:t>VDE</a:t>
            </a:r>
            <a:endParaRPr lang="en-US" sz="1200" dirty="0">
              <a:solidFill>
                <a:srgbClr val="920000"/>
              </a:solidFill>
              <a:latin typeface="+mn-lt"/>
            </a:endParaRPr>
          </a:p>
        </p:txBody>
      </p:sp>
      <p:sp>
        <p:nvSpPr>
          <p:cNvPr id="24" name="TextBox 23"/>
          <p:cNvSpPr txBox="1"/>
          <p:nvPr/>
        </p:nvSpPr>
        <p:spPr>
          <a:xfrm>
            <a:off x="2569464" y="5132000"/>
            <a:ext cx="482824" cy="276999"/>
          </a:xfrm>
          <a:prstGeom prst="rect">
            <a:avLst/>
          </a:prstGeom>
          <a:noFill/>
          <a:ln w="12700">
            <a:solidFill>
              <a:srgbClr val="920000"/>
            </a:solidFill>
          </a:ln>
        </p:spPr>
        <p:txBody>
          <a:bodyPr wrap="none" rtlCol="0">
            <a:spAutoFit/>
          </a:bodyPr>
          <a:lstStyle/>
          <a:p>
            <a:pPr>
              <a:buNone/>
            </a:pPr>
            <a:r>
              <a:rPr lang="en-US" sz="1200" dirty="0" smtClean="0">
                <a:solidFill>
                  <a:srgbClr val="920000"/>
                </a:solidFill>
                <a:latin typeface="+mn-lt"/>
              </a:rPr>
              <a:t>SCL</a:t>
            </a:r>
            <a:endParaRPr lang="en-US" sz="1200" dirty="0">
              <a:solidFill>
                <a:srgbClr val="920000"/>
              </a:solidFill>
              <a:latin typeface="+mn-lt"/>
            </a:endParaRPr>
          </a:p>
        </p:txBody>
      </p:sp>
      <p:sp>
        <p:nvSpPr>
          <p:cNvPr id="25" name="TextBox 24"/>
          <p:cNvSpPr txBox="1"/>
          <p:nvPr/>
        </p:nvSpPr>
        <p:spPr>
          <a:xfrm>
            <a:off x="3300984" y="5131999"/>
            <a:ext cx="441146" cy="276999"/>
          </a:xfrm>
          <a:prstGeom prst="rect">
            <a:avLst/>
          </a:prstGeom>
          <a:noFill/>
          <a:ln w="12700">
            <a:solidFill>
              <a:srgbClr val="920000"/>
            </a:solidFill>
          </a:ln>
        </p:spPr>
        <p:txBody>
          <a:bodyPr wrap="none" rtlCol="0">
            <a:spAutoFit/>
          </a:bodyPr>
          <a:lstStyle/>
          <a:p>
            <a:pPr>
              <a:buNone/>
            </a:pPr>
            <a:r>
              <a:rPr lang="en-US" sz="1200" dirty="0" smtClean="0">
                <a:solidFill>
                  <a:srgbClr val="920000"/>
                </a:solidFill>
                <a:latin typeface="+mn-lt"/>
              </a:rPr>
              <a:t>IPR</a:t>
            </a:r>
            <a:endParaRPr lang="en-US" sz="1200" dirty="0">
              <a:solidFill>
                <a:srgbClr val="920000"/>
              </a:solidFill>
              <a:latin typeface="+mn-lt"/>
            </a:endParaRPr>
          </a:p>
        </p:txBody>
      </p:sp>
      <p:cxnSp>
        <p:nvCxnSpPr>
          <p:cNvPr id="26" name="Straight Arrow Connector 25"/>
          <p:cNvCxnSpPr>
            <a:stCxn id="20" idx="3"/>
            <a:endCxn id="23" idx="1"/>
          </p:cNvCxnSpPr>
          <p:nvPr/>
        </p:nvCxnSpPr>
        <p:spPr bwMode="auto">
          <a:xfrm flipV="1">
            <a:off x="1609129" y="5270500"/>
            <a:ext cx="228815" cy="1"/>
          </a:xfrm>
          <a:prstGeom prst="straightConnector1">
            <a:avLst/>
          </a:prstGeom>
          <a:noFill/>
          <a:ln w="15875" cap="flat" cmpd="sng" algn="ctr">
            <a:solidFill>
              <a:srgbClr val="92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flipV="1">
            <a:off x="2329199" y="5256597"/>
            <a:ext cx="228815" cy="1"/>
          </a:xfrm>
          <a:prstGeom prst="straightConnector1">
            <a:avLst/>
          </a:prstGeom>
          <a:noFill/>
          <a:ln w="15875" cap="flat" cmpd="sng" algn="ctr">
            <a:solidFill>
              <a:srgbClr val="92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flipV="1">
            <a:off x="3057098" y="5270501"/>
            <a:ext cx="228815" cy="1"/>
          </a:xfrm>
          <a:prstGeom prst="straightConnector1">
            <a:avLst/>
          </a:prstGeom>
          <a:noFill/>
          <a:ln w="15875" cap="flat" cmpd="sng" algn="ctr">
            <a:solidFill>
              <a:srgbClr val="92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p:cNvSpPr txBox="1"/>
          <p:nvPr/>
        </p:nvSpPr>
        <p:spPr>
          <a:xfrm>
            <a:off x="152400" y="5438001"/>
            <a:ext cx="2322847" cy="276999"/>
          </a:xfrm>
          <a:prstGeom prst="rect">
            <a:avLst/>
          </a:prstGeom>
          <a:noFill/>
        </p:spPr>
        <p:txBody>
          <a:bodyPr wrap="square" rtlCol="0">
            <a:spAutoFit/>
          </a:bodyPr>
          <a:lstStyle/>
          <a:p>
            <a:pPr>
              <a:buNone/>
            </a:pPr>
            <a:r>
              <a:rPr lang="en-US" sz="1200" dirty="0" smtClean="0">
                <a:solidFill>
                  <a:schemeClr val="tx1"/>
                </a:solidFill>
                <a:latin typeface="+mn-lt"/>
              </a:rPr>
              <a:t>Detected at: 0.420s</a:t>
            </a:r>
            <a:endParaRPr lang="en-US" sz="1200" dirty="0">
              <a:solidFill>
                <a:schemeClr val="tx1"/>
              </a:solidFill>
              <a:latin typeface="+mn-lt"/>
            </a:endParaRPr>
          </a:p>
        </p:txBody>
      </p:sp>
      <p:sp>
        <p:nvSpPr>
          <p:cNvPr id="30" name="TextBox 29"/>
          <p:cNvSpPr txBox="1"/>
          <p:nvPr/>
        </p:nvSpPr>
        <p:spPr>
          <a:xfrm>
            <a:off x="1754387" y="5438001"/>
            <a:ext cx="644728" cy="276999"/>
          </a:xfrm>
          <a:prstGeom prst="rect">
            <a:avLst/>
          </a:prstGeom>
          <a:noFill/>
        </p:spPr>
        <p:txBody>
          <a:bodyPr wrap="none" rtlCol="0">
            <a:spAutoFit/>
          </a:bodyPr>
          <a:lstStyle/>
          <a:p>
            <a:pPr>
              <a:buNone/>
            </a:pPr>
            <a:r>
              <a:rPr lang="en-US" sz="1200" dirty="0" smtClean="0">
                <a:solidFill>
                  <a:schemeClr val="tx1"/>
                </a:solidFill>
                <a:latin typeface="+mn-lt"/>
              </a:rPr>
              <a:t>0.440s</a:t>
            </a:r>
            <a:endParaRPr lang="en-US" sz="1200" dirty="0">
              <a:solidFill>
                <a:schemeClr val="tx1"/>
              </a:solidFill>
              <a:latin typeface="+mn-lt"/>
            </a:endParaRPr>
          </a:p>
        </p:txBody>
      </p:sp>
      <p:sp>
        <p:nvSpPr>
          <p:cNvPr id="31" name="TextBox 30"/>
          <p:cNvSpPr txBox="1"/>
          <p:nvPr/>
        </p:nvSpPr>
        <p:spPr>
          <a:xfrm>
            <a:off x="2513372" y="5438000"/>
            <a:ext cx="644728" cy="276999"/>
          </a:xfrm>
          <a:prstGeom prst="rect">
            <a:avLst/>
          </a:prstGeom>
          <a:noFill/>
        </p:spPr>
        <p:txBody>
          <a:bodyPr wrap="none" rtlCol="0">
            <a:spAutoFit/>
          </a:bodyPr>
          <a:lstStyle/>
          <a:p>
            <a:pPr>
              <a:buNone/>
            </a:pPr>
            <a:r>
              <a:rPr lang="en-US" sz="1200" dirty="0" smtClean="0">
                <a:solidFill>
                  <a:schemeClr val="tx1"/>
                </a:solidFill>
                <a:latin typeface="+mn-lt"/>
              </a:rPr>
              <a:t>0.475s</a:t>
            </a:r>
            <a:endParaRPr lang="en-US" sz="1200" dirty="0">
              <a:solidFill>
                <a:schemeClr val="tx1"/>
              </a:solidFill>
              <a:latin typeface="+mn-lt"/>
            </a:endParaRPr>
          </a:p>
        </p:txBody>
      </p:sp>
      <p:sp>
        <p:nvSpPr>
          <p:cNvPr id="32" name="TextBox 31"/>
          <p:cNvSpPr txBox="1"/>
          <p:nvPr/>
        </p:nvSpPr>
        <p:spPr>
          <a:xfrm>
            <a:off x="3214898" y="5437999"/>
            <a:ext cx="644728" cy="276999"/>
          </a:xfrm>
          <a:prstGeom prst="rect">
            <a:avLst/>
          </a:prstGeom>
          <a:noFill/>
        </p:spPr>
        <p:txBody>
          <a:bodyPr wrap="none" rtlCol="0">
            <a:spAutoFit/>
          </a:bodyPr>
          <a:lstStyle/>
          <a:p>
            <a:pPr>
              <a:buNone/>
            </a:pPr>
            <a:r>
              <a:rPr lang="en-US" sz="1200" dirty="0" smtClean="0">
                <a:solidFill>
                  <a:schemeClr val="tx1"/>
                </a:solidFill>
                <a:latin typeface="+mn-lt"/>
              </a:rPr>
              <a:t>0.485s</a:t>
            </a:r>
            <a:endParaRPr lang="en-US" sz="1200" dirty="0">
              <a:solidFill>
                <a:schemeClr val="tx1"/>
              </a:solidFill>
              <a:latin typeface="+mn-lt"/>
            </a:endParaRPr>
          </a:p>
        </p:txBody>
      </p:sp>
      <p:sp>
        <p:nvSpPr>
          <p:cNvPr id="33" name="TextBox 32"/>
          <p:cNvSpPr txBox="1"/>
          <p:nvPr/>
        </p:nvSpPr>
        <p:spPr>
          <a:xfrm>
            <a:off x="1033882" y="1571566"/>
            <a:ext cx="694421" cy="461665"/>
          </a:xfrm>
          <a:prstGeom prst="rect">
            <a:avLst/>
          </a:prstGeom>
          <a:noFill/>
        </p:spPr>
        <p:txBody>
          <a:bodyPr wrap="none" rtlCol="0">
            <a:spAutoFit/>
          </a:bodyPr>
          <a:lstStyle/>
          <a:p>
            <a:pPr>
              <a:buNone/>
            </a:pPr>
            <a:r>
              <a:rPr lang="en-US" sz="1200" dirty="0" smtClean="0">
                <a:solidFill>
                  <a:srgbClr val="336699"/>
                </a:solidFill>
                <a:latin typeface="+mn-lt"/>
              </a:rPr>
              <a:t>NSTX</a:t>
            </a:r>
          </a:p>
          <a:p>
            <a:pPr>
              <a:buNone/>
            </a:pPr>
            <a:r>
              <a:rPr lang="en-US" sz="1200" dirty="0" smtClean="0">
                <a:solidFill>
                  <a:srgbClr val="336699"/>
                </a:solidFill>
                <a:latin typeface="+mn-lt"/>
              </a:rPr>
              <a:t>142270</a:t>
            </a:r>
          </a:p>
        </p:txBody>
      </p:sp>
      <p:cxnSp>
        <p:nvCxnSpPr>
          <p:cNvPr id="36" name="Straight Arrow Connector 35"/>
          <p:cNvCxnSpPr/>
          <p:nvPr/>
        </p:nvCxnSpPr>
        <p:spPr bwMode="auto">
          <a:xfrm flipV="1">
            <a:off x="2706370" y="2216164"/>
            <a:ext cx="579543" cy="130761"/>
          </a:xfrm>
          <a:prstGeom prst="straightConnector1">
            <a:avLst/>
          </a:prstGeom>
          <a:noFill/>
          <a:ln w="158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a:off x="2119405" y="2346924"/>
            <a:ext cx="836383" cy="276999"/>
          </a:xfrm>
          <a:prstGeom prst="rect">
            <a:avLst/>
          </a:prstGeom>
          <a:noFill/>
        </p:spPr>
        <p:txBody>
          <a:bodyPr wrap="none" rtlCol="0">
            <a:spAutoFit/>
          </a:bodyPr>
          <a:lstStyle/>
          <a:p>
            <a:pPr>
              <a:buNone/>
            </a:pPr>
            <a:r>
              <a:rPr lang="en-US" sz="1200" dirty="0" smtClean="0">
                <a:solidFill>
                  <a:schemeClr val="tx1"/>
                </a:solidFill>
                <a:latin typeface="Calibri" panose="020F0502020204030204" pitchFamily="34" charset="0"/>
              </a:rPr>
              <a:t>Disruption</a:t>
            </a:r>
          </a:p>
        </p:txBody>
      </p:sp>
      <p:sp>
        <p:nvSpPr>
          <p:cNvPr id="34" name="Content Placeholder 2"/>
          <p:cNvSpPr txBox="1">
            <a:spLocks/>
          </p:cNvSpPr>
          <p:nvPr/>
        </p:nvSpPr>
        <p:spPr bwMode="auto">
          <a:xfrm>
            <a:off x="4114800" y="1066800"/>
            <a:ext cx="4800600" cy="498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
                <a:srgbClr val="FF3300"/>
              </a:buClr>
              <a:buSzPct val="75000"/>
              <a:buFont typeface="Wingdings" pitchFamily="2" charset="2"/>
              <a:buChar char="q"/>
              <a:tabLst/>
              <a:defRPr lang="en-US" altLang="en-US" sz="2400" dirty="0" smtClean="0">
                <a:solidFill>
                  <a:srgbClr val="0000FF"/>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3333FF"/>
              </a:buClr>
              <a:buSzPct val="75000"/>
              <a:buFont typeface="Wingdings" pitchFamily="2" charset="2"/>
              <a:buChar char="q"/>
              <a:tabLst/>
              <a:defRPr lang="en-US" altLang="en-US" sz="2000" dirty="0" smtClean="0">
                <a:solidFill>
                  <a:schemeClr val="tx1"/>
                </a:solidFill>
                <a:latin typeface="+mn-lt"/>
              </a:defRPr>
            </a:lvl2pPr>
            <a:lvl3pPr marL="1143000" marR="0" indent="-228600" algn="l" defTabSz="914400" rtl="0" eaLnBrk="0" fontAlgn="base" latinLnBrk="0" hangingPunct="0">
              <a:lnSpc>
                <a:spcPct val="100000"/>
              </a:lnSpc>
              <a:spcBef>
                <a:spcPct val="20000"/>
              </a:spcBef>
              <a:spcAft>
                <a:spcPct val="0"/>
              </a:spcAft>
              <a:buClrTx/>
              <a:buSzPct val="180000"/>
              <a:buFontTx/>
              <a:buChar char="•"/>
              <a:tabLst/>
              <a:defRPr lang="en-US" altLang="en-US" dirty="0" smtClean="0">
                <a:solidFill>
                  <a:srgbClr val="FF0000"/>
                </a:solidFill>
                <a:latin typeface="+mn-lt"/>
              </a:defRPr>
            </a:lvl3pPr>
            <a:lvl4pPr marL="1600200" marR="0" indent="-228600" algn="l" defTabSz="914400" rtl="0" eaLnBrk="0" fontAlgn="base" latinLnBrk="0" hangingPunct="0">
              <a:lnSpc>
                <a:spcPct val="100000"/>
              </a:lnSpc>
              <a:spcBef>
                <a:spcPct val="20000"/>
              </a:spcBef>
              <a:spcAft>
                <a:spcPct val="0"/>
              </a:spcAft>
              <a:buClr>
                <a:srgbClr val="3333FF"/>
              </a:buClr>
              <a:buSzPct val="65000"/>
              <a:buFont typeface="Wingdings" pitchFamily="2" charset="2"/>
              <a:buChar char="q"/>
              <a:tabLst/>
              <a:defRPr lang="en-US" altLang="en-US" sz="1600" dirty="0" smtClean="0">
                <a:solidFill>
                  <a:srgbClr val="009999"/>
                </a:solidFill>
                <a:latin typeface="+mn-lt"/>
              </a:defRPr>
            </a:lvl4pPr>
            <a:lvl5pPr marL="2057400" marR="0" indent="-228600" algn="l" defTabSz="914400" rtl="0" eaLnBrk="0" fontAlgn="base" latinLnBrk="0" hangingPunct="0">
              <a:lnSpc>
                <a:spcPct val="100000"/>
              </a:lnSpc>
              <a:spcBef>
                <a:spcPct val="20000"/>
              </a:spcBef>
              <a:spcAft>
                <a:spcPct val="0"/>
              </a:spcAft>
              <a:buClr>
                <a:srgbClr val="FF3300"/>
              </a:buClr>
              <a:buSzTx/>
              <a:buFontTx/>
              <a:buChar char="•"/>
              <a:tabLst/>
              <a:defRPr lang="en-US" altLang="en-US" sz="1600" dirty="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a:spcBef>
                <a:spcPts val="1200"/>
              </a:spcBef>
              <a:buClrTx/>
              <a:buSzPct val="100000"/>
              <a:buFont typeface="Arial" panose="020B0604020202020204" pitchFamily="34" charset="0"/>
              <a:buChar char="•"/>
            </a:pPr>
            <a:r>
              <a:rPr lang="en-US" sz="2000" kern="0" dirty="0" smtClean="0">
                <a:solidFill>
                  <a:schemeClr val="tx1"/>
                </a:solidFill>
                <a:latin typeface="Calibri" panose="020F0502020204030204" pitchFamily="34" charset="0"/>
              </a:rPr>
              <a:t>10 </a:t>
            </a:r>
            <a:r>
              <a:rPr lang="en-US" sz="2000" kern="0" dirty="0">
                <a:solidFill>
                  <a:schemeClr val="tx1"/>
                </a:solidFill>
                <a:latin typeface="Calibri" panose="020F0502020204030204" pitchFamily="34" charset="0"/>
              </a:rPr>
              <a:t>physical events are presently defined in code with quantitative warning points</a:t>
            </a:r>
          </a:p>
          <a:p>
            <a:pPr lvl="1">
              <a:spcBef>
                <a:spcPts val="1200"/>
              </a:spcBef>
              <a:buClrTx/>
              <a:buSzPct val="100000"/>
              <a:buFont typeface="Calibri" panose="020F0502020204030204" pitchFamily="34" charset="0"/>
              <a:buChar char="̶"/>
            </a:pPr>
            <a:r>
              <a:rPr lang="en-US" sz="1600" kern="0" dirty="0" smtClean="0">
                <a:solidFill>
                  <a:srgbClr val="336699"/>
                </a:solidFill>
                <a:latin typeface="Calibri" panose="020F0502020204030204" pitchFamily="34" charset="0"/>
              </a:rPr>
              <a:t>Easily </a:t>
            </a:r>
            <a:r>
              <a:rPr lang="en-US" sz="1600" kern="0" dirty="0">
                <a:solidFill>
                  <a:srgbClr val="336699"/>
                </a:solidFill>
                <a:latin typeface="Calibri" panose="020F0502020204030204" pitchFamily="34" charset="0"/>
              </a:rPr>
              <a:t>expandable, </a:t>
            </a:r>
            <a:r>
              <a:rPr lang="en-US" sz="1600" kern="0" dirty="0" smtClean="0">
                <a:solidFill>
                  <a:srgbClr val="336699"/>
                </a:solidFill>
                <a:latin typeface="Calibri" panose="020F0502020204030204" pitchFamily="34" charset="0"/>
              </a:rPr>
              <a:t>portable to other tokamaks</a:t>
            </a:r>
            <a:endParaRPr lang="en-US" sz="1600" kern="0" dirty="0">
              <a:solidFill>
                <a:srgbClr val="336699"/>
              </a:solidFill>
              <a:latin typeface="Calibri" panose="020F0502020204030204" pitchFamily="34" charset="0"/>
            </a:endParaRPr>
          </a:p>
          <a:p>
            <a:pPr>
              <a:spcBef>
                <a:spcPts val="1200"/>
              </a:spcBef>
              <a:buClrTx/>
              <a:buSzPct val="100000"/>
              <a:buFont typeface="Arial" panose="020B0604020202020204" pitchFamily="34" charset="0"/>
              <a:buChar char="•"/>
            </a:pPr>
            <a:r>
              <a:rPr lang="en-US" sz="2000" u="sng" kern="0" dirty="0" smtClean="0">
                <a:solidFill>
                  <a:schemeClr val="tx1"/>
                </a:solidFill>
                <a:latin typeface="Calibri" panose="020F0502020204030204" pitchFamily="34" charset="0"/>
              </a:rPr>
              <a:t>This </a:t>
            </a:r>
            <a:r>
              <a:rPr lang="en-US" sz="2000" u="sng" kern="0" dirty="0">
                <a:solidFill>
                  <a:schemeClr val="tx1"/>
                </a:solidFill>
                <a:latin typeface="Calibri" panose="020F0502020204030204" pitchFamily="34" charset="0"/>
              </a:rPr>
              <a:t>example: </a:t>
            </a:r>
            <a:r>
              <a:rPr lang="en-US" sz="2000" kern="0" dirty="0">
                <a:solidFill>
                  <a:schemeClr val="tx1"/>
                </a:solidFill>
                <a:latin typeface="Calibri" panose="020F0502020204030204" pitchFamily="34" charset="0"/>
              </a:rPr>
              <a:t>Pressure peaking (PRP) disruption </a:t>
            </a:r>
            <a:r>
              <a:rPr lang="en-US" sz="2000" kern="0" dirty="0" smtClean="0">
                <a:solidFill>
                  <a:schemeClr val="tx1"/>
                </a:solidFill>
                <a:latin typeface="Calibri" panose="020F0502020204030204" pitchFamily="34" charset="0"/>
              </a:rPr>
              <a:t>event </a:t>
            </a:r>
            <a:r>
              <a:rPr lang="en-US" sz="2000" kern="0" dirty="0">
                <a:solidFill>
                  <a:schemeClr val="tx1"/>
                </a:solidFill>
                <a:latin typeface="Calibri" panose="020F0502020204030204" pitchFamily="34" charset="0"/>
              </a:rPr>
              <a:t>chain identified by </a:t>
            </a:r>
            <a:r>
              <a:rPr lang="en-US" sz="2000" kern="0" dirty="0" smtClean="0">
                <a:solidFill>
                  <a:schemeClr val="tx1"/>
                </a:solidFill>
                <a:latin typeface="Calibri" panose="020F0502020204030204" pitchFamily="34" charset="0"/>
              </a:rPr>
              <a:t>code</a:t>
            </a:r>
          </a:p>
          <a:p>
            <a:pPr marL="800100" lvl="1" indent="-342900">
              <a:spcBef>
                <a:spcPts val="1200"/>
              </a:spcBef>
              <a:buClrTx/>
              <a:buSzPct val="100000"/>
              <a:buFont typeface="+mj-lt"/>
              <a:buAutoNum type="arabicPeriod"/>
            </a:pPr>
            <a:r>
              <a:rPr lang="en-US" sz="1800" kern="0" dirty="0" smtClean="0">
                <a:solidFill>
                  <a:srgbClr val="336699"/>
                </a:solidFill>
                <a:latin typeface="Calibri" panose="020F0502020204030204" pitchFamily="34" charset="0"/>
              </a:rPr>
              <a:t>(</a:t>
            </a:r>
            <a:r>
              <a:rPr lang="en-US" sz="1800" kern="0" dirty="0">
                <a:solidFill>
                  <a:srgbClr val="336699"/>
                </a:solidFill>
                <a:latin typeface="Calibri" panose="020F0502020204030204" pitchFamily="34" charset="0"/>
              </a:rPr>
              <a:t>PRP) Pressure peaking warnings identified first</a:t>
            </a:r>
          </a:p>
          <a:p>
            <a:pPr marL="800100" lvl="1" indent="-342900">
              <a:spcBef>
                <a:spcPts val="1200"/>
              </a:spcBef>
              <a:buClrTx/>
              <a:buSzPct val="100000"/>
              <a:buFont typeface="+mj-lt"/>
              <a:buAutoNum type="arabicPeriod"/>
            </a:pPr>
            <a:r>
              <a:rPr lang="en-US" sz="1800" kern="0" dirty="0">
                <a:solidFill>
                  <a:srgbClr val="336699"/>
                </a:solidFill>
                <a:latin typeface="Calibri" panose="020F0502020204030204" pitchFamily="34" charset="0"/>
              </a:rPr>
              <a:t>(VDE) VDE condition subsequently found 20 </a:t>
            </a:r>
            <a:r>
              <a:rPr lang="en-US" sz="1800" kern="0" dirty="0" err="1">
                <a:solidFill>
                  <a:srgbClr val="336699"/>
                </a:solidFill>
                <a:latin typeface="Calibri" panose="020F0502020204030204" pitchFamily="34" charset="0"/>
              </a:rPr>
              <a:t>ms</a:t>
            </a:r>
            <a:r>
              <a:rPr lang="en-US" sz="1800" kern="0" dirty="0">
                <a:solidFill>
                  <a:srgbClr val="336699"/>
                </a:solidFill>
                <a:latin typeface="Calibri" panose="020F0502020204030204" pitchFamily="34" charset="0"/>
              </a:rPr>
              <a:t> after last PRP warning</a:t>
            </a:r>
          </a:p>
          <a:p>
            <a:pPr marL="800100" lvl="1" indent="-342900">
              <a:spcBef>
                <a:spcPts val="1200"/>
              </a:spcBef>
              <a:buClrTx/>
              <a:buSzPct val="100000"/>
              <a:buFont typeface="+mj-lt"/>
              <a:buAutoNum type="arabicPeriod"/>
            </a:pPr>
            <a:r>
              <a:rPr lang="en-US" sz="1800" kern="0" dirty="0">
                <a:solidFill>
                  <a:srgbClr val="336699"/>
                </a:solidFill>
                <a:latin typeface="Calibri" panose="020F0502020204030204" pitchFamily="34" charset="0"/>
              </a:rPr>
              <a:t>(SCL) Shape control warning issued</a:t>
            </a:r>
          </a:p>
          <a:p>
            <a:pPr marL="800100" lvl="1" indent="-342900">
              <a:spcBef>
                <a:spcPts val="1200"/>
              </a:spcBef>
              <a:buClrTx/>
              <a:buSzPct val="100000"/>
              <a:buFont typeface="+mj-lt"/>
              <a:buAutoNum type="arabicPeriod"/>
            </a:pPr>
            <a:r>
              <a:rPr lang="en-US" sz="1800" kern="0" dirty="0" smtClean="0">
                <a:solidFill>
                  <a:srgbClr val="336699"/>
                </a:solidFill>
                <a:latin typeface="Calibri" panose="020F0502020204030204" pitchFamily="34" charset="0"/>
              </a:rPr>
              <a:t>(IPR) Plasma current request not met</a:t>
            </a:r>
            <a:endParaRPr lang="en-US" sz="2000" kern="0" dirty="0">
              <a:solidFill>
                <a:schemeClr val="tx1"/>
              </a:solidFill>
              <a:latin typeface="Calibri" panose="020F0502020204030204" pitchFamily="34" charset="0"/>
            </a:endParaRPr>
          </a:p>
          <a:p>
            <a:pPr>
              <a:spcBef>
                <a:spcPts val="1200"/>
              </a:spcBef>
              <a:buClrTx/>
              <a:buSzPct val="100000"/>
              <a:buFont typeface="Arial" panose="020B0604020202020204" pitchFamily="34" charset="0"/>
              <a:buChar char="•"/>
            </a:pPr>
            <a:r>
              <a:rPr lang="en-US" sz="2000" kern="0" dirty="0" smtClean="0">
                <a:solidFill>
                  <a:schemeClr val="tx1"/>
                </a:solidFill>
                <a:latin typeface="Calibri" panose="020F0502020204030204" pitchFamily="34" charset="0"/>
              </a:rPr>
              <a:t>Kinetic RWM stability model will be implemented in (RWM) event</a:t>
            </a:r>
            <a:endParaRPr lang="en-US" sz="2000" kern="0" dirty="0">
              <a:solidFill>
                <a:schemeClr val="tx1"/>
              </a:solidFill>
              <a:latin typeface="Calibri" panose="020F0502020204030204" pitchFamily="34" charset="0"/>
            </a:endParaRPr>
          </a:p>
          <a:p>
            <a:pPr marL="57150" indent="0">
              <a:spcBef>
                <a:spcPts val="1200"/>
              </a:spcBef>
              <a:buClrTx/>
              <a:buSzPct val="100000"/>
              <a:buNone/>
            </a:pPr>
            <a:endParaRPr lang="en-US" sz="2200" kern="0" dirty="0">
              <a:solidFill>
                <a:srgbClr val="336699"/>
              </a:solidFill>
              <a:latin typeface="Calibri" panose="020F0502020204030204" pitchFamily="34" charset="0"/>
            </a:endParaRPr>
          </a:p>
        </p:txBody>
      </p:sp>
      <p:sp>
        <p:nvSpPr>
          <p:cNvPr id="35" name="TextBox 34"/>
          <p:cNvSpPr txBox="1"/>
          <p:nvPr/>
        </p:nvSpPr>
        <p:spPr>
          <a:xfrm>
            <a:off x="321699" y="4990440"/>
            <a:ext cx="821301" cy="523220"/>
          </a:xfrm>
          <a:prstGeom prst="rect">
            <a:avLst/>
          </a:prstGeom>
          <a:noFill/>
        </p:spPr>
        <p:txBody>
          <a:bodyPr wrap="square" rtlCol="0">
            <a:spAutoFit/>
          </a:bodyPr>
          <a:lstStyle/>
          <a:p>
            <a:pPr algn="ctr"/>
            <a:r>
              <a:rPr lang="en-US" sz="1400" dirty="0" smtClean="0">
                <a:solidFill>
                  <a:srgbClr val="6600FF"/>
                </a:solidFill>
                <a:latin typeface="+mj-lt"/>
              </a:rPr>
              <a:t>Event chain</a:t>
            </a:r>
            <a:endParaRPr lang="en-US" sz="1400" dirty="0">
              <a:solidFill>
                <a:srgbClr val="6600FF"/>
              </a:solidFill>
              <a:latin typeface="+mj-lt"/>
            </a:endParaRPr>
          </a:p>
        </p:txBody>
      </p:sp>
    </p:spTree>
    <p:extLst>
      <p:ext uri="{BB962C8B-B14F-4D97-AF65-F5344CB8AC3E}">
        <p14:creationId xmlns:p14="http://schemas.microsoft.com/office/powerpoint/2010/main" val="588387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28684717"/>
              </p:ext>
            </p:extLst>
          </p:nvPr>
        </p:nvGraphicFramePr>
        <p:xfrm>
          <a:off x="838200" y="1066800"/>
          <a:ext cx="7848600" cy="5051695"/>
        </p:xfrm>
        <a:graphic>
          <a:graphicData uri="http://schemas.openxmlformats.org/drawingml/2006/table">
            <a:tbl>
              <a:tblPr firstRow="1" bandRow="1">
                <a:tableStyleId>{E8B1032C-EA38-4F05-BA0D-38AFFFC7BED3}</a:tableStyleId>
              </a:tblPr>
              <a:tblGrid>
                <a:gridCol w="3924300"/>
                <a:gridCol w="3924300"/>
              </a:tblGrid>
              <a:tr h="687251">
                <a:tc>
                  <a:txBody>
                    <a:bodyPr/>
                    <a:lstStyle/>
                    <a:p>
                      <a:pPr algn="ctr"/>
                      <a:r>
                        <a:rPr lang="en-US" sz="2000" b="0" dirty="0" smtClean="0">
                          <a:solidFill>
                            <a:srgbClr val="920000"/>
                          </a:solidFill>
                          <a:latin typeface="Calibri" panose="020F0502020204030204" pitchFamily="34" charset="0"/>
                        </a:rPr>
                        <a:t>Sensor</a:t>
                      </a:r>
                      <a:r>
                        <a:rPr lang="en-US" sz="2000" b="0" baseline="0" dirty="0" smtClean="0">
                          <a:solidFill>
                            <a:srgbClr val="920000"/>
                          </a:solidFill>
                          <a:latin typeface="Calibri" panose="020F0502020204030204" pitchFamily="34" charset="0"/>
                        </a:rPr>
                        <a:t>/predictor</a:t>
                      </a:r>
                    </a:p>
                    <a:p>
                      <a:pPr algn="ctr"/>
                      <a:r>
                        <a:rPr lang="en-US" sz="2000" b="0" baseline="0" dirty="0" smtClean="0">
                          <a:solidFill>
                            <a:srgbClr val="920000"/>
                          </a:solidFill>
                          <a:latin typeface="Calibri" panose="020F0502020204030204" pitchFamily="34" charset="0"/>
                        </a:rPr>
                        <a:t>(CY available)</a:t>
                      </a:r>
                      <a:endParaRPr lang="en-US" sz="2000" b="0" dirty="0">
                        <a:solidFill>
                          <a:srgbClr val="920000"/>
                        </a:solidFill>
                        <a:latin typeface="Calibri" panose="020F0502020204030204" pitchFamily="34" charset="0"/>
                      </a:endParaRPr>
                    </a:p>
                  </a:txBody>
                  <a:tcPr/>
                </a:tc>
                <a:tc>
                  <a:txBody>
                    <a:bodyPr/>
                    <a:lstStyle/>
                    <a:p>
                      <a:pPr algn="ctr"/>
                      <a:r>
                        <a:rPr lang="en-US" sz="2000" b="0" dirty="0" smtClean="0">
                          <a:solidFill>
                            <a:srgbClr val="920000"/>
                          </a:solidFill>
                          <a:latin typeface="Calibri" panose="020F0502020204030204" pitchFamily="34" charset="0"/>
                        </a:rPr>
                        <a:t>Control/Actuator</a:t>
                      </a:r>
                    </a:p>
                    <a:p>
                      <a:pPr algn="ctr"/>
                      <a:r>
                        <a:rPr lang="en-US" sz="2000" b="0" dirty="0" smtClean="0">
                          <a:solidFill>
                            <a:srgbClr val="920000"/>
                          </a:solidFill>
                          <a:latin typeface="Calibri" panose="020F0502020204030204" pitchFamily="34" charset="0"/>
                        </a:rPr>
                        <a:t>(CY available)</a:t>
                      </a:r>
                      <a:endParaRPr lang="en-US" sz="2000" b="0" dirty="0">
                        <a:solidFill>
                          <a:srgbClr val="920000"/>
                        </a:solidFill>
                        <a:latin typeface="Calibri" panose="020F0502020204030204" pitchFamily="34" charset="0"/>
                      </a:endParaRPr>
                    </a:p>
                  </a:txBody>
                  <a:tcPr/>
                </a:tc>
              </a:tr>
              <a:tr h="6872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rPr>
                        <a:t>Low</a:t>
                      </a:r>
                      <a:r>
                        <a:rPr lang="en-US" baseline="0" dirty="0" smtClean="0">
                          <a:latin typeface="Calibri" panose="020F0502020204030204" pitchFamily="34" charset="0"/>
                        </a:rPr>
                        <a:t> frequency MHD (n=1,2,3): 2003</a:t>
                      </a:r>
                      <a:endParaRPr lang="en-US" dirty="0" smtClean="0">
                        <a:latin typeface="Calibri" panose="020F0502020204030204" pitchFamily="34" charset="0"/>
                      </a:endParaRPr>
                    </a:p>
                    <a:p>
                      <a:endParaRPr lang="en-US"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rPr>
                        <a:t>Physics model-based RWM state-space control (2010)</a:t>
                      </a:r>
                    </a:p>
                  </a:txBody>
                  <a:tcPr/>
                </a:tc>
              </a:tr>
              <a:tr h="687251">
                <a:tc>
                  <a:txBody>
                    <a:bodyPr/>
                    <a:lstStyle/>
                    <a:p>
                      <a:r>
                        <a:rPr lang="en-US" dirty="0" smtClean="0">
                          <a:latin typeface="Calibri" panose="020F0502020204030204" pitchFamily="34" charset="0"/>
                        </a:rPr>
                        <a:t>Low frequency MHD spectroscopy</a:t>
                      </a:r>
                    </a:p>
                    <a:p>
                      <a:r>
                        <a:rPr lang="en-US" dirty="0" smtClean="0">
                          <a:latin typeface="Calibri" panose="020F0502020204030204" pitchFamily="34" charset="0"/>
                        </a:rPr>
                        <a:t>(open</a:t>
                      </a:r>
                      <a:r>
                        <a:rPr lang="en-US" baseline="0" dirty="0" smtClean="0">
                          <a:latin typeface="Calibri" panose="020F0502020204030204" pitchFamily="34" charset="0"/>
                        </a:rPr>
                        <a:t> loop: 2005)</a:t>
                      </a:r>
                      <a:endParaRPr lang="en-US"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rPr>
                        <a:t>Dual-component RWM sensor control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rPr>
                        <a:t>(closed loop: 2008)</a:t>
                      </a:r>
                    </a:p>
                  </a:txBody>
                  <a:tcPr/>
                </a:tc>
              </a:tr>
              <a:tr h="6872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rPr>
                        <a:t>r/t RWM state-space controller observer (2010)</a:t>
                      </a:r>
                    </a:p>
                    <a:p>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NTV</a:t>
                      </a:r>
                      <a:r>
                        <a:rPr lang="en-US" baseline="0" dirty="0" smtClean="0">
                          <a:latin typeface="Calibri" panose="020F0502020204030204" pitchFamily="34" charset="0"/>
                        </a:rPr>
                        <a:t> </a:t>
                      </a:r>
                      <a:r>
                        <a:rPr lang="en-US" dirty="0" smtClean="0">
                          <a:latin typeface="Calibri" panose="020F0502020204030204" pitchFamily="34" charset="0"/>
                        </a:rPr>
                        <a:t>rotation control</a:t>
                      </a:r>
                    </a:p>
                    <a:p>
                      <a:r>
                        <a:rPr lang="en-US" dirty="0" smtClean="0">
                          <a:latin typeface="Calibri" panose="020F0502020204030204" pitchFamily="34" charset="0"/>
                        </a:rPr>
                        <a:t>(open loop:</a:t>
                      </a:r>
                      <a:r>
                        <a:rPr lang="en-US" baseline="0" dirty="0" smtClean="0">
                          <a:latin typeface="Calibri" panose="020F0502020204030204" pitchFamily="34" charset="0"/>
                        </a:rPr>
                        <a:t> 2</a:t>
                      </a:r>
                      <a:r>
                        <a:rPr lang="en-US" dirty="0" smtClean="0">
                          <a:latin typeface="Calibri" panose="020F0502020204030204" pitchFamily="34" charset="0"/>
                        </a:rPr>
                        <a:t>003)</a:t>
                      </a:r>
                    </a:p>
                    <a:p>
                      <a:r>
                        <a:rPr lang="en-US" dirty="0" smtClean="0">
                          <a:latin typeface="Calibri" panose="020F0502020204030204" pitchFamily="34" charset="0"/>
                        </a:rPr>
                        <a:t>(+NBI</a:t>
                      </a:r>
                      <a:r>
                        <a:rPr lang="en-US" baseline="0" dirty="0" smtClean="0">
                          <a:latin typeface="Calibri" panose="020F0502020204030204" pitchFamily="34" charset="0"/>
                        </a:rPr>
                        <a:t> </a:t>
                      </a:r>
                      <a:r>
                        <a:rPr lang="en-US" dirty="0" smtClean="0">
                          <a:latin typeface="Calibri" panose="020F0502020204030204" pitchFamily="34" charset="0"/>
                        </a:rPr>
                        <a:t>closed loop ~ 2017)</a:t>
                      </a:r>
                    </a:p>
                  </a:txBody>
                  <a:tcPr/>
                </a:tc>
              </a:tr>
              <a:tr h="687251">
                <a:tc>
                  <a:txBody>
                    <a:bodyPr/>
                    <a:lstStyle/>
                    <a:p>
                      <a:r>
                        <a:rPr lang="en-US" dirty="0" smtClean="0">
                          <a:latin typeface="Calibri" panose="020F0502020204030204" pitchFamily="34" charset="0"/>
                        </a:rPr>
                        <a:t>Real-time rotation measurement (2015)</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Safety</a:t>
                      </a:r>
                      <a:r>
                        <a:rPr lang="en-US" baseline="0" dirty="0" smtClean="0">
                          <a:latin typeface="Calibri" panose="020F0502020204030204" pitchFamily="34" charset="0"/>
                        </a:rPr>
                        <a:t> factor control</a:t>
                      </a:r>
                    </a:p>
                    <a:p>
                      <a:r>
                        <a:rPr lang="en-US" baseline="0" dirty="0" smtClean="0">
                          <a:latin typeface="Calibri" panose="020F0502020204030204" pitchFamily="34" charset="0"/>
                        </a:rPr>
                        <a:t>(closed loop ~ 2016-17)</a:t>
                      </a:r>
                      <a:endParaRPr lang="en-US" dirty="0">
                        <a:latin typeface="Calibri" panose="020F0502020204030204" pitchFamily="34" charset="0"/>
                      </a:endParaRPr>
                    </a:p>
                  </a:txBody>
                  <a:tcPr/>
                </a:tc>
              </a:tr>
              <a:tr h="6872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rPr>
                        <a:t>Kinetic RWM stabilization real-time model (2016-17)</a:t>
                      </a:r>
                      <a:endParaRPr lang="en-US" dirty="0" smtClean="0">
                        <a:latin typeface="Calibri" panose="020F0502020204030204" pitchFamily="34" charset="0"/>
                      </a:endParaRPr>
                    </a:p>
                  </a:txBody>
                  <a:tcPr/>
                </a:tc>
                <a:tc>
                  <a:txBody>
                    <a:bodyPr/>
                    <a:lstStyle/>
                    <a:p>
                      <a:r>
                        <a:rPr lang="en-US" baseline="0" dirty="0" smtClean="0">
                          <a:latin typeface="Calibri" panose="020F0502020204030204" pitchFamily="34" charset="0"/>
                        </a:rPr>
                        <a:t>Control of </a:t>
                      </a:r>
                      <a:r>
                        <a:rPr lang="el-GR" baseline="0" dirty="0" smtClean="0">
                          <a:latin typeface="Calibri" panose="020F0502020204030204" pitchFamily="34" charset="0"/>
                        </a:rPr>
                        <a:t>β</a:t>
                      </a:r>
                      <a:r>
                        <a:rPr lang="en-US" baseline="-25000" dirty="0" smtClean="0">
                          <a:latin typeface="Calibri" panose="020F0502020204030204" pitchFamily="34" charset="0"/>
                        </a:rPr>
                        <a:t>N</a:t>
                      </a:r>
                    </a:p>
                    <a:p>
                      <a:r>
                        <a:rPr lang="en-US" baseline="0" dirty="0" smtClean="0">
                          <a:latin typeface="Calibri" panose="020F0502020204030204" pitchFamily="34" charset="0"/>
                        </a:rPr>
                        <a:t>(closed loop: 2007)</a:t>
                      </a:r>
                      <a:endParaRPr lang="en-US" dirty="0">
                        <a:latin typeface="Calibri" panose="020F0502020204030204" pitchFamily="34" charset="0"/>
                      </a:endParaRPr>
                    </a:p>
                  </a:txBody>
                  <a:tcPr/>
                </a:tc>
              </a:tr>
              <a:tr h="687251">
                <a:tc>
                  <a:txBody>
                    <a:bodyPr/>
                    <a:lstStyle/>
                    <a:p>
                      <a:r>
                        <a:rPr lang="en-US" dirty="0" smtClean="0">
                          <a:latin typeface="Calibri" panose="020F0502020204030204" pitchFamily="34" charset="0"/>
                        </a:rPr>
                        <a:t>MHD spectroscopy (r/t)</a:t>
                      </a:r>
                    </a:p>
                    <a:p>
                      <a:r>
                        <a:rPr lang="en-US" dirty="0" smtClean="0">
                          <a:latin typeface="Calibri" panose="020F0502020204030204" pitchFamily="34" charset="0"/>
                        </a:rPr>
                        <a:t>(in NSTX-U 5 Year Plan</a:t>
                      </a:r>
                      <a:r>
                        <a:rPr lang="en-US" baseline="0" dirty="0" smtClean="0">
                          <a:latin typeface="Calibri" panose="020F0502020204030204" pitchFamily="34" charset="0"/>
                        </a:rPr>
                        <a:t>)</a:t>
                      </a:r>
                      <a:endParaRPr lang="en-US" dirty="0" smtClean="0">
                        <a:latin typeface="Calibri" panose="020F0502020204030204" pitchFamily="34" charset="0"/>
                      </a:endParaRPr>
                    </a:p>
                  </a:txBody>
                  <a:tcPr/>
                </a:tc>
                <a:tc>
                  <a:txBody>
                    <a:bodyPr/>
                    <a:lstStyle/>
                    <a:p>
                      <a:r>
                        <a:rPr lang="en-US" dirty="0" smtClean="0">
                          <a:latin typeface="Calibri" panose="020F0502020204030204" pitchFamily="34" charset="0"/>
                        </a:rPr>
                        <a:t>Upgraded 3D coils (NCC)</a:t>
                      </a:r>
                    </a:p>
                    <a:p>
                      <a:r>
                        <a:rPr lang="en-US" dirty="0" smtClean="0">
                          <a:latin typeface="Calibri" panose="020F0502020204030204" pitchFamily="34" charset="0"/>
                        </a:rPr>
                        <a:t>(in NSTX-U 5 Year Plan)</a:t>
                      </a:r>
                      <a:endParaRPr lang="en-US" dirty="0">
                        <a:latin typeface="Calibri" panose="020F0502020204030204" pitchFamily="34" charset="0"/>
                      </a:endParaRPr>
                    </a:p>
                  </a:txBody>
                  <a:tcPr/>
                </a:tc>
              </a:tr>
            </a:tbl>
          </a:graphicData>
        </a:graphic>
      </p:graphicFrame>
      <p:sp>
        <p:nvSpPr>
          <p:cNvPr id="4" name="Title 1"/>
          <p:cNvSpPr txBox="1">
            <a:spLocks/>
          </p:cNvSpPr>
          <p:nvPr/>
        </p:nvSpPr>
        <p:spPr>
          <a:xfrm>
            <a:off x="0" y="0"/>
            <a:ext cx="9144000" cy="990600"/>
          </a:xfrm>
          <a:prstGeom prst="rect">
            <a:avLst/>
          </a:prstGeom>
        </p:spPr>
        <p:txBody>
          <a:bodyPr/>
          <a:lst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a:lstStyle>
          <a:p>
            <a:r>
              <a:rPr lang="en-US" sz="2800" b="0" kern="0" dirty="0" smtClean="0">
                <a:solidFill>
                  <a:schemeClr val="accent1">
                    <a:lumMod val="75000"/>
                  </a:schemeClr>
                </a:solidFill>
                <a:latin typeface="Calibri" panose="020F0502020204030204" pitchFamily="34" charset="0"/>
              </a:rPr>
              <a:t>Research in today’s presentation is part of NSTX-U’s evolving capabilities for disruption prediction/avoidance</a:t>
            </a:r>
            <a:endParaRPr lang="en-US" sz="2800" b="0" kern="0" dirty="0">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1620851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ChangeArrowheads="1"/>
          </p:cNvSpPr>
          <p:nvPr>
            <p:ph type="title"/>
          </p:nvPr>
        </p:nvSpPr>
        <p:spPr>
          <a:xfrm>
            <a:off x="0" y="15875"/>
            <a:ext cx="9144000" cy="974725"/>
          </a:xfrm>
        </p:spPr>
        <p:txBody>
          <a:bodyPr/>
          <a:lstStyle/>
          <a:p>
            <a:r>
              <a:rPr lang="en-US" sz="2800" dirty="0">
                <a:latin typeface="Calibri" pitchFamily="34" charset="0"/>
                <a:cs typeface="Calibri" pitchFamily="34" charset="0"/>
              </a:rPr>
              <a:t>R</a:t>
            </a:r>
            <a:r>
              <a:rPr lang="en-US" sz="2800" dirty="0" smtClean="0">
                <a:latin typeface="Calibri" pitchFamily="34" charset="0"/>
                <a:cs typeface="Calibri" pitchFamily="34" charset="0"/>
              </a:rPr>
              <a:t>eduction of </a:t>
            </a:r>
            <a:r>
              <a:rPr lang="en-US" sz="2800" dirty="0">
                <a:latin typeface="Calibri" pitchFamily="34" charset="0"/>
                <a:cs typeface="Calibri" pitchFamily="34" charset="0"/>
              </a:rPr>
              <a:t>plasma </a:t>
            </a:r>
            <a:r>
              <a:rPr lang="en-US" sz="2800" dirty="0" err="1">
                <a:latin typeface="Calibri" pitchFamily="34" charset="0"/>
                <a:cs typeface="Calibri" pitchFamily="34" charset="0"/>
              </a:rPr>
              <a:t>disruptivity</a:t>
            </a:r>
            <a:r>
              <a:rPr lang="en-US" sz="2800" dirty="0">
                <a:latin typeface="Calibri" pitchFamily="34" charset="0"/>
                <a:cs typeface="Calibri" pitchFamily="34" charset="0"/>
              </a:rPr>
              <a:t> </a:t>
            </a:r>
            <a:r>
              <a:rPr lang="en-US" sz="2800" dirty="0" smtClean="0">
                <a:latin typeface="Calibri" pitchFamily="34" charset="0"/>
                <a:cs typeface="Calibri" pitchFamily="34" charset="0"/>
              </a:rPr>
              <a:t>in NSTX-U will require implementing global stability models</a:t>
            </a:r>
            <a:endParaRPr lang="en-US" sz="2800" dirty="0">
              <a:latin typeface="Calibri" pitchFamily="34" charset="0"/>
              <a:cs typeface="Calibri" pitchFamily="34" charset="0"/>
            </a:endParaRPr>
          </a:p>
        </p:txBody>
      </p:sp>
      <p:sp>
        <p:nvSpPr>
          <p:cNvPr id="2045955" name="Rectangle 3"/>
          <p:cNvSpPr>
            <a:spLocks noGrp="1" noChangeArrowheads="1"/>
          </p:cNvSpPr>
          <p:nvPr>
            <p:ph type="body" idx="1"/>
          </p:nvPr>
        </p:nvSpPr>
        <p:spPr>
          <a:xfrm>
            <a:off x="0" y="1077501"/>
            <a:ext cx="9144000" cy="5537200"/>
          </a:xfrm>
        </p:spPr>
        <p:txBody>
          <a:bodyPr>
            <a:normAutofit fontScale="92500" lnSpcReduction="10000"/>
          </a:bodyPr>
          <a:lstStyle/>
          <a:p>
            <a:r>
              <a:rPr lang="en-US" dirty="0" smtClean="0">
                <a:latin typeface="Calibri" pitchFamily="34" charset="0"/>
                <a:cs typeface="Calibri" pitchFamily="34" charset="0"/>
              </a:rPr>
              <a:t>Ideal </a:t>
            </a:r>
            <a:r>
              <a:rPr lang="en-US" dirty="0" smtClean="0">
                <a:latin typeface="Calibri" pitchFamily="34" charset="0"/>
                <a:cs typeface="Calibri" pitchFamily="34" charset="0"/>
              </a:rPr>
              <a:t>stability is necessary, but not sufficient to explain stability</a:t>
            </a:r>
          </a:p>
          <a:p>
            <a:pPr lvl="1"/>
            <a:r>
              <a:rPr lang="en-US" dirty="0" smtClean="0">
                <a:latin typeface="Calibri" pitchFamily="34" charset="0"/>
                <a:cs typeface="Calibri" pitchFamily="34" charset="0"/>
              </a:rPr>
              <a:t>Detailed DCON calculations confirm that </a:t>
            </a:r>
            <a:r>
              <a:rPr lang="en-US" dirty="0">
                <a:latin typeface="Calibri" pitchFamily="34" charset="0"/>
                <a:cs typeface="Calibri" pitchFamily="34" charset="0"/>
              </a:rPr>
              <a:t>previous calculations </a:t>
            </a:r>
            <a:r>
              <a:rPr lang="en-US" dirty="0" smtClean="0">
                <a:latin typeface="Calibri" pitchFamily="34" charset="0"/>
                <a:cs typeface="Calibri" pitchFamily="34" charset="0"/>
              </a:rPr>
              <a:t>of </a:t>
            </a:r>
            <a:r>
              <a:rPr lang="en-US" dirty="0">
                <a:latin typeface="Calibri" pitchFamily="34" charset="0"/>
                <a:cs typeface="Calibri" pitchFamily="34" charset="0"/>
              </a:rPr>
              <a:t>the no-wall limit </a:t>
            </a:r>
            <a:r>
              <a:rPr lang="en-US" dirty="0" smtClean="0">
                <a:latin typeface="Calibri" pitchFamily="34" charset="0"/>
                <a:cs typeface="Calibri" pitchFamily="34" charset="0"/>
              </a:rPr>
              <a:t>for NSTX were </a:t>
            </a:r>
            <a:r>
              <a:rPr lang="en-US" dirty="0">
                <a:latin typeface="Calibri" pitchFamily="34" charset="0"/>
                <a:cs typeface="Calibri" pitchFamily="34" charset="0"/>
              </a:rPr>
              <a:t>relatively </a:t>
            </a:r>
            <a:r>
              <a:rPr lang="en-US" dirty="0" smtClean="0">
                <a:latin typeface="Calibri" pitchFamily="34" charset="0"/>
                <a:cs typeface="Calibri" pitchFamily="34" charset="0"/>
              </a:rPr>
              <a:t>accurate</a:t>
            </a:r>
          </a:p>
          <a:p>
            <a:r>
              <a:rPr lang="en-US" dirty="0" smtClean="0">
                <a:latin typeface="Calibri" pitchFamily="34" charset="0"/>
                <a:cs typeface="Calibri" pitchFamily="34" charset="0"/>
              </a:rPr>
              <a:t>Stabilizing kinetic resonances between plasma rotation and particle motions explain RWM stability</a:t>
            </a:r>
          </a:p>
          <a:p>
            <a:pPr lvl="1"/>
            <a:r>
              <a:rPr lang="en-US" dirty="0" smtClean="0">
                <a:latin typeface="Calibri" pitchFamily="34" charset="0"/>
                <a:cs typeface="Calibri" pitchFamily="34" charset="0"/>
              </a:rPr>
              <a:t>Addition </a:t>
            </a:r>
            <a:r>
              <a:rPr lang="en-US" dirty="0">
                <a:latin typeface="Calibri" pitchFamily="34" charset="0"/>
                <a:cs typeface="Calibri" pitchFamily="34" charset="0"/>
              </a:rPr>
              <a:t>of kinetic </a:t>
            </a:r>
            <a:r>
              <a:rPr lang="en-US" dirty="0" smtClean="0">
                <a:latin typeface="Calibri" pitchFamily="34" charset="0"/>
                <a:cs typeface="Calibri" pitchFamily="34" charset="0"/>
              </a:rPr>
              <a:t>effects yields </a:t>
            </a:r>
            <a:r>
              <a:rPr lang="en-US" dirty="0">
                <a:latin typeface="Calibri" pitchFamily="34" charset="0"/>
                <a:cs typeface="Calibri" pitchFamily="34" charset="0"/>
              </a:rPr>
              <a:t>agreement with marginal point in NSTX</a:t>
            </a:r>
          </a:p>
          <a:p>
            <a:pPr lvl="1"/>
            <a:r>
              <a:rPr lang="en-US" dirty="0" smtClean="0">
                <a:latin typeface="Calibri" pitchFamily="34" charset="0"/>
                <a:cs typeface="Calibri" pitchFamily="34" charset="0"/>
              </a:rPr>
              <a:t>A </a:t>
            </a:r>
            <a:r>
              <a:rPr lang="en-US" dirty="0" smtClean="0">
                <a:latin typeface="Calibri" pitchFamily="34" charset="0"/>
                <a:cs typeface="Calibri" pitchFamily="34" charset="0"/>
              </a:rPr>
              <a:t>real-time estimate of </a:t>
            </a:r>
            <a:r>
              <a:rPr lang="en-US" dirty="0" err="1" smtClean="0">
                <a:latin typeface="Calibri" pitchFamily="34" charset="0"/>
                <a:cs typeface="Calibri" pitchFamily="34" charset="0"/>
              </a:rPr>
              <a:t>ExB</a:t>
            </a:r>
            <a:r>
              <a:rPr lang="en-US" dirty="0" smtClean="0">
                <a:latin typeface="Calibri" pitchFamily="34" charset="0"/>
                <a:cs typeface="Calibri" pitchFamily="34" charset="0"/>
              </a:rPr>
              <a:t> frequency </a:t>
            </a:r>
            <a:r>
              <a:rPr lang="en-US" dirty="0" smtClean="0">
                <a:latin typeface="Calibri" pitchFamily="34" charset="0"/>
                <a:cs typeface="Calibri" pitchFamily="34" charset="0"/>
              </a:rPr>
              <a:t>can</a:t>
            </a:r>
            <a:r>
              <a:rPr lang="en-US" dirty="0" smtClean="0">
                <a:latin typeface="Calibri" pitchFamily="34" charset="0"/>
                <a:cs typeface="Calibri" pitchFamily="34" charset="0"/>
              </a:rPr>
              <a:t> </a:t>
            </a:r>
            <a:r>
              <a:rPr lang="en-US" dirty="0" smtClean="0">
                <a:latin typeface="Calibri" pitchFamily="34" charset="0"/>
                <a:cs typeface="Calibri" pitchFamily="34" charset="0"/>
              </a:rPr>
              <a:t>determine if the plasma rotation is unfavorable and rotation control will return the plasma to a stable </a:t>
            </a:r>
            <a:r>
              <a:rPr lang="en-US" dirty="0" smtClean="0">
                <a:latin typeface="Calibri" pitchFamily="34" charset="0"/>
                <a:cs typeface="Calibri" pitchFamily="34" charset="0"/>
              </a:rPr>
              <a:t>state</a:t>
            </a:r>
          </a:p>
          <a:p>
            <a:r>
              <a:rPr lang="en-US" dirty="0">
                <a:latin typeface="Calibri" pitchFamily="34" charset="0"/>
                <a:cs typeface="Calibri" pitchFamily="34" charset="0"/>
              </a:rPr>
              <a:t>Disruption Event Characterization And Forecasting (DECAF) code written </a:t>
            </a:r>
            <a:r>
              <a:rPr lang="en-US" dirty="0" smtClean="0">
                <a:latin typeface="Calibri" pitchFamily="34" charset="0"/>
                <a:cs typeface="Calibri" pitchFamily="34" charset="0"/>
              </a:rPr>
              <a:t>to identify disruption event chains </a:t>
            </a:r>
          </a:p>
          <a:p>
            <a:pPr lvl="1"/>
            <a:r>
              <a:rPr lang="en-US" dirty="0" smtClean="0">
                <a:latin typeface="Calibri" pitchFamily="34" charset="0"/>
                <a:cs typeface="Calibri" pitchFamily="34" charset="0"/>
              </a:rPr>
              <a:t>Disruption categories and their sequential connections analogous to those used on JET are adopted, with warning algorithm for NSTX-U</a:t>
            </a:r>
          </a:p>
          <a:p>
            <a:pPr lvl="1"/>
            <a:r>
              <a:rPr lang="en-US" dirty="0" smtClean="0">
                <a:latin typeface="Calibri" pitchFamily="34" charset="0"/>
                <a:cs typeface="Calibri" pitchFamily="34" charset="0"/>
              </a:rPr>
              <a:t>Reduced marginal stability models from kinetic RWM theory will be implemented in this framework </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3137487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ChangeArrowheads="1"/>
          </p:cNvSpPr>
          <p:nvPr>
            <p:ph type="title"/>
          </p:nvPr>
        </p:nvSpPr>
        <p:spPr>
          <a:xfrm>
            <a:off x="0" y="15874"/>
            <a:ext cx="9144000" cy="974725"/>
          </a:xfrm>
        </p:spPr>
        <p:txBody>
          <a:bodyPr/>
          <a:lstStyle/>
          <a:p>
            <a:r>
              <a:rPr lang="en-US" sz="2800" dirty="0">
                <a:latin typeface="Calibri" pitchFamily="34" charset="0"/>
                <a:cs typeface="Calibri" pitchFamily="34" charset="0"/>
              </a:rPr>
              <a:t>Sign up for Electronic Copy of Presentation</a:t>
            </a:r>
          </a:p>
        </p:txBody>
      </p:sp>
      <p:sp>
        <p:nvSpPr>
          <p:cNvPr id="2045955" name="Rectangle 3"/>
          <p:cNvSpPr>
            <a:spLocks noGrp="1" noChangeArrowheads="1"/>
          </p:cNvSpPr>
          <p:nvPr>
            <p:ph type="body" idx="1"/>
          </p:nvPr>
        </p:nvSpPr>
        <p:spPr>
          <a:xfrm>
            <a:off x="152400" y="914400"/>
            <a:ext cx="8763000" cy="5257800"/>
          </a:xfrm>
        </p:spPr>
        <p:txBody>
          <a:bodyPr/>
          <a:lstStyle/>
          <a:p>
            <a:r>
              <a:rPr lang="en-US" dirty="0">
                <a:latin typeface="Calibri" pitchFamily="34" charset="0"/>
                <a:cs typeface="Calibri" pitchFamily="34" charset="0"/>
              </a:rPr>
              <a:t>Please Include Name and </a:t>
            </a:r>
            <a:r>
              <a:rPr lang="en-US" dirty="0" smtClean="0">
                <a:latin typeface="Calibri" pitchFamily="34" charset="0"/>
                <a:cs typeface="Calibri" pitchFamily="34" charset="0"/>
              </a:rPr>
              <a:t>Email </a:t>
            </a:r>
            <a:r>
              <a:rPr lang="en-US" dirty="0">
                <a:latin typeface="Calibri" pitchFamily="34" charset="0"/>
                <a:cs typeface="Calibri" pitchFamily="34" charset="0"/>
              </a:rPr>
              <a:t>Address</a:t>
            </a:r>
          </a:p>
        </p:txBody>
      </p:sp>
      <p:sp>
        <p:nvSpPr>
          <p:cNvPr id="4" name="Rectangle 2"/>
          <p:cNvSpPr txBox="1">
            <a:spLocks noChangeArrowheads="1"/>
          </p:cNvSpPr>
          <p:nvPr/>
        </p:nvSpPr>
        <p:spPr>
          <a:xfrm>
            <a:off x="0" y="5562600"/>
            <a:ext cx="9144000" cy="974725"/>
          </a:xfrm>
          <a:prstGeom prst="rect">
            <a:avLst/>
          </a:prstGeom>
        </p:spPr>
        <p:txBody>
          <a:bodyPr vert="horz" lIns="45720" tIns="45720" rIns="45720" bIns="45720" rtlCol="0" anchor="ctr" anchorCtr="1">
            <a:normAutofit/>
          </a:bodyPr>
          <a:lstStyle>
            <a:lvl1pPr algn="ctr" defTabSz="914400" rtl="0" eaLnBrk="1" latinLnBrk="0" hangingPunct="1">
              <a:lnSpc>
                <a:spcPct val="85000"/>
              </a:lnSpc>
              <a:spcBef>
                <a:spcPct val="0"/>
              </a:spcBef>
              <a:buNone/>
              <a:defRPr sz="4000" kern="1200">
                <a:solidFill>
                  <a:srgbClr val="336699"/>
                </a:solidFill>
                <a:latin typeface="Arial" panose="020B0604020202020204" pitchFamily="34" charset="0"/>
                <a:ea typeface="+mj-ea"/>
                <a:cs typeface="Arial" panose="020B0604020202020204" pitchFamily="34" charset="0"/>
              </a:defRPr>
            </a:lvl1pPr>
          </a:lstStyle>
          <a:p>
            <a:r>
              <a:rPr lang="en-US" sz="2800" dirty="0" smtClean="0">
                <a:latin typeface="Calibri" pitchFamily="34" charset="0"/>
                <a:cs typeface="Calibri" pitchFamily="34" charset="0"/>
              </a:rPr>
              <a:t>Or pick up a reprint…</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973222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63"/>
          <p:cNvGrpSpPr>
            <a:grpSpLocks noChangeAspect="1"/>
          </p:cNvGrpSpPr>
          <p:nvPr/>
        </p:nvGrpSpPr>
        <p:grpSpPr bwMode="auto">
          <a:xfrm>
            <a:off x="-12700" y="1025546"/>
            <a:ext cx="2438400" cy="3682979"/>
            <a:chOff x="0" y="505960"/>
            <a:chExt cx="2566736" cy="3877231"/>
          </a:xfrm>
        </p:grpSpPr>
        <p:pic>
          <p:nvPicPr>
            <p:cNvPr id="11" name="Picture 42" descr="CS_compari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990600"/>
              <a:ext cx="24304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4"/>
            <p:cNvSpPr txBox="1">
              <a:spLocks noChangeArrowheads="1"/>
            </p:cNvSpPr>
            <p:nvPr/>
          </p:nvSpPr>
          <p:spPr bwMode="auto">
            <a:xfrm>
              <a:off x="1283368" y="3694837"/>
              <a:ext cx="1283368" cy="6883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182880">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algn="ctr">
                <a:spcBef>
                  <a:spcPct val="50000"/>
                </a:spcBef>
                <a:buFontTx/>
                <a:buNone/>
              </a:pPr>
              <a:r>
                <a:rPr lang="en-US" sz="1400" i="0">
                  <a:solidFill>
                    <a:srgbClr val="FF0000"/>
                  </a:solidFill>
                </a:rPr>
                <a:t>TF OD = 40cm</a:t>
              </a:r>
            </a:p>
            <a:p>
              <a:pPr algn="ctr">
                <a:spcBef>
                  <a:spcPct val="50000"/>
                </a:spcBef>
                <a:buFontTx/>
                <a:buNone/>
              </a:pPr>
              <a:endParaRPr lang="en-US" sz="800">
                <a:solidFill>
                  <a:srgbClr val="3333CC"/>
                </a:solidFill>
              </a:endParaRPr>
            </a:p>
          </p:txBody>
        </p:sp>
        <p:sp>
          <p:nvSpPr>
            <p:cNvPr id="13" name="Text Box 45"/>
            <p:cNvSpPr txBox="1">
              <a:spLocks noChangeArrowheads="1"/>
            </p:cNvSpPr>
            <p:nvPr/>
          </p:nvSpPr>
          <p:spPr bwMode="auto">
            <a:xfrm>
              <a:off x="76836" y="505960"/>
              <a:ext cx="1093416" cy="534488"/>
            </a:xfrm>
            <a:prstGeom prst="rect">
              <a:avLst/>
            </a:prstGeom>
            <a:solidFill>
              <a:schemeClr val="bg1"/>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algn="ctr" eaLnBrk="1" hangingPunct="1">
                <a:lnSpc>
                  <a:spcPct val="80000"/>
                </a:lnSpc>
                <a:buFontTx/>
                <a:buNone/>
              </a:pPr>
              <a:r>
                <a:rPr lang="en-US" sz="1800" b="0" i="0" dirty="0">
                  <a:latin typeface="Arial Narrow" charset="0"/>
                </a:rPr>
                <a:t>Previous </a:t>
              </a:r>
            </a:p>
            <a:p>
              <a:pPr algn="ctr" eaLnBrk="1" hangingPunct="1">
                <a:lnSpc>
                  <a:spcPct val="80000"/>
                </a:lnSpc>
                <a:buFontTx/>
                <a:buNone/>
              </a:pPr>
              <a:r>
                <a:rPr lang="en-US" sz="1800" b="0" i="0" dirty="0">
                  <a:latin typeface="Arial Narrow" charset="0"/>
                </a:rPr>
                <a:t>center-stack</a:t>
              </a:r>
            </a:p>
          </p:txBody>
        </p:sp>
        <p:sp>
          <p:nvSpPr>
            <p:cNvPr id="14" name="Text Box 43"/>
            <p:cNvSpPr txBox="1">
              <a:spLocks noChangeArrowheads="1"/>
            </p:cNvSpPr>
            <p:nvPr/>
          </p:nvSpPr>
          <p:spPr bwMode="auto">
            <a:xfrm>
              <a:off x="0" y="3696231"/>
              <a:ext cx="1219200" cy="583077"/>
            </a:xfrm>
            <a:prstGeom prst="rect">
              <a:avLst/>
            </a:prstGeom>
            <a:solidFill>
              <a:schemeClr val="bg1"/>
            </a:solidFill>
            <a:ln w="9525">
              <a:solidFill>
                <a:schemeClr val="bg1"/>
              </a:solidFill>
              <a:miter lim="800000"/>
              <a:headEnd/>
              <a:tailEnd/>
            </a:ln>
          </p:spPr>
          <p:txBody>
            <a:bodyPr lIns="0" rIns="0">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algn="ctr">
                <a:spcBef>
                  <a:spcPct val="50000"/>
                </a:spcBef>
                <a:buFontTx/>
                <a:buNone/>
              </a:pPr>
              <a:r>
                <a:rPr lang="en-US" b="0" i="0">
                  <a:solidFill>
                    <a:srgbClr val="3333CC"/>
                  </a:solidFill>
                  <a:latin typeface="Arial" charset="0"/>
                </a:rPr>
                <a:t>TF OD = 20cm </a:t>
              </a:r>
            </a:p>
            <a:p>
              <a:pPr algn="ctr">
                <a:spcBef>
                  <a:spcPct val="50000"/>
                </a:spcBef>
                <a:buFontTx/>
                <a:buNone/>
              </a:pPr>
              <a:endParaRPr lang="en-US">
                <a:solidFill>
                  <a:srgbClr val="3333CC"/>
                </a:solidFill>
                <a:latin typeface="Arial" charset="0"/>
              </a:endParaRPr>
            </a:p>
          </p:txBody>
        </p:sp>
      </p:grpSp>
      <p:grpSp>
        <p:nvGrpSpPr>
          <p:cNvPr id="15" name="Group 66"/>
          <p:cNvGrpSpPr>
            <a:grpSpLocks/>
          </p:cNvGrpSpPr>
          <p:nvPr/>
        </p:nvGrpSpPr>
        <p:grpSpPr bwMode="auto">
          <a:xfrm>
            <a:off x="-12700" y="4375150"/>
            <a:ext cx="2530475" cy="2149475"/>
            <a:chOff x="137160" y="3962400"/>
            <a:chExt cx="2529840" cy="2149185"/>
          </a:xfrm>
        </p:grpSpPr>
        <p:pic>
          <p:nvPicPr>
            <p:cNvPr id="16" name="Picture 47" descr="NBI_upgrade_top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32801" y="3962400"/>
              <a:ext cx="2209408" cy="21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48"/>
            <p:cNvSpPr txBox="1">
              <a:spLocks noChangeArrowheads="1"/>
            </p:cNvSpPr>
            <p:nvPr/>
          </p:nvSpPr>
          <p:spPr bwMode="auto">
            <a:xfrm>
              <a:off x="1310641" y="5757446"/>
              <a:ext cx="1356359" cy="348813"/>
            </a:xfrm>
            <a:prstGeom prst="rect">
              <a:avLst/>
            </a:prstGeom>
            <a:solidFill>
              <a:schemeClr val="bg1"/>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0" tIns="91440" rIns="0" bIns="0">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algn="ctr" eaLnBrk="1" hangingPunct="1">
                <a:lnSpc>
                  <a:spcPct val="80000"/>
                </a:lnSpc>
                <a:buFontTx/>
                <a:buNone/>
              </a:pPr>
              <a:r>
                <a:rPr lang="en-US" sz="2000" i="0">
                  <a:solidFill>
                    <a:srgbClr val="FF0000"/>
                  </a:solidFill>
                  <a:latin typeface="Arial Narrow" charset="0"/>
                </a:rPr>
                <a:t> New 2</a:t>
              </a:r>
              <a:r>
                <a:rPr lang="en-US" sz="2000" i="0" baseline="30000">
                  <a:solidFill>
                    <a:srgbClr val="FF0000"/>
                  </a:solidFill>
                  <a:latin typeface="Arial Narrow" charset="0"/>
                </a:rPr>
                <a:t>nd</a:t>
              </a:r>
              <a:r>
                <a:rPr lang="en-US" sz="2000" i="0">
                  <a:solidFill>
                    <a:srgbClr val="FF0000"/>
                  </a:solidFill>
                  <a:latin typeface="Arial Narrow" charset="0"/>
                </a:rPr>
                <a:t> NBI</a:t>
              </a:r>
            </a:p>
          </p:txBody>
        </p:sp>
        <p:sp>
          <p:nvSpPr>
            <p:cNvPr id="18" name="Text Box 51"/>
            <p:cNvSpPr txBox="1">
              <a:spLocks noChangeArrowheads="1"/>
            </p:cNvSpPr>
            <p:nvPr/>
          </p:nvSpPr>
          <p:spPr bwMode="auto">
            <a:xfrm>
              <a:off x="137160" y="5760720"/>
              <a:ext cx="1158240" cy="350865"/>
            </a:xfrm>
            <a:prstGeom prst="rect">
              <a:avLst/>
            </a:prstGeom>
            <a:solidFill>
              <a:schemeClr val="bg1"/>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0" tIns="91440" rIns="0" bIns="27432">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algn="ctr" eaLnBrk="1" hangingPunct="1">
                <a:lnSpc>
                  <a:spcPct val="80000"/>
                </a:lnSpc>
                <a:buFontTx/>
                <a:buNone/>
              </a:pPr>
              <a:r>
                <a:rPr lang="en-US" sz="1800" b="0" i="0">
                  <a:latin typeface="Arial Narrow" charset="0"/>
                  <a:cs typeface="Helvetica" charset="0"/>
                </a:rPr>
                <a:t>Present NBI</a:t>
              </a:r>
            </a:p>
          </p:txBody>
        </p:sp>
      </p:grpSp>
      <p:sp>
        <p:nvSpPr>
          <p:cNvPr id="28" name="Text Box 45"/>
          <p:cNvSpPr txBox="1">
            <a:spLocks noChangeArrowheads="1"/>
          </p:cNvSpPr>
          <p:nvPr/>
        </p:nvSpPr>
        <p:spPr bwMode="auto">
          <a:xfrm>
            <a:off x="1179513" y="1028700"/>
            <a:ext cx="1244600" cy="508000"/>
          </a:xfrm>
          <a:prstGeom prst="rect">
            <a:avLst/>
          </a:prstGeom>
          <a:solidFill>
            <a:schemeClr val="bg1"/>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lIns="0" tIns="0" rIns="0" bIns="0">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algn="ctr" eaLnBrk="1" hangingPunct="1">
              <a:lnSpc>
                <a:spcPct val="70000"/>
              </a:lnSpc>
              <a:buFontTx/>
              <a:buNone/>
            </a:pPr>
            <a:r>
              <a:rPr lang="en-US" sz="2000" i="0" dirty="0">
                <a:solidFill>
                  <a:srgbClr val="FF0000"/>
                </a:solidFill>
                <a:latin typeface="Arial Narrow" charset="0"/>
              </a:rPr>
              <a:t>New</a:t>
            </a:r>
          </a:p>
          <a:p>
            <a:pPr algn="ctr" eaLnBrk="1" hangingPunct="1">
              <a:lnSpc>
                <a:spcPct val="70000"/>
              </a:lnSpc>
              <a:buFontTx/>
              <a:buNone/>
            </a:pPr>
            <a:r>
              <a:rPr lang="en-US" sz="2000" i="0" dirty="0">
                <a:solidFill>
                  <a:srgbClr val="FF0000"/>
                </a:solidFill>
                <a:latin typeface="Arial Narrow" charset="0"/>
              </a:rPr>
              <a:t>center-stack</a:t>
            </a:r>
          </a:p>
        </p:txBody>
      </p:sp>
      <p:sp>
        <p:nvSpPr>
          <p:cNvPr id="5" name="Content Placeholder 4"/>
          <p:cNvSpPr>
            <a:spLocks noGrp="1"/>
          </p:cNvSpPr>
          <p:nvPr>
            <p:ph idx="1"/>
          </p:nvPr>
        </p:nvSpPr>
        <p:spPr>
          <a:xfrm>
            <a:off x="2514600" y="1066800"/>
            <a:ext cx="6553200" cy="5410200"/>
          </a:xfrm>
        </p:spPr>
        <p:txBody>
          <a:bodyPr>
            <a:normAutofit lnSpcReduction="10000"/>
          </a:bodyPr>
          <a:lstStyle/>
          <a:p>
            <a:r>
              <a:rPr lang="en-US" dirty="0" smtClean="0"/>
              <a:t>New center column doubles toroidal magnetic field, plasma current</a:t>
            </a:r>
          </a:p>
          <a:p>
            <a:pPr lvl="1"/>
            <a:r>
              <a:rPr lang="en-US" dirty="0" smtClean="0"/>
              <a:t>Access conditions closer to FNSF</a:t>
            </a:r>
          </a:p>
          <a:p>
            <a:pPr lvl="1"/>
            <a:r>
              <a:rPr lang="en-US" dirty="0" smtClean="0"/>
              <a:t>Pulse lengths increase from 1 to 5 seconds</a:t>
            </a:r>
          </a:p>
          <a:p>
            <a:pPr lvl="1"/>
            <a:endParaRPr lang="en-US" dirty="0"/>
          </a:p>
          <a:p>
            <a:r>
              <a:rPr lang="en-US" dirty="0" smtClean="0"/>
              <a:t>Second neutral beam injection system</a:t>
            </a:r>
          </a:p>
          <a:p>
            <a:pPr lvl="1"/>
            <a:r>
              <a:rPr lang="en-US" dirty="0" smtClean="0"/>
              <a:t>Doubles heating power, increases flexibility available for experiments</a:t>
            </a:r>
          </a:p>
          <a:p>
            <a:pPr lvl="1"/>
            <a:r>
              <a:rPr lang="en-US" dirty="0" smtClean="0"/>
              <a:t>More tangential injection improves current drive, especially at small plasma current</a:t>
            </a:r>
          </a:p>
          <a:p>
            <a:pPr lvl="1"/>
            <a:endParaRPr lang="en-US" dirty="0"/>
          </a:p>
          <a:p>
            <a:r>
              <a:rPr lang="en-US" dirty="0" smtClean="0"/>
              <a:t>Increased flexibility in divertor configuration</a:t>
            </a:r>
            <a:endParaRPr lang="en-US" dirty="0"/>
          </a:p>
        </p:txBody>
      </p:sp>
      <p:sp>
        <p:nvSpPr>
          <p:cNvPr id="19" name="Title 2"/>
          <p:cNvSpPr txBox="1">
            <a:spLocks/>
          </p:cNvSpPr>
          <p:nvPr/>
        </p:nvSpPr>
        <p:spPr>
          <a:xfrm>
            <a:off x="0" y="0"/>
            <a:ext cx="9144000" cy="960120"/>
          </a:xfrm>
          <a:prstGeom prst="rect">
            <a:avLst/>
          </a:prstGeom>
        </p:spPr>
        <p:txBody>
          <a:bodyPr vert="horz" lIns="45720" tIns="45720" rIns="45720" bIns="45720" rtlCol="0" anchor="ctr" anchorCtr="1">
            <a:normAutofit/>
          </a:bodyPr>
          <a:lstStyle>
            <a:lvl1pPr algn="ctr" defTabSz="914400" rtl="0" eaLnBrk="1" latinLnBrk="0" hangingPunct="1">
              <a:lnSpc>
                <a:spcPct val="85000"/>
              </a:lnSpc>
              <a:spcBef>
                <a:spcPct val="0"/>
              </a:spcBef>
              <a:buNone/>
              <a:defRPr sz="4000" kern="1200">
                <a:solidFill>
                  <a:srgbClr val="336699"/>
                </a:solidFill>
                <a:latin typeface="Arial" panose="020B0604020202020204" pitchFamily="34" charset="0"/>
                <a:ea typeface="+mj-ea"/>
                <a:cs typeface="Arial" panose="020B0604020202020204" pitchFamily="34" charset="0"/>
              </a:defRPr>
            </a:lvl1pPr>
          </a:lstStyle>
          <a:p>
            <a:r>
              <a:rPr lang="en-US" sz="3200" dirty="0" smtClean="0"/>
              <a:t>The National Spherical Torus Experiment Upgrade (NSTX-U) at the Princeton Plasma Physics Lab</a:t>
            </a:r>
            <a:endParaRPr lang="en-US" sz="3200" dirty="0"/>
          </a:p>
        </p:txBody>
      </p:sp>
    </p:spTree>
    <p:extLst>
      <p:ext uri="{BB962C8B-B14F-4D97-AF65-F5344CB8AC3E}">
        <p14:creationId xmlns:p14="http://schemas.microsoft.com/office/powerpoint/2010/main" val="298131590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sz="2800" dirty="0" smtClean="0">
                <a:latin typeface="Calibri" panose="020F0502020204030204" pitchFamily="34" charset="0"/>
              </a:rPr>
              <a:t>Disruption Prediction is a Multi-disciplined Task</a:t>
            </a:r>
            <a:endParaRPr lang="en-US" sz="2800" dirty="0">
              <a:latin typeface="Calibri" panose="020F0502020204030204" pitchFamily="34" charset="0"/>
            </a:endParaRPr>
          </a:p>
        </p:txBody>
      </p:sp>
      <p:sp>
        <p:nvSpPr>
          <p:cNvPr id="3" name="Content Placeholder 2"/>
          <p:cNvSpPr>
            <a:spLocks noGrp="1"/>
          </p:cNvSpPr>
          <p:nvPr>
            <p:ph idx="1"/>
          </p:nvPr>
        </p:nvSpPr>
        <p:spPr>
          <a:xfrm>
            <a:off x="76200" y="990599"/>
            <a:ext cx="8934796" cy="5689865"/>
          </a:xfrm>
        </p:spPr>
        <p:txBody>
          <a:bodyPr>
            <a:normAutofit fontScale="92500" lnSpcReduction="10000"/>
          </a:bodyPr>
          <a:lstStyle/>
          <a:p>
            <a:pPr lvl="0"/>
            <a:r>
              <a:rPr lang="en-US" sz="2000" u="sng" dirty="0">
                <a:latin typeface="Calibri" panose="020F0502020204030204" pitchFamily="34" charset="0"/>
              </a:rPr>
              <a:t>Theoretical </a:t>
            </a:r>
            <a:r>
              <a:rPr lang="en-US" sz="2000" u="sng" dirty="0" smtClean="0">
                <a:latin typeface="Calibri" panose="020F0502020204030204" pitchFamily="34" charset="0"/>
              </a:rPr>
              <a:t>investigation</a:t>
            </a:r>
            <a:endParaRPr lang="en-US" sz="2000" dirty="0" smtClean="0">
              <a:latin typeface="Calibri" panose="020F0502020204030204" pitchFamily="34" charset="0"/>
            </a:endParaRPr>
          </a:p>
          <a:p>
            <a:pPr lvl="1">
              <a:spcBef>
                <a:spcPts val="600"/>
              </a:spcBef>
            </a:pPr>
            <a:r>
              <a:rPr lang="en-US" sz="1800" dirty="0">
                <a:latin typeface="Calibri" panose="020F0502020204030204" pitchFamily="34" charset="0"/>
              </a:rPr>
              <a:t>U</a:t>
            </a:r>
            <a:r>
              <a:rPr lang="en-US" sz="1800" dirty="0" smtClean="0">
                <a:latin typeface="Calibri" panose="020F0502020204030204" pitchFamily="34" charset="0"/>
              </a:rPr>
              <a:t>nderstanding of underlying </a:t>
            </a:r>
            <a:r>
              <a:rPr lang="en-US" sz="1800" dirty="0">
                <a:latin typeface="Calibri" panose="020F0502020204030204" pitchFamily="34" charset="0"/>
              </a:rPr>
              <a:t>physics of triggers and events required to create and extrapolate prediction </a:t>
            </a:r>
            <a:r>
              <a:rPr lang="en-US" sz="1800" dirty="0" smtClean="0">
                <a:latin typeface="Calibri" panose="020F0502020204030204" pitchFamily="34" charset="0"/>
              </a:rPr>
              <a:t>algorithms </a:t>
            </a:r>
            <a:r>
              <a:rPr lang="en-US" sz="1800" dirty="0">
                <a:latin typeface="Calibri" panose="020F0502020204030204" pitchFamily="34" charset="0"/>
              </a:rPr>
              <a:t>to unexplored frontiers of next-step tokamak operation</a:t>
            </a:r>
          </a:p>
          <a:p>
            <a:pPr lvl="0">
              <a:spcBef>
                <a:spcPts val="1200"/>
              </a:spcBef>
            </a:pPr>
            <a:r>
              <a:rPr lang="en-US" sz="2000" u="sng" dirty="0">
                <a:latin typeface="Calibri" panose="020F0502020204030204" pitchFamily="34" charset="0"/>
              </a:rPr>
              <a:t>T</a:t>
            </a:r>
            <a:r>
              <a:rPr lang="en-US" sz="2000" u="sng" dirty="0" smtClean="0">
                <a:latin typeface="Calibri" panose="020F0502020204030204" pitchFamily="34" charset="0"/>
              </a:rPr>
              <a:t>okamak experiments</a:t>
            </a:r>
            <a:endParaRPr lang="en-US" sz="2000" dirty="0" smtClean="0">
              <a:latin typeface="Calibri" panose="020F0502020204030204" pitchFamily="34" charset="0"/>
            </a:endParaRPr>
          </a:p>
          <a:p>
            <a:pPr lvl="1">
              <a:spcBef>
                <a:spcPts val="600"/>
              </a:spcBef>
            </a:pPr>
            <a:r>
              <a:rPr lang="en-US" sz="1800" dirty="0">
                <a:latin typeface="Calibri" panose="020F0502020204030204" pitchFamily="34" charset="0"/>
              </a:rPr>
              <a:t>V</a:t>
            </a:r>
            <a:r>
              <a:rPr lang="en-US" sz="1800" dirty="0" smtClean="0">
                <a:latin typeface="Calibri" panose="020F0502020204030204" pitchFamily="34" charset="0"/>
              </a:rPr>
              <a:t>alidate </a:t>
            </a:r>
            <a:r>
              <a:rPr lang="en-US" sz="1800" dirty="0">
                <a:latin typeface="Calibri" panose="020F0502020204030204" pitchFamily="34" charset="0"/>
              </a:rPr>
              <a:t>theory and determine reproducibility of the events</a:t>
            </a:r>
          </a:p>
          <a:p>
            <a:pPr lvl="0">
              <a:spcBef>
                <a:spcPts val="1200"/>
              </a:spcBef>
            </a:pPr>
            <a:r>
              <a:rPr lang="en-US" sz="2000" u="sng" dirty="0">
                <a:latin typeface="Calibri" panose="020F0502020204030204" pitchFamily="34" charset="0"/>
              </a:rPr>
              <a:t>Modeling at several levels (e.g. quasi-empirical, linear, non-linear</a:t>
            </a:r>
            <a:r>
              <a:rPr lang="en-US" sz="2000" u="sng" dirty="0" smtClean="0">
                <a:latin typeface="Calibri" panose="020F0502020204030204" pitchFamily="34" charset="0"/>
              </a:rPr>
              <a:t>)</a:t>
            </a:r>
            <a:endParaRPr lang="en-US" sz="2000" dirty="0" smtClean="0">
              <a:latin typeface="Calibri" panose="020F0502020204030204" pitchFamily="34" charset="0"/>
            </a:endParaRPr>
          </a:p>
          <a:p>
            <a:pPr lvl="1">
              <a:spcBef>
                <a:spcPts val="600"/>
              </a:spcBef>
            </a:pPr>
            <a:r>
              <a:rPr lang="en-US" sz="1800" dirty="0">
                <a:latin typeface="Calibri" panose="020F0502020204030204" pitchFamily="34" charset="0"/>
              </a:rPr>
              <a:t>C</a:t>
            </a:r>
            <a:r>
              <a:rPr lang="en-US" sz="1800" dirty="0" smtClean="0">
                <a:latin typeface="Calibri" panose="020F0502020204030204" pitchFamily="34" charset="0"/>
              </a:rPr>
              <a:t>onnect </a:t>
            </a:r>
            <a:r>
              <a:rPr lang="en-US" sz="1800" dirty="0">
                <a:latin typeface="Calibri" panose="020F0502020204030204" pitchFamily="34" charset="0"/>
              </a:rPr>
              <a:t>theory and experiment – the basic component of creating prediction </a:t>
            </a:r>
            <a:r>
              <a:rPr lang="en-US" sz="1800" dirty="0" smtClean="0">
                <a:latin typeface="Calibri" panose="020F0502020204030204" pitchFamily="34" charset="0"/>
              </a:rPr>
              <a:t>algorithms; from </a:t>
            </a:r>
            <a:r>
              <a:rPr lang="en-US" sz="1800" dirty="0">
                <a:latin typeface="Calibri" panose="020F0502020204030204" pitchFamily="34" charset="0"/>
              </a:rPr>
              <a:t>r/t </a:t>
            </a:r>
            <a:r>
              <a:rPr lang="en-US" sz="1800" dirty="0" smtClean="0">
                <a:latin typeface="Calibri" panose="020F0502020204030204" pitchFamily="34" charset="0"/>
              </a:rPr>
              <a:t>modeling coupled to sensors, </a:t>
            </a:r>
            <a:r>
              <a:rPr lang="en-US" sz="1800" dirty="0">
                <a:latin typeface="Calibri" panose="020F0502020204030204" pitchFamily="34" charset="0"/>
              </a:rPr>
              <a:t>e</a:t>
            </a:r>
            <a:r>
              <a:rPr lang="en-US" sz="1800" dirty="0" smtClean="0">
                <a:latin typeface="Calibri" panose="020F0502020204030204" pitchFamily="34" charset="0"/>
              </a:rPr>
              <a:t>tc. - to full non-linear MHD</a:t>
            </a:r>
            <a:endParaRPr lang="en-US" sz="1800" dirty="0">
              <a:latin typeface="Calibri" panose="020F0502020204030204" pitchFamily="34" charset="0"/>
            </a:endParaRPr>
          </a:p>
          <a:p>
            <a:pPr lvl="0">
              <a:spcBef>
                <a:spcPts val="1200"/>
              </a:spcBef>
            </a:pPr>
            <a:r>
              <a:rPr lang="en-US" sz="2000" u="sng" dirty="0" smtClean="0">
                <a:latin typeface="Calibri" panose="020F0502020204030204" pitchFamily="34" charset="0"/>
              </a:rPr>
              <a:t>Diagnostics</a:t>
            </a:r>
            <a:endParaRPr lang="en-US" sz="2000" dirty="0" smtClean="0">
              <a:latin typeface="Calibri" panose="020F0502020204030204" pitchFamily="34" charset="0"/>
            </a:endParaRPr>
          </a:p>
          <a:p>
            <a:pPr lvl="1">
              <a:spcBef>
                <a:spcPts val="600"/>
              </a:spcBef>
            </a:pPr>
            <a:r>
              <a:rPr lang="en-US" sz="1800" dirty="0" smtClean="0">
                <a:latin typeface="Calibri" panose="020F0502020204030204" pitchFamily="34" charset="0"/>
              </a:rPr>
              <a:t>Develop sensors </a:t>
            </a:r>
            <a:r>
              <a:rPr lang="en-US" sz="1800" dirty="0">
                <a:latin typeface="Calibri" panose="020F0502020204030204" pitchFamily="34" charset="0"/>
              </a:rPr>
              <a:t>required for advanced prediction algorithms in </a:t>
            </a:r>
            <a:r>
              <a:rPr lang="en-US" sz="1800" dirty="0" smtClean="0">
                <a:latin typeface="Calibri" panose="020F0502020204030204" pitchFamily="34" charset="0"/>
              </a:rPr>
              <a:t>present </a:t>
            </a:r>
            <a:r>
              <a:rPr lang="en-US" sz="1800" dirty="0" err="1" smtClean="0">
                <a:latin typeface="Calibri" panose="020F0502020204030204" pitchFamily="34" charset="0"/>
              </a:rPr>
              <a:t>tokamaks</a:t>
            </a:r>
            <a:r>
              <a:rPr lang="en-US" sz="1800" dirty="0" smtClean="0">
                <a:latin typeface="Calibri" panose="020F0502020204030204" pitchFamily="34" charset="0"/>
              </a:rPr>
              <a:t>; to </a:t>
            </a:r>
            <a:r>
              <a:rPr lang="en-US" sz="1800" dirty="0">
                <a:latin typeface="Calibri" panose="020F0502020204030204" pitchFamily="34" charset="0"/>
              </a:rPr>
              <a:t>survive harsher conditions in next-step, </a:t>
            </a:r>
            <a:r>
              <a:rPr lang="en-US" sz="1800" dirty="0" smtClean="0">
                <a:latin typeface="Calibri" panose="020F0502020204030204" pitchFamily="34" charset="0"/>
              </a:rPr>
              <a:t>fusion-producing devices</a:t>
            </a:r>
            <a:endParaRPr lang="en-US" sz="1600" dirty="0">
              <a:latin typeface="Calibri" panose="020F0502020204030204" pitchFamily="34" charset="0"/>
            </a:endParaRPr>
          </a:p>
          <a:p>
            <a:pPr lvl="0">
              <a:spcBef>
                <a:spcPts val="1200"/>
              </a:spcBef>
            </a:pPr>
            <a:r>
              <a:rPr lang="en-US" sz="2000" u="sng" dirty="0">
                <a:latin typeface="Calibri" panose="020F0502020204030204" pitchFamily="34" charset="0"/>
              </a:rPr>
              <a:t>Control theory and </a:t>
            </a:r>
            <a:r>
              <a:rPr lang="en-US" sz="2000" u="sng" dirty="0" smtClean="0">
                <a:latin typeface="Calibri" panose="020F0502020204030204" pitchFamily="34" charset="0"/>
              </a:rPr>
              <a:t>application</a:t>
            </a:r>
            <a:endParaRPr lang="en-US" sz="2000" dirty="0" smtClean="0">
              <a:latin typeface="Calibri" panose="020F0502020204030204" pitchFamily="34" charset="0"/>
            </a:endParaRPr>
          </a:p>
          <a:p>
            <a:pPr lvl="1">
              <a:spcBef>
                <a:spcPts val="600"/>
              </a:spcBef>
            </a:pPr>
            <a:r>
              <a:rPr lang="en-US" sz="1800" dirty="0" smtClean="0">
                <a:latin typeface="Calibri" panose="020F0502020204030204" pitchFamily="34" charset="0"/>
              </a:rPr>
              <a:t>Design/test the </a:t>
            </a:r>
            <a:r>
              <a:rPr lang="en-US" sz="1800" dirty="0">
                <a:latin typeface="Calibri" panose="020F0502020204030204" pitchFamily="34" charset="0"/>
              </a:rPr>
              <a:t>compatibility and success of the coupled prediction and avoidance elements </a:t>
            </a:r>
            <a:r>
              <a:rPr lang="en-US" sz="1800" dirty="0" smtClean="0">
                <a:latin typeface="Calibri" panose="020F0502020204030204" pitchFamily="34" charset="0"/>
              </a:rPr>
              <a:t>in the </a:t>
            </a:r>
            <a:r>
              <a:rPr lang="en-US" sz="1800" dirty="0">
                <a:latin typeface="Calibri" panose="020F0502020204030204" pitchFamily="34" charset="0"/>
              </a:rPr>
              <a:t>real-time disruption avoidance </a:t>
            </a:r>
            <a:r>
              <a:rPr lang="en-US" sz="1800" dirty="0" smtClean="0">
                <a:latin typeface="Calibri" panose="020F0502020204030204" pitchFamily="34" charset="0"/>
              </a:rPr>
              <a:t>systems</a:t>
            </a:r>
            <a:endParaRPr lang="en-US" sz="1600" dirty="0">
              <a:latin typeface="Calibri" panose="020F0502020204030204" pitchFamily="34" charset="0"/>
            </a:endParaRPr>
          </a:p>
          <a:p>
            <a:pPr>
              <a:spcBef>
                <a:spcPts val="1200"/>
              </a:spcBef>
            </a:pPr>
            <a:r>
              <a:rPr lang="en-US" sz="2000" u="sng" dirty="0">
                <a:latin typeface="Calibri" panose="020F0502020204030204" pitchFamily="34" charset="0"/>
              </a:rPr>
              <a:t>Predictive </a:t>
            </a:r>
            <a:r>
              <a:rPr lang="en-US" sz="2000" u="sng" dirty="0" smtClean="0">
                <a:latin typeface="Calibri" panose="020F0502020204030204" pitchFamily="34" charset="0"/>
              </a:rPr>
              <a:t>analytics</a:t>
            </a:r>
            <a:endParaRPr lang="en-US" sz="2000" dirty="0" smtClean="0">
              <a:latin typeface="Calibri" panose="020F0502020204030204" pitchFamily="34" charset="0"/>
            </a:endParaRPr>
          </a:p>
          <a:p>
            <a:pPr lvl="1">
              <a:spcBef>
                <a:spcPts val="600"/>
              </a:spcBef>
            </a:pPr>
            <a:r>
              <a:rPr lang="en-US" sz="1800" dirty="0" smtClean="0">
                <a:latin typeface="Calibri" panose="020F0502020204030204" pitchFamily="34" charset="0"/>
              </a:rPr>
              <a:t>Use data</a:t>
            </a:r>
            <a:r>
              <a:rPr lang="en-US" sz="1800" dirty="0">
                <a:latin typeface="Calibri" panose="020F0502020204030204" pitchFamily="34" charset="0"/>
              </a:rPr>
              <a:t>, statistical algorithms and machine-learning techniques to identify the likelihood of future outcomes based on historical </a:t>
            </a:r>
            <a:r>
              <a:rPr lang="en-US" sz="1800" dirty="0" smtClean="0">
                <a:latin typeface="Calibri" panose="020F0502020204030204" pitchFamily="34" charset="0"/>
              </a:rPr>
              <a:t>trends (AND physical models)</a:t>
            </a:r>
            <a:endParaRPr lang="en-US" sz="1800" dirty="0">
              <a:latin typeface="Calibri" panose="020F0502020204030204" pitchFamily="34" charset="0"/>
            </a:endParaRPr>
          </a:p>
        </p:txBody>
      </p:sp>
    </p:spTree>
    <p:extLst>
      <p:ext uri="{BB962C8B-B14F-4D97-AF65-F5344CB8AC3E}">
        <p14:creationId xmlns:p14="http://schemas.microsoft.com/office/powerpoint/2010/main" val="1255137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ontent Placeholder 2"/>
          <p:cNvSpPr txBox="1">
            <a:spLocks/>
          </p:cNvSpPr>
          <p:nvPr/>
        </p:nvSpPr>
        <p:spPr bwMode="auto">
          <a:xfrm>
            <a:off x="4453465" y="1676400"/>
            <a:ext cx="4343400" cy="4696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
                <a:srgbClr val="FF3300"/>
              </a:buClr>
              <a:buSzPct val="75000"/>
              <a:buFont typeface="Wingdings" pitchFamily="2" charset="2"/>
              <a:buChar char="q"/>
              <a:tabLst/>
              <a:defRPr lang="en-US" altLang="en-US" sz="2400" dirty="0" smtClean="0">
                <a:solidFill>
                  <a:srgbClr val="0000FF"/>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3333FF"/>
              </a:buClr>
              <a:buSzPct val="75000"/>
              <a:buFont typeface="Wingdings" pitchFamily="2" charset="2"/>
              <a:buChar char="q"/>
              <a:tabLst/>
              <a:defRPr lang="en-US" altLang="en-US" sz="2000" dirty="0" smtClean="0">
                <a:solidFill>
                  <a:schemeClr val="tx1"/>
                </a:solidFill>
                <a:latin typeface="+mn-lt"/>
              </a:defRPr>
            </a:lvl2pPr>
            <a:lvl3pPr marL="1143000" marR="0" indent="-228600" algn="l" defTabSz="914400" rtl="0" eaLnBrk="0" fontAlgn="base" latinLnBrk="0" hangingPunct="0">
              <a:lnSpc>
                <a:spcPct val="100000"/>
              </a:lnSpc>
              <a:spcBef>
                <a:spcPct val="20000"/>
              </a:spcBef>
              <a:spcAft>
                <a:spcPct val="0"/>
              </a:spcAft>
              <a:buClrTx/>
              <a:buSzPct val="180000"/>
              <a:buFontTx/>
              <a:buChar char="•"/>
              <a:tabLst/>
              <a:defRPr lang="en-US" altLang="en-US" dirty="0" smtClean="0">
                <a:solidFill>
                  <a:srgbClr val="FF0000"/>
                </a:solidFill>
                <a:latin typeface="+mn-lt"/>
              </a:defRPr>
            </a:lvl3pPr>
            <a:lvl4pPr marL="1600200" marR="0" indent="-228600" algn="l" defTabSz="914400" rtl="0" eaLnBrk="0" fontAlgn="base" latinLnBrk="0" hangingPunct="0">
              <a:lnSpc>
                <a:spcPct val="100000"/>
              </a:lnSpc>
              <a:spcBef>
                <a:spcPct val="20000"/>
              </a:spcBef>
              <a:spcAft>
                <a:spcPct val="0"/>
              </a:spcAft>
              <a:buClr>
                <a:srgbClr val="3333FF"/>
              </a:buClr>
              <a:buSzPct val="65000"/>
              <a:buFont typeface="Wingdings" pitchFamily="2" charset="2"/>
              <a:buChar char="q"/>
              <a:tabLst/>
              <a:defRPr lang="en-US" altLang="en-US" sz="1600" dirty="0" smtClean="0">
                <a:solidFill>
                  <a:srgbClr val="009999"/>
                </a:solidFill>
                <a:latin typeface="+mn-lt"/>
              </a:defRPr>
            </a:lvl4pPr>
            <a:lvl5pPr marL="2057400" marR="0" indent="-228600" algn="l" defTabSz="914400" rtl="0" eaLnBrk="0" fontAlgn="base" latinLnBrk="0" hangingPunct="0">
              <a:lnSpc>
                <a:spcPct val="100000"/>
              </a:lnSpc>
              <a:spcBef>
                <a:spcPct val="20000"/>
              </a:spcBef>
              <a:spcAft>
                <a:spcPct val="0"/>
              </a:spcAft>
              <a:buClr>
                <a:srgbClr val="FF3300"/>
              </a:buClr>
              <a:buSzTx/>
              <a:buFontTx/>
              <a:buChar char="•"/>
              <a:tabLst/>
              <a:defRPr lang="en-US" altLang="en-US" sz="1600" dirty="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a:spcBef>
                <a:spcPts val="1200"/>
              </a:spcBef>
              <a:buClrTx/>
              <a:buSzPct val="100000"/>
              <a:buFont typeface="Arial" panose="020B0604020202020204" pitchFamily="34" charset="0"/>
              <a:buChar char="•"/>
            </a:pPr>
            <a:r>
              <a:rPr lang="en-US" sz="2000" u="sng" kern="0" dirty="0" smtClean="0">
                <a:solidFill>
                  <a:schemeClr val="tx1"/>
                </a:solidFill>
                <a:latin typeface="Calibri" panose="020F0502020204030204" pitchFamily="34" charset="0"/>
              </a:rPr>
              <a:t>This example</a:t>
            </a:r>
            <a:r>
              <a:rPr lang="en-US" sz="2000" kern="0" dirty="0" smtClean="0">
                <a:solidFill>
                  <a:schemeClr val="tx1"/>
                </a:solidFill>
                <a:latin typeface="Calibri" panose="020F0502020204030204" pitchFamily="34" charset="0"/>
              </a:rPr>
              <a:t>: Greenwald limit warning during </a:t>
            </a:r>
            <a:r>
              <a:rPr lang="en-US" sz="2000" kern="0" dirty="0" err="1" smtClean="0">
                <a:solidFill>
                  <a:schemeClr val="tx1"/>
                </a:solidFill>
                <a:latin typeface="Calibri" panose="020F0502020204030204" pitchFamily="34" charset="0"/>
              </a:rPr>
              <a:t>I</a:t>
            </a:r>
            <a:r>
              <a:rPr lang="en-US" sz="2000" kern="0" baseline="-25000" dirty="0" err="1" smtClean="0">
                <a:solidFill>
                  <a:schemeClr val="tx1"/>
                </a:solidFill>
                <a:latin typeface="Calibri" panose="020F0502020204030204" pitchFamily="34" charset="0"/>
              </a:rPr>
              <a:t>p</a:t>
            </a:r>
            <a:r>
              <a:rPr lang="en-US" sz="2000" kern="0" dirty="0" smtClean="0">
                <a:solidFill>
                  <a:schemeClr val="tx1"/>
                </a:solidFill>
                <a:latin typeface="Calibri" panose="020F0502020204030204" pitchFamily="34" charset="0"/>
              </a:rPr>
              <a:t> </a:t>
            </a:r>
            <a:r>
              <a:rPr lang="en-US" sz="2000" kern="0" dirty="0" err="1" smtClean="0">
                <a:solidFill>
                  <a:schemeClr val="tx1"/>
                </a:solidFill>
                <a:latin typeface="Calibri" panose="020F0502020204030204" pitchFamily="34" charset="0"/>
              </a:rPr>
              <a:t>rampdown</a:t>
            </a:r>
            <a:endParaRPr lang="en-US" sz="2000" kern="0" dirty="0" smtClean="0">
              <a:solidFill>
                <a:schemeClr val="tx1"/>
              </a:solidFill>
              <a:latin typeface="Calibri" panose="020F0502020204030204" pitchFamily="34" charset="0"/>
            </a:endParaRPr>
          </a:p>
          <a:p>
            <a:pPr marL="800100" lvl="1" indent="-342900">
              <a:spcBef>
                <a:spcPts val="1200"/>
              </a:spcBef>
              <a:buClrTx/>
              <a:buSzPct val="100000"/>
              <a:buFont typeface="+mj-lt"/>
              <a:buAutoNum type="arabicPeriod"/>
            </a:pPr>
            <a:r>
              <a:rPr lang="en-US" sz="1800" kern="0" dirty="0" smtClean="0">
                <a:solidFill>
                  <a:srgbClr val="336699"/>
                </a:solidFill>
                <a:latin typeface="Calibri" panose="020F0502020204030204" pitchFamily="34" charset="0"/>
              </a:rPr>
              <a:t>(</a:t>
            </a:r>
            <a:r>
              <a:rPr lang="en-US" sz="1800" kern="0" dirty="0" smtClean="0">
                <a:solidFill>
                  <a:srgbClr val="920000"/>
                </a:solidFill>
                <a:latin typeface="Calibri" panose="020F0502020204030204" pitchFamily="34" charset="0"/>
              </a:rPr>
              <a:t>GWL</a:t>
            </a:r>
            <a:r>
              <a:rPr lang="en-US" sz="1800" kern="0" dirty="0" smtClean="0">
                <a:solidFill>
                  <a:srgbClr val="336699"/>
                </a:solidFill>
                <a:latin typeface="Calibri" panose="020F0502020204030204" pitchFamily="34" charset="0"/>
              </a:rPr>
              <a:t>) Greenwald limit warning issued</a:t>
            </a:r>
          </a:p>
          <a:p>
            <a:pPr marL="800100" lvl="1" indent="-342900">
              <a:spcBef>
                <a:spcPts val="1200"/>
              </a:spcBef>
              <a:buClrTx/>
              <a:buSzPct val="100000"/>
              <a:buFont typeface="+mj-lt"/>
              <a:buAutoNum type="arabicPeriod"/>
            </a:pPr>
            <a:r>
              <a:rPr lang="en-US" sz="1800" kern="0" dirty="0" smtClean="0">
                <a:solidFill>
                  <a:srgbClr val="336699"/>
                </a:solidFill>
                <a:latin typeface="Calibri" panose="020F0502020204030204" pitchFamily="34" charset="0"/>
              </a:rPr>
              <a:t>(</a:t>
            </a:r>
            <a:r>
              <a:rPr lang="en-US" sz="1800" kern="0" dirty="0" smtClean="0">
                <a:solidFill>
                  <a:srgbClr val="920000"/>
                </a:solidFill>
                <a:latin typeface="Calibri" panose="020F0502020204030204" pitchFamily="34" charset="0"/>
              </a:rPr>
              <a:t>VDE</a:t>
            </a:r>
            <a:r>
              <a:rPr lang="en-US" sz="1800" kern="0" dirty="0" smtClean="0">
                <a:solidFill>
                  <a:srgbClr val="336699"/>
                </a:solidFill>
                <a:latin typeface="Calibri" panose="020F0502020204030204" pitchFamily="34" charset="0"/>
              </a:rPr>
              <a:t>) VDE condition then found 7 </a:t>
            </a:r>
            <a:r>
              <a:rPr lang="en-US" sz="1800" kern="0" dirty="0" err="1" smtClean="0">
                <a:solidFill>
                  <a:srgbClr val="336699"/>
                </a:solidFill>
                <a:latin typeface="Calibri" panose="020F0502020204030204" pitchFamily="34" charset="0"/>
              </a:rPr>
              <a:t>ms</a:t>
            </a:r>
            <a:r>
              <a:rPr lang="en-US" sz="1800" kern="0" dirty="0" smtClean="0">
                <a:solidFill>
                  <a:srgbClr val="336699"/>
                </a:solidFill>
                <a:latin typeface="Calibri" panose="020F0502020204030204" pitchFamily="34" charset="0"/>
              </a:rPr>
              <a:t> after GWL warning</a:t>
            </a:r>
          </a:p>
          <a:p>
            <a:pPr marL="800100" lvl="1" indent="-342900">
              <a:spcBef>
                <a:spcPts val="1200"/>
              </a:spcBef>
              <a:buClrTx/>
              <a:buSzPct val="100000"/>
              <a:buFont typeface="+mj-lt"/>
              <a:buAutoNum type="arabicPeriod"/>
            </a:pPr>
            <a:r>
              <a:rPr lang="en-US" sz="1800" kern="0" dirty="0">
                <a:solidFill>
                  <a:srgbClr val="336699"/>
                </a:solidFill>
                <a:latin typeface="Calibri" panose="020F0502020204030204" pitchFamily="34" charset="0"/>
              </a:rPr>
              <a:t>(</a:t>
            </a:r>
            <a:r>
              <a:rPr lang="en-US" sz="1800" kern="0" dirty="0">
                <a:solidFill>
                  <a:srgbClr val="920000"/>
                </a:solidFill>
                <a:latin typeface="Calibri" panose="020F0502020204030204" pitchFamily="34" charset="0"/>
              </a:rPr>
              <a:t>IPR</a:t>
            </a:r>
            <a:r>
              <a:rPr lang="en-US" sz="1800" kern="0" dirty="0">
                <a:solidFill>
                  <a:srgbClr val="336699"/>
                </a:solidFill>
                <a:latin typeface="Calibri" panose="020F0502020204030204" pitchFamily="34" charset="0"/>
              </a:rPr>
              <a:t>) Plasma current request not </a:t>
            </a:r>
            <a:r>
              <a:rPr lang="en-US" sz="1800" kern="0" dirty="0" smtClean="0">
                <a:solidFill>
                  <a:srgbClr val="336699"/>
                </a:solidFill>
                <a:latin typeface="Calibri" panose="020F0502020204030204" pitchFamily="34" charset="0"/>
              </a:rPr>
              <a:t>met</a:t>
            </a:r>
          </a:p>
        </p:txBody>
      </p:sp>
      <p:grpSp>
        <p:nvGrpSpPr>
          <p:cNvPr id="34" name="Group 33"/>
          <p:cNvGrpSpPr/>
          <p:nvPr/>
        </p:nvGrpSpPr>
        <p:grpSpPr>
          <a:xfrm>
            <a:off x="443267" y="1538493"/>
            <a:ext cx="3777446" cy="4218842"/>
            <a:chOff x="4986445" y="2235407"/>
            <a:chExt cx="3777446" cy="4218842"/>
          </a:xfrm>
        </p:grpSpPr>
        <p:grpSp>
          <p:nvGrpSpPr>
            <p:cNvPr id="35" name="Group 34"/>
            <p:cNvGrpSpPr/>
            <p:nvPr/>
          </p:nvGrpSpPr>
          <p:grpSpPr>
            <a:xfrm>
              <a:off x="4986445" y="2235407"/>
              <a:ext cx="3706437" cy="3161926"/>
              <a:chOff x="5040890" y="1238210"/>
              <a:chExt cx="3706437" cy="3161926"/>
            </a:xfrm>
          </p:grpSpPr>
          <p:pic>
            <p:nvPicPr>
              <p:cNvPr id="60"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2972"/>
              <a:stretch/>
            </p:blipFill>
            <p:spPr bwMode="auto">
              <a:xfrm>
                <a:off x="5089727" y="2643913"/>
                <a:ext cx="3657600" cy="175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569" b="53863"/>
              <a:stretch/>
            </p:blipFill>
            <p:spPr bwMode="auto">
              <a:xfrm>
                <a:off x="5040890" y="1238210"/>
                <a:ext cx="3657600" cy="1504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Rectangle 61"/>
              <p:cNvSpPr/>
              <p:nvPr/>
            </p:nvSpPr>
            <p:spPr bwMode="auto">
              <a:xfrm>
                <a:off x="6124755" y="2686051"/>
                <a:ext cx="568939" cy="166688"/>
              </a:xfrm>
              <a:prstGeom prst="rect">
                <a:avLst/>
              </a:prstGeom>
              <a:solidFill>
                <a:schemeClr val="bg1"/>
              </a:solidFill>
              <a:ln w="15875" cap="flat" cmpd="sng" algn="ctr">
                <a:noFill/>
                <a:prstDash val="solid"/>
                <a:round/>
                <a:headEnd type="none" w="med" len="med"/>
                <a:tailEnd type="triangl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0" i="0" u="none" strike="noStrike" cap="none" normalizeH="0" baseline="0" smtClean="0">
                  <a:ln>
                    <a:noFill/>
                  </a:ln>
                  <a:solidFill>
                    <a:srgbClr val="1822CD"/>
                  </a:solidFill>
                  <a:effectLst/>
                  <a:latin typeface="Calibri" panose="020F0502020204030204" pitchFamily="34" charset="0"/>
                </a:endParaRPr>
              </a:p>
            </p:txBody>
          </p:sp>
        </p:grpSp>
        <p:pic>
          <p:nvPicPr>
            <p:cNvPr id="38" name="Picture 3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400" t="89713"/>
            <a:stretch/>
          </p:blipFill>
          <p:spPr bwMode="auto">
            <a:xfrm>
              <a:off x="5379100" y="5342688"/>
              <a:ext cx="3313782" cy="384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12-Point Star 38"/>
            <p:cNvSpPr/>
            <p:nvPr/>
          </p:nvSpPr>
          <p:spPr bwMode="auto">
            <a:xfrm>
              <a:off x="8166460" y="4123665"/>
              <a:ext cx="91440" cy="91440"/>
            </a:xfrm>
            <a:prstGeom prst="star12">
              <a:avLst/>
            </a:prstGeom>
            <a:solidFill>
              <a:srgbClr val="009900"/>
            </a:solidFill>
            <a:ln w="12700" cap="flat" cmpd="sng" algn="ctr">
              <a:solidFill>
                <a:schemeClr val="tx1"/>
              </a:solidFill>
              <a:prstDash val="solid"/>
              <a:round/>
              <a:headEnd type="none" w="med" len="med"/>
              <a:tailEnd type="triangl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0" i="0" u="none" strike="noStrike" cap="none" normalizeH="0" baseline="0" smtClean="0">
                <a:ln>
                  <a:noFill/>
                </a:ln>
                <a:solidFill>
                  <a:srgbClr val="1822CD"/>
                </a:solidFill>
                <a:effectLst/>
                <a:latin typeface="Calibri" panose="020F0502020204030204" pitchFamily="34" charset="0"/>
              </a:endParaRPr>
            </a:p>
          </p:txBody>
        </p:sp>
        <p:sp>
          <p:nvSpPr>
            <p:cNvPr id="40" name="12-Point Star 39"/>
            <p:cNvSpPr/>
            <p:nvPr/>
          </p:nvSpPr>
          <p:spPr bwMode="auto">
            <a:xfrm>
              <a:off x="8192937" y="4001202"/>
              <a:ext cx="91440" cy="91440"/>
            </a:xfrm>
            <a:prstGeom prst="star12">
              <a:avLst/>
            </a:prstGeom>
            <a:solidFill>
              <a:srgbClr val="FFFF00"/>
            </a:solidFill>
            <a:ln w="12700" cap="flat" cmpd="sng" algn="ctr">
              <a:solidFill>
                <a:schemeClr val="tx1"/>
              </a:solidFill>
              <a:prstDash val="solid"/>
              <a:round/>
              <a:headEnd type="none" w="med" len="med"/>
              <a:tailEnd type="triangl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0" i="0" u="none" strike="noStrike" cap="none" normalizeH="0" baseline="0" smtClean="0">
                <a:ln>
                  <a:noFill/>
                </a:ln>
                <a:solidFill>
                  <a:srgbClr val="1822CD"/>
                </a:solidFill>
                <a:effectLst/>
                <a:latin typeface="Calibri" panose="020F0502020204030204" pitchFamily="34" charset="0"/>
              </a:endParaRPr>
            </a:p>
          </p:txBody>
        </p:sp>
        <p:sp>
          <p:nvSpPr>
            <p:cNvPr id="41" name="12-Point Star 40"/>
            <p:cNvSpPr/>
            <p:nvPr/>
          </p:nvSpPr>
          <p:spPr bwMode="auto">
            <a:xfrm>
              <a:off x="8212180" y="3859193"/>
              <a:ext cx="91440" cy="91440"/>
            </a:xfrm>
            <a:prstGeom prst="star12">
              <a:avLst/>
            </a:prstGeom>
            <a:solidFill>
              <a:srgbClr val="FF0000"/>
            </a:solidFill>
            <a:ln w="12700" cap="flat" cmpd="sng" algn="ctr">
              <a:solidFill>
                <a:schemeClr val="tx1"/>
              </a:solidFill>
              <a:prstDash val="solid"/>
              <a:round/>
              <a:headEnd type="none" w="med" len="med"/>
              <a:tailEnd type="triangl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0" i="0" u="none" strike="noStrike" cap="none" normalizeH="0" baseline="0" smtClean="0">
                <a:ln>
                  <a:noFill/>
                </a:ln>
                <a:solidFill>
                  <a:srgbClr val="1822CD"/>
                </a:solidFill>
                <a:effectLst/>
                <a:latin typeface="Calibri" panose="020F0502020204030204" pitchFamily="34" charset="0"/>
              </a:endParaRPr>
            </a:p>
          </p:txBody>
        </p:sp>
        <p:sp>
          <p:nvSpPr>
            <p:cNvPr id="42" name="TextBox 41"/>
            <p:cNvSpPr txBox="1"/>
            <p:nvPr/>
          </p:nvSpPr>
          <p:spPr>
            <a:xfrm>
              <a:off x="6639249" y="3854103"/>
              <a:ext cx="1181663" cy="276999"/>
            </a:xfrm>
            <a:prstGeom prst="rect">
              <a:avLst/>
            </a:prstGeom>
            <a:noFill/>
          </p:spPr>
          <p:txBody>
            <a:bodyPr wrap="square" rtlCol="0">
              <a:spAutoFit/>
            </a:bodyPr>
            <a:lstStyle/>
            <a:p>
              <a:pPr algn="ctr">
                <a:buNone/>
              </a:pPr>
              <a:r>
                <a:rPr lang="en-US" sz="1200" dirty="0" smtClean="0">
                  <a:solidFill>
                    <a:schemeClr val="tx1"/>
                  </a:solidFill>
                  <a:latin typeface="Calibri" panose="020F0502020204030204" pitchFamily="34" charset="0"/>
                </a:rPr>
                <a:t>GWL warnings</a:t>
              </a:r>
              <a:endParaRPr lang="en-US" sz="1200" dirty="0">
                <a:solidFill>
                  <a:schemeClr val="tx1"/>
                </a:solidFill>
                <a:latin typeface="Calibri" panose="020F0502020204030204" pitchFamily="34" charset="0"/>
              </a:endParaRPr>
            </a:p>
          </p:txBody>
        </p:sp>
        <p:cxnSp>
          <p:nvCxnSpPr>
            <p:cNvPr id="43" name="Straight Arrow Connector 42"/>
            <p:cNvCxnSpPr>
              <a:stCxn id="42" idx="3"/>
            </p:cNvCxnSpPr>
            <p:nvPr/>
          </p:nvCxnSpPr>
          <p:spPr bwMode="auto">
            <a:xfrm>
              <a:off x="7820912" y="3992603"/>
              <a:ext cx="345548" cy="67835"/>
            </a:xfrm>
            <a:prstGeom prst="straightConnector1">
              <a:avLst/>
            </a:prstGeom>
            <a:noFill/>
            <a:ln w="158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a:stCxn id="42" idx="3"/>
            </p:cNvCxnSpPr>
            <p:nvPr/>
          </p:nvCxnSpPr>
          <p:spPr bwMode="auto">
            <a:xfrm flipV="1">
              <a:off x="7820912" y="3904920"/>
              <a:ext cx="329038" cy="87683"/>
            </a:xfrm>
            <a:prstGeom prst="straightConnector1">
              <a:avLst/>
            </a:prstGeom>
            <a:noFill/>
            <a:ln w="158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p:cNvCxnSpPr>
              <a:stCxn id="42" idx="3"/>
            </p:cNvCxnSpPr>
            <p:nvPr/>
          </p:nvCxnSpPr>
          <p:spPr bwMode="auto">
            <a:xfrm>
              <a:off x="7820912" y="3992603"/>
              <a:ext cx="329038" cy="176783"/>
            </a:xfrm>
            <a:prstGeom prst="straightConnector1">
              <a:avLst/>
            </a:prstGeom>
            <a:noFill/>
            <a:ln w="158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p:cNvSpPr txBox="1"/>
            <p:nvPr/>
          </p:nvSpPr>
          <p:spPr>
            <a:xfrm>
              <a:off x="5558364" y="2281812"/>
              <a:ext cx="655949" cy="461665"/>
            </a:xfrm>
            <a:prstGeom prst="rect">
              <a:avLst/>
            </a:prstGeom>
            <a:noFill/>
          </p:spPr>
          <p:txBody>
            <a:bodyPr wrap="none" rtlCol="0">
              <a:spAutoFit/>
            </a:bodyPr>
            <a:lstStyle/>
            <a:p>
              <a:pPr>
                <a:buNone/>
              </a:pPr>
              <a:r>
                <a:rPr lang="en-US" sz="1200" dirty="0" smtClean="0">
                  <a:solidFill>
                    <a:srgbClr val="336699"/>
                  </a:solidFill>
                  <a:latin typeface="Calibri" panose="020F0502020204030204" pitchFamily="34" charset="0"/>
                </a:rPr>
                <a:t>NSTX</a:t>
              </a:r>
            </a:p>
            <a:p>
              <a:pPr>
                <a:buNone/>
              </a:pPr>
              <a:r>
                <a:rPr lang="en-US" sz="1200" dirty="0" smtClean="0">
                  <a:solidFill>
                    <a:srgbClr val="336699"/>
                  </a:solidFill>
                  <a:latin typeface="Calibri" panose="020F0502020204030204" pitchFamily="34" charset="0"/>
                </a:rPr>
                <a:t>138854</a:t>
              </a:r>
            </a:p>
          </p:txBody>
        </p:sp>
        <p:cxnSp>
          <p:nvCxnSpPr>
            <p:cNvPr id="47" name="Straight Connector 46"/>
            <p:cNvCxnSpPr/>
            <p:nvPr/>
          </p:nvCxnSpPr>
          <p:spPr bwMode="auto">
            <a:xfrm flipH="1">
              <a:off x="6785219" y="5280700"/>
              <a:ext cx="1466517" cy="561547"/>
            </a:xfrm>
            <a:prstGeom prst="line">
              <a:avLst/>
            </a:prstGeom>
            <a:noFill/>
            <a:ln w="158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p:nvPr/>
          </p:nvCxnSpPr>
          <p:spPr bwMode="auto">
            <a:xfrm>
              <a:off x="8284502" y="5280700"/>
              <a:ext cx="394325" cy="546100"/>
            </a:xfrm>
            <a:prstGeom prst="line">
              <a:avLst/>
            </a:prstGeom>
            <a:noFill/>
            <a:ln w="158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6788696" y="5871249"/>
              <a:ext cx="482120" cy="276999"/>
            </a:xfrm>
            <a:prstGeom prst="rect">
              <a:avLst/>
            </a:prstGeom>
            <a:noFill/>
            <a:ln w="12700">
              <a:solidFill>
                <a:srgbClr val="920000"/>
              </a:solidFill>
            </a:ln>
          </p:spPr>
          <p:txBody>
            <a:bodyPr wrap="none" rtlCol="0">
              <a:spAutoFit/>
            </a:bodyPr>
            <a:lstStyle/>
            <a:p>
              <a:pPr>
                <a:buNone/>
              </a:pPr>
              <a:r>
                <a:rPr lang="en-US" sz="1200" dirty="0" smtClean="0">
                  <a:solidFill>
                    <a:srgbClr val="920000"/>
                  </a:solidFill>
                  <a:latin typeface="Calibri" panose="020F0502020204030204" pitchFamily="34" charset="0"/>
                </a:rPr>
                <a:t>GWL</a:t>
              </a:r>
              <a:endParaRPr lang="en-US" sz="1200" dirty="0">
                <a:solidFill>
                  <a:srgbClr val="920000"/>
                </a:solidFill>
                <a:latin typeface="Calibri" panose="020F0502020204030204" pitchFamily="34" charset="0"/>
              </a:endParaRPr>
            </a:p>
          </p:txBody>
        </p:sp>
        <p:sp>
          <p:nvSpPr>
            <p:cNvPr id="50" name="TextBox 49"/>
            <p:cNvSpPr txBox="1"/>
            <p:nvPr/>
          </p:nvSpPr>
          <p:spPr>
            <a:xfrm>
              <a:off x="7520216" y="5871249"/>
              <a:ext cx="441146" cy="276999"/>
            </a:xfrm>
            <a:prstGeom prst="rect">
              <a:avLst/>
            </a:prstGeom>
            <a:noFill/>
            <a:ln w="12700">
              <a:solidFill>
                <a:srgbClr val="920000"/>
              </a:solidFill>
            </a:ln>
          </p:spPr>
          <p:txBody>
            <a:bodyPr wrap="none" rtlCol="0">
              <a:spAutoFit/>
            </a:bodyPr>
            <a:lstStyle/>
            <a:p>
              <a:pPr>
                <a:buNone/>
              </a:pPr>
              <a:r>
                <a:rPr lang="en-US" sz="1200" dirty="0" smtClean="0">
                  <a:solidFill>
                    <a:srgbClr val="920000"/>
                  </a:solidFill>
                  <a:latin typeface="Calibri" panose="020F0502020204030204" pitchFamily="34" charset="0"/>
                </a:rPr>
                <a:t>VDE</a:t>
              </a:r>
              <a:endParaRPr lang="en-US" sz="1200" dirty="0">
                <a:solidFill>
                  <a:srgbClr val="920000"/>
                </a:solidFill>
                <a:latin typeface="Calibri" panose="020F0502020204030204" pitchFamily="34" charset="0"/>
              </a:endParaRPr>
            </a:p>
          </p:txBody>
        </p:sp>
        <p:sp>
          <p:nvSpPr>
            <p:cNvPr id="51" name="TextBox 50"/>
            <p:cNvSpPr txBox="1"/>
            <p:nvPr/>
          </p:nvSpPr>
          <p:spPr>
            <a:xfrm>
              <a:off x="8251736" y="5871248"/>
              <a:ext cx="386644" cy="276999"/>
            </a:xfrm>
            <a:prstGeom prst="rect">
              <a:avLst/>
            </a:prstGeom>
            <a:noFill/>
            <a:ln w="12700">
              <a:solidFill>
                <a:srgbClr val="920000"/>
              </a:solidFill>
            </a:ln>
          </p:spPr>
          <p:txBody>
            <a:bodyPr wrap="none" rtlCol="0">
              <a:spAutoFit/>
            </a:bodyPr>
            <a:lstStyle/>
            <a:p>
              <a:pPr>
                <a:buNone/>
              </a:pPr>
              <a:r>
                <a:rPr lang="en-US" sz="1200" dirty="0" smtClean="0">
                  <a:solidFill>
                    <a:srgbClr val="920000"/>
                  </a:solidFill>
                  <a:latin typeface="Calibri" panose="020F0502020204030204" pitchFamily="34" charset="0"/>
                </a:rPr>
                <a:t>IPR</a:t>
              </a:r>
              <a:endParaRPr lang="en-US" sz="1200" dirty="0">
                <a:solidFill>
                  <a:srgbClr val="920000"/>
                </a:solidFill>
                <a:latin typeface="Calibri" panose="020F0502020204030204" pitchFamily="34" charset="0"/>
              </a:endParaRPr>
            </a:p>
          </p:txBody>
        </p:sp>
        <p:cxnSp>
          <p:nvCxnSpPr>
            <p:cNvPr id="52" name="Straight Arrow Connector 51"/>
            <p:cNvCxnSpPr>
              <a:stCxn id="49" idx="3"/>
              <a:endCxn id="50" idx="1"/>
            </p:cNvCxnSpPr>
            <p:nvPr/>
          </p:nvCxnSpPr>
          <p:spPr bwMode="auto">
            <a:xfrm>
              <a:off x="7270816" y="6009749"/>
              <a:ext cx="249400" cy="0"/>
            </a:xfrm>
            <a:prstGeom prst="straightConnector1">
              <a:avLst/>
            </a:prstGeom>
            <a:noFill/>
            <a:ln w="15875" cap="flat" cmpd="sng" algn="ctr">
              <a:solidFill>
                <a:srgbClr val="92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p:cNvCxnSpPr/>
            <p:nvPr/>
          </p:nvCxnSpPr>
          <p:spPr bwMode="auto">
            <a:xfrm flipV="1">
              <a:off x="8007850" y="6009750"/>
              <a:ext cx="228815" cy="1"/>
            </a:xfrm>
            <a:prstGeom prst="straightConnector1">
              <a:avLst/>
            </a:prstGeom>
            <a:noFill/>
            <a:ln w="15875" cap="flat" cmpd="sng" algn="ctr">
              <a:solidFill>
                <a:srgbClr val="92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Box 53"/>
            <p:cNvSpPr txBox="1"/>
            <p:nvPr/>
          </p:nvSpPr>
          <p:spPr>
            <a:xfrm>
              <a:off x="5914778" y="6177250"/>
              <a:ext cx="1403782" cy="276999"/>
            </a:xfrm>
            <a:prstGeom prst="rect">
              <a:avLst/>
            </a:prstGeom>
            <a:noFill/>
          </p:spPr>
          <p:txBody>
            <a:bodyPr wrap="none" rtlCol="0">
              <a:spAutoFit/>
            </a:bodyPr>
            <a:lstStyle/>
            <a:p>
              <a:pPr>
                <a:buNone/>
              </a:pPr>
              <a:r>
                <a:rPr lang="en-US" sz="1200" dirty="0" smtClean="0">
                  <a:solidFill>
                    <a:schemeClr val="tx1"/>
                  </a:solidFill>
                  <a:latin typeface="Calibri" panose="020F0502020204030204" pitchFamily="34" charset="0"/>
                </a:rPr>
                <a:t>Detected at: 0.746s</a:t>
              </a:r>
              <a:endParaRPr lang="en-US" sz="1200" dirty="0">
                <a:solidFill>
                  <a:schemeClr val="tx1"/>
                </a:solidFill>
                <a:latin typeface="Calibri" panose="020F0502020204030204" pitchFamily="34" charset="0"/>
              </a:endParaRPr>
            </a:p>
          </p:txBody>
        </p:sp>
        <p:sp>
          <p:nvSpPr>
            <p:cNvPr id="55" name="TextBox 54"/>
            <p:cNvSpPr txBox="1"/>
            <p:nvPr/>
          </p:nvSpPr>
          <p:spPr>
            <a:xfrm>
              <a:off x="7464124" y="6177249"/>
              <a:ext cx="598241" cy="276999"/>
            </a:xfrm>
            <a:prstGeom prst="rect">
              <a:avLst/>
            </a:prstGeom>
            <a:noFill/>
          </p:spPr>
          <p:txBody>
            <a:bodyPr wrap="none" rtlCol="0">
              <a:spAutoFit/>
            </a:bodyPr>
            <a:lstStyle/>
            <a:p>
              <a:pPr>
                <a:buNone/>
              </a:pPr>
              <a:r>
                <a:rPr lang="en-US" sz="1200" dirty="0" smtClean="0">
                  <a:solidFill>
                    <a:schemeClr val="tx1"/>
                  </a:solidFill>
                  <a:latin typeface="Calibri" panose="020F0502020204030204" pitchFamily="34" charset="0"/>
                </a:rPr>
                <a:t>0.753s</a:t>
              </a:r>
              <a:endParaRPr lang="en-US" sz="1200" dirty="0">
                <a:solidFill>
                  <a:schemeClr val="tx1"/>
                </a:solidFill>
                <a:latin typeface="Calibri" panose="020F0502020204030204" pitchFamily="34" charset="0"/>
              </a:endParaRPr>
            </a:p>
          </p:txBody>
        </p:sp>
        <p:sp>
          <p:nvSpPr>
            <p:cNvPr id="56" name="TextBox 55"/>
            <p:cNvSpPr txBox="1"/>
            <p:nvPr/>
          </p:nvSpPr>
          <p:spPr>
            <a:xfrm>
              <a:off x="8165650" y="6177248"/>
              <a:ext cx="598241" cy="276999"/>
            </a:xfrm>
            <a:prstGeom prst="rect">
              <a:avLst/>
            </a:prstGeom>
            <a:noFill/>
          </p:spPr>
          <p:txBody>
            <a:bodyPr wrap="none" rtlCol="0">
              <a:spAutoFit/>
            </a:bodyPr>
            <a:lstStyle/>
            <a:p>
              <a:pPr>
                <a:buNone/>
              </a:pPr>
              <a:r>
                <a:rPr lang="en-US" sz="1200" dirty="0" smtClean="0">
                  <a:solidFill>
                    <a:schemeClr val="tx1"/>
                  </a:solidFill>
                  <a:latin typeface="Calibri" panose="020F0502020204030204" pitchFamily="34" charset="0"/>
                </a:rPr>
                <a:t>0.753s</a:t>
              </a:r>
              <a:endParaRPr lang="en-US" sz="1200" dirty="0">
                <a:solidFill>
                  <a:schemeClr val="tx1"/>
                </a:solidFill>
                <a:latin typeface="Calibri" panose="020F0502020204030204" pitchFamily="34" charset="0"/>
              </a:endParaRPr>
            </a:p>
          </p:txBody>
        </p:sp>
        <p:sp>
          <p:nvSpPr>
            <p:cNvPr id="57" name="TextBox 56"/>
            <p:cNvSpPr txBox="1"/>
            <p:nvPr/>
          </p:nvSpPr>
          <p:spPr>
            <a:xfrm>
              <a:off x="6649649" y="2675467"/>
              <a:ext cx="1272400" cy="461665"/>
            </a:xfrm>
            <a:prstGeom prst="rect">
              <a:avLst/>
            </a:prstGeom>
            <a:noFill/>
          </p:spPr>
          <p:txBody>
            <a:bodyPr wrap="none" rtlCol="0">
              <a:spAutoFit/>
            </a:bodyPr>
            <a:lstStyle/>
            <a:p>
              <a:pPr>
                <a:buNone/>
              </a:pPr>
              <a:r>
                <a:rPr lang="en-US" sz="1200" dirty="0" smtClean="0">
                  <a:solidFill>
                    <a:schemeClr val="tx1"/>
                  </a:solidFill>
                  <a:latin typeface="Calibri" panose="020F0502020204030204" pitchFamily="34" charset="0"/>
                </a:rPr>
                <a:t>Disruption during</a:t>
              </a:r>
            </a:p>
            <a:p>
              <a:pPr>
                <a:buNone/>
              </a:pPr>
              <a:r>
                <a:rPr lang="en-US" sz="1200" dirty="0" err="1" smtClean="0">
                  <a:latin typeface="Calibri" panose="020F0502020204030204" pitchFamily="34" charset="0"/>
                </a:rPr>
                <a:t>I</a:t>
              </a:r>
              <a:r>
                <a:rPr lang="en-US" sz="1200" baseline="-25000" dirty="0" err="1" smtClean="0">
                  <a:latin typeface="Calibri" panose="020F0502020204030204" pitchFamily="34" charset="0"/>
                </a:rPr>
                <a:t>p</a:t>
              </a:r>
              <a:r>
                <a:rPr lang="en-US" sz="1200" dirty="0" smtClean="0">
                  <a:solidFill>
                    <a:schemeClr val="tx1"/>
                  </a:solidFill>
                  <a:latin typeface="Calibri" panose="020F0502020204030204" pitchFamily="34" charset="0"/>
                </a:rPr>
                <a:t> ramp-down</a:t>
              </a:r>
            </a:p>
          </p:txBody>
        </p:sp>
        <p:cxnSp>
          <p:nvCxnSpPr>
            <p:cNvPr id="58" name="Straight Arrow Connector 57"/>
            <p:cNvCxnSpPr/>
            <p:nvPr/>
          </p:nvCxnSpPr>
          <p:spPr bwMode="auto">
            <a:xfrm flipV="1">
              <a:off x="7770445" y="2864919"/>
              <a:ext cx="395205" cy="122982"/>
            </a:xfrm>
            <a:prstGeom prst="straightConnector1">
              <a:avLst/>
            </a:prstGeom>
            <a:noFill/>
            <a:ln w="158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1" name="Title 1"/>
          <p:cNvSpPr txBox="1">
            <a:spLocks/>
          </p:cNvSpPr>
          <p:nvPr/>
        </p:nvSpPr>
        <p:spPr>
          <a:xfrm>
            <a:off x="0" y="0"/>
            <a:ext cx="9144000" cy="939801"/>
          </a:xfrm>
          <a:prstGeom prst="rect">
            <a:avLst/>
          </a:prstGeom>
        </p:spPr>
        <p:txBody>
          <a:bodyPr/>
          <a:lst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a:lstStyle>
          <a:p>
            <a:r>
              <a:rPr lang="en-US" b="0" dirty="0">
                <a:solidFill>
                  <a:srgbClr val="336699"/>
                </a:solidFill>
                <a:latin typeface="Calibri" panose="020F0502020204030204" pitchFamily="34" charset="0"/>
              </a:rPr>
              <a:t>Disruption Event Characterization And Forecasting (DECAF) code</a:t>
            </a:r>
            <a:r>
              <a:rPr lang="en-US" b="0" kern="0" dirty="0">
                <a:solidFill>
                  <a:srgbClr val="336699"/>
                </a:solidFill>
                <a:latin typeface="Calibri" panose="020F0502020204030204" pitchFamily="34" charset="0"/>
              </a:rPr>
              <a:t> </a:t>
            </a:r>
            <a:r>
              <a:rPr lang="en-US" b="0" kern="0" dirty="0">
                <a:solidFill>
                  <a:schemeClr val="accent1">
                    <a:lumMod val="75000"/>
                  </a:schemeClr>
                </a:solidFill>
                <a:latin typeface="Calibri" panose="020F0502020204030204" pitchFamily="34" charset="0"/>
              </a:rPr>
              <a:t>yielding initial results: disruption event chains, with quantitative warnings </a:t>
            </a:r>
            <a:r>
              <a:rPr lang="en-US" b="0" kern="0" dirty="0" smtClean="0">
                <a:solidFill>
                  <a:schemeClr val="accent1">
                    <a:lumMod val="75000"/>
                  </a:schemeClr>
                </a:solidFill>
                <a:latin typeface="Calibri" panose="020F0502020204030204" pitchFamily="34" charset="0"/>
              </a:rPr>
              <a:t>(2)</a:t>
            </a:r>
            <a:endParaRPr lang="en-US" b="0" kern="0" dirty="0">
              <a:solidFill>
                <a:schemeClr val="accent1">
                  <a:lumMod val="75000"/>
                </a:schemeClr>
              </a:solidFill>
              <a:latin typeface="Calibri" panose="020F0502020204030204" pitchFamily="34" charset="0"/>
            </a:endParaRPr>
          </a:p>
        </p:txBody>
      </p:sp>
      <p:sp>
        <p:nvSpPr>
          <p:cNvPr id="30" name="TextBox 29"/>
          <p:cNvSpPr txBox="1"/>
          <p:nvPr/>
        </p:nvSpPr>
        <p:spPr>
          <a:xfrm>
            <a:off x="1343160" y="5051227"/>
            <a:ext cx="821301" cy="523220"/>
          </a:xfrm>
          <a:prstGeom prst="rect">
            <a:avLst/>
          </a:prstGeom>
          <a:noFill/>
        </p:spPr>
        <p:txBody>
          <a:bodyPr wrap="square" rtlCol="0">
            <a:spAutoFit/>
          </a:bodyPr>
          <a:lstStyle/>
          <a:p>
            <a:pPr algn="ctr"/>
            <a:r>
              <a:rPr lang="en-US" sz="1400" dirty="0" smtClean="0">
                <a:solidFill>
                  <a:srgbClr val="6600FF"/>
                </a:solidFill>
                <a:latin typeface="+mj-lt"/>
              </a:rPr>
              <a:t>Event chain</a:t>
            </a:r>
            <a:endParaRPr lang="en-US" sz="1400" dirty="0">
              <a:solidFill>
                <a:srgbClr val="6600FF"/>
              </a:solidFill>
              <a:latin typeface="+mj-lt"/>
            </a:endParaRPr>
          </a:p>
        </p:txBody>
      </p:sp>
    </p:spTree>
    <p:extLst>
      <p:ext uri="{BB962C8B-B14F-4D97-AF65-F5344CB8AC3E}">
        <p14:creationId xmlns:p14="http://schemas.microsoft.com/office/powerpoint/2010/main" val="3626923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2" y="0"/>
            <a:ext cx="9154402" cy="914400"/>
          </a:xfrm>
        </p:spPr>
        <p:txBody>
          <a:bodyPr/>
          <a:lstStyle/>
          <a:p>
            <a:r>
              <a:rPr lang="en-US" sz="2800" dirty="0" smtClean="0">
                <a:latin typeface="Calibri" panose="020F0502020204030204" pitchFamily="34" charset="0"/>
              </a:rPr>
              <a:t>Near 100% disruption avoidance is an urgent need for ITER; NSTX-U is planning a disruption avoidance system</a:t>
            </a:r>
            <a:endParaRPr lang="en-US" sz="2800" dirty="0">
              <a:latin typeface="Calibri" panose="020F0502020204030204" pitchFamily="34" charset="0"/>
            </a:endParaRPr>
          </a:p>
        </p:txBody>
      </p:sp>
      <p:sp>
        <p:nvSpPr>
          <p:cNvPr id="3" name="Content Placeholder 2"/>
          <p:cNvSpPr>
            <a:spLocks noGrp="1"/>
          </p:cNvSpPr>
          <p:nvPr>
            <p:ph idx="1"/>
          </p:nvPr>
        </p:nvSpPr>
        <p:spPr>
          <a:xfrm>
            <a:off x="44188" y="940534"/>
            <a:ext cx="9098112" cy="4764984"/>
          </a:xfrm>
        </p:spPr>
        <p:txBody>
          <a:bodyPr>
            <a:normAutofit/>
          </a:bodyPr>
          <a:lstStyle/>
          <a:p>
            <a:pPr>
              <a:spcBef>
                <a:spcPts val="1200"/>
              </a:spcBef>
            </a:pPr>
            <a:r>
              <a:rPr lang="en-US" sz="2400" dirty="0" smtClean="0">
                <a:latin typeface="Calibri" panose="020F0502020204030204" pitchFamily="34" charset="0"/>
              </a:rPr>
              <a:t>The new “grand challenge” in tokamak stability research</a:t>
            </a:r>
          </a:p>
          <a:p>
            <a:pPr lvl="1">
              <a:spcBef>
                <a:spcPts val="800"/>
              </a:spcBef>
            </a:pPr>
            <a:r>
              <a:rPr lang="en-US" sz="2000" u="sng" dirty="0" smtClean="0">
                <a:latin typeface="Calibri" panose="020F0502020204030204" pitchFamily="34" charset="0"/>
              </a:rPr>
              <a:t>Can be done</a:t>
            </a:r>
            <a:r>
              <a:rPr lang="en-US" sz="2000" dirty="0">
                <a:latin typeface="Calibri" panose="020F0502020204030204" pitchFamily="34" charset="0"/>
              </a:rPr>
              <a:t>! (</a:t>
            </a:r>
            <a:r>
              <a:rPr lang="en-US" sz="2000" dirty="0" smtClean="0">
                <a:latin typeface="Calibri" panose="020F0502020204030204" pitchFamily="34" charset="0"/>
              </a:rPr>
              <a:t>JET: </a:t>
            </a:r>
            <a:r>
              <a:rPr lang="en-US" sz="2000" dirty="0">
                <a:latin typeface="Calibri" panose="020F0502020204030204" pitchFamily="34" charset="0"/>
              </a:rPr>
              <a:t>&lt; </a:t>
            </a:r>
            <a:r>
              <a:rPr lang="en-US" sz="2000" dirty="0" smtClean="0">
                <a:latin typeface="Calibri" panose="020F0502020204030204" pitchFamily="34" charset="0"/>
              </a:rPr>
              <a:t>4% disruptions w/C wall, &lt; 10% w/ITER-like wall)</a:t>
            </a:r>
          </a:p>
          <a:p>
            <a:pPr lvl="2">
              <a:spcBef>
                <a:spcPts val="800"/>
              </a:spcBef>
            </a:pPr>
            <a:r>
              <a:rPr lang="en-US" sz="1800" u="sng" dirty="0" smtClean="0">
                <a:latin typeface="Calibri" panose="020F0502020204030204" pitchFamily="34" charset="0"/>
              </a:rPr>
              <a:t>ITER disruption rate</a:t>
            </a:r>
            <a:r>
              <a:rPr lang="en-US" sz="1800" dirty="0" smtClean="0">
                <a:latin typeface="Calibri" panose="020F0502020204030204" pitchFamily="34" charset="0"/>
              </a:rPr>
              <a:t>: &lt; 1 - 2% (energy load, halo current); &lt;&lt; 1% (runaways)</a:t>
            </a:r>
          </a:p>
          <a:p>
            <a:pPr lvl="1">
              <a:spcBef>
                <a:spcPts val="600"/>
              </a:spcBef>
            </a:pPr>
            <a:r>
              <a:rPr lang="en-US" sz="2000" dirty="0" smtClean="0">
                <a:latin typeface="Calibri" panose="020F0502020204030204" pitchFamily="34" charset="0"/>
              </a:rPr>
              <a:t>Disruption prediction, avoidance, and mitigation (</a:t>
            </a:r>
            <a:r>
              <a:rPr lang="en-US" sz="2000" i="1" u="sng" dirty="0" smtClean="0">
                <a:solidFill>
                  <a:srgbClr val="920000"/>
                </a:solidFill>
                <a:latin typeface="Calibri" panose="020F0502020204030204" pitchFamily="34" charset="0"/>
              </a:rPr>
              <a:t>PAM</a:t>
            </a:r>
            <a:r>
              <a:rPr lang="en-US" sz="2000" dirty="0" smtClean="0">
                <a:latin typeface="Calibri" panose="020F0502020204030204" pitchFamily="34" charset="0"/>
              </a:rPr>
              <a:t>) is multi-faceted, best addressed by focused, national effort (multiple devices/institutions)</a:t>
            </a:r>
          </a:p>
          <a:p>
            <a:pPr>
              <a:spcBef>
                <a:spcPts val="1800"/>
              </a:spcBef>
            </a:pPr>
            <a:r>
              <a:rPr lang="en-US" sz="2400" dirty="0">
                <a:latin typeface="Calibri" panose="020F0502020204030204" pitchFamily="34" charset="0"/>
              </a:rPr>
              <a:t>Disruption prediction by multiple means will enable avoidance via profile or mode control or mitigation by MGI</a:t>
            </a:r>
            <a:endParaRPr lang="en-US" sz="2400" dirty="0" smtClean="0">
              <a:latin typeface="Calibri" panose="020F0502020204030204" pitchFamily="34" charset="0"/>
            </a:endParaRPr>
          </a:p>
        </p:txBody>
      </p:sp>
      <p:cxnSp>
        <p:nvCxnSpPr>
          <p:cNvPr id="31" name="Straight Connector 30"/>
          <p:cNvCxnSpPr/>
          <p:nvPr/>
        </p:nvCxnSpPr>
        <p:spPr bwMode="auto">
          <a:xfrm flipV="1">
            <a:off x="-10402" y="3014563"/>
            <a:ext cx="9144000" cy="0"/>
          </a:xfrm>
          <a:prstGeom prst="line">
            <a:avLst/>
          </a:prstGeom>
          <a:noFill/>
          <a:ln w="15875" cap="flat" cmpd="sng" algn="ctr">
            <a:solidFill>
              <a:schemeClr val="tx1"/>
            </a:solidFill>
            <a:prstDash val="solid"/>
            <a:round/>
            <a:headEnd type="none" w="med" len="med"/>
            <a:tailEnd type="none" w="med" len="med"/>
          </a:ln>
          <a:effectLst/>
        </p:spPr>
      </p:cxnSp>
      <p:grpSp>
        <p:nvGrpSpPr>
          <p:cNvPr id="32" name="Group 31"/>
          <p:cNvGrpSpPr/>
          <p:nvPr/>
        </p:nvGrpSpPr>
        <p:grpSpPr>
          <a:xfrm>
            <a:off x="302503" y="4265725"/>
            <a:ext cx="2157153" cy="609600"/>
            <a:chOff x="152400" y="1196520"/>
            <a:chExt cx="2157153" cy="609600"/>
          </a:xfrm>
          <a:effectLst>
            <a:outerShdw blurRad="50800" dist="38100" dir="2700000" algn="tl" rotWithShape="0">
              <a:srgbClr val="000000">
                <a:alpha val="43000"/>
              </a:srgbClr>
            </a:outerShdw>
          </a:effectLst>
        </p:grpSpPr>
        <p:sp>
          <p:nvSpPr>
            <p:cNvPr id="33" name="Oval 32"/>
            <p:cNvSpPr/>
            <p:nvPr/>
          </p:nvSpPr>
          <p:spPr bwMode="auto">
            <a:xfrm>
              <a:off x="152400" y="1196520"/>
              <a:ext cx="2057400" cy="609600"/>
            </a:xfrm>
            <a:prstGeom prst="ellipse">
              <a:avLst/>
            </a:prstGeom>
            <a:solidFill>
              <a:srgbClr val="FFFFCC"/>
            </a:solidFill>
            <a:ln w="15875" cap="flat" cmpd="sng" algn="ctr">
              <a:solidFill>
                <a:schemeClr val="accent2"/>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endParaRPr lang="en-US" smtClean="0">
                <a:latin typeface="Helvetica" pitchFamily="-128" charset="0"/>
                <a:cs typeface="Arial" charset="0"/>
              </a:endParaRPr>
            </a:p>
          </p:txBody>
        </p:sp>
        <p:sp>
          <p:nvSpPr>
            <p:cNvPr id="34" name="TextBox 33"/>
            <p:cNvSpPr txBox="1"/>
            <p:nvPr/>
          </p:nvSpPr>
          <p:spPr>
            <a:xfrm>
              <a:off x="222523" y="1332043"/>
              <a:ext cx="2087030" cy="338554"/>
            </a:xfrm>
            <a:prstGeom prst="rect">
              <a:avLst/>
            </a:prstGeom>
            <a:noFill/>
          </p:spPr>
          <p:txBody>
            <a:bodyPr wrap="none" rtlCol="0">
              <a:spAutoFit/>
            </a:bodyPr>
            <a:lstStyle/>
            <a:p>
              <a:pPr>
                <a:spcBef>
                  <a:spcPct val="0"/>
                </a:spcBef>
                <a:buFontTx/>
                <a:buNone/>
              </a:pPr>
              <a:r>
                <a:rPr lang="en-US" sz="1600" dirty="0" smtClean="0">
                  <a:latin typeface="Helvetica" charset="0"/>
                  <a:cs typeface="Arial" charset="0"/>
                </a:rPr>
                <a:t>Plasma Operations</a:t>
              </a:r>
              <a:endParaRPr lang="en-US" sz="1600" dirty="0">
                <a:latin typeface="Helvetica" charset="0"/>
                <a:cs typeface="Arial" charset="0"/>
              </a:endParaRPr>
            </a:p>
          </p:txBody>
        </p:sp>
      </p:grpSp>
      <p:sp>
        <p:nvSpPr>
          <p:cNvPr id="35" name="Rectangle 34"/>
          <p:cNvSpPr/>
          <p:nvPr/>
        </p:nvSpPr>
        <p:spPr bwMode="auto">
          <a:xfrm>
            <a:off x="304800" y="5578677"/>
            <a:ext cx="2272615" cy="957530"/>
          </a:xfrm>
          <a:prstGeom prst="rect">
            <a:avLst/>
          </a:prstGeom>
          <a:solidFill>
            <a:schemeClr val="accent5">
              <a:lumMod val="40000"/>
              <a:lumOff val="60000"/>
            </a:schemeClr>
          </a:solidFill>
          <a:ln w="15875" cap="flat" cmpd="sng" algn="ctr">
            <a:solidFill>
              <a:srgbClr val="800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endParaRPr lang="en-US" smtClean="0">
              <a:latin typeface="Helvetica" pitchFamily="-128" charset="0"/>
              <a:cs typeface="Arial" charset="0"/>
            </a:endParaRPr>
          </a:p>
        </p:txBody>
      </p:sp>
      <p:sp>
        <p:nvSpPr>
          <p:cNvPr id="36" name="TextBox 35"/>
          <p:cNvSpPr txBox="1"/>
          <p:nvPr/>
        </p:nvSpPr>
        <p:spPr>
          <a:xfrm>
            <a:off x="350139" y="5551322"/>
            <a:ext cx="2227276" cy="984885"/>
          </a:xfrm>
          <a:prstGeom prst="rect">
            <a:avLst/>
          </a:prstGeom>
          <a:noFill/>
        </p:spPr>
        <p:txBody>
          <a:bodyPr wrap="none" rtlCol="0">
            <a:spAutoFit/>
          </a:bodyPr>
          <a:lstStyle/>
          <a:p>
            <a:pPr>
              <a:spcBef>
                <a:spcPct val="0"/>
              </a:spcBef>
              <a:buFontTx/>
              <a:buNone/>
            </a:pPr>
            <a:r>
              <a:rPr lang="en-US" sz="1600" u="sng" dirty="0" smtClean="0">
                <a:solidFill>
                  <a:srgbClr val="800000"/>
                </a:solidFill>
                <a:latin typeface="Helvetica" charset="0"/>
                <a:cs typeface="Arial" charset="0"/>
              </a:rPr>
              <a:t>Avoidance Actuators</a:t>
            </a:r>
          </a:p>
          <a:p>
            <a:pPr>
              <a:spcBef>
                <a:spcPct val="0"/>
              </a:spcBef>
              <a:buFontTx/>
              <a:buNone/>
            </a:pPr>
            <a:r>
              <a:rPr lang="en-US" sz="1400" dirty="0" smtClean="0">
                <a:latin typeface="Helvetica" charset="0"/>
                <a:cs typeface="Arial" charset="0"/>
              </a:rPr>
              <a:t>q, </a:t>
            </a:r>
            <a:r>
              <a:rPr lang="en-US" sz="1400" dirty="0" err="1" smtClean="0">
                <a:latin typeface="Helvetica" charset="0"/>
                <a:cs typeface="Arial" charset="0"/>
              </a:rPr>
              <a:t>v</a:t>
            </a:r>
            <a:r>
              <a:rPr lang="en-US" sz="1400" baseline="-25000" dirty="0" err="1" smtClean="0">
                <a:latin typeface="Symbol" charset="2"/>
                <a:cs typeface="Symbol" charset="2"/>
              </a:rPr>
              <a:t>f</a:t>
            </a:r>
            <a:r>
              <a:rPr lang="en-US" sz="1400" dirty="0" smtClean="0">
                <a:latin typeface="Helvetica" charset="0"/>
                <a:cs typeface="Arial" charset="0"/>
              </a:rPr>
              <a:t>, p control</a:t>
            </a:r>
          </a:p>
          <a:p>
            <a:pPr>
              <a:spcBef>
                <a:spcPct val="0"/>
              </a:spcBef>
              <a:buFontTx/>
              <a:buNone/>
            </a:pPr>
            <a:r>
              <a:rPr lang="en-US" sz="1400" dirty="0" smtClean="0">
                <a:latin typeface="Helvetica" charset="0"/>
                <a:cs typeface="Arial" charset="0"/>
              </a:rPr>
              <a:t>3D fields: EF, </a:t>
            </a:r>
            <a:r>
              <a:rPr lang="en-US" sz="1400" dirty="0" err="1" smtClean="0">
                <a:latin typeface="Helvetica" charset="0"/>
                <a:cs typeface="Arial" charset="0"/>
              </a:rPr>
              <a:t>v</a:t>
            </a:r>
            <a:r>
              <a:rPr lang="en-US" sz="1400" baseline="-25000" dirty="0" err="1" smtClean="0">
                <a:latin typeface="Symbol" charset="2"/>
                <a:cs typeface="Symbol" charset="2"/>
              </a:rPr>
              <a:t>f</a:t>
            </a:r>
            <a:r>
              <a:rPr lang="en-US" sz="1400" dirty="0" smtClean="0">
                <a:latin typeface="Helvetica" charset="0"/>
                <a:cs typeface="Arial" charset="0"/>
              </a:rPr>
              <a:t> control</a:t>
            </a:r>
          </a:p>
          <a:p>
            <a:pPr>
              <a:spcBef>
                <a:spcPct val="0"/>
              </a:spcBef>
              <a:buFontTx/>
              <a:buNone/>
            </a:pPr>
            <a:r>
              <a:rPr lang="en-US" sz="1400" dirty="0" smtClean="0">
                <a:latin typeface="Helvetica" charset="0"/>
                <a:cs typeface="Arial" charset="0"/>
              </a:rPr>
              <a:t>n=1-3 feedback</a:t>
            </a:r>
          </a:p>
        </p:txBody>
      </p:sp>
      <p:grpSp>
        <p:nvGrpSpPr>
          <p:cNvPr id="37" name="Group 36"/>
          <p:cNvGrpSpPr/>
          <p:nvPr/>
        </p:nvGrpSpPr>
        <p:grpSpPr>
          <a:xfrm>
            <a:off x="6692682" y="5705210"/>
            <a:ext cx="2362200" cy="830997"/>
            <a:chOff x="1066800" y="5105400"/>
            <a:chExt cx="2362200" cy="1066800"/>
          </a:xfrm>
          <a:effectLst>
            <a:outerShdw blurRad="50800" dist="38100" dir="2700000" algn="tl" rotWithShape="0">
              <a:srgbClr val="000000">
                <a:alpha val="43000"/>
              </a:srgbClr>
            </a:outerShdw>
          </a:effectLst>
        </p:grpSpPr>
        <p:sp>
          <p:nvSpPr>
            <p:cNvPr id="38" name="Rectangle 37"/>
            <p:cNvSpPr/>
            <p:nvPr/>
          </p:nvSpPr>
          <p:spPr bwMode="auto">
            <a:xfrm>
              <a:off x="1066800" y="5105400"/>
              <a:ext cx="2362200" cy="1066800"/>
            </a:xfrm>
            <a:prstGeom prst="rect">
              <a:avLst/>
            </a:prstGeom>
            <a:solidFill>
              <a:schemeClr val="accent5">
                <a:lumMod val="40000"/>
                <a:lumOff val="60000"/>
              </a:schemeClr>
            </a:solidFill>
            <a:ln w="15875" cap="flat" cmpd="sng" algn="ctr">
              <a:solidFill>
                <a:srgbClr val="800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endParaRPr lang="en-US" smtClean="0">
                <a:latin typeface="Helvetica" pitchFamily="-128" charset="0"/>
                <a:cs typeface="Arial" charset="0"/>
              </a:endParaRPr>
            </a:p>
          </p:txBody>
        </p:sp>
        <p:sp>
          <p:nvSpPr>
            <p:cNvPr id="39" name="TextBox 38"/>
            <p:cNvSpPr txBox="1"/>
            <p:nvPr/>
          </p:nvSpPr>
          <p:spPr>
            <a:xfrm>
              <a:off x="1066800" y="5105400"/>
              <a:ext cx="2331087" cy="830997"/>
            </a:xfrm>
            <a:prstGeom prst="rect">
              <a:avLst/>
            </a:prstGeom>
            <a:noFill/>
          </p:spPr>
          <p:txBody>
            <a:bodyPr wrap="none" rtlCol="0">
              <a:spAutoFit/>
            </a:bodyPr>
            <a:lstStyle/>
            <a:p>
              <a:pPr>
                <a:spcBef>
                  <a:spcPct val="0"/>
                </a:spcBef>
                <a:buFontTx/>
                <a:buNone/>
              </a:pPr>
              <a:r>
                <a:rPr lang="en-US" sz="1600" u="sng" dirty="0" smtClean="0">
                  <a:solidFill>
                    <a:srgbClr val="800000"/>
                  </a:solidFill>
                  <a:latin typeface="Helvetica" charset="0"/>
                  <a:cs typeface="Arial" charset="0"/>
                </a:rPr>
                <a:t>Mitigation</a:t>
              </a:r>
            </a:p>
            <a:p>
              <a:pPr>
                <a:spcBef>
                  <a:spcPct val="0"/>
                </a:spcBef>
                <a:buFontTx/>
                <a:buNone/>
              </a:pPr>
              <a:r>
                <a:rPr lang="en-US" sz="1600" dirty="0" smtClean="0">
                  <a:latin typeface="Helvetica" charset="0"/>
                  <a:cs typeface="Arial" charset="0"/>
                </a:rPr>
                <a:t>Early shutdown</a:t>
              </a:r>
            </a:p>
            <a:p>
              <a:pPr>
                <a:spcBef>
                  <a:spcPct val="0"/>
                </a:spcBef>
                <a:buFontTx/>
                <a:buNone/>
              </a:pPr>
              <a:r>
                <a:rPr lang="en-US" sz="1600" dirty="0" smtClean="0">
                  <a:latin typeface="Helvetica" charset="0"/>
                  <a:cs typeface="Arial" charset="0"/>
                </a:rPr>
                <a:t>Massive Gas Injection</a:t>
              </a:r>
            </a:p>
          </p:txBody>
        </p:sp>
      </p:grpSp>
      <p:sp>
        <p:nvSpPr>
          <p:cNvPr id="40" name="Rectangle 39"/>
          <p:cNvSpPr/>
          <p:nvPr/>
        </p:nvSpPr>
        <p:spPr bwMode="auto">
          <a:xfrm>
            <a:off x="3235036" y="5264379"/>
            <a:ext cx="3075709" cy="1283991"/>
          </a:xfrm>
          <a:prstGeom prst="rect">
            <a:avLst/>
          </a:prstGeom>
          <a:solidFill>
            <a:srgbClr val="FFCCCC"/>
          </a:solidFill>
          <a:ln w="15875" cap="flat" cmpd="sng" algn="ctr">
            <a:solidFill>
              <a:srgbClr val="800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endParaRPr lang="en-US" smtClean="0">
              <a:latin typeface="Helvetica" pitchFamily="-128" charset="0"/>
              <a:cs typeface="Arial" charset="0"/>
            </a:endParaRPr>
          </a:p>
        </p:txBody>
      </p:sp>
      <p:sp>
        <p:nvSpPr>
          <p:cNvPr id="41" name="TextBox 40"/>
          <p:cNvSpPr txBox="1"/>
          <p:nvPr/>
        </p:nvSpPr>
        <p:spPr>
          <a:xfrm>
            <a:off x="3231713" y="5227524"/>
            <a:ext cx="3045193" cy="1323439"/>
          </a:xfrm>
          <a:prstGeom prst="rect">
            <a:avLst/>
          </a:prstGeom>
          <a:noFill/>
        </p:spPr>
        <p:txBody>
          <a:bodyPr wrap="none" rtlCol="0">
            <a:spAutoFit/>
          </a:bodyPr>
          <a:lstStyle/>
          <a:p>
            <a:pPr>
              <a:spcBef>
                <a:spcPct val="0"/>
              </a:spcBef>
              <a:buFontTx/>
              <a:buNone/>
            </a:pPr>
            <a:r>
              <a:rPr lang="en-US" sz="1600" u="sng" dirty="0" smtClean="0">
                <a:solidFill>
                  <a:srgbClr val="800000"/>
                </a:solidFill>
                <a:latin typeface="Helvetica" charset="0"/>
                <a:cs typeface="Arial" charset="0"/>
              </a:rPr>
              <a:t>Control Algorithms: Steer</a:t>
            </a:r>
          </a:p>
          <a:p>
            <a:pPr>
              <a:spcBef>
                <a:spcPct val="0"/>
              </a:spcBef>
              <a:buFontTx/>
              <a:buNone/>
            </a:pPr>
            <a:r>
              <a:rPr lang="en-US" sz="1600" u="sng" dirty="0" smtClean="0">
                <a:solidFill>
                  <a:srgbClr val="800000"/>
                </a:solidFill>
                <a:latin typeface="Helvetica" charset="0"/>
                <a:cs typeface="Arial" charset="0"/>
              </a:rPr>
              <a:t>Towards Stable Operation</a:t>
            </a:r>
          </a:p>
          <a:p>
            <a:pPr>
              <a:spcBef>
                <a:spcPct val="0"/>
              </a:spcBef>
              <a:buFontTx/>
              <a:buNone/>
            </a:pPr>
            <a:r>
              <a:rPr lang="en-US" sz="1600" dirty="0" smtClean="0">
                <a:latin typeface="Helvetica" charset="0"/>
                <a:cs typeface="Arial" charset="0"/>
              </a:rPr>
              <a:t>Locked Mode, NTM </a:t>
            </a:r>
            <a:r>
              <a:rPr lang="en-US" sz="1600" dirty="0" smtClean="0">
                <a:latin typeface="Helvetica" charset="0"/>
                <a:cs typeface="Arial" charset="0"/>
              </a:rPr>
              <a:t>avoidance,</a:t>
            </a:r>
            <a:endParaRPr lang="en-US" sz="1600" dirty="0" smtClean="0">
              <a:latin typeface="Helvetica" charset="0"/>
              <a:cs typeface="Arial" charset="0"/>
            </a:endParaRPr>
          </a:p>
          <a:p>
            <a:pPr>
              <a:spcBef>
                <a:spcPct val="0"/>
              </a:spcBef>
              <a:buFontTx/>
              <a:buNone/>
            </a:pPr>
            <a:r>
              <a:rPr lang="en-US" sz="1600" dirty="0" smtClean="0">
                <a:latin typeface="Helvetica" charset="0"/>
                <a:cs typeface="Arial" charset="0"/>
              </a:rPr>
              <a:t>RWM, dynamic EF,</a:t>
            </a:r>
            <a:r>
              <a:rPr lang="en-US" sz="1600" dirty="0">
                <a:latin typeface="Helvetica" charset="0"/>
                <a:cs typeface="Arial" charset="0"/>
              </a:rPr>
              <a:t> </a:t>
            </a:r>
            <a:r>
              <a:rPr lang="en-US" sz="1600" dirty="0" smtClean="0">
                <a:latin typeface="Helvetica" charset="0"/>
                <a:cs typeface="Arial" charset="0"/>
              </a:rPr>
              <a:t>state-space</a:t>
            </a:r>
          </a:p>
          <a:p>
            <a:pPr>
              <a:spcBef>
                <a:spcPct val="0"/>
              </a:spcBef>
              <a:buFontTx/>
              <a:buNone/>
            </a:pPr>
            <a:r>
              <a:rPr lang="en-US" sz="1600" dirty="0" smtClean="0">
                <a:latin typeface="Helvetica" charset="0"/>
                <a:cs typeface="Arial" charset="0"/>
              </a:rPr>
              <a:t>    control (plasma response)</a:t>
            </a:r>
          </a:p>
        </p:txBody>
      </p:sp>
      <p:grpSp>
        <p:nvGrpSpPr>
          <p:cNvPr id="42" name="Group 41"/>
          <p:cNvGrpSpPr/>
          <p:nvPr/>
        </p:nvGrpSpPr>
        <p:grpSpPr>
          <a:xfrm>
            <a:off x="6715225" y="4881623"/>
            <a:ext cx="2286000" cy="637639"/>
            <a:chOff x="6705600" y="2791361"/>
            <a:chExt cx="2286000" cy="637639"/>
          </a:xfrm>
          <a:effectLst>
            <a:outerShdw blurRad="50800" dist="38100" dir="2700000" algn="tl" rotWithShape="0">
              <a:srgbClr val="000000">
                <a:alpha val="43000"/>
              </a:srgbClr>
            </a:outerShdw>
          </a:effectLst>
        </p:grpSpPr>
        <p:sp>
          <p:nvSpPr>
            <p:cNvPr id="43" name="Rectangle 42"/>
            <p:cNvSpPr/>
            <p:nvPr/>
          </p:nvSpPr>
          <p:spPr bwMode="auto">
            <a:xfrm>
              <a:off x="6705600" y="2819400"/>
              <a:ext cx="2286000" cy="609600"/>
            </a:xfrm>
            <a:prstGeom prst="rect">
              <a:avLst/>
            </a:prstGeom>
            <a:solidFill>
              <a:srgbClr val="FFCCCC"/>
            </a:solidFill>
            <a:ln w="15875" cap="flat" cmpd="sng" algn="ctr">
              <a:solidFill>
                <a:srgbClr val="800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endParaRPr lang="en-US" smtClean="0">
                <a:latin typeface="Helvetica" pitchFamily="-128" charset="0"/>
                <a:cs typeface="Arial" charset="0"/>
              </a:endParaRPr>
            </a:p>
          </p:txBody>
        </p:sp>
        <p:sp>
          <p:nvSpPr>
            <p:cNvPr id="44" name="TextBox 43"/>
            <p:cNvSpPr txBox="1"/>
            <p:nvPr/>
          </p:nvSpPr>
          <p:spPr>
            <a:xfrm>
              <a:off x="6781800" y="2791361"/>
              <a:ext cx="2124199" cy="584776"/>
            </a:xfrm>
            <a:prstGeom prst="rect">
              <a:avLst/>
            </a:prstGeom>
            <a:noFill/>
          </p:spPr>
          <p:txBody>
            <a:bodyPr wrap="none" rtlCol="0">
              <a:spAutoFit/>
            </a:bodyPr>
            <a:lstStyle/>
            <a:p>
              <a:pPr>
                <a:spcBef>
                  <a:spcPct val="0"/>
                </a:spcBef>
                <a:buFontTx/>
                <a:buNone/>
              </a:pPr>
              <a:r>
                <a:rPr lang="en-US" sz="1600" u="sng" dirty="0" smtClean="0">
                  <a:solidFill>
                    <a:srgbClr val="800000"/>
                  </a:solidFill>
                  <a:latin typeface="Helvetica" charset="0"/>
                  <a:cs typeface="Arial" charset="0"/>
                </a:rPr>
                <a:t>Disruption Warning</a:t>
              </a:r>
            </a:p>
            <a:p>
              <a:pPr>
                <a:spcBef>
                  <a:spcPct val="0"/>
                </a:spcBef>
                <a:buFontTx/>
                <a:buNone/>
              </a:pPr>
              <a:r>
                <a:rPr lang="en-US" sz="1600" u="sng" dirty="0" smtClean="0">
                  <a:solidFill>
                    <a:srgbClr val="800000"/>
                  </a:solidFill>
                  <a:latin typeface="Helvetica" charset="0"/>
                  <a:cs typeface="Arial" charset="0"/>
                </a:rPr>
                <a:t>System</a:t>
              </a:r>
              <a:endParaRPr lang="en-US" sz="1600" u="sng" dirty="0">
                <a:solidFill>
                  <a:srgbClr val="800000"/>
                </a:solidFill>
                <a:latin typeface="Helvetica" charset="0"/>
                <a:cs typeface="Arial" charset="0"/>
              </a:endParaRPr>
            </a:p>
          </p:txBody>
        </p:sp>
      </p:grpSp>
      <p:sp>
        <p:nvSpPr>
          <p:cNvPr id="45" name="Rectangle 44"/>
          <p:cNvSpPr/>
          <p:nvPr/>
        </p:nvSpPr>
        <p:spPr bwMode="auto">
          <a:xfrm>
            <a:off x="3211912" y="3968597"/>
            <a:ext cx="3098833" cy="1057681"/>
          </a:xfrm>
          <a:prstGeom prst="rect">
            <a:avLst/>
          </a:prstGeom>
          <a:solidFill>
            <a:schemeClr val="accent5">
              <a:lumMod val="40000"/>
              <a:lumOff val="60000"/>
            </a:schemeClr>
          </a:solidFill>
          <a:ln w="15875" cap="flat" cmpd="sng" algn="ctr">
            <a:solidFill>
              <a:srgbClr val="800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endParaRPr lang="en-US" smtClean="0">
              <a:latin typeface="Helvetica" pitchFamily="-128" charset="0"/>
              <a:cs typeface="Arial" charset="0"/>
            </a:endParaRPr>
          </a:p>
        </p:txBody>
      </p:sp>
      <p:sp>
        <p:nvSpPr>
          <p:cNvPr id="46" name="TextBox 45"/>
          <p:cNvSpPr txBox="1"/>
          <p:nvPr/>
        </p:nvSpPr>
        <p:spPr>
          <a:xfrm>
            <a:off x="3211913" y="3949060"/>
            <a:ext cx="3098832" cy="1077218"/>
          </a:xfrm>
          <a:prstGeom prst="rect">
            <a:avLst/>
          </a:prstGeom>
          <a:noFill/>
        </p:spPr>
        <p:txBody>
          <a:bodyPr wrap="square" rtlCol="0">
            <a:spAutoFit/>
          </a:bodyPr>
          <a:lstStyle/>
          <a:p>
            <a:pPr>
              <a:spcBef>
                <a:spcPct val="0"/>
              </a:spcBef>
              <a:buFontTx/>
              <a:buNone/>
            </a:pPr>
            <a:r>
              <a:rPr lang="en-US" sz="1600" u="sng" dirty="0" smtClean="0">
                <a:solidFill>
                  <a:srgbClr val="800000"/>
                </a:solidFill>
                <a:latin typeface="Helvetica" charset="0"/>
                <a:cs typeface="Arial" charset="0"/>
              </a:rPr>
              <a:t>Predictors (Measurements)</a:t>
            </a:r>
            <a:endParaRPr lang="en-US" sz="1600" dirty="0" smtClean="0">
              <a:solidFill>
                <a:srgbClr val="800000"/>
              </a:solidFill>
              <a:latin typeface="Helvetica" charset="0"/>
              <a:cs typeface="Arial" charset="0"/>
            </a:endParaRPr>
          </a:p>
          <a:p>
            <a:pPr>
              <a:spcBef>
                <a:spcPct val="0"/>
              </a:spcBef>
              <a:buFontTx/>
              <a:buNone/>
            </a:pPr>
            <a:r>
              <a:rPr lang="en-US" sz="1600" dirty="0" smtClean="0">
                <a:latin typeface="Helvetica" charset="0"/>
                <a:cs typeface="Arial" charset="0"/>
              </a:rPr>
              <a:t>Eq. properties (</a:t>
            </a:r>
            <a:r>
              <a:rPr lang="en-US" sz="1600" dirty="0" smtClean="0">
                <a:latin typeface="Symbol" charset="2"/>
                <a:cs typeface="Symbol" charset="2"/>
              </a:rPr>
              <a:t>b</a:t>
            </a:r>
            <a:r>
              <a:rPr lang="en-US" sz="1600" dirty="0" smtClean="0">
                <a:latin typeface="Helvetica" charset="0"/>
                <a:cs typeface="Arial" charset="0"/>
              </a:rPr>
              <a:t>, l</a:t>
            </a:r>
            <a:r>
              <a:rPr lang="en-US" sz="1600" baseline="-25000" dirty="0" smtClean="0">
                <a:latin typeface="Helvetica" charset="0"/>
                <a:cs typeface="Arial" charset="0"/>
              </a:rPr>
              <a:t>i</a:t>
            </a:r>
            <a:r>
              <a:rPr lang="en-US" sz="1600" dirty="0" smtClean="0">
                <a:latin typeface="Helvetica" charset="0"/>
                <a:cs typeface="Arial" charset="0"/>
              </a:rPr>
              <a:t>, </a:t>
            </a:r>
            <a:r>
              <a:rPr lang="en-US" sz="1600" dirty="0" err="1" smtClean="0">
                <a:latin typeface="Helvetica" charset="0"/>
                <a:cs typeface="Arial" charset="0"/>
              </a:rPr>
              <a:t>V</a:t>
            </a:r>
            <a:r>
              <a:rPr lang="en-US" sz="1600" baseline="-25000" dirty="0" err="1" smtClean="0">
                <a:latin typeface="Helvetica" charset="0"/>
                <a:cs typeface="Arial" charset="0"/>
              </a:rPr>
              <a:t>loop</a:t>
            </a:r>
            <a:r>
              <a:rPr lang="en-US" sz="1600" dirty="0" smtClean="0">
                <a:latin typeface="Helvetica" charset="0"/>
                <a:cs typeface="Arial" charset="0"/>
              </a:rPr>
              <a:t>,…)</a:t>
            </a:r>
          </a:p>
          <a:p>
            <a:pPr>
              <a:spcBef>
                <a:spcPct val="0"/>
              </a:spcBef>
              <a:buFontTx/>
              <a:buNone/>
            </a:pPr>
            <a:r>
              <a:rPr lang="en-US" sz="1600" dirty="0" smtClean="0">
                <a:latin typeface="Helvetica" charset="0"/>
                <a:cs typeface="Arial" charset="0"/>
              </a:rPr>
              <a:t>Profiles (p(r), j(r), </a:t>
            </a:r>
            <a:r>
              <a:rPr lang="en-US" sz="1600" dirty="0" err="1" smtClean="0">
                <a:latin typeface="Helvetica" charset="0"/>
                <a:cs typeface="Arial" charset="0"/>
              </a:rPr>
              <a:t>v</a:t>
            </a:r>
            <a:r>
              <a:rPr lang="en-US" sz="1600" baseline="-25000" dirty="0" err="1" smtClean="0">
                <a:latin typeface="Symbol" charset="2"/>
                <a:cs typeface="Symbol" charset="2"/>
              </a:rPr>
              <a:t>f</a:t>
            </a:r>
            <a:r>
              <a:rPr lang="en-US" sz="1600" dirty="0" smtClean="0">
                <a:latin typeface="Helvetica" charset="0"/>
                <a:cs typeface="Arial" charset="0"/>
              </a:rPr>
              <a:t>(r),…..)</a:t>
            </a:r>
          </a:p>
          <a:p>
            <a:pPr>
              <a:spcBef>
                <a:spcPct val="0"/>
              </a:spcBef>
              <a:buFontTx/>
              <a:buNone/>
            </a:pPr>
            <a:r>
              <a:rPr lang="en-US" sz="1600" dirty="0" smtClean="0">
                <a:latin typeface="Helvetica" charset="0"/>
                <a:cs typeface="Arial" charset="0"/>
              </a:rPr>
              <a:t>Plasma response (RFA, …)</a:t>
            </a:r>
          </a:p>
        </p:txBody>
      </p:sp>
      <p:cxnSp>
        <p:nvCxnSpPr>
          <p:cNvPr id="47" name="Straight Arrow Connector 46"/>
          <p:cNvCxnSpPr/>
          <p:nvPr/>
        </p:nvCxnSpPr>
        <p:spPr bwMode="auto">
          <a:xfrm flipV="1">
            <a:off x="1371600" y="4922724"/>
            <a:ext cx="0" cy="622094"/>
          </a:xfrm>
          <a:prstGeom prst="straightConnector1">
            <a:avLst/>
          </a:prstGeom>
          <a:noFill/>
          <a:ln w="25400" cap="flat" cmpd="sng" algn="ctr">
            <a:solidFill>
              <a:srgbClr val="004080"/>
            </a:solidFill>
            <a:prstDash val="solid"/>
            <a:round/>
            <a:headEnd type="none" w="med" len="med"/>
            <a:tailEnd type="arrow"/>
          </a:ln>
          <a:effectLst>
            <a:glow rad="12700">
              <a:srgbClr val="004080">
                <a:alpha val="75000"/>
              </a:srgbClr>
            </a:glow>
            <a:outerShdw blurRad="50800" dist="38100" dir="2700000" algn="tl" rotWithShape="0">
              <a:srgbClr val="004080">
                <a:alpha val="43000"/>
              </a:srgbClr>
            </a:outerShdw>
          </a:effectLst>
        </p:spPr>
      </p:cxnSp>
      <p:cxnSp>
        <p:nvCxnSpPr>
          <p:cNvPr id="48" name="Straight Arrow Connector 47"/>
          <p:cNvCxnSpPr/>
          <p:nvPr/>
        </p:nvCxnSpPr>
        <p:spPr bwMode="auto">
          <a:xfrm>
            <a:off x="2770909" y="5386171"/>
            <a:ext cx="453970" cy="0"/>
          </a:xfrm>
          <a:prstGeom prst="straightConnector1">
            <a:avLst/>
          </a:prstGeom>
          <a:noFill/>
          <a:ln w="25400" cap="flat" cmpd="sng" algn="ctr">
            <a:solidFill>
              <a:srgbClr val="004080"/>
            </a:solidFill>
            <a:prstDash val="solid"/>
            <a:round/>
            <a:headEnd type="none" w="med" len="med"/>
            <a:tailEnd type="arrow"/>
          </a:ln>
          <a:effectLst>
            <a:glow rad="12700">
              <a:srgbClr val="004080">
                <a:alpha val="75000"/>
              </a:srgbClr>
            </a:glow>
            <a:outerShdw blurRad="50800" dist="38100" dir="2700000" algn="tl" rotWithShape="0">
              <a:srgbClr val="000000">
                <a:alpha val="43000"/>
              </a:srgbClr>
            </a:outerShdw>
          </a:effectLst>
        </p:spPr>
      </p:cxnSp>
      <p:cxnSp>
        <p:nvCxnSpPr>
          <p:cNvPr id="49" name="Straight Connector 48"/>
          <p:cNvCxnSpPr>
            <a:stCxn id="45" idx="3"/>
          </p:cNvCxnSpPr>
          <p:nvPr/>
        </p:nvCxnSpPr>
        <p:spPr bwMode="auto">
          <a:xfrm>
            <a:off x="6310745" y="4497438"/>
            <a:ext cx="1563037" cy="0"/>
          </a:xfrm>
          <a:prstGeom prst="line">
            <a:avLst/>
          </a:prstGeom>
          <a:noFill/>
          <a:ln w="25400" cap="flat" cmpd="sng" algn="ctr">
            <a:solidFill>
              <a:srgbClr val="004080"/>
            </a:solidFill>
            <a:prstDash val="solid"/>
            <a:round/>
            <a:headEnd type="none" w="med" len="med"/>
            <a:tailEnd type="none" w="med" len="med"/>
          </a:ln>
          <a:effectLst>
            <a:glow rad="12700">
              <a:srgbClr val="004080">
                <a:alpha val="75000"/>
              </a:srgbClr>
            </a:glow>
            <a:outerShdw blurRad="50800" dist="38100" dir="2700000" algn="tl" rotWithShape="0">
              <a:srgbClr val="000000">
                <a:alpha val="43000"/>
              </a:srgbClr>
            </a:outerShdw>
          </a:effectLst>
        </p:spPr>
      </p:cxnSp>
      <p:cxnSp>
        <p:nvCxnSpPr>
          <p:cNvPr id="50" name="Straight Arrow Connector 49"/>
          <p:cNvCxnSpPr/>
          <p:nvPr/>
        </p:nvCxnSpPr>
        <p:spPr bwMode="auto">
          <a:xfrm>
            <a:off x="7860452" y="4487669"/>
            <a:ext cx="0" cy="393954"/>
          </a:xfrm>
          <a:prstGeom prst="straightConnector1">
            <a:avLst/>
          </a:prstGeom>
          <a:noFill/>
          <a:ln w="25400" cap="flat" cmpd="sng" algn="ctr">
            <a:solidFill>
              <a:srgbClr val="004080"/>
            </a:solidFill>
            <a:prstDash val="solid"/>
            <a:round/>
            <a:headEnd type="none" w="med" len="med"/>
            <a:tailEnd type="arrow"/>
          </a:ln>
          <a:effectLst>
            <a:glow rad="12700">
              <a:srgbClr val="004080">
                <a:alpha val="75000"/>
              </a:srgbClr>
            </a:glow>
            <a:outerShdw blurRad="50800" dist="38100" dir="2700000" algn="tl" rotWithShape="0">
              <a:srgbClr val="000000">
                <a:alpha val="43000"/>
              </a:srgbClr>
            </a:outerShdw>
          </a:effectLst>
        </p:spPr>
      </p:cxnSp>
      <p:cxnSp>
        <p:nvCxnSpPr>
          <p:cNvPr id="51" name="Straight Arrow Connector 50"/>
          <p:cNvCxnSpPr>
            <a:stCxn id="34" idx="3"/>
          </p:cNvCxnSpPr>
          <p:nvPr/>
        </p:nvCxnSpPr>
        <p:spPr bwMode="auto">
          <a:xfrm>
            <a:off x="2459656" y="4570525"/>
            <a:ext cx="706106" cy="0"/>
          </a:xfrm>
          <a:prstGeom prst="straightConnector1">
            <a:avLst/>
          </a:prstGeom>
          <a:noFill/>
          <a:ln w="25400" cap="flat" cmpd="sng" algn="ctr">
            <a:solidFill>
              <a:srgbClr val="004080"/>
            </a:solidFill>
            <a:prstDash val="solid"/>
            <a:round/>
            <a:headEnd type="none" w="med" len="med"/>
            <a:tailEnd type="arrow"/>
          </a:ln>
          <a:effectLst>
            <a:glow rad="12700">
              <a:srgbClr val="004080">
                <a:alpha val="75000"/>
              </a:srgbClr>
            </a:glow>
            <a:outerShdw blurRad="50800" dist="38100" dir="2700000" algn="tl" rotWithShape="0">
              <a:srgbClr val="000000">
                <a:alpha val="43000"/>
              </a:srgbClr>
            </a:outerShdw>
          </a:effectLst>
        </p:spPr>
      </p:cxnSp>
      <p:cxnSp>
        <p:nvCxnSpPr>
          <p:cNvPr id="52" name="Straight Arrow Connector 51"/>
          <p:cNvCxnSpPr/>
          <p:nvPr/>
        </p:nvCxnSpPr>
        <p:spPr bwMode="auto">
          <a:xfrm flipH="1">
            <a:off x="2577415" y="6104641"/>
            <a:ext cx="657621" cy="0"/>
          </a:xfrm>
          <a:prstGeom prst="straightConnector1">
            <a:avLst/>
          </a:prstGeom>
          <a:noFill/>
          <a:ln w="25400" cap="flat" cmpd="sng" algn="ctr">
            <a:solidFill>
              <a:srgbClr val="004080"/>
            </a:solidFill>
            <a:prstDash val="solid"/>
            <a:round/>
            <a:headEnd type="none" w="med" len="med"/>
            <a:tailEnd type="arrow"/>
          </a:ln>
          <a:effectLst>
            <a:glow rad="12700">
              <a:srgbClr val="004080">
                <a:alpha val="75000"/>
              </a:srgbClr>
            </a:glow>
            <a:outerShdw blurRad="50800" dist="38100" dir="2700000" algn="tl" rotWithShape="0">
              <a:srgbClr val="000000">
                <a:alpha val="43000"/>
              </a:srgbClr>
            </a:outerShdw>
          </a:effectLst>
        </p:spPr>
      </p:cxnSp>
      <p:cxnSp>
        <p:nvCxnSpPr>
          <p:cNvPr id="53" name="Straight Connector 52"/>
          <p:cNvCxnSpPr/>
          <p:nvPr/>
        </p:nvCxnSpPr>
        <p:spPr bwMode="auto">
          <a:xfrm>
            <a:off x="2770909" y="4554944"/>
            <a:ext cx="0" cy="841248"/>
          </a:xfrm>
          <a:prstGeom prst="line">
            <a:avLst/>
          </a:prstGeom>
          <a:noFill/>
          <a:ln w="25400" cap="flat" cmpd="sng" algn="ctr">
            <a:solidFill>
              <a:srgbClr val="004080"/>
            </a:solidFill>
            <a:prstDash val="solid"/>
            <a:round/>
            <a:headEnd type="none" w="med" len="med"/>
            <a:tailEnd type="none" w="med" len="med"/>
          </a:ln>
          <a:effectLst>
            <a:glow rad="12700">
              <a:srgbClr val="004080">
                <a:alpha val="75000"/>
              </a:srgbClr>
            </a:glow>
            <a:outerShdw blurRad="50800" dist="38100" dir="2700000" algn="tl" rotWithShape="0">
              <a:srgbClr val="000000">
                <a:alpha val="43000"/>
              </a:srgbClr>
            </a:outerShdw>
          </a:effectLst>
        </p:spPr>
      </p:cxnSp>
      <p:cxnSp>
        <p:nvCxnSpPr>
          <p:cNvPr id="54" name="Straight Arrow Connector 53"/>
          <p:cNvCxnSpPr/>
          <p:nvPr/>
        </p:nvCxnSpPr>
        <p:spPr bwMode="auto">
          <a:xfrm>
            <a:off x="6310745" y="5362143"/>
            <a:ext cx="404480" cy="0"/>
          </a:xfrm>
          <a:prstGeom prst="straightConnector1">
            <a:avLst/>
          </a:prstGeom>
          <a:noFill/>
          <a:ln w="25400" cap="flat" cmpd="sng" algn="ctr">
            <a:solidFill>
              <a:srgbClr val="004080"/>
            </a:solidFill>
            <a:prstDash val="solid"/>
            <a:round/>
            <a:headEnd type="none" w="med" len="med"/>
            <a:tailEnd type="arrow"/>
          </a:ln>
          <a:effectLst>
            <a:glow rad="12700">
              <a:srgbClr val="004080">
                <a:alpha val="75000"/>
              </a:srgbClr>
            </a:glow>
            <a:outerShdw blurRad="50800" dist="38100" dir="2700000" algn="tl" rotWithShape="0">
              <a:srgbClr val="000000">
                <a:alpha val="43000"/>
              </a:srgbClr>
            </a:outerShdw>
          </a:effectLst>
        </p:spPr>
      </p:cxnSp>
      <p:cxnSp>
        <p:nvCxnSpPr>
          <p:cNvPr id="55" name="Straight Arrow Connector 54"/>
          <p:cNvCxnSpPr/>
          <p:nvPr/>
        </p:nvCxnSpPr>
        <p:spPr bwMode="auto">
          <a:xfrm flipH="1">
            <a:off x="7864852" y="5551322"/>
            <a:ext cx="0" cy="153888"/>
          </a:xfrm>
          <a:prstGeom prst="straightConnector1">
            <a:avLst/>
          </a:prstGeom>
          <a:noFill/>
          <a:ln w="25400" cap="flat" cmpd="sng" algn="ctr">
            <a:solidFill>
              <a:srgbClr val="004080"/>
            </a:solidFill>
            <a:prstDash val="solid"/>
            <a:round/>
            <a:headEnd type="none" w="med" len="med"/>
            <a:tailEnd type="arrow"/>
          </a:ln>
          <a:effectLst>
            <a:glow rad="12700">
              <a:srgbClr val="004080">
                <a:alpha val="75000"/>
              </a:srgbClr>
            </a:glow>
            <a:outerShdw blurRad="50800" dist="38100" dir="2700000" algn="tl" rotWithShape="0">
              <a:srgbClr val="000000">
                <a:alpha val="43000"/>
              </a:srgbClr>
            </a:outerShdw>
          </a:effectLst>
        </p:spPr>
      </p:cxnSp>
      <p:cxnSp>
        <p:nvCxnSpPr>
          <p:cNvPr id="56" name="Straight Arrow Connector 55"/>
          <p:cNvCxnSpPr/>
          <p:nvPr/>
        </p:nvCxnSpPr>
        <p:spPr bwMode="auto">
          <a:xfrm flipH="1">
            <a:off x="4664452" y="5040904"/>
            <a:ext cx="0" cy="182880"/>
          </a:xfrm>
          <a:prstGeom prst="straightConnector1">
            <a:avLst/>
          </a:prstGeom>
          <a:noFill/>
          <a:ln w="25400" cap="flat" cmpd="sng" algn="ctr">
            <a:solidFill>
              <a:srgbClr val="004080"/>
            </a:solidFill>
            <a:prstDash val="solid"/>
            <a:round/>
            <a:headEnd type="none" w="med" len="med"/>
            <a:tailEnd type="arrow"/>
          </a:ln>
          <a:effectLst>
            <a:glow rad="12700">
              <a:srgbClr val="004080">
                <a:alpha val="75000"/>
              </a:srgbClr>
            </a:glow>
            <a:outerShdw blurRad="50800" dist="38100" dir="2700000" algn="tl" rotWithShape="0">
              <a:srgbClr val="000000">
                <a:alpha val="43000"/>
              </a:srgbClr>
            </a:outerShdw>
          </a:effectLst>
        </p:spPr>
      </p:cxnSp>
    </p:spTree>
    <p:extLst>
      <p:ext uri="{BB962C8B-B14F-4D97-AF65-F5344CB8AC3E}">
        <p14:creationId xmlns:p14="http://schemas.microsoft.com/office/powerpoint/2010/main" val="1154254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bwMode="auto">
          <a:xfrm>
            <a:off x="628164" y="4810650"/>
            <a:ext cx="2302669" cy="632210"/>
          </a:xfrm>
          <a:prstGeom prst="roundRect">
            <a:avLst/>
          </a:prstGeom>
          <a:solidFill>
            <a:schemeClr val="bg2">
              <a:lumMod val="40000"/>
              <a:lumOff val="60000"/>
            </a:schemeClr>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27" name="TextBox 26"/>
          <p:cNvSpPr txBox="1"/>
          <p:nvPr/>
        </p:nvSpPr>
        <p:spPr>
          <a:xfrm>
            <a:off x="449943" y="1072082"/>
            <a:ext cx="2895599" cy="646331"/>
          </a:xfrm>
          <a:prstGeom prst="rect">
            <a:avLst/>
          </a:prstGeom>
          <a:noFill/>
        </p:spPr>
        <p:txBody>
          <a:bodyPr wrap="square" rtlCol="0">
            <a:spAutoFit/>
          </a:bodyPr>
          <a:lstStyle/>
          <a:p>
            <a:pPr>
              <a:buNone/>
            </a:pPr>
            <a:r>
              <a:rPr lang="en-US" sz="1800" b="0" i="0" dirty="0" smtClean="0">
                <a:latin typeface="Calibri" panose="020F0502020204030204" pitchFamily="34" charset="0"/>
              </a:rPr>
              <a:t>Resistive Wall Mode (RWM) fluid dispersion relation:</a:t>
            </a:r>
            <a:endParaRPr lang="en-US" sz="1800" b="0" i="0" dirty="0">
              <a:latin typeface="Calibri" panose="020F0502020204030204" pitchFamily="34" charset="0"/>
            </a:endParaRPr>
          </a:p>
        </p:txBody>
      </p:sp>
      <p:sp>
        <p:nvSpPr>
          <p:cNvPr id="28" name="Rectangle 27"/>
          <p:cNvSpPr/>
          <p:nvPr/>
        </p:nvSpPr>
        <p:spPr bwMode="auto">
          <a:xfrm>
            <a:off x="913950" y="1795427"/>
            <a:ext cx="1726949" cy="620069"/>
          </a:xfrm>
          <a:prstGeom prst="rect">
            <a:avLst/>
          </a:prstGeom>
          <a:solidFill>
            <a:schemeClr val="bg1"/>
          </a:solidFill>
          <a:ln w="76200" cap="flat" cmpd="sng" algn="ctr">
            <a:solidFill>
              <a:srgbClr val="008080"/>
            </a:solidFill>
            <a:prstDash val="solid"/>
            <a:round/>
            <a:headEnd type="none" w="med" len="med"/>
            <a:tailEnd type="triangle" w="med" len="med"/>
          </a:ln>
          <a:effectLst/>
        </p:spPr>
        <p:txBody>
          <a:bodyPr lIns="0" tIns="0" rIns="0" bIns="0"/>
          <a:lstStyle/>
          <a:p>
            <a:pPr>
              <a:defRPr/>
            </a:pPr>
            <a:endParaRPr lang="en-US"/>
          </a:p>
        </p:txBody>
      </p:sp>
      <p:sp>
        <p:nvSpPr>
          <p:cNvPr id="29" name="TextBox 28"/>
          <p:cNvSpPr txBox="1"/>
          <p:nvPr/>
        </p:nvSpPr>
        <p:spPr>
          <a:xfrm>
            <a:off x="469982" y="2509519"/>
            <a:ext cx="3506929" cy="646331"/>
          </a:xfrm>
          <a:prstGeom prst="rect">
            <a:avLst/>
          </a:prstGeom>
          <a:noFill/>
        </p:spPr>
        <p:txBody>
          <a:bodyPr wrap="square" rtlCol="0">
            <a:spAutoFit/>
          </a:bodyPr>
          <a:lstStyle/>
          <a:p>
            <a:pPr>
              <a:buNone/>
            </a:pPr>
            <a:r>
              <a:rPr lang="el-GR" sz="1800" b="0" i="0" dirty="0" smtClean="0">
                <a:solidFill>
                  <a:srgbClr val="336699"/>
                </a:solidFill>
                <a:latin typeface="Calibri" panose="020F0502020204030204" pitchFamily="34" charset="0"/>
              </a:rPr>
              <a:t>τ</a:t>
            </a:r>
            <a:r>
              <a:rPr lang="en-US" sz="1800" b="0" i="0" baseline="-25000" dirty="0" smtClean="0">
                <a:solidFill>
                  <a:srgbClr val="336699"/>
                </a:solidFill>
                <a:latin typeface="Calibri" panose="020F0502020204030204" pitchFamily="34" charset="0"/>
              </a:rPr>
              <a:t>w</a:t>
            </a:r>
            <a:r>
              <a:rPr lang="en-US" sz="1800" b="0" i="0" baseline="30000" dirty="0" smtClean="0">
                <a:solidFill>
                  <a:srgbClr val="336699"/>
                </a:solidFill>
                <a:latin typeface="Calibri" panose="020F0502020204030204" pitchFamily="34" charset="0"/>
              </a:rPr>
              <a:t>-1</a:t>
            </a:r>
            <a:r>
              <a:rPr lang="en-US" sz="1800" b="0" i="0" dirty="0" smtClean="0">
                <a:solidFill>
                  <a:srgbClr val="336699"/>
                </a:solidFill>
                <a:latin typeface="Calibri" panose="020F0502020204030204" pitchFamily="34" charset="0"/>
              </a:rPr>
              <a:t> is slow enough for </a:t>
            </a:r>
            <a:r>
              <a:rPr lang="en-US" sz="1800" b="0" i="0" u="sng" dirty="0" smtClean="0">
                <a:solidFill>
                  <a:srgbClr val="336699"/>
                </a:solidFill>
                <a:latin typeface="Calibri" panose="020F0502020204030204" pitchFamily="34" charset="0"/>
              </a:rPr>
              <a:t>active</a:t>
            </a:r>
            <a:r>
              <a:rPr lang="en-US" sz="1800" b="0" i="0" dirty="0" smtClean="0">
                <a:solidFill>
                  <a:srgbClr val="336699"/>
                </a:solidFill>
                <a:latin typeface="Calibri" panose="020F0502020204030204" pitchFamily="34" charset="0"/>
              </a:rPr>
              <a:t> stabilization (feedback)</a:t>
            </a:r>
            <a:endParaRPr lang="en-US" sz="1800" b="0" i="0" dirty="0">
              <a:solidFill>
                <a:srgbClr val="336699"/>
              </a:solidFill>
              <a:latin typeface="Calibri" panose="020F0502020204030204" pitchFamily="34" charset="0"/>
            </a:endParaRPr>
          </a:p>
        </p:txBody>
      </p:sp>
      <p:sp>
        <p:nvSpPr>
          <p:cNvPr id="38" name="Right Arrow 37"/>
          <p:cNvSpPr/>
          <p:nvPr/>
        </p:nvSpPr>
        <p:spPr bwMode="auto">
          <a:xfrm>
            <a:off x="3345542" y="4968702"/>
            <a:ext cx="1683658" cy="316105"/>
          </a:xfrm>
          <a:prstGeom prst="rightArrow">
            <a:avLst/>
          </a:prstGeom>
          <a:solidFill>
            <a:schemeClr val="bg2">
              <a:lumMod val="40000"/>
              <a:lumOff val="60000"/>
            </a:schemeClr>
          </a:solid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45" name="Rectangle 44"/>
          <p:cNvSpPr/>
          <p:nvPr/>
        </p:nvSpPr>
        <p:spPr bwMode="auto">
          <a:xfrm>
            <a:off x="5216156" y="4810650"/>
            <a:ext cx="3048000" cy="685800"/>
          </a:xfrm>
          <a:prstGeom prst="rect">
            <a:avLst/>
          </a:prstGeom>
          <a:solidFill>
            <a:schemeClr val="bg1"/>
          </a:solidFill>
          <a:ln w="76200" cap="flat" cmpd="sng" algn="ctr">
            <a:solidFill>
              <a:srgbClr val="008080"/>
            </a:solidFill>
            <a:prstDash val="solid"/>
            <a:round/>
            <a:headEnd type="none" w="med" len="med"/>
            <a:tailEnd type="triangle" w="med" len="med"/>
          </a:ln>
          <a:effectLst/>
        </p:spPr>
        <p:txBody>
          <a:bodyPr lIns="0" tIns="0" rIns="0" bIns="0"/>
          <a:lstStyle/>
          <a:p>
            <a:pPr>
              <a:defRPr/>
            </a:pPr>
            <a:endParaRPr lang="en-US"/>
          </a:p>
        </p:txBody>
      </p:sp>
      <p:pic>
        <p:nvPicPr>
          <p:cNvPr id="46" name="Picture 45" descr="addin_tmp.png"/>
          <p:cNvPicPr>
            <a:picLocks noChangeAspect="1"/>
          </p:cNvPicPr>
          <p:nvPr>
            <p:custDataLst>
              <p:tags r:id="rId1"/>
            </p:custDataLst>
          </p:nvPr>
        </p:nvPicPr>
        <p:blipFill>
          <a:blip r:embed="rId5" cstate="print"/>
          <a:stretch>
            <a:fillRect/>
          </a:stretch>
        </p:blipFill>
        <p:spPr>
          <a:xfrm>
            <a:off x="5356743" y="4913091"/>
            <a:ext cx="2811018" cy="480917"/>
          </a:xfrm>
          <a:prstGeom prst="rect">
            <a:avLst/>
          </a:prstGeom>
        </p:spPr>
      </p:pic>
      <p:sp>
        <p:nvSpPr>
          <p:cNvPr id="47" name="Text Box 32"/>
          <p:cNvSpPr txBox="1">
            <a:spLocks noChangeArrowheads="1"/>
          </p:cNvSpPr>
          <p:nvPr/>
        </p:nvSpPr>
        <p:spPr bwMode="auto">
          <a:xfrm>
            <a:off x="5126275" y="5720388"/>
            <a:ext cx="3626890" cy="307777"/>
          </a:xfrm>
          <a:prstGeom prst="rect">
            <a:avLst/>
          </a:prstGeom>
          <a:noFill/>
          <a:ln w="12700">
            <a:noFill/>
            <a:miter lim="800000"/>
            <a:headEnd/>
            <a:tailEnd/>
          </a:ln>
        </p:spPr>
        <p:txBody>
          <a:bodyPr wrap="none">
            <a:spAutoFit/>
          </a:bodyPr>
          <a:lstStyle/>
          <a:p>
            <a:pPr algn="ctr" eaLnBrk="0" hangingPunct="0">
              <a:buFontTx/>
              <a:buNone/>
            </a:pPr>
            <a:r>
              <a:rPr lang="en-US" sz="1400" b="0" i="0" dirty="0" smtClean="0">
                <a:solidFill>
                  <a:srgbClr val="008080"/>
                </a:solidFill>
                <a:latin typeface="Calibri" pitchFamily="34" charset="0"/>
              </a:rPr>
              <a:t>[B. Hu </a:t>
            </a:r>
            <a:r>
              <a:rPr lang="en-US" sz="1400" b="0" dirty="0" smtClean="0">
                <a:solidFill>
                  <a:srgbClr val="008080"/>
                </a:solidFill>
                <a:latin typeface="Calibri" pitchFamily="34" charset="0"/>
              </a:rPr>
              <a:t>et al.</a:t>
            </a:r>
            <a:r>
              <a:rPr lang="en-US" sz="1400" b="0" i="0" dirty="0" smtClean="0">
                <a:solidFill>
                  <a:srgbClr val="008080"/>
                </a:solidFill>
                <a:latin typeface="Calibri" pitchFamily="34" charset="0"/>
              </a:rPr>
              <a:t>, Phys. Rev. </a:t>
            </a:r>
            <a:r>
              <a:rPr lang="en-US" sz="1400" b="0" i="0" dirty="0" err="1" smtClean="0">
                <a:solidFill>
                  <a:srgbClr val="008080"/>
                </a:solidFill>
                <a:latin typeface="Calibri" pitchFamily="34" charset="0"/>
              </a:rPr>
              <a:t>Lett</a:t>
            </a:r>
            <a:r>
              <a:rPr lang="en-US" sz="1400" b="0" i="0" dirty="0" smtClean="0">
                <a:solidFill>
                  <a:srgbClr val="008080"/>
                </a:solidFill>
                <a:latin typeface="Calibri" pitchFamily="34" charset="0"/>
              </a:rPr>
              <a:t>. </a:t>
            </a:r>
            <a:r>
              <a:rPr lang="en-US" sz="1400" i="0" dirty="0" smtClean="0">
                <a:solidFill>
                  <a:srgbClr val="008080"/>
                </a:solidFill>
                <a:latin typeface="Calibri" pitchFamily="34" charset="0"/>
              </a:rPr>
              <a:t>93</a:t>
            </a:r>
            <a:r>
              <a:rPr lang="en-US" sz="1400" b="0" i="0" dirty="0" smtClean="0">
                <a:solidFill>
                  <a:srgbClr val="008080"/>
                </a:solidFill>
                <a:latin typeface="Calibri" pitchFamily="34" charset="0"/>
              </a:rPr>
              <a:t>, 105002 (2004)]</a:t>
            </a:r>
            <a:endParaRPr lang="en-US" sz="1400" b="0" i="0" dirty="0">
              <a:solidFill>
                <a:srgbClr val="008080"/>
              </a:solidFill>
              <a:latin typeface="Calibri" pitchFamily="34" charset="0"/>
            </a:endParaRPr>
          </a:p>
        </p:txBody>
      </p:sp>
      <p:pic>
        <p:nvPicPr>
          <p:cNvPr id="12" name="Picture 1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55364" y="1876312"/>
            <a:ext cx="1423321" cy="482537"/>
          </a:xfrm>
          <a:prstGeom prst="rect">
            <a:avLst/>
          </a:prstGeom>
        </p:spPr>
      </p:pic>
      <p:sp>
        <p:nvSpPr>
          <p:cNvPr id="33" name="TextBox 32"/>
          <p:cNvSpPr txBox="1"/>
          <p:nvPr/>
        </p:nvSpPr>
        <p:spPr>
          <a:xfrm>
            <a:off x="469982" y="3232592"/>
            <a:ext cx="3346945" cy="923330"/>
          </a:xfrm>
          <a:prstGeom prst="rect">
            <a:avLst/>
          </a:prstGeom>
          <a:noFill/>
        </p:spPr>
        <p:txBody>
          <a:bodyPr wrap="square" rtlCol="0">
            <a:spAutoFit/>
          </a:bodyPr>
          <a:lstStyle/>
          <a:p>
            <a:pPr>
              <a:buNone/>
            </a:pPr>
            <a:r>
              <a:rPr lang="en-US" sz="1800" b="0" i="0" dirty="0" smtClean="0">
                <a:solidFill>
                  <a:srgbClr val="336699"/>
                </a:solidFill>
                <a:latin typeface="Calibri" panose="020F0502020204030204" pitchFamily="34" charset="0"/>
              </a:rPr>
              <a:t>However, experiments operate above the no-wall limit </a:t>
            </a:r>
            <a:r>
              <a:rPr lang="en-US" sz="1800" b="0" i="0" u="sng" dirty="0" smtClean="0">
                <a:solidFill>
                  <a:srgbClr val="336699"/>
                </a:solidFill>
                <a:latin typeface="Calibri" panose="020F0502020204030204" pitchFamily="34" charset="0"/>
              </a:rPr>
              <a:t>without active control</a:t>
            </a:r>
            <a:r>
              <a:rPr lang="en-US" sz="1800" b="0" i="0" dirty="0" smtClean="0">
                <a:solidFill>
                  <a:srgbClr val="336699"/>
                </a:solidFill>
                <a:latin typeface="Calibri" panose="020F0502020204030204" pitchFamily="34" charset="0"/>
              </a:rPr>
              <a:t>!</a:t>
            </a:r>
            <a:endParaRPr lang="en-US" sz="1800" b="0" i="0" dirty="0">
              <a:solidFill>
                <a:srgbClr val="336699"/>
              </a:solidFill>
              <a:latin typeface="Calibri" panose="020F0502020204030204" pitchFamily="34" charset="0"/>
            </a:endParaRPr>
          </a:p>
        </p:txBody>
      </p:sp>
      <p:sp>
        <p:nvSpPr>
          <p:cNvPr id="35" name="Content Placeholder 2"/>
          <p:cNvSpPr txBox="1">
            <a:spLocks/>
          </p:cNvSpPr>
          <p:nvPr/>
        </p:nvSpPr>
        <p:spPr bwMode="auto">
          <a:xfrm>
            <a:off x="132953" y="4374103"/>
            <a:ext cx="4656761" cy="159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2400">
                <a:solidFill>
                  <a:schemeClr val="tx1"/>
                </a:solidFill>
                <a:latin typeface="+mn-lt"/>
                <a:ea typeface="+mn-ea"/>
                <a:cs typeface="+mn-cs"/>
              </a:defRPr>
            </a:lvl1pPr>
            <a:lvl2pPr marL="742776" indent="-285684" algn="l" rtl="0" eaLnBrk="0" fontAlgn="base" hangingPunct="0">
              <a:spcBef>
                <a:spcPct val="20000"/>
              </a:spcBef>
              <a:spcAft>
                <a:spcPct val="0"/>
              </a:spcAft>
              <a:buChar char="–"/>
              <a:defRPr sz="2000">
                <a:solidFill>
                  <a:schemeClr val="accent2"/>
                </a:solidFill>
                <a:latin typeface="+mn-lt"/>
              </a:defRPr>
            </a:lvl2pPr>
            <a:lvl3pPr marL="1142733" indent="-228546" algn="l" rtl="0" eaLnBrk="0" fontAlgn="base" hangingPunct="0">
              <a:spcBef>
                <a:spcPct val="20000"/>
              </a:spcBef>
              <a:spcAft>
                <a:spcPct val="0"/>
              </a:spcAft>
              <a:buChar char="•"/>
              <a:defRPr>
                <a:solidFill>
                  <a:srgbClr val="FF0000"/>
                </a:solidFill>
                <a:latin typeface="+mn-lt"/>
              </a:defRPr>
            </a:lvl3pPr>
            <a:lvl4pPr marL="1599825" indent="-228546" algn="l" rtl="0" eaLnBrk="0" fontAlgn="base" hangingPunct="0">
              <a:spcBef>
                <a:spcPct val="20000"/>
              </a:spcBef>
              <a:spcAft>
                <a:spcPct val="0"/>
              </a:spcAft>
              <a:buChar char="–"/>
              <a:defRPr sz="1600">
                <a:solidFill>
                  <a:srgbClr val="009999"/>
                </a:solidFill>
                <a:latin typeface="+mn-lt"/>
              </a:defRPr>
            </a:lvl4pPr>
            <a:lvl5pPr marL="2056919" indent="-228546" algn="l" rtl="0" eaLnBrk="0" fontAlgn="base" hangingPunct="0">
              <a:spcBef>
                <a:spcPct val="20000"/>
              </a:spcBef>
              <a:spcAft>
                <a:spcPct val="0"/>
              </a:spcAft>
              <a:buChar char="»"/>
              <a:defRPr sz="1600">
                <a:solidFill>
                  <a:schemeClr val="tx1"/>
                </a:solidFill>
                <a:latin typeface="+mn-lt"/>
              </a:defRPr>
            </a:lvl5pPr>
            <a:lvl6pPr marL="2514012" indent="-228546" algn="l" rtl="0" eaLnBrk="0" fontAlgn="base" hangingPunct="0">
              <a:spcBef>
                <a:spcPct val="20000"/>
              </a:spcBef>
              <a:spcAft>
                <a:spcPct val="0"/>
              </a:spcAft>
              <a:buChar char="»"/>
              <a:defRPr sz="1600">
                <a:solidFill>
                  <a:schemeClr val="tx1"/>
                </a:solidFill>
                <a:latin typeface="+mn-lt"/>
              </a:defRPr>
            </a:lvl6pPr>
            <a:lvl7pPr marL="2971106" indent="-228546" algn="l" rtl="0" eaLnBrk="0" fontAlgn="base" hangingPunct="0">
              <a:spcBef>
                <a:spcPct val="20000"/>
              </a:spcBef>
              <a:spcAft>
                <a:spcPct val="0"/>
              </a:spcAft>
              <a:buChar char="»"/>
              <a:defRPr sz="1600">
                <a:solidFill>
                  <a:schemeClr val="tx1"/>
                </a:solidFill>
                <a:latin typeface="+mn-lt"/>
              </a:defRPr>
            </a:lvl7pPr>
            <a:lvl8pPr marL="3428198" indent="-228546" algn="l" rtl="0" eaLnBrk="0" fontAlgn="base" hangingPunct="0">
              <a:spcBef>
                <a:spcPct val="20000"/>
              </a:spcBef>
              <a:spcAft>
                <a:spcPct val="0"/>
              </a:spcAft>
              <a:buChar char="»"/>
              <a:defRPr sz="1600">
                <a:solidFill>
                  <a:schemeClr val="tx1"/>
                </a:solidFill>
                <a:latin typeface="+mn-lt"/>
              </a:defRPr>
            </a:lvl8pPr>
            <a:lvl9pPr marL="3885292" indent="-228546" algn="l" rtl="0" eaLnBrk="0" fontAlgn="base" hangingPunct="0">
              <a:spcBef>
                <a:spcPct val="20000"/>
              </a:spcBef>
              <a:spcAft>
                <a:spcPct val="0"/>
              </a:spcAft>
              <a:buChar char="»"/>
              <a:defRPr sz="1600">
                <a:solidFill>
                  <a:schemeClr val="tx1"/>
                </a:solidFill>
                <a:latin typeface="+mn-lt"/>
              </a:defRPr>
            </a:lvl9pPr>
          </a:lstStyle>
          <a:p>
            <a:pPr marL="0" indent="0">
              <a:buNone/>
            </a:pPr>
            <a:r>
              <a:rPr lang="en-US" sz="2200" b="0" i="0" u="sng" kern="0" dirty="0" smtClean="0">
                <a:latin typeface="Calibri" pitchFamily="34" charset="0"/>
                <a:cs typeface="Calibri" pitchFamily="34" charset="0"/>
              </a:rPr>
              <a:t>Passive stabilization</a:t>
            </a:r>
          </a:p>
          <a:p>
            <a:pPr marL="457092" lvl="1" indent="0">
              <a:buNone/>
            </a:pPr>
            <a:r>
              <a:rPr lang="en-US" sz="1800" b="0" i="0" kern="0" dirty="0" smtClean="0">
                <a:solidFill>
                  <a:schemeClr val="accent1">
                    <a:lumMod val="75000"/>
                  </a:schemeClr>
                </a:solidFill>
                <a:latin typeface="Calibri" pitchFamily="34" charset="0"/>
                <a:cs typeface="Calibri" pitchFamily="34" charset="0"/>
              </a:rPr>
              <a:t>Collisional dissipation</a:t>
            </a:r>
          </a:p>
          <a:p>
            <a:pPr marL="457092" lvl="1" indent="0">
              <a:buNone/>
            </a:pPr>
            <a:r>
              <a:rPr lang="en-US" sz="1800" b="0" i="0" kern="0" dirty="0" smtClean="0">
                <a:solidFill>
                  <a:schemeClr val="accent1">
                    <a:lumMod val="75000"/>
                  </a:schemeClr>
                </a:solidFill>
                <a:latin typeface="Calibri" pitchFamily="34" charset="0"/>
                <a:cs typeface="Calibri" pitchFamily="34" charset="0"/>
              </a:rPr>
              <a:t>Rotational stabilization</a:t>
            </a:r>
          </a:p>
          <a:p>
            <a:pPr marL="914187" lvl="2" indent="0">
              <a:buNone/>
            </a:pPr>
            <a:r>
              <a:rPr lang="en-US" sz="1600" b="0" i="0" kern="0" dirty="0">
                <a:solidFill>
                  <a:schemeClr val="accent2">
                    <a:lumMod val="75000"/>
                  </a:schemeClr>
                </a:solidFill>
                <a:latin typeface="Calibri" pitchFamily="34" charset="0"/>
                <a:cs typeface="Calibri" pitchFamily="34" charset="0"/>
              </a:rPr>
              <a:t>M</a:t>
            </a:r>
            <a:r>
              <a:rPr lang="en-US" sz="1600" b="0" i="0" kern="0" dirty="0" smtClean="0">
                <a:solidFill>
                  <a:schemeClr val="accent2">
                    <a:lumMod val="75000"/>
                  </a:schemeClr>
                </a:solidFill>
                <a:latin typeface="Calibri" pitchFamily="34" charset="0"/>
                <a:cs typeface="Calibri" pitchFamily="34" charset="0"/>
              </a:rPr>
              <a:t>odels with scalar “critical rotation” for stability could not explain experiments</a:t>
            </a:r>
          </a:p>
        </p:txBody>
      </p:sp>
      <p:sp>
        <p:nvSpPr>
          <p:cNvPr id="34" name="Text Box 32"/>
          <p:cNvSpPr txBox="1">
            <a:spLocks noChangeArrowheads="1"/>
          </p:cNvSpPr>
          <p:nvPr/>
        </p:nvSpPr>
        <p:spPr bwMode="auto">
          <a:xfrm>
            <a:off x="561819" y="6201457"/>
            <a:ext cx="3833742" cy="307777"/>
          </a:xfrm>
          <a:prstGeom prst="rect">
            <a:avLst/>
          </a:prstGeom>
          <a:noFill/>
          <a:ln w="12700">
            <a:noFill/>
            <a:miter lim="800000"/>
            <a:headEnd/>
            <a:tailEnd/>
          </a:ln>
        </p:spPr>
        <p:txBody>
          <a:bodyPr wrap="none">
            <a:spAutoFit/>
          </a:bodyPr>
          <a:lstStyle/>
          <a:p>
            <a:pPr algn="ctr" eaLnBrk="0" hangingPunct="0">
              <a:buFontTx/>
              <a:buNone/>
            </a:pPr>
            <a:r>
              <a:rPr lang="en-US" sz="1400" b="0" i="0" dirty="0" smtClean="0">
                <a:solidFill>
                  <a:srgbClr val="008080"/>
                </a:solidFill>
                <a:latin typeface="Calibri" pitchFamily="34" charset="0"/>
              </a:rPr>
              <a:t>[S. Sabbagh </a:t>
            </a:r>
            <a:r>
              <a:rPr lang="en-US" sz="1400" b="0" dirty="0" smtClean="0">
                <a:solidFill>
                  <a:srgbClr val="008080"/>
                </a:solidFill>
                <a:latin typeface="Calibri" pitchFamily="34" charset="0"/>
              </a:rPr>
              <a:t>et al.</a:t>
            </a:r>
            <a:r>
              <a:rPr lang="en-US" sz="1400" b="0" i="0" dirty="0" smtClean="0">
                <a:solidFill>
                  <a:srgbClr val="008080"/>
                </a:solidFill>
                <a:latin typeface="Calibri" pitchFamily="34" charset="0"/>
              </a:rPr>
              <a:t>, </a:t>
            </a:r>
            <a:r>
              <a:rPr lang="en-US" sz="1400" b="0" i="0" dirty="0" err="1" smtClean="0">
                <a:solidFill>
                  <a:srgbClr val="008080"/>
                </a:solidFill>
                <a:latin typeface="Calibri" pitchFamily="34" charset="0"/>
              </a:rPr>
              <a:t>Nucl</a:t>
            </a:r>
            <a:r>
              <a:rPr lang="en-US" sz="1400" b="0" i="0" dirty="0" smtClean="0">
                <a:solidFill>
                  <a:srgbClr val="008080"/>
                </a:solidFill>
                <a:latin typeface="Calibri" pitchFamily="34" charset="0"/>
              </a:rPr>
              <a:t>. Fusion </a:t>
            </a:r>
            <a:r>
              <a:rPr lang="en-US" sz="1400" i="0" dirty="0" smtClean="0">
                <a:solidFill>
                  <a:srgbClr val="008080"/>
                </a:solidFill>
                <a:latin typeface="Calibri" pitchFamily="34" charset="0"/>
              </a:rPr>
              <a:t>50</a:t>
            </a:r>
            <a:r>
              <a:rPr lang="en-US" sz="1400" b="0" i="0" dirty="0" smtClean="0">
                <a:solidFill>
                  <a:srgbClr val="008080"/>
                </a:solidFill>
                <a:latin typeface="Calibri" pitchFamily="34" charset="0"/>
              </a:rPr>
              <a:t>, 025020 (2010)]</a:t>
            </a:r>
            <a:endParaRPr lang="en-US" sz="1400" b="0" i="0" dirty="0">
              <a:solidFill>
                <a:srgbClr val="008080"/>
              </a:solidFill>
              <a:latin typeface="Calibri" pitchFamily="34" charset="0"/>
            </a:endParaRPr>
          </a:p>
        </p:txBody>
      </p:sp>
      <p:sp>
        <p:nvSpPr>
          <p:cNvPr id="36" name="Rectangle 2"/>
          <p:cNvSpPr>
            <a:spLocks noGrp="1" noChangeArrowheads="1"/>
          </p:cNvSpPr>
          <p:nvPr>
            <p:ph type="title"/>
          </p:nvPr>
        </p:nvSpPr>
        <p:spPr>
          <a:xfrm>
            <a:off x="0" y="0"/>
            <a:ext cx="9144000" cy="990600"/>
          </a:xfrm>
        </p:spPr>
        <p:txBody>
          <a:bodyPr/>
          <a:lstStyle/>
          <a:p>
            <a:r>
              <a:rPr lang="en-US" sz="2800" dirty="0" smtClean="0">
                <a:latin typeface="Calibri" pitchFamily="34" charset="0"/>
                <a:cs typeface="Calibri" pitchFamily="34" charset="0"/>
              </a:rPr>
              <a:t>RWM dispersion relation </a:t>
            </a:r>
            <a:r>
              <a:rPr lang="en-US" sz="2800" dirty="0">
                <a:latin typeface="Calibri" pitchFamily="34" charset="0"/>
                <a:cs typeface="Calibri" pitchFamily="34" charset="0"/>
              </a:rPr>
              <a:t>evaluated with ideal and kinetic </a:t>
            </a:r>
            <a:r>
              <a:rPr lang="en-US" sz="2800" dirty="0" smtClean="0">
                <a:latin typeface="Calibri" pitchFamily="34" charset="0"/>
                <a:cs typeface="Calibri" pitchFamily="34" charset="0"/>
              </a:rPr>
              <a:t>components allows for passive stabilization of the RWM </a:t>
            </a:r>
            <a:endParaRPr lang="en-US" sz="2800" dirty="0">
              <a:latin typeface="Calibri" pitchFamily="34" charset="0"/>
              <a:cs typeface="Calibri" pitchFamily="34" charset="0"/>
            </a:endParaRPr>
          </a:p>
        </p:txBody>
      </p:sp>
      <p:sp>
        <p:nvSpPr>
          <p:cNvPr id="65" name="Rounded Rectangle 64"/>
          <p:cNvSpPr/>
          <p:nvPr/>
        </p:nvSpPr>
        <p:spPr bwMode="auto">
          <a:xfrm>
            <a:off x="5396101" y="2778647"/>
            <a:ext cx="2302669" cy="261664"/>
          </a:xfrm>
          <a:prstGeom prst="roundRect">
            <a:avLst/>
          </a:prstGeom>
          <a:solidFill>
            <a:schemeClr val="bg2">
              <a:lumMod val="40000"/>
              <a:lumOff val="60000"/>
            </a:schemeClr>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None/>
              <a:tabLst/>
            </a:pPr>
            <a:endParaRPr kumimoji="0" lang="en-US" sz="1200" b="1" i="1" u="none" strike="noStrike" cap="none" normalizeH="0" baseline="0" smtClean="0">
              <a:ln>
                <a:noFill/>
              </a:ln>
              <a:solidFill>
                <a:srgbClr val="1822CD"/>
              </a:solidFill>
              <a:effectLst/>
              <a:latin typeface="Helvetica" pitchFamily="34" charset="0"/>
            </a:endParaRPr>
          </a:p>
        </p:txBody>
      </p:sp>
      <p:cxnSp>
        <p:nvCxnSpPr>
          <p:cNvPr id="66" name="Straight Arrow Connector 65"/>
          <p:cNvCxnSpPr/>
          <p:nvPr/>
        </p:nvCxnSpPr>
        <p:spPr bwMode="auto">
          <a:xfrm flipV="1">
            <a:off x="4606556" y="1409281"/>
            <a:ext cx="0" cy="1828800"/>
          </a:xfrm>
          <a:prstGeom prst="straightConnector1">
            <a:avLst/>
          </a:prstGeom>
          <a:noFill/>
          <a:ln w="15875" cap="flat" cmpd="sng" algn="ctr">
            <a:solidFill>
              <a:schemeClr val="tx1"/>
            </a:solidFill>
            <a:prstDash val="solid"/>
            <a:round/>
            <a:headEnd type="none" w="med" len="med"/>
            <a:tailEnd type="arrow"/>
          </a:ln>
          <a:effectLst/>
        </p:spPr>
      </p:cxnSp>
      <p:cxnSp>
        <p:nvCxnSpPr>
          <p:cNvPr id="67" name="Straight Arrow Connector 66"/>
          <p:cNvCxnSpPr/>
          <p:nvPr/>
        </p:nvCxnSpPr>
        <p:spPr bwMode="auto">
          <a:xfrm flipV="1">
            <a:off x="4606556" y="3238081"/>
            <a:ext cx="3657600" cy="0"/>
          </a:xfrm>
          <a:prstGeom prst="straightConnector1">
            <a:avLst/>
          </a:prstGeom>
          <a:noFill/>
          <a:ln w="15875" cap="flat" cmpd="sng" algn="ctr">
            <a:solidFill>
              <a:schemeClr val="tx1"/>
            </a:solidFill>
            <a:prstDash val="solid"/>
            <a:round/>
            <a:headEnd type="none" w="med" len="med"/>
            <a:tailEnd type="arrow"/>
          </a:ln>
          <a:effectLst/>
        </p:spPr>
      </p:cxnSp>
      <p:cxnSp>
        <p:nvCxnSpPr>
          <p:cNvPr id="68" name="Straight Arrow Connector 67"/>
          <p:cNvCxnSpPr/>
          <p:nvPr/>
        </p:nvCxnSpPr>
        <p:spPr bwMode="auto">
          <a:xfrm flipV="1">
            <a:off x="4606556" y="2552281"/>
            <a:ext cx="3657600" cy="0"/>
          </a:xfrm>
          <a:prstGeom prst="straightConnector1">
            <a:avLst/>
          </a:prstGeom>
          <a:noFill/>
          <a:ln w="15875" cap="flat" cmpd="sng" algn="ctr">
            <a:solidFill>
              <a:schemeClr val="tx1"/>
            </a:solidFill>
            <a:prstDash val="sysDot"/>
            <a:round/>
            <a:headEnd type="none" w="med" len="med"/>
            <a:tailEnd type="none" w="med" len="med"/>
          </a:ln>
          <a:effectLst/>
        </p:spPr>
      </p:cxnSp>
      <p:cxnSp>
        <p:nvCxnSpPr>
          <p:cNvPr id="69" name="Straight Arrow Connector 68"/>
          <p:cNvCxnSpPr/>
          <p:nvPr/>
        </p:nvCxnSpPr>
        <p:spPr bwMode="auto">
          <a:xfrm flipV="1">
            <a:off x="7422908" y="1610448"/>
            <a:ext cx="643738" cy="1623974"/>
          </a:xfrm>
          <a:prstGeom prst="straightConnector1">
            <a:avLst/>
          </a:prstGeom>
          <a:noFill/>
          <a:ln w="15875" cap="flat" cmpd="sng" algn="ctr">
            <a:solidFill>
              <a:srgbClr val="920000"/>
            </a:solidFill>
            <a:prstDash val="solid"/>
            <a:round/>
            <a:headEnd type="none" w="med" len="med"/>
            <a:tailEnd type="arrow"/>
          </a:ln>
          <a:effectLst/>
        </p:spPr>
      </p:cxnSp>
      <p:sp>
        <p:nvSpPr>
          <p:cNvPr id="70" name="Multiply 69"/>
          <p:cNvSpPr/>
          <p:nvPr/>
        </p:nvSpPr>
        <p:spPr bwMode="auto">
          <a:xfrm>
            <a:off x="7607331" y="2460841"/>
            <a:ext cx="182880" cy="182880"/>
          </a:xfrm>
          <a:prstGeom prst="mathMultiply">
            <a:avLst/>
          </a:prstGeom>
          <a:solidFill>
            <a:srgbClr val="920000"/>
          </a:solid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None/>
              <a:tabLst/>
            </a:pPr>
            <a:endParaRPr kumimoji="0" lang="en-US" sz="1200" b="1" i="1" u="none" strike="noStrike" cap="none" normalizeH="0" baseline="0" smtClean="0">
              <a:ln>
                <a:noFill/>
              </a:ln>
              <a:solidFill>
                <a:srgbClr val="1822CD"/>
              </a:solidFill>
              <a:effectLst/>
              <a:latin typeface="Helvetica" pitchFamily="34" charset="0"/>
            </a:endParaRPr>
          </a:p>
        </p:txBody>
      </p:sp>
      <p:grpSp>
        <p:nvGrpSpPr>
          <p:cNvPr id="71" name="Group 70"/>
          <p:cNvGrpSpPr/>
          <p:nvPr/>
        </p:nvGrpSpPr>
        <p:grpSpPr>
          <a:xfrm>
            <a:off x="4606556" y="1610448"/>
            <a:ext cx="2307771" cy="1444828"/>
            <a:chOff x="4606556" y="1610448"/>
            <a:chExt cx="2307771" cy="1444828"/>
          </a:xfrm>
        </p:grpSpPr>
        <p:cxnSp>
          <p:nvCxnSpPr>
            <p:cNvPr id="72" name="Straight Arrow Connector 71"/>
            <p:cNvCxnSpPr/>
            <p:nvPr/>
          </p:nvCxnSpPr>
          <p:spPr bwMode="auto">
            <a:xfrm flipV="1">
              <a:off x="4606556" y="1610448"/>
              <a:ext cx="2307771" cy="1444828"/>
            </a:xfrm>
            <a:prstGeom prst="straightConnector1">
              <a:avLst/>
            </a:prstGeom>
            <a:noFill/>
            <a:ln w="15875" cap="flat" cmpd="sng" algn="ctr">
              <a:solidFill>
                <a:schemeClr val="accent1">
                  <a:lumMod val="75000"/>
                </a:schemeClr>
              </a:solidFill>
              <a:prstDash val="sysDash"/>
              <a:round/>
              <a:headEnd type="none" w="med" len="med"/>
              <a:tailEnd type="arrow"/>
            </a:ln>
            <a:effectLst/>
          </p:spPr>
        </p:cxnSp>
        <p:sp>
          <p:nvSpPr>
            <p:cNvPr id="73" name="Multiply 72"/>
            <p:cNvSpPr/>
            <p:nvPr/>
          </p:nvSpPr>
          <p:spPr bwMode="auto">
            <a:xfrm>
              <a:off x="5304662" y="2457201"/>
              <a:ext cx="182880" cy="182880"/>
            </a:xfrm>
            <a:prstGeom prst="mathMultiply">
              <a:avLst/>
            </a:prstGeom>
            <a:solidFill>
              <a:srgbClr val="336699"/>
            </a:solidFill>
            <a:ln w="15875" cap="flat" cmpd="sng" algn="ctr">
              <a:solidFill>
                <a:schemeClr val="accent1">
                  <a:lumMod val="75000"/>
                </a:schemeClr>
              </a:solidFill>
              <a:prstDash val="sysDash"/>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None/>
                <a:tabLst/>
              </a:pPr>
              <a:endParaRPr kumimoji="0" lang="en-US" sz="1200" b="1" i="1" u="none" strike="noStrike" cap="none" normalizeH="0" baseline="0" smtClean="0">
                <a:ln>
                  <a:noFill/>
                </a:ln>
                <a:solidFill>
                  <a:srgbClr val="1822CD"/>
                </a:solidFill>
                <a:effectLst/>
                <a:latin typeface="Helvetica" pitchFamily="34" charset="0"/>
              </a:endParaRPr>
            </a:p>
          </p:txBody>
        </p:sp>
      </p:grpSp>
      <p:cxnSp>
        <p:nvCxnSpPr>
          <p:cNvPr id="74" name="Straight Connector 73"/>
          <p:cNvCxnSpPr/>
          <p:nvPr/>
        </p:nvCxnSpPr>
        <p:spPr bwMode="auto">
          <a:xfrm flipV="1">
            <a:off x="5396102" y="3057106"/>
            <a:ext cx="0" cy="177316"/>
          </a:xfrm>
          <a:prstGeom prst="line">
            <a:avLst/>
          </a:prstGeom>
          <a:noFill/>
          <a:ln w="1587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flipV="1">
            <a:off x="7702504" y="3055276"/>
            <a:ext cx="0" cy="177316"/>
          </a:xfrm>
          <a:prstGeom prst="line">
            <a:avLst/>
          </a:prstGeom>
          <a:noFill/>
          <a:ln w="15875" cap="flat" cmpd="sng" algn="ctr">
            <a:solidFill>
              <a:schemeClr val="tx1"/>
            </a:solidFill>
            <a:prstDash val="solid"/>
            <a:round/>
            <a:headEnd type="none" w="med" len="med"/>
            <a:tailEnd type="none" w="med" len="med"/>
          </a:ln>
          <a:effectLst/>
        </p:spPr>
      </p:cxnSp>
      <p:sp>
        <p:nvSpPr>
          <p:cNvPr id="76" name="TextBox 75"/>
          <p:cNvSpPr txBox="1"/>
          <p:nvPr/>
        </p:nvSpPr>
        <p:spPr>
          <a:xfrm>
            <a:off x="5199488" y="3297612"/>
            <a:ext cx="942566" cy="400110"/>
          </a:xfrm>
          <a:prstGeom prst="rect">
            <a:avLst/>
          </a:prstGeom>
          <a:noFill/>
        </p:spPr>
        <p:txBody>
          <a:bodyPr wrap="none" rtlCol="0">
            <a:spAutoFit/>
          </a:bodyPr>
          <a:lstStyle/>
          <a:p>
            <a:pPr>
              <a:buNone/>
            </a:pPr>
            <a:r>
              <a:rPr lang="el-GR" sz="2000" b="0" i="0" dirty="0" smtClean="0">
                <a:solidFill>
                  <a:schemeClr val="tx1"/>
                </a:solidFill>
                <a:latin typeface="Calibri" panose="020F0502020204030204" pitchFamily="34" charset="0"/>
              </a:rPr>
              <a:t>β</a:t>
            </a:r>
            <a:r>
              <a:rPr lang="en-US" sz="2000" b="0" i="0" baseline="-25000" dirty="0" err="1" smtClean="0">
                <a:solidFill>
                  <a:schemeClr val="tx1"/>
                </a:solidFill>
                <a:latin typeface="Calibri" panose="020F0502020204030204" pitchFamily="34" charset="0"/>
              </a:rPr>
              <a:t>N</a:t>
            </a:r>
            <a:r>
              <a:rPr lang="en-US" sz="2000" b="0" i="0" baseline="30000" dirty="0" err="1" smtClean="0">
                <a:solidFill>
                  <a:schemeClr val="tx1"/>
                </a:solidFill>
                <a:latin typeface="Calibri" panose="020F0502020204030204" pitchFamily="34" charset="0"/>
              </a:rPr>
              <a:t>no</a:t>
            </a:r>
            <a:r>
              <a:rPr lang="en-US" sz="2000" b="0" i="0" baseline="30000" dirty="0" smtClean="0">
                <a:solidFill>
                  <a:schemeClr val="tx1"/>
                </a:solidFill>
                <a:latin typeface="Calibri" panose="020F0502020204030204" pitchFamily="34" charset="0"/>
              </a:rPr>
              <a:t>-wall</a:t>
            </a:r>
            <a:endParaRPr lang="en-US" sz="2000" b="0" i="0" baseline="30000" dirty="0">
              <a:solidFill>
                <a:schemeClr val="tx1"/>
              </a:solidFill>
              <a:latin typeface="Calibri" panose="020F0502020204030204" pitchFamily="34" charset="0"/>
            </a:endParaRPr>
          </a:p>
        </p:txBody>
      </p:sp>
      <p:sp>
        <p:nvSpPr>
          <p:cNvPr id="77" name="TextBox 76"/>
          <p:cNvSpPr txBox="1"/>
          <p:nvPr/>
        </p:nvSpPr>
        <p:spPr>
          <a:xfrm>
            <a:off x="7362797" y="3284572"/>
            <a:ext cx="1070806" cy="400110"/>
          </a:xfrm>
          <a:prstGeom prst="rect">
            <a:avLst/>
          </a:prstGeom>
          <a:noFill/>
        </p:spPr>
        <p:txBody>
          <a:bodyPr wrap="none" rtlCol="0">
            <a:spAutoFit/>
          </a:bodyPr>
          <a:lstStyle/>
          <a:p>
            <a:pPr>
              <a:buNone/>
            </a:pPr>
            <a:r>
              <a:rPr lang="el-GR" sz="2000" b="0" i="0" dirty="0" smtClean="0">
                <a:solidFill>
                  <a:schemeClr val="tx1"/>
                </a:solidFill>
                <a:latin typeface="Calibri" panose="020F0502020204030204" pitchFamily="34" charset="0"/>
              </a:rPr>
              <a:t>β</a:t>
            </a:r>
            <a:r>
              <a:rPr lang="en-US" sz="2000" b="0" i="0" baseline="-25000" dirty="0" err="1" smtClean="0">
                <a:solidFill>
                  <a:schemeClr val="tx1"/>
                </a:solidFill>
                <a:latin typeface="Calibri" panose="020F0502020204030204" pitchFamily="34" charset="0"/>
              </a:rPr>
              <a:t>N</a:t>
            </a:r>
            <a:r>
              <a:rPr lang="en-US" sz="2000" b="0" i="0" baseline="30000" dirty="0" err="1" smtClean="0">
                <a:solidFill>
                  <a:schemeClr val="tx1"/>
                </a:solidFill>
                <a:latin typeface="Calibri" panose="020F0502020204030204" pitchFamily="34" charset="0"/>
              </a:rPr>
              <a:t>with</a:t>
            </a:r>
            <a:r>
              <a:rPr lang="en-US" sz="2000" b="0" i="0" baseline="30000" dirty="0" smtClean="0">
                <a:solidFill>
                  <a:schemeClr val="tx1"/>
                </a:solidFill>
                <a:latin typeface="Calibri" panose="020F0502020204030204" pitchFamily="34" charset="0"/>
              </a:rPr>
              <a:t>-wall</a:t>
            </a:r>
            <a:endParaRPr lang="en-US" sz="2000" b="0" i="0" baseline="30000" dirty="0">
              <a:solidFill>
                <a:schemeClr val="tx1"/>
              </a:solidFill>
              <a:latin typeface="Calibri" panose="020F0502020204030204" pitchFamily="34" charset="0"/>
            </a:endParaRPr>
          </a:p>
        </p:txBody>
      </p:sp>
      <p:sp>
        <p:nvSpPr>
          <p:cNvPr id="78" name="TextBox 77"/>
          <p:cNvSpPr txBox="1"/>
          <p:nvPr/>
        </p:nvSpPr>
        <p:spPr>
          <a:xfrm>
            <a:off x="4559631" y="2209800"/>
            <a:ext cx="898003" cy="338554"/>
          </a:xfrm>
          <a:prstGeom prst="rect">
            <a:avLst/>
          </a:prstGeom>
          <a:noFill/>
        </p:spPr>
        <p:txBody>
          <a:bodyPr wrap="none" rtlCol="0">
            <a:spAutoFit/>
          </a:bodyPr>
          <a:lstStyle/>
          <a:p>
            <a:pPr>
              <a:buNone/>
            </a:pPr>
            <a:r>
              <a:rPr lang="en-US" sz="1600" b="0" i="0" dirty="0" smtClean="0">
                <a:solidFill>
                  <a:schemeClr val="tx1"/>
                </a:solidFill>
                <a:latin typeface="Calibri" panose="020F0502020204030204" pitchFamily="34" charset="0"/>
              </a:rPr>
              <a:t>unstable</a:t>
            </a:r>
            <a:endParaRPr lang="en-US" sz="1600" b="0" i="0" dirty="0">
              <a:solidFill>
                <a:schemeClr val="tx1"/>
              </a:solidFill>
              <a:latin typeface="Calibri" panose="020F0502020204030204" pitchFamily="34" charset="0"/>
            </a:endParaRPr>
          </a:p>
        </p:txBody>
      </p:sp>
      <p:sp>
        <p:nvSpPr>
          <p:cNvPr id="79" name="TextBox 78"/>
          <p:cNvSpPr txBox="1"/>
          <p:nvPr/>
        </p:nvSpPr>
        <p:spPr>
          <a:xfrm>
            <a:off x="4566891" y="2501648"/>
            <a:ext cx="683200" cy="338554"/>
          </a:xfrm>
          <a:prstGeom prst="rect">
            <a:avLst/>
          </a:prstGeom>
          <a:noFill/>
        </p:spPr>
        <p:txBody>
          <a:bodyPr wrap="none" rtlCol="0">
            <a:spAutoFit/>
          </a:bodyPr>
          <a:lstStyle/>
          <a:p>
            <a:pPr>
              <a:buNone/>
            </a:pPr>
            <a:r>
              <a:rPr lang="en-US" sz="1600" b="0" i="0" dirty="0" smtClean="0">
                <a:solidFill>
                  <a:schemeClr val="tx1"/>
                </a:solidFill>
                <a:latin typeface="Calibri" panose="020F0502020204030204" pitchFamily="34" charset="0"/>
              </a:rPr>
              <a:t>stable</a:t>
            </a:r>
            <a:endParaRPr lang="en-US" sz="1600" b="0" i="0" dirty="0">
              <a:solidFill>
                <a:schemeClr val="tx1"/>
              </a:solidFill>
              <a:latin typeface="Calibri" panose="020F0502020204030204" pitchFamily="34" charset="0"/>
            </a:endParaRPr>
          </a:p>
        </p:txBody>
      </p:sp>
      <p:sp>
        <p:nvSpPr>
          <p:cNvPr id="80" name="TextBox 79"/>
          <p:cNvSpPr txBox="1"/>
          <p:nvPr/>
        </p:nvSpPr>
        <p:spPr>
          <a:xfrm>
            <a:off x="4328331" y="2349248"/>
            <a:ext cx="314510" cy="400110"/>
          </a:xfrm>
          <a:prstGeom prst="rect">
            <a:avLst/>
          </a:prstGeom>
          <a:noFill/>
        </p:spPr>
        <p:txBody>
          <a:bodyPr wrap="none" rtlCol="0">
            <a:spAutoFit/>
          </a:bodyPr>
          <a:lstStyle/>
          <a:p>
            <a:pPr>
              <a:buNone/>
            </a:pPr>
            <a:r>
              <a:rPr lang="en-US" sz="2000" b="0" i="0" dirty="0" smtClean="0">
                <a:solidFill>
                  <a:schemeClr val="tx1"/>
                </a:solidFill>
                <a:latin typeface="Calibri" panose="020F0502020204030204" pitchFamily="34" charset="0"/>
              </a:rPr>
              <a:t>0</a:t>
            </a:r>
            <a:endParaRPr lang="en-US" sz="2000" b="0" i="0" dirty="0">
              <a:solidFill>
                <a:schemeClr val="tx1"/>
              </a:solidFill>
              <a:latin typeface="Calibri" panose="020F0502020204030204" pitchFamily="34" charset="0"/>
            </a:endParaRPr>
          </a:p>
        </p:txBody>
      </p:sp>
      <p:sp>
        <p:nvSpPr>
          <p:cNvPr id="81" name="TextBox 80"/>
          <p:cNvSpPr txBox="1"/>
          <p:nvPr/>
        </p:nvSpPr>
        <p:spPr>
          <a:xfrm>
            <a:off x="7411999" y="1079339"/>
            <a:ext cx="1704313" cy="369332"/>
          </a:xfrm>
          <a:prstGeom prst="rect">
            <a:avLst/>
          </a:prstGeom>
          <a:noFill/>
        </p:spPr>
        <p:txBody>
          <a:bodyPr wrap="none" rtlCol="0">
            <a:spAutoFit/>
          </a:bodyPr>
          <a:lstStyle/>
          <a:p>
            <a:pPr>
              <a:buNone/>
            </a:pPr>
            <a:r>
              <a:rPr lang="en-US" sz="1800" b="0" i="0" dirty="0">
                <a:solidFill>
                  <a:srgbClr val="920000"/>
                </a:solidFill>
                <a:latin typeface="Calibri" panose="020F0502020204030204" pitchFamily="34" charset="0"/>
              </a:rPr>
              <a:t>I</a:t>
            </a:r>
            <a:r>
              <a:rPr lang="en-US" sz="1800" b="0" i="0" dirty="0" smtClean="0">
                <a:solidFill>
                  <a:srgbClr val="920000"/>
                </a:solidFill>
                <a:latin typeface="Calibri" panose="020F0502020204030204" pitchFamily="34" charset="0"/>
              </a:rPr>
              <a:t>deal </a:t>
            </a:r>
            <a:r>
              <a:rPr lang="en-US" sz="1800" b="0" i="0" dirty="0">
                <a:solidFill>
                  <a:srgbClr val="920000"/>
                </a:solidFill>
                <a:latin typeface="Calibri" panose="020F0502020204030204" pitchFamily="34" charset="0"/>
              </a:rPr>
              <a:t>K</a:t>
            </a:r>
            <a:r>
              <a:rPr lang="en-US" sz="1800" b="0" i="0" dirty="0" smtClean="0">
                <a:solidFill>
                  <a:srgbClr val="920000"/>
                </a:solidFill>
                <a:latin typeface="Calibri" panose="020F0502020204030204" pitchFamily="34" charset="0"/>
              </a:rPr>
              <a:t>ink </a:t>
            </a:r>
            <a:r>
              <a:rPr lang="en-US" sz="1800" b="0" i="0" dirty="0">
                <a:solidFill>
                  <a:srgbClr val="920000"/>
                </a:solidFill>
                <a:latin typeface="Calibri" panose="020F0502020204030204" pitchFamily="34" charset="0"/>
              </a:rPr>
              <a:t>M</a:t>
            </a:r>
            <a:r>
              <a:rPr lang="en-US" sz="1800" b="0" i="0" dirty="0" smtClean="0">
                <a:solidFill>
                  <a:srgbClr val="920000"/>
                </a:solidFill>
                <a:latin typeface="Calibri" panose="020F0502020204030204" pitchFamily="34" charset="0"/>
              </a:rPr>
              <a:t>ode</a:t>
            </a:r>
            <a:endParaRPr lang="en-US" sz="1800" b="0" i="0" dirty="0">
              <a:solidFill>
                <a:srgbClr val="920000"/>
              </a:solidFill>
              <a:latin typeface="Calibri" panose="020F0502020204030204" pitchFamily="34" charset="0"/>
            </a:endParaRPr>
          </a:p>
        </p:txBody>
      </p:sp>
      <p:sp>
        <p:nvSpPr>
          <p:cNvPr id="82" name="TextBox 81"/>
          <p:cNvSpPr txBox="1"/>
          <p:nvPr/>
        </p:nvSpPr>
        <p:spPr>
          <a:xfrm>
            <a:off x="4846583" y="1224615"/>
            <a:ext cx="2073773" cy="369332"/>
          </a:xfrm>
          <a:prstGeom prst="rect">
            <a:avLst/>
          </a:prstGeom>
          <a:noFill/>
        </p:spPr>
        <p:txBody>
          <a:bodyPr wrap="none" rtlCol="0">
            <a:spAutoFit/>
          </a:bodyPr>
          <a:lstStyle/>
          <a:p>
            <a:pPr>
              <a:buNone/>
            </a:pPr>
            <a:r>
              <a:rPr lang="en-US" sz="1800" b="0" i="0" dirty="0" smtClean="0">
                <a:solidFill>
                  <a:schemeClr val="accent1">
                    <a:lumMod val="75000"/>
                  </a:schemeClr>
                </a:solidFill>
                <a:latin typeface="Calibri" panose="020F0502020204030204" pitchFamily="34" charset="0"/>
              </a:rPr>
              <a:t>Resistive Wall Mode</a:t>
            </a:r>
            <a:endParaRPr lang="en-US" sz="1800" b="0" i="0" dirty="0">
              <a:solidFill>
                <a:schemeClr val="accent1">
                  <a:lumMod val="75000"/>
                </a:schemeClr>
              </a:solidFill>
              <a:latin typeface="Calibri" panose="020F0502020204030204" pitchFamily="34" charset="0"/>
            </a:endParaRPr>
          </a:p>
        </p:txBody>
      </p:sp>
      <p:sp>
        <p:nvSpPr>
          <p:cNvPr id="83" name="TextBox 82"/>
          <p:cNvSpPr txBox="1"/>
          <p:nvPr/>
        </p:nvSpPr>
        <p:spPr>
          <a:xfrm>
            <a:off x="5760441" y="1641215"/>
            <a:ext cx="587020" cy="369332"/>
          </a:xfrm>
          <a:prstGeom prst="rect">
            <a:avLst/>
          </a:prstGeom>
          <a:noFill/>
        </p:spPr>
        <p:txBody>
          <a:bodyPr wrap="none" rtlCol="0">
            <a:spAutoFit/>
          </a:bodyPr>
          <a:lstStyle/>
          <a:p>
            <a:pPr>
              <a:buNone/>
            </a:pPr>
            <a:r>
              <a:rPr lang="en-US" sz="1800" b="0" i="0" baseline="-10000" dirty="0" smtClean="0">
                <a:solidFill>
                  <a:schemeClr val="accent1">
                    <a:lumMod val="75000"/>
                  </a:schemeClr>
                </a:solidFill>
                <a:latin typeface="Calibri" panose="020F0502020204030204" pitchFamily="34" charset="0"/>
              </a:rPr>
              <a:t>~</a:t>
            </a:r>
            <a:r>
              <a:rPr lang="el-GR" sz="1800" b="0" i="0" dirty="0" smtClean="0">
                <a:solidFill>
                  <a:schemeClr val="accent1">
                    <a:lumMod val="75000"/>
                  </a:schemeClr>
                </a:solidFill>
                <a:latin typeface="Calibri" panose="020F0502020204030204" pitchFamily="34" charset="0"/>
              </a:rPr>
              <a:t>τ</a:t>
            </a:r>
            <a:r>
              <a:rPr lang="en-US" sz="1800" b="0" i="0" baseline="-25000" dirty="0" smtClean="0">
                <a:solidFill>
                  <a:schemeClr val="accent1">
                    <a:lumMod val="75000"/>
                  </a:schemeClr>
                </a:solidFill>
                <a:latin typeface="Calibri" panose="020F0502020204030204" pitchFamily="34" charset="0"/>
              </a:rPr>
              <a:t>w</a:t>
            </a:r>
            <a:r>
              <a:rPr lang="en-US" sz="1800" b="0" i="0" baseline="30000" dirty="0" smtClean="0">
                <a:solidFill>
                  <a:schemeClr val="accent1">
                    <a:lumMod val="75000"/>
                  </a:schemeClr>
                </a:solidFill>
                <a:latin typeface="Calibri" panose="020F0502020204030204" pitchFamily="34" charset="0"/>
              </a:rPr>
              <a:t>-1</a:t>
            </a:r>
            <a:endParaRPr lang="en-US" sz="1800" b="0" i="0" baseline="30000" dirty="0">
              <a:solidFill>
                <a:schemeClr val="accent1">
                  <a:lumMod val="75000"/>
                </a:schemeClr>
              </a:solidFill>
              <a:latin typeface="Calibri" panose="020F0502020204030204" pitchFamily="34" charset="0"/>
            </a:endParaRPr>
          </a:p>
        </p:txBody>
      </p:sp>
      <p:sp>
        <p:nvSpPr>
          <p:cNvPr id="85" name="TextBox 84"/>
          <p:cNvSpPr txBox="1"/>
          <p:nvPr/>
        </p:nvSpPr>
        <p:spPr>
          <a:xfrm>
            <a:off x="4248020" y="1610437"/>
            <a:ext cx="311304" cy="461665"/>
          </a:xfrm>
          <a:prstGeom prst="rect">
            <a:avLst/>
          </a:prstGeom>
          <a:noFill/>
        </p:spPr>
        <p:txBody>
          <a:bodyPr wrap="none" rtlCol="0">
            <a:spAutoFit/>
          </a:bodyPr>
          <a:lstStyle/>
          <a:p>
            <a:pPr>
              <a:buNone/>
            </a:pPr>
            <a:r>
              <a:rPr lang="el-GR" sz="2400" i="0" dirty="0" smtClean="0">
                <a:solidFill>
                  <a:schemeClr val="tx1"/>
                </a:solidFill>
                <a:latin typeface="Calibri" panose="020F0502020204030204" pitchFamily="34" charset="0"/>
                <a:sym typeface="Symbol"/>
              </a:rPr>
              <a:t></a:t>
            </a:r>
            <a:endParaRPr lang="en-US" sz="2400" i="0" dirty="0">
              <a:solidFill>
                <a:schemeClr val="tx1"/>
              </a:solidFill>
              <a:latin typeface="Symbol" panose="05050102010706020507" pitchFamily="18" charset="2"/>
            </a:endParaRPr>
          </a:p>
        </p:txBody>
      </p:sp>
      <p:sp>
        <p:nvSpPr>
          <p:cNvPr id="39" name="TextBox 38"/>
          <p:cNvSpPr txBox="1"/>
          <p:nvPr/>
        </p:nvSpPr>
        <p:spPr>
          <a:xfrm>
            <a:off x="5031541" y="4136546"/>
            <a:ext cx="1888815" cy="461665"/>
          </a:xfrm>
          <a:prstGeom prst="rect">
            <a:avLst/>
          </a:prstGeom>
          <a:noFill/>
          <a:ln w="19050">
            <a:solidFill>
              <a:srgbClr val="920000"/>
            </a:solidFill>
          </a:ln>
        </p:spPr>
        <p:txBody>
          <a:bodyPr wrap="square" rtlCol="0">
            <a:spAutoFit/>
          </a:bodyPr>
          <a:lstStyle/>
          <a:p>
            <a:pPr algn="ctr">
              <a:buNone/>
            </a:pPr>
            <a:r>
              <a:rPr lang="en-US" sz="2400" b="0" i="0" dirty="0" smtClean="0">
                <a:solidFill>
                  <a:srgbClr val="920000"/>
                </a:solidFill>
                <a:latin typeface="Calibri" panose="020F0502020204030204" pitchFamily="34" charset="0"/>
              </a:rPr>
              <a:t>Ideal Stability</a:t>
            </a:r>
            <a:endParaRPr lang="en-US" sz="2400" b="0" i="0" dirty="0">
              <a:solidFill>
                <a:srgbClr val="920000"/>
              </a:solidFill>
              <a:latin typeface="Calibri" panose="020F0502020204030204" pitchFamily="34" charset="0"/>
            </a:endParaRPr>
          </a:p>
        </p:txBody>
      </p:sp>
      <p:sp>
        <p:nvSpPr>
          <p:cNvPr id="41" name="TextBox 40"/>
          <p:cNvSpPr txBox="1"/>
          <p:nvPr/>
        </p:nvSpPr>
        <p:spPr>
          <a:xfrm>
            <a:off x="7012605" y="4136546"/>
            <a:ext cx="1939636" cy="461665"/>
          </a:xfrm>
          <a:prstGeom prst="rect">
            <a:avLst/>
          </a:prstGeom>
          <a:noFill/>
          <a:ln w="19050">
            <a:solidFill>
              <a:srgbClr val="920000"/>
            </a:solidFill>
          </a:ln>
        </p:spPr>
        <p:txBody>
          <a:bodyPr wrap="square" rtlCol="0">
            <a:spAutoFit/>
          </a:bodyPr>
          <a:lstStyle/>
          <a:p>
            <a:pPr algn="ctr">
              <a:buNone/>
            </a:pPr>
            <a:r>
              <a:rPr lang="en-US" sz="2400" b="0" i="0" dirty="0" smtClean="0">
                <a:solidFill>
                  <a:srgbClr val="920000"/>
                </a:solidFill>
                <a:latin typeface="Calibri" panose="020F0502020204030204" pitchFamily="34" charset="0"/>
              </a:rPr>
              <a:t>Kinetic Effects</a:t>
            </a:r>
            <a:endParaRPr lang="en-US" sz="2400" b="0" i="0" dirty="0">
              <a:solidFill>
                <a:srgbClr val="920000"/>
              </a:solidFill>
              <a:latin typeface="Calibri" panose="020F0502020204030204" pitchFamily="34" charset="0"/>
            </a:endParaRPr>
          </a:p>
        </p:txBody>
      </p:sp>
      <p:cxnSp>
        <p:nvCxnSpPr>
          <p:cNvPr id="5" name="Straight Arrow Connector 4"/>
          <p:cNvCxnSpPr/>
          <p:nvPr/>
        </p:nvCxnSpPr>
        <p:spPr bwMode="auto">
          <a:xfrm flipH="1" flipV="1">
            <a:off x="5551714" y="3751677"/>
            <a:ext cx="331755" cy="326837"/>
          </a:xfrm>
          <a:prstGeom prst="straightConnector1">
            <a:avLst/>
          </a:prstGeom>
          <a:noFill/>
          <a:ln w="15875"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a:off x="6495143" y="4680857"/>
            <a:ext cx="362857" cy="341086"/>
          </a:xfrm>
          <a:prstGeom prst="straightConnector1">
            <a:avLst/>
          </a:prstGeom>
          <a:noFill/>
          <a:ln w="15875" cap="flat" cmpd="sng" algn="ctr">
            <a:solidFill>
              <a:schemeClr val="tx1"/>
            </a:solidFill>
            <a:prstDash val="solid"/>
            <a:round/>
            <a:headEnd type="none" w="med" len="med"/>
            <a:tailEnd type="arrow"/>
          </a:ln>
          <a:effectLst/>
        </p:spPr>
      </p:cxnSp>
      <p:sp>
        <p:nvSpPr>
          <p:cNvPr id="9" name="Freeform 8"/>
          <p:cNvSpPr/>
          <p:nvPr/>
        </p:nvSpPr>
        <p:spPr bwMode="auto">
          <a:xfrm>
            <a:off x="5181600" y="2169886"/>
            <a:ext cx="2452914" cy="950685"/>
          </a:xfrm>
          <a:custGeom>
            <a:avLst/>
            <a:gdLst>
              <a:gd name="connsiteX0" fmla="*/ 0 w 2452914"/>
              <a:gd name="connsiteY0" fmla="*/ 950685 h 950685"/>
              <a:gd name="connsiteX1" fmla="*/ 863600 w 2452914"/>
              <a:gd name="connsiteY1" fmla="*/ 725714 h 950685"/>
              <a:gd name="connsiteX2" fmla="*/ 1669143 w 2452914"/>
              <a:gd name="connsiteY2" fmla="*/ 820057 h 950685"/>
              <a:gd name="connsiteX3" fmla="*/ 2452914 w 2452914"/>
              <a:gd name="connsiteY3" fmla="*/ 0 h 950685"/>
            </a:gdLst>
            <a:ahLst/>
            <a:cxnLst>
              <a:cxn ang="0">
                <a:pos x="connsiteX0" y="connsiteY0"/>
              </a:cxn>
              <a:cxn ang="0">
                <a:pos x="connsiteX1" y="connsiteY1"/>
              </a:cxn>
              <a:cxn ang="0">
                <a:pos x="connsiteX2" y="connsiteY2"/>
              </a:cxn>
              <a:cxn ang="0">
                <a:pos x="connsiteX3" y="connsiteY3"/>
              </a:cxn>
            </a:cxnLst>
            <a:rect l="l" t="t" r="r" b="b"/>
            <a:pathLst>
              <a:path w="2452914" h="950685">
                <a:moveTo>
                  <a:pt x="0" y="950685"/>
                </a:moveTo>
                <a:cubicBezTo>
                  <a:pt x="292705" y="849085"/>
                  <a:pt x="585410" y="747485"/>
                  <a:pt x="863600" y="725714"/>
                </a:cubicBezTo>
                <a:cubicBezTo>
                  <a:pt x="1141790" y="703943"/>
                  <a:pt x="1404257" y="941009"/>
                  <a:pt x="1669143" y="820057"/>
                </a:cubicBezTo>
                <a:cubicBezTo>
                  <a:pt x="1934029" y="699105"/>
                  <a:pt x="2193471" y="349552"/>
                  <a:pt x="2452914" y="0"/>
                </a:cubicBezTo>
              </a:path>
            </a:pathLst>
          </a:custGeom>
          <a:noFill/>
          <a:ln w="15875" cap="flat" cmpd="sng" algn="ctr">
            <a:solidFill>
              <a:schemeClr val="accent1">
                <a:lumMod val="75000"/>
              </a:schemeClr>
            </a:solidFill>
            <a:prstDash val="solid"/>
            <a:round/>
            <a:headEnd type="none" w="med" len="med"/>
            <a:tailEnd type="arrow"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cxnSp>
        <p:nvCxnSpPr>
          <p:cNvPr id="48" name="Straight Arrow Connector 47"/>
          <p:cNvCxnSpPr/>
          <p:nvPr/>
        </p:nvCxnSpPr>
        <p:spPr bwMode="auto">
          <a:xfrm flipH="1" flipV="1">
            <a:off x="6676571" y="3120571"/>
            <a:ext cx="957944" cy="939668"/>
          </a:xfrm>
          <a:prstGeom prst="straightConnector1">
            <a:avLst/>
          </a:prstGeom>
          <a:noFill/>
          <a:ln w="15875" cap="flat" cmpd="sng" algn="ctr">
            <a:solidFill>
              <a:schemeClr val="tx1"/>
            </a:solidFill>
            <a:prstDash val="solid"/>
            <a:round/>
            <a:headEnd type="none" w="med" len="med"/>
            <a:tailEnd type="arrow"/>
          </a:ln>
          <a:effectLst/>
        </p:spPr>
      </p:cxnSp>
      <p:cxnSp>
        <p:nvCxnSpPr>
          <p:cNvPr id="49" name="Straight Arrow Connector 48"/>
          <p:cNvCxnSpPr/>
          <p:nvPr/>
        </p:nvCxnSpPr>
        <p:spPr bwMode="auto">
          <a:xfrm flipH="1">
            <a:off x="8066646" y="4680857"/>
            <a:ext cx="197509" cy="232234"/>
          </a:xfrm>
          <a:prstGeom prst="straightConnector1">
            <a:avLst/>
          </a:prstGeom>
          <a:noFill/>
          <a:ln w="158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08684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025504" y="3347767"/>
            <a:ext cx="240772" cy="276999"/>
          </a:xfrm>
          <a:prstGeom prst="rect">
            <a:avLst/>
          </a:prstGeom>
          <a:solidFill>
            <a:schemeClr val="bg1"/>
          </a:solidFill>
        </p:spPr>
        <p:txBody>
          <a:bodyPr wrap="none" rtlCol="0">
            <a:spAutoFit/>
          </a:bodyPr>
          <a:lstStyle/>
          <a:p>
            <a:pPr>
              <a:buNone/>
            </a:pPr>
            <a:r>
              <a:rPr lang="en-US" b="0" i="0" dirty="0" smtClean="0">
                <a:solidFill>
                  <a:schemeClr val="tx1"/>
                </a:solidFill>
              </a:rPr>
              <a:t>l</a:t>
            </a:r>
            <a:r>
              <a:rPr lang="en-US" b="0" i="0" baseline="-25000" dirty="0" smtClean="0">
                <a:solidFill>
                  <a:schemeClr val="tx1"/>
                </a:solidFill>
              </a:rPr>
              <a:t>i</a:t>
            </a:r>
            <a:endParaRPr lang="en-US" b="0" i="0" baseline="-25000" dirty="0">
              <a:solidFill>
                <a:schemeClr val="tx1"/>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1" y="3619140"/>
            <a:ext cx="3211879" cy="270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1" name="Rectangle 2"/>
          <p:cNvSpPr>
            <a:spLocks noGrp="1" noChangeArrowheads="1"/>
          </p:cNvSpPr>
          <p:nvPr>
            <p:ph type="title"/>
          </p:nvPr>
        </p:nvSpPr>
        <p:spPr>
          <a:noFill/>
        </p:spPr>
        <p:txBody>
          <a:bodyPr/>
          <a:lstStyle/>
          <a:p>
            <a:pPr>
              <a:lnSpc>
                <a:spcPct val="90000"/>
              </a:lnSpc>
            </a:pPr>
            <a:r>
              <a:rPr lang="en-US" sz="2800" dirty="0" smtClean="0">
                <a:latin typeface="Calibri" pitchFamily="34" charset="0"/>
              </a:rPr>
              <a:t>NSTX steadily progressed above the no-wall limit, adding improved active control, understanding of passive stability</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567"/>
          <a:stretch/>
        </p:blipFill>
        <p:spPr bwMode="auto">
          <a:xfrm>
            <a:off x="3289148" y="1005840"/>
            <a:ext cx="2830883" cy="250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 y="1037224"/>
            <a:ext cx="3044952" cy="2455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32"/>
          <p:cNvSpPr txBox="1">
            <a:spLocks noChangeArrowheads="1"/>
          </p:cNvSpPr>
          <p:nvPr/>
        </p:nvSpPr>
        <p:spPr bwMode="auto">
          <a:xfrm>
            <a:off x="9144" y="3332631"/>
            <a:ext cx="3044952" cy="261610"/>
          </a:xfrm>
          <a:prstGeom prst="rect">
            <a:avLst/>
          </a:prstGeom>
          <a:noFill/>
          <a:ln w="12700">
            <a:noFill/>
            <a:miter lim="800000"/>
            <a:headEnd/>
            <a:tailEnd/>
          </a:ln>
        </p:spPr>
        <p:txBody>
          <a:bodyPr wrap="square">
            <a:spAutoFit/>
          </a:bodyPr>
          <a:lstStyle/>
          <a:p>
            <a:pPr algn="ctr" eaLnBrk="0" hangingPunct="0">
              <a:spcBef>
                <a:spcPct val="0"/>
              </a:spcBef>
              <a:buFontTx/>
              <a:buNone/>
            </a:pPr>
            <a:r>
              <a:rPr lang="en-US" sz="1100" b="0" i="0" dirty="0" smtClean="0">
                <a:solidFill>
                  <a:srgbClr val="008080"/>
                </a:solidFill>
                <a:latin typeface="Calibri" pitchFamily="34" charset="0"/>
                <a:cs typeface="Arial" pitchFamily="34" charset="0"/>
              </a:rPr>
              <a:t>[S. Sabbagh </a:t>
            </a:r>
            <a:r>
              <a:rPr lang="en-US" sz="1100" b="0" dirty="0" smtClean="0">
                <a:solidFill>
                  <a:srgbClr val="008080"/>
                </a:solidFill>
                <a:latin typeface="Calibri" pitchFamily="34" charset="0"/>
                <a:cs typeface="Arial" pitchFamily="34" charset="0"/>
              </a:rPr>
              <a:t>et al.</a:t>
            </a:r>
            <a:r>
              <a:rPr lang="en-US" sz="1100" b="0" i="0" dirty="0" smtClean="0">
                <a:solidFill>
                  <a:srgbClr val="008080"/>
                </a:solidFill>
                <a:latin typeface="Calibri" pitchFamily="34" charset="0"/>
                <a:cs typeface="Arial" pitchFamily="34" charset="0"/>
              </a:rPr>
              <a:t>, Phys. Plasmas </a:t>
            </a:r>
            <a:r>
              <a:rPr lang="en-US" sz="1100" i="0" dirty="0">
                <a:solidFill>
                  <a:srgbClr val="008080"/>
                </a:solidFill>
                <a:latin typeface="Calibri" pitchFamily="34" charset="0"/>
                <a:cs typeface="Arial" pitchFamily="34" charset="0"/>
              </a:rPr>
              <a:t>9</a:t>
            </a:r>
            <a:r>
              <a:rPr lang="en-US" sz="1100" b="0" i="0" dirty="0" smtClean="0">
                <a:solidFill>
                  <a:srgbClr val="008080"/>
                </a:solidFill>
                <a:latin typeface="Calibri" pitchFamily="34" charset="0"/>
                <a:cs typeface="Arial" pitchFamily="34" charset="0"/>
              </a:rPr>
              <a:t>, 2085 (2002)]</a:t>
            </a:r>
            <a:endParaRPr lang="en-US" sz="1100" b="0" i="0" dirty="0">
              <a:solidFill>
                <a:srgbClr val="008080"/>
              </a:solidFill>
              <a:latin typeface="Calibri" pitchFamily="34" charset="0"/>
              <a:cs typeface="Arial" pitchFamily="34" charset="0"/>
            </a:endParaRPr>
          </a:p>
        </p:txBody>
      </p:sp>
      <p:sp>
        <p:nvSpPr>
          <p:cNvPr id="24" name="Text Box 32"/>
          <p:cNvSpPr txBox="1">
            <a:spLocks noChangeArrowheads="1"/>
          </p:cNvSpPr>
          <p:nvPr/>
        </p:nvSpPr>
        <p:spPr bwMode="auto">
          <a:xfrm>
            <a:off x="3289148" y="3527606"/>
            <a:ext cx="3044952" cy="261610"/>
          </a:xfrm>
          <a:prstGeom prst="rect">
            <a:avLst/>
          </a:prstGeom>
          <a:noFill/>
          <a:ln w="12700">
            <a:noFill/>
            <a:miter lim="800000"/>
            <a:headEnd/>
            <a:tailEnd/>
          </a:ln>
        </p:spPr>
        <p:txBody>
          <a:bodyPr wrap="square">
            <a:spAutoFit/>
          </a:bodyPr>
          <a:lstStyle/>
          <a:p>
            <a:pPr algn="ctr" eaLnBrk="0" hangingPunct="0">
              <a:spcBef>
                <a:spcPct val="0"/>
              </a:spcBef>
              <a:buFontTx/>
              <a:buNone/>
            </a:pPr>
            <a:r>
              <a:rPr lang="en-US" sz="1100" b="0" i="0" dirty="0" smtClean="0">
                <a:solidFill>
                  <a:srgbClr val="008080"/>
                </a:solidFill>
                <a:latin typeface="Calibri" pitchFamily="34" charset="0"/>
                <a:cs typeface="Arial" pitchFamily="34" charset="0"/>
              </a:rPr>
              <a:t>[S. Sabbagh </a:t>
            </a:r>
            <a:r>
              <a:rPr lang="en-US" sz="1100" b="0" dirty="0" smtClean="0">
                <a:solidFill>
                  <a:srgbClr val="008080"/>
                </a:solidFill>
                <a:latin typeface="Calibri" pitchFamily="34" charset="0"/>
                <a:cs typeface="Arial" pitchFamily="34" charset="0"/>
              </a:rPr>
              <a:t>et al.</a:t>
            </a:r>
            <a:r>
              <a:rPr lang="en-US" sz="1100" b="0" i="0" dirty="0" smtClean="0">
                <a:solidFill>
                  <a:srgbClr val="008080"/>
                </a:solidFill>
                <a:latin typeface="Calibri" pitchFamily="34" charset="0"/>
                <a:cs typeface="Arial" pitchFamily="34" charset="0"/>
              </a:rPr>
              <a:t>, </a:t>
            </a:r>
            <a:r>
              <a:rPr lang="en-US" sz="1100" b="0" i="0" dirty="0" err="1" smtClean="0">
                <a:solidFill>
                  <a:srgbClr val="008080"/>
                </a:solidFill>
                <a:latin typeface="Calibri" pitchFamily="34" charset="0"/>
                <a:cs typeface="Arial" pitchFamily="34" charset="0"/>
              </a:rPr>
              <a:t>Nucl</a:t>
            </a:r>
            <a:r>
              <a:rPr lang="en-US" sz="1100" b="0" i="0" dirty="0" smtClean="0">
                <a:solidFill>
                  <a:srgbClr val="008080"/>
                </a:solidFill>
                <a:latin typeface="Calibri" pitchFamily="34" charset="0"/>
                <a:cs typeface="Arial" pitchFamily="34" charset="0"/>
              </a:rPr>
              <a:t>. Fusion </a:t>
            </a:r>
            <a:r>
              <a:rPr lang="en-US" sz="1100" i="0" dirty="0" smtClean="0">
                <a:solidFill>
                  <a:srgbClr val="008080"/>
                </a:solidFill>
                <a:latin typeface="Calibri" pitchFamily="34" charset="0"/>
                <a:cs typeface="Arial" pitchFamily="34" charset="0"/>
              </a:rPr>
              <a:t>46</a:t>
            </a:r>
            <a:r>
              <a:rPr lang="en-US" sz="1100" b="0" i="0" dirty="0" smtClean="0">
                <a:solidFill>
                  <a:srgbClr val="008080"/>
                </a:solidFill>
                <a:latin typeface="Calibri" pitchFamily="34" charset="0"/>
                <a:cs typeface="Arial" pitchFamily="34" charset="0"/>
              </a:rPr>
              <a:t>, 635 (2006)]</a:t>
            </a:r>
            <a:endParaRPr lang="en-US" sz="1100" b="0" i="0" dirty="0">
              <a:solidFill>
                <a:srgbClr val="008080"/>
              </a:solidFill>
              <a:latin typeface="Calibri" pitchFamily="34" charset="0"/>
              <a:cs typeface="Arial" pitchFamily="34" charset="0"/>
            </a:endParaRPr>
          </a:p>
        </p:txBody>
      </p:sp>
      <p:sp>
        <p:nvSpPr>
          <p:cNvPr id="3" name="TextBox 2"/>
          <p:cNvSpPr txBox="1"/>
          <p:nvPr/>
        </p:nvSpPr>
        <p:spPr>
          <a:xfrm>
            <a:off x="533399" y="6062472"/>
            <a:ext cx="1874520" cy="276999"/>
          </a:xfrm>
          <a:prstGeom prst="rect">
            <a:avLst/>
          </a:prstGeom>
          <a:solidFill>
            <a:schemeClr val="bg1"/>
          </a:solidFill>
        </p:spPr>
        <p:txBody>
          <a:bodyPr wrap="none" rtlCol="0">
            <a:spAutoFit/>
          </a:bodyPr>
          <a:lstStyle/>
          <a:p>
            <a:pPr>
              <a:buNone/>
            </a:pPr>
            <a:r>
              <a:rPr lang="en-US" b="0" i="0" dirty="0" smtClean="0">
                <a:solidFill>
                  <a:schemeClr val="tx1"/>
                </a:solidFill>
              </a:rPr>
              <a:t>Pressure peaking factor</a:t>
            </a:r>
            <a:endParaRPr lang="en-US" b="0" i="0" dirty="0">
              <a:solidFill>
                <a:schemeClr val="tx1"/>
              </a:solidFill>
            </a:endParaRPr>
          </a:p>
        </p:txBody>
      </p:sp>
      <p:sp>
        <p:nvSpPr>
          <p:cNvPr id="14" name="Text Box 32"/>
          <p:cNvSpPr txBox="1">
            <a:spLocks noChangeArrowheads="1"/>
          </p:cNvSpPr>
          <p:nvPr/>
        </p:nvSpPr>
        <p:spPr bwMode="auto">
          <a:xfrm>
            <a:off x="215046" y="6361317"/>
            <a:ext cx="3044952" cy="261610"/>
          </a:xfrm>
          <a:prstGeom prst="rect">
            <a:avLst/>
          </a:prstGeom>
          <a:noFill/>
          <a:ln w="12700">
            <a:noFill/>
            <a:miter lim="800000"/>
            <a:headEnd/>
            <a:tailEnd/>
          </a:ln>
        </p:spPr>
        <p:txBody>
          <a:bodyPr wrap="square">
            <a:spAutoFit/>
          </a:bodyPr>
          <a:lstStyle/>
          <a:p>
            <a:pPr algn="ctr" eaLnBrk="0" hangingPunct="0">
              <a:spcBef>
                <a:spcPct val="0"/>
              </a:spcBef>
              <a:buFontTx/>
              <a:buNone/>
            </a:pPr>
            <a:r>
              <a:rPr lang="en-US" sz="1100" b="0" i="0" dirty="0" smtClean="0">
                <a:solidFill>
                  <a:srgbClr val="008080"/>
                </a:solidFill>
                <a:latin typeface="Calibri" pitchFamily="34" charset="0"/>
                <a:cs typeface="Arial" pitchFamily="34" charset="0"/>
              </a:rPr>
              <a:t>[S. Sabbagh </a:t>
            </a:r>
            <a:r>
              <a:rPr lang="en-US" sz="1100" b="0" dirty="0" smtClean="0">
                <a:solidFill>
                  <a:srgbClr val="008080"/>
                </a:solidFill>
                <a:latin typeface="Calibri" pitchFamily="34" charset="0"/>
                <a:cs typeface="Arial" pitchFamily="34" charset="0"/>
              </a:rPr>
              <a:t>et al.</a:t>
            </a:r>
            <a:r>
              <a:rPr lang="en-US" sz="1100" b="0" i="0" dirty="0" smtClean="0">
                <a:solidFill>
                  <a:srgbClr val="008080"/>
                </a:solidFill>
                <a:latin typeface="Calibri" pitchFamily="34" charset="0"/>
                <a:cs typeface="Arial" pitchFamily="34" charset="0"/>
              </a:rPr>
              <a:t>, </a:t>
            </a:r>
            <a:r>
              <a:rPr lang="en-US" sz="1100" b="0" i="0" dirty="0" err="1" smtClean="0">
                <a:solidFill>
                  <a:srgbClr val="008080"/>
                </a:solidFill>
                <a:latin typeface="Calibri" pitchFamily="34" charset="0"/>
                <a:cs typeface="Arial" pitchFamily="34" charset="0"/>
              </a:rPr>
              <a:t>Nucl</a:t>
            </a:r>
            <a:r>
              <a:rPr lang="en-US" sz="1100" b="0" i="0" dirty="0" smtClean="0">
                <a:solidFill>
                  <a:srgbClr val="008080"/>
                </a:solidFill>
                <a:latin typeface="Calibri" pitchFamily="34" charset="0"/>
                <a:cs typeface="Arial" pitchFamily="34" charset="0"/>
              </a:rPr>
              <a:t>. Fusion </a:t>
            </a:r>
            <a:r>
              <a:rPr lang="en-US" sz="1100" i="0" dirty="0" smtClean="0">
                <a:solidFill>
                  <a:srgbClr val="008080"/>
                </a:solidFill>
                <a:latin typeface="Calibri" pitchFamily="34" charset="0"/>
                <a:cs typeface="Arial" pitchFamily="34" charset="0"/>
              </a:rPr>
              <a:t>44</a:t>
            </a:r>
            <a:r>
              <a:rPr lang="en-US" sz="1100" b="0" i="0" dirty="0" smtClean="0">
                <a:solidFill>
                  <a:srgbClr val="008080"/>
                </a:solidFill>
                <a:latin typeface="Calibri" pitchFamily="34" charset="0"/>
                <a:cs typeface="Arial" pitchFamily="34" charset="0"/>
              </a:rPr>
              <a:t>, 560 (2004)]</a:t>
            </a:r>
            <a:endParaRPr lang="en-US" sz="1100" b="0" i="0" dirty="0">
              <a:solidFill>
                <a:srgbClr val="008080"/>
              </a:solidFill>
              <a:latin typeface="Calibri" pitchFamily="34" charset="0"/>
              <a:cs typeface="Arial" pitchFamily="34" charset="0"/>
            </a:endParaRPr>
          </a:p>
        </p:txBody>
      </p:sp>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9361" y="3737296"/>
            <a:ext cx="3202735" cy="2494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ontent Placeholder 2"/>
          <p:cNvSpPr txBox="1">
            <a:spLocks/>
          </p:cNvSpPr>
          <p:nvPr/>
        </p:nvSpPr>
        <p:spPr bwMode="auto">
          <a:xfrm>
            <a:off x="6030506" y="999853"/>
            <a:ext cx="3113494" cy="284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2400">
                <a:solidFill>
                  <a:schemeClr val="tx1"/>
                </a:solidFill>
                <a:latin typeface="+mn-lt"/>
                <a:ea typeface="+mn-ea"/>
                <a:cs typeface="+mn-cs"/>
              </a:defRPr>
            </a:lvl1pPr>
            <a:lvl2pPr marL="742776" indent="-285684" algn="l" rtl="0" eaLnBrk="0" fontAlgn="base" hangingPunct="0">
              <a:spcBef>
                <a:spcPct val="20000"/>
              </a:spcBef>
              <a:spcAft>
                <a:spcPct val="0"/>
              </a:spcAft>
              <a:buChar char="–"/>
              <a:defRPr sz="2000">
                <a:solidFill>
                  <a:schemeClr val="accent2"/>
                </a:solidFill>
                <a:latin typeface="+mn-lt"/>
              </a:defRPr>
            </a:lvl2pPr>
            <a:lvl3pPr marL="1142733" indent="-228546" algn="l" rtl="0" eaLnBrk="0" fontAlgn="base" hangingPunct="0">
              <a:spcBef>
                <a:spcPct val="20000"/>
              </a:spcBef>
              <a:spcAft>
                <a:spcPct val="0"/>
              </a:spcAft>
              <a:buChar char="•"/>
              <a:defRPr>
                <a:solidFill>
                  <a:srgbClr val="FF0000"/>
                </a:solidFill>
                <a:latin typeface="+mn-lt"/>
              </a:defRPr>
            </a:lvl3pPr>
            <a:lvl4pPr marL="1599825" indent="-228546" algn="l" rtl="0" eaLnBrk="0" fontAlgn="base" hangingPunct="0">
              <a:spcBef>
                <a:spcPct val="20000"/>
              </a:spcBef>
              <a:spcAft>
                <a:spcPct val="0"/>
              </a:spcAft>
              <a:buChar char="–"/>
              <a:defRPr sz="1600">
                <a:solidFill>
                  <a:srgbClr val="009999"/>
                </a:solidFill>
                <a:latin typeface="+mn-lt"/>
              </a:defRPr>
            </a:lvl4pPr>
            <a:lvl5pPr marL="2056919" indent="-228546" algn="l" rtl="0" eaLnBrk="0" fontAlgn="base" hangingPunct="0">
              <a:spcBef>
                <a:spcPct val="20000"/>
              </a:spcBef>
              <a:spcAft>
                <a:spcPct val="0"/>
              </a:spcAft>
              <a:buChar char="»"/>
              <a:defRPr sz="1600">
                <a:solidFill>
                  <a:schemeClr val="tx1"/>
                </a:solidFill>
                <a:latin typeface="+mn-lt"/>
              </a:defRPr>
            </a:lvl5pPr>
            <a:lvl6pPr marL="2514012" indent="-228546" algn="l" rtl="0" eaLnBrk="0" fontAlgn="base" hangingPunct="0">
              <a:spcBef>
                <a:spcPct val="20000"/>
              </a:spcBef>
              <a:spcAft>
                <a:spcPct val="0"/>
              </a:spcAft>
              <a:buChar char="»"/>
              <a:defRPr sz="1600">
                <a:solidFill>
                  <a:schemeClr val="tx1"/>
                </a:solidFill>
                <a:latin typeface="+mn-lt"/>
              </a:defRPr>
            </a:lvl6pPr>
            <a:lvl7pPr marL="2971106" indent="-228546" algn="l" rtl="0" eaLnBrk="0" fontAlgn="base" hangingPunct="0">
              <a:spcBef>
                <a:spcPct val="20000"/>
              </a:spcBef>
              <a:spcAft>
                <a:spcPct val="0"/>
              </a:spcAft>
              <a:buChar char="»"/>
              <a:defRPr sz="1600">
                <a:solidFill>
                  <a:schemeClr val="tx1"/>
                </a:solidFill>
                <a:latin typeface="+mn-lt"/>
              </a:defRPr>
            </a:lvl7pPr>
            <a:lvl8pPr marL="3428198" indent="-228546" algn="l" rtl="0" eaLnBrk="0" fontAlgn="base" hangingPunct="0">
              <a:spcBef>
                <a:spcPct val="20000"/>
              </a:spcBef>
              <a:spcAft>
                <a:spcPct val="0"/>
              </a:spcAft>
              <a:buChar char="»"/>
              <a:defRPr sz="1600">
                <a:solidFill>
                  <a:schemeClr val="tx1"/>
                </a:solidFill>
                <a:latin typeface="+mn-lt"/>
              </a:defRPr>
            </a:lvl8pPr>
            <a:lvl9pPr marL="3885292" indent="-228546" algn="l" rtl="0" eaLnBrk="0" fontAlgn="base" hangingPunct="0">
              <a:spcBef>
                <a:spcPct val="20000"/>
              </a:spcBef>
              <a:spcAft>
                <a:spcPct val="0"/>
              </a:spcAft>
              <a:buChar char="»"/>
              <a:defRPr sz="1600">
                <a:solidFill>
                  <a:schemeClr val="tx1"/>
                </a:solidFill>
                <a:latin typeface="+mn-lt"/>
              </a:defRPr>
            </a:lvl9pPr>
          </a:lstStyle>
          <a:p>
            <a:r>
              <a:rPr lang="en-US" b="0" i="0" kern="0" dirty="0" smtClean="0">
                <a:solidFill>
                  <a:srgbClr val="000000"/>
                </a:solidFill>
                <a:latin typeface="Calibri" pitchFamily="34" charset="0"/>
                <a:cs typeface="Calibri" pitchFamily="34" charset="0"/>
              </a:rPr>
              <a:t>Active control</a:t>
            </a:r>
          </a:p>
          <a:p>
            <a:pPr lvl="1"/>
            <a:r>
              <a:rPr lang="en-US" b="0" i="0" kern="0" dirty="0" smtClean="0">
                <a:solidFill>
                  <a:srgbClr val="336699"/>
                </a:solidFill>
                <a:latin typeface="Calibri" pitchFamily="34" charset="0"/>
                <a:cs typeface="Calibri" pitchFamily="34" charset="0"/>
              </a:rPr>
              <a:t>Dual sensor (</a:t>
            </a:r>
            <a:r>
              <a:rPr lang="en-US" b="0" i="0" kern="0" dirty="0" err="1" smtClean="0">
                <a:solidFill>
                  <a:srgbClr val="336699"/>
                </a:solidFill>
                <a:latin typeface="Calibri" pitchFamily="34" charset="0"/>
                <a:cs typeface="Calibri" pitchFamily="34" charset="0"/>
              </a:rPr>
              <a:t>B</a:t>
            </a:r>
            <a:r>
              <a:rPr lang="en-US" b="0" i="0" kern="0" baseline="-25000" dirty="0" err="1" smtClean="0">
                <a:solidFill>
                  <a:srgbClr val="336699"/>
                </a:solidFill>
                <a:latin typeface="Calibri" pitchFamily="34" charset="0"/>
                <a:cs typeface="Calibri" pitchFamily="34" charset="0"/>
              </a:rPr>
              <a:t>p</a:t>
            </a:r>
            <a:r>
              <a:rPr lang="en-US" b="0" i="0" kern="0" dirty="0" smtClean="0">
                <a:solidFill>
                  <a:srgbClr val="336699"/>
                </a:solidFill>
                <a:latin typeface="Calibri" pitchFamily="34" charset="0"/>
                <a:cs typeface="Calibri" pitchFamily="34" charset="0"/>
              </a:rPr>
              <a:t> + B</a:t>
            </a:r>
            <a:r>
              <a:rPr lang="en-US" b="0" i="0" kern="0" baseline="-25000" dirty="0" smtClean="0">
                <a:solidFill>
                  <a:srgbClr val="336699"/>
                </a:solidFill>
                <a:latin typeface="Calibri" pitchFamily="34" charset="0"/>
                <a:cs typeface="Calibri" pitchFamily="34" charset="0"/>
              </a:rPr>
              <a:t>r</a:t>
            </a:r>
            <a:r>
              <a:rPr lang="en-US" b="0" i="0" kern="0" dirty="0" smtClean="0">
                <a:solidFill>
                  <a:srgbClr val="336699"/>
                </a:solidFill>
                <a:latin typeface="Calibri" pitchFamily="34" charset="0"/>
                <a:cs typeface="Calibri" pitchFamily="34" charset="0"/>
              </a:rPr>
              <a:t>) proportional gain</a:t>
            </a:r>
          </a:p>
          <a:p>
            <a:pPr lvl="1"/>
            <a:r>
              <a:rPr lang="en-US" b="0" i="0" kern="0" dirty="0" smtClean="0">
                <a:solidFill>
                  <a:srgbClr val="336699"/>
                </a:solidFill>
                <a:latin typeface="Calibri" pitchFamily="34" charset="0"/>
                <a:cs typeface="Calibri" pitchFamily="34" charset="0"/>
              </a:rPr>
              <a:t>State space control with model of conducting structures and plasma mode</a:t>
            </a:r>
          </a:p>
          <a:p>
            <a:r>
              <a:rPr lang="en-US" b="0" i="0" kern="0" dirty="0" smtClean="0">
                <a:solidFill>
                  <a:srgbClr val="000000"/>
                </a:solidFill>
                <a:latin typeface="Calibri" pitchFamily="34" charset="0"/>
                <a:cs typeface="Calibri" pitchFamily="34" charset="0"/>
              </a:rPr>
              <a:t>Passive stability</a:t>
            </a:r>
            <a:endParaRPr lang="en-US" b="0" i="0" kern="0" dirty="0">
              <a:solidFill>
                <a:srgbClr val="000000"/>
              </a:solidFill>
              <a:latin typeface="Calibri" pitchFamily="34" charset="0"/>
              <a:cs typeface="Calibri" pitchFamily="34" charset="0"/>
            </a:endParaRPr>
          </a:p>
          <a:p>
            <a:pPr lvl="1"/>
            <a:r>
              <a:rPr lang="en-US" b="0" i="0" kern="0" dirty="0" smtClean="0">
                <a:solidFill>
                  <a:srgbClr val="336699"/>
                </a:solidFill>
                <a:latin typeface="Calibri" pitchFamily="34" charset="0"/>
                <a:cs typeface="Calibri" pitchFamily="34" charset="0"/>
              </a:rPr>
              <a:t>Kinetic effects in the RWM dispersion relation </a:t>
            </a:r>
          </a:p>
          <a:p>
            <a:pPr lvl="1"/>
            <a:r>
              <a:rPr lang="en-US" b="0" i="0" kern="0" dirty="0" smtClean="0">
                <a:solidFill>
                  <a:srgbClr val="336699"/>
                </a:solidFill>
                <a:latin typeface="Calibri" pitchFamily="34" charset="0"/>
                <a:cs typeface="Calibri" pitchFamily="34" charset="0"/>
              </a:rPr>
              <a:t>Stabilizing rotational resonances between particles and mode</a:t>
            </a:r>
          </a:p>
        </p:txBody>
      </p:sp>
      <p:sp>
        <p:nvSpPr>
          <p:cNvPr id="16" name="Text Box 32"/>
          <p:cNvSpPr txBox="1">
            <a:spLocks noChangeArrowheads="1"/>
          </p:cNvSpPr>
          <p:nvPr/>
        </p:nvSpPr>
        <p:spPr bwMode="auto">
          <a:xfrm>
            <a:off x="3248091" y="6225798"/>
            <a:ext cx="3044952" cy="261610"/>
          </a:xfrm>
          <a:prstGeom prst="rect">
            <a:avLst/>
          </a:prstGeom>
          <a:noFill/>
          <a:ln w="12700">
            <a:noFill/>
            <a:miter lim="800000"/>
            <a:headEnd/>
            <a:tailEnd/>
          </a:ln>
        </p:spPr>
        <p:txBody>
          <a:bodyPr wrap="square">
            <a:spAutoFit/>
          </a:bodyPr>
          <a:lstStyle/>
          <a:p>
            <a:pPr algn="ctr" eaLnBrk="0" hangingPunct="0">
              <a:spcBef>
                <a:spcPct val="0"/>
              </a:spcBef>
              <a:buFontTx/>
              <a:buNone/>
            </a:pPr>
            <a:r>
              <a:rPr lang="en-US" sz="1100" b="0" i="0" dirty="0" smtClean="0">
                <a:solidFill>
                  <a:srgbClr val="008080"/>
                </a:solidFill>
                <a:latin typeface="Calibri" pitchFamily="34" charset="0"/>
                <a:cs typeface="Arial" pitchFamily="34" charset="0"/>
              </a:rPr>
              <a:t>[S. Sabbagh </a:t>
            </a:r>
            <a:r>
              <a:rPr lang="en-US" sz="1100" b="0" dirty="0" smtClean="0">
                <a:solidFill>
                  <a:srgbClr val="008080"/>
                </a:solidFill>
                <a:latin typeface="Calibri" pitchFamily="34" charset="0"/>
                <a:cs typeface="Arial" pitchFamily="34" charset="0"/>
              </a:rPr>
              <a:t>et al.</a:t>
            </a:r>
            <a:r>
              <a:rPr lang="en-US" sz="1100" b="0" i="0" dirty="0" smtClean="0">
                <a:solidFill>
                  <a:srgbClr val="008080"/>
                </a:solidFill>
                <a:latin typeface="Calibri" pitchFamily="34" charset="0"/>
                <a:cs typeface="Arial" pitchFamily="34" charset="0"/>
              </a:rPr>
              <a:t>, </a:t>
            </a:r>
            <a:r>
              <a:rPr lang="en-US" sz="1100" b="0" i="0" dirty="0" err="1" smtClean="0">
                <a:solidFill>
                  <a:srgbClr val="008080"/>
                </a:solidFill>
                <a:latin typeface="Calibri" pitchFamily="34" charset="0"/>
                <a:cs typeface="Arial" pitchFamily="34" charset="0"/>
              </a:rPr>
              <a:t>Nucl</a:t>
            </a:r>
            <a:r>
              <a:rPr lang="en-US" sz="1100" b="0" i="0" dirty="0">
                <a:solidFill>
                  <a:srgbClr val="008080"/>
                </a:solidFill>
                <a:latin typeface="Calibri" pitchFamily="34" charset="0"/>
                <a:cs typeface="Arial" pitchFamily="34" charset="0"/>
              </a:rPr>
              <a:t>. Fusion </a:t>
            </a:r>
            <a:r>
              <a:rPr lang="en-US" sz="1100" i="0" dirty="0">
                <a:solidFill>
                  <a:srgbClr val="008080"/>
                </a:solidFill>
                <a:latin typeface="Calibri" pitchFamily="34" charset="0"/>
                <a:cs typeface="Arial" pitchFamily="34" charset="0"/>
              </a:rPr>
              <a:t>53</a:t>
            </a:r>
            <a:r>
              <a:rPr lang="en-US" sz="1100" b="0" i="0" dirty="0">
                <a:solidFill>
                  <a:srgbClr val="008080"/>
                </a:solidFill>
                <a:latin typeface="Calibri" pitchFamily="34" charset="0"/>
                <a:cs typeface="Arial" pitchFamily="34" charset="0"/>
              </a:rPr>
              <a:t>, 104007 (2013)]</a:t>
            </a:r>
          </a:p>
        </p:txBody>
      </p:sp>
      <p:sp>
        <p:nvSpPr>
          <p:cNvPr id="5" name="Rectangle 4"/>
          <p:cNvSpPr/>
          <p:nvPr/>
        </p:nvSpPr>
        <p:spPr bwMode="auto">
          <a:xfrm>
            <a:off x="4836336" y="5400620"/>
            <a:ext cx="1218882" cy="370703"/>
          </a:xfrm>
          <a:prstGeom prst="rect">
            <a:avLst/>
          </a:prstGeom>
          <a:solidFill>
            <a:schemeClr val="bg1"/>
          </a:solid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ts val="0"/>
              </a:spcBef>
              <a:spcAft>
                <a:spcPct val="0"/>
              </a:spcAft>
              <a:buClrTx/>
              <a:buSzTx/>
              <a:buNone/>
              <a:tabLst/>
            </a:pPr>
            <a:r>
              <a:rPr lang="en-US" sz="1200" i="0" dirty="0" smtClean="0">
                <a:solidFill>
                  <a:schemeClr val="tx1"/>
                </a:solidFill>
              </a:rPr>
              <a:t>     a</a:t>
            </a:r>
            <a:r>
              <a:rPr kumimoji="0" lang="en-US" sz="1200" i="0" u="none" strike="noStrike" cap="none" normalizeH="0" baseline="0" dirty="0" smtClean="0">
                <a:ln>
                  <a:noFill/>
                </a:ln>
                <a:solidFill>
                  <a:schemeClr val="tx1"/>
                </a:solidFill>
                <a:effectLst/>
              </a:rPr>
              <a:t>ctive control</a:t>
            </a:r>
          </a:p>
          <a:p>
            <a:pPr marL="0" marR="0" indent="0" algn="l" defTabSz="914400" rtl="0" eaLnBrk="1" fontAlgn="base" latinLnBrk="0" hangingPunct="1">
              <a:lnSpc>
                <a:spcPct val="100000"/>
              </a:lnSpc>
              <a:spcBef>
                <a:spcPts val="0"/>
              </a:spcBef>
              <a:spcAft>
                <a:spcPct val="0"/>
              </a:spcAft>
              <a:buClrTx/>
              <a:buSzTx/>
              <a:buNone/>
              <a:tabLst/>
            </a:pPr>
            <a:r>
              <a:rPr lang="en-US" sz="1200" i="0" dirty="0" smtClean="0">
                <a:solidFill>
                  <a:schemeClr val="tx1"/>
                </a:solidFill>
              </a:rPr>
              <a:t>     passive</a:t>
            </a:r>
            <a:endParaRPr kumimoji="0" lang="en-US" sz="1200" i="0" u="none" strike="noStrike" cap="none" normalizeH="0" baseline="0" dirty="0" smtClean="0">
              <a:ln>
                <a:noFill/>
              </a:ln>
              <a:solidFill>
                <a:schemeClr val="tx1"/>
              </a:solidFill>
              <a:effectLst/>
            </a:endParaRPr>
          </a:p>
        </p:txBody>
      </p:sp>
      <p:sp>
        <p:nvSpPr>
          <p:cNvPr id="4" name="Flowchart: Decision 3"/>
          <p:cNvSpPr/>
          <p:nvPr/>
        </p:nvSpPr>
        <p:spPr bwMode="auto">
          <a:xfrm>
            <a:off x="4885762" y="5450044"/>
            <a:ext cx="91440" cy="91440"/>
          </a:xfrm>
          <a:prstGeom prst="flowChartDecision">
            <a:avLst/>
          </a:prstGeom>
          <a:noFill/>
          <a:ln w="38100" cap="flat" cmpd="sng" algn="ctr">
            <a:solidFill>
              <a:srgbClr val="FF0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18" name="Flowchart: Decision 17"/>
          <p:cNvSpPr/>
          <p:nvPr/>
        </p:nvSpPr>
        <p:spPr bwMode="auto">
          <a:xfrm>
            <a:off x="4889890" y="5627156"/>
            <a:ext cx="91440" cy="91440"/>
          </a:xfrm>
          <a:prstGeom prst="flowChartDecision">
            <a:avLst/>
          </a:prstGeom>
          <a:noFill/>
          <a:ln w="38100" cap="flat" cmpd="sng" algn="ctr">
            <a:solidFill>
              <a:schemeClr val="accent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Tree>
    <p:extLst>
      <p:ext uri="{BB962C8B-B14F-4D97-AF65-F5344CB8AC3E}">
        <p14:creationId xmlns:p14="http://schemas.microsoft.com/office/powerpoint/2010/main" val="210999362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1108" y="1093368"/>
            <a:ext cx="3840480" cy="2734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5" y="1066369"/>
            <a:ext cx="5257800" cy="374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1" name="Rectangle 2"/>
          <p:cNvSpPr>
            <a:spLocks noGrp="1" noChangeArrowheads="1"/>
          </p:cNvSpPr>
          <p:nvPr>
            <p:ph type="title"/>
          </p:nvPr>
        </p:nvSpPr>
        <p:spPr>
          <a:noFill/>
        </p:spPr>
        <p:txBody>
          <a:bodyPr/>
          <a:lstStyle/>
          <a:p>
            <a:pPr>
              <a:lnSpc>
                <a:spcPct val="90000"/>
              </a:lnSpc>
            </a:pPr>
            <a:r>
              <a:rPr lang="en-US" sz="2800" dirty="0" smtClean="0">
                <a:latin typeface="Calibri" pitchFamily="34" charset="0"/>
              </a:rPr>
              <a:t>New, expansive DCON calculations confirm previous assessment of the NSTX ideal n=1 no-wall limit </a:t>
            </a:r>
          </a:p>
        </p:txBody>
      </p:sp>
      <p:cxnSp>
        <p:nvCxnSpPr>
          <p:cNvPr id="6" name="Straight Arrow Connector 5"/>
          <p:cNvCxnSpPr/>
          <p:nvPr/>
        </p:nvCxnSpPr>
        <p:spPr bwMode="auto">
          <a:xfrm flipV="1">
            <a:off x="1458686" y="1995714"/>
            <a:ext cx="0" cy="1103086"/>
          </a:xfrm>
          <a:prstGeom prst="straightConnector1">
            <a:avLst/>
          </a:prstGeom>
          <a:noFill/>
          <a:ln w="25400" cap="flat" cmpd="sng" algn="ctr">
            <a:solidFill>
              <a:srgbClr val="C00000"/>
            </a:solidFill>
            <a:prstDash val="solid"/>
            <a:round/>
            <a:headEnd type="none" w="med" len="med"/>
            <a:tailEnd type="arrow"/>
          </a:ln>
          <a:effectLst/>
        </p:spPr>
      </p:cxnSp>
      <p:sp>
        <p:nvSpPr>
          <p:cNvPr id="7" name="TextBox 6"/>
          <p:cNvSpPr txBox="1"/>
          <p:nvPr/>
        </p:nvSpPr>
        <p:spPr>
          <a:xfrm>
            <a:off x="1524001" y="1825172"/>
            <a:ext cx="1016000" cy="461665"/>
          </a:xfrm>
          <a:prstGeom prst="rect">
            <a:avLst/>
          </a:prstGeom>
          <a:noFill/>
        </p:spPr>
        <p:txBody>
          <a:bodyPr wrap="square" rtlCol="0">
            <a:spAutoFit/>
          </a:bodyPr>
          <a:lstStyle/>
          <a:p>
            <a:pPr>
              <a:buNone/>
            </a:pPr>
            <a:r>
              <a:rPr lang="en-US" sz="1200" b="0" i="0" dirty="0" smtClean="0">
                <a:solidFill>
                  <a:srgbClr val="C00000"/>
                </a:solidFill>
                <a:latin typeface="Calibri" panose="020F0502020204030204" pitchFamily="34" charset="0"/>
              </a:rPr>
              <a:t>Above the no-wall limit</a:t>
            </a:r>
            <a:endParaRPr lang="en-US" sz="1200" b="0" i="0" dirty="0">
              <a:solidFill>
                <a:srgbClr val="C00000"/>
              </a:solidFill>
              <a:latin typeface="Calibri" panose="020F0502020204030204" pitchFamily="34" charset="0"/>
            </a:endParaRPr>
          </a:p>
        </p:txBody>
      </p:sp>
      <p:sp>
        <p:nvSpPr>
          <p:cNvPr id="9" name="Rectangle 3"/>
          <p:cNvSpPr txBox="1">
            <a:spLocks noChangeArrowheads="1"/>
          </p:cNvSpPr>
          <p:nvPr/>
        </p:nvSpPr>
        <p:spPr bwMode="auto">
          <a:xfrm>
            <a:off x="0" y="5192867"/>
            <a:ext cx="5186532" cy="1356852"/>
          </a:xfrm>
          <a:prstGeom prst="rect">
            <a:avLst/>
          </a:prstGeom>
          <a:noFill/>
          <a:ln w="9525">
            <a:noFill/>
            <a:miter lim="800000"/>
            <a:headEnd/>
            <a:tailEnd/>
          </a:ln>
        </p:spPr>
        <p:txBody>
          <a:bodyPr/>
          <a:lstStyle/>
          <a:p>
            <a:pPr marL="342900" lvl="1" indent="-342900" eaLnBrk="0" hangingPunct="0">
              <a:defRPr/>
            </a:pPr>
            <a:r>
              <a:rPr lang="en-US" sz="1800" b="0" i="0" kern="0" dirty="0" smtClean="0">
                <a:solidFill>
                  <a:srgbClr val="000000"/>
                </a:solidFill>
                <a:latin typeface="Calibri" panose="020F0502020204030204" pitchFamily="34" charset="0"/>
              </a:rPr>
              <a:t>DCON runs with consistent settings: </a:t>
            </a:r>
            <a:r>
              <a:rPr lang="en-US" sz="1800" b="0" i="0" kern="0" dirty="0">
                <a:solidFill>
                  <a:srgbClr val="000000"/>
                </a:solidFill>
                <a:latin typeface="Calibri" panose="020F0502020204030204" pitchFamily="34" charset="0"/>
              </a:rPr>
              <a:t> </a:t>
            </a:r>
            <a:r>
              <a:rPr lang="el-GR" sz="1800" b="0" i="0" kern="0" dirty="0" smtClean="0">
                <a:solidFill>
                  <a:srgbClr val="000000"/>
                </a:solidFill>
                <a:latin typeface="Calibri" panose="020F0502020204030204" pitchFamily="34" charset="0"/>
              </a:rPr>
              <a:t>Ψ</a:t>
            </a:r>
            <a:r>
              <a:rPr lang="en-US" sz="1800" b="0" i="0" kern="0" baseline="-25000" dirty="0" smtClean="0">
                <a:solidFill>
                  <a:srgbClr val="000000"/>
                </a:solidFill>
                <a:latin typeface="Calibri" panose="020F0502020204030204" pitchFamily="34" charset="0"/>
              </a:rPr>
              <a:t>high</a:t>
            </a:r>
            <a:r>
              <a:rPr lang="en-US" sz="1800" b="0" i="0" kern="0" dirty="0" smtClean="0">
                <a:solidFill>
                  <a:srgbClr val="000000"/>
                </a:solidFill>
                <a:latin typeface="Calibri" panose="020F0502020204030204" pitchFamily="34" charset="0"/>
              </a:rPr>
              <a:t> &lt; 0.992, </a:t>
            </a:r>
            <a:r>
              <a:rPr lang="en-US" sz="1800" b="0" i="0" kern="0" dirty="0" err="1" smtClean="0">
                <a:solidFill>
                  <a:srgbClr val="000000"/>
                </a:solidFill>
                <a:latin typeface="Calibri" panose="020F0502020204030204" pitchFamily="34" charset="0"/>
              </a:rPr>
              <a:t>dm</a:t>
            </a:r>
            <a:r>
              <a:rPr lang="en-US" sz="1800" b="0" i="0" kern="0" baseline="-25000" dirty="0" err="1" smtClean="0">
                <a:solidFill>
                  <a:srgbClr val="000000"/>
                </a:solidFill>
                <a:latin typeface="Calibri" panose="020F0502020204030204" pitchFamily="34" charset="0"/>
              </a:rPr>
              <a:t>lim</a:t>
            </a:r>
            <a:r>
              <a:rPr lang="en-US" sz="1800" b="0" i="0" kern="0" dirty="0" smtClean="0">
                <a:solidFill>
                  <a:srgbClr val="000000"/>
                </a:solidFill>
                <a:latin typeface="Calibri" panose="020F0502020204030204" pitchFamily="34" charset="0"/>
              </a:rPr>
              <a:t> = 1.10 (truncates at q = X.1)</a:t>
            </a:r>
          </a:p>
          <a:p>
            <a:pPr marL="342900" lvl="1" indent="-342900" eaLnBrk="0" hangingPunct="0">
              <a:defRPr/>
            </a:pPr>
            <a:r>
              <a:rPr lang="en-US" sz="1800" b="0" i="0" kern="0" dirty="0" smtClean="0">
                <a:solidFill>
                  <a:srgbClr val="000000"/>
                </a:solidFill>
                <a:latin typeface="Calibri" panose="020F0502020204030204" pitchFamily="34" charset="0"/>
              </a:rPr>
              <a:t>4784 equilibria from 349 discharges from 2010, all in the flat-top, all with </a:t>
            </a:r>
            <a:r>
              <a:rPr lang="el-GR" sz="1800" b="0" i="0" dirty="0">
                <a:solidFill>
                  <a:schemeClr val="tx1"/>
                </a:solidFill>
                <a:latin typeface="Calibri" panose="020F0502020204030204" pitchFamily="34" charset="0"/>
              </a:rPr>
              <a:t>β</a:t>
            </a:r>
            <a:r>
              <a:rPr lang="en-US" sz="1800" b="0" i="0" baseline="-25000" dirty="0">
                <a:solidFill>
                  <a:schemeClr val="tx1"/>
                </a:solidFill>
                <a:latin typeface="Calibri" panose="020F0502020204030204" pitchFamily="34" charset="0"/>
              </a:rPr>
              <a:t>N</a:t>
            </a:r>
            <a:r>
              <a:rPr lang="en-US" sz="1800" b="0" i="0" dirty="0">
                <a:solidFill>
                  <a:schemeClr val="tx1"/>
                </a:solidFill>
                <a:latin typeface="Calibri" panose="020F0502020204030204" pitchFamily="34" charset="0"/>
              </a:rPr>
              <a:t>/l</a:t>
            </a:r>
            <a:r>
              <a:rPr lang="en-US" sz="1800" b="0" i="0" baseline="-25000" dirty="0">
                <a:solidFill>
                  <a:schemeClr val="tx1"/>
                </a:solidFill>
                <a:latin typeface="Calibri" panose="020F0502020204030204" pitchFamily="34" charset="0"/>
              </a:rPr>
              <a:t>i </a:t>
            </a:r>
            <a:r>
              <a:rPr lang="en-US" sz="1800" b="0" i="0" dirty="0" smtClean="0">
                <a:solidFill>
                  <a:schemeClr val="tx1"/>
                </a:solidFill>
                <a:latin typeface="Calibri" panose="020F0502020204030204" pitchFamily="34" charset="0"/>
              </a:rPr>
              <a:t>&gt; 2.5</a:t>
            </a:r>
            <a:endParaRPr lang="en-US" sz="1800" b="0" i="0" kern="0" dirty="0" smtClean="0">
              <a:solidFill>
                <a:schemeClr val="tx1"/>
              </a:solidFill>
              <a:latin typeface="Calibri" panose="020F0502020204030204" pitchFamily="34" charset="0"/>
            </a:endParaRPr>
          </a:p>
        </p:txBody>
      </p:sp>
      <p:cxnSp>
        <p:nvCxnSpPr>
          <p:cNvPr id="8" name="Straight Arrow Connector 7"/>
          <p:cNvCxnSpPr/>
          <p:nvPr/>
        </p:nvCxnSpPr>
        <p:spPr bwMode="auto">
          <a:xfrm>
            <a:off x="1458686" y="3098800"/>
            <a:ext cx="0" cy="513080"/>
          </a:xfrm>
          <a:prstGeom prst="straightConnector1">
            <a:avLst/>
          </a:prstGeom>
          <a:noFill/>
          <a:ln w="25400" cap="flat" cmpd="sng" algn="ctr">
            <a:solidFill>
              <a:srgbClr val="336699"/>
            </a:solidFill>
            <a:prstDash val="solid"/>
            <a:round/>
            <a:headEnd type="none" w="med" len="med"/>
            <a:tailEnd type="arrow"/>
          </a:ln>
          <a:effectLst/>
        </p:spPr>
      </p:cxnSp>
      <p:sp>
        <p:nvSpPr>
          <p:cNvPr id="10" name="TextBox 9"/>
          <p:cNvSpPr txBox="1"/>
          <p:nvPr/>
        </p:nvSpPr>
        <p:spPr>
          <a:xfrm>
            <a:off x="936172" y="3683000"/>
            <a:ext cx="1016000" cy="461665"/>
          </a:xfrm>
          <a:prstGeom prst="rect">
            <a:avLst/>
          </a:prstGeom>
          <a:noFill/>
        </p:spPr>
        <p:txBody>
          <a:bodyPr wrap="square" rtlCol="0">
            <a:spAutoFit/>
          </a:bodyPr>
          <a:lstStyle/>
          <a:p>
            <a:pPr>
              <a:buNone/>
            </a:pPr>
            <a:r>
              <a:rPr lang="en-US" sz="1200" b="0" i="0" dirty="0" smtClean="0">
                <a:latin typeface="Calibri" panose="020F0502020204030204" pitchFamily="34" charset="0"/>
              </a:rPr>
              <a:t>Below the no-wall limit</a:t>
            </a:r>
            <a:endParaRPr lang="en-US" sz="1200" b="0" i="0" dirty="0">
              <a:latin typeface="Calibri" panose="020F0502020204030204" pitchFamily="34" charset="0"/>
            </a:endParaRPr>
          </a:p>
        </p:txBody>
      </p:sp>
      <p:sp>
        <p:nvSpPr>
          <p:cNvPr id="12" name="TextBox 11"/>
          <p:cNvSpPr txBox="1"/>
          <p:nvPr/>
        </p:nvSpPr>
        <p:spPr>
          <a:xfrm>
            <a:off x="1993248" y="1240080"/>
            <a:ext cx="3127830" cy="646331"/>
          </a:xfrm>
          <a:prstGeom prst="rect">
            <a:avLst/>
          </a:prstGeom>
          <a:noFill/>
        </p:spPr>
        <p:txBody>
          <a:bodyPr wrap="square" rtlCol="0">
            <a:spAutoFit/>
          </a:bodyPr>
          <a:lstStyle/>
          <a:p>
            <a:pPr>
              <a:buNone/>
            </a:pPr>
            <a:r>
              <a:rPr lang="en-US" sz="1800" b="0" i="0" dirty="0" smtClean="0">
                <a:solidFill>
                  <a:schemeClr val="tx1"/>
                </a:solidFill>
                <a:latin typeface="Calibri" panose="020F0502020204030204" pitchFamily="34" charset="0"/>
              </a:rPr>
              <a:t>DCON assessment of the NSTX no-wall limit (as of 2013)</a:t>
            </a:r>
            <a:endParaRPr lang="en-US" sz="1800" b="0" i="0" dirty="0">
              <a:solidFill>
                <a:schemeClr val="tx1"/>
              </a:solidFill>
              <a:latin typeface="Calibri" panose="020F0502020204030204" pitchFamily="34" charset="0"/>
            </a:endParaRPr>
          </a:p>
        </p:txBody>
      </p:sp>
      <p:sp>
        <p:nvSpPr>
          <p:cNvPr id="13" name="TextBox 12"/>
          <p:cNvSpPr txBox="1"/>
          <p:nvPr/>
        </p:nvSpPr>
        <p:spPr>
          <a:xfrm>
            <a:off x="1553026" y="2598840"/>
            <a:ext cx="1170727" cy="369332"/>
          </a:xfrm>
          <a:prstGeom prst="rect">
            <a:avLst/>
          </a:prstGeom>
          <a:noFill/>
        </p:spPr>
        <p:txBody>
          <a:bodyPr wrap="square" rtlCol="0">
            <a:spAutoFit/>
          </a:bodyPr>
          <a:lstStyle/>
          <a:p>
            <a:pPr>
              <a:buNone/>
            </a:pPr>
            <a:r>
              <a:rPr lang="el-GR" sz="1800" b="0" i="0" dirty="0">
                <a:solidFill>
                  <a:schemeClr val="tx1"/>
                </a:solidFill>
                <a:latin typeface="Calibri" panose="020F0502020204030204" pitchFamily="34" charset="0"/>
              </a:rPr>
              <a:t>β</a:t>
            </a:r>
            <a:r>
              <a:rPr lang="en-US" sz="1800" b="0" i="0" baseline="-25000" dirty="0" smtClean="0">
                <a:solidFill>
                  <a:schemeClr val="tx1"/>
                </a:solidFill>
                <a:latin typeface="Calibri" panose="020F0502020204030204" pitchFamily="34" charset="0"/>
              </a:rPr>
              <a:t>N</a:t>
            </a:r>
            <a:r>
              <a:rPr lang="en-US" sz="1800" b="0" i="0" dirty="0" smtClean="0">
                <a:solidFill>
                  <a:schemeClr val="tx1"/>
                </a:solidFill>
                <a:latin typeface="Calibri" panose="020F0502020204030204" pitchFamily="34" charset="0"/>
              </a:rPr>
              <a:t>/l</a:t>
            </a:r>
            <a:r>
              <a:rPr lang="en-US" sz="1800" b="0" i="0" baseline="-25000" dirty="0" smtClean="0">
                <a:solidFill>
                  <a:schemeClr val="tx1"/>
                </a:solidFill>
                <a:latin typeface="Calibri" panose="020F0502020204030204" pitchFamily="34" charset="0"/>
              </a:rPr>
              <a:t>i </a:t>
            </a:r>
            <a:r>
              <a:rPr lang="en-US" sz="1800" b="0" i="0" dirty="0" smtClean="0">
                <a:solidFill>
                  <a:schemeClr val="tx1"/>
                </a:solidFill>
                <a:latin typeface="Calibri" panose="020F0502020204030204" pitchFamily="34" charset="0"/>
              </a:rPr>
              <a:t>≈ 6.7</a:t>
            </a:r>
            <a:endParaRPr lang="en-US" sz="1800" b="0" i="0" dirty="0">
              <a:solidFill>
                <a:schemeClr val="tx1"/>
              </a:solidFill>
              <a:latin typeface="Calibri" panose="020F0502020204030204" pitchFamily="34" charset="0"/>
            </a:endParaRPr>
          </a:p>
        </p:txBody>
      </p:sp>
      <p:sp>
        <p:nvSpPr>
          <p:cNvPr id="15" name="TextBox 14"/>
          <p:cNvSpPr txBox="1"/>
          <p:nvPr/>
        </p:nvSpPr>
        <p:spPr>
          <a:xfrm>
            <a:off x="3962401" y="2229508"/>
            <a:ext cx="1030513" cy="369332"/>
          </a:xfrm>
          <a:prstGeom prst="rect">
            <a:avLst/>
          </a:prstGeom>
          <a:noFill/>
        </p:spPr>
        <p:txBody>
          <a:bodyPr wrap="square" rtlCol="0">
            <a:spAutoFit/>
          </a:bodyPr>
          <a:lstStyle/>
          <a:p>
            <a:pPr>
              <a:buNone/>
            </a:pPr>
            <a:r>
              <a:rPr lang="el-GR" sz="1800" b="0" i="0" dirty="0" smtClean="0">
                <a:solidFill>
                  <a:schemeClr val="tx1"/>
                </a:solidFill>
                <a:latin typeface="Calibri" panose="020F0502020204030204" pitchFamily="34" charset="0"/>
              </a:rPr>
              <a:t>β</a:t>
            </a:r>
            <a:r>
              <a:rPr lang="en-US" sz="1800" b="0" i="0" baseline="-25000" dirty="0" smtClean="0">
                <a:solidFill>
                  <a:schemeClr val="tx1"/>
                </a:solidFill>
                <a:latin typeface="Calibri" panose="020F0502020204030204" pitchFamily="34" charset="0"/>
              </a:rPr>
              <a:t>N</a:t>
            </a:r>
            <a:r>
              <a:rPr lang="en-US" sz="1800" b="0" i="0" dirty="0" smtClean="0">
                <a:solidFill>
                  <a:schemeClr val="tx1"/>
                </a:solidFill>
                <a:latin typeface="Calibri" panose="020F0502020204030204" pitchFamily="34" charset="0"/>
              </a:rPr>
              <a:t> ≈ 4.3</a:t>
            </a:r>
            <a:endParaRPr lang="en-US" sz="1800" b="0" i="0" dirty="0">
              <a:solidFill>
                <a:schemeClr val="tx1"/>
              </a:solidFill>
              <a:latin typeface="Calibri" panose="020F0502020204030204" pitchFamily="34" charset="0"/>
            </a:endParaRPr>
          </a:p>
        </p:txBody>
      </p:sp>
      <p:cxnSp>
        <p:nvCxnSpPr>
          <p:cNvPr id="3" name="Straight Arrow Connector 2"/>
          <p:cNvCxnSpPr/>
          <p:nvPr/>
        </p:nvCxnSpPr>
        <p:spPr bwMode="auto">
          <a:xfrm>
            <a:off x="4884057" y="1563245"/>
            <a:ext cx="0" cy="963023"/>
          </a:xfrm>
          <a:prstGeom prst="straightConnector1">
            <a:avLst/>
          </a:prstGeom>
          <a:noFill/>
          <a:ln w="15875" cap="flat" cmpd="sng" algn="ctr">
            <a:solidFill>
              <a:schemeClr val="tx1"/>
            </a:solidFill>
            <a:prstDash val="solid"/>
            <a:round/>
            <a:headEnd type="none" w="med" len="med"/>
            <a:tailEnd type="arrow"/>
          </a:ln>
          <a:effectLst/>
        </p:spPr>
      </p:cxnSp>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89006" y="3813540"/>
            <a:ext cx="3840480" cy="2736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1553026" y="2598840"/>
            <a:ext cx="1170727" cy="369332"/>
          </a:xfrm>
          <a:prstGeom prst="rect">
            <a:avLst/>
          </a:prstGeom>
          <a:noFill/>
        </p:spPr>
        <p:txBody>
          <a:bodyPr wrap="square" rtlCol="0">
            <a:spAutoFit/>
          </a:bodyPr>
          <a:lstStyle/>
          <a:p>
            <a:pPr>
              <a:buNone/>
            </a:pPr>
            <a:r>
              <a:rPr lang="el-GR" sz="1800" b="0" i="0" dirty="0">
                <a:solidFill>
                  <a:schemeClr val="tx1"/>
                </a:solidFill>
                <a:latin typeface="Calibri" panose="020F0502020204030204" pitchFamily="34" charset="0"/>
              </a:rPr>
              <a:t>β</a:t>
            </a:r>
            <a:r>
              <a:rPr lang="en-US" sz="1800" b="0" i="0" baseline="-25000" dirty="0" smtClean="0">
                <a:solidFill>
                  <a:schemeClr val="tx1"/>
                </a:solidFill>
                <a:latin typeface="Calibri" panose="020F0502020204030204" pitchFamily="34" charset="0"/>
              </a:rPr>
              <a:t>N</a:t>
            </a:r>
            <a:r>
              <a:rPr lang="en-US" sz="1800" b="0" i="0" dirty="0" smtClean="0">
                <a:solidFill>
                  <a:schemeClr val="tx1"/>
                </a:solidFill>
                <a:latin typeface="Calibri" panose="020F0502020204030204" pitchFamily="34" charset="0"/>
              </a:rPr>
              <a:t>/l</a:t>
            </a:r>
            <a:r>
              <a:rPr lang="en-US" sz="1800" b="0" i="0" baseline="-25000" dirty="0" smtClean="0">
                <a:solidFill>
                  <a:schemeClr val="tx1"/>
                </a:solidFill>
                <a:latin typeface="Calibri" panose="020F0502020204030204" pitchFamily="34" charset="0"/>
              </a:rPr>
              <a:t>i </a:t>
            </a:r>
            <a:r>
              <a:rPr lang="en-US" sz="1800" b="0" i="0" dirty="0" smtClean="0">
                <a:solidFill>
                  <a:schemeClr val="tx1"/>
                </a:solidFill>
                <a:latin typeface="Calibri" panose="020F0502020204030204" pitchFamily="34" charset="0"/>
              </a:rPr>
              <a:t>≈ 6.7</a:t>
            </a:r>
            <a:endParaRPr lang="en-US" sz="1800" b="0" i="0" dirty="0">
              <a:solidFill>
                <a:schemeClr val="tx1"/>
              </a:solidFill>
              <a:latin typeface="Calibri" panose="020F0502020204030204" pitchFamily="34" charset="0"/>
            </a:endParaRPr>
          </a:p>
        </p:txBody>
      </p:sp>
      <p:sp>
        <p:nvSpPr>
          <p:cNvPr id="22" name="TextBox 21"/>
          <p:cNvSpPr txBox="1"/>
          <p:nvPr/>
        </p:nvSpPr>
        <p:spPr>
          <a:xfrm>
            <a:off x="3962401" y="2229508"/>
            <a:ext cx="1030513" cy="369332"/>
          </a:xfrm>
          <a:prstGeom prst="rect">
            <a:avLst/>
          </a:prstGeom>
          <a:noFill/>
        </p:spPr>
        <p:txBody>
          <a:bodyPr wrap="square" rtlCol="0">
            <a:spAutoFit/>
          </a:bodyPr>
          <a:lstStyle/>
          <a:p>
            <a:pPr>
              <a:buNone/>
            </a:pPr>
            <a:r>
              <a:rPr lang="el-GR" sz="1800" b="0" i="0" dirty="0" smtClean="0">
                <a:solidFill>
                  <a:schemeClr val="tx1"/>
                </a:solidFill>
                <a:latin typeface="Calibri" panose="020F0502020204030204" pitchFamily="34" charset="0"/>
              </a:rPr>
              <a:t>β</a:t>
            </a:r>
            <a:r>
              <a:rPr lang="en-US" sz="1800" b="0" i="0" baseline="-25000" dirty="0" smtClean="0">
                <a:solidFill>
                  <a:schemeClr val="tx1"/>
                </a:solidFill>
                <a:latin typeface="Calibri" panose="020F0502020204030204" pitchFamily="34" charset="0"/>
              </a:rPr>
              <a:t>N</a:t>
            </a:r>
            <a:r>
              <a:rPr lang="en-US" sz="1800" b="0" i="0" dirty="0" smtClean="0">
                <a:solidFill>
                  <a:schemeClr val="tx1"/>
                </a:solidFill>
                <a:latin typeface="Calibri" panose="020F0502020204030204" pitchFamily="34" charset="0"/>
              </a:rPr>
              <a:t> ≈ 4.3</a:t>
            </a:r>
            <a:endParaRPr lang="en-US" sz="1800" b="0" i="0" dirty="0">
              <a:solidFill>
                <a:schemeClr val="tx1"/>
              </a:solidFill>
              <a:latin typeface="Calibri" panose="020F0502020204030204" pitchFamily="34" charset="0"/>
            </a:endParaRPr>
          </a:p>
        </p:txBody>
      </p:sp>
      <p:sp>
        <p:nvSpPr>
          <p:cNvPr id="23" name="Oval 22"/>
          <p:cNvSpPr/>
          <p:nvPr/>
        </p:nvSpPr>
        <p:spPr bwMode="auto">
          <a:xfrm>
            <a:off x="1466063" y="2471147"/>
            <a:ext cx="1257690" cy="619676"/>
          </a:xfrm>
          <a:prstGeom prst="ellipse">
            <a:avLst/>
          </a:prstGeom>
          <a:no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24" name="Oval 23"/>
          <p:cNvSpPr/>
          <p:nvPr/>
        </p:nvSpPr>
        <p:spPr bwMode="auto">
          <a:xfrm>
            <a:off x="3794886" y="2104336"/>
            <a:ext cx="1257690" cy="619676"/>
          </a:xfrm>
          <a:prstGeom prst="ellipse">
            <a:avLst/>
          </a:prstGeom>
          <a:no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cxnSp>
        <p:nvCxnSpPr>
          <p:cNvPr id="25" name="Straight Arrow Connector 24"/>
          <p:cNvCxnSpPr/>
          <p:nvPr/>
        </p:nvCxnSpPr>
        <p:spPr bwMode="auto">
          <a:xfrm flipH="1" flipV="1">
            <a:off x="8067675" y="2814637"/>
            <a:ext cx="2381" cy="548640"/>
          </a:xfrm>
          <a:prstGeom prst="straightConnector1">
            <a:avLst/>
          </a:prstGeom>
          <a:noFill/>
          <a:ln w="15875"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flipH="1" flipV="1">
            <a:off x="7543800" y="5529261"/>
            <a:ext cx="2381" cy="548640"/>
          </a:xfrm>
          <a:prstGeom prst="straightConnector1">
            <a:avLst/>
          </a:prstGeom>
          <a:noFill/>
          <a:ln w="15875" cap="flat" cmpd="sng" algn="ctr">
            <a:solidFill>
              <a:schemeClr val="tx1"/>
            </a:solidFill>
            <a:prstDash val="solid"/>
            <a:round/>
            <a:headEnd type="none" w="med" len="med"/>
            <a:tailEnd type="arrow"/>
          </a:ln>
          <a:effectLst/>
        </p:spPr>
      </p:cxnSp>
      <p:sp>
        <p:nvSpPr>
          <p:cNvPr id="27" name="Freeform 26"/>
          <p:cNvSpPr/>
          <p:nvPr/>
        </p:nvSpPr>
        <p:spPr bwMode="auto">
          <a:xfrm rot="857577">
            <a:off x="1862122" y="3803194"/>
            <a:ext cx="5910917" cy="1115978"/>
          </a:xfrm>
          <a:custGeom>
            <a:avLst/>
            <a:gdLst>
              <a:gd name="connsiteX0" fmla="*/ 0 w 5486400"/>
              <a:gd name="connsiteY0" fmla="*/ 0 h 3401805"/>
              <a:gd name="connsiteX1" fmla="*/ 1141111 w 5486400"/>
              <a:gd name="connsiteY1" fmla="*/ 3211736 h 3401805"/>
              <a:gd name="connsiteX2" fmla="*/ 5486400 w 5486400"/>
              <a:gd name="connsiteY2" fmla="*/ 3000139 h 3401805"/>
            </a:gdLst>
            <a:ahLst/>
            <a:cxnLst>
              <a:cxn ang="0">
                <a:pos x="connsiteX0" y="connsiteY0"/>
              </a:cxn>
              <a:cxn ang="0">
                <a:pos x="connsiteX1" y="connsiteY1"/>
              </a:cxn>
              <a:cxn ang="0">
                <a:pos x="connsiteX2" y="connsiteY2"/>
              </a:cxn>
            </a:cxnLst>
            <a:rect l="l" t="t" r="r" b="b"/>
            <a:pathLst>
              <a:path w="5486400" h="3401805">
                <a:moveTo>
                  <a:pt x="0" y="0"/>
                </a:moveTo>
                <a:cubicBezTo>
                  <a:pt x="113355" y="1355856"/>
                  <a:pt x="226711" y="2711713"/>
                  <a:pt x="1141111" y="3211736"/>
                </a:cubicBezTo>
                <a:cubicBezTo>
                  <a:pt x="2055511" y="3711759"/>
                  <a:pt x="4836496" y="3075709"/>
                  <a:pt x="5486400" y="3000139"/>
                </a:cubicBezTo>
              </a:path>
            </a:pathLst>
          </a:custGeom>
          <a:no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28" name="Freeform 27"/>
          <p:cNvSpPr/>
          <p:nvPr/>
        </p:nvSpPr>
        <p:spPr bwMode="auto">
          <a:xfrm>
            <a:off x="4420860" y="2720529"/>
            <a:ext cx="3657600" cy="1003666"/>
          </a:xfrm>
          <a:custGeom>
            <a:avLst/>
            <a:gdLst>
              <a:gd name="connsiteX0" fmla="*/ 0 w 3657600"/>
              <a:gd name="connsiteY0" fmla="*/ 0 h 1003666"/>
              <a:gd name="connsiteX1" fmla="*/ 1186452 w 3657600"/>
              <a:gd name="connsiteY1" fmla="*/ 974856 h 1003666"/>
              <a:gd name="connsiteX2" fmla="*/ 3657600 w 3657600"/>
              <a:gd name="connsiteY2" fmla="*/ 649904 h 1003666"/>
            </a:gdLst>
            <a:ahLst/>
            <a:cxnLst>
              <a:cxn ang="0">
                <a:pos x="connsiteX0" y="connsiteY0"/>
              </a:cxn>
              <a:cxn ang="0">
                <a:pos x="connsiteX1" y="connsiteY1"/>
              </a:cxn>
              <a:cxn ang="0">
                <a:pos x="connsiteX2" y="connsiteY2"/>
              </a:cxn>
            </a:cxnLst>
            <a:rect l="l" t="t" r="r" b="b"/>
            <a:pathLst>
              <a:path w="3657600" h="1003666">
                <a:moveTo>
                  <a:pt x="0" y="0"/>
                </a:moveTo>
                <a:cubicBezTo>
                  <a:pt x="288426" y="433269"/>
                  <a:pt x="576852" y="866539"/>
                  <a:pt x="1186452" y="974856"/>
                </a:cubicBezTo>
                <a:cubicBezTo>
                  <a:pt x="1796052" y="1083173"/>
                  <a:pt x="2726826" y="866538"/>
                  <a:pt x="3657600" y="649904"/>
                </a:cubicBezTo>
              </a:path>
            </a:pathLst>
          </a:custGeom>
          <a:no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29" name="Text Box 32"/>
          <p:cNvSpPr txBox="1">
            <a:spLocks noChangeArrowheads="1"/>
          </p:cNvSpPr>
          <p:nvPr/>
        </p:nvSpPr>
        <p:spPr bwMode="auto">
          <a:xfrm>
            <a:off x="2631225" y="6304715"/>
            <a:ext cx="3743910" cy="307777"/>
          </a:xfrm>
          <a:prstGeom prst="rect">
            <a:avLst/>
          </a:prstGeom>
          <a:noFill/>
          <a:ln w="12700">
            <a:noFill/>
            <a:miter lim="800000"/>
            <a:headEnd/>
            <a:tailEnd/>
          </a:ln>
        </p:spPr>
        <p:txBody>
          <a:bodyPr wrap="none">
            <a:spAutoFit/>
          </a:bodyPr>
          <a:lstStyle/>
          <a:p>
            <a:pPr algn="ctr" eaLnBrk="0" hangingPunct="0">
              <a:buFontTx/>
              <a:buNone/>
            </a:pPr>
            <a:r>
              <a:rPr lang="en-US" sz="1400" b="0" i="0" dirty="0" smtClean="0">
                <a:solidFill>
                  <a:srgbClr val="008080"/>
                </a:solidFill>
                <a:latin typeface="Calibri" pitchFamily="34" charset="0"/>
              </a:rPr>
              <a:t>[J. </a:t>
            </a:r>
            <a:r>
              <a:rPr lang="en-US" sz="1400" b="0" i="0" dirty="0" err="1" smtClean="0">
                <a:solidFill>
                  <a:srgbClr val="008080"/>
                </a:solidFill>
                <a:latin typeface="Calibri" pitchFamily="34" charset="0"/>
              </a:rPr>
              <a:t>Berkery</a:t>
            </a:r>
            <a:r>
              <a:rPr lang="en-US" sz="1400" b="0" i="0" dirty="0" smtClean="0">
                <a:solidFill>
                  <a:srgbClr val="008080"/>
                </a:solidFill>
                <a:latin typeface="Calibri" pitchFamily="34" charset="0"/>
              </a:rPr>
              <a:t> </a:t>
            </a:r>
            <a:r>
              <a:rPr lang="en-US" sz="1400" b="0" dirty="0" smtClean="0">
                <a:solidFill>
                  <a:srgbClr val="008080"/>
                </a:solidFill>
                <a:latin typeface="Calibri" pitchFamily="34" charset="0"/>
              </a:rPr>
              <a:t>et </a:t>
            </a:r>
            <a:r>
              <a:rPr lang="en-US" sz="1400" b="0" dirty="0" smtClean="0">
                <a:solidFill>
                  <a:srgbClr val="008080"/>
                </a:solidFill>
                <a:latin typeface="Calibri" pitchFamily="34" charset="0"/>
              </a:rPr>
              <a:t>al.</a:t>
            </a:r>
            <a:r>
              <a:rPr lang="en-US" sz="1400" b="0" i="0" dirty="0" smtClean="0">
                <a:solidFill>
                  <a:srgbClr val="008080"/>
                </a:solidFill>
                <a:latin typeface="Calibri" pitchFamily="34" charset="0"/>
              </a:rPr>
              <a:t>, </a:t>
            </a:r>
            <a:r>
              <a:rPr lang="en-US" sz="1400" dirty="0" err="1" smtClean="0">
                <a:solidFill>
                  <a:srgbClr val="008080"/>
                </a:solidFill>
                <a:latin typeface="Calibri" pitchFamily="34" charset="0"/>
              </a:rPr>
              <a:t>Nucl</a:t>
            </a:r>
            <a:r>
              <a:rPr lang="en-US" sz="1400" dirty="0" smtClean="0">
                <a:solidFill>
                  <a:srgbClr val="008080"/>
                </a:solidFill>
                <a:latin typeface="Calibri" pitchFamily="34" charset="0"/>
              </a:rPr>
              <a:t>. Fusion 55</a:t>
            </a:r>
            <a:r>
              <a:rPr lang="en-US" sz="1400" b="0" i="0" dirty="0" smtClean="0">
                <a:solidFill>
                  <a:srgbClr val="008080"/>
                </a:solidFill>
                <a:latin typeface="Calibri" pitchFamily="34" charset="0"/>
              </a:rPr>
              <a:t>, 123007 </a:t>
            </a:r>
            <a:r>
              <a:rPr lang="en-US" sz="1400" b="0" i="0" dirty="0" smtClean="0">
                <a:solidFill>
                  <a:srgbClr val="008080"/>
                </a:solidFill>
                <a:latin typeface="Calibri" pitchFamily="34" charset="0"/>
              </a:rPr>
              <a:t>(</a:t>
            </a:r>
            <a:r>
              <a:rPr lang="en-US" sz="1400" b="0" i="0" dirty="0" smtClean="0">
                <a:solidFill>
                  <a:srgbClr val="008080"/>
                </a:solidFill>
                <a:latin typeface="Calibri" pitchFamily="34" charset="0"/>
              </a:rPr>
              <a:t>2015)]</a:t>
            </a:r>
            <a:endParaRPr lang="en-US" sz="1400" b="0" i="0" dirty="0">
              <a:solidFill>
                <a:srgbClr val="008080"/>
              </a:solidFill>
              <a:latin typeface="Calibri" pitchFamily="34" charset="0"/>
            </a:endParaRPr>
          </a:p>
        </p:txBody>
      </p:sp>
    </p:spTree>
    <p:extLst>
      <p:ext uri="{BB962C8B-B14F-4D97-AF65-F5344CB8AC3E}">
        <p14:creationId xmlns:p14="http://schemas.microsoft.com/office/powerpoint/2010/main" val="213881232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noFill/>
        </p:spPr>
        <p:txBody>
          <a:bodyPr/>
          <a:lstStyle/>
          <a:p>
            <a:pPr>
              <a:lnSpc>
                <a:spcPct val="90000"/>
              </a:lnSpc>
            </a:pPr>
            <a:r>
              <a:rPr lang="en-US" sz="2800" dirty="0" smtClean="0">
                <a:latin typeface="Calibri" pitchFamily="34" charset="0"/>
              </a:rPr>
              <a:t>The ideal no-wall limit is estimated through dependence on internal inductance, pressure peaking, aspect ratio</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68" y="990600"/>
            <a:ext cx="3867334" cy="283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457" b="3747"/>
          <a:stretch/>
        </p:blipFill>
        <p:spPr bwMode="auto">
          <a:xfrm>
            <a:off x="211016" y="3809998"/>
            <a:ext cx="396505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1941" y="2836863"/>
            <a:ext cx="3692059"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707086" y="5776071"/>
            <a:ext cx="787395" cy="338554"/>
          </a:xfrm>
          <a:prstGeom prst="rect">
            <a:avLst/>
          </a:prstGeom>
          <a:noFill/>
        </p:spPr>
        <p:txBody>
          <a:bodyPr wrap="none" rtlCol="0">
            <a:spAutoFit/>
          </a:bodyPr>
          <a:lstStyle/>
          <a:p>
            <a:pPr>
              <a:buNone/>
            </a:pPr>
            <a:r>
              <a:rPr lang="en-US" sz="1600" b="0" i="0" dirty="0" smtClean="0">
                <a:solidFill>
                  <a:schemeClr val="tx1"/>
                </a:solidFill>
              </a:rPr>
              <a:t>DCON</a:t>
            </a:r>
            <a:endParaRPr lang="en-US" sz="1600" b="0" i="0" dirty="0">
              <a:solidFill>
                <a:schemeClr val="tx1"/>
              </a:solidFill>
            </a:endParaRPr>
          </a:p>
        </p:txBody>
      </p:sp>
      <p:sp>
        <p:nvSpPr>
          <p:cNvPr id="4" name="TextBox 3"/>
          <p:cNvSpPr txBox="1"/>
          <p:nvPr/>
        </p:nvSpPr>
        <p:spPr>
          <a:xfrm>
            <a:off x="6219370" y="1262128"/>
            <a:ext cx="2443746" cy="1508105"/>
          </a:xfrm>
          <a:prstGeom prst="rect">
            <a:avLst/>
          </a:prstGeom>
          <a:noFill/>
          <a:ln w="19050">
            <a:solidFill>
              <a:schemeClr val="tx1"/>
            </a:solidFill>
          </a:ln>
        </p:spPr>
        <p:txBody>
          <a:bodyPr wrap="none" rtlCol="0">
            <a:spAutoFit/>
          </a:bodyPr>
          <a:lstStyle/>
          <a:p>
            <a:pPr marL="171450" indent="-171450"/>
            <a:r>
              <a:rPr lang="el-GR" sz="2000" b="0" i="0" dirty="0" smtClean="0">
                <a:solidFill>
                  <a:srgbClr val="FF0000"/>
                </a:solidFill>
                <a:latin typeface="Calibri" panose="020F0502020204030204" pitchFamily="34" charset="0"/>
              </a:rPr>
              <a:t>β</a:t>
            </a:r>
            <a:r>
              <a:rPr lang="en-US" sz="2000" b="0" i="0" baseline="-25000" dirty="0">
                <a:solidFill>
                  <a:srgbClr val="FF0000"/>
                </a:solidFill>
                <a:latin typeface="Calibri" panose="020F0502020204030204" pitchFamily="34" charset="0"/>
              </a:rPr>
              <a:t>N</a:t>
            </a:r>
            <a:r>
              <a:rPr lang="en-US" sz="2000" b="0" i="0" dirty="0" smtClean="0">
                <a:solidFill>
                  <a:srgbClr val="FF0000"/>
                </a:solidFill>
                <a:latin typeface="Calibri" panose="020F0502020204030204" pitchFamily="34" charset="0"/>
              </a:rPr>
              <a:t> = 6.7l</a:t>
            </a:r>
            <a:r>
              <a:rPr lang="en-US" sz="2000" b="0" i="0" baseline="-25000" dirty="0" smtClean="0">
                <a:solidFill>
                  <a:srgbClr val="FF0000"/>
                </a:solidFill>
                <a:latin typeface="Calibri" panose="020F0502020204030204" pitchFamily="34" charset="0"/>
              </a:rPr>
              <a:t>i</a:t>
            </a:r>
          </a:p>
          <a:p>
            <a:pPr marL="171450" indent="-171450"/>
            <a:r>
              <a:rPr lang="el-GR" sz="2000" b="0" i="0" dirty="0">
                <a:latin typeface="Calibri" panose="020F0502020204030204" pitchFamily="34" charset="0"/>
              </a:rPr>
              <a:t>β</a:t>
            </a:r>
            <a:r>
              <a:rPr lang="en-US" sz="2000" b="0" i="0" baseline="-25000" dirty="0">
                <a:latin typeface="Calibri" panose="020F0502020204030204" pitchFamily="34" charset="0"/>
              </a:rPr>
              <a:t>N</a:t>
            </a:r>
            <a:r>
              <a:rPr lang="en-US" sz="2000" b="0" i="0" dirty="0">
                <a:latin typeface="Calibri" panose="020F0502020204030204" pitchFamily="34" charset="0"/>
              </a:rPr>
              <a:t> = </a:t>
            </a:r>
            <a:r>
              <a:rPr lang="en-US" sz="2000" b="0" i="0" dirty="0" smtClean="0">
                <a:latin typeface="Calibri" panose="020F0502020204030204" pitchFamily="34" charset="0"/>
              </a:rPr>
              <a:t>1.9111(p</a:t>
            </a:r>
            <a:r>
              <a:rPr lang="en-US" sz="2000" b="0" i="0" baseline="-25000" dirty="0" smtClean="0">
                <a:latin typeface="Calibri" panose="020F0502020204030204" pitchFamily="34" charset="0"/>
              </a:rPr>
              <a:t>0</a:t>
            </a:r>
            <a:r>
              <a:rPr lang="en-US" sz="2000" b="0" i="0" dirty="0" smtClean="0">
                <a:latin typeface="Calibri" panose="020F0502020204030204" pitchFamily="34" charset="0"/>
              </a:rPr>
              <a:t>/&lt;p&gt;)</a:t>
            </a:r>
            <a:endParaRPr lang="en-US" sz="2000" b="0" i="0" dirty="0">
              <a:latin typeface="Calibri" panose="020F0502020204030204" pitchFamily="34" charset="0"/>
            </a:endParaRPr>
          </a:p>
          <a:p>
            <a:pPr marL="171450" indent="-171450"/>
            <a:r>
              <a:rPr lang="el-GR" sz="2000" b="0" i="0" dirty="0">
                <a:solidFill>
                  <a:srgbClr val="00B050"/>
                </a:solidFill>
                <a:latin typeface="Calibri" panose="020F0502020204030204" pitchFamily="34" charset="0"/>
              </a:rPr>
              <a:t>β</a:t>
            </a:r>
            <a:r>
              <a:rPr lang="en-US" sz="2000" b="0" i="0" baseline="-25000" dirty="0">
                <a:solidFill>
                  <a:srgbClr val="00B050"/>
                </a:solidFill>
                <a:latin typeface="Calibri" panose="020F0502020204030204" pitchFamily="34" charset="0"/>
              </a:rPr>
              <a:t>N</a:t>
            </a:r>
            <a:r>
              <a:rPr lang="en-US" sz="2000" b="0" i="0" dirty="0">
                <a:solidFill>
                  <a:srgbClr val="00B050"/>
                </a:solidFill>
                <a:latin typeface="Calibri" panose="020F0502020204030204" pitchFamily="34" charset="0"/>
              </a:rPr>
              <a:t> = </a:t>
            </a:r>
            <a:r>
              <a:rPr lang="en-US" sz="2000" b="0" i="0" dirty="0" smtClean="0">
                <a:solidFill>
                  <a:srgbClr val="00B050"/>
                </a:solidFill>
                <a:latin typeface="Calibri" panose="020F0502020204030204" pitchFamily="34" charset="0"/>
              </a:rPr>
              <a:t>14(A</a:t>
            </a:r>
            <a:r>
              <a:rPr lang="en-US" sz="2000" b="0" i="0" baseline="30000" dirty="0" smtClean="0">
                <a:solidFill>
                  <a:srgbClr val="00B050"/>
                </a:solidFill>
                <a:latin typeface="Calibri" panose="020F0502020204030204" pitchFamily="34" charset="0"/>
              </a:rPr>
              <a:t>-1</a:t>
            </a:r>
            <a:r>
              <a:rPr lang="en-US" sz="2000" b="0" i="0" dirty="0" smtClean="0">
                <a:solidFill>
                  <a:srgbClr val="00B050"/>
                </a:solidFill>
                <a:latin typeface="Calibri" panose="020F0502020204030204" pitchFamily="34" charset="0"/>
              </a:rPr>
              <a:t>-0.4)</a:t>
            </a:r>
            <a:endParaRPr lang="en-US" sz="2000" b="0" i="0" dirty="0">
              <a:solidFill>
                <a:srgbClr val="00B050"/>
              </a:solidFill>
              <a:latin typeface="Calibri" panose="020F0502020204030204" pitchFamily="34" charset="0"/>
            </a:endParaRPr>
          </a:p>
          <a:p>
            <a:pPr marL="171450" indent="-171450"/>
            <a:r>
              <a:rPr lang="en-US" sz="2000" b="0" i="0" dirty="0" smtClean="0">
                <a:solidFill>
                  <a:schemeClr val="tx1"/>
                </a:solidFill>
                <a:latin typeface="Calibri" panose="020F0502020204030204" pitchFamily="34" charset="0"/>
              </a:rPr>
              <a:t>Composite estimate</a:t>
            </a:r>
            <a:endParaRPr lang="en-US" sz="2000" b="0" i="0" dirty="0">
              <a:solidFill>
                <a:schemeClr val="tx1"/>
              </a:solidFill>
              <a:latin typeface="Calibri" panose="020F0502020204030204" pitchFamily="34" charset="0"/>
            </a:endParaRPr>
          </a:p>
        </p:txBody>
      </p:sp>
      <p:sp>
        <p:nvSpPr>
          <p:cNvPr id="3" name="TextBox 2"/>
          <p:cNvSpPr txBox="1"/>
          <p:nvPr/>
        </p:nvSpPr>
        <p:spPr>
          <a:xfrm>
            <a:off x="4760685" y="2902857"/>
            <a:ext cx="1066800" cy="1077218"/>
          </a:xfrm>
          <a:prstGeom prst="rect">
            <a:avLst/>
          </a:prstGeom>
          <a:noFill/>
        </p:spPr>
        <p:txBody>
          <a:bodyPr wrap="square" rtlCol="0">
            <a:spAutoFit/>
          </a:bodyPr>
          <a:lstStyle/>
          <a:p>
            <a:pPr>
              <a:buNone/>
            </a:pPr>
            <a:r>
              <a:rPr lang="en-US" sz="1600" b="0" i="0" dirty="0" smtClean="0">
                <a:latin typeface="Calibri" panose="020F0502020204030204" pitchFamily="34" charset="0"/>
              </a:rPr>
              <a:t>Example: NSTX discharge 138556</a:t>
            </a:r>
            <a:endParaRPr lang="en-US" sz="1600" b="0" i="0" dirty="0">
              <a:latin typeface="Calibri" panose="020F0502020204030204" pitchFamily="34" charset="0"/>
            </a:endParaRPr>
          </a:p>
        </p:txBody>
      </p:sp>
      <p:sp>
        <p:nvSpPr>
          <p:cNvPr id="9" name="TextBox 8"/>
          <p:cNvSpPr txBox="1"/>
          <p:nvPr/>
        </p:nvSpPr>
        <p:spPr>
          <a:xfrm>
            <a:off x="2833735" y="1676338"/>
            <a:ext cx="1020849" cy="461665"/>
          </a:xfrm>
          <a:prstGeom prst="rect">
            <a:avLst/>
          </a:prstGeom>
          <a:noFill/>
        </p:spPr>
        <p:txBody>
          <a:bodyPr wrap="square" rtlCol="0">
            <a:spAutoFit/>
          </a:bodyPr>
          <a:lstStyle/>
          <a:p>
            <a:pPr>
              <a:buNone/>
            </a:pPr>
            <a:r>
              <a:rPr lang="en-US" sz="1200" b="0" i="0" dirty="0">
                <a:solidFill>
                  <a:schemeClr val="tx1"/>
                </a:solidFill>
                <a:latin typeface="Calibri" panose="020F0502020204030204" pitchFamily="34" charset="0"/>
              </a:rPr>
              <a:t>i</a:t>
            </a:r>
            <a:r>
              <a:rPr lang="en-US" sz="1200" b="0" i="0" dirty="0" smtClean="0">
                <a:solidFill>
                  <a:schemeClr val="tx1"/>
                </a:solidFill>
                <a:latin typeface="Calibri" panose="020F0502020204030204" pitchFamily="34" charset="0"/>
              </a:rPr>
              <a:t>deal n = 1 no-wall limit</a:t>
            </a:r>
            <a:endParaRPr lang="en-US" sz="1200" b="0" i="0" dirty="0">
              <a:solidFill>
                <a:schemeClr val="tx1"/>
              </a:solidFill>
              <a:latin typeface="Calibri" panose="020F0502020204030204" pitchFamily="34" charset="0"/>
            </a:endParaRPr>
          </a:p>
        </p:txBody>
      </p:sp>
      <p:sp>
        <p:nvSpPr>
          <p:cNvPr id="5" name="Arc 4"/>
          <p:cNvSpPr/>
          <p:nvPr/>
        </p:nvSpPr>
        <p:spPr bwMode="auto">
          <a:xfrm rot="456778" flipH="1" flipV="1">
            <a:off x="2018911" y="896741"/>
            <a:ext cx="3987045" cy="1523007"/>
          </a:xfrm>
          <a:prstGeom prst="arc">
            <a:avLst>
              <a:gd name="adj1" fmla="val 16200000"/>
              <a:gd name="adj2" fmla="val 85999"/>
            </a:avLst>
          </a:prstGeom>
          <a:noFill/>
          <a:ln w="15875" cap="flat" cmpd="sng" algn="ctr">
            <a:solidFill>
              <a:srgbClr val="00B050"/>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10" name="TextBox 9"/>
          <p:cNvSpPr txBox="1"/>
          <p:nvPr/>
        </p:nvSpPr>
        <p:spPr>
          <a:xfrm>
            <a:off x="1265293" y="1143000"/>
            <a:ext cx="1012066" cy="461665"/>
          </a:xfrm>
          <a:prstGeom prst="rect">
            <a:avLst/>
          </a:prstGeom>
          <a:solidFill>
            <a:schemeClr val="bg1"/>
          </a:solidFill>
        </p:spPr>
        <p:txBody>
          <a:bodyPr wrap="square" rtlCol="0">
            <a:spAutoFit/>
          </a:bodyPr>
          <a:lstStyle/>
          <a:p>
            <a:pPr>
              <a:buNone/>
            </a:pPr>
            <a:r>
              <a:rPr lang="en-US" sz="1200" b="0" i="0" dirty="0">
                <a:solidFill>
                  <a:srgbClr val="FF0000"/>
                </a:solidFill>
                <a:latin typeface="Calibri" panose="020F0502020204030204" pitchFamily="34" charset="0"/>
              </a:rPr>
              <a:t>k</a:t>
            </a:r>
            <a:r>
              <a:rPr lang="en-US" sz="1200" b="0" i="0" dirty="0" smtClean="0">
                <a:solidFill>
                  <a:srgbClr val="FF0000"/>
                </a:solidFill>
                <a:latin typeface="Calibri" panose="020F0502020204030204" pitchFamily="34" charset="0"/>
              </a:rPr>
              <a:t>inetically stabilized</a:t>
            </a:r>
            <a:endParaRPr lang="en-US" sz="1200" b="0" i="0" dirty="0">
              <a:solidFill>
                <a:srgbClr val="FF0000"/>
              </a:solidFill>
              <a:latin typeface="Calibri" panose="020F0502020204030204" pitchFamily="34" charset="0"/>
            </a:endParaRPr>
          </a:p>
        </p:txBody>
      </p:sp>
      <p:sp>
        <p:nvSpPr>
          <p:cNvPr id="12" name="TextBox 11"/>
          <p:cNvSpPr txBox="1"/>
          <p:nvPr/>
        </p:nvSpPr>
        <p:spPr>
          <a:xfrm>
            <a:off x="2277359" y="1196579"/>
            <a:ext cx="1066800" cy="461665"/>
          </a:xfrm>
          <a:prstGeom prst="rect">
            <a:avLst/>
          </a:prstGeom>
          <a:solidFill>
            <a:schemeClr val="bg1"/>
          </a:solidFill>
        </p:spPr>
        <p:txBody>
          <a:bodyPr wrap="square" rtlCol="0">
            <a:spAutoFit/>
          </a:bodyPr>
          <a:lstStyle/>
          <a:p>
            <a:pPr>
              <a:buNone/>
            </a:pPr>
            <a:r>
              <a:rPr lang="en-US" sz="1200" b="0" i="0" dirty="0">
                <a:solidFill>
                  <a:srgbClr val="00B050"/>
                </a:solidFill>
                <a:latin typeface="Calibri" panose="020F0502020204030204" pitchFamily="34" charset="0"/>
              </a:rPr>
              <a:t>o</a:t>
            </a:r>
            <a:r>
              <a:rPr lang="en-US" sz="1200" b="0" i="0" dirty="0" smtClean="0">
                <a:solidFill>
                  <a:srgbClr val="00B050"/>
                </a:solidFill>
                <a:latin typeface="Calibri" panose="020F0502020204030204" pitchFamily="34" charset="0"/>
              </a:rPr>
              <a:t>perational boundary</a:t>
            </a:r>
            <a:endParaRPr lang="en-US" sz="1200" b="0" i="0" dirty="0">
              <a:solidFill>
                <a:srgbClr val="00B050"/>
              </a:solidFill>
              <a:latin typeface="Calibri" panose="020F0502020204030204" pitchFamily="34" charset="0"/>
            </a:endParaRPr>
          </a:p>
        </p:txBody>
      </p:sp>
      <p:cxnSp>
        <p:nvCxnSpPr>
          <p:cNvPr id="7" name="Straight Arrow Connector 6"/>
          <p:cNvCxnSpPr/>
          <p:nvPr/>
        </p:nvCxnSpPr>
        <p:spPr bwMode="auto">
          <a:xfrm flipH="1">
            <a:off x="2413570" y="1621098"/>
            <a:ext cx="239091" cy="225805"/>
          </a:xfrm>
          <a:prstGeom prst="straightConnector1">
            <a:avLst/>
          </a:prstGeom>
          <a:noFill/>
          <a:ln w="15875" cap="flat" cmpd="sng" algn="ctr">
            <a:solidFill>
              <a:srgbClr val="00B050"/>
            </a:solidFill>
            <a:prstDash val="solid"/>
            <a:round/>
            <a:headEnd type="none" w="med" len="med"/>
            <a:tailEnd type="arrow"/>
          </a:ln>
          <a:effectLst/>
        </p:spPr>
      </p:cxnSp>
      <p:sp>
        <p:nvSpPr>
          <p:cNvPr id="19" name="TextBox 18"/>
          <p:cNvSpPr txBox="1"/>
          <p:nvPr/>
        </p:nvSpPr>
        <p:spPr>
          <a:xfrm>
            <a:off x="2787784" y="3947784"/>
            <a:ext cx="1066800" cy="461665"/>
          </a:xfrm>
          <a:prstGeom prst="rect">
            <a:avLst/>
          </a:prstGeom>
          <a:solidFill>
            <a:schemeClr val="bg1"/>
          </a:solidFill>
        </p:spPr>
        <p:txBody>
          <a:bodyPr wrap="square" rtlCol="0">
            <a:spAutoFit/>
          </a:bodyPr>
          <a:lstStyle/>
          <a:p>
            <a:pPr>
              <a:buNone/>
            </a:pPr>
            <a:r>
              <a:rPr lang="en-US" sz="1200" b="0" i="0" dirty="0">
                <a:solidFill>
                  <a:srgbClr val="FF0000"/>
                </a:solidFill>
                <a:latin typeface="Calibri" panose="020F0502020204030204" pitchFamily="34" charset="0"/>
              </a:rPr>
              <a:t>k</a:t>
            </a:r>
            <a:r>
              <a:rPr lang="en-US" sz="1200" b="0" i="0" dirty="0" smtClean="0">
                <a:solidFill>
                  <a:srgbClr val="FF0000"/>
                </a:solidFill>
                <a:latin typeface="Calibri" panose="020F0502020204030204" pitchFamily="34" charset="0"/>
              </a:rPr>
              <a:t>inetically stabilized</a:t>
            </a:r>
            <a:endParaRPr lang="en-US" sz="1200" b="0" i="0" dirty="0">
              <a:solidFill>
                <a:srgbClr val="FF0000"/>
              </a:solidFill>
              <a:latin typeface="Calibri" panose="020F0502020204030204" pitchFamily="34" charset="0"/>
            </a:endParaRPr>
          </a:p>
        </p:txBody>
      </p:sp>
      <p:sp>
        <p:nvSpPr>
          <p:cNvPr id="15" name="Text Box 32"/>
          <p:cNvSpPr txBox="1">
            <a:spLocks noChangeArrowheads="1"/>
          </p:cNvSpPr>
          <p:nvPr/>
        </p:nvSpPr>
        <p:spPr bwMode="auto">
          <a:xfrm>
            <a:off x="4343400" y="1537838"/>
            <a:ext cx="1381410" cy="738664"/>
          </a:xfrm>
          <a:prstGeom prst="rect">
            <a:avLst/>
          </a:prstGeom>
          <a:noFill/>
          <a:ln w="12700">
            <a:noFill/>
            <a:miter lim="800000"/>
            <a:headEnd/>
            <a:tailEnd/>
          </a:ln>
        </p:spPr>
        <p:txBody>
          <a:bodyPr wrap="square">
            <a:spAutoFit/>
          </a:bodyPr>
          <a:lstStyle/>
          <a:p>
            <a:pPr algn="ctr" eaLnBrk="0" hangingPunct="0">
              <a:buFontTx/>
              <a:buNone/>
            </a:pPr>
            <a:r>
              <a:rPr lang="en-US" sz="1400" b="0" i="0" dirty="0" smtClean="0">
                <a:solidFill>
                  <a:srgbClr val="008080"/>
                </a:solidFill>
                <a:latin typeface="Calibri" pitchFamily="34" charset="0"/>
              </a:rPr>
              <a:t>[J. </a:t>
            </a:r>
            <a:r>
              <a:rPr lang="en-US" sz="1400" b="0" i="0" dirty="0" err="1" smtClean="0">
                <a:solidFill>
                  <a:srgbClr val="008080"/>
                </a:solidFill>
                <a:latin typeface="Calibri" pitchFamily="34" charset="0"/>
              </a:rPr>
              <a:t>Berkery</a:t>
            </a:r>
            <a:r>
              <a:rPr lang="en-US" sz="1400" b="0" i="0" dirty="0" smtClean="0">
                <a:solidFill>
                  <a:srgbClr val="008080"/>
                </a:solidFill>
                <a:latin typeface="Calibri" pitchFamily="34" charset="0"/>
              </a:rPr>
              <a:t> </a:t>
            </a:r>
            <a:r>
              <a:rPr lang="en-US" sz="1400" b="0" dirty="0" smtClean="0">
                <a:solidFill>
                  <a:srgbClr val="008080"/>
                </a:solidFill>
                <a:latin typeface="Calibri" pitchFamily="34" charset="0"/>
              </a:rPr>
              <a:t>et </a:t>
            </a:r>
            <a:r>
              <a:rPr lang="en-US" sz="1400" b="0" dirty="0" smtClean="0">
                <a:solidFill>
                  <a:srgbClr val="008080"/>
                </a:solidFill>
                <a:latin typeface="Calibri" pitchFamily="34" charset="0"/>
              </a:rPr>
              <a:t>al.</a:t>
            </a:r>
            <a:r>
              <a:rPr lang="en-US" sz="1400" b="0" i="0" dirty="0" smtClean="0">
                <a:solidFill>
                  <a:srgbClr val="008080"/>
                </a:solidFill>
                <a:latin typeface="Calibri" pitchFamily="34" charset="0"/>
              </a:rPr>
              <a:t>, </a:t>
            </a:r>
            <a:r>
              <a:rPr lang="en-US" sz="1400" dirty="0" err="1" smtClean="0">
                <a:solidFill>
                  <a:srgbClr val="008080"/>
                </a:solidFill>
                <a:latin typeface="Calibri" pitchFamily="34" charset="0"/>
              </a:rPr>
              <a:t>Nucl</a:t>
            </a:r>
            <a:r>
              <a:rPr lang="en-US" sz="1400" dirty="0" smtClean="0">
                <a:solidFill>
                  <a:srgbClr val="008080"/>
                </a:solidFill>
                <a:latin typeface="Calibri" pitchFamily="34" charset="0"/>
              </a:rPr>
              <a:t>. Fusion 55</a:t>
            </a:r>
            <a:r>
              <a:rPr lang="en-US" sz="1400" b="0" i="0" dirty="0" smtClean="0">
                <a:solidFill>
                  <a:srgbClr val="008080"/>
                </a:solidFill>
                <a:latin typeface="Calibri" pitchFamily="34" charset="0"/>
              </a:rPr>
              <a:t>, 123007 </a:t>
            </a:r>
            <a:r>
              <a:rPr lang="en-US" sz="1400" b="0" i="0" dirty="0" smtClean="0">
                <a:solidFill>
                  <a:srgbClr val="008080"/>
                </a:solidFill>
                <a:latin typeface="Calibri" pitchFamily="34" charset="0"/>
              </a:rPr>
              <a:t>(</a:t>
            </a:r>
            <a:r>
              <a:rPr lang="en-US" sz="1400" b="0" i="0" dirty="0" smtClean="0">
                <a:solidFill>
                  <a:srgbClr val="008080"/>
                </a:solidFill>
                <a:latin typeface="Calibri" pitchFamily="34" charset="0"/>
              </a:rPr>
              <a:t>2015)]</a:t>
            </a:r>
            <a:endParaRPr lang="en-US" sz="1400" b="0" i="0" dirty="0">
              <a:solidFill>
                <a:srgbClr val="008080"/>
              </a:solidFill>
              <a:latin typeface="Calibri" pitchFamily="34" charset="0"/>
            </a:endParaRPr>
          </a:p>
        </p:txBody>
      </p:sp>
    </p:spTree>
    <p:extLst>
      <p:ext uri="{BB962C8B-B14F-4D97-AF65-F5344CB8AC3E}">
        <p14:creationId xmlns:p14="http://schemas.microsoft.com/office/powerpoint/2010/main" val="10770027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00075"/>
            <a:ext cx="4572000" cy="31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1" name="Rectangle 2"/>
          <p:cNvSpPr>
            <a:spLocks noGrp="1" noChangeArrowheads="1"/>
          </p:cNvSpPr>
          <p:nvPr>
            <p:ph type="title"/>
          </p:nvPr>
        </p:nvSpPr>
        <p:spPr>
          <a:noFill/>
        </p:spPr>
        <p:txBody>
          <a:bodyPr/>
          <a:lstStyle/>
          <a:p>
            <a:pPr>
              <a:lnSpc>
                <a:spcPct val="90000"/>
              </a:lnSpc>
            </a:pPr>
            <a:r>
              <a:rPr lang="en-US" sz="2800" dirty="0">
                <a:latin typeface="Calibri" pitchFamily="34" charset="0"/>
              </a:rPr>
              <a:t>N</a:t>
            </a:r>
            <a:r>
              <a:rPr lang="en-US" sz="2800" dirty="0" smtClean="0">
                <a:latin typeface="Calibri" pitchFamily="34" charset="0"/>
              </a:rPr>
              <a:t>o-wall limit dependencies on internal inductance, pressure peaking, and aspect ratio have implications for NSTX-U</a:t>
            </a:r>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457" b="3747"/>
          <a:stretch/>
        </p:blipFill>
        <p:spPr bwMode="auto">
          <a:xfrm>
            <a:off x="4572000" y="1027885"/>
            <a:ext cx="4572000" cy="3163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95086" y="4038601"/>
            <a:ext cx="3824514" cy="701731"/>
          </a:xfrm>
          <a:prstGeom prst="rect">
            <a:avLst/>
          </a:prstGeom>
          <a:noFill/>
        </p:spPr>
        <p:txBody>
          <a:bodyPr wrap="square" rtlCol="0">
            <a:spAutoFit/>
          </a:bodyPr>
          <a:lstStyle/>
          <a:p>
            <a:pPr>
              <a:buNone/>
            </a:pPr>
            <a:r>
              <a:rPr lang="en-US" sz="1800" b="0" i="0" u="sng" dirty="0" smtClean="0">
                <a:latin typeface="Calibri" panose="020F0502020204030204" pitchFamily="34" charset="0"/>
              </a:rPr>
              <a:t>New neutral beams:</a:t>
            </a:r>
          </a:p>
          <a:p>
            <a:pPr>
              <a:buNone/>
            </a:pPr>
            <a:r>
              <a:rPr lang="en-US" sz="1800" b="0" i="0" dirty="0">
                <a:latin typeface="Calibri" panose="020F0502020204030204" pitchFamily="34" charset="0"/>
              </a:rPr>
              <a:t>B</a:t>
            </a:r>
            <a:r>
              <a:rPr lang="en-US" sz="1800" b="0" i="0" dirty="0" smtClean="0">
                <a:latin typeface="Calibri" panose="020F0502020204030204" pitchFamily="34" charset="0"/>
              </a:rPr>
              <a:t>roader current and pressure profiles</a:t>
            </a:r>
            <a:endParaRPr lang="en-US" sz="1800" b="0" i="0" dirty="0">
              <a:latin typeface="Calibri" panose="020F0502020204030204" pitchFamily="34" charset="0"/>
            </a:endParaRPr>
          </a:p>
        </p:txBody>
      </p:sp>
      <p:sp>
        <p:nvSpPr>
          <p:cNvPr id="15" name="TextBox 14"/>
          <p:cNvSpPr txBox="1"/>
          <p:nvPr/>
        </p:nvSpPr>
        <p:spPr>
          <a:xfrm>
            <a:off x="5689600" y="4038600"/>
            <a:ext cx="2722170" cy="701731"/>
          </a:xfrm>
          <a:prstGeom prst="rect">
            <a:avLst/>
          </a:prstGeom>
          <a:noFill/>
        </p:spPr>
        <p:txBody>
          <a:bodyPr wrap="square" rtlCol="0">
            <a:spAutoFit/>
          </a:bodyPr>
          <a:lstStyle/>
          <a:p>
            <a:pPr>
              <a:buNone/>
            </a:pPr>
            <a:r>
              <a:rPr lang="en-US" sz="1800" b="0" i="0" u="sng" dirty="0" smtClean="0">
                <a:latin typeface="Calibri" panose="020F0502020204030204" pitchFamily="34" charset="0"/>
              </a:rPr>
              <a:t>New center stack:</a:t>
            </a:r>
          </a:p>
          <a:p>
            <a:pPr>
              <a:buNone/>
            </a:pPr>
            <a:r>
              <a:rPr lang="en-US" sz="1800" b="0" i="0" dirty="0" smtClean="0">
                <a:latin typeface="Calibri" panose="020F0502020204030204" pitchFamily="34" charset="0"/>
              </a:rPr>
              <a:t>Larger aspect ratio</a:t>
            </a:r>
            <a:endParaRPr lang="en-US" sz="1800" b="0" i="0" dirty="0">
              <a:latin typeface="Calibri" panose="020F0502020204030204" pitchFamily="34" charset="0"/>
            </a:endParaRPr>
          </a:p>
        </p:txBody>
      </p:sp>
      <p:sp>
        <p:nvSpPr>
          <p:cNvPr id="9" name="TextBox 8"/>
          <p:cNvSpPr txBox="1"/>
          <p:nvPr/>
        </p:nvSpPr>
        <p:spPr>
          <a:xfrm>
            <a:off x="0" y="4964102"/>
            <a:ext cx="8744857" cy="1569660"/>
          </a:xfrm>
          <a:prstGeom prst="rect">
            <a:avLst/>
          </a:prstGeom>
          <a:noFill/>
        </p:spPr>
        <p:txBody>
          <a:bodyPr wrap="square" rtlCol="0">
            <a:spAutoFit/>
          </a:bodyPr>
          <a:lstStyle/>
          <a:p>
            <a:pPr marL="457200" indent="-457200">
              <a:buFont typeface="Arial" panose="020B0604020202020204" pitchFamily="34" charset="0"/>
              <a:buChar char="•"/>
            </a:pPr>
            <a:r>
              <a:rPr lang="en-US" sz="2400" b="0" i="0" dirty="0" smtClean="0">
                <a:solidFill>
                  <a:schemeClr val="tx1"/>
                </a:solidFill>
                <a:latin typeface="Calibri" panose="020F0502020204030204" pitchFamily="34" charset="0"/>
              </a:rPr>
              <a:t>Both new capabilities mean NSTX-U no-wall beta limit should be lower than NSTX</a:t>
            </a:r>
          </a:p>
          <a:p>
            <a:pPr marL="457200" indent="-457200">
              <a:buFont typeface="Arial" panose="020B0604020202020204" pitchFamily="34" charset="0"/>
              <a:buChar char="•"/>
            </a:pPr>
            <a:r>
              <a:rPr lang="en-US" sz="2400" b="0" i="0" u="sng" dirty="0" smtClean="0">
                <a:solidFill>
                  <a:schemeClr val="tx1"/>
                </a:solidFill>
                <a:latin typeface="Calibri" panose="020F0502020204030204" pitchFamily="34" charset="0"/>
              </a:rPr>
              <a:t>BUT</a:t>
            </a:r>
            <a:r>
              <a:rPr lang="en-US" sz="2400" b="0" i="0" dirty="0" smtClean="0">
                <a:solidFill>
                  <a:schemeClr val="tx1"/>
                </a:solidFill>
                <a:latin typeface="Calibri" panose="020F0502020204030204" pitchFamily="34" charset="0"/>
              </a:rPr>
              <a:t> ideal stability is, of course, not the full picture!                  Kinetic effects must be included…</a:t>
            </a:r>
            <a:endParaRPr lang="en-US" sz="2400" b="0" i="0" dirty="0">
              <a:solidFill>
                <a:schemeClr val="tx1"/>
              </a:solidFill>
              <a:latin typeface="Calibri" panose="020F0502020204030204" pitchFamily="34" charset="0"/>
            </a:endParaRPr>
          </a:p>
        </p:txBody>
      </p:sp>
      <p:sp>
        <p:nvSpPr>
          <p:cNvPr id="2" name="Rectangle 1"/>
          <p:cNvSpPr/>
          <p:nvPr/>
        </p:nvSpPr>
        <p:spPr bwMode="auto">
          <a:xfrm>
            <a:off x="420914" y="5715000"/>
            <a:ext cx="6654800" cy="731049"/>
          </a:xfrm>
          <a:prstGeom prst="rect">
            <a:avLst/>
          </a:prstGeom>
          <a:noFill/>
          <a:ln w="19050" cap="flat" cmpd="sng" algn="ctr">
            <a:solidFill>
              <a:srgbClr val="920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920000"/>
              </a:solidFill>
              <a:effectLst/>
              <a:latin typeface="Helvetica" pitchFamily="34" charset="0"/>
            </a:endParaRPr>
          </a:p>
        </p:txBody>
      </p:sp>
      <p:sp>
        <p:nvSpPr>
          <p:cNvPr id="10" name="Text Box 11"/>
          <p:cNvSpPr txBox="1">
            <a:spLocks noChangeArrowheads="1"/>
          </p:cNvSpPr>
          <p:nvPr/>
        </p:nvSpPr>
        <p:spPr bwMode="auto">
          <a:xfrm>
            <a:off x="-14514" y="4598009"/>
            <a:ext cx="8921545" cy="446098"/>
          </a:xfrm>
          <a:prstGeom prst="rect">
            <a:avLst/>
          </a:prstGeom>
          <a:noFill/>
          <a:ln>
            <a:noFill/>
          </a:ln>
          <a:extLst/>
        </p:spPr>
        <p:txBody>
          <a:bodyPr vert="horz" wrap="square" lIns="91440" tIns="91440" rIns="91440" bIns="91440" numCol="1" anchor="ctr"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eaLnBrk="0" hangingPunct="0">
              <a:lnSpc>
                <a:spcPct val="90000"/>
              </a:lnSpc>
            </a:pPr>
            <a:r>
              <a:rPr lang="en-US" sz="2000" dirty="0" smtClean="0">
                <a:solidFill>
                  <a:srgbClr val="C00000"/>
                </a:solidFill>
                <a:latin typeface="Calibri" panose="020F0502020204030204" pitchFamily="34" charset="0"/>
              </a:rPr>
              <a:t>(NSTX-U: ~2x </a:t>
            </a:r>
            <a:r>
              <a:rPr lang="en-US" sz="2000" dirty="0">
                <a:solidFill>
                  <a:srgbClr val="C00000"/>
                </a:solidFill>
                <a:latin typeface="Calibri" panose="020F0502020204030204" pitchFamily="34" charset="0"/>
              </a:rPr>
              <a:t>higher B</a:t>
            </a:r>
            <a:r>
              <a:rPr lang="en-US" sz="2000" baseline="-25000" dirty="0">
                <a:solidFill>
                  <a:srgbClr val="C00000"/>
                </a:solidFill>
                <a:latin typeface="Calibri" panose="020F0502020204030204" pitchFamily="34" charset="0"/>
              </a:rPr>
              <a:t>T</a:t>
            </a:r>
            <a:r>
              <a:rPr lang="en-US" sz="2000" dirty="0">
                <a:solidFill>
                  <a:srgbClr val="C00000"/>
                </a:solidFill>
                <a:latin typeface="Calibri" panose="020F0502020204030204" pitchFamily="34" charset="0"/>
              </a:rPr>
              <a:t>, </a:t>
            </a:r>
            <a:r>
              <a:rPr lang="en-US" sz="2000" dirty="0" err="1">
                <a:solidFill>
                  <a:srgbClr val="C00000"/>
                </a:solidFill>
                <a:latin typeface="Calibri" panose="020F0502020204030204" pitchFamily="34" charset="0"/>
              </a:rPr>
              <a:t>I</a:t>
            </a:r>
            <a:r>
              <a:rPr lang="en-US" sz="2000" baseline="-25000" dirty="0" err="1">
                <a:solidFill>
                  <a:srgbClr val="C00000"/>
                </a:solidFill>
                <a:latin typeface="Calibri" panose="020F0502020204030204" pitchFamily="34" charset="0"/>
              </a:rPr>
              <a:t>p</a:t>
            </a:r>
            <a:r>
              <a:rPr lang="en-US" sz="2000" dirty="0">
                <a:solidFill>
                  <a:srgbClr val="C00000"/>
                </a:solidFill>
                <a:latin typeface="Calibri" panose="020F0502020204030204" pitchFamily="34" charset="0"/>
              </a:rPr>
              <a:t>, P</a:t>
            </a:r>
            <a:r>
              <a:rPr lang="en-US" sz="2000" baseline="-25000" dirty="0">
                <a:solidFill>
                  <a:srgbClr val="C00000"/>
                </a:solidFill>
                <a:latin typeface="Calibri" panose="020F0502020204030204" pitchFamily="34" charset="0"/>
              </a:rPr>
              <a:t>NBI </a:t>
            </a:r>
            <a:r>
              <a:rPr lang="en-US" sz="2000" dirty="0">
                <a:solidFill>
                  <a:srgbClr val="C00000"/>
                </a:solidFill>
                <a:latin typeface="Calibri" panose="020F0502020204030204" pitchFamily="34" charset="0"/>
              </a:rPr>
              <a:t>and ~5x pulse length vs. </a:t>
            </a:r>
            <a:r>
              <a:rPr lang="en-US" sz="2000" dirty="0" smtClean="0">
                <a:solidFill>
                  <a:srgbClr val="C00000"/>
                </a:solidFill>
                <a:latin typeface="Calibri" panose="020F0502020204030204" pitchFamily="34" charset="0"/>
              </a:rPr>
              <a:t>NSTX)</a:t>
            </a:r>
            <a:endParaRPr lang="en-US" sz="2000" dirty="0">
              <a:solidFill>
                <a:srgbClr val="C00000"/>
              </a:solidFill>
              <a:latin typeface="Calibri" panose="020F0502020204030204" pitchFamily="34" charset="0"/>
            </a:endParaRPr>
          </a:p>
        </p:txBody>
      </p:sp>
      <p:sp>
        <p:nvSpPr>
          <p:cNvPr id="11" name="Text Box 32"/>
          <p:cNvSpPr txBox="1">
            <a:spLocks noChangeArrowheads="1"/>
          </p:cNvSpPr>
          <p:nvPr/>
        </p:nvSpPr>
        <p:spPr bwMode="auto">
          <a:xfrm>
            <a:off x="7239000" y="5715000"/>
            <a:ext cx="1826960" cy="738664"/>
          </a:xfrm>
          <a:prstGeom prst="rect">
            <a:avLst/>
          </a:prstGeom>
          <a:noFill/>
          <a:ln w="12700">
            <a:noFill/>
            <a:miter lim="800000"/>
            <a:headEnd/>
            <a:tailEnd/>
          </a:ln>
        </p:spPr>
        <p:txBody>
          <a:bodyPr wrap="square">
            <a:spAutoFit/>
          </a:bodyPr>
          <a:lstStyle/>
          <a:p>
            <a:pPr algn="ctr" eaLnBrk="0" hangingPunct="0">
              <a:buFontTx/>
              <a:buNone/>
            </a:pPr>
            <a:r>
              <a:rPr lang="en-US" sz="1400" b="0" i="0" dirty="0" smtClean="0">
                <a:solidFill>
                  <a:srgbClr val="008080"/>
                </a:solidFill>
                <a:latin typeface="Calibri" pitchFamily="34" charset="0"/>
              </a:rPr>
              <a:t>[J. </a:t>
            </a:r>
            <a:r>
              <a:rPr lang="en-US" sz="1400" b="0" i="0" dirty="0" err="1" smtClean="0">
                <a:solidFill>
                  <a:srgbClr val="008080"/>
                </a:solidFill>
                <a:latin typeface="Calibri" pitchFamily="34" charset="0"/>
              </a:rPr>
              <a:t>Berkery</a:t>
            </a:r>
            <a:r>
              <a:rPr lang="en-US" sz="1400" b="0" i="0" dirty="0" smtClean="0">
                <a:solidFill>
                  <a:srgbClr val="008080"/>
                </a:solidFill>
                <a:latin typeface="Calibri" pitchFamily="34" charset="0"/>
              </a:rPr>
              <a:t> </a:t>
            </a:r>
            <a:r>
              <a:rPr lang="en-US" sz="1400" b="0" dirty="0" smtClean="0">
                <a:solidFill>
                  <a:srgbClr val="008080"/>
                </a:solidFill>
                <a:latin typeface="Calibri" pitchFamily="34" charset="0"/>
              </a:rPr>
              <a:t>et </a:t>
            </a:r>
            <a:r>
              <a:rPr lang="en-US" sz="1400" b="0" dirty="0" smtClean="0">
                <a:solidFill>
                  <a:srgbClr val="008080"/>
                </a:solidFill>
                <a:latin typeface="Calibri" pitchFamily="34" charset="0"/>
              </a:rPr>
              <a:t>al.</a:t>
            </a:r>
            <a:r>
              <a:rPr lang="en-US" sz="1400" b="0" i="0" dirty="0" smtClean="0">
                <a:solidFill>
                  <a:srgbClr val="008080"/>
                </a:solidFill>
                <a:latin typeface="Calibri" pitchFamily="34" charset="0"/>
              </a:rPr>
              <a:t>, </a:t>
            </a:r>
            <a:r>
              <a:rPr lang="en-US" sz="1400" dirty="0" err="1" smtClean="0">
                <a:solidFill>
                  <a:srgbClr val="008080"/>
                </a:solidFill>
                <a:latin typeface="Calibri" pitchFamily="34" charset="0"/>
              </a:rPr>
              <a:t>Nucl</a:t>
            </a:r>
            <a:r>
              <a:rPr lang="en-US" sz="1400" dirty="0" smtClean="0">
                <a:solidFill>
                  <a:srgbClr val="008080"/>
                </a:solidFill>
                <a:latin typeface="Calibri" pitchFamily="34" charset="0"/>
              </a:rPr>
              <a:t>. Fusion 55</a:t>
            </a:r>
            <a:r>
              <a:rPr lang="en-US" sz="1400" b="0" i="0" dirty="0" smtClean="0">
                <a:solidFill>
                  <a:srgbClr val="008080"/>
                </a:solidFill>
                <a:latin typeface="Calibri" pitchFamily="34" charset="0"/>
              </a:rPr>
              <a:t>, 123007 </a:t>
            </a:r>
            <a:r>
              <a:rPr lang="en-US" sz="1400" b="0" i="0" dirty="0" smtClean="0">
                <a:solidFill>
                  <a:srgbClr val="008080"/>
                </a:solidFill>
                <a:latin typeface="Calibri" pitchFamily="34" charset="0"/>
              </a:rPr>
              <a:t>(</a:t>
            </a:r>
            <a:r>
              <a:rPr lang="en-US" sz="1400" b="0" i="0" dirty="0" smtClean="0">
                <a:solidFill>
                  <a:srgbClr val="008080"/>
                </a:solidFill>
                <a:latin typeface="Calibri" pitchFamily="34" charset="0"/>
              </a:rPr>
              <a:t>2015)]</a:t>
            </a:r>
            <a:endParaRPr lang="en-US" sz="1400" b="0" i="0" dirty="0">
              <a:solidFill>
                <a:srgbClr val="008080"/>
              </a:solidFill>
              <a:latin typeface="Calibri" pitchFamily="34" charset="0"/>
            </a:endParaRPr>
          </a:p>
        </p:txBody>
      </p:sp>
    </p:spTree>
    <p:extLst>
      <p:ext uri="{BB962C8B-B14F-4D97-AF65-F5344CB8AC3E}">
        <p14:creationId xmlns:p14="http://schemas.microsoft.com/office/powerpoint/2010/main" val="241707414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p:nvPr>
        </p:nvSpPr>
        <p:spPr/>
        <p:txBody>
          <a:bodyPr/>
          <a:lstStyle/>
          <a:p>
            <a:pPr marL="342900" indent="-342900">
              <a:spcBef>
                <a:spcPct val="20000"/>
              </a:spcBef>
            </a:pPr>
            <a:r>
              <a:rPr lang="en-US" sz="2800" dirty="0">
                <a:latin typeface="Calibri" pitchFamily="34" charset="0"/>
              </a:rPr>
              <a:t>NSTX reaches high </a:t>
            </a:r>
            <a:r>
              <a:rPr lang="el-GR" sz="2800" dirty="0">
                <a:latin typeface="Calibri" pitchFamily="34" charset="0"/>
              </a:rPr>
              <a:t>β</a:t>
            </a:r>
            <a:r>
              <a:rPr lang="en-US" sz="2800" baseline="-25000" dirty="0">
                <a:latin typeface="Calibri" pitchFamily="34" charset="0"/>
              </a:rPr>
              <a:t>N</a:t>
            </a:r>
            <a:r>
              <a:rPr lang="en-US" sz="2800" dirty="0">
                <a:latin typeface="Calibri" pitchFamily="34" charset="0"/>
              </a:rPr>
              <a:t>, low </a:t>
            </a:r>
            <a:r>
              <a:rPr lang="en-US" sz="2800" dirty="0" smtClean="0">
                <a:latin typeface="Calibri" pitchFamily="34" charset="0"/>
              </a:rPr>
              <a:t>l</a:t>
            </a:r>
            <a:r>
              <a:rPr lang="en-US" sz="2800" baseline="-25000" dirty="0" smtClean="0">
                <a:latin typeface="Calibri" pitchFamily="34" charset="0"/>
              </a:rPr>
              <a:t>i</a:t>
            </a:r>
            <a:r>
              <a:rPr lang="en-US" sz="2800" baseline="-25000" dirty="0">
                <a:latin typeface="Calibri" pitchFamily="34" charset="0"/>
              </a:rPr>
              <a:t> </a:t>
            </a:r>
            <a:r>
              <a:rPr lang="en-US" sz="2800" dirty="0" smtClean="0">
                <a:latin typeface="Calibri" pitchFamily="34" charset="0"/>
              </a:rPr>
              <a:t>range of next-step STs</a:t>
            </a:r>
            <a:r>
              <a:rPr lang="en-US" sz="2800" baseline="-25000" dirty="0" smtClean="0">
                <a:latin typeface="Calibri" pitchFamily="34" charset="0"/>
              </a:rPr>
              <a:t/>
            </a:r>
            <a:br>
              <a:rPr lang="en-US" sz="2800" baseline="-25000" dirty="0" smtClean="0">
                <a:latin typeface="Calibri" pitchFamily="34" charset="0"/>
              </a:rPr>
            </a:br>
            <a:r>
              <a:rPr lang="en-US" sz="2800" dirty="0" smtClean="0">
                <a:latin typeface="Calibri" pitchFamily="34" charset="0"/>
              </a:rPr>
              <a:t>and the highest </a:t>
            </a:r>
            <a:r>
              <a:rPr lang="el-GR" sz="2800" dirty="0" smtClean="0">
                <a:latin typeface="Calibri" pitchFamily="34" charset="0"/>
                <a:cs typeface="Calibri" pitchFamily="34" charset="0"/>
              </a:rPr>
              <a:t>β</a:t>
            </a:r>
            <a:r>
              <a:rPr lang="en-US" sz="2800" baseline="-25000" dirty="0" smtClean="0">
                <a:latin typeface="Calibri" pitchFamily="34" charset="0"/>
                <a:cs typeface="Calibri" pitchFamily="34" charset="0"/>
              </a:rPr>
              <a:t>N</a:t>
            </a:r>
            <a:r>
              <a:rPr lang="en-US" sz="2800" dirty="0" smtClean="0">
                <a:latin typeface="Calibri" pitchFamily="34" charset="0"/>
                <a:cs typeface="Calibri" pitchFamily="34" charset="0"/>
              </a:rPr>
              <a:t>/l</a:t>
            </a:r>
            <a:r>
              <a:rPr lang="en-US" sz="2800" baseline="-25000" dirty="0" smtClean="0">
                <a:latin typeface="Calibri" pitchFamily="34" charset="0"/>
                <a:cs typeface="Calibri" pitchFamily="34" charset="0"/>
              </a:rPr>
              <a:t>i </a:t>
            </a:r>
            <a:r>
              <a:rPr lang="en-US" sz="2800" dirty="0" smtClean="0">
                <a:latin typeface="Calibri" pitchFamily="34" charset="0"/>
                <a:cs typeface="Calibri" pitchFamily="34" charset="0"/>
              </a:rPr>
              <a:t>is </a:t>
            </a:r>
            <a:r>
              <a:rPr lang="en-US" sz="2800" u="sng" dirty="0" smtClean="0">
                <a:latin typeface="Calibri" pitchFamily="34" charset="0"/>
                <a:cs typeface="Calibri" pitchFamily="34" charset="0"/>
              </a:rPr>
              <a:t>not</a:t>
            </a:r>
            <a:r>
              <a:rPr lang="en-US" sz="2800" dirty="0" smtClean="0">
                <a:latin typeface="Calibri" pitchFamily="34" charset="0"/>
                <a:cs typeface="Calibri" pitchFamily="34" charset="0"/>
              </a:rPr>
              <a:t> the least stable</a:t>
            </a:r>
            <a:endParaRPr lang="en-US" sz="2800" dirty="0" smtClean="0">
              <a:latin typeface="Calibri" pitchFamily="34" charset="0"/>
            </a:endParaRPr>
          </a:p>
        </p:txBody>
      </p:sp>
      <p:sp>
        <p:nvSpPr>
          <p:cNvPr id="150" name="Content Placeholder 2"/>
          <p:cNvSpPr>
            <a:spLocks noGrp="1"/>
          </p:cNvSpPr>
          <p:nvPr>
            <p:ph idx="1"/>
          </p:nvPr>
        </p:nvSpPr>
        <p:spPr>
          <a:xfrm>
            <a:off x="118908" y="3895152"/>
            <a:ext cx="8947204" cy="1594523"/>
          </a:xfrm>
        </p:spPr>
        <p:txBody>
          <a:bodyPr>
            <a:noAutofit/>
          </a:bodyPr>
          <a:lstStyle/>
          <a:p>
            <a:r>
              <a:rPr lang="en-US" sz="2000" dirty="0" smtClean="0">
                <a:latin typeface="Calibri" pitchFamily="34" charset="0"/>
                <a:cs typeface="Calibri" pitchFamily="34" charset="0"/>
              </a:rPr>
              <a:t>NSTX </a:t>
            </a:r>
            <a:r>
              <a:rPr lang="en-US" sz="2000" dirty="0">
                <a:latin typeface="Calibri" pitchFamily="34" charset="0"/>
                <a:cs typeface="Calibri" pitchFamily="34" charset="0"/>
              </a:rPr>
              <a:t>can reach high </a:t>
            </a:r>
            <a:r>
              <a:rPr lang="el-GR" sz="2000" dirty="0" smtClean="0">
                <a:latin typeface="Calibri" pitchFamily="34" charset="0"/>
                <a:cs typeface="Calibri" pitchFamily="34" charset="0"/>
              </a:rPr>
              <a:t>β</a:t>
            </a:r>
            <a:r>
              <a:rPr lang="en-US" sz="2000" dirty="0" smtClean="0">
                <a:latin typeface="Calibri" pitchFamily="34" charset="0"/>
                <a:cs typeface="Calibri" pitchFamily="34" charset="0"/>
              </a:rPr>
              <a:t>, low </a:t>
            </a:r>
            <a:r>
              <a:rPr lang="en-US" sz="2000" dirty="0">
                <a:latin typeface="Calibri" pitchFamily="34" charset="0"/>
                <a:cs typeface="Calibri" pitchFamily="34" charset="0"/>
              </a:rPr>
              <a:t>l</a:t>
            </a:r>
            <a:r>
              <a:rPr lang="en-US" sz="2000" baseline="-25000" dirty="0">
                <a:latin typeface="Calibri" pitchFamily="34" charset="0"/>
                <a:cs typeface="Calibri" pitchFamily="34" charset="0"/>
              </a:rPr>
              <a:t>i</a:t>
            </a:r>
            <a:r>
              <a:rPr lang="en-US" sz="2000" dirty="0">
                <a:latin typeface="Calibri" pitchFamily="34" charset="0"/>
                <a:cs typeface="Calibri" pitchFamily="34" charset="0"/>
              </a:rPr>
              <a:t> </a:t>
            </a:r>
            <a:r>
              <a:rPr lang="en-US" sz="2000" dirty="0" smtClean="0">
                <a:latin typeface="Calibri" pitchFamily="34" charset="0"/>
                <a:cs typeface="Calibri" pitchFamily="34" charset="0"/>
              </a:rPr>
              <a:t>range where next-step STs aim to </a:t>
            </a:r>
            <a:r>
              <a:rPr lang="en-US" sz="2000" dirty="0">
                <a:latin typeface="Calibri" pitchFamily="34" charset="0"/>
                <a:cs typeface="Calibri" pitchFamily="34" charset="0"/>
              </a:rPr>
              <a:t>operate</a:t>
            </a:r>
          </a:p>
          <a:p>
            <a:pPr lvl="1"/>
            <a:r>
              <a:rPr lang="en-US" sz="1800" dirty="0" smtClean="0">
                <a:latin typeface="Calibri" pitchFamily="34" charset="0"/>
                <a:cs typeface="Calibri" pitchFamily="34" charset="0"/>
              </a:rPr>
              <a:t>High </a:t>
            </a:r>
            <a:r>
              <a:rPr lang="en-US" sz="1800" dirty="0">
                <a:latin typeface="Calibri" pitchFamily="34" charset="0"/>
                <a:cs typeface="Calibri" pitchFamily="34" charset="0"/>
              </a:rPr>
              <a:t>β</a:t>
            </a:r>
            <a:r>
              <a:rPr lang="en-US" sz="1800" baseline="-25000" dirty="0">
                <a:latin typeface="Calibri" pitchFamily="34" charset="0"/>
                <a:cs typeface="Calibri" pitchFamily="34" charset="0"/>
              </a:rPr>
              <a:t>N</a:t>
            </a:r>
            <a:r>
              <a:rPr lang="en-US" sz="1800" dirty="0">
                <a:latin typeface="Calibri" pitchFamily="34" charset="0"/>
                <a:cs typeface="Calibri" pitchFamily="34" charset="0"/>
              </a:rPr>
              <a:t> for fusion </a:t>
            </a:r>
            <a:r>
              <a:rPr lang="en-US" sz="1800" dirty="0" smtClean="0">
                <a:latin typeface="Calibri" pitchFamily="34" charset="0"/>
                <a:cs typeface="Calibri" pitchFamily="34" charset="0"/>
              </a:rPr>
              <a:t>performance, high </a:t>
            </a:r>
            <a:r>
              <a:rPr lang="en-US" sz="1800" dirty="0">
                <a:latin typeface="Calibri" pitchFamily="34" charset="0"/>
                <a:cs typeface="Calibri" pitchFamily="34" charset="0"/>
              </a:rPr>
              <a:t>non-inductive fraction for continuous operation</a:t>
            </a:r>
          </a:p>
          <a:p>
            <a:pPr lvl="2"/>
            <a:r>
              <a:rPr lang="en-US" sz="1600" dirty="0" smtClean="0">
                <a:latin typeface="Calibri" pitchFamily="34" charset="0"/>
                <a:cs typeface="Calibri" pitchFamily="34" charset="0"/>
              </a:rPr>
              <a:t>High </a:t>
            </a:r>
            <a:r>
              <a:rPr lang="en-US" sz="1600" dirty="0">
                <a:latin typeface="Calibri" pitchFamily="34" charset="0"/>
                <a:cs typeface="Calibri" pitchFamily="34" charset="0"/>
              </a:rPr>
              <a:t>bootstrap current fraction -&gt; Broad current profile -&gt; Low </a:t>
            </a:r>
            <a:r>
              <a:rPr lang="en-US" sz="1600" dirty="0" smtClean="0">
                <a:latin typeface="Calibri" pitchFamily="34" charset="0"/>
                <a:cs typeface="Calibri" pitchFamily="34" charset="0"/>
              </a:rPr>
              <a:t>l</a:t>
            </a:r>
            <a:r>
              <a:rPr lang="en-US" sz="1600" baseline="-25000" dirty="0" smtClean="0">
                <a:latin typeface="Calibri" pitchFamily="34" charset="0"/>
                <a:cs typeface="Calibri" pitchFamily="34" charset="0"/>
              </a:rPr>
              <a:t>i</a:t>
            </a:r>
            <a:r>
              <a:rPr lang="en-US" sz="1600" dirty="0" smtClean="0">
                <a:latin typeface="Calibri" pitchFamily="34" charset="0"/>
                <a:cs typeface="Calibri" pitchFamily="34" charset="0"/>
              </a:rPr>
              <a:t> </a:t>
            </a:r>
            <a:r>
              <a:rPr lang="en-US" sz="1600" dirty="0">
                <a:latin typeface="Calibri" pitchFamily="34" charset="0"/>
                <a:cs typeface="Calibri" pitchFamily="34" charset="0"/>
              </a:rPr>
              <a:t>= &lt;B</a:t>
            </a:r>
            <a:r>
              <a:rPr lang="en-US" sz="1600" baseline="-25000" dirty="0">
                <a:latin typeface="Calibri" pitchFamily="34" charset="0"/>
                <a:cs typeface="Calibri" pitchFamily="34" charset="0"/>
              </a:rPr>
              <a:t>p</a:t>
            </a:r>
            <a:r>
              <a:rPr lang="en-US" sz="1600" baseline="30000" dirty="0">
                <a:latin typeface="Calibri" pitchFamily="34" charset="0"/>
                <a:cs typeface="Calibri" pitchFamily="34" charset="0"/>
              </a:rPr>
              <a:t>2</a:t>
            </a:r>
            <a:r>
              <a:rPr lang="en-US" sz="1600" dirty="0">
                <a:latin typeface="Calibri" pitchFamily="34" charset="0"/>
                <a:cs typeface="Calibri" pitchFamily="34" charset="0"/>
              </a:rPr>
              <a:t>&gt;/&lt;</a:t>
            </a:r>
            <a:r>
              <a:rPr lang="en-US" sz="1600" dirty="0" err="1">
                <a:latin typeface="Calibri" pitchFamily="34" charset="0"/>
                <a:cs typeface="Calibri" pitchFamily="34" charset="0"/>
              </a:rPr>
              <a:t>B</a:t>
            </a:r>
            <a:r>
              <a:rPr lang="en-US" sz="1600" baseline="-25000" dirty="0" err="1">
                <a:latin typeface="Calibri" pitchFamily="34" charset="0"/>
                <a:cs typeface="Calibri" pitchFamily="34" charset="0"/>
              </a:rPr>
              <a:t>p</a:t>
            </a:r>
            <a:r>
              <a:rPr lang="en-US" sz="1600" dirty="0">
                <a:latin typeface="Calibri" pitchFamily="34" charset="0"/>
                <a:cs typeface="Calibri" pitchFamily="34" charset="0"/>
              </a:rPr>
              <a:t>&gt;</a:t>
            </a:r>
            <a:r>
              <a:rPr lang="el-GR" sz="1600" baseline="-25000" dirty="0">
                <a:latin typeface="Calibri" pitchFamily="34" charset="0"/>
                <a:cs typeface="Calibri" pitchFamily="34" charset="0"/>
              </a:rPr>
              <a:t>ψ</a:t>
            </a:r>
            <a:r>
              <a:rPr lang="el-GR" sz="1600" baseline="30000" dirty="0">
                <a:latin typeface="Calibri" pitchFamily="34" charset="0"/>
                <a:cs typeface="Calibri" pitchFamily="34" charset="0"/>
              </a:rPr>
              <a:t>2</a:t>
            </a:r>
            <a:r>
              <a:rPr lang="el-GR" sz="1600" dirty="0">
                <a:latin typeface="Calibri" pitchFamily="34" charset="0"/>
                <a:cs typeface="Calibri" pitchFamily="34" charset="0"/>
              </a:rPr>
              <a:t> </a:t>
            </a:r>
          </a:p>
          <a:p>
            <a:pPr lvl="1"/>
            <a:r>
              <a:rPr lang="en-US" sz="1800" u="sng" dirty="0">
                <a:latin typeface="Calibri" pitchFamily="34" charset="0"/>
                <a:cs typeface="Calibri" pitchFamily="34" charset="0"/>
              </a:rPr>
              <a:t>U</a:t>
            </a:r>
            <a:r>
              <a:rPr lang="en-US" sz="1800" u="sng" dirty="0" smtClean="0">
                <a:latin typeface="Calibri" pitchFamily="34" charset="0"/>
                <a:cs typeface="Calibri" pitchFamily="34" charset="0"/>
              </a:rPr>
              <a:t>nfavorable </a:t>
            </a:r>
            <a:r>
              <a:rPr lang="en-US" sz="1800" u="sng" dirty="0">
                <a:latin typeface="Calibri" pitchFamily="34" charset="0"/>
                <a:cs typeface="Calibri" pitchFamily="34" charset="0"/>
              </a:rPr>
              <a:t>for </a:t>
            </a:r>
            <a:r>
              <a:rPr lang="en-US" sz="1800" u="sng" dirty="0" smtClean="0">
                <a:latin typeface="Calibri" pitchFamily="34" charset="0"/>
                <a:cs typeface="Calibri" pitchFamily="34" charset="0"/>
              </a:rPr>
              <a:t>ideal stability since low </a:t>
            </a:r>
            <a:r>
              <a:rPr lang="en-US" sz="1800" u="sng" dirty="0">
                <a:latin typeface="Calibri" pitchFamily="34" charset="0"/>
                <a:cs typeface="Calibri" pitchFamily="34" charset="0"/>
              </a:rPr>
              <a:t>l</a:t>
            </a:r>
            <a:r>
              <a:rPr lang="en-US" sz="1800" u="sng" baseline="-25000" dirty="0">
                <a:latin typeface="Calibri" pitchFamily="34" charset="0"/>
                <a:cs typeface="Calibri" pitchFamily="34" charset="0"/>
              </a:rPr>
              <a:t>i</a:t>
            </a:r>
            <a:r>
              <a:rPr lang="en-US" sz="1800" u="sng" dirty="0">
                <a:latin typeface="Calibri" pitchFamily="34" charset="0"/>
                <a:cs typeface="Calibri" pitchFamily="34" charset="0"/>
              </a:rPr>
              <a:t> reduces the ideal n = 1 no-wall beta </a:t>
            </a:r>
            <a:r>
              <a:rPr lang="en-US" sz="1800" u="sng" dirty="0" smtClean="0">
                <a:latin typeface="Calibri" pitchFamily="34" charset="0"/>
                <a:cs typeface="Calibri" pitchFamily="34" charset="0"/>
              </a:rPr>
              <a:t>limit</a:t>
            </a:r>
            <a:endParaRPr lang="en-US" sz="2000" u="sng" dirty="0" smtClean="0">
              <a:latin typeface="Calibri" pitchFamily="34" charset="0"/>
              <a:cs typeface="Calibri" pitchFamily="34" charset="0"/>
            </a:endParaRPr>
          </a:p>
          <a:p>
            <a:r>
              <a:rPr lang="en-US" sz="2000" dirty="0" smtClean="0">
                <a:latin typeface="Calibri" pitchFamily="34" charset="0"/>
                <a:cs typeface="Calibri" pitchFamily="34" charset="0"/>
              </a:rPr>
              <a:t>The highest </a:t>
            </a:r>
            <a:r>
              <a:rPr lang="el-GR" sz="2000" dirty="0" smtClean="0">
                <a:latin typeface="Calibri" pitchFamily="34" charset="0"/>
                <a:cs typeface="Calibri" pitchFamily="34" charset="0"/>
              </a:rPr>
              <a:t>β</a:t>
            </a:r>
            <a:r>
              <a:rPr lang="en-US" sz="2000" baseline="-25000" dirty="0" smtClean="0">
                <a:latin typeface="Calibri" pitchFamily="34" charset="0"/>
                <a:cs typeface="Calibri" pitchFamily="34" charset="0"/>
              </a:rPr>
              <a:t>N</a:t>
            </a:r>
            <a:r>
              <a:rPr lang="en-US" sz="2000" dirty="0" smtClean="0">
                <a:latin typeface="Calibri" pitchFamily="34" charset="0"/>
                <a:cs typeface="Calibri" pitchFamily="34" charset="0"/>
              </a:rPr>
              <a:t>/l</a:t>
            </a:r>
            <a:r>
              <a:rPr lang="en-US" sz="2000" baseline="-25000" dirty="0" smtClean="0">
                <a:latin typeface="Calibri" pitchFamily="34" charset="0"/>
                <a:cs typeface="Calibri" pitchFamily="34" charset="0"/>
              </a:rPr>
              <a:t>i</a:t>
            </a:r>
            <a:r>
              <a:rPr lang="en-US" sz="2000" dirty="0" smtClean="0">
                <a:latin typeface="Calibri" pitchFamily="34" charset="0"/>
                <a:cs typeface="Calibri" pitchFamily="34" charset="0"/>
              </a:rPr>
              <a:t> is </a:t>
            </a:r>
            <a:r>
              <a:rPr lang="en-US" sz="2000" u="sng" dirty="0" smtClean="0">
                <a:latin typeface="Calibri" pitchFamily="34" charset="0"/>
                <a:cs typeface="Calibri" pitchFamily="34" charset="0"/>
              </a:rPr>
              <a:t>not</a:t>
            </a:r>
            <a:r>
              <a:rPr lang="en-US" sz="2000" dirty="0" smtClean="0">
                <a:latin typeface="Calibri" pitchFamily="34" charset="0"/>
                <a:cs typeface="Calibri" pitchFamily="34" charset="0"/>
              </a:rPr>
              <a:t> the least stable in NSTX</a:t>
            </a:r>
          </a:p>
          <a:p>
            <a:pPr lvl="1"/>
            <a:r>
              <a:rPr lang="en-US" sz="1800" dirty="0" smtClean="0">
                <a:latin typeface="Calibri" pitchFamily="34" charset="0"/>
                <a:cs typeface="Calibri" pitchFamily="34" charset="0"/>
              </a:rPr>
              <a:t>In the overall database of NSTX disruptions, </a:t>
            </a:r>
            <a:r>
              <a:rPr lang="en-US" sz="1800" dirty="0" err="1" smtClean="0">
                <a:latin typeface="Calibri" pitchFamily="34" charset="0"/>
                <a:cs typeface="Calibri" pitchFamily="34" charset="0"/>
              </a:rPr>
              <a:t>disruptivity</a:t>
            </a:r>
            <a:r>
              <a:rPr lang="en-US" sz="1800" dirty="0" smtClean="0">
                <a:latin typeface="Calibri" pitchFamily="34" charset="0"/>
                <a:cs typeface="Calibri" pitchFamily="34" charset="0"/>
              </a:rPr>
              <a:t> deceases as </a:t>
            </a:r>
            <a:r>
              <a:rPr lang="el-GR" sz="1800" dirty="0">
                <a:latin typeface="Calibri" pitchFamily="34" charset="0"/>
                <a:cs typeface="Calibri" pitchFamily="34" charset="0"/>
              </a:rPr>
              <a:t>β</a:t>
            </a:r>
            <a:r>
              <a:rPr lang="en-US" sz="1800" baseline="-25000" dirty="0" smtClean="0">
                <a:latin typeface="Calibri" pitchFamily="34" charset="0"/>
                <a:cs typeface="Calibri" pitchFamily="34" charset="0"/>
              </a:rPr>
              <a:t>N</a:t>
            </a:r>
            <a:r>
              <a:rPr lang="en-US" sz="1800" dirty="0" smtClean="0">
                <a:latin typeface="Calibri" pitchFamily="34" charset="0"/>
                <a:cs typeface="Calibri" pitchFamily="34" charset="0"/>
              </a:rPr>
              <a:t>/l</a:t>
            </a:r>
            <a:r>
              <a:rPr lang="en-US" sz="1800" baseline="-25000" dirty="0" smtClean="0">
                <a:latin typeface="Calibri" pitchFamily="34" charset="0"/>
                <a:cs typeface="Calibri" pitchFamily="34" charset="0"/>
              </a:rPr>
              <a:t>i</a:t>
            </a:r>
            <a:r>
              <a:rPr lang="en-US" sz="1800" dirty="0" smtClean="0">
                <a:latin typeface="Calibri" pitchFamily="34" charset="0"/>
                <a:cs typeface="Calibri" pitchFamily="34" charset="0"/>
              </a:rPr>
              <a:t> increases</a:t>
            </a:r>
          </a:p>
          <a:p>
            <a:pPr lvl="1"/>
            <a:r>
              <a:rPr lang="en-US" sz="1800" dirty="0">
                <a:latin typeface="Calibri" pitchFamily="34" charset="0"/>
                <a:cs typeface="Calibri" pitchFamily="34" charset="0"/>
              </a:rPr>
              <a:t>Passive stability of the resistive wall mode (RWM) must be explained</a:t>
            </a:r>
          </a:p>
        </p:txBody>
      </p:sp>
      <p:sp>
        <p:nvSpPr>
          <p:cNvPr id="51" name="Text Box 32"/>
          <p:cNvSpPr txBox="1">
            <a:spLocks noChangeArrowheads="1"/>
          </p:cNvSpPr>
          <p:nvPr/>
        </p:nvSpPr>
        <p:spPr bwMode="auto">
          <a:xfrm>
            <a:off x="32274" y="3648837"/>
            <a:ext cx="4405504" cy="338554"/>
          </a:xfrm>
          <a:prstGeom prst="rect">
            <a:avLst/>
          </a:prstGeom>
          <a:noFill/>
          <a:ln w="12700">
            <a:noFill/>
            <a:miter lim="800000"/>
            <a:headEnd/>
            <a:tailEnd/>
          </a:ln>
        </p:spPr>
        <p:txBody>
          <a:bodyPr wrap="square">
            <a:spAutoFit/>
          </a:bodyPr>
          <a:lstStyle/>
          <a:p>
            <a:pPr algn="ctr" eaLnBrk="0" hangingPunct="0">
              <a:spcBef>
                <a:spcPct val="0"/>
              </a:spcBef>
              <a:buFontTx/>
              <a:buNone/>
            </a:pPr>
            <a:r>
              <a:rPr lang="en-US" sz="1600" b="0" i="0" dirty="0" smtClean="0">
                <a:solidFill>
                  <a:srgbClr val="008080"/>
                </a:solidFill>
                <a:latin typeface="Calibri" pitchFamily="34" charset="0"/>
                <a:cs typeface="Arial" pitchFamily="34" charset="0"/>
              </a:rPr>
              <a:t>[S. Sabbagh </a:t>
            </a:r>
            <a:r>
              <a:rPr lang="en-US" sz="1600" b="0" dirty="0" smtClean="0">
                <a:solidFill>
                  <a:srgbClr val="008080"/>
                </a:solidFill>
                <a:latin typeface="Calibri" pitchFamily="34" charset="0"/>
                <a:cs typeface="Arial" pitchFamily="34" charset="0"/>
              </a:rPr>
              <a:t>et al.</a:t>
            </a:r>
            <a:r>
              <a:rPr lang="en-US" sz="1600" b="0" i="0" dirty="0" smtClean="0">
                <a:solidFill>
                  <a:srgbClr val="008080"/>
                </a:solidFill>
                <a:latin typeface="Calibri" pitchFamily="34" charset="0"/>
                <a:cs typeface="Arial" pitchFamily="34" charset="0"/>
              </a:rPr>
              <a:t>, </a:t>
            </a:r>
            <a:r>
              <a:rPr lang="en-US" sz="1600" b="0" i="0" dirty="0" err="1" smtClean="0">
                <a:solidFill>
                  <a:srgbClr val="008080"/>
                </a:solidFill>
                <a:latin typeface="Calibri" pitchFamily="34" charset="0"/>
                <a:cs typeface="Arial" pitchFamily="34" charset="0"/>
              </a:rPr>
              <a:t>Nucl</a:t>
            </a:r>
            <a:r>
              <a:rPr lang="en-US" sz="1600" b="0" i="0" dirty="0" smtClean="0">
                <a:solidFill>
                  <a:srgbClr val="008080"/>
                </a:solidFill>
                <a:latin typeface="Calibri" pitchFamily="34" charset="0"/>
                <a:cs typeface="Arial" pitchFamily="34" charset="0"/>
              </a:rPr>
              <a:t>. Fusion </a:t>
            </a:r>
            <a:r>
              <a:rPr lang="en-US" sz="1600" i="0" dirty="0" smtClean="0">
                <a:solidFill>
                  <a:srgbClr val="008080"/>
                </a:solidFill>
                <a:latin typeface="Calibri" pitchFamily="34" charset="0"/>
                <a:cs typeface="Arial" pitchFamily="34" charset="0"/>
              </a:rPr>
              <a:t>53</a:t>
            </a:r>
            <a:r>
              <a:rPr lang="en-US" sz="1600" b="0" i="0" dirty="0" smtClean="0">
                <a:solidFill>
                  <a:srgbClr val="008080"/>
                </a:solidFill>
                <a:latin typeface="Calibri" pitchFamily="34" charset="0"/>
                <a:cs typeface="Arial" pitchFamily="34" charset="0"/>
              </a:rPr>
              <a:t>, 104007 (2013)]</a:t>
            </a:r>
            <a:endParaRPr lang="en-US" sz="1600" b="0" i="0" dirty="0">
              <a:solidFill>
                <a:srgbClr val="008080"/>
              </a:solidFill>
              <a:latin typeface="Calibri" pitchFamily="34" charset="0"/>
              <a:cs typeface="Arial" pitchFamily="34" charset="0"/>
            </a:endParaRPr>
          </a:p>
        </p:txBody>
      </p:sp>
      <p:sp>
        <p:nvSpPr>
          <p:cNvPr id="52" name="Text Box 32"/>
          <p:cNvSpPr txBox="1">
            <a:spLocks noChangeArrowheads="1"/>
          </p:cNvSpPr>
          <p:nvPr/>
        </p:nvSpPr>
        <p:spPr bwMode="auto">
          <a:xfrm>
            <a:off x="4621538" y="3646660"/>
            <a:ext cx="4405504" cy="338554"/>
          </a:xfrm>
          <a:prstGeom prst="rect">
            <a:avLst/>
          </a:prstGeom>
          <a:noFill/>
          <a:ln w="12700">
            <a:noFill/>
            <a:miter lim="800000"/>
            <a:headEnd/>
            <a:tailEnd/>
          </a:ln>
        </p:spPr>
        <p:txBody>
          <a:bodyPr wrap="square">
            <a:spAutoFit/>
          </a:bodyPr>
          <a:lstStyle/>
          <a:p>
            <a:pPr algn="ctr" eaLnBrk="0" hangingPunct="0">
              <a:spcBef>
                <a:spcPct val="0"/>
              </a:spcBef>
              <a:buFontTx/>
              <a:buNone/>
            </a:pPr>
            <a:r>
              <a:rPr lang="en-US" sz="1600" b="0" i="0" dirty="0" smtClean="0">
                <a:solidFill>
                  <a:srgbClr val="008080"/>
                </a:solidFill>
                <a:latin typeface="Calibri" pitchFamily="34" charset="0"/>
                <a:cs typeface="Arial" pitchFamily="34" charset="0"/>
              </a:rPr>
              <a:t>[S. Gerhardt </a:t>
            </a:r>
            <a:r>
              <a:rPr lang="en-US" sz="1600" b="0" dirty="0" smtClean="0">
                <a:solidFill>
                  <a:srgbClr val="008080"/>
                </a:solidFill>
                <a:latin typeface="Calibri" pitchFamily="34" charset="0"/>
                <a:cs typeface="Arial" pitchFamily="34" charset="0"/>
              </a:rPr>
              <a:t>et al.</a:t>
            </a:r>
            <a:r>
              <a:rPr lang="en-US" sz="1600" b="0" i="0" dirty="0" smtClean="0">
                <a:solidFill>
                  <a:srgbClr val="008080"/>
                </a:solidFill>
                <a:latin typeface="Calibri" pitchFamily="34" charset="0"/>
                <a:cs typeface="Arial" pitchFamily="34" charset="0"/>
              </a:rPr>
              <a:t>, </a:t>
            </a:r>
            <a:r>
              <a:rPr lang="en-US" sz="1600" b="0" i="0" dirty="0" err="1" smtClean="0">
                <a:solidFill>
                  <a:srgbClr val="008080"/>
                </a:solidFill>
                <a:latin typeface="Calibri" pitchFamily="34" charset="0"/>
                <a:cs typeface="Arial" pitchFamily="34" charset="0"/>
              </a:rPr>
              <a:t>Nucl</a:t>
            </a:r>
            <a:r>
              <a:rPr lang="en-US" sz="1600" b="0" i="0" dirty="0" smtClean="0">
                <a:solidFill>
                  <a:srgbClr val="008080"/>
                </a:solidFill>
                <a:latin typeface="Calibri" pitchFamily="34" charset="0"/>
                <a:cs typeface="Arial" pitchFamily="34" charset="0"/>
              </a:rPr>
              <a:t>. Fusion </a:t>
            </a:r>
            <a:r>
              <a:rPr lang="en-US" sz="1600" i="0" dirty="0" smtClean="0">
                <a:solidFill>
                  <a:srgbClr val="008080"/>
                </a:solidFill>
                <a:latin typeface="Calibri" pitchFamily="34" charset="0"/>
                <a:cs typeface="Arial" pitchFamily="34" charset="0"/>
              </a:rPr>
              <a:t>53</a:t>
            </a:r>
            <a:r>
              <a:rPr lang="en-US" sz="1600" b="0" i="0" dirty="0" smtClean="0">
                <a:solidFill>
                  <a:srgbClr val="008080"/>
                </a:solidFill>
                <a:latin typeface="Calibri" pitchFamily="34" charset="0"/>
                <a:cs typeface="Arial" pitchFamily="34" charset="0"/>
              </a:rPr>
              <a:t>, 043020 (2013)]</a:t>
            </a:r>
            <a:endParaRPr lang="en-US" sz="1600" b="0" i="0" dirty="0">
              <a:solidFill>
                <a:srgbClr val="008080"/>
              </a:solidFill>
              <a:latin typeface="Calibri" pitchFamily="34" charset="0"/>
              <a:cs typeface="Arial" pitchFamily="34" charset="0"/>
            </a:endParaRPr>
          </a:p>
        </p:txBody>
      </p:sp>
      <p:pic>
        <p:nvPicPr>
          <p:cNvPr id="25" name="Picture 6"/>
          <p:cNvPicPr>
            <a:picLocks noChangeAspect="1" noChangeArrowheads="1"/>
          </p:cNvPicPr>
          <p:nvPr/>
        </p:nvPicPr>
        <p:blipFill>
          <a:blip r:embed="rId3">
            <a:extLst>
              <a:ext uri="{28A0092B-C50C-407E-A947-70E740481C1C}">
                <a14:useLocalDpi xmlns:a14="http://schemas.microsoft.com/office/drawing/2010/main" val="0"/>
              </a:ext>
            </a:extLst>
          </a:blip>
          <a:srcRect l="5328" b="6718"/>
          <a:stretch>
            <a:fillRect/>
          </a:stretch>
        </p:blipFill>
        <p:spPr bwMode="auto">
          <a:xfrm>
            <a:off x="179164" y="1152497"/>
            <a:ext cx="4286665" cy="234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l="7722" t="11937" r="22771" b="14781"/>
          <a:stretch>
            <a:fillRect/>
          </a:stretch>
        </p:blipFill>
        <p:spPr bwMode="auto">
          <a:xfrm>
            <a:off x="279303" y="1125012"/>
            <a:ext cx="4146711" cy="228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l="8083" t="11559" r="23296" b="16359"/>
          <a:stretch>
            <a:fillRect/>
          </a:stretch>
        </p:blipFill>
        <p:spPr bwMode="auto">
          <a:xfrm>
            <a:off x="294987" y="1113102"/>
            <a:ext cx="4217894" cy="2259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269" t="12938" r="21961" b="16069"/>
          <a:stretch/>
        </p:blipFill>
        <p:spPr bwMode="auto">
          <a:xfrm>
            <a:off x="291475" y="1160389"/>
            <a:ext cx="4114800" cy="2203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3" name="Group 142"/>
          <p:cNvGrpSpPr/>
          <p:nvPr/>
        </p:nvGrpSpPr>
        <p:grpSpPr>
          <a:xfrm>
            <a:off x="4886197" y="1152647"/>
            <a:ext cx="4178567" cy="2219848"/>
            <a:chOff x="1862700" y="3371869"/>
            <a:chExt cx="4178567" cy="2923329"/>
          </a:xfrm>
        </p:grpSpPr>
        <p:pic>
          <p:nvPicPr>
            <p:cNvPr id="144" name="Picture 143"/>
            <p:cNvPicPr>
              <a:picLocks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2791" b="14747"/>
            <a:stretch/>
          </p:blipFill>
          <p:spPr bwMode="auto">
            <a:xfrm>
              <a:off x="1862700" y="3371869"/>
              <a:ext cx="4178567" cy="292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 name="Rectangle 144"/>
            <p:cNvSpPr/>
            <p:nvPr/>
          </p:nvSpPr>
          <p:spPr bwMode="auto">
            <a:xfrm>
              <a:off x="1959429" y="5827486"/>
              <a:ext cx="2474685" cy="312057"/>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endParaRPr lang="en-US" smtClean="0">
                <a:cs typeface="Arial" pitchFamily="34" charset="0"/>
              </a:endParaRPr>
            </a:p>
          </p:txBody>
        </p:sp>
        <p:sp>
          <p:nvSpPr>
            <p:cNvPr id="146" name="Rectangle 145"/>
            <p:cNvSpPr/>
            <p:nvPr/>
          </p:nvSpPr>
          <p:spPr bwMode="auto">
            <a:xfrm>
              <a:off x="5392056" y="3526973"/>
              <a:ext cx="289980" cy="312057"/>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endParaRPr lang="en-US" smtClean="0">
                <a:cs typeface="Arial" pitchFamily="34" charset="0"/>
              </a:endParaRPr>
            </a:p>
          </p:txBody>
        </p:sp>
        <p:sp>
          <p:nvSpPr>
            <p:cNvPr id="147" name="Rectangle 146"/>
            <p:cNvSpPr/>
            <p:nvPr/>
          </p:nvSpPr>
          <p:spPr bwMode="auto">
            <a:xfrm>
              <a:off x="3875782" y="6014356"/>
              <a:ext cx="97972" cy="156029"/>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endParaRPr lang="en-US" smtClean="0">
                <a:cs typeface="Arial" pitchFamily="34" charset="0"/>
              </a:endParaRPr>
            </a:p>
          </p:txBody>
        </p:sp>
      </p:grpSp>
      <p:pic>
        <p:nvPicPr>
          <p:cNvPr id="86"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l="7722" t="11937" r="22771" b="14781"/>
          <a:stretch>
            <a:fillRect/>
          </a:stretch>
        </p:blipFill>
        <p:spPr bwMode="auto">
          <a:xfrm>
            <a:off x="4795091" y="1114347"/>
            <a:ext cx="4146711" cy="228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l="8083" t="11559" r="23296" b="16359"/>
          <a:stretch>
            <a:fillRect/>
          </a:stretch>
        </p:blipFill>
        <p:spPr bwMode="auto">
          <a:xfrm>
            <a:off x="4801891" y="1102080"/>
            <a:ext cx="4217894" cy="2259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Text Box 8"/>
          <p:cNvSpPr txBox="1">
            <a:spLocks noChangeArrowheads="1"/>
          </p:cNvSpPr>
          <p:nvPr/>
        </p:nvSpPr>
        <p:spPr bwMode="auto">
          <a:xfrm>
            <a:off x="4738095" y="3168994"/>
            <a:ext cx="108355" cy="186969"/>
          </a:xfrm>
          <a:prstGeom prst="rect">
            <a:avLst/>
          </a:prstGeom>
          <a:solidFill>
            <a:schemeClr val="bg1"/>
          </a:solidFill>
          <a:ln>
            <a:noFill/>
          </a:ln>
          <a:effectLst/>
          <a:extLs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600" i="0" dirty="0" smtClean="0">
                <a:solidFill>
                  <a:srgbClr val="000000"/>
                </a:solidFill>
                <a:latin typeface="Calibri" panose="020F0502020204030204" pitchFamily="34" charset="0"/>
                <a:cs typeface="Arial" pitchFamily="34" charset="0"/>
              </a:rPr>
              <a:t>0</a:t>
            </a:r>
            <a:endParaRPr lang="en-US" sz="1600" i="0" dirty="0">
              <a:solidFill>
                <a:srgbClr val="000000"/>
              </a:solidFill>
              <a:latin typeface="Calibri" panose="020F0502020204030204" pitchFamily="34" charset="0"/>
              <a:cs typeface="Arial" pitchFamily="34" charset="0"/>
            </a:endParaRPr>
          </a:p>
        </p:txBody>
      </p:sp>
      <p:sp>
        <p:nvSpPr>
          <p:cNvPr id="78" name="Text Box 10"/>
          <p:cNvSpPr txBox="1">
            <a:spLocks noChangeArrowheads="1"/>
          </p:cNvSpPr>
          <p:nvPr/>
        </p:nvSpPr>
        <p:spPr bwMode="auto">
          <a:xfrm>
            <a:off x="7170311" y="3328030"/>
            <a:ext cx="280846"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2000" b="0" i="0" dirty="0">
                <a:solidFill>
                  <a:srgbClr val="000000"/>
                </a:solidFill>
                <a:latin typeface="Arial" pitchFamily="34" charset="0"/>
                <a:cs typeface="Arial" pitchFamily="34" charset="0"/>
              </a:rPr>
              <a:t>l</a:t>
            </a:r>
            <a:r>
              <a:rPr lang="en-US" sz="2000" b="0" i="0" baseline="-25000" dirty="0">
                <a:solidFill>
                  <a:srgbClr val="000000"/>
                </a:solidFill>
                <a:latin typeface="Arial" pitchFamily="34" charset="0"/>
                <a:cs typeface="Arial" pitchFamily="34" charset="0"/>
              </a:rPr>
              <a:t>i</a:t>
            </a:r>
          </a:p>
        </p:txBody>
      </p:sp>
      <p:sp>
        <p:nvSpPr>
          <p:cNvPr id="80" name="Text Box 8"/>
          <p:cNvSpPr txBox="1">
            <a:spLocks noChangeArrowheads="1"/>
          </p:cNvSpPr>
          <p:nvPr/>
        </p:nvSpPr>
        <p:spPr bwMode="auto">
          <a:xfrm>
            <a:off x="4765466" y="3324704"/>
            <a:ext cx="302766" cy="186969"/>
          </a:xfrm>
          <a:prstGeom prst="rect">
            <a:avLst/>
          </a:prstGeom>
          <a:solidFill>
            <a:schemeClr val="bg1"/>
          </a:solidFill>
          <a:ln>
            <a:noFill/>
          </a:ln>
          <a:effectLst/>
          <a:extLs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600" i="0" dirty="0" smtClean="0">
                <a:solidFill>
                  <a:srgbClr val="000000"/>
                </a:solidFill>
                <a:latin typeface="Calibri" panose="020F0502020204030204" pitchFamily="34" charset="0"/>
                <a:cs typeface="Arial" pitchFamily="34" charset="0"/>
              </a:rPr>
              <a:t>0.0</a:t>
            </a:r>
            <a:endParaRPr lang="en-US" sz="1600" i="0" dirty="0">
              <a:solidFill>
                <a:srgbClr val="000000"/>
              </a:solidFill>
              <a:latin typeface="Calibri" panose="020F0502020204030204" pitchFamily="34" charset="0"/>
              <a:cs typeface="Arial" pitchFamily="34" charset="0"/>
            </a:endParaRPr>
          </a:p>
        </p:txBody>
      </p:sp>
      <p:sp>
        <p:nvSpPr>
          <p:cNvPr id="81" name="Text Box 8"/>
          <p:cNvSpPr txBox="1">
            <a:spLocks noChangeArrowheads="1"/>
          </p:cNvSpPr>
          <p:nvPr/>
        </p:nvSpPr>
        <p:spPr bwMode="auto">
          <a:xfrm>
            <a:off x="5738501" y="3324704"/>
            <a:ext cx="302766" cy="186969"/>
          </a:xfrm>
          <a:prstGeom prst="rect">
            <a:avLst/>
          </a:prstGeom>
          <a:solidFill>
            <a:schemeClr val="bg1"/>
          </a:solidFill>
          <a:ln>
            <a:noFill/>
          </a:ln>
          <a:effectLst/>
          <a:extLs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600" i="0" dirty="0" smtClean="0">
                <a:solidFill>
                  <a:srgbClr val="000000"/>
                </a:solidFill>
                <a:latin typeface="Calibri" panose="020F0502020204030204" pitchFamily="34" charset="0"/>
                <a:cs typeface="Arial" pitchFamily="34" charset="0"/>
              </a:rPr>
              <a:t>0.2</a:t>
            </a:r>
            <a:endParaRPr lang="en-US" sz="1600" i="0" dirty="0">
              <a:solidFill>
                <a:srgbClr val="000000"/>
              </a:solidFill>
              <a:latin typeface="Calibri" panose="020F0502020204030204" pitchFamily="34" charset="0"/>
              <a:cs typeface="Arial" pitchFamily="34" charset="0"/>
            </a:endParaRPr>
          </a:p>
        </p:txBody>
      </p:sp>
      <p:sp>
        <p:nvSpPr>
          <p:cNvPr id="82" name="Text Box 8"/>
          <p:cNvSpPr txBox="1">
            <a:spLocks noChangeArrowheads="1"/>
          </p:cNvSpPr>
          <p:nvPr/>
        </p:nvSpPr>
        <p:spPr bwMode="auto">
          <a:xfrm>
            <a:off x="6707765" y="3324704"/>
            <a:ext cx="302766" cy="186969"/>
          </a:xfrm>
          <a:prstGeom prst="rect">
            <a:avLst/>
          </a:prstGeom>
          <a:solidFill>
            <a:schemeClr val="bg1"/>
          </a:solidFill>
          <a:ln>
            <a:noFill/>
          </a:ln>
          <a:effectLst/>
          <a:extLs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600" i="0" dirty="0" smtClean="0">
                <a:solidFill>
                  <a:srgbClr val="000000"/>
                </a:solidFill>
                <a:latin typeface="Calibri" panose="020F0502020204030204" pitchFamily="34" charset="0"/>
                <a:cs typeface="Arial" pitchFamily="34" charset="0"/>
              </a:rPr>
              <a:t>0.4</a:t>
            </a:r>
            <a:endParaRPr lang="en-US" sz="1600" i="0" dirty="0">
              <a:solidFill>
                <a:srgbClr val="000000"/>
              </a:solidFill>
              <a:latin typeface="Calibri" panose="020F0502020204030204" pitchFamily="34" charset="0"/>
              <a:cs typeface="Arial" pitchFamily="34" charset="0"/>
            </a:endParaRPr>
          </a:p>
        </p:txBody>
      </p:sp>
      <p:sp>
        <p:nvSpPr>
          <p:cNvPr id="83" name="Text Box 8"/>
          <p:cNvSpPr txBox="1">
            <a:spLocks noChangeArrowheads="1"/>
          </p:cNvSpPr>
          <p:nvPr/>
        </p:nvSpPr>
        <p:spPr bwMode="auto">
          <a:xfrm>
            <a:off x="7677029" y="3324704"/>
            <a:ext cx="302766" cy="186969"/>
          </a:xfrm>
          <a:prstGeom prst="rect">
            <a:avLst/>
          </a:prstGeom>
          <a:solidFill>
            <a:schemeClr val="bg1"/>
          </a:solidFill>
          <a:ln>
            <a:noFill/>
          </a:ln>
          <a:effectLst/>
          <a:extLs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600" i="0" dirty="0" smtClean="0">
                <a:solidFill>
                  <a:srgbClr val="000000"/>
                </a:solidFill>
                <a:latin typeface="Calibri" panose="020F0502020204030204" pitchFamily="34" charset="0"/>
                <a:cs typeface="Arial" pitchFamily="34" charset="0"/>
              </a:rPr>
              <a:t>0.6</a:t>
            </a:r>
            <a:endParaRPr lang="en-US" sz="1600" i="0" dirty="0">
              <a:solidFill>
                <a:srgbClr val="000000"/>
              </a:solidFill>
              <a:latin typeface="Calibri" panose="020F0502020204030204" pitchFamily="34" charset="0"/>
              <a:cs typeface="Arial" pitchFamily="34" charset="0"/>
            </a:endParaRPr>
          </a:p>
        </p:txBody>
      </p:sp>
      <p:sp>
        <p:nvSpPr>
          <p:cNvPr id="99" name="Line 25"/>
          <p:cNvSpPr>
            <a:spLocks noChangeShapeType="1"/>
          </p:cNvSpPr>
          <p:nvPr/>
        </p:nvSpPr>
        <p:spPr bwMode="auto">
          <a:xfrm>
            <a:off x="6627732" y="2669918"/>
            <a:ext cx="0" cy="615657"/>
          </a:xfrm>
          <a:prstGeom prst="line">
            <a:avLst/>
          </a:prstGeom>
          <a:noFill/>
          <a:ln w="3810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0"/>
              </a:spcBef>
              <a:buFontTx/>
              <a:buNone/>
            </a:pPr>
            <a:endParaRPr lang="en-US">
              <a:cs typeface="Arial" pitchFamily="34" charset="0"/>
            </a:endParaRPr>
          </a:p>
        </p:txBody>
      </p:sp>
      <p:sp>
        <p:nvSpPr>
          <p:cNvPr id="29" name="Text Box 8"/>
          <p:cNvSpPr txBox="1">
            <a:spLocks noChangeArrowheads="1"/>
          </p:cNvSpPr>
          <p:nvPr/>
        </p:nvSpPr>
        <p:spPr bwMode="auto">
          <a:xfrm>
            <a:off x="20510" y="1852624"/>
            <a:ext cx="317308" cy="233712"/>
          </a:xfrm>
          <a:prstGeom prst="rect">
            <a:avLst/>
          </a:prstGeom>
          <a:solidFill>
            <a:schemeClr val="bg1"/>
          </a:solidFill>
          <a:ln>
            <a:noFill/>
          </a:ln>
          <a:effectLst/>
          <a:extLs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2000" i="0" dirty="0" err="1">
                <a:solidFill>
                  <a:srgbClr val="000000"/>
                </a:solidFill>
                <a:latin typeface="Symbol" pitchFamily="18" charset="2"/>
                <a:cs typeface="Arial" pitchFamily="34" charset="0"/>
              </a:rPr>
              <a:t>b</a:t>
            </a:r>
            <a:r>
              <a:rPr lang="en-US" sz="2000" i="0" baseline="-25000" dirty="0" err="1">
                <a:solidFill>
                  <a:srgbClr val="000000"/>
                </a:solidFill>
                <a:latin typeface="Helvetica" charset="0"/>
                <a:cs typeface="Arial" pitchFamily="34" charset="0"/>
              </a:rPr>
              <a:t>N</a:t>
            </a:r>
            <a:endParaRPr lang="en-US" sz="2000" i="0" dirty="0">
              <a:solidFill>
                <a:srgbClr val="000000"/>
              </a:solidFill>
              <a:latin typeface="Helvetica" charset="0"/>
              <a:cs typeface="Arial" pitchFamily="34" charset="0"/>
            </a:endParaRPr>
          </a:p>
        </p:txBody>
      </p:sp>
      <p:sp>
        <p:nvSpPr>
          <p:cNvPr id="30" name="Text Box 10"/>
          <p:cNvSpPr txBox="1">
            <a:spLocks noChangeArrowheads="1"/>
          </p:cNvSpPr>
          <p:nvPr/>
        </p:nvSpPr>
        <p:spPr bwMode="auto">
          <a:xfrm>
            <a:off x="2675394" y="3328803"/>
            <a:ext cx="280846"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2000" b="0" i="0" dirty="0">
                <a:solidFill>
                  <a:srgbClr val="000000"/>
                </a:solidFill>
                <a:latin typeface="Arial" pitchFamily="34" charset="0"/>
                <a:cs typeface="Arial" pitchFamily="34" charset="0"/>
              </a:rPr>
              <a:t>l</a:t>
            </a:r>
            <a:r>
              <a:rPr lang="en-US" sz="2000" b="0" i="0" baseline="-25000" dirty="0">
                <a:solidFill>
                  <a:srgbClr val="000000"/>
                </a:solidFill>
                <a:latin typeface="Arial" pitchFamily="34" charset="0"/>
                <a:cs typeface="Arial" pitchFamily="34" charset="0"/>
              </a:rPr>
              <a:t>i</a:t>
            </a:r>
          </a:p>
        </p:txBody>
      </p:sp>
      <p:sp>
        <p:nvSpPr>
          <p:cNvPr id="31" name="Text Box 12"/>
          <p:cNvSpPr txBox="1">
            <a:spLocks noChangeArrowheads="1"/>
          </p:cNvSpPr>
          <p:nvPr/>
        </p:nvSpPr>
        <p:spPr bwMode="auto">
          <a:xfrm>
            <a:off x="2562382" y="919911"/>
            <a:ext cx="503664" cy="23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400" i="0" dirty="0" err="1">
                <a:solidFill>
                  <a:srgbClr val="000000"/>
                </a:solidFill>
                <a:latin typeface="Symbol" pitchFamily="18" charset="2"/>
                <a:cs typeface="Arial" pitchFamily="34" charset="0"/>
              </a:rPr>
              <a:t>b</a:t>
            </a:r>
            <a:r>
              <a:rPr lang="en-US" sz="1400" i="0" baseline="-25000" dirty="0" err="1">
                <a:solidFill>
                  <a:srgbClr val="000000"/>
                </a:solidFill>
                <a:latin typeface="Arial" pitchFamily="34" charset="0"/>
                <a:cs typeface="Arial" pitchFamily="34" charset="0"/>
              </a:rPr>
              <a:t>N</a:t>
            </a:r>
            <a:r>
              <a:rPr lang="en-US" sz="1400" i="0" dirty="0">
                <a:solidFill>
                  <a:srgbClr val="000000"/>
                </a:solidFill>
                <a:latin typeface="Arial" pitchFamily="34" charset="0"/>
                <a:cs typeface="Arial" pitchFamily="34" charset="0"/>
              </a:rPr>
              <a:t>/l</a:t>
            </a:r>
            <a:r>
              <a:rPr lang="en-US" sz="1400" i="0" baseline="-25000" dirty="0">
                <a:solidFill>
                  <a:srgbClr val="000000"/>
                </a:solidFill>
                <a:latin typeface="Arial" pitchFamily="34" charset="0"/>
                <a:cs typeface="Arial" pitchFamily="34" charset="0"/>
              </a:rPr>
              <a:t>i</a:t>
            </a:r>
          </a:p>
        </p:txBody>
      </p:sp>
      <p:sp>
        <p:nvSpPr>
          <p:cNvPr id="32" name="Text Box 13"/>
          <p:cNvSpPr txBox="1">
            <a:spLocks noChangeArrowheads="1"/>
          </p:cNvSpPr>
          <p:nvPr/>
        </p:nvSpPr>
        <p:spPr bwMode="auto">
          <a:xfrm>
            <a:off x="3250891" y="940599"/>
            <a:ext cx="383438" cy="23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400" i="0">
                <a:solidFill>
                  <a:srgbClr val="000000"/>
                </a:solidFill>
                <a:latin typeface="Arial" pitchFamily="34" charset="0"/>
                <a:cs typeface="Arial" pitchFamily="34" charset="0"/>
              </a:rPr>
              <a:t>13</a:t>
            </a:r>
            <a:endParaRPr lang="en-US" sz="1400" i="0" baseline="-25000">
              <a:solidFill>
                <a:srgbClr val="000000"/>
              </a:solidFill>
              <a:latin typeface="Arial" pitchFamily="34" charset="0"/>
              <a:cs typeface="Arial" pitchFamily="34" charset="0"/>
            </a:endParaRPr>
          </a:p>
        </p:txBody>
      </p:sp>
      <p:sp>
        <p:nvSpPr>
          <p:cNvPr id="33" name="Text Box 14"/>
          <p:cNvSpPr txBox="1">
            <a:spLocks noChangeArrowheads="1"/>
          </p:cNvSpPr>
          <p:nvPr/>
        </p:nvSpPr>
        <p:spPr bwMode="auto">
          <a:xfrm>
            <a:off x="3494603" y="940599"/>
            <a:ext cx="383438" cy="23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400" i="0">
                <a:solidFill>
                  <a:srgbClr val="000000"/>
                </a:solidFill>
                <a:latin typeface="Arial" pitchFamily="34" charset="0"/>
                <a:cs typeface="Arial" pitchFamily="34" charset="0"/>
              </a:rPr>
              <a:t>12</a:t>
            </a:r>
            <a:endParaRPr lang="en-US" sz="1400" i="0" baseline="-25000">
              <a:solidFill>
                <a:srgbClr val="000000"/>
              </a:solidFill>
              <a:latin typeface="Arial" pitchFamily="34" charset="0"/>
              <a:cs typeface="Arial" pitchFamily="34" charset="0"/>
            </a:endParaRPr>
          </a:p>
        </p:txBody>
      </p:sp>
      <p:sp>
        <p:nvSpPr>
          <p:cNvPr id="34" name="Text Box 15"/>
          <p:cNvSpPr txBox="1">
            <a:spLocks noChangeArrowheads="1"/>
          </p:cNvSpPr>
          <p:nvPr/>
        </p:nvSpPr>
        <p:spPr bwMode="auto">
          <a:xfrm>
            <a:off x="3798639" y="940599"/>
            <a:ext cx="373564" cy="23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400" i="0">
                <a:solidFill>
                  <a:srgbClr val="000000"/>
                </a:solidFill>
                <a:latin typeface="Arial" pitchFamily="34" charset="0"/>
                <a:cs typeface="Arial" pitchFamily="34" charset="0"/>
              </a:rPr>
              <a:t>11</a:t>
            </a:r>
            <a:endParaRPr lang="en-US" sz="1400" i="0" baseline="-25000">
              <a:solidFill>
                <a:srgbClr val="000000"/>
              </a:solidFill>
              <a:latin typeface="Arial" pitchFamily="34" charset="0"/>
              <a:cs typeface="Arial" pitchFamily="34" charset="0"/>
            </a:endParaRPr>
          </a:p>
        </p:txBody>
      </p:sp>
      <p:sp>
        <p:nvSpPr>
          <p:cNvPr id="36" name="Text Box 18"/>
          <p:cNvSpPr txBox="1">
            <a:spLocks noChangeArrowheads="1"/>
          </p:cNvSpPr>
          <p:nvPr/>
        </p:nvSpPr>
        <p:spPr bwMode="auto">
          <a:xfrm>
            <a:off x="2992702" y="941515"/>
            <a:ext cx="383438" cy="23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400" i="0">
                <a:solidFill>
                  <a:srgbClr val="000000"/>
                </a:solidFill>
                <a:latin typeface="Arial" pitchFamily="34" charset="0"/>
                <a:cs typeface="Arial" pitchFamily="34" charset="0"/>
              </a:rPr>
              <a:t>14</a:t>
            </a:r>
            <a:endParaRPr lang="en-US" sz="1400" i="0" baseline="-25000">
              <a:solidFill>
                <a:srgbClr val="000000"/>
              </a:solidFill>
              <a:latin typeface="Arial" pitchFamily="34" charset="0"/>
              <a:cs typeface="Arial" pitchFamily="34" charset="0"/>
            </a:endParaRPr>
          </a:p>
        </p:txBody>
      </p:sp>
      <p:sp>
        <p:nvSpPr>
          <p:cNvPr id="39" name="Line 21"/>
          <p:cNvSpPr>
            <a:spLocks noChangeShapeType="1"/>
          </p:cNvSpPr>
          <p:nvPr/>
        </p:nvSpPr>
        <p:spPr bwMode="auto">
          <a:xfrm>
            <a:off x="3595948" y="2162102"/>
            <a:ext cx="719069" cy="0"/>
          </a:xfrm>
          <a:prstGeom prst="line">
            <a:avLst/>
          </a:prstGeom>
          <a:noFill/>
          <a:ln w="158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0"/>
              </a:spcBef>
              <a:buFontTx/>
              <a:buNone/>
            </a:pPr>
            <a:endParaRPr lang="en-US">
              <a:cs typeface="Arial" pitchFamily="34" charset="0"/>
            </a:endParaRPr>
          </a:p>
        </p:txBody>
      </p:sp>
      <p:sp>
        <p:nvSpPr>
          <p:cNvPr id="40" name="Line 22"/>
          <p:cNvSpPr>
            <a:spLocks noChangeShapeType="1"/>
          </p:cNvSpPr>
          <p:nvPr/>
        </p:nvSpPr>
        <p:spPr bwMode="auto">
          <a:xfrm flipV="1">
            <a:off x="3358270" y="2157521"/>
            <a:ext cx="231646" cy="87951"/>
          </a:xfrm>
          <a:prstGeom prst="line">
            <a:avLst/>
          </a:prstGeom>
          <a:noFill/>
          <a:ln w="158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0"/>
              </a:spcBef>
              <a:buFontTx/>
              <a:buNone/>
            </a:pPr>
            <a:endParaRPr lang="en-US">
              <a:cs typeface="Arial" pitchFamily="34" charset="0"/>
            </a:endParaRPr>
          </a:p>
        </p:txBody>
      </p:sp>
      <p:sp>
        <p:nvSpPr>
          <p:cNvPr id="41" name="Line 25"/>
          <p:cNvSpPr>
            <a:spLocks noChangeShapeType="1"/>
          </p:cNvSpPr>
          <p:nvPr/>
        </p:nvSpPr>
        <p:spPr bwMode="auto">
          <a:xfrm>
            <a:off x="2120409" y="2696221"/>
            <a:ext cx="0" cy="615657"/>
          </a:xfrm>
          <a:prstGeom prst="line">
            <a:avLst/>
          </a:prstGeom>
          <a:noFill/>
          <a:ln w="3810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0"/>
              </a:spcBef>
              <a:buFontTx/>
              <a:buNone/>
            </a:pPr>
            <a:endParaRPr lang="en-US">
              <a:cs typeface="Arial" pitchFamily="34" charset="0"/>
            </a:endParaRPr>
          </a:p>
        </p:txBody>
      </p:sp>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20694" y="1280267"/>
            <a:ext cx="2029911" cy="344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 Box 8"/>
          <p:cNvSpPr txBox="1">
            <a:spLocks noChangeArrowheads="1"/>
          </p:cNvSpPr>
          <p:nvPr/>
        </p:nvSpPr>
        <p:spPr bwMode="auto">
          <a:xfrm>
            <a:off x="251234" y="1118072"/>
            <a:ext cx="108355" cy="186969"/>
          </a:xfrm>
          <a:prstGeom prst="rect">
            <a:avLst/>
          </a:prstGeom>
          <a:solidFill>
            <a:schemeClr val="bg1"/>
          </a:solidFill>
          <a:ln>
            <a:noFill/>
          </a:ln>
          <a:effectLst/>
          <a:extLs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600" i="0" dirty="0" smtClean="0">
                <a:solidFill>
                  <a:srgbClr val="000000"/>
                </a:solidFill>
                <a:latin typeface="Calibri" panose="020F0502020204030204" pitchFamily="34" charset="0"/>
                <a:cs typeface="Arial" pitchFamily="34" charset="0"/>
              </a:rPr>
              <a:t>8</a:t>
            </a:r>
            <a:endParaRPr lang="en-US" sz="1600" i="0" dirty="0">
              <a:solidFill>
                <a:srgbClr val="000000"/>
              </a:solidFill>
              <a:latin typeface="Calibri" panose="020F0502020204030204" pitchFamily="34" charset="0"/>
              <a:cs typeface="Arial" pitchFamily="34" charset="0"/>
            </a:endParaRPr>
          </a:p>
        </p:txBody>
      </p:sp>
      <p:sp>
        <p:nvSpPr>
          <p:cNvPr id="54" name="Text Box 8"/>
          <p:cNvSpPr txBox="1">
            <a:spLocks noChangeArrowheads="1"/>
          </p:cNvSpPr>
          <p:nvPr/>
        </p:nvSpPr>
        <p:spPr bwMode="auto">
          <a:xfrm>
            <a:off x="256032" y="1628614"/>
            <a:ext cx="108355" cy="186969"/>
          </a:xfrm>
          <a:prstGeom prst="rect">
            <a:avLst/>
          </a:prstGeom>
          <a:solidFill>
            <a:schemeClr val="bg1"/>
          </a:solidFill>
          <a:ln>
            <a:noFill/>
          </a:ln>
          <a:effectLst/>
          <a:extLs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600" i="0" dirty="0" smtClean="0">
                <a:solidFill>
                  <a:srgbClr val="000000"/>
                </a:solidFill>
                <a:latin typeface="Calibri" panose="020F0502020204030204" pitchFamily="34" charset="0"/>
                <a:cs typeface="Arial" pitchFamily="34" charset="0"/>
              </a:rPr>
              <a:t>6</a:t>
            </a:r>
            <a:endParaRPr lang="en-US" sz="1600" i="0" dirty="0">
              <a:solidFill>
                <a:srgbClr val="000000"/>
              </a:solidFill>
              <a:latin typeface="Calibri" panose="020F0502020204030204" pitchFamily="34" charset="0"/>
              <a:cs typeface="Arial" pitchFamily="34" charset="0"/>
            </a:endParaRPr>
          </a:p>
        </p:txBody>
      </p:sp>
      <p:sp>
        <p:nvSpPr>
          <p:cNvPr id="55" name="Text Box 8"/>
          <p:cNvSpPr txBox="1">
            <a:spLocks noChangeArrowheads="1"/>
          </p:cNvSpPr>
          <p:nvPr/>
        </p:nvSpPr>
        <p:spPr bwMode="auto">
          <a:xfrm>
            <a:off x="256032" y="2145073"/>
            <a:ext cx="108355" cy="186969"/>
          </a:xfrm>
          <a:prstGeom prst="rect">
            <a:avLst/>
          </a:prstGeom>
          <a:solidFill>
            <a:schemeClr val="bg1"/>
          </a:solidFill>
          <a:ln>
            <a:noFill/>
          </a:ln>
          <a:effectLst/>
          <a:extLs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600" i="0" dirty="0" smtClean="0">
                <a:solidFill>
                  <a:srgbClr val="000000"/>
                </a:solidFill>
                <a:latin typeface="Calibri" panose="020F0502020204030204" pitchFamily="34" charset="0"/>
                <a:cs typeface="Arial" pitchFamily="34" charset="0"/>
              </a:rPr>
              <a:t>4</a:t>
            </a:r>
            <a:endParaRPr lang="en-US" sz="1600" i="0" dirty="0">
              <a:solidFill>
                <a:srgbClr val="000000"/>
              </a:solidFill>
              <a:latin typeface="Calibri" panose="020F0502020204030204" pitchFamily="34" charset="0"/>
              <a:cs typeface="Arial" pitchFamily="34" charset="0"/>
            </a:endParaRPr>
          </a:p>
        </p:txBody>
      </p:sp>
      <p:sp>
        <p:nvSpPr>
          <p:cNvPr id="56" name="Text Box 8"/>
          <p:cNvSpPr txBox="1">
            <a:spLocks noChangeArrowheads="1"/>
          </p:cNvSpPr>
          <p:nvPr/>
        </p:nvSpPr>
        <p:spPr bwMode="auto">
          <a:xfrm>
            <a:off x="256032" y="2658896"/>
            <a:ext cx="108355" cy="186969"/>
          </a:xfrm>
          <a:prstGeom prst="rect">
            <a:avLst/>
          </a:prstGeom>
          <a:solidFill>
            <a:schemeClr val="bg1"/>
          </a:solidFill>
          <a:ln>
            <a:noFill/>
          </a:ln>
          <a:effectLst/>
          <a:extLs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600" i="0" dirty="0">
                <a:solidFill>
                  <a:srgbClr val="000000"/>
                </a:solidFill>
                <a:latin typeface="Calibri" panose="020F0502020204030204" pitchFamily="34" charset="0"/>
                <a:cs typeface="Arial" pitchFamily="34" charset="0"/>
              </a:rPr>
              <a:t>2</a:t>
            </a:r>
          </a:p>
        </p:txBody>
      </p:sp>
      <p:sp>
        <p:nvSpPr>
          <p:cNvPr id="57" name="Text Box 8"/>
          <p:cNvSpPr txBox="1">
            <a:spLocks noChangeArrowheads="1"/>
          </p:cNvSpPr>
          <p:nvPr/>
        </p:nvSpPr>
        <p:spPr bwMode="auto">
          <a:xfrm>
            <a:off x="256032" y="3172719"/>
            <a:ext cx="108355" cy="186969"/>
          </a:xfrm>
          <a:prstGeom prst="rect">
            <a:avLst/>
          </a:prstGeom>
          <a:solidFill>
            <a:schemeClr val="bg1"/>
          </a:solidFill>
          <a:ln>
            <a:noFill/>
          </a:ln>
          <a:effectLst/>
          <a:extLs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600" i="0" dirty="0" smtClean="0">
                <a:solidFill>
                  <a:srgbClr val="000000"/>
                </a:solidFill>
                <a:latin typeface="Calibri" panose="020F0502020204030204" pitchFamily="34" charset="0"/>
                <a:cs typeface="Arial" pitchFamily="34" charset="0"/>
              </a:rPr>
              <a:t>0</a:t>
            </a:r>
            <a:endParaRPr lang="en-US" sz="1600" i="0" dirty="0">
              <a:solidFill>
                <a:srgbClr val="000000"/>
              </a:solidFill>
              <a:latin typeface="Calibri" panose="020F0502020204030204" pitchFamily="34" charset="0"/>
              <a:cs typeface="Arial" pitchFamily="34" charset="0"/>
            </a:endParaRPr>
          </a:p>
        </p:txBody>
      </p:sp>
      <p:sp>
        <p:nvSpPr>
          <p:cNvPr id="59" name="Text Box 8"/>
          <p:cNvSpPr txBox="1">
            <a:spLocks noChangeArrowheads="1"/>
          </p:cNvSpPr>
          <p:nvPr/>
        </p:nvSpPr>
        <p:spPr bwMode="auto">
          <a:xfrm>
            <a:off x="4502573" y="1848899"/>
            <a:ext cx="317308" cy="233712"/>
          </a:xfrm>
          <a:prstGeom prst="rect">
            <a:avLst/>
          </a:prstGeom>
          <a:solidFill>
            <a:schemeClr val="bg1"/>
          </a:solidFill>
          <a:ln>
            <a:noFill/>
          </a:ln>
          <a:effectLst/>
          <a:extLs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2000" i="0" dirty="0" err="1">
                <a:solidFill>
                  <a:srgbClr val="000000"/>
                </a:solidFill>
                <a:latin typeface="Symbol" pitchFamily="18" charset="2"/>
                <a:cs typeface="Arial" pitchFamily="34" charset="0"/>
              </a:rPr>
              <a:t>b</a:t>
            </a:r>
            <a:r>
              <a:rPr lang="en-US" sz="2000" i="0" baseline="-25000" dirty="0" err="1">
                <a:solidFill>
                  <a:srgbClr val="000000"/>
                </a:solidFill>
                <a:latin typeface="Helvetica" charset="0"/>
                <a:cs typeface="Arial" pitchFamily="34" charset="0"/>
              </a:rPr>
              <a:t>N</a:t>
            </a:r>
            <a:endParaRPr lang="en-US" sz="2000" i="0" dirty="0">
              <a:solidFill>
                <a:srgbClr val="000000"/>
              </a:solidFill>
              <a:latin typeface="Helvetica" charset="0"/>
              <a:cs typeface="Arial" pitchFamily="34" charset="0"/>
            </a:endParaRPr>
          </a:p>
        </p:txBody>
      </p:sp>
      <p:sp>
        <p:nvSpPr>
          <p:cNvPr id="60" name="Text Box 8"/>
          <p:cNvSpPr txBox="1">
            <a:spLocks noChangeArrowheads="1"/>
          </p:cNvSpPr>
          <p:nvPr/>
        </p:nvSpPr>
        <p:spPr bwMode="auto">
          <a:xfrm>
            <a:off x="4733297" y="1049034"/>
            <a:ext cx="108355" cy="186969"/>
          </a:xfrm>
          <a:prstGeom prst="rect">
            <a:avLst/>
          </a:prstGeom>
          <a:solidFill>
            <a:schemeClr val="bg1"/>
          </a:solidFill>
          <a:ln>
            <a:noFill/>
          </a:ln>
          <a:effectLst/>
          <a:extLs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600" i="0" dirty="0" smtClean="0">
                <a:solidFill>
                  <a:srgbClr val="000000"/>
                </a:solidFill>
                <a:latin typeface="Calibri" panose="020F0502020204030204" pitchFamily="34" charset="0"/>
                <a:cs typeface="Arial" pitchFamily="34" charset="0"/>
              </a:rPr>
              <a:t>8</a:t>
            </a:r>
            <a:endParaRPr lang="en-US" sz="1600" i="0" dirty="0">
              <a:solidFill>
                <a:srgbClr val="000000"/>
              </a:solidFill>
              <a:latin typeface="Calibri" panose="020F0502020204030204" pitchFamily="34" charset="0"/>
              <a:cs typeface="Arial" pitchFamily="34" charset="0"/>
            </a:endParaRPr>
          </a:p>
        </p:txBody>
      </p:sp>
      <p:sp>
        <p:nvSpPr>
          <p:cNvPr id="61" name="Text Box 8"/>
          <p:cNvSpPr txBox="1">
            <a:spLocks noChangeArrowheads="1"/>
          </p:cNvSpPr>
          <p:nvPr/>
        </p:nvSpPr>
        <p:spPr bwMode="auto">
          <a:xfrm>
            <a:off x="4738095" y="1624889"/>
            <a:ext cx="108355" cy="186969"/>
          </a:xfrm>
          <a:prstGeom prst="rect">
            <a:avLst/>
          </a:prstGeom>
          <a:solidFill>
            <a:schemeClr val="bg1"/>
          </a:solidFill>
          <a:ln>
            <a:noFill/>
          </a:ln>
          <a:effectLst/>
          <a:extLs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600" i="0" dirty="0" smtClean="0">
                <a:solidFill>
                  <a:srgbClr val="000000"/>
                </a:solidFill>
                <a:latin typeface="Calibri" panose="020F0502020204030204" pitchFamily="34" charset="0"/>
                <a:cs typeface="Arial" pitchFamily="34" charset="0"/>
              </a:rPr>
              <a:t>6</a:t>
            </a:r>
            <a:endParaRPr lang="en-US" sz="1600" i="0" dirty="0">
              <a:solidFill>
                <a:srgbClr val="000000"/>
              </a:solidFill>
              <a:latin typeface="Calibri" panose="020F0502020204030204" pitchFamily="34" charset="0"/>
              <a:cs typeface="Arial" pitchFamily="34" charset="0"/>
            </a:endParaRPr>
          </a:p>
        </p:txBody>
      </p:sp>
      <p:sp>
        <p:nvSpPr>
          <p:cNvPr id="62" name="Text Box 8"/>
          <p:cNvSpPr txBox="1">
            <a:spLocks noChangeArrowheads="1"/>
          </p:cNvSpPr>
          <p:nvPr/>
        </p:nvSpPr>
        <p:spPr bwMode="auto">
          <a:xfrm>
            <a:off x="4738095" y="2141348"/>
            <a:ext cx="108355" cy="186969"/>
          </a:xfrm>
          <a:prstGeom prst="rect">
            <a:avLst/>
          </a:prstGeom>
          <a:solidFill>
            <a:schemeClr val="bg1"/>
          </a:solidFill>
          <a:ln>
            <a:noFill/>
          </a:ln>
          <a:effectLst/>
          <a:extLs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600" i="0" dirty="0" smtClean="0">
                <a:solidFill>
                  <a:srgbClr val="000000"/>
                </a:solidFill>
                <a:latin typeface="Calibri" panose="020F0502020204030204" pitchFamily="34" charset="0"/>
                <a:cs typeface="Arial" pitchFamily="34" charset="0"/>
              </a:rPr>
              <a:t>4</a:t>
            </a:r>
            <a:endParaRPr lang="en-US" sz="1600" i="0" dirty="0">
              <a:solidFill>
                <a:srgbClr val="000000"/>
              </a:solidFill>
              <a:latin typeface="Calibri" panose="020F0502020204030204" pitchFamily="34" charset="0"/>
              <a:cs typeface="Arial" pitchFamily="34" charset="0"/>
            </a:endParaRPr>
          </a:p>
        </p:txBody>
      </p:sp>
      <p:sp>
        <p:nvSpPr>
          <p:cNvPr id="66" name="Text Box 8"/>
          <p:cNvSpPr txBox="1">
            <a:spLocks noChangeArrowheads="1"/>
          </p:cNvSpPr>
          <p:nvPr/>
        </p:nvSpPr>
        <p:spPr bwMode="auto">
          <a:xfrm>
            <a:off x="270549" y="3325477"/>
            <a:ext cx="302766" cy="186969"/>
          </a:xfrm>
          <a:prstGeom prst="rect">
            <a:avLst/>
          </a:prstGeom>
          <a:solidFill>
            <a:schemeClr val="bg1"/>
          </a:solidFill>
          <a:ln>
            <a:noFill/>
          </a:ln>
          <a:effectLst/>
          <a:extLs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600" i="0" dirty="0" smtClean="0">
                <a:solidFill>
                  <a:srgbClr val="000000"/>
                </a:solidFill>
                <a:latin typeface="Calibri" panose="020F0502020204030204" pitchFamily="34" charset="0"/>
                <a:cs typeface="Arial" pitchFamily="34" charset="0"/>
              </a:rPr>
              <a:t>0.0</a:t>
            </a:r>
            <a:endParaRPr lang="en-US" sz="1600" i="0" dirty="0">
              <a:solidFill>
                <a:srgbClr val="000000"/>
              </a:solidFill>
              <a:latin typeface="Calibri" panose="020F0502020204030204" pitchFamily="34" charset="0"/>
              <a:cs typeface="Arial" pitchFamily="34" charset="0"/>
            </a:endParaRPr>
          </a:p>
        </p:txBody>
      </p:sp>
      <p:sp>
        <p:nvSpPr>
          <p:cNvPr id="67" name="Text Box 8"/>
          <p:cNvSpPr txBox="1">
            <a:spLocks noChangeArrowheads="1"/>
          </p:cNvSpPr>
          <p:nvPr/>
        </p:nvSpPr>
        <p:spPr bwMode="auto">
          <a:xfrm>
            <a:off x="1243584" y="3325477"/>
            <a:ext cx="302766" cy="186969"/>
          </a:xfrm>
          <a:prstGeom prst="rect">
            <a:avLst/>
          </a:prstGeom>
          <a:solidFill>
            <a:schemeClr val="bg1"/>
          </a:solidFill>
          <a:ln>
            <a:noFill/>
          </a:ln>
          <a:effectLst/>
          <a:extLs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600" i="0" dirty="0" smtClean="0">
                <a:solidFill>
                  <a:srgbClr val="000000"/>
                </a:solidFill>
                <a:latin typeface="Calibri" panose="020F0502020204030204" pitchFamily="34" charset="0"/>
                <a:cs typeface="Arial" pitchFamily="34" charset="0"/>
              </a:rPr>
              <a:t>0.2</a:t>
            </a:r>
            <a:endParaRPr lang="en-US" sz="1600" i="0" dirty="0">
              <a:solidFill>
                <a:srgbClr val="000000"/>
              </a:solidFill>
              <a:latin typeface="Calibri" panose="020F0502020204030204" pitchFamily="34" charset="0"/>
              <a:cs typeface="Arial" pitchFamily="34" charset="0"/>
            </a:endParaRPr>
          </a:p>
        </p:txBody>
      </p:sp>
      <p:sp>
        <p:nvSpPr>
          <p:cNvPr id="69" name="Text Box 8"/>
          <p:cNvSpPr txBox="1">
            <a:spLocks noChangeArrowheads="1"/>
          </p:cNvSpPr>
          <p:nvPr/>
        </p:nvSpPr>
        <p:spPr bwMode="auto">
          <a:xfrm>
            <a:off x="3182112" y="3325477"/>
            <a:ext cx="302766" cy="186969"/>
          </a:xfrm>
          <a:prstGeom prst="rect">
            <a:avLst/>
          </a:prstGeom>
          <a:solidFill>
            <a:schemeClr val="bg1"/>
          </a:solidFill>
          <a:ln>
            <a:noFill/>
          </a:ln>
          <a:effectLst/>
          <a:extLs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600" i="0" dirty="0" smtClean="0">
                <a:solidFill>
                  <a:srgbClr val="000000"/>
                </a:solidFill>
                <a:latin typeface="Calibri" panose="020F0502020204030204" pitchFamily="34" charset="0"/>
                <a:cs typeface="Arial" pitchFamily="34" charset="0"/>
              </a:rPr>
              <a:t>0.6</a:t>
            </a:r>
            <a:endParaRPr lang="en-US" sz="1600" i="0" dirty="0">
              <a:solidFill>
                <a:srgbClr val="000000"/>
              </a:solidFill>
              <a:latin typeface="Calibri" panose="020F0502020204030204" pitchFamily="34" charset="0"/>
              <a:cs typeface="Arial" pitchFamily="34" charset="0"/>
            </a:endParaRPr>
          </a:p>
        </p:txBody>
      </p:sp>
      <p:sp>
        <p:nvSpPr>
          <p:cNvPr id="70" name="Text Box 8"/>
          <p:cNvSpPr txBox="1">
            <a:spLocks noChangeArrowheads="1"/>
          </p:cNvSpPr>
          <p:nvPr/>
        </p:nvSpPr>
        <p:spPr bwMode="auto">
          <a:xfrm>
            <a:off x="4151376" y="3325477"/>
            <a:ext cx="302766" cy="186969"/>
          </a:xfrm>
          <a:prstGeom prst="rect">
            <a:avLst/>
          </a:prstGeom>
          <a:solidFill>
            <a:schemeClr val="bg1"/>
          </a:solidFill>
          <a:ln>
            <a:noFill/>
          </a:ln>
          <a:effectLst/>
          <a:extLs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600" i="0" dirty="0" smtClean="0">
                <a:solidFill>
                  <a:srgbClr val="000000"/>
                </a:solidFill>
                <a:latin typeface="Calibri" panose="020F0502020204030204" pitchFamily="34" charset="0"/>
                <a:cs typeface="Arial" pitchFamily="34" charset="0"/>
              </a:rPr>
              <a:t>0.8</a:t>
            </a:r>
            <a:endParaRPr lang="en-US" sz="1600" i="0" dirty="0">
              <a:solidFill>
                <a:srgbClr val="000000"/>
              </a:solidFill>
              <a:latin typeface="Calibri" panose="020F0502020204030204" pitchFamily="34" charset="0"/>
              <a:cs typeface="Arial" pitchFamily="34" charset="0"/>
            </a:endParaRPr>
          </a:p>
        </p:txBody>
      </p:sp>
      <p:sp>
        <p:nvSpPr>
          <p:cNvPr id="84" name="Text Box 8"/>
          <p:cNvSpPr txBox="1">
            <a:spLocks noChangeArrowheads="1"/>
          </p:cNvSpPr>
          <p:nvPr/>
        </p:nvSpPr>
        <p:spPr bwMode="auto">
          <a:xfrm>
            <a:off x="8646293" y="3324704"/>
            <a:ext cx="302766" cy="186969"/>
          </a:xfrm>
          <a:prstGeom prst="rect">
            <a:avLst/>
          </a:prstGeom>
          <a:solidFill>
            <a:schemeClr val="bg1"/>
          </a:solidFill>
          <a:ln>
            <a:noFill/>
          </a:ln>
          <a:effectLst/>
          <a:extLs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600" i="0" dirty="0" smtClean="0">
                <a:solidFill>
                  <a:srgbClr val="000000"/>
                </a:solidFill>
                <a:latin typeface="Calibri" panose="020F0502020204030204" pitchFamily="34" charset="0"/>
                <a:cs typeface="Arial" pitchFamily="34" charset="0"/>
              </a:rPr>
              <a:t>0.8</a:t>
            </a:r>
            <a:endParaRPr lang="en-US" sz="1600" i="0" dirty="0">
              <a:solidFill>
                <a:srgbClr val="000000"/>
              </a:solidFill>
              <a:latin typeface="Calibri" panose="020F0502020204030204" pitchFamily="34" charset="0"/>
              <a:cs typeface="Arial" pitchFamily="34" charset="0"/>
            </a:endParaRPr>
          </a:p>
        </p:txBody>
      </p:sp>
      <p:sp>
        <p:nvSpPr>
          <p:cNvPr id="90" name="Text Box 12"/>
          <p:cNvSpPr txBox="1">
            <a:spLocks noChangeArrowheads="1"/>
          </p:cNvSpPr>
          <p:nvPr/>
        </p:nvSpPr>
        <p:spPr bwMode="auto">
          <a:xfrm>
            <a:off x="7076543" y="914400"/>
            <a:ext cx="503664" cy="23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400" i="0" dirty="0" err="1">
                <a:solidFill>
                  <a:srgbClr val="000000"/>
                </a:solidFill>
                <a:latin typeface="Symbol" pitchFamily="18" charset="2"/>
                <a:cs typeface="Arial" pitchFamily="34" charset="0"/>
              </a:rPr>
              <a:t>b</a:t>
            </a:r>
            <a:r>
              <a:rPr lang="en-US" sz="1400" i="0" baseline="-25000" dirty="0" err="1">
                <a:solidFill>
                  <a:srgbClr val="000000"/>
                </a:solidFill>
                <a:latin typeface="Arial" pitchFamily="34" charset="0"/>
                <a:cs typeface="Arial" pitchFamily="34" charset="0"/>
              </a:rPr>
              <a:t>N</a:t>
            </a:r>
            <a:r>
              <a:rPr lang="en-US" sz="1400" i="0" dirty="0">
                <a:solidFill>
                  <a:srgbClr val="000000"/>
                </a:solidFill>
                <a:latin typeface="Arial" pitchFamily="34" charset="0"/>
                <a:cs typeface="Arial" pitchFamily="34" charset="0"/>
              </a:rPr>
              <a:t>/l</a:t>
            </a:r>
            <a:r>
              <a:rPr lang="en-US" sz="1400" i="0" baseline="-25000" dirty="0">
                <a:solidFill>
                  <a:srgbClr val="000000"/>
                </a:solidFill>
                <a:latin typeface="Arial" pitchFamily="34" charset="0"/>
                <a:cs typeface="Arial" pitchFamily="34" charset="0"/>
              </a:rPr>
              <a:t>i</a:t>
            </a:r>
          </a:p>
        </p:txBody>
      </p:sp>
      <p:sp>
        <p:nvSpPr>
          <p:cNvPr id="91" name="Text Box 13"/>
          <p:cNvSpPr txBox="1">
            <a:spLocks noChangeArrowheads="1"/>
          </p:cNvSpPr>
          <p:nvPr/>
        </p:nvSpPr>
        <p:spPr bwMode="auto">
          <a:xfrm>
            <a:off x="7765052" y="935088"/>
            <a:ext cx="383438" cy="23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400" i="0">
                <a:solidFill>
                  <a:srgbClr val="000000"/>
                </a:solidFill>
                <a:latin typeface="Arial" pitchFamily="34" charset="0"/>
                <a:cs typeface="Arial" pitchFamily="34" charset="0"/>
              </a:rPr>
              <a:t>13</a:t>
            </a:r>
            <a:endParaRPr lang="en-US" sz="1400" i="0" baseline="-25000">
              <a:solidFill>
                <a:srgbClr val="000000"/>
              </a:solidFill>
              <a:latin typeface="Arial" pitchFamily="34" charset="0"/>
              <a:cs typeface="Arial" pitchFamily="34" charset="0"/>
            </a:endParaRPr>
          </a:p>
        </p:txBody>
      </p:sp>
      <p:sp>
        <p:nvSpPr>
          <p:cNvPr id="92" name="Text Box 14"/>
          <p:cNvSpPr txBox="1">
            <a:spLocks noChangeArrowheads="1"/>
          </p:cNvSpPr>
          <p:nvPr/>
        </p:nvSpPr>
        <p:spPr bwMode="auto">
          <a:xfrm>
            <a:off x="8008764" y="935088"/>
            <a:ext cx="383438" cy="23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400" i="0">
                <a:solidFill>
                  <a:srgbClr val="000000"/>
                </a:solidFill>
                <a:latin typeface="Arial" pitchFamily="34" charset="0"/>
                <a:cs typeface="Arial" pitchFamily="34" charset="0"/>
              </a:rPr>
              <a:t>12</a:t>
            </a:r>
            <a:endParaRPr lang="en-US" sz="1400" i="0" baseline="-25000">
              <a:solidFill>
                <a:srgbClr val="000000"/>
              </a:solidFill>
              <a:latin typeface="Arial" pitchFamily="34" charset="0"/>
              <a:cs typeface="Arial" pitchFamily="34" charset="0"/>
            </a:endParaRPr>
          </a:p>
        </p:txBody>
      </p:sp>
      <p:sp>
        <p:nvSpPr>
          <p:cNvPr id="93" name="Text Box 15"/>
          <p:cNvSpPr txBox="1">
            <a:spLocks noChangeArrowheads="1"/>
          </p:cNvSpPr>
          <p:nvPr/>
        </p:nvSpPr>
        <p:spPr bwMode="auto">
          <a:xfrm>
            <a:off x="8312800" y="935088"/>
            <a:ext cx="373564" cy="23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400" i="0">
                <a:solidFill>
                  <a:srgbClr val="000000"/>
                </a:solidFill>
                <a:latin typeface="Arial" pitchFamily="34" charset="0"/>
                <a:cs typeface="Arial" pitchFamily="34" charset="0"/>
              </a:rPr>
              <a:t>11</a:t>
            </a:r>
            <a:endParaRPr lang="en-US" sz="1400" i="0" baseline="-25000">
              <a:solidFill>
                <a:srgbClr val="000000"/>
              </a:solidFill>
              <a:latin typeface="Arial" pitchFamily="34" charset="0"/>
              <a:cs typeface="Arial" pitchFamily="34" charset="0"/>
            </a:endParaRPr>
          </a:p>
        </p:txBody>
      </p:sp>
      <p:sp>
        <p:nvSpPr>
          <p:cNvPr id="94" name="Text Box 18"/>
          <p:cNvSpPr txBox="1">
            <a:spLocks noChangeArrowheads="1"/>
          </p:cNvSpPr>
          <p:nvPr/>
        </p:nvSpPr>
        <p:spPr bwMode="auto">
          <a:xfrm>
            <a:off x="7506863" y="936004"/>
            <a:ext cx="383438" cy="23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400" i="0">
                <a:solidFill>
                  <a:srgbClr val="000000"/>
                </a:solidFill>
                <a:latin typeface="Arial" pitchFamily="34" charset="0"/>
                <a:cs typeface="Arial" pitchFamily="34" charset="0"/>
              </a:rPr>
              <a:t>14</a:t>
            </a:r>
            <a:endParaRPr lang="en-US" sz="1400" i="0" baseline="-25000">
              <a:solidFill>
                <a:srgbClr val="000000"/>
              </a:solidFill>
              <a:latin typeface="Arial" pitchFamily="34" charset="0"/>
              <a:cs typeface="Arial" pitchFamily="34" charset="0"/>
            </a:endParaRPr>
          </a:p>
        </p:txBody>
      </p:sp>
      <p:sp>
        <p:nvSpPr>
          <p:cNvPr id="97" name="Line 21"/>
          <p:cNvSpPr>
            <a:spLocks noChangeShapeType="1"/>
          </p:cNvSpPr>
          <p:nvPr/>
        </p:nvSpPr>
        <p:spPr bwMode="auto">
          <a:xfrm>
            <a:off x="8108907" y="2151726"/>
            <a:ext cx="719069" cy="0"/>
          </a:xfrm>
          <a:prstGeom prst="line">
            <a:avLst/>
          </a:prstGeom>
          <a:noFill/>
          <a:ln w="158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0"/>
              </a:spcBef>
              <a:buFontTx/>
              <a:buNone/>
            </a:pPr>
            <a:endParaRPr lang="en-US">
              <a:cs typeface="Arial" pitchFamily="34" charset="0"/>
            </a:endParaRPr>
          </a:p>
        </p:txBody>
      </p:sp>
      <p:sp>
        <p:nvSpPr>
          <p:cNvPr id="98" name="Line 22"/>
          <p:cNvSpPr>
            <a:spLocks noChangeShapeType="1"/>
          </p:cNvSpPr>
          <p:nvPr/>
        </p:nvSpPr>
        <p:spPr bwMode="auto">
          <a:xfrm flipV="1">
            <a:off x="7863972" y="2147145"/>
            <a:ext cx="231646" cy="87951"/>
          </a:xfrm>
          <a:prstGeom prst="line">
            <a:avLst/>
          </a:prstGeom>
          <a:noFill/>
          <a:ln w="158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0"/>
              </a:spcBef>
              <a:buFontTx/>
              <a:buNone/>
            </a:pPr>
            <a:endParaRPr lang="en-US">
              <a:cs typeface="Arial" pitchFamily="34" charset="0"/>
            </a:endParaRPr>
          </a:p>
        </p:txBody>
      </p:sp>
      <p:sp>
        <p:nvSpPr>
          <p:cNvPr id="106" name="Text Box 16"/>
          <p:cNvSpPr txBox="1">
            <a:spLocks noChangeArrowheads="1"/>
          </p:cNvSpPr>
          <p:nvPr/>
        </p:nvSpPr>
        <p:spPr bwMode="auto">
          <a:xfrm>
            <a:off x="8622945" y="941311"/>
            <a:ext cx="383438" cy="23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400" i="0" dirty="0">
                <a:solidFill>
                  <a:srgbClr val="000000"/>
                </a:solidFill>
                <a:latin typeface="Arial" pitchFamily="34" charset="0"/>
                <a:cs typeface="Arial" pitchFamily="34" charset="0"/>
              </a:rPr>
              <a:t>10</a:t>
            </a:r>
            <a:endParaRPr lang="en-US" sz="1400" i="0" baseline="-25000" dirty="0">
              <a:solidFill>
                <a:srgbClr val="000000"/>
              </a:solidFill>
              <a:latin typeface="Arial" pitchFamily="34" charset="0"/>
              <a:cs typeface="Arial" pitchFamily="34" charset="0"/>
            </a:endParaRPr>
          </a:p>
        </p:txBody>
      </p:sp>
      <p:sp>
        <p:nvSpPr>
          <p:cNvPr id="148" name="Text Box 16"/>
          <p:cNvSpPr txBox="1">
            <a:spLocks noChangeArrowheads="1"/>
          </p:cNvSpPr>
          <p:nvPr/>
        </p:nvSpPr>
        <p:spPr bwMode="auto">
          <a:xfrm>
            <a:off x="4137663" y="940599"/>
            <a:ext cx="383438" cy="23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US" sz="1400" i="0" dirty="0">
                <a:solidFill>
                  <a:srgbClr val="000000"/>
                </a:solidFill>
                <a:latin typeface="Arial" pitchFamily="34" charset="0"/>
                <a:cs typeface="Arial" pitchFamily="34" charset="0"/>
              </a:rPr>
              <a:t>10</a:t>
            </a:r>
            <a:endParaRPr lang="en-US" sz="1400" i="0" baseline="-25000" dirty="0">
              <a:solidFill>
                <a:srgbClr val="000000"/>
              </a:solidFill>
              <a:latin typeface="Arial" pitchFamily="34" charset="0"/>
              <a:cs typeface="Arial" pitchFamily="34" charset="0"/>
            </a:endParaRPr>
          </a:p>
        </p:txBody>
      </p:sp>
      <p:sp>
        <p:nvSpPr>
          <p:cNvPr id="149" name="Text Box 8"/>
          <p:cNvSpPr txBox="1">
            <a:spLocks noChangeArrowheads="1"/>
          </p:cNvSpPr>
          <p:nvPr/>
        </p:nvSpPr>
        <p:spPr bwMode="auto">
          <a:xfrm>
            <a:off x="2212848" y="3325477"/>
            <a:ext cx="302766" cy="186969"/>
          </a:xfrm>
          <a:prstGeom prst="rect">
            <a:avLst/>
          </a:prstGeom>
          <a:solidFill>
            <a:schemeClr val="bg1"/>
          </a:solidFill>
          <a:ln>
            <a:noFill/>
          </a:ln>
          <a:effectLst/>
          <a:extLs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600" i="0" dirty="0" smtClean="0">
                <a:solidFill>
                  <a:srgbClr val="000000"/>
                </a:solidFill>
                <a:latin typeface="Calibri" panose="020F0502020204030204" pitchFamily="34" charset="0"/>
                <a:cs typeface="Arial" pitchFamily="34" charset="0"/>
              </a:rPr>
              <a:t>0.4</a:t>
            </a:r>
            <a:endParaRPr lang="en-US" sz="1600" i="0" dirty="0">
              <a:solidFill>
                <a:srgbClr val="000000"/>
              </a:solidFill>
              <a:latin typeface="Calibri" panose="020F0502020204030204" pitchFamily="34" charset="0"/>
              <a:cs typeface="Arial" pitchFamily="34" charset="0"/>
            </a:endParaRPr>
          </a:p>
        </p:txBody>
      </p:sp>
      <p:sp>
        <p:nvSpPr>
          <p:cNvPr id="75" name="Text Box 8"/>
          <p:cNvSpPr txBox="1">
            <a:spLocks noChangeArrowheads="1"/>
          </p:cNvSpPr>
          <p:nvPr/>
        </p:nvSpPr>
        <p:spPr bwMode="auto">
          <a:xfrm>
            <a:off x="788066" y="1296002"/>
            <a:ext cx="1615868" cy="308500"/>
          </a:xfrm>
          <a:prstGeom prst="rect">
            <a:avLst/>
          </a:prstGeom>
          <a:noFill/>
          <a:ln>
            <a:noFill/>
          </a:ln>
          <a:effectLst/>
          <a:extLst/>
        </p:spPr>
        <p:txBody>
          <a:bodyPr wrap="squar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200" i="0" dirty="0" smtClean="0">
                <a:solidFill>
                  <a:srgbClr val="000000"/>
                </a:solidFill>
                <a:latin typeface="Calibri" panose="020F0502020204030204" pitchFamily="34" charset="0"/>
                <a:cs typeface="Arial" pitchFamily="34" charset="0"/>
              </a:rPr>
              <a:t>Unstable RWM</a:t>
            </a:r>
          </a:p>
          <a:p>
            <a:pPr>
              <a:spcBef>
                <a:spcPct val="20000"/>
              </a:spcBef>
              <a:buFontTx/>
              <a:buNone/>
            </a:pPr>
            <a:r>
              <a:rPr lang="en-US" sz="1200" i="0" dirty="0" smtClean="0">
                <a:solidFill>
                  <a:srgbClr val="000000"/>
                </a:solidFill>
                <a:latin typeface="Calibri" panose="020F0502020204030204" pitchFamily="34" charset="0"/>
                <a:cs typeface="Arial" pitchFamily="34" charset="0"/>
              </a:rPr>
              <a:t>Stable/Controlled RWM</a:t>
            </a:r>
          </a:p>
        </p:txBody>
      </p:sp>
      <p:sp>
        <p:nvSpPr>
          <p:cNvPr id="76" name="Oval 20"/>
          <p:cNvSpPr>
            <a:spLocks noChangeArrowheads="1"/>
          </p:cNvSpPr>
          <p:nvPr/>
        </p:nvSpPr>
        <p:spPr bwMode="auto">
          <a:xfrm>
            <a:off x="611353" y="1352890"/>
            <a:ext cx="118872" cy="90266"/>
          </a:xfrm>
          <a:prstGeom prst="ellipse">
            <a:avLst/>
          </a:prstGeom>
          <a:solidFill>
            <a:srgbClr val="FFFF66"/>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FontTx/>
              <a:buNone/>
            </a:pPr>
            <a:endParaRPr lang="en-US">
              <a:cs typeface="Arial" pitchFamily="34" charset="0"/>
            </a:endParaRPr>
          </a:p>
        </p:txBody>
      </p:sp>
      <p:sp>
        <p:nvSpPr>
          <p:cNvPr id="77" name="Oval 21"/>
          <p:cNvSpPr>
            <a:spLocks noChangeArrowheads="1"/>
          </p:cNvSpPr>
          <p:nvPr/>
        </p:nvSpPr>
        <p:spPr bwMode="auto">
          <a:xfrm>
            <a:off x="614528" y="1559835"/>
            <a:ext cx="118872" cy="90266"/>
          </a:xfrm>
          <a:prstGeom prst="ellipse">
            <a:avLst/>
          </a:prstGeom>
          <a:solidFill>
            <a:srgbClr val="000099"/>
          </a:solidFill>
          <a:ln w="12700">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FontTx/>
              <a:buNone/>
            </a:pPr>
            <a:endParaRPr lang="en-US">
              <a:cs typeface="Arial" pitchFamily="34" charset="0"/>
            </a:endParaRPr>
          </a:p>
        </p:txBody>
      </p:sp>
      <p:sp>
        <p:nvSpPr>
          <p:cNvPr id="8" name="Rectangle 7"/>
          <p:cNvSpPr/>
          <p:nvPr/>
        </p:nvSpPr>
        <p:spPr bwMode="auto">
          <a:xfrm>
            <a:off x="528637" y="1280268"/>
            <a:ext cx="1835593" cy="441830"/>
          </a:xfrm>
          <a:prstGeom prst="rect">
            <a:avLst/>
          </a:prstGeom>
          <a:no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endParaRPr lang="en-US" smtClean="0">
              <a:cs typeface="Arial" pitchFamily="34" charset="0"/>
            </a:endParaRPr>
          </a:p>
        </p:txBody>
      </p:sp>
      <p:sp>
        <p:nvSpPr>
          <p:cNvPr id="71" name="TextBox 10"/>
          <p:cNvSpPr txBox="1">
            <a:spLocks noChangeArrowheads="1"/>
          </p:cNvSpPr>
          <p:nvPr/>
        </p:nvSpPr>
        <p:spPr bwMode="auto">
          <a:xfrm>
            <a:off x="2824634" y="2696221"/>
            <a:ext cx="1452642" cy="365760"/>
          </a:xfrm>
          <a:prstGeom prst="rect">
            <a:avLst/>
          </a:prstGeom>
          <a:solidFill>
            <a:schemeClr val="bg1"/>
          </a:solidFill>
          <a:ln w="9525">
            <a:solidFill>
              <a:schemeClr val="tx1"/>
            </a:solidFill>
            <a:miter lim="800000"/>
            <a:headEnd/>
            <a:tailEnd/>
          </a:ln>
          <a:scene3d>
            <a:camera prst="orthographicFront">
              <a:rot lat="0" lon="0" rev="0"/>
            </a:camera>
            <a:lightRig rig="threePt" dir="t"/>
          </a:scene3d>
        </p:spPr>
        <p:txBody>
          <a:bodyPr wrap="non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buFontTx/>
              <a:buNone/>
            </a:pPr>
            <a:r>
              <a:rPr lang="el-GR" sz="1000" i="0" dirty="0" smtClean="0">
                <a:solidFill>
                  <a:srgbClr val="000000"/>
                </a:solidFill>
                <a:latin typeface="Calibri" panose="020F0502020204030204" pitchFamily="34" charset="0"/>
                <a:cs typeface="Arial" pitchFamily="34" charset="0"/>
              </a:rPr>
              <a:t>β</a:t>
            </a:r>
            <a:r>
              <a:rPr lang="en-US" sz="1000" i="0" baseline="-25000" dirty="0" smtClean="0">
                <a:solidFill>
                  <a:srgbClr val="000000"/>
                </a:solidFill>
                <a:latin typeface="Calibri" panose="020F0502020204030204" pitchFamily="34" charset="0"/>
                <a:cs typeface="Arial" pitchFamily="34" charset="0"/>
              </a:rPr>
              <a:t>N</a:t>
            </a:r>
            <a:r>
              <a:rPr lang="en-US" sz="1000" i="0" dirty="0" smtClean="0">
                <a:solidFill>
                  <a:srgbClr val="000000"/>
                </a:solidFill>
                <a:latin typeface="Calibri" panose="020F0502020204030204" pitchFamily="34" charset="0"/>
                <a:cs typeface="Arial" pitchFamily="34" charset="0"/>
              </a:rPr>
              <a:t>/l</a:t>
            </a:r>
            <a:r>
              <a:rPr lang="en-US" sz="1000" i="0" baseline="-25000" dirty="0" smtClean="0">
                <a:solidFill>
                  <a:srgbClr val="000000"/>
                </a:solidFill>
                <a:latin typeface="Calibri" panose="020F0502020204030204" pitchFamily="34" charset="0"/>
                <a:cs typeface="Arial" pitchFamily="34" charset="0"/>
              </a:rPr>
              <a:t>i</a:t>
            </a:r>
            <a:r>
              <a:rPr lang="en-US" sz="1000" i="0" dirty="0" smtClean="0">
                <a:solidFill>
                  <a:srgbClr val="000000"/>
                </a:solidFill>
                <a:latin typeface="Calibri" panose="020F0502020204030204" pitchFamily="34" charset="0"/>
                <a:cs typeface="Arial" pitchFamily="34" charset="0"/>
              </a:rPr>
              <a:t> </a:t>
            </a:r>
            <a:r>
              <a:rPr lang="en-US" sz="1000" i="0" dirty="0">
                <a:solidFill>
                  <a:srgbClr val="000000"/>
                </a:solidFill>
                <a:latin typeface="Calibri" panose="020F0502020204030204" pitchFamily="34" charset="0"/>
                <a:cs typeface="Arial" pitchFamily="34" charset="0"/>
              </a:rPr>
              <a:t>= </a:t>
            </a:r>
            <a:r>
              <a:rPr lang="en-US" sz="1000" i="0" dirty="0" smtClean="0">
                <a:solidFill>
                  <a:srgbClr val="000000"/>
                </a:solidFill>
                <a:latin typeface="Calibri" panose="020F0502020204030204" pitchFamily="34" charset="0"/>
                <a:cs typeface="Arial" pitchFamily="34" charset="0"/>
              </a:rPr>
              <a:t>6.7 : computed</a:t>
            </a:r>
            <a:endParaRPr lang="en-US" sz="1000" i="0" baseline="-25000" dirty="0">
              <a:solidFill>
                <a:srgbClr val="000000"/>
              </a:solidFill>
              <a:latin typeface="Calibri" panose="020F0502020204030204" pitchFamily="34" charset="0"/>
              <a:cs typeface="Arial" pitchFamily="34" charset="0"/>
            </a:endParaRPr>
          </a:p>
          <a:p>
            <a:pPr>
              <a:buFontTx/>
              <a:buNone/>
            </a:pPr>
            <a:r>
              <a:rPr lang="en-US" sz="1000" i="0" dirty="0" smtClean="0">
                <a:solidFill>
                  <a:srgbClr val="000000"/>
                </a:solidFill>
                <a:latin typeface="Calibri" panose="020F0502020204030204" pitchFamily="34" charset="0"/>
                <a:cs typeface="Arial" pitchFamily="34" charset="0"/>
              </a:rPr>
              <a:t>NSTX n </a:t>
            </a:r>
            <a:r>
              <a:rPr lang="en-US" sz="1000" i="0" dirty="0">
                <a:solidFill>
                  <a:srgbClr val="000000"/>
                </a:solidFill>
                <a:latin typeface="Calibri" panose="020F0502020204030204" pitchFamily="34" charset="0"/>
                <a:cs typeface="Arial" pitchFamily="34" charset="0"/>
              </a:rPr>
              <a:t>= 1 no-wall limit</a:t>
            </a:r>
          </a:p>
        </p:txBody>
      </p:sp>
      <p:sp>
        <p:nvSpPr>
          <p:cNvPr id="68" name="Text Box 8"/>
          <p:cNvSpPr txBox="1">
            <a:spLocks noChangeArrowheads="1"/>
          </p:cNvSpPr>
          <p:nvPr/>
        </p:nvSpPr>
        <p:spPr bwMode="auto">
          <a:xfrm>
            <a:off x="4736592" y="2674673"/>
            <a:ext cx="108355" cy="186969"/>
          </a:xfrm>
          <a:prstGeom prst="rect">
            <a:avLst/>
          </a:prstGeom>
          <a:solidFill>
            <a:schemeClr val="bg1"/>
          </a:solidFill>
          <a:ln>
            <a:noFill/>
          </a:ln>
          <a:effectLst/>
          <a:extLs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600" i="0" dirty="0" smtClean="0">
                <a:solidFill>
                  <a:srgbClr val="000000"/>
                </a:solidFill>
                <a:latin typeface="Calibri" panose="020F0502020204030204" pitchFamily="34" charset="0"/>
                <a:cs typeface="Arial" pitchFamily="34" charset="0"/>
              </a:rPr>
              <a:t>2</a:t>
            </a:r>
            <a:endParaRPr lang="en-US" sz="1600" i="0" dirty="0">
              <a:solidFill>
                <a:srgbClr val="000000"/>
              </a:solidFill>
              <a:latin typeface="Calibri" panose="020F0502020204030204" pitchFamily="34" charset="0"/>
              <a:cs typeface="Arial" pitchFamily="34" charset="0"/>
            </a:endParaRPr>
          </a:p>
        </p:txBody>
      </p:sp>
      <p:cxnSp>
        <p:nvCxnSpPr>
          <p:cNvPr id="4" name="Straight Arrow Connector 3"/>
          <p:cNvCxnSpPr/>
          <p:nvPr/>
        </p:nvCxnSpPr>
        <p:spPr bwMode="auto">
          <a:xfrm flipH="1" flipV="1">
            <a:off x="2824634" y="2449928"/>
            <a:ext cx="242688" cy="246293"/>
          </a:xfrm>
          <a:prstGeom prst="straightConnector1">
            <a:avLst/>
          </a:prstGeom>
          <a:noFill/>
          <a:ln w="22225" cap="flat" cmpd="sng" algn="ctr">
            <a:solidFill>
              <a:schemeClr val="tx1"/>
            </a:solidFill>
            <a:prstDash val="solid"/>
            <a:round/>
            <a:headEnd type="none" w="med" len="med"/>
            <a:tailEnd type="arrow"/>
          </a:ln>
          <a:effectLst/>
        </p:spPr>
      </p:cxnSp>
      <p:sp>
        <p:nvSpPr>
          <p:cNvPr id="72" name="TextBox 71"/>
          <p:cNvSpPr txBox="1"/>
          <p:nvPr/>
        </p:nvSpPr>
        <p:spPr>
          <a:xfrm>
            <a:off x="5416084" y="919911"/>
            <a:ext cx="1066800" cy="307777"/>
          </a:xfrm>
          <a:prstGeom prst="rect">
            <a:avLst/>
          </a:prstGeom>
          <a:noFill/>
        </p:spPr>
        <p:txBody>
          <a:bodyPr wrap="square" rtlCol="0">
            <a:spAutoFit/>
          </a:bodyPr>
          <a:lstStyle/>
          <a:p>
            <a:pPr>
              <a:buNone/>
            </a:pPr>
            <a:r>
              <a:rPr lang="en-US" sz="1400" b="0" i="0" dirty="0" err="1" smtClean="0">
                <a:solidFill>
                  <a:schemeClr val="tx1"/>
                </a:solidFill>
                <a:latin typeface="Calibri" panose="020F0502020204030204" pitchFamily="34" charset="0"/>
              </a:rPr>
              <a:t>Disruptivity</a:t>
            </a:r>
            <a:endParaRPr lang="en-US" sz="1400" b="0" i="0" dirty="0">
              <a:solidFill>
                <a:schemeClr val="tx1"/>
              </a:solidFill>
              <a:latin typeface="Calibri" panose="020F0502020204030204" pitchFamily="34" charset="0"/>
            </a:endParaRPr>
          </a:p>
        </p:txBody>
      </p:sp>
      <p:sp>
        <p:nvSpPr>
          <p:cNvPr id="74" name="Text Box 32"/>
          <p:cNvSpPr txBox="1">
            <a:spLocks noChangeArrowheads="1"/>
          </p:cNvSpPr>
          <p:nvPr/>
        </p:nvSpPr>
        <p:spPr bwMode="auto">
          <a:xfrm>
            <a:off x="5261230" y="6201457"/>
            <a:ext cx="3865545" cy="307777"/>
          </a:xfrm>
          <a:prstGeom prst="rect">
            <a:avLst/>
          </a:prstGeom>
          <a:noFill/>
          <a:ln w="12700">
            <a:noFill/>
            <a:miter lim="800000"/>
            <a:headEnd/>
            <a:tailEnd/>
          </a:ln>
        </p:spPr>
        <p:txBody>
          <a:bodyPr wrap="none">
            <a:spAutoFit/>
          </a:bodyPr>
          <a:lstStyle/>
          <a:p>
            <a:pPr algn="ctr" eaLnBrk="0" hangingPunct="0">
              <a:buFontTx/>
              <a:buNone/>
            </a:pPr>
            <a:r>
              <a:rPr lang="en-US" sz="1400" b="0" i="0" dirty="0" smtClean="0">
                <a:solidFill>
                  <a:srgbClr val="008080"/>
                </a:solidFill>
                <a:latin typeface="Calibri" pitchFamily="34" charset="0"/>
              </a:rPr>
              <a:t>[J. </a:t>
            </a:r>
            <a:r>
              <a:rPr lang="en-US" sz="1400" b="0" i="0" dirty="0" err="1" smtClean="0">
                <a:solidFill>
                  <a:srgbClr val="008080"/>
                </a:solidFill>
                <a:latin typeface="Calibri" pitchFamily="34" charset="0"/>
              </a:rPr>
              <a:t>Berkery</a:t>
            </a:r>
            <a:r>
              <a:rPr lang="en-US" sz="1400" b="0" i="0" dirty="0" smtClean="0">
                <a:solidFill>
                  <a:srgbClr val="008080"/>
                </a:solidFill>
                <a:latin typeface="Calibri" pitchFamily="34" charset="0"/>
              </a:rPr>
              <a:t> </a:t>
            </a:r>
            <a:r>
              <a:rPr lang="en-US" sz="1400" b="0" dirty="0" smtClean="0">
                <a:solidFill>
                  <a:srgbClr val="008080"/>
                </a:solidFill>
                <a:latin typeface="Calibri" pitchFamily="34" charset="0"/>
              </a:rPr>
              <a:t>et </a:t>
            </a:r>
            <a:r>
              <a:rPr lang="en-US" sz="1400" b="0" dirty="0" smtClean="0">
                <a:solidFill>
                  <a:srgbClr val="008080"/>
                </a:solidFill>
                <a:latin typeface="Calibri" pitchFamily="34" charset="0"/>
              </a:rPr>
              <a:t>al.</a:t>
            </a:r>
            <a:r>
              <a:rPr lang="en-US" sz="1400" b="0" i="0" dirty="0" smtClean="0">
                <a:solidFill>
                  <a:srgbClr val="008080"/>
                </a:solidFill>
                <a:latin typeface="Calibri" pitchFamily="34" charset="0"/>
              </a:rPr>
              <a:t>, </a:t>
            </a:r>
            <a:r>
              <a:rPr lang="en-US" sz="1400" dirty="0" smtClean="0">
                <a:solidFill>
                  <a:srgbClr val="008080"/>
                </a:solidFill>
                <a:latin typeface="Calibri" pitchFamily="34" charset="0"/>
              </a:rPr>
              <a:t>Phys. Plasmas</a:t>
            </a:r>
            <a:r>
              <a:rPr lang="en-US" sz="1400" b="0" i="0" dirty="0" smtClean="0">
                <a:solidFill>
                  <a:srgbClr val="008080"/>
                </a:solidFill>
                <a:latin typeface="Calibri" pitchFamily="34" charset="0"/>
              </a:rPr>
              <a:t> </a:t>
            </a:r>
            <a:r>
              <a:rPr lang="en-US" sz="1400" dirty="0" smtClean="0">
                <a:solidFill>
                  <a:srgbClr val="008080"/>
                </a:solidFill>
                <a:latin typeface="Calibri" pitchFamily="34" charset="0"/>
              </a:rPr>
              <a:t>21</a:t>
            </a:r>
            <a:r>
              <a:rPr lang="en-US" sz="1400" b="0" i="0" dirty="0" smtClean="0">
                <a:solidFill>
                  <a:srgbClr val="008080"/>
                </a:solidFill>
                <a:latin typeface="Calibri" pitchFamily="34" charset="0"/>
              </a:rPr>
              <a:t>, 056112 </a:t>
            </a:r>
            <a:r>
              <a:rPr lang="en-US" sz="1400" b="0" i="0" dirty="0" smtClean="0">
                <a:solidFill>
                  <a:srgbClr val="008080"/>
                </a:solidFill>
                <a:latin typeface="Calibri" pitchFamily="34" charset="0"/>
              </a:rPr>
              <a:t>(</a:t>
            </a:r>
            <a:r>
              <a:rPr lang="en-US" sz="1400" b="0" i="0" dirty="0" smtClean="0">
                <a:solidFill>
                  <a:srgbClr val="008080"/>
                </a:solidFill>
                <a:latin typeface="Calibri" pitchFamily="34" charset="0"/>
              </a:rPr>
              <a:t>2014)]</a:t>
            </a:r>
            <a:endParaRPr lang="en-US" sz="1400" b="0" i="0" dirty="0">
              <a:solidFill>
                <a:srgbClr val="008080"/>
              </a:solidFill>
              <a:latin typeface="Calibri" pitchFamily="34" charset="0"/>
            </a:endParaRPr>
          </a:p>
        </p:txBody>
      </p:sp>
    </p:spTree>
    <p:extLst>
      <p:ext uri="{BB962C8B-B14F-4D97-AF65-F5344CB8AC3E}">
        <p14:creationId xmlns:p14="http://schemas.microsoft.com/office/powerpoint/2010/main" val="159036355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nonumber&#10;  \left(\gamma-i\omega_{r}\right)\tau_{w} = -\frac{\delta W_{\infty}+\delta W_{K}}{\delta W_{b} + \delta W_{K}}&#10;\end{equation}&#10;&#10;&#10;\end{document}"/>
  <p:tag name="IGUANATEXSIZE" val="17"/>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10; \omega_{E} \approx \omega_{\phi} - \omega_{*i} \nonumber&#10;\end{equation}&#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oldsymbol{\xi}_{\perp}$&#10;&#10;&#10;\end{document}"/>
  <p:tag name="IGUANATEXSIZE" val="17"/>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gamma_{f}\tau_{w} = -\frac{\delta W_{\infty}}{\delta W_{b}}&#10;\nonumber&#10;\end{equation}&#10;&#10;\end{document}"/>
  <p:tag name="IGUANATEXSIZE" val="17"/>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 \usepackage{amsfonts}&#10;\pagestyle{empty}&#10;\begin{document}&#10;&#10;&#10;&#10;&#10;\begin{eqnarray}\nonumber&#10; \delta W_{K} = -\frac{1}{2}\int \boldsymbol{\xi}_{\perp}^{*}\cdot\left(\boldsymbol{\nabla}\cdot\tilde{\mathbb{P}}_{K}\right) d\mathbf{V}&#10;\end{eqnarray}&#10;&#10;&#10;\end{document}"/>
  <p:tag name="IGUANATEXSIZE" val="16"/>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 \usepackage{amsfonts}&#10;\pagestyle{empty}&#10;\begin{document}&#10;&#10;&#10;\begin{eqnarray}\nonumber&#10; \rho\frac{d\mathbf{v}}{dt} = \mathbf{j}\times\mathbf{B} - \boldsymbol{\nabla}\cdot\mathbb{P}&#10;\end{eqnarray}&#10;&#10;\end{document}"/>
  <p:tag name="IGUANATEXSIZE" val="16"/>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 \usepackage{amsfonts}&#10;\pagestyle{empty}&#10;\begin{document}&#10;&#10;&#10;&#10;\begin{eqnarray}\nonumber&#10; -\frac{1}{2}\int \rho\omega^{2}|\boldsymbol{\xi}_{\perp}|^{2}d\mathbf{V} = \frac{1}{2}\int \boldsymbol{\xi}_{\perp}^{*}\cdot\left[\mathbf{\tilde{j}}\times\mathbf{B_{0}} + \mathbf{j_{0}}\times\mathbf{\tilde{B}} - \boldsymbol{\nabla}\tilde{p}_{F} - \boldsymbol{\nabla}\cdot\tilde{\mathbb{P}}_{K}\right]d\mathbf{V}&#10;\end{eqnarray}&#10;&#10;&#10;\end{document}"/>
  <p:tag name="IGUANATEXSIZE" val="16"/>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10; \delta W_{K} = \sum_{l=-\infty}^{\infty} 2\sqrt{2}\pi^{2}\int\int\int\left[\left|\left\langle H/\hat{\varepsilon}\right\rangle\right|^{2}&#10; \frac{\left(\omega-\omega_{E}\right)\frac{\partial f}{\partial\varepsilon}-\frac{n}{Ze}\frac{\partial f}{\partial \Psi}}{\langle\omega_{D}\rangle+l\omega_{b}-i\nu_{\mathrm{eff}}+\omega_{E}-\omega}\right]&#10; \frac{\hat{\tau}}{m_{j}^{\frac{3}{2}}B}\left|\frac{v_{\parallel}}{v}\right|\hat{\varepsilon}^{\frac{5}{2}}d\hat{\varepsilon} d(v_{\parallel}/v) d\boldsymbol{\Psi}&#10; \nonumber&#10;\end{equation}&#10;&#10;&#10;&#10;&#10;\end{document}"/>
  <p:tag name="IGUANATEXSIZE" val="16"/>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 W_{K}$&#10;&#10;&#10;\end{document}"/>
  <p:tag name="IGUANATEXSIZE" val="17"/>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lde{f}$&#10;&#10;&#10;\end{document}"/>
  <p:tag name="IGUANATEXSIZE" val="17"/>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pagestyle{empty}&#10;\begin{document}&#10;&#10;$\tilde{\mathbb{P}}_{K}$&#10;&#10;&#10;\end{document}"/>
  <p:tag name="IGUANATEXSIZE" val="17"/>
</p:tagLst>
</file>

<file path=ppt/theme/theme1.xml><?xml version="1.0" encoding="utf-8"?>
<a:theme xmlns:a="http://schemas.openxmlformats.org/drawingml/2006/main" name="NSTX Upgra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2127</TotalTime>
  <Words>2935</Words>
  <Application>Microsoft Office PowerPoint</Application>
  <PresentationFormat>On-screen Show (4:3)</PresentationFormat>
  <Paragraphs>414</Paragraphs>
  <Slides>26</Slides>
  <Notes>10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NSTX Upgrade</vt:lpstr>
      <vt:lpstr>Modifications to Ideal Stability by Kinetic Effects for Disruption Avoidance</vt:lpstr>
      <vt:lpstr>Abstract</vt:lpstr>
      <vt:lpstr>Near 100% disruption avoidance is an urgent need for ITER; NSTX-U is planning a disruption avoidance system</vt:lpstr>
      <vt:lpstr>RWM dispersion relation evaluated with ideal and kinetic components allows for passive stabilization of the RWM </vt:lpstr>
      <vt:lpstr>NSTX steadily progressed above the no-wall limit, adding improved active control, understanding of passive stability</vt:lpstr>
      <vt:lpstr>New, expansive DCON calculations confirm previous assessment of the NSTX ideal n=1 no-wall limit </vt:lpstr>
      <vt:lpstr>The ideal no-wall limit is estimated through dependence on internal inductance, pressure peaking, aspect ratio</vt:lpstr>
      <vt:lpstr>No-wall limit dependencies on internal inductance, pressure peaking, and aspect ratio have implications for NSTX-U</vt:lpstr>
      <vt:lpstr>NSTX reaches high βN, low li range of next-step STs and the highest βN/li is not the least stable</vt:lpstr>
      <vt:lpstr>Kinetic effects arise from the perturbed pressure, are calculated in MISK from the perturbed distribution function</vt:lpstr>
      <vt:lpstr>MISK calculations are grounded in validation against unstable experimental plasmas</vt:lpstr>
      <vt:lpstr>MISK calculations generally reproduce the approach towards marginal stability seen in experiments</vt:lpstr>
      <vt:lpstr>NSTX-U has new capabilities that impact stability or can be utilized for disruption avoidance</vt:lpstr>
      <vt:lpstr>Real-time MHD spectroscopy, active control, or kinetic physics can be used for disruption avoidance in NSTX-U</vt:lpstr>
      <vt:lpstr>Reduced RWM kinetic stability model for disruption prediction</vt:lpstr>
      <vt:lpstr>Disruption event chain characterization capability started for NSTX-U </vt:lpstr>
      <vt:lpstr>Significant physics research is needed to predict opportunities for avoidance in disruption event chain</vt:lpstr>
      <vt:lpstr>Disruption Event Characterization And Forecasting (DECAF) code is structured to ease parallel development</vt:lpstr>
      <vt:lpstr>PowerPoint Presentation</vt:lpstr>
      <vt:lpstr>PowerPoint Presentation</vt:lpstr>
      <vt:lpstr>PowerPoint Presentation</vt:lpstr>
      <vt:lpstr>Reduction of plasma disruptivity in NSTX-U will require implementing global stability models</vt:lpstr>
      <vt:lpstr>Sign up for Electronic Copy of Presentation</vt:lpstr>
      <vt:lpstr>PowerPoint Presentation</vt:lpstr>
      <vt:lpstr>Disruption Prediction is a Multi-disciplined Task</vt:lpstr>
      <vt:lpstr>PowerPoint Presentation</vt:lpstr>
    </vt:vector>
  </TitlesOfParts>
  <Company>PPPL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E. Menard</dc:creator>
  <cp:lastModifiedBy>John (Jack) Berkery</cp:lastModifiedBy>
  <cp:revision>165</cp:revision>
  <dcterms:created xsi:type="dcterms:W3CDTF">2015-07-16T16:59:24Z</dcterms:created>
  <dcterms:modified xsi:type="dcterms:W3CDTF">2015-11-02T20:31:32Z</dcterms:modified>
</cp:coreProperties>
</file>