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vml" ContentType="application/vnd.openxmlformats-officedocument.vmlDrawing"/>
  <Default Extension="gif" ContentType="image/gif"/>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256" r:id="rId2"/>
    <p:sldId id="520" r:id="rId3"/>
    <p:sldId id="563" r:id="rId4"/>
    <p:sldId id="564" r:id="rId5"/>
    <p:sldId id="541" r:id="rId6"/>
    <p:sldId id="561" r:id="rId7"/>
    <p:sldId id="596" r:id="rId8"/>
    <p:sldId id="544" r:id="rId9"/>
    <p:sldId id="599" r:id="rId10"/>
    <p:sldId id="553" r:id="rId11"/>
    <p:sldId id="581" r:id="rId12"/>
    <p:sldId id="582" r:id="rId13"/>
    <p:sldId id="547" r:id="rId14"/>
    <p:sldId id="602" r:id="rId15"/>
    <p:sldId id="604" r:id="rId16"/>
    <p:sldId id="523" r:id="rId17"/>
    <p:sldId id="586" r:id="rId18"/>
    <p:sldId id="605" r:id="rId19"/>
    <p:sldId id="587" r:id="rId20"/>
    <p:sldId id="607" r:id="rId21"/>
    <p:sldId id="591" r:id="rId22"/>
    <p:sldId id="592" r:id="rId23"/>
    <p:sldId id="529" r:id="rId24"/>
    <p:sldId id="575" r:id="rId25"/>
    <p:sldId id="577" r:id="rId26"/>
    <p:sldId id="600" r:id="rId27"/>
    <p:sldId id="578" r:id="rId28"/>
    <p:sldId id="580" r:id="rId29"/>
    <p:sldId id="601" r:id="rId30"/>
    <p:sldId id="579" r:id="rId31"/>
    <p:sldId id="584" r:id="rId32"/>
    <p:sldId id="585" r:id="rId33"/>
    <p:sldId id="603" r:id="rId34"/>
    <p:sldId id="606" r:id="rId35"/>
    <p:sldId id="588" r:id="rId36"/>
    <p:sldId id="589" r:id="rId37"/>
    <p:sldId id="593" r:id="rId38"/>
    <p:sldId id="594" r:id="rId39"/>
    <p:sldId id="595" r:id="rId40"/>
    <p:sldId id="590" r:id="rId41"/>
    <p:sldId id="514" r:id="rId42"/>
  </p:sldIdLst>
  <p:sldSz cx="9144000" cy="6858000" type="screen4x3"/>
  <p:notesSz cx="6797675" cy="9872663"/>
  <p:defaultTextStyle>
    <a:defPPr>
      <a:defRPr lang="ko-KR"/>
    </a:defPPr>
    <a:lvl1pPr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1pPr>
    <a:lvl2pPr marL="4572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2pPr>
    <a:lvl3pPr marL="9144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3pPr>
    <a:lvl4pPr marL="13716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4pPr>
    <a:lvl5pPr marL="1828800" algn="l" rtl="0" fontAlgn="base" latinLnBrk="1">
      <a:spcBef>
        <a:spcPct val="0"/>
      </a:spcBef>
      <a:spcAft>
        <a:spcPct val="0"/>
      </a:spcAft>
      <a:defRPr kumimoji="1" kern="1200">
        <a:solidFill>
          <a:schemeClr val="tx1"/>
        </a:solidFill>
        <a:latin typeface="굴림" pitchFamily="50" charset="-127"/>
        <a:ea typeface="굴림" pitchFamily="50" charset="-127"/>
        <a:cs typeface="+mn-cs"/>
      </a:defRPr>
    </a:lvl5pPr>
    <a:lvl6pPr marL="2286000" algn="l" defTabSz="914400" rtl="0" eaLnBrk="1" latinLnBrk="1" hangingPunct="1">
      <a:defRPr kumimoji="1" kern="1200">
        <a:solidFill>
          <a:schemeClr val="tx1"/>
        </a:solidFill>
        <a:latin typeface="굴림" pitchFamily="50" charset="-127"/>
        <a:ea typeface="굴림" pitchFamily="50" charset="-127"/>
        <a:cs typeface="+mn-cs"/>
      </a:defRPr>
    </a:lvl6pPr>
    <a:lvl7pPr marL="2743200" algn="l" defTabSz="914400" rtl="0" eaLnBrk="1" latinLnBrk="1" hangingPunct="1">
      <a:defRPr kumimoji="1" kern="1200">
        <a:solidFill>
          <a:schemeClr val="tx1"/>
        </a:solidFill>
        <a:latin typeface="굴림" pitchFamily="50" charset="-127"/>
        <a:ea typeface="굴림" pitchFamily="50" charset="-127"/>
        <a:cs typeface="+mn-cs"/>
      </a:defRPr>
    </a:lvl7pPr>
    <a:lvl8pPr marL="3200400" algn="l" defTabSz="914400" rtl="0" eaLnBrk="1" latinLnBrk="1" hangingPunct="1">
      <a:defRPr kumimoji="1" kern="1200">
        <a:solidFill>
          <a:schemeClr val="tx1"/>
        </a:solidFill>
        <a:latin typeface="굴림" pitchFamily="50" charset="-127"/>
        <a:ea typeface="굴림" pitchFamily="50" charset="-127"/>
        <a:cs typeface="+mn-cs"/>
      </a:defRPr>
    </a:lvl8pPr>
    <a:lvl9pPr marL="3657600" algn="l" defTabSz="914400" rtl="0" eaLnBrk="1" latinLnBrk="1" hangingPunct="1">
      <a:defRPr kumimoji="1" kern="1200">
        <a:solidFill>
          <a:schemeClr val="tx1"/>
        </a:solidFill>
        <a:latin typeface="굴림" pitchFamily="50" charset="-127"/>
        <a:ea typeface="굴림" pitchFamily="50" charset="-127"/>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10">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 S. Hwang " initials="YS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2" autoAdjust="0"/>
    <p:restoredTop sz="93103" autoAdjust="0"/>
  </p:normalViewPr>
  <p:slideViewPr>
    <p:cSldViewPr>
      <p:cViewPr varScale="1">
        <p:scale>
          <a:sx n="80" d="100"/>
          <a:sy n="80" d="100"/>
        </p:scale>
        <p:origin x="-1638" y="-96"/>
      </p:cViewPr>
      <p:guideLst>
        <p:guide orient="horz" pos="2160"/>
        <p:guide pos="2880"/>
      </p:guideLst>
    </p:cSldViewPr>
  </p:slideViewPr>
  <p:notesTextViewPr>
    <p:cViewPr>
      <p:scale>
        <a:sx n="100" d="100"/>
        <a:sy n="100" d="100"/>
      </p:scale>
      <p:origin x="0" y="0"/>
    </p:cViewPr>
  </p:notesTextViewPr>
  <p:notesViewPr>
    <p:cSldViewPr>
      <p:cViewPr varScale="1">
        <p:scale>
          <a:sx n="77" d="100"/>
          <a:sy n="77" d="100"/>
        </p:scale>
        <p:origin x="1308" y="90"/>
      </p:cViewPr>
      <p:guideLst>
        <p:guide orient="horz" pos="3110"/>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 Id="rId4" Type="http://schemas.openxmlformats.org/officeDocument/2006/relationships/image" Target="../media/image6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4" Type="http://schemas.openxmlformats.org/officeDocument/2006/relationships/image" Target="../media/image73.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4" Type="http://schemas.openxmlformats.org/officeDocument/2006/relationships/image" Target="../media/image9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3472"/>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50443" y="0"/>
            <a:ext cx="2945659" cy="493472"/>
          </a:xfrm>
          <a:prstGeom prst="rect">
            <a:avLst/>
          </a:prstGeom>
        </p:spPr>
        <p:txBody>
          <a:bodyPr vert="horz" lIns="91440" tIns="45720" rIns="91440" bIns="45720" rtlCol="0"/>
          <a:lstStyle>
            <a:lvl1pPr algn="r">
              <a:defRPr sz="1200"/>
            </a:lvl1pPr>
          </a:lstStyle>
          <a:p>
            <a:fld id="{CC0EDC1E-C37D-427B-B704-C81671104849}" type="datetimeFigureOut">
              <a:rPr lang="ko-KR" altLang="en-US" smtClean="0"/>
              <a:pPr/>
              <a:t>2015-11-05</a:t>
            </a:fld>
            <a:endParaRPr lang="ko-KR" altLang="en-US"/>
          </a:p>
        </p:txBody>
      </p:sp>
      <p:sp>
        <p:nvSpPr>
          <p:cNvPr id="4" name="바닥글 개체 틀 3"/>
          <p:cNvSpPr>
            <a:spLocks noGrp="1"/>
          </p:cNvSpPr>
          <p:nvPr>
            <p:ph type="ftr" sz="quarter" idx="2"/>
          </p:nvPr>
        </p:nvSpPr>
        <p:spPr>
          <a:xfrm>
            <a:off x="0" y="9377574"/>
            <a:ext cx="2945659" cy="493472"/>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50443" y="9377574"/>
            <a:ext cx="2945659" cy="493472"/>
          </a:xfrm>
          <a:prstGeom prst="rect">
            <a:avLst/>
          </a:prstGeom>
        </p:spPr>
        <p:txBody>
          <a:bodyPr vert="horz" lIns="91440" tIns="45720" rIns="91440" bIns="45720" rtlCol="0" anchor="b"/>
          <a:lstStyle>
            <a:lvl1pPr algn="r">
              <a:defRPr sz="1200"/>
            </a:lvl1pPr>
          </a:lstStyle>
          <a:p>
            <a:fld id="{4E2AECA2-9CEC-4B22-A03A-29A47F227698}" type="slidenum">
              <a:rPr lang="ko-KR" altLang="en-US" smtClean="0"/>
              <a:pPr/>
              <a:t>‹#›</a:t>
            </a:fld>
            <a:endParaRPr lang="ko-KR" altLang="en-US"/>
          </a:p>
        </p:txBody>
      </p:sp>
    </p:spTree>
    <p:extLst>
      <p:ext uri="{BB962C8B-B14F-4D97-AF65-F5344CB8AC3E}">
        <p14:creationId xmlns="" xmlns:p14="http://schemas.microsoft.com/office/powerpoint/2010/main" val="3145765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3633"/>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ko-KR" altLang="en-US"/>
          </a:p>
        </p:txBody>
      </p:sp>
      <p:sp>
        <p:nvSpPr>
          <p:cNvPr id="3" name="날짜 개체 틀 2"/>
          <p:cNvSpPr>
            <a:spLocks noGrp="1"/>
          </p:cNvSpPr>
          <p:nvPr>
            <p:ph type="dt" idx="1"/>
          </p:nvPr>
        </p:nvSpPr>
        <p:spPr>
          <a:xfrm>
            <a:off x="3850443" y="0"/>
            <a:ext cx="2945659" cy="493633"/>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38A60ABC-3306-444D-A8E4-6E82AFE1DE1E}" type="datetimeFigureOut">
              <a:rPr lang="ko-KR" altLang="en-US"/>
              <a:pPr>
                <a:defRPr/>
              </a:pPr>
              <a:t>2015-11-05</a:t>
            </a:fld>
            <a:endParaRPr lang="ko-KR" altLang="en-US"/>
          </a:p>
        </p:txBody>
      </p:sp>
      <p:sp>
        <p:nvSpPr>
          <p:cNvPr id="4" name="슬라이드 이미지 개체 틀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ko-KR" altLang="en-US" noProof="0"/>
          </a:p>
        </p:txBody>
      </p:sp>
      <p:sp>
        <p:nvSpPr>
          <p:cNvPr id="5" name="슬라이드 노트 개체 틀 4"/>
          <p:cNvSpPr>
            <a:spLocks noGrp="1"/>
          </p:cNvSpPr>
          <p:nvPr>
            <p:ph type="body" sz="quarter" idx="3"/>
          </p:nvPr>
        </p:nvSpPr>
        <p:spPr>
          <a:xfrm>
            <a:off x="679768" y="4689516"/>
            <a:ext cx="5438140" cy="4442698"/>
          </a:xfrm>
          <a:prstGeom prst="rect">
            <a:avLst/>
          </a:prstGeom>
        </p:spPr>
        <p:txBody>
          <a:bodyPr vert="horz" lIns="91440" tIns="45720" rIns="91440" bIns="45720" rtlCol="0">
            <a:normAutofit/>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endParaRPr lang="ko-KR" altLang="en-US" noProof="0"/>
          </a:p>
        </p:txBody>
      </p:sp>
      <p:sp>
        <p:nvSpPr>
          <p:cNvPr id="6" name="바닥글 개체 틀 5"/>
          <p:cNvSpPr>
            <a:spLocks noGrp="1"/>
          </p:cNvSpPr>
          <p:nvPr>
            <p:ph type="ftr" sz="quarter" idx="4"/>
          </p:nvPr>
        </p:nvSpPr>
        <p:spPr>
          <a:xfrm>
            <a:off x="0" y="9377317"/>
            <a:ext cx="2945659" cy="493633"/>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ko-KR" altLang="en-US"/>
          </a:p>
        </p:txBody>
      </p:sp>
      <p:sp>
        <p:nvSpPr>
          <p:cNvPr id="7" name="슬라이드 번호 개체 틀 6"/>
          <p:cNvSpPr>
            <a:spLocks noGrp="1"/>
          </p:cNvSpPr>
          <p:nvPr>
            <p:ph type="sldNum" sz="quarter" idx="5"/>
          </p:nvPr>
        </p:nvSpPr>
        <p:spPr>
          <a:xfrm>
            <a:off x="3850443" y="9377317"/>
            <a:ext cx="2945659" cy="493633"/>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31AD1ADE-F83F-46BC-BA1A-BDA5F362A2EE}" type="slidenum">
              <a:rPr lang="ko-KR" altLang="en-US"/>
              <a:pPr>
                <a:defRPr/>
              </a:pPr>
              <a:t>‹#›</a:t>
            </a:fld>
            <a:endParaRPr lang="ko-KR" altLang="en-US"/>
          </a:p>
        </p:txBody>
      </p:sp>
    </p:spTree>
    <p:extLst>
      <p:ext uri="{BB962C8B-B14F-4D97-AF65-F5344CB8AC3E}">
        <p14:creationId xmlns="" xmlns:p14="http://schemas.microsoft.com/office/powerpoint/2010/main" val="1387223402"/>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5</a:t>
            </a:fld>
            <a:endParaRPr lang="ko-KR" altLang="en-US"/>
          </a:p>
        </p:txBody>
      </p:sp>
    </p:spTree>
    <p:extLst>
      <p:ext uri="{BB962C8B-B14F-4D97-AF65-F5344CB8AC3E}">
        <p14:creationId xmlns="" xmlns:p14="http://schemas.microsoft.com/office/powerpoint/2010/main" val="706067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B40AD71F-7986-416A-8B48-C85FED385AA1}" type="slidenum">
              <a:rPr lang="en-US" altLang="ko-KR" smtClean="0"/>
              <a:pPr>
                <a:defRPr/>
              </a:pPr>
              <a:t>31</a:t>
            </a:fld>
            <a:endParaRPr lang="en-US" altLang="ko-KR" dirty="0"/>
          </a:p>
        </p:txBody>
      </p:sp>
    </p:spTree>
    <p:extLst>
      <p:ext uri="{BB962C8B-B14F-4D97-AF65-F5344CB8AC3E}">
        <p14:creationId xmlns="" xmlns:p14="http://schemas.microsoft.com/office/powerpoint/2010/main" val="222226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B40AD71F-7986-416A-8B48-C85FED385AA1}" type="slidenum">
              <a:rPr lang="en-US" altLang="ko-KR" smtClean="0"/>
              <a:pPr>
                <a:defRPr/>
              </a:pPr>
              <a:t>32</a:t>
            </a:fld>
            <a:endParaRPr lang="en-US" altLang="ko-KR" dirty="0"/>
          </a:p>
        </p:txBody>
      </p:sp>
    </p:spTree>
    <p:extLst>
      <p:ext uri="{BB962C8B-B14F-4D97-AF65-F5344CB8AC3E}">
        <p14:creationId xmlns="" xmlns:p14="http://schemas.microsoft.com/office/powerpoint/2010/main" val="4077457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38</a:t>
            </a:fld>
            <a:endParaRPr lang="ko-KR" altLang="en-US"/>
          </a:p>
        </p:txBody>
      </p:sp>
    </p:spTree>
    <p:extLst>
      <p:ext uri="{BB962C8B-B14F-4D97-AF65-F5344CB8AC3E}">
        <p14:creationId xmlns="" xmlns:p14="http://schemas.microsoft.com/office/powerpoint/2010/main" val="2119686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B40AD71F-7986-416A-8B48-C85FED385AA1}" type="slidenum">
              <a:rPr lang="en-US" altLang="ko-KR" smtClean="0"/>
              <a:pPr>
                <a:defRPr/>
              </a:pPr>
              <a:t>40</a:t>
            </a:fld>
            <a:endParaRPr lang="en-US" altLang="ko-KR" dirty="0"/>
          </a:p>
        </p:txBody>
      </p:sp>
    </p:spTree>
    <p:extLst>
      <p:ext uri="{BB962C8B-B14F-4D97-AF65-F5344CB8AC3E}">
        <p14:creationId xmlns="" xmlns:p14="http://schemas.microsoft.com/office/powerpoint/2010/main" val="342241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7</a:t>
            </a:fld>
            <a:endParaRPr lang="ko-KR" altLang="en-US"/>
          </a:p>
        </p:txBody>
      </p:sp>
    </p:spTree>
    <p:extLst>
      <p:ext uri="{BB962C8B-B14F-4D97-AF65-F5344CB8AC3E}">
        <p14:creationId xmlns="" xmlns:p14="http://schemas.microsoft.com/office/powerpoint/2010/main" val="171481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8</a:t>
            </a:fld>
            <a:endParaRPr lang="ko-KR" altLang="en-US"/>
          </a:p>
        </p:txBody>
      </p:sp>
    </p:spTree>
    <p:extLst>
      <p:ext uri="{BB962C8B-B14F-4D97-AF65-F5344CB8AC3E}">
        <p14:creationId xmlns="" xmlns:p14="http://schemas.microsoft.com/office/powerpoint/2010/main" val="37683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9</a:t>
            </a:fld>
            <a:endParaRPr lang="ko-KR" altLang="en-US"/>
          </a:p>
        </p:txBody>
      </p:sp>
    </p:spTree>
    <p:extLst>
      <p:ext uri="{BB962C8B-B14F-4D97-AF65-F5344CB8AC3E}">
        <p14:creationId xmlns="" xmlns:p14="http://schemas.microsoft.com/office/powerpoint/2010/main" val="37683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10</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err="1" smtClean="0"/>
              <a:t>퓨어</a:t>
            </a:r>
            <a:r>
              <a:rPr lang="ko-KR" altLang="en-US" dirty="0" smtClean="0"/>
              <a:t> </a:t>
            </a:r>
            <a:r>
              <a:rPr lang="en-US" altLang="ko-KR" dirty="0" err="1" smtClean="0"/>
              <a:t>tf</a:t>
            </a:r>
            <a:r>
              <a:rPr lang="ko-KR" altLang="en-US" dirty="0" smtClean="0"/>
              <a:t>에서 </a:t>
            </a:r>
            <a:r>
              <a:rPr lang="en-US" altLang="ko-KR" dirty="0" smtClean="0"/>
              <a:t>10</a:t>
            </a:r>
            <a:r>
              <a:rPr lang="ko-KR" altLang="en-US" dirty="0" smtClean="0"/>
              <a:t>키로가 나왔을 때 </a:t>
            </a:r>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16</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25</a:t>
            </a:fld>
            <a:endParaRPr lang="ko-KR" altLang="en-US"/>
          </a:p>
        </p:txBody>
      </p:sp>
    </p:spTree>
    <p:extLst>
      <p:ext uri="{BB962C8B-B14F-4D97-AF65-F5344CB8AC3E}">
        <p14:creationId xmlns="" xmlns:p14="http://schemas.microsoft.com/office/powerpoint/2010/main" val="183692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월이</a:t>
            </a:r>
            <a:r>
              <a:rPr lang="en-US" altLang="ko-KR" dirty="0" smtClean="0"/>
              <a:t> </a:t>
            </a:r>
            <a:r>
              <a:rPr lang="ko-KR" altLang="en-US" dirty="0" smtClean="0"/>
              <a:t>있을 때 없을 때</a:t>
            </a:r>
            <a:r>
              <a:rPr lang="ko-KR" altLang="en-US" baseline="0" dirty="0" smtClean="0"/>
              <a:t> </a:t>
            </a:r>
            <a:r>
              <a:rPr lang="en-US" altLang="ko-KR" baseline="0" dirty="0" smtClean="0"/>
              <a:t>MC </a:t>
            </a:r>
            <a:r>
              <a:rPr lang="ko-KR" altLang="en-US" baseline="0" dirty="0" err="1" smtClean="0"/>
              <a:t>컨버젼</a:t>
            </a:r>
            <a:r>
              <a:rPr lang="ko-KR" altLang="en-US" baseline="0" dirty="0" smtClean="0"/>
              <a:t> 효율 논의</a:t>
            </a:r>
            <a:endParaRPr lang="en-US" altLang="ko-KR" baseline="0" dirty="0" smtClean="0"/>
          </a:p>
          <a:p>
            <a:r>
              <a:rPr lang="ko-KR" altLang="en-US" baseline="0" dirty="0" smtClean="0"/>
              <a:t>측정 위치 자장 값이 언제 인지</a:t>
            </a:r>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26</a:t>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월이</a:t>
            </a:r>
            <a:r>
              <a:rPr lang="en-US" altLang="ko-KR" dirty="0" smtClean="0"/>
              <a:t> </a:t>
            </a:r>
            <a:r>
              <a:rPr lang="ko-KR" altLang="en-US" dirty="0" smtClean="0"/>
              <a:t>있을 때 없을 때</a:t>
            </a:r>
            <a:r>
              <a:rPr lang="ko-KR" altLang="en-US" baseline="0" dirty="0" smtClean="0"/>
              <a:t> </a:t>
            </a:r>
            <a:r>
              <a:rPr lang="en-US" altLang="ko-KR" baseline="0" dirty="0" smtClean="0"/>
              <a:t>MC </a:t>
            </a:r>
            <a:r>
              <a:rPr lang="ko-KR" altLang="en-US" baseline="0" dirty="0" err="1" smtClean="0"/>
              <a:t>컨버젼</a:t>
            </a:r>
            <a:r>
              <a:rPr lang="ko-KR" altLang="en-US" baseline="0" dirty="0" smtClean="0"/>
              <a:t> 효율 논의</a:t>
            </a:r>
            <a:endParaRPr lang="en-US" altLang="ko-KR" baseline="0" dirty="0" smtClean="0"/>
          </a:p>
          <a:p>
            <a:r>
              <a:rPr lang="ko-KR" altLang="en-US" baseline="0" dirty="0" smtClean="0"/>
              <a:t>측정 위치 자장 값이 언제 인지</a:t>
            </a:r>
            <a:endParaRPr lang="ko-KR" altLang="en-US" dirty="0"/>
          </a:p>
        </p:txBody>
      </p:sp>
      <p:sp>
        <p:nvSpPr>
          <p:cNvPr id="4" name="슬라이드 번호 개체 틀 3"/>
          <p:cNvSpPr>
            <a:spLocks noGrp="1"/>
          </p:cNvSpPr>
          <p:nvPr>
            <p:ph type="sldNum" sz="quarter" idx="10"/>
          </p:nvPr>
        </p:nvSpPr>
        <p:spPr/>
        <p:txBody>
          <a:bodyPr/>
          <a:lstStyle/>
          <a:p>
            <a:pPr>
              <a:defRPr/>
            </a:pPr>
            <a:fld id="{31AD1ADE-F83F-46BC-BA1A-BDA5F362A2EE}" type="slidenum">
              <a:rPr lang="ko-KR" altLang="en-US" smtClean="0"/>
              <a:pPr>
                <a:defRPr/>
              </a:pPr>
              <a:t>29</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및 다이어그램 또는 조직도">
    <p:spTree>
      <p:nvGrpSpPr>
        <p:cNvPr id="1" name=""/>
        <p:cNvGrpSpPr/>
        <p:nvPr/>
      </p:nvGrpSpPr>
      <p:grpSpPr>
        <a:xfrm>
          <a:off x="0" y="0"/>
          <a:ext cx="0" cy="0"/>
          <a:chOff x="0" y="0"/>
          <a:chExt cx="0" cy="0"/>
        </a:xfrm>
      </p:grpSpPr>
      <p:sp>
        <p:nvSpPr>
          <p:cNvPr id="3" name="TextBox 2"/>
          <p:cNvSpPr txBox="1"/>
          <p:nvPr userDrawn="1"/>
        </p:nvSpPr>
        <p:spPr>
          <a:xfrm>
            <a:off x="77788" y="6381750"/>
            <a:ext cx="1076325" cy="338138"/>
          </a:xfrm>
          <a:prstGeom prst="rect">
            <a:avLst/>
          </a:prstGeom>
          <a:noFill/>
        </p:spPr>
        <p:txBody>
          <a:bodyPr>
            <a:spAutoFit/>
          </a:bodyPr>
          <a:lstStyle/>
          <a:p>
            <a:pPr fontAlgn="auto">
              <a:spcBef>
                <a:spcPts val="0"/>
              </a:spcBef>
              <a:spcAft>
                <a:spcPts val="0"/>
              </a:spcAft>
              <a:defRPr/>
            </a:pPr>
            <a:fld id="{2BA6DD64-64BF-4AE7-BD62-935BC8C44DD5}" type="slidenum">
              <a:rPr kumimoji="0" lang="en-US" altLang="ko-KR" sz="1600" smtClean="0">
                <a:latin typeface="Arial Black" pitchFamily="34" charset="0"/>
                <a:ea typeface="+mn-ea"/>
              </a:rPr>
              <a:pPr fontAlgn="auto">
                <a:spcBef>
                  <a:spcPts val="0"/>
                </a:spcBef>
                <a:spcAft>
                  <a:spcPts val="0"/>
                </a:spcAft>
                <a:defRPr/>
              </a:pPr>
              <a:t>‹#›</a:t>
            </a:fld>
            <a:r>
              <a:rPr kumimoji="0" lang="en-US" altLang="ko-KR" sz="1200" dirty="0" smtClean="0">
                <a:latin typeface="Arial Black" pitchFamily="34" charset="0"/>
                <a:ea typeface="+mn-ea"/>
              </a:rPr>
              <a:t>/20</a:t>
            </a:r>
            <a:endParaRPr kumimoji="0" lang="ko-KR" altLang="en-US" sz="1200" dirty="0">
              <a:latin typeface="Arial Black" pitchFamily="34" charset="0"/>
              <a:ea typeface="+mn-ea"/>
            </a:endParaRPr>
          </a:p>
        </p:txBody>
      </p:sp>
      <p:sp>
        <p:nvSpPr>
          <p:cNvPr id="4" name="TextBox 3"/>
          <p:cNvSpPr txBox="1"/>
          <p:nvPr userDrawn="1"/>
        </p:nvSpPr>
        <p:spPr>
          <a:xfrm>
            <a:off x="87313" y="6657975"/>
            <a:ext cx="1095172" cy="215444"/>
          </a:xfrm>
          <a:prstGeom prst="rect">
            <a:avLst/>
          </a:prstGeom>
          <a:noFill/>
        </p:spPr>
        <p:txBody>
          <a:bodyPr wrap="none">
            <a:spAutoFit/>
          </a:bodyPr>
          <a:lstStyle/>
          <a:p>
            <a:pPr fontAlgn="auto">
              <a:spcBef>
                <a:spcPts val="0"/>
              </a:spcBef>
              <a:spcAft>
                <a:spcPts val="0"/>
              </a:spcAft>
              <a:defRPr/>
            </a:pPr>
            <a:r>
              <a:rPr kumimoji="0" lang="en-US" altLang="ko-KR" sz="800" dirty="0" smtClean="0">
                <a:latin typeface="Arial" charset="0"/>
                <a:ea typeface="+mn-ea"/>
              </a:rPr>
              <a:t>LHY_ISTW_NOV04</a:t>
            </a:r>
            <a:endParaRPr kumimoji="0" lang="ko-KR" altLang="en-US" sz="800" dirty="0">
              <a:latin typeface="Arial" charset="0"/>
              <a:ea typeface="+mn-ea"/>
            </a:endParaRPr>
          </a:p>
        </p:txBody>
      </p:sp>
      <p:sp>
        <p:nvSpPr>
          <p:cNvPr id="5" name="직사각형 4"/>
          <p:cNvSpPr/>
          <p:nvPr userDrawn="1"/>
        </p:nvSpPr>
        <p:spPr>
          <a:xfrm>
            <a:off x="1656184" y="6453336"/>
            <a:ext cx="4932040" cy="246221"/>
          </a:xfrm>
          <a:prstGeom prst="rect">
            <a:avLst/>
          </a:prstGeom>
        </p:spPr>
        <p:txBody>
          <a:bodyPr wrap="square">
            <a:spAutoFit/>
          </a:bodyPr>
          <a:lstStyle/>
          <a:p>
            <a:pPr algn="ctr" fontAlgn="auto">
              <a:spcBef>
                <a:spcPct val="50000"/>
              </a:spcBef>
              <a:spcAft>
                <a:spcPts val="0"/>
              </a:spcAft>
              <a:defRPr/>
            </a:pPr>
            <a:r>
              <a:rPr kumimoji="0" lang="en-US" altLang="ko-KR" sz="1000" dirty="0" smtClean="0">
                <a:latin typeface="Tahoma" pitchFamily="34" charset="0"/>
                <a:ea typeface="+mn-ea"/>
              </a:rPr>
              <a:t>18</a:t>
            </a:r>
            <a:r>
              <a:rPr kumimoji="0" lang="en-US" altLang="ko-KR" sz="1000" baseline="30000" dirty="0" smtClean="0">
                <a:latin typeface="Tahoma" pitchFamily="34" charset="0"/>
                <a:ea typeface="+mn-ea"/>
              </a:rPr>
              <a:t>th</a:t>
            </a:r>
            <a:r>
              <a:rPr kumimoji="0" lang="en-US" altLang="ko-KR" sz="1000" dirty="0" smtClean="0">
                <a:latin typeface="Tahoma" pitchFamily="34" charset="0"/>
                <a:ea typeface="+mn-ea"/>
              </a:rPr>
              <a:t> international</a:t>
            </a:r>
            <a:r>
              <a:rPr kumimoji="0" lang="en-US" altLang="ko-KR" sz="1000" baseline="0" dirty="0" smtClean="0">
                <a:latin typeface="Tahoma" pitchFamily="34" charset="0"/>
                <a:ea typeface="+mn-ea"/>
              </a:rPr>
              <a:t> Spherical Torus Workshop </a:t>
            </a:r>
            <a:r>
              <a:rPr kumimoji="0" lang="en-US" altLang="ko-KR" sz="1000" dirty="0" smtClean="0">
                <a:latin typeface="Tahoma" pitchFamily="34" charset="0"/>
                <a:ea typeface="+mn-ea"/>
              </a:rPr>
              <a:t>on</a:t>
            </a:r>
            <a:r>
              <a:rPr kumimoji="0" lang="en-US" altLang="ko-KR" sz="1000" dirty="0" smtClean="0">
                <a:solidFill>
                  <a:srgbClr val="336600"/>
                </a:solidFill>
                <a:latin typeface="Tahoma" pitchFamily="34" charset="0"/>
                <a:ea typeface="+mn-ea"/>
              </a:rPr>
              <a:t> November</a:t>
            </a:r>
            <a:r>
              <a:rPr kumimoji="0" lang="en-US" altLang="ko-KR" sz="1000" dirty="0" smtClean="0">
                <a:latin typeface="Tahoma" pitchFamily="34" charset="0"/>
                <a:ea typeface="+mn-ea"/>
              </a:rPr>
              <a:t> 4</a:t>
            </a:r>
            <a:r>
              <a:rPr kumimoji="0" lang="en-US" altLang="ko-KR" sz="1000" baseline="30000" dirty="0" smtClean="0">
                <a:latin typeface="Tahoma" pitchFamily="34" charset="0"/>
                <a:ea typeface="+mn-ea"/>
              </a:rPr>
              <a:t>th</a:t>
            </a:r>
            <a:r>
              <a:rPr kumimoji="0" lang="en-US" altLang="ko-KR" sz="1000" dirty="0" smtClean="0">
                <a:latin typeface="Tahoma" pitchFamily="34" charset="0"/>
                <a:ea typeface="+mn-ea"/>
              </a:rPr>
              <a:t> 2015, </a:t>
            </a:r>
            <a:r>
              <a:rPr kumimoji="0" lang="en-US" altLang="ko-KR" sz="1000" dirty="0">
                <a:latin typeface="Tahoma" pitchFamily="34" charset="0"/>
                <a:ea typeface="+mn-ea"/>
              </a:rPr>
              <a:t>at </a:t>
            </a:r>
            <a:r>
              <a:rPr kumimoji="0" lang="en-US" altLang="ko-KR" sz="1000" dirty="0" smtClean="0">
                <a:latin typeface="Tahoma" pitchFamily="34" charset="0"/>
                <a:ea typeface="+mn-ea"/>
              </a:rPr>
              <a:t>PPPL</a:t>
            </a:r>
            <a:endParaRPr kumimoji="0" lang="en-US" altLang="ko-KR" sz="1000" dirty="0">
              <a:latin typeface="Tahoma" pitchFamily="34" charset="0"/>
              <a:ea typeface="+mn-ea"/>
            </a:endParaRPr>
          </a:p>
        </p:txBody>
      </p:sp>
      <p:sp>
        <p:nvSpPr>
          <p:cNvPr id="13" name="제목 1"/>
          <p:cNvSpPr>
            <a:spLocks noGrp="1"/>
          </p:cNvSpPr>
          <p:nvPr>
            <p:ph type="title"/>
          </p:nvPr>
        </p:nvSpPr>
        <p:spPr>
          <a:xfrm>
            <a:off x="625464" y="1"/>
            <a:ext cx="8447099" cy="712788"/>
          </a:xfrm>
          <a:prstGeom prst="rect">
            <a:avLst/>
          </a:prstGeom>
        </p:spPr>
        <p:txBody>
          <a:bodyPr anchor="b"/>
          <a:lstStyle/>
          <a:p>
            <a:r>
              <a:rPr lang="ko-KR" altLang="en-US" dirty="0" smtClean="0"/>
              <a:t>마스터 제목 스타일 편집</a:t>
            </a:r>
            <a:endParaRPr lang="ko-KR"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85786" y="1643050"/>
            <a:ext cx="2814630" cy="1470025"/>
          </a:xfrm>
          <a:prstGeom prst="rect">
            <a:avLst/>
          </a:prstGeom>
        </p:spPr>
        <p:txBody>
          <a:bodyP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085848" y="3500438"/>
            <a:ext cx="2200268"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dirty="0" smtClean="0"/>
              <a:t>마스터 부제목 스타일 편집</a:t>
            </a:r>
            <a:endParaRPr lang="ko-KR" altLang="en-US" dirty="0"/>
          </a:p>
        </p:txBody>
      </p:sp>
      <p:pic>
        <p:nvPicPr>
          <p:cNvPr id="5" name="그림 4" descr="사본 -shot _ 3879_00000210_color.jpg"/>
          <p:cNvPicPr>
            <a:picLocks noChangeAspect="1"/>
          </p:cNvPicPr>
          <p:nvPr userDrawn="1"/>
        </p:nvPicPr>
        <p:blipFill>
          <a:blip r:embed="rId2" cstate="print"/>
          <a:stretch>
            <a:fillRect/>
          </a:stretch>
        </p:blipFill>
        <p:spPr>
          <a:xfrm>
            <a:off x="4490467" y="1860673"/>
            <a:ext cx="4387874" cy="3512543"/>
          </a:xfrm>
          <a:prstGeom prst="rect">
            <a:avLst/>
          </a:prstGeom>
        </p:spPr>
      </p:pic>
      <p:sp>
        <p:nvSpPr>
          <p:cNvPr id="6" name="Rectangle 74"/>
          <p:cNvSpPr>
            <a:spLocks noChangeArrowheads="1"/>
          </p:cNvSpPr>
          <p:nvPr userDrawn="1"/>
        </p:nvSpPr>
        <p:spPr bwMode="auto">
          <a:xfrm>
            <a:off x="0" y="0"/>
            <a:ext cx="9144000" cy="917568"/>
          </a:xfrm>
          <a:prstGeom prst="rect">
            <a:avLst/>
          </a:prstGeom>
          <a:gradFill flip="none" rotWithShape="1">
            <a:gsLst>
              <a:gs pos="0">
                <a:srgbClr val="192C4B">
                  <a:alpha val="92000"/>
                </a:srgbClr>
              </a:gs>
              <a:gs pos="25000">
                <a:srgbClr val="2F5491"/>
              </a:gs>
              <a:gs pos="66000">
                <a:srgbClr val="213B65"/>
              </a:gs>
              <a:gs pos="91000">
                <a:srgbClr val="213B65"/>
              </a:gs>
              <a:gs pos="100000">
                <a:schemeClr val="bg1">
                  <a:lumMod val="75000"/>
                </a:schemeClr>
              </a:gs>
            </a:gsLst>
            <a:lin ang="4800000" scaled="0"/>
            <a:tileRect/>
          </a:gradFill>
          <a:ln w="9525" algn="ctr">
            <a:noFill/>
            <a:miter lim="800000"/>
            <a:headEnd/>
            <a:tailEnd/>
          </a:ln>
          <a:effectLst/>
        </p:spPr>
        <p:txBody>
          <a:bodyPr wrap="none" anchor="ctr"/>
          <a:lstStyle/>
          <a:p>
            <a:pPr>
              <a:defRPr/>
            </a:pPr>
            <a:endParaRPr lang="ko-KR" altLang="en-US" dirty="0">
              <a:ea typeface="굴림" pitchFamily="50" charset="-127"/>
            </a:endParaRPr>
          </a:p>
        </p:txBody>
      </p:sp>
      <p:sp>
        <p:nvSpPr>
          <p:cNvPr id="7" name="Rectangle 74"/>
          <p:cNvSpPr>
            <a:spLocks noChangeArrowheads="1"/>
          </p:cNvSpPr>
          <p:nvPr userDrawn="1"/>
        </p:nvSpPr>
        <p:spPr bwMode="auto">
          <a:xfrm>
            <a:off x="0" y="588546"/>
            <a:ext cx="9144000" cy="329022"/>
          </a:xfrm>
          <a:prstGeom prst="rect">
            <a:avLst/>
          </a:prstGeom>
          <a:gradFill flip="none" rotWithShape="1">
            <a:gsLst>
              <a:gs pos="85000">
                <a:schemeClr val="bg1">
                  <a:lumMod val="95000"/>
                  <a:alpha val="0"/>
                </a:schemeClr>
              </a:gs>
              <a:gs pos="100000">
                <a:schemeClr val="bg1">
                  <a:lumMod val="75000"/>
                  <a:alpha val="69000"/>
                </a:schemeClr>
              </a:gs>
            </a:gsLst>
            <a:lin ang="5400000" scaled="1"/>
            <a:tileRect/>
          </a:gradFill>
          <a:ln w="9525" algn="ctr">
            <a:noFill/>
            <a:miter lim="800000"/>
            <a:headEnd/>
            <a:tailEnd/>
          </a:ln>
          <a:effectLst/>
        </p:spPr>
        <p:txBody>
          <a:bodyPr wrap="none" anchor="ctr"/>
          <a:lstStyle/>
          <a:p>
            <a:pPr>
              <a:defRPr/>
            </a:pPr>
            <a:endParaRPr lang="ko-KR" altLang="en-US" dirty="0">
              <a:ea typeface="굴림" pitchFamily="50" charset="-127"/>
            </a:endParaRPr>
          </a:p>
        </p:txBody>
      </p:sp>
      <p:sp>
        <p:nvSpPr>
          <p:cNvPr id="8" name="Text Box 28"/>
          <p:cNvSpPr txBox="1">
            <a:spLocks noChangeArrowheads="1"/>
          </p:cNvSpPr>
          <p:nvPr userDrawn="1"/>
        </p:nvSpPr>
        <p:spPr bwMode="auto">
          <a:xfrm>
            <a:off x="1343025" y="0"/>
            <a:ext cx="6816725" cy="477838"/>
          </a:xfrm>
          <a:prstGeom prst="rect">
            <a:avLst/>
          </a:prstGeom>
          <a:noFill/>
          <a:ln w="9525" algn="ctr">
            <a:noFill/>
            <a:miter lim="800000"/>
            <a:headEnd/>
            <a:tailEnd/>
          </a:ln>
          <a:effectLst/>
        </p:spPr>
        <p:txBody>
          <a:bodyPr>
            <a:spAutoFit/>
          </a:bodyPr>
          <a:lstStyle/>
          <a:p>
            <a:pPr algn="r">
              <a:spcBef>
                <a:spcPct val="50000"/>
              </a:spcBef>
              <a:defRPr/>
            </a:pPr>
            <a:endParaRPr lang="en-US" altLang="ko-KR" sz="1000" b="0" dirty="0">
              <a:solidFill>
                <a:schemeClr val="bg1"/>
              </a:solidFill>
              <a:ea typeface="Elegant" pitchFamily="2" charset="-127"/>
            </a:endParaRPr>
          </a:p>
          <a:p>
            <a:pPr algn="r">
              <a:spcBef>
                <a:spcPct val="50000"/>
              </a:spcBef>
              <a:defRPr/>
            </a:pPr>
            <a:endParaRPr lang="en-US" altLang="ko-KR" sz="1000" dirty="0">
              <a:solidFill>
                <a:schemeClr val="bg1"/>
              </a:solidFill>
              <a:ea typeface="Elegant" pitchFamily="2" charset="-127"/>
            </a:endParaRPr>
          </a:p>
        </p:txBody>
      </p:sp>
      <p:sp>
        <p:nvSpPr>
          <p:cNvPr id="9" name="Line 44"/>
          <p:cNvSpPr>
            <a:spLocks noChangeShapeType="1"/>
          </p:cNvSpPr>
          <p:nvPr userDrawn="1"/>
        </p:nvSpPr>
        <p:spPr bwMode="auto">
          <a:xfrm>
            <a:off x="-1588" y="922338"/>
            <a:ext cx="8999538" cy="0"/>
          </a:xfrm>
          <a:prstGeom prst="line">
            <a:avLst/>
          </a:prstGeom>
          <a:noFill/>
          <a:ln w="19050">
            <a:solidFill>
              <a:schemeClr val="tx1"/>
            </a:solidFill>
            <a:round/>
            <a:headEnd/>
            <a:tailEnd/>
          </a:ln>
          <a:effectLst/>
        </p:spPr>
        <p:txBody>
          <a:bodyPr wrap="none" anchor="ctr"/>
          <a:lstStyle/>
          <a:p>
            <a:pPr>
              <a:defRPr/>
            </a:pPr>
            <a:endParaRPr lang="ko-KR" altLang="en-US" dirty="0">
              <a:ea typeface="굴림" pitchFamily="50" charset="-127"/>
            </a:endParaRPr>
          </a:p>
        </p:txBody>
      </p:sp>
      <p:sp>
        <p:nvSpPr>
          <p:cNvPr id="10" name="Rectangle 45"/>
          <p:cNvSpPr>
            <a:spLocks noChangeArrowheads="1"/>
          </p:cNvSpPr>
          <p:nvPr userDrawn="1"/>
        </p:nvSpPr>
        <p:spPr bwMode="auto">
          <a:xfrm>
            <a:off x="8778875" y="890588"/>
            <a:ext cx="360363" cy="36512"/>
          </a:xfrm>
          <a:prstGeom prst="rect">
            <a:avLst/>
          </a:prstGeom>
          <a:solidFill>
            <a:schemeClr val="tx1"/>
          </a:solidFill>
          <a:ln w="9525" algn="ctr">
            <a:solidFill>
              <a:schemeClr val="tx1"/>
            </a:solidFill>
            <a:miter lim="800000"/>
            <a:headEnd/>
            <a:tailEnd/>
          </a:ln>
          <a:effectLst/>
        </p:spPr>
        <p:txBody>
          <a:bodyPr wrap="none" anchor="ctr"/>
          <a:lstStyle/>
          <a:p>
            <a:pPr>
              <a:defRPr/>
            </a:pPr>
            <a:endParaRPr lang="ko-KR" altLang="en-US" dirty="0">
              <a:ea typeface="굴림" pitchFamily="50" charset="-127"/>
            </a:endParaRPr>
          </a:p>
        </p:txBody>
      </p:sp>
      <p:sp>
        <p:nvSpPr>
          <p:cNvPr id="12" name="Text Box 41"/>
          <p:cNvSpPr txBox="1">
            <a:spLocks noChangeArrowheads="1"/>
          </p:cNvSpPr>
          <p:nvPr userDrawn="1"/>
        </p:nvSpPr>
        <p:spPr bwMode="auto">
          <a:xfrm>
            <a:off x="73025" y="687388"/>
            <a:ext cx="541338" cy="228600"/>
          </a:xfrm>
          <a:prstGeom prst="rect">
            <a:avLst/>
          </a:prstGeom>
          <a:noFill/>
          <a:ln w="9525">
            <a:noFill/>
            <a:miter lim="800000"/>
            <a:headEnd/>
            <a:tailEnd/>
          </a:ln>
          <a:effectLst/>
        </p:spPr>
        <p:txBody>
          <a:bodyPr>
            <a:spAutoFit/>
          </a:bodyPr>
          <a:lstStyle/>
          <a:p>
            <a:pPr>
              <a:spcBef>
                <a:spcPct val="50000"/>
              </a:spcBef>
              <a:defRPr/>
            </a:pPr>
            <a:endParaRPr lang="ko-KR" altLang="ko-KR" sz="900" dirty="0">
              <a:solidFill>
                <a:schemeClr val="bg1"/>
              </a:solidFill>
              <a:latin typeface="Tahoma" pitchFamily="34" charset="0"/>
              <a:ea typeface="굴림" pitchFamily="50" charset="-127"/>
            </a:endParaRPr>
          </a:p>
        </p:txBody>
      </p:sp>
      <p:sp>
        <p:nvSpPr>
          <p:cNvPr id="13" name="Rectangle 34"/>
          <p:cNvSpPr>
            <a:spLocks noChangeArrowheads="1"/>
          </p:cNvSpPr>
          <p:nvPr userDrawn="1"/>
        </p:nvSpPr>
        <p:spPr bwMode="auto">
          <a:xfrm>
            <a:off x="61913" y="134938"/>
            <a:ext cx="563562" cy="662045"/>
          </a:xfrm>
          <a:prstGeom prst="rect">
            <a:avLst/>
          </a:prstGeom>
          <a:gradFill rotWithShape="1">
            <a:gsLst>
              <a:gs pos="0">
                <a:srgbClr val="5F5F5F"/>
              </a:gs>
              <a:gs pos="100000">
                <a:srgbClr val="5F5F5F">
                  <a:gamma/>
                  <a:shade val="46275"/>
                  <a:invGamma/>
                </a:srgbClr>
              </a:gs>
            </a:gsLst>
            <a:lin ang="2700000" scaled="1"/>
          </a:gradFill>
          <a:ln w="9525">
            <a:noFill/>
            <a:miter lim="800000"/>
            <a:headEnd/>
            <a:tailEnd/>
          </a:ln>
          <a:effectLst/>
        </p:spPr>
        <p:txBody>
          <a:bodyPr wrap="none" anchor="ctr"/>
          <a:lstStyle/>
          <a:p>
            <a:pPr>
              <a:defRPr/>
            </a:pPr>
            <a:endParaRPr lang="ko-KR" altLang="en-US" dirty="0">
              <a:ea typeface="굴림" pitchFamily="50" charset="-127"/>
            </a:endParaRPr>
          </a:p>
        </p:txBody>
      </p:sp>
      <p:sp>
        <p:nvSpPr>
          <p:cNvPr id="14" name="Text Box 41"/>
          <p:cNvSpPr txBox="1">
            <a:spLocks noChangeArrowheads="1"/>
          </p:cNvSpPr>
          <p:nvPr userDrawn="1"/>
        </p:nvSpPr>
        <p:spPr bwMode="auto">
          <a:xfrm>
            <a:off x="73047" y="687430"/>
            <a:ext cx="541294" cy="228558"/>
          </a:xfrm>
          <a:prstGeom prst="rect">
            <a:avLst/>
          </a:prstGeom>
          <a:noFill/>
          <a:ln w="9525">
            <a:noFill/>
            <a:miter lim="800000"/>
            <a:headEnd/>
            <a:tailEnd/>
          </a:ln>
          <a:effectLst/>
        </p:spPr>
        <p:txBody>
          <a:bodyPr>
            <a:spAutoFit/>
          </a:bodyPr>
          <a:lstStyle/>
          <a:p>
            <a:pPr>
              <a:spcBef>
                <a:spcPct val="50000"/>
              </a:spcBef>
              <a:defRPr/>
            </a:pPr>
            <a:endParaRPr lang="ko-KR" altLang="ko-KR" sz="900" dirty="0">
              <a:solidFill>
                <a:schemeClr val="bg1"/>
              </a:solidFill>
              <a:latin typeface="Tahoma" pitchFamily="34" charset="0"/>
              <a:ea typeface="굴림" pitchFamily="50" charset="-127"/>
            </a:endParaRPr>
          </a:p>
        </p:txBody>
      </p:sp>
      <p:pic>
        <p:nvPicPr>
          <p:cNvPr id="15" name="Picture 2" descr="E:\Data\1_연구\1_VEST\관련사진\20111017_ICON\VEST_ICO.png"/>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13307" y="111498"/>
            <a:ext cx="714060" cy="71406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 name="Rectangle 74"/>
          <p:cNvSpPr>
            <a:spLocks noChangeArrowheads="1"/>
          </p:cNvSpPr>
          <p:nvPr/>
        </p:nvSpPr>
        <p:spPr bwMode="auto">
          <a:xfrm>
            <a:off x="0" y="0"/>
            <a:ext cx="9144000" cy="728663"/>
          </a:xfrm>
          <a:prstGeom prst="rect">
            <a:avLst/>
          </a:prstGeom>
          <a:gradFill flip="none" rotWithShape="1">
            <a:gsLst>
              <a:gs pos="0">
                <a:srgbClr val="192C4B">
                  <a:alpha val="92000"/>
                </a:srgbClr>
              </a:gs>
              <a:gs pos="25000">
                <a:srgbClr val="2F5491"/>
              </a:gs>
              <a:gs pos="66000">
                <a:srgbClr val="213B65"/>
              </a:gs>
              <a:gs pos="91000">
                <a:srgbClr val="213B65"/>
              </a:gs>
              <a:gs pos="100000">
                <a:schemeClr val="bg1">
                  <a:lumMod val="75000"/>
                </a:schemeClr>
              </a:gs>
            </a:gsLst>
            <a:lin ang="4800000" scaled="0"/>
            <a:tileRect/>
          </a:gradFill>
          <a:ln w="9525" algn="ctr">
            <a:noFill/>
            <a:miter lim="800000"/>
            <a:headEnd/>
            <a:tailEnd/>
          </a:ln>
          <a:effectLst/>
        </p:spPr>
        <p:txBody>
          <a:bodyPr wrap="none" anchor="ctr"/>
          <a:lstStyle/>
          <a:p>
            <a:pPr fontAlgn="auto">
              <a:spcBef>
                <a:spcPts val="0"/>
              </a:spcBef>
              <a:spcAft>
                <a:spcPts val="0"/>
              </a:spcAft>
              <a:defRPr/>
            </a:pPr>
            <a:endParaRPr kumimoji="0" lang="ko-KR" altLang="en-US" dirty="0">
              <a:latin typeface="Arial" charset="0"/>
              <a:ea typeface="+mn-ea"/>
            </a:endParaRPr>
          </a:p>
        </p:txBody>
      </p:sp>
      <p:sp>
        <p:nvSpPr>
          <p:cNvPr id="33" name="Rectangle 74"/>
          <p:cNvSpPr>
            <a:spLocks noChangeArrowheads="1"/>
          </p:cNvSpPr>
          <p:nvPr/>
        </p:nvSpPr>
        <p:spPr bwMode="auto">
          <a:xfrm>
            <a:off x="0" y="379404"/>
            <a:ext cx="9144000" cy="329022"/>
          </a:xfrm>
          <a:prstGeom prst="rect">
            <a:avLst/>
          </a:prstGeom>
          <a:gradFill flip="none" rotWithShape="1">
            <a:gsLst>
              <a:gs pos="85000">
                <a:schemeClr val="bg1">
                  <a:lumMod val="95000"/>
                  <a:alpha val="0"/>
                </a:schemeClr>
              </a:gs>
              <a:gs pos="100000">
                <a:schemeClr val="bg1">
                  <a:lumMod val="75000"/>
                  <a:alpha val="69000"/>
                </a:schemeClr>
              </a:gs>
            </a:gsLst>
            <a:lin ang="5400000" scaled="1"/>
            <a:tileRect/>
          </a:gradFill>
          <a:ln w="9525" algn="ctr">
            <a:noFill/>
            <a:miter lim="800000"/>
            <a:headEnd/>
            <a:tailEnd/>
          </a:ln>
          <a:effectLst/>
        </p:spPr>
        <p:txBody>
          <a:bodyPr wrap="none" anchor="ctr"/>
          <a:lstStyle/>
          <a:p>
            <a:pPr fontAlgn="auto">
              <a:spcBef>
                <a:spcPts val="0"/>
              </a:spcBef>
              <a:spcAft>
                <a:spcPts val="0"/>
              </a:spcAft>
              <a:defRPr/>
            </a:pPr>
            <a:endParaRPr kumimoji="0" lang="ko-KR" altLang="en-US" dirty="0">
              <a:latin typeface="Arial" charset="0"/>
              <a:ea typeface="+mn-ea"/>
            </a:endParaRPr>
          </a:p>
        </p:txBody>
      </p:sp>
      <p:sp>
        <p:nvSpPr>
          <p:cNvPr id="45" name="Rectangle 75"/>
          <p:cNvSpPr>
            <a:spLocks noChangeArrowheads="1"/>
          </p:cNvSpPr>
          <p:nvPr/>
        </p:nvSpPr>
        <p:spPr bwMode="auto">
          <a:xfrm rot="10800000">
            <a:off x="0" y="6365080"/>
            <a:ext cx="9144000" cy="508793"/>
          </a:xfrm>
          <a:prstGeom prst="rect">
            <a:avLst/>
          </a:prstGeom>
          <a:gradFill flip="none" rotWithShape="1">
            <a:gsLst>
              <a:gs pos="5000">
                <a:srgbClr val="213B65">
                  <a:alpha val="48000"/>
                </a:srgbClr>
              </a:gs>
              <a:gs pos="100000">
                <a:schemeClr val="bg1">
                  <a:lumMod val="50000"/>
                  <a:alpha val="35000"/>
                </a:schemeClr>
              </a:gs>
            </a:gsLst>
            <a:lin ang="2700000" scaled="1"/>
            <a:tileRect/>
          </a:gradFill>
          <a:ln w="9525" algn="ctr">
            <a:noFill/>
            <a:miter lim="800000"/>
            <a:headEnd/>
            <a:tailEnd/>
          </a:ln>
          <a:effectLst/>
        </p:spPr>
        <p:txBody>
          <a:bodyPr wrap="none" anchor="ctr"/>
          <a:lstStyle/>
          <a:p>
            <a:pPr fontAlgn="auto">
              <a:spcBef>
                <a:spcPts val="0"/>
              </a:spcBef>
              <a:spcAft>
                <a:spcPts val="0"/>
              </a:spcAft>
              <a:defRPr/>
            </a:pPr>
            <a:endParaRPr kumimoji="0" lang="ko-KR" altLang="en-US" dirty="0">
              <a:latin typeface="Arial" charset="0"/>
              <a:ea typeface="+mn-ea"/>
            </a:endParaRPr>
          </a:p>
        </p:txBody>
      </p:sp>
      <p:sp>
        <p:nvSpPr>
          <p:cNvPr id="46" name="Text Box 28"/>
          <p:cNvSpPr txBox="1">
            <a:spLocks noChangeArrowheads="1"/>
          </p:cNvSpPr>
          <p:nvPr/>
        </p:nvSpPr>
        <p:spPr bwMode="auto">
          <a:xfrm>
            <a:off x="1343025" y="0"/>
            <a:ext cx="6816725" cy="477838"/>
          </a:xfrm>
          <a:prstGeom prst="rect">
            <a:avLst/>
          </a:prstGeom>
          <a:noFill/>
          <a:ln w="9525" algn="ctr">
            <a:noFill/>
            <a:miter lim="800000"/>
            <a:headEnd/>
            <a:tailEnd/>
          </a:ln>
          <a:effectLst/>
        </p:spPr>
        <p:txBody>
          <a:bodyPr>
            <a:spAutoFit/>
          </a:bodyPr>
          <a:lstStyle/>
          <a:p>
            <a:pPr algn="r" fontAlgn="auto">
              <a:spcBef>
                <a:spcPct val="50000"/>
              </a:spcBef>
              <a:spcAft>
                <a:spcPts val="0"/>
              </a:spcAft>
              <a:defRPr/>
            </a:pPr>
            <a:endParaRPr kumimoji="0" lang="en-US" altLang="ko-KR" sz="1000" dirty="0">
              <a:solidFill>
                <a:schemeClr val="bg1"/>
              </a:solidFill>
              <a:latin typeface="Arial" charset="0"/>
              <a:ea typeface="Elegant" pitchFamily="2" charset="-127"/>
            </a:endParaRPr>
          </a:p>
          <a:p>
            <a:pPr algn="r" fontAlgn="auto">
              <a:spcBef>
                <a:spcPct val="50000"/>
              </a:spcBef>
              <a:spcAft>
                <a:spcPts val="0"/>
              </a:spcAft>
              <a:defRPr/>
            </a:pPr>
            <a:endParaRPr kumimoji="0" lang="en-US" altLang="ko-KR" sz="1000" dirty="0">
              <a:solidFill>
                <a:schemeClr val="bg1"/>
              </a:solidFill>
              <a:latin typeface="Arial" charset="0"/>
              <a:ea typeface="Elegant" pitchFamily="2" charset="-127"/>
            </a:endParaRPr>
          </a:p>
        </p:txBody>
      </p:sp>
      <p:sp>
        <p:nvSpPr>
          <p:cNvPr id="47" name="Line 44"/>
          <p:cNvSpPr>
            <a:spLocks noChangeShapeType="1"/>
          </p:cNvSpPr>
          <p:nvPr/>
        </p:nvSpPr>
        <p:spPr bwMode="auto">
          <a:xfrm>
            <a:off x="0" y="728663"/>
            <a:ext cx="8999538" cy="0"/>
          </a:xfrm>
          <a:prstGeom prst="line">
            <a:avLst/>
          </a:prstGeom>
          <a:noFill/>
          <a:ln w="19050">
            <a:solidFill>
              <a:schemeClr val="tx1"/>
            </a:solidFill>
            <a:round/>
            <a:headEnd/>
            <a:tailEnd/>
          </a:ln>
          <a:effectLst/>
        </p:spPr>
        <p:txBody>
          <a:bodyPr wrap="none" anchor="ctr"/>
          <a:lstStyle/>
          <a:p>
            <a:pPr fontAlgn="auto">
              <a:spcBef>
                <a:spcPts val="0"/>
              </a:spcBef>
              <a:spcAft>
                <a:spcPts val="0"/>
              </a:spcAft>
              <a:defRPr/>
            </a:pPr>
            <a:endParaRPr kumimoji="0" lang="ko-KR" altLang="en-US" dirty="0">
              <a:latin typeface="Arial" charset="0"/>
              <a:ea typeface="+mn-ea"/>
            </a:endParaRPr>
          </a:p>
        </p:txBody>
      </p:sp>
      <p:sp>
        <p:nvSpPr>
          <p:cNvPr id="48" name="Rectangle 45"/>
          <p:cNvSpPr>
            <a:spLocks noChangeArrowheads="1"/>
          </p:cNvSpPr>
          <p:nvPr/>
        </p:nvSpPr>
        <p:spPr bwMode="auto">
          <a:xfrm>
            <a:off x="8782050" y="696913"/>
            <a:ext cx="360363" cy="36512"/>
          </a:xfrm>
          <a:prstGeom prst="rect">
            <a:avLst/>
          </a:prstGeom>
          <a:solidFill>
            <a:schemeClr val="tx1"/>
          </a:solidFill>
          <a:ln w="9525" algn="ctr">
            <a:solidFill>
              <a:schemeClr val="tx1"/>
            </a:solidFill>
            <a:miter lim="800000"/>
            <a:headEnd/>
            <a:tailEnd/>
          </a:ln>
          <a:effectLst/>
        </p:spPr>
        <p:txBody>
          <a:bodyPr wrap="none" anchor="ctr"/>
          <a:lstStyle/>
          <a:p>
            <a:pPr fontAlgn="auto">
              <a:spcBef>
                <a:spcPts val="0"/>
              </a:spcBef>
              <a:spcAft>
                <a:spcPts val="0"/>
              </a:spcAft>
              <a:defRPr/>
            </a:pPr>
            <a:endParaRPr kumimoji="0" lang="ko-KR" altLang="en-US" dirty="0">
              <a:latin typeface="Arial" charset="0"/>
              <a:ea typeface="+mn-ea"/>
            </a:endParaRPr>
          </a:p>
        </p:txBody>
      </p:sp>
      <p:pic>
        <p:nvPicPr>
          <p:cNvPr id="7182" name="Picture 53" descr="snu"/>
          <p:cNvPicPr>
            <a:picLocks noChangeAspect="1" noChangeArrowheads="1"/>
          </p:cNvPicPr>
          <p:nvPr/>
        </p:nvPicPr>
        <p:blipFill>
          <a:blip r:embed="rId4" cstate="print"/>
          <a:srcRect/>
          <a:stretch>
            <a:fillRect/>
          </a:stretch>
        </p:blipFill>
        <p:spPr bwMode="auto">
          <a:xfrm>
            <a:off x="8161338" y="6437313"/>
            <a:ext cx="895350" cy="400050"/>
          </a:xfrm>
          <a:prstGeom prst="rect">
            <a:avLst/>
          </a:prstGeom>
          <a:noFill/>
          <a:ln w="9525">
            <a:noFill/>
            <a:miter lim="800000"/>
            <a:headEnd/>
            <a:tailEnd/>
          </a:ln>
        </p:spPr>
      </p:pic>
      <p:pic>
        <p:nvPicPr>
          <p:cNvPr id="7183" name="Picture 54" descr="nuplex-logo"/>
          <p:cNvPicPr>
            <a:picLocks noChangeAspect="1" noChangeArrowheads="1"/>
          </p:cNvPicPr>
          <p:nvPr/>
        </p:nvPicPr>
        <p:blipFill>
          <a:blip r:embed="rId5" cstate="print"/>
          <a:srcRect/>
          <a:stretch>
            <a:fillRect/>
          </a:stretch>
        </p:blipFill>
        <p:spPr bwMode="auto">
          <a:xfrm>
            <a:off x="5724128" y="6427613"/>
            <a:ext cx="1422400" cy="385763"/>
          </a:xfrm>
          <a:prstGeom prst="rect">
            <a:avLst/>
          </a:prstGeom>
          <a:noFill/>
          <a:ln w="9525">
            <a:noFill/>
            <a:miter lim="800000"/>
            <a:headEnd/>
            <a:tailEnd/>
          </a:ln>
        </p:spPr>
      </p:pic>
      <p:sp>
        <p:nvSpPr>
          <p:cNvPr id="51" name="Line 72"/>
          <p:cNvSpPr>
            <a:spLocks noChangeShapeType="1"/>
          </p:cNvSpPr>
          <p:nvPr/>
        </p:nvSpPr>
        <p:spPr bwMode="auto">
          <a:xfrm>
            <a:off x="146050" y="6362700"/>
            <a:ext cx="8999538" cy="0"/>
          </a:xfrm>
          <a:prstGeom prst="line">
            <a:avLst/>
          </a:prstGeom>
          <a:noFill/>
          <a:ln w="19050">
            <a:solidFill>
              <a:schemeClr val="tx1"/>
            </a:solidFill>
            <a:round/>
            <a:headEnd/>
            <a:tailEnd/>
          </a:ln>
          <a:effectLst/>
        </p:spPr>
        <p:txBody>
          <a:bodyPr wrap="none" anchor="ctr"/>
          <a:lstStyle/>
          <a:p>
            <a:pPr fontAlgn="auto">
              <a:spcBef>
                <a:spcPts val="0"/>
              </a:spcBef>
              <a:spcAft>
                <a:spcPts val="0"/>
              </a:spcAft>
              <a:defRPr/>
            </a:pPr>
            <a:endParaRPr kumimoji="0" lang="ko-KR" altLang="en-US" dirty="0">
              <a:latin typeface="Arial" charset="0"/>
              <a:ea typeface="+mn-ea"/>
            </a:endParaRPr>
          </a:p>
        </p:txBody>
      </p:sp>
      <p:sp>
        <p:nvSpPr>
          <p:cNvPr id="52" name="Rectangle 73"/>
          <p:cNvSpPr>
            <a:spLocks noChangeArrowheads="1"/>
          </p:cNvSpPr>
          <p:nvPr/>
        </p:nvSpPr>
        <p:spPr bwMode="auto">
          <a:xfrm>
            <a:off x="1588" y="6357938"/>
            <a:ext cx="358775" cy="34925"/>
          </a:xfrm>
          <a:prstGeom prst="rect">
            <a:avLst/>
          </a:prstGeom>
          <a:solidFill>
            <a:schemeClr val="tx1"/>
          </a:solidFill>
          <a:ln w="9525" algn="ctr">
            <a:solidFill>
              <a:schemeClr val="tx1"/>
            </a:solidFill>
            <a:miter lim="800000"/>
            <a:headEnd/>
            <a:tailEnd/>
          </a:ln>
          <a:effectLst/>
        </p:spPr>
        <p:txBody>
          <a:bodyPr wrap="none" anchor="ctr"/>
          <a:lstStyle/>
          <a:p>
            <a:pPr fontAlgn="auto">
              <a:spcBef>
                <a:spcPts val="0"/>
              </a:spcBef>
              <a:spcAft>
                <a:spcPts val="0"/>
              </a:spcAft>
              <a:defRPr/>
            </a:pPr>
            <a:endParaRPr kumimoji="0" lang="ko-KR" altLang="en-US" dirty="0">
              <a:latin typeface="Arial" charset="0"/>
              <a:ea typeface="+mn-ea"/>
            </a:endParaRPr>
          </a:p>
        </p:txBody>
      </p:sp>
      <p:sp>
        <p:nvSpPr>
          <p:cNvPr id="64" name="제목 1"/>
          <p:cNvSpPr txBox="1">
            <a:spLocks/>
          </p:cNvSpPr>
          <p:nvPr/>
        </p:nvSpPr>
        <p:spPr>
          <a:xfrm>
            <a:off x="625475" y="0"/>
            <a:ext cx="8447088" cy="712788"/>
          </a:xfrm>
          <a:prstGeom prst="rect">
            <a:avLst/>
          </a:prstGeom>
        </p:spPr>
        <p:txBody>
          <a:bodyPr anchor="b"/>
          <a:lstStyle/>
          <a:p>
            <a:pPr eaLnBrk="0" fontAlgn="auto" hangingPunct="0">
              <a:spcBef>
                <a:spcPts val="0"/>
              </a:spcBef>
              <a:spcAft>
                <a:spcPts val="0"/>
              </a:spcAft>
              <a:defRPr/>
            </a:pPr>
            <a:endParaRPr kumimoji="0" lang="ko-KR" altLang="en-US" sz="2000" kern="0" dirty="0">
              <a:solidFill>
                <a:schemeClr val="bg1"/>
              </a:solidFill>
              <a:latin typeface="+mj-lt"/>
              <a:ea typeface="+mj-ea"/>
              <a:cs typeface="+mj-cs"/>
            </a:endParaRPr>
          </a:p>
        </p:txBody>
      </p:sp>
      <p:pic>
        <p:nvPicPr>
          <p:cNvPr id="14" name="Picture 2" descr="E:\Data\Design\fusma.png"/>
          <p:cNvPicPr>
            <a:picLocks noChangeAspect="1" noChangeArrowheads="1"/>
          </p:cNvPicPr>
          <p:nvPr userDrawn="1"/>
        </p:nvPicPr>
        <p:blipFill>
          <a:blip r:embed="rId6" cstate="print">
            <a:extLst>
              <a:ext uri="{28A0092B-C50C-407E-A947-70E740481C1C}">
                <a14:useLocalDpi xmlns="" xmlns:a14="http://schemas.microsoft.com/office/drawing/2010/main" val="0"/>
              </a:ext>
            </a:extLst>
          </a:blip>
          <a:srcRect/>
          <a:stretch>
            <a:fillRect/>
          </a:stretch>
        </p:blipFill>
        <p:spPr bwMode="auto">
          <a:xfrm>
            <a:off x="7084337" y="6364288"/>
            <a:ext cx="1088063" cy="497132"/>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 Box 41"/>
          <p:cNvSpPr txBox="1">
            <a:spLocks noChangeArrowheads="1"/>
          </p:cNvSpPr>
          <p:nvPr userDrawn="1"/>
        </p:nvSpPr>
        <p:spPr bwMode="auto">
          <a:xfrm>
            <a:off x="73025" y="580953"/>
            <a:ext cx="541338" cy="228600"/>
          </a:xfrm>
          <a:prstGeom prst="rect">
            <a:avLst/>
          </a:prstGeom>
          <a:noFill/>
          <a:ln w="9525">
            <a:noFill/>
            <a:miter lim="800000"/>
            <a:headEnd/>
            <a:tailEnd/>
          </a:ln>
          <a:effectLst/>
        </p:spPr>
        <p:txBody>
          <a:bodyPr>
            <a:spAutoFit/>
          </a:bodyPr>
          <a:lstStyle/>
          <a:p>
            <a:pPr>
              <a:spcBef>
                <a:spcPct val="50000"/>
              </a:spcBef>
              <a:defRPr/>
            </a:pPr>
            <a:endParaRPr lang="ko-KR" altLang="ko-KR" sz="900" dirty="0">
              <a:solidFill>
                <a:schemeClr val="bg1"/>
              </a:solidFill>
              <a:latin typeface="Tahoma" pitchFamily="34" charset="0"/>
              <a:ea typeface="굴림" pitchFamily="50" charset="-127"/>
            </a:endParaRPr>
          </a:p>
        </p:txBody>
      </p:sp>
      <p:sp>
        <p:nvSpPr>
          <p:cNvPr id="19" name="Rectangle 34"/>
          <p:cNvSpPr>
            <a:spLocks noChangeArrowheads="1"/>
          </p:cNvSpPr>
          <p:nvPr userDrawn="1"/>
        </p:nvSpPr>
        <p:spPr bwMode="auto">
          <a:xfrm>
            <a:off x="61913" y="28503"/>
            <a:ext cx="563562" cy="662045"/>
          </a:xfrm>
          <a:prstGeom prst="rect">
            <a:avLst/>
          </a:prstGeom>
          <a:gradFill rotWithShape="1">
            <a:gsLst>
              <a:gs pos="0">
                <a:srgbClr val="5F5F5F"/>
              </a:gs>
              <a:gs pos="100000">
                <a:srgbClr val="5F5F5F">
                  <a:gamma/>
                  <a:shade val="46275"/>
                  <a:invGamma/>
                </a:srgbClr>
              </a:gs>
            </a:gsLst>
            <a:lin ang="2700000" scaled="1"/>
          </a:gradFill>
          <a:ln w="9525">
            <a:noFill/>
            <a:miter lim="800000"/>
            <a:headEnd/>
            <a:tailEnd/>
          </a:ln>
          <a:effectLst/>
        </p:spPr>
        <p:txBody>
          <a:bodyPr wrap="none" anchor="ctr"/>
          <a:lstStyle/>
          <a:p>
            <a:pPr>
              <a:defRPr/>
            </a:pPr>
            <a:endParaRPr lang="ko-KR" altLang="en-US" dirty="0">
              <a:ea typeface="굴림" pitchFamily="50" charset="-127"/>
            </a:endParaRPr>
          </a:p>
        </p:txBody>
      </p:sp>
      <p:sp>
        <p:nvSpPr>
          <p:cNvPr id="20" name="Text Box 41"/>
          <p:cNvSpPr txBox="1">
            <a:spLocks noChangeArrowheads="1"/>
          </p:cNvSpPr>
          <p:nvPr userDrawn="1"/>
        </p:nvSpPr>
        <p:spPr bwMode="auto">
          <a:xfrm>
            <a:off x="73047" y="580995"/>
            <a:ext cx="541294" cy="228558"/>
          </a:xfrm>
          <a:prstGeom prst="rect">
            <a:avLst/>
          </a:prstGeom>
          <a:noFill/>
          <a:ln w="9525">
            <a:noFill/>
            <a:miter lim="800000"/>
            <a:headEnd/>
            <a:tailEnd/>
          </a:ln>
          <a:effectLst/>
        </p:spPr>
        <p:txBody>
          <a:bodyPr>
            <a:spAutoFit/>
          </a:bodyPr>
          <a:lstStyle/>
          <a:p>
            <a:pPr>
              <a:spcBef>
                <a:spcPct val="50000"/>
              </a:spcBef>
              <a:defRPr/>
            </a:pPr>
            <a:endParaRPr lang="ko-KR" altLang="ko-KR" sz="900" dirty="0">
              <a:solidFill>
                <a:schemeClr val="bg1"/>
              </a:solidFill>
              <a:latin typeface="Tahoma" pitchFamily="34" charset="0"/>
              <a:ea typeface="굴림" pitchFamily="50" charset="-127"/>
            </a:endParaRPr>
          </a:p>
        </p:txBody>
      </p:sp>
      <p:pic>
        <p:nvPicPr>
          <p:cNvPr id="21" name="Picture 2" descr="E:\Data\1_연구\1_VEST\관련사진\20111017_ICON\VEST_ICO.png"/>
          <p:cNvPicPr>
            <a:picLocks noChangeAspect="1" noChangeArrowheads="1"/>
          </p:cNvPicPr>
          <p:nvPr userDrawn="1"/>
        </p:nvPicPr>
        <p:blipFill>
          <a:blip r:embed="rId7" cstate="print">
            <a:extLst>
              <a:ext uri="{28A0092B-C50C-407E-A947-70E740481C1C}">
                <a14:useLocalDpi xmlns="" xmlns:a14="http://schemas.microsoft.com/office/drawing/2010/main" val="0"/>
              </a:ext>
            </a:extLst>
          </a:blip>
          <a:srcRect/>
          <a:stretch>
            <a:fillRect/>
          </a:stretch>
        </p:blipFill>
        <p:spPr bwMode="auto">
          <a:xfrm>
            <a:off x="-13307" y="5063"/>
            <a:ext cx="714060" cy="714060"/>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80" r:id="rId1"/>
    <p:sldLayoutId id="2147483683" r:id="rId2"/>
  </p:sldLayoutIdLst>
  <p:hf sldNum="0" hdr="0" ftr="0" dt="0"/>
  <p:txStyles>
    <p:titleStyle>
      <a:lvl1pPr algn="l" rtl="0" eaLnBrk="0" fontAlgn="base" latinLnBrk="1" hangingPunct="0">
        <a:spcBef>
          <a:spcPct val="0"/>
        </a:spcBef>
        <a:spcAft>
          <a:spcPct val="0"/>
        </a:spcAft>
        <a:defRPr kumimoji="1" sz="2000" b="1">
          <a:solidFill>
            <a:schemeClr val="bg1"/>
          </a:solidFill>
          <a:latin typeface="+mj-lt"/>
          <a:ea typeface="+mj-ea"/>
          <a:cs typeface="+mj-cs"/>
        </a:defRPr>
      </a:lvl1pPr>
      <a:lvl2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2pPr>
      <a:lvl3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3pPr>
      <a:lvl4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4pPr>
      <a:lvl5pPr algn="l" rtl="0" eaLnBrk="0" fontAlgn="base" latinLnBrk="1" hangingPunct="0">
        <a:spcBef>
          <a:spcPct val="0"/>
        </a:spcBef>
        <a:spcAft>
          <a:spcPct val="0"/>
        </a:spcAft>
        <a:defRPr kumimoji="1" sz="2000" b="1">
          <a:solidFill>
            <a:schemeClr val="bg1"/>
          </a:solidFill>
          <a:latin typeface="Tahoma" pitchFamily="34" charset="0"/>
          <a:ea typeface="굴림" pitchFamily="50" charset="-127"/>
        </a:defRPr>
      </a:lvl5pPr>
      <a:lvl6pPr marL="457200" algn="l" rtl="0" fontAlgn="base" latinLnBrk="1">
        <a:spcBef>
          <a:spcPct val="0"/>
        </a:spcBef>
        <a:spcAft>
          <a:spcPct val="0"/>
        </a:spcAft>
        <a:defRPr kumimoji="1" sz="2000" b="1">
          <a:solidFill>
            <a:schemeClr val="tx2"/>
          </a:solidFill>
          <a:latin typeface="Tahoma" pitchFamily="34" charset="0"/>
          <a:ea typeface="굴림" pitchFamily="50" charset="-127"/>
        </a:defRPr>
      </a:lvl6pPr>
      <a:lvl7pPr marL="914400" algn="l" rtl="0" fontAlgn="base" latinLnBrk="1">
        <a:spcBef>
          <a:spcPct val="0"/>
        </a:spcBef>
        <a:spcAft>
          <a:spcPct val="0"/>
        </a:spcAft>
        <a:defRPr kumimoji="1" sz="2000" b="1">
          <a:solidFill>
            <a:schemeClr val="tx2"/>
          </a:solidFill>
          <a:latin typeface="Tahoma" pitchFamily="34" charset="0"/>
          <a:ea typeface="굴림" pitchFamily="50" charset="-127"/>
        </a:defRPr>
      </a:lvl7pPr>
      <a:lvl8pPr marL="1371600" algn="l" rtl="0" fontAlgn="base" latinLnBrk="1">
        <a:spcBef>
          <a:spcPct val="0"/>
        </a:spcBef>
        <a:spcAft>
          <a:spcPct val="0"/>
        </a:spcAft>
        <a:defRPr kumimoji="1" sz="2000" b="1">
          <a:solidFill>
            <a:schemeClr val="tx2"/>
          </a:solidFill>
          <a:latin typeface="Tahoma" pitchFamily="34" charset="0"/>
          <a:ea typeface="굴림" pitchFamily="50" charset="-127"/>
        </a:defRPr>
      </a:lvl8pPr>
      <a:lvl9pPr marL="1828800" algn="l" rtl="0" fontAlgn="base" latinLnBrk="1">
        <a:spcBef>
          <a:spcPct val="0"/>
        </a:spcBef>
        <a:spcAft>
          <a:spcPct val="0"/>
        </a:spcAft>
        <a:defRPr kumimoji="1" sz="2000" b="1">
          <a:solidFill>
            <a:schemeClr val="tx2"/>
          </a:solidFill>
          <a:latin typeface="Tahoma" pitchFamily="34" charset="0"/>
          <a:ea typeface="굴림" pitchFamily="50" charset="-127"/>
        </a:defRPr>
      </a:lvl9pPr>
    </p:titleStyle>
    <p:bodyStyle>
      <a:lvl1pPr marL="342900" indent="-342900" algn="l" rtl="0" eaLnBrk="0" fontAlgn="base" latinLnBrk="1" hangingPunct="0">
        <a:spcBef>
          <a:spcPct val="20000"/>
        </a:spcBef>
        <a:spcAft>
          <a:spcPct val="0"/>
        </a:spcAft>
        <a:buFont typeface="Wingdings" pitchFamily="2" charset="2"/>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16.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52.jpe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6.vml"/><Relationship Id="rId5" Type="http://schemas.openxmlformats.org/officeDocument/2006/relationships/image" Target="../media/image22.gif"/><Relationship Id="rId4" Type="http://schemas.openxmlformats.org/officeDocument/2006/relationships/image" Target="../media/image21.gi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7.vml"/><Relationship Id="rId5" Type="http://schemas.openxmlformats.org/officeDocument/2006/relationships/image" Target="../media/image22.gif"/><Relationship Id="rId4" Type="http://schemas.openxmlformats.org/officeDocument/2006/relationships/image" Target="../media/image21.g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oleObject" Target="../embeddings/oleObject26.bin"/></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slideLayout" Target="../slideLayouts/slideLayout1.xml"/><Relationship Id="rId1" Type="http://schemas.openxmlformats.org/officeDocument/2006/relationships/vmlDrawing" Target="../drawings/vmlDrawing19.vml"/><Relationship Id="rId5" Type="http://schemas.openxmlformats.org/officeDocument/2006/relationships/oleObject" Target="../embeddings/oleObject27.bin"/><Relationship Id="rId4" Type="http://schemas.openxmlformats.org/officeDocument/2006/relationships/image" Target="../media/image22.gi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oleObject" Target="../embeddings/oleObject30.bin"/><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oleObject" Target="../embeddings/oleObject34.bin"/><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22.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oleObject" Target="../embeddings/oleObject40.bin"/><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77.jpeg"/><Relationship Id="rId5" Type="http://schemas.openxmlformats.org/officeDocument/2006/relationships/oleObject" Target="../embeddings/oleObject43.bin"/><Relationship Id="rId4" Type="http://schemas.openxmlformats.org/officeDocument/2006/relationships/oleObject" Target="../embeddings/oleObject42.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5.v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notesSlide" Target="../notesSlides/notesSlide12.xml"/><Relationship Id="rId7"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oleObject" Target="../embeddings/oleObject46.bin"/><Relationship Id="rId5" Type="http://schemas.openxmlformats.org/officeDocument/2006/relationships/oleObject" Target="../embeddings/oleObject45.bin"/><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oleObject" Target="../embeddings/oleObject49.bin"/><Relationship Id="rId7"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oleObject" Target="../embeddings/oleObject52.bin"/><Relationship Id="rId5" Type="http://schemas.openxmlformats.org/officeDocument/2006/relationships/oleObject" Target="../embeddings/oleObject51.bin"/><Relationship Id="rId4" Type="http://schemas.openxmlformats.org/officeDocument/2006/relationships/oleObject" Target="../embeddings/oleObject50.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oleObject" Target="../embeddings/oleObject57.bin"/><Relationship Id="rId5" Type="http://schemas.openxmlformats.org/officeDocument/2006/relationships/oleObject" Target="../embeddings/oleObject56.bin"/><Relationship Id="rId4" Type="http://schemas.openxmlformats.org/officeDocument/2006/relationships/oleObject" Target="../embeddings/oleObject55.bin"/></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8.png"/><Relationship Id="rId7" Type="http://schemas.openxmlformats.org/officeDocument/2006/relationships/oleObject" Target="../embeddings/oleObject60.bin"/><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oleObject" Target="../embeddings/oleObject59.bin"/><Relationship Id="rId5" Type="http://schemas.openxmlformats.org/officeDocument/2006/relationships/oleObject" Target="../embeddings/oleObject58.bin"/><Relationship Id="rId10" Type="http://schemas.openxmlformats.org/officeDocument/2006/relationships/oleObject" Target="../embeddings/oleObject61.bin"/><Relationship Id="rId4" Type="http://schemas.openxmlformats.org/officeDocument/2006/relationships/image" Target="../media/image99.png"/><Relationship Id="rId9" Type="http://schemas.openxmlformats.org/officeDocument/2006/relationships/image" Target="../media/image10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image" Target="../media/image16.wmf"/><Relationship Id="rId5" Type="http://schemas.openxmlformats.org/officeDocument/2006/relationships/image" Target="../media/image10.png"/><Relationship Id="rId10" Type="http://schemas.openxmlformats.org/officeDocument/2006/relationships/image" Target="../media/image15.wmf"/><Relationship Id="rId4" Type="http://schemas.openxmlformats.org/officeDocument/2006/relationships/oleObject" Target="../embeddings/oleObject1.bin"/><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부제목 2"/>
          <p:cNvSpPr>
            <a:spLocks noGrp="1"/>
          </p:cNvSpPr>
          <p:nvPr>
            <p:ph type="subTitle" idx="1"/>
          </p:nvPr>
        </p:nvSpPr>
        <p:spPr bwMode="auto">
          <a:xfrm>
            <a:off x="522437" y="5589614"/>
            <a:ext cx="3528392" cy="432048"/>
          </a:xfrm>
          <a:noFill/>
          <a:ln>
            <a:miter lim="800000"/>
            <a:headEnd/>
            <a:tailEnd/>
          </a:ln>
        </p:spPr>
        <p:txBody>
          <a:bodyPr vert="horz" wrap="square" lIns="91440" tIns="45720" rIns="91440" bIns="45720" numCol="1" anchor="t" anchorCtr="0" compatLnSpc="1">
            <a:prstTxWarp prst="textNoShape">
              <a:avLst/>
            </a:prstTxWarp>
          </a:bodyPr>
          <a:lstStyle/>
          <a:p>
            <a:r>
              <a:rPr lang="en-US" altLang="ko-KR" sz="1800" b="1" dirty="0" smtClean="0">
                <a:solidFill>
                  <a:schemeClr val="tx1"/>
                </a:solidFill>
                <a:latin typeface="Arial" pitchFamily="34" charset="0"/>
                <a:cs typeface="Arial" pitchFamily="34" charset="0"/>
              </a:rPr>
              <a:t>18</a:t>
            </a:r>
            <a:r>
              <a:rPr lang="en-US" altLang="ko-KR" sz="1800" b="1" baseline="30000" dirty="0" smtClean="0">
                <a:solidFill>
                  <a:schemeClr val="tx1"/>
                </a:solidFill>
                <a:latin typeface="Arial" pitchFamily="34" charset="0"/>
                <a:cs typeface="Arial" pitchFamily="34" charset="0"/>
              </a:rPr>
              <a:t>th</a:t>
            </a:r>
            <a:r>
              <a:rPr lang="en-US" altLang="ko-KR" sz="1800" b="1" dirty="0" smtClean="0">
                <a:solidFill>
                  <a:schemeClr val="tx1"/>
                </a:solidFill>
                <a:latin typeface="Arial" pitchFamily="34" charset="0"/>
                <a:cs typeface="Arial" pitchFamily="34" charset="0"/>
              </a:rPr>
              <a:t> ISTW 2015</a:t>
            </a:r>
          </a:p>
          <a:p>
            <a:r>
              <a:rPr lang="en-US" altLang="ko-KR" sz="1800" b="1" dirty="0" smtClean="0">
                <a:solidFill>
                  <a:schemeClr val="tx1"/>
                </a:solidFill>
                <a:latin typeface="Arial" pitchFamily="34" charset="0"/>
                <a:cs typeface="Arial" pitchFamily="34" charset="0"/>
              </a:rPr>
              <a:t>November 4</a:t>
            </a:r>
            <a:r>
              <a:rPr lang="en-US" altLang="ko-KR" sz="1800" b="1" baseline="30000" dirty="0" smtClean="0">
                <a:solidFill>
                  <a:schemeClr val="tx1"/>
                </a:solidFill>
                <a:latin typeface="Arial" pitchFamily="34" charset="0"/>
                <a:cs typeface="Arial" pitchFamily="34" charset="0"/>
              </a:rPr>
              <a:t>th</a:t>
            </a:r>
            <a:r>
              <a:rPr lang="en-US" altLang="ko-KR" sz="1800" b="1" dirty="0" smtClean="0">
                <a:solidFill>
                  <a:schemeClr val="tx1"/>
                </a:solidFill>
                <a:latin typeface="Arial" pitchFamily="34" charset="0"/>
                <a:cs typeface="Arial" pitchFamily="34" charset="0"/>
              </a:rPr>
              <a:t>, 2015</a:t>
            </a:r>
            <a:endParaRPr lang="ko-KR" altLang="en-US" sz="1800" b="1" dirty="0" smtClean="0">
              <a:solidFill>
                <a:schemeClr val="tx1"/>
              </a:solidFill>
              <a:latin typeface="Arial" pitchFamily="34" charset="0"/>
              <a:cs typeface="Arial" pitchFamily="34" charset="0"/>
            </a:endParaRPr>
          </a:p>
        </p:txBody>
      </p:sp>
      <p:sp>
        <p:nvSpPr>
          <p:cNvPr id="4" name="부제목 2"/>
          <p:cNvSpPr txBox="1">
            <a:spLocks/>
          </p:cNvSpPr>
          <p:nvPr/>
        </p:nvSpPr>
        <p:spPr>
          <a:xfrm>
            <a:off x="214884" y="1196752"/>
            <a:ext cx="8821736" cy="796648"/>
          </a:xfrm>
          <a:prstGeom prst="rect">
            <a:avLst/>
          </a:prstGeom>
        </p:spPr>
        <p:txBody>
          <a:bodyPr/>
          <a:lstStyle/>
          <a:p>
            <a:pPr>
              <a:spcBef>
                <a:spcPct val="20000"/>
              </a:spcBef>
              <a:defRPr/>
            </a:pPr>
            <a:r>
              <a:rPr lang="en-US" altLang="ko-KR" sz="2400" b="1" kern="0" dirty="0" err="1" smtClean="0">
                <a:latin typeface="Arial" pitchFamily="34" charset="0"/>
                <a:ea typeface="+mn-ea"/>
                <a:cs typeface="Arial" pitchFamily="34" charset="0"/>
              </a:rPr>
              <a:t>Hyunyeong</a:t>
            </a:r>
            <a:r>
              <a:rPr lang="en-US" altLang="ko-KR" sz="2400" b="1" kern="0" dirty="0" smtClean="0">
                <a:latin typeface="Arial" pitchFamily="34" charset="0"/>
                <a:ea typeface="+mn-ea"/>
                <a:cs typeface="Arial" pitchFamily="34" charset="0"/>
              </a:rPr>
              <a:t> Lee, J. G. Jo, S. H. Kim, K. J. Chung and Y. S. Hwang</a:t>
            </a:r>
          </a:p>
        </p:txBody>
      </p:sp>
      <p:sp>
        <p:nvSpPr>
          <p:cNvPr id="14341" name="Text Box 6"/>
          <p:cNvSpPr txBox="1">
            <a:spLocks noChangeArrowheads="1"/>
          </p:cNvSpPr>
          <p:nvPr/>
        </p:nvSpPr>
        <p:spPr bwMode="auto">
          <a:xfrm>
            <a:off x="4644008" y="5558074"/>
            <a:ext cx="4392612" cy="738187"/>
          </a:xfrm>
          <a:prstGeom prst="rect">
            <a:avLst/>
          </a:prstGeom>
          <a:noFill/>
          <a:ln w="9525">
            <a:noFill/>
            <a:miter lim="800000"/>
            <a:headEnd/>
            <a:tailEnd/>
          </a:ln>
        </p:spPr>
        <p:txBody>
          <a:bodyPr>
            <a:spAutoFit/>
          </a:bodyPr>
          <a:lstStyle/>
          <a:p>
            <a:pPr>
              <a:spcBef>
                <a:spcPct val="50000"/>
              </a:spcBef>
            </a:pPr>
            <a:r>
              <a:rPr kumimoji="0" lang="en-US" altLang="ko-KR" sz="1200" dirty="0">
                <a:latin typeface="Arial" pitchFamily="34" charset="0"/>
                <a:cs typeface="Arial" pitchFamily="34" charset="0"/>
              </a:rPr>
              <a:t>NUPLEX, Dept. of Nuclear, Seoul National University, </a:t>
            </a:r>
            <a:br>
              <a:rPr kumimoji="0" lang="en-US" altLang="ko-KR" sz="1200" dirty="0">
                <a:latin typeface="Arial" pitchFamily="34" charset="0"/>
                <a:cs typeface="Arial" pitchFamily="34" charset="0"/>
              </a:rPr>
            </a:br>
            <a:r>
              <a:rPr kumimoji="0" lang="en-US" altLang="ko-KR" sz="1200" dirty="0">
                <a:latin typeface="Arial" pitchFamily="34" charset="0"/>
                <a:cs typeface="Arial" pitchFamily="34" charset="0"/>
              </a:rPr>
              <a:t>San 56-1, </a:t>
            </a:r>
            <a:r>
              <a:rPr kumimoji="0" lang="en-US" altLang="ko-KR" sz="1200" dirty="0" err="1">
                <a:latin typeface="Arial" pitchFamily="34" charset="0"/>
                <a:cs typeface="Arial" pitchFamily="34" charset="0"/>
              </a:rPr>
              <a:t>Shillim</a:t>
            </a:r>
            <a:r>
              <a:rPr kumimoji="0" lang="en-US" altLang="ko-KR" sz="1200" dirty="0">
                <a:latin typeface="Arial" pitchFamily="34" charset="0"/>
                <a:cs typeface="Arial" pitchFamily="34" charset="0"/>
              </a:rPr>
              <a:t>-dong, </a:t>
            </a:r>
            <a:r>
              <a:rPr kumimoji="0" lang="en-US" altLang="ko-KR" sz="1200" dirty="0" err="1">
                <a:latin typeface="Arial" pitchFamily="34" charset="0"/>
                <a:cs typeface="Arial" pitchFamily="34" charset="0"/>
              </a:rPr>
              <a:t>Gwanak-gu</a:t>
            </a:r>
            <a:r>
              <a:rPr kumimoji="0" lang="en-US" altLang="ko-KR" sz="1200" dirty="0">
                <a:latin typeface="Arial" pitchFamily="34" charset="0"/>
                <a:cs typeface="Arial" pitchFamily="34" charset="0"/>
              </a:rPr>
              <a:t>, Seoul 151-742, Korea      </a:t>
            </a:r>
          </a:p>
          <a:p>
            <a:pPr>
              <a:spcBef>
                <a:spcPct val="50000"/>
              </a:spcBef>
            </a:pPr>
            <a:r>
              <a:rPr kumimoji="0" lang="en-US" altLang="ko-KR" sz="1200" u="sng" dirty="0" smtClean="0">
                <a:latin typeface="Arial" pitchFamily="34" charset="0"/>
                <a:ea typeface="바탕체" pitchFamily="17" charset="-127"/>
                <a:cs typeface="Arial" pitchFamily="34" charset="0"/>
              </a:rPr>
              <a:t>brbbebbero@snu.ac.kr</a:t>
            </a:r>
            <a:endParaRPr kumimoji="0" lang="en-US" altLang="ko-KR" sz="1200" u="sng" dirty="0">
              <a:latin typeface="Arial" pitchFamily="34" charset="0"/>
              <a:ea typeface="바탕체" pitchFamily="17" charset="-127"/>
              <a:cs typeface="Arial" pitchFamily="34" charset="0"/>
            </a:endParaRPr>
          </a:p>
        </p:txBody>
      </p:sp>
      <p:sp>
        <p:nvSpPr>
          <p:cNvPr id="10" name="Text Box 7"/>
          <p:cNvSpPr txBox="1">
            <a:spLocks noChangeArrowheads="1"/>
          </p:cNvSpPr>
          <p:nvPr/>
        </p:nvSpPr>
        <p:spPr bwMode="auto">
          <a:xfrm>
            <a:off x="576064" y="-27384"/>
            <a:ext cx="8676456" cy="954107"/>
          </a:xfrm>
          <a:prstGeom prst="rect">
            <a:avLst/>
          </a:prstGeom>
          <a:noFill/>
          <a:ln w="9525">
            <a:noFill/>
            <a:miter lim="800000"/>
            <a:headEnd/>
            <a:tailEnd/>
          </a:ln>
        </p:spPr>
        <p:txBody>
          <a:bodyPr wrap="square">
            <a:spAutoFit/>
          </a:bodyPr>
          <a:lstStyle/>
          <a:p>
            <a:pPr>
              <a:spcBef>
                <a:spcPct val="10000"/>
              </a:spcBef>
            </a:pPr>
            <a:r>
              <a:rPr lang="en-US" altLang="ko-KR" sz="2800" b="1" dirty="0" smtClean="0">
                <a:solidFill>
                  <a:srgbClr val="FFFF00"/>
                </a:solidFill>
                <a:effectLst>
                  <a:outerShdw blurRad="38100" dist="38100" dir="2700000" algn="tl">
                    <a:srgbClr val="000000">
                      <a:alpha val="43137"/>
                    </a:srgbClr>
                  </a:outerShdw>
                </a:effectLst>
                <a:latin typeface="Arial" pitchFamily="34" charset="0"/>
                <a:ea typeface="맑은 고딕" pitchFamily="50" charset="-127"/>
                <a:cs typeface="Arial" pitchFamily="34" charset="0"/>
              </a:rPr>
              <a:t>Study on non-inductive EBW Heating using direct XB mode conversion in VEST</a:t>
            </a:r>
          </a:p>
        </p:txBody>
      </p:sp>
      <p:sp>
        <p:nvSpPr>
          <p:cNvPr id="13" name="직사각형 12"/>
          <p:cNvSpPr/>
          <p:nvPr/>
        </p:nvSpPr>
        <p:spPr>
          <a:xfrm>
            <a:off x="751390" y="4785570"/>
            <a:ext cx="3420437" cy="584775"/>
          </a:xfrm>
          <a:prstGeom prst="rect">
            <a:avLst/>
          </a:prstGeom>
        </p:spPr>
        <p:txBody>
          <a:bodyPr wrap="square">
            <a:spAutoFit/>
          </a:bodyPr>
          <a:lstStyle/>
          <a:p>
            <a:pPr>
              <a:spcBef>
                <a:spcPct val="50000"/>
              </a:spcBef>
            </a:pPr>
            <a:r>
              <a:rPr lang="en-US" altLang="ko-KR" sz="1600" b="0" dirty="0">
                <a:latin typeface="+mj-lt"/>
                <a:cs typeface="Arial" charset="0"/>
              </a:rPr>
              <a:t>Department of Nuclear </a:t>
            </a:r>
            <a:r>
              <a:rPr lang="en-US" altLang="ko-KR" sz="1600" b="0" dirty="0" smtClean="0">
                <a:latin typeface="+mj-lt"/>
                <a:cs typeface="Arial" charset="0"/>
              </a:rPr>
              <a:t>Engineering Seoul </a:t>
            </a:r>
            <a:r>
              <a:rPr lang="en-US" altLang="ko-KR" sz="1600" b="0" dirty="0">
                <a:latin typeface="+mj-lt"/>
                <a:cs typeface="Arial" charset="0"/>
              </a:rPr>
              <a:t>National University</a:t>
            </a:r>
            <a:endParaRPr lang="en-US" altLang="ko-KR" sz="1600" b="0" baseline="30000" dirty="0">
              <a:latin typeface="+mj-lt"/>
              <a:cs typeface="Arial" charset="0"/>
            </a:endParaRPr>
          </a:p>
        </p:txBody>
      </p:sp>
      <p:pic>
        <p:nvPicPr>
          <p:cNvPr id="14" name="그림 1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40413" y="3879694"/>
            <a:ext cx="1974668" cy="982075"/>
          </a:xfrm>
          <a:prstGeom prst="rect">
            <a:avLst/>
          </a:prstGeom>
        </p:spPr>
      </p:pic>
      <p:pic>
        <p:nvPicPr>
          <p:cNvPr id="2" name="그림 1"/>
          <p:cNvPicPr>
            <a:picLocks noChangeAspect="1"/>
          </p:cNvPicPr>
          <p:nvPr/>
        </p:nvPicPr>
        <p:blipFill>
          <a:blip r:embed="rId3" cstate="print"/>
          <a:stretch>
            <a:fillRect/>
          </a:stretch>
        </p:blipFill>
        <p:spPr>
          <a:xfrm>
            <a:off x="1615554" y="2337068"/>
            <a:ext cx="1588294" cy="1123950"/>
          </a:xfrm>
          <a:prstGeom prst="rect">
            <a:avLst/>
          </a:prstGeom>
        </p:spPr>
      </p:pic>
      <p:sp>
        <p:nvSpPr>
          <p:cNvPr id="12" name="직사각형 11"/>
          <p:cNvSpPr/>
          <p:nvPr/>
        </p:nvSpPr>
        <p:spPr>
          <a:xfrm>
            <a:off x="683568" y="3522494"/>
            <a:ext cx="3528392" cy="338554"/>
          </a:xfrm>
          <a:prstGeom prst="rect">
            <a:avLst/>
          </a:prstGeom>
        </p:spPr>
        <p:txBody>
          <a:bodyPr wrap="square">
            <a:spAutoFit/>
          </a:bodyPr>
          <a:lstStyle/>
          <a:p>
            <a:pPr>
              <a:spcBef>
                <a:spcPct val="50000"/>
              </a:spcBef>
            </a:pPr>
            <a:r>
              <a:rPr lang="en-US" altLang="ko-KR" sz="1600" b="0" dirty="0" smtClean="0">
                <a:latin typeface="+mj-lt"/>
                <a:cs typeface="Arial" charset="0"/>
              </a:rPr>
              <a:t>Center For Advanced Tokamak Study</a:t>
            </a:r>
            <a:endParaRPr lang="en-US" altLang="ko-KR" sz="1600" b="0" baseline="30000" dirty="0">
              <a:latin typeface="+mj-lt"/>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직사각형 22"/>
          <p:cNvSpPr>
            <a:spLocks noChangeArrowheads="1"/>
          </p:cNvSpPr>
          <p:nvPr/>
        </p:nvSpPr>
        <p:spPr bwMode="auto">
          <a:xfrm>
            <a:off x="7899970" y="1887046"/>
            <a:ext cx="1079500" cy="523876"/>
          </a:xfrm>
          <a:prstGeom prst="rect">
            <a:avLst/>
          </a:prstGeom>
          <a:solidFill>
            <a:schemeClr val="bg1"/>
          </a:solidFill>
          <a:ln w="9525" algn="ctr">
            <a:no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37" name="직사각형 2"/>
          <p:cNvSpPr/>
          <p:nvPr/>
        </p:nvSpPr>
        <p:spPr>
          <a:xfrm>
            <a:off x="7758158" y="3595380"/>
            <a:ext cx="1039454" cy="220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55" name="제목 9"/>
          <p:cNvSpPr>
            <a:spLocks noGrp="1"/>
          </p:cNvSpPr>
          <p:nvPr>
            <p:ph type="title"/>
          </p:nvPr>
        </p:nvSpPr>
        <p:spPr>
          <a:xfrm>
            <a:off x="659968" y="1"/>
            <a:ext cx="8447099" cy="712788"/>
          </a:xfrm>
        </p:spPr>
        <p:txBody>
          <a:bodyPr/>
          <a:lstStyle/>
          <a:p>
            <a:r>
              <a:rPr lang="en-US" altLang="ko-KR" sz="1800" dirty="0">
                <a:latin typeface="Arial" pitchFamily="34" charset="0"/>
                <a:cs typeface="Arial" pitchFamily="34" charset="0"/>
              </a:rPr>
              <a:t>EBW Heating Experiments in linear device</a:t>
            </a:r>
            <a:r>
              <a:rPr lang="en-US" altLang="ko-KR" sz="2600" dirty="0" smtClean="0">
                <a:latin typeface="Arial" pitchFamily="34" charset="0"/>
                <a:cs typeface="Arial" pitchFamily="34" charset="0"/>
              </a:rPr>
              <a:t/>
            </a:r>
            <a:br>
              <a:rPr lang="en-US" altLang="ko-KR" sz="2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LFSX Injection with Polarized Wall</a:t>
            </a:r>
            <a:endParaRPr lang="ko-KR" altLang="en-US" sz="2600" dirty="0">
              <a:solidFill>
                <a:srgbClr val="FFFF00"/>
              </a:solidFill>
              <a:latin typeface="Arial" pitchFamily="34" charset="0"/>
              <a:cs typeface="Arial" pitchFamily="34" charset="0"/>
            </a:endParaRPr>
          </a:p>
        </p:txBody>
      </p:sp>
      <p:sp>
        <p:nvSpPr>
          <p:cNvPr id="35" name="TextBox 34"/>
          <p:cNvSpPr txBox="1"/>
          <p:nvPr/>
        </p:nvSpPr>
        <p:spPr>
          <a:xfrm>
            <a:off x="3601028" y="3977246"/>
            <a:ext cx="5542971" cy="2308324"/>
          </a:xfrm>
          <a:prstGeom prst="rect">
            <a:avLst/>
          </a:prstGeom>
          <a:noFill/>
        </p:spPr>
        <p:txBody>
          <a:bodyPr wrap="square" rtlCol="0">
            <a:spAutoFit/>
          </a:bodyPr>
          <a:lstStyle/>
          <a:p>
            <a:pPr algn="l">
              <a:buFont typeface="Wingdings" pitchFamily="2" charset="2"/>
              <a:buChar char="Ø"/>
            </a:pPr>
            <a:r>
              <a:rPr lang="en-US" altLang="ko-KR" dirty="0" smtClean="0">
                <a:latin typeface="Arial" pitchFamily="34" charset="0"/>
                <a:cs typeface="Arial" pitchFamily="34" charset="0"/>
              </a:rPr>
              <a:t> The effect of wall reflection : over dense plasma</a:t>
            </a:r>
          </a:p>
          <a:p>
            <a:pPr algn="l">
              <a:buFont typeface="Wingdings" pitchFamily="2" charset="2"/>
              <a:buChar char="Ø"/>
            </a:pPr>
            <a:r>
              <a:rPr lang="en-US" altLang="ko-KR" dirty="0" smtClean="0">
                <a:latin typeface="Arial" pitchFamily="34" charset="0"/>
                <a:cs typeface="Arial" pitchFamily="34" charset="0"/>
              </a:rPr>
              <a:t> </a:t>
            </a:r>
            <a:r>
              <a:rPr lang="en-US" altLang="ko-KR" dirty="0" err="1" smtClean="0">
                <a:latin typeface="Arial" pitchFamily="34" charset="0"/>
                <a:cs typeface="Arial" pitchFamily="34" charset="0"/>
              </a:rPr>
              <a:t>Oslit</a:t>
            </a:r>
            <a:r>
              <a:rPr lang="en-US" altLang="ko-KR" dirty="0" smtClean="0">
                <a:latin typeface="Arial" pitchFamily="34" charset="0"/>
                <a:cs typeface="Arial" pitchFamily="34" charset="0"/>
              </a:rPr>
              <a:t> wall : similar to the none wall</a:t>
            </a:r>
          </a:p>
          <a:p>
            <a:pPr lvl="1">
              <a:buFontTx/>
              <a:buChar char="-"/>
            </a:pPr>
            <a:r>
              <a:rPr lang="en-US" altLang="ko-KR" dirty="0" smtClean="0">
                <a:latin typeface="Arial" pitchFamily="34" charset="0"/>
                <a:cs typeface="Arial" pitchFamily="34" charset="0"/>
              </a:rPr>
              <a:t> No effect of the reflected O wave</a:t>
            </a:r>
          </a:p>
          <a:p>
            <a:pPr lvl="1">
              <a:buFontTx/>
              <a:buChar char="-"/>
            </a:pPr>
            <a:r>
              <a:rPr lang="en-US" altLang="ko-KR" dirty="0" smtClean="0">
                <a:latin typeface="Arial" pitchFamily="34" charset="0"/>
                <a:cs typeface="Arial" pitchFamily="34" charset="0"/>
              </a:rPr>
              <a:t> Single pass absorption(Direct XB)</a:t>
            </a:r>
          </a:p>
          <a:p>
            <a:pPr algn="l">
              <a:buFont typeface="Wingdings" pitchFamily="2" charset="2"/>
              <a:buChar char="Ø"/>
            </a:pPr>
            <a:r>
              <a:rPr lang="en-US" altLang="ko-KR" dirty="0" smtClean="0">
                <a:latin typeface="Arial" pitchFamily="34" charset="0"/>
                <a:cs typeface="Arial" pitchFamily="34" charset="0"/>
              </a:rPr>
              <a:t> </a:t>
            </a:r>
            <a:r>
              <a:rPr lang="en-US" altLang="ko-KR" dirty="0" err="1" smtClean="0">
                <a:latin typeface="Arial" pitchFamily="34" charset="0"/>
                <a:cs typeface="Arial" pitchFamily="34" charset="0"/>
              </a:rPr>
              <a:t>Xslit</a:t>
            </a:r>
            <a:r>
              <a:rPr lang="en-US" altLang="ko-KR" dirty="0" smtClean="0">
                <a:latin typeface="Arial" pitchFamily="34" charset="0"/>
                <a:cs typeface="Arial" pitchFamily="34" charset="0"/>
              </a:rPr>
              <a:t> wall – similar to the full wall (VEST)</a:t>
            </a:r>
          </a:p>
          <a:p>
            <a:pPr marL="742950" lvl="1" indent="-285750">
              <a:buFontTx/>
              <a:buChar char="-"/>
            </a:pPr>
            <a:r>
              <a:rPr lang="en-US" altLang="ko-KR" dirty="0" smtClean="0">
                <a:latin typeface="Arial" pitchFamily="34" charset="0"/>
                <a:cs typeface="Arial" pitchFamily="34" charset="0"/>
              </a:rPr>
              <a:t>Multi pass absorption(reflected X wave)</a:t>
            </a:r>
          </a:p>
          <a:p>
            <a:pPr marL="285750" indent="-285750">
              <a:buFont typeface="Wingdings" pitchFamily="2" charset="2"/>
              <a:buChar char="Ø"/>
            </a:pPr>
            <a:r>
              <a:rPr lang="en-US" altLang="ko-KR" kern="0" dirty="0" smtClean="0">
                <a:solidFill>
                  <a:srgbClr val="000000"/>
                </a:solidFill>
                <a:latin typeface="Arial" pitchFamily="34" charset="0"/>
                <a:ea typeface="굴림"/>
              </a:rPr>
              <a:t>The XB mode conversion in VEST to make over dense plasma (power density : ~5.0×10</a:t>
            </a:r>
            <a:r>
              <a:rPr lang="en-US" altLang="ko-KR" kern="0" baseline="30000" dirty="0" smtClean="0">
                <a:solidFill>
                  <a:srgbClr val="000000"/>
                </a:solidFill>
                <a:latin typeface="Arial" pitchFamily="34" charset="0"/>
                <a:ea typeface="굴림"/>
              </a:rPr>
              <a:t>15 </a:t>
            </a:r>
            <a:r>
              <a:rPr lang="en-US" altLang="ko-KR" kern="0" dirty="0" smtClean="0">
                <a:solidFill>
                  <a:srgbClr val="000000"/>
                </a:solidFill>
                <a:latin typeface="Arial" pitchFamily="34" charset="0"/>
                <a:ea typeface="굴림"/>
              </a:rPr>
              <a:t>#/m</a:t>
            </a:r>
            <a:r>
              <a:rPr lang="en-US" altLang="ko-KR" kern="0" baseline="30000" dirty="0" smtClean="0">
                <a:solidFill>
                  <a:srgbClr val="000000"/>
                </a:solidFill>
                <a:latin typeface="Arial" pitchFamily="34" charset="0"/>
                <a:ea typeface="굴림"/>
              </a:rPr>
              <a:t>3</a:t>
            </a:r>
            <a:r>
              <a:rPr lang="en-US" altLang="ko-KR" kern="0" dirty="0" smtClean="0">
                <a:solidFill>
                  <a:srgbClr val="000000"/>
                </a:solidFill>
                <a:latin typeface="Arial" pitchFamily="34" charset="0"/>
                <a:ea typeface="굴림"/>
              </a:rPr>
              <a:t>·W)</a:t>
            </a:r>
            <a:endParaRPr lang="en-US" altLang="ko-KR" kern="0" dirty="0">
              <a:solidFill>
                <a:srgbClr val="000000"/>
              </a:solidFill>
              <a:latin typeface="Arial" pitchFamily="34" charset="0"/>
              <a:ea typeface="굴림"/>
            </a:endParaRPr>
          </a:p>
        </p:txBody>
      </p:sp>
      <p:graphicFrame>
        <p:nvGraphicFramePr>
          <p:cNvPr id="181251" name="Object 3"/>
          <p:cNvGraphicFramePr>
            <a:graphicFrameLocks noChangeAspect="1"/>
          </p:cNvGraphicFramePr>
          <p:nvPr/>
        </p:nvGraphicFramePr>
        <p:xfrm>
          <a:off x="3979540" y="357164"/>
          <a:ext cx="5561012" cy="3935412"/>
        </p:xfrm>
        <a:graphic>
          <a:graphicData uri="http://schemas.openxmlformats.org/presentationml/2006/ole">
            <p:oleObj spid="_x0000_s48140" name="Graph" r:id="rId4" imgW="4276954" imgH="3024835" progId="Origin50.Graph">
              <p:embed/>
            </p:oleObj>
          </a:graphicData>
        </a:graphic>
      </p:graphicFrame>
      <p:grpSp>
        <p:nvGrpSpPr>
          <p:cNvPr id="2" name="그룹 37"/>
          <p:cNvGrpSpPr/>
          <p:nvPr/>
        </p:nvGrpSpPr>
        <p:grpSpPr>
          <a:xfrm>
            <a:off x="-769" y="1074002"/>
            <a:ext cx="3689623" cy="5274117"/>
            <a:chOff x="-769" y="1074002"/>
            <a:chExt cx="3689623" cy="5274117"/>
          </a:xfrm>
        </p:grpSpPr>
        <p:grpSp>
          <p:nvGrpSpPr>
            <p:cNvPr id="3" name="그룹 31"/>
            <p:cNvGrpSpPr/>
            <p:nvPr/>
          </p:nvGrpSpPr>
          <p:grpSpPr>
            <a:xfrm>
              <a:off x="-769" y="1074002"/>
              <a:ext cx="3689623" cy="5274117"/>
              <a:chOff x="90289" y="836712"/>
              <a:chExt cx="3689623" cy="5274117"/>
            </a:xfrm>
          </p:grpSpPr>
          <p:grpSp>
            <p:nvGrpSpPr>
              <p:cNvPr id="4" name="그룹 72"/>
              <p:cNvGrpSpPr/>
              <p:nvPr/>
            </p:nvGrpSpPr>
            <p:grpSpPr>
              <a:xfrm>
                <a:off x="90289" y="836712"/>
                <a:ext cx="3617615" cy="5274117"/>
                <a:chOff x="107504" y="836712"/>
                <a:chExt cx="3617615" cy="5274117"/>
              </a:xfrm>
            </p:grpSpPr>
            <p:grpSp>
              <p:nvGrpSpPr>
                <p:cNvPr id="5" name="그룹 40"/>
                <p:cNvGrpSpPr/>
                <p:nvPr/>
              </p:nvGrpSpPr>
              <p:grpSpPr>
                <a:xfrm>
                  <a:off x="107504" y="836712"/>
                  <a:ext cx="3617615" cy="5274117"/>
                  <a:chOff x="179512" y="1484784"/>
                  <a:chExt cx="3617615" cy="5198771"/>
                </a:xfrm>
              </p:grpSpPr>
              <p:grpSp>
                <p:nvGrpSpPr>
                  <p:cNvPr id="6" name="그룹 36"/>
                  <p:cNvGrpSpPr/>
                  <p:nvPr/>
                </p:nvGrpSpPr>
                <p:grpSpPr>
                  <a:xfrm>
                    <a:off x="179512" y="1484784"/>
                    <a:ext cx="3617615" cy="5198771"/>
                    <a:chOff x="4914825" y="1628800"/>
                    <a:chExt cx="3617615" cy="5198771"/>
                  </a:xfrm>
                </p:grpSpPr>
                <p:cxnSp>
                  <p:nvCxnSpPr>
                    <p:cNvPr id="52" name="직선 화살표 연결선 51"/>
                    <p:cNvCxnSpPr/>
                    <p:nvPr/>
                  </p:nvCxnSpPr>
                  <p:spPr>
                    <a:xfrm flipV="1">
                      <a:off x="5436096" y="1628800"/>
                      <a:ext cx="0" cy="4536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직선 화살표 연결선 52"/>
                    <p:cNvCxnSpPr/>
                    <p:nvPr/>
                  </p:nvCxnSpPr>
                  <p:spPr>
                    <a:xfrm>
                      <a:off x="5364088" y="6021288"/>
                      <a:ext cx="316835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4" name="_x37869648" descr="DRW000019081a0c"/>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14825" y="1851546"/>
                      <a:ext cx="898525" cy="6413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6" name="직선 연결선 55"/>
                    <p:cNvCxnSpPr/>
                    <p:nvPr/>
                  </p:nvCxnSpPr>
                  <p:spPr>
                    <a:xfrm>
                      <a:off x="5364088" y="4675996"/>
                      <a:ext cx="31680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a:xfrm>
                      <a:off x="7092280" y="1628800"/>
                      <a:ext cx="0" cy="453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직선 연결선 57"/>
                    <p:cNvCxnSpPr/>
                    <p:nvPr/>
                  </p:nvCxnSpPr>
                  <p:spPr>
                    <a:xfrm flipH="1" flipV="1">
                      <a:off x="5436096" y="4675996"/>
                      <a:ext cx="1656184" cy="1345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자유형 58"/>
                    <p:cNvSpPr/>
                    <p:nvPr/>
                  </p:nvSpPr>
                  <p:spPr>
                    <a:xfrm>
                      <a:off x="5440680" y="4663440"/>
                      <a:ext cx="1657350" cy="1360170"/>
                    </a:xfrm>
                    <a:custGeom>
                      <a:avLst/>
                      <a:gdLst>
                        <a:gd name="connsiteX0" fmla="*/ 0 w 1657350"/>
                        <a:gd name="connsiteY0" fmla="*/ 0 h 1360170"/>
                        <a:gd name="connsiteX1" fmla="*/ 1051560 w 1657350"/>
                        <a:gd name="connsiteY1" fmla="*/ 468630 h 1360170"/>
                        <a:gd name="connsiteX2" fmla="*/ 1657350 w 1657350"/>
                        <a:gd name="connsiteY2" fmla="*/ 1360170 h 1360170"/>
                      </a:gdLst>
                      <a:ahLst/>
                      <a:cxnLst>
                        <a:cxn ang="0">
                          <a:pos x="connsiteX0" y="connsiteY0"/>
                        </a:cxn>
                        <a:cxn ang="0">
                          <a:pos x="connsiteX1" y="connsiteY1"/>
                        </a:cxn>
                        <a:cxn ang="0">
                          <a:pos x="connsiteX2" y="connsiteY2"/>
                        </a:cxn>
                      </a:cxnLst>
                      <a:rect l="l" t="t" r="r" b="b"/>
                      <a:pathLst>
                        <a:path w="1657350" h="1360170">
                          <a:moveTo>
                            <a:pt x="0" y="0"/>
                          </a:moveTo>
                          <a:cubicBezTo>
                            <a:pt x="387667" y="120967"/>
                            <a:pt x="775335" y="241935"/>
                            <a:pt x="1051560" y="468630"/>
                          </a:cubicBezTo>
                          <a:cubicBezTo>
                            <a:pt x="1327785" y="695325"/>
                            <a:pt x="1492567" y="1027747"/>
                            <a:pt x="1657350" y="1360170"/>
                          </a:cubicBezTo>
                        </a:path>
                      </a:pathLst>
                    </a:cu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TextBox 59"/>
                    <p:cNvSpPr txBox="1"/>
                    <p:nvPr/>
                  </p:nvSpPr>
                  <p:spPr>
                    <a:xfrm>
                      <a:off x="5148064" y="4509120"/>
                      <a:ext cx="311304" cy="369332"/>
                    </a:xfrm>
                    <a:prstGeom prst="rect">
                      <a:avLst/>
                    </a:prstGeom>
                    <a:noFill/>
                    <a:ln>
                      <a:noFill/>
                    </a:ln>
                  </p:spPr>
                  <p:txBody>
                    <a:bodyPr wrap="none" rtlCol="0">
                      <a:spAutoFit/>
                    </a:bodyPr>
                    <a:lstStyle/>
                    <a:p>
                      <a:r>
                        <a:rPr lang="en-US" altLang="ko-KR" dirty="0" smtClean="0"/>
                        <a:t>1</a:t>
                      </a:r>
                      <a:endParaRPr lang="ko-KR" altLang="en-US" dirty="0"/>
                    </a:p>
                  </p:txBody>
                </p:sp>
                <p:sp>
                  <p:nvSpPr>
                    <p:cNvPr id="61" name="TextBox 60"/>
                    <p:cNvSpPr txBox="1"/>
                    <p:nvPr/>
                  </p:nvSpPr>
                  <p:spPr>
                    <a:xfrm>
                      <a:off x="6924992" y="6228020"/>
                      <a:ext cx="311304" cy="369332"/>
                    </a:xfrm>
                    <a:prstGeom prst="rect">
                      <a:avLst/>
                    </a:prstGeom>
                    <a:noFill/>
                  </p:spPr>
                  <p:txBody>
                    <a:bodyPr wrap="none" rtlCol="0">
                      <a:spAutoFit/>
                    </a:bodyPr>
                    <a:lstStyle/>
                    <a:p>
                      <a:r>
                        <a:rPr lang="en-US" altLang="ko-KR" dirty="0" smtClean="0"/>
                        <a:t>1</a:t>
                      </a:r>
                      <a:endParaRPr lang="ko-KR" altLang="en-US" dirty="0"/>
                    </a:p>
                  </p:txBody>
                </p:sp>
                <p:sp>
                  <p:nvSpPr>
                    <p:cNvPr id="62" name="TextBox 61"/>
                    <p:cNvSpPr txBox="1"/>
                    <p:nvPr/>
                  </p:nvSpPr>
                  <p:spPr>
                    <a:xfrm>
                      <a:off x="5580112" y="4365104"/>
                      <a:ext cx="1220206" cy="338554"/>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Resonance</a:t>
                      </a:r>
                      <a:endParaRPr lang="ko-KR" altLang="en-US" sz="1600" dirty="0">
                        <a:latin typeface="Arial Unicode MS" pitchFamily="50" charset="-127"/>
                        <a:ea typeface="Arial Unicode MS" pitchFamily="50" charset="-127"/>
                        <a:cs typeface="Arial Unicode MS" pitchFamily="50" charset="-127"/>
                      </a:endParaRPr>
                    </a:p>
                  </p:txBody>
                </p:sp>
                <p:sp>
                  <p:nvSpPr>
                    <p:cNvPr id="63" name="TextBox 62"/>
                    <p:cNvSpPr txBox="1"/>
                    <p:nvPr/>
                  </p:nvSpPr>
                  <p:spPr>
                    <a:xfrm rot="2365548">
                      <a:off x="5909634" y="5502003"/>
                      <a:ext cx="1040670" cy="307777"/>
                    </a:xfrm>
                    <a:prstGeom prst="rect">
                      <a:avLst/>
                    </a:prstGeom>
                    <a:noFill/>
                  </p:spPr>
                  <p:txBody>
                    <a:bodyPr wrap="none" rtlCol="0">
                      <a:spAutoFit/>
                    </a:bodyPr>
                    <a:lstStyle/>
                    <a:p>
                      <a:r>
                        <a:rPr lang="en-US" altLang="ko-KR" sz="1400" dirty="0" smtClean="0">
                          <a:latin typeface="Arial Unicode MS" pitchFamily="50" charset="-127"/>
                          <a:ea typeface="Arial Unicode MS" pitchFamily="50" charset="-127"/>
                          <a:cs typeface="Arial Unicode MS" pitchFamily="50" charset="-127"/>
                        </a:rPr>
                        <a:t>R(X) cutoff</a:t>
                      </a:r>
                      <a:endParaRPr lang="ko-KR" altLang="en-US" sz="1400" dirty="0">
                        <a:latin typeface="Arial Unicode MS" pitchFamily="50" charset="-127"/>
                        <a:ea typeface="Arial Unicode MS" pitchFamily="50" charset="-127"/>
                        <a:cs typeface="Arial Unicode MS" pitchFamily="50" charset="-127"/>
                      </a:endParaRPr>
                    </a:p>
                  </p:txBody>
                </p:sp>
                <p:sp>
                  <p:nvSpPr>
                    <p:cNvPr id="64" name="TextBox 63"/>
                    <p:cNvSpPr txBox="1"/>
                    <p:nvPr/>
                  </p:nvSpPr>
                  <p:spPr>
                    <a:xfrm>
                      <a:off x="7003057" y="3119365"/>
                      <a:ext cx="430887" cy="871392"/>
                    </a:xfrm>
                    <a:prstGeom prst="rect">
                      <a:avLst/>
                    </a:prstGeom>
                    <a:noFill/>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O cut off</a:t>
                      </a:r>
                      <a:endParaRPr lang="ko-KR" altLang="en-US" sz="1600" b="1" dirty="0">
                        <a:latin typeface="Arial Unicode MS" pitchFamily="50" charset="-127"/>
                        <a:ea typeface="Arial Unicode MS" pitchFamily="50" charset="-127"/>
                        <a:cs typeface="Arial Unicode MS" pitchFamily="50" charset="-127"/>
                      </a:endParaRPr>
                    </a:p>
                  </p:txBody>
                </p:sp>
                <p:sp>
                  <p:nvSpPr>
                    <p:cNvPr id="65" name="자유형 64"/>
                    <p:cNvSpPr/>
                    <p:nvPr/>
                  </p:nvSpPr>
                  <p:spPr>
                    <a:xfrm>
                      <a:off x="5955030" y="2023110"/>
                      <a:ext cx="2166213" cy="4000500"/>
                    </a:xfrm>
                    <a:custGeom>
                      <a:avLst/>
                      <a:gdLst>
                        <a:gd name="connsiteX0" fmla="*/ 1131570 w 2166213"/>
                        <a:gd name="connsiteY0" fmla="*/ 4000500 h 4000500"/>
                        <a:gd name="connsiteX1" fmla="*/ 2114550 w 2166213"/>
                        <a:gd name="connsiteY1" fmla="*/ 2834640 h 4000500"/>
                        <a:gd name="connsiteX2" fmla="*/ 1943100 w 2166213"/>
                        <a:gd name="connsiteY2" fmla="*/ 1771650 h 4000500"/>
                        <a:gd name="connsiteX3" fmla="*/ 1211580 w 2166213"/>
                        <a:gd name="connsiteY3" fmla="*/ 834390 h 4000500"/>
                        <a:gd name="connsiteX4" fmla="*/ 0 w 2166213"/>
                        <a:gd name="connsiteY4" fmla="*/ 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213" h="4000500">
                          <a:moveTo>
                            <a:pt x="1131570" y="4000500"/>
                          </a:moveTo>
                          <a:cubicBezTo>
                            <a:pt x="1555432" y="3603307"/>
                            <a:pt x="1979295" y="3206115"/>
                            <a:pt x="2114550" y="2834640"/>
                          </a:cubicBezTo>
                          <a:cubicBezTo>
                            <a:pt x="2249805" y="2463165"/>
                            <a:pt x="2093595" y="2105025"/>
                            <a:pt x="1943100" y="1771650"/>
                          </a:cubicBezTo>
                          <a:cubicBezTo>
                            <a:pt x="1792605" y="1438275"/>
                            <a:pt x="1535430" y="1129665"/>
                            <a:pt x="1211580" y="834390"/>
                          </a:cubicBezTo>
                          <a:cubicBezTo>
                            <a:pt x="887730" y="539115"/>
                            <a:pt x="443865" y="269557"/>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TextBox 65"/>
                    <p:cNvSpPr txBox="1"/>
                    <p:nvPr/>
                  </p:nvSpPr>
                  <p:spPr>
                    <a:xfrm rot="3433222">
                      <a:off x="7259376" y="3261018"/>
                      <a:ext cx="1174332"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X(L) cut off</a:t>
                      </a:r>
                      <a:endParaRPr lang="ko-KR" altLang="en-US" sz="1600" b="1" dirty="0">
                        <a:latin typeface="Arial Unicode MS" pitchFamily="50" charset="-127"/>
                        <a:ea typeface="Arial Unicode MS" pitchFamily="50" charset="-127"/>
                        <a:cs typeface="Arial Unicode MS" pitchFamily="50" charset="-127"/>
                      </a:endParaRPr>
                    </a:p>
                  </p:txBody>
                </p:sp>
                <p:sp>
                  <p:nvSpPr>
                    <p:cNvPr id="67" name="TextBox 66"/>
                    <p:cNvSpPr txBox="1"/>
                    <p:nvPr/>
                  </p:nvSpPr>
                  <p:spPr>
                    <a:xfrm rot="2669021">
                      <a:off x="6131171" y="4778684"/>
                      <a:ext cx="627095" cy="333717"/>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UHR</a:t>
                      </a:r>
                      <a:endParaRPr lang="ko-KR" altLang="en-US" sz="1600" dirty="0">
                        <a:latin typeface="Arial Unicode MS" pitchFamily="50" charset="-127"/>
                        <a:ea typeface="Arial Unicode MS" pitchFamily="50" charset="-127"/>
                        <a:cs typeface="Arial Unicode MS" pitchFamily="50" charset="-127"/>
                      </a:endParaRPr>
                    </a:p>
                  </p:txBody>
                </p:sp>
                <p:pic>
                  <p:nvPicPr>
                    <p:cNvPr id="68" name="_x114434784" descr="DRW000019081a1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51129" y="6100496"/>
                      <a:ext cx="879475" cy="72707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0" name="자유형 49"/>
                  <p:cNvSpPr/>
                  <p:nvPr/>
                </p:nvSpPr>
                <p:spPr>
                  <a:xfrm flipV="1">
                    <a:off x="706428" y="4040038"/>
                    <a:ext cx="2641436" cy="1094293"/>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sp>
                <p:nvSpPr>
                  <p:cNvPr id="51" name="TextBox 50"/>
                  <p:cNvSpPr txBox="1"/>
                  <p:nvPr/>
                </p:nvSpPr>
                <p:spPr>
                  <a:xfrm>
                    <a:off x="723781" y="5161272"/>
                    <a:ext cx="607859" cy="369332"/>
                  </a:xfrm>
                  <a:prstGeom prst="rect">
                    <a:avLst/>
                  </a:prstGeom>
                  <a:noFill/>
                </p:spPr>
                <p:txBody>
                  <a:bodyPr wrap="none" rtlCol="0">
                    <a:spAutoFit/>
                  </a:bodyPr>
                  <a:lstStyle/>
                  <a:p>
                    <a:r>
                      <a:rPr lang="en-US" altLang="ko-KR" dirty="0" smtClean="0">
                        <a:latin typeface="Arial Unicode MS" pitchFamily="50" charset="-127"/>
                        <a:ea typeface="Arial Unicode MS" pitchFamily="50" charset="-127"/>
                        <a:cs typeface="Arial Unicode MS" pitchFamily="50" charset="-127"/>
                      </a:rPr>
                      <a:t>LFS</a:t>
                    </a:r>
                    <a:endParaRPr lang="ko-KR" altLang="en-US" dirty="0">
                      <a:latin typeface="Arial Unicode MS" pitchFamily="50" charset="-127"/>
                      <a:ea typeface="Arial Unicode MS" pitchFamily="50" charset="-127"/>
                      <a:cs typeface="Arial Unicode MS" pitchFamily="50" charset="-127"/>
                    </a:endParaRPr>
                  </a:p>
                </p:txBody>
              </p:sp>
            </p:grpSp>
            <p:grpSp>
              <p:nvGrpSpPr>
                <p:cNvPr id="7" name="그룹 63"/>
                <p:cNvGrpSpPr>
                  <a:grpSpLocks noChangeAspect="1"/>
                </p:cNvGrpSpPr>
                <p:nvPr/>
              </p:nvGrpSpPr>
              <p:grpSpPr>
                <a:xfrm>
                  <a:off x="1691680" y="4365104"/>
                  <a:ext cx="288000" cy="288000"/>
                  <a:chOff x="4284008" y="4088542"/>
                  <a:chExt cx="360000" cy="360000"/>
                </a:xfrm>
                <a:solidFill>
                  <a:srgbClr val="92D050"/>
                </a:solidFill>
              </p:grpSpPr>
              <p:sp>
                <p:nvSpPr>
                  <p:cNvPr id="45" name="타원 44"/>
                  <p:cNvSpPr/>
                  <p:nvPr/>
                </p:nvSpPr>
                <p:spPr>
                  <a:xfrm>
                    <a:off x="4284008" y="4088542"/>
                    <a:ext cx="360000" cy="360000"/>
                  </a:xfrm>
                  <a:prstGeom prst="ellipse">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grpSp>
                <p:nvGrpSpPr>
                  <p:cNvPr id="8" name="그룹 42"/>
                  <p:cNvGrpSpPr/>
                  <p:nvPr/>
                </p:nvGrpSpPr>
                <p:grpSpPr>
                  <a:xfrm>
                    <a:off x="4344586" y="4137690"/>
                    <a:ext cx="219670" cy="246628"/>
                    <a:chOff x="6224538" y="4087653"/>
                    <a:chExt cx="219670" cy="298420"/>
                  </a:xfrm>
                  <a:grpFill/>
                </p:grpSpPr>
                <p:cxnSp>
                  <p:nvCxnSpPr>
                    <p:cNvPr id="47" name="직선 연결선 46"/>
                    <p:cNvCxnSpPr/>
                    <p:nvPr/>
                  </p:nvCxnSpPr>
                  <p:spPr>
                    <a:xfrm flipH="1">
                      <a:off x="6224538" y="4087653"/>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cxnSp>
                  <p:nvCxnSpPr>
                    <p:cNvPr id="48" name="직선 연결선 47"/>
                    <p:cNvCxnSpPr/>
                    <p:nvPr/>
                  </p:nvCxnSpPr>
                  <p:spPr>
                    <a:xfrm>
                      <a:off x="6228184" y="4108622"/>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grpSp>
            </p:grpSp>
          </p:grpSp>
          <p:sp>
            <p:nvSpPr>
              <p:cNvPr id="42" name="자유형 41"/>
              <p:cNvSpPr/>
              <p:nvPr/>
            </p:nvSpPr>
            <p:spPr>
              <a:xfrm flipV="1">
                <a:off x="1907704" y="3933055"/>
                <a:ext cx="1872208" cy="576065"/>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prstDash val="sysDash"/>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grpSp>
        <p:sp>
          <p:nvSpPr>
            <p:cNvPr id="40" name="자유형 39"/>
            <p:cNvSpPr/>
            <p:nvPr/>
          </p:nvSpPr>
          <p:spPr>
            <a:xfrm>
              <a:off x="537161" y="3838335"/>
              <a:ext cx="2577464" cy="988293"/>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headEnd type="triangle"/>
              <a:tailEnd type="none"/>
            </a:ln>
            <a:scene3d>
              <a:camera prst="orthographicFront">
                <a:rot lat="10800000" lon="0" rev="0"/>
              </a:camera>
              <a:lightRig rig="threePt" dir="t"/>
            </a:scene3d>
          </p:spPr>
          <p:style>
            <a:lnRef idx="3">
              <a:schemeClr val="accent1"/>
            </a:lnRef>
            <a:fillRef idx="0">
              <a:schemeClr val="accent1"/>
            </a:fillRef>
            <a:effectRef idx="2">
              <a:schemeClr val="accent1"/>
            </a:effectRef>
            <a:fontRef idx="minor">
              <a:schemeClr val="tx1"/>
            </a:fontRef>
          </p:style>
          <p:txBody>
            <a:bodyPr rtlCol="0" anchor="ctr"/>
            <a:lstStyle/>
            <a:p>
              <a:pPr algn="ctr"/>
              <a:endParaRPr lang="ko-KR" altLang="en-US"/>
            </a:p>
          </p:txBody>
        </p:sp>
      </p:grpSp>
      <p:grpSp>
        <p:nvGrpSpPr>
          <p:cNvPr id="9" name="그룹 68"/>
          <p:cNvGrpSpPr/>
          <p:nvPr/>
        </p:nvGrpSpPr>
        <p:grpSpPr>
          <a:xfrm>
            <a:off x="1329410" y="764704"/>
            <a:ext cx="2440757" cy="1749458"/>
            <a:chOff x="2202375" y="764704"/>
            <a:chExt cx="2440757" cy="1749458"/>
          </a:xfrm>
        </p:grpSpPr>
        <p:grpSp>
          <p:nvGrpSpPr>
            <p:cNvPr id="10" name="그룹 69"/>
            <p:cNvGrpSpPr/>
            <p:nvPr/>
          </p:nvGrpSpPr>
          <p:grpSpPr>
            <a:xfrm>
              <a:off x="2202375" y="764704"/>
              <a:ext cx="2440757" cy="1749458"/>
              <a:chOff x="1646416" y="772914"/>
              <a:chExt cx="2440757" cy="1749458"/>
            </a:xfrm>
          </p:grpSpPr>
          <p:grpSp>
            <p:nvGrpSpPr>
              <p:cNvPr id="11" name="그룹 64"/>
              <p:cNvGrpSpPr/>
              <p:nvPr/>
            </p:nvGrpSpPr>
            <p:grpSpPr>
              <a:xfrm>
                <a:off x="1646416" y="772914"/>
                <a:ext cx="1773456" cy="1749458"/>
                <a:chOff x="2062353" y="743438"/>
                <a:chExt cx="1773456" cy="1749458"/>
              </a:xfrm>
            </p:grpSpPr>
            <p:sp>
              <p:nvSpPr>
                <p:cNvPr id="78" name="타원 77"/>
                <p:cNvSpPr>
                  <a:spLocks noChangeAspect="1"/>
                </p:cNvSpPr>
                <p:nvPr/>
              </p:nvSpPr>
              <p:spPr>
                <a:xfrm>
                  <a:off x="2062353" y="743438"/>
                  <a:ext cx="1773456" cy="17005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Arial Unicode MS" pitchFamily="50" charset="-127"/>
                    <a:ea typeface="Arial Unicode MS" pitchFamily="50" charset="-127"/>
                    <a:cs typeface="Arial Unicode MS" pitchFamily="50" charset="-127"/>
                  </a:endParaRPr>
                </a:p>
              </p:txBody>
            </p:sp>
            <p:sp>
              <p:nvSpPr>
                <p:cNvPr id="79" name="원호 78"/>
                <p:cNvSpPr/>
                <p:nvPr/>
              </p:nvSpPr>
              <p:spPr>
                <a:xfrm>
                  <a:off x="2062353"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80" name="원호 79"/>
                <p:cNvSpPr/>
                <p:nvPr/>
              </p:nvSpPr>
              <p:spPr>
                <a:xfrm rot="5400000">
                  <a:off x="2062353"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81" name="원호 80"/>
                <p:cNvSpPr/>
                <p:nvPr/>
              </p:nvSpPr>
              <p:spPr>
                <a:xfrm rot="10800000">
                  <a:off x="2062353"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82" name="원호 81"/>
                <p:cNvSpPr/>
                <p:nvPr/>
              </p:nvSpPr>
              <p:spPr>
                <a:xfrm rot="16200000">
                  <a:off x="2062354"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grpSp>
          <p:sp>
            <p:nvSpPr>
              <p:cNvPr id="74" name="오른쪽 화살표 73"/>
              <p:cNvSpPr/>
              <p:nvPr/>
            </p:nvSpPr>
            <p:spPr bwMode="auto">
              <a:xfrm>
                <a:off x="3511985" y="1452885"/>
                <a:ext cx="504056" cy="432048"/>
              </a:xfrm>
              <a:prstGeom prst="rightArrow">
                <a:avLst/>
              </a:pr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75" name="TextBox 74"/>
              <p:cNvSpPr txBox="1"/>
              <p:nvPr/>
            </p:nvSpPr>
            <p:spPr>
              <a:xfrm>
                <a:off x="3391149" y="1115452"/>
                <a:ext cx="696024"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LFSX</a:t>
                </a:r>
                <a:endParaRPr lang="ko-KR" altLang="en-US" sz="1600" b="1" dirty="0">
                  <a:latin typeface="Arial Unicode MS" pitchFamily="50" charset="-127"/>
                  <a:ea typeface="Arial Unicode MS" pitchFamily="50" charset="-127"/>
                  <a:cs typeface="Arial Unicode MS" pitchFamily="50" charset="-127"/>
                </a:endParaRPr>
              </a:p>
            </p:txBody>
          </p:sp>
          <p:sp>
            <p:nvSpPr>
              <p:cNvPr id="76" name="TextBox 75"/>
              <p:cNvSpPr txBox="1"/>
              <p:nvPr/>
            </p:nvSpPr>
            <p:spPr>
              <a:xfrm>
                <a:off x="1937839" y="866352"/>
                <a:ext cx="430887" cy="481863"/>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err="1" smtClean="0">
                    <a:latin typeface="Arial Unicode MS" pitchFamily="50" charset="-127"/>
                    <a:ea typeface="Arial Unicode MS" pitchFamily="50" charset="-127"/>
                    <a:cs typeface="Arial Unicode MS" pitchFamily="50" charset="-127"/>
                  </a:rPr>
                  <a:t>Xslit</a:t>
                </a:r>
                <a:endParaRPr lang="ko-KR" altLang="en-US" sz="1600" b="1" dirty="0">
                  <a:latin typeface="Arial Unicode MS" pitchFamily="50" charset="-127"/>
                  <a:ea typeface="Arial Unicode MS" pitchFamily="50" charset="-127"/>
                  <a:cs typeface="Arial Unicode MS" pitchFamily="50" charset="-127"/>
                </a:endParaRPr>
              </a:p>
            </p:txBody>
          </p:sp>
          <p:sp>
            <p:nvSpPr>
              <p:cNvPr id="77" name="TextBox 76"/>
              <p:cNvSpPr txBox="1"/>
              <p:nvPr/>
            </p:nvSpPr>
            <p:spPr>
              <a:xfrm>
                <a:off x="2728766" y="844922"/>
                <a:ext cx="430887" cy="505908"/>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err="1" smtClean="0">
                    <a:latin typeface="Arial Unicode MS" pitchFamily="50" charset="-127"/>
                    <a:ea typeface="Arial Unicode MS" pitchFamily="50" charset="-127"/>
                    <a:cs typeface="Arial Unicode MS" pitchFamily="50" charset="-127"/>
                  </a:rPr>
                  <a:t>Oslit</a:t>
                </a:r>
                <a:endParaRPr lang="ko-KR" altLang="en-US" sz="1600" b="1" dirty="0">
                  <a:latin typeface="Arial Unicode MS" pitchFamily="50" charset="-127"/>
                  <a:ea typeface="Arial Unicode MS" pitchFamily="50" charset="-127"/>
                  <a:cs typeface="Arial Unicode MS" pitchFamily="50" charset="-127"/>
                </a:endParaRPr>
              </a:p>
            </p:txBody>
          </p:sp>
        </p:grpSp>
        <p:cxnSp>
          <p:nvCxnSpPr>
            <p:cNvPr id="71" name="직선 연결선 70"/>
            <p:cNvCxnSpPr>
              <a:stCxn id="82" idx="2"/>
              <a:endCxn id="80" idx="2"/>
            </p:cNvCxnSpPr>
            <p:nvPr/>
          </p:nvCxnSpPr>
          <p:spPr>
            <a:xfrm flipH="1">
              <a:off x="3060062" y="764874"/>
              <a:ext cx="34085" cy="1749118"/>
            </a:xfrm>
            <a:prstGeom prst="line">
              <a:avLst/>
            </a:prstGeom>
            <a:ln>
              <a:solidFill>
                <a:srgbClr val="7030A0"/>
              </a:solidFill>
              <a:tailEnd type="none"/>
            </a:ln>
          </p:spPr>
          <p:style>
            <a:lnRef idx="3">
              <a:schemeClr val="accent2"/>
            </a:lnRef>
            <a:fillRef idx="0">
              <a:schemeClr val="accent2"/>
            </a:fillRef>
            <a:effectRef idx="2">
              <a:schemeClr val="accent2"/>
            </a:effectRef>
            <a:fontRef idx="minor">
              <a:schemeClr val="tx1"/>
            </a:fontRef>
          </p:style>
        </p:cxnSp>
        <p:sp>
          <p:nvSpPr>
            <p:cNvPr id="72" name="TextBox 71"/>
            <p:cNvSpPr txBox="1"/>
            <p:nvPr/>
          </p:nvSpPr>
          <p:spPr>
            <a:xfrm>
              <a:off x="2771800" y="1794302"/>
              <a:ext cx="615874"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ECR</a:t>
              </a:r>
              <a:endParaRPr lang="ko-KR" altLang="en-US" sz="1600" b="1" dirty="0">
                <a:latin typeface="Arial Unicode MS" pitchFamily="50" charset="-127"/>
                <a:ea typeface="Arial Unicode MS" pitchFamily="50" charset="-127"/>
                <a:cs typeface="Arial Unicode MS" pitchFamily="50" charset="-127"/>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1949" t="4120" r="41460" b="7019"/>
          <a:stretch/>
        </p:blipFill>
        <p:spPr bwMode="auto">
          <a:xfrm>
            <a:off x="77050" y="738180"/>
            <a:ext cx="2089974" cy="5614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9" name="타원 48"/>
          <p:cNvSpPr>
            <a:spLocks noChangeAspect="1"/>
          </p:cNvSpPr>
          <p:nvPr/>
        </p:nvSpPr>
        <p:spPr>
          <a:xfrm>
            <a:off x="611560" y="2737597"/>
            <a:ext cx="1123680" cy="1483491"/>
          </a:xfrm>
          <a:prstGeom prst="ellipse">
            <a:avLst/>
          </a:prstGeom>
          <a:gradFill flip="none" rotWithShape="1">
            <a:gsLst>
              <a:gs pos="0">
                <a:srgbClr val="EC20A3"/>
              </a:gs>
              <a:gs pos="50000">
                <a:srgbClr val="EC20A3">
                  <a:alpha val="30000"/>
                </a:srgbClr>
              </a:gs>
              <a:gs pos="100000">
                <a:srgbClr val="EC20A3">
                  <a:alpha val="0"/>
                </a:srgbClr>
              </a:gs>
            </a:gsLst>
            <a:path path="circle">
              <a:fillToRect l="50000" t="50000" r="50000" b="50000"/>
            </a:path>
            <a:tileRect/>
          </a:gradFill>
          <a:ln w="25400" cap="flat" cmpd="sng" algn="ctr">
            <a:noFill/>
            <a:prstDash val="solid"/>
          </a:ln>
          <a:effectLst/>
        </p:spPr>
        <p:txBody>
          <a:bodyPr rtlCol="0" anchor="ctr"/>
          <a:lstStyle>
            <a:defPPr>
              <a:defRPr lang="ko-KR"/>
            </a:defPPr>
            <a:lvl1pPr marL="0" algn="l" defTabSz="4327993" rtl="0" eaLnBrk="1" latinLnBrk="1" hangingPunct="1">
              <a:defRPr sz="8500" kern="1200">
                <a:solidFill>
                  <a:schemeClr val="lt1"/>
                </a:solidFill>
                <a:latin typeface="+mn-lt"/>
                <a:ea typeface="+mn-ea"/>
                <a:cs typeface="+mn-cs"/>
              </a:defRPr>
            </a:lvl1pPr>
            <a:lvl2pPr marL="2163997" algn="l" defTabSz="4327993" rtl="0" eaLnBrk="1" latinLnBrk="1" hangingPunct="1">
              <a:defRPr sz="8500" kern="1200">
                <a:solidFill>
                  <a:schemeClr val="lt1"/>
                </a:solidFill>
                <a:latin typeface="+mn-lt"/>
                <a:ea typeface="+mn-ea"/>
                <a:cs typeface="+mn-cs"/>
              </a:defRPr>
            </a:lvl2pPr>
            <a:lvl3pPr marL="4327993" algn="l" defTabSz="4327993" rtl="0" eaLnBrk="1" latinLnBrk="1" hangingPunct="1">
              <a:defRPr sz="8500" kern="1200">
                <a:solidFill>
                  <a:schemeClr val="lt1"/>
                </a:solidFill>
                <a:latin typeface="+mn-lt"/>
                <a:ea typeface="+mn-ea"/>
                <a:cs typeface="+mn-cs"/>
              </a:defRPr>
            </a:lvl3pPr>
            <a:lvl4pPr marL="6491990" algn="l" defTabSz="4327993" rtl="0" eaLnBrk="1" latinLnBrk="1" hangingPunct="1">
              <a:defRPr sz="8500" kern="1200">
                <a:solidFill>
                  <a:schemeClr val="lt1"/>
                </a:solidFill>
                <a:latin typeface="+mn-lt"/>
                <a:ea typeface="+mn-ea"/>
                <a:cs typeface="+mn-cs"/>
              </a:defRPr>
            </a:lvl4pPr>
            <a:lvl5pPr marL="8655986" algn="l" defTabSz="4327993" rtl="0" eaLnBrk="1" latinLnBrk="1" hangingPunct="1">
              <a:defRPr sz="8500" kern="1200">
                <a:solidFill>
                  <a:schemeClr val="lt1"/>
                </a:solidFill>
                <a:latin typeface="+mn-lt"/>
                <a:ea typeface="+mn-ea"/>
                <a:cs typeface="+mn-cs"/>
              </a:defRPr>
            </a:lvl5pPr>
            <a:lvl6pPr marL="10819983" algn="l" defTabSz="4327993" rtl="0" eaLnBrk="1" latinLnBrk="1" hangingPunct="1">
              <a:defRPr sz="8500" kern="1200">
                <a:solidFill>
                  <a:schemeClr val="lt1"/>
                </a:solidFill>
                <a:latin typeface="+mn-lt"/>
                <a:ea typeface="+mn-ea"/>
                <a:cs typeface="+mn-cs"/>
              </a:defRPr>
            </a:lvl6pPr>
            <a:lvl7pPr marL="12983980" algn="l" defTabSz="4327993" rtl="0" eaLnBrk="1" latinLnBrk="1" hangingPunct="1">
              <a:defRPr sz="8500" kern="1200">
                <a:solidFill>
                  <a:schemeClr val="lt1"/>
                </a:solidFill>
                <a:latin typeface="+mn-lt"/>
                <a:ea typeface="+mn-ea"/>
                <a:cs typeface="+mn-cs"/>
              </a:defRPr>
            </a:lvl7pPr>
            <a:lvl8pPr marL="15147981" algn="l" defTabSz="4327993" rtl="0" eaLnBrk="1" latinLnBrk="1" hangingPunct="1">
              <a:defRPr sz="8500" kern="1200">
                <a:solidFill>
                  <a:schemeClr val="lt1"/>
                </a:solidFill>
                <a:latin typeface="+mn-lt"/>
                <a:ea typeface="+mn-ea"/>
                <a:cs typeface="+mn-cs"/>
              </a:defRPr>
            </a:lvl8pPr>
            <a:lvl9pPr marL="17311973" algn="l" defTabSz="4327993" rtl="0" eaLnBrk="1" latinLnBrk="1" hangingPunct="1">
              <a:defRPr sz="8500" kern="1200">
                <a:solidFill>
                  <a:schemeClr val="lt1"/>
                </a:solidFill>
                <a:latin typeface="+mn-lt"/>
                <a:ea typeface="+mn-ea"/>
                <a:cs typeface="+mn-cs"/>
              </a:defRPr>
            </a:lvl9pPr>
          </a:lstStyle>
          <a:p>
            <a:pPr marL="0" marR="0" lvl="0" indent="0" algn="ctr" defTabSz="4327993"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sysClr val="window" lastClr="FFFFFF"/>
              </a:solidFill>
              <a:effectLst/>
              <a:uLnTx/>
              <a:uFillTx/>
              <a:latin typeface="Arial" pitchFamily="34" charset="0"/>
              <a:ea typeface="맑은 고딕"/>
              <a:cs typeface="Arial" pitchFamily="34" charset="0"/>
            </a:endParaRPr>
          </a:p>
        </p:txBody>
      </p:sp>
      <p:sp>
        <p:nvSpPr>
          <p:cNvPr id="58" name="직사각형 57"/>
          <p:cNvSpPr/>
          <p:nvPr/>
        </p:nvSpPr>
        <p:spPr bwMode="auto">
          <a:xfrm>
            <a:off x="1820140" y="3387010"/>
            <a:ext cx="152400" cy="154264"/>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pitchFamily="34" charset="0"/>
              <a:cs typeface="Arial" pitchFamily="34" charset="0"/>
            </a:endParaRPr>
          </a:p>
        </p:txBody>
      </p:sp>
      <p:sp>
        <p:nvSpPr>
          <p:cNvPr id="59" name="직사각형 58"/>
          <p:cNvSpPr/>
          <p:nvPr/>
        </p:nvSpPr>
        <p:spPr bwMode="auto">
          <a:xfrm>
            <a:off x="1930633" y="3243988"/>
            <a:ext cx="883535" cy="504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1" lang="en-US" altLang="ko-KR" sz="1400" b="0" i="0" u="none" strike="noStrike" cap="none" normalizeH="0" baseline="0" dirty="0" smtClean="0">
                <a:ln>
                  <a:noFill/>
                </a:ln>
                <a:solidFill>
                  <a:srgbClr val="FF0000"/>
                </a:solidFill>
                <a:effectLst/>
                <a:latin typeface="Arial" pitchFamily="34" charset="0"/>
                <a:cs typeface="Arial" pitchFamily="34" charset="0"/>
              </a:rPr>
              <a:t>2.45GHz</a:t>
            </a:r>
          </a:p>
          <a:p>
            <a:pPr marL="0" marR="0" indent="0" algn="ctr" defTabSz="914400" rtl="0" eaLnBrk="1" fontAlgn="base" latinLnBrk="1" hangingPunct="1">
              <a:lnSpc>
                <a:spcPct val="100000"/>
              </a:lnSpc>
              <a:spcBef>
                <a:spcPct val="0"/>
              </a:spcBef>
              <a:spcAft>
                <a:spcPct val="0"/>
              </a:spcAft>
              <a:buClrTx/>
              <a:buSzTx/>
              <a:buFontTx/>
              <a:buNone/>
              <a:tabLst/>
            </a:pPr>
            <a:r>
              <a:rPr lang="en-US" altLang="ko-KR" sz="1400" dirty="0" smtClean="0">
                <a:solidFill>
                  <a:srgbClr val="FF0000"/>
                </a:solidFill>
                <a:latin typeface="Arial" pitchFamily="34" charset="0"/>
                <a:cs typeface="Arial" pitchFamily="34" charset="0"/>
              </a:rPr>
              <a:t>ECH</a:t>
            </a:r>
            <a:endParaRPr kumimoji="1" lang="ko-KR" altLang="en-US" sz="1400" b="0" i="0" u="none" strike="noStrike" cap="none" normalizeH="0" baseline="0" dirty="0" smtClean="0">
              <a:ln>
                <a:noFill/>
              </a:ln>
              <a:solidFill>
                <a:srgbClr val="FF0000"/>
              </a:solidFill>
              <a:effectLst/>
              <a:latin typeface="Arial" pitchFamily="34" charset="0"/>
              <a:cs typeface="Arial" pitchFamily="34" charset="0"/>
            </a:endParaRPr>
          </a:p>
        </p:txBody>
      </p:sp>
      <p:sp>
        <p:nvSpPr>
          <p:cNvPr id="61" name="아래쪽 화살표 60"/>
          <p:cNvSpPr/>
          <p:nvPr/>
        </p:nvSpPr>
        <p:spPr bwMode="auto">
          <a:xfrm rot="5400000">
            <a:off x="1563103" y="3181534"/>
            <a:ext cx="216000" cy="576000"/>
          </a:xfrm>
          <a:prstGeom prst="downArrow">
            <a:avLst/>
          </a:prstGeom>
          <a:solidFill>
            <a:srgbClr val="FF99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pitchFamily="34" charset="0"/>
              <a:cs typeface="Arial" pitchFamily="34" charset="0"/>
            </a:endParaRPr>
          </a:p>
        </p:txBody>
      </p:sp>
      <p:sp>
        <p:nvSpPr>
          <p:cNvPr id="77" name="TextBox 76"/>
          <p:cNvSpPr txBox="1"/>
          <p:nvPr/>
        </p:nvSpPr>
        <p:spPr>
          <a:xfrm>
            <a:off x="2843808" y="4014356"/>
            <a:ext cx="2880320" cy="2016224"/>
          </a:xfrm>
          <a:prstGeom prst="rect">
            <a:avLst/>
          </a:prstGeom>
        </p:spPr>
        <p:style>
          <a:lnRef idx="3">
            <a:schemeClr val="lt1"/>
          </a:lnRef>
          <a:fillRef idx="1">
            <a:schemeClr val="accent2"/>
          </a:fillRef>
          <a:effectRef idx="1">
            <a:schemeClr val="accent2"/>
          </a:effectRef>
          <a:fontRef idx="minor">
            <a:schemeClr val="lt1"/>
          </a:fontRef>
        </p:style>
        <p:txBody>
          <a:bodyPr wrap="square" rtlCol="0">
            <a:noAutofit/>
          </a:bodyPr>
          <a:lstStyle/>
          <a:p>
            <a:pPr marL="266700" indent="-85725" algn="l">
              <a:buFont typeface="Arial" pitchFamily="34" charset="0"/>
              <a:buChar char="•"/>
            </a:pPr>
            <a:r>
              <a:rPr lang="en-US" altLang="ko-KR" sz="1600" b="1" dirty="0" smtClean="0">
                <a:solidFill>
                  <a:srgbClr val="FFFF00"/>
                </a:solidFill>
                <a:latin typeface="Arial" pitchFamily="34" charset="0"/>
                <a:cs typeface="Arial" pitchFamily="34" charset="0"/>
              </a:rPr>
              <a:t>Commercial microwave power supply</a:t>
            </a:r>
          </a:p>
          <a:p>
            <a:pPr marL="266700" indent="-85725" algn="l"/>
            <a:r>
              <a:rPr lang="en-US" altLang="ko-KR" sz="1600" b="1" dirty="0" smtClean="0">
                <a:solidFill>
                  <a:srgbClr val="FFFF00"/>
                </a:solidFill>
                <a:latin typeface="Arial" pitchFamily="34" charset="0"/>
                <a:cs typeface="Arial" pitchFamily="34" charset="0"/>
              </a:rPr>
              <a:t> (6 kW 2.45 GHz: 1ea)</a:t>
            </a:r>
          </a:p>
          <a:p>
            <a:pPr marL="266700" indent="-85725" algn="l">
              <a:buFont typeface="Arial" pitchFamily="34" charset="0"/>
              <a:buChar char="•"/>
            </a:pPr>
            <a:r>
              <a:rPr lang="en-US" altLang="ko-KR" sz="1600" b="1" dirty="0" smtClean="0">
                <a:solidFill>
                  <a:srgbClr val="FFFF00"/>
                </a:solidFill>
                <a:latin typeface="Arial" pitchFamily="34" charset="0"/>
                <a:cs typeface="Arial" pitchFamily="34" charset="0"/>
              </a:rPr>
              <a:t>Low field side launching</a:t>
            </a:r>
          </a:p>
          <a:p>
            <a:pPr marL="266700" indent="-85725" algn="l">
              <a:buFont typeface="Arial" pitchFamily="34" charset="0"/>
              <a:buChar char="•"/>
            </a:pPr>
            <a:r>
              <a:rPr lang="en-US" altLang="ko-KR" sz="1600" b="1" dirty="0" smtClean="0">
                <a:solidFill>
                  <a:srgbClr val="FFFF00"/>
                </a:solidFill>
                <a:latin typeface="Arial" pitchFamily="34" charset="0"/>
                <a:cs typeface="Arial" pitchFamily="34" charset="0"/>
              </a:rPr>
              <a:t>For main chamber</a:t>
            </a:r>
          </a:p>
          <a:p>
            <a:pPr marL="266700" indent="-85725" algn="l">
              <a:buFont typeface="Arial" pitchFamily="34" charset="0"/>
              <a:buChar char="•"/>
            </a:pPr>
            <a:endParaRPr lang="en-US" altLang="ko-KR" sz="1600" b="1" dirty="0" smtClean="0">
              <a:solidFill>
                <a:srgbClr val="FFFF00"/>
              </a:solidFill>
              <a:latin typeface="Arial" pitchFamily="34" charset="0"/>
              <a:cs typeface="Arial" pitchFamily="34" charset="0"/>
            </a:endParaRPr>
          </a:p>
          <a:p>
            <a:pPr marL="266700" indent="-85725" algn="l">
              <a:buFont typeface="Arial" pitchFamily="34" charset="0"/>
              <a:buChar char="•"/>
            </a:pPr>
            <a:r>
              <a:rPr lang="en-US" altLang="ko-KR" sz="1600" b="1" dirty="0" smtClean="0">
                <a:solidFill>
                  <a:srgbClr val="FFFF00"/>
                </a:solidFill>
                <a:latin typeface="Arial" pitchFamily="34" charset="0"/>
                <a:cs typeface="Arial" pitchFamily="34" charset="0"/>
              </a:rPr>
              <a:t>X/O mode injection</a:t>
            </a:r>
            <a:endParaRPr lang="en-US" altLang="ko-KR" sz="1600" b="1" dirty="0">
              <a:solidFill>
                <a:srgbClr val="FFFF00"/>
              </a:solidFill>
              <a:latin typeface="Arial" pitchFamily="34" charset="0"/>
              <a:cs typeface="Arial" pitchFamily="34" charset="0"/>
            </a:endParaRPr>
          </a:p>
        </p:txBody>
      </p:sp>
      <p:sp>
        <p:nvSpPr>
          <p:cNvPr id="95" name="TextBox 94"/>
          <p:cNvSpPr txBox="1"/>
          <p:nvPr/>
        </p:nvSpPr>
        <p:spPr>
          <a:xfrm>
            <a:off x="5796136" y="3992844"/>
            <a:ext cx="3215587" cy="2037736"/>
          </a:xfrm>
          <a:prstGeom prst="rect">
            <a:avLst/>
          </a:prstGeom>
        </p:spPr>
        <p:style>
          <a:lnRef idx="3">
            <a:schemeClr val="lt1"/>
          </a:lnRef>
          <a:fillRef idx="1">
            <a:schemeClr val="accent2"/>
          </a:fillRef>
          <a:effectRef idx="1">
            <a:schemeClr val="accent2"/>
          </a:effectRef>
          <a:fontRef idx="minor">
            <a:schemeClr val="lt1"/>
          </a:fontRef>
        </p:style>
        <p:txBody>
          <a:bodyPr wrap="square" rtlCol="0">
            <a:noAutofit/>
          </a:bodyPr>
          <a:lstStyle/>
          <a:p>
            <a:pPr marL="266700" indent="-85725" algn="l">
              <a:buFont typeface="Arial" pitchFamily="34" charset="0"/>
              <a:buChar char="•"/>
            </a:pPr>
            <a:r>
              <a:rPr lang="en-US" altLang="ko-KR" sz="1600" b="0" dirty="0" smtClean="0">
                <a:latin typeface="Arial" pitchFamily="34" charset="0"/>
                <a:cs typeface="Arial" pitchFamily="34" charset="0"/>
              </a:rPr>
              <a:t>Cost-effective homemade magnetron power supplies</a:t>
            </a:r>
          </a:p>
          <a:p>
            <a:pPr marL="180975" algn="l"/>
            <a:r>
              <a:rPr lang="en-US" altLang="ko-KR" sz="1600" b="0" dirty="0" smtClean="0">
                <a:latin typeface="Arial" pitchFamily="34" charset="0"/>
                <a:cs typeface="Arial" pitchFamily="34" charset="0"/>
              </a:rPr>
              <a:t>  (10 kW : 1ea, 3 kW : 4ea)</a:t>
            </a:r>
          </a:p>
          <a:p>
            <a:pPr marL="266700" indent="-85725" algn="l">
              <a:buFont typeface="Arial" pitchFamily="34" charset="0"/>
              <a:buChar char="•"/>
            </a:pPr>
            <a:r>
              <a:rPr lang="en-US" altLang="ko-KR" sz="1600" b="0" dirty="0">
                <a:latin typeface="Arial" pitchFamily="34" charset="0"/>
                <a:cs typeface="Arial" pitchFamily="34" charset="0"/>
              </a:rPr>
              <a:t>Low field side </a:t>
            </a:r>
            <a:r>
              <a:rPr lang="en-US" altLang="ko-KR" sz="1600" b="0" dirty="0" smtClean="0">
                <a:latin typeface="Arial" pitchFamily="34" charset="0"/>
                <a:cs typeface="Arial" pitchFamily="34" charset="0"/>
              </a:rPr>
              <a:t>launching</a:t>
            </a:r>
            <a:endParaRPr lang="en-US" altLang="ko-KR" sz="1600" dirty="0" smtClean="0">
              <a:latin typeface="Arial" pitchFamily="34" charset="0"/>
              <a:cs typeface="Arial" pitchFamily="34" charset="0"/>
            </a:endParaRPr>
          </a:p>
          <a:p>
            <a:pPr marL="266700" indent="-85725" algn="l">
              <a:buFont typeface="Arial" pitchFamily="34" charset="0"/>
              <a:buChar char="•"/>
            </a:pPr>
            <a:r>
              <a:rPr lang="en-US" altLang="ko-KR" sz="1600" dirty="0" smtClean="0">
                <a:latin typeface="Arial" pitchFamily="34" charset="0"/>
                <a:cs typeface="Arial" pitchFamily="34" charset="0"/>
              </a:rPr>
              <a:t>Easily movable (upper, main and lower chamber)</a:t>
            </a:r>
            <a:endParaRPr lang="en-US" altLang="ko-KR" sz="1600" b="0" dirty="0" smtClean="0">
              <a:latin typeface="Arial" pitchFamily="34" charset="0"/>
              <a:cs typeface="Arial" pitchFamily="34" charset="0"/>
            </a:endParaRPr>
          </a:p>
          <a:p>
            <a:pPr marL="266700" indent="-85725" algn="l">
              <a:buFont typeface="Arial" pitchFamily="34" charset="0"/>
              <a:buChar char="•"/>
            </a:pPr>
            <a:r>
              <a:rPr lang="en-US" altLang="ko-KR" sz="1600" b="0" dirty="0" smtClean="0">
                <a:latin typeface="Arial" pitchFamily="34" charset="0"/>
                <a:cs typeface="Arial" pitchFamily="34" charset="0"/>
              </a:rPr>
              <a:t>X/O mode injection</a:t>
            </a:r>
          </a:p>
          <a:p>
            <a:pPr marL="266700" indent="-85725" algn="l">
              <a:buFont typeface="Arial" pitchFamily="34" charset="0"/>
              <a:buChar char="•"/>
            </a:pPr>
            <a:r>
              <a:rPr lang="en-US" altLang="ko-KR" sz="1600" dirty="0" smtClean="0">
                <a:latin typeface="Arial" pitchFamily="34" charset="0"/>
                <a:cs typeface="Arial" pitchFamily="34" charset="0"/>
              </a:rPr>
              <a:t>Pulse duration, trigger time</a:t>
            </a:r>
            <a:endParaRPr lang="en-US" altLang="ko-KR" sz="1600" b="0" dirty="0" smtClean="0">
              <a:latin typeface="Arial" pitchFamily="34" charset="0"/>
              <a:cs typeface="Arial" pitchFamily="34" charset="0"/>
            </a:endParaRPr>
          </a:p>
        </p:txBody>
      </p:sp>
      <p:pic>
        <p:nvPicPr>
          <p:cNvPr id="42" name="그림 41" descr="IMG_4196.JPG"/>
          <p:cNvPicPr>
            <a:picLocks noChangeAspect="1"/>
          </p:cNvPicPr>
          <p:nvPr/>
        </p:nvPicPr>
        <p:blipFill rotWithShape="1">
          <a:blip r:embed="rId3" cstate="print"/>
          <a:srcRect l="6724" t="5239" r="26169" b="16459"/>
          <a:stretch/>
        </p:blipFill>
        <p:spPr>
          <a:xfrm>
            <a:off x="4355976" y="1052736"/>
            <a:ext cx="3240360" cy="2520280"/>
          </a:xfrm>
          <a:prstGeom prst="rect">
            <a:avLst/>
          </a:prstGeom>
        </p:spPr>
      </p:pic>
      <p:sp>
        <p:nvSpPr>
          <p:cNvPr id="43" name="직사각형 42"/>
          <p:cNvSpPr/>
          <p:nvPr/>
        </p:nvSpPr>
        <p:spPr>
          <a:xfrm>
            <a:off x="2868316" y="3645024"/>
            <a:ext cx="2423764" cy="369332"/>
          </a:xfrm>
          <a:prstGeom prst="rect">
            <a:avLst/>
          </a:prstGeom>
        </p:spPr>
        <p:txBody>
          <a:bodyPr wrap="square">
            <a:spAutoFit/>
          </a:bodyPr>
          <a:lstStyle/>
          <a:p>
            <a:pPr>
              <a:buFont typeface="Wingdings" pitchFamily="2" charset="2"/>
              <a:buChar char="Ø"/>
            </a:pPr>
            <a:r>
              <a:rPr lang="en-US" altLang="ko-KR" b="1" dirty="0" smtClean="0">
                <a:solidFill>
                  <a:srgbClr val="FF0000"/>
                </a:solidFill>
                <a:latin typeface="Arial" pitchFamily="34" charset="0"/>
                <a:cs typeface="Arial" pitchFamily="34" charset="0"/>
              </a:rPr>
              <a:t> CW ECH System</a:t>
            </a:r>
            <a:endParaRPr lang="ko-KR" altLang="en-US" b="1" dirty="0">
              <a:solidFill>
                <a:srgbClr val="FF0000"/>
              </a:solidFill>
              <a:latin typeface="Arial" pitchFamily="34" charset="0"/>
              <a:cs typeface="Arial" pitchFamily="34" charset="0"/>
            </a:endParaRPr>
          </a:p>
        </p:txBody>
      </p:sp>
      <p:sp>
        <p:nvSpPr>
          <p:cNvPr id="44" name="직사각형 43"/>
          <p:cNvSpPr/>
          <p:nvPr/>
        </p:nvSpPr>
        <p:spPr>
          <a:xfrm>
            <a:off x="5820644" y="3654316"/>
            <a:ext cx="2376264" cy="369332"/>
          </a:xfrm>
          <a:prstGeom prst="rect">
            <a:avLst/>
          </a:prstGeom>
        </p:spPr>
        <p:txBody>
          <a:bodyPr wrap="square">
            <a:spAutoFit/>
          </a:bodyPr>
          <a:lstStyle/>
          <a:p>
            <a:pPr>
              <a:buFont typeface="Wingdings" pitchFamily="2" charset="2"/>
              <a:buChar char="Ø"/>
            </a:pPr>
            <a:r>
              <a:rPr lang="en-US" altLang="ko-KR" dirty="0" smtClean="0">
                <a:latin typeface="Arial" pitchFamily="34" charset="0"/>
                <a:cs typeface="Arial" pitchFamily="34" charset="0"/>
              </a:rPr>
              <a:t> Pulse ECH System</a:t>
            </a:r>
            <a:endParaRPr lang="ko-KR" altLang="en-US" dirty="0">
              <a:latin typeface="Arial" pitchFamily="34" charset="0"/>
              <a:cs typeface="Arial" pitchFamily="34" charset="0"/>
            </a:endParaRPr>
          </a:p>
        </p:txBody>
      </p:sp>
      <p:cxnSp>
        <p:nvCxnSpPr>
          <p:cNvPr id="51" name="직선 화살표 연결선 50"/>
          <p:cNvCxnSpPr/>
          <p:nvPr/>
        </p:nvCxnSpPr>
        <p:spPr bwMode="auto">
          <a:xfrm>
            <a:off x="3995936" y="2420888"/>
            <a:ext cx="1824708" cy="316709"/>
          </a:xfrm>
          <a:prstGeom prst="straightConnector1">
            <a:avLst/>
          </a:prstGeom>
          <a:noFill/>
          <a:ln w="31750" cap="flat" cmpd="sng" algn="ctr">
            <a:solidFill>
              <a:srgbClr val="FF0000"/>
            </a:solidFill>
            <a:prstDash val="solid"/>
            <a:round/>
            <a:headEnd type="none" w="med" len="med"/>
            <a:tailEnd type="arrow"/>
          </a:ln>
          <a:effectLst/>
        </p:spPr>
      </p:cxnSp>
      <p:sp>
        <p:nvSpPr>
          <p:cNvPr id="63" name="TextBox 62"/>
          <p:cNvSpPr txBox="1"/>
          <p:nvPr/>
        </p:nvSpPr>
        <p:spPr>
          <a:xfrm>
            <a:off x="3059832" y="2168815"/>
            <a:ext cx="1368152" cy="461665"/>
          </a:xfrm>
          <a:prstGeom prst="rect">
            <a:avLst/>
          </a:prstGeom>
          <a:noFill/>
        </p:spPr>
        <p:txBody>
          <a:bodyPr wrap="square" rtlCol="0">
            <a:spAutoFit/>
          </a:bodyPr>
          <a:lstStyle/>
          <a:p>
            <a:r>
              <a:rPr lang="en-US" altLang="ko-KR" sz="1200" b="1" dirty="0" smtClean="0">
                <a:latin typeface="Arial" pitchFamily="34" charset="0"/>
                <a:cs typeface="Arial" pitchFamily="34" charset="0"/>
              </a:rPr>
              <a:t>6kW CW</a:t>
            </a:r>
          </a:p>
          <a:p>
            <a:r>
              <a:rPr lang="en-US" altLang="ko-KR" sz="1200" b="1" dirty="0" smtClean="0">
                <a:latin typeface="Arial" pitchFamily="34" charset="0"/>
                <a:cs typeface="Arial" pitchFamily="34" charset="0"/>
              </a:rPr>
              <a:t>Magnetron</a:t>
            </a:r>
          </a:p>
        </p:txBody>
      </p:sp>
      <p:sp>
        <p:nvSpPr>
          <p:cNvPr id="110" name="TextBox 109"/>
          <p:cNvSpPr txBox="1"/>
          <p:nvPr/>
        </p:nvSpPr>
        <p:spPr>
          <a:xfrm>
            <a:off x="7775848" y="1700808"/>
            <a:ext cx="1368152" cy="461665"/>
          </a:xfrm>
          <a:prstGeom prst="rect">
            <a:avLst/>
          </a:prstGeom>
          <a:noFill/>
        </p:spPr>
        <p:txBody>
          <a:bodyPr wrap="square" rtlCol="0">
            <a:spAutoFit/>
          </a:bodyPr>
          <a:lstStyle/>
          <a:p>
            <a:r>
              <a:rPr lang="en-US" altLang="ko-KR" sz="1200" b="1" dirty="0" smtClean="0">
                <a:latin typeface="Arial" pitchFamily="34" charset="0"/>
                <a:cs typeface="Arial" pitchFamily="34" charset="0"/>
              </a:rPr>
              <a:t>Directional Coupler</a:t>
            </a:r>
          </a:p>
        </p:txBody>
      </p:sp>
      <p:cxnSp>
        <p:nvCxnSpPr>
          <p:cNvPr id="111" name="직선 화살표 연결선 110"/>
          <p:cNvCxnSpPr/>
          <p:nvPr/>
        </p:nvCxnSpPr>
        <p:spPr bwMode="auto">
          <a:xfrm flipH="1">
            <a:off x="6732240" y="1893694"/>
            <a:ext cx="1080120" cy="268779"/>
          </a:xfrm>
          <a:prstGeom prst="straightConnector1">
            <a:avLst/>
          </a:prstGeom>
          <a:noFill/>
          <a:ln w="31750" cap="flat" cmpd="sng" algn="ctr">
            <a:solidFill>
              <a:srgbClr val="FF0000"/>
            </a:solidFill>
            <a:prstDash val="solid"/>
            <a:round/>
            <a:headEnd type="none" w="med" len="med"/>
            <a:tailEnd type="arrow"/>
          </a:ln>
          <a:effectLst/>
        </p:spPr>
      </p:cxnSp>
      <p:sp>
        <p:nvSpPr>
          <p:cNvPr id="117" name="TextBox 116"/>
          <p:cNvSpPr txBox="1"/>
          <p:nvPr/>
        </p:nvSpPr>
        <p:spPr>
          <a:xfrm>
            <a:off x="3347864" y="1135777"/>
            <a:ext cx="1368152" cy="276999"/>
          </a:xfrm>
          <a:prstGeom prst="rect">
            <a:avLst/>
          </a:prstGeom>
          <a:noFill/>
        </p:spPr>
        <p:txBody>
          <a:bodyPr wrap="square" rtlCol="0">
            <a:spAutoFit/>
          </a:bodyPr>
          <a:lstStyle/>
          <a:p>
            <a:r>
              <a:rPr lang="en-US" altLang="ko-KR" sz="1200" b="1" dirty="0" smtClean="0">
                <a:latin typeface="Arial" pitchFamily="34" charset="0"/>
                <a:cs typeface="Arial" pitchFamily="34" charset="0"/>
              </a:rPr>
              <a:t>3 stub tuner</a:t>
            </a:r>
          </a:p>
        </p:txBody>
      </p:sp>
      <p:sp>
        <p:nvSpPr>
          <p:cNvPr id="119" name="TextBox 118"/>
          <p:cNvSpPr txBox="1"/>
          <p:nvPr/>
        </p:nvSpPr>
        <p:spPr>
          <a:xfrm>
            <a:off x="3203848" y="1556792"/>
            <a:ext cx="1368152" cy="276999"/>
          </a:xfrm>
          <a:prstGeom prst="rect">
            <a:avLst/>
          </a:prstGeom>
          <a:noFill/>
        </p:spPr>
        <p:txBody>
          <a:bodyPr wrap="square" rtlCol="0">
            <a:spAutoFit/>
          </a:bodyPr>
          <a:lstStyle/>
          <a:p>
            <a:r>
              <a:rPr lang="en-US" altLang="ko-KR" sz="1200" b="1" dirty="0" smtClean="0">
                <a:latin typeface="Arial" pitchFamily="34" charset="0"/>
                <a:cs typeface="Arial" pitchFamily="34" charset="0"/>
              </a:rPr>
              <a:t>Circulator</a:t>
            </a:r>
          </a:p>
        </p:txBody>
      </p:sp>
      <p:cxnSp>
        <p:nvCxnSpPr>
          <p:cNvPr id="120" name="직선 화살표 연결선 119"/>
          <p:cNvCxnSpPr/>
          <p:nvPr/>
        </p:nvCxnSpPr>
        <p:spPr bwMode="auto">
          <a:xfrm>
            <a:off x="4067944" y="1700808"/>
            <a:ext cx="1872208" cy="0"/>
          </a:xfrm>
          <a:prstGeom prst="straightConnector1">
            <a:avLst/>
          </a:prstGeom>
          <a:noFill/>
          <a:ln w="31750" cap="flat" cmpd="sng" algn="ctr">
            <a:solidFill>
              <a:srgbClr val="FF0000"/>
            </a:solidFill>
            <a:prstDash val="solid"/>
            <a:round/>
            <a:headEnd type="none" w="med" len="med"/>
            <a:tailEnd type="arrow"/>
          </a:ln>
          <a:effectLst/>
        </p:spPr>
      </p:cxnSp>
      <p:cxnSp>
        <p:nvCxnSpPr>
          <p:cNvPr id="123" name="직선 화살표 연결선 122"/>
          <p:cNvCxnSpPr/>
          <p:nvPr/>
        </p:nvCxnSpPr>
        <p:spPr bwMode="auto">
          <a:xfrm>
            <a:off x="4427984" y="1287924"/>
            <a:ext cx="1872208" cy="0"/>
          </a:xfrm>
          <a:prstGeom prst="straightConnector1">
            <a:avLst/>
          </a:prstGeom>
          <a:noFill/>
          <a:ln w="31750" cap="flat" cmpd="sng" algn="ctr">
            <a:solidFill>
              <a:srgbClr val="FF0000"/>
            </a:solidFill>
            <a:prstDash val="solid"/>
            <a:round/>
            <a:headEnd type="none" w="med" len="med"/>
            <a:tailEnd type="arrow"/>
          </a:ln>
          <a:effectLst/>
        </p:spPr>
      </p:cxnSp>
      <p:sp>
        <p:nvSpPr>
          <p:cNvPr id="34"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EBW Heating Experiments in VEST</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sym typeface="Wingdings" pitchFamily="2" charset="2"/>
              </a:rPr>
              <a:t>2.45 GHz CW ECH System of VEST</a:t>
            </a:r>
            <a:endParaRPr lang="ko-KR" altLang="en-US" sz="2600"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557566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그림 43"/>
          <p:cNvPicPr>
            <a:picLocks noChangeAspect="1"/>
          </p:cNvPicPr>
          <p:nvPr/>
        </p:nvPicPr>
        <p:blipFill rotWithShape="1">
          <a:blip r:embed="rId3" cstate="print">
            <a:extLst>
              <a:ext uri="{28A0092B-C50C-407E-A947-70E740481C1C}">
                <a14:useLocalDpi xmlns="" xmlns:a14="http://schemas.microsoft.com/office/drawing/2010/main" val="0"/>
              </a:ext>
            </a:extLst>
          </a:blip>
          <a:srcRect l="10917" t="45926" r="45178" b="22408"/>
          <a:stretch/>
        </p:blipFill>
        <p:spPr>
          <a:xfrm>
            <a:off x="26308" y="1667408"/>
            <a:ext cx="4696331" cy="4641911"/>
          </a:xfrm>
          <a:prstGeom prst="rect">
            <a:avLst/>
          </a:prstGeom>
        </p:spPr>
      </p:pic>
      <p:pic>
        <p:nvPicPr>
          <p:cNvPr id="14" name="Picture 1" descr="C:\과제\ECH\사진\20140904_133126.jpg"/>
          <p:cNvPicPr>
            <a:picLocks noChangeAspect="1" noChangeArrowheads="1"/>
          </p:cNvPicPr>
          <p:nvPr/>
        </p:nvPicPr>
        <p:blipFill>
          <a:blip r:embed="rId4" cstate="print"/>
          <a:srcRect l="16490" t="2316" r="19237" b="11986"/>
          <a:stretch>
            <a:fillRect/>
          </a:stretch>
        </p:blipFill>
        <p:spPr bwMode="auto">
          <a:xfrm>
            <a:off x="6639431" y="1124745"/>
            <a:ext cx="2397065" cy="2397885"/>
          </a:xfrm>
          <a:prstGeom prst="rect">
            <a:avLst/>
          </a:prstGeom>
          <a:noFill/>
        </p:spPr>
      </p:pic>
      <p:sp>
        <p:nvSpPr>
          <p:cNvPr id="17" name="TextBox 16"/>
          <p:cNvSpPr txBox="1"/>
          <p:nvPr/>
        </p:nvSpPr>
        <p:spPr>
          <a:xfrm>
            <a:off x="7071478" y="764704"/>
            <a:ext cx="1800200" cy="338554"/>
          </a:xfrm>
          <a:prstGeom prst="rect">
            <a:avLst/>
          </a:prstGeom>
          <a:noFill/>
        </p:spPr>
        <p:txBody>
          <a:bodyPr wrap="square" rtlCol="0">
            <a:spAutoFit/>
          </a:bodyPr>
          <a:lstStyle/>
          <a:p>
            <a:r>
              <a:rPr lang="en-US" altLang="ko-KR" sz="1600" dirty="0" smtClean="0">
                <a:latin typeface="Arial" pitchFamily="34" charset="0"/>
                <a:cs typeface="Arial" pitchFamily="34" charset="0"/>
              </a:rPr>
              <a:t>10 kW Magnetron</a:t>
            </a:r>
          </a:p>
        </p:txBody>
      </p:sp>
      <p:pic>
        <p:nvPicPr>
          <p:cNvPr id="25" name="Picture 3" descr="C:\과제\ECH\사진\20140904_133019.jpg"/>
          <p:cNvPicPr>
            <a:picLocks noChangeAspect="1" noChangeArrowheads="1"/>
          </p:cNvPicPr>
          <p:nvPr/>
        </p:nvPicPr>
        <p:blipFill rotWithShape="1">
          <a:blip r:embed="rId5" cstate="print"/>
          <a:srcRect l="11278" t="-4633" r="4038" b="21251"/>
          <a:stretch/>
        </p:blipFill>
        <p:spPr bwMode="auto">
          <a:xfrm rot="5400000">
            <a:off x="3521972" y="1131937"/>
            <a:ext cx="2808313" cy="2073850"/>
          </a:xfrm>
          <a:prstGeom prst="rect">
            <a:avLst/>
          </a:prstGeom>
          <a:noFill/>
        </p:spPr>
      </p:pic>
      <p:sp>
        <p:nvSpPr>
          <p:cNvPr id="26" name="TextBox 25"/>
          <p:cNvSpPr txBox="1"/>
          <p:nvPr/>
        </p:nvSpPr>
        <p:spPr>
          <a:xfrm>
            <a:off x="5832140" y="768568"/>
            <a:ext cx="972108" cy="581698"/>
          </a:xfrm>
          <a:prstGeom prst="rect">
            <a:avLst/>
          </a:prstGeom>
          <a:noFill/>
        </p:spPr>
        <p:txBody>
          <a:bodyPr wrap="square" rtlCol="0">
            <a:spAutoFit/>
          </a:bodyPr>
          <a:lstStyle/>
          <a:p>
            <a:r>
              <a:rPr lang="en-US" altLang="ko-KR" sz="1600" dirty="0" smtClean="0">
                <a:latin typeface="Arial" pitchFamily="34" charset="0"/>
                <a:cs typeface="Arial" pitchFamily="34" charset="0"/>
              </a:rPr>
              <a:t>Filament Heating</a:t>
            </a:r>
          </a:p>
        </p:txBody>
      </p:sp>
      <p:cxnSp>
        <p:nvCxnSpPr>
          <p:cNvPr id="27" name="직선 화살표 연결선 26"/>
          <p:cNvCxnSpPr>
            <a:stCxn id="26" idx="1"/>
          </p:cNvCxnSpPr>
          <p:nvPr/>
        </p:nvCxnSpPr>
        <p:spPr bwMode="auto">
          <a:xfrm flipH="1">
            <a:off x="4788024" y="1059417"/>
            <a:ext cx="1044116" cy="65328"/>
          </a:xfrm>
          <a:prstGeom prst="straightConnector1">
            <a:avLst/>
          </a:prstGeom>
          <a:noFill/>
          <a:ln w="31750" cap="flat" cmpd="sng" algn="ctr">
            <a:solidFill>
              <a:srgbClr val="FF0000"/>
            </a:solidFill>
            <a:prstDash val="solid"/>
            <a:round/>
            <a:headEnd type="none" w="med" len="med"/>
            <a:tailEnd type="arrow"/>
          </a:ln>
          <a:effectLst/>
        </p:spPr>
      </p:cxnSp>
      <p:sp>
        <p:nvSpPr>
          <p:cNvPr id="28" name="TextBox 27"/>
          <p:cNvSpPr txBox="1"/>
          <p:nvPr/>
        </p:nvSpPr>
        <p:spPr>
          <a:xfrm>
            <a:off x="5760132" y="1412777"/>
            <a:ext cx="972108" cy="338554"/>
          </a:xfrm>
          <a:prstGeom prst="rect">
            <a:avLst/>
          </a:prstGeom>
          <a:noFill/>
        </p:spPr>
        <p:txBody>
          <a:bodyPr wrap="square" rtlCol="0">
            <a:spAutoFit/>
          </a:bodyPr>
          <a:lstStyle/>
          <a:p>
            <a:r>
              <a:rPr lang="en-US" altLang="ko-KR" sz="1600" dirty="0" smtClean="0">
                <a:latin typeface="Arial" pitchFamily="34" charset="0"/>
                <a:cs typeface="Arial" pitchFamily="34" charset="0"/>
              </a:rPr>
              <a:t>Cathode</a:t>
            </a:r>
          </a:p>
        </p:txBody>
      </p:sp>
      <p:sp>
        <p:nvSpPr>
          <p:cNvPr id="29" name="TextBox 28"/>
          <p:cNvSpPr txBox="1"/>
          <p:nvPr/>
        </p:nvSpPr>
        <p:spPr>
          <a:xfrm>
            <a:off x="5940152" y="1911199"/>
            <a:ext cx="972108" cy="338554"/>
          </a:xfrm>
          <a:prstGeom prst="rect">
            <a:avLst/>
          </a:prstGeom>
          <a:noFill/>
        </p:spPr>
        <p:txBody>
          <a:bodyPr wrap="square" rtlCol="0">
            <a:spAutoFit/>
          </a:bodyPr>
          <a:lstStyle/>
          <a:p>
            <a:r>
              <a:rPr lang="en-US" altLang="ko-KR" sz="1600" dirty="0" smtClean="0">
                <a:latin typeface="Arial" pitchFamily="34" charset="0"/>
                <a:cs typeface="Arial" pitchFamily="34" charset="0"/>
              </a:rPr>
              <a:t>Anode</a:t>
            </a:r>
          </a:p>
        </p:txBody>
      </p:sp>
      <p:cxnSp>
        <p:nvCxnSpPr>
          <p:cNvPr id="30" name="직선 화살표 연결선 29"/>
          <p:cNvCxnSpPr/>
          <p:nvPr/>
        </p:nvCxnSpPr>
        <p:spPr bwMode="auto">
          <a:xfrm flipH="1" flipV="1">
            <a:off x="4471432" y="1340768"/>
            <a:ext cx="1152128" cy="216024"/>
          </a:xfrm>
          <a:prstGeom prst="straightConnector1">
            <a:avLst/>
          </a:prstGeom>
          <a:noFill/>
          <a:ln w="31750" cap="flat" cmpd="sng" algn="ctr">
            <a:solidFill>
              <a:srgbClr val="FF0000"/>
            </a:solidFill>
            <a:prstDash val="solid"/>
            <a:round/>
            <a:headEnd type="none" w="med" len="med"/>
            <a:tailEnd type="arrow"/>
          </a:ln>
          <a:effectLst/>
        </p:spPr>
      </p:cxnSp>
      <p:cxnSp>
        <p:nvCxnSpPr>
          <p:cNvPr id="31" name="직선 화살표 연결선 30"/>
          <p:cNvCxnSpPr>
            <a:stCxn id="29" idx="1"/>
          </p:cNvCxnSpPr>
          <p:nvPr/>
        </p:nvCxnSpPr>
        <p:spPr bwMode="auto">
          <a:xfrm flipH="1">
            <a:off x="5004048" y="2080476"/>
            <a:ext cx="936104" cy="52381"/>
          </a:xfrm>
          <a:prstGeom prst="straightConnector1">
            <a:avLst/>
          </a:prstGeom>
          <a:noFill/>
          <a:ln w="31750" cap="flat" cmpd="sng" algn="ctr">
            <a:solidFill>
              <a:srgbClr val="FF0000"/>
            </a:solidFill>
            <a:prstDash val="solid"/>
            <a:round/>
            <a:headEnd type="none" w="med" len="med"/>
            <a:tailEnd type="arrow"/>
          </a:ln>
          <a:effectLst/>
        </p:spPr>
      </p:cxnSp>
      <p:cxnSp>
        <p:nvCxnSpPr>
          <p:cNvPr id="32" name="직선 화살표 연결선 31"/>
          <p:cNvCxnSpPr>
            <a:stCxn id="33" idx="1"/>
          </p:cNvCxnSpPr>
          <p:nvPr/>
        </p:nvCxnSpPr>
        <p:spPr bwMode="auto">
          <a:xfrm flipH="1">
            <a:off x="4644008" y="3115708"/>
            <a:ext cx="1152128" cy="97269"/>
          </a:xfrm>
          <a:prstGeom prst="straightConnector1">
            <a:avLst/>
          </a:prstGeom>
          <a:noFill/>
          <a:ln w="31750" cap="flat" cmpd="sng" algn="ctr">
            <a:solidFill>
              <a:srgbClr val="FF0000"/>
            </a:solidFill>
            <a:prstDash val="solid"/>
            <a:round/>
            <a:headEnd type="none" w="med" len="med"/>
            <a:tailEnd type="arrow"/>
          </a:ln>
          <a:effectLst/>
        </p:spPr>
      </p:cxnSp>
      <p:sp>
        <p:nvSpPr>
          <p:cNvPr id="33" name="TextBox 32"/>
          <p:cNvSpPr txBox="1"/>
          <p:nvPr/>
        </p:nvSpPr>
        <p:spPr>
          <a:xfrm>
            <a:off x="5796136" y="2946431"/>
            <a:ext cx="972108" cy="338554"/>
          </a:xfrm>
          <a:prstGeom prst="rect">
            <a:avLst/>
          </a:prstGeom>
          <a:noFill/>
        </p:spPr>
        <p:txBody>
          <a:bodyPr wrap="square" rtlCol="0">
            <a:spAutoFit/>
          </a:bodyPr>
          <a:lstStyle/>
          <a:p>
            <a:r>
              <a:rPr lang="en-US" altLang="ko-KR" sz="1600" dirty="0" smtClean="0">
                <a:latin typeface="Arial" pitchFamily="34" charset="0"/>
                <a:cs typeface="Arial" pitchFamily="34" charset="0"/>
              </a:rPr>
              <a:t>Antenna</a:t>
            </a:r>
          </a:p>
        </p:txBody>
      </p:sp>
      <p:cxnSp>
        <p:nvCxnSpPr>
          <p:cNvPr id="34" name="직선 화살표 연결선 33"/>
          <p:cNvCxnSpPr>
            <a:stCxn id="28" idx="3"/>
          </p:cNvCxnSpPr>
          <p:nvPr/>
        </p:nvCxnSpPr>
        <p:spPr bwMode="auto">
          <a:xfrm>
            <a:off x="6732240" y="1582054"/>
            <a:ext cx="951311" cy="29512"/>
          </a:xfrm>
          <a:prstGeom prst="straightConnector1">
            <a:avLst/>
          </a:prstGeom>
          <a:noFill/>
          <a:ln w="31750" cap="flat" cmpd="sng" algn="ctr">
            <a:solidFill>
              <a:srgbClr val="FF0000"/>
            </a:solidFill>
            <a:prstDash val="solid"/>
            <a:round/>
            <a:headEnd type="none" w="med" len="med"/>
            <a:tailEnd type="arrow"/>
          </a:ln>
          <a:effectLst/>
        </p:spPr>
      </p:cxnSp>
      <p:sp>
        <p:nvSpPr>
          <p:cNvPr id="35" name="TextBox 34"/>
          <p:cNvSpPr txBox="1"/>
          <p:nvPr/>
        </p:nvSpPr>
        <p:spPr>
          <a:xfrm>
            <a:off x="5811338" y="2348880"/>
            <a:ext cx="972108" cy="584775"/>
          </a:xfrm>
          <a:prstGeom prst="rect">
            <a:avLst/>
          </a:prstGeom>
          <a:noFill/>
        </p:spPr>
        <p:txBody>
          <a:bodyPr wrap="square" rtlCol="0">
            <a:spAutoFit/>
          </a:bodyPr>
          <a:lstStyle/>
          <a:p>
            <a:r>
              <a:rPr lang="en-US" altLang="ko-KR" sz="1600" dirty="0" smtClean="0">
                <a:latin typeface="Arial" pitchFamily="34" charset="0"/>
                <a:cs typeface="Arial" pitchFamily="34" charset="0"/>
              </a:rPr>
              <a:t>Electromagnet</a:t>
            </a:r>
          </a:p>
        </p:txBody>
      </p:sp>
      <p:cxnSp>
        <p:nvCxnSpPr>
          <p:cNvPr id="36" name="직선 화살표 연결선 35"/>
          <p:cNvCxnSpPr/>
          <p:nvPr/>
        </p:nvCxnSpPr>
        <p:spPr bwMode="auto">
          <a:xfrm flipV="1">
            <a:off x="6639430" y="2687537"/>
            <a:ext cx="648072" cy="2829"/>
          </a:xfrm>
          <a:prstGeom prst="straightConnector1">
            <a:avLst/>
          </a:prstGeom>
          <a:noFill/>
          <a:ln w="31750" cap="flat" cmpd="sng" algn="ctr">
            <a:solidFill>
              <a:srgbClr val="FF0000"/>
            </a:solidFill>
            <a:prstDash val="solid"/>
            <a:round/>
            <a:headEnd type="none" w="med" len="med"/>
            <a:tailEnd type="arrow"/>
          </a:ln>
          <a:effectLst/>
        </p:spPr>
      </p:cxnSp>
      <p:sp>
        <p:nvSpPr>
          <p:cNvPr id="38" name="제목 9"/>
          <p:cNvSpPr>
            <a:spLocks noGrp="1"/>
          </p:cNvSpPr>
          <p:nvPr>
            <p:ph type="title"/>
          </p:nvPr>
        </p:nvSpPr>
        <p:spPr>
          <a:xfrm>
            <a:off x="659968" y="1"/>
            <a:ext cx="8447099" cy="712788"/>
          </a:xfrm>
        </p:spPr>
        <p:txBody>
          <a:bodyPr/>
          <a:lstStyle/>
          <a:p>
            <a:r>
              <a:rPr lang="en-US" altLang="ko-KR" sz="1800" dirty="0">
                <a:latin typeface="Arial" pitchFamily="34" charset="0"/>
                <a:cs typeface="Arial" pitchFamily="34" charset="0"/>
              </a:rPr>
              <a:t>EBW Heating Experiments in VEST</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sym typeface="Wingdings" pitchFamily="2" charset="2"/>
              </a:rPr>
              <a:t>2.45 GHz pulse ECH System of VEST</a:t>
            </a:r>
            <a:endParaRPr lang="ko-KR" altLang="en-US" sz="2600" dirty="0">
              <a:solidFill>
                <a:srgbClr val="FFFF00"/>
              </a:solidFill>
              <a:latin typeface="Arial" pitchFamily="34" charset="0"/>
              <a:cs typeface="Arial" pitchFamily="34" charset="0"/>
            </a:endParaRPr>
          </a:p>
        </p:txBody>
      </p:sp>
      <p:sp>
        <p:nvSpPr>
          <p:cNvPr id="45" name="TextBox 44"/>
          <p:cNvSpPr txBox="1"/>
          <p:nvPr/>
        </p:nvSpPr>
        <p:spPr>
          <a:xfrm>
            <a:off x="876297" y="4211796"/>
            <a:ext cx="996682" cy="369332"/>
          </a:xfrm>
          <a:prstGeom prst="rect">
            <a:avLst/>
          </a:prstGeom>
          <a:noFill/>
        </p:spPr>
        <p:txBody>
          <a:bodyPr wrap="square" rtlCol="0">
            <a:spAutoFit/>
          </a:bodyPr>
          <a:lstStyle/>
          <a:p>
            <a:r>
              <a:rPr lang="en-US" altLang="ko-KR" dirty="0" smtClean="0">
                <a:latin typeface="Arial" pitchFamily="34" charset="0"/>
                <a:cs typeface="Arial" pitchFamily="34" charset="0"/>
              </a:rPr>
              <a:t>220 </a:t>
            </a:r>
            <a:r>
              <a:rPr lang="en-US" altLang="ko-KR" dirty="0" err="1" smtClean="0">
                <a:latin typeface="Arial" pitchFamily="34" charset="0"/>
                <a:cs typeface="Arial" pitchFamily="34" charset="0"/>
              </a:rPr>
              <a:t>uF</a:t>
            </a:r>
            <a:endParaRPr lang="en-US" altLang="ko-KR" dirty="0" smtClean="0">
              <a:latin typeface="Arial" pitchFamily="34" charset="0"/>
              <a:cs typeface="Arial" pitchFamily="34" charset="0"/>
            </a:endParaRPr>
          </a:p>
        </p:txBody>
      </p:sp>
      <p:sp>
        <p:nvSpPr>
          <p:cNvPr id="47" name="TextBox 46"/>
          <p:cNvSpPr txBox="1"/>
          <p:nvPr/>
        </p:nvSpPr>
        <p:spPr>
          <a:xfrm>
            <a:off x="1028750" y="3717032"/>
            <a:ext cx="996682" cy="369332"/>
          </a:xfrm>
          <a:prstGeom prst="rect">
            <a:avLst/>
          </a:prstGeom>
          <a:noFill/>
        </p:spPr>
        <p:txBody>
          <a:bodyPr wrap="square" rtlCol="0">
            <a:spAutoFit/>
          </a:bodyPr>
          <a:lstStyle/>
          <a:p>
            <a:r>
              <a:rPr lang="en-US" altLang="ko-KR" dirty="0" smtClean="0">
                <a:latin typeface="Arial" pitchFamily="34" charset="0"/>
                <a:cs typeface="Arial" pitchFamily="34" charset="0"/>
              </a:rPr>
              <a:t>11 kV</a:t>
            </a:r>
          </a:p>
        </p:txBody>
      </p:sp>
      <p:sp>
        <p:nvSpPr>
          <p:cNvPr id="48" name="TextBox 47"/>
          <p:cNvSpPr txBox="1"/>
          <p:nvPr/>
        </p:nvSpPr>
        <p:spPr>
          <a:xfrm>
            <a:off x="2006752" y="3326678"/>
            <a:ext cx="996682" cy="276999"/>
          </a:xfrm>
          <a:prstGeom prst="rect">
            <a:avLst/>
          </a:prstGeom>
          <a:noFill/>
        </p:spPr>
        <p:txBody>
          <a:bodyPr wrap="square" rtlCol="0">
            <a:spAutoFit/>
          </a:bodyPr>
          <a:lstStyle/>
          <a:p>
            <a:r>
              <a:rPr lang="en-US" altLang="ko-KR" sz="1200" dirty="0" smtClean="0">
                <a:latin typeface="Arial" pitchFamily="34" charset="0"/>
                <a:cs typeface="Arial" pitchFamily="34" charset="0"/>
              </a:rPr>
              <a:t>110 k</a:t>
            </a:r>
            <a:r>
              <a:rPr lang="el-GR" altLang="ko-KR" sz="1200" dirty="0" smtClean="0">
                <a:latin typeface="Arial" pitchFamily="34" charset="0"/>
                <a:cs typeface="Arial" pitchFamily="34" charset="0"/>
              </a:rPr>
              <a:t>Ω</a:t>
            </a:r>
            <a:endParaRPr lang="en-US" altLang="ko-KR" sz="1200" dirty="0" smtClean="0">
              <a:latin typeface="Arial" pitchFamily="34" charset="0"/>
              <a:cs typeface="Arial" pitchFamily="34" charset="0"/>
            </a:endParaRPr>
          </a:p>
        </p:txBody>
      </p:sp>
      <p:sp>
        <p:nvSpPr>
          <p:cNvPr id="49" name="TextBox 48"/>
          <p:cNvSpPr txBox="1"/>
          <p:nvPr/>
        </p:nvSpPr>
        <p:spPr>
          <a:xfrm>
            <a:off x="43631" y="3392521"/>
            <a:ext cx="996682" cy="276999"/>
          </a:xfrm>
          <a:prstGeom prst="rect">
            <a:avLst/>
          </a:prstGeom>
          <a:noFill/>
        </p:spPr>
        <p:txBody>
          <a:bodyPr wrap="square" rtlCol="0">
            <a:spAutoFit/>
          </a:bodyPr>
          <a:lstStyle/>
          <a:p>
            <a:r>
              <a:rPr lang="en-US" altLang="ko-KR" sz="1200" dirty="0" smtClean="0">
                <a:latin typeface="Arial" pitchFamily="34" charset="0"/>
                <a:cs typeface="Arial" pitchFamily="34" charset="0"/>
              </a:rPr>
              <a:t>20 k</a:t>
            </a:r>
            <a:r>
              <a:rPr lang="el-GR" altLang="ko-KR" sz="1200" dirty="0" smtClean="0">
                <a:latin typeface="Arial" pitchFamily="34" charset="0"/>
                <a:cs typeface="Arial" pitchFamily="34" charset="0"/>
              </a:rPr>
              <a:t>Ω</a:t>
            </a:r>
            <a:endParaRPr lang="en-US" altLang="ko-KR" sz="1200" dirty="0" smtClean="0">
              <a:latin typeface="Arial" pitchFamily="34" charset="0"/>
              <a:cs typeface="Arial" pitchFamily="34" charset="0"/>
            </a:endParaRPr>
          </a:p>
        </p:txBody>
      </p:sp>
      <p:sp>
        <p:nvSpPr>
          <p:cNvPr id="50" name="TextBox 49"/>
          <p:cNvSpPr txBox="1"/>
          <p:nvPr/>
        </p:nvSpPr>
        <p:spPr>
          <a:xfrm>
            <a:off x="1691709" y="2118047"/>
            <a:ext cx="1256114" cy="461665"/>
          </a:xfrm>
          <a:prstGeom prst="rect">
            <a:avLst/>
          </a:prstGeom>
          <a:noFill/>
        </p:spPr>
        <p:txBody>
          <a:bodyPr wrap="square" rtlCol="0">
            <a:spAutoFit/>
          </a:bodyPr>
          <a:lstStyle/>
          <a:p>
            <a:r>
              <a:rPr lang="en-US" altLang="ko-KR" sz="1200" dirty="0" smtClean="0">
                <a:latin typeface="Arial" pitchFamily="34" charset="0"/>
                <a:cs typeface="Arial" pitchFamily="34" charset="0"/>
              </a:rPr>
              <a:t>MOSFET Switch</a:t>
            </a:r>
          </a:p>
        </p:txBody>
      </p:sp>
      <p:sp>
        <p:nvSpPr>
          <p:cNvPr id="51" name="TextBox 50"/>
          <p:cNvSpPr txBox="1"/>
          <p:nvPr/>
        </p:nvSpPr>
        <p:spPr>
          <a:xfrm>
            <a:off x="1979712" y="3999236"/>
            <a:ext cx="907574" cy="461665"/>
          </a:xfrm>
          <a:prstGeom prst="rect">
            <a:avLst/>
          </a:prstGeom>
          <a:noFill/>
        </p:spPr>
        <p:txBody>
          <a:bodyPr wrap="square" rtlCol="0">
            <a:spAutoFit/>
          </a:bodyPr>
          <a:lstStyle/>
          <a:p>
            <a:r>
              <a:rPr lang="en-US" altLang="ko-KR" sz="1200" dirty="0" smtClean="0">
                <a:latin typeface="Arial" pitchFamily="34" charset="0"/>
                <a:cs typeface="Arial" pitchFamily="34" charset="0"/>
              </a:rPr>
              <a:t>Pneumatic Switch</a:t>
            </a:r>
          </a:p>
        </p:txBody>
      </p:sp>
      <p:sp>
        <p:nvSpPr>
          <p:cNvPr id="52" name="TextBox 51"/>
          <p:cNvSpPr txBox="1"/>
          <p:nvPr/>
        </p:nvSpPr>
        <p:spPr>
          <a:xfrm>
            <a:off x="-79990" y="3975447"/>
            <a:ext cx="907574" cy="461665"/>
          </a:xfrm>
          <a:prstGeom prst="rect">
            <a:avLst/>
          </a:prstGeom>
          <a:noFill/>
        </p:spPr>
        <p:txBody>
          <a:bodyPr wrap="square" rtlCol="0">
            <a:spAutoFit/>
          </a:bodyPr>
          <a:lstStyle/>
          <a:p>
            <a:r>
              <a:rPr lang="en-US" altLang="ko-KR" sz="1200" dirty="0" smtClean="0">
                <a:latin typeface="Arial" pitchFamily="34" charset="0"/>
                <a:cs typeface="Arial" pitchFamily="34" charset="0"/>
              </a:rPr>
              <a:t>Pneumatic Switch</a:t>
            </a:r>
          </a:p>
        </p:txBody>
      </p:sp>
      <p:sp>
        <p:nvSpPr>
          <p:cNvPr id="53" name="TextBox 52"/>
          <p:cNvSpPr txBox="1"/>
          <p:nvPr/>
        </p:nvSpPr>
        <p:spPr>
          <a:xfrm>
            <a:off x="2574650" y="3416018"/>
            <a:ext cx="996682" cy="369332"/>
          </a:xfrm>
          <a:prstGeom prst="rect">
            <a:avLst/>
          </a:prstGeom>
          <a:noFill/>
        </p:spPr>
        <p:txBody>
          <a:bodyPr wrap="square" rtlCol="0">
            <a:spAutoFit/>
          </a:bodyPr>
          <a:lstStyle/>
          <a:p>
            <a:r>
              <a:rPr lang="en-US" altLang="ko-KR" dirty="0" smtClean="0">
                <a:latin typeface="Arial" pitchFamily="34" charset="0"/>
                <a:cs typeface="Arial" pitchFamily="34" charset="0"/>
              </a:rPr>
              <a:t>300 </a:t>
            </a:r>
            <a:r>
              <a:rPr lang="el-GR" altLang="ko-KR" dirty="0" smtClean="0">
                <a:latin typeface="Arial" pitchFamily="34" charset="0"/>
                <a:cs typeface="Arial" pitchFamily="34" charset="0"/>
              </a:rPr>
              <a:t>Ω</a:t>
            </a:r>
            <a:endParaRPr lang="en-US" altLang="ko-KR" dirty="0" smtClean="0">
              <a:latin typeface="Arial" pitchFamily="34" charset="0"/>
              <a:cs typeface="Arial" pitchFamily="34" charset="0"/>
            </a:endParaRPr>
          </a:p>
        </p:txBody>
      </p:sp>
      <p:sp>
        <p:nvSpPr>
          <p:cNvPr id="54" name="TextBox 53"/>
          <p:cNvSpPr txBox="1"/>
          <p:nvPr/>
        </p:nvSpPr>
        <p:spPr>
          <a:xfrm>
            <a:off x="3896261" y="4698197"/>
            <a:ext cx="996682" cy="646331"/>
          </a:xfrm>
          <a:prstGeom prst="rect">
            <a:avLst/>
          </a:prstGeom>
          <a:noFill/>
        </p:spPr>
        <p:txBody>
          <a:bodyPr wrap="square" rtlCol="0">
            <a:spAutoFit/>
          </a:bodyPr>
          <a:lstStyle/>
          <a:p>
            <a:pPr algn="ctr"/>
            <a:r>
              <a:rPr lang="en-US" altLang="ko-KR" dirty="0" smtClean="0">
                <a:latin typeface="Arial" pitchFamily="34" charset="0"/>
                <a:cs typeface="Arial" pitchFamily="34" charset="0"/>
              </a:rPr>
              <a:t>13 V</a:t>
            </a:r>
          </a:p>
          <a:p>
            <a:pPr algn="ctr"/>
            <a:r>
              <a:rPr lang="en-US" altLang="ko-KR" dirty="0" smtClean="0">
                <a:latin typeface="Arial" pitchFamily="34" charset="0"/>
                <a:cs typeface="Arial" pitchFamily="34" charset="0"/>
              </a:rPr>
              <a:t>53 A</a:t>
            </a:r>
          </a:p>
        </p:txBody>
      </p:sp>
      <p:graphicFrame>
        <p:nvGraphicFramePr>
          <p:cNvPr id="55" name="개체 54"/>
          <p:cNvGraphicFramePr>
            <a:graphicFrameLocks noChangeAspect="1"/>
          </p:cNvGraphicFramePr>
          <p:nvPr>
            <p:extLst>
              <p:ext uri="{D42A27DB-BD31-4B8C-83A1-F6EECF244321}">
                <p14:modId xmlns="" xmlns:p14="http://schemas.microsoft.com/office/powerpoint/2010/main" val="2994725570"/>
              </p:ext>
            </p:extLst>
          </p:nvPr>
        </p:nvGraphicFramePr>
        <p:xfrm>
          <a:off x="4499992" y="3264881"/>
          <a:ext cx="4959360" cy="3481920"/>
        </p:xfrm>
        <a:graphic>
          <a:graphicData uri="http://schemas.openxmlformats.org/presentationml/2006/ole">
            <p:oleObj spid="_x0000_s105478" name="Graph" r:id="rId6" imgW="4132800" imgH="2901600" progId="Origin50.Graph">
              <p:embed/>
            </p:oleObj>
          </a:graphicData>
        </a:graphic>
      </p:graphicFrame>
    </p:spTree>
    <p:extLst>
      <p:ext uri="{BB962C8B-B14F-4D97-AF65-F5344CB8AC3E}">
        <p14:creationId xmlns="" xmlns:p14="http://schemas.microsoft.com/office/powerpoint/2010/main" val="9423675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제목 9"/>
          <p:cNvSpPr>
            <a:spLocks noGrp="1"/>
          </p:cNvSpPr>
          <p:nvPr>
            <p:ph type="title"/>
          </p:nvPr>
        </p:nvSpPr>
        <p:spPr>
          <a:xfrm>
            <a:off x="683568" y="1"/>
            <a:ext cx="8447099" cy="712788"/>
          </a:xfrm>
        </p:spPr>
        <p:txBody>
          <a:bodyPr/>
          <a:lstStyle/>
          <a:p>
            <a:r>
              <a:rPr lang="en-US" altLang="ko-KR" sz="1800" dirty="0">
                <a:latin typeface="Arial" pitchFamily="34" charset="0"/>
                <a:cs typeface="Arial" pitchFamily="34" charset="0"/>
              </a:rPr>
              <a:t>EBW Heating Experiments in </a:t>
            </a:r>
            <a:r>
              <a:rPr lang="en-US" altLang="ko-KR" sz="1800" dirty="0" smtClean="0">
                <a:latin typeface="Arial" pitchFamily="34" charset="0"/>
                <a:cs typeface="Arial" pitchFamily="34" charset="0"/>
              </a:rPr>
              <a:t>VEST</a:t>
            </a:r>
            <a:br>
              <a:rPr lang="en-US" altLang="ko-KR" sz="1800" dirty="0" smtClean="0">
                <a:latin typeface="Arial" pitchFamily="34" charset="0"/>
                <a:cs typeface="Arial" pitchFamily="34" charset="0"/>
              </a:rPr>
            </a:br>
            <a:r>
              <a:rPr lang="en-US" altLang="ko-KR" sz="2600" dirty="0" smtClean="0">
                <a:solidFill>
                  <a:srgbClr val="FFFF00"/>
                </a:solidFill>
                <a:latin typeface="Arial" pitchFamily="34" charset="0"/>
                <a:sym typeface="Wingdings" pitchFamily="2" charset="2"/>
              </a:rPr>
              <a:t>Pre-ionization Experiment – MW power</a:t>
            </a:r>
            <a:endParaRPr lang="ko-KR" altLang="en-US" sz="2600" dirty="0">
              <a:solidFill>
                <a:srgbClr val="FFFF00"/>
              </a:solidFill>
              <a:latin typeface="Arial" pitchFamily="34" charset="0"/>
              <a:cs typeface="Arial" pitchFamily="34" charset="0"/>
            </a:endParaRPr>
          </a:p>
        </p:txBody>
      </p:sp>
      <p:sp>
        <p:nvSpPr>
          <p:cNvPr id="21" name="직사각형 20"/>
          <p:cNvSpPr/>
          <p:nvPr/>
        </p:nvSpPr>
        <p:spPr>
          <a:xfrm>
            <a:off x="0" y="3921181"/>
            <a:ext cx="9180512" cy="2529923"/>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dirty="0" smtClean="0">
                <a:latin typeface="Arial" pitchFamily="34" charset="0"/>
                <a:cs typeface="Arial" pitchFamily="34" charset="0"/>
              </a:rPr>
              <a:t>ECH pre-ionization experiment using only TF field in VEST</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Based on the linear device results, the pre-ionization experiments are performed.</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At the lower power, density peak exists near ECR but when the MW power increases that means the electron density buildup, the density peak moves – Steep density gradient near UHR</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Density peak formation between UHR and ECR : EBW </a:t>
            </a:r>
            <a:r>
              <a:rPr lang="en-US" altLang="ko-KR" kern="0" dirty="0" err="1" smtClean="0">
                <a:solidFill>
                  <a:srgbClr val="000000"/>
                </a:solidFill>
                <a:latin typeface="Arial" pitchFamily="34" charset="0"/>
                <a:ea typeface="굴림"/>
              </a:rPr>
              <a:t>collisional</a:t>
            </a:r>
            <a:r>
              <a:rPr lang="en-US" altLang="ko-KR" kern="0" dirty="0" smtClean="0">
                <a:solidFill>
                  <a:srgbClr val="000000"/>
                </a:solidFill>
                <a:latin typeface="Arial" pitchFamily="34" charset="0"/>
                <a:ea typeface="굴림"/>
              </a:rPr>
              <a:t> damping propagating to ECR in low T</a:t>
            </a:r>
            <a:r>
              <a:rPr lang="en-US" altLang="ko-KR" kern="0" baseline="-25000" dirty="0" smtClean="0">
                <a:solidFill>
                  <a:srgbClr val="000000"/>
                </a:solidFill>
                <a:latin typeface="Arial" pitchFamily="34" charset="0"/>
                <a:ea typeface="굴림"/>
              </a:rPr>
              <a:t>e </a:t>
            </a:r>
            <a:r>
              <a:rPr lang="en-US" altLang="ko-KR" kern="0" dirty="0" smtClean="0">
                <a:solidFill>
                  <a:srgbClr val="000000"/>
                </a:solidFill>
                <a:latin typeface="Arial" pitchFamily="34" charset="0"/>
                <a:ea typeface="굴림"/>
              </a:rPr>
              <a:t>[7~9]</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T</a:t>
            </a:r>
            <a:r>
              <a:rPr lang="en-US" altLang="ko-KR" kern="0" baseline="-25000" dirty="0" smtClean="0">
                <a:solidFill>
                  <a:srgbClr val="000000"/>
                </a:solidFill>
                <a:latin typeface="Arial" pitchFamily="34" charset="0"/>
                <a:ea typeface="굴림"/>
              </a:rPr>
              <a:t>e</a:t>
            </a:r>
            <a:r>
              <a:rPr lang="en-US" altLang="ko-KR" kern="0" dirty="0" smtClean="0">
                <a:solidFill>
                  <a:srgbClr val="000000"/>
                </a:solidFill>
                <a:latin typeface="Arial" pitchFamily="34" charset="0"/>
                <a:ea typeface="굴림"/>
              </a:rPr>
              <a:t> increase near ECR : ECH effect from some EBW and non-converted X wave</a:t>
            </a:r>
          </a:p>
        </p:txBody>
      </p:sp>
      <p:graphicFrame>
        <p:nvGraphicFramePr>
          <p:cNvPr id="13" name="Object 2"/>
          <p:cNvGraphicFramePr>
            <a:graphicFrameLocks noChangeAspect="1"/>
          </p:cNvGraphicFramePr>
          <p:nvPr/>
        </p:nvGraphicFramePr>
        <p:xfrm>
          <a:off x="-185366" y="517525"/>
          <a:ext cx="5413375" cy="3765550"/>
        </p:xfrm>
        <a:graphic>
          <a:graphicData uri="http://schemas.openxmlformats.org/presentationml/2006/ole">
            <p:oleObj spid="_x0000_s42006" name="Graph" r:id="rId3" imgW="4169664" imgH="2900477" progId="Origin50.Graph">
              <p:embed/>
            </p:oleObj>
          </a:graphicData>
        </a:graphic>
      </p:graphicFrame>
      <p:graphicFrame>
        <p:nvGraphicFramePr>
          <p:cNvPr id="15" name="Object 3"/>
          <p:cNvGraphicFramePr>
            <a:graphicFrameLocks noChangeAspect="1"/>
          </p:cNvGraphicFramePr>
          <p:nvPr/>
        </p:nvGraphicFramePr>
        <p:xfrm>
          <a:off x="4063106" y="533896"/>
          <a:ext cx="5405438" cy="3759200"/>
        </p:xfrm>
        <a:graphic>
          <a:graphicData uri="http://schemas.openxmlformats.org/presentationml/2006/ole">
            <p:oleObj spid="_x0000_s42007" name="Graph" r:id="rId4" imgW="4169664" imgH="2900477" progId="Origin50.Graph">
              <p:embed/>
            </p:oleObj>
          </a:graphicData>
        </a:graphic>
      </p:graphicFrame>
      <p:sp>
        <p:nvSpPr>
          <p:cNvPr id="16" name="TextBox 15"/>
          <p:cNvSpPr txBox="1"/>
          <p:nvPr/>
        </p:nvSpPr>
        <p:spPr>
          <a:xfrm>
            <a:off x="2406922" y="2043500"/>
            <a:ext cx="719138" cy="338138"/>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ko-KR" sz="1600" dirty="0">
                <a:latin typeface="Arial" pitchFamily="34" charset="0"/>
                <a:ea typeface="Arial Unicode MS" pitchFamily="50" charset="-127"/>
                <a:cs typeface="Arial" pitchFamily="34" charset="0"/>
              </a:rPr>
              <a:t>UHR</a:t>
            </a:r>
            <a:endParaRPr lang="ko-KR" altLang="en-US" sz="1600" dirty="0">
              <a:latin typeface="Arial" pitchFamily="34" charset="0"/>
              <a:ea typeface="Arial Unicode MS" pitchFamily="50" charset="-127"/>
              <a:cs typeface="Arial" pitchFamily="34" charset="0"/>
            </a:endParaRPr>
          </a:p>
        </p:txBody>
      </p:sp>
      <p:sp>
        <p:nvSpPr>
          <p:cNvPr id="22" name="오른쪽 화살표 21"/>
          <p:cNvSpPr>
            <a:spLocks noChangeAspect="1"/>
          </p:cNvSpPr>
          <p:nvPr/>
        </p:nvSpPr>
        <p:spPr>
          <a:xfrm rot="18900000">
            <a:off x="2751923" y="2266834"/>
            <a:ext cx="571500" cy="196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1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9"/>
          <p:cNvSpPr txBox="1">
            <a:spLocks/>
          </p:cNvSpPr>
          <p:nvPr/>
        </p:nvSpPr>
        <p:spPr>
          <a:xfrm>
            <a:off x="696901" y="0"/>
            <a:ext cx="8447099" cy="712788"/>
          </a:xfrm>
          <a:prstGeom prst="rect">
            <a:avLst/>
          </a:prstGeom>
        </p:spPr>
        <p:txBody>
          <a:bodyPr anchor="b"/>
          <a:lstStyle/>
          <a:p>
            <a:pPr lvl="0" eaLnBrk="0" hangingPunct="0">
              <a:defRPr/>
            </a:pPr>
            <a:r>
              <a:rPr lang="en-US" altLang="ko-KR" b="1" dirty="0" smtClean="0">
                <a:solidFill>
                  <a:schemeClr val="bg1"/>
                </a:solidFill>
                <a:latin typeface="Arial" pitchFamily="34" charset="0"/>
                <a:cs typeface="Arial" pitchFamily="34" charset="0"/>
              </a:rPr>
              <a:t>EBW Heating Experiments in VEST</a:t>
            </a:r>
          </a:p>
          <a:p>
            <a:pPr lvl="0" eaLnBrk="0" hangingPunct="0">
              <a:defRPr/>
            </a:pP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ECH Pre-ionization</a:t>
            </a:r>
            <a:r>
              <a:rPr kumimoji="1" lang="en-US" altLang="ko-KR" sz="2600" b="1" i="0" u="none" strike="noStrike" kern="0" cap="none" spc="0" normalizeH="0" noProof="0" dirty="0" smtClean="0">
                <a:ln>
                  <a:noFill/>
                </a:ln>
                <a:solidFill>
                  <a:srgbClr val="FFFF00"/>
                </a:solidFill>
                <a:effectLst/>
                <a:uLnTx/>
                <a:uFillTx/>
                <a:latin typeface="Arial" pitchFamily="34" charset="0"/>
                <a:ea typeface="+mj-ea"/>
                <a:cs typeface="+mj-cs"/>
                <a:sym typeface="Wingdings" pitchFamily="2" charset="2"/>
              </a:rPr>
              <a:t> Experiment with Pure TF</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7" name="직사각형 6"/>
          <p:cNvSpPr/>
          <p:nvPr/>
        </p:nvSpPr>
        <p:spPr>
          <a:xfrm>
            <a:off x="0" y="3861048"/>
            <a:ext cx="9144000" cy="2554545"/>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sz="1600" kern="0" dirty="0" smtClean="0">
                <a:solidFill>
                  <a:srgbClr val="000000"/>
                </a:solidFill>
                <a:latin typeface="Arial" pitchFamily="34" charset="0"/>
                <a:ea typeface="굴림"/>
              </a:rPr>
              <a:t>Pure TF + ECH pre-ionization experiment</a:t>
            </a: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rPr>
              <a:t>In case of 3.8 kA, high density plasma generates near ECR with ECH 6 &amp; 10 kW</a:t>
            </a:r>
            <a:endParaRPr lang="en-US" altLang="ko-KR" sz="1600" dirty="0"/>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rPr>
              <a:t>In</a:t>
            </a:r>
            <a:r>
              <a:rPr lang="ko-KR" altLang="en-US" sz="1600" kern="0" dirty="0" smtClean="0">
                <a:solidFill>
                  <a:srgbClr val="000000"/>
                </a:solidFill>
                <a:latin typeface="Arial" pitchFamily="34" charset="0"/>
                <a:ea typeface="굴림"/>
              </a:rPr>
              <a:t> </a:t>
            </a:r>
            <a:r>
              <a:rPr lang="en-US" altLang="ko-KR" sz="1600" kern="0" dirty="0" smtClean="0">
                <a:solidFill>
                  <a:srgbClr val="000000"/>
                </a:solidFill>
                <a:latin typeface="Arial" pitchFamily="34" charset="0"/>
                <a:ea typeface="굴림"/>
              </a:rPr>
              <a:t>case of 8.2 kA, over dense plasma generation over L cut off density and plasma density peak exists near UHR </a:t>
            </a:r>
            <a:r>
              <a:rPr lang="en-US" altLang="ko-KR" sz="1600" kern="0" dirty="0" smtClean="0">
                <a:solidFill>
                  <a:srgbClr val="000000"/>
                </a:solidFill>
                <a:latin typeface="Arial" pitchFamily="34" charset="0"/>
                <a:ea typeface="굴림"/>
              </a:rPr>
              <a:t>: </a:t>
            </a:r>
            <a:r>
              <a:rPr lang="en-US" altLang="ko-KR" sz="1600" kern="0" dirty="0" err="1" smtClean="0">
                <a:solidFill>
                  <a:srgbClr val="000000"/>
                </a:solidFill>
                <a:latin typeface="Arial" pitchFamily="34" charset="0"/>
                <a:ea typeface="굴림"/>
              </a:rPr>
              <a:t>Collisional</a:t>
            </a:r>
            <a:r>
              <a:rPr lang="en-US" altLang="ko-KR" sz="1600" kern="0" dirty="0" smtClean="0">
                <a:solidFill>
                  <a:srgbClr val="000000"/>
                </a:solidFill>
                <a:latin typeface="Arial" pitchFamily="34" charset="0"/>
                <a:ea typeface="굴림"/>
              </a:rPr>
              <a:t> damping with XB conversion</a:t>
            </a:r>
            <a:endParaRPr lang="en-US" altLang="ko-KR" sz="1600" kern="0" dirty="0" smtClean="0">
              <a:solidFill>
                <a:srgbClr val="000000"/>
              </a:solidFill>
              <a:latin typeface="Arial" pitchFamily="34" charset="0"/>
              <a:ea typeface="굴림"/>
            </a:endParaRP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rPr>
              <a:t>Power density </a:t>
            </a:r>
            <a:r>
              <a:rPr lang="en-US" altLang="ko-KR" sz="1600" kern="0" dirty="0" smtClean="0">
                <a:solidFill>
                  <a:srgbClr val="000000"/>
                </a:solidFill>
                <a:latin typeface="Arial" pitchFamily="34" charset="0"/>
                <a:ea typeface="굴림"/>
              </a:rPr>
              <a:t>in the </a:t>
            </a:r>
            <a:r>
              <a:rPr lang="en-US" altLang="ko-KR" sz="1600" kern="0" dirty="0" smtClean="0">
                <a:solidFill>
                  <a:srgbClr val="000000"/>
                </a:solidFill>
                <a:latin typeface="Arial" pitchFamily="34" charset="0"/>
                <a:ea typeface="굴림"/>
              </a:rPr>
              <a:t>linear device </a:t>
            </a:r>
            <a:r>
              <a:rPr lang="en-US" altLang="ko-KR" sz="1600" kern="0" dirty="0" smtClean="0">
                <a:solidFill>
                  <a:srgbClr val="000000"/>
                </a:solidFill>
                <a:latin typeface="Arial" pitchFamily="34" charset="0"/>
                <a:ea typeface="굴림"/>
              </a:rPr>
              <a:t>(~6.0×10</a:t>
            </a:r>
            <a:r>
              <a:rPr lang="en-US" altLang="ko-KR" sz="1600" kern="0" baseline="30000" dirty="0" smtClean="0">
                <a:solidFill>
                  <a:srgbClr val="000000"/>
                </a:solidFill>
                <a:latin typeface="Arial" pitchFamily="34" charset="0"/>
                <a:ea typeface="굴림"/>
              </a:rPr>
              <a:t>16 </a:t>
            </a:r>
            <a:r>
              <a:rPr lang="en-US" altLang="ko-KR" sz="1600" kern="0" dirty="0" smtClean="0">
                <a:solidFill>
                  <a:srgbClr val="000000"/>
                </a:solidFill>
                <a:latin typeface="Arial" pitchFamily="34" charset="0"/>
                <a:ea typeface="굴림"/>
              </a:rPr>
              <a:t>#/</a:t>
            </a:r>
            <a:r>
              <a:rPr lang="en-US" altLang="ko-KR" sz="1600" kern="0" dirty="0" smtClean="0">
                <a:solidFill>
                  <a:srgbClr val="000000"/>
                </a:solidFill>
                <a:latin typeface="Arial" pitchFamily="34" charset="0"/>
                <a:ea typeface="굴림"/>
              </a:rPr>
              <a:t>m</a:t>
            </a:r>
            <a:r>
              <a:rPr lang="en-US" altLang="ko-KR" sz="1600" kern="0" baseline="30000" dirty="0" smtClean="0">
                <a:solidFill>
                  <a:srgbClr val="000000"/>
                </a:solidFill>
                <a:latin typeface="Arial" pitchFamily="34" charset="0"/>
                <a:ea typeface="굴림"/>
              </a:rPr>
              <a:t>3</a:t>
            </a:r>
            <a:r>
              <a:rPr lang="en-US" altLang="ko-KR" sz="1600" kern="0" dirty="0" smtClean="0">
                <a:solidFill>
                  <a:srgbClr val="000000"/>
                </a:solidFill>
                <a:latin typeface="Arial" pitchFamily="34" charset="0"/>
                <a:ea typeface="굴림"/>
              </a:rPr>
              <a:t>·W) : </a:t>
            </a:r>
          </a:p>
          <a:p>
            <a:pPr marL="1257300" lvl="2" indent="-342900" eaLnBrk="0" hangingPunct="0">
              <a:spcBef>
                <a:spcPct val="20000"/>
              </a:spcBef>
              <a:buFontTx/>
              <a:buChar char="-"/>
              <a:defRPr/>
            </a:pPr>
            <a:r>
              <a:rPr lang="en-US" altLang="ko-KR" sz="1600" kern="0" dirty="0" smtClean="0">
                <a:solidFill>
                  <a:srgbClr val="000000"/>
                </a:solidFill>
                <a:latin typeface="Arial" pitchFamily="34" charset="0"/>
                <a:ea typeface="굴림"/>
              </a:rPr>
              <a:t>It is expected that higher pre-ionization density with higher ECH 10 kW power</a:t>
            </a: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rPr>
              <a:t>In case of 3.8 kA, the density peak exists near the ECR layer but in case of 8.2 kA, the mode conversion efficiency increases that in the similar position of UHR and cutoffs and </a:t>
            </a:r>
            <a:r>
              <a:rPr lang="en-US" altLang="ko-KR" sz="1600" kern="0" dirty="0" err="1" smtClean="0">
                <a:solidFill>
                  <a:srgbClr val="000000"/>
                </a:solidFill>
                <a:latin typeface="Arial" pitchFamily="34" charset="0"/>
                <a:ea typeface="굴림"/>
              </a:rPr>
              <a:t>collisional</a:t>
            </a:r>
            <a:r>
              <a:rPr lang="en-US" altLang="ko-KR" sz="1600" kern="0" dirty="0" smtClean="0">
                <a:solidFill>
                  <a:srgbClr val="000000"/>
                </a:solidFill>
                <a:latin typeface="Arial" pitchFamily="34" charset="0"/>
                <a:ea typeface="굴림"/>
              </a:rPr>
              <a:t> damping of EBW makes the density peak.</a:t>
            </a:r>
            <a:endParaRPr lang="en-US" altLang="ko-KR" sz="1600" kern="0" dirty="0" smtClean="0">
              <a:solidFill>
                <a:srgbClr val="000000"/>
              </a:solidFill>
              <a:latin typeface="Arial" pitchFamily="34" charset="0"/>
              <a:ea typeface="굴림"/>
            </a:endParaRPr>
          </a:p>
        </p:txBody>
      </p:sp>
      <p:graphicFrame>
        <p:nvGraphicFramePr>
          <p:cNvPr id="137222" name="Object 6"/>
          <p:cNvGraphicFramePr>
            <a:graphicFrameLocks noChangeAspect="1"/>
          </p:cNvGraphicFramePr>
          <p:nvPr/>
        </p:nvGraphicFramePr>
        <p:xfrm>
          <a:off x="-36512" y="522089"/>
          <a:ext cx="4959350" cy="3482975"/>
        </p:xfrm>
        <a:graphic>
          <a:graphicData uri="http://schemas.openxmlformats.org/presentationml/2006/ole">
            <p:oleObj spid="_x0000_s137222" name="Graph" r:id="rId3" imgW="4132800" imgH="2901600" progId="Origin50.Graph">
              <p:embed/>
            </p:oleObj>
          </a:graphicData>
        </a:graphic>
      </p:graphicFrame>
      <p:graphicFrame>
        <p:nvGraphicFramePr>
          <p:cNvPr id="137223" name="Object 7"/>
          <p:cNvGraphicFramePr>
            <a:graphicFrameLocks noChangeAspect="1"/>
          </p:cNvGraphicFramePr>
          <p:nvPr/>
        </p:nvGraphicFramePr>
        <p:xfrm>
          <a:off x="4355976" y="548680"/>
          <a:ext cx="4959350" cy="3482975"/>
        </p:xfrm>
        <a:graphic>
          <a:graphicData uri="http://schemas.openxmlformats.org/presentationml/2006/ole">
            <p:oleObj spid="_x0000_s137223" name="Graph" r:id="rId4" imgW="4132800" imgH="2901600" progId="Origin50.Graph">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884368" y="5385033"/>
            <a:ext cx="1080120" cy="369332"/>
          </a:xfrm>
          <a:prstGeom prst="rect">
            <a:avLst/>
          </a:prstGeom>
          <a:noFill/>
        </p:spPr>
        <p:txBody>
          <a:bodyPr wrap="square" rtlCol="0">
            <a:spAutoFit/>
          </a:bodyPr>
          <a:lstStyle/>
          <a:p>
            <a:r>
              <a:rPr lang="en-US" altLang="ko-KR" sz="1800" dirty="0" smtClean="0">
                <a:latin typeface="Arial" pitchFamily="34" charset="0"/>
                <a:cs typeface="Arial" pitchFamily="34" charset="0"/>
              </a:rPr>
              <a:t>LFSX </a:t>
            </a:r>
            <a:endParaRPr lang="ko-KR" altLang="en-US" sz="1800" dirty="0">
              <a:latin typeface="Arial" pitchFamily="34" charset="0"/>
              <a:cs typeface="Arial" pitchFamily="34" charset="0"/>
            </a:endParaRPr>
          </a:p>
        </p:txBody>
      </p:sp>
      <p:sp>
        <p:nvSpPr>
          <p:cNvPr id="20" name="TextBox 19"/>
          <p:cNvSpPr txBox="1"/>
          <p:nvPr/>
        </p:nvSpPr>
        <p:spPr>
          <a:xfrm>
            <a:off x="611560" y="5385033"/>
            <a:ext cx="1080120" cy="369332"/>
          </a:xfrm>
          <a:prstGeom prst="rect">
            <a:avLst/>
          </a:prstGeom>
          <a:noFill/>
        </p:spPr>
        <p:txBody>
          <a:bodyPr wrap="square" rtlCol="0">
            <a:spAutoFit/>
          </a:bodyPr>
          <a:lstStyle/>
          <a:p>
            <a:r>
              <a:rPr lang="en-US" altLang="ko-KR" sz="1800" dirty="0" smtClean="0">
                <a:latin typeface="Arial" pitchFamily="34" charset="0"/>
                <a:cs typeface="Arial" pitchFamily="34" charset="0"/>
              </a:rPr>
              <a:t>LFSO</a:t>
            </a:r>
            <a:endParaRPr lang="ko-KR" altLang="en-US" sz="1800" dirty="0">
              <a:latin typeface="Arial" pitchFamily="34" charset="0"/>
              <a:cs typeface="Arial" pitchFamily="34" charset="0"/>
            </a:endParaRPr>
          </a:p>
        </p:txBody>
      </p:sp>
      <p:sp>
        <p:nvSpPr>
          <p:cNvPr id="10" name="제목 9"/>
          <p:cNvSpPr txBox="1">
            <a:spLocks/>
          </p:cNvSpPr>
          <p:nvPr/>
        </p:nvSpPr>
        <p:spPr>
          <a:xfrm>
            <a:off x="696901" y="0"/>
            <a:ext cx="8447099" cy="712788"/>
          </a:xfrm>
          <a:prstGeom prst="rect">
            <a:avLst/>
          </a:prstGeom>
        </p:spPr>
        <p:txBody>
          <a:bodyPr anchor="b"/>
          <a:lstStyle/>
          <a:p>
            <a:pPr lvl="0" eaLnBrk="0" hangingPunct="0">
              <a:defRPr/>
            </a:pPr>
            <a:r>
              <a:rPr lang="en-US" altLang="ko-KR" b="1" dirty="0">
                <a:solidFill>
                  <a:schemeClr val="bg1"/>
                </a:solidFill>
                <a:latin typeface="Arial" pitchFamily="34" charset="0"/>
                <a:cs typeface="Arial" pitchFamily="34" charset="0"/>
              </a:rPr>
              <a:t>EBW Heating Experiments in </a:t>
            </a:r>
            <a:r>
              <a:rPr lang="en-US" altLang="ko-KR" b="1" dirty="0" smtClean="0">
                <a:solidFill>
                  <a:schemeClr val="bg1"/>
                </a:solidFill>
                <a:latin typeface="Arial" pitchFamily="34" charset="0"/>
                <a:cs typeface="Arial" pitchFamily="34" charset="0"/>
              </a:rPr>
              <a:t>VEST</a:t>
            </a:r>
          </a:p>
          <a:p>
            <a:pPr lvl="0" eaLnBrk="0" hangingPunct="0">
              <a:defRPr/>
            </a:pP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Enhancement of pre-ionization</a:t>
            </a:r>
            <a:r>
              <a:rPr kumimoji="1" lang="en-US" altLang="ko-KR" sz="2600" b="1" i="0" u="none" strike="noStrike" kern="0" cap="none" spc="0" normalizeH="0" noProof="0" dirty="0" smtClean="0">
                <a:ln>
                  <a:noFill/>
                </a:ln>
                <a:solidFill>
                  <a:srgbClr val="FFFF00"/>
                </a:solidFill>
                <a:effectLst/>
                <a:uLnTx/>
                <a:uFillTx/>
                <a:latin typeface="Arial" pitchFamily="34" charset="0"/>
                <a:ea typeface="+mj-ea"/>
                <a:cs typeface="+mj-cs"/>
                <a:sym typeface="Wingdings" pitchFamily="2" charset="2"/>
              </a:rPr>
              <a:t> under TPC</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pic>
        <p:nvPicPr>
          <p:cNvPr id="11" name="그림 10"/>
          <p:cNvPicPr>
            <a:picLocks noChangeAspect="1"/>
          </p:cNvPicPr>
          <p:nvPr/>
        </p:nvPicPr>
        <p:blipFill rotWithShape="1">
          <a:blip r:embed="rId2" cstate="print">
            <a:extLst>
              <a:ext uri="{28A0092B-C50C-407E-A947-70E740481C1C}">
                <a14:useLocalDpi xmlns="" xmlns:lc="http://schemas.openxmlformats.org/drawingml/2006/lockedCanvas" xmlns:a14="http://schemas.microsoft.com/office/drawing/2010/main" val="0"/>
              </a:ext>
            </a:extLst>
          </a:blip>
          <a:srcRect l="40550" t="3732" r="39763" b="4040"/>
          <a:stretch/>
        </p:blipFill>
        <p:spPr>
          <a:xfrm>
            <a:off x="7258821" y="1539157"/>
            <a:ext cx="1921691" cy="4842171"/>
          </a:xfrm>
          <a:prstGeom prst="rect">
            <a:avLst/>
          </a:prstGeom>
        </p:spPr>
      </p:pic>
      <p:pic>
        <p:nvPicPr>
          <p:cNvPr id="12" name="그림 11"/>
          <p:cNvPicPr>
            <a:picLocks noChangeAspect="1"/>
          </p:cNvPicPr>
          <p:nvPr/>
        </p:nvPicPr>
        <p:blipFill rotWithShape="1">
          <a:blip r:embed="rId3" cstate="print">
            <a:extLst>
              <a:ext uri="{28A0092B-C50C-407E-A947-70E740481C1C}">
                <a14:useLocalDpi xmlns="" xmlns:lc="http://schemas.openxmlformats.org/drawingml/2006/lockedCanvas" xmlns:a14="http://schemas.microsoft.com/office/drawing/2010/main" val="0"/>
              </a:ext>
            </a:extLst>
          </a:blip>
          <a:srcRect l="39763" t="3148" r="39763" b="4612"/>
          <a:stretch/>
        </p:blipFill>
        <p:spPr>
          <a:xfrm>
            <a:off x="-36512" y="1484784"/>
            <a:ext cx="1998512" cy="4842766"/>
          </a:xfrm>
          <a:prstGeom prst="rect">
            <a:avLst/>
          </a:prstGeom>
        </p:spPr>
      </p:pic>
      <p:sp>
        <p:nvSpPr>
          <p:cNvPr id="14" name="TextBox 30"/>
          <p:cNvSpPr txBox="1"/>
          <p:nvPr/>
        </p:nvSpPr>
        <p:spPr>
          <a:xfrm>
            <a:off x="234102" y="836712"/>
            <a:ext cx="1529586" cy="584775"/>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defPPr>
              <a:defRPr lang="ko-KR"/>
            </a:defPPr>
            <a:lvl1pPr algn="ctr" rtl="0" fontAlgn="base" latinLnBrk="1">
              <a:spcBef>
                <a:spcPct val="0"/>
              </a:spcBef>
              <a:spcAft>
                <a:spcPct val="0"/>
              </a:spcAft>
              <a:defRPr kumimoji="1" sz="1400" b="1" kern="1200">
                <a:solidFill>
                  <a:schemeClr val="lt1"/>
                </a:solidFill>
                <a:latin typeface="+mn-lt"/>
                <a:ea typeface="+mn-ea"/>
                <a:cs typeface="+mn-cs"/>
              </a:defRPr>
            </a:lvl1pPr>
            <a:lvl2pPr marL="457200" algn="ctr" rtl="0" fontAlgn="base" latinLnBrk="1">
              <a:spcBef>
                <a:spcPct val="0"/>
              </a:spcBef>
              <a:spcAft>
                <a:spcPct val="0"/>
              </a:spcAft>
              <a:defRPr kumimoji="1" sz="1400" b="1" kern="1200">
                <a:solidFill>
                  <a:schemeClr val="lt1"/>
                </a:solidFill>
                <a:latin typeface="+mn-lt"/>
                <a:ea typeface="+mn-ea"/>
                <a:cs typeface="+mn-cs"/>
              </a:defRPr>
            </a:lvl2pPr>
            <a:lvl3pPr marL="914400" algn="ctr" rtl="0" fontAlgn="base" latinLnBrk="1">
              <a:spcBef>
                <a:spcPct val="0"/>
              </a:spcBef>
              <a:spcAft>
                <a:spcPct val="0"/>
              </a:spcAft>
              <a:defRPr kumimoji="1" sz="1400" b="1" kern="1200">
                <a:solidFill>
                  <a:schemeClr val="lt1"/>
                </a:solidFill>
                <a:latin typeface="+mn-lt"/>
                <a:ea typeface="+mn-ea"/>
                <a:cs typeface="+mn-cs"/>
              </a:defRPr>
            </a:lvl3pPr>
            <a:lvl4pPr marL="1371600" algn="ctr" rtl="0" fontAlgn="base" latinLnBrk="1">
              <a:spcBef>
                <a:spcPct val="0"/>
              </a:spcBef>
              <a:spcAft>
                <a:spcPct val="0"/>
              </a:spcAft>
              <a:defRPr kumimoji="1" sz="1400" b="1" kern="1200">
                <a:solidFill>
                  <a:schemeClr val="lt1"/>
                </a:solidFill>
                <a:latin typeface="+mn-lt"/>
                <a:ea typeface="+mn-ea"/>
                <a:cs typeface="+mn-cs"/>
              </a:defRPr>
            </a:lvl4pPr>
            <a:lvl5pPr marL="1828800" algn="ctr" rtl="0" fontAlgn="base" latinLnBrk="1">
              <a:spcBef>
                <a:spcPct val="0"/>
              </a:spcBef>
              <a:spcAft>
                <a:spcPct val="0"/>
              </a:spcAft>
              <a:defRPr kumimoji="1" sz="1400" b="1" kern="1200">
                <a:solidFill>
                  <a:schemeClr val="lt1"/>
                </a:solidFill>
                <a:latin typeface="+mn-lt"/>
                <a:ea typeface="+mn-ea"/>
                <a:cs typeface="+mn-cs"/>
              </a:defRPr>
            </a:lvl5pPr>
            <a:lvl6pPr marL="2286000" algn="l" defTabSz="914400" rtl="0" eaLnBrk="1" latinLnBrk="1" hangingPunct="1">
              <a:defRPr kumimoji="1" sz="1400" b="1" kern="1200">
                <a:solidFill>
                  <a:schemeClr val="lt1"/>
                </a:solidFill>
                <a:latin typeface="+mn-lt"/>
                <a:ea typeface="+mn-ea"/>
                <a:cs typeface="+mn-cs"/>
              </a:defRPr>
            </a:lvl6pPr>
            <a:lvl7pPr marL="2743200" algn="l" defTabSz="914400" rtl="0" eaLnBrk="1" latinLnBrk="1" hangingPunct="1">
              <a:defRPr kumimoji="1" sz="1400" b="1" kern="1200">
                <a:solidFill>
                  <a:schemeClr val="lt1"/>
                </a:solidFill>
                <a:latin typeface="+mn-lt"/>
                <a:ea typeface="+mn-ea"/>
                <a:cs typeface="+mn-cs"/>
              </a:defRPr>
            </a:lvl7pPr>
            <a:lvl8pPr marL="3200400" algn="l" defTabSz="914400" rtl="0" eaLnBrk="1" latinLnBrk="1" hangingPunct="1">
              <a:defRPr kumimoji="1" sz="1400" b="1" kern="1200">
                <a:solidFill>
                  <a:schemeClr val="lt1"/>
                </a:solidFill>
                <a:latin typeface="+mn-lt"/>
                <a:ea typeface="+mn-ea"/>
                <a:cs typeface="+mn-cs"/>
              </a:defRPr>
            </a:lvl8pPr>
            <a:lvl9pPr marL="3657600" algn="l" defTabSz="914400" rtl="0" eaLnBrk="1" latinLnBrk="1" hangingPunct="1">
              <a:defRPr kumimoji="1" sz="1400" b="1" kern="1200">
                <a:solidFill>
                  <a:schemeClr val="lt1"/>
                </a:solidFill>
                <a:latin typeface="+mn-lt"/>
                <a:ea typeface="+mn-ea"/>
                <a:cs typeface="+mn-cs"/>
              </a:defRPr>
            </a:lvl9pPr>
          </a:lstStyle>
          <a:p>
            <a:pPr eaLnBrk="0" latinLnBrk="0" hangingPunct="0"/>
            <a:r>
              <a:rPr lang="en-US" altLang="ko-KR" sz="1600" dirty="0" smtClean="0">
                <a:solidFill>
                  <a:schemeClr val="bg1"/>
                </a:solidFill>
                <a:latin typeface="Arial" panose="020B0604020202020204" pitchFamily="34" charset="0"/>
                <a:cs typeface="Arial" panose="020B0604020202020204" pitchFamily="34" charset="0"/>
              </a:rPr>
              <a:t>Field Null</a:t>
            </a:r>
          </a:p>
          <a:p>
            <a:pPr eaLnBrk="0" latinLnBrk="0" hangingPunct="0"/>
            <a:r>
              <a:rPr lang="en-US" altLang="ko-KR" sz="1600" dirty="0" smtClean="0">
                <a:solidFill>
                  <a:schemeClr val="bg1"/>
                </a:solidFill>
                <a:latin typeface="Arial" panose="020B0604020202020204" pitchFamily="34" charset="0"/>
                <a:cs typeface="Arial" panose="020B0604020202020204" pitchFamily="34" charset="0"/>
              </a:rPr>
              <a:t>Configuration</a:t>
            </a:r>
            <a:endParaRPr lang="ko-KR" altLang="en-US" sz="1600" dirty="0">
              <a:solidFill>
                <a:schemeClr val="bg1"/>
              </a:solidFill>
              <a:latin typeface="Arial" panose="020B0604020202020204" pitchFamily="34" charset="0"/>
              <a:cs typeface="Arial" panose="020B0604020202020204" pitchFamily="34" charset="0"/>
            </a:endParaRPr>
          </a:p>
        </p:txBody>
      </p:sp>
      <p:sp>
        <p:nvSpPr>
          <p:cNvPr id="15" name="TextBox 31"/>
          <p:cNvSpPr txBox="1"/>
          <p:nvPr/>
        </p:nvSpPr>
        <p:spPr>
          <a:xfrm>
            <a:off x="7288753" y="900009"/>
            <a:ext cx="1885873"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ko-KR"/>
            </a:defPPr>
            <a:lvl1pPr algn="ctr" rtl="0" fontAlgn="base" latinLnBrk="1">
              <a:spcBef>
                <a:spcPct val="0"/>
              </a:spcBef>
              <a:spcAft>
                <a:spcPct val="0"/>
              </a:spcAft>
              <a:defRPr kumimoji="1" sz="1400" b="1" kern="1200">
                <a:solidFill>
                  <a:schemeClr val="lt1"/>
                </a:solidFill>
                <a:latin typeface="+mn-lt"/>
                <a:ea typeface="+mn-ea"/>
                <a:cs typeface="+mn-cs"/>
              </a:defRPr>
            </a:lvl1pPr>
            <a:lvl2pPr marL="457200" algn="ctr" rtl="0" fontAlgn="base" latinLnBrk="1">
              <a:spcBef>
                <a:spcPct val="0"/>
              </a:spcBef>
              <a:spcAft>
                <a:spcPct val="0"/>
              </a:spcAft>
              <a:defRPr kumimoji="1" sz="1400" b="1" kern="1200">
                <a:solidFill>
                  <a:schemeClr val="lt1"/>
                </a:solidFill>
                <a:latin typeface="+mn-lt"/>
                <a:ea typeface="+mn-ea"/>
                <a:cs typeface="+mn-cs"/>
              </a:defRPr>
            </a:lvl2pPr>
            <a:lvl3pPr marL="914400" algn="ctr" rtl="0" fontAlgn="base" latinLnBrk="1">
              <a:spcBef>
                <a:spcPct val="0"/>
              </a:spcBef>
              <a:spcAft>
                <a:spcPct val="0"/>
              </a:spcAft>
              <a:defRPr kumimoji="1" sz="1400" b="1" kern="1200">
                <a:solidFill>
                  <a:schemeClr val="lt1"/>
                </a:solidFill>
                <a:latin typeface="+mn-lt"/>
                <a:ea typeface="+mn-ea"/>
                <a:cs typeface="+mn-cs"/>
              </a:defRPr>
            </a:lvl3pPr>
            <a:lvl4pPr marL="1371600" algn="ctr" rtl="0" fontAlgn="base" latinLnBrk="1">
              <a:spcBef>
                <a:spcPct val="0"/>
              </a:spcBef>
              <a:spcAft>
                <a:spcPct val="0"/>
              </a:spcAft>
              <a:defRPr kumimoji="1" sz="1400" b="1" kern="1200">
                <a:solidFill>
                  <a:schemeClr val="lt1"/>
                </a:solidFill>
                <a:latin typeface="+mn-lt"/>
                <a:ea typeface="+mn-ea"/>
                <a:cs typeface="+mn-cs"/>
              </a:defRPr>
            </a:lvl4pPr>
            <a:lvl5pPr marL="1828800" algn="ctr" rtl="0" fontAlgn="base" latinLnBrk="1">
              <a:spcBef>
                <a:spcPct val="0"/>
              </a:spcBef>
              <a:spcAft>
                <a:spcPct val="0"/>
              </a:spcAft>
              <a:defRPr kumimoji="1" sz="1400" b="1" kern="1200">
                <a:solidFill>
                  <a:schemeClr val="lt1"/>
                </a:solidFill>
                <a:latin typeface="+mn-lt"/>
                <a:ea typeface="+mn-ea"/>
                <a:cs typeface="+mn-cs"/>
              </a:defRPr>
            </a:lvl5pPr>
            <a:lvl6pPr marL="2286000" algn="l" defTabSz="914400" rtl="0" eaLnBrk="1" latinLnBrk="1" hangingPunct="1">
              <a:defRPr kumimoji="1" sz="1400" b="1" kern="1200">
                <a:solidFill>
                  <a:schemeClr val="lt1"/>
                </a:solidFill>
                <a:latin typeface="+mn-lt"/>
                <a:ea typeface="+mn-ea"/>
                <a:cs typeface="+mn-cs"/>
              </a:defRPr>
            </a:lvl6pPr>
            <a:lvl7pPr marL="2743200" algn="l" defTabSz="914400" rtl="0" eaLnBrk="1" latinLnBrk="1" hangingPunct="1">
              <a:defRPr kumimoji="1" sz="1400" b="1" kern="1200">
                <a:solidFill>
                  <a:schemeClr val="lt1"/>
                </a:solidFill>
                <a:latin typeface="+mn-lt"/>
                <a:ea typeface="+mn-ea"/>
                <a:cs typeface="+mn-cs"/>
              </a:defRPr>
            </a:lvl7pPr>
            <a:lvl8pPr marL="3200400" algn="l" defTabSz="914400" rtl="0" eaLnBrk="1" latinLnBrk="1" hangingPunct="1">
              <a:defRPr kumimoji="1" sz="1400" b="1" kern="1200">
                <a:solidFill>
                  <a:schemeClr val="lt1"/>
                </a:solidFill>
                <a:latin typeface="+mn-lt"/>
                <a:ea typeface="+mn-ea"/>
                <a:cs typeface="+mn-cs"/>
              </a:defRPr>
            </a:lvl8pPr>
            <a:lvl9pPr marL="3657600" algn="l" defTabSz="914400" rtl="0" eaLnBrk="1" latinLnBrk="1" hangingPunct="1">
              <a:defRPr kumimoji="1" sz="1400" b="1" kern="1200">
                <a:solidFill>
                  <a:schemeClr val="lt1"/>
                </a:solidFill>
                <a:latin typeface="+mn-lt"/>
                <a:ea typeface="+mn-ea"/>
                <a:cs typeface="+mn-cs"/>
              </a:defRPr>
            </a:lvl9pPr>
          </a:lstStyle>
          <a:p>
            <a:pPr eaLnBrk="0" latinLnBrk="0" hangingPunct="0"/>
            <a:r>
              <a:rPr lang="en-US" altLang="ko-KR" sz="1600" dirty="0" smtClean="0">
                <a:solidFill>
                  <a:schemeClr val="bg1"/>
                </a:solidFill>
                <a:latin typeface="Arial" panose="020B0604020202020204" pitchFamily="34" charset="0"/>
                <a:cs typeface="Arial" panose="020B0604020202020204" pitchFamily="34" charset="0"/>
              </a:rPr>
              <a:t>Trapped Particle</a:t>
            </a:r>
          </a:p>
          <a:p>
            <a:pPr eaLnBrk="0" latinLnBrk="0" hangingPunct="0"/>
            <a:r>
              <a:rPr lang="en-US" altLang="ko-KR" sz="1600" dirty="0" smtClean="0">
                <a:solidFill>
                  <a:schemeClr val="bg1"/>
                </a:solidFill>
                <a:latin typeface="Arial" panose="020B0604020202020204" pitchFamily="34" charset="0"/>
                <a:cs typeface="Arial" panose="020B0604020202020204" pitchFamily="34" charset="0"/>
              </a:rPr>
              <a:t>Configuration</a:t>
            </a:r>
            <a:endParaRPr lang="ko-KR" altLang="en-US" sz="1600" dirty="0">
              <a:solidFill>
                <a:schemeClr val="bg1"/>
              </a:solidFill>
              <a:latin typeface="Arial" panose="020B0604020202020204" pitchFamily="34" charset="0"/>
              <a:cs typeface="Arial" panose="020B0604020202020204" pitchFamily="34" charset="0"/>
            </a:endParaRPr>
          </a:p>
        </p:txBody>
      </p:sp>
      <p:pic>
        <p:nvPicPr>
          <p:cNvPr id="16" name="그림 15"/>
          <p:cNvPicPr>
            <a:picLocks noChangeAspect="1" noChangeArrowheads="1"/>
          </p:cNvPicPr>
          <p:nvPr/>
        </p:nvPicPr>
        <p:blipFill>
          <a:blip r:embed="rId4" cstate="print">
            <a:extLst>
              <a:ext uri="{28A0092B-C50C-407E-A947-70E740481C1C}">
                <a14:useLocalDpi xmlns="" xmlns:lc="http://schemas.openxmlformats.org/drawingml/2006/lockedCanvas" xmlns:a14="http://schemas.microsoft.com/office/drawing/2010/main" val="0"/>
              </a:ext>
            </a:extLst>
          </a:blip>
          <a:srcRect/>
          <a:stretch>
            <a:fillRect/>
          </a:stretch>
        </p:blipFill>
        <p:spPr bwMode="auto">
          <a:xfrm>
            <a:off x="1331640" y="1196752"/>
            <a:ext cx="6802670" cy="4773720"/>
          </a:xfrm>
          <a:prstGeom prst="rect">
            <a:avLst/>
          </a:prstGeom>
          <a:noFill/>
          <a:extLst>
            <a:ext uri="{909E8E84-426E-40DD-AFC4-6F175D3DCCD1}">
              <a14:hiddenFill xmlns="" xmlns:lc="http://schemas.openxmlformats.org/drawingml/2006/lockedCanvas" xmlns:a14="http://schemas.microsoft.com/office/drawing/2010/main">
                <a:solidFill>
                  <a:srgbClr val="FFFFFF"/>
                </a:solidFill>
              </a14:hiddenFill>
            </a:ext>
          </a:extLst>
        </p:spPr>
      </p:pic>
      <p:sp>
        <p:nvSpPr>
          <p:cNvPr id="17" name="직사각형 16"/>
          <p:cNvSpPr/>
          <p:nvPr/>
        </p:nvSpPr>
        <p:spPr>
          <a:xfrm>
            <a:off x="1891351" y="788339"/>
            <a:ext cx="5367469" cy="646331"/>
          </a:xfrm>
          <a:prstGeom prst="rect">
            <a:avLst/>
          </a:prstGeom>
          <a:solidFill>
            <a:srgbClr val="FFFF99"/>
          </a:solidFill>
          <a:ln w="38100"/>
        </p:spPr>
        <p:style>
          <a:lnRef idx="2">
            <a:schemeClr val="dk1"/>
          </a:lnRef>
          <a:fillRef idx="1">
            <a:schemeClr val="lt1"/>
          </a:fillRef>
          <a:effectRef idx="0">
            <a:schemeClr val="dk1"/>
          </a:effectRef>
          <a:fontRef idx="minor">
            <a:schemeClr val="dk1"/>
          </a:fontRef>
        </p:style>
        <p:txBody>
          <a:bodyPr wrap="square">
            <a:spAutoFit/>
          </a:bodyPr>
          <a:lstStyle>
            <a:defPPr>
              <a:defRPr lang="ko-KR"/>
            </a:defPPr>
            <a:lvl1pPr algn="ctr" rtl="0" fontAlgn="base" latinLnBrk="1">
              <a:spcBef>
                <a:spcPct val="0"/>
              </a:spcBef>
              <a:spcAft>
                <a:spcPct val="0"/>
              </a:spcAft>
              <a:defRPr kumimoji="1" sz="1400" b="1" kern="1200">
                <a:solidFill>
                  <a:schemeClr val="dk1"/>
                </a:solidFill>
                <a:latin typeface="+mn-lt"/>
                <a:ea typeface="+mn-ea"/>
                <a:cs typeface="+mn-cs"/>
              </a:defRPr>
            </a:lvl1pPr>
            <a:lvl2pPr marL="457200" algn="ctr" rtl="0" fontAlgn="base" latinLnBrk="1">
              <a:spcBef>
                <a:spcPct val="0"/>
              </a:spcBef>
              <a:spcAft>
                <a:spcPct val="0"/>
              </a:spcAft>
              <a:defRPr kumimoji="1" sz="1400" b="1" kern="1200">
                <a:solidFill>
                  <a:schemeClr val="dk1"/>
                </a:solidFill>
                <a:latin typeface="+mn-lt"/>
                <a:ea typeface="+mn-ea"/>
                <a:cs typeface="+mn-cs"/>
              </a:defRPr>
            </a:lvl2pPr>
            <a:lvl3pPr marL="914400" algn="ctr" rtl="0" fontAlgn="base" latinLnBrk="1">
              <a:spcBef>
                <a:spcPct val="0"/>
              </a:spcBef>
              <a:spcAft>
                <a:spcPct val="0"/>
              </a:spcAft>
              <a:defRPr kumimoji="1" sz="1400" b="1" kern="1200">
                <a:solidFill>
                  <a:schemeClr val="dk1"/>
                </a:solidFill>
                <a:latin typeface="+mn-lt"/>
                <a:ea typeface="+mn-ea"/>
                <a:cs typeface="+mn-cs"/>
              </a:defRPr>
            </a:lvl3pPr>
            <a:lvl4pPr marL="1371600" algn="ctr" rtl="0" fontAlgn="base" latinLnBrk="1">
              <a:spcBef>
                <a:spcPct val="0"/>
              </a:spcBef>
              <a:spcAft>
                <a:spcPct val="0"/>
              </a:spcAft>
              <a:defRPr kumimoji="1" sz="1400" b="1" kern="1200">
                <a:solidFill>
                  <a:schemeClr val="dk1"/>
                </a:solidFill>
                <a:latin typeface="+mn-lt"/>
                <a:ea typeface="+mn-ea"/>
                <a:cs typeface="+mn-cs"/>
              </a:defRPr>
            </a:lvl4pPr>
            <a:lvl5pPr marL="1828800" algn="ctr" rtl="0" fontAlgn="base" latinLnBrk="1">
              <a:spcBef>
                <a:spcPct val="0"/>
              </a:spcBef>
              <a:spcAft>
                <a:spcPct val="0"/>
              </a:spcAft>
              <a:defRPr kumimoji="1" sz="1400" b="1" kern="1200">
                <a:solidFill>
                  <a:schemeClr val="dk1"/>
                </a:solidFill>
                <a:latin typeface="+mn-lt"/>
                <a:ea typeface="+mn-ea"/>
                <a:cs typeface="+mn-cs"/>
              </a:defRPr>
            </a:lvl5pPr>
            <a:lvl6pPr marL="2286000" algn="l" defTabSz="914400" rtl="0" eaLnBrk="1" latinLnBrk="1" hangingPunct="1">
              <a:defRPr kumimoji="1" sz="1400" b="1" kern="1200">
                <a:solidFill>
                  <a:schemeClr val="dk1"/>
                </a:solidFill>
                <a:latin typeface="+mn-lt"/>
                <a:ea typeface="+mn-ea"/>
                <a:cs typeface="+mn-cs"/>
              </a:defRPr>
            </a:lvl6pPr>
            <a:lvl7pPr marL="2743200" algn="l" defTabSz="914400" rtl="0" eaLnBrk="1" latinLnBrk="1" hangingPunct="1">
              <a:defRPr kumimoji="1" sz="1400" b="1" kern="1200">
                <a:solidFill>
                  <a:schemeClr val="dk1"/>
                </a:solidFill>
                <a:latin typeface="+mn-lt"/>
                <a:ea typeface="+mn-ea"/>
                <a:cs typeface="+mn-cs"/>
              </a:defRPr>
            </a:lvl7pPr>
            <a:lvl8pPr marL="3200400" algn="l" defTabSz="914400" rtl="0" eaLnBrk="1" latinLnBrk="1" hangingPunct="1">
              <a:defRPr kumimoji="1" sz="1400" b="1" kern="1200">
                <a:solidFill>
                  <a:schemeClr val="dk1"/>
                </a:solidFill>
                <a:latin typeface="+mn-lt"/>
                <a:ea typeface="+mn-ea"/>
                <a:cs typeface="+mn-cs"/>
              </a:defRPr>
            </a:lvl8pPr>
            <a:lvl9pPr marL="3657600" algn="l" defTabSz="914400" rtl="0" eaLnBrk="1" latinLnBrk="1" hangingPunct="1">
              <a:defRPr kumimoji="1" sz="1400" b="1" kern="1200">
                <a:solidFill>
                  <a:schemeClr val="dk1"/>
                </a:solidFill>
                <a:latin typeface="+mn-lt"/>
                <a:ea typeface="+mn-ea"/>
                <a:cs typeface="+mn-cs"/>
              </a:defRPr>
            </a:lvl9pPr>
          </a:lstStyle>
          <a:p>
            <a:pPr algn="ctr" defTabSz="914400" fontAlgn="base">
              <a:spcBef>
                <a:spcPct val="0"/>
              </a:spcBef>
              <a:spcAft>
                <a:spcPct val="0"/>
              </a:spcAft>
            </a:pPr>
            <a:r>
              <a:rPr kumimoji="1" lang="en-US" altLang="ko-KR" sz="1800" b="1" dirty="0" smtClean="0">
                <a:solidFill>
                  <a:srgbClr val="FF0000"/>
                </a:solidFill>
                <a:latin typeface="Arial" panose="020B0604020202020204" pitchFamily="34" charset="0"/>
                <a:ea typeface="굴림" charset="-127"/>
                <a:cs typeface="Arial" panose="020B0604020202020204" pitchFamily="34" charset="0"/>
              </a:rPr>
              <a:t>Significant enhancement of pre-ionization under TPC (Trapped Particle Configuration)</a:t>
            </a:r>
          </a:p>
        </p:txBody>
      </p:sp>
      <p:sp>
        <p:nvSpPr>
          <p:cNvPr id="18" name="직사각형 17"/>
          <p:cNvSpPr/>
          <p:nvPr/>
        </p:nvSpPr>
        <p:spPr>
          <a:xfrm>
            <a:off x="1946080" y="5661248"/>
            <a:ext cx="5362224" cy="646331"/>
          </a:xfrm>
          <a:prstGeom prst="rect">
            <a:avLst/>
          </a:prstGeom>
          <a:solidFill>
            <a:srgbClr val="FFFF99"/>
          </a:solidFill>
          <a:ln w="38100"/>
        </p:spPr>
        <p:style>
          <a:lnRef idx="2">
            <a:schemeClr val="dk1"/>
          </a:lnRef>
          <a:fillRef idx="1">
            <a:schemeClr val="lt1"/>
          </a:fillRef>
          <a:effectRef idx="0">
            <a:schemeClr val="dk1"/>
          </a:effectRef>
          <a:fontRef idx="minor">
            <a:schemeClr val="dk1"/>
          </a:fontRef>
        </p:style>
        <p:txBody>
          <a:bodyPr wrap="square">
            <a:spAutoFit/>
          </a:bodyPr>
          <a:lstStyle>
            <a:defPPr>
              <a:defRPr lang="ko-KR"/>
            </a:defPPr>
            <a:lvl1pPr algn="ctr" rtl="0" fontAlgn="base" latinLnBrk="1">
              <a:spcBef>
                <a:spcPct val="0"/>
              </a:spcBef>
              <a:spcAft>
                <a:spcPct val="0"/>
              </a:spcAft>
              <a:defRPr kumimoji="1" sz="1400" b="1" kern="1200">
                <a:solidFill>
                  <a:schemeClr val="dk1"/>
                </a:solidFill>
                <a:latin typeface="+mn-lt"/>
                <a:ea typeface="+mn-ea"/>
                <a:cs typeface="+mn-cs"/>
              </a:defRPr>
            </a:lvl1pPr>
            <a:lvl2pPr marL="457200" algn="ctr" rtl="0" fontAlgn="base" latinLnBrk="1">
              <a:spcBef>
                <a:spcPct val="0"/>
              </a:spcBef>
              <a:spcAft>
                <a:spcPct val="0"/>
              </a:spcAft>
              <a:defRPr kumimoji="1" sz="1400" b="1" kern="1200">
                <a:solidFill>
                  <a:schemeClr val="dk1"/>
                </a:solidFill>
                <a:latin typeface="+mn-lt"/>
                <a:ea typeface="+mn-ea"/>
                <a:cs typeface="+mn-cs"/>
              </a:defRPr>
            </a:lvl2pPr>
            <a:lvl3pPr marL="914400" algn="ctr" rtl="0" fontAlgn="base" latinLnBrk="1">
              <a:spcBef>
                <a:spcPct val="0"/>
              </a:spcBef>
              <a:spcAft>
                <a:spcPct val="0"/>
              </a:spcAft>
              <a:defRPr kumimoji="1" sz="1400" b="1" kern="1200">
                <a:solidFill>
                  <a:schemeClr val="dk1"/>
                </a:solidFill>
                <a:latin typeface="+mn-lt"/>
                <a:ea typeface="+mn-ea"/>
                <a:cs typeface="+mn-cs"/>
              </a:defRPr>
            </a:lvl3pPr>
            <a:lvl4pPr marL="1371600" algn="ctr" rtl="0" fontAlgn="base" latinLnBrk="1">
              <a:spcBef>
                <a:spcPct val="0"/>
              </a:spcBef>
              <a:spcAft>
                <a:spcPct val="0"/>
              </a:spcAft>
              <a:defRPr kumimoji="1" sz="1400" b="1" kern="1200">
                <a:solidFill>
                  <a:schemeClr val="dk1"/>
                </a:solidFill>
                <a:latin typeface="+mn-lt"/>
                <a:ea typeface="+mn-ea"/>
                <a:cs typeface="+mn-cs"/>
              </a:defRPr>
            </a:lvl4pPr>
            <a:lvl5pPr marL="1828800" algn="ctr" rtl="0" fontAlgn="base" latinLnBrk="1">
              <a:spcBef>
                <a:spcPct val="0"/>
              </a:spcBef>
              <a:spcAft>
                <a:spcPct val="0"/>
              </a:spcAft>
              <a:defRPr kumimoji="1" sz="1400" b="1" kern="1200">
                <a:solidFill>
                  <a:schemeClr val="dk1"/>
                </a:solidFill>
                <a:latin typeface="+mn-lt"/>
                <a:ea typeface="+mn-ea"/>
                <a:cs typeface="+mn-cs"/>
              </a:defRPr>
            </a:lvl5pPr>
            <a:lvl6pPr marL="2286000" algn="l" defTabSz="914400" rtl="0" eaLnBrk="1" latinLnBrk="1" hangingPunct="1">
              <a:defRPr kumimoji="1" sz="1400" b="1" kern="1200">
                <a:solidFill>
                  <a:schemeClr val="dk1"/>
                </a:solidFill>
                <a:latin typeface="+mn-lt"/>
                <a:ea typeface="+mn-ea"/>
                <a:cs typeface="+mn-cs"/>
              </a:defRPr>
            </a:lvl6pPr>
            <a:lvl7pPr marL="2743200" algn="l" defTabSz="914400" rtl="0" eaLnBrk="1" latinLnBrk="1" hangingPunct="1">
              <a:defRPr kumimoji="1" sz="1400" b="1" kern="1200">
                <a:solidFill>
                  <a:schemeClr val="dk1"/>
                </a:solidFill>
                <a:latin typeface="+mn-lt"/>
                <a:ea typeface="+mn-ea"/>
                <a:cs typeface="+mn-cs"/>
              </a:defRPr>
            </a:lvl7pPr>
            <a:lvl8pPr marL="3200400" algn="l" defTabSz="914400" rtl="0" eaLnBrk="1" latinLnBrk="1" hangingPunct="1">
              <a:defRPr kumimoji="1" sz="1400" b="1" kern="1200">
                <a:solidFill>
                  <a:schemeClr val="dk1"/>
                </a:solidFill>
                <a:latin typeface="+mn-lt"/>
                <a:ea typeface="+mn-ea"/>
                <a:cs typeface="+mn-cs"/>
              </a:defRPr>
            </a:lvl8pPr>
            <a:lvl9pPr marL="3657600" algn="l" defTabSz="914400" rtl="0" eaLnBrk="1" latinLnBrk="1" hangingPunct="1">
              <a:defRPr kumimoji="1" sz="1400" b="1" kern="1200">
                <a:solidFill>
                  <a:schemeClr val="dk1"/>
                </a:solidFill>
                <a:latin typeface="+mn-lt"/>
                <a:ea typeface="+mn-ea"/>
                <a:cs typeface="+mn-cs"/>
              </a:defRPr>
            </a:lvl9pPr>
          </a:lstStyle>
          <a:p>
            <a:pPr algn="ctr" defTabSz="914400" fontAlgn="base">
              <a:spcBef>
                <a:spcPct val="0"/>
              </a:spcBef>
              <a:spcAft>
                <a:spcPct val="0"/>
              </a:spcAft>
            </a:pPr>
            <a:r>
              <a:rPr kumimoji="1" lang="en-US" altLang="ko-KR" sz="1800" b="1" dirty="0" smtClean="0">
                <a:solidFill>
                  <a:srgbClr val="0000FF"/>
                </a:solidFill>
                <a:latin typeface="Arial" panose="020B0604020202020204" pitchFamily="34" charset="0"/>
                <a:ea typeface="굴림" charset="-127"/>
                <a:cs typeface="Arial" panose="020B0604020202020204" pitchFamily="34" charset="0"/>
              </a:rPr>
              <a:t>Severe degradation of pre-ionization </a:t>
            </a:r>
          </a:p>
          <a:p>
            <a:pPr algn="ctr" defTabSz="914400" fontAlgn="base">
              <a:spcBef>
                <a:spcPct val="0"/>
              </a:spcBef>
              <a:spcAft>
                <a:spcPct val="0"/>
              </a:spcAft>
            </a:pPr>
            <a:r>
              <a:rPr kumimoji="1" lang="en-US" altLang="ko-KR" sz="1800" b="1" dirty="0" smtClean="0">
                <a:solidFill>
                  <a:srgbClr val="0000FF"/>
                </a:solidFill>
                <a:latin typeface="Arial" panose="020B0604020202020204" pitchFamily="34" charset="0"/>
                <a:ea typeface="굴림" charset="-127"/>
                <a:cs typeface="Arial" panose="020B0604020202020204" pitchFamily="34" charset="0"/>
              </a:rPr>
              <a:t>under field null</a:t>
            </a:r>
            <a:endParaRPr kumimoji="1" lang="en-US" altLang="ko-KR" sz="1800" b="1" dirty="0">
              <a:solidFill>
                <a:srgbClr val="0000FF"/>
              </a:solidFill>
              <a:latin typeface="Arial" panose="020B0604020202020204" pitchFamily="34" charset="0"/>
              <a:ea typeface="굴림" charset="-127"/>
              <a:cs typeface="Arial" panose="020B0604020202020204" pitchFamily="34" charset="0"/>
            </a:endParaRPr>
          </a:p>
        </p:txBody>
      </p:sp>
      <p:cxnSp>
        <p:nvCxnSpPr>
          <p:cNvPr id="19" name="직선 화살표 연결선 18"/>
          <p:cNvCxnSpPr/>
          <p:nvPr/>
        </p:nvCxnSpPr>
        <p:spPr>
          <a:xfrm flipV="1">
            <a:off x="6099959" y="1434670"/>
            <a:ext cx="0" cy="128848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직선 화살표 연결선 20"/>
          <p:cNvCxnSpPr/>
          <p:nvPr/>
        </p:nvCxnSpPr>
        <p:spPr>
          <a:xfrm>
            <a:off x="6099959" y="5013176"/>
            <a:ext cx="0" cy="648072"/>
          </a:xfrm>
          <a:prstGeom prst="straightConnector1">
            <a:avLst/>
          </a:prstGeom>
          <a:ln w="38100">
            <a:solidFill>
              <a:srgbClr val="0000FF"/>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37051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9"/>
          <p:cNvSpPr txBox="1">
            <a:spLocks/>
          </p:cNvSpPr>
          <p:nvPr/>
        </p:nvSpPr>
        <p:spPr>
          <a:xfrm>
            <a:off x="696901" y="0"/>
            <a:ext cx="8447099" cy="712788"/>
          </a:xfrm>
          <a:prstGeom prst="rect">
            <a:avLst/>
          </a:prstGeom>
        </p:spPr>
        <p:txBody>
          <a:bodyPr anchor="b"/>
          <a:lstStyle/>
          <a:p>
            <a:pPr lvl="0" eaLnBrk="0" hangingPunct="0">
              <a:defRPr/>
            </a:pPr>
            <a:r>
              <a:rPr lang="en-US" altLang="ko-KR" b="1" dirty="0">
                <a:solidFill>
                  <a:schemeClr val="bg1"/>
                </a:solidFill>
                <a:latin typeface="Arial" pitchFamily="34" charset="0"/>
                <a:cs typeface="Arial" pitchFamily="34" charset="0"/>
              </a:rPr>
              <a:t>EBW </a:t>
            </a:r>
            <a:r>
              <a:rPr lang="en-US" altLang="ko-KR" b="1" dirty="0" smtClean="0">
                <a:solidFill>
                  <a:schemeClr val="bg1"/>
                </a:solidFill>
                <a:latin typeface="Arial" pitchFamily="34" charset="0"/>
                <a:cs typeface="Arial" pitchFamily="34" charset="0"/>
              </a:rPr>
              <a:t>Heating Experiments </a:t>
            </a:r>
            <a:r>
              <a:rPr lang="en-US" altLang="ko-KR" b="1" dirty="0">
                <a:solidFill>
                  <a:schemeClr val="bg1"/>
                </a:solidFill>
                <a:latin typeface="Arial" pitchFamily="34" charset="0"/>
                <a:cs typeface="Arial" pitchFamily="34" charset="0"/>
              </a:rPr>
              <a:t>in VEST</a:t>
            </a:r>
            <a: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
            </a:r>
            <a:b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br>
            <a:r>
              <a:rPr kumimoji="1" lang="en-US" altLang="ko-KR" sz="24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EBW collisional</a:t>
            </a:r>
            <a:r>
              <a:rPr kumimoji="1" lang="en-US" altLang="ko-KR" sz="2400" b="1" i="0" u="none" strike="noStrike" kern="0" cap="none" spc="0" normalizeH="0" noProof="0" dirty="0" smtClean="0">
                <a:ln>
                  <a:noFill/>
                </a:ln>
                <a:solidFill>
                  <a:srgbClr val="FFFF00"/>
                </a:solidFill>
                <a:effectLst/>
                <a:uLnTx/>
                <a:uFillTx/>
                <a:latin typeface="Arial" pitchFamily="34" charset="0"/>
                <a:ea typeface="+mj-ea"/>
                <a:cs typeface="+mj-cs"/>
                <a:sym typeface="Wingdings" pitchFamily="2" charset="2"/>
              </a:rPr>
              <a:t> heating in TPC pre-ionization plasma</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graphicFrame>
        <p:nvGraphicFramePr>
          <p:cNvPr id="6" name="개체 5"/>
          <p:cNvGraphicFramePr>
            <a:graphicFrameLocks noChangeAspect="1"/>
          </p:cNvGraphicFramePr>
          <p:nvPr>
            <p:extLst>
              <p:ext uri="{D42A27DB-BD31-4B8C-83A1-F6EECF244321}">
                <p14:modId xmlns="" xmlns:p14="http://schemas.microsoft.com/office/powerpoint/2010/main" val="3002886819"/>
              </p:ext>
            </p:extLst>
          </p:nvPr>
        </p:nvGraphicFramePr>
        <p:xfrm>
          <a:off x="-108520" y="404664"/>
          <a:ext cx="4959360" cy="3481920"/>
        </p:xfrm>
        <a:graphic>
          <a:graphicData uri="http://schemas.openxmlformats.org/presentationml/2006/ole">
            <p:oleObj spid="_x0000_s109592" name="Graph" r:id="rId4" imgW="4132800" imgH="2901600" progId="Origin50.Graph">
              <p:embed/>
            </p:oleObj>
          </a:graphicData>
        </a:graphic>
      </p:graphicFrame>
      <p:graphicFrame>
        <p:nvGraphicFramePr>
          <p:cNvPr id="8" name="개체 7"/>
          <p:cNvGraphicFramePr>
            <a:graphicFrameLocks noChangeAspect="1"/>
          </p:cNvGraphicFramePr>
          <p:nvPr>
            <p:extLst>
              <p:ext uri="{D42A27DB-BD31-4B8C-83A1-F6EECF244321}">
                <p14:modId xmlns="" xmlns:p14="http://schemas.microsoft.com/office/powerpoint/2010/main" val="1988798529"/>
              </p:ext>
            </p:extLst>
          </p:nvPr>
        </p:nvGraphicFramePr>
        <p:xfrm>
          <a:off x="4355976" y="404664"/>
          <a:ext cx="4959360" cy="3481920"/>
        </p:xfrm>
        <a:graphic>
          <a:graphicData uri="http://schemas.openxmlformats.org/presentationml/2006/ole">
            <p:oleObj spid="_x0000_s109593" name="Graph" r:id="rId5" imgW="4132800" imgH="2901600" progId="Origin50.Graph">
              <p:embed/>
            </p:oleObj>
          </a:graphicData>
        </a:graphic>
      </p:graphicFrame>
      <p:sp>
        <p:nvSpPr>
          <p:cNvPr id="10" name="TextBox 9"/>
          <p:cNvSpPr txBox="1"/>
          <p:nvPr/>
        </p:nvSpPr>
        <p:spPr>
          <a:xfrm>
            <a:off x="3095836" y="3419708"/>
            <a:ext cx="1188132" cy="369332"/>
          </a:xfrm>
          <a:prstGeom prst="rect">
            <a:avLst/>
          </a:prstGeom>
          <a:noFill/>
        </p:spPr>
        <p:txBody>
          <a:bodyPr wrap="square" rtlCol="0">
            <a:spAutoFit/>
          </a:bodyPr>
          <a:lstStyle/>
          <a:p>
            <a:r>
              <a:rPr lang="en-US" altLang="ko-KR" sz="1800" dirty="0" smtClean="0">
                <a:latin typeface="Arial" pitchFamily="34" charset="0"/>
                <a:cs typeface="Arial" pitchFamily="34" charset="0"/>
              </a:rPr>
              <a:t>TF 3.8 kA</a:t>
            </a:r>
            <a:endParaRPr lang="ko-KR" altLang="en-US" sz="1800" dirty="0">
              <a:latin typeface="Arial" pitchFamily="34" charset="0"/>
              <a:cs typeface="Arial" pitchFamily="34" charset="0"/>
            </a:endParaRPr>
          </a:p>
        </p:txBody>
      </p:sp>
      <p:sp>
        <p:nvSpPr>
          <p:cNvPr id="11" name="TextBox 10"/>
          <p:cNvSpPr txBox="1"/>
          <p:nvPr/>
        </p:nvSpPr>
        <p:spPr>
          <a:xfrm>
            <a:off x="7524328" y="3419708"/>
            <a:ext cx="1228732" cy="369332"/>
          </a:xfrm>
          <a:prstGeom prst="rect">
            <a:avLst/>
          </a:prstGeom>
          <a:noFill/>
        </p:spPr>
        <p:txBody>
          <a:bodyPr wrap="square" rtlCol="0">
            <a:spAutoFit/>
          </a:bodyPr>
          <a:lstStyle/>
          <a:p>
            <a:r>
              <a:rPr lang="en-US" altLang="ko-KR" sz="1800" dirty="0" smtClean="0">
                <a:latin typeface="Arial" pitchFamily="34" charset="0"/>
                <a:cs typeface="Arial" pitchFamily="34" charset="0"/>
              </a:rPr>
              <a:t>TF 8.2 kA</a:t>
            </a:r>
            <a:endParaRPr lang="ko-KR" altLang="en-US" sz="1800" dirty="0">
              <a:latin typeface="Arial" pitchFamily="34" charset="0"/>
              <a:cs typeface="Arial" pitchFamily="34" charset="0"/>
            </a:endParaRPr>
          </a:p>
        </p:txBody>
      </p:sp>
      <p:sp>
        <p:nvSpPr>
          <p:cNvPr id="13" name="직사각형 12"/>
          <p:cNvSpPr/>
          <p:nvPr/>
        </p:nvSpPr>
        <p:spPr>
          <a:xfrm>
            <a:off x="0" y="3640114"/>
            <a:ext cx="9144000" cy="2800767"/>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sz="1600" kern="0" dirty="0" smtClean="0">
                <a:solidFill>
                  <a:srgbClr val="000000"/>
                </a:solidFill>
                <a:latin typeface="Arial" pitchFamily="34" charset="0"/>
                <a:ea typeface="굴림"/>
              </a:rPr>
              <a:t>EBW collisional heating occurs with TPC pre-ionization plasma</a:t>
            </a: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rPr>
              <a:t>The mode conversion efficiency is calculated with 1-d full wave simulation[10]</a:t>
            </a:r>
          </a:p>
          <a:p>
            <a:pPr marL="1200150" lvl="2" indent="-285750" eaLnBrk="0" hangingPunct="0">
              <a:spcBef>
                <a:spcPct val="20000"/>
              </a:spcBef>
              <a:buFontTx/>
              <a:buChar char="-"/>
              <a:defRPr/>
            </a:pPr>
            <a:r>
              <a:rPr lang="en-US" altLang="ko-KR" sz="1600" kern="0" dirty="0" smtClean="0">
                <a:solidFill>
                  <a:srgbClr val="000000"/>
                </a:solidFill>
                <a:latin typeface="Arial" pitchFamily="34" charset="0"/>
                <a:ea typeface="굴림"/>
              </a:rPr>
              <a:t>In case of TF 3.8 kA, broad density profile makes low MC conversion coefficient (0.0105) but in case of TF 8.2 kA, steep density gradient exists near UHR and relatively high MC coefficient (0.2625)</a:t>
            </a: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rPr>
              <a:t>Additional 10 kW pulse ECH power is supplied when TPC enhances pre-ionization plasma</a:t>
            </a:r>
          </a:p>
          <a:p>
            <a:pPr marL="1200150" lvl="2" indent="-285750" eaLnBrk="0" hangingPunct="0">
              <a:spcBef>
                <a:spcPct val="20000"/>
              </a:spcBef>
              <a:buFontTx/>
              <a:buChar char="-"/>
              <a:defRPr/>
            </a:pPr>
            <a:r>
              <a:rPr lang="en-US" altLang="ko-KR" sz="1600" kern="0" dirty="0" smtClean="0">
                <a:solidFill>
                  <a:srgbClr val="000000"/>
                </a:solidFill>
                <a:latin typeface="Arial" pitchFamily="34" charset="0"/>
                <a:ea typeface="굴림"/>
              </a:rPr>
              <a:t>Over dense plasma generation near UHR showing </a:t>
            </a:r>
            <a:r>
              <a:rPr lang="en-US" altLang="ko-KR" sz="1600" kern="0" dirty="0" err="1" smtClean="0">
                <a:solidFill>
                  <a:srgbClr val="000000"/>
                </a:solidFill>
                <a:latin typeface="Arial" pitchFamily="34" charset="0"/>
                <a:ea typeface="굴림"/>
              </a:rPr>
              <a:t>collisional</a:t>
            </a:r>
            <a:r>
              <a:rPr lang="en-US" altLang="ko-KR" sz="1600" kern="0" dirty="0" smtClean="0">
                <a:solidFill>
                  <a:srgbClr val="000000"/>
                </a:solidFill>
                <a:latin typeface="Arial" pitchFamily="34" charset="0"/>
                <a:ea typeface="굴림"/>
              </a:rPr>
              <a:t> EBW heating</a:t>
            </a:r>
          </a:p>
          <a:p>
            <a:pPr marL="1200150" lvl="2" indent="-285750" eaLnBrk="0" hangingPunct="0">
              <a:spcBef>
                <a:spcPct val="20000"/>
              </a:spcBef>
              <a:buFontTx/>
              <a:buChar char="-"/>
              <a:defRPr/>
            </a:pPr>
            <a:r>
              <a:rPr lang="en-US" altLang="ko-KR" sz="1600" kern="0" dirty="0" smtClean="0">
                <a:solidFill>
                  <a:srgbClr val="000000"/>
                </a:solidFill>
                <a:latin typeface="Arial" pitchFamily="34" charset="0"/>
                <a:ea typeface="굴림"/>
              </a:rPr>
              <a:t>In case of 3.8 kA, low MC efficiency (0.0105</a:t>
            </a:r>
            <a:r>
              <a:rPr lang="en-US" altLang="ko-KR" sz="1600" kern="0" dirty="0" smtClean="0">
                <a:solidFill>
                  <a:srgbClr val="000000"/>
                </a:solidFill>
                <a:latin typeface="Arial" pitchFamily="34" charset="0"/>
                <a:ea typeface="휴먼편지체"/>
                <a:cs typeface="Arial" pitchFamily="34" charset="0"/>
              </a:rPr>
              <a:t>→0.4819)</a:t>
            </a:r>
            <a:r>
              <a:rPr lang="en-US" altLang="ko-KR" sz="1600" kern="0" dirty="0" smtClean="0">
                <a:solidFill>
                  <a:srgbClr val="000000"/>
                </a:solidFill>
                <a:latin typeface="Arial" pitchFamily="34" charset="0"/>
                <a:ea typeface="굴림"/>
              </a:rPr>
              <a:t> has slight increase in density but in case of 8.2 kA, high MC efficiency (0.2526</a:t>
            </a:r>
            <a:r>
              <a:rPr lang="en-US" altLang="ko-KR" sz="1600" kern="0" dirty="0" smtClean="0">
                <a:solidFill>
                  <a:srgbClr val="000000"/>
                </a:solidFill>
                <a:latin typeface="Arial" pitchFamily="34" charset="0"/>
                <a:ea typeface="휴먼편지체"/>
                <a:cs typeface="Arial" pitchFamily="34" charset="0"/>
              </a:rPr>
              <a:t>→0.756)</a:t>
            </a:r>
            <a:r>
              <a:rPr lang="en-US" altLang="ko-KR" sz="1600" kern="0" dirty="0" smtClean="0">
                <a:solidFill>
                  <a:srgbClr val="000000"/>
                </a:solidFill>
                <a:latin typeface="Arial" pitchFamily="34" charset="0"/>
                <a:ea typeface="굴림"/>
              </a:rPr>
              <a:t> has large rise in density due to steep density gradient and magnetic field.</a:t>
            </a:r>
            <a:endParaRPr lang="ko-KR" altLang="en-US" sz="1600" b="1" dirty="0">
              <a:solidFill>
                <a:srgbClr val="FF0000"/>
              </a:solidFill>
              <a:latin typeface="Arial" panose="020B0604020202020204" pitchFamily="34" charset="0"/>
              <a:cs typeface="Arial" panose="020B0604020202020204" pitchFamily="34" charset="0"/>
            </a:endParaRPr>
          </a:p>
        </p:txBody>
      </p:sp>
      <p:sp>
        <p:nvSpPr>
          <p:cNvPr id="9" name="위쪽/아래쪽 화살표 8"/>
          <p:cNvSpPr/>
          <p:nvPr/>
        </p:nvSpPr>
        <p:spPr bwMode="auto">
          <a:xfrm>
            <a:off x="3419872" y="2204864"/>
            <a:ext cx="288032" cy="50405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12" name="위쪽/아래쪽 화살표 11"/>
          <p:cNvSpPr/>
          <p:nvPr/>
        </p:nvSpPr>
        <p:spPr bwMode="auto">
          <a:xfrm>
            <a:off x="8028384" y="1772816"/>
            <a:ext cx="288032" cy="50405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Tree>
    <p:extLst>
      <p:ext uri="{BB962C8B-B14F-4D97-AF65-F5344CB8AC3E}">
        <p14:creationId xmlns="" xmlns:p14="http://schemas.microsoft.com/office/powerpoint/2010/main" val="28097112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9"/>
          <p:cNvSpPr txBox="1">
            <a:spLocks/>
          </p:cNvSpPr>
          <p:nvPr/>
        </p:nvSpPr>
        <p:spPr>
          <a:xfrm>
            <a:off x="696901" y="0"/>
            <a:ext cx="8447099" cy="712788"/>
          </a:xfrm>
          <a:prstGeom prst="rect">
            <a:avLst/>
          </a:prstGeom>
        </p:spPr>
        <p:txBody>
          <a:bodyPr anchor="b"/>
          <a:lstStyle/>
          <a:p>
            <a:pPr lvl="0" eaLnBrk="0" hangingPunct="0">
              <a:defRPr/>
            </a:pPr>
            <a:r>
              <a:rPr lang="en-US" altLang="ko-KR" b="1" dirty="0">
                <a:solidFill>
                  <a:schemeClr val="bg1"/>
                </a:solidFill>
                <a:latin typeface="Arial" pitchFamily="34" charset="0"/>
                <a:cs typeface="Arial" pitchFamily="34" charset="0"/>
              </a:rPr>
              <a:t>EBW </a:t>
            </a:r>
            <a:r>
              <a:rPr lang="en-US" altLang="ko-KR" b="1" dirty="0" smtClean="0">
                <a:solidFill>
                  <a:schemeClr val="bg1"/>
                </a:solidFill>
                <a:latin typeface="Arial" pitchFamily="34" charset="0"/>
                <a:cs typeface="Arial" pitchFamily="34" charset="0"/>
              </a:rPr>
              <a:t>Heating Experiments </a:t>
            </a:r>
            <a:r>
              <a:rPr lang="en-US" altLang="ko-KR" b="1" dirty="0">
                <a:solidFill>
                  <a:schemeClr val="bg1"/>
                </a:solidFill>
                <a:latin typeface="Arial" pitchFamily="34" charset="0"/>
                <a:cs typeface="Arial" pitchFamily="34" charset="0"/>
              </a:rPr>
              <a:t>in VEST</a:t>
            </a:r>
            <a: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
            </a:r>
            <a:b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b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EBW collisional heating during</a:t>
            </a:r>
            <a:r>
              <a:rPr kumimoji="1" lang="en-US" altLang="ko-KR" sz="2600" b="1" i="0" u="none" strike="noStrike" kern="0" cap="none" spc="0" normalizeH="0" noProof="0" dirty="0" smtClean="0">
                <a:ln>
                  <a:noFill/>
                </a:ln>
                <a:solidFill>
                  <a:srgbClr val="FFFF00"/>
                </a:solidFill>
                <a:effectLst/>
                <a:uLnTx/>
                <a:uFillTx/>
                <a:latin typeface="Arial" pitchFamily="34" charset="0"/>
                <a:ea typeface="+mj-ea"/>
                <a:cs typeface="+mj-cs"/>
                <a:sym typeface="Wingdings" pitchFamily="2" charset="2"/>
              </a:rPr>
              <a:t> TPC startup (1)</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graphicFrame>
        <p:nvGraphicFramePr>
          <p:cNvPr id="6" name="개체 5"/>
          <p:cNvGraphicFramePr>
            <a:graphicFrameLocks noChangeAspect="1"/>
          </p:cNvGraphicFramePr>
          <p:nvPr>
            <p:extLst>
              <p:ext uri="{D42A27DB-BD31-4B8C-83A1-F6EECF244321}">
                <p14:modId xmlns="" xmlns:p14="http://schemas.microsoft.com/office/powerpoint/2010/main" val="1603482501"/>
              </p:ext>
            </p:extLst>
          </p:nvPr>
        </p:nvGraphicFramePr>
        <p:xfrm>
          <a:off x="4365168" y="404664"/>
          <a:ext cx="4959360" cy="3481920"/>
        </p:xfrm>
        <a:graphic>
          <a:graphicData uri="http://schemas.openxmlformats.org/presentationml/2006/ole">
            <p:oleObj spid="_x0000_s110608" name="Graph" r:id="rId3" imgW="4132800" imgH="2901600" progId="Origin50.Graph">
              <p:embed/>
            </p:oleObj>
          </a:graphicData>
        </a:graphic>
      </p:graphicFrame>
      <p:graphicFrame>
        <p:nvGraphicFramePr>
          <p:cNvPr id="8" name="개체 7"/>
          <p:cNvGraphicFramePr>
            <a:graphicFrameLocks noChangeAspect="1"/>
          </p:cNvGraphicFramePr>
          <p:nvPr>
            <p:extLst>
              <p:ext uri="{D42A27DB-BD31-4B8C-83A1-F6EECF244321}">
                <p14:modId xmlns="" xmlns:p14="http://schemas.microsoft.com/office/powerpoint/2010/main" val="568031209"/>
              </p:ext>
            </p:extLst>
          </p:nvPr>
        </p:nvGraphicFramePr>
        <p:xfrm>
          <a:off x="-27320" y="404664"/>
          <a:ext cx="4959360" cy="3481920"/>
        </p:xfrm>
        <a:graphic>
          <a:graphicData uri="http://schemas.openxmlformats.org/presentationml/2006/ole">
            <p:oleObj spid="_x0000_s110609" name="Graph" r:id="rId4" imgW="4132800" imgH="2901600" progId="Origin50.Graph">
              <p:embed/>
            </p:oleObj>
          </a:graphicData>
        </a:graphic>
      </p:graphicFrame>
      <p:sp>
        <p:nvSpPr>
          <p:cNvPr id="9" name="TextBox 8"/>
          <p:cNvSpPr txBox="1"/>
          <p:nvPr/>
        </p:nvSpPr>
        <p:spPr>
          <a:xfrm>
            <a:off x="3095836" y="3419708"/>
            <a:ext cx="1188132" cy="369332"/>
          </a:xfrm>
          <a:prstGeom prst="rect">
            <a:avLst/>
          </a:prstGeom>
          <a:noFill/>
        </p:spPr>
        <p:txBody>
          <a:bodyPr wrap="square" rtlCol="0">
            <a:spAutoFit/>
          </a:bodyPr>
          <a:lstStyle/>
          <a:p>
            <a:r>
              <a:rPr lang="en-US" altLang="ko-KR" sz="1800" dirty="0" smtClean="0">
                <a:latin typeface="Arial" pitchFamily="34" charset="0"/>
                <a:cs typeface="Arial" pitchFamily="34" charset="0"/>
              </a:rPr>
              <a:t>TF 3.8 kA</a:t>
            </a:r>
            <a:endParaRPr lang="ko-KR" altLang="en-US" sz="1800" dirty="0">
              <a:latin typeface="Arial" pitchFamily="34" charset="0"/>
              <a:cs typeface="Arial" pitchFamily="34" charset="0"/>
            </a:endParaRPr>
          </a:p>
        </p:txBody>
      </p:sp>
      <p:sp>
        <p:nvSpPr>
          <p:cNvPr id="10" name="TextBox 9"/>
          <p:cNvSpPr txBox="1"/>
          <p:nvPr/>
        </p:nvSpPr>
        <p:spPr>
          <a:xfrm>
            <a:off x="7524328" y="3419708"/>
            <a:ext cx="1228732" cy="369332"/>
          </a:xfrm>
          <a:prstGeom prst="rect">
            <a:avLst/>
          </a:prstGeom>
          <a:noFill/>
        </p:spPr>
        <p:txBody>
          <a:bodyPr wrap="square" rtlCol="0">
            <a:spAutoFit/>
          </a:bodyPr>
          <a:lstStyle/>
          <a:p>
            <a:r>
              <a:rPr lang="en-US" altLang="ko-KR" sz="1800" dirty="0" smtClean="0">
                <a:latin typeface="Arial" pitchFamily="34" charset="0"/>
                <a:cs typeface="Arial" pitchFamily="34" charset="0"/>
              </a:rPr>
              <a:t>TF 8.2 kA</a:t>
            </a:r>
            <a:endParaRPr lang="ko-KR" altLang="en-US" sz="1800" dirty="0">
              <a:latin typeface="Arial" pitchFamily="34" charset="0"/>
              <a:cs typeface="Arial" pitchFamily="34" charset="0"/>
            </a:endParaRPr>
          </a:p>
        </p:txBody>
      </p:sp>
      <p:sp>
        <p:nvSpPr>
          <p:cNvPr id="11" name="직사각형 10"/>
          <p:cNvSpPr/>
          <p:nvPr/>
        </p:nvSpPr>
        <p:spPr>
          <a:xfrm>
            <a:off x="0" y="3717032"/>
            <a:ext cx="9144000" cy="2529923"/>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EBW collisional heating occurs during TPC startup</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The low loop voltage startup experiments using TPC have been performed.</a:t>
            </a:r>
            <a:endParaRPr lang="en-US" altLang="ko-KR" kern="0" baseline="-25000" dirty="0" smtClean="0">
              <a:solidFill>
                <a:srgbClr val="000000"/>
              </a:solidFill>
              <a:latin typeface="Arial" pitchFamily="34" charset="0"/>
              <a:ea typeface="굴림"/>
            </a:endParaRP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The mode conversion efficiency is calculated with 1-d full wave simulation when the plasma density reaches the density peak[10]</a:t>
            </a:r>
          </a:p>
          <a:p>
            <a:pPr marL="1200150" lvl="2" indent="-285750" eaLnBrk="0" hangingPunct="0">
              <a:spcBef>
                <a:spcPct val="20000"/>
              </a:spcBef>
              <a:buFontTx/>
              <a:buChar char="-"/>
              <a:defRPr/>
            </a:pPr>
            <a:r>
              <a:rPr lang="en-US" altLang="ko-KR" kern="0" dirty="0" smtClean="0">
                <a:solidFill>
                  <a:srgbClr val="000000"/>
                </a:solidFill>
                <a:latin typeface="Arial" pitchFamily="34" charset="0"/>
                <a:ea typeface="굴림"/>
              </a:rPr>
              <a:t>The MC coefficient of TF 3.8 kA (0.3655) has larger than that of TF 8.2 kA (0.1536) due to the pre-ionization density near inboard that has strong loop voltage and it shows the different plasma current ramp-up rate</a:t>
            </a:r>
          </a:p>
          <a:p>
            <a:pPr marL="1200150" lvl="2" indent="-285750" eaLnBrk="0" hangingPunct="0">
              <a:spcBef>
                <a:spcPct val="20000"/>
              </a:spcBef>
              <a:buFontTx/>
              <a:buChar char="-"/>
              <a:defRPr/>
            </a:pPr>
            <a:endParaRPr lang="en-US" altLang="ko-KR" kern="0" dirty="0" smtClean="0">
              <a:solidFill>
                <a:srgbClr val="000000"/>
              </a:solidFill>
              <a:latin typeface="Arial" pitchFamily="34" charset="0"/>
              <a:ea typeface="굴림"/>
            </a:endParaRPr>
          </a:p>
        </p:txBody>
      </p:sp>
      <p:sp>
        <p:nvSpPr>
          <p:cNvPr id="2" name="위쪽/아래쪽 화살표 1"/>
          <p:cNvSpPr/>
          <p:nvPr/>
        </p:nvSpPr>
        <p:spPr bwMode="auto">
          <a:xfrm>
            <a:off x="3275856" y="2420888"/>
            <a:ext cx="288032" cy="50405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12" name="위쪽/아래쪽 화살표 11"/>
          <p:cNvSpPr/>
          <p:nvPr/>
        </p:nvSpPr>
        <p:spPr bwMode="auto">
          <a:xfrm>
            <a:off x="7110174" y="1890567"/>
            <a:ext cx="288032" cy="504056"/>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13" name="타원 12"/>
          <p:cNvSpPr/>
          <p:nvPr/>
        </p:nvSpPr>
        <p:spPr>
          <a:xfrm>
            <a:off x="1475656" y="2877444"/>
            <a:ext cx="432048" cy="432806"/>
          </a:xfrm>
          <a:prstGeom prst="ellipse">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14" name="타원 13"/>
          <p:cNvSpPr/>
          <p:nvPr/>
        </p:nvSpPr>
        <p:spPr>
          <a:xfrm>
            <a:off x="5724128" y="2876686"/>
            <a:ext cx="432048" cy="432806"/>
          </a:xfrm>
          <a:prstGeom prst="ellipse">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Tree>
    <p:extLst>
      <p:ext uri="{BB962C8B-B14F-4D97-AF65-F5344CB8AC3E}">
        <p14:creationId xmlns="" xmlns:p14="http://schemas.microsoft.com/office/powerpoint/2010/main" val="398401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37" name="Object 21"/>
          <p:cNvGraphicFramePr>
            <a:graphicFrameLocks noChangeAspect="1"/>
          </p:cNvGraphicFramePr>
          <p:nvPr/>
        </p:nvGraphicFramePr>
        <p:xfrm>
          <a:off x="0" y="692150"/>
          <a:ext cx="4959350" cy="3482975"/>
        </p:xfrm>
        <a:graphic>
          <a:graphicData uri="http://schemas.openxmlformats.org/presentationml/2006/ole">
            <p:oleObj spid="_x0000_s140292" name="Graph" r:id="rId3" imgW="4132800" imgH="2901600" progId="Origin50.Graph">
              <p:embed/>
            </p:oleObj>
          </a:graphicData>
        </a:graphic>
      </p:graphicFrame>
      <p:graphicFrame>
        <p:nvGraphicFramePr>
          <p:cNvPr id="111638" name="Object 22"/>
          <p:cNvGraphicFramePr>
            <a:graphicFrameLocks noChangeAspect="1"/>
          </p:cNvGraphicFramePr>
          <p:nvPr/>
        </p:nvGraphicFramePr>
        <p:xfrm>
          <a:off x="4509194" y="692696"/>
          <a:ext cx="4959350" cy="3482975"/>
        </p:xfrm>
        <a:graphic>
          <a:graphicData uri="http://schemas.openxmlformats.org/presentationml/2006/ole">
            <p:oleObj spid="_x0000_s140293" name="Graph" r:id="rId4" imgW="4132800" imgH="2901600" progId="Origin50.Graph">
              <p:embed/>
            </p:oleObj>
          </a:graphicData>
        </a:graphic>
      </p:graphicFrame>
      <p:sp>
        <p:nvSpPr>
          <p:cNvPr id="11" name="제목 9"/>
          <p:cNvSpPr txBox="1">
            <a:spLocks/>
          </p:cNvSpPr>
          <p:nvPr/>
        </p:nvSpPr>
        <p:spPr>
          <a:xfrm>
            <a:off x="696901" y="0"/>
            <a:ext cx="8447099" cy="712788"/>
          </a:xfrm>
          <a:prstGeom prst="rect">
            <a:avLst/>
          </a:prstGeom>
        </p:spPr>
        <p:txBody>
          <a:bodyPr anchor="b"/>
          <a:lstStyle/>
          <a:p>
            <a:pPr lvl="0" eaLnBrk="0" hangingPunct="0">
              <a:defRPr/>
            </a:pPr>
            <a:r>
              <a:rPr lang="en-US" altLang="ko-KR" b="1" dirty="0">
                <a:solidFill>
                  <a:schemeClr val="bg1"/>
                </a:solidFill>
                <a:latin typeface="Arial" pitchFamily="34" charset="0"/>
                <a:cs typeface="Arial" pitchFamily="34" charset="0"/>
              </a:rPr>
              <a:t>EBW </a:t>
            </a:r>
            <a:r>
              <a:rPr lang="en-US" altLang="ko-KR" b="1" dirty="0" smtClean="0">
                <a:solidFill>
                  <a:schemeClr val="bg1"/>
                </a:solidFill>
                <a:latin typeface="Arial" pitchFamily="34" charset="0"/>
                <a:cs typeface="Arial" pitchFamily="34" charset="0"/>
              </a:rPr>
              <a:t>Heating Experiments </a:t>
            </a:r>
            <a:r>
              <a:rPr lang="en-US" altLang="ko-KR" b="1" dirty="0">
                <a:solidFill>
                  <a:schemeClr val="bg1"/>
                </a:solidFill>
                <a:latin typeface="Arial" pitchFamily="34" charset="0"/>
                <a:cs typeface="Arial" pitchFamily="34" charset="0"/>
              </a:rPr>
              <a:t>in VEST</a:t>
            </a:r>
            <a: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
            </a:r>
            <a:b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b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EBW collisional heating during</a:t>
            </a:r>
            <a:r>
              <a:rPr kumimoji="1" lang="en-US" altLang="ko-KR" sz="2600" b="1" i="0" u="none" strike="noStrike" kern="0" cap="none" spc="0" normalizeH="0" noProof="0" dirty="0" smtClean="0">
                <a:ln>
                  <a:noFill/>
                </a:ln>
                <a:solidFill>
                  <a:srgbClr val="FFFF00"/>
                </a:solidFill>
                <a:effectLst/>
                <a:uLnTx/>
                <a:uFillTx/>
                <a:latin typeface="Arial" pitchFamily="34" charset="0"/>
                <a:ea typeface="+mj-ea"/>
                <a:cs typeface="+mj-cs"/>
                <a:sym typeface="Wingdings" pitchFamily="2" charset="2"/>
              </a:rPr>
              <a:t> TPC startup (2)</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13" name="직사각형 12"/>
          <p:cNvSpPr/>
          <p:nvPr/>
        </p:nvSpPr>
        <p:spPr>
          <a:xfrm>
            <a:off x="0" y="4077072"/>
            <a:ext cx="9144000" cy="2259080"/>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sz="1600" kern="0" dirty="0" smtClean="0">
                <a:solidFill>
                  <a:srgbClr val="000000"/>
                </a:solidFill>
                <a:latin typeface="Arial" pitchFamily="34" charset="0"/>
                <a:ea typeface="굴림"/>
                <a:cs typeface="Arial" pitchFamily="34" charset="0"/>
              </a:rPr>
              <a:t>EBW collisional heating occurs during TPC startup</a:t>
            </a: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cs typeface="Arial" pitchFamily="34" charset="0"/>
              </a:rPr>
              <a:t>13858 (TPC startup with 6 kW), 13888 (TPC startup with 6 &amp; 10 kW)</a:t>
            </a: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cs typeface="Arial" pitchFamily="34" charset="0"/>
              </a:rPr>
              <a:t>The additional 10 kW pulse ECH injection has occurred at 402 </a:t>
            </a:r>
            <a:r>
              <a:rPr lang="en-US" altLang="ko-KR" sz="1600" kern="0" dirty="0" err="1" smtClean="0">
                <a:solidFill>
                  <a:srgbClr val="000000"/>
                </a:solidFill>
                <a:latin typeface="Arial" pitchFamily="34" charset="0"/>
                <a:ea typeface="굴림"/>
                <a:cs typeface="Arial" pitchFamily="34" charset="0"/>
              </a:rPr>
              <a:t>ms.</a:t>
            </a:r>
            <a:endParaRPr lang="en-US" altLang="ko-KR" sz="1600" kern="0" dirty="0" smtClean="0">
              <a:solidFill>
                <a:srgbClr val="000000"/>
              </a:solidFill>
              <a:latin typeface="Arial" pitchFamily="34" charset="0"/>
              <a:ea typeface="굴림"/>
              <a:cs typeface="Arial" pitchFamily="34" charset="0"/>
            </a:endParaRPr>
          </a:p>
          <a:p>
            <a:pPr marL="1257300" lvl="2" indent="-342900" eaLnBrk="0" hangingPunct="0">
              <a:spcBef>
                <a:spcPct val="20000"/>
              </a:spcBef>
              <a:buFontTx/>
              <a:buChar char="-"/>
              <a:defRPr/>
            </a:pPr>
            <a:r>
              <a:rPr lang="en-US" altLang="ko-KR" sz="1600" kern="0" dirty="0" smtClean="0">
                <a:solidFill>
                  <a:srgbClr val="000000"/>
                </a:solidFill>
                <a:latin typeface="Arial" pitchFamily="34" charset="0"/>
                <a:ea typeface="굴림"/>
                <a:cs typeface="Arial" pitchFamily="34" charset="0"/>
              </a:rPr>
              <a:t>In case of TF 8.2 kA, the MC coefficient has dramatically increased (0.1536</a:t>
            </a:r>
            <a:r>
              <a:rPr lang="en-US" altLang="ko-KR" sz="1600" kern="0" dirty="0" smtClean="0">
                <a:solidFill>
                  <a:srgbClr val="000000"/>
                </a:solidFill>
                <a:latin typeface="Arial" pitchFamily="34" charset="0"/>
                <a:ea typeface="휴먼편지체"/>
                <a:cs typeface="Arial" pitchFamily="34" charset="0"/>
              </a:rPr>
              <a:t> →0.966)</a:t>
            </a:r>
            <a:r>
              <a:rPr lang="en-US" altLang="ko-KR" sz="1600" kern="0" dirty="0" smtClean="0">
                <a:solidFill>
                  <a:srgbClr val="000000"/>
                </a:solidFill>
                <a:latin typeface="Arial" pitchFamily="34" charset="0"/>
                <a:ea typeface="굴림"/>
                <a:cs typeface="Arial" pitchFamily="34" charset="0"/>
              </a:rPr>
              <a:t> and the electron density and temperature increases rapidly (405 ~ 407 ms)</a:t>
            </a:r>
          </a:p>
          <a:p>
            <a:pPr marL="1257300" lvl="2" indent="-342900" eaLnBrk="0" hangingPunct="0">
              <a:spcBef>
                <a:spcPct val="20000"/>
              </a:spcBef>
              <a:buFontTx/>
              <a:buChar char="-"/>
              <a:defRPr/>
            </a:pPr>
            <a:r>
              <a:rPr lang="en-US" altLang="ko-KR" sz="1600" kern="0" dirty="0" smtClean="0">
                <a:solidFill>
                  <a:srgbClr val="000000"/>
                </a:solidFill>
                <a:latin typeface="Arial" pitchFamily="34" charset="0"/>
                <a:ea typeface="굴림"/>
                <a:cs typeface="Arial" pitchFamily="34" charset="0"/>
              </a:rPr>
              <a:t>The feasibility of strong heating in the closed flux surface (R=0.5 m) is confirmed and EBW </a:t>
            </a:r>
            <a:r>
              <a:rPr lang="en-US" altLang="ko-KR" sz="1600" kern="0" dirty="0" err="1" smtClean="0">
                <a:solidFill>
                  <a:srgbClr val="000000"/>
                </a:solidFill>
                <a:latin typeface="Arial" pitchFamily="34" charset="0"/>
                <a:ea typeface="굴림"/>
                <a:cs typeface="Arial" pitchFamily="34" charset="0"/>
              </a:rPr>
              <a:t>collisional</a:t>
            </a:r>
            <a:r>
              <a:rPr lang="en-US" altLang="ko-KR" sz="1600" kern="0" dirty="0" smtClean="0">
                <a:solidFill>
                  <a:srgbClr val="000000"/>
                </a:solidFill>
                <a:latin typeface="Arial" pitchFamily="34" charset="0"/>
                <a:ea typeface="굴림"/>
                <a:cs typeface="Arial" pitchFamily="34" charset="0"/>
              </a:rPr>
              <a:t> damping (density increase) and temperature rise near ECR layer shows the evidence of  EBW heating.</a:t>
            </a:r>
          </a:p>
        </p:txBody>
      </p:sp>
      <p:sp>
        <p:nvSpPr>
          <p:cNvPr id="14" name="TextBox 13"/>
          <p:cNvSpPr txBox="1"/>
          <p:nvPr/>
        </p:nvSpPr>
        <p:spPr>
          <a:xfrm>
            <a:off x="4247964" y="3779748"/>
            <a:ext cx="1188132" cy="369332"/>
          </a:xfrm>
          <a:prstGeom prst="rect">
            <a:avLst/>
          </a:prstGeom>
          <a:noFill/>
        </p:spPr>
        <p:txBody>
          <a:bodyPr wrap="square" rtlCol="0">
            <a:spAutoFit/>
          </a:bodyPr>
          <a:lstStyle/>
          <a:p>
            <a:r>
              <a:rPr lang="en-US" altLang="ko-KR" sz="1800" dirty="0" smtClean="0">
                <a:latin typeface="Arial" pitchFamily="34" charset="0"/>
                <a:cs typeface="Arial" pitchFamily="34" charset="0"/>
              </a:rPr>
              <a:t>R = 0.5 m</a:t>
            </a:r>
            <a:endParaRPr lang="ko-KR" altLang="en-US" sz="1800" dirty="0">
              <a:latin typeface="Arial" pitchFamily="34" charset="0"/>
              <a:cs typeface="Arial" pitchFamily="34" charset="0"/>
            </a:endParaRPr>
          </a:p>
        </p:txBody>
      </p:sp>
    </p:spTree>
    <p:extLst>
      <p:ext uri="{BB962C8B-B14F-4D97-AF65-F5344CB8AC3E}">
        <p14:creationId xmlns="" xmlns:p14="http://schemas.microsoft.com/office/powerpoint/2010/main" val="228943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개체 5"/>
          <p:cNvGraphicFramePr>
            <a:graphicFrameLocks noChangeAspect="1"/>
          </p:cNvGraphicFramePr>
          <p:nvPr>
            <p:extLst>
              <p:ext uri="{D42A27DB-BD31-4B8C-83A1-F6EECF244321}">
                <p14:modId xmlns="" xmlns:p14="http://schemas.microsoft.com/office/powerpoint/2010/main" val="870549521"/>
              </p:ext>
            </p:extLst>
          </p:nvPr>
        </p:nvGraphicFramePr>
        <p:xfrm>
          <a:off x="2636976" y="548680"/>
          <a:ext cx="4959360" cy="3481920"/>
        </p:xfrm>
        <a:graphic>
          <a:graphicData uri="http://schemas.openxmlformats.org/presentationml/2006/ole">
            <p:oleObj spid="_x0000_s111634" name="Graph" r:id="rId3" imgW="4132800" imgH="2901600" progId="Origin50.Graph">
              <p:embed/>
            </p:oleObj>
          </a:graphicData>
        </a:graphic>
      </p:graphicFrame>
      <p:sp>
        <p:nvSpPr>
          <p:cNvPr id="9" name="TextBox 8"/>
          <p:cNvSpPr txBox="1"/>
          <p:nvPr/>
        </p:nvSpPr>
        <p:spPr>
          <a:xfrm>
            <a:off x="7236296" y="2852936"/>
            <a:ext cx="1188132" cy="369332"/>
          </a:xfrm>
          <a:prstGeom prst="rect">
            <a:avLst/>
          </a:prstGeom>
          <a:noFill/>
        </p:spPr>
        <p:txBody>
          <a:bodyPr wrap="square" rtlCol="0">
            <a:spAutoFit/>
          </a:bodyPr>
          <a:lstStyle/>
          <a:p>
            <a:r>
              <a:rPr lang="en-US" altLang="ko-KR" sz="1800" dirty="0" smtClean="0">
                <a:latin typeface="Arial" pitchFamily="34" charset="0"/>
                <a:cs typeface="Arial" pitchFamily="34" charset="0"/>
              </a:rPr>
              <a:t>TF 3.8 kA</a:t>
            </a:r>
            <a:endParaRPr lang="ko-KR" altLang="en-US" sz="1800" dirty="0">
              <a:latin typeface="Arial" pitchFamily="34" charset="0"/>
              <a:cs typeface="Arial" pitchFamily="34" charset="0"/>
            </a:endParaRPr>
          </a:p>
        </p:txBody>
      </p:sp>
      <p:sp>
        <p:nvSpPr>
          <p:cNvPr id="11" name="제목 9"/>
          <p:cNvSpPr txBox="1">
            <a:spLocks/>
          </p:cNvSpPr>
          <p:nvPr/>
        </p:nvSpPr>
        <p:spPr>
          <a:xfrm>
            <a:off x="696901" y="0"/>
            <a:ext cx="8447099" cy="712788"/>
          </a:xfrm>
          <a:prstGeom prst="rect">
            <a:avLst/>
          </a:prstGeom>
        </p:spPr>
        <p:txBody>
          <a:bodyPr anchor="b"/>
          <a:lstStyle/>
          <a:p>
            <a:pPr lvl="0" eaLnBrk="0" hangingPunct="0">
              <a:defRPr/>
            </a:pPr>
            <a:r>
              <a:rPr lang="en-US" altLang="ko-KR" b="1" dirty="0">
                <a:solidFill>
                  <a:schemeClr val="bg1"/>
                </a:solidFill>
                <a:latin typeface="Arial" pitchFamily="34" charset="0"/>
                <a:cs typeface="Arial" pitchFamily="34" charset="0"/>
              </a:rPr>
              <a:t>EBW </a:t>
            </a:r>
            <a:r>
              <a:rPr lang="en-US" altLang="ko-KR" b="1" dirty="0" smtClean="0">
                <a:solidFill>
                  <a:schemeClr val="bg1"/>
                </a:solidFill>
                <a:latin typeface="Arial" pitchFamily="34" charset="0"/>
                <a:cs typeface="Arial" pitchFamily="34" charset="0"/>
              </a:rPr>
              <a:t>Heating Experiments </a:t>
            </a:r>
            <a:r>
              <a:rPr lang="en-US" altLang="ko-KR" b="1" dirty="0">
                <a:solidFill>
                  <a:schemeClr val="bg1"/>
                </a:solidFill>
                <a:latin typeface="Arial" pitchFamily="34" charset="0"/>
                <a:cs typeface="Arial" pitchFamily="34" charset="0"/>
              </a:rPr>
              <a:t>in VEST</a:t>
            </a:r>
            <a: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
            </a:r>
            <a:b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b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EBW collisional heating during</a:t>
            </a:r>
            <a:r>
              <a:rPr kumimoji="1" lang="en-US" altLang="ko-KR" sz="2600" b="1" i="0" u="none" strike="noStrike" kern="0" cap="none" spc="0" normalizeH="0" noProof="0" dirty="0" smtClean="0">
                <a:ln>
                  <a:noFill/>
                </a:ln>
                <a:solidFill>
                  <a:srgbClr val="FFFF00"/>
                </a:solidFill>
                <a:effectLst/>
                <a:uLnTx/>
                <a:uFillTx/>
                <a:latin typeface="Arial" pitchFamily="34" charset="0"/>
                <a:ea typeface="+mj-ea"/>
                <a:cs typeface="+mj-cs"/>
                <a:sym typeface="Wingdings" pitchFamily="2" charset="2"/>
              </a:rPr>
              <a:t> TPC startup (3)</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13" name="직사각형 12"/>
          <p:cNvSpPr/>
          <p:nvPr/>
        </p:nvSpPr>
        <p:spPr>
          <a:xfrm>
            <a:off x="2339752" y="3933056"/>
            <a:ext cx="6012160" cy="1865126"/>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EBW collisional heating occurs during TPC startup</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The plasma current has the increase at the time additional 10 kW pulse ECH injection as well as electron density and temperature.</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Also the plasma current has the longer pulse duration with EBW heating.</a:t>
            </a:r>
          </a:p>
        </p:txBody>
      </p:sp>
      <p:pic>
        <p:nvPicPr>
          <p:cNvPr id="111638" name="Picture 22" descr="C:\Users\samsung\AppData\Local\Microsoft\Windows\Temporary Internet Files\Content.IE5\H752SCBZ\13858_MagneticsVacuumContour_004020.jpg"/>
          <p:cNvPicPr>
            <a:picLocks noChangeAspect="1" noChangeArrowheads="1"/>
          </p:cNvPicPr>
          <p:nvPr/>
        </p:nvPicPr>
        <p:blipFill>
          <a:blip r:embed="rId4" cstate="print"/>
          <a:srcRect l="9051" t="7458" r="69687" b="7458"/>
          <a:stretch>
            <a:fillRect/>
          </a:stretch>
        </p:blipFill>
        <p:spPr bwMode="auto">
          <a:xfrm>
            <a:off x="-1" y="764704"/>
            <a:ext cx="2779149" cy="5558301"/>
          </a:xfrm>
          <a:prstGeom prst="rect">
            <a:avLst/>
          </a:prstGeom>
          <a:noFill/>
        </p:spPr>
      </p:pic>
    </p:spTree>
    <p:extLst>
      <p:ext uri="{BB962C8B-B14F-4D97-AF65-F5344CB8AC3E}">
        <p14:creationId xmlns="" xmlns:p14="http://schemas.microsoft.com/office/powerpoint/2010/main" val="228943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제목 9"/>
          <p:cNvSpPr>
            <a:spLocks noGrp="1"/>
          </p:cNvSpPr>
          <p:nvPr>
            <p:ph type="title"/>
          </p:nvPr>
        </p:nvSpPr>
        <p:spPr>
          <a:xfrm>
            <a:off x="659968" y="1"/>
            <a:ext cx="8447099" cy="712788"/>
          </a:xfrm>
        </p:spPr>
        <p:txBody>
          <a:bodyPr/>
          <a:lstStyle/>
          <a:p>
            <a:r>
              <a:rPr lang="en-US" altLang="ko-KR" sz="2600" dirty="0" smtClean="0">
                <a:solidFill>
                  <a:srgbClr val="FFFF00"/>
                </a:solidFill>
                <a:latin typeface="Arial" pitchFamily="34" charset="0"/>
                <a:cs typeface="Arial" pitchFamily="34" charset="0"/>
              </a:rPr>
              <a:t>Outline</a:t>
            </a:r>
            <a:endParaRPr lang="ko-KR" altLang="en-US" sz="2600" dirty="0">
              <a:solidFill>
                <a:srgbClr val="FFFF00"/>
              </a:solidFill>
              <a:latin typeface="Arial" pitchFamily="34" charset="0"/>
              <a:cs typeface="Arial" pitchFamily="34" charset="0"/>
            </a:endParaRPr>
          </a:p>
        </p:txBody>
      </p:sp>
      <p:sp>
        <p:nvSpPr>
          <p:cNvPr id="3" name="직사각형 8"/>
          <p:cNvSpPr>
            <a:spLocks noChangeArrowheads="1"/>
          </p:cNvSpPr>
          <p:nvPr/>
        </p:nvSpPr>
        <p:spPr bwMode="auto">
          <a:xfrm>
            <a:off x="179512" y="769342"/>
            <a:ext cx="8785348" cy="5539978"/>
          </a:xfrm>
          <a:prstGeom prst="rect">
            <a:avLst/>
          </a:prstGeom>
          <a:noFill/>
          <a:ln w="9525">
            <a:noFill/>
            <a:miter lim="800000"/>
            <a:headEnd/>
            <a:tailEnd/>
          </a:ln>
        </p:spPr>
        <p:txBody>
          <a:bodyPr wrap="square">
            <a:spAutoFit/>
          </a:bodyPr>
          <a:lstStyle/>
          <a:p>
            <a:pPr>
              <a:lnSpc>
                <a:spcPct val="150000"/>
              </a:lnSpc>
              <a:buFont typeface="Wingdings" pitchFamily="2" charset="2"/>
              <a:buChar char="v"/>
            </a:pPr>
            <a:r>
              <a:rPr kumimoji="0" lang="en-US" altLang="ko-KR" sz="2400" dirty="0" smtClean="0">
                <a:latin typeface="Arial" panose="020B0604020202020204" pitchFamily="34" charset="0"/>
                <a:ea typeface="Arial Unicode MS" pitchFamily="50" charset="-127"/>
                <a:cs typeface="Arial" panose="020B0604020202020204" pitchFamily="34" charset="0"/>
              </a:rPr>
              <a:t> Introduction</a:t>
            </a:r>
          </a:p>
          <a:p>
            <a:pPr>
              <a:lnSpc>
                <a:spcPct val="150000"/>
              </a:lnSpc>
              <a:buFont typeface="Wingdings" pitchFamily="2" charset="2"/>
              <a:buChar char="v"/>
            </a:pPr>
            <a:endParaRPr kumimoji="0" lang="en-US" altLang="ko-KR" sz="2000" dirty="0" smtClean="0">
              <a:latin typeface="Arial" panose="020B0604020202020204" pitchFamily="34" charset="0"/>
              <a:ea typeface="Arial Unicode MS" pitchFamily="50" charset="-127"/>
              <a:cs typeface="Arial" panose="020B0604020202020204" pitchFamily="34" charset="0"/>
            </a:endParaRPr>
          </a:p>
          <a:p>
            <a:pPr>
              <a:lnSpc>
                <a:spcPct val="150000"/>
              </a:lnSpc>
              <a:buFont typeface="Wingdings" pitchFamily="2" charset="2"/>
              <a:buChar char="v"/>
            </a:pPr>
            <a:r>
              <a:rPr kumimoji="0" lang="en-US" altLang="ko-KR" sz="2400" dirty="0" smtClean="0">
                <a:latin typeface="Arial" panose="020B0604020202020204" pitchFamily="34" charset="0"/>
                <a:ea typeface="Arial Unicode MS" pitchFamily="50" charset="-127"/>
                <a:cs typeface="Arial" panose="020B0604020202020204" pitchFamily="34" charset="0"/>
              </a:rPr>
              <a:t> EBW Heating Experiments in linear device</a:t>
            </a:r>
          </a:p>
          <a:p>
            <a:pPr marL="800100" lvl="1" indent="-342900">
              <a:lnSpc>
                <a:spcPct val="150000"/>
              </a:lnSpc>
              <a:buFont typeface="Arial" panose="020B0604020202020204" pitchFamily="34" charset="0"/>
              <a:buChar char="•"/>
            </a:pPr>
            <a:r>
              <a:rPr kumimoji="0" lang="en-US" altLang="ko-KR" sz="2000" dirty="0" smtClean="0">
                <a:latin typeface="Arial" panose="020B0604020202020204" pitchFamily="34" charset="0"/>
                <a:ea typeface="Arial Unicode MS" pitchFamily="50" charset="-127"/>
                <a:cs typeface="Arial" panose="020B0604020202020204" pitchFamily="34" charset="0"/>
              </a:rPr>
              <a:t>EBW heating by collisional damping with direct XB conversion</a:t>
            </a:r>
          </a:p>
          <a:p>
            <a:pPr marL="800100" lvl="1" indent="-342900">
              <a:lnSpc>
                <a:spcPct val="150000"/>
              </a:lnSpc>
              <a:buFont typeface="Arial" panose="020B0604020202020204" pitchFamily="34" charset="0"/>
              <a:buChar char="•"/>
            </a:pPr>
            <a:r>
              <a:rPr kumimoji="0" lang="en-US" altLang="ko-KR" sz="2000" dirty="0" smtClean="0">
                <a:latin typeface="Arial" panose="020B0604020202020204" pitchFamily="34" charset="0"/>
                <a:ea typeface="Arial Unicode MS" pitchFamily="50" charset="-127"/>
                <a:cs typeface="Arial" panose="020B0604020202020204" pitchFamily="34" charset="0"/>
              </a:rPr>
              <a:t>Direct XB mode conversion via multiple wall reflection</a:t>
            </a:r>
          </a:p>
          <a:p>
            <a:pPr lvl="1">
              <a:lnSpc>
                <a:spcPct val="150000"/>
              </a:lnSpc>
              <a:buFont typeface="Arial" pitchFamily="34" charset="0"/>
              <a:buChar char="•"/>
            </a:pPr>
            <a:endParaRPr kumimoji="0" lang="en-US" altLang="ko-KR" sz="2000" dirty="0" smtClean="0">
              <a:latin typeface="Arial" panose="020B0604020202020204" pitchFamily="34" charset="0"/>
              <a:ea typeface="Arial Unicode MS" pitchFamily="50" charset="-127"/>
              <a:cs typeface="Arial" panose="020B0604020202020204" pitchFamily="34" charset="0"/>
            </a:endParaRPr>
          </a:p>
          <a:p>
            <a:pPr>
              <a:lnSpc>
                <a:spcPct val="150000"/>
              </a:lnSpc>
              <a:buFont typeface="Wingdings" pitchFamily="2" charset="2"/>
              <a:buChar char="v"/>
            </a:pPr>
            <a:r>
              <a:rPr kumimoji="0" lang="en-US" altLang="ko-KR" sz="2400" dirty="0" smtClean="0">
                <a:latin typeface="Arial" panose="020B0604020202020204" pitchFamily="34" charset="0"/>
                <a:ea typeface="Arial Unicode MS" pitchFamily="50" charset="-127"/>
                <a:cs typeface="Arial" panose="020B0604020202020204" pitchFamily="34" charset="0"/>
              </a:rPr>
              <a:t> EBW Heating Experiments in VEST</a:t>
            </a:r>
          </a:p>
          <a:p>
            <a:pPr marL="800100" lvl="1" indent="-342900">
              <a:lnSpc>
                <a:spcPct val="150000"/>
              </a:lnSpc>
              <a:buFont typeface="Arial" panose="020B0604020202020204" pitchFamily="34" charset="0"/>
              <a:buChar char="•"/>
            </a:pPr>
            <a:r>
              <a:rPr kumimoji="0" lang="en-US" altLang="ko-KR" sz="2000" dirty="0">
                <a:latin typeface="Arial" panose="020B0604020202020204" pitchFamily="34" charset="0"/>
                <a:ea typeface="Arial Unicode MS" pitchFamily="50" charset="-127"/>
                <a:cs typeface="Arial" panose="020B0604020202020204" pitchFamily="34" charset="0"/>
              </a:rPr>
              <a:t>EBW </a:t>
            </a:r>
            <a:r>
              <a:rPr kumimoji="0" lang="en-US" altLang="ko-KR" sz="2000" dirty="0" smtClean="0">
                <a:latin typeface="Arial" panose="020B0604020202020204" pitchFamily="34" charset="0"/>
                <a:ea typeface="Arial Unicode MS" pitchFamily="50" charset="-127"/>
                <a:cs typeface="Arial" panose="020B0604020202020204" pitchFamily="34" charset="0"/>
              </a:rPr>
              <a:t>collisional heating in pure TF and TPC pre-ionization</a:t>
            </a:r>
            <a:endParaRPr kumimoji="0" lang="en-US" altLang="ko-KR" sz="2000" dirty="0">
              <a:latin typeface="Arial" panose="020B0604020202020204" pitchFamily="34" charset="0"/>
              <a:ea typeface="Arial Unicode MS" pitchFamily="50" charset="-127"/>
              <a:cs typeface="Arial" panose="020B0604020202020204" pitchFamily="34" charset="0"/>
            </a:endParaRPr>
          </a:p>
          <a:p>
            <a:pPr marL="800100" lvl="1" indent="-342900">
              <a:lnSpc>
                <a:spcPct val="150000"/>
              </a:lnSpc>
              <a:buFont typeface="Arial" panose="020B0604020202020204" pitchFamily="34" charset="0"/>
              <a:buChar char="•"/>
            </a:pPr>
            <a:r>
              <a:rPr kumimoji="0" lang="en-US" altLang="ko-KR" sz="2000" dirty="0" smtClean="0">
                <a:latin typeface="Arial" panose="020B0604020202020204" pitchFamily="34" charset="0"/>
                <a:ea typeface="Arial Unicode MS" pitchFamily="50" charset="-127"/>
                <a:cs typeface="Arial" panose="020B0604020202020204" pitchFamily="34" charset="0"/>
              </a:rPr>
              <a:t>Low loop voltage startup with EBW collisional heating</a:t>
            </a:r>
          </a:p>
          <a:p>
            <a:pPr marL="800100" lvl="1" indent="-342900">
              <a:lnSpc>
                <a:spcPct val="150000"/>
              </a:lnSpc>
              <a:buFont typeface="Arial" panose="020B0604020202020204" pitchFamily="34" charset="0"/>
              <a:buChar char="•"/>
            </a:pPr>
            <a:endParaRPr kumimoji="0" lang="en-US" altLang="ko-KR" sz="2000" dirty="0" smtClean="0">
              <a:latin typeface="Arial" panose="020B0604020202020204" pitchFamily="34" charset="0"/>
              <a:ea typeface="Arial Unicode MS" pitchFamily="50" charset="-127"/>
              <a:cs typeface="Arial" panose="020B0604020202020204" pitchFamily="34" charset="0"/>
            </a:endParaRPr>
          </a:p>
          <a:p>
            <a:pPr>
              <a:lnSpc>
                <a:spcPct val="150000"/>
              </a:lnSpc>
              <a:buFont typeface="Wingdings" pitchFamily="2" charset="2"/>
              <a:buChar char="v"/>
            </a:pPr>
            <a:r>
              <a:rPr kumimoji="0" lang="en-US" altLang="ko-KR" sz="2400" dirty="0" smtClean="0">
                <a:latin typeface="Arial" panose="020B0604020202020204" pitchFamily="34" charset="0"/>
                <a:ea typeface="Arial Unicode MS" pitchFamily="50" charset="-127"/>
                <a:cs typeface="Arial" panose="020B0604020202020204" pitchFamily="34" charset="0"/>
              </a:rPr>
              <a:t> Summary &amp; References</a:t>
            </a:r>
          </a:p>
        </p:txBody>
      </p:sp>
    </p:spTree>
    <p:extLst>
      <p:ext uri="{BB962C8B-B14F-4D97-AF65-F5344CB8AC3E}">
        <p14:creationId xmlns="" xmlns:p14="http://schemas.microsoft.com/office/powerpoint/2010/main" val="2809711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개체 7"/>
          <p:cNvGraphicFramePr>
            <a:graphicFrameLocks noChangeAspect="1"/>
          </p:cNvGraphicFramePr>
          <p:nvPr>
            <p:extLst>
              <p:ext uri="{D42A27DB-BD31-4B8C-83A1-F6EECF244321}">
                <p14:modId xmlns="" xmlns:p14="http://schemas.microsoft.com/office/powerpoint/2010/main" val="750229370"/>
              </p:ext>
            </p:extLst>
          </p:nvPr>
        </p:nvGraphicFramePr>
        <p:xfrm>
          <a:off x="2708984" y="476672"/>
          <a:ext cx="4959360" cy="3481920"/>
        </p:xfrm>
        <a:graphic>
          <a:graphicData uri="http://schemas.openxmlformats.org/presentationml/2006/ole">
            <p:oleObj spid="_x0000_s161795" name="Graph" r:id="rId3" imgW="4132800" imgH="2901600" progId="Origin50.Graph">
              <p:embed/>
            </p:oleObj>
          </a:graphicData>
        </a:graphic>
      </p:graphicFrame>
      <p:sp>
        <p:nvSpPr>
          <p:cNvPr id="10" name="TextBox 9"/>
          <p:cNvSpPr txBox="1"/>
          <p:nvPr/>
        </p:nvSpPr>
        <p:spPr>
          <a:xfrm>
            <a:off x="7380312" y="2852936"/>
            <a:ext cx="1228732" cy="369332"/>
          </a:xfrm>
          <a:prstGeom prst="rect">
            <a:avLst/>
          </a:prstGeom>
          <a:noFill/>
        </p:spPr>
        <p:txBody>
          <a:bodyPr wrap="square" rtlCol="0">
            <a:spAutoFit/>
          </a:bodyPr>
          <a:lstStyle/>
          <a:p>
            <a:r>
              <a:rPr lang="en-US" altLang="ko-KR" sz="1800" dirty="0" smtClean="0">
                <a:latin typeface="Arial" pitchFamily="34" charset="0"/>
                <a:cs typeface="Arial" pitchFamily="34" charset="0"/>
              </a:rPr>
              <a:t>TF 8.2 kA</a:t>
            </a:r>
            <a:endParaRPr lang="ko-KR" altLang="en-US" sz="1800" dirty="0">
              <a:latin typeface="Arial" pitchFamily="34" charset="0"/>
              <a:cs typeface="Arial" pitchFamily="34" charset="0"/>
            </a:endParaRPr>
          </a:p>
        </p:txBody>
      </p:sp>
      <p:sp>
        <p:nvSpPr>
          <p:cNvPr id="11" name="제목 9"/>
          <p:cNvSpPr txBox="1">
            <a:spLocks/>
          </p:cNvSpPr>
          <p:nvPr/>
        </p:nvSpPr>
        <p:spPr>
          <a:xfrm>
            <a:off x="696901" y="0"/>
            <a:ext cx="8447099" cy="712788"/>
          </a:xfrm>
          <a:prstGeom prst="rect">
            <a:avLst/>
          </a:prstGeom>
        </p:spPr>
        <p:txBody>
          <a:bodyPr anchor="b"/>
          <a:lstStyle/>
          <a:p>
            <a:pPr lvl="0" eaLnBrk="0" hangingPunct="0">
              <a:defRPr/>
            </a:pPr>
            <a:r>
              <a:rPr lang="en-US" altLang="ko-KR" b="1" dirty="0">
                <a:solidFill>
                  <a:schemeClr val="bg1"/>
                </a:solidFill>
                <a:latin typeface="Arial" pitchFamily="34" charset="0"/>
                <a:cs typeface="Arial" pitchFamily="34" charset="0"/>
              </a:rPr>
              <a:t>EBW </a:t>
            </a:r>
            <a:r>
              <a:rPr lang="en-US" altLang="ko-KR" b="1" dirty="0" smtClean="0">
                <a:solidFill>
                  <a:schemeClr val="bg1"/>
                </a:solidFill>
                <a:latin typeface="Arial" pitchFamily="34" charset="0"/>
                <a:cs typeface="Arial" pitchFamily="34" charset="0"/>
              </a:rPr>
              <a:t>Heating Experiments </a:t>
            </a:r>
            <a:r>
              <a:rPr lang="en-US" altLang="ko-KR" b="1" dirty="0">
                <a:solidFill>
                  <a:schemeClr val="bg1"/>
                </a:solidFill>
                <a:latin typeface="Arial" pitchFamily="34" charset="0"/>
                <a:cs typeface="Arial" pitchFamily="34" charset="0"/>
              </a:rPr>
              <a:t>in VEST</a:t>
            </a:r>
            <a: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
            </a:r>
            <a:b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b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EBW collisional heating during</a:t>
            </a:r>
            <a:r>
              <a:rPr kumimoji="1" lang="en-US" altLang="ko-KR" sz="2600" b="1" i="0" u="none" strike="noStrike" kern="0" cap="none" spc="0" normalizeH="0" noProof="0" dirty="0" smtClean="0">
                <a:ln>
                  <a:noFill/>
                </a:ln>
                <a:solidFill>
                  <a:srgbClr val="FFFF00"/>
                </a:solidFill>
                <a:effectLst/>
                <a:uLnTx/>
                <a:uFillTx/>
                <a:latin typeface="Arial" pitchFamily="34" charset="0"/>
                <a:ea typeface="+mj-ea"/>
                <a:cs typeface="+mj-cs"/>
                <a:sym typeface="Wingdings" pitchFamily="2" charset="2"/>
              </a:rPr>
              <a:t> TPC startup </a:t>
            </a:r>
            <a:r>
              <a:rPr kumimoji="1" lang="en-US" altLang="ko-KR" sz="2600" b="1" i="0" u="none" strike="noStrike" kern="0" cap="none" spc="0" normalizeH="0" noProof="0" dirty="0" smtClean="0">
                <a:ln>
                  <a:noFill/>
                </a:ln>
                <a:solidFill>
                  <a:srgbClr val="FFFF00"/>
                </a:solidFill>
                <a:effectLst/>
                <a:uLnTx/>
                <a:uFillTx/>
                <a:latin typeface="Arial" pitchFamily="34" charset="0"/>
                <a:ea typeface="+mj-ea"/>
                <a:cs typeface="+mj-cs"/>
                <a:sym typeface="Wingdings" pitchFamily="2" charset="2"/>
              </a:rPr>
              <a:t>(4)</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13" name="직사각형 12"/>
          <p:cNvSpPr/>
          <p:nvPr/>
        </p:nvSpPr>
        <p:spPr>
          <a:xfrm>
            <a:off x="2736304" y="3645024"/>
            <a:ext cx="5436096" cy="2419124"/>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EBW collisional heating occurs during TPC startup</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The plasma current has the increase at the time additional 10 kW pulse ECH injection as well as electron density and temperature.</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Also the plasma current has the longer pulse duration with EBW heating.</a:t>
            </a:r>
          </a:p>
        </p:txBody>
      </p:sp>
      <p:pic>
        <p:nvPicPr>
          <p:cNvPr id="161797" name="Picture 5" descr="C:\Users\samsung\AppData\Local\Microsoft\Windows\Temporary Internet Files\Content.IE5\RICVKZ5I\13844_MagneticsVacuumContour_004020.jpg"/>
          <p:cNvPicPr>
            <a:picLocks noChangeAspect="1" noChangeArrowheads="1"/>
          </p:cNvPicPr>
          <p:nvPr/>
        </p:nvPicPr>
        <p:blipFill>
          <a:blip r:embed="rId4" cstate="print"/>
          <a:srcRect l="9051" t="7458" r="69687" b="9033"/>
          <a:stretch>
            <a:fillRect/>
          </a:stretch>
        </p:blipFill>
        <p:spPr bwMode="auto">
          <a:xfrm>
            <a:off x="107504" y="836712"/>
            <a:ext cx="2779149" cy="5455410"/>
          </a:xfrm>
          <a:prstGeom prst="rect">
            <a:avLst/>
          </a:prstGeom>
          <a:noFill/>
        </p:spPr>
      </p:pic>
    </p:spTree>
    <p:extLst>
      <p:ext uri="{BB962C8B-B14F-4D97-AF65-F5344CB8AC3E}">
        <p14:creationId xmlns="" xmlns:p14="http://schemas.microsoft.com/office/powerpoint/2010/main" val="2289433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제목 9"/>
          <p:cNvSpPr>
            <a:spLocks noGrp="1"/>
          </p:cNvSpPr>
          <p:nvPr>
            <p:ph type="title"/>
          </p:nvPr>
        </p:nvSpPr>
        <p:spPr>
          <a:xfrm>
            <a:off x="659968" y="1"/>
            <a:ext cx="8447099" cy="712788"/>
          </a:xfrm>
        </p:spPr>
        <p:txBody>
          <a:bodyPr/>
          <a:lstStyle/>
          <a:p>
            <a:r>
              <a:rPr lang="en-US" altLang="ko-KR" sz="2600" dirty="0" smtClean="0">
                <a:solidFill>
                  <a:srgbClr val="FFFF00"/>
                </a:solidFill>
                <a:latin typeface="Arial" pitchFamily="34" charset="0"/>
                <a:cs typeface="Arial" pitchFamily="34" charset="0"/>
              </a:rPr>
              <a:t>Summary</a:t>
            </a:r>
            <a:endParaRPr lang="ko-KR" altLang="en-US" sz="2600" dirty="0">
              <a:solidFill>
                <a:srgbClr val="FFFF00"/>
              </a:solidFill>
              <a:latin typeface="Arial" pitchFamily="34" charset="0"/>
              <a:cs typeface="Arial" pitchFamily="34" charset="0"/>
            </a:endParaRPr>
          </a:p>
        </p:txBody>
      </p:sp>
      <p:sp>
        <p:nvSpPr>
          <p:cNvPr id="4" name="직사각형 8"/>
          <p:cNvSpPr>
            <a:spLocks noChangeArrowheads="1"/>
          </p:cNvSpPr>
          <p:nvPr/>
        </p:nvSpPr>
        <p:spPr bwMode="auto">
          <a:xfrm>
            <a:off x="179512" y="908720"/>
            <a:ext cx="8785348" cy="5355312"/>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Ø"/>
            </a:pPr>
            <a:r>
              <a:rPr lang="en-US" altLang="ko-KR" dirty="0" smtClean="0">
                <a:latin typeface="Arial" panose="020B0604020202020204" pitchFamily="34" charset="0"/>
                <a:cs typeface="Arial" panose="020B0604020202020204" pitchFamily="34" charset="0"/>
              </a:rPr>
              <a:t>In </a:t>
            </a:r>
            <a:r>
              <a:rPr lang="en-US" altLang="ko-KR" dirty="0">
                <a:latin typeface="Arial" panose="020B0604020202020204" pitchFamily="34" charset="0"/>
                <a:cs typeface="Arial" panose="020B0604020202020204" pitchFamily="34" charset="0"/>
              </a:rPr>
              <a:t>the linear device, </a:t>
            </a:r>
            <a:r>
              <a:rPr lang="en-US" altLang="ko-KR" dirty="0" smtClean="0">
                <a:latin typeface="Arial" panose="020B0604020202020204" pitchFamily="34" charset="0"/>
                <a:cs typeface="Arial" panose="020B0604020202020204" pitchFamily="34" charset="0"/>
              </a:rPr>
              <a:t>over dense plasma is generated by LFS X mode injection and the </a:t>
            </a:r>
            <a:r>
              <a:rPr lang="en-US" altLang="ko-KR" dirty="0">
                <a:latin typeface="Arial" panose="020B0604020202020204" pitchFamily="34" charset="0"/>
                <a:cs typeface="Arial" panose="020B0604020202020204" pitchFamily="34" charset="0"/>
              </a:rPr>
              <a:t>electron temperature peaks near </a:t>
            </a:r>
            <a:r>
              <a:rPr lang="en-US" altLang="ko-KR" dirty="0" smtClean="0">
                <a:latin typeface="Arial" panose="020B0604020202020204" pitchFamily="34" charset="0"/>
                <a:cs typeface="Arial" panose="020B0604020202020204" pitchFamily="34" charset="0"/>
              </a:rPr>
              <a:t>ECR, </a:t>
            </a:r>
            <a:r>
              <a:rPr lang="en-US" altLang="ko-KR" dirty="0">
                <a:latin typeface="Arial" panose="020B0604020202020204" pitchFamily="34" charset="0"/>
                <a:cs typeface="Arial" panose="020B0604020202020204" pitchFamily="34" charset="0"/>
              </a:rPr>
              <a:t>indicating the presence of direct XB mode conversion and EBW </a:t>
            </a:r>
            <a:r>
              <a:rPr lang="en-US" altLang="ko-KR" dirty="0" err="1">
                <a:latin typeface="Arial" panose="020B0604020202020204" pitchFamily="34" charset="0"/>
                <a:cs typeface="Arial" panose="020B0604020202020204" pitchFamily="34" charset="0"/>
              </a:rPr>
              <a:t>collisional</a:t>
            </a:r>
            <a:r>
              <a:rPr lang="en-US" altLang="ko-KR" dirty="0">
                <a:latin typeface="Arial" panose="020B0604020202020204" pitchFamily="34" charset="0"/>
                <a:cs typeface="Arial" panose="020B0604020202020204" pitchFamily="34" charset="0"/>
              </a:rPr>
              <a:t> </a:t>
            </a:r>
            <a:r>
              <a:rPr lang="en-US" altLang="ko-KR" dirty="0" smtClean="0">
                <a:latin typeface="Arial" panose="020B0604020202020204" pitchFamily="34" charset="0"/>
                <a:cs typeface="Arial" panose="020B0604020202020204" pitchFamily="34" charset="0"/>
              </a:rPr>
              <a:t>heating and the wall reflection with O/X polarized slit has affected to the ECH power absorption via single and multi pass, showing the feasibility of the heating of reflected X mode microwave and direct XB mode conversion.</a:t>
            </a:r>
          </a:p>
          <a:p>
            <a:pPr marL="342900" indent="-342900">
              <a:buFont typeface="Wingdings" panose="05000000000000000000" pitchFamily="2" charset="2"/>
              <a:buChar char="Ø"/>
            </a:pPr>
            <a:endParaRPr lang="en-US" altLang="ko-KR" dirty="0" smtClean="0">
              <a:latin typeface="Arial" panose="020B0604020202020204" pitchFamily="34" charset="0"/>
              <a:cs typeface="Arial" panose="020B0604020202020204" pitchFamily="34" charset="0"/>
            </a:endParaRPr>
          </a:p>
          <a:p>
            <a:pPr marL="342900" lvl="1" indent="-342900">
              <a:buFont typeface="Wingdings" panose="05000000000000000000" pitchFamily="2" charset="2"/>
              <a:buChar char="Ø"/>
            </a:pPr>
            <a:r>
              <a:rPr lang="en-US" altLang="ko-KR" dirty="0" smtClean="0">
                <a:latin typeface="Arial" panose="020B0604020202020204" pitchFamily="34" charset="0"/>
                <a:cs typeface="Arial" panose="020B0604020202020204" pitchFamily="34" charset="0"/>
              </a:rPr>
              <a:t>Based on the linear devices experiment results, the </a:t>
            </a:r>
            <a:r>
              <a:rPr lang="en-US" altLang="ko-KR" dirty="0">
                <a:latin typeface="Arial" pitchFamily="34" charset="0"/>
                <a:cs typeface="Arial" pitchFamily="34" charset="0"/>
              </a:rPr>
              <a:t>VEST pre-ionization </a:t>
            </a:r>
            <a:r>
              <a:rPr lang="en-US" altLang="ko-KR" dirty="0" smtClean="0">
                <a:latin typeface="Arial" pitchFamily="34" charset="0"/>
                <a:cs typeface="Arial" pitchFamily="34" charset="0"/>
              </a:rPr>
              <a:t>experiments have been performed and increase </a:t>
            </a:r>
            <a:r>
              <a:rPr lang="en-US" altLang="ko-KR" dirty="0">
                <a:latin typeface="Arial" pitchFamily="34" charset="0"/>
                <a:cs typeface="Arial" pitchFamily="34" charset="0"/>
              </a:rPr>
              <a:t>of T</a:t>
            </a:r>
            <a:r>
              <a:rPr lang="en-US" altLang="ko-KR" baseline="-25000" dirty="0">
                <a:latin typeface="Arial" pitchFamily="34" charset="0"/>
                <a:cs typeface="Arial" pitchFamily="34" charset="0"/>
              </a:rPr>
              <a:t>e</a:t>
            </a:r>
            <a:r>
              <a:rPr lang="en-US" altLang="ko-KR" dirty="0">
                <a:latin typeface="Arial" pitchFamily="34" charset="0"/>
                <a:cs typeface="Arial" pitchFamily="34" charset="0"/>
              </a:rPr>
              <a:t> near </a:t>
            </a:r>
            <a:r>
              <a:rPr lang="en-US" altLang="ko-KR" dirty="0" smtClean="0">
                <a:latin typeface="Arial" pitchFamily="34" charset="0"/>
                <a:cs typeface="Arial" pitchFamily="34" charset="0"/>
              </a:rPr>
              <a:t>ECR </a:t>
            </a:r>
            <a:r>
              <a:rPr lang="en-US" altLang="ko-KR" dirty="0">
                <a:latin typeface="Arial" pitchFamily="34" charset="0"/>
                <a:cs typeface="Arial" pitchFamily="34" charset="0"/>
              </a:rPr>
              <a:t>and n</a:t>
            </a:r>
            <a:r>
              <a:rPr lang="en-US" altLang="ko-KR" baseline="-25000" dirty="0">
                <a:latin typeface="Arial" pitchFamily="34" charset="0"/>
                <a:cs typeface="Arial" pitchFamily="34" charset="0"/>
              </a:rPr>
              <a:t>e</a:t>
            </a:r>
            <a:r>
              <a:rPr lang="en-US" altLang="ko-KR" dirty="0">
                <a:latin typeface="Arial" pitchFamily="34" charset="0"/>
                <a:cs typeface="Arial" pitchFamily="34" charset="0"/>
              </a:rPr>
              <a:t> </a:t>
            </a:r>
            <a:r>
              <a:rPr lang="en-US" altLang="ko-KR" dirty="0" smtClean="0">
                <a:latin typeface="Arial" pitchFamily="34" charset="0"/>
                <a:cs typeface="Arial" pitchFamily="34" charset="0"/>
              </a:rPr>
              <a:t>near </a:t>
            </a:r>
            <a:r>
              <a:rPr lang="en-US" altLang="ko-KR" dirty="0">
                <a:latin typeface="Arial" pitchFamily="34" charset="0"/>
                <a:cs typeface="Arial" pitchFamily="34" charset="0"/>
              </a:rPr>
              <a:t>UHR is occurred at the similar result </a:t>
            </a:r>
            <a:r>
              <a:rPr lang="en-US" altLang="ko-KR" dirty="0" smtClean="0">
                <a:latin typeface="Arial" pitchFamily="34" charset="0"/>
                <a:cs typeface="Arial" pitchFamily="34" charset="0"/>
              </a:rPr>
              <a:t>in </a:t>
            </a:r>
            <a:r>
              <a:rPr lang="en-US" altLang="ko-KR" dirty="0">
                <a:latin typeface="Arial" pitchFamily="34" charset="0"/>
                <a:cs typeface="Arial" pitchFamily="34" charset="0"/>
              </a:rPr>
              <a:t>linear device </a:t>
            </a:r>
            <a:r>
              <a:rPr lang="en-US" altLang="ko-KR" dirty="0" smtClean="0">
                <a:latin typeface="Arial" pitchFamily="34" charset="0"/>
                <a:cs typeface="Arial" pitchFamily="34" charset="0"/>
              </a:rPr>
              <a:t>and enhanced pre-ionization plasma using TPC has been strengthened via direct XB mode conversion and collisional heating near outboard region compared to the MC efficiency from 1-d full wave simulation.</a:t>
            </a:r>
          </a:p>
          <a:p>
            <a:pPr marL="342900" lvl="1" indent="-342900">
              <a:buFont typeface="Wingdings" panose="05000000000000000000" pitchFamily="2" charset="2"/>
              <a:buChar char="Ø"/>
            </a:pPr>
            <a:endParaRPr lang="en-US" altLang="ko-KR" dirty="0" smtClean="0">
              <a:latin typeface="Arial" pitchFamily="34" charset="0"/>
              <a:cs typeface="Arial" pitchFamily="34" charset="0"/>
            </a:endParaRPr>
          </a:p>
          <a:p>
            <a:pPr marL="342900" indent="-342900">
              <a:buFont typeface="Wingdings" panose="05000000000000000000" pitchFamily="2" charset="2"/>
              <a:buChar char="Ø"/>
            </a:pPr>
            <a:r>
              <a:rPr lang="en-US" altLang="ko-KR" dirty="0" smtClean="0">
                <a:latin typeface="Arial" pitchFamily="34" charset="0"/>
                <a:cs typeface="Arial" pitchFamily="34" charset="0"/>
              </a:rPr>
              <a:t>The EBW heating experiment has been performed in low loop voltage startup using TPC and it is observed that the strong </a:t>
            </a:r>
            <a:r>
              <a:rPr lang="en-US" altLang="ko-KR" kern="0" dirty="0" smtClean="0">
                <a:solidFill>
                  <a:srgbClr val="000000"/>
                </a:solidFill>
                <a:latin typeface="Arial" pitchFamily="34" charset="0"/>
                <a:ea typeface="굴림"/>
                <a:cs typeface="Arial" pitchFamily="34" charset="0"/>
              </a:rPr>
              <a:t>heating in the closed flux surface (R=0.5 m), EBW </a:t>
            </a:r>
            <a:r>
              <a:rPr lang="en-US" altLang="ko-KR" kern="0" dirty="0" err="1" smtClean="0">
                <a:solidFill>
                  <a:srgbClr val="000000"/>
                </a:solidFill>
                <a:latin typeface="Arial" pitchFamily="34" charset="0"/>
                <a:ea typeface="굴림"/>
                <a:cs typeface="Arial" pitchFamily="34" charset="0"/>
              </a:rPr>
              <a:t>collisional</a:t>
            </a:r>
            <a:r>
              <a:rPr lang="en-US" altLang="ko-KR" kern="0" dirty="0" smtClean="0">
                <a:solidFill>
                  <a:srgbClr val="000000"/>
                </a:solidFill>
                <a:latin typeface="Arial" pitchFamily="34" charset="0"/>
                <a:ea typeface="굴림"/>
                <a:cs typeface="Arial" pitchFamily="34" charset="0"/>
              </a:rPr>
              <a:t> damping (density increase), temperature rise near ECR layer and plasma current &amp; duration increases that tells EBW heating during startup.</a:t>
            </a:r>
            <a:endParaRPr lang="en-US" altLang="ko-KR"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161376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제목 9"/>
          <p:cNvSpPr>
            <a:spLocks noGrp="1"/>
          </p:cNvSpPr>
          <p:nvPr>
            <p:ph type="title"/>
          </p:nvPr>
        </p:nvSpPr>
        <p:spPr>
          <a:xfrm>
            <a:off x="659968" y="1"/>
            <a:ext cx="8447099" cy="712788"/>
          </a:xfrm>
        </p:spPr>
        <p:txBody>
          <a:bodyPr/>
          <a:lstStyle/>
          <a:p>
            <a:r>
              <a:rPr lang="en-US" altLang="ko-KR" sz="2600" dirty="0" smtClean="0">
                <a:solidFill>
                  <a:srgbClr val="FFFF00"/>
                </a:solidFill>
                <a:latin typeface="Arial" pitchFamily="34" charset="0"/>
                <a:cs typeface="Arial" pitchFamily="34" charset="0"/>
              </a:rPr>
              <a:t>Reference</a:t>
            </a:r>
            <a:endParaRPr lang="ko-KR" altLang="en-US" sz="2600" dirty="0">
              <a:solidFill>
                <a:srgbClr val="FFFF00"/>
              </a:solidFill>
              <a:latin typeface="Arial" pitchFamily="34" charset="0"/>
              <a:cs typeface="Arial" pitchFamily="34" charset="0"/>
            </a:endParaRPr>
          </a:p>
        </p:txBody>
      </p:sp>
      <p:sp>
        <p:nvSpPr>
          <p:cNvPr id="4" name="TextBox 3"/>
          <p:cNvSpPr txBox="1"/>
          <p:nvPr/>
        </p:nvSpPr>
        <p:spPr>
          <a:xfrm>
            <a:off x="0" y="1124744"/>
            <a:ext cx="9144000" cy="4708981"/>
          </a:xfrm>
          <a:prstGeom prst="rect">
            <a:avLst/>
          </a:prstGeom>
          <a:noFill/>
        </p:spPr>
        <p:txBody>
          <a:bodyPr wrap="square" rtlCol="0">
            <a:spAutoFit/>
          </a:bodyPr>
          <a:lstStyle/>
          <a:p>
            <a:pPr>
              <a:lnSpc>
                <a:spcPct val="150000"/>
              </a:lnSpc>
            </a:pPr>
            <a:r>
              <a:rPr lang="en-US" altLang="ko-KR" sz="2000" dirty="0" smtClean="0">
                <a:latin typeface="Arial" pitchFamily="34" charset="0"/>
                <a:cs typeface="Arial" pitchFamily="34" charset="0"/>
              </a:rPr>
              <a:t>[1] V. F. Shevchenko et al., </a:t>
            </a:r>
            <a:r>
              <a:rPr lang="en-US" altLang="ko-KR" sz="2000" dirty="0" err="1" smtClean="0">
                <a:latin typeface="Arial" pitchFamily="34" charset="0"/>
                <a:cs typeface="Arial" pitchFamily="34" charset="0"/>
              </a:rPr>
              <a:t>Nucl</a:t>
            </a:r>
            <a:r>
              <a:rPr lang="en-US" altLang="ko-KR" sz="2000" dirty="0" smtClean="0">
                <a:latin typeface="Arial" pitchFamily="34" charset="0"/>
                <a:cs typeface="Arial" pitchFamily="34" charset="0"/>
              </a:rPr>
              <a:t>. Fusion, 50 022004 (2010)</a:t>
            </a:r>
          </a:p>
          <a:p>
            <a:pPr>
              <a:lnSpc>
                <a:spcPct val="150000"/>
              </a:lnSpc>
            </a:pPr>
            <a:r>
              <a:rPr lang="en-US" altLang="ko-KR" sz="2000" dirty="0" smtClean="0">
                <a:latin typeface="Arial" pitchFamily="34" charset="0"/>
                <a:cs typeface="Arial" pitchFamily="34" charset="0"/>
              </a:rPr>
              <a:t>[2] A. K. Ram et al., Phys. Plasmas, 7 4084 (2000)</a:t>
            </a:r>
          </a:p>
          <a:p>
            <a:pPr>
              <a:lnSpc>
                <a:spcPct val="150000"/>
              </a:lnSpc>
            </a:pPr>
            <a:r>
              <a:rPr lang="en-US" altLang="ko-KR" sz="2000" dirty="0" smtClean="0">
                <a:latin typeface="Arial" pitchFamily="34" charset="0"/>
                <a:cs typeface="Arial" pitchFamily="34" charset="0"/>
              </a:rPr>
              <a:t>[3] </a:t>
            </a:r>
            <a:r>
              <a:rPr lang="en-US" altLang="ko-KR" sz="2000" dirty="0" err="1" smtClean="0">
                <a:latin typeface="Arial" pitchFamily="34" charset="0"/>
                <a:cs typeface="Arial" pitchFamily="34" charset="0"/>
              </a:rPr>
              <a:t>Idei</a:t>
            </a:r>
            <a:r>
              <a:rPr lang="en-US" altLang="ko-KR" sz="2000" dirty="0" smtClean="0">
                <a:latin typeface="Arial" pitchFamily="34" charset="0"/>
                <a:cs typeface="Arial" pitchFamily="34" charset="0"/>
              </a:rPr>
              <a:t> </a:t>
            </a:r>
            <a:r>
              <a:rPr lang="en-US" altLang="ko-KR" sz="2000" dirty="0" err="1" smtClean="0">
                <a:latin typeface="Arial" pitchFamily="34" charset="0"/>
                <a:cs typeface="Arial" pitchFamily="34" charset="0"/>
              </a:rPr>
              <a:t>Hiroishi</a:t>
            </a:r>
            <a:r>
              <a:rPr lang="en-US" altLang="ko-KR" sz="2000" dirty="0" smtClean="0">
                <a:latin typeface="Arial" pitchFamily="34" charset="0"/>
                <a:cs typeface="Arial" pitchFamily="34" charset="0"/>
              </a:rPr>
              <a:t> et al., FEC2012, EX/P6-17 (2012)</a:t>
            </a:r>
          </a:p>
          <a:p>
            <a:pPr>
              <a:lnSpc>
                <a:spcPct val="150000"/>
              </a:lnSpc>
            </a:pPr>
            <a:r>
              <a:rPr lang="en-US" altLang="ko-KR" sz="2000" dirty="0" smtClean="0">
                <a:latin typeface="Arial" pitchFamily="34" charset="0"/>
                <a:cs typeface="Arial" pitchFamily="34" charset="0"/>
              </a:rPr>
              <a:t>[4] Uchida Masaki et al., FEC2012, EX/P6-18 (2012)</a:t>
            </a:r>
          </a:p>
          <a:p>
            <a:pPr>
              <a:lnSpc>
                <a:spcPct val="150000"/>
              </a:lnSpc>
            </a:pPr>
            <a:r>
              <a:rPr lang="en-US" altLang="ko-KR" sz="2000" dirty="0" smtClean="0">
                <a:latin typeface="Arial" pitchFamily="34" charset="0"/>
                <a:cs typeface="Arial" pitchFamily="34" charset="0"/>
              </a:rPr>
              <a:t>[5] S. </a:t>
            </a:r>
            <a:r>
              <a:rPr lang="en-US" altLang="ko-KR" sz="2000" dirty="0" err="1" smtClean="0">
                <a:latin typeface="Arial" pitchFamily="34" charset="0"/>
                <a:cs typeface="Arial" pitchFamily="34" charset="0"/>
              </a:rPr>
              <a:t>Shiraiwa</a:t>
            </a:r>
            <a:r>
              <a:rPr lang="en-US" altLang="ko-KR" sz="2000" dirty="0" smtClean="0">
                <a:latin typeface="Arial" pitchFamily="34" charset="0"/>
                <a:cs typeface="Arial" pitchFamily="34" charset="0"/>
              </a:rPr>
              <a:t> et al., Phys. Rev. </a:t>
            </a:r>
            <a:r>
              <a:rPr lang="en-US" altLang="ko-KR" sz="2000" dirty="0" err="1" smtClean="0">
                <a:latin typeface="Arial" pitchFamily="34" charset="0"/>
                <a:cs typeface="Arial" pitchFamily="34" charset="0"/>
              </a:rPr>
              <a:t>Lett</a:t>
            </a:r>
            <a:r>
              <a:rPr lang="en-US" altLang="ko-KR" sz="2000" dirty="0" smtClean="0">
                <a:latin typeface="Arial" pitchFamily="34" charset="0"/>
                <a:cs typeface="Arial" pitchFamily="34" charset="0"/>
              </a:rPr>
              <a:t>., 96, 185003 (2006)</a:t>
            </a:r>
          </a:p>
          <a:p>
            <a:pPr>
              <a:lnSpc>
                <a:spcPct val="150000"/>
              </a:lnSpc>
            </a:pPr>
            <a:r>
              <a:rPr lang="en-US" altLang="ko-KR" sz="2000" dirty="0" smtClean="0">
                <a:latin typeface="Arial" pitchFamily="34" charset="0"/>
                <a:cs typeface="Arial" pitchFamily="34" charset="0"/>
              </a:rPr>
              <a:t>[6] G. Taylor et al., Rev. Sci. </a:t>
            </a:r>
            <a:r>
              <a:rPr lang="en-US" altLang="ko-KR" sz="2000" dirty="0" err="1" smtClean="0">
                <a:latin typeface="Arial" pitchFamily="34" charset="0"/>
                <a:cs typeface="Arial" pitchFamily="34" charset="0"/>
              </a:rPr>
              <a:t>Instrum</a:t>
            </a:r>
            <a:r>
              <a:rPr lang="en-US" altLang="ko-KR" sz="2000" dirty="0" smtClean="0">
                <a:latin typeface="Arial" pitchFamily="34" charset="0"/>
                <a:cs typeface="Arial" pitchFamily="34" charset="0"/>
              </a:rPr>
              <a:t>. 72, 285 (2001)</a:t>
            </a:r>
          </a:p>
          <a:p>
            <a:pPr>
              <a:lnSpc>
                <a:spcPct val="150000"/>
              </a:lnSpc>
            </a:pPr>
            <a:r>
              <a:rPr lang="en-US" altLang="ko-KR" sz="2000" dirty="0" smtClean="0">
                <a:latin typeface="Arial" pitchFamily="34" charset="0"/>
                <a:cs typeface="Arial" pitchFamily="34" charset="0"/>
              </a:rPr>
              <a:t>[7] S. </a:t>
            </a:r>
            <a:r>
              <a:rPr lang="en-US" altLang="ko-KR" sz="2000" dirty="0" err="1" smtClean="0">
                <a:latin typeface="Arial" panose="020B0604020202020204" pitchFamily="34" charset="0"/>
                <a:cs typeface="Arial" pitchFamily="34" charset="0"/>
              </a:rPr>
              <a:t>Pesic</a:t>
            </a:r>
            <a:r>
              <a:rPr lang="en-US" altLang="ko-KR" sz="2000" dirty="0" smtClean="0">
                <a:latin typeface="Arial" pitchFamily="34" charset="0"/>
                <a:cs typeface="Arial" pitchFamily="34" charset="0"/>
              </a:rPr>
              <a:t>, </a:t>
            </a:r>
            <a:r>
              <a:rPr lang="en-US" altLang="ko-KR" sz="2000" dirty="0" err="1" smtClean="0">
                <a:latin typeface="Arial" pitchFamily="34" charset="0"/>
                <a:cs typeface="Arial" pitchFamily="34" charset="0"/>
              </a:rPr>
              <a:t>Physica</a:t>
            </a:r>
            <a:r>
              <a:rPr lang="en-US" altLang="ko-KR" sz="2000" dirty="0" smtClean="0">
                <a:latin typeface="Arial" pitchFamily="34" charset="0"/>
                <a:cs typeface="Arial" pitchFamily="34" charset="0"/>
              </a:rPr>
              <a:t> C, 125, 118-126 (1984)</a:t>
            </a:r>
          </a:p>
          <a:p>
            <a:pPr>
              <a:lnSpc>
                <a:spcPct val="150000"/>
              </a:lnSpc>
            </a:pPr>
            <a:r>
              <a:rPr lang="en-US" altLang="ko-KR" sz="2000" dirty="0" smtClean="0">
                <a:latin typeface="Arial" pitchFamily="34" charset="0"/>
                <a:cs typeface="Arial" pitchFamily="34" charset="0"/>
              </a:rPr>
              <a:t>[8] Josef </a:t>
            </a:r>
            <a:r>
              <a:rPr lang="en-US" altLang="ko-KR" sz="2000" dirty="0" err="1" smtClean="0">
                <a:latin typeface="Arial" pitchFamily="34" charset="0"/>
                <a:cs typeface="Arial" pitchFamily="34" charset="0"/>
              </a:rPr>
              <a:t>Preinhaelter</a:t>
            </a:r>
            <a:r>
              <a:rPr lang="en-US" altLang="ko-KR" sz="2000" dirty="0" smtClean="0">
                <a:latin typeface="Arial" pitchFamily="34" charset="0"/>
                <a:cs typeface="Arial" pitchFamily="34" charset="0"/>
              </a:rPr>
              <a:t> et al., Rev. Sci. </a:t>
            </a:r>
            <a:r>
              <a:rPr lang="en-US" altLang="ko-KR" sz="2000" dirty="0" err="1" smtClean="0">
                <a:latin typeface="Arial" pitchFamily="34" charset="0"/>
                <a:cs typeface="Arial" pitchFamily="34" charset="0"/>
              </a:rPr>
              <a:t>Instrum</a:t>
            </a:r>
            <a:r>
              <a:rPr lang="en-US" altLang="ko-KR" sz="2000" dirty="0" smtClean="0">
                <a:latin typeface="Arial" pitchFamily="34" charset="0"/>
                <a:cs typeface="Arial" pitchFamily="34" charset="0"/>
              </a:rPr>
              <a:t>. </a:t>
            </a:r>
            <a:r>
              <a:rPr lang="en-US" altLang="ko-KR" sz="2000" b="1" dirty="0" smtClean="0">
                <a:latin typeface="Arial" pitchFamily="34" charset="0"/>
                <a:cs typeface="Arial" pitchFamily="34" charset="0"/>
              </a:rPr>
              <a:t>77</a:t>
            </a:r>
            <a:r>
              <a:rPr lang="en-US" altLang="ko-KR" sz="2000" dirty="0" smtClean="0">
                <a:latin typeface="Arial" pitchFamily="34" charset="0"/>
                <a:cs typeface="Arial" pitchFamily="34" charset="0"/>
              </a:rPr>
              <a:t>, 10F524 (2006) </a:t>
            </a:r>
          </a:p>
          <a:p>
            <a:pPr>
              <a:lnSpc>
                <a:spcPct val="150000"/>
              </a:lnSpc>
            </a:pPr>
            <a:r>
              <a:rPr lang="en-US" altLang="ko-KR" sz="2000" dirty="0" smtClean="0">
                <a:latin typeface="Arial" pitchFamily="34" charset="0"/>
                <a:cs typeface="Arial" pitchFamily="34" charset="0"/>
              </a:rPr>
              <a:t>[9] S. J. Diem et al., Rev. Sci. </a:t>
            </a:r>
            <a:r>
              <a:rPr lang="en-US" altLang="ko-KR" sz="2000" dirty="0" err="1" smtClean="0">
                <a:latin typeface="Arial" pitchFamily="34" charset="0"/>
                <a:cs typeface="Arial" pitchFamily="34" charset="0"/>
              </a:rPr>
              <a:t>Instrum</a:t>
            </a:r>
            <a:r>
              <a:rPr lang="en-US" altLang="ko-KR" sz="2000" dirty="0" smtClean="0">
                <a:latin typeface="Arial" pitchFamily="34" charset="0"/>
                <a:cs typeface="Arial" pitchFamily="34" charset="0"/>
              </a:rPr>
              <a:t>. </a:t>
            </a:r>
            <a:r>
              <a:rPr lang="en-US" altLang="ko-KR" sz="2000" b="1" dirty="0" smtClean="0">
                <a:latin typeface="Arial" pitchFamily="34" charset="0"/>
                <a:cs typeface="Arial" pitchFamily="34" charset="0"/>
              </a:rPr>
              <a:t>79,</a:t>
            </a:r>
            <a:r>
              <a:rPr lang="en-US" altLang="ko-KR" sz="2000" dirty="0" smtClean="0">
                <a:latin typeface="Arial" pitchFamily="34" charset="0"/>
                <a:cs typeface="Arial" pitchFamily="34" charset="0"/>
              </a:rPr>
              <a:t> 10F101 (2008)</a:t>
            </a:r>
          </a:p>
          <a:p>
            <a:pPr>
              <a:lnSpc>
                <a:spcPct val="150000"/>
              </a:lnSpc>
            </a:pPr>
            <a:r>
              <a:rPr lang="en-US" altLang="ko-KR" sz="2000" dirty="0" smtClean="0">
                <a:latin typeface="Arial" pitchFamily="34" charset="0"/>
                <a:cs typeface="Arial" pitchFamily="34" charset="0"/>
              </a:rPr>
              <a:t>[10] S</a:t>
            </a:r>
            <a:r>
              <a:rPr lang="en-US" altLang="ko-KR" sz="2000" dirty="0">
                <a:latin typeface="Arial" panose="020B0604020202020204" pitchFamily="34" charset="0"/>
                <a:cs typeface="Arial" panose="020B0604020202020204" pitchFamily="34" charset="0"/>
              </a:rPr>
              <a:t>. H. Kim et al., </a:t>
            </a:r>
            <a:r>
              <a:rPr lang="en-US" altLang="ko-KR" sz="2000" dirty="0" smtClean="0">
                <a:latin typeface="Arial" panose="020B0604020202020204" pitchFamily="34" charset="0"/>
                <a:cs typeface="Arial" panose="020B0604020202020204" pitchFamily="34" charset="0"/>
              </a:rPr>
              <a:t>Physics </a:t>
            </a:r>
            <a:r>
              <a:rPr lang="en-US" altLang="ko-KR" sz="2000" dirty="0">
                <a:latin typeface="Arial" panose="020B0604020202020204" pitchFamily="34" charset="0"/>
                <a:cs typeface="Arial" panose="020B0604020202020204" pitchFamily="34" charset="0"/>
              </a:rPr>
              <a:t>of Plasmas, 21, 062108 (2014</a:t>
            </a:r>
            <a:r>
              <a:rPr lang="en-US" altLang="ko-KR" sz="2000" dirty="0" smtClean="0">
                <a:latin typeface="Arial" panose="020B0604020202020204" pitchFamily="34" charset="0"/>
                <a:cs typeface="Arial" panose="020B0604020202020204" pitchFamily="34" charset="0"/>
              </a:rPr>
              <a:t>)</a:t>
            </a:r>
          </a:p>
        </p:txBody>
      </p:sp>
    </p:spTree>
    <p:extLst>
      <p:ext uri="{BB962C8B-B14F-4D97-AF65-F5344CB8AC3E}">
        <p14:creationId xmlns="" xmlns:p14="http://schemas.microsoft.com/office/powerpoint/2010/main" val="948977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제목 9"/>
          <p:cNvSpPr>
            <a:spLocks noGrp="1"/>
          </p:cNvSpPr>
          <p:nvPr>
            <p:ph type="title"/>
          </p:nvPr>
        </p:nvSpPr>
        <p:spPr>
          <a:xfrm>
            <a:off x="659968" y="1"/>
            <a:ext cx="8447099" cy="712788"/>
          </a:xfrm>
        </p:spPr>
        <p:txBody>
          <a:bodyPr/>
          <a:lstStyle/>
          <a:p>
            <a:r>
              <a:rPr lang="en-US" altLang="ko-KR" sz="2600" dirty="0" smtClean="0">
                <a:solidFill>
                  <a:srgbClr val="FFFF00"/>
                </a:solidFill>
                <a:latin typeface="Arial" pitchFamily="34" charset="0"/>
                <a:cs typeface="Arial" pitchFamily="34" charset="0"/>
              </a:rPr>
              <a:t>Backup</a:t>
            </a:r>
            <a:endParaRPr lang="ko-KR" altLang="en-US" sz="2600" dirty="0">
              <a:solidFill>
                <a:srgbClr val="FFFF00"/>
              </a:solidFill>
              <a:latin typeface="Arial" pitchFamily="34" charset="0"/>
              <a:cs typeface="Arial" pitchFamily="34" charset="0"/>
            </a:endParaRPr>
          </a:p>
        </p:txBody>
      </p:sp>
      <p:sp>
        <p:nvSpPr>
          <p:cNvPr id="3" name="직사각형 2"/>
          <p:cNvSpPr/>
          <p:nvPr/>
        </p:nvSpPr>
        <p:spPr>
          <a:xfrm>
            <a:off x="1656184" y="2579420"/>
            <a:ext cx="5868144" cy="1569660"/>
          </a:xfrm>
          <a:prstGeom prst="rect">
            <a:avLst/>
          </a:prstGeom>
        </p:spPr>
        <p:txBody>
          <a:bodyPr wrap="square">
            <a:spAutoFit/>
          </a:bodyPr>
          <a:lstStyle/>
          <a:p>
            <a:pPr marL="342900" indent="-342900" algn="ctr" latinLnBrk="0">
              <a:spcBef>
                <a:spcPct val="20000"/>
              </a:spcBef>
            </a:pPr>
            <a:r>
              <a:rPr lang="en-US" altLang="ko-KR" sz="9600" dirty="0" smtClean="0">
                <a:solidFill>
                  <a:srgbClr val="000000"/>
                </a:solidFill>
                <a:latin typeface="Arial Unicode MS" pitchFamily="50" charset="-127"/>
                <a:ea typeface="Arial Unicode MS" pitchFamily="50" charset="-127"/>
                <a:cs typeface="Arial Unicode MS" pitchFamily="50" charset="-127"/>
              </a:rPr>
              <a:t>Back up</a:t>
            </a:r>
            <a:endParaRPr lang="ko-KR" altLang="en-US" sz="9600" dirty="0"/>
          </a:p>
        </p:txBody>
      </p:sp>
    </p:spTree>
    <p:extLst>
      <p:ext uri="{BB962C8B-B14F-4D97-AF65-F5344CB8AC3E}">
        <p14:creationId xmlns="" xmlns:p14="http://schemas.microsoft.com/office/powerpoint/2010/main" val="2809711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직사각형 2"/>
          <p:cNvSpPr/>
          <p:nvPr/>
        </p:nvSpPr>
        <p:spPr>
          <a:xfrm>
            <a:off x="7758158" y="3595380"/>
            <a:ext cx="1039454" cy="220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35" name="TextBox 198"/>
          <p:cNvSpPr txBox="1">
            <a:spLocks noChangeArrowheads="1"/>
          </p:cNvSpPr>
          <p:nvPr/>
        </p:nvSpPr>
        <p:spPr bwMode="auto">
          <a:xfrm>
            <a:off x="-36512" y="3546882"/>
            <a:ext cx="5688632" cy="2554545"/>
          </a:xfrm>
          <a:prstGeom prst="rect">
            <a:avLst/>
          </a:prstGeom>
          <a:noFill/>
          <a:ln w="9525">
            <a:noFill/>
            <a:miter lim="800000"/>
            <a:headEnd/>
            <a:tailEnd/>
          </a:ln>
        </p:spPr>
        <p:txBody>
          <a:bodyPr wrap="square">
            <a:spAutoFit/>
          </a:bodyPr>
          <a:lstStyle/>
          <a:p>
            <a:pPr>
              <a:buFont typeface="Wingdings" pitchFamily="2" charset="2"/>
              <a:buChar char="Ø"/>
            </a:pPr>
            <a:r>
              <a:rPr lang="en-US" altLang="ko-KR" sz="1600" dirty="0" smtClean="0">
                <a:latin typeface="Arial" pitchFamily="34" charset="0"/>
                <a:cs typeface="Arial" pitchFamily="34" charset="0"/>
              </a:rPr>
              <a:t> Diagnostics – Radial Langmuir probe</a:t>
            </a:r>
          </a:p>
          <a:p>
            <a:pPr lvl="1">
              <a:buFont typeface="Arial" pitchFamily="34" charset="0"/>
              <a:buChar char="•"/>
            </a:pPr>
            <a:r>
              <a:rPr lang="en-US" altLang="ko-KR" sz="1600" dirty="0" smtClean="0">
                <a:latin typeface="Arial" pitchFamily="34" charset="0"/>
                <a:cs typeface="Arial" pitchFamily="34" charset="0"/>
              </a:rPr>
              <a:t> Movable radial direction to measure profile</a:t>
            </a:r>
          </a:p>
          <a:p>
            <a:pPr lvl="1">
              <a:buFont typeface="Arial" pitchFamily="34" charset="0"/>
              <a:buChar char="•"/>
            </a:pPr>
            <a:r>
              <a:rPr lang="en-US" altLang="ko-KR" sz="1600" dirty="0" smtClean="0">
                <a:latin typeface="Arial" pitchFamily="34" charset="0"/>
                <a:cs typeface="Arial" pitchFamily="34" charset="0"/>
              </a:rPr>
              <a:t> Planar type tip(r=1.5mm)</a:t>
            </a:r>
          </a:p>
          <a:p>
            <a:pPr lvl="1">
              <a:buFont typeface="Arial" pitchFamily="34" charset="0"/>
              <a:buChar char="•"/>
            </a:pPr>
            <a:r>
              <a:rPr lang="en-US" altLang="ko-KR" sz="1600" dirty="0" smtClean="0">
                <a:latin typeface="Arial" pitchFamily="34" charset="0"/>
                <a:cs typeface="Arial" pitchFamily="34" charset="0"/>
              </a:rPr>
              <a:t> Measured in Z=0cm from the center</a:t>
            </a:r>
          </a:p>
          <a:p>
            <a:pPr>
              <a:buFont typeface="Wingdings" pitchFamily="2" charset="2"/>
              <a:buChar char="Ø"/>
            </a:pPr>
            <a:r>
              <a:rPr lang="en-US" altLang="ko-KR" sz="1600" dirty="0" smtClean="0">
                <a:latin typeface="Arial" pitchFamily="34" charset="0"/>
                <a:cs typeface="Arial" pitchFamily="34" charset="0"/>
              </a:rPr>
              <a:t> Comparison between Interferometer &amp; Probe</a:t>
            </a:r>
          </a:p>
          <a:p>
            <a:pPr lvl="1">
              <a:buFont typeface="Arial" pitchFamily="34" charset="0"/>
              <a:buChar char="•"/>
            </a:pPr>
            <a:r>
              <a:rPr lang="en-US" altLang="ko-KR" sz="1600" dirty="0" smtClean="0">
                <a:latin typeface="Arial" pitchFamily="34" charset="0"/>
                <a:cs typeface="Arial" pitchFamily="34" charset="0"/>
              </a:rPr>
              <a:t> To confirm the density measurement</a:t>
            </a:r>
          </a:p>
          <a:p>
            <a:pPr lvl="1">
              <a:buFont typeface="Arial" pitchFamily="34" charset="0"/>
              <a:buChar char="•"/>
            </a:pPr>
            <a:r>
              <a:rPr lang="en-US" altLang="ko-KR" sz="1600" dirty="0" smtClean="0">
                <a:latin typeface="Arial" pitchFamily="34" charset="0"/>
                <a:cs typeface="Arial" pitchFamily="34" charset="0"/>
              </a:rPr>
              <a:t> Assuming that parabolic density profile due to the line integrating density using interferometer</a:t>
            </a:r>
          </a:p>
          <a:p>
            <a:pPr lvl="1">
              <a:buFont typeface="Arial" pitchFamily="34" charset="0"/>
              <a:buChar char="•"/>
            </a:pPr>
            <a:r>
              <a:rPr lang="en-US" altLang="ko-KR" sz="1600" dirty="0" smtClean="0">
                <a:latin typeface="Arial" pitchFamily="34" charset="0"/>
                <a:cs typeface="Arial" pitchFamily="34" charset="0"/>
              </a:rPr>
              <a:t> In this presentation the diagnostics was utilized by this probe.</a:t>
            </a:r>
          </a:p>
        </p:txBody>
      </p:sp>
      <p:graphicFrame>
        <p:nvGraphicFramePr>
          <p:cNvPr id="48" name="Object 6"/>
          <p:cNvGraphicFramePr>
            <a:graphicFrameLocks noChangeAspect="1"/>
          </p:cNvGraphicFramePr>
          <p:nvPr/>
        </p:nvGraphicFramePr>
        <p:xfrm>
          <a:off x="5110980" y="3356992"/>
          <a:ext cx="4573588" cy="3195637"/>
        </p:xfrm>
        <a:graphic>
          <a:graphicData uri="http://schemas.openxmlformats.org/presentationml/2006/ole">
            <p:oleObj spid="_x0000_s99334" name="Graph" r:id="rId3" imgW="4155034" imgH="2901696" progId="Origin50.Graph">
              <p:embed/>
            </p:oleObj>
          </a:graphicData>
        </a:graphic>
      </p:graphicFrame>
      <p:grpSp>
        <p:nvGrpSpPr>
          <p:cNvPr id="2" name="그룹 52"/>
          <p:cNvGrpSpPr/>
          <p:nvPr/>
        </p:nvGrpSpPr>
        <p:grpSpPr>
          <a:xfrm>
            <a:off x="642689" y="750987"/>
            <a:ext cx="8249791" cy="2767426"/>
            <a:chOff x="66625" y="750987"/>
            <a:chExt cx="8249791" cy="2767426"/>
          </a:xfrm>
        </p:grpSpPr>
        <p:grpSp>
          <p:nvGrpSpPr>
            <p:cNvPr id="3" name="그룹 44"/>
            <p:cNvGrpSpPr/>
            <p:nvPr/>
          </p:nvGrpSpPr>
          <p:grpSpPr>
            <a:xfrm>
              <a:off x="66625" y="750987"/>
              <a:ext cx="8249791" cy="2767426"/>
              <a:chOff x="66625" y="750987"/>
              <a:chExt cx="8249791" cy="2767426"/>
            </a:xfrm>
          </p:grpSpPr>
          <p:grpSp>
            <p:nvGrpSpPr>
              <p:cNvPr id="4" name="그룹 42"/>
              <p:cNvGrpSpPr/>
              <p:nvPr/>
            </p:nvGrpSpPr>
            <p:grpSpPr>
              <a:xfrm>
                <a:off x="66625" y="755412"/>
                <a:ext cx="8249791" cy="2763001"/>
                <a:chOff x="66625" y="755412"/>
                <a:chExt cx="8249791" cy="2763001"/>
              </a:xfrm>
            </p:grpSpPr>
            <p:grpSp>
              <p:nvGrpSpPr>
                <p:cNvPr id="5" name="그룹 55"/>
                <p:cNvGrpSpPr/>
                <p:nvPr/>
              </p:nvGrpSpPr>
              <p:grpSpPr>
                <a:xfrm>
                  <a:off x="66625" y="755412"/>
                  <a:ext cx="8105775" cy="2763001"/>
                  <a:chOff x="770507" y="980728"/>
                  <a:chExt cx="8105775" cy="2763001"/>
                </a:xfrm>
              </p:grpSpPr>
              <p:pic>
                <p:nvPicPr>
                  <p:cNvPr id="81" name="Picture 3"/>
                  <p:cNvPicPr>
                    <a:picLocks noChangeAspect="1" noChangeArrowheads="1"/>
                  </p:cNvPicPr>
                  <p:nvPr/>
                </p:nvPicPr>
                <p:blipFill>
                  <a:blip r:embed="rId4" cstate="print"/>
                  <a:srcRect/>
                  <a:stretch>
                    <a:fillRect/>
                  </a:stretch>
                </p:blipFill>
                <p:spPr bwMode="auto">
                  <a:xfrm>
                    <a:off x="770507" y="980728"/>
                    <a:ext cx="8105775" cy="2675661"/>
                  </a:xfrm>
                  <a:prstGeom prst="rect">
                    <a:avLst/>
                  </a:prstGeom>
                  <a:noFill/>
                  <a:ln w="9525">
                    <a:noFill/>
                    <a:miter lim="800000"/>
                    <a:headEnd/>
                    <a:tailEnd/>
                  </a:ln>
                </p:spPr>
              </p:pic>
              <p:sp>
                <p:nvSpPr>
                  <p:cNvPr id="82" name="직사각형 20"/>
                  <p:cNvSpPr>
                    <a:spLocks noChangeArrowheads="1"/>
                  </p:cNvSpPr>
                  <p:nvPr/>
                </p:nvSpPr>
                <p:spPr bwMode="auto">
                  <a:xfrm>
                    <a:off x="2786632" y="2591319"/>
                    <a:ext cx="2592388" cy="261216"/>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4" name="직사각형 26"/>
                  <p:cNvSpPr>
                    <a:spLocks noChangeArrowheads="1"/>
                  </p:cNvSpPr>
                  <p:nvPr/>
                </p:nvSpPr>
                <p:spPr bwMode="auto">
                  <a:xfrm>
                    <a:off x="2786632" y="2328660"/>
                    <a:ext cx="360363"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5" name="직사각형 27"/>
                  <p:cNvSpPr>
                    <a:spLocks noChangeArrowheads="1"/>
                  </p:cNvSpPr>
                  <p:nvPr/>
                </p:nvSpPr>
                <p:spPr bwMode="auto">
                  <a:xfrm>
                    <a:off x="3146995" y="2328660"/>
                    <a:ext cx="360362"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6" name="직사각형 28"/>
                  <p:cNvSpPr>
                    <a:spLocks noChangeArrowheads="1"/>
                  </p:cNvSpPr>
                  <p:nvPr/>
                </p:nvSpPr>
                <p:spPr bwMode="auto">
                  <a:xfrm>
                    <a:off x="3507357" y="2328660"/>
                    <a:ext cx="431800"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7" name="직사각형 29"/>
                  <p:cNvSpPr>
                    <a:spLocks noChangeArrowheads="1"/>
                  </p:cNvSpPr>
                  <p:nvPr/>
                </p:nvSpPr>
                <p:spPr bwMode="auto">
                  <a:xfrm>
                    <a:off x="3939157" y="2328660"/>
                    <a:ext cx="288925"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8" name="직사각형 30"/>
                  <p:cNvSpPr>
                    <a:spLocks noChangeArrowheads="1"/>
                  </p:cNvSpPr>
                  <p:nvPr/>
                </p:nvSpPr>
                <p:spPr bwMode="auto">
                  <a:xfrm>
                    <a:off x="4228082" y="2328660"/>
                    <a:ext cx="358775"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9" name="직사각형 31"/>
                  <p:cNvSpPr>
                    <a:spLocks noChangeArrowheads="1"/>
                  </p:cNvSpPr>
                  <p:nvPr/>
                </p:nvSpPr>
                <p:spPr bwMode="auto">
                  <a:xfrm>
                    <a:off x="4586857" y="2328660"/>
                    <a:ext cx="360363"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90" name="직사각형 32"/>
                  <p:cNvSpPr>
                    <a:spLocks noChangeArrowheads="1"/>
                  </p:cNvSpPr>
                  <p:nvPr/>
                </p:nvSpPr>
                <p:spPr bwMode="auto">
                  <a:xfrm>
                    <a:off x="4947220" y="2328660"/>
                    <a:ext cx="431800"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91" name="TextBox 15"/>
                  <p:cNvSpPr txBox="1">
                    <a:spLocks noChangeArrowheads="1"/>
                  </p:cNvSpPr>
                  <p:nvPr/>
                </p:nvSpPr>
                <p:spPr bwMode="auto">
                  <a:xfrm>
                    <a:off x="3580382" y="2296910"/>
                    <a:ext cx="280988" cy="369332"/>
                  </a:xfrm>
                  <a:prstGeom prst="rect">
                    <a:avLst/>
                  </a:prstGeom>
                  <a:noFill/>
                  <a:ln w="9525">
                    <a:noFill/>
                    <a:miter lim="800000"/>
                    <a:headEnd/>
                    <a:tailEnd/>
                  </a:ln>
                </p:spPr>
                <p:txBody>
                  <a:bodyPr>
                    <a:spAutoFit/>
                  </a:bodyPr>
                  <a:lstStyle/>
                  <a:p>
                    <a:pPr algn="ctr"/>
                    <a:r>
                      <a:rPr lang="en-US" altLang="ko-KR">
                        <a:latin typeface="Arial Unicode MS" pitchFamily="50" charset="-127"/>
                        <a:ea typeface="Arial Unicode MS" pitchFamily="50" charset="-127"/>
                        <a:cs typeface="Arial Unicode MS" pitchFamily="50" charset="-127"/>
                      </a:rPr>
                      <a:t>2</a:t>
                    </a:r>
                    <a:endParaRPr lang="ko-KR" altLang="en-US">
                      <a:latin typeface="Arial Unicode MS" pitchFamily="50" charset="-127"/>
                      <a:ea typeface="Arial Unicode MS" pitchFamily="50" charset="-127"/>
                      <a:cs typeface="Arial Unicode MS" pitchFamily="50" charset="-127"/>
                    </a:endParaRPr>
                  </a:p>
                </p:txBody>
              </p:sp>
              <p:sp>
                <p:nvSpPr>
                  <p:cNvPr id="92" name="TextBox 15"/>
                  <p:cNvSpPr txBox="1">
                    <a:spLocks noChangeArrowheads="1"/>
                  </p:cNvSpPr>
                  <p:nvPr/>
                </p:nvSpPr>
                <p:spPr bwMode="auto">
                  <a:xfrm>
                    <a:off x="4269357" y="2294024"/>
                    <a:ext cx="279400" cy="369332"/>
                  </a:xfrm>
                  <a:prstGeom prst="rect">
                    <a:avLst/>
                  </a:prstGeom>
                  <a:noFill/>
                  <a:ln w="9525">
                    <a:noFill/>
                    <a:miter lim="800000"/>
                    <a:headEnd/>
                    <a:tailEnd/>
                  </a:ln>
                </p:spPr>
                <p:txBody>
                  <a:bodyPr>
                    <a:spAutoFit/>
                  </a:bodyPr>
                  <a:lstStyle/>
                  <a:p>
                    <a:pPr algn="ctr"/>
                    <a:r>
                      <a:rPr lang="en-US" altLang="ko-KR">
                        <a:latin typeface="Arial Unicode MS" pitchFamily="50" charset="-127"/>
                        <a:ea typeface="Arial Unicode MS" pitchFamily="50" charset="-127"/>
                        <a:cs typeface="Arial Unicode MS" pitchFamily="50" charset="-127"/>
                      </a:rPr>
                      <a:t>2</a:t>
                    </a:r>
                    <a:endParaRPr lang="ko-KR" altLang="en-US">
                      <a:latin typeface="Arial Unicode MS" pitchFamily="50" charset="-127"/>
                      <a:ea typeface="Arial Unicode MS" pitchFamily="50" charset="-127"/>
                      <a:cs typeface="Arial Unicode MS" pitchFamily="50" charset="-127"/>
                    </a:endParaRPr>
                  </a:p>
                </p:txBody>
              </p:sp>
              <p:sp>
                <p:nvSpPr>
                  <p:cNvPr id="93" name="TextBox 15"/>
                  <p:cNvSpPr txBox="1">
                    <a:spLocks noChangeArrowheads="1"/>
                  </p:cNvSpPr>
                  <p:nvPr/>
                </p:nvSpPr>
                <p:spPr bwMode="auto">
                  <a:xfrm>
                    <a:off x="3186682" y="2296910"/>
                    <a:ext cx="279400" cy="369332"/>
                  </a:xfrm>
                  <a:prstGeom prst="rect">
                    <a:avLst/>
                  </a:prstGeom>
                  <a:noFill/>
                  <a:ln w="9525">
                    <a:noFill/>
                    <a:miter lim="800000"/>
                    <a:headEnd/>
                    <a:tailEnd/>
                  </a:ln>
                </p:spPr>
                <p:txBody>
                  <a:bodyPr>
                    <a:spAutoFit/>
                  </a:bodyPr>
                  <a:lstStyle/>
                  <a:p>
                    <a:pPr algn="ctr"/>
                    <a:r>
                      <a:rPr lang="en-US" altLang="ko-KR">
                        <a:latin typeface="Arial Unicode MS" pitchFamily="50" charset="-127"/>
                        <a:ea typeface="Arial Unicode MS" pitchFamily="50" charset="-127"/>
                        <a:cs typeface="Arial Unicode MS" pitchFamily="50" charset="-127"/>
                      </a:rPr>
                      <a:t>3</a:t>
                    </a:r>
                    <a:endParaRPr lang="ko-KR" altLang="en-US">
                      <a:latin typeface="Arial Unicode MS" pitchFamily="50" charset="-127"/>
                      <a:ea typeface="Arial Unicode MS" pitchFamily="50" charset="-127"/>
                      <a:cs typeface="Arial Unicode MS" pitchFamily="50" charset="-127"/>
                    </a:endParaRPr>
                  </a:p>
                </p:txBody>
              </p:sp>
              <p:sp>
                <p:nvSpPr>
                  <p:cNvPr id="94" name="TextBox 15"/>
                  <p:cNvSpPr txBox="1">
                    <a:spLocks noChangeArrowheads="1"/>
                  </p:cNvSpPr>
                  <p:nvPr/>
                </p:nvSpPr>
                <p:spPr bwMode="auto">
                  <a:xfrm>
                    <a:off x="2827907" y="2299796"/>
                    <a:ext cx="280988" cy="369332"/>
                  </a:xfrm>
                  <a:prstGeom prst="rect">
                    <a:avLst/>
                  </a:prstGeom>
                  <a:noFill/>
                  <a:ln w="9525">
                    <a:noFill/>
                    <a:miter lim="800000"/>
                    <a:headEnd/>
                    <a:tailEnd/>
                  </a:ln>
                </p:spPr>
                <p:txBody>
                  <a:bodyPr>
                    <a:spAutoFit/>
                  </a:bodyPr>
                  <a:lstStyle/>
                  <a:p>
                    <a:pPr algn="ctr"/>
                    <a:r>
                      <a:rPr lang="en-US" altLang="ko-KR">
                        <a:latin typeface="Arial Unicode MS" pitchFamily="50" charset="-127"/>
                        <a:ea typeface="Arial Unicode MS" pitchFamily="50" charset="-127"/>
                        <a:cs typeface="Arial Unicode MS" pitchFamily="50" charset="-127"/>
                      </a:rPr>
                      <a:t>4</a:t>
                    </a:r>
                    <a:endParaRPr lang="ko-KR" altLang="en-US">
                      <a:latin typeface="Arial Unicode MS" pitchFamily="50" charset="-127"/>
                      <a:ea typeface="Arial Unicode MS" pitchFamily="50" charset="-127"/>
                      <a:cs typeface="Arial Unicode MS" pitchFamily="50" charset="-127"/>
                    </a:endParaRPr>
                  </a:p>
                </p:txBody>
              </p:sp>
              <p:sp>
                <p:nvSpPr>
                  <p:cNvPr id="95" name="TextBox 15"/>
                  <p:cNvSpPr txBox="1">
                    <a:spLocks noChangeArrowheads="1"/>
                  </p:cNvSpPr>
                  <p:nvPr/>
                </p:nvSpPr>
                <p:spPr bwMode="auto">
                  <a:xfrm>
                    <a:off x="4621782" y="2299796"/>
                    <a:ext cx="279400" cy="369332"/>
                  </a:xfrm>
                  <a:prstGeom prst="rect">
                    <a:avLst/>
                  </a:prstGeom>
                  <a:noFill/>
                  <a:ln w="9525">
                    <a:noFill/>
                    <a:miter lim="800000"/>
                    <a:headEnd/>
                    <a:tailEnd/>
                  </a:ln>
                </p:spPr>
                <p:txBody>
                  <a:bodyPr>
                    <a:spAutoFit/>
                  </a:bodyPr>
                  <a:lstStyle/>
                  <a:p>
                    <a:pPr algn="ctr"/>
                    <a:r>
                      <a:rPr lang="en-US" altLang="ko-KR">
                        <a:latin typeface="Arial Unicode MS" pitchFamily="50" charset="-127"/>
                        <a:ea typeface="Arial Unicode MS" pitchFamily="50" charset="-127"/>
                        <a:cs typeface="Arial Unicode MS" pitchFamily="50" charset="-127"/>
                      </a:rPr>
                      <a:t>3</a:t>
                    </a:r>
                    <a:endParaRPr lang="ko-KR" altLang="en-US">
                      <a:latin typeface="Arial Unicode MS" pitchFamily="50" charset="-127"/>
                      <a:ea typeface="Arial Unicode MS" pitchFamily="50" charset="-127"/>
                      <a:cs typeface="Arial Unicode MS" pitchFamily="50" charset="-127"/>
                    </a:endParaRPr>
                  </a:p>
                </p:txBody>
              </p:sp>
              <p:sp>
                <p:nvSpPr>
                  <p:cNvPr id="96" name="TextBox 15"/>
                  <p:cNvSpPr txBox="1">
                    <a:spLocks noChangeArrowheads="1"/>
                  </p:cNvSpPr>
                  <p:nvPr/>
                </p:nvSpPr>
                <p:spPr bwMode="auto">
                  <a:xfrm>
                    <a:off x="5028182" y="2296910"/>
                    <a:ext cx="279400" cy="369332"/>
                  </a:xfrm>
                  <a:prstGeom prst="rect">
                    <a:avLst/>
                  </a:prstGeom>
                  <a:noFill/>
                  <a:ln w="9525">
                    <a:noFill/>
                    <a:miter lim="800000"/>
                    <a:headEnd/>
                    <a:tailEnd/>
                  </a:ln>
                </p:spPr>
                <p:txBody>
                  <a:bodyPr>
                    <a:spAutoFit/>
                  </a:bodyPr>
                  <a:lstStyle/>
                  <a:p>
                    <a:pPr algn="ctr"/>
                    <a:r>
                      <a:rPr lang="en-US" altLang="ko-KR">
                        <a:latin typeface="Arial Unicode MS" pitchFamily="50" charset="-127"/>
                        <a:ea typeface="Arial Unicode MS" pitchFamily="50" charset="-127"/>
                        <a:cs typeface="Arial Unicode MS" pitchFamily="50" charset="-127"/>
                      </a:rPr>
                      <a:t>4</a:t>
                    </a:r>
                    <a:endParaRPr lang="ko-KR" altLang="en-US">
                      <a:latin typeface="Arial Unicode MS" pitchFamily="50" charset="-127"/>
                      <a:ea typeface="Arial Unicode MS" pitchFamily="50" charset="-127"/>
                      <a:cs typeface="Arial Unicode MS" pitchFamily="50" charset="-127"/>
                    </a:endParaRPr>
                  </a:p>
                </p:txBody>
              </p:sp>
              <p:sp>
                <p:nvSpPr>
                  <p:cNvPr id="97" name="TextBox 15"/>
                  <p:cNvSpPr txBox="1">
                    <a:spLocks noChangeArrowheads="1"/>
                  </p:cNvSpPr>
                  <p:nvPr/>
                </p:nvSpPr>
                <p:spPr bwMode="auto">
                  <a:xfrm>
                    <a:off x="3947095" y="2299796"/>
                    <a:ext cx="280987" cy="369332"/>
                  </a:xfrm>
                  <a:prstGeom prst="rect">
                    <a:avLst/>
                  </a:prstGeom>
                  <a:noFill/>
                  <a:ln w="9525">
                    <a:noFill/>
                    <a:miter lim="800000"/>
                    <a:headEnd/>
                    <a:tailEnd/>
                  </a:ln>
                </p:spPr>
                <p:txBody>
                  <a:bodyPr>
                    <a:spAutoFit/>
                  </a:bodyPr>
                  <a:lstStyle/>
                  <a:p>
                    <a:pPr algn="ctr"/>
                    <a:r>
                      <a:rPr lang="en-US" altLang="ko-KR" dirty="0">
                        <a:latin typeface="Arial Unicode MS" pitchFamily="50" charset="-127"/>
                        <a:ea typeface="Arial Unicode MS" pitchFamily="50" charset="-127"/>
                        <a:cs typeface="Arial Unicode MS" pitchFamily="50" charset="-127"/>
                      </a:rPr>
                      <a:t>1</a:t>
                    </a:r>
                    <a:endParaRPr lang="ko-KR" altLang="en-US" dirty="0">
                      <a:latin typeface="Arial Unicode MS" pitchFamily="50" charset="-127"/>
                      <a:ea typeface="Arial Unicode MS" pitchFamily="50" charset="-127"/>
                      <a:cs typeface="Arial Unicode MS" pitchFamily="50" charset="-127"/>
                    </a:endParaRPr>
                  </a:p>
                </p:txBody>
              </p:sp>
              <p:sp>
                <p:nvSpPr>
                  <p:cNvPr id="101" name="직사각형 100"/>
                  <p:cNvSpPr/>
                  <p:nvPr/>
                </p:nvSpPr>
                <p:spPr bwMode="auto">
                  <a:xfrm>
                    <a:off x="5617672" y="2062902"/>
                    <a:ext cx="288032" cy="26184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Unicode MS" pitchFamily="50" charset="-127"/>
                      <a:ea typeface="Arial Unicode MS" pitchFamily="50" charset="-127"/>
                      <a:cs typeface="Arial Unicode MS" pitchFamily="50" charset="-127"/>
                    </a:endParaRPr>
                  </a:p>
                </p:txBody>
              </p:sp>
              <p:sp>
                <p:nvSpPr>
                  <p:cNvPr id="103" name="직사각형 102"/>
                  <p:cNvSpPr/>
                  <p:nvPr/>
                </p:nvSpPr>
                <p:spPr>
                  <a:xfrm>
                    <a:off x="7971358" y="2314486"/>
                    <a:ext cx="720080" cy="523220"/>
                  </a:xfrm>
                  <a:prstGeom prst="rect">
                    <a:avLst/>
                  </a:prstGeom>
                </p:spPr>
                <p:txBody>
                  <a:bodyPr wrap="square">
                    <a:spAutoFit/>
                  </a:bodyPr>
                  <a:lstStyle/>
                  <a:p>
                    <a:r>
                      <a:rPr kumimoji="0" lang="en-US" altLang="ko-KR" sz="1400" b="1" dirty="0" smtClean="0">
                        <a:latin typeface="Arial Unicode MS" pitchFamily="50" charset="-127"/>
                        <a:ea typeface="Arial Unicode MS" pitchFamily="50" charset="-127"/>
                        <a:cs typeface="Arial Unicode MS" pitchFamily="50" charset="-127"/>
                      </a:rPr>
                      <a:t>Axial</a:t>
                    </a:r>
                  </a:p>
                  <a:p>
                    <a:r>
                      <a:rPr kumimoji="0" lang="en-US" altLang="ko-KR" sz="1400" b="1" dirty="0" smtClean="0">
                        <a:latin typeface="Arial Unicode MS" pitchFamily="50" charset="-127"/>
                        <a:ea typeface="Arial Unicode MS" pitchFamily="50" charset="-127"/>
                        <a:cs typeface="Arial Unicode MS" pitchFamily="50" charset="-127"/>
                      </a:rPr>
                      <a:t>Probe</a:t>
                    </a:r>
                    <a:endParaRPr lang="ko-KR" altLang="en-US" sz="1400" b="1" dirty="0">
                      <a:latin typeface="Arial Unicode MS" pitchFamily="50" charset="-127"/>
                      <a:ea typeface="Arial Unicode MS" pitchFamily="50" charset="-127"/>
                      <a:cs typeface="Arial Unicode MS" pitchFamily="50" charset="-127"/>
                    </a:endParaRPr>
                  </a:p>
                </p:txBody>
              </p:sp>
              <p:sp>
                <p:nvSpPr>
                  <p:cNvPr id="104" name="직사각형 103"/>
                  <p:cNvSpPr/>
                  <p:nvPr/>
                </p:nvSpPr>
                <p:spPr>
                  <a:xfrm>
                    <a:off x="5419898" y="1206044"/>
                    <a:ext cx="720080" cy="523220"/>
                  </a:xfrm>
                  <a:prstGeom prst="rect">
                    <a:avLst/>
                  </a:prstGeom>
                </p:spPr>
                <p:txBody>
                  <a:bodyPr wrap="square">
                    <a:spAutoFit/>
                  </a:bodyPr>
                  <a:lstStyle/>
                  <a:p>
                    <a:r>
                      <a:rPr kumimoji="0" lang="en-US" altLang="ko-KR" sz="1400" b="1" dirty="0" smtClean="0">
                        <a:latin typeface="Arial Unicode MS" pitchFamily="50" charset="-127"/>
                        <a:ea typeface="Arial Unicode MS" pitchFamily="50" charset="-127"/>
                        <a:cs typeface="Arial Unicode MS" pitchFamily="50" charset="-127"/>
                      </a:rPr>
                      <a:t>Radial</a:t>
                    </a:r>
                  </a:p>
                  <a:p>
                    <a:r>
                      <a:rPr kumimoji="0" lang="en-US" altLang="ko-KR" sz="1400" b="1" dirty="0" smtClean="0">
                        <a:latin typeface="Arial Unicode MS" pitchFamily="50" charset="-127"/>
                        <a:ea typeface="Arial Unicode MS" pitchFamily="50" charset="-127"/>
                        <a:cs typeface="Arial Unicode MS" pitchFamily="50" charset="-127"/>
                      </a:rPr>
                      <a:t>Probe</a:t>
                    </a:r>
                    <a:endParaRPr lang="ko-KR" altLang="en-US" sz="1400" b="1" dirty="0">
                      <a:latin typeface="Arial Unicode MS" pitchFamily="50" charset="-127"/>
                      <a:ea typeface="Arial Unicode MS" pitchFamily="50" charset="-127"/>
                      <a:cs typeface="Arial Unicode MS" pitchFamily="50" charset="-127"/>
                    </a:endParaRPr>
                  </a:p>
                </p:txBody>
              </p:sp>
              <p:sp>
                <p:nvSpPr>
                  <p:cNvPr id="40" name="모서리가 둥근 직사각형 39"/>
                  <p:cNvSpPr/>
                  <p:nvPr/>
                </p:nvSpPr>
                <p:spPr>
                  <a:xfrm rot="20876186">
                    <a:off x="2652030" y="1562420"/>
                    <a:ext cx="1183356" cy="2153870"/>
                  </a:xfrm>
                  <a:prstGeom prst="roundRect">
                    <a:avLst/>
                  </a:prstGeom>
                  <a:solidFill>
                    <a:schemeClr val="tx1">
                      <a:alpha val="1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41" name="직사각형 16"/>
                  <p:cNvSpPr>
                    <a:spLocks/>
                  </p:cNvSpPr>
                  <p:nvPr/>
                </p:nvSpPr>
                <p:spPr bwMode="auto">
                  <a:xfrm>
                    <a:off x="4043473" y="1641157"/>
                    <a:ext cx="180975" cy="63775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42" name="모서리가 둥근 직사각형 41"/>
                  <p:cNvSpPr/>
                  <p:nvPr/>
                </p:nvSpPr>
                <p:spPr>
                  <a:xfrm rot="723814" flipH="1">
                    <a:off x="4279954" y="1589859"/>
                    <a:ext cx="1183356" cy="2153870"/>
                  </a:xfrm>
                  <a:prstGeom prst="roundRect">
                    <a:avLst/>
                  </a:prstGeom>
                  <a:solidFill>
                    <a:schemeClr val="tx1">
                      <a:alpha val="1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cxnSp>
                <p:nvCxnSpPr>
                  <p:cNvPr id="65" name="직선 화살표 연결선 64"/>
                  <p:cNvCxnSpPr>
                    <a:stCxn id="104" idx="1"/>
                    <a:endCxn id="97" idx="2"/>
                  </p:cNvCxnSpPr>
                  <p:nvPr/>
                </p:nvCxnSpPr>
                <p:spPr>
                  <a:xfrm flipH="1">
                    <a:off x="4087589" y="1467654"/>
                    <a:ext cx="1332309" cy="120147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19" name="아래로 구부러진 화살표 118"/>
                  <p:cNvSpPr/>
                  <p:nvPr/>
                </p:nvSpPr>
                <p:spPr>
                  <a:xfrm>
                    <a:off x="1500698" y="2353608"/>
                    <a:ext cx="5566540" cy="1228815"/>
                  </a:xfrm>
                  <a:prstGeom prst="curved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ko-KR" altLang="en-US">
                      <a:solidFill>
                        <a:schemeClr val="tx1"/>
                      </a:solidFill>
                    </a:endParaRPr>
                  </a:p>
                </p:txBody>
              </p:sp>
            </p:grpSp>
            <p:sp>
              <p:nvSpPr>
                <p:cNvPr id="36" name="직사각형 35"/>
                <p:cNvSpPr/>
                <p:nvPr/>
              </p:nvSpPr>
              <p:spPr bwMode="auto">
                <a:xfrm>
                  <a:off x="7092280" y="1628800"/>
                  <a:ext cx="1224136" cy="122413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grpSp>
          <p:pic>
            <p:nvPicPr>
              <p:cNvPr id="44" name="그림 43" descr="IMG_0231.JPG"/>
              <p:cNvPicPr>
                <a:picLocks noChangeAspect="1"/>
              </p:cNvPicPr>
              <p:nvPr/>
            </p:nvPicPr>
            <p:blipFill>
              <a:blip r:embed="rId5" cstate="print"/>
              <a:srcRect l="31100" t="22832" r="42125" b="50000"/>
              <a:stretch>
                <a:fillRect/>
              </a:stretch>
            </p:blipFill>
            <p:spPr>
              <a:xfrm>
                <a:off x="5580112" y="750987"/>
                <a:ext cx="2203475" cy="1490884"/>
              </a:xfrm>
              <a:prstGeom prst="rect">
                <a:avLst/>
              </a:prstGeom>
            </p:spPr>
          </p:pic>
        </p:grpSp>
        <p:sp>
          <p:nvSpPr>
            <p:cNvPr id="83" name="직사각형 22"/>
            <p:cNvSpPr>
              <a:spLocks noChangeArrowheads="1"/>
            </p:cNvSpPr>
            <p:nvPr/>
          </p:nvSpPr>
          <p:spPr bwMode="auto">
            <a:xfrm>
              <a:off x="4860032" y="2555379"/>
              <a:ext cx="323528" cy="432048"/>
            </a:xfrm>
            <a:prstGeom prst="rect">
              <a:avLst/>
            </a:prstGeom>
            <a:solidFill>
              <a:schemeClr val="bg1"/>
            </a:solidFill>
            <a:ln w="9525" algn="ctr">
              <a:no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grpSp>
      <p:cxnSp>
        <p:nvCxnSpPr>
          <p:cNvPr id="54" name="직선 화살표 연결선 53"/>
          <p:cNvCxnSpPr>
            <a:endCxn id="82" idx="0"/>
          </p:cNvCxnSpPr>
          <p:nvPr/>
        </p:nvCxnSpPr>
        <p:spPr>
          <a:xfrm>
            <a:off x="3635896" y="1124744"/>
            <a:ext cx="319112" cy="1241259"/>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61" name="직사각형 60"/>
          <p:cNvSpPr/>
          <p:nvPr/>
        </p:nvSpPr>
        <p:spPr>
          <a:xfrm>
            <a:off x="2411760" y="908720"/>
            <a:ext cx="1368152" cy="307777"/>
          </a:xfrm>
          <a:prstGeom prst="rect">
            <a:avLst/>
          </a:prstGeom>
        </p:spPr>
        <p:txBody>
          <a:bodyPr wrap="square">
            <a:spAutoFit/>
          </a:bodyPr>
          <a:lstStyle/>
          <a:p>
            <a:r>
              <a:rPr kumimoji="0" lang="en-US" altLang="ko-KR" sz="1400" b="1" dirty="0" smtClean="0">
                <a:latin typeface="Arial Unicode MS" pitchFamily="50" charset="-127"/>
                <a:ea typeface="Arial Unicode MS" pitchFamily="50" charset="-127"/>
                <a:cs typeface="Arial Unicode MS" pitchFamily="50" charset="-127"/>
              </a:rPr>
              <a:t>Interferometer</a:t>
            </a:r>
            <a:endParaRPr lang="ko-KR" altLang="en-US" sz="1400" b="1" dirty="0">
              <a:latin typeface="Arial Unicode MS" pitchFamily="50" charset="-127"/>
              <a:ea typeface="Arial Unicode MS" pitchFamily="50" charset="-127"/>
              <a:cs typeface="Arial Unicode MS" pitchFamily="50" charset="-127"/>
            </a:endParaRPr>
          </a:p>
        </p:txBody>
      </p:sp>
      <p:sp>
        <p:nvSpPr>
          <p:cNvPr id="43"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ECH Experiment in linear device</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Experimental Setup - diagnostics</a:t>
            </a:r>
            <a:endParaRPr lang="ko-KR" altLang="en-US" sz="2600"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2577224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ECH Experiment in linear device</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 The n</a:t>
            </a:r>
            <a:r>
              <a:rPr lang="en-US" altLang="ko-KR" sz="2600" baseline="-25000" dirty="0" smtClean="0">
                <a:solidFill>
                  <a:srgbClr val="FFFF00"/>
                </a:solidFill>
                <a:latin typeface="Arial" pitchFamily="34" charset="0"/>
                <a:cs typeface="Arial" pitchFamily="34" charset="0"/>
              </a:rPr>
              <a:t>e</a:t>
            </a:r>
            <a:r>
              <a:rPr lang="en-US" altLang="ko-KR" sz="2600" dirty="0" smtClean="0">
                <a:solidFill>
                  <a:srgbClr val="FFFF00"/>
                </a:solidFill>
                <a:latin typeface="Arial" pitchFamily="34" charset="0"/>
                <a:cs typeface="Arial" pitchFamily="34" charset="0"/>
              </a:rPr>
              <a:t> &amp; T</a:t>
            </a:r>
            <a:r>
              <a:rPr lang="en-US" altLang="ko-KR" sz="2600" baseline="-25000" dirty="0" smtClean="0">
                <a:solidFill>
                  <a:srgbClr val="FFFF00"/>
                </a:solidFill>
                <a:latin typeface="Arial" pitchFamily="34" charset="0"/>
                <a:cs typeface="Arial" pitchFamily="34" charset="0"/>
              </a:rPr>
              <a:t>e</a:t>
            </a:r>
            <a:r>
              <a:rPr lang="en-US" altLang="ko-KR" sz="2600" dirty="0" smtClean="0">
                <a:solidFill>
                  <a:srgbClr val="FFFF00"/>
                </a:solidFill>
                <a:latin typeface="Arial" pitchFamily="34" charset="0"/>
                <a:cs typeface="Arial" pitchFamily="34" charset="0"/>
              </a:rPr>
              <a:t> Profile along the Pressure</a:t>
            </a:r>
            <a:endParaRPr lang="ko-KR" altLang="en-US" sz="2600" dirty="0">
              <a:solidFill>
                <a:srgbClr val="FFFF00"/>
              </a:solidFill>
              <a:latin typeface="Arial" pitchFamily="34" charset="0"/>
              <a:cs typeface="Arial" pitchFamily="34" charset="0"/>
            </a:endParaRPr>
          </a:p>
        </p:txBody>
      </p:sp>
      <p:sp>
        <p:nvSpPr>
          <p:cNvPr id="4" name="직사각형 3"/>
          <p:cNvSpPr/>
          <p:nvPr/>
        </p:nvSpPr>
        <p:spPr>
          <a:xfrm>
            <a:off x="0" y="4106337"/>
            <a:ext cx="9144000" cy="2308324"/>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Over-dense plasma generation and electron temperature increase near ECR</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The lower pressure makes lower plasma density and higher temperature</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Steep density gradient near UHR : XB mode conversion</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Over-dense plasma : EBW </a:t>
            </a:r>
            <a:r>
              <a:rPr lang="en-US" altLang="ko-KR" kern="0" dirty="0" err="1" smtClean="0">
                <a:solidFill>
                  <a:srgbClr val="000000"/>
                </a:solidFill>
                <a:latin typeface="Arial" pitchFamily="34" charset="0"/>
                <a:ea typeface="굴림"/>
              </a:rPr>
              <a:t>collisional</a:t>
            </a:r>
            <a:r>
              <a:rPr lang="en-US" altLang="ko-KR" kern="0" dirty="0" smtClean="0">
                <a:solidFill>
                  <a:srgbClr val="000000"/>
                </a:solidFill>
                <a:latin typeface="Arial" pitchFamily="34" charset="0"/>
                <a:ea typeface="굴림"/>
              </a:rPr>
              <a:t> damping propagating to ECR in low T</a:t>
            </a:r>
            <a:r>
              <a:rPr lang="en-US" altLang="ko-KR" kern="0" baseline="-25000" dirty="0" smtClean="0">
                <a:solidFill>
                  <a:srgbClr val="000000"/>
                </a:solidFill>
                <a:latin typeface="Arial" pitchFamily="34" charset="0"/>
                <a:ea typeface="굴림"/>
              </a:rPr>
              <a:t>e</a:t>
            </a:r>
            <a:endParaRPr lang="en-US" altLang="ko-KR" kern="0" dirty="0" smtClean="0">
              <a:solidFill>
                <a:srgbClr val="000000"/>
              </a:solidFill>
              <a:latin typeface="Arial" pitchFamily="34" charset="0"/>
              <a:ea typeface="굴림"/>
            </a:endParaRP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T</a:t>
            </a:r>
            <a:r>
              <a:rPr lang="en-US" altLang="ko-KR" kern="0" baseline="-25000" dirty="0" smtClean="0">
                <a:solidFill>
                  <a:srgbClr val="000000"/>
                </a:solidFill>
                <a:latin typeface="Arial" pitchFamily="34" charset="0"/>
                <a:ea typeface="굴림"/>
              </a:rPr>
              <a:t>e</a:t>
            </a:r>
            <a:r>
              <a:rPr lang="en-US" altLang="ko-KR" kern="0" dirty="0" smtClean="0">
                <a:solidFill>
                  <a:srgbClr val="000000"/>
                </a:solidFill>
                <a:latin typeface="Arial" pitchFamily="34" charset="0"/>
                <a:ea typeface="굴림"/>
              </a:rPr>
              <a:t> increase near ECR : ECH effect from some part of the converted EBW</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Strong heating in higher pressure : It might be that MC efficiency from steep density gradient.</a:t>
            </a:r>
          </a:p>
        </p:txBody>
      </p:sp>
      <p:graphicFrame>
        <p:nvGraphicFramePr>
          <p:cNvPr id="301061" name="Object 5"/>
          <p:cNvGraphicFramePr>
            <a:graphicFrameLocks noChangeAspect="1"/>
          </p:cNvGraphicFramePr>
          <p:nvPr/>
        </p:nvGraphicFramePr>
        <p:xfrm>
          <a:off x="35496" y="594791"/>
          <a:ext cx="5368925" cy="3770313"/>
        </p:xfrm>
        <a:graphic>
          <a:graphicData uri="http://schemas.openxmlformats.org/presentationml/2006/ole">
            <p:oleObj spid="_x0000_s101386" name="Graph" r:id="rId4" imgW="4133088" imgH="2901696" progId="Origin50.Graph">
              <p:embed/>
            </p:oleObj>
          </a:graphicData>
        </a:graphic>
      </p:graphicFrame>
      <p:graphicFrame>
        <p:nvGraphicFramePr>
          <p:cNvPr id="301062" name="Object 6"/>
          <p:cNvGraphicFramePr>
            <a:graphicFrameLocks noChangeAspect="1"/>
          </p:cNvGraphicFramePr>
          <p:nvPr/>
        </p:nvGraphicFramePr>
        <p:xfrm>
          <a:off x="4211960" y="594791"/>
          <a:ext cx="5368925" cy="3770312"/>
        </p:xfrm>
        <a:graphic>
          <a:graphicData uri="http://schemas.openxmlformats.org/presentationml/2006/ole">
            <p:oleObj spid="_x0000_s101387" name="Graph" r:id="rId5" imgW="4133088" imgH="2901696" progId="Origin50.Graph">
              <p:embed/>
            </p:oleObj>
          </a:graphicData>
        </a:graphic>
      </p:graphicFrame>
      <p:sp>
        <p:nvSpPr>
          <p:cNvPr id="22" name="오른쪽 화살표 21"/>
          <p:cNvSpPr/>
          <p:nvPr/>
        </p:nvSpPr>
        <p:spPr bwMode="auto">
          <a:xfrm rot="10800000">
            <a:off x="4028349" y="2231103"/>
            <a:ext cx="459768" cy="5040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8" name="오른쪽 화살표 27"/>
          <p:cNvSpPr/>
          <p:nvPr/>
        </p:nvSpPr>
        <p:spPr bwMode="auto">
          <a:xfrm rot="10800000">
            <a:off x="8204813" y="2132856"/>
            <a:ext cx="459768" cy="5040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9" name="타원 28"/>
          <p:cNvSpPr/>
          <p:nvPr/>
        </p:nvSpPr>
        <p:spPr>
          <a:xfrm>
            <a:off x="5868144" y="2060848"/>
            <a:ext cx="1008112" cy="158417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cxnSp>
        <p:nvCxnSpPr>
          <p:cNvPr id="30" name="구부러진 연결선 29"/>
          <p:cNvCxnSpPr>
            <a:stCxn id="29" idx="0"/>
          </p:cNvCxnSpPr>
          <p:nvPr/>
        </p:nvCxnSpPr>
        <p:spPr bwMode="auto">
          <a:xfrm rot="16200000" flipV="1">
            <a:off x="5976156" y="1664804"/>
            <a:ext cx="360040" cy="432048"/>
          </a:xfrm>
          <a:prstGeom prst="curvedConnector2">
            <a:avLst/>
          </a:prstGeom>
          <a:noFill/>
          <a:ln w="38100" cap="flat" cmpd="sng" algn="ctr">
            <a:solidFill>
              <a:srgbClr val="FF0000"/>
            </a:solidFill>
            <a:prstDash val="solid"/>
            <a:round/>
            <a:headEnd type="none" w="med" len="med"/>
            <a:tailEnd type="triangle"/>
          </a:ln>
          <a:effectLst/>
        </p:spPr>
      </p:cxnSp>
      <p:sp>
        <p:nvSpPr>
          <p:cNvPr id="33" name="TextBox 32"/>
          <p:cNvSpPr txBox="1"/>
          <p:nvPr/>
        </p:nvSpPr>
        <p:spPr>
          <a:xfrm>
            <a:off x="2095270" y="768709"/>
            <a:ext cx="56457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ECR</a:t>
            </a:r>
            <a:endParaRPr lang="ko-KR" altLang="en-US" sz="1400" b="1" dirty="0">
              <a:latin typeface="Arial" pitchFamily="34" charset="0"/>
              <a:cs typeface="Arial" pitchFamily="34" charset="0"/>
            </a:endParaRPr>
          </a:p>
        </p:txBody>
      </p:sp>
      <p:sp>
        <p:nvSpPr>
          <p:cNvPr id="34" name="TextBox 33"/>
          <p:cNvSpPr txBox="1"/>
          <p:nvPr/>
        </p:nvSpPr>
        <p:spPr>
          <a:xfrm>
            <a:off x="4139952" y="3717032"/>
            <a:ext cx="576064"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UHR</a:t>
            </a:r>
            <a:endParaRPr lang="ko-KR" altLang="en-US" sz="1400" b="1" dirty="0">
              <a:latin typeface="Arial" pitchFamily="34" charset="0"/>
              <a:cs typeface="Arial" pitchFamily="34" charset="0"/>
            </a:endParaRPr>
          </a:p>
        </p:txBody>
      </p:sp>
      <p:sp>
        <p:nvSpPr>
          <p:cNvPr id="35" name="직사각형 34"/>
          <p:cNvSpPr/>
          <p:nvPr/>
        </p:nvSpPr>
        <p:spPr bwMode="auto">
          <a:xfrm>
            <a:off x="2231361" y="1029617"/>
            <a:ext cx="276157" cy="2688046"/>
          </a:xfrm>
          <a:prstGeom prst="rect">
            <a:avLst/>
          </a:prstGeom>
          <a:solidFill>
            <a:srgbClr val="FFFF0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36" name="직사각형 35"/>
          <p:cNvSpPr/>
          <p:nvPr/>
        </p:nvSpPr>
        <p:spPr bwMode="auto">
          <a:xfrm>
            <a:off x="4535617" y="1484784"/>
            <a:ext cx="108391" cy="2255998"/>
          </a:xfrm>
          <a:prstGeom prst="rect">
            <a:avLst/>
          </a:prstGeom>
          <a:solidFill>
            <a:schemeClr val="tx1">
              <a:alpha val="18000"/>
            </a:scheme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37" name="TextBox 36"/>
          <p:cNvSpPr txBox="1"/>
          <p:nvPr/>
        </p:nvSpPr>
        <p:spPr>
          <a:xfrm>
            <a:off x="6211601" y="786938"/>
            <a:ext cx="56457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ECR</a:t>
            </a:r>
            <a:endParaRPr lang="ko-KR" altLang="en-US" sz="1400" b="1" dirty="0">
              <a:latin typeface="Arial" pitchFamily="34" charset="0"/>
              <a:cs typeface="Arial" pitchFamily="34" charset="0"/>
            </a:endParaRPr>
          </a:p>
        </p:txBody>
      </p:sp>
      <p:sp>
        <p:nvSpPr>
          <p:cNvPr id="38" name="TextBox 37"/>
          <p:cNvSpPr txBox="1"/>
          <p:nvPr/>
        </p:nvSpPr>
        <p:spPr>
          <a:xfrm>
            <a:off x="8316416" y="3717032"/>
            <a:ext cx="576064"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UHR</a:t>
            </a:r>
            <a:endParaRPr lang="ko-KR" altLang="en-US" sz="1400" b="1" dirty="0">
              <a:latin typeface="Arial" pitchFamily="34" charset="0"/>
              <a:cs typeface="Arial" pitchFamily="34" charset="0"/>
            </a:endParaRPr>
          </a:p>
        </p:txBody>
      </p:sp>
      <p:sp>
        <p:nvSpPr>
          <p:cNvPr id="39" name="직사각형 38"/>
          <p:cNvSpPr/>
          <p:nvPr/>
        </p:nvSpPr>
        <p:spPr bwMode="auto">
          <a:xfrm>
            <a:off x="6407825" y="1039345"/>
            <a:ext cx="276157" cy="2688046"/>
          </a:xfrm>
          <a:prstGeom prst="rect">
            <a:avLst/>
          </a:prstGeom>
          <a:solidFill>
            <a:srgbClr val="FFFF0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0" name="직사각형 39"/>
          <p:cNvSpPr/>
          <p:nvPr/>
        </p:nvSpPr>
        <p:spPr bwMode="auto">
          <a:xfrm>
            <a:off x="8723957" y="1268760"/>
            <a:ext cx="96516" cy="2457873"/>
          </a:xfrm>
          <a:prstGeom prst="rect">
            <a:avLst/>
          </a:prstGeom>
          <a:solidFill>
            <a:schemeClr val="tx1">
              <a:alpha val="18000"/>
            </a:scheme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5" name="TextBox 44"/>
          <p:cNvSpPr txBox="1"/>
          <p:nvPr/>
        </p:nvSpPr>
        <p:spPr>
          <a:xfrm>
            <a:off x="5268330" y="1453164"/>
            <a:ext cx="1224136" cy="307777"/>
          </a:xfrm>
          <a:prstGeom prst="rect">
            <a:avLst/>
          </a:prstGeom>
          <a:noFill/>
        </p:spPr>
        <p:txBody>
          <a:bodyPr wrap="square" rtlCol="0">
            <a:spAutoFit/>
          </a:bodyPr>
          <a:lstStyle/>
          <a:p>
            <a:pPr algn="ctr"/>
            <a:r>
              <a:rPr lang="en-US" altLang="ko-KR" sz="1400" b="1" dirty="0" smtClean="0">
                <a:solidFill>
                  <a:srgbClr val="FF0000"/>
                </a:solidFill>
                <a:latin typeface="Arial" pitchFamily="34" charset="0"/>
                <a:cs typeface="Arial" pitchFamily="34" charset="0"/>
              </a:rPr>
              <a:t>T</a:t>
            </a:r>
            <a:r>
              <a:rPr lang="en-US" altLang="ko-KR" sz="1400" b="1" baseline="-25000" dirty="0" smtClean="0">
                <a:solidFill>
                  <a:srgbClr val="FF0000"/>
                </a:solidFill>
                <a:latin typeface="Arial" pitchFamily="34" charset="0"/>
                <a:cs typeface="Arial" pitchFamily="34" charset="0"/>
              </a:rPr>
              <a:t>e</a:t>
            </a:r>
            <a:r>
              <a:rPr lang="en-US" altLang="ko-KR" sz="1400" b="1" dirty="0" smtClean="0">
                <a:solidFill>
                  <a:srgbClr val="FF0000"/>
                </a:solidFill>
                <a:latin typeface="Arial" pitchFamily="34" charset="0"/>
                <a:cs typeface="Arial" pitchFamily="34" charset="0"/>
              </a:rPr>
              <a:t> Increase</a:t>
            </a:r>
            <a:endParaRPr lang="ko-KR" altLang="en-US" sz="1400" b="1" dirty="0">
              <a:solidFill>
                <a:srgbClr val="FF0000"/>
              </a:solidFill>
              <a:latin typeface="Arial" pitchFamily="34" charset="0"/>
              <a:cs typeface="Arial" pitchFamily="34" charset="0"/>
            </a:endParaRPr>
          </a:p>
        </p:txBody>
      </p:sp>
    </p:spTree>
    <p:extLst>
      <p:ext uri="{BB962C8B-B14F-4D97-AF65-F5344CB8AC3E}">
        <p14:creationId xmlns="" xmlns:p14="http://schemas.microsoft.com/office/powerpoint/2010/main" val="1755323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제목 9"/>
          <p:cNvSpPr>
            <a:spLocks noGrp="1"/>
          </p:cNvSpPr>
          <p:nvPr>
            <p:ph type="title"/>
          </p:nvPr>
        </p:nvSpPr>
        <p:spPr>
          <a:xfrm>
            <a:off x="659968" y="1"/>
            <a:ext cx="8447099" cy="712788"/>
          </a:xfrm>
        </p:spPr>
        <p:txBody>
          <a:bodyPr/>
          <a:lstStyle/>
          <a:p>
            <a:r>
              <a:rPr lang="en-US" altLang="ko-KR" sz="1800" dirty="0">
                <a:latin typeface="Arial" pitchFamily="34" charset="0"/>
                <a:cs typeface="Arial" pitchFamily="34" charset="0"/>
              </a:rPr>
              <a:t>EBW Heating Experiments in linear device</a:t>
            </a:r>
            <a:r>
              <a:rPr lang="en-US" altLang="ko-KR" sz="1800" dirty="0" smtClean="0">
                <a:latin typeface="Arial" pitchFamily="34" charset="0"/>
                <a:cs typeface="Arial" pitchFamily="34" charset="0"/>
              </a:rPr>
              <a:t/>
            </a:r>
            <a:br>
              <a:rPr lang="en-US" altLang="ko-KR" sz="18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XB Mode Conversion with wall reflection</a:t>
            </a:r>
            <a:endParaRPr lang="ko-KR" altLang="en-US" sz="2600" dirty="0">
              <a:solidFill>
                <a:srgbClr val="FFFF00"/>
              </a:solidFill>
              <a:latin typeface="Arial" pitchFamily="34" charset="0"/>
              <a:cs typeface="Arial" pitchFamily="34" charset="0"/>
            </a:endParaRPr>
          </a:p>
        </p:txBody>
      </p:sp>
      <p:grpSp>
        <p:nvGrpSpPr>
          <p:cNvPr id="2" name="Group 5"/>
          <p:cNvGrpSpPr>
            <a:grpSpLocks/>
          </p:cNvGrpSpPr>
          <p:nvPr/>
        </p:nvGrpSpPr>
        <p:grpSpPr bwMode="auto">
          <a:xfrm>
            <a:off x="3668713" y="456406"/>
            <a:ext cx="5503863" cy="3629025"/>
            <a:chOff x="2329" y="254"/>
            <a:chExt cx="3467" cy="2286"/>
          </a:xfrm>
        </p:grpSpPr>
        <p:pic>
          <p:nvPicPr>
            <p:cNvPr id="109" name="그림 108"/>
            <p:cNvPicPr>
              <a:picLocks noChangeAspect="1" noChangeArrowheads="1"/>
            </p:cNvPicPr>
            <p:nvPr/>
          </p:nvPicPr>
          <p:blipFill>
            <a:blip r:embed="rId3" cstate="print">
              <a:extLst>
                <a:ext uri="{28A0092B-C50C-407E-A947-70E740481C1C}">
                  <a14:useLocalDpi xmlns="" xmlns:lc="http://schemas.openxmlformats.org/drawingml/2006/lockedCanvas" xmlns:a14="http://schemas.microsoft.com/office/drawing/2010/main" val="0"/>
                </a:ext>
              </a:extLst>
            </a:blip>
            <a:srcRect/>
            <a:stretch>
              <a:fillRect/>
            </a:stretch>
          </p:blipFill>
          <p:spPr bwMode="auto">
            <a:xfrm>
              <a:off x="2329" y="254"/>
              <a:ext cx="3232" cy="2286"/>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sp>
          <p:nvSpPr>
            <p:cNvPr id="110" name="AutoShape 7"/>
            <p:cNvSpPr>
              <a:spLocks noChangeArrowheads="1"/>
            </p:cNvSpPr>
            <p:nvPr/>
          </p:nvSpPr>
          <p:spPr bwMode="auto">
            <a:xfrm rot="10800000">
              <a:off x="5196" y="1614"/>
              <a:ext cx="216" cy="155"/>
            </a:xfrm>
            <a:prstGeom prst="rightArrow">
              <a:avLst>
                <a:gd name="adj1" fmla="val 50000"/>
                <a:gd name="adj2" fmla="val 50116"/>
              </a:avLst>
            </a:prstGeom>
            <a:solidFill>
              <a:srgbClr val="BBE0E3"/>
            </a:solidFill>
            <a:ln w="25282">
              <a:solidFill>
                <a:srgbClr val="88A3A5"/>
              </a:solidFill>
              <a:miter lim="800000"/>
              <a:headEnd/>
              <a:tailEnd/>
            </a:ln>
          </p:spPr>
          <p:txBody>
            <a:bodyPr wrap="none"/>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endParaRPr lang="ko-KR" altLang="en-US"/>
            </a:p>
          </p:txBody>
        </p:sp>
        <p:sp>
          <p:nvSpPr>
            <p:cNvPr id="111" name="Rectangle 8"/>
            <p:cNvSpPr>
              <a:spLocks noChangeArrowheads="1"/>
            </p:cNvSpPr>
            <p:nvPr/>
          </p:nvSpPr>
          <p:spPr bwMode="white">
            <a:xfrm>
              <a:off x="4902" y="1297"/>
              <a:ext cx="894" cy="327"/>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wrap="none"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algn="ctr" eaLnBrk="1" hangingPunct="1"/>
              <a:r>
                <a:rPr lang="en-US" altLang="ko-KR" sz="1400" b="1">
                  <a:solidFill>
                    <a:srgbClr val="000000"/>
                  </a:solidFill>
                </a:rPr>
                <a:t>700W</a:t>
              </a:r>
            </a:p>
            <a:p>
              <a:pPr algn="ctr" eaLnBrk="1" hangingPunct="1"/>
              <a:r>
                <a:rPr lang="en-US" altLang="ko-KR" sz="1400" b="1">
                  <a:solidFill>
                    <a:srgbClr val="000000"/>
                  </a:solidFill>
                </a:rPr>
                <a:t>LFSX injection</a:t>
              </a:r>
            </a:p>
          </p:txBody>
        </p:sp>
      </p:grpSp>
      <p:grpSp>
        <p:nvGrpSpPr>
          <p:cNvPr id="3" name="Group 9"/>
          <p:cNvGrpSpPr>
            <a:grpSpLocks/>
          </p:cNvGrpSpPr>
          <p:nvPr/>
        </p:nvGrpSpPr>
        <p:grpSpPr bwMode="auto">
          <a:xfrm>
            <a:off x="-25400" y="3710781"/>
            <a:ext cx="9140825" cy="2690813"/>
            <a:chOff x="2" y="2304"/>
            <a:chExt cx="5758" cy="1695"/>
          </a:xfrm>
        </p:grpSpPr>
        <p:pic>
          <p:nvPicPr>
            <p:cNvPr id="87" name="Picture 10"/>
            <p:cNvPicPr>
              <a:picLocks noChangeAspect="1" noChangeArrowheads="1"/>
            </p:cNvPicPr>
            <p:nvPr/>
          </p:nvPicPr>
          <p:blipFill>
            <a:blip r:embed="rId4" cstate="print">
              <a:extLst>
                <a:ext uri="{28A0092B-C50C-407E-A947-70E740481C1C}">
                  <a14:useLocalDpi xmlns="" xmlns:lc="http://schemas.openxmlformats.org/drawingml/2006/lockedCanvas" xmlns:a14="http://schemas.microsoft.com/office/drawing/2010/main" val="0"/>
                </a:ext>
              </a:extLst>
            </a:blip>
            <a:srcRect/>
            <a:stretch>
              <a:fillRect/>
            </a:stretch>
          </p:blipFill>
          <p:spPr bwMode="auto">
            <a:xfrm>
              <a:off x="2" y="2394"/>
              <a:ext cx="5758" cy="160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cxnSp>
          <p:nvCxnSpPr>
            <p:cNvPr id="88" name="AutoShape 11"/>
            <p:cNvCxnSpPr>
              <a:cxnSpLocks noChangeShapeType="1"/>
            </p:cNvCxnSpPr>
            <p:nvPr/>
          </p:nvCxnSpPr>
          <p:spPr bwMode="auto">
            <a:xfrm>
              <a:off x="1397" y="3563"/>
              <a:ext cx="162" cy="113"/>
            </a:xfrm>
            <a:prstGeom prst="straightConnector1">
              <a:avLst/>
            </a:prstGeom>
            <a:noFill/>
            <a:ln w="9487">
              <a:solidFill>
                <a:srgbClr val="000000"/>
              </a:solidFill>
              <a:round/>
              <a:headEnd/>
              <a:tailEnd type="triangle" w="lg" len="lg"/>
            </a:ln>
            <a:extLst>
              <a:ext uri="{909E8E84-426E-40DD-AFC4-6F175D3DCCD1}">
                <a14:hiddenFill xmlns="" xmlns:lc="http://schemas.openxmlformats.org/drawingml/2006/lockedCanvas" xmlns:a14="http://schemas.microsoft.com/office/drawing/2010/main">
                  <a:noFill/>
                </a14:hiddenFill>
              </a:ext>
            </a:extLst>
          </p:spPr>
        </p:cxnSp>
        <p:sp>
          <p:nvSpPr>
            <p:cNvPr id="89" name="Rectangle 12"/>
            <p:cNvSpPr>
              <a:spLocks noChangeArrowheads="1"/>
            </p:cNvSpPr>
            <p:nvPr/>
          </p:nvSpPr>
          <p:spPr bwMode="white">
            <a:xfrm>
              <a:off x="992" y="3144"/>
              <a:ext cx="363" cy="327"/>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r>
                <a:rPr lang="en-US" altLang="ko-KR" sz="1400" b="1">
                  <a:solidFill>
                    <a:srgbClr val="000000"/>
                  </a:solidFill>
                  <a:latin typeface="맑은 고딕" panose="020B0503020000020004" pitchFamily="50" charset="-127"/>
                  <a:ea typeface="맑은 고딕" panose="020B0503020000020004" pitchFamily="50" charset="-127"/>
                </a:rPr>
                <a:t>UHR</a:t>
              </a:r>
            </a:p>
          </p:txBody>
        </p:sp>
        <p:cxnSp>
          <p:nvCxnSpPr>
            <p:cNvPr id="90" name="AutoShape 13"/>
            <p:cNvCxnSpPr>
              <a:cxnSpLocks noChangeShapeType="1"/>
            </p:cNvCxnSpPr>
            <p:nvPr/>
          </p:nvCxnSpPr>
          <p:spPr bwMode="auto">
            <a:xfrm>
              <a:off x="1307" y="3279"/>
              <a:ext cx="316" cy="207"/>
            </a:xfrm>
            <a:prstGeom prst="straightConnector1">
              <a:avLst/>
            </a:prstGeom>
            <a:noFill/>
            <a:ln w="9487">
              <a:solidFill>
                <a:srgbClr val="000000"/>
              </a:solidFill>
              <a:round/>
              <a:headEnd/>
              <a:tailEnd type="triangle" w="lg" len="lg"/>
            </a:ln>
            <a:extLst>
              <a:ext uri="{909E8E84-426E-40DD-AFC4-6F175D3DCCD1}">
                <a14:hiddenFill xmlns="" xmlns:lc="http://schemas.openxmlformats.org/drawingml/2006/lockedCanvas" xmlns:a14="http://schemas.microsoft.com/office/drawing/2010/main">
                  <a:noFill/>
                </a14:hiddenFill>
              </a:ext>
            </a:extLst>
          </p:spPr>
        </p:cxnSp>
        <p:sp>
          <p:nvSpPr>
            <p:cNvPr id="91" name="Rectangle 14"/>
            <p:cNvSpPr>
              <a:spLocks noChangeArrowheads="1"/>
            </p:cNvSpPr>
            <p:nvPr/>
          </p:nvSpPr>
          <p:spPr bwMode="white">
            <a:xfrm>
              <a:off x="857" y="3383"/>
              <a:ext cx="797" cy="194"/>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r>
                <a:rPr lang="en-US" altLang="ko-KR" sz="1400" b="1">
                  <a:solidFill>
                    <a:srgbClr val="000000"/>
                  </a:solidFill>
                  <a:latin typeface="맑은 고딕" panose="020B0503020000020004" pitchFamily="50" charset="-127"/>
                  <a:ea typeface="맑은 고딕" panose="020B0503020000020004" pitchFamily="50" charset="-127"/>
                </a:rPr>
                <a:t>R(X) cut-off</a:t>
              </a:r>
            </a:p>
          </p:txBody>
        </p:sp>
        <p:sp>
          <p:nvSpPr>
            <p:cNvPr id="92" name="Rectangle 15"/>
            <p:cNvSpPr>
              <a:spLocks noChangeArrowheads="1"/>
            </p:cNvSpPr>
            <p:nvPr/>
          </p:nvSpPr>
          <p:spPr bwMode="white">
            <a:xfrm>
              <a:off x="1335" y="2925"/>
              <a:ext cx="675" cy="186"/>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algn="ctr" eaLnBrk="1" hangingPunct="1"/>
              <a:r>
                <a:rPr lang="en-US" altLang="ko-KR" sz="1400" b="1">
                  <a:solidFill>
                    <a:srgbClr val="000000"/>
                  </a:solidFill>
                  <a:latin typeface="맑은 고딕" panose="020B0503020000020004" pitchFamily="50" charset="-127"/>
                  <a:ea typeface="맑은 고딕" panose="020B0503020000020004" pitchFamily="50" charset="-127"/>
                </a:rPr>
                <a:t>O cut-off</a:t>
              </a:r>
            </a:p>
          </p:txBody>
        </p:sp>
        <p:sp>
          <p:nvSpPr>
            <p:cNvPr id="94" name="Rectangle 20"/>
            <p:cNvSpPr>
              <a:spLocks noChangeArrowheads="1"/>
            </p:cNvSpPr>
            <p:nvPr/>
          </p:nvSpPr>
          <p:spPr bwMode="white">
            <a:xfrm>
              <a:off x="2583" y="3144"/>
              <a:ext cx="363" cy="327"/>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r>
                <a:rPr lang="en-US" altLang="ko-KR" sz="1400" b="1">
                  <a:solidFill>
                    <a:srgbClr val="000000"/>
                  </a:solidFill>
                  <a:latin typeface="맑은 고딕" panose="020B0503020000020004" pitchFamily="50" charset="-127"/>
                  <a:ea typeface="맑은 고딕" panose="020B0503020000020004" pitchFamily="50" charset="-127"/>
                </a:rPr>
                <a:t>UHR</a:t>
              </a:r>
            </a:p>
          </p:txBody>
        </p:sp>
        <p:sp>
          <p:nvSpPr>
            <p:cNvPr id="95" name="Rectangle 21"/>
            <p:cNvSpPr>
              <a:spLocks noChangeArrowheads="1"/>
            </p:cNvSpPr>
            <p:nvPr/>
          </p:nvSpPr>
          <p:spPr bwMode="white">
            <a:xfrm>
              <a:off x="2701" y="3473"/>
              <a:ext cx="797" cy="194"/>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r>
                <a:rPr lang="en-US" altLang="ko-KR" sz="1400" b="1">
                  <a:solidFill>
                    <a:srgbClr val="000000"/>
                  </a:solidFill>
                  <a:latin typeface="맑은 고딕" panose="020B0503020000020004" pitchFamily="50" charset="-127"/>
                  <a:ea typeface="맑은 고딕" panose="020B0503020000020004" pitchFamily="50" charset="-127"/>
                </a:rPr>
                <a:t>R(X) cut-off</a:t>
              </a:r>
            </a:p>
          </p:txBody>
        </p:sp>
        <p:sp>
          <p:nvSpPr>
            <p:cNvPr id="96" name="Rectangle 22"/>
            <p:cNvSpPr>
              <a:spLocks noChangeArrowheads="1"/>
            </p:cNvSpPr>
            <p:nvPr/>
          </p:nvSpPr>
          <p:spPr bwMode="white">
            <a:xfrm>
              <a:off x="2926" y="2925"/>
              <a:ext cx="675" cy="186"/>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algn="ctr" eaLnBrk="1" hangingPunct="1"/>
              <a:r>
                <a:rPr lang="en-US" altLang="ko-KR" sz="1400" b="1">
                  <a:solidFill>
                    <a:srgbClr val="000000"/>
                  </a:solidFill>
                  <a:latin typeface="맑은 고딕" panose="020B0503020000020004" pitchFamily="50" charset="-127"/>
                  <a:ea typeface="맑은 고딕" panose="020B0503020000020004" pitchFamily="50" charset="-127"/>
                </a:rPr>
                <a:t>O cut-off</a:t>
              </a:r>
            </a:p>
          </p:txBody>
        </p:sp>
        <p:sp>
          <p:nvSpPr>
            <p:cNvPr id="97" name="Rectangle 23"/>
            <p:cNvSpPr>
              <a:spLocks noChangeArrowheads="1"/>
            </p:cNvSpPr>
            <p:nvPr/>
          </p:nvSpPr>
          <p:spPr bwMode="white">
            <a:xfrm>
              <a:off x="4545" y="2922"/>
              <a:ext cx="675" cy="194"/>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algn="ctr" eaLnBrk="1" hangingPunct="1"/>
              <a:r>
                <a:rPr lang="en-US" altLang="ko-KR" sz="1400" b="1">
                  <a:solidFill>
                    <a:srgbClr val="000000"/>
                  </a:solidFill>
                  <a:latin typeface="맑은 고딕" panose="020B0503020000020004" pitchFamily="50" charset="-127"/>
                  <a:ea typeface="맑은 고딕" panose="020B0503020000020004" pitchFamily="50" charset="-127"/>
                </a:rPr>
                <a:t>O cut-off</a:t>
              </a:r>
            </a:p>
          </p:txBody>
        </p:sp>
        <p:sp>
          <p:nvSpPr>
            <p:cNvPr id="98" name="Rectangle 24"/>
            <p:cNvSpPr>
              <a:spLocks noChangeArrowheads="1"/>
            </p:cNvSpPr>
            <p:nvPr/>
          </p:nvSpPr>
          <p:spPr bwMode="white">
            <a:xfrm>
              <a:off x="4051" y="3005"/>
              <a:ext cx="363" cy="328"/>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r>
                <a:rPr lang="en-US" altLang="ko-KR" sz="1400" b="1">
                  <a:solidFill>
                    <a:srgbClr val="000000"/>
                  </a:solidFill>
                  <a:latin typeface="맑은 고딕" panose="020B0503020000020004" pitchFamily="50" charset="-127"/>
                  <a:ea typeface="맑은 고딕" panose="020B0503020000020004" pitchFamily="50" charset="-127"/>
                </a:rPr>
                <a:t>UHR</a:t>
              </a:r>
            </a:p>
          </p:txBody>
        </p:sp>
        <p:sp>
          <p:nvSpPr>
            <p:cNvPr id="99" name="Rectangle 25"/>
            <p:cNvSpPr>
              <a:spLocks noChangeArrowheads="1"/>
            </p:cNvSpPr>
            <p:nvPr/>
          </p:nvSpPr>
          <p:spPr bwMode="white">
            <a:xfrm>
              <a:off x="4320" y="3293"/>
              <a:ext cx="797" cy="194"/>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r>
                <a:rPr lang="en-US" altLang="ko-KR" sz="1400" b="1">
                  <a:solidFill>
                    <a:srgbClr val="000000"/>
                  </a:solidFill>
                  <a:latin typeface="맑은 고딕" panose="020B0503020000020004" pitchFamily="50" charset="-127"/>
                  <a:ea typeface="맑은 고딕" panose="020B0503020000020004" pitchFamily="50" charset="-127"/>
                </a:rPr>
                <a:t>R(X) cut-off</a:t>
              </a:r>
            </a:p>
          </p:txBody>
        </p:sp>
        <p:sp>
          <p:nvSpPr>
            <p:cNvPr id="100" name="Rectangle 26"/>
            <p:cNvSpPr>
              <a:spLocks noChangeArrowheads="1"/>
            </p:cNvSpPr>
            <p:nvPr/>
          </p:nvSpPr>
          <p:spPr bwMode="white">
            <a:xfrm>
              <a:off x="2274" y="2652"/>
              <a:ext cx="797" cy="194"/>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r>
                <a:rPr lang="en-US" altLang="ko-KR" sz="1400" b="1">
                  <a:solidFill>
                    <a:srgbClr val="000000"/>
                  </a:solidFill>
                  <a:latin typeface="맑은 고딕" panose="020B0503020000020004" pitchFamily="50" charset="-127"/>
                  <a:ea typeface="맑은 고딕" panose="020B0503020000020004" pitchFamily="50" charset="-127"/>
                </a:rPr>
                <a:t>L(X) cut-off</a:t>
              </a:r>
            </a:p>
          </p:txBody>
        </p:sp>
        <p:sp>
          <p:nvSpPr>
            <p:cNvPr id="101" name="Rectangle 27"/>
            <p:cNvSpPr>
              <a:spLocks noChangeArrowheads="1"/>
            </p:cNvSpPr>
            <p:nvPr/>
          </p:nvSpPr>
          <p:spPr bwMode="white">
            <a:xfrm>
              <a:off x="4006" y="2740"/>
              <a:ext cx="796" cy="185"/>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r>
                <a:rPr lang="en-US" altLang="ko-KR" sz="1400" b="1">
                  <a:solidFill>
                    <a:srgbClr val="000000"/>
                  </a:solidFill>
                  <a:latin typeface="맑은 고딕" panose="020B0503020000020004" pitchFamily="50" charset="-127"/>
                  <a:ea typeface="맑은 고딕" panose="020B0503020000020004" pitchFamily="50" charset="-127"/>
                </a:rPr>
                <a:t>L(X) cut-off</a:t>
              </a:r>
            </a:p>
          </p:txBody>
        </p:sp>
        <p:sp>
          <p:nvSpPr>
            <p:cNvPr id="102" name="Rectangle 28"/>
            <p:cNvSpPr>
              <a:spLocks noChangeArrowheads="1"/>
            </p:cNvSpPr>
            <p:nvPr/>
          </p:nvSpPr>
          <p:spPr bwMode="white">
            <a:xfrm>
              <a:off x="668" y="2655"/>
              <a:ext cx="797" cy="186"/>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r>
                <a:rPr lang="en-US" altLang="ko-KR" sz="1400" b="1" dirty="0">
                  <a:solidFill>
                    <a:srgbClr val="000000"/>
                  </a:solidFill>
                  <a:latin typeface="맑은 고딕" panose="020B0503020000020004" pitchFamily="50" charset="-127"/>
                  <a:ea typeface="맑은 고딕" panose="020B0503020000020004" pitchFamily="50" charset="-127"/>
                </a:rPr>
                <a:t>L(X) cut-off</a:t>
              </a:r>
            </a:p>
          </p:txBody>
        </p:sp>
        <p:sp>
          <p:nvSpPr>
            <p:cNvPr id="103" name="Rectangle 29"/>
            <p:cNvSpPr>
              <a:spLocks noChangeArrowheads="1"/>
            </p:cNvSpPr>
            <p:nvPr/>
          </p:nvSpPr>
          <p:spPr bwMode="white">
            <a:xfrm>
              <a:off x="1037" y="2304"/>
              <a:ext cx="765" cy="193"/>
            </a:xfrm>
            <a:prstGeom prst="rect">
              <a:avLst/>
            </a:prstGeom>
            <a:solidFill>
              <a:srgbClr val="F1F9FA"/>
            </a:solidFill>
            <a:ln>
              <a:noFill/>
            </a:ln>
            <a:extLs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algn="ctr" eaLnBrk="1" hangingPunct="1"/>
              <a:r>
                <a:rPr lang="en-US" altLang="ko-KR" sz="1400" b="1">
                  <a:solidFill>
                    <a:srgbClr val="000000"/>
                  </a:solidFill>
                  <a:latin typeface="맑은 고딕" panose="020B0503020000020004" pitchFamily="50" charset="-127"/>
                  <a:ea typeface="맑은 고딕" panose="020B0503020000020004" pitchFamily="50" charset="-127"/>
                </a:rPr>
                <a:t>875 Gauss</a:t>
              </a:r>
            </a:p>
          </p:txBody>
        </p:sp>
        <p:sp>
          <p:nvSpPr>
            <p:cNvPr id="104" name="Rectangle 30"/>
            <p:cNvSpPr>
              <a:spLocks noChangeArrowheads="1"/>
            </p:cNvSpPr>
            <p:nvPr/>
          </p:nvSpPr>
          <p:spPr bwMode="white">
            <a:xfrm>
              <a:off x="2656" y="2304"/>
              <a:ext cx="765" cy="193"/>
            </a:xfrm>
            <a:prstGeom prst="rect">
              <a:avLst/>
            </a:prstGeom>
            <a:solidFill>
              <a:srgbClr val="F1F9FA"/>
            </a:solidFill>
            <a:ln>
              <a:noFill/>
            </a:ln>
            <a:extLs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algn="ctr" eaLnBrk="1" hangingPunct="1"/>
              <a:r>
                <a:rPr lang="en-US" altLang="ko-KR" sz="1400" b="1">
                  <a:solidFill>
                    <a:srgbClr val="000000"/>
                  </a:solidFill>
                  <a:latin typeface="맑은 고딕" panose="020B0503020000020004" pitchFamily="50" charset="-127"/>
                  <a:ea typeface="맑은 고딕" panose="020B0503020000020004" pitchFamily="50" charset="-127"/>
                </a:rPr>
                <a:t>800 Gauss</a:t>
              </a:r>
            </a:p>
          </p:txBody>
        </p:sp>
        <p:sp>
          <p:nvSpPr>
            <p:cNvPr id="105" name="Rectangle 31"/>
            <p:cNvSpPr>
              <a:spLocks noChangeArrowheads="1"/>
            </p:cNvSpPr>
            <p:nvPr/>
          </p:nvSpPr>
          <p:spPr bwMode="white">
            <a:xfrm>
              <a:off x="4275" y="2304"/>
              <a:ext cx="765" cy="193"/>
            </a:xfrm>
            <a:prstGeom prst="rect">
              <a:avLst/>
            </a:prstGeom>
            <a:solidFill>
              <a:srgbClr val="F1F9FA"/>
            </a:solidFill>
            <a:ln>
              <a:noFill/>
            </a:ln>
            <a:extLs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txBody>
            <a:bodyPr lIns="91417" tIns="45708" rIns="91417" bIns="45708">
              <a:spAutoFit/>
            </a:bodyPr>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algn="ctr" eaLnBrk="1" hangingPunct="1"/>
              <a:r>
                <a:rPr lang="en-US" altLang="ko-KR" sz="1400" b="1">
                  <a:solidFill>
                    <a:srgbClr val="000000"/>
                  </a:solidFill>
                  <a:latin typeface="맑은 고딕" panose="020B0503020000020004" pitchFamily="50" charset="-127"/>
                  <a:ea typeface="맑은 고딕" panose="020B0503020000020004" pitchFamily="50" charset="-127"/>
                </a:rPr>
                <a:t>700 Gauss</a:t>
              </a:r>
            </a:p>
          </p:txBody>
        </p:sp>
        <p:cxnSp>
          <p:nvCxnSpPr>
            <p:cNvPr id="106" name="AutoShape 32"/>
            <p:cNvCxnSpPr>
              <a:cxnSpLocks noChangeShapeType="1"/>
            </p:cNvCxnSpPr>
            <p:nvPr/>
          </p:nvCxnSpPr>
          <p:spPr bwMode="auto">
            <a:xfrm>
              <a:off x="1982" y="2888"/>
              <a:ext cx="89" cy="450"/>
            </a:xfrm>
            <a:prstGeom prst="straightConnector1">
              <a:avLst/>
            </a:prstGeom>
            <a:noFill/>
            <a:ln w="9487">
              <a:solidFill>
                <a:srgbClr val="0000FF"/>
              </a:solidFill>
              <a:prstDash val="dash"/>
              <a:round/>
              <a:headEnd/>
              <a:tailEnd/>
            </a:ln>
            <a:extLst>
              <a:ext uri="{909E8E84-426E-40DD-AFC4-6F175D3DCCD1}">
                <a14:hiddenFill xmlns="" xmlns:lc="http://schemas.openxmlformats.org/drawingml/2006/lockedCanvas" xmlns:a14="http://schemas.microsoft.com/office/drawing/2010/main">
                  <a:noFill/>
                </a14:hiddenFill>
              </a:ext>
            </a:extLst>
          </p:spPr>
        </p:cxnSp>
        <p:cxnSp>
          <p:nvCxnSpPr>
            <p:cNvPr id="107" name="AutoShape 36"/>
            <p:cNvCxnSpPr>
              <a:cxnSpLocks noChangeShapeType="1"/>
            </p:cNvCxnSpPr>
            <p:nvPr/>
          </p:nvCxnSpPr>
          <p:spPr bwMode="auto">
            <a:xfrm>
              <a:off x="3601" y="2843"/>
              <a:ext cx="90" cy="450"/>
            </a:xfrm>
            <a:prstGeom prst="straightConnector1">
              <a:avLst/>
            </a:prstGeom>
            <a:noFill/>
            <a:ln w="9487">
              <a:solidFill>
                <a:srgbClr val="0000FF"/>
              </a:solidFill>
              <a:prstDash val="dash"/>
              <a:round/>
              <a:headEnd/>
              <a:tailEnd/>
            </a:ln>
            <a:extLst>
              <a:ext uri="{909E8E84-426E-40DD-AFC4-6F175D3DCCD1}">
                <a14:hiddenFill xmlns="" xmlns:lc="http://schemas.openxmlformats.org/drawingml/2006/lockedCanvas" xmlns:a14="http://schemas.microsoft.com/office/drawing/2010/main">
                  <a:noFill/>
                </a14:hiddenFill>
              </a:ext>
            </a:extLst>
          </p:spPr>
        </p:cxnSp>
        <p:cxnSp>
          <p:nvCxnSpPr>
            <p:cNvPr id="108" name="AutoShape 37"/>
            <p:cNvCxnSpPr>
              <a:cxnSpLocks noChangeShapeType="1"/>
            </p:cNvCxnSpPr>
            <p:nvPr/>
          </p:nvCxnSpPr>
          <p:spPr bwMode="auto">
            <a:xfrm>
              <a:off x="5220" y="2843"/>
              <a:ext cx="90" cy="450"/>
            </a:xfrm>
            <a:prstGeom prst="straightConnector1">
              <a:avLst/>
            </a:prstGeom>
            <a:noFill/>
            <a:ln w="9487">
              <a:solidFill>
                <a:srgbClr val="0000FF"/>
              </a:solidFill>
              <a:prstDash val="dash"/>
              <a:round/>
              <a:headEnd/>
              <a:tailEnd/>
            </a:ln>
            <a:extLst>
              <a:ext uri="{909E8E84-426E-40DD-AFC4-6F175D3DCCD1}">
                <a14:hiddenFill xmlns="" xmlns:lc="http://schemas.openxmlformats.org/drawingml/2006/lockedCanvas" xmlns:a14="http://schemas.microsoft.com/office/drawing/2010/main">
                  <a:noFill/>
                </a14:hiddenFill>
              </a:ext>
            </a:extLst>
          </p:spPr>
        </p:cxnSp>
      </p:grpSp>
      <p:sp>
        <p:nvSpPr>
          <p:cNvPr id="72" name="Rectangle 38"/>
          <p:cNvSpPr>
            <a:spLocks noChangeArrowheads="1"/>
          </p:cNvSpPr>
          <p:nvPr/>
        </p:nvSpPr>
        <p:spPr bwMode="white">
          <a:xfrm>
            <a:off x="112713" y="837406"/>
            <a:ext cx="8026400" cy="512763"/>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487">
                <a:solidFill>
                  <a:srgbClr val="000000"/>
                </a:solidFill>
                <a:miter lim="800000"/>
                <a:headEnd/>
                <a:tailEnd/>
              </a14:hiddenLine>
            </a:ext>
          </a:extLst>
        </p:spPr>
        <p:txBody>
          <a:bodyPr lIns="91417" tIns="45708" rIns="91417" bIns="45708"/>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spcBef>
                <a:spcPct val="20000"/>
              </a:spcBef>
              <a:buClr>
                <a:srgbClr val="000000"/>
              </a:buClr>
              <a:buFont typeface="Wingdings" panose="05000000000000000000" pitchFamily="2" charset="2"/>
              <a:buChar char="q"/>
            </a:pPr>
            <a:r>
              <a:rPr lang="ko-KR" altLang="en-US" sz="2000" b="1">
                <a:solidFill>
                  <a:srgbClr val="000000"/>
                </a:solidFill>
                <a:latin typeface="맑은 고딕" panose="020B0503020000020004" pitchFamily="50" charset="-127"/>
                <a:ea typeface="맑은 고딕" panose="020B0503020000020004" pitchFamily="50" charset="-127"/>
              </a:rPr>
              <a:t>자기장에 따른 플라즈마 밀도 변화 </a:t>
            </a:r>
          </a:p>
        </p:txBody>
      </p:sp>
      <p:sp>
        <p:nvSpPr>
          <p:cNvPr id="75" name="Rectangle 39"/>
          <p:cNvSpPr>
            <a:spLocks noChangeArrowheads="1"/>
          </p:cNvSpPr>
          <p:nvPr/>
        </p:nvSpPr>
        <p:spPr bwMode="white">
          <a:xfrm>
            <a:off x="-28575" y="1248569"/>
            <a:ext cx="3992563" cy="2374900"/>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25282">
                <a:solidFill>
                  <a:srgbClr val="000000"/>
                </a:solidFill>
                <a:miter lim="800000"/>
                <a:headEnd/>
                <a:tailEnd/>
              </a14:hiddenLine>
            </a:ext>
          </a:extLst>
        </p:spPr>
        <p:txBody>
          <a:bodyPr lIns="91417" tIns="45708" rIns="91417" bIns="45708"/>
          <a:lstStyle>
            <a:defPPr>
              <a:defRPr lang="ko-KR"/>
            </a:defPPr>
            <a:lvl1pPr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1pPr>
            <a:lvl2pPr marL="4572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2pPr>
            <a:lvl3pPr marL="9144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3pPr>
            <a:lvl4pPr marL="13716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4pPr>
            <a:lvl5pPr marL="1828800" algn="l" rtl="0" fontAlgn="base" latinLnBrk="1">
              <a:spcBef>
                <a:spcPct val="0"/>
              </a:spcBef>
              <a:spcAft>
                <a:spcPct val="0"/>
              </a:spcAft>
              <a:defRPr kumimoji="1" sz="2400" kern="1200">
                <a:solidFill>
                  <a:schemeClr val="tx1"/>
                </a:solidFill>
                <a:latin typeface="Arial" panose="020B0604020202020204" pitchFamily="34" charset="0"/>
                <a:ea typeface="굴림" panose="020B0600000101010101" pitchFamily="50" charset="-127"/>
                <a:cs typeface="+mn-cs"/>
              </a:defRPr>
            </a:lvl5pPr>
            <a:lvl6pPr marL="22860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6pPr>
            <a:lvl7pPr marL="27432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7pPr>
            <a:lvl8pPr marL="32004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8pPr>
            <a:lvl9pPr marL="3657600" algn="l" defTabSz="914400" rtl="0" eaLnBrk="1" latinLnBrk="1" hangingPunct="1">
              <a:defRPr kumimoji="1" sz="2400" kern="1200">
                <a:solidFill>
                  <a:schemeClr val="tx1"/>
                </a:solidFill>
                <a:latin typeface="Arial" panose="020B0604020202020204" pitchFamily="34" charset="0"/>
                <a:ea typeface="굴림" panose="020B0600000101010101" pitchFamily="50" charset="-127"/>
                <a:cs typeface="+mn-cs"/>
              </a:defRPr>
            </a:lvl9pPr>
          </a:lstStyle>
          <a:p>
            <a:pPr eaLnBrk="1" hangingPunct="1">
              <a:buFont typeface="Arial" panose="020B0604020202020204" pitchFamily="34" charset="0"/>
              <a:buChar char="-"/>
            </a:pPr>
            <a:r>
              <a:rPr lang="en-US" altLang="ko-KR" sz="1800" b="1" dirty="0">
                <a:solidFill>
                  <a:srgbClr val="000000"/>
                </a:solidFill>
                <a:latin typeface="맑은 고딕" panose="020B0503020000020004" pitchFamily="50" charset="-127"/>
                <a:ea typeface="맑은 고딕" panose="020B0503020000020004" pitchFamily="50" charset="-127"/>
              </a:rPr>
              <a:t>1</a:t>
            </a:r>
            <a:r>
              <a:rPr lang="ko-KR" altLang="en-US" sz="1800" b="1" dirty="0">
                <a:solidFill>
                  <a:srgbClr val="000000"/>
                </a:solidFill>
                <a:latin typeface="맑은 고딕" panose="020B0503020000020004" pitchFamily="50" charset="-127"/>
                <a:ea typeface="맑은 고딕" panose="020B0503020000020004" pitchFamily="50" charset="-127"/>
              </a:rPr>
              <a:t>세부 실험 결과를 </a:t>
            </a:r>
            <a:r>
              <a:rPr lang="en-US" altLang="ko-KR" sz="1800" b="1" dirty="0">
                <a:solidFill>
                  <a:srgbClr val="000000"/>
                </a:solidFill>
                <a:latin typeface="맑은 고딕" panose="020B0503020000020004" pitchFamily="50" charset="-127"/>
                <a:ea typeface="맑은 고딕" panose="020B0503020000020004" pitchFamily="50" charset="-127"/>
              </a:rPr>
              <a:t>2</a:t>
            </a:r>
            <a:r>
              <a:rPr lang="ko-KR" altLang="en-US" sz="1800" b="1" dirty="0">
                <a:solidFill>
                  <a:srgbClr val="000000"/>
                </a:solidFill>
                <a:latin typeface="맑은 고딕" panose="020B0503020000020004" pitchFamily="50" charset="-127"/>
                <a:ea typeface="맑은 고딕" panose="020B0503020000020004" pitchFamily="50" charset="-127"/>
              </a:rPr>
              <a:t>세부가 해석</a:t>
            </a:r>
          </a:p>
          <a:p>
            <a:pPr eaLnBrk="1" hangingPunct="1">
              <a:buFont typeface="Arial" panose="020B0604020202020204" pitchFamily="34" charset="0"/>
              <a:buChar char="-"/>
            </a:pPr>
            <a:endParaRPr lang="ko-KR" altLang="en-US" sz="1000" b="1" dirty="0">
              <a:solidFill>
                <a:srgbClr val="000000"/>
              </a:solidFill>
              <a:latin typeface="맑은 고딕" panose="020B0503020000020004" pitchFamily="50" charset="-127"/>
              <a:ea typeface="맑은 고딕" panose="020B0503020000020004" pitchFamily="50" charset="-127"/>
            </a:endParaRPr>
          </a:p>
          <a:p>
            <a:pPr eaLnBrk="1" hangingPunct="1">
              <a:buFont typeface="Arial" panose="020B0604020202020204" pitchFamily="34" charset="0"/>
              <a:buChar char="-"/>
            </a:pPr>
            <a:r>
              <a:rPr lang="ko-KR" altLang="en-US" sz="1800" b="1" dirty="0">
                <a:solidFill>
                  <a:srgbClr val="000000"/>
                </a:solidFill>
                <a:latin typeface="맑은 고딕" panose="020B0503020000020004" pitchFamily="50" charset="-127"/>
                <a:ea typeface="맑은 고딕" panose="020B0503020000020004" pitchFamily="50" charset="-127"/>
              </a:rPr>
              <a:t>자기장이 낮은 경우 더 밀도가 높은 것은 </a:t>
            </a:r>
            <a:r>
              <a:rPr lang="en-US" altLang="ko-KR" sz="1800" b="1" dirty="0">
                <a:solidFill>
                  <a:srgbClr val="000000"/>
                </a:solidFill>
                <a:latin typeface="맑은 고딕" panose="020B0503020000020004" pitchFamily="50" charset="-127"/>
                <a:ea typeface="맑은 고딕" panose="020B0503020000020004" pitchFamily="50" charset="-127"/>
              </a:rPr>
              <a:t>UHR </a:t>
            </a:r>
            <a:r>
              <a:rPr lang="ko-KR" altLang="en-US" sz="1800" b="1" dirty="0">
                <a:solidFill>
                  <a:srgbClr val="000000"/>
                </a:solidFill>
                <a:latin typeface="맑은 고딕" panose="020B0503020000020004" pitchFamily="50" charset="-127"/>
                <a:ea typeface="맑은 고딕" panose="020B0503020000020004" pitchFamily="50" charset="-127"/>
              </a:rPr>
              <a:t>영역 밀도가 높기 때문</a:t>
            </a:r>
          </a:p>
          <a:p>
            <a:pPr eaLnBrk="1" hangingPunct="1"/>
            <a:r>
              <a:rPr lang="ko-KR" altLang="en-US" sz="1800" b="1" dirty="0">
                <a:solidFill>
                  <a:srgbClr val="000000"/>
                </a:solidFill>
                <a:latin typeface="맑은 고딕" panose="020B0503020000020004" pitchFamily="50" charset="-127"/>
                <a:ea typeface="맑은 고딕" panose="020B0503020000020004" pitchFamily="50" charset="-127"/>
              </a:rPr>
              <a:t>   </a:t>
            </a:r>
            <a:r>
              <a:rPr lang="en-US" altLang="ko-KR" sz="1800" b="1" dirty="0">
                <a:solidFill>
                  <a:srgbClr val="000000"/>
                </a:solidFill>
                <a:latin typeface="맑은 고딕" panose="020B0503020000020004" pitchFamily="50" charset="-127"/>
                <a:ea typeface="맑은 고딕" panose="020B0503020000020004" pitchFamily="50" charset="-127"/>
              </a:rPr>
              <a:t>(VEST </a:t>
            </a:r>
            <a:r>
              <a:rPr lang="ko-KR" altLang="en-US" sz="1800" b="1" dirty="0">
                <a:solidFill>
                  <a:srgbClr val="000000"/>
                </a:solidFill>
                <a:latin typeface="맑은 고딕" panose="020B0503020000020004" pitchFamily="50" charset="-127"/>
                <a:ea typeface="맑은 고딕" panose="020B0503020000020004" pitchFamily="50" charset="-127"/>
              </a:rPr>
              <a:t>전이온화 실험과 일치함</a:t>
            </a:r>
            <a:r>
              <a:rPr lang="en-US" altLang="ko-KR" sz="1800" b="1" dirty="0">
                <a:solidFill>
                  <a:srgbClr val="000000"/>
                </a:solidFill>
                <a:latin typeface="맑은 고딕" panose="020B0503020000020004" pitchFamily="50" charset="-127"/>
                <a:ea typeface="맑은 고딕" panose="020B0503020000020004" pitchFamily="50" charset="-127"/>
              </a:rPr>
              <a:t>)</a:t>
            </a:r>
          </a:p>
          <a:p>
            <a:pPr eaLnBrk="1" hangingPunct="1">
              <a:buFont typeface="Arial" panose="020B0604020202020204" pitchFamily="34" charset="0"/>
              <a:buChar char="-"/>
            </a:pPr>
            <a:r>
              <a:rPr lang="ko-KR" altLang="en-US" sz="1800" b="1" dirty="0">
                <a:solidFill>
                  <a:srgbClr val="000000"/>
                </a:solidFill>
                <a:latin typeface="맑은 고딕" panose="020B0503020000020004" pitchFamily="50" charset="-127"/>
                <a:ea typeface="맑은 고딕" panose="020B0503020000020004" pitchFamily="50" charset="-127"/>
              </a:rPr>
              <a:t>모드 변환과 에너지 흡수가 일어나는 </a:t>
            </a:r>
            <a:r>
              <a:rPr lang="en-US" altLang="ko-KR" sz="1800" b="1" dirty="0">
                <a:solidFill>
                  <a:srgbClr val="000000"/>
                </a:solidFill>
                <a:latin typeface="맑은 고딕" panose="020B0503020000020004" pitchFamily="50" charset="-127"/>
                <a:ea typeface="맑은 고딕" panose="020B0503020000020004" pitchFamily="50" charset="-127"/>
              </a:rPr>
              <a:t>UHR </a:t>
            </a:r>
            <a:r>
              <a:rPr lang="ko-KR" altLang="en-US" sz="1800" b="1" dirty="0">
                <a:solidFill>
                  <a:srgbClr val="000000"/>
                </a:solidFill>
                <a:latin typeface="맑은 고딕" panose="020B0503020000020004" pitchFamily="50" charset="-127"/>
                <a:ea typeface="맑은 고딕" panose="020B0503020000020004" pitchFamily="50" charset="-127"/>
              </a:rPr>
              <a:t>영역은 아래 그림의 점선 부분임</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자유형 45"/>
          <p:cNvSpPr/>
          <p:nvPr/>
        </p:nvSpPr>
        <p:spPr>
          <a:xfrm rot="10800000">
            <a:off x="558602" y="3689226"/>
            <a:ext cx="2577464" cy="988293"/>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tailEnd type="arrow"/>
          </a:ln>
          <a:scene3d>
            <a:camera prst="orthographicFront">
              <a:rot lat="10800000" lon="0" rev="8400000"/>
            </a:camera>
            <a:lightRig rig="threePt" dir="t"/>
          </a:scene3d>
        </p:spPr>
        <p:style>
          <a:lnRef idx="3">
            <a:schemeClr val="accent1"/>
          </a:lnRef>
          <a:fillRef idx="0">
            <a:schemeClr val="accent1"/>
          </a:fillRef>
          <a:effectRef idx="2">
            <a:schemeClr val="accent1"/>
          </a:effectRef>
          <a:fontRef idx="minor">
            <a:schemeClr val="tx1"/>
          </a:fontRef>
        </p:style>
        <p:txBody>
          <a:bodyPr rtlCol="0" anchor="ctr"/>
          <a:lstStyle/>
          <a:p>
            <a:pPr algn="ctr"/>
            <a:endParaRPr lang="ko-KR" altLang="en-US"/>
          </a:p>
        </p:txBody>
      </p:sp>
      <p:sp>
        <p:nvSpPr>
          <p:cNvPr id="83" name="직사각형 22"/>
          <p:cNvSpPr>
            <a:spLocks noChangeArrowheads="1"/>
          </p:cNvSpPr>
          <p:nvPr/>
        </p:nvSpPr>
        <p:spPr bwMode="auto">
          <a:xfrm>
            <a:off x="7899970" y="1887046"/>
            <a:ext cx="1079500" cy="523876"/>
          </a:xfrm>
          <a:prstGeom prst="rect">
            <a:avLst/>
          </a:prstGeom>
          <a:solidFill>
            <a:schemeClr val="bg1"/>
          </a:solidFill>
          <a:ln w="9525" algn="ctr">
            <a:no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37" name="직사각형 2"/>
          <p:cNvSpPr/>
          <p:nvPr/>
        </p:nvSpPr>
        <p:spPr>
          <a:xfrm>
            <a:off x="7758158" y="3595380"/>
            <a:ext cx="1039454" cy="220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55"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Experiment Result </a:t>
            </a:r>
            <a:r>
              <a:rPr lang="en-US" altLang="ko-KR" sz="2600" dirty="0" smtClean="0">
                <a:solidFill>
                  <a:srgbClr val="FFFF00"/>
                </a:solidFill>
                <a:latin typeface="Arial" pitchFamily="34" charset="0"/>
                <a:cs typeface="Arial" pitchFamily="34" charset="0"/>
              </a:rPr>
              <a:t/>
            </a:r>
            <a:br>
              <a:rPr lang="en-US" altLang="ko-KR" sz="2600" dirty="0" smtClean="0">
                <a:solidFill>
                  <a:srgbClr val="FFFF00"/>
                </a:solidFill>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HFSX Injection</a:t>
            </a:r>
            <a:endParaRPr lang="ko-KR" altLang="en-US" sz="2600" dirty="0">
              <a:solidFill>
                <a:srgbClr val="FFFF00"/>
              </a:solidFill>
              <a:latin typeface="Arial" pitchFamily="34" charset="0"/>
              <a:cs typeface="Arial" pitchFamily="34" charset="0"/>
            </a:endParaRPr>
          </a:p>
        </p:txBody>
      </p:sp>
      <p:sp>
        <p:nvSpPr>
          <p:cNvPr id="36" name="TextBox 35"/>
          <p:cNvSpPr txBox="1"/>
          <p:nvPr/>
        </p:nvSpPr>
        <p:spPr>
          <a:xfrm>
            <a:off x="3780928" y="4266962"/>
            <a:ext cx="5543600" cy="1754326"/>
          </a:xfrm>
          <a:prstGeom prst="rect">
            <a:avLst/>
          </a:prstGeom>
          <a:noFill/>
        </p:spPr>
        <p:txBody>
          <a:bodyPr wrap="square" rtlCol="0">
            <a:spAutoFit/>
          </a:bodyPr>
          <a:lstStyle/>
          <a:p>
            <a:pPr algn="l">
              <a:buFont typeface="Wingdings" pitchFamily="2" charset="2"/>
              <a:buChar char="Ø"/>
            </a:pPr>
            <a:r>
              <a:rPr lang="en-US" altLang="ko-KR" dirty="0" smtClean="0">
                <a:latin typeface="Arial" pitchFamily="34" charset="0"/>
                <a:cs typeface="Arial" pitchFamily="34" charset="0"/>
              </a:rPr>
              <a:t> In case of HFSX injection, the density does not exceed the X(L) cutoff layer.</a:t>
            </a:r>
          </a:p>
          <a:p>
            <a:pPr algn="l">
              <a:buFont typeface="Wingdings" pitchFamily="2" charset="2"/>
              <a:buChar char="Ø"/>
            </a:pPr>
            <a:endParaRPr lang="en-US" altLang="ko-KR" dirty="0" smtClean="0">
              <a:latin typeface="Arial" pitchFamily="34" charset="0"/>
              <a:cs typeface="Arial" pitchFamily="34" charset="0"/>
            </a:endParaRPr>
          </a:p>
          <a:p>
            <a:pPr algn="l">
              <a:buFont typeface="Wingdings" pitchFamily="2" charset="2"/>
              <a:buChar char="Ø"/>
            </a:pPr>
            <a:r>
              <a:rPr lang="en-US" altLang="ko-KR" dirty="0" smtClean="0">
                <a:latin typeface="Arial" pitchFamily="34" charset="0"/>
                <a:cs typeface="Arial" pitchFamily="34" charset="0"/>
              </a:rPr>
              <a:t> In all cases of injection side wall, opposite side wall and both wall, the density has the similar tendency – single pass absorption.</a:t>
            </a:r>
          </a:p>
        </p:txBody>
      </p:sp>
      <p:graphicFrame>
        <p:nvGraphicFramePr>
          <p:cNvPr id="182276" name="Object 4"/>
          <p:cNvGraphicFramePr>
            <a:graphicFrameLocks noChangeAspect="1"/>
          </p:cNvGraphicFramePr>
          <p:nvPr/>
        </p:nvGraphicFramePr>
        <p:xfrm>
          <a:off x="4195563" y="431279"/>
          <a:ext cx="5561013" cy="3933825"/>
        </p:xfrm>
        <a:graphic>
          <a:graphicData uri="http://schemas.openxmlformats.org/presentationml/2006/ole">
            <p:oleObj spid="_x0000_s102405" name="Graph" r:id="rId3" imgW="4276954" imgH="3024835" progId="Origin50.Graph">
              <p:embed/>
            </p:oleObj>
          </a:graphicData>
        </a:graphic>
      </p:graphicFrame>
      <p:grpSp>
        <p:nvGrpSpPr>
          <p:cNvPr id="2" name="그룹 7"/>
          <p:cNvGrpSpPr/>
          <p:nvPr/>
        </p:nvGrpSpPr>
        <p:grpSpPr>
          <a:xfrm>
            <a:off x="18281" y="1052736"/>
            <a:ext cx="3617615" cy="5274117"/>
            <a:chOff x="90289" y="836712"/>
            <a:chExt cx="3617615" cy="5274117"/>
          </a:xfrm>
        </p:grpSpPr>
        <p:grpSp>
          <p:nvGrpSpPr>
            <p:cNvPr id="3" name="그룹 40"/>
            <p:cNvGrpSpPr/>
            <p:nvPr/>
          </p:nvGrpSpPr>
          <p:grpSpPr>
            <a:xfrm>
              <a:off x="90289" y="836712"/>
              <a:ext cx="3617615" cy="5274117"/>
              <a:chOff x="179512" y="1484784"/>
              <a:chExt cx="3617615" cy="5198771"/>
            </a:xfrm>
          </p:grpSpPr>
          <p:grpSp>
            <p:nvGrpSpPr>
              <p:cNvPr id="4" name="그룹 36"/>
              <p:cNvGrpSpPr/>
              <p:nvPr/>
            </p:nvGrpSpPr>
            <p:grpSpPr>
              <a:xfrm>
                <a:off x="179512" y="1484784"/>
                <a:ext cx="3617615" cy="5198771"/>
                <a:chOff x="4914825" y="1628800"/>
                <a:chExt cx="3617615" cy="5198771"/>
              </a:xfrm>
            </p:grpSpPr>
            <p:cxnSp>
              <p:nvCxnSpPr>
                <p:cNvPr id="28" name="직선 화살표 연결선 27"/>
                <p:cNvCxnSpPr/>
                <p:nvPr/>
              </p:nvCxnSpPr>
              <p:spPr>
                <a:xfrm flipV="1">
                  <a:off x="5436096" y="1628800"/>
                  <a:ext cx="0" cy="4536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p:nvPr/>
              </p:nvCxnSpPr>
              <p:spPr>
                <a:xfrm>
                  <a:off x="5364088" y="6021288"/>
                  <a:ext cx="316835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 name="_x37869648" descr="DRW000019081a0c"/>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14825" y="1851546"/>
                  <a:ext cx="898525" cy="6413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1" name="직선 연결선 30"/>
                <p:cNvCxnSpPr/>
                <p:nvPr/>
              </p:nvCxnSpPr>
              <p:spPr>
                <a:xfrm>
                  <a:off x="5364088" y="4675996"/>
                  <a:ext cx="31680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a:off x="7092280" y="1628800"/>
                  <a:ext cx="0" cy="453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직선 연결선 32"/>
                <p:cNvCxnSpPr/>
                <p:nvPr/>
              </p:nvCxnSpPr>
              <p:spPr>
                <a:xfrm flipH="1" flipV="1">
                  <a:off x="5436096" y="4675996"/>
                  <a:ext cx="1656184" cy="1345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자유형 33"/>
                <p:cNvSpPr/>
                <p:nvPr/>
              </p:nvSpPr>
              <p:spPr>
                <a:xfrm>
                  <a:off x="5440680" y="4663440"/>
                  <a:ext cx="1657350" cy="1360170"/>
                </a:xfrm>
                <a:custGeom>
                  <a:avLst/>
                  <a:gdLst>
                    <a:gd name="connsiteX0" fmla="*/ 0 w 1657350"/>
                    <a:gd name="connsiteY0" fmla="*/ 0 h 1360170"/>
                    <a:gd name="connsiteX1" fmla="*/ 1051560 w 1657350"/>
                    <a:gd name="connsiteY1" fmla="*/ 468630 h 1360170"/>
                    <a:gd name="connsiteX2" fmla="*/ 1657350 w 1657350"/>
                    <a:gd name="connsiteY2" fmla="*/ 1360170 h 1360170"/>
                  </a:gdLst>
                  <a:ahLst/>
                  <a:cxnLst>
                    <a:cxn ang="0">
                      <a:pos x="connsiteX0" y="connsiteY0"/>
                    </a:cxn>
                    <a:cxn ang="0">
                      <a:pos x="connsiteX1" y="connsiteY1"/>
                    </a:cxn>
                    <a:cxn ang="0">
                      <a:pos x="connsiteX2" y="connsiteY2"/>
                    </a:cxn>
                  </a:cxnLst>
                  <a:rect l="l" t="t" r="r" b="b"/>
                  <a:pathLst>
                    <a:path w="1657350" h="1360170">
                      <a:moveTo>
                        <a:pt x="0" y="0"/>
                      </a:moveTo>
                      <a:cubicBezTo>
                        <a:pt x="387667" y="120967"/>
                        <a:pt x="775335" y="241935"/>
                        <a:pt x="1051560" y="468630"/>
                      </a:cubicBezTo>
                      <a:cubicBezTo>
                        <a:pt x="1327785" y="695325"/>
                        <a:pt x="1492567" y="1027747"/>
                        <a:pt x="1657350" y="1360170"/>
                      </a:cubicBezTo>
                    </a:path>
                  </a:pathLst>
                </a:cu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TextBox 34"/>
                <p:cNvSpPr txBox="1"/>
                <p:nvPr/>
              </p:nvSpPr>
              <p:spPr>
                <a:xfrm>
                  <a:off x="5148064" y="4509120"/>
                  <a:ext cx="311304" cy="369332"/>
                </a:xfrm>
                <a:prstGeom prst="rect">
                  <a:avLst/>
                </a:prstGeom>
                <a:noFill/>
                <a:ln>
                  <a:noFill/>
                </a:ln>
              </p:spPr>
              <p:txBody>
                <a:bodyPr wrap="none" rtlCol="0">
                  <a:spAutoFit/>
                </a:bodyPr>
                <a:lstStyle/>
                <a:p>
                  <a:r>
                    <a:rPr lang="en-US" altLang="ko-KR" dirty="0" smtClean="0"/>
                    <a:t>1</a:t>
                  </a:r>
                  <a:endParaRPr lang="ko-KR" altLang="en-US" dirty="0"/>
                </a:p>
              </p:txBody>
            </p:sp>
            <p:sp>
              <p:nvSpPr>
                <p:cNvPr id="38" name="TextBox 37"/>
                <p:cNvSpPr txBox="1"/>
                <p:nvPr/>
              </p:nvSpPr>
              <p:spPr>
                <a:xfrm>
                  <a:off x="6924992" y="6228020"/>
                  <a:ext cx="311304" cy="369332"/>
                </a:xfrm>
                <a:prstGeom prst="rect">
                  <a:avLst/>
                </a:prstGeom>
                <a:noFill/>
              </p:spPr>
              <p:txBody>
                <a:bodyPr wrap="none" rtlCol="0">
                  <a:spAutoFit/>
                </a:bodyPr>
                <a:lstStyle/>
                <a:p>
                  <a:r>
                    <a:rPr lang="en-US" altLang="ko-KR" dirty="0" smtClean="0"/>
                    <a:t>1</a:t>
                  </a:r>
                  <a:endParaRPr lang="ko-KR" altLang="en-US" dirty="0"/>
                </a:p>
              </p:txBody>
            </p:sp>
            <p:sp>
              <p:nvSpPr>
                <p:cNvPr id="39" name="TextBox 38"/>
                <p:cNvSpPr txBox="1"/>
                <p:nvPr/>
              </p:nvSpPr>
              <p:spPr>
                <a:xfrm>
                  <a:off x="5580112" y="4365104"/>
                  <a:ext cx="1220206" cy="338554"/>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Resonance</a:t>
                  </a:r>
                  <a:endParaRPr lang="ko-KR" altLang="en-US" sz="1600" dirty="0">
                    <a:latin typeface="Arial Unicode MS" pitchFamily="50" charset="-127"/>
                    <a:ea typeface="Arial Unicode MS" pitchFamily="50" charset="-127"/>
                    <a:cs typeface="Arial Unicode MS" pitchFamily="50" charset="-127"/>
                  </a:endParaRPr>
                </a:p>
              </p:txBody>
            </p:sp>
            <p:sp>
              <p:nvSpPr>
                <p:cNvPr id="40" name="TextBox 39"/>
                <p:cNvSpPr txBox="1"/>
                <p:nvPr/>
              </p:nvSpPr>
              <p:spPr>
                <a:xfrm rot="2365548">
                  <a:off x="5909634" y="5502003"/>
                  <a:ext cx="1040670" cy="307777"/>
                </a:xfrm>
                <a:prstGeom prst="rect">
                  <a:avLst/>
                </a:prstGeom>
                <a:noFill/>
              </p:spPr>
              <p:txBody>
                <a:bodyPr wrap="none" rtlCol="0">
                  <a:spAutoFit/>
                </a:bodyPr>
                <a:lstStyle/>
                <a:p>
                  <a:r>
                    <a:rPr lang="en-US" altLang="ko-KR" sz="1400" dirty="0" smtClean="0">
                      <a:latin typeface="Arial Unicode MS" pitchFamily="50" charset="-127"/>
                      <a:ea typeface="Arial Unicode MS" pitchFamily="50" charset="-127"/>
                      <a:cs typeface="Arial Unicode MS" pitchFamily="50" charset="-127"/>
                    </a:rPr>
                    <a:t>R(X) cutoff</a:t>
                  </a:r>
                  <a:endParaRPr lang="ko-KR" altLang="en-US" sz="1400" dirty="0">
                    <a:latin typeface="Arial Unicode MS" pitchFamily="50" charset="-127"/>
                    <a:ea typeface="Arial Unicode MS" pitchFamily="50" charset="-127"/>
                    <a:cs typeface="Arial Unicode MS" pitchFamily="50" charset="-127"/>
                  </a:endParaRPr>
                </a:p>
              </p:txBody>
            </p:sp>
            <p:sp>
              <p:nvSpPr>
                <p:cNvPr id="41" name="TextBox 40"/>
                <p:cNvSpPr txBox="1"/>
                <p:nvPr/>
              </p:nvSpPr>
              <p:spPr>
                <a:xfrm>
                  <a:off x="7003057" y="3119365"/>
                  <a:ext cx="430887" cy="871392"/>
                </a:xfrm>
                <a:prstGeom prst="rect">
                  <a:avLst/>
                </a:prstGeom>
                <a:noFill/>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O cut off</a:t>
                  </a:r>
                  <a:endParaRPr lang="ko-KR" altLang="en-US" sz="1600" b="1" dirty="0">
                    <a:latin typeface="Arial Unicode MS" pitchFamily="50" charset="-127"/>
                    <a:ea typeface="Arial Unicode MS" pitchFamily="50" charset="-127"/>
                    <a:cs typeface="Arial Unicode MS" pitchFamily="50" charset="-127"/>
                  </a:endParaRPr>
                </a:p>
              </p:txBody>
            </p:sp>
            <p:sp>
              <p:nvSpPr>
                <p:cNvPr id="42" name="자유형 41"/>
                <p:cNvSpPr/>
                <p:nvPr/>
              </p:nvSpPr>
              <p:spPr>
                <a:xfrm>
                  <a:off x="5955030" y="2023110"/>
                  <a:ext cx="2166213" cy="4000500"/>
                </a:xfrm>
                <a:custGeom>
                  <a:avLst/>
                  <a:gdLst>
                    <a:gd name="connsiteX0" fmla="*/ 1131570 w 2166213"/>
                    <a:gd name="connsiteY0" fmla="*/ 4000500 h 4000500"/>
                    <a:gd name="connsiteX1" fmla="*/ 2114550 w 2166213"/>
                    <a:gd name="connsiteY1" fmla="*/ 2834640 h 4000500"/>
                    <a:gd name="connsiteX2" fmla="*/ 1943100 w 2166213"/>
                    <a:gd name="connsiteY2" fmla="*/ 1771650 h 4000500"/>
                    <a:gd name="connsiteX3" fmla="*/ 1211580 w 2166213"/>
                    <a:gd name="connsiteY3" fmla="*/ 834390 h 4000500"/>
                    <a:gd name="connsiteX4" fmla="*/ 0 w 2166213"/>
                    <a:gd name="connsiteY4" fmla="*/ 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213" h="4000500">
                      <a:moveTo>
                        <a:pt x="1131570" y="4000500"/>
                      </a:moveTo>
                      <a:cubicBezTo>
                        <a:pt x="1555432" y="3603307"/>
                        <a:pt x="1979295" y="3206115"/>
                        <a:pt x="2114550" y="2834640"/>
                      </a:cubicBezTo>
                      <a:cubicBezTo>
                        <a:pt x="2249805" y="2463165"/>
                        <a:pt x="2093595" y="2105025"/>
                        <a:pt x="1943100" y="1771650"/>
                      </a:cubicBezTo>
                      <a:cubicBezTo>
                        <a:pt x="1792605" y="1438275"/>
                        <a:pt x="1535430" y="1129665"/>
                        <a:pt x="1211580" y="834390"/>
                      </a:cubicBezTo>
                      <a:cubicBezTo>
                        <a:pt x="887730" y="539115"/>
                        <a:pt x="443865" y="269557"/>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TextBox 42"/>
                <p:cNvSpPr txBox="1"/>
                <p:nvPr/>
              </p:nvSpPr>
              <p:spPr>
                <a:xfrm rot="3433222">
                  <a:off x="7329980" y="3359793"/>
                  <a:ext cx="1174332"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X(L) cut off</a:t>
                  </a:r>
                  <a:endParaRPr lang="ko-KR" altLang="en-US" sz="1600" b="1" dirty="0">
                    <a:latin typeface="Arial Unicode MS" pitchFamily="50" charset="-127"/>
                    <a:ea typeface="Arial Unicode MS" pitchFamily="50" charset="-127"/>
                    <a:cs typeface="Arial Unicode MS" pitchFamily="50" charset="-127"/>
                  </a:endParaRPr>
                </a:p>
              </p:txBody>
            </p:sp>
            <p:sp>
              <p:nvSpPr>
                <p:cNvPr id="44" name="TextBox 43"/>
                <p:cNvSpPr txBox="1"/>
                <p:nvPr/>
              </p:nvSpPr>
              <p:spPr>
                <a:xfrm rot="2669021">
                  <a:off x="6131171" y="4778684"/>
                  <a:ext cx="627095" cy="333717"/>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UHR</a:t>
                  </a:r>
                  <a:endParaRPr lang="ko-KR" altLang="en-US" sz="1600" dirty="0">
                    <a:latin typeface="Arial Unicode MS" pitchFamily="50" charset="-127"/>
                    <a:ea typeface="Arial Unicode MS" pitchFamily="50" charset="-127"/>
                    <a:cs typeface="Arial Unicode MS" pitchFamily="50" charset="-127"/>
                  </a:endParaRPr>
                </a:p>
              </p:txBody>
            </p:sp>
            <p:pic>
              <p:nvPicPr>
                <p:cNvPr id="45" name="_x114434784" descr="DRW000019081a1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651129" y="6100496"/>
                  <a:ext cx="879475" cy="72707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4" name="자유형 23"/>
              <p:cNvSpPr/>
              <p:nvPr/>
            </p:nvSpPr>
            <p:spPr>
              <a:xfrm>
                <a:off x="698392" y="3917616"/>
                <a:ext cx="2577464" cy="974174"/>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ko-KR" altLang="en-US"/>
              </a:p>
            </p:txBody>
          </p:sp>
          <p:sp>
            <p:nvSpPr>
              <p:cNvPr id="26" name="TextBox 25"/>
              <p:cNvSpPr txBox="1"/>
              <p:nvPr/>
            </p:nvSpPr>
            <p:spPr>
              <a:xfrm>
                <a:off x="1078037" y="3614163"/>
                <a:ext cx="800219" cy="364056"/>
              </a:xfrm>
              <a:prstGeom prst="rect">
                <a:avLst/>
              </a:prstGeom>
              <a:noFill/>
            </p:spPr>
            <p:txBody>
              <a:bodyPr wrap="none" rtlCol="0">
                <a:spAutoFit/>
              </a:bodyPr>
              <a:lstStyle/>
              <a:p>
                <a:r>
                  <a:rPr lang="en-US" altLang="ko-KR" dirty="0" smtClean="0">
                    <a:latin typeface="Arial Unicode MS" pitchFamily="50" charset="-127"/>
                    <a:ea typeface="Arial Unicode MS" pitchFamily="50" charset="-127"/>
                    <a:cs typeface="Arial Unicode MS" pitchFamily="50" charset="-127"/>
                  </a:rPr>
                  <a:t>HFSX</a:t>
                </a:r>
                <a:endParaRPr lang="ko-KR" altLang="en-US" dirty="0">
                  <a:latin typeface="Arial Unicode MS" pitchFamily="50" charset="-127"/>
                  <a:ea typeface="Arial Unicode MS" pitchFamily="50" charset="-127"/>
                  <a:cs typeface="Arial Unicode MS" pitchFamily="50" charset="-127"/>
                </a:endParaRPr>
              </a:p>
            </p:txBody>
          </p:sp>
        </p:grpSp>
        <p:sp>
          <p:nvSpPr>
            <p:cNvPr id="10" name="타원 9"/>
            <p:cNvSpPr/>
            <p:nvPr/>
          </p:nvSpPr>
          <p:spPr>
            <a:xfrm>
              <a:off x="3006874" y="4101455"/>
              <a:ext cx="288000" cy="288000"/>
            </a:xfrm>
            <a:prstGeom prst="ellipse">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11" name="직선 연결선 10"/>
            <p:cNvCxnSpPr/>
            <p:nvPr/>
          </p:nvCxnSpPr>
          <p:spPr>
            <a:xfrm flipH="1">
              <a:off x="3055336" y="4140773"/>
              <a:ext cx="172819" cy="183438"/>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cxnSp>
          <p:nvCxnSpPr>
            <p:cNvPr id="12" name="직선 연결선 11"/>
            <p:cNvCxnSpPr/>
            <p:nvPr/>
          </p:nvCxnSpPr>
          <p:spPr>
            <a:xfrm>
              <a:off x="3058253" y="4154637"/>
              <a:ext cx="172819" cy="183438"/>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grpSp>
      <p:grpSp>
        <p:nvGrpSpPr>
          <p:cNvPr id="5" name="그룹 75"/>
          <p:cNvGrpSpPr/>
          <p:nvPr/>
        </p:nvGrpSpPr>
        <p:grpSpPr>
          <a:xfrm>
            <a:off x="1455551" y="484882"/>
            <a:ext cx="2612393" cy="2029280"/>
            <a:chOff x="1455551" y="484882"/>
            <a:chExt cx="2612393" cy="2029280"/>
          </a:xfrm>
        </p:grpSpPr>
        <p:grpSp>
          <p:nvGrpSpPr>
            <p:cNvPr id="6" name="그룹 69"/>
            <p:cNvGrpSpPr/>
            <p:nvPr/>
          </p:nvGrpSpPr>
          <p:grpSpPr>
            <a:xfrm>
              <a:off x="1455551" y="484882"/>
              <a:ext cx="2612393" cy="2029280"/>
              <a:chOff x="899592" y="493092"/>
              <a:chExt cx="2612393" cy="2029280"/>
            </a:xfrm>
          </p:grpSpPr>
          <p:grpSp>
            <p:nvGrpSpPr>
              <p:cNvPr id="7" name="그룹 64"/>
              <p:cNvGrpSpPr/>
              <p:nvPr/>
            </p:nvGrpSpPr>
            <p:grpSpPr>
              <a:xfrm>
                <a:off x="1646416" y="772914"/>
                <a:ext cx="1773456" cy="1749458"/>
                <a:chOff x="2062353" y="743438"/>
                <a:chExt cx="1773456" cy="1749458"/>
              </a:xfrm>
            </p:grpSpPr>
            <p:sp>
              <p:nvSpPr>
                <p:cNvPr id="47" name="타원 46"/>
                <p:cNvSpPr>
                  <a:spLocks noChangeAspect="1"/>
                </p:cNvSpPr>
                <p:nvPr/>
              </p:nvSpPr>
              <p:spPr>
                <a:xfrm>
                  <a:off x="2062353" y="743438"/>
                  <a:ext cx="1773456" cy="170050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Unicode MS" pitchFamily="50" charset="-127"/>
                    <a:ea typeface="Arial Unicode MS" pitchFamily="50" charset="-127"/>
                    <a:cs typeface="Arial Unicode MS" pitchFamily="50" charset="-127"/>
                  </a:endParaRPr>
                </a:p>
              </p:txBody>
            </p:sp>
            <p:sp>
              <p:nvSpPr>
                <p:cNvPr id="60" name="원호 59"/>
                <p:cNvSpPr/>
                <p:nvPr/>
              </p:nvSpPr>
              <p:spPr>
                <a:xfrm>
                  <a:off x="2062353" y="754071"/>
                  <a:ext cx="1749458" cy="1728192"/>
                </a:xfrm>
                <a:prstGeom prst="arc">
                  <a:avLst>
                    <a:gd name="adj1" fmla="val 16200000"/>
                    <a:gd name="adj2" fmla="val 66981"/>
                  </a:avLst>
                </a:prstGeom>
                <a:ln>
                  <a:solidFill>
                    <a:srgbClr val="FF000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61" name="원호 60"/>
                <p:cNvSpPr/>
                <p:nvPr/>
              </p:nvSpPr>
              <p:spPr>
                <a:xfrm rot="5400000">
                  <a:off x="2062353" y="754071"/>
                  <a:ext cx="1749458" cy="1728192"/>
                </a:xfrm>
                <a:prstGeom prst="arc">
                  <a:avLst>
                    <a:gd name="adj1" fmla="val 16200000"/>
                    <a:gd name="adj2" fmla="val 66981"/>
                  </a:avLst>
                </a:prstGeom>
                <a:ln>
                  <a:solidFill>
                    <a:srgbClr val="FF000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62" name="원호 61"/>
                <p:cNvSpPr/>
                <p:nvPr/>
              </p:nvSpPr>
              <p:spPr>
                <a:xfrm rot="10800000">
                  <a:off x="2062353" y="754071"/>
                  <a:ext cx="1749458" cy="1728192"/>
                </a:xfrm>
                <a:prstGeom prst="arc">
                  <a:avLst>
                    <a:gd name="adj1" fmla="val 16200000"/>
                    <a:gd name="adj2" fmla="val 66981"/>
                  </a:avLst>
                </a:prstGeom>
                <a:ln>
                  <a:solidFill>
                    <a:srgbClr val="0070C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63" name="원호 62"/>
                <p:cNvSpPr/>
                <p:nvPr/>
              </p:nvSpPr>
              <p:spPr>
                <a:xfrm rot="16200000">
                  <a:off x="2062354" y="754071"/>
                  <a:ext cx="1749458" cy="1728192"/>
                </a:xfrm>
                <a:prstGeom prst="arc">
                  <a:avLst>
                    <a:gd name="adj1" fmla="val 16200000"/>
                    <a:gd name="adj2" fmla="val 66981"/>
                  </a:avLst>
                </a:prstGeom>
                <a:ln>
                  <a:solidFill>
                    <a:srgbClr val="0070C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grpSp>
          <p:sp>
            <p:nvSpPr>
              <p:cNvPr id="66" name="오른쪽 화살표 65"/>
              <p:cNvSpPr/>
              <p:nvPr/>
            </p:nvSpPr>
            <p:spPr bwMode="auto">
              <a:xfrm>
                <a:off x="1115616" y="1452885"/>
                <a:ext cx="504056" cy="4320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7" name="TextBox 66"/>
              <p:cNvSpPr txBox="1"/>
              <p:nvPr/>
            </p:nvSpPr>
            <p:spPr>
              <a:xfrm>
                <a:off x="899592" y="1115452"/>
                <a:ext cx="729687"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HFSX</a:t>
                </a:r>
                <a:endParaRPr lang="ko-KR" altLang="en-US" sz="1600" b="1" dirty="0">
                  <a:latin typeface="Arial Unicode MS" pitchFamily="50" charset="-127"/>
                  <a:ea typeface="Arial Unicode MS" pitchFamily="50" charset="-127"/>
                  <a:cs typeface="Arial Unicode MS" pitchFamily="50" charset="-127"/>
                </a:endParaRPr>
              </a:p>
            </p:txBody>
          </p:sp>
          <p:sp>
            <p:nvSpPr>
              <p:cNvPr id="68" name="TextBox 67"/>
              <p:cNvSpPr txBox="1"/>
              <p:nvPr/>
            </p:nvSpPr>
            <p:spPr>
              <a:xfrm>
                <a:off x="1620833" y="506312"/>
                <a:ext cx="430887" cy="858568"/>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Injection</a:t>
                </a:r>
                <a:endParaRPr lang="ko-KR" altLang="en-US" sz="1600" b="1" dirty="0">
                  <a:latin typeface="Arial Unicode MS" pitchFamily="50" charset="-127"/>
                  <a:ea typeface="Arial Unicode MS" pitchFamily="50" charset="-127"/>
                  <a:cs typeface="Arial Unicode MS" pitchFamily="50" charset="-127"/>
                </a:endParaRPr>
              </a:p>
            </p:txBody>
          </p:sp>
          <p:sp>
            <p:nvSpPr>
              <p:cNvPr id="69" name="TextBox 68"/>
              <p:cNvSpPr txBox="1"/>
              <p:nvPr/>
            </p:nvSpPr>
            <p:spPr>
              <a:xfrm>
                <a:off x="3081098" y="493092"/>
                <a:ext cx="430887" cy="914674"/>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Opposite</a:t>
                </a:r>
                <a:endParaRPr lang="ko-KR" altLang="en-US" sz="1600" b="1" dirty="0">
                  <a:latin typeface="Arial Unicode MS" pitchFamily="50" charset="-127"/>
                  <a:ea typeface="Arial Unicode MS" pitchFamily="50" charset="-127"/>
                  <a:cs typeface="Arial Unicode MS" pitchFamily="50" charset="-127"/>
                </a:endParaRPr>
              </a:p>
            </p:txBody>
          </p:sp>
        </p:grpSp>
        <p:cxnSp>
          <p:nvCxnSpPr>
            <p:cNvPr id="72" name="직선 연결선 71"/>
            <p:cNvCxnSpPr>
              <a:stCxn id="63" idx="2"/>
              <a:endCxn id="61" idx="2"/>
            </p:cNvCxnSpPr>
            <p:nvPr/>
          </p:nvCxnSpPr>
          <p:spPr>
            <a:xfrm flipH="1">
              <a:off x="3060062" y="764874"/>
              <a:ext cx="34085" cy="1749118"/>
            </a:xfrm>
            <a:prstGeom prst="line">
              <a:avLst/>
            </a:prstGeom>
            <a:ln>
              <a:solidFill>
                <a:srgbClr val="7030A0"/>
              </a:solidFill>
              <a:tailEnd type="none"/>
            </a:ln>
          </p:spPr>
          <p:style>
            <a:lnRef idx="3">
              <a:schemeClr val="accent2"/>
            </a:lnRef>
            <a:fillRef idx="0">
              <a:schemeClr val="accent2"/>
            </a:fillRef>
            <a:effectRef idx="2">
              <a:schemeClr val="accent2"/>
            </a:effectRef>
            <a:fontRef idx="minor">
              <a:schemeClr val="tx1"/>
            </a:fontRef>
          </p:style>
        </p:cxnSp>
        <p:sp>
          <p:nvSpPr>
            <p:cNvPr id="75" name="TextBox 74"/>
            <p:cNvSpPr txBox="1"/>
            <p:nvPr/>
          </p:nvSpPr>
          <p:spPr>
            <a:xfrm>
              <a:off x="2771800" y="1794302"/>
              <a:ext cx="615874"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ECR</a:t>
              </a:r>
              <a:endParaRPr lang="ko-KR" altLang="en-US" sz="1600" b="1" dirty="0">
                <a:latin typeface="Arial Unicode MS" pitchFamily="50" charset="-127"/>
                <a:ea typeface="Arial Unicode MS" pitchFamily="50" charset="-127"/>
                <a:cs typeface="Arial Unicode MS" pitchFamily="50" charset="-127"/>
              </a:endParaRPr>
            </a:p>
          </p:txBody>
        </p:sp>
      </p:grpSp>
    </p:spTree>
    <p:extLst>
      <p:ext uri="{BB962C8B-B14F-4D97-AF65-F5344CB8AC3E}">
        <p14:creationId xmlns="" xmlns:p14="http://schemas.microsoft.com/office/powerpoint/2010/main" val="1286156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직사각형 22"/>
          <p:cNvSpPr>
            <a:spLocks noChangeArrowheads="1"/>
          </p:cNvSpPr>
          <p:nvPr/>
        </p:nvSpPr>
        <p:spPr bwMode="auto">
          <a:xfrm>
            <a:off x="7899970" y="1887046"/>
            <a:ext cx="1079500" cy="523876"/>
          </a:xfrm>
          <a:prstGeom prst="rect">
            <a:avLst/>
          </a:prstGeom>
          <a:solidFill>
            <a:schemeClr val="bg1"/>
          </a:solidFill>
          <a:ln w="9525" algn="ctr">
            <a:no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37" name="직사각형 2"/>
          <p:cNvSpPr/>
          <p:nvPr/>
        </p:nvSpPr>
        <p:spPr>
          <a:xfrm>
            <a:off x="7758158" y="3595380"/>
            <a:ext cx="1039454" cy="220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55"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Experiment Result </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LFSO Injection – OXB Mode Conversion</a:t>
            </a:r>
            <a:endParaRPr lang="ko-KR" altLang="en-US" sz="2600" dirty="0">
              <a:solidFill>
                <a:srgbClr val="FFFF00"/>
              </a:solidFill>
              <a:latin typeface="Arial" pitchFamily="34" charset="0"/>
              <a:cs typeface="Arial" pitchFamily="34" charset="0"/>
            </a:endParaRPr>
          </a:p>
        </p:txBody>
      </p:sp>
      <p:sp>
        <p:nvSpPr>
          <p:cNvPr id="36" name="TextBox 35"/>
          <p:cNvSpPr txBox="1"/>
          <p:nvPr/>
        </p:nvSpPr>
        <p:spPr>
          <a:xfrm>
            <a:off x="3707904" y="4077072"/>
            <a:ext cx="5436096" cy="2308324"/>
          </a:xfrm>
          <a:prstGeom prst="rect">
            <a:avLst/>
          </a:prstGeom>
          <a:noFill/>
        </p:spPr>
        <p:txBody>
          <a:bodyPr wrap="square" rtlCol="0">
            <a:spAutoFit/>
          </a:bodyPr>
          <a:lstStyle/>
          <a:p>
            <a:pPr algn="l">
              <a:buFont typeface="Wingdings" pitchFamily="2" charset="2"/>
              <a:buChar char="Ø"/>
            </a:pPr>
            <a:r>
              <a:rPr lang="en-US" altLang="ko-KR" dirty="0" smtClean="0">
                <a:latin typeface="Arial" pitchFamily="34" charset="0"/>
                <a:cs typeface="Arial" pitchFamily="34" charset="0"/>
              </a:rPr>
              <a:t> Opposite side &amp; both wall</a:t>
            </a:r>
          </a:p>
          <a:p>
            <a:pPr lvl="1">
              <a:buFontTx/>
              <a:buChar char="-"/>
            </a:pPr>
            <a:r>
              <a:rPr lang="en-US" altLang="ko-KR" dirty="0" smtClean="0">
                <a:latin typeface="Arial" pitchFamily="34" charset="0"/>
                <a:cs typeface="Arial" pitchFamily="34" charset="0"/>
              </a:rPr>
              <a:t> The feasibility of OXB mode conversion</a:t>
            </a:r>
          </a:p>
          <a:p>
            <a:pPr lvl="1">
              <a:buFontTx/>
              <a:buChar char="-"/>
            </a:pPr>
            <a:r>
              <a:rPr lang="en-US" altLang="ko-KR" dirty="0" smtClean="0">
                <a:latin typeface="Arial" pitchFamily="34" charset="0"/>
                <a:cs typeface="Arial" pitchFamily="34" charset="0"/>
              </a:rPr>
              <a:t> OX conversion : wall reflection and O cutoff</a:t>
            </a:r>
          </a:p>
          <a:p>
            <a:pPr lvl="1">
              <a:buFontTx/>
              <a:buChar char="-"/>
            </a:pPr>
            <a:r>
              <a:rPr lang="en-US" altLang="ko-KR" dirty="0">
                <a:latin typeface="Arial" pitchFamily="34" charset="0"/>
                <a:cs typeface="Arial" pitchFamily="34" charset="0"/>
              </a:rPr>
              <a:t> </a:t>
            </a:r>
            <a:r>
              <a:rPr lang="en-US" altLang="ko-KR" dirty="0" smtClean="0">
                <a:latin typeface="Arial" pitchFamily="34" charset="0"/>
                <a:cs typeface="Arial" pitchFamily="34" charset="0"/>
              </a:rPr>
              <a:t>Some part of injected MW : Tunneling cutoff</a:t>
            </a:r>
          </a:p>
          <a:p>
            <a:pPr lvl="1">
              <a:buFontTx/>
              <a:buChar char="-"/>
            </a:pPr>
            <a:r>
              <a:rPr lang="en-US" altLang="ko-KR" dirty="0">
                <a:latin typeface="Arial" pitchFamily="34" charset="0"/>
                <a:cs typeface="Arial" pitchFamily="34" charset="0"/>
              </a:rPr>
              <a:t> </a:t>
            </a:r>
            <a:r>
              <a:rPr lang="en-US" altLang="ko-KR" dirty="0" smtClean="0">
                <a:latin typeface="Arial" pitchFamily="34" charset="0"/>
                <a:cs typeface="Arial" pitchFamily="34" charset="0"/>
              </a:rPr>
              <a:t>XB conversion : over dense plasma</a:t>
            </a:r>
          </a:p>
          <a:p>
            <a:pPr lvl="1">
              <a:buFontTx/>
              <a:buChar char="-"/>
            </a:pPr>
            <a:r>
              <a:rPr lang="en-US" altLang="ko-KR" dirty="0" smtClean="0">
                <a:latin typeface="Arial" pitchFamily="34" charset="0"/>
                <a:cs typeface="Arial" pitchFamily="34" charset="0"/>
              </a:rPr>
              <a:t> Multi pass absorption due to the wall</a:t>
            </a:r>
          </a:p>
          <a:p>
            <a:pPr algn="l">
              <a:buFont typeface="Wingdings" pitchFamily="2" charset="2"/>
              <a:buChar char="Ø"/>
            </a:pPr>
            <a:r>
              <a:rPr lang="en-US" altLang="ko-KR" dirty="0" smtClean="0">
                <a:latin typeface="Arial" pitchFamily="34" charset="0"/>
                <a:cs typeface="Arial" pitchFamily="34" charset="0"/>
              </a:rPr>
              <a:t> Injection side &amp; None wall</a:t>
            </a:r>
          </a:p>
          <a:p>
            <a:pPr lvl="1">
              <a:buFontTx/>
              <a:buChar char="-"/>
            </a:pPr>
            <a:r>
              <a:rPr lang="en-US" altLang="ko-KR" dirty="0" smtClean="0">
                <a:latin typeface="Arial" pitchFamily="34" charset="0"/>
                <a:cs typeface="Arial" pitchFamily="34" charset="0"/>
              </a:rPr>
              <a:t> Single pass absorption : not exceed cutoff</a:t>
            </a:r>
          </a:p>
        </p:txBody>
      </p:sp>
      <p:graphicFrame>
        <p:nvGraphicFramePr>
          <p:cNvPr id="183300" name="Object 4"/>
          <p:cNvGraphicFramePr>
            <a:graphicFrameLocks noChangeAspect="1"/>
          </p:cNvGraphicFramePr>
          <p:nvPr/>
        </p:nvGraphicFramePr>
        <p:xfrm>
          <a:off x="3923928" y="404664"/>
          <a:ext cx="5561013" cy="3935413"/>
        </p:xfrm>
        <a:graphic>
          <a:graphicData uri="http://schemas.openxmlformats.org/presentationml/2006/ole">
            <p:oleObj spid="_x0000_s104453" name="Graph" r:id="rId3" imgW="4276954" imgH="3024835" progId="Origin50.Graph">
              <p:embed/>
            </p:oleObj>
          </a:graphicData>
        </a:graphic>
      </p:graphicFrame>
      <p:grpSp>
        <p:nvGrpSpPr>
          <p:cNvPr id="2" name="그룹 98"/>
          <p:cNvGrpSpPr/>
          <p:nvPr/>
        </p:nvGrpSpPr>
        <p:grpSpPr>
          <a:xfrm>
            <a:off x="18281" y="1035203"/>
            <a:ext cx="3689623" cy="5274117"/>
            <a:chOff x="18281" y="1035203"/>
            <a:chExt cx="3689623" cy="5274117"/>
          </a:xfrm>
        </p:grpSpPr>
        <p:grpSp>
          <p:nvGrpSpPr>
            <p:cNvPr id="3" name="그룹 40"/>
            <p:cNvGrpSpPr/>
            <p:nvPr/>
          </p:nvGrpSpPr>
          <p:grpSpPr>
            <a:xfrm>
              <a:off x="18281" y="1035203"/>
              <a:ext cx="3617615" cy="5274117"/>
              <a:chOff x="179512" y="1484784"/>
              <a:chExt cx="3617615" cy="5198771"/>
            </a:xfrm>
          </p:grpSpPr>
          <p:grpSp>
            <p:nvGrpSpPr>
              <p:cNvPr id="4" name="그룹 36"/>
              <p:cNvGrpSpPr/>
              <p:nvPr/>
            </p:nvGrpSpPr>
            <p:grpSpPr>
              <a:xfrm>
                <a:off x="179512" y="1484784"/>
                <a:ext cx="3617615" cy="5198771"/>
                <a:chOff x="4914825" y="1628800"/>
                <a:chExt cx="3617615" cy="5198771"/>
              </a:xfrm>
            </p:grpSpPr>
            <p:cxnSp>
              <p:nvCxnSpPr>
                <p:cNvPr id="61" name="직선 화살표 연결선 60"/>
                <p:cNvCxnSpPr/>
                <p:nvPr/>
              </p:nvCxnSpPr>
              <p:spPr>
                <a:xfrm flipV="1">
                  <a:off x="5436096" y="1628800"/>
                  <a:ext cx="0" cy="4536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직선 화살표 연결선 61"/>
                <p:cNvCxnSpPr/>
                <p:nvPr/>
              </p:nvCxnSpPr>
              <p:spPr>
                <a:xfrm>
                  <a:off x="5364088" y="6021288"/>
                  <a:ext cx="316835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3" name="_x37869648" descr="DRW000019081a0c"/>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14825" y="1851546"/>
                  <a:ext cx="898525" cy="6413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4" name="직선 연결선 63"/>
                <p:cNvCxnSpPr/>
                <p:nvPr/>
              </p:nvCxnSpPr>
              <p:spPr>
                <a:xfrm>
                  <a:off x="5364088" y="4675996"/>
                  <a:ext cx="31680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65" name="직선 연결선 64"/>
                <p:cNvCxnSpPr/>
                <p:nvPr/>
              </p:nvCxnSpPr>
              <p:spPr>
                <a:xfrm>
                  <a:off x="7092280" y="1628800"/>
                  <a:ext cx="0" cy="453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직선 연결선 65"/>
                <p:cNvCxnSpPr/>
                <p:nvPr/>
              </p:nvCxnSpPr>
              <p:spPr>
                <a:xfrm flipH="1" flipV="1">
                  <a:off x="5436096" y="4675996"/>
                  <a:ext cx="1656184" cy="1345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자유형 66"/>
                <p:cNvSpPr/>
                <p:nvPr/>
              </p:nvSpPr>
              <p:spPr>
                <a:xfrm>
                  <a:off x="5440680" y="4663440"/>
                  <a:ext cx="1657350" cy="1360170"/>
                </a:xfrm>
                <a:custGeom>
                  <a:avLst/>
                  <a:gdLst>
                    <a:gd name="connsiteX0" fmla="*/ 0 w 1657350"/>
                    <a:gd name="connsiteY0" fmla="*/ 0 h 1360170"/>
                    <a:gd name="connsiteX1" fmla="*/ 1051560 w 1657350"/>
                    <a:gd name="connsiteY1" fmla="*/ 468630 h 1360170"/>
                    <a:gd name="connsiteX2" fmla="*/ 1657350 w 1657350"/>
                    <a:gd name="connsiteY2" fmla="*/ 1360170 h 1360170"/>
                  </a:gdLst>
                  <a:ahLst/>
                  <a:cxnLst>
                    <a:cxn ang="0">
                      <a:pos x="connsiteX0" y="connsiteY0"/>
                    </a:cxn>
                    <a:cxn ang="0">
                      <a:pos x="connsiteX1" y="connsiteY1"/>
                    </a:cxn>
                    <a:cxn ang="0">
                      <a:pos x="connsiteX2" y="connsiteY2"/>
                    </a:cxn>
                  </a:cxnLst>
                  <a:rect l="l" t="t" r="r" b="b"/>
                  <a:pathLst>
                    <a:path w="1657350" h="1360170">
                      <a:moveTo>
                        <a:pt x="0" y="0"/>
                      </a:moveTo>
                      <a:cubicBezTo>
                        <a:pt x="387667" y="120967"/>
                        <a:pt x="775335" y="241935"/>
                        <a:pt x="1051560" y="468630"/>
                      </a:cubicBezTo>
                      <a:cubicBezTo>
                        <a:pt x="1327785" y="695325"/>
                        <a:pt x="1492567" y="1027747"/>
                        <a:pt x="1657350" y="1360170"/>
                      </a:cubicBezTo>
                    </a:path>
                  </a:pathLst>
                </a:cu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TextBox 67"/>
                <p:cNvSpPr txBox="1"/>
                <p:nvPr/>
              </p:nvSpPr>
              <p:spPr>
                <a:xfrm>
                  <a:off x="5148064" y="4509120"/>
                  <a:ext cx="311304" cy="369332"/>
                </a:xfrm>
                <a:prstGeom prst="rect">
                  <a:avLst/>
                </a:prstGeom>
                <a:noFill/>
                <a:ln>
                  <a:noFill/>
                </a:ln>
              </p:spPr>
              <p:txBody>
                <a:bodyPr wrap="none" rtlCol="0">
                  <a:spAutoFit/>
                </a:bodyPr>
                <a:lstStyle/>
                <a:p>
                  <a:r>
                    <a:rPr lang="en-US" altLang="ko-KR" dirty="0" smtClean="0"/>
                    <a:t>1</a:t>
                  </a:r>
                  <a:endParaRPr lang="ko-KR" altLang="en-US" dirty="0"/>
                </a:p>
              </p:txBody>
            </p:sp>
            <p:sp>
              <p:nvSpPr>
                <p:cNvPr id="69" name="TextBox 68"/>
                <p:cNvSpPr txBox="1"/>
                <p:nvPr/>
              </p:nvSpPr>
              <p:spPr>
                <a:xfrm>
                  <a:off x="6924992" y="6228020"/>
                  <a:ext cx="311304" cy="369332"/>
                </a:xfrm>
                <a:prstGeom prst="rect">
                  <a:avLst/>
                </a:prstGeom>
                <a:noFill/>
              </p:spPr>
              <p:txBody>
                <a:bodyPr wrap="none" rtlCol="0">
                  <a:spAutoFit/>
                </a:bodyPr>
                <a:lstStyle/>
                <a:p>
                  <a:r>
                    <a:rPr lang="en-US" altLang="ko-KR" dirty="0" smtClean="0"/>
                    <a:t>1</a:t>
                  </a:r>
                  <a:endParaRPr lang="ko-KR" altLang="en-US" dirty="0"/>
                </a:p>
              </p:txBody>
            </p:sp>
            <p:sp>
              <p:nvSpPr>
                <p:cNvPr id="70" name="TextBox 69"/>
                <p:cNvSpPr txBox="1"/>
                <p:nvPr/>
              </p:nvSpPr>
              <p:spPr>
                <a:xfrm>
                  <a:off x="5580112" y="4365104"/>
                  <a:ext cx="1220206" cy="338554"/>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Resonance</a:t>
                  </a:r>
                  <a:endParaRPr lang="ko-KR" altLang="en-US" sz="1600" dirty="0">
                    <a:latin typeface="Arial Unicode MS" pitchFamily="50" charset="-127"/>
                    <a:ea typeface="Arial Unicode MS" pitchFamily="50" charset="-127"/>
                    <a:cs typeface="Arial Unicode MS" pitchFamily="50" charset="-127"/>
                  </a:endParaRPr>
                </a:p>
              </p:txBody>
            </p:sp>
            <p:sp>
              <p:nvSpPr>
                <p:cNvPr id="71" name="TextBox 70"/>
                <p:cNvSpPr txBox="1"/>
                <p:nvPr/>
              </p:nvSpPr>
              <p:spPr>
                <a:xfrm rot="2365548">
                  <a:off x="5909634" y="5502003"/>
                  <a:ext cx="1040670" cy="307777"/>
                </a:xfrm>
                <a:prstGeom prst="rect">
                  <a:avLst/>
                </a:prstGeom>
                <a:noFill/>
              </p:spPr>
              <p:txBody>
                <a:bodyPr wrap="none" rtlCol="0">
                  <a:spAutoFit/>
                </a:bodyPr>
                <a:lstStyle/>
                <a:p>
                  <a:r>
                    <a:rPr lang="en-US" altLang="ko-KR" sz="1400" dirty="0" smtClean="0">
                      <a:latin typeface="Arial Unicode MS" pitchFamily="50" charset="-127"/>
                      <a:ea typeface="Arial Unicode MS" pitchFamily="50" charset="-127"/>
                      <a:cs typeface="Arial Unicode MS" pitchFamily="50" charset="-127"/>
                    </a:rPr>
                    <a:t>R(X) cutoff</a:t>
                  </a:r>
                  <a:endParaRPr lang="ko-KR" altLang="en-US" sz="1400" dirty="0">
                    <a:latin typeface="Arial Unicode MS" pitchFamily="50" charset="-127"/>
                    <a:ea typeface="Arial Unicode MS" pitchFamily="50" charset="-127"/>
                    <a:cs typeface="Arial Unicode MS" pitchFamily="50" charset="-127"/>
                  </a:endParaRPr>
                </a:p>
              </p:txBody>
            </p:sp>
            <p:sp>
              <p:nvSpPr>
                <p:cNvPr id="72" name="TextBox 71"/>
                <p:cNvSpPr txBox="1"/>
                <p:nvPr/>
              </p:nvSpPr>
              <p:spPr>
                <a:xfrm>
                  <a:off x="7003057" y="3119365"/>
                  <a:ext cx="430887" cy="871392"/>
                </a:xfrm>
                <a:prstGeom prst="rect">
                  <a:avLst/>
                </a:prstGeom>
                <a:noFill/>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O cut off</a:t>
                  </a:r>
                  <a:endParaRPr lang="ko-KR" altLang="en-US" sz="1600" b="1" dirty="0">
                    <a:latin typeface="Arial Unicode MS" pitchFamily="50" charset="-127"/>
                    <a:ea typeface="Arial Unicode MS" pitchFamily="50" charset="-127"/>
                    <a:cs typeface="Arial Unicode MS" pitchFamily="50" charset="-127"/>
                  </a:endParaRPr>
                </a:p>
              </p:txBody>
            </p:sp>
            <p:sp>
              <p:nvSpPr>
                <p:cNvPr id="73" name="자유형 72"/>
                <p:cNvSpPr/>
                <p:nvPr/>
              </p:nvSpPr>
              <p:spPr>
                <a:xfrm>
                  <a:off x="5955030" y="2023110"/>
                  <a:ext cx="2166213" cy="4000500"/>
                </a:xfrm>
                <a:custGeom>
                  <a:avLst/>
                  <a:gdLst>
                    <a:gd name="connsiteX0" fmla="*/ 1131570 w 2166213"/>
                    <a:gd name="connsiteY0" fmla="*/ 4000500 h 4000500"/>
                    <a:gd name="connsiteX1" fmla="*/ 2114550 w 2166213"/>
                    <a:gd name="connsiteY1" fmla="*/ 2834640 h 4000500"/>
                    <a:gd name="connsiteX2" fmla="*/ 1943100 w 2166213"/>
                    <a:gd name="connsiteY2" fmla="*/ 1771650 h 4000500"/>
                    <a:gd name="connsiteX3" fmla="*/ 1211580 w 2166213"/>
                    <a:gd name="connsiteY3" fmla="*/ 834390 h 4000500"/>
                    <a:gd name="connsiteX4" fmla="*/ 0 w 2166213"/>
                    <a:gd name="connsiteY4" fmla="*/ 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213" h="4000500">
                      <a:moveTo>
                        <a:pt x="1131570" y="4000500"/>
                      </a:moveTo>
                      <a:cubicBezTo>
                        <a:pt x="1555432" y="3603307"/>
                        <a:pt x="1979295" y="3206115"/>
                        <a:pt x="2114550" y="2834640"/>
                      </a:cubicBezTo>
                      <a:cubicBezTo>
                        <a:pt x="2249805" y="2463165"/>
                        <a:pt x="2093595" y="2105025"/>
                        <a:pt x="1943100" y="1771650"/>
                      </a:cubicBezTo>
                      <a:cubicBezTo>
                        <a:pt x="1792605" y="1438275"/>
                        <a:pt x="1535430" y="1129665"/>
                        <a:pt x="1211580" y="834390"/>
                      </a:cubicBezTo>
                      <a:cubicBezTo>
                        <a:pt x="887730" y="539115"/>
                        <a:pt x="443865" y="269557"/>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TextBox 73"/>
                <p:cNvSpPr txBox="1"/>
                <p:nvPr/>
              </p:nvSpPr>
              <p:spPr>
                <a:xfrm rot="3433222">
                  <a:off x="7259376" y="3261018"/>
                  <a:ext cx="1174332"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X(L) cut off</a:t>
                  </a:r>
                  <a:endParaRPr lang="ko-KR" altLang="en-US" sz="1600" b="1" dirty="0">
                    <a:latin typeface="Arial Unicode MS" pitchFamily="50" charset="-127"/>
                    <a:ea typeface="Arial Unicode MS" pitchFamily="50" charset="-127"/>
                    <a:cs typeface="Arial Unicode MS" pitchFamily="50" charset="-127"/>
                  </a:endParaRPr>
                </a:p>
              </p:txBody>
            </p:sp>
            <p:sp>
              <p:nvSpPr>
                <p:cNvPr id="75" name="TextBox 74"/>
                <p:cNvSpPr txBox="1"/>
                <p:nvPr/>
              </p:nvSpPr>
              <p:spPr>
                <a:xfrm rot="2669021">
                  <a:off x="6131171" y="4778684"/>
                  <a:ext cx="627095" cy="333717"/>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UHR</a:t>
                  </a:r>
                  <a:endParaRPr lang="ko-KR" altLang="en-US" sz="1600" dirty="0">
                    <a:latin typeface="Arial Unicode MS" pitchFamily="50" charset="-127"/>
                    <a:ea typeface="Arial Unicode MS" pitchFamily="50" charset="-127"/>
                    <a:cs typeface="Arial Unicode MS" pitchFamily="50" charset="-127"/>
                  </a:endParaRPr>
                </a:p>
              </p:txBody>
            </p:sp>
            <p:pic>
              <p:nvPicPr>
                <p:cNvPr id="76" name="_x114434784" descr="DRW000019081a18"/>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651129" y="6100496"/>
                  <a:ext cx="879475" cy="72707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60" name="TextBox 59"/>
              <p:cNvSpPr txBox="1"/>
              <p:nvPr/>
            </p:nvSpPr>
            <p:spPr>
              <a:xfrm>
                <a:off x="723781" y="5161272"/>
                <a:ext cx="607859" cy="369332"/>
              </a:xfrm>
              <a:prstGeom prst="rect">
                <a:avLst/>
              </a:prstGeom>
              <a:noFill/>
            </p:spPr>
            <p:txBody>
              <a:bodyPr wrap="none" rtlCol="0">
                <a:spAutoFit/>
              </a:bodyPr>
              <a:lstStyle/>
              <a:p>
                <a:r>
                  <a:rPr lang="en-US" altLang="ko-KR" dirty="0" smtClean="0">
                    <a:latin typeface="Arial Unicode MS" pitchFamily="50" charset="-127"/>
                    <a:ea typeface="Arial Unicode MS" pitchFamily="50" charset="-127"/>
                    <a:cs typeface="Arial Unicode MS" pitchFamily="50" charset="-127"/>
                  </a:rPr>
                  <a:t>LFS</a:t>
                </a:r>
                <a:endParaRPr lang="ko-KR" altLang="en-US" dirty="0">
                  <a:latin typeface="Arial Unicode MS" pitchFamily="50" charset="-127"/>
                  <a:ea typeface="Arial Unicode MS" pitchFamily="50" charset="-127"/>
                  <a:cs typeface="Arial Unicode MS" pitchFamily="50" charset="-127"/>
                </a:endParaRPr>
              </a:p>
            </p:txBody>
          </p:sp>
          <p:sp>
            <p:nvSpPr>
              <p:cNvPr id="58" name="자유형 57"/>
              <p:cNvSpPr/>
              <p:nvPr/>
            </p:nvSpPr>
            <p:spPr>
              <a:xfrm flipV="1">
                <a:off x="706428" y="4696135"/>
                <a:ext cx="1650539" cy="438194"/>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grpSp>
        <p:sp>
          <p:nvSpPr>
            <p:cNvPr id="48" name="자유형 47"/>
            <p:cNvSpPr/>
            <p:nvPr/>
          </p:nvSpPr>
          <p:spPr>
            <a:xfrm flipV="1">
              <a:off x="1835696" y="4131546"/>
              <a:ext cx="1872208" cy="576065"/>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prstDash val="sysDash"/>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sp>
          <p:nvSpPr>
            <p:cNvPr id="92" name="자유형 91"/>
            <p:cNvSpPr/>
            <p:nvPr/>
          </p:nvSpPr>
          <p:spPr>
            <a:xfrm flipV="1">
              <a:off x="2201381" y="3861047"/>
              <a:ext cx="1002467" cy="444545"/>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tailEnd type="arrow"/>
            </a:ln>
            <a:scene3d>
              <a:camera prst="orthographicFront">
                <a:rot lat="0" lon="0" rev="0"/>
              </a:camera>
              <a:lightRig rig="threePt" dir="t"/>
            </a:scene3d>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sp>
          <p:nvSpPr>
            <p:cNvPr id="93" name="자유형 92"/>
            <p:cNvSpPr/>
            <p:nvPr/>
          </p:nvSpPr>
          <p:spPr>
            <a:xfrm flipV="1">
              <a:off x="539552" y="3861045"/>
              <a:ext cx="2664296" cy="936106"/>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headEnd type="triangle"/>
              <a:tailEnd type="none"/>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sp>
          <p:nvSpPr>
            <p:cNvPr id="97" name="자유형 96"/>
            <p:cNvSpPr/>
            <p:nvPr/>
          </p:nvSpPr>
          <p:spPr>
            <a:xfrm flipV="1">
              <a:off x="1691680" y="4306152"/>
              <a:ext cx="509044" cy="418992"/>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headEnd type="triangle"/>
              <a:tailEnd type="none"/>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grpSp>
          <p:nvGrpSpPr>
            <p:cNvPr id="5" name="그룹 63"/>
            <p:cNvGrpSpPr>
              <a:grpSpLocks noChangeAspect="1"/>
            </p:cNvGrpSpPr>
            <p:nvPr/>
          </p:nvGrpSpPr>
          <p:grpSpPr>
            <a:xfrm>
              <a:off x="1602457" y="4563595"/>
              <a:ext cx="288000" cy="288000"/>
              <a:chOff x="4284008" y="4088542"/>
              <a:chExt cx="360000" cy="360000"/>
            </a:xfrm>
            <a:solidFill>
              <a:srgbClr val="92D050"/>
            </a:solidFill>
          </p:grpSpPr>
          <p:sp>
            <p:nvSpPr>
              <p:cNvPr id="51" name="타원 50"/>
              <p:cNvSpPr/>
              <p:nvPr/>
            </p:nvSpPr>
            <p:spPr>
              <a:xfrm>
                <a:off x="4284008" y="4088542"/>
                <a:ext cx="360000" cy="360000"/>
              </a:xfrm>
              <a:prstGeom prst="ellipse">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grpSp>
            <p:nvGrpSpPr>
              <p:cNvPr id="6" name="그룹 42"/>
              <p:cNvGrpSpPr/>
              <p:nvPr/>
            </p:nvGrpSpPr>
            <p:grpSpPr>
              <a:xfrm>
                <a:off x="4344586" y="4137690"/>
                <a:ext cx="219670" cy="246628"/>
                <a:chOff x="6224538" y="4087653"/>
                <a:chExt cx="219670" cy="298420"/>
              </a:xfrm>
              <a:grpFill/>
            </p:grpSpPr>
            <p:cxnSp>
              <p:nvCxnSpPr>
                <p:cNvPr id="53" name="직선 연결선 52"/>
                <p:cNvCxnSpPr/>
                <p:nvPr/>
              </p:nvCxnSpPr>
              <p:spPr>
                <a:xfrm flipH="1">
                  <a:off x="6224538" y="4087653"/>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cxnSp>
              <p:nvCxnSpPr>
                <p:cNvPr id="54" name="직선 연결선 53"/>
                <p:cNvCxnSpPr/>
                <p:nvPr/>
              </p:nvCxnSpPr>
              <p:spPr>
                <a:xfrm>
                  <a:off x="6228184" y="4108622"/>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grpSp>
        </p:grpSp>
        <p:grpSp>
          <p:nvGrpSpPr>
            <p:cNvPr id="7" name="그룹 97"/>
            <p:cNvGrpSpPr/>
            <p:nvPr/>
          </p:nvGrpSpPr>
          <p:grpSpPr>
            <a:xfrm>
              <a:off x="2070770" y="4188108"/>
              <a:ext cx="288000" cy="288000"/>
              <a:chOff x="2070770" y="4188108"/>
              <a:chExt cx="288000" cy="288000"/>
            </a:xfrm>
          </p:grpSpPr>
          <p:sp>
            <p:nvSpPr>
              <p:cNvPr id="45" name="타원 44"/>
              <p:cNvSpPr/>
              <p:nvPr/>
            </p:nvSpPr>
            <p:spPr>
              <a:xfrm>
                <a:off x="2070770" y="4188108"/>
                <a:ext cx="288000" cy="288000"/>
              </a:xfrm>
              <a:prstGeom prst="ellipse">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46" name="직선 연결선 45"/>
              <p:cNvCxnSpPr/>
              <p:nvPr/>
            </p:nvCxnSpPr>
            <p:spPr>
              <a:xfrm flipH="1">
                <a:off x="2119232" y="4227426"/>
                <a:ext cx="172819" cy="183438"/>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cxnSp>
            <p:nvCxnSpPr>
              <p:cNvPr id="47" name="직선 연결선 46"/>
              <p:cNvCxnSpPr/>
              <p:nvPr/>
            </p:nvCxnSpPr>
            <p:spPr>
              <a:xfrm>
                <a:off x="2122149" y="4241290"/>
                <a:ext cx="172819" cy="183438"/>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grpSp>
      </p:grpSp>
      <p:grpSp>
        <p:nvGrpSpPr>
          <p:cNvPr id="8" name="그룹 76"/>
          <p:cNvGrpSpPr/>
          <p:nvPr/>
        </p:nvGrpSpPr>
        <p:grpSpPr>
          <a:xfrm>
            <a:off x="1325093" y="484882"/>
            <a:ext cx="2457598" cy="2029280"/>
            <a:chOff x="2176792" y="484882"/>
            <a:chExt cx="2457598" cy="2029280"/>
          </a:xfrm>
        </p:grpSpPr>
        <p:grpSp>
          <p:nvGrpSpPr>
            <p:cNvPr id="9" name="그룹 69"/>
            <p:cNvGrpSpPr/>
            <p:nvPr/>
          </p:nvGrpSpPr>
          <p:grpSpPr>
            <a:xfrm>
              <a:off x="2176792" y="484882"/>
              <a:ext cx="2457598" cy="2029280"/>
              <a:chOff x="1620833" y="493092"/>
              <a:chExt cx="2457598" cy="2029280"/>
            </a:xfrm>
          </p:grpSpPr>
          <p:grpSp>
            <p:nvGrpSpPr>
              <p:cNvPr id="10" name="그룹 64"/>
              <p:cNvGrpSpPr/>
              <p:nvPr/>
            </p:nvGrpSpPr>
            <p:grpSpPr>
              <a:xfrm>
                <a:off x="1646416" y="772914"/>
                <a:ext cx="1773456" cy="1749458"/>
                <a:chOff x="2062353" y="743438"/>
                <a:chExt cx="1773456" cy="1749458"/>
              </a:xfrm>
            </p:grpSpPr>
            <p:sp>
              <p:nvSpPr>
                <p:cNvPr id="87" name="타원 86"/>
                <p:cNvSpPr>
                  <a:spLocks noChangeAspect="1"/>
                </p:cNvSpPr>
                <p:nvPr/>
              </p:nvSpPr>
              <p:spPr>
                <a:xfrm>
                  <a:off x="2062353" y="743438"/>
                  <a:ext cx="1773456" cy="170050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Unicode MS" pitchFamily="50" charset="-127"/>
                    <a:ea typeface="Arial Unicode MS" pitchFamily="50" charset="-127"/>
                    <a:cs typeface="Arial Unicode MS" pitchFamily="50" charset="-127"/>
                  </a:endParaRPr>
                </a:p>
              </p:txBody>
            </p:sp>
            <p:sp>
              <p:nvSpPr>
                <p:cNvPr id="88" name="원호 87"/>
                <p:cNvSpPr/>
                <p:nvPr/>
              </p:nvSpPr>
              <p:spPr>
                <a:xfrm>
                  <a:off x="2062353"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89" name="원호 88"/>
                <p:cNvSpPr/>
                <p:nvPr/>
              </p:nvSpPr>
              <p:spPr>
                <a:xfrm rot="5400000">
                  <a:off x="2062353"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90" name="원호 89"/>
                <p:cNvSpPr/>
                <p:nvPr/>
              </p:nvSpPr>
              <p:spPr>
                <a:xfrm rot="10800000">
                  <a:off x="2062353" y="754071"/>
                  <a:ext cx="1749458" cy="1728192"/>
                </a:xfrm>
                <a:prstGeom prst="arc">
                  <a:avLst>
                    <a:gd name="adj1" fmla="val 16200000"/>
                    <a:gd name="adj2" fmla="val 66981"/>
                  </a:avLst>
                </a:prstGeom>
                <a:ln>
                  <a:solidFill>
                    <a:srgbClr val="C0000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91" name="원호 90"/>
                <p:cNvSpPr/>
                <p:nvPr/>
              </p:nvSpPr>
              <p:spPr>
                <a:xfrm rot="16200000">
                  <a:off x="2062354" y="754071"/>
                  <a:ext cx="1749458" cy="1728192"/>
                </a:xfrm>
                <a:prstGeom prst="arc">
                  <a:avLst>
                    <a:gd name="adj1" fmla="val 16200000"/>
                    <a:gd name="adj2" fmla="val 66981"/>
                  </a:avLst>
                </a:prstGeom>
                <a:ln>
                  <a:solidFill>
                    <a:srgbClr val="C0000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grpSp>
          <p:sp>
            <p:nvSpPr>
              <p:cNvPr id="82" name="오른쪽 화살표 81"/>
              <p:cNvSpPr/>
              <p:nvPr/>
            </p:nvSpPr>
            <p:spPr bwMode="auto">
              <a:xfrm>
                <a:off x="3511985" y="1452885"/>
                <a:ext cx="504056" cy="432048"/>
              </a:xfrm>
              <a:prstGeom prst="rightArrow">
                <a:avLst/>
              </a:pr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84" name="TextBox 83"/>
              <p:cNvSpPr txBox="1"/>
              <p:nvPr/>
            </p:nvSpPr>
            <p:spPr>
              <a:xfrm>
                <a:off x="3358362" y="1115452"/>
                <a:ext cx="720069"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LFSO</a:t>
                </a:r>
                <a:endParaRPr lang="ko-KR" altLang="en-US" sz="1600" b="1" dirty="0">
                  <a:latin typeface="Arial Unicode MS" pitchFamily="50" charset="-127"/>
                  <a:ea typeface="Arial Unicode MS" pitchFamily="50" charset="-127"/>
                  <a:cs typeface="Arial Unicode MS" pitchFamily="50" charset="-127"/>
                </a:endParaRPr>
              </a:p>
            </p:txBody>
          </p:sp>
          <p:sp>
            <p:nvSpPr>
              <p:cNvPr id="85" name="TextBox 84"/>
              <p:cNvSpPr txBox="1"/>
              <p:nvPr/>
            </p:nvSpPr>
            <p:spPr>
              <a:xfrm>
                <a:off x="1620833" y="506312"/>
                <a:ext cx="430887" cy="914674"/>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Opposite</a:t>
                </a:r>
                <a:endParaRPr lang="ko-KR" altLang="en-US" sz="1600" b="1" dirty="0">
                  <a:latin typeface="Arial Unicode MS" pitchFamily="50" charset="-127"/>
                  <a:ea typeface="Arial Unicode MS" pitchFamily="50" charset="-127"/>
                  <a:cs typeface="Arial Unicode MS" pitchFamily="50" charset="-127"/>
                </a:endParaRPr>
              </a:p>
            </p:txBody>
          </p:sp>
          <p:sp>
            <p:nvSpPr>
              <p:cNvPr id="86" name="TextBox 85"/>
              <p:cNvSpPr txBox="1"/>
              <p:nvPr/>
            </p:nvSpPr>
            <p:spPr>
              <a:xfrm>
                <a:off x="3081098" y="493092"/>
                <a:ext cx="430887" cy="858568"/>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Injection</a:t>
                </a:r>
                <a:endParaRPr lang="ko-KR" altLang="en-US" sz="1600" b="1" dirty="0">
                  <a:latin typeface="Arial Unicode MS" pitchFamily="50" charset="-127"/>
                  <a:ea typeface="Arial Unicode MS" pitchFamily="50" charset="-127"/>
                  <a:cs typeface="Arial Unicode MS" pitchFamily="50" charset="-127"/>
                </a:endParaRPr>
              </a:p>
            </p:txBody>
          </p:sp>
        </p:grpSp>
        <p:cxnSp>
          <p:nvCxnSpPr>
            <p:cNvPr id="79" name="직선 연결선 78"/>
            <p:cNvCxnSpPr>
              <a:stCxn id="91" idx="2"/>
              <a:endCxn id="89" idx="2"/>
            </p:cNvCxnSpPr>
            <p:nvPr/>
          </p:nvCxnSpPr>
          <p:spPr>
            <a:xfrm flipH="1">
              <a:off x="3060062" y="764874"/>
              <a:ext cx="34085" cy="1749118"/>
            </a:xfrm>
            <a:prstGeom prst="line">
              <a:avLst/>
            </a:prstGeom>
            <a:ln>
              <a:solidFill>
                <a:srgbClr val="7030A0"/>
              </a:solidFill>
              <a:tailEnd type="none"/>
            </a:ln>
          </p:spPr>
          <p:style>
            <a:lnRef idx="3">
              <a:schemeClr val="accent2"/>
            </a:lnRef>
            <a:fillRef idx="0">
              <a:schemeClr val="accent2"/>
            </a:fillRef>
            <a:effectRef idx="2">
              <a:schemeClr val="accent2"/>
            </a:effectRef>
            <a:fontRef idx="minor">
              <a:schemeClr val="tx1"/>
            </a:fontRef>
          </p:style>
        </p:cxnSp>
        <p:sp>
          <p:nvSpPr>
            <p:cNvPr id="80" name="TextBox 79"/>
            <p:cNvSpPr txBox="1"/>
            <p:nvPr/>
          </p:nvSpPr>
          <p:spPr>
            <a:xfrm>
              <a:off x="2771800" y="1794302"/>
              <a:ext cx="615874"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ECR</a:t>
              </a:r>
              <a:endParaRPr lang="ko-KR" altLang="en-US" sz="1600" b="1" dirty="0">
                <a:latin typeface="Arial Unicode MS" pitchFamily="50" charset="-127"/>
                <a:ea typeface="Arial Unicode MS" pitchFamily="50" charset="-127"/>
                <a:cs typeface="Arial Unicode MS" pitchFamily="50" charset="-127"/>
              </a:endParaRPr>
            </a:p>
          </p:txBody>
        </p:sp>
      </p:grpSp>
    </p:spTree>
    <p:extLst>
      <p:ext uri="{BB962C8B-B14F-4D97-AF65-F5344CB8AC3E}">
        <p14:creationId xmlns="" xmlns:p14="http://schemas.microsoft.com/office/powerpoint/2010/main" val="198771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직사각형 22"/>
          <p:cNvSpPr>
            <a:spLocks noChangeArrowheads="1"/>
          </p:cNvSpPr>
          <p:nvPr/>
        </p:nvSpPr>
        <p:spPr bwMode="auto">
          <a:xfrm>
            <a:off x="7899970" y="1887046"/>
            <a:ext cx="1079500" cy="523876"/>
          </a:xfrm>
          <a:prstGeom prst="rect">
            <a:avLst/>
          </a:prstGeom>
          <a:solidFill>
            <a:schemeClr val="bg1"/>
          </a:solidFill>
          <a:ln w="9525" algn="ctr">
            <a:no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37" name="직사각형 2"/>
          <p:cNvSpPr/>
          <p:nvPr/>
        </p:nvSpPr>
        <p:spPr>
          <a:xfrm>
            <a:off x="7758158" y="3595380"/>
            <a:ext cx="1039454" cy="220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55" name="제목 9"/>
          <p:cNvSpPr>
            <a:spLocks noGrp="1"/>
          </p:cNvSpPr>
          <p:nvPr>
            <p:ph type="title"/>
          </p:nvPr>
        </p:nvSpPr>
        <p:spPr>
          <a:xfrm>
            <a:off x="659968" y="1"/>
            <a:ext cx="8447099" cy="712788"/>
          </a:xfrm>
        </p:spPr>
        <p:txBody>
          <a:bodyPr/>
          <a:lstStyle/>
          <a:p>
            <a:r>
              <a:rPr lang="en-US" altLang="ko-KR" sz="1800" dirty="0">
                <a:latin typeface="Arial" pitchFamily="34" charset="0"/>
                <a:cs typeface="Arial" pitchFamily="34" charset="0"/>
              </a:rPr>
              <a:t>EBW Heating Experiments in linear device</a:t>
            </a:r>
            <a:r>
              <a:rPr lang="en-US" altLang="ko-KR" sz="1800" dirty="0" smtClean="0">
                <a:latin typeface="Arial" pitchFamily="34" charset="0"/>
                <a:cs typeface="Arial" pitchFamily="34" charset="0"/>
              </a:rPr>
              <a:t/>
            </a:r>
            <a:br>
              <a:rPr lang="en-US" altLang="ko-KR" sz="18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XB Mode Conversion with wall reflection</a:t>
            </a:r>
            <a:endParaRPr lang="ko-KR" altLang="en-US" sz="2600" dirty="0">
              <a:solidFill>
                <a:srgbClr val="FFFF00"/>
              </a:solidFill>
              <a:latin typeface="Arial" pitchFamily="34" charset="0"/>
              <a:cs typeface="Arial" pitchFamily="34" charset="0"/>
            </a:endParaRPr>
          </a:p>
        </p:txBody>
      </p:sp>
      <p:sp>
        <p:nvSpPr>
          <p:cNvPr id="36" name="TextBox 35"/>
          <p:cNvSpPr txBox="1"/>
          <p:nvPr/>
        </p:nvSpPr>
        <p:spPr>
          <a:xfrm>
            <a:off x="3851920" y="4077072"/>
            <a:ext cx="5292080" cy="2308324"/>
          </a:xfrm>
          <a:prstGeom prst="rect">
            <a:avLst/>
          </a:prstGeom>
          <a:noFill/>
        </p:spPr>
        <p:txBody>
          <a:bodyPr wrap="square" rtlCol="0">
            <a:spAutoFit/>
          </a:bodyPr>
          <a:lstStyle/>
          <a:p>
            <a:pPr algn="l">
              <a:buFont typeface="Wingdings" pitchFamily="2" charset="2"/>
              <a:buChar char="Ø"/>
            </a:pPr>
            <a:r>
              <a:rPr lang="en-US" altLang="ko-KR" dirty="0" smtClean="0">
                <a:latin typeface="Arial" pitchFamily="34" charset="0"/>
                <a:cs typeface="Arial" pitchFamily="34" charset="0"/>
              </a:rPr>
              <a:t> The effect of wall reflection in mode conversion</a:t>
            </a:r>
          </a:p>
          <a:p>
            <a:pPr algn="l">
              <a:buFont typeface="Wingdings" pitchFamily="2" charset="2"/>
              <a:buChar char="Ø"/>
            </a:pPr>
            <a:r>
              <a:rPr lang="en-US" altLang="ko-KR" dirty="0" smtClean="0">
                <a:latin typeface="Arial" pitchFamily="34" charset="0"/>
                <a:cs typeface="Arial" pitchFamily="34" charset="0"/>
              </a:rPr>
              <a:t> Over dense plasma generation</a:t>
            </a:r>
            <a:r>
              <a:rPr lang="ko-KR" altLang="en-US" dirty="0" smtClean="0">
                <a:latin typeface="Arial" pitchFamily="34" charset="0"/>
                <a:cs typeface="Arial" pitchFamily="34" charset="0"/>
              </a:rPr>
              <a:t> </a:t>
            </a:r>
            <a:r>
              <a:rPr lang="en-US" altLang="ko-KR" dirty="0" smtClean="0">
                <a:latin typeface="Arial" pitchFamily="34" charset="0"/>
                <a:cs typeface="Arial" pitchFamily="34" charset="0"/>
              </a:rPr>
              <a:t>: XB conversion</a:t>
            </a:r>
          </a:p>
          <a:p>
            <a:pPr algn="l">
              <a:buFont typeface="Wingdings" pitchFamily="2" charset="2"/>
              <a:buChar char="Ø"/>
            </a:pPr>
            <a:r>
              <a:rPr lang="en-US" altLang="ko-KR" dirty="0" smtClean="0">
                <a:latin typeface="Arial" pitchFamily="34" charset="0"/>
                <a:cs typeface="Arial" pitchFamily="34" charset="0"/>
              </a:rPr>
              <a:t> The wall positioned in the opposite side of the wave injection affects to the mode conversion</a:t>
            </a:r>
          </a:p>
          <a:p>
            <a:pPr marL="742950" lvl="1" indent="-285750">
              <a:buFontTx/>
              <a:buChar char="-"/>
            </a:pPr>
            <a:r>
              <a:rPr lang="en-US" altLang="ko-KR" dirty="0" smtClean="0">
                <a:latin typeface="Arial" pitchFamily="34" charset="0"/>
                <a:cs typeface="Arial" pitchFamily="34" charset="0"/>
              </a:rPr>
              <a:t>Both &amp; Opposite : multi </a:t>
            </a:r>
            <a:r>
              <a:rPr lang="en-US" altLang="ko-KR" dirty="0">
                <a:latin typeface="Arial" pitchFamily="34" charset="0"/>
                <a:cs typeface="Arial" pitchFamily="34" charset="0"/>
              </a:rPr>
              <a:t>pass </a:t>
            </a:r>
            <a:r>
              <a:rPr lang="en-US" altLang="ko-KR" dirty="0" smtClean="0">
                <a:latin typeface="Arial" pitchFamily="34" charset="0"/>
                <a:cs typeface="Arial" pitchFamily="34" charset="0"/>
              </a:rPr>
              <a:t>absorption</a:t>
            </a:r>
          </a:p>
          <a:p>
            <a:pPr marL="1200150" lvl="2" indent="-285750"/>
            <a:r>
              <a:rPr lang="en-US" altLang="ko-KR" dirty="0" smtClean="0">
                <a:latin typeface="Arial" pitchFamily="34" charset="0"/>
                <a:cs typeface="Arial" pitchFamily="34" charset="0"/>
              </a:rPr>
              <a:t>(Similar condition in VEST)</a:t>
            </a:r>
          </a:p>
          <a:p>
            <a:pPr marL="742950" lvl="1" indent="-285750">
              <a:buFontTx/>
              <a:buChar char="-"/>
            </a:pPr>
            <a:r>
              <a:rPr lang="en-US" altLang="ko-KR" dirty="0" smtClean="0">
                <a:latin typeface="Arial" pitchFamily="34" charset="0"/>
                <a:cs typeface="Arial" pitchFamily="34" charset="0"/>
              </a:rPr>
              <a:t>Injection &amp; None : single pass absorption</a:t>
            </a:r>
          </a:p>
          <a:p>
            <a:pPr marL="1200150" lvl="2" indent="-285750"/>
            <a:r>
              <a:rPr lang="en-US" altLang="ko-KR" dirty="0" smtClean="0">
                <a:latin typeface="Arial" pitchFamily="34" charset="0"/>
                <a:cs typeface="Arial" pitchFamily="34" charset="0"/>
              </a:rPr>
              <a:t>(No effect of reflected wave)</a:t>
            </a:r>
          </a:p>
        </p:txBody>
      </p:sp>
      <p:graphicFrame>
        <p:nvGraphicFramePr>
          <p:cNvPr id="180228" name="Object 4"/>
          <p:cNvGraphicFramePr>
            <a:graphicFrameLocks noChangeAspect="1"/>
          </p:cNvGraphicFramePr>
          <p:nvPr/>
        </p:nvGraphicFramePr>
        <p:xfrm>
          <a:off x="3835523" y="404813"/>
          <a:ext cx="5561013" cy="3935412"/>
        </p:xfrm>
        <a:graphic>
          <a:graphicData uri="http://schemas.openxmlformats.org/presentationml/2006/ole">
            <p:oleObj spid="_x0000_s136194" name="Graph" r:id="rId4" imgW="4276954" imgH="3024835" progId="Origin50.Graph">
              <p:embed/>
            </p:oleObj>
          </a:graphicData>
        </a:graphic>
      </p:graphicFrame>
      <p:grpSp>
        <p:nvGrpSpPr>
          <p:cNvPr id="2" name="그룹 86"/>
          <p:cNvGrpSpPr/>
          <p:nvPr/>
        </p:nvGrpSpPr>
        <p:grpSpPr>
          <a:xfrm>
            <a:off x="-769" y="1074002"/>
            <a:ext cx="3689623" cy="5274117"/>
            <a:chOff x="-769" y="1074002"/>
            <a:chExt cx="3689623" cy="5274117"/>
          </a:xfrm>
        </p:grpSpPr>
        <p:grpSp>
          <p:nvGrpSpPr>
            <p:cNvPr id="3" name="그룹 31"/>
            <p:cNvGrpSpPr/>
            <p:nvPr/>
          </p:nvGrpSpPr>
          <p:grpSpPr>
            <a:xfrm>
              <a:off x="-769" y="1074002"/>
              <a:ext cx="3689623" cy="5274117"/>
              <a:chOff x="90289" y="836712"/>
              <a:chExt cx="3689623" cy="5274117"/>
            </a:xfrm>
          </p:grpSpPr>
          <p:grpSp>
            <p:nvGrpSpPr>
              <p:cNvPr id="4" name="그룹 72"/>
              <p:cNvGrpSpPr/>
              <p:nvPr/>
            </p:nvGrpSpPr>
            <p:grpSpPr>
              <a:xfrm>
                <a:off x="90289" y="836712"/>
                <a:ext cx="3617615" cy="5274117"/>
                <a:chOff x="107504" y="836712"/>
                <a:chExt cx="3617615" cy="5274117"/>
              </a:xfrm>
            </p:grpSpPr>
            <p:grpSp>
              <p:nvGrpSpPr>
                <p:cNvPr id="5" name="그룹 40"/>
                <p:cNvGrpSpPr/>
                <p:nvPr/>
              </p:nvGrpSpPr>
              <p:grpSpPr>
                <a:xfrm>
                  <a:off x="107504" y="836712"/>
                  <a:ext cx="3617615" cy="5274117"/>
                  <a:chOff x="179512" y="1484784"/>
                  <a:chExt cx="3617615" cy="5198771"/>
                </a:xfrm>
              </p:grpSpPr>
              <p:grpSp>
                <p:nvGrpSpPr>
                  <p:cNvPr id="6" name="그룹 36"/>
                  <p:cNvGrpSpPr/>
                  <p:nvPr/>
                </p:nvGrpSpPr>
                <p:grpSpPr>
                  <a:xfrm>
                    <a:off x="179512" y="1484784"/>
                    <a:ext cx="3617615" cy="5198771"/>
                    <a:chOff x="4914825" y="1628800"/>
                    <a:chExt cx="3617615" cy="5198771"/>
                  </a:xfrm>
                </p:grpSpPr>
                <p:cxnSp>
                  <p:nvCxnSpPr>
                    <p:cNvPr id="54" name="직선 화살표 연결선 53"/>
                    <p:cNvCxnSpPr/>
                    <p:nvPr/>
                  </p:nvCxnSpPr>
                  <p:spPr>
                    <a:xfrm flipV="1">
                      <a:off x="5436096" y="1628800"/>
                      <a:ext cx="0" cy="4536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직선 화살표 연결선 55"/>
                    <p:cNvCxnSpPr/>
                    <p:nvPr/>
                  </p:nvCxnSpPr>
                  <p:spPr>
                    <a:xfrm>
                      <a:off x="5364088" y="6021288"/>
                      <a:ext cx="316835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7" name="_x37869648" descr="DRW000019081a0c"/>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14825" y="1851546"/>
                      <a:ext cx="898525" cy="6413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8" name="직선 연결선 57"/>
                    <p:cNvCxnSpPr/>
                    <p:nvPr/>
                  </p:nvCxnSpPr>
                  <p:spPr>
                    <a:xfrm>
                      <a:off x="5364088" y="4675996"/>
                      <a:ext cx="31680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59" name="직선 연결선 58"/>
                    <p:cNvCxnSpPr/>
                    <p:nvPr/>
                  </p:nvCxnSpPr>
                  <p:spPr>
                    <a:xfrm>
                      <a:off x="7092280" y="1628800"/>
                      <a:ext cx="0" cy="453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직선 연결선 59"/>
                    <p:cNvCxnSpPr/>
                    <p:nvPr/>
                  </p:nvCxnSpPr>
                  <p:spPr>
                    <a:xfrm flipH="1" flipV="1">
                      <a:off x="5436096" y="4675996"/>
                      <a:ext cx="1656184" cy="1345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자유형 60"/>
                    <p:cNvSpPr/>
                    <p:nvPr/>
                  </p:nvSpPr>
                  <p:spPr>
                    <a:xfrm>
                      <a:off x="5440680" y="4663440"/>
                      <a:ext cx="1657350" cy="1360170"/>
                    </a:xfrm>
                    <a:custGeom>
                      <a:avLst/>
                      <a:gdLst>
                        <a:gd name="connsiteX0" fmla="*/ 0 w 1657350"/>
                        <a:gd name="connsiteY0" fmla="*/ 0 h 1360170"/>
                        <a:gd name="connsiteX1" fmla="*/ 1051560 w 1657350"/>
                        <a:gd name="connsiteY1" fmla="*/ 468630 h 1360170"/>
                        <a:gd name="connsiteX2" fmla="*/ 1657350 w 1657350"/>
                        <a:gd name="connsiteY2" fmla="*/ 1360170 h 1360170"/>
                      </a:gdLst>
                      <a:ahLst/>
                      <a:cxnLst>
                        <a:cxn ang="0">
                          <a:pos x="connsiteX0" y="connsiteY0"/>
                        </a:cxn>
                        <a:cxn ang="0">
                          <a:pos x="connsiteX1" y="connsiteY1"/>
                        </a:cxn>
                        <a:cxn ang="0">
                          <a:pos x="connsiteX2" y="connsiteY2"/>
                        </a:cxn>
                      </a:cxnLst>
                      <a:rect l="l" t="t" r="r" b="b"/>
                      <a:pathLst>
                        <a:path w="1657350" h="1360170">
                          <a:moveTo>
                            <a:pt x="0" y="0"/>
                          </a:moveTo>
                          <a:cubicBezTo>
                            <a:pt x="387667" y="120967"/>
                            <a:pt x="775335" y="241935"/>
                            <a:pt x="1051560" y="468630"/>
                          </a:cubicBezTo>
                          <a:cubicBezTo>
                            <a:pt x="1327785" y="695325"/>
                            <a:pt x="1492567" y="1027747"/>
                            <a:pt x="1657350" y="1360170"/>
                          </a:cubicBezTo>
                        </a:path>
                      </a:pathLst>
                    </a:cu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TextBox 61"/>
                    <p:cNvSpPr txBox="1"/>
                    <p:nvPr/>
                  </p:nvSpPr>
                  <p:spPr>
                    <a:xfrm>
                      <a:off x="5148064" y="4509120"/>
                      <a:ext cx="311304" cy="369332"/>
                    </a:xfrm>
                    <a:prstGeom prst="rect">
                      <a:avLst/>
                    </a:prstGeom>
                    <a:noFill/>
                    <a:ln>
                      <a:noFill/>
                    </a:ln>
                  </p:spPr>
                  <p:txBody>
                    <a:bodyPr wrap="none" rtlCol="0">
                      <a:spAutoFit/>
                    </a:bodyPr>
                    <a:lstStyle/>
                    <a:p>
                      <a:r>
                        <a:rPr lang="en-US" altLang="ko-KR" dirty="0" smtClean="0"/>
                        <a:t>1</a:t>
                      </a:r>
                      <a:endParaRPr lang="ko-KR" altLang="en-US" dirty="0"/>
                    </a:p>
                  </p:txBody>
                </p:sp>
                <p:sp>
                  <p:nvSpPr>
                    <p:cNvPr id="63" name="TextBox 62"/>
                    <p:cNvSpPr txBox="1"/>
                    <p:nvPr/>
                  </p:nvSpPr>
                  <p:spPr>
                    <a:xfrm>
                      <a:off x="6924992" y="6228020"/>
                      <a:ext cx="311304" cy="369332"/>
                    </a:xfrm>
                    <a:prstGeom prst="rect">
                      <a:avLst/>
                    </a:prstGeom>
                    <a:noFill/>
                  </p:spPr>
                  <p:txBody>
                    <a:bodyPr wrap="none" rtlCol="0">
                      <a:spAutoFit/>
                    </a:bodyPr>
                    <a:lstStyle/>
                    <a:p>
                      <a:r>
                        <a:rPr lang="en-US" altLang="ko-KR" dirty="0" smtClean="0"/>
                        <a:t>1</a:t>
                      </a:r>
                      <a:endParaRPr lang="ko-KR" altLang="en-US" dirty="0"/>
                    </a:p>
                  </p:txBody>
                </p:sp>
                <p:sp>
                  <p:nvSpPr>
                    <p:cNvPr id="64" name="TextBox 63"/>
                    <p:cNvSpPr txBox="1"/>
                    <p:nvPr/>
                  </p:nvSpPr>
                  <p:spPr>
                    <a:xfrm>
                      <a:off x="5580112" y="4365104"/>
                      <a:ext cx="1220206" cy="338554"/>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Resonance</a:t>
                      </a:r>
                      <a:endParaRPr lang="ko-KR" altLang="en-US" sz="1600" dirty="0">
                        <a:latin typeface="Arial Unicode MS" pitchFamily="50" charset="-127"/>
                        <a:ea typeface="Arial Unicode MS" pitchFamily="50" charset="-127"/>
                        <a:cs typeface="Arial Unicode MS" pitchFamily="50" charset="-127"/>
                      </a:endParaRPr>
                    </a:p>
                  </p:txBody>
                </p:sp>
                <p:sp>
                  <p:nvSpPr>
                    <p:cNvPr id="65" name="TextBox 64"/>
                    <p:cNvSpPr txBox="1"/>
                    <p:nvPr/>
                  </p:nvSpPr>
                  <p:spPr>
                    <a:xfrm rot="2365548">
                      <a:off x="5909634" y="5502003"/>
                      <a:ext cx="1040670" cy="307777"/>
                    </a:xfrm>
                    <a:prstGeom prst="rect">
                      <a:avLst/>
                    </a:prstGeom>
                    <a:noFill/>
                  </p:spPr>
                  <p:txBody>
                    <a:bodyPr wrap="none" rtlCol="0">
                      <a:spAutoFit/>
                    </a:bodyPr>
                    <a:lstStyle/>
                    <a:p>
                      <a:r>
                        <a:rPr lang="en-US" altLang="ko-KR" sz="1400" dirty="0" smtClean="0">
                          <a:latin typeface="Arial Unicode MS" pitchFamily="50" charset="-127"/>
                          <a:ea typeface="Arial Unicode MS" pitchFamily="50" charset="-127"/>
                          <a:cs typeface="Arial Unicode MS" pitchFamily="50" charset="-127"/>
                        </a:rPr>
                        <a:t>R(X) cutoff</a:t>
                      </a:r>
                      <a:endParaRPr lang="ko-KR" altLang="en-US" sz="1400" dirty="0">
                        <a:latin typeface="Arial Unicode MS" pitchFamily="50" charset="-127"/>
                        <a:ea typeface="Arial Unicode MS" pitchFamily="50" charset="-127"/>
                        <a:cs typeface="Arial Unicode MS" pitchFamily="50" charset="-127"/>
                      </a:endParaRPr>
                    </a:p>
                  </p:txBody>
                </p:sp>
                <p:sp>
                  <p:nvSpPr>
                    <p:cNvPr id="66" name="TextBox 65"/>
                    <p:cNvSpPr txBox="1"/>
                    <p:nvPr/>
                  </p:nvSpPr>
                  <p:spPr>
                    <a:xfrm>
                      <a:off x="7003057" y="3119365"/>
                      <a:ext cx="430887" cy="871392"/>
                    </a:xfrm>
                    <a:prstGeom prst="rect">
                      <a:avLst/>
                    </a:prstGeom>
                    <a:noFill/>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O cut off</a:t>
                      </a:r>
                      <a:endParaRPr lang="ko-KR" altLang="en-US" sz="1600" b="1" dirty="0">
                        <a:latin typeface="Arial Unicode MS" pitchFamily="50" charset="-127"/>
                        <a:ea typeface="Arial Unicode MS" pitchFamily="50" charset="-127"/>
                        <a:cs typeface="Arial Unicode MS" pitchFamily="50" charset="-127"/>
                      </a:endParaRPr>
                    </a:p>
                  </p:txBody>
                </p:sp>
                <p:sp>
                  <p:nvSpPr>
                    <p:cNvPr id="67" name="자유형 66"/>
                    <p:cNvSpPr/>
                    <p:nvPr/>
                  </p:nvSpPr>
                  <p:spPr>
                    <a:xfrm>
                      <a:off x="5955030" y="2023110"/>
                      <a:ext cx="2166213" cy="4000500"/>
                    </a:xfrm>
                    <a:custGeom>
                      <a:avLst/>
                      <a:gdLst>
                        <a:gd name="connsiteX0" fmla="*/ 1131570 w 2166213"/>
                        <a:gd name="connsiteY0" fmla="*/ 4000500 h 4000500"/>
                        <a:gd name="connsiteX1" fmla="*/ 2114550 w 2166213"/>
                        <a:gd name="connsiteY1" fmla="*/ 2834640 h 4000500"/>
                        <a:gd name="connsiteX2" fmla="*/ 1943100 w 2166213"/>
                        <a:gd name="connsiteY2" fmla="*/ 1771650 h 4000500"/>
                        <a:gd name="connsiteX3" fmla="*/ 1211580 w 2166213"/>
                        <a:gd name="connsiteY3" fmla="*/ 834390 h 4000500"/>
                        <a:gd name="connsiteX4" fmla="*/ 0 w 2166213"/>
                        <a:gd name="connsiteY4" fmla="*/ 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213" h="4000500">
                          <a:moveTo>
                            <a:pt x="1131570" y="4000500"/>
                          </a:moveTo>
                          <a:cubicBezTo>
                            <a:pt x="1555432" y="3603307"/>
                            <a:pt x="1979295" y="3206115"/>
                            <a:pt x="2114550" y="2834640"/>
                          </a:cubicBezTo>
                          <a:cubicBezTo>
                            <a:pt x="2249805" y="2463165"/>
                            <a:pt x="2093595" y="2105025"/>
                            <a:pt x="1943100" y="1771650"/>
                          </a:cubicBezTo>
                          <a:cubicBezTo>
                            <a:pt x="1792605" y="1438275"/>
                            <a:pt x="1535430" y="1129665"/>
                            <a:pt x="1211580" y="834390"/>
                          </a:cubicBezTo>
                          <a:cubicBezTo>
                            <a:pt x="887730" y="539115"/>
                            <a:pt x="443865" y="269557"/>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TextBox 67"/>
                    <p:cNvSpPr txBox="1"/>
                    <p:nvPr/>
                  </p:nvSpPr>
                  <p:spPr>
                    <a:xfrm rot="3433222">
                      <a:off x="7259376" y="3261018"/>
                      <a:ext cx="1174332"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X(L) cut off</a:t>
                      </a:r>
                      <a:endParaRPr lang="ko-KR" altLang="en-US" sz="1600" b="1" dirty="0">
                        <a:latin typeface="Arial Unicode MS" pitchFamily="50" charset="-127"/>
                        <a:ea typeface="Arial Unicode MS" pitchFamily="50" charset="-127"/>
                        <a:cs typeface="Arial Unicode MS" pitchFamily="50" charset="-127"/>
                      </a:endParaRPr>
                    </a:p>
                  </p:txBody>
                </p:sp>
                <p:sp>
                  <p:nvSpPr>
                    <p:cNvPr id="69" name="TextBox 68"/>
                    <p:cNvSpPr txBox="1"/>
                    <p:nvPr/>
                  </p:nvSpPr>
                  <p:spPr>
                    <a:xfrm rot="2669021">
                      <a:off x="6131171" y="4778684"/>
                      <a:ext cx="627095" cy="333717"/>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UHR</a:t>
                      </a:r>
                      <a:endParaRPr lang="ko-KR" altLang="en-US" sz="1600" dirty="0">
                        <a:latin typeface="Arial Unicode MS" pitchFamily="50" charset="-127"/>
                        <a:ea typeface="Arial Unicode MS" pitchFamily="50" charset="-127"/>
                        <a:cs typeface="Arial Unicode MS" pitchFamily="50" charset="-127"/>
                      </a:endParaRPr>
                    </a:p>
                  </p:txBody>
                </p:sp>
                <p:pic>
                  <p:nvPicPr>
                    <p:cNvPr id="70" name="_x114434784" descr="DRW000019081a1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51129" y="6100496"/>
                      <a:ext cx="879475" cy="72707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1" name="자유형 50"/>
                  <p:cNvSpPr/>
                  <p:nvPr/>
                </p:nvSpPr>
                <p:spPr>
                  <a:xfrm flipV="1">
                    <a:off x="706428" y="4040038"/>
                    <a:ext cx="2641436" cy="1094293"/>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sp>
                <p:nvSpPr>
                  <p:cNvPr id="53" name="TextBox 52"/>
                  <p:cNvSpPr txBox="1"/>
                  <p:nvPr/>
                </p:nvSpPr>
                <p:spPr>
                  <a:xfrm>
                    <a:off x="723781" y="5161272"/>
                    <a:ext cx="607859" cy="369332"/>
                  </a:xfrm>
                  <a:prstGeom prst="rect">
                    <a:avLst/>
                  </a:prstGeom>
                  <a:noFill/>
                </p:spPr>
                <p:txBody>
                  <a:bodyPr wrap="none" rtlCol="0">
                    <a:spAutoFit/>
                  </a:bodyPr>
                  <a:lstStyle/>
                  <a:p>
                    <a:r>
                      <a:rPr lang="en-US" altLang="ko-KR" dirty="0" smtClean="0">
                        <a:latin typeface="Arial Unicode MS" pitchFamily="50" charset="-127"/>
                        <a:ea typeface="Arial Unicode MS" pitchFamily="50" charset="-127"/>
                        <a:cs typeface="Arial Unicode MS" pitchFamily="50" charset="-127"/>
                      </a:rPr>
                      <a:t>LFS</a:t>
                    </a:r>
                    <a:endParaRPr lang="ko-KR" altLang="en-US" dirty="0">
                      <a:latin typeface="Arial Unicode MS" pitchFamily="50" charset="-127"/>
                      <a:ea typeface="Arial Unicode MS" pitchFamily="50" charset="-127"/>
                      <a:cs typeface="Arial Unicode MS" pitchFamily="50" charset="-127"/>
                    </a:endParaRPr>
                  </a:p>
                </p:txBody>
              </p:sp>
            </p:grpSp>
            <p:grpSp>
              <p:nvGrpSpPr>
                <p:cNvPr id="7" name="그룹 63"/>
                <p:cNvGrpSpPr>
                  <a:grpSpLocks noChangeAspect="1"/>
                </p:cNvGrpSpPr>
                <p:nvPr/>
              </p:nvGrpSpPr>
              <p:grpSpPr>
                <a:xfrm>
                  <a:off x="1691680" y="4365104"/>
                  <a:ext cx="288000" cy="288000"/>
                  <a:chOff x="4284008" y="4088542"/>
                  <a:chExt cx="360000" cy="360000"/>
                </a:xfrm>
                <a:solidFill>
                  <a:srgbClr val="92D050"/>
                </a:solidFill>
              </p:grpSpPr>
              <p:sp>
                <p:nvSpPr>
                  <p:cNvPr id="45" name="타원 44"/>
                  <p:cNvSpPr/>
                  <p:nvPr/>
                </p:nvSpPr>
                <p:spPr>
                  <a:xfrm>
                    <a:off x="4284008" y="4088542"/>
                    <a:ext cx="360000" cy="360000"/>
                  </a:xfrm>
                  <a:prstGeom prst="ellipse">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grpSp>
                <p:nvGrpSpPr>
                  <p:cNvPr id="8" name="그룹 42"/>
                  <p:cNvGrpSpPr/>
                  <p:nvPr/>
                </p:nvGrpSpPr>
                <p:grpSpPr>
                  <a:xfrm>
                    <a:off x="4344586" y="4137690"/>
                    <a:ext cx="219670" cy="246628"/>
                    <a:chOff x="6224538" y="4087653"/>
                    <a:chExt cx="219670" cy="298420"/>
                  </a:xfrm>
                  <a:grpFill/>
                </p:grpSpPr>
                <p:cxnSp>
                  <p:nvCxnSpPr>
                    <p:cNvPr id="47" name="직선 연결선 46"/>
                    <p:cNvCxnSpPr/>
                    <p:nvPr/>
                  </p:nvCxnSpPr>
                  <p:spPr>
                    <a:xfrm flipH="1">
                      <a:off x="6224538" y="4087653"/>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cxnSp>
                  <p:nvCxnSpPr>
                    <p:cNvPr id="48" name="직선 연결선 47"/>
                    <p:cNvCxnSpPr/>
                    <p:nvPr/>
                  </p:nvCxnSpPr>
                  <p:spPr>
                    <a:xfrm>
                      <a:off x="6228184" y="4108622"/>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grpSp>
            </p:grpSp>
          </p:grpSp>
          <p:sp>
            <p:nvSpPr>
              <p:cNvPr id="42" name="자유형 41"/>
              <p:cNvSpPr/>
              <p:nvPr/>
            </p:nvSpPr>
            <p:spPr>
              <a:xfrm flipV="1">
                <a:off x="1907704" y="3933055"/>
                <a:ext cx="1872208" cy="576065"/>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prstDash val="sysDash"/>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grpSp>
        <p:sp>
          <p:nvSpPr>
            <p:cNvPr id="86" name="자유형 85"/>
            <p:cNvSpPr/>
            <p:nvPr/>
          </p:nvSpPr>
          <p:spPr>
            <a:xfrm>
              <a:off x="537161" y="3838335"/>
              <a:ext cx="2577464" cy="988293"/>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headEnd type="triangle"/>
              <a:tailEnd type="none"/>
            </a:ln>
            <a:scene3d>
              <a:camera prst="orthographicFront">
                <a:rot lat="10800000" lon="0" rev="0"/>
              </a:camera>
              <a:lightRig rig="threePt" dir="t"/>
            </a:scene3d>
          </p:spPr>
          <p:style>
            <a:lnRef idx="3">
              <a:schemeClr val="accent1"/>
            </a:lnRef>
            <a:fillRef idx="0">
              <a:schemeClr val="accent1"/>
            </a:fillRef>
            <a:effectRef idx="2">
              <a:schemeClr val="accent1"/>
            </a:effectRef>
            <a:fontRef idx="minor">
              <a:schemeClr val="tx1"/>
            </a:fontRef>
          </p:style>
          <p:txBody>
            <a:bodyPr rtlCol="0" anchor="ctr"/>
            <a:lstStyle/>
            <a:p>
              <a:pPr algn="ctr"/>
              <a:endParaRPr lang="ko-KR" altLang="en-US"/>
            </a:p>
          </p:txBody>
        </p:sp>
      </p:grpSp>
      <p:grpSp>
        <p:nvGrpSpPr>
          <p:cNvPr id="9" name="그룹 70"/>
          <p:cNvGrpSpPr/>
          <p:nvPr/>
        </p:nvGrpSpPr>
        <p:grpSpPr>
          <a:xfrm>
            <a:off x="1303827" y="484882"/>
            <a:ext cx="2533782" cy="2029280"/>
            <a:chOff x="2176792" y="484882"/>
            <a:chExt cx="2533782" cy="2029280"/>
          </a:xfrm>
        </p:grpSpPr>
        <p:grpSp>
          <p:nvGrpSpPr>
            <p:cNvPr id="10" name="그룹 69"/>
            <p:cNvGrpSpPr/>
            <p:nvPr/>
          </p:nvGrpSpPr>
          <p:grpSpPr>
            <a:xfrm>
              <a:off x="2176792" y="484882"/>
              <a:ext cx="2533782" cy="2029280"/>
              <a:chOff x="1620833" y="493092"/>
              <a:chExt cx="2533782" cy="2029280"/>
            </a:xfrm>
          </p:grpSpPr>
          <p:grpSp>
            <p:nvGrpSpPr>
              <p:cNvPr id="11" name="그룹 64"/>
              <p:cNvGrpSpPr/>
              <p:nvPr/>
            </p:nvGrpSpPr>
            <p:grpSpPr>
              <a:xfrm>
                <a:off x="1646416" y="772914"/>
                <a:ext cx="1773456" cy="1749458"/>
                <a:chOff x="2062353" y="743438"/>
                <a:chExt cx="1773456" cy="1749458"/>
              </a:xfrm>
            </p:grpSpPr>
            <p:sp>
              <p:nvSpPr>
                <p:cNvPr id="80" name="타원 79"/>
                <p:cNvSpPr>
                  <a:spLocks noChangeAspect="1"/>
                </p:cNvSpPr>
                <p:nvPr/>
              </p:nvSpPr>
              <p:spPr>
                <a:xfrm>
                  <a:off x="2062353" y="743438"/>
                  <a:ext cx="1773456" cy="170050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Arial Unicode MS" pitchFamily="50" charset="-127"/>
                    <a:ea typeface="Arial Unicode MS" pitchFamily="50" charset="-127"/>
                    <a:cs typeface="Arial Unicode MS" pitchFamily="50" charset="-127"/>
                  </a:endParaRPr>
                </a:p>
              </p:txBody>
            </p:sp>
            <p:sp>
              <p:nvSpPr>
                <p:cNvPr id="81" name="원호 80"/>
                <p:cNvSpPr/>
                <p:nvPr/>
              </p:nvSpPr>
              <p:spPr>
                <a:xfrm>
                  <a:off x="2062353" y="754071"/>
                  <a:ext cx="1749458" cy="1728192"/>
                </a:xfrm>
                <a:prstGeom prst="arc">
                  <a:avLst>
                    <a:gd name="adj1" fmla="val 16200000"/>
                    <a:gd name="adj2" fmla="val 66981"/>
                  </a:avLst>
                </a:prstGeom>
                <a:ln>
                  <a:solidFill>
                    <a:srgbClr val="0070C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82" name="원호 81"/>
                <p:cNvSpPr/>
                <p:nvPr/>
              </p:nvSpPr>
              <p:spPr>
                <a:xfrm rot="5400000">
                  <a:off x="2062353" y="754071"/>
                  <a:ext cx="1749458" cy="1728192"/>
                </a:xfrm>
                <a:prstGeom prst="arc">
                  <a:avLst>
                    <a:gd name="adj1" fmla="val 16200000"/>
                    <a:gd name="adj2" fmla="val 66981"/>
                  </a:avLst>
                </a:prstGeom>
                <a:ln>
                  <a:solidFill>
                    <a:srgbClr val="0070C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84" name="원호 83"/>
                <p:cNvSpPr/>
                <p:nvPr/>
              </p:nvSpPr>
              <p:spPr>
                <a:xfrm rot="10800000">
                  <a:off x="2062353" y="754071"/>
                  <a:ext cx="1749458" cy="1728192"/>
                </a:xfrm>
                <a:prstGeom prst="arc">
                  <a:avLst>
                    <a:gd name="adj1" fmla="val 16200000"/>
                    <a:gd name="adj2" fmla="val 66981"/>
                  </a:avLst>
                </a:prstGeom>
                <a:ln>
                  <a:solidFill>
                    <a:srgbClr val="C0000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85" name="원호 84"/>
                <p:cNvSpPr/>
                <p:nvPr/>
              </p:nvSpPr>
              <p:spPr>
                <a:xfrm rot="16200000">
                  <a:off x="2062354" y="754071"/>
                  <a:ext cx="1749458" cy="1728192"/>
                </a:xfrm>
                <a:prstGeom prst="arc">
                  <a:avLst>
                    <a:gd name="adj1" fmla="val 16200000"/>
                    <a:gd name="adj2" fmla="val 66981"/>
                  </a:avLst>
                </a:prstGeom>
                <a:ln>
                  <a:solidFill>
                    <a:srgbClr val="C00000"/>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grpSp>
          <p:sp>
            <p:nvSpPr>
              <p:cNvPr id="76" name="오른쪽 화살표 75"/>
              <p:cNvSpPr/>
              <p:nvPr/>
            </p:nvSpPr>
            <p:spPr bwMode="auto">
              <a:xfrm>
                <a:off x="3511985" y="1452885"/>
                <a:ext cx="504056" cy="432048"/>
              </a:xfrm>
              <a:prstGeom prst="rightArrow">
                <a:avLst/>
              </a:pr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77" name="TextBox 76"/>
              <p:cNvSpPr txBox="1"/>
              <p:nvPr/>
            </p:nvSpPr>
            <p:spPr>
              <a:xfrm>
                <a:off x="3376838" y="1132954"/>
                <a:ext cx="777777" cy="1077218"/>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900 W</a:t>
                </a:r>
              </a:p>
              <a:p>
                <a:endParaRPr lang="en-US" altLang="ko-KR" sz="1600" b="1" dirty="0" smtClean="0">
                  <a:latin typeface="Arial Unicode MS" pitchFamily="50" charset="-127"/>
                  <a:ea typeface="Arial Unicode MS" pitchFamily="50" charset="-127"/>
                  <a:cs typeface="Arial Unicode MS" pitchFamily="50" charset="-127"/>
                </a:endParaRPr>
              </a:p>
              <a:p>
                <a:endParaRPr lang="en-US" altLang="ko-KR" sz="1600" b="1" dirty="0" smtClean="0">
                  <a:latin typeface="Arial Unicode MS" pitchFamily="50" charset="-127"/>
                  <a:ea typeface="Arial Unicode MS" pitchFamily="50" charset="-127"/>
                  <a:cs typeface="Arial Unicode MS" pitchFamily="50" charset="-127"/>
                </a:endParaRPr>
              </a:p>
              <a:p>
                <a:r>
                  <a:rPr lang="en-US" altLang="ko-KR" sz="1600" b="1" dirty="0" smtClean="0">
                    <a:latin typeface="Arial Unicode MS" pitchFamily="50" charset="-127"/>
                    <a:ea typeface="Arial Unicode MS" pitchFamily="50" charset="-127"/>
                    <a:cs typeface="Arial Unicode MS" pitchFamily="50" charset="-127"/>
                  </a:rPr>
                  <a:t>LFSX</a:t>
                </a:r>
                <a:endParaRPr lang="ko-KR" altLang="en-US" sz="1600" b="1" dirty="0">
                  <a:latin typeface="Arial Unicode MS" pitchFamily="50" charset="-127"/>
                  <a:ea typeface="Arial Unicode MS" pitchFamily="50" charset="-127"/>
                  <a:cs typeface="Arial Unicode MS" pitchFamily="50" charset="-127"/>
                </a:endParaRPr>
              </a:p>
            </p:txBody>
          </p:sp>
          <p:sp>
            <p:nvSpPr>
              <p:cNvPr id="78" name="TextBox 77"/>
              <p:cNvSpPr txBox="1"/>
              <p:nvPr/>
            </p:nvSpPr>
            <p:spPr>
              <a:xfrm>
                <a:off x="1620833" y="506312"/>
                <a:ext cx="430887" cy="914674"/>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Opposite</a:t>
                </a:r>
                <a:endParaRPr lang="ko-KR" altLang="en-US" sz="1600" b="1" dirty="0">
                  <a:latin typeface="Arial Unicode MS" pitchFamily="50" charset="-127"/>
                  <a:ea typeface="Arial Unicode MS" pitchFamily="50" charset="-127"/>
                  <a:cs typeface="Arial Unicode MS" pitchFamily="50" charset="-127"/>
                </a:endParaRPr>
              </a:p>
            </p:txBody>
          </p:sp>
          <p:sp>
            <p:nvSpPr>
              <p:cNvPr id="79" name="TextBox 78"/>
              <p:cNvSpPr txBox="1"/>
              <p:nvPr/>
            </p:nvSpPr>
            <p:spPr>
              <a:xfrm>
                <a:off x="3081098" y="493092"/>
                <a:ext cx="430887" cy="858568"/>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Injection</a:t>
                </a:r>
                <a:endParaRPr lang="ko-KR" altLang="en-US" sz="1600" b="1" dirty="0">
                  <a:latin typeface="Arial Unicode MS" pitchFamily="50" charset="-127"/>
                  <a:ea typeface="Arial Unicode MS" pitchFamily="50" charset="-127"/>
                  <a:cs typeface="Arial Unicode MS" pitchFamily="50" charset="-127"/>
                </a:endParaRPr>
              </a:p>
            </p:txBody>
          </p:sp>
        </p:grpSp>
        <p:cxnSp>
          <p:nvCxnSpPr>
            <p:cNvPr id="73" name="직선 연결선 72"/>
            <p:cNvCxnSpPr>
              <a:stCxn id="85" idx="2"/>
              <a:endCxn id="82" idx="2"/>
            </p:cNvCxnSpPr>
            <p:nvPr/>
          </p:nvCxnSpPr>
          <p:spPr>
            <a:xfrm flipH="1">
              <a:off x="3060062" y="764874"/>
              <a:ext cx="34085" cy="1749118"/>
            </a:xfrm>
            <a:prstGeom prst="line">
              <a:avLst/>
            </a:prstGeom>
            <a:ln>
              <a:solidFill>
                <a:srgbClr val="7030A0"/>
              </a:solidFill>
              <a:tailEnd type="none"/>
            </a:ln>
          </p:spPr>
          <p:style>
            <a:lnRef idx="3">
              <a:schemeClr val="accent2"/>
            </a:lnRef>
            <a:fillRef idx="0">
              <a:schemeClr val="accent2"/>
            </a:fillRef>
            <a:effectRef idx="2">
              <a:schemeClr val="accent2"/>
            </a:effectRef>
            <a:fontRef idx="minor">
              <a:schemeClr val="tx1"/>
            </a:fontRef>
          </p:style>
        </p:cxnSp>
        <p:sp>
          <p:nvSpPr>
            <p:cNvPr id="74" name="TextBox 73"/>
            <p:cNvSpPr txBox="1"/>
            <p:nvPr/>
          </p:nvSpPr>
          <p:spPr>
            <a:xfrm>
              <a:off x="2771800" y="1794302"/>
              <a:ext cx="615874"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ECR</a:t>
              </a:r>
              <a:endParaRPr lang="ko-KR" altLang="en-US" sz="1600" b="1" dirty="0">
                <a:latin typeface="Arial Unicode MS" pitchFamily="50" charset="-127"/>
                <a:ea typeface="Arial Unicode MS" pitchFamily="50" charset="-127"/>
                <a:cs typeface="Arial Unicode MS" pitchFamily="50" charset="-127"/>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표 9"/>
          <p:cNvGraphicFramePr>
            <a:graphicFrameLocks noGrp="1"/>
          </p:cNvGraphicFramePr>
          <p:nvPr>
            <p:extLst>
              <p:ext uri="{D42A27DB-BD31-4B8C-83A1-F6EECF244321}">
                <p14:modId xmlns="" xmlns:p14="http://schemas.microsoft.com/office/powerpoint/2010/main" val="2179027657"/>
              </p:ext>
            </p:extLst>
          </p:nvPr>
        </p:nvGraphicFramePr>
        <p:xfrm>
          <a:off x="4023915" y="2998460"/>
          <a:ext cx="4350384" cy="3238852"/>
        </p:xfrm>
        <a:graphic>
          <a:graphicData uri="http://schemas.openxmlformats.org/drawingml/2006/table">
            <a:tbl>
              <a:tblPr firstRow="1" bandRow="1"/>
              <a:tblGrid>
                <a:gridCol w="1675966"/>
                <a:gridCol w="1430669"/>
                <a:gridCol w="1243749"/>
              </a:tblGrid>
              <a:tr h="301975">
                <a:tc>
                  <a:txBody>
                    <a:bodyPr/>
                    <a:lstStyle>
                      <a:defPPr>
                        <a:defRPr lang="ko-KR"/>
                      </a:defPPr>
                      <a:lvl1pPr marL="0" algn="l" defTabSz="914400" rtl="0" eaLnBrk="1" latinLnBrk="1" hangingPunct="1">
                        <a:defRPr sz="1800" b="1" kern="1200">
                          <a:solidFill>
                            <a:schemeClr val="lt1"/>
                          </a:solidFill>
                          <a:latin typeface="맑은 고딕"/>
                        </a:defRPr>
                      </a:lvl1pPr>
                      <a:lvl2pPr marL="457200" algn="l" defTabSz="914400" rtl="0" eaLnBrk="1" latinLnBrk="1" hangingPunct="1">
                        <a:defRPr sz="1800" b="1" kern="1200">
                          <a:solidFill>
                            <a:schemeClr val="lt1"/>
                          </a:solidFill>
                          <a:latin typeface="맑은 고딕"/>
                        </a:defRPr>
                      </a:lvl2pPr>
                      <a:lvl3pPr marL="914400" algn="l" defTabSz="914400" rtl="0" eaLnBrk="1" latinLnBrk="1" hangingPunct="1">
                        <a:defRPr sz="1800" b="1" kern="1200">
                          <a:solidFill>
                            <a:schemeClr val="lt1"/>
                          </a:solidFill>
                          <a:latin typeface="맑은 고딕"/>
                        </a:defRPr>
                      </a:lvl3pPr>
                      <a:lvl4pPr marL="1371600" algn="l" defTabSz="914400" rtl="0" eaLnBrk="1" latinLnBrk="1" hangingPunct="1">
                        <a:defRPr sz="1800" b="1" kern="1200">
                          <a:solidFill>
                            <a:schemeClr val="lt1"/>
                          </a:solidFill>
                          <a:latin typeface="맑은 고딕"/>
                        </a:defRPr>
                      </a:lvl4pPr>
                      <a:lvl5pPr marL="1828800" algn="l" defTabSz="914400" rtl="0" eaLnBrk="1" latinLnBrk="1" hangingPunct="1">
                        <a:defRPr sz="1800" b="1" kern="1200">
                          <a:solidFill>
                            <a:schemeClr val="lt1"/>
                          </a:solidFill>
                          <a:latin typeface="맑은 고딕"/>
                        </a:defRPr>
                      </a:lvl5pPr>
                      <a:lvl6pPr marL="2286000" algn="l" defTabSz="914400" rtl="0" eaLnBrk="1" latinLnBrk="1" hangingPunct="1">
                        <a:defRPr sz="1800" b="1" kern="1200">
                          <a:solidFill>
                            <a:schemeClr val="lt1"/>
                          </a:solidFill>
                          <a:latin typeface="맑은 고딕"/>
                        </a:defRPr>
                      </a:lvl6pPr>
                      <a:lvl7pPr marL="2743200" algn="l" defTabSz="914400" rtl="0" eaLnBrk="1" latinLnBrk="1" hangingPunct="1">
                        <a:defRPr sz="1800" b="1" kern="1200">
                          <a:solidFill>
                            <a:schemeClr val="lt1"/>
                          </a:solidFill>
                          <a:latin typeface="맑은 고딕"/>
                        </a:defRPr>
                      </a:lvl7pPr>
                      <a:lvl8pPr marL="3200400" algn="l" defTabSz="914400" rtl="0" eaLnBrk="1" latinLnBrk="1" hangingPunct="1">
                        <a:defRPr sz="1800" b="1" kern="1200">
                          <a:solidFill>
                            <a:schemeClr val="lt1"/>
                          </a:solidFill>
                          <a:latin typeface="맑은 고딕"/>
                        </a:defRPr>
                      </a:lvl8pPr>
                      <a:lvl9pPr marL="3657600" algn="l" defTabSz="914400" rtl="0" eaLnBrk="1" latinLnBrk="1" hangingPunct="1">
                        <a:defRPr sz="1800" b="1" kern="1200">
                          <a:solidFill>
                            <a:schemeClr val="lt1"/>
                          </a:solidFill>
                          <a:latin typeface="맑은 고딕"/>
                        </a:defRPr>
                      </a:lvl9pPr>
                    </a:lstStyle>
                    <a:p>
                      <a:pPr algn="ctr" latinLnBrk="1"/>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ko-KR"/>
                      </a:defPPr>
                      <a:lvl1pPr marL="0" algn="l" defTabSz="914400" rtl="0" eaLnBrk="1" latinLnBrk="1" hangingPunct="1">
                        <a:defRPr sz="1800" b="1" kern="1200">
                          <a:solidFill>
                            <a:schemeClr val="lt1"/>
                          </a:solidFill>
                          <a:latin typeface="맑은 고딕"/>
                        </a:defRPr>
                      </a:lvl1pPr>
                      <a:lvl2pPr marL="457200" algn="l" defTabSz="914400" rtl="0" eaLnBrk="1" latinLnBrk="1" hangingPunct="1">
                        <a:defRPr sz="1800" b="1" kern="1200">
                          <a:solidFill>
                            <a:schemeClr val="lt1"/>
                          </a:solidFill>
                          <a:latin typeface="맑은 고딕"/>
                        </a:defRPr>
                      </a:lvl2pPr>
                      <a:lvl3pPr marL="914400" algn="l" defTabSz="914400" rtl="0" eaLnBrk="1" latinLnBrk="1" hangingPunct="1">
                        <a:defRPr sz="1800" b="1" kern="1200">
                          <a:solidFill>
                            <a:schemeClr val="lt1"/>
                          </a:solidFill>
                          <a:latin typeface="맑은 고딕"/>
                        </a:defRPr>
                      </a:lvl3pPr>
                      <a:lvl4pPr marL="1371600" algn="l" defTabSz="914400" rtl="0" eaLnBrk="1" latinLnBrk="1" hangingPunct="1">
                        <a:defRPr sz="1800" b="1" kern="1200">
                          <a:solidFill>
                            <a:schemeClr val="lt1"/>
                          </a:solidFill>
                          <a:latin typeface="맑은 고딕"/>
                        </a:defRPr>
                      </a:lvl4pPr>
                      <a:lvl5pPr marL="1828800" algn="l" defTabSz="914400" rtl="0" eaLnBrk="1" latinLnBrk="1" hangingPunct="1">
                        <a:defRPr sz="1800" b="1" kern="1200">
                          <a:solidFill>
                            <a:schemeClr val="lt1"/>
                          </a:solidFill>
                          <a:latin typeface="맑은 고딕"/>
                        </a:defRPr>
                      </a:lvl5pPr>
                      <a:lvl6pPr marL="2286000" algn="l" defTabSz="914400" rtl="0" eaLnBrk="1" latinLnBrk="1" hangingPunct="1">
                        <a:defRPr sz="1800" b="1" kern="1200">
                          <a:solidFill>
                            <a:schemeClr val="lt1"/>
                          </a:solidFill>
                          <a:latin typeface="맑은 고딕"/>
                        </a:defRPr>
                      </a:lvl6pPr>
                      <a:lvl7pPr marL="2743200" algn="l" defTabSz="914400" rtl="0" eaLnBrk="1" latinLnBrk="1" hangingPunct="1">
                        <a:defRPr sz="1800" b="1" kern="1200">
                          <a:solidFill>
                            <a:schemeClr val="lt1"/>
                          </a:solidFill>
                          <a:latin typeface="맑은 고딕"/>
                        </a:defRPr>
                      </a:lvl7pPr>
                      <a:lvl8pPr marL="3200400" algn="l" defTabSz="914400" rtl="0" eaLnBrk="1" latinLnBrk="1" hangingPunct="1">
                        <a:defRPr sz="1800" b="1" kern="1200">
                          <a:solidFill>
                            <a:schemeClr val="lt1"/>
                          </a:solidFill>
                          <a:latin typeface="맑은 고딕"/>
                        </a:defRPr>
                      </a:lvl8pPr>
                      <a:lvl9pPr marL="3657600" algn="l" defTabSz="914400" rtl="0" eaLnBrk="1" latinLnBrk="1" hangingPunct="1">
                        <a:defRPr sz="1800" b="1" kern="1200">
                          <a:solidFill>
                            <a:schemeClr val="lt1"/>
                          </a:solidFill>
                          <a:latin typeface="맑은 고딕"/>
                        </a:defRPr>
                      </a:lvl9pPr>
                    </a:lstStyle>
                    <a:p>
                      <a:pPr algn="ctr" latinLnBrk="1"/>
                      <a:r>
                        <a:rPr lang="en-US" altLang="ko-KR" sz="1200" dirty="0" smtClean="0">
                          <a:latin typeface="Arial" pitchFamily="34" charset="0"/>
                          <a:cs typeface="Arial" pitchFamily="34" charset="0"/>
                        </a:rPr>
                        <a:t>Initial</a:t>
                      </a:r>
                      <a:r>
                        <a:rPr lang="en-US" altLang="ko-KR" sz="1200" baseline="0" dirty="0" smtClean="0">
                          <a:latin typeface="Arial" pitchFamily="34" charset="0"/>
                          <a:cs typeface="Arial" pitchFamily="34" charset="0"/>
                        </a:rPr>
                        <a:t> Phase</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defPPr>
                        <a:defRPr lang="ko-KR"/>
                      </a:defPPr>
                      <a:lvl1pPr marL="0" algn="l" defTabSz="914400" rtl="0" eaLnBrk="1" latinLnBrk="1" hangingPunct="1">
                        <a:defRPr sz="1800" b="1" kern="1200">
                          <a:solidFill>
                            <a:schemeClr val="lt1"/>
                          </a:solidFill>
                          <a:latin typeface="맑은 고딕"/>
                        </a:defRPr>
                      </a:lvl1pPr>
                      <a:lvl2pPr marL="457200" algn="l" defTabSz="914400" rtl="0" eaLnBrk="1" latinLnBrk="1" hangingPunct="1">
                        <a:defRPr sz="1800" b="1" kern="1200">
                          <a:solidFill>
                            <a:schemeClr val="lt1"/>
                          </a:solidFill>
                          <a:latin typeface="맑은 고딕"/>
                        </a:defRPr>
                      </a:lvl2pPr>
                      <a:lvl3pPr marL="914400" algn="l" defTabSz="914400" rtl="0" eaLnBrk="1" latinLnBrk="1" hangingPunct="1">
                        <a:defRPr sz="1800" b="1" kern="1200">
                          <a:solidFill>
                            <a:schemeClr val="lt1"/>
                          </a:solidFill>
                          <a:latin typeface="맑은 고딕"/>
                        </a:defRPr>
                      </a:lvl3pPr>
                      <a:lvl4pPr marL="1371600" algn="l" defTabSz="914400" rtl="0" eaLnBrk="1" latinLnBrk="1" hangingPunct="1">
                        <a:defRPr sz="1800" b="1" kern="1200">
                          <a:solidFill>
                            <a:schemeClr val="lt1"/>
                          </a:solidFill>
                          <a:latin typeface="맑은 고딕"/>
                        </a:defRPr>
                      </a:lvl4pPr>
                      <a:lvl5pPr marL="1828800" algn="l" defTabSz="914400" rtl="0" eaLnBrk="1" latinLnBrk="1" hangingPunct="1">
                        <a:defRPr sz="1800" b="1" kern="1200">
                          <a:solidFill>
                            <a:schemeClr val="lt1"/>
                          </a:solidFill>
                          <a:latin typeface="맑은 고딕"/>
                        </a:defRPr>
                      </a:lvl5pPr>
                      <a:lvl6pPr marL="2286000" algn="l" defTabSz="914400" rtl="0" eaLnBrk="1" latinLnBrk="1" hangingPunct="1">
                        <a:defRPr sz="1800" b="1" kern="1200">
                          <a:solidFill>
                            <a:schemeClr val="lt1"/>
                          </a:solidFill>
                          <a:latin typeface="맑은 고딕"/>
                        </a:defRPr>
                      </a:lvl6pPr>
                      <a:lvl7pPr marL="2743200" algn="l" defTabSz="914400" rtl="0" eaLnBrk="1" latinLnBrk="1" hangingPunct="1">
                        <a:defRPr sz="1800" b="1" kern="1200">
                          <a:solidFill>
                            <a:schemeClr val="lt1"/>
                          </a:solidFill>
                          <a:latin typeface="맑은 고딕"/>
                        </a:defRPr>
                      </a:lvl7pPr>
                      <a:lvl8pPr marL="3200400" algn="l" defTabSz="914400" rtl="0" eaLnBrk="1" latinLnBrk="1" hangingPunct="1">
                        <a:defRPr sz="1800" b="1" kern="1200">
                          <a:solidFill>
                            <a:schemeClr val="lt1"/>
                          </a:solidFill>
                          <a:latin typeface="맑은 고딕"/>
                        </a:defRPr>
                      </a:lvl8pPr>
                      <a:lvl9pPr marL="3657600" algn="l" defTabSz="914400" rtl="0" eaLnBrk="1" latinLnBrk="1" hangingPunct="1">
                        <a:defRPr sz="1800" b="1" kern="1200">
                          <a:solidFill>
                            <a:schemeClr val="lt1"/>
                          </a:solidFill>
                          <a:latin typeface="맑은 고딕"/>
                        </a:defRPr>
                      </a:lvl9pPr>
                    </a:lstStyle>
                    <a:p>
                      <a:pPr algn="ctr" latinLnBrk="1"/>
                      <a:r>
                        <a:rPr lang="en-US" altLang="ko-KR" sz="1200" dirty="0" smtClean="0">
                          <a:latin typeface="Arial" pitchFamily="34" charset="0"/>
                          <a:cs typeface="Arial" pitchFamily="34" charset="0"/>
                        </a:rPr>
                        <a:t>Future</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521077">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Chamber Radius [m]</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marL="0" indent="87313" algn="l" latinLnBrk="1"/>
                      <a:r>
                        <a:rPr lang="en-US" altLang="ko-KR" sz="1200" dirty="0" smtClean="0">
                          <a:latin typeface="Arial" pitchFamily="34" charset="0"/>
                          <a:cs typeface="Arial" pitchFamily="34" charset="0"/>
                        </a:rPr>
                        <a:t>0.8</a:t>
                      </a:r>
                      <a:r>
                        <a:rPr lang="en-US" altLang="ko-KR" sz="1200" baseline="0" dirty="0" smtClean="0">
                          <a:latin typeface="Arial" pitchFamily="34" charset="0"/>
                          <a:cs typeface="Arial" pitchFamily="34" charset="0"/>
                        </a:rPr>
                        <a:t> : Main Chamber</a:t>
                      </a:r>
                    </a:p>
                    <a:p>
                      <a:pPr marL="0" indent="87313" algn="l" latinLnBrk="1"/>
                      <a:r>
                        <a:rPr lang="en-US" altLang="ko-KR" sz="1200" baseline="0" dirty="0" smtClean="0">
                          <a:latin typeface="Arial" pitchFamily="34" charset="0"/>
                          <a:cs typeface="Arial" pitchFamily="34" charset="0"/>
                        </a:rPr>
                        <a:t>0.6 : Upper &amp; Lower Chambers</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pPr algn="ctr" latinLnBrk="1"/>
                      <a:endParaRPr lang="ko-KR" altLang="en-US" sz="2800" dirty="0"/>
                    </a:p>
                  </a:txBody>
                  <a:tcPr/>
                </a:tc>
              </a:tr>
              <a:tr h="301975">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Chamber Height [m]</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2.4</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pPr algn="ctr" latinLnBrk="1"/>
                      <a:endParaRPr lang="ko-KR" altLang="en-US" sz="2800" dirty="0"/>
                    </a:p>
                  </a:txBody>
                  <a:tcPr anchor="ctr"/>
                </a:tc>
              </a:tr>
              <a:tr h="301975">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err="1" smtClean="0">
                          <a:latin typeface="Arial" pitchFamily="34" charset="0"/>
                          <a:cs typeface="Arial" pitchFamily="34" charset="0"/>
                        </a:rPr>
                        <a:t>Toroidal</a:t>
                      </a:r>
                      <a:r>
                        <a:rPr lang="en-US" altLang="ko-KR" sz="1200" baseline="0" dirty="0" smtClean="0">
                          <a:latin typeface="Arial" pitchFamily="34" charset="0"/>
                          <a:cs typeface="Arial" pitchFamily="34" charset="0"/>
                        </a:rPr>
                        <a:t> B Field [T]</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b="1" dirty="0" smtClean="0">
                          <a:solidFill>
                            <a:srgbClr val="FF0000"/>
                          </a:solidFill>
                          <a:latin typeface="Arial" pitchFamily="34" charset="0"/>
                          <a:cs typeface="Arial" pitchFamily="34" charset="0"/>
                        </a:rPr>
                        <a:t>0.1 </a:t>
                      </a:r>
                      <a:endParaRPr lang="ko-KR" altLang="en-US" sz="1200" b="1" dirty="0">
                        <a:solidFill>
                          <a:srgbClr val="FF0000"/>
                        </a:solidFill>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0.3</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1975">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Major Radius [m]</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b="1" dirty="0" smtClean="0">
                          <a:solidFill>
                            <a:srgbClr val="FF0000"/>
                          </a:solidFill>
                          <a:latin typeface="Arial" pitchFamily="34" charset="0"/>
                          <a:cs typeface="Arial" pitchFamily="34" charset="0"/>
                        </a:rPr>
                        <a:t>0.43</a:t>
                      </a:r>
                      <a:endParaRPr lang="ko-KR" altLang="en-US" sz="1200" b="1" dirty="0">
                        <a:solidFill>
                          <a:srgbClr val="FF0000"/>
                        </a:solidFill>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0.4</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01975">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Minor</a:t>
                      </a:r>
                      <a:r>
                        <a:rPr lang="en-US" altLang="ko-KR" sz="1200" baseline="0" dirty="0" smtClean="0">
                          <a:latin typeface="Arial" pitchFamily="34" charset="0"/>
                          <a:cs typeface="Arial" pitchFamily="34" charset="0"/>
                        </a:rPr>
                        <a:t> Radius [m]</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b="1" dirty="0" smtClean="0">
                          <a:solidFill>
                            <a:srgbClr val="FF0000"/>
                          </a:solidFill>
                          <a:latin typeface="Arial" pitchFamily="34" charset="0"/>
                          <a:cs typeface="Arial" pitchFamily="34" charset="0"/>
                        </a:rPr>
                        <a:t>0.33</a:t>
                      </a:r>
                      <a:endParaRPr lang="ko-KR" altLang="en-US" sz="1200" b="1" dirty="0">
                        <a:solidFill>
                          <a:srgbClr val="FF0000"/>
                        </a:solidFill>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0.3</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01975">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baseline="0" dirty="0" smtClean="0">
                          <a:latin typeface="Arial" pitchFamily="34" charset="0"/>
                          <a:cs typeface="Arial" pitchFamily="34" charset="0"/>
                        </a:rPr>
                        <a:t>Aspect Ratio</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b="1" dirty="0" smtClean="0">
                          <a:solidFill>
                            <a:srgbClr val="FF0000"/>
                          </a:solidFill>
                          <a:latin typeface="Arial" pitchFamily="34" charset="0"/>
                          <a:cs typeface="Arial" pitchFamily="34" charset="0"/>
                        </a:rPr>
                        <a:t>&gt;1.3</a:t>
                      </a:r>
                      <a:endParaRPr lang="ko-KR" altLang="en-US" sz="1200" b="1" dirty="0">
                        <a:solidFill>
                          <a:srgbClr val="FF0000"/>
                        </a:solidFill>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&gt;1.3</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01975">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Plasma Current [kA]</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b="1" dirty="0" smtClean="0">
                          <a:solidFill>
                            <a:srgbClr val="FF0000"/>
                          </a:solidFill>
                          <a:latin typeface="Arial" pitchFamily="34" charset="0"/>
                          <a:cs typeface="Arial" pitchFamily="34" charset="0"/>
                        </a:rPr>
                        <a:t>~70 kA</a:t>
                      </a:r>
                      <a:endParaRPr lang="ko-KR" altLang="en-US" sz="1200" b="1" dirty="0">
                        <a:solidFill>
                          <a:srgbClr val="FF0000"/>
                        </a:solidFill>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defPPr>
                        <a:defRPr lang="ko-KR"/>
                      </a:defPPr>
                      <a:lvl1pPr marL="0" algn="l" defTabSz="914400" rtl="0" eaLnBrk="1" latinLnBrk="1" hangingPunct="1">
                        <a:defRPr sz="1800" kern="1200">
                          <a:solidFill>
                            <a:schemeClr val="dk1"/>
                          </a:solidFill>
                          <a:latin typeface="맑은 고딕"/>
                        </a:defRPr>
                      </a:lvl1pPr>
                      <a:lvl2pPr marL="457200" algn="l" defTabSz="914400" rtl="0" eaLnBrk="1" latinLnBrk="1" hangingPunct="1">
                        <a:defRPr sz="1800" kern="1200">
                          <a:solidFill>
                            <a:schemeClr val="dk1"/>
                          </a:solidFill>
                          <a:latin typeface="맑은 고딕"/>
                        </a:defRPr>
                      </a:lvl2pPr>
                      <a:lvl3pPr marL="914400" algn="l" defTabSz="914400" rtl="0" eaLnBrk="1" latinLnBrk="1" hangingPunct="1">
                        <a:defRPr sz="1800" kern="1200">
                          <a:solidFill>
                            <a:schemeClr val="dk1"/>
                          </a:solidFill>
                          <a:latin typeface="맑은 고딕"/>
                        </a:defRPr>
                      </a:lvl3pPr>
                      <a:lvl4pPr marL="1371600" algn="l" defTabSz="914400" rtl="0" eaLnBrk="1" latinLnBrk="1" hangingPunct="1">
                        <a:defRPr sz="1800" kern="1200">
                          <a:solidFill>
                            <a:schemeClr val="dk1"/>
                          </a:solidFill>
                          <a:latin typeface="맑은 고딕"/>
                        </a:defRPr>
                      </a:lvl4pPr>
                      <a:lvl5pPr marL="1828800" algn="l" defTabSz="914400" rtl="0" eaLnBrk="1" latinLnBrk="1" hangingPunct="1">
                        <a:defRPr sz="1800" kern="1200">
                          <a:solidFill>
                            <a:schemeClr val="dk1"/>
                          </a:solidFill>
                          <a:latin typeface="맑은 고딕"/>
                        </a:defRPr>
                      </a:lvl5pPr>
                      <a:lvl6pPr marL="2286000" algn="l" defTabSz="914400" rtl="0" eaLnBrk="1" latinLnBrk="1" hangingPunct="1">
                        <a:defRPr sz="1800" kern="1200">
                          <a:solidFill>
                            <a:schemeClr val="dk1"/>
                          </a:solidFill>
                          <a:latin typeface="맑은 고딕"/>
                        </a:defRPr>
                      </a:lvl6pPr>
                      <a:lvl7pPr marL="2743200" algn="l" defTabSz="914400" rtl="0" eaLnBrk="1" latinLnBrk="1" hangingPunct="1">
                        <a:defRPr sz="1800" kern="1200">
                          <a:solidFill>
                            <a:schemeClr val="dk1"/>
                          </a:solidFill>
                          <a:latin typeface="맑은 고딕"/>
                        </a:defRPr>
                      </a:lvl7pPr>
                      <a:lvl8pPr marL="3200400" algn="l" defTabSz="914400" rtl="0" eaLnBrk="1" latinLnBrk="1" hangingPunct="1">
                        <a:defRPr sz="1800" kern="1200">
                          <a:solidFill>
                            <a:schemeClr val="dk1"/>
                          </a:solidFill>
                          <a:latin typeface="맑은 고딕"/>
                        </a:defRPr>
                      </a:lvl8pPr>
                      <a:lvl9pPr marL="3657600" algn="l" defTabSz="914400" rtl="0" eaLnBrk="1" latinLnBrk="1" hangingPunct="1">
                        <a:defRPr sz="1800" kern="1200">
                          <a:solidFill>
                            <a:schemeClr val="dk1"/>
                          </a:solidFill>
                          <a:latin typeface="맑은 고딕"/>
                        </a:defRPr>
                      </a:lvl9pPr>
                    </a:lstStyle>
                    <a:p>
                      <a:pPr algn="ctr" latinLnBrk="1"/>
                      <a:r>
                        <a:rPr lang="en-US" altLang="ko-KR" sz="1200" dirty="0" smtClean="0">
                          <a:latin typeface="Arial" pitchFamily="34" charset="0"/>
                          <a:cs typeface="Arial" pitchFamily="34" charset="0"/>
                        </a:rPr>
                        <a:t>100</a:t>
                      </a:r>
                      <a:endParaRPr lang="ko-KR" altLang="en-US" sz="1200" dirty="0">
                        <a:latin typeface="Arial" pitchFamily="34" charset="0"/>
                        <a:cs typeface="Arial"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01975">
                <a:tc>
                  <a:txBody>
                    <a:bodyPr/>
                    <a:lstStyle/>
                    <a:p>
                      <a:pPr algn="ctr" latinLnBrk="1"/>
                      <a:r>
                        <a:rPr lang="en-US" altLang="ko-KR" sz="1200" dirty="0" smtClean="0">
                          <a:latin typeface="Arial" pitchFamily="34" charset="0"/>
                          <a:cs typeface="Arial" pitchFamily="34" charset="0"/>
                        </a:rPr>
                        <a:t>Elongation</a:t>
                      </a:r>
                      <a:endParaRPr lang="ko-KR" altLang="en-US" sz="1200"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latinLnBrk="1"/>
                      <a:r>
                        <a:rPr lang="en-US" altLang="ko-KR" sz="1200" b="1" dirty="0" smtClean="0">
                          <a:solidFill>
                            <a:srgbClr val="FF0000"/>
                          </a:solidFill>
                          <a:latin typeface="Arial" pitchFamily="34" charset="0"/>
                          <a:cs typeface="Arial" pitchFamily="34" charset="0"/>
                        </a:rPr>
                        <a:t>~1.6</a:t>
                      </a:r>
                      <a:endParaRPr lang="ko-KR" altLang="en-US" sz="1200" b="1" dirty="0">
                        <a:solidFill>
                          <a:srgbClr val="FF0000"/>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latinLnBrk="1"/>
                      <a:r>
                        <a:rPr lang="en-US" altLang="ko-KR" sz="1200" dirty="0" smtClean="0">
                          <a:latin typeface="Arial" pitchFamily="34" charset="0"/>
                          <a:cs typeface="Arial" pitchFamily="34" charset="0"/>
                        </a:rPr>
                        <a:t>2.5</a:t>
                      </a:r>
                      <a:endParaRPr lang="ko-KR" altLang="en-US"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301975">
                <a:tc>
                  <a:txBody>
                    <a:bodyPr/>
                    <a:lstStyle/>
                    <a:p>
                      <a:pPr algn="ctr" latinLnBrk="1"/>
                      <a:r>
                        <a:rPr lang="en-US" altLang="ko-KR" sz="1200" dirty="0" smtClean="0">
                          <a:latin typeface="Arial" pitchFamily="34" charset="0"/>
                          <a:cs typeface="Arial" pitchFamily="34" charset="0"/>
                        </a:rPr>
                        <a:t>Safety factor, </a:t>
                      </a:r>
                      <a:r>
                        <a:rPr lang="en-US" altLang="ko-KR" sz="1200" dirty="0" err="1" smtClean="0">
                          <a:latin typeface="Arial" pitchFamily="34" charset="0"/>
                          <a:cs typeface="Arial" pitchFamily="34" charset="0"/>
                        </a:rPr>
                        <a:t>q</a:t>
                      </a:r>
                      <a:r>
                        <a:rPr lang="en-US" altLang="ko-KR" sz="1200" baseline="-25000" dirty="0" err="1" smtClean="0">
                          <a:latin typeface="Arial" pitchFamily="34" charset="0"/>
                          <a:cs typeface="Arial" pitchFamily="34" charset="0"/>
                        </a:rPr>
                        <a:t>a</a:t>
                      </a:r>
                      <a:endParaRPr lang="ko-KR" altLang="en-US" sz="1200" baseline="-25000" dirty="0">
                        <a:latin typeface="Arial" pitchFamily="34" charset="0"/>
                        <a:cs typeface="Arial"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latinLnBrk="1"/>
                      <a:r>
                        <a:rPr lang="en-US" altLang="ko-KR" sz="1200" b="1" dirty="0" smtClean="0">
                          <a:solidFill>
                            <a:srgbClr val="FF0000"/>
                          </a:solidFill>
                          <a:latin typeface="Arial" pitchFamily="34" charset="0"/>
                          <a:cs typeface="Arial" pitchFamily="34" charset="0"/>
                        </a:rPr>
                        <a:t>~3.5</a:t>
                      </a:r>
                      <a:endParaRPr lang="ko-KR" altLang="en-US" sz="1200" b="1" dirty="0">
                        <a:solidFill>
                          <a:srgbClr val="FF0000"/>
                        </a:solidFill>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latinLnBrk="1"/>
                      <a:r>
                        <a:rPr lang="en-US" altLang="ko-KR" sz="1200" dirty="0" smtClean="0">
                          <a:latin typeface="Arial" pitchFamily="34" charset="0"/>
                          <a:cs typeface="Arial" pitchFamily="34" charset="0"/>
                        </a:rPr>
                        <a:t>~3</a:t>
                      </a:r>
                      <a:endParaRPr lang="ko-KR" altLang="en-US" sz="1200" dirty="0">
                        <a:latin typeface="Arial" pitchFamily="34" charset="0"/>
                        <a:cs typeface="Arial" pitchFamily="34" charset="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
        <p:nvSpPr>
          <p:cNvPr id="11" name="TextBox 7"/>
          <p:cNvSpPr txBox="1">
            <a:spLocks noChangeArrowheads="1"/>
          </p:cNvSpPr>
          <p:nvPr/>
        </p:nvSpPr>
        <p:spPr bwMode="auto">
          <a:xfrm>
            <a:off x="3342575" y="692696"/>
            <a:ext cx="5046574" cy="523220"/>
          </a:xfrm>
          <a:prstGeom prst="rect">
            <a:avLst/>
          </a:prstGeom>
          <a:noFill/>
          <a:ln w="9525">
            <a:noFill/>
            <a:miter lim="800000"/>
            <a:headEnd/>
            <a:tailEnd/>
          </a:ln>
        </p:spPr>
        <p:txBody>
          <a:bodyPr wrap="none">
            <a:spAutoFit/>
          </a:bodyPr>
          <a:lstStyle/>
          <a:p>
            <a:r>
              <a:rPr lang="en-US" altLang="ko-KR" sz="2800" dirty="0">
                <a:solidFill>
                  <a:srgbClr val="C00000"/>
                </a:solidFill>
                <a:latin typeface="Arial" pitchFamily="34" charset="0"/>
                <a:cs typeface="Arial" pitchFamily="34" charset="0"/>
              </a:rPr>
              <a:t>V</a:t>
            </a:r>
            <a:r>
              <a:rPr lang="en-US" altLang="ko-KR" sz="2200" dirty="0">
                <a:latin typeface="Arial" pitchFamily="34" charset="0"/>
                <a:cs typeface="Arial" pitchFamily="34" charset="0"/>
              </a:rPr>
              <a:t>ersatile </a:t>
            </a:r>
            <a:r>
              <a:rPr lang="en-US" altLang="ko-KR" sz="2800" dirty="0">
                <a:solidFill>
                  <a:srgbClr val="C00000"/>
                </a:solidFill>
                <a:latin typeface="Arial" pitchFamily="34" charset="0"/>
                <a:cs typeface="Arial" pitchFamily="34" charset="0"/>
              </a:rPr>
              <a:t>E</a:t>
            </a:r>
            <a:r>
              <a:rPr lang="en-US" altLang="ko-KR" sz="2200" dirty="0">
                <a:latin typeface="Arial" pitchFamily="34" charset="0"/>
                <a:cs typeface="Arial" pitchFamily="34" charset="0"/>
              </a:rPr>
              <a:t>xperiment </a:t>
            </a:r>
            <a:r>
              <a:rPr lang="en-US" altLang="ko-KR" sz="2800" dirty="0">
                <a:solidFill>
                  <a:srgbClr val="C00000"/>
                </a:solidFill>
                <a:latin typeface="Arial" pitchFamily="34" charset="0"/>
                <a:cs typeface="Arial" pitchFamily="34" charset="0"/>
              </a:rPr>
              <a:t>S</a:t>
            </a:r>
            <a:r>
              <a:rPr lang="en-US" altLang="ko-KR" sz="2200" dirty="0">
                <a:latin typeface="Arial" pitchFamily="34" charset="0"/>
                <a:cs typeface="Arial" pitchFamily="34" charset="0"/>
              </a:rPr>
              <a:t>pherical </a:t>
            </a:r>
            <a:r>
              <a:rPr lang="en-US" altLang="ko-KR" sz="2800" dirty="0">
                <a:solidFill>
                  <a:srgbClr val="C00000"/>
                </a:solidFill>
                <a:latin typeface="Arial" pitchFamily="34" charset="0"/>
                <a:cs typeface="Arial" pitchFamily="34" charset="0"/>
              </a:rPr>
              <a:t>T</a:t>
            </a:r>
            <a:r>
              <a:rPr lang="en-US" altLang="ko-KR" sz="2200" dirty="0">
                <a:latin typeface="Arial" pitchFamily="34" charset="0"/>
                <a:cs typeface="Arial" pitchFamily="34" charset="0"/>
              </a:rPr>
              <a:t>orus</a:t>
            </a:r>
            <a:endParaRPr lang="ko-KR" altLang="en-US" sz="2200" dirty="0">
              <a:latin typeface="Arial" pitchFamily="34" charset="0"/>
              <a:cs typeface="Arial" pitchFamily="34" charset="0"/>
            </a:endParaRPr>
          </a:p>
        </p:txBody>
      </p:sp>
      <p:sp>
        <p:nvSpPr>
          <p:cNvPr id="12" name="직사각형 26"/>
          <p:cNvSpPr>
            <a:spLocks noChangeArrowheads="1"/>
          </p:cNvSpPr>
          <p:nvPr/>
        </p:nvSpPr>
        <p:spPr bwMode="auto">
          <a:xfrm>
            <a:off x="3316284" y="2564904"/>
            <a:ext cx="2152656" cy="461665"/>
          </a:xfrm>
          <a:prstGeom prst="rect">
            <a:avLst/>
          </a:prstGeom>
          <a:noFill/>
          <a:ln w="9525">
            <a:noFill/>
            <a:miter lim="800000"/>
            <a:headEnd/>
            <a:tailEnd/>
          </a:ln>
        </p:spPr>
        <p:txBody>
          <a:bodyPr wrap="square">
            <a:spAutoFit/>
          </a:bodyPr>
          <a:lstStyle/>
          <a:p>
            <a:pPr marL="285750" indent="-285750" algn="just">
              <a:lnSpc>
                <a:spcPct val="150000"/>
              </a:lnSpc>
              <a:buFont typeface="Wingdings" panose="05000000000000000000" pitchFamily="2" charset="2"/>
              <a:buChar char="Ø"/>
            </a:pPr>
            <a:r>
              <a:rPr lang="en-US" altLang="ko-KR" sz="1600" dirty="0">
                <a:solidFill>
                  <a:srgbClr val="000000"/>
                </a:solidFill>
                <a:latin typeface="Arial" pitchFamily="34" charset="0"/>
                <a:cs typeface="Arial" pitchFamily="34" charset="0"/>
              </a:rPr>
              <a:t>  Specifications</a:t>
            </a:r>
            <a:endParaRPr lang="en-US" altLang="ko-KR" sz="1600" b="0" dirty="0">
              <a:solidFill>
                <a:srgbClr val="000000"/>
              </a:solidFill>
              <a:latin typeface="Arial" pitchFamily="34" charset="0"/>
              <a:cs typeface="Arial" pitchFamily="34" charset="0"/>
            </a:endParaRPr>
          </a:p>
        </p:txBody>
      </p:sp>
      <p:pic>
        <p:nvPicPr>
          <p:cNvPr id="13" name="그림 18" descr="ALL ASSY_mike.bmp"/>
          <p:cNvPicPr>
            <a:picLocks noChangeAspect="1"/>
          </p:cNvPicPr>
          <p:nvPr/>
        </p:nvPicPr>
        <p:blipFill>
          <a:blip r:embed="rId2" cstate="print"/>
          <a:srcRect l="29323" t="11111" r="31120" b="5556"/>
          <a:stretch>
            <a:fillRect/>
          </a:stretch>
        </p:blipFill>
        <p:spPr bwMode="auto">
          <a:xfrm>
            <a:off x="87300" y="917568"/>
            <a:ext cx="3130550" cy="5337175"/>
          </a:xfrm>
          <a:prstGeom prst="rect">
            <a:avLst/>
          </a:prstGeom>
          <a:noFill/>
          <a:ln w="9525">
            <a:noFill/>
            <a:miter lim="800000"/>
            <a:headEnd/>
            <a:tailEnd/>
          </a:ln>
        </p:spPr>
      </p:pic>
      <p:sp>
        <p:nvSpPr>
          <p:cNvPr id="17"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Introduction</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VEST : the first Spherical Torus in Korea</a:t>
            </a:r>
            <a:endParaRPr lang="ko-KR" altLang="en-US" sz="2600" dirty="0">
              <a:solidFill>
                <a:srgbClr val="FFFF00"/>
              </a:solidFill>
              <a:latin typeface="Arial" pitchFamily="34" charset="0"/>
              <a:cs typeface="Arial" pitchFamily="34" charset="0"/>
            </a:endParaRPr>
          </a:p>
        </p:txBody>
      </p:sp>
      <p:sp>
        <p:nvSpPr>
          <p:cNvPr id="9" name="직사각형 26"/>
          <p:cNvSpPr>
            <a:spLocks noChangeArrowheads="1"/>
          </p:cNvSpPr>
          <p:nvPr/>
        </p:nvSpPr>
        <p:spPr bwMode="auto">
          <a:xfrm>
            <a:off x="3316284" y="1124744"/>
            <a:ext cx="5648204" cy="1431161"/>
          </a:xfrm>
          <a:prstGeom prst="rect">
            <a:avLst/>
          </a:prstGeom>
          <a:noFill/>
          <a:ln w="9525">
            <a:noFill/>
            <a:miter lim="800000"/>
            <a:headEnd/>
            <a:tailEnd/>
          </a:ln>
        </p:spPr>
        <p:txBody>
          <a:bodyPr wrap="square">
            <a:spAutoFit/>
          </a:bodyPr>
          <a:lstStyle/>
          <a:p>
            <a:pPr marL="285750" indent="-285750" algn="l">
              <a:lnSpc>
                <a:spcPct val="150000"/>
              </a:lnSpc>
              <a:buFont typeface="Wingdings" panose="05000000000000000000" pitchFamily="2" charset="2"/>
              <a:buChar char="Ø"/>
              <a:defRPr/>
            </a:pPr>
            <a:r>
              <a:rPr lang="en-US" altLang="ko-KR" sz="1600" dirty="0" smtClean="0">
                <a:solidFill>
                  <a:srgbClr val="000000"/>
                </a:solidFill>
                <a:latin typeface="Arial" panose="020B0604020202020204" pitchFamily="34" charset="0"/>
                <a:ea typeface="Arial Unicode MS" pitchFamily="50" charset="-127"/>
                <a:cs typeface="Arial" panose="020B0604020202020204" pitchFamily="34" charset="0"/>
              </a:rPr>
              <a:t> Objectives</a:t>
            </a:r>
            <a:endParaRPr lang="en-US" altLang="ko-KR" sz="1600" dirty="0">
              <a:solidFill>
                <a:srgbClr val="000000"/>
              </a:solidFill>
              <a:latin typeface="Arial" panose="020B0604020202020204" pitchFamily="34" charset="0"/>
              <a:ea typeface="Arial Unicode MS" pitchFamily="50" charset="-127"/>
              <a:cs typeface="Arial" panose="020B0604020202020204" pitchFamily="34" charset="0"/>
            </a:endParaRPr>
          </a:p>
          <a:p>
            <a:pPr marL="552450" indent="-285750" algn="l">
              <a:lnSpc>
                <a:spcPct val="150000"/>
              </a:lnSpc>
              <a:buFont typeface="Arial" panose="020B0604020202020204" pitchFamily="34" charset="0"/>
              <a:buChar char="•"/>
              <a:defRPr/>
            </a:pPr>
            <a:r>
              <a:rPr lang="en-US" altLang="ko-KR" sz="1400" b="0" dirty="0" smtClean="0">
                <a:solidFill>
                  <a:srgbClr val="000000"/>
                </a:solidFill>
                <a:latin typeface="Arial" panose="020B0604020202020204" pitchFamily="34" charset="0"/>
                <a:ea typeface="Arial Unicode MS" pitchFamily="50" charset="-127"/>
                <a:cs typeface="Arial" panose="020B0604020202020204" pitchFamily="34" charset="0"/>
              </a:rPr>
              <a:t>Basic research on a compact, high-</a:t>
            </a:r>
            <a:r>
              <a:rPr lang="en-US" altLang="ko-KR" sz="1400" b="0" dirty="0" smtClean="0">
                <a:solidFill>
                  <a:srgbClr val="000000"/>
                </a:solidFill>
                <a:latin typeface="Arial" panose="020B0604020202020204" pitchFamily="34" charset="0"/>
                <a:ea typeface="Arial Unicode MS" pitchFamily="50" charset="-127"/>
                <a:cs typeface="Arial" panose="020B0604020202020204" pitchFamily="34" charset="0"/>
                <a:sym typeface="Symbol"/>
              </a:rPr>
              <a:t></a:t>
            </a:r>
            <a:r>
              <a:rPr lang="en-US" altLang="ko-KR" sz="1400" b="0" dirty="0" smtClean="0">
                <a:solidFill>
                  <a:srgbClr val="000000"/>
                </a:solidFill>
                <a:latin typeface="Arial" panose="020B0604020202020204" pitchFamily="34" charset="0"/>
                <a:ea typeface="Arial Unicode MS" pitchFamily="50" charset="-127"/>
                <a:cs typeface="Arial" panose="020B0604020202020204" pitchFamily="34" charset="0"/>
              </a:rPr>
              <a:t> ST (Spherical Torus)</a:t>
            </a:r>
          </a:p>
          <a:p>
            <a:pPr marL="552450" indent="-285750" algn="l">
              <a:lnSpc>
                <a:spcPct val="150000"/>
              </a:lnSpc>
              <a:buFont typeface="Arial" panose="020B0604020202020204" pitchFamily="34" charset="0"/>
              <a:buChar char="•"/>
              <a:defRPr/>
            </a:pPr>
            <a:r>
              <a:rPr lang="en-US" altLang="ko-KR" sz="1400" b="0" dirty="0" smtClean="0">
                <a:solidFill>
                  <a:srgbClr val="000000"/>
                </a:solidFill>
                <a:latin typeface="Arial" panose="020B0604020202020204" pitchFamily="34" charset="0"/>
                <a:ea typeface="Arial Unicode MS" pitchFamily="50" charset="-127"/>
                <a:cs typeface="Arial" panose="020B0604020202020204" pitchFamily="34" charset="0"/>
              </a:rPr>
              <a:t>Study </a:t>
            </a:r>
            <a:r>
              <a:rPr lang="en-US" altLang="ko-KR" sz="1400" b="0" dirty="0">
                <a:solidFill>
                  <a:srgbClr val="000000"/>
                </a:solidFill>
                <a:latin typeface="Arial" panose="020B0604020202020204" pitchFamily="34" charset="0"/>
                <a:ea typeface="Arial Unicode MS" pitchFamily="50" charset="-127"/>
                <a:cs typeface="Arial" panose="020B0604020202020204" pitchFamily="34" charset="0"/>
              </a:rPr>
              <a:t>on </a:t>
            </a:r>
            <a:r>
              <a:rPr lang="en-US" altLang="ko-KR" sz="1400" b="1" dirty="0">
                <a:solidFill>
                  <a:srgbClr val="000000"/>
                </a:solidFill>
                <a:latin typeface="Arial" panose="020B0604020202020204" pitchFamily="34" charset="0"/>
                <a:ea typeface="Arial Unicode MS" pitchFamily="50" charset="-127"/>
                <a:cs typeface="Arial" panose="020B0604020202020204" pitchFamily="34" charset="0"/>
              </a:rPr>
              <a:t>innovative </a:t>
            </a:r>
            <a:r>
              <a:rPr lang="en-US" altLang="ko-KR" sz="1400" b="1" dirty="0" smtClean="0">
                <a:solidFill>
                  <a:srgbClr val="000000"/>
                </a:solidFill>
                <a:latin typeface="Arial" panose="020B0604020202020204" pitchFamily="34" charset="0"/>
                <a:ea typeface="Arial Unicode MS" pitchFamily="50" charset="-127"/>
                <a:cs typeface="Arial" panose="020B0604020202020204" pitchFamily="34" charset="0"/>
              </a:rPr>
              <a:t>start-up</a:t>
            </a:r>
            <a:r>
              <a:rPr lang="en-US" altLang="ko-KR" sz="1400" b="1" dirty="0">
                <a:solidFill>
                  <a:srgbClr val="000000"/>
                </a:solidFill>
                <a:latin typeface="Arial" panose="020B0604020202020204" pitchFamily="34" charset="0"/>
                <a:ea typeface="Arial Unicode MS" pitchFamily="50" charset="-127"/>
                <a:cs typeface="Arial" panose="020B0604020202020204" pitchFamily="34" charset="0"/>
              </a:rPr>
              <a:t>, </a:t>
            </a:r>
            <a:r>
              <a:rPr lang="en-US" altLang="ko-KR" sz="1400" b="1" dirty="0" smtClean="0">
                <a:solidFill>
                  <a:srgbClr val="FF0000"/>
                </a:solidFill>
                <a:latin typeface="Arial" panose="020B0604020202020204" pitchFamily="34" charset="0"/>
                <a:ea typeface="Arial Unicode MS" pitchFamily="50" charset="-127"/>
                <a:cs typeface="Arial" panose="020B0604020202020204" pitchFamily="34" charset="0"/>
              </a:rPr>
              <a:t>non-inductive </a:t>
            </a:r>
            <a:r>
              <a:rPr lang="en-US" altLang="ko-KR" sz="1400" b="1" dirty="0">
                <a:solidFill>
                  <a:srgbClr val="FF0000"/>
                </a:solidFill>
                <a:latin typeface="Arial" panose="020B0604020202020204" pitchFamily="34" charset="0"/>
                <a:ea typeface="Arial Unicode MS" pitchFamily="50" charset="-127"/>
                <a:cs typeface="Arial" panose="020B0604020202020204" pitchFamily="34" charset="0"/>
              </a:rPr>
              <a:t>H&amp;CD</a:t>
            </a:r>
            <a:r>
              <a:rPr lang="en-US" altLang="ko-KR" sz="1400" b="1" dirty="0">
                <a:solidFill>
                  <a:srgbClr val="000000"/>
                </a:solidFill>
                <a:latin typeface="Arial" panose="020B0604020202020204" pitchFamily="34" charset="0"/>
                <a:ea typeface="Arial Unicode MS" pitchFamily="50" charset="-127"/>
                <a:cs typeface="Arial" panose="020B0604020202020204" pitchFamily="34" charset="0"/>
              </a:rPr>
              <a:t>, and innovative divertor concept</a:t>
            </a:r>
            <a:r>
              <a:rPr lang="en-US" altLang="ko-KR" sz="1400" dirty="0">
                <a:solidFill>
                  <a:srgbClr val="000000"/>
                </a:solidFill>
                <a:latin typeface="Arial" panose="020B0604020202020204" pitchFamily="34" charset="0"/>
                <a:ea typeface="Arial Unicode MS" pitchFamily="50" charset="-127"/>
                <a:cs typeface="Arial" panose="020B0604020202020204" pitchFamily="34" charset="0"/>
              </a:rPr>
              <a:t>, </a:t>
            </a:r>
            <a:r>
              <a:rPr lang="en-US" altLang="ko-KR" sz="1400" dirty="0" err="1" smtClean="0">
                <a:solidFill>
                  <a:srgbClr val="000000"/>
                </a:solidFill>
                <a:latin typeface="Arial" panose="020B0604020202020204" pitchFamily="34" charset="0"/>
                <a:ea typeface="Arial Unicode MS" pitchFamily="50" charset="-127"/>
                <a:cs typeface="Arial" panose="020B0604020202020204" pitchFamily="34" charset="0"/>
              </a:rPr>
              <a:t>etc</a:t>
            </a:r>
            <a:endParaRPr lang="en-US" altLang="ko-KR" sz="1400" dirty="0" smtClean="0">
              <a:solidFill>
                <a:srgbClr val="000000"/>
              </a:solidFill>
              <a:latin typeface="Arial" panose="020B0604020202020204" pitchFamily="34" charset="0"/>
              <a:ea typeface="Arial Unicode MS" pitchFamily="50" charset="-127"/>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직사각형 22"/>
          <p:cNvSpPr>
            <a:spLocks noChangeArrowheads="1"/>
          </p:cNvSpPr>
          <p:nvPr/>
        </p:nvSpPr>
        <p:spPr bwMode="auto">
          <a:xfrm>
            <a:off x="7899970" y="1887046"/>
            <a:ext cx="1079500" cy="523876"/>
          </a:xfrm>
          <a:prstGeom prst="rect">
            <a:avLst/>
          </a:prstGeom>
          <a:solidFill>
            <a:schemeClr val="bg1"/>
          </a:solidFill>
          <a:ln w="9525" algn="ctr">
            <a:no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37" name="직사각형 2"/>
          <p:cNvSpPr/>
          <p:nvPr/>
        </p:nvSpPr>
        <p:spPr>
          <a:xfrm>
            <a:off x="7758158" y="3595380"/>
            <a:ext cx="1039454" cy="220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55"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Experiment Result </a:t>
            </a:r>
            <a:r>
              <a:rPr lang="en-US" altLang="ko-KR" sz="2600" dirty="0" smtClean="0">
                <a:latin typeface="Arial" pitchFamily="34" charset="0"/>
                <a:cs typeface="Arial" pitchFamily="34" charset="0"/>
              </a:rPr>
              <a:t/>
            </a:r>
            <a:br>
              <a:rPr lang="en-US" altLang="ko-KR" sz="2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LFSO Injection with Polarized Slit</a:t>
            </a:r>
            <a:endParaRPr lang="ko-KR" altLang="en-US" sz="2600" dirty="0">
              <a:solidFill>
                <a:srgbClr val="FFFF00"/>
              </a:solidFill>
              <a:latin typeface="Arial" pitchFamily="34" charset="0"/>
              <a:cs typeface="Arial" pitchFamily="34" charset="0"/>
            </a:endParaRPr>
          </a:p>
        </p:txBody>
      </p:sp>
      <p:grpSp>
        <p:nvGrpSpPr>
          <p:cNvPr id="2" name="그룹 5"/>
          <p:cNvGrpSpPr/>
          <p:nvPr/>
        </p:nvGrpSpPr>
        <p:grpSpPr>
          <a:xfrm>
            <a:off x="18281" y="1035203"/>
            <a:ext cx="3689623" cy="5274117"/>
            <a:chOff x="18281" y="1035203"/>
            <a:chExt cx="3689623" cy="5274117"/>
          </a:xfrm>
        </p:grpSpPr>
        <p:grpSp>
          <p:nvGrpSpPr>
            <p:cNvPr id="3" name="그룹 40"/>
            <p:cNvGrpSpPr/>
            <p:nvPr/>
          </p:nvGrpSpPr>
          <p:grpSpPr>
            <a:xfrm>
              <a:off x="18281" y="1035203"/>
              <a:ext cx="3617615" cy="5274117"/>
              <a:chOff x="179512" y="1484784"/>
              <a:chExt cx="3617615" cy="5198771"/>
            </a:xfrm>
          </p:grpSpPr>
          <p:grpSp>
            <p:nvGrpSpPr>
              <p:cNvPr id="4" name="그룹 36"/>
              <p:cNvGrpSpPr/>
              <p:nvPr/>
            </p:nvGrpSpPr>
            <p:grpSpPr>
              <a:xfrm>
                <a:off x="179512" y="1484784"/>
                <a:ext cx="3617615" cy="5198771"/>
                <a:chOff x="4914825" y="1628800"/>
                <a:chExt cx="3617615" cy="5198771"/>
              </a:xfrm>
            </p:grpSpPr>
            <p:cxnSp>
              <p:nvCxnSpPr>
                <p:cNvPr id="24" name="직선 화살표 연결선 23"/>
                <p:cNvCxnSpPr/>
                <p:nvPr/>
              </p:nvCxnSpPr>
              <p:spPr>
                <a:xfrm flipV="1">
                  <a:off x="5436096" y="1628800"/>
                  <a:ext cx="0" cy="4536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직선 화살표 연결선 24"/>
                <p:cNvCxnSpPr/>
                <p:nvPr/>
              </p:nvCxnSpPr>
              <p:spPr>
                <a:xfrm>
                  <a:off x="5364088" y="6021288"/>
                  <a:ext cx="316835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 name="_x37869648" descr="DRW000019081a0c"/>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14825" y="1851546"/>
                  <a:ext cx="898525" cy="6413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7" name="직선 연결선 26"/>
                <p:cNvCxnSpPr/>
                <p:nvPr/>
              </p:nvCxnSpPr>
              <p:spPr>
                <a:xfrm>
                  <a:off x="5364088" y="4675996"/>
                  <a:ext cx="31680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28" name="직선 연결선 27"/>
                <p:cNvCxnSpPr/>
                <p:nvPr/>
              </p:nvCxnSpPr>
              <p:spPr>
                <a:xfrm>
                  <a:off x="7092280" y="1628800"/>
                  <a:ext cx="0" cy="453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직선 연결선 28"/>
                <p:cNvCxnSpPr/>
                <p:nvPr/>
              </p:nvCxnSpPr>
              <p:spPr>
                <a:xfrm flipH="1" flipV="1">
                  <a:off x="5436096" y="4675996"/>
                  <a:ext cx="1656184" cy="1345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자유형 29"/>
                <p:cNvSpPr/>
                <p:nvPr/>
              </p:nvSpPr>
              <p:spPr>
                <a:xfrm>
                  <a:off x="5440680" y="4663440"/>
                  <a:ext cx="1657350" cy="1360170"/>
                </a:xfrm>
                <a:custGeom>
                  <a:avLst/>
                  <a:gdLst>
                    <a:gd name="connsiteX0" fmla="*/ 0 w 1657350"/>
                    <a:gd name="connsiteY0" fmla="*/ 0 h 1360170"/>
                    <a:gd name="connsiteX1" fmla="*/ 1051560 w 1657350"/>
                    <a:gd name="connsiteY1" fmla="*/ 468630 h 1360170"/>
                    <a:gd name="connsiteX2" fmla="*/ 1657350 w 1657350"/>
                    <a:gd name="connsiteY2" fmla="*/ 1360170 h 1360170"/>
                  </a:gdLst>
                  <a:ahLst/>
                  <a:cxnLst>
                    <a:cxn ang="0">
                      <a:pos x="connsiteX0" y="connsiteY0"/>
                    </a:cxn>
                    <a:cxn ang="0">
                      <a:pos x="connsiteX1" y="connsiteY1"/>
                    </a:cxn>
                    <a:cxn ang="0">
                      <a:pos x="connsiteX2" y="connsiteY2"/>
                    </a:cxn>
                  </a:cxnLst>
                  <a:rect l="l" t="t" r="r" b="b"/>
                  <a:pathLst>
                    <a:path w="1657350" h="1360170">
                      <a:moveTo>
                        <a:pt x="0" y="0"/>
                      </a:moveTo>
                      <a:cubicBezTo>
                        <a:pt x="387667" y="120967"/>
                        <a:pt x="775335" y="241935"/>
                        <a:pt x="1051560" y="468630"/>
                      </a:cubicBezTo>
                      <a:cubicBezTo>
                        <a:pt x="1327785" y="695325"/>
                        <a:pt x="1492567" y="1027747"/>
                        <a:pt x="1657350" y="1360170"/>
                      </a:cubicBezTo>
                    </a:path>
                  </a:pathLst>
                </a:cu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TextBox 30"/>
                <p:cNvSpPr txBox="1"/>
                <p:nvPr/>
              </p:nvSpPr>
              <p:spPr>
                <a:xfrm>
                  <a:off x="5148064" y="4509120"/>
                  <a:ext cx="311304" cy="369332"/>
                </a:xfrm>
                <a:prstGeom prst="rect">
                  <a:avLst/>
                </a:prstGeom>
                <a:noFill/>
                <a:ln>
                  <a:noFill/>
                </a:ln>
              </p:spPr>
              <p:txBody>
                <a:bodyPr wrap="none" rtlCol="0">
                  <a:spAutoFit/>
                </a:bodyPr>
                <a:lstStyle/>
                <a:p>
                  <a:r>
                    <a:rPr lang="en-US" altLang="ko-KR" dirty="0" smtClean="0"/>
                    <a:t>1</a:t>
                  </a:r>
                  <a:endParaRPr lang="ko-KR" altLang="en-US" dirty="0"/>
                </a:p>
              </p:txBody>
            </p:sp>
            <p:sp>
              <p:nvSpPr>
                <p:cNvPr id="32" name="TextBox 31"/>
                <p:cNvSpPr txBox="1"/>
                <p:nvPr/>
              </p:nvSpPr>
              <p:spPr>
                <a:xfrm>
                  <a:off x="6924992" y="6228020"/>
                  <a:ext cx="311304" cy="369332"/>
                </a:xfrm>
                <a:prstGeom prst="rect">
                  <a:avLst/>
                </a:prstGeom>
                <a:noFill/>
              </p:spPr>
              <p:txBody>
                <a:bodyPr wrap="none" rtlCol="0">
                  <a:spAutoFit/>
                </a:bodyPr>
                <a:lstStyle/>
                <a:p>
                  <a:r>
                    <a:rPr lang="en-US" altLang="ko-KR" dirty="0" smtClean="0"/>
                    <a:t>1</a:t>
                  </a:r>
                  <a:endParaRPr lang="ko-KR" altLang="en-US" dirty="0"/>
                </a:p>
              </p:txBody>
            </p:sp>
            <p:sp>
              <p:nvSpPr>
                <p:cNvPr id="33" name="TextBox 32"/>
                <p:cNvSpPr txBox="1"/>
                <p:nvPr/>
              </p:nvSpPr>
              <p:spPr>
                <a:xfrm>
                  <a:off x="5580112" y="4365104"/>
                  <a:ext cx="1220206" cy="338554"/>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Resonance</a:t>
                  </a:r>
                  <a:endParaRPr lang="ko-KR" altLang="en-US" sz="1600" dirty="0">
                    <a:latin typeface="Arial Unicode MS" pitchFamily="50" charset="-127"/>
                    <a:ea typeface="Arial Unicode MS" pitchFamily="50" charset="-127"/>
                    <a:cs typeface="Arial Unicode MS" pitchFamily="50" charset="-127"/>
                  </a:endParaRPr>
                </a:p>
              </p:txBody>
            </p:sp>
            <p:sp>
              <p:nvSpPr>
                <p:cNvPr id="34" name="TextBox 33"/>
                <p:cNvSpPr txBox="1"/>
                <p:nvPr/>
              </p:nvSpPr>
              <p:spPr>
                <a:xfrm rot="2365548">
                  <a:off x="5909634" y="5502003"/>
                  <a:ext cx="1040670" cy="307777"/>
                </a:xfrm>
                <a:prstGeom prst="rect">
                  <a:avLst/>
                </a:prstGeom>
                <a:noFill/>
              </p:spPr>
              <p:txBody>
                <a:bodyPr wrap="none" rtlCol="0">
                  <a:spAutoFit/>
                </a:bodyPr>
                <a:lstStyle/>
                <a:p>
                  <a:r>
                    <a:rPr lang="en-US" altLang="ko-KR" sz="1400" dirty="0" smtClean="0">
                      <a:latin typeface="Arial Unicode MS" pitchFamily="50" charset="-127"/>
                      <a:ea typeface="Arial Unicode MS" pitchFamily="50" charset="-127"/>
                      <a:cs typeface="Arial Unicode MS" pitchFamily="50" charset="-127"/>
                    </a:rPr>
                    <a:t>R(X) cutoff</a:t>
                  </a:r>
                  <a:endParaRPr lang="ko-KR" altLang="en-US" sz="1400" dirty="0">
                    <a:latin typeface="Arial Unicode MS" pitchFamily="50" charset="-127"/>
                    <a:ea typeface="Arial Unicode MS" pitchFamily="50" charset="-127"/>
                    <a:cs typeface="Arial Unicode MS" pitchFamily="50" charset="-127"/>
                  </a:endParaRPr>
                </a:p>
              </p:txBody>
            </p:sp>
            <p:sp>
              <p:nvSpPr>
                <p:cNvPr id="35" name="TextBox 34"/>
                <p:cNvSpPr txBox="1"/>
                <p:nvPr/>
              </p:nvSpPr>
              <p:spPr>
                <a:xfrm>
                  <a:off x="7003057" y="3119365"/>
                  <a:ext cx="430887" cy="871392"/>
                </a:xfrm>
                <a:prstGeom prst="rect">
                  <a:avLst/>
                </a:prstGeom>
                <a:noFill/>
              </p:spPr>
              <p:txBody>
                <a:bodyPr vert="eaVert" wrap="none" rtlCol="0">
                  <a:spAutoFit/>
                </a:bodyPr>
                <a:lstStyle/>
                <a:p>
                  <a:r>
                    <a:rPr lang="en-US" altLang="ko-KR" sz="1600" b="1" dirty="0" smtClean="0">
                      <a:latin typeface="Arial Unicode MS" pitchFamily="50" charset="-127"/>
                      <a:ea typeface="Arial Unicode MS" pitchFamily="50" charset="-127"/>
                      <a:cs typeface="Arial Unicode MS" pitchFamily="50" charset="-127"/>
                    </a:rPr>
                    <a:t>O cut off</a:t>
                  </a:r>
                  <a:endParaRPr lang="ko-KR" altLang="en-US" sz="1600" b="1" dirty="0">
                    <a:latin typeface="Arial Unicode MS" pitchFamily="50" charset="-127"/>
                    <a:ea typeface="Arial Unicode MS" pitchFamily="50" charset="-127"/>
                    <a:cs typeface="Arial Unicode MS" pitchFamily="50" charset="-127"/>
                  </a:endParaRPr>
                </a:p>
              </p:txBody>
            </p:sp>
            <p:sp>
              <p:nvSpPr>
                <p:cNvPr id="36" name="자유형 35"/>
                <p:cNvSpPr/>
                <p:nvPr/>
              </p:nvSpPr>
              <p:spPr>
                <a:xfrm>
                  <a:off x="5955030" y="2023110"/>
                  <a:ext cx="2166213" cy="4000500"/>
                </a:xfrm>
                <a:custGeom>
                  <a:avLst/>
                  <a:gdLst>
                    <a:gd name="connsiteX0" fmla="*/ 1131570 w 2166213"/>
                    <a:gd name="connsiteY0" fmla="*/ 4000500 h 4000500"/>
                    <a:gd name="connsiteX1" fmla="*/ 2114550 w 2166213"/>
                    <a:gd name="connsiteY1" fmla="*/ 2834640 h 4000500"/>
                    <a:gd name="connsiteX2" fmla="*/ 1943100 w 2166213"/>
                    <a:gd name="connsiteY2" fmla="*/ 1771650 h 4000500"/>
                    <a:gd name="connsiteX3" fmla="*/ 1211580 w 2166213"/>
                    <a:gd name="connsiteY3" fmla="*/ 834390 h 4000500"/>
                    <a:gd name="connsiteX4" fmla="*/ 0 w 2166213"/>
                    <a:gd name="connsiteY4" fmla="*/ 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213" h="4000500">
                      <a:moveTo>
                        <a:pt x="1131570" y="4000500"/>
                      </a:moveTo>
                      <a:cubicBezTo>
                        <a:pt x="1555432" y="3603307"/>
                        <a:pt x="1979295" y="3206115"/>
                        <a:pt x="2114550" y="2834640"/>
                      </a:cubicBezTo>
                      <a:cubicBezTo>
                        <a:pt x="2249805" y="2463165"/>
                        <a:pt x="2093595" y="2105025"/>
                        <a:pt x="1943100" y="1771650"/>
                      </a:cubicBezTo>
                      <a:cubicBezTo>
                        <a:pt x="1792605" y="1438275"/>
                        <a:pt x="1535430" y="1129665"/>
                        <a:pt x="1211580" y="834390"/>
                      </a:cubicBezTo>
                      <a:cubicBezTo>
                        <a:pt x="887730" y="539115"/>
                        <a:pt x="443865" y="269557"/>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TextBox 37"/>
                <p:cNvSpPr txBox="1"/>
                <p:nvPr/>
              </p:nvSpPr>
              <p:spPr>
                <a:xfrm rot="3433222">
                  <a:off x="7259376" y="3261018"/>
                  <a:ext cx="1174332"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X(L) cut off</a:t>
                  </a:r>
                  <a:endParaRPr lang="ko-KR" altLang="en-US" sz="1600" b="1" dirty="0">
                    <a:latin typeface="Arial Unicode MS" pitchFamily="50" charset="-127"/>
                    <a:ea typeface="Arial Unicode MS" pitchFamily="50" charset="-127"/>
                    <a:cs typeface="Arial Unicode MS" pitchFamily="50" charset="-127"/>
                  </a:endParaRPr>
                </a:p>
              </p:txBody>
            </p:sp>
            <p:sp>
              <p:nvSpPr>
                <p:cNvPr id="39" name="TextBox 38"/>
                <p:cNvSpPr txBox="1"/>
                <p:nvPr/>
              </p:nvSpPr>
              <p:spPr>
                <a:xfrm rot="2669021">
                  <a:off x="6131171" y="4778684"/>
                  <a:ext cx="627095" cy="333717"/>
                </a:xfrm>
                <a:prstGeom prst="rect">
                  <a:avLst/>
                </a:prstGeom>
                <a:noFill/>
              </p:spPr>
              <p:txBody>
                <a:bodyPr wrap="none" rtlCol="0">
                  <a:spAutoFit/>
                </a:bodyPr>
                <a:lstStyle/>
                <a:p>
                  <a:r>
                    <a:rPr lang="en-US" altLang="ko-KR" sz="1600" dirty="0" smtClean="0">
                      <a:latin typeface="Arial Unicode MS" pitchFamily="50" charset="-127"/>
                      <a:ea typeface="Arial Unicode MS" pitchFamily="50" charset="-127"/>
                      <a:cs typeface="Arial Unicode MS" pitchFamily="50" charset="-127"/>
                    </a:rPr>
                    <a:t>UHR</a:t>
                  </a:r>
                  <a:endParaRPr lang="ko-KR" altLang="en-US" sz="1600" dirty="0">
                    <a:latin typeface="Arial Unicode MS" pitchFamily="50" charset="-127"/>
                    <a:ea typeface="Arial Unicode MS" pitchFamily="50" charset="-127"/>
                    <a:cs typeface="Arial Unicode MS" pitchFamily="50" charset="-127"/>
                  </a:endParaRPr>
                </a:p>
              </p:txBody>
            </p:sp>
            <p:pic>
              <p:nvPicPr>
                <p:cNvPr id="40" name="_x114434784" descr="DRW000019081a1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51129" y="6100496"/>
                  <a:ext cx="879475" cy="72707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2" name="TextBox 21"/>
              <p:cNvSpPr txBox="1"/>
              <p:nvPr/>
            </p:nvSpPr>
            <p:spPr>
              <a:xfrm>
                <a:off x="723781" y="5161272"/>
                <a:ext cx="607859" cy="369332"/>
              </a:xfrm>
              <a:prstGeom prst="rect">
                <a:avLst/>
              </a:prstGeom>
              <a:noFill/>
            </p:spPr>
            <p:txBody>
              <a:bodyPr wrap="none" rtlCol="0">
                <a:spAutoFit/>
              </a:bodyPr>
              <a:lstStyle/>
              <a:p>
                <a:r>
                  <a:rPr lang="en-US" altLang="ko-KR" dirty="0" smtClean="0">
                    <a:latin typeface="Arial Unicode MS" pitchFamily="50" charset="-127"/>
                    <a:ea typeface="Arial Unicode MS" pitchFamily="50" charset="-127"/>
                    <a:cs typeface="Arial Unicode MS" pitchFamily="50" charset="-127"/>
                  </a:rPr>
                  <a:t>LFS</a:t>
                </a:r>
                <a:endParaRPr lang="ko-KR" altLang="en-US" dirty="0">
                  <a:latin typeface="Arial Unicode MS" pitchFamily="50" charset="-127"/>
                  <a:ea typeface="Arial Unicode MS" pitchFamily="50" charset="-127"/>
                  <a:cs typeface="Arial Unicode MS" pitchFamily="50" charset="-127"/>
                </a:endParaRPr>
              </a:p>
            </p:txBody>
          </p:sp>
          <p:sp>
            <p:nvSpPr>
              <p:cNvPr id="23" name="자유형 22"/>
              <p:cNvSpPr/>
              <p:nvPr/>
            </p:nvSpPr>
            <p:spPr>
              <a:xfrm flipV="1">
                <a:off x="706428" y="4696135"/>
                <a:ext cx="1650539" cy="438194"/>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grpSp>
        <p:sp>
          <p:nvSpPr>
            <p:cNvPr id="8" name="자유형 7"/>
            <p:cNvSpPr/>
            <p:nvPr/>
          </p:nvSpPr>
          <p:spPr>
            <a:xfrm flipV="1">
              <a:off x="1835696" y="4131546"/>
              <a:ext cx="1872208" cy="576065"/>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prstDash val="sysDash"/>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sp>
          <p:nvSpPr>
            <p:cNvPr id="9" name="자유형 8"/>
            <p:cNvSpPr/>
            <p:nvPr/>
          </p:nvSpPr>
          <p:spPr>
            <a:xfrm flipV="1">
              <a:off x="2201381" y="3861047"/>
              <a:ext cx="1002467" cy="444545"/>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tailEnd type="arrow"/>
            </a:ln>
            <a:scene3d>
              <a:camera prst="orthographicFront">
                <a:rot lat="0" lon="0" rev="0"/>
              </a:camera>
              <a:lightRig rig="threePt" dir="t"/>
            </a:scene3d>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sp>
          <p:nvSpPr>
            <p:cNvPr id="10" name="자유형 9"/>
            <p:cNvSpPr/>
            <p:nvPr/>
          </p:nvSpPr>
          <p:spPr>
            <a:xfrm flipV="1">
              <a:off x="539552" y="3861045"/>
              <a:ext cx="2664296" cy="936106"/>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headEnd type="triangle"/>
              <a:tailEnd type="none"/>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sp>
          <p:nvSpPr>
            <p:cNvPr id="11" name="자유형 10"/>
            <p:cNvSpPr/>
            <p:nvPr/>
          </p:nvSpPr>
          <p:spPr>
            <a:xfrm flipV="1">
              <a:off x="1691680" y="4306152"/>
              <a:ext cx="509044" cy="418992"/>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headEnd type="triangle"/>
              <a:tailEnd type="none"/>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dirty="0"/>
            </a:p>
          </p:txBody>
        </p:sp>
        <p:grpSp>
          <p:nvGrpSpPr>
            <p:cNvPr id="5" name="그룹 63"/>
            <p:cNvGrpSpPr>
              <a:grpSpLocks noChangeAspect="1"/>
            </p:cNvGrpSpPr>
            <p:nvPr/>
          </p:nvGrpSpPr>
          <p:grpSpPr>
            <a:xfrm>
              <a:off x="1602457" y="4563595"/>
              <a:ext cx="288000" cy="288000"/>
              <a:chOff x="4284008" y="4088542"/>
              <a:chExt cx="360000" cy="360000"/>
            </a:xfrm>
            <a:solidFill>
              <a:srgbClr val="92D050"/>
            </a:solidFill>
          </p:grpSpPr>
          <p:sp>
            <p:nvSpPr>
              <p:cNvPr id="17" name="타원 16"/>
              <p:cNvSpPr/>
              <p:nvPr/>
            </p:nvSpPr>
            <p:spPr>
              <a:xfrm>
                <a:off x="4284008" y="4088542"/>
                <a:ext cx="360000" cy="360000"/>
              </a:xfrm>
              <a:prstGeom prst="ellipse">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grpSp>
            <p:nvGrpSpPr>
              <p:cNvPr id="6" name="그룹 42"/>
              <p:cNvGrpSpPr/>
              <p:nvPr/>
            </p:nvGrpSpPr>
            <p:grpSpPr>
              <a:xfrm>
                <a:off x="4344586" y="4137690"/>
                <a:ext cx="219670" cy="246628"/>
                <a:chOff x="6224538" y="4087653"/>
                <a:chExt cx="219670" cy="298420"/>
              </a:xfrm>
              <a:grpFill/>
            </p:grpSpPr>
            <p:cxnSp>
              <p:nvCxnSpPr>
                <p:cNvPr id="19" name="직선 연결선 18"/>
                <p:cNvCxnSpPr/>
                <p:nvPr/>
              </p:nvCxnSpPr>
              <p:spPr>
                <a:xfrm flipH="1">
                  <a:off x="6224538" y="4087653"/>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cxnSp>
              <p:nvCxnSpPr>
                <p:cNvPr id="20" name="직선 연결선 19"/>
                <p:cNvCxnSpPr/>
                <p:nvPr/>
              </p:nvCxnSpPr>
              <p:spPr>
                <a:xfrm>
                  <a:off x="6228184" y="4108622"/>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grpSp>
        </p:grpSp>
        <p:grpSp>
          <p:nvGrpSpPr>
            <p:cNvPr id="7" name="그룹 97"/>
            <p:cNvGrpSpPr/>
            <p:nvPr/>
          </p:nvGrpSpPr>
          <p:grpSpPr>
            <a:xfrm>
              <a:off x="2070770" y="4188108"/>
              <a:ext cx="288000" cy="288000"/>
              <a:chOff x="2070770" y="4188108"/>
              <a:chExt cx="288000" cy="288000"/>
            </a:xfrm>
          </p:grpSpPr>
          <p:sp>
            <p:nvSpPr>
              <p:cNvPr id="14" name="타원 13"/>
              <p:cNvSpPr/>
              <p:nvPr/>
            </p:nvSpPr>
            <p:spPr>
              <a:xfrm>
                <a:off x="2070770" y="4188108"/>
                <a:ext cx="288000" cy="288000"/>
              </a:xfrm>
              <a:prstGeom prst="ellipse">
                <a:avLst/>
              </a:prstGeom>
              <a:solidFill>
                <a:srgbClr val="92D05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a:p>
            </p:txBody>
          </p:sp>
          <p:cxnSp>
            <p:nvCxnSpPr>
              <p:cNvPr id="15" name="직선 연결선 14"/>
              <p:cNvCxnSpPr/>
              <p:nvPr/>
            </p:nvCxnSpPr>
            <p:spPr>
              <a:xfrm flipH="1">
                <a:off x="2119232" y="4227426"/>
                <a:ext cx="172819" cy="183438"/>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cxnSp>
            <p:nvCxnSpPr>
              <p:cNvPr id="16" name="직선 연결선 15"/>
              <p:cNvCxnSpPr/>
              <p:nvPr/>
            </p:nvCxnSpPr>
            <p:spPr>
              <a:xfrm>
                <a:off x="2122149" y="4241290"/>
                <a:ext cx="172819" cy="183438"/>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grpSp>
      </p:grpSp>
      <p:grpSp>
        <p:nvGrpSpPr>
          <p:cNvPr id="12" name="그룹 40"/>
          <p:cNvGrpSpPr/>
          <p:nvPr/>
        </p:nvGrpSpPr>
        <p:grpSpPr>
          <a:xfrm>
            <a:off x="1338935" y="764704"/>
            <a:ext cx="2432015" cy="1749458"/>
            <a:chOff x="2202375" y="764704"/>
            <a:chExt cx="2432015" cy="1749458"/>
          </a:xfrm>
        </p:grpSpPr>
        <p:grpSp>
          <p:nvGrpSpPr>
            <p:cNvPr id="13" name="그룹 69"/>
            <p:cNvGrpSpPr/>
            <p:nvPr/>
          </p:nvGrpSpPr>
          <p:grpSpPr>
            <a:xfrm>
              <a:off x="2202375" y="764704"/>
              <a:ext cx="2432015" cy="1749458"/>
              <a:chOff x="1646416" y="772914"/>
              <a:chExt cx="2432015" cy="1749458"/>
            </a:xfrm>
          </p:grpSpPr>
          <p:grpSp>
            <p:nvGrpSpPr>
              <p:cNvPr id="18" name="그룹 64"/>
              <p:cNvGrpSpPr/>
              <p:nvPr/>
            </p:nvGrpSpPr>
            <p:grpSpPr>
              <a:xfrm>
                <a:off x="1646416" y="772914"/>
                <a:ext cx="1773456" cy="1749458"/>
                <a:chOff x="2062353" y="743438"/>
                <a:chExt cx="1773456" cy="1749458"/>
              </a:xfrm>
            </p:grpSpPr>
            <p:sp>
              <p:nvSpPr>
                <p:cNvPr id="50" name="타원 49"/>
                <p:cNvSpPr>
                  <a:spLocks noChangeAspect="1"/>
                </p:cNvSpPr>
                <p:nvPr/>
              </p:nvSpPr>
              <p:spPr>
                <a:xfrm>
                  <a:off x="2062353" y="743438"/>
                  <a:ext cx="1773456" cy="17005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Arial Unicode MS" pitchFamily="50" charset="-127"/>
                    <a:ea typeface="Arial Unicode MS" pitchFamily="50" charset="-127"/>
                    <a:cs typeface="Arial Unicode MS" pitchFamily="50" charset="-127"/>
                  </a:endParaRPr>
                </a:p>
              </p:txBody>
            </p:sp>
            <p:sp>
              <p:nvSpPr>
                <p:cNvPr id="51" name="원호 50"/>
                <p:cNvSpPr/>
                <p:nvPr/>
              </p:nvSpPr>
              <p:spPr>
                <a:xfrm>
                  <a:off x="2062353"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52" name="원호 51"/>
                <p:cNvSpPr/>
                <p:nvPr/>
              </p:nvSpPr>
              <p:spPr>
                <a:xfrm rot="5400000">
                  <a:off x="2062353"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53" name="원호 52"/>
                <p:cNvSpPr/>
                <p:nvPr/>
              </p:nvSpPr>
              <p:spPr>
                <a:xfrm rot="10800000">
                  <a:off x="2062353"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sp>
              <p:nvSpPr>
                <p:cNvPr id="54" name="원호 53"/>
                <p:cNvSpPr/>
                <p:nvPr/>
              </p:nvSpPr>
              <p:spPr>
                <a:xfrm rot="16200000">
                  <a:off x="2062354" y="754071"/>
                  <a:ext cx="1749458" cy="1728192"/>
                </a:xfrm>
                <a:prstGeom prst="arc">
                  <a:avLst>
                    <a:gd name="adj1" fmla="val 16200000"/>
                    <a:gd name="adj2" fmla="val 66981"/>
                  </a:avLst>
                </a:prstGeom>
                <a:ln>
                  <a:solidFill>
                    <a:schemeClr val="tx1"/>
                  </a:solidFill>
                  <a:tailEnd type="none"/>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ko-KR" altLang="en-US" b="1"/>
                </a:p>
              </p:txBody>
            </p:sp>
          </p:grpSp>
          <p:sp>
            <p:nvSpPr>
              <p:cNvPr id="46" name="오른쪽 화살표 45"/>
              <p:cNvSpPr/>
              <p:nvPr/>
            </p:nvSpPr>
            <p:spPr bwMode="auto">
              <a:xfrm>
                <a:off x="3511985" y="1452885"/>
                <a:ext cx="504056" cy="432048"/>
              </a:xfrm>
              <a:prstGeom prst="rightArrow">
                <a:avLst/>
              </a:prstGeom>
              <a:solidFill>
                <a:srgbClr val="FF0000"/>
              </a:solid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7" name="TextBox 46"/>
              <p:cNvSpPr txBox="1"/>
              <p:nvPr/>
            </p:nvSpPr>
            <p:spPr>
              <a:xfrm>
                <a:off x="3358362" y="1115452"/>
                <a:ext cx="720069"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LFSO</a:t>
                </a:r>
                <a:endParaRPr lang="ko-KR" altLang="en-US" sz="1600" b="1" dirty="0">
                  <a:latin typeface="Arial Unicode MS" pitchFamily="50" charset="-127"/>
                  <a:ea typeface="Arial Unicode MS" pitchFamily="50" charset="-127"/>
                  <a:cs typeface="Arial Unicode MS" pitchFamily="50" charset="-127"/>
                </a:endParaRPr>
              </a:p>
            </p:txBody>
          </p:sp>
          <p:sp>
            <p:nvSpPr>
              <p:cNvPr id="48" name="TextBox 47"/>
              <p:cNvSpPr txBox="1"/>
              <p:nvPr/>
            </p:nvSpPr>
            <p:spPr>
              <a:xfrm>
                <a:off x="1937839" y="866352"/>
                <a:ext cx="430887" cy="481863"/>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err="1" smtClean="0">
                    <a:latin typeface="Arial Unicode MS" pitchFamily="50" charset="-127"/>
                    <a:ea typeface="Arial Unicode MS" pitchFamily="50" charset="-127"/>
                    <a:cs typeface="Arial Unicode MS" pitchFamily="50" charset="-127"/>
                  </a:rPr>
                  <a:t>Xslit</a:t>
                </a:r>
                <a:endParaRPr lang="ko-KR" altLang="en-US" sz="1600" b="1" dirty="0">
                  <a:latin typeface="Arial Unicode MS" pitchFamily="50" charset="-127"/>
                  <a:ea typeface="Arial Unicode MS" pitchFamily="50" charset="-127"/>
                  <a:cs typeface="Arial Unicode MS" pitchFamily="50" charset="-127"/>
                </a:endParaRPr>
              </a:p>
            </p:txBody>
          </p:sp>
          <p:sp>
            <p:nvSpPr>
              <p:cNvPr id="49" name="TextBox 48"/>
              <p:cNvSpPr txBox="1"/>
              <p:nvPr/>
            </p:nvSpPr>
            <p:spPr>
              <a:xfrm>
                <a:off x="2728766" y="844922"/>
                <a:ext cx="430887" cy="505908"/>
              </a:xfrm>
              <a:prstGeom prst="rect">
                <a:avLst/>
              </a:prstGeom>
              <a:noFill/>
              <a:scene3d>
                <a:camera prst="orthographicFront">
                  <a:rot lat="0" lon="0" rev="5400000"/>
                </a:camera>
                <a:lightRig rig="threePt" dir="t"/>
              </a:scene3d>
            </p:spPr>
            <p:txBody>
              <a:bodyPr vert="eaVert" wrap="none" rtlCol="0">
                <a:spAutoFit/>
              </a:bodyPr>
              <a:lstStyle/>
              <a:p>
                <a:r>
                  <a:rPr lang="en-US" altLang="ko-KR" sz="1600" b="1" dirty="0" err="1" smtClean="0">
                    <a:latin typeface="Arial Unicode MS" pitchFamily="50" charset="-127"/>
                    <a:ea typeface="Arial Unicode MS" pitchFamily="50" charset="-127"/>
                    <a:cs typeface="Arial Unicode MS" pitchFamily="50" charset="-127"/>
                  </a:rPr>
                  <a:t>Oslit</a:t>
                </a:r>
                <a:endParaRPr lang="ko-KR" altLang="en-US" sz="1600" b="1" dirty="0">
                  <a:latin typeface="Arial Unicode MS" pitchFamily="50" charset="-127"/>
                  <a:ea typeface="Arial Unicode MS" pitchFamily="50" charset="-127"/>
                  <a:cs typeface="Arial Unicode MS" pitchFamily="50" charset="-127"/>
                </a:endParaRPr>
              </a:p>
            </p:txBody>
          </p:sp>
        </p:grpSp>
        <p:cxnSp>
          <p:nvCxnSpPr>
            <p:cNvPr id="43" name="직선 연결선 42"/>
            <p:cNvCxnSpPr>
              <a:stCxn id="54" idx="2"/>
              <a:endCxn id="52" idx="2"/>
            </p:cNvCxnSpPr>
            <p:nvPr/>
          </p:nvCxnSpPr>
          <p:spPr>
            <a:xfrm flipH="1">
              <a:off x="3060062" y="764874"/>
              <a:ext cx="34085" cy="1749118"/>
            </a:xfrm>
            <a:prstGeom prst="line">
              <a:avLst/>
            </a:prstGeom>
            <a:ln>
              <a:solidFill>
                <a:srgbClr val="7030A0"/>
              </a:solidFill>
              <a:tailEnd type="none"/>
            </a:ln>
          </p:spPr>
          <p:style>
            <a:lnRef idx="3">
              <a:schemeClr val="accent2"/>
            </a:lnRef>
            <a:fillRef idx="0">
              <a:schemeClr val="accent2"/>
            </a:fillRef>
            <a:effectRef idx="2">
              <a:schemeClr val="accent2"/>
            </a:effectRef>
            <a:fontRef idx="minor">
              <a:schemeClr val="tx1"/>
            </a:fontRef>
          </p:style>
        </p:cxnSp>
        <p:sp>
          <p:nvSpPr>
            <p:cNvPr id="44" name="TextBox 43"/>
            <p:cNvSpPr txBox="1"/>
            <p:nvPr/>
          </p:nvSpPr>
          <p:spPr>
            <a:xfrm>
              <a:off x="2771800" y="1794302"/>
              <a:ext cx="615874" cy="338554"/>
            </a:xfrm>
            <a:prstGeom prst="rect">
              <a:avLst/>
            </a:prstGeom>
            <a:noFill/>
          </p:spPr>
          <p:txBody>
            <a:bodyPr wrap="none" rtlCol="0">
              <a:spAutoFit/>
            </a:bodyPr>
            <a:lstStyle/>
            <a:p>
              <a:r>
                <a:rPr lang="en-US" altLang="ko-KR" sz="1600" b="1" dirty="0" smtClean="0">
                  <a:latin typeface="Arial Unicode MS" pitchFamily="50" charset="-127"/>
                  <a:ea typeface="Arial Unicode MS" pitchFamily="50" charset="-127"/>
                  <a:cs typeface="Arial Unicode MS" pitchFamily="50" charset="-127"/>
                </a:rPr>
                <a:t>ECR</a:t>
              </a:r>
              <a:endParaRPr lang="ko-KR" altLang="en-US" sz="1600" b="1" dirty="0">
                <a:latin typeface="Arial Unicode MS" pitchFamily="50" charset="-127"/>
                <a:ea typeface="Arial Unicode MS" pitchFamily="50" charset="-127"/>
                <a:cs typeface="Arial Unicode MS" pitchFamily="50" charset="-127"/>
              </a:endParaRPr>
            </a:p>
          </p:txBody>
        </p:sp>
      </p:grpSp>
      <p:graphicFrame>
        <p:nvGraphicFramePr>
          <p:cNvPr id="185347" name="Object 3"/>
          <p:cNvGraphicFramePr>
            <a:graphicFrameLocks noChangeAspect="1"/>
          </p:cNvGraphicFramePr>
          <p:nvPr/>
        </p:nvGraphicFramePr>
        <p:xfrm>
          <a:off x="3923928" y="476672"/>
          <a:ext cx="5561012" cy="3935412"/>
        </p:xfrm>
        <a:graphic>
          <a:graphicData uri="http://schemas.openxmlformats.org/presentationml/2006/ole">
            <p:oleObj spid="_x0000_s103429" name="Graph" r:id="rId5" imgW="4276954" imgH="3024835" progId="Origin50.Graph">
              <p:embed/>
            </p:oleObj>
          </a:graphicData>
        </a:graphic>
      </p:graphicFrame>
      <p:sp>
        <p:nvSpPr>
          <p:cNvPr id="56" name="TextBox 55"/>
          <p:cNvSpPr txBox="1"/>
          <p:nvPr/>
        </p:nvSpPr>
        <p:spPr>
          <a:xfrm>
            <a:off x="3707904" y="4077072"/>
            <a:ext cx="5436096" cy="2031325"/>
          </a:xfrm>
          <a:prstGeom prst="rect">
            <a:avLst/>
          </a:prstGeom>
          <a:noFill/>
        </p:spPr>
        <p:txBody>
          <a:bodyPr wrap="square" rtlCol="0">
            <a:spAutoFit/>
          </a:bodyPr>
          <a:lstStyle/>
          <a:p>
            <a:pPr algn="l">
              <a:buFont typeface="Wingdings" pitchFamily="2" charset="2"/>
              <a:buChar char="Ø"/>
            </a:pPr>
            <a:r>
              <a:rPr lang="en-US" altLang="ko-KR" dirty="0" smtClean="0">
                <a:latin typeface="Arial" pitchFamily="34" charset="0"/>
                <a:cs typeface="Arial" pitchFamily="34" charset="0"/>
              </a:rPr>
              <a:t> In case of LFSO injection</a:t>
            </a:r>
          </a:p>
          <a:p>
            <a:pPr algn="l">
              <a:buFont typeface="Wingdings" pitchFamily="2" charset="2"/>
              <a:buChar char="Ø"/>
            </a:pPr>
            <a:r>
              <a:rPr lang="en-US" altLang="ko-KR" dirty="0" smtClean="0">
                <a:latin typeface="Arial" pitchFamily="34" charset="0"/>
                <a:cs typeface="Arial" pitchFamily="34" charset="0"/>
              </a:rPr>
              <a:t> </a:t>
            </a:r>
            <a:r>
              <a:rPr lang="en-US" altLang="ko-KR" dirty="0" err="1" smtClean="0">
                <a:latin typeface="Arial" pitchFamily="34" charset="0"/>
                <a:cs typeface="Arial" pitchFamily="34" charset="0"/>
              </a:rPr>
              <a:t>Xslit</a:t>
            </a:r>
            <a:r>
              <a:rPr lang="en-US" altLang="ko-KR" dirty="0" smtClean="0">
                <a:latin typeface="Arial" pitchFamily="34" charset="0"/>
                <a:cs typeface="Arial" pitchFamily="34" charset="0"/>
              </a:rPr>
              <a:t> &amp; Full wall</a:t>
            </a:r>
          </a:p>
          <a:p>
            <a:pPr lvl="1">
              <a:buFontTx/>
              <a:buChar char="-"/>
            </a:pPr>
            <a:r>
              <a:rPr lang="en-US" altLang="ko-KR" dirty="0" smtClean="0">
                <a:latin typeface="Arial" pitchFamily="34" charset="0"/>
                <a:cs typeface="Arial" pitchFamily="34" charset="0"/>
              </a:rPr>
              <a:t> The feasibility of OXB mode conversion</a:t>
            </a:r>
          </a:p>
          <a:p>
            <a:pPr lvl="1">
              <a:buFontTx/>
              <a:buChar char="-"/>
            </a:pPr>
            <a:r>
              <a:rPr lang="en-US" altLang="ko-KR" dirty="0" smtClean="0">
                <a:latin typeface="Arial" pitchFamily="34" charset="0"/>
                <a:cs typeface="Arial" pitchFamily="34" charset="0"/>
              </a:rPr>
              <a:t> the similar density tendency</a:t>
            </a:r>
          </a:p>
          <a:p>
            <a:pPr algn="l">
              <a:buFont typeface="Wingdings" pitchFamily="2" charset="2"/>
              <a:buChar char="Ø"/>
            </a:pPr>
            <a:r>
              <a:rPr lang="en-US" altLang="ko-KR" dirty="0" smtClean="0">
                <a:latin typeface="Arial" pitchFamily="34" charset="0"/>
                <a:cs typeface="Arial" pitchFamily="34" charset="0"/>
              </a:rPr>
              <a:t> </a:t>
            </a:r>
            <a:r>
              <a:rPr lang="en-US" altLang="ko-KR" dirty="0" err="1" smtClean="0">
                <a:latin typeface="Arial" pitchFamily="34" charset="0"/>
                <a:cs typeface="Arial" pitchFamily="34" charset="0"/>
              </a:rPr>
              <a:t>Oslit</a:t>
            </a:r>
            <a:r>
              <a:rPr lang="en-US" altLang="ko-KR" dirty="0" smtClean="0">
                <a:latin typeface="Arial" pitchFamily="34" charset="0"/>
                <a:cs typeface="Arial" pitchFamily="34" charset="0"/>
              </a:rPr>
              <a:t> &amp; None wall</a:t>
            </a:r>
          </a:p>
          <a:p>
            <a:pPr lvl="1">
              <a:buFontTx/>
              <a:buChar char="-"/>
            </a:pPr>
            <a:r>
              <a:rPr lang="en-US" altLang="ko-KR" dirty="0" smtClean="0">
                <a:latin typeface="Arial" pitchFamily="34" charset="0"/>
                <a:cs typeface="Arial" pitchFamily="34" charset="0"/>
              </a:rPr>
              <a:t> No existence of the reflected X wave</a:t>
            </a:r>
          </a:p>
          <a:p>
            <a:pPr lvl="1">
              <a:buFontTx/>
              <a:buChar char="-"/>
            </a:pPr>
            <a:r>
              <a:rPr lang="en-US" altLang="ko-KR" dirty="0" smtClean="0">
                <a:latin typeface="Arial" pitchFamily="34" charset="0"/>
                <a:cs typeface="Arial" pitchFamily="34" charset="0"/>
              </a:rPr>
              <a:t> XB conversion does not occurs.</a:t>
            </a:r>
          </a:p>
        </p:txBody>
      </p:sp>
    </p:spTree>
    <p:extLst>
      <p:ext uri="{BB962C8B-B14F-4D97-AF65-F5344CB8AC3E}">
        <p14:creationId xmlns="" xmlns:p14="http://schemas.microsoft.com/office/powerpoint/2010/main" val="1745904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직사각형 16"/>
          <p:cNvSpPr/>
          <p:nvPr/>
        </p:nvSpPr>
        <p:spPr>
          <a:xfrm>
            <a:off x="179512" y="752672"/>
            <a:ext cx="8964488" cy="646331"/>
          </a:xfrm>
          <a:prstGeom prst="rect">
            <a:avLst/>
          </a:prstGeom>
        </p:spPr>
        <p:txBody>
          <a:bodyPr wrap="square">
            <a:spAutoFit/>
          </a:bodyPr>
          <a:lstStyle/>
          <a:p>
            <a:pPr algn="l"/>
            <a:r>
              <a:rPr lang="en-US" altLang="ko-KR" dirty="0" smtClean="0">
                <a:latin typeface="Arial" pitchFamily="34" charset="0"/>
                <a:cs typeface="Arial" pitchFamily="34" charset="0"/>
              </a:rPr>
              <a:t>Distance between the UHR and R-cutoff can be expressed by density scale length and magnetic field within the limit of </a:t>
            </a:r>
            <a:r>
              <a:rPr lang="en-US" altLang="ko-KR" b="0" dirty="0" smtClean="0">
                <a:latin typeface="Arial" pitchFamily="34" charset="0"/>
                <a:cs typeface="Arial" pitchFamily="34" charset="0"/>
              </a:rPr>
              <a:t>             . </a:t>
            </a:r>
            <a:endParaRPr lang="ko-KR" altLang="en-US" b="0" dirty="0">
              <a:latin typeface="Arial" pitchFamily="34" charset="0"/>
              <a:cs typeface="Arial" pitchFamily="34" charset="0"/>
            </a:endParaRPr>
          </a:p>
        </p:txBody>
      </p:sp>
      <p:sp>
        <p:nvSpPr>
          <p:cNvPr id="27" name="TextBox 26"/>
          <p:cNvSpPr txBox="1"/>
          <p:nvPr/>
        </p:nvSpPr>
        <p:spPr>
          <a:xfrm>
            <a:off x="0" y="3556231"/>
            <a:ext cx="9108504" cy="2862322"/>
          </a:xfrm>
          <a:prstGeom prst="rect">
            <a:avLst/>
          </a:prstGeom>
          <a:noFill/>
        </p:spPr>
        <p:txBody>
          <a:bodyPr wrap="square" rtlCol="0">
            <a:spAutoFit/>
          </a:bodyPr>
          <a:lstStyle/>
          <a:p>
            <a:pPr algn="l">
              <a:buFont typeface="Wingdings" pitchFamily="2" charset="2"/>
              <a:buChar char="Ø"/>
            </a:pPr>
            <a:r>
              <a:rPr lang="en-US" altLang="ko-KR" b="0" dirty="0" smtClean="0">
                <a:latin typeface="Arial" pitchFamily="34" charset="0"/>
                <a:cs typeface="Arial" pitchFamily="34" charset="0"/>
              </a:rPr>
              <a:t> </a:t>
            </a:r>
            <a:r>
              <a:rPr lang="en-US" altLang="ko-KR" b="0" dirty="0" err="1" smtClean="0">
                <a:latin typeface="Arial" pitchFamily="34" charset="0"/>
                <a:cs typeface="Arial" pitchFamily="34" charset="0"/>
              </a:rPr>
              <a:t>Budden</a:t>
            </a:r>
            <a:r>
              <a:rPr lang="en-US" altLang="ko-KR" b="0" dirty="0" smtClean="0">
                <a:latin typeface="Arial" pitchFamily="34" charset="0"/>
                <a:cs typeface="Arial" pitchFamily="34" charset="0"/>
              </a:rPr>
              <a:t> analysis[2]</a:t>
            </a:r>
          </a:p>
          <a:p>
            <a:pPr lvl="1">
              <a:buFont typeface="Arial" pitchFamily="34" charset="0"/>
              <a:buChar char="•"/>
            </a:pPr>
            <a:r>
              <a:rPr lang="en-US" altLang="ko-KR" b="0" dirty="0" smtClean="0">
                <a:latin typeface="Arial" pitchFamily="34" charset="0"/>
                <a:cs typeface="Arial" pitchFamily="34" charset="0"/>
              </a:rPr>
              <a:t> EBW mode conversion </a:t>
            </a:r>
            <a:r>
              <a:rPr lang="en-US" altLang="ko-KR" dirty="0" smtClean="0">
                <a:latin typeface="Arial" pitchFamily="34" charset="0"/>
                <a:cs typeface="Arial" pitchFamily="34" charset="0"/>
              </a:rPr>
              <a:t>coefficient calculation</a:t>
            </a:r>
          </a:p>
          <a:p>
            <a:pPr lvl="1">
              <a:buFont typeface="Arial" pitchFamily="34" charset="0"/>
              <a:buChar char="•"/>
            </a:pPr>
            <a:r>
              <a:rPr lang="en-US" altLang="ko-KR" b="0" dirty="0" smtClean="0">
                <a:latin typeface="Arial" pitchFamily="34" charset="0"/>
                <a:cs typeface="Arial" pitchFamily="34" charset="0"/>
              </a:rPr>
              <a:t> possible to use in doublet case(R-cutoff and UHR)</a:t>
            </a:r>
          </a:p>
          <a:p>
            <a:pPr algn="l">
              <a:buFont typeface="Wingdings" pitchFamily="2" charset="2"/>
              <a:buChar char="Ø"/>
            </a:pPr>
            <a:r>
              <a:rPr lang="en-US" altLang="ko-KR" dirty="0" smtClean="0">
                <a:latin typeface="Arial" pitchFamily="34" charset="0"/>
                <a:ea typeface="바탕"/>
                <a:cs typeface="Arial" pitchFamily="34" charset="0"/>
              </a:rPr>
              <a:t> When the TF current is 8.2 kA, conversion coefficient shows that some MW converted to EBW and it makes density peak between UHR and ECR.</a:t>
            </a:r>
            <a:endParaRPr lang="en-US" altLang="ko-KR" b="0" dirty="0" smtClean="0">
              <a:latin typeface="Arial" pitchFamily="34" charset="0"/>
              <a:ea typeface="바탕"/>
              <a:cs typeface="Arial" pitchFamily="34" charset="0"/>
            </a:endParaRPr>
          </a:p>
          <a:p>
            <a:pPr algn="l">
              <a:buFont typeface="Wingdings" pitchFamily="2" charset="2"/>
              <a:buChar char="Ø"/>
            </a:pPr>
            <a:r>
              <a:rPr lang="en-US" altLang="ko-KR" b="0" dirty="0" smtClean="0">
                <a:latin typeface="Arial" pitchFamily="34" charset="0"/>
                <a:ea typeface="바탕"/>
                <a:cs typeface="Arial" pitchFamily="34" charset="0"/>
              </a:rPr>
              <a:t> Especially in case of TF current 3.8 kA, </a:t>
            </a:r>
            <a:r>
              <a:rPr lang="en-US" altLang="ko-KR" b="0" dirty="0" smtClean="0">
                <a:latin typeface="Arial" pitchFamily="34" charset="0"/>
                <a:cs typeface="Arial" pitchFamily="34" charset="0"/>
              </a:rPr>
              <a:t>reflected </a:t>
            </a:r>
            <a:r>
              <a:rPr lang="en-US" altLang="ko-KR" b="0" dirty="0">
                <a:latin typeface="Arial" pitchFamily="34" charset="0"/>
                <a:cs typeface="Arial" pitchFamily="34" charset="0"/>
              </a:rPr>
              <a:t>wave from inner wall of the chamber makes situation similar to </a:t>
            </a:r>
            <a:r>
              <a:rPr lang="en-US" altLang="ko-KR" b="0" dirty="0" smtClean="0">
                <a:latin typeface="Arial" pitchFamily="34" charset="0"/>
                <a:cs typeface="Arial" pitchFamily="34" charset="0"/>
              </a:rPr>
              <a:t>triplet(L-cutoff, UHR, R-cutoff) not in doublet case.</a:t>
            </a:r>
          </a:p>
          <a:p>
            <a:pPr algn="l">
              <a:buFont typeface="Wingdings" pitchFamily="2" charset="2"/>
              <a:buChar char="Ø"/>
            </a:pPr>
            <a:endParaRPr lang="en-US" altLang="ko-KR" b="0" dirty="0" smtClean="0">
              <a:latin typeface="Arial" pitchFamily="34" charset="0"/>
              <a:cs typeface="Arial" pitchFamily="34" charset="0"/>
            </a:endParaRPr>
          </a:p>
          <a:p>
            <a:pPr algn="l">
              <a:buFont typeface="Wingdings" pitchFamily="2" charset="2"/>
              <a:buChar char="Ø"/>
            </a:pPr>
            <a:r>
              <a:rPr lang="en-US" altLang="ko-KR" b="0" dirty="0" smtClean="0">
                <a:solidFill>
                  <a:srgbClr val="000000"/>
                </a:solidFill>
                <a:latin typeface="Arial" pitchFamily="34" charset="0"/>
                <a:cs typeface="Arial" pitchFamily="34" charset="0"/>
              </a:rPr>
              <a:t> High density plasma is produced when the peak of density profile is near the inner wall or outer wall with the aid of high XB mode conversion efficiency.</a:t>
            </a:r>
            <a:endParaRPr lang="en-US" altLang="ko-KR" b="0" dirty="0" smtClean="0">
              <a:latin typeface="Arial" pitchFamily="34" charset="0"/>
              <a:cs typeface="Arial" pitchFamily="34" charset="0"/>
            </a:endParaRPr>
          </a:p>
        </p:txBody>
      </p:sp>
      <p:graphicFrame>
        <p:nvGraphicFramePr>
          <p:cNvPr id="29" name="개체 28"/>
          <p:cNvGraphicFramePr>
            <a:graphicFrameLocks noChangeAspect="1"/>
          </p:cNvGraphicFramePr>
          <p:nvPr/>
        </p:nvGraphicFramePr>
        <p:xfrm>
          <a:off x="3511815" y="1052736"/>
          <a:ext cx="844161" cy="330324"/>
        </p:xfrm>
        <a:graphic>
          <a:graphicData uri="http://schemas.openxmlformats.org/presentationml/2006/ole">
            <p:oleObj spid="_x0000_s107534" name="수식" r:id="rId4" imgW="583947" imgH="228501" progId="Equation.3">
              <p:embed/>
            </p:oleObj>
          </a:graphicData>
        </a:graphic>
      </p:graphicFrame>
      <p:graphicFrame>
        <p:nvGraphicFramePr>
          <p:cNvPr id="21" name="표 20"/>
          <p:cNvGraphicFramePr>
            <a:graphicFrameLocks noGrp="1"/>
          </p:cNvGraphicFramePr>
          <p:nvPr>
            <p:extLst/>
          </p:nvPr>
        </p:nvGraphicFramePr>
        <p:xfrm>
          <a:off x="2915816" y="2420888"/>
          <a:ext cx="5256584" cy="1224137"/>
        </p:xfrm>
        <a:graphic>
          <a:graphicData uri="http://schemas.openxmlformats.org/drawingml/2006/table">
            <a:tbl>
              <a:tblPr/>
              <a:tblGrid>
                <a:gridCol w="1314146"/>
                <a:gridCol w="1314146"/>
                <a:gridCol w="1314146"/>
                <a:gridCol w="1314146"/>
              </a:tblGrid>
              <a:tr h="287926">
                <a:tc>
                  <a:txBody>
                    <a:bodyPr/>
                    <a:lstStyle/>
                    <a:p>
                      <a:pPr algn="ctr">
                        <a:spcAft>
                          <a:spcPts val="0"/>
                        </a:spcAft>
                      </a:pPr>
                      <a:r>
                        <a:rPr lang="en-US" sz="1600" b="1" kern="100" dirty="0">
                          <a:latin typeface="Arial" pitchFamily="34" charset="0"/>
                          <a:ea typeface="바탕"/>
                          <a:cs typeface="Arial" pitchFamily="34" charset="0"/>
                        </a:rPr>
                        <a:t>TF Current</a:t>
                      </a:r>
                      <a:endParaRPr lang="ko-KR" sz="1800" kern="100" dirty="0">
                        <a:latin typeface="Arial" pitchFamily="34" charset="0"/>
                        <a:ea typeface="바탕"/>
                        <a:cs typeface="Arial"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latin typeface="Arial" pitchFamily="34" charset="0"/>
                          <a:ea typeface="바탕"/>
                          <a:cs typeface="Arial" pitchFamily="34" charset="0"/>
                        </a:rPr>
                        <a:t>T</a:t>
                      </a:r>
                      <a:endParaRPr lang="ko-KR" sz="1800" kern="100" dirty="0">
                        <a:latin typeface="Arial" pitchFamily="34" charset="0"/>
                        <a:ea typeface="바탕"/>
                        <a:cs typeface="Arial"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a:latin typeface="Arial" pitchFamily="34" charset="0"/>
                          <a:ea typeface="바탕"/>
                          <a:cs typeface="Arial" pitchFamily="34" charset="0"/>
                        </a:rPr>
                        <a:t>R</a:t>
                      </a:r>
                      <a:endParaRPr lang="ko-KR" sz="1800" kern="100">
                        <a:latin typeface="Arial" pitchFamily="34" charset="0"/>
                        <a:ea typeface="바탕"/>
                        <a:cs typeface="Arial"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kern="100" dirty="0">
                          <a:latin typeface="Arial" pitchFamily="34" charset="0"/>
                          <a:ea typeface="바탕"/>
                          <a:cs typeface="Arial" pitchFamily="34" charset="0"/>
                        </a:rPr>
                        <a:t>C</a:t>
                      </a:r>
                      <a:endParaRPr lang="ko-KR" sz="1800" kern="100" dirty="0">
                        <a:latin typeface="Arial" pitchFamily="34" charset="0"/>
                        <a:ea typeface="바탕"/>
                        <a:cs typeface="Arial"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7926">
                <a:tc>
                  <a:txBody>
                    <a:bodyPr/>
                    <a:lstStyle/>
                    <a:p>
                      <a:pPr algn="ctr">
                        <a:spcAft>
                          <a:spcPts val="0"/>
                        </a:spcAft>
                      </a:pPr>
                      <a:r>
                        <a:rPr lang="en-US" sz="1600" b="1" kern="100" dirty="0">
                          <a:solidFill>
                            <a:srgbClr val="FF0000"/>
                          </a:solidFill>
                          <a:latin typeface="Arial" pitchFamily="34" charset="0"/>
                          <a:ea typeface="바탕"/>
                          <a:cs typeface="Arial" pitchFamily="34" charset="0"/>
                        </a:rPr>
                        <a:t>8.2kA</a:t>
                      </a:r>
                      <a:endParaRPr lang="ko-KR" sz="1800" b="1" kern="100" dirty="0">
                        <a:solidFill>
                          <a:srgbClr val="FF0000"/>
                        </a:solidFill>
                        <a:latin typeface="Arial" pitchFamily="34" charset="0"/>
                        <a:ea typeface="바탕"/>
                        <a:cs typeface="Arial"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E7E7E7"/>
                    </a:solidFill>
                  </a:tcPr>
                </a:tc>
                <a:tc>
                  <a:txBody>
                    <a:bodyPr/>
                    <a:lstStyle/>
                    <a:p>
                      <a:pPr algn="ctr">
                        <a:spcAft>
                          <a:spcPts val="0"/>
                        </a:spcAft>
                      </a:pPr>
                      <a:r>
                        <a:rPr lang="en-US" sz="1600" b="1" kern="100" dirty="0">
                          <a:solidFill>
                            <a:srgbClr val="FF0000"/>
                          </a:solidFill>
                          <a:latin typeface="Arial" pitchFamily="34" charset="0"/>
                          <a:ea typeface="바탕"/>
                          <a:cs typeface="Arial" pitchFamily="34" charset="0"/>
                        </a:rPr>
                        <a:t>0.2754</a:t>
                      </a:r>
                      <a:endParaRPr lang="ko-KR" sz="1800" b="1" kern="100" dirty="0">
                        <a:solidFill>
                          <a:srgbClr val="FF0000"/>
                        </a:solidFill>
                        <a:latin typeface="Arial" pitchFamily="34" charset="0"/>
                        <a:ea typeface="바탕"/>
                        <a:cs typeface="Arial"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E7E7E7"/>
                    </a:solidFill>
                  </a:tcPr>
                </a:tc>
                <a:tc>
                  <a:txBody>
                    <a:bodyPr/>
                    <a:lstStyle/>
                    <a:p>
                      <a:pPr algn="ctr">
                        <a:spcAft>
                          <a:spcPts val="0"/>
                        </a:spcAft>
                      </a:pPr>
                      <a:r>
                        <a:rPr lang="en-US" sz="1600" b="1" kern="100" dirty="0">
                          <a:solidFill>
                            <a:srgbClr val="FF0000"/>
                          </a:solidFill>
                          <a:latin typeface="Arial" pitchFamily="34" charset="0"/>
                          <a:ea typeface="바탕"/>
                          <a:cs typeface="Arial" pitchFamily="34" charset="0"/>
                        </a:rPr>
                        <a:t>0.5251</a:t>
                      </a:r>
                      <a:endParaRPr lang="ko-KR" sz="1800" b="1" kern="100" dirty="0">
                        <a:solidFill>
                          <a:srgbClr val="FF0000"/>
                        </a:solidFill>
                        <a:latin typeface="Arial" pitchFamily="34" charset="0"/>
                        <a:ea typeface="바탕"/>
                        <a:cs typeface="Arial"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E7E7E7"/>
                    </a:solidFill>
                  </a:tcPr>
                </a:tc>
                <a:tc>
                  <a:txBody>
                    <a:bodyPr/>
                    <a:lstStyle/>
                    <a:p>
                      <a:pPr algn="ctr">
                        <a:spcAft>
                          <a:spcPts val="0"/>
                        </a:spcAft>
                      </a:pPr>
                      <a:r>
                        <a:rPr lang="en-US" sz="1600" b="1" kern="100" dirty="0">
                          <a:solidFill>
                            <a:srgbClr val="FF0000"/>
                          </a:solidFill>
                          <a:latin typeface="Arial" pitchFamily="34" charset="0"/>
                          <a:ea typeface="바탕"/>
                          <a:cs typeface="Arial" pitchFamily="34" charset="0"/>
                        </a:rPr>
                        <a:t>0.1995</a:t>
                      </a:r>
                      <a:endParaRPr lang="ko-KR" sz="1800" b="1" kern="100" dirty="0">
                        <a:solidFill>
                          <a:srgbClr val="FF0000"/>
                        </a:solidFill>
                        <a:latin typeface="Arial" pitchFamily="34" charset="0"/>
                        <a:ea typeface="바탕"/>
                        <a:cs typeface="Arial"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E7E7E7"/>
                    </a:solidFill>
                  </a:tcPr>
                </a:tc>
              </a:tr>
              <a:tr h="360359">
                <a:tc>
                  <a:txBody>
                    <a:bodyPr/>
                    <a:lstStyle/>
                    <a:p>
                      <a:pPr algn="ctr">
                        <a:spcAft>
                          <a:spcPts val="0"/>
                        </a:spcAft>
                      </a:pPr>
                      <a:r>
                        <a:rPr lang="en-US" sz="1600" kern="100" dirty="0">
                          <a:latin typeface="Arial" pitchFamily="34" charset="0"/>
                          <a:ea typeface="바탕"/>
                          <a:cs typeface="Arial" pitchFamily="34" charset="0"/>
                        </a:rPr>
                        <a:t>6.7kA, 5.4kA</a:t>
                      </a:r>
                      <a:endParaRPr lang="ko-KR" sz="1800" kern="100" dirty="0">
                        <a:latin typeface="Arial" pitchFamily="34" charset="0"/>
                        <a:ea typeface="바탕"/>
                        <a:cs typeface="Arial" pitchFamily="34" charset="0"/>
                      </a:endParaRPr>
                    </a:p>
                  </a:txBody>
                  <a:tcPr marL="9525" marR="9525" marT="9525" marB="0" anchor="ctr">
                    <a:lnL>
                      <a:noFill/>
                    </a:lnL>
                    <a:lnR>
                      <a:noFill/>
                    </a:lnR>
                    <a:lnT>
                      <a:noFill/>
                    </a:lnT>
                    <a:lnB>
                      <a:noFill/>
                    </a:lnB>
                  </a:tcPr>
                </a:tc>
                <a:tc>
                  <a:txBody>
                    <a:bodyPr/>
                    <a:lstStyle/>
                    <a:p>
                      <a:pPr algn="ctr">
                        <a:spcAft>
                          <a:spcPts val="0"/>
                        </a:spcAft>
                      </a:pPr>
                      <a:r>
                        <a:rPr lang="en-US" sz="1600" kern="100" dirty="0">
                          <a:latin typeface="Arial" pitchFamily="34" charset="0"/>
                          <a:ea typeface="바탕"/>
                          <a:cs typeface="Arial" pitchFamily="34" charset="0"/>
                        </a:rPr>
                        <a:t>0.05</a:t>
                      </a:r>
                      <a:endParaRPr lang="ko-KR" sz="1800" kern="100" dirty="0">
                        <a:latin typeface="Arial" pitchFamily="34" charset="0"/>
                        <a:ea typeface="바탕"/>
                        <a:cs typeface="Arial" pitchFamily="34" charset="0"/>
                      </a:endParaRPr>
                    </a:p>
                  </a:txBody>
                  <a:tcPr marL="9525" marR="9525" marT="9525" marB="0" anchor="ctr">
                    <a:lnL>
                      <a:noFill/>
                    </a:lnL>
                    <a:lnR>
                      <a:noFill/>
                    </a:lnR>
                    <a:lnT>
                      <a:noFill/>
                    </a:lnT>
                    <a:lnB>
                      <a:noFill/>
                    </a:lnB>
                  </a:tcPr>
                </a:tc>
                <a:tc>
                  <a:txBody>
                    <a:bodyPr/>
                    <a:lstStyle/>
                    <a:p>
                      <a:pPr algn="ctr">
                        <a:spcAft>
                          <a:spcPts val="0"/>
                        </a:spcAft>
                      </a:pPr>
                      <a:r>
                        <a:rPr lang="en-US" sz="1600" kern="100" dirty="0">
                          <a:latin typeface="Arial" pitchFamily="34" charset="0"/>
                          <a:ea typeface="바탕"/>
                          <a:cs typeface="Arial" pitchFamily="34" charset="0"/>
                        </a:rPr>
                        <a:t>0.9</a:t>
                      </a:r>
                      <a:endParaRPr lang="ko-KR" sz="1800" kern="100" dirty="0">
                        <a:latin typeface="Arial" pitchFamily="34" charset="0"/>
                        <a:ea typeface="바탕"/>
                        <a:cs typeface="Arial" pitchFamily="34" charset="0"/>
                      </a:endParaRPr>
                    </a:p>
                  </a:txBody>
                  <a:tcPr marL="9525" marR="9525" marT="9525" marB="0" anchor="ctr">
                    <a:lnL>
                      <a:noFill/>
                    </a:lnL>
                    <a:lnR>
                      <a:noFill/>
                    </a:lnR>
                    <a:lnT>
                      <a:noFill/>
                    </a:lnT>
                    <a:lnB>
                      <a:noFill/>
                    </a:lnB>
                  </a:tcPr>
                </a:tc>
                <a:tc>
                  <a:txBody>
                    <a:bodyPr/>
                    <a:lstStyle/>
                    <a:p>
                      <a:pPr algn="ctr">
                        <a:spcAft>
                          <a:spcPts val="0"/>
                        </a:spcAft>
                      </a:pPr>
                      <a:r>
                        <a:rPr lang="en-US" sz="1600" kern="100" dirty="0">
                          <a:latin typeface="Arial" pitchFamily="34" charset="0"/>
                          <a:ea typeface="바탕"/>
                          <a:cs typeface="Arial" pitchFamily="34" charset="0"/>
                        </a:rPr>
                        <a:t>0.05</a:t>
                      </a:r>
                      <a:endParaRPr lang="ko-KR" sz="1800" kern="100" dirty="0">
                        <a:latin typeface="Arial" pitchFamily="34" charset="0"/>
                        <a:ea typeface="바탕"/>
                        <a:cs typeface="Arial" pitchFamily="34" charset="0"/>
                      </a:endParaRPr>
                    </a:p>
                  </a:txBody>
                  <a:tcPr marL="9525" marR="9525" marT="9525" marB="0" anchor="ctr">
                    <a:lnL>
                      <a:noFill/>
                    </a:lnL>
                    <a:lnR>
                      <a:noFill/>
                    </a:lnR>
                    <a:lnT>
                      <a:noFill/>
                    </a:lnT>
                    <a:lnB>
                      <a:noFill/>
                    </a:lnB>
                  </a:tcPr>
                </a:tc>
              </a:tr>
              <a:tr h="287926">
                <a:tc>
                  <a:txBody>
                    <a:bodyPr/>
                    <a:lstStyle/>
                    <a:p>
                      <a:pPr algn="ctr">
                        <a:spcAft>
                          <a:spcPts val="0"/>
                        </a:spcAft>
                      </a:pPr>
                      <a:r>
                        <a:rPr lang="en-US" sz="1600" b="1" kern="100" dirty="0">
                          <a:solidFill>
                            <a:srgbClr val="FF0000"/>
                          </a:solidFill>
                          <a:latin typeface="Arial" pitchFamily="34" charset="0"/>
                          <a:ea typeface="바탕"/>
                          <a:cs typeface="Arial" pitchFamily="34" charset="0"/>
                        </a:rPr>
                        <a:t>3.8kA</a:t>
                      </a:r>
                      <a:endParaRPr lang="ko-KR" sz="1800" b="1" kern="100" dirty="0">
                        <a:solidFill>
                          <a:srgbClr val="FF0000"/>
                        </a:solidFill>
                        <a:latin typeface="Arial" pitchFamily="34" charset="0"/>
                        <a:ea typeface="바탕"/>
                        <a:cs typeface="Arial"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E7E7E7"/>
                    </a:solidFill>
                  </a:tcPr>
                </a:tc>
                <a:tc>
                  <a:txBody>
                    <a:bodyPr/>
                    <a:lstStyle/>
                    <a:p>
                      <a:pPr algn="ctr">
                        <a:spcAft>
                          <a:spcPts val="0"/>
                        </a:spcAft>
                      </a:pPr>
                      <a:r>
                        <a:rPr lang="en-US" sz="1600" b="1" kern="100" dirty="0">
                          <a:solidFill>
                            <a:srgbClr val="FF0000"/>
                          </a:solidFill>
                          <a:latin typeface="Arial" pitchFamily="34" charset="0"/>
                          <a:ea typeface="바탕"/>
                          <a:cs typeface="Arial" pitchFamily="34" charset="0"/>
                        </a:rPr>
                        <a:t>0.123</a:t>
                      </a:r>
                      <a:endParaRPr lang="ko-KR" sz="1800" b="1" kern="100" dirty="0">
                        <a:solidFill>
                          <a:srgbClr val="FF0000"/>
                        </a:solidFill>
                        <a:latin typeface="Arial" pitchFamily="34" charset="0"/>
                        <a:ea typeface="바탕"/>
                        <a:cs typeface="Arial"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E7E7E7"/>
                    </a:solidFill>
                  </a:tcPr>
                </a:tc>
                <a:tc>
                  <a:txBody>
                    <a:bodyPr/>
                    <a:lstStyle/>
                    <a:p>
                      <a:pPr algn="ctr">
                        <a:spcAft>
                          <a:spcPts val="0"/>
                        </a:spcAft>
                      </a:pPr>
                      <a:r>
                        <a:rPr lang="en-US" sz="1600" b="1" kern="100" dirty="0">
                          <a:solidFill>
                            <a:srgbClr val="FF0000"/>
                          </a:solidFill>
                          <a:latin typeface="Arial" pitchFamily="34" charset="0"/>
                          <a:ea typeface="바탕"/>
                          <a:cs typeface="Arial" pitchFamily="34" charset="0"/>
                        </a:rPr>
                        <a:t>0.7691</a:t>
                      </a:r>
                      <a:endParaRPr lang="ko-KR" sz="1800" b="1" kern="100" dirty="0">
                        <a:solidFill>
                          <a:srgbClr val="FF0000"/>
                        </a:solidFill>
                        <a:latin typeface="Arial" pitchFamily="34" charset="0"/>
                        <a:ea typeface="바탕"/>
                        <a:cs typeface="Arial"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E7E7E7"/>
                    </a:solidFill>
                  </a:tcPr>
                </a:tc>
                <a:tc>
                  <a:txBody>
                    <a:bodyPr/>
                    <a:lstStyle/>
                    <a:p>
                      <a:pPr algn="ctr">
                        <a:spcAft>
                          <a:spcPts val="0"/>
                        </a:spcAft>
                      </a:pPr>
                      <a:r>
                        <a:rPr lang="en-US" sz="1600" b="1" kern="100" dirty="0">
                          <a:solidFill>
                            <a:srgbClr val="FF0000"/>
                          </a:solidFill>
                          <a:latin typeface="Arial" pitchFamily="34" charset="0"/>
                          <a:ea typeface="바탕"/>
                          <a:cs typeface="Arial" pitchFamily="34" charset="0"/>
                        </a:rPr>
                        <a:t>0.1079</a:t>
                      </a:r>
                      <a:endParaRPr lang="ko-KR" sz="1800" b="1" kern="100" dirty="0">
                        <a:solidFill>
                          <a:srgbClr val="FF0000"/>
                        </a:solidFill>
                        <a:latin typeface="Arial" pitchFamily="34" charset="0"/>
                        <a:ea typeface="바탕"/>
                        <a:cs typeface="Arial"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E7E7E7"/>
                    </a:solidFill>
                  </a:tcPr>
                </a:tc>
              </a:tr>
            </a:tbl>
          </a:graphicData>
        </a:graphic>
      </p:graphicFrame>
      <p:grpSp>
        <p:nvGrpSpPr>
          <p:cNvPr id="2" name="그룹 12"/>
          <p:cNvGrpSpPr/>
          <p:nvPr/>
        </p:nvGrpSpPr>
        <p:grpSpPr>
          <a:xfrm>
            <a:off x="611560" y="1400744"/>
            <a:ext cx="3744416" cy="1179514"/>
            <a:chOff x="485422" y="1340060"/>
            <a:chExt cx="4680521" cy="1474391"/>
          </a:xfrm>
        </p:grpSpPr>
        <p:graphicFrame>
          <p:nvGraphicFramePr>
            <p:cNvPr id="4" name="개체 3"/>
            <p:cNvGraphicFramePr>
              <a:graphicFrameLocks noChangeAspect="1"/>
            </p:cNvGraphicFramePr>
            <p:nvPr>
              <p:extLst/>
            </p:nvPr>
          </p:nvGraphicFramePr>
          <p:xfrm>
            <a:off x="485422" y="1340060"/>
            <a:ext cx="2665016" cy="1474391"/>
          </p:xfrm>
          <a:graphic>
            <a:graphicData uri="http://schemas.openxmlformats.org/presentationml/2006/ole">
              <p:oleObj spid="_x0000_s107535" name="수식" r:id="rId5" imgW="1346200" imgH="736600" progId="Equation.3">
                <p:embed/>
              </p:oleObj>
            </a:graphicData>
          </a:graphic>
        </p:graphicFrame>
        <p:sp>
          <p:nvSpPr>
            <p:cNvPr id="5" name="TextBox 4"/>
            <p:cNvSpPr txBox="1"/>
            <p:nvPr/>
          </p:nvSpPr>
          <p:spPr>
            <a:xfrm>
              <a:off x="1565542" y="2142058"/>
              <a:ext cx="3600401" cy="384721"/>
            </a:xfrm>
            <a:prstGeom prst="rect">
              <a:avLst/>
            </a:prstGeom>
            <a:noFill/>
          </p:spPr>
          <p:txBody>
            <a:bodyPr wrap="square" rtlCol="0">
              <a:spAutoFit/>
            </a:bodyPr>
            <a:lstStyle/>
            <a:p>
              <a:r>
                <a:rPr lang="en-US" altLang="ko-KR" sz="1400" dirty="0" smtClean="0">
                  <a:latin typeface="Arial" pitchFamily="34" charset="0"/>
                  <a:cs typeface="Arial" pitchFamily="34" charset="0"/>
                </a:rPr>
                <a:t>(k, </a:t>
              </a:r>
              <a:r>
                <a:rPr lang="en-US" altLang="ko-KR" sz="1400" dirty="0" err="1" smtClean="0">
                  <a:latin typeface="Arial" pitchFamily="34" charset="0"/>
                  <a:cs typeface="Arial" pitchFamily="34" charset="0"/>
                </a:rPr>
                <a:t>L</a:t>
              </a:r>
              <a:r>
                <a:rPr lang="en-US" altLang="ko-KR" sz="1400" baseline="-25000" dirty="0" err="1" smtClean="0">
                  <a:latin typeface="Arial" pitchFamily="34" charset="0"/>
                  <a:cs typeface="Arial" pitchFamily="34" charset="0"/>
                </a:rPr>
                <a:t>n</a:t>
              </a:r>
              <a:r>
                <a:rPr lang="en-US" altLang="ko-KR" sz="1400" dirty="0" smtClean="0">
                  <a:latin typeface="Arial" pitchFamily="34" charset="0"/>
                  <a:cs typeface="Arial" pitchFamily="34" charset="0"/>
                </a:rPr>
                <a:t>: evaluated at the R-cutoff)</a:t>
              </a:r>
              <a:endParaRPr lang="ko-KR" altLang="en-US" sz="1400" dirty="0">
                <a:latin typeface="Arial" pitchFamily="34" charset="0"/>
                <a:cs typeface="Arial" pitchFamily="34" charset="0"/>
              </a:endParaRPr>
            </a:p>
          </p:txBody>
        </p:sp>
      </p:grpSp>
      <p:graphicFrame>
        <p:nvGraphicFramePr>
          <p:cNvPr id="14" name="Object 2"/>
          <p:cNvGraphicFramePr>
            <a:graphicFrameLocks noChangeAspect="1"/>
          </p:cNvGraphicFramePr>
          <p:nvPr>
            <p:extLst/>
          </p:nvPr>
        </p:nvGraphicFramePr>
        <p:xfrm>
          <a:off x="5076056" y="1052736"/>
          <a:ext cx="3163887" cy="1328737"/>
        </p:xfrm>
        <a:graphic>
          <a:graphicData uri="http://schemas.openxmlformats.org/presentationml/2006/ole">
            <p:oleObj spid="_x0000_s107536" name="수식" r:id="rId6" imgW="1752600" imgH="736600" progId="Equation.3">
              <p:embed/>
            </p:oleObj>
          </a:graphicData>
        </a:graphic>
      </p:graphicFrame>
      <p:grpSp>
        <p:nvGrpSpPr>
          <p:cNvPr id="3" name="그룹 32"/>
          <p:cNvGrpSpPr/>
          <p:nvPr/>
        </p:nvGrpSpPr>
        <p:grpSpPr>
          <a:xfrm>
            <a:off x="534691" y="2564904"/>
            <a:ext cx="2093093" cy="1055533"/>
            <a:chOff x="2843808" y="4530606"/>
            <a:chExt cx="2093093" cy="1055533"/>
          </a:xfrm>
        </p:grpSpPr>
        <p:graphicFrame>
          <p:nvGraphicFramePr>
            <p:cNvPr id="16" name="Object 8"/>
            <p:cNvGraphicFramePr>
              <a:graphicFrameLocks noChangeAspect="1"/>
            </p:cNvGraphicFramePr>
            <p:nvPr/>
          </p:nvGraphicFramePr>
          <p:xfrm>
            <a:off x="2915816" y="4797152"/>
            <a:ext cx="1357312" cy="788987"/>
          </p:xfrm>
          <a:graphic>
            <a:graphicData uri="http://schemas.openxmlformats.org/presentationml/2006/ole">
              <p:oleObj spid="_x0000_s107537" name="수식" r:id="rId7" imgW="672808" imgH="393529" progId="Equation.3">
                <p:embed/>
              </p:oleObj>
            </a:graphicData>
          </a:graphic>
        </p:graphicFrame>
        <p:sp>
          <p:nvSpPr>
            <p:cNvPr id="18" name="TextBox 17"/>
            <p:cNvSpPr txBox="1"/>
            <p:nvPr/>
          </p:nvSpPr>
          <p:spPr>
            <a:xfrm>
              <a:off x="2843808" y="4530606"/>
              <a:ext cx="2093093" cy="338554"/>
            </a:xfrm>
            <a:prstGeom prst="rect">
              <a:avLst/>
            </a:prstGeom>
            <a:noFill/>
          </p:spPr>
          <p:txBody>
            <a:bodyPr wrap="square" rtlCol="0">
              <a:spAutoFit/>
            </a:bodyPr>
            <a:lstStyle/>
            <a:p>
              <a:r>
                <a:rPr lang="en-US" altLang="ko-KR" sz="1600" dirty="0" err="1" smtClean="0">
                  <a:latin typeface="Arial" pitchFamily="34" charset="0"/>
                  <a:cs typeface="Arial" pitchFamily="34" charset="0"/>
                </a:rPr>
                <a:t>Budden</a:t>
              </a:r>
              <a:r>
                <a:rPr lang="en-US" altLang="ko-KR" sz="1600" dirty="0" smtClean="0">
                  <a:latin typeface="Arial" pitchFamily="34" charset="0"/>
                  <a:cs typeface="Arial" pitchFamily="34" charset="0"/>
                </a:rPr>
                <a:t> Parameter</a:t>
              </a:r>
              <a:endParaRPr lang="ko-KR" altLang="en-US" sz="1600" dirty="0">
                <a:latin typeface="Arial" pitchFamily="34" charset="0"/>
                <a:cs typeface="Arial" pitchFamily="34" charset="0"/>
              </a:endParaRPr>
            </a:p>
          </p:txBody>
        </p:sp>
      </p:grpSp>
      <p:sp>
        <p:nvSpPr>
          <p:cNvPr id="13"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ECH Experiment in VEST </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sym typeface="Wingdings" pitchFamily="2" charset="2"/>
              </a:rPr>
              <a:t>ECH Pre-ionization Experiment – </a:t>
            </a:r>
            <a:r>
              <a:rPr lang="en-US" altLang="ko-KR" sz="2600" dirty="0" err="1" smtClean="0">
                <a:solidFill>
                  <a:srgbClr val="FFFF00"/>
                </a:solidFill>
                <a:latin typeface="Arial" pitchFamily="34" charset="0"/>
                <a:sym typeface="Wingdings" pitchFamily="2" charset="2"/>
              </a:rPr>
              <a:t>Budden</a:t>
            </a:r>
            <a:r>
              <a:rPr lang="en-US" altLang="ko-KR" sz="2600" dirty="0" smtClean="0">
                <a:solidFill>
                  <a:srgbClr val="FFFF00"/>
                </a:solidFill>
                <a:latin typeface="Arial" pitchFamily="34" charset="0"/>
                <a:sym typeface="Wingdings" pitchFamily="2" charset="2"/>
              </a:rPr>
              <a:t> Analysis</a:t>
            </a:r>
            <a:endParaRPr lang="ko-KR" altLang="en-US" sz="2600"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2971997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9" name="Object 3"/>
          <p:cNvGraphicFramePr>
            <a:graphicFrameLocks noChangeAspect="1"/>
          </p:cNvGraphicFramePr>
          <p:nvPr/>
        </p:nvGraphicFramePr>
        <p:xfrm>
          <a:off x="4388880" y="548680"/>
          <a:ext cx="4503600" cy="3132000"/>
        </p:xfrm>
        <a:graphic>
          <a:graphicData uri="http://schemas.openxmlformats.org/presentationml/2006/ole">
            <p:oleObj spid="_x0000_s108558" name="Graph" r:id="rId4" imgW="4169664" imgH="2900477" progId="Origin50.Graph">
              <p:embed/>
            </p:oleObj>
          </a:graphicData>
        </a:graphic>
      </p:graphicFrame>
      <p:sp>
        <p:nvSpPr>
          <p:cNvPr id="8" name="타원 7"/>
          <p:cNvSpPr/>
          <p:nvPr/>
        </p:nvSpPr>
        <p:spPr bwMode="auto">
          <a:xfrm>
            <a:off x="5783693" y="1773059"/>
            <a:ext cx="544333" cy="544313"/>
          </a:xfrm>
          <a:prstGeom prst="ellipse">
            <a:avLst/>
          </a:prstGeom>
          <a:noFill/>
          <a:ln w="254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9" name="타원 8"/>
          <p:cNvSpPr/>
          <p:nvPr/>
        </p:nvSpPr>
        <p:spPr bwMode="auto">
          <a:xfrm>
            <a:off x="7261169" y="2161853"/>
            <a:ext cx="544333" cy="544313"/>
          </a:xfrm>
          <a:prstGeom prst="ellipse">
            <a:avLst/>
          </a:prstGeom>
          <a:noFill/>
          <a:ln w="254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18" name="TextBox 17"/>
          <p:cNvSpPr txBox="1"/>
          <p:nvPr/>
        </p:nvSpPr>
        <p:spPr>
          <a:xfrm>
            <a:off x="5783693" y="2296049"/>
            <a:ext cx="466571" cy="338554"/>
          </a:xfrm>
          <a:prstGeom prst="rect">
            <a:avLst/>
          </a:prstGeom>
          <a:noFill/>
        </p:spPr>
        <p:txBody>
          <a:bodyPr wrap="square" rtlCol="0">
            <a:spAutoFit/>
          </a:bodyPr>
          <a:lstStyle/>
          <a:p>
            <a:r>
              <a:rPr lang="en-US" altLang="ko-KR" sz="1600" dirty="0" smtClean="0">
                <a:latin typeface="Arial" pitchFamily="34" charset="0"/>
                <a:cs typeface="Arial" pitchFamily="34" charset="0"/>
              </a:rPr>
              <a:t>1</a:t>
            </a:r>
            <a:r>
              <a:rPr lang="en-US" altLang="ko-KR" sz="1600" baseline="30000" dirty="0" smtClean="0">
                <a:latin typeface="Arial" pitchFamily="34" charset="0"/>
                <a:cs typeface="Arial" pitchFamily="34" charset="0"/>
              </a:rPr>
              <a:t>st</a:t>
            </a:r>
            <a:endParaRPr lang="en-US" altLang="ko-KR" sz="1600" dirty="0" smtClean="0">
              <a:latin typeface="Arial" pitchFamily="34" charset="0"/>
              <a:cs typeface="Arial" pitchFamily="34" charset="0"/>
            </a:endParaRPr>
          </a:p>
        </p:txBody>
      </p:sp>
      <p:sp>
        <p:nvSpPr>
          <p:cNvPr id="19" name="TextBox 18"/>
          <p:cNvSpPr txBox="1"/>
          <p:nvPr/>
        </p:nvSpPr>
        <p:spPr>
          <a:xfrm>
            <a:off x="7308304" y="2684844"/>
            <a:ext cx="466571" cy="338554"/>
          </a:xfrm>
          <a:prstGeom prst="rect">
            <a:avLst/>
          </a:prstGeom>
          <a:noFill/>
        </p:spPr>
        <p:txBody>
          <a:bodyPr wrap="square" rtlCol="0">
            <a:spAutoFit/>
          </a:bodyPr>
          <a:lstStyle/>
          <a:p>
            <a:r>
              <a:rPr lang="en-US" altLang="ko-KR" sz="1600" dirty="0" smtClean="0">
                <a:latin typeface="Arial" pitchFamily="34" charset="0"/>
                <a:cs typeface="Arial" pitchFamily="34" charset="0"/>
              </a:rPr>
              <a:t>2</a:t>
            </a:r>
            <a:r>
              <a:rPr lang="en-US" altLang="ko-KR" sz="1600" baseline="30000" dirty="0" smtClean="0">
                <a:latin typeface="Arial" pitchFamily="34" charset="0"/>
                <a:cs typeface="Arial" pitchFamily="34" charset="0"/>
              </a:rPr>
              <a:t>nd</a:t>
            </a:r>
            <a:endParaRPr lang="ko-KR" altLang="en-US" sz="1600" dirty="0">
              <a:latin typeface="Arial" pitchFamily="34" charset="0"/>
              <a:cs typeface="Arial" pitchFamily="34" charset="0"/>
            </a:endParaRPr>
          </a:p>
        </p:txBody>
      </p:sp>
      <p:graphicFrame>
        <p:nvGraphicFramePr>
          <p:cNvPr id="34820" name="Object 4"/>
          <p:cNvGraphicFramePr>
            <a:graphicFrameLocks noChangeAspect="1"/>
          </p:cNvGraphicFramePr>
          <p:nvPr/>
        </p:nvGraphicFramePr>
        <p:xfrm>
          <a:off x="284424" y="3356992"/>
          <a:ext cx="4503600" cy="3132000"/>
        </p:xfrm>
        <a:graphic>
          <a:graphicData uri="http://schemas.openxmlformats.org/presentationml/2006/ole">
            <p:oleObj spid="_x0000_s108559" name="Graph" r:id="rId5" imgW="4169664" imgH="2900477" progId="Origin50.Graph">
              <p:embed/>
            </p:oleObj>
          </a:graphicData>
        </a:graphic>
      </p:graphicFrame>
      <p:sp>
        <p:nvSpPr>
          <p:cNvPr id="10" name="타원 9"/>
          <p:cNvSpPr/>
          <p:nvPr/>
        </p:nvSpPr>
        <p:spPr bwMode="auto">
          <a:xfrm>
            <a:off x="2043337" y="4395252"/>
            <a:ext cx="544333" cy="544313"/>
          </a:xfrm>
          <a:prstGeom prst="ellipse">
            <a:avLst/>
          </a:prstGeom>
          <a:noFill/>
          <a:ln w="254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11" name="타원 10"/>
          <p:cNvSpPr/>
          <p:nvPr/>
        </p:nvSpPr>
        <p:spPr bwMode="auto">
          <a:xfrm>
            <a:off x="3609669" y="4784046"/>
            <a:ext cx="544333" cy="544313"/>
          </a:xfrm>
          <a:prstGeom prst="ellipse">
            <a:avLst/>
          </a:prstGeom>
          <a:noFill/>
          <a:ln w="254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0" name="TextBox 19"/>
          <p:cNvSpPr txBox="1"/>
          <p:nvPr/>
        </p:nvSpPr>
        <p:spPr>
          <a:xfrm>
            <a:off x="2066359" y="4996001"/>
            <a:ext cx="466571" cy="338554"/>
          </a:xfrm>
          <a:prstGeom prst="rect">
            <a:avLst/>
          </a:prstGeom>
          <a:noFill/>
        </p:spPr>
        <p:txBody>
          <a:bodyPr wrap="square" rtlCol="0">
            <a:spAutoFit/>
          </a:bodyPr>
          <a:lstStyle/>
          <a:p>
            <a:r>
              <a:rPr lang="en-US" altLang="ko-KR" sz="1600" dirty="0" smtClean="0">
                <a:latin typeface="Arial" pitchFamily="34" charset="0"/>
                <a:cs typeface="Arial" pitchFamily="34" charset="0"/>
              </a:rPr>
              <a:t>1</a:t>
            </a:r>
            <a:r>
              <a:rPr lang="en-US" altLang="ko-KR" sz="1600" baseline="30000" dirty="0" smtClean="0">
                <a:latin typeface="Arial" pitchFamily="34" charset="0"/>
                <a:cs typeface="Arial" pitchFamily="34" charset="0"/>
              </a:rPr>
              <a:t>st</a:t>
            </a:r>
            <a:endParaRPr lang="en-US" altLang="ko-KR" sz="1600" dirty="0" smtClean="0">
              <a:latin typeface="Arial" pitchFamily="34" charset="0"/>
              <a:cs typeface="Arial" pitchFamily="34" charset="0"/>
            </a:endParaRPr>
          </a:p>
        </p:txBody>
      </p:sp>
      <p:sp>
        <p:nvSpPr>
          <p:cNvPr id="21" name="TextBox 20"/>
          <p:cNvSpPr txBox="1"/>
          <p:nvPr/>
        </p:nvSpPr>
        <p:spPr>
          <a:xfrm>
            <a:off x="3621596" y="5307037"/>
            <a:ext cx="466571" cy="338554"/>
          </a:xfrm>
          <a:prstGeom prst="rect">
            <a:avLst/>
          </a:prstGeom>
          <a:noFill/>
        </p:spPr>
        <p:txBody>
          <a:bodyPr wrap="square" rtlCol="0">
            <a:spAutoFit/>
          </a:bodyPr>
          <a:lstStyle/>
          <a:p>
            <a:r>
              <a:rPr lang="en-US" altLang="ko-KR" sz="1600" dirty="0" smtClean="0">
                <a:latin typeface="Arial" pitchFamily="34" charset="0"/>
                <a:cs typeface="Arial" pitchFamily="34" charset="0"/>
              </a:rPr>
              <a:t>2</a:t>
            </a:r>
            <a:r>
              <a:rPr lang="en-US" altLang="ko-KR" sz="1600" baseline="30000" dirty="0" smtClean="0">
                <a:latin typeface="Arial" pitchFamily="34" charset="0"/>
                <a:cs typeface="Arial" pitchFamily="34" charset="0"/>
              </a:rPr>
              <a:t>nd</a:t>
            </a:r>
            <a:endParaRPr lang="ko-KR" altLang="en-US" sz="1600" dirty="0">
              <a:latin typeface="Arial" pitchFamily="34" charset="0"/>
              <a:cs typeface="Arial" pitchFamily="34" charset="0"/>
            </a:endParaRPr>
          </a:p>
        </p:txBody>
      </p:sp>
      <p:grpSp>
        <p:nvGrpSpPr>
          <p:cNvPr id="2" name="그룹 32"/>
          <p:cNvGrpSpPr>
            <a:grpSpLocks/>
          </p:cNvGrpSpPr>
          <p:nvPr/>
        </p:nvGrpSpPr>
        <p:grpSpPr>
          <a:xfrm>
            <a:off x="4388880" y="3356992"/>
            <a:ext cx="4503600" cy="3132000"/>
            <a:chOff x="3065933" y="3501008"/>
            <a:chExt cx="4170363" cy="2900363"/>
          </a:xfrm>
        </p:grpSpPr>
        <p:grpSp>
          <p:nvGrpSpPr>
            <p:cNvPr id="3" name="그룹 31"/>
            <p:cNvGrpSpPr/>
            <p:nvPr/>
          </p:nvGrpSpPr>
          <p:grpSpPr>
            <a:xfrm>
              <a:off x="3065933" y="3501008"/>
              <a:ext cx="4170363" cy="2900363"/>
              <a:chOff x="2705893" y="3501008"/>
              <a:chExt cx="4170363" cy="2900363"/>
            </a:xfrm>
          </p:grpSpPr>
          <p:graphicFrame>
            <p:nvGraphicFramePr>
              <p:cNvPr id="34821" name="Object 5"/>
              <p:cNvGraphicFramePr>
                <a:graphicFrameLocks noChangeAspect="1"/>
              </p:cNvGraphicFramePr>
              <p:nvPr/>
            </p:nvGraphicFramePr>
            <p:xfrm>
              <a:off x="2705893" y="3501008"/>
              <a:ext cx="4170363" cy="2900363"/>
            </p:xfrm>
            <a:graphic>
              <a:graphicData uri="http://schemas.openxmlformats.org/presentationml/2006/ole">
                <p:oleObj spid="_x0000_s108560" name="Graph" r:id="rId6" imgW="4169664" imgH="2900477" progId="Origin50.Graph">
                  <p:embed/>
                </p:oleObj>
              </a:graphicData>
            </a:graphic>
          </p:graphicFrame>
          <p:sp>
            <p:nvSpPr>
              <p:cNvPr id="14" name="타원 13"/>
              <p:cNvSpPr/>
              <p:nvPr/>
            </p:nvSpPr>
            <p:spPr bwMode="auto">
              <a:xfrm>
                <a:off x="4616739" y="4501244"/>
                <a:ext cx="504056" cy="504056"/>
              </a:xfrm>
              <a:prstGeom prst="ellipse">
                <a:avLst/>
              </a:prstGeom>
              <a:noFill/>
              <a:ln w="254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grpSp>
        <p:sp>
          <p:nvSpPr>
            <p:cNvPr id="22" name="TextBox 21"/>
            <p:cNvSpPr txBox="1"/>
            <p:nvPr/>
          </p:nvSpPr>
          <p:spPr>
            <a:xfrm>
              <a:off x="5004048" y="5060338"/>
              <a:ext cx="432048" cy="313515"/>
            </a:xfrm>
            <a:prstGeom prst="rect">
              <a:avLst/>
            </a:prstGeom>
            <a:noFill/>
          </p:spPr>
          <p:txBody>
            <a:bodyPr wrap="square" rtlCol="0">
              <a:spAutoFit/>
            </a:bodyPr>
            <a:lstStyle/>
            <a:p>
              <a:r>
                <a:rPr lang="en-US" altLang="ko-KR" sz="1600" dirty="0" smtClean="0"/>
                <a:t>1</a:t>
              </a:r>
              <a:r>
                <a:rPr lang="en-US" altLang="ko-KR" sz="1600" baseline="30000" dirty="0" smtClean="0"/>
                <a:t>st</a:t>
              </a:r>
              <a:endParaRPr lang="en-US" altLang="ko-KR" sz="1600" dirty="0" smtClean="0"/>
            </a:p>
          </p:txBody>
        </p:sp>
      </p:grpSp>
      <p:grpSp>
        <p:nvGrpSpPr>
          <p:cNvPr id="4" name="그룹 28"/>
          <p:cNvGrpSpPr>
            <a:grpSpLocks/>
          </p:cNvGrpSpPr>
          <p:nvPr/>
        </p:nvGrpSpPr>
        <p:grpSpPr>
          <a:xfrm>
            <a:off x="284424" y="548680"/>
            <a:ext cx="4503600" cy="3132000"/>
            <a:chOff x="-314270" y="744661"/>
            <a:chExt cx="4170363" cy="2900363"/>
          </a:xfrm>
        </p:grpSpPr>
        <p:graphicFrame>
          <p:nvGraphicFramePr>
            <p:cNvPr id="35054" name="Object 238"/>
            <p:cNvGraphicFramePr>
              <a:graphicFrameLocks noChangeAspect="1"/>
            </p:cNvGraphicFramePr>
            <p:nvPr/>
          </p:nvGraphicFramePr>
          <p:xfrm>
            <a:off x="-314270" y="744661"/>
            <a:ext cx="4170363" cy="2900363"/>
          </p:xfrm>
          <a:graphic>
            <a:graphicData uri="http://schemas.openxmlformats.org/presentationml/2006/ole">
              <p:oleObj spid="_x0000_s108561" name="Graph" r:id="rId7" imgW="4169664" imgH="2900477" progId="Origin50.Graph">
                <p:embed/>
              </p:oleObj>
            </a:graphicData>
          </a:graphic>
        </p:graphicFrame>
        <p:sp>
          <p:nvSpPr>
            <p:cNvPr id="25" name="타원 24"/>
            <p:cNvSpPr/>
            <p:nvPr/>
          </p:nvSpPr>
          <p:spPr bwMode="auto">
            <a:xfrm>
              <a:off x="551482" y="1340768"/>
              <a:ext cx="504056" cy="504056"/>
            </a:xfrm>
            <a:prstGeom prst="ellipse">
              <a:avLst/>
            </a:prstGeom>
            <a:noFill/>
            <a:ln w="254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6" name="타원 25"/>
            <p:cNvSpPr/>
            <p:nvPr/>
          </p:nvSpPr>
          <p:spPr bwMode="auto">
            <a:xfrm>
              <a:off x="1475656" y="1700808"/>
              <a:ext cx="504056" cy="504056"/>
            </a:xfrm>
            <a:prstGeom prst="ellipse">
              <a:avLst/>
            </a:prstGeom>
            <a:noFill/>
            <a:ln w="25400" cap="flat" cmpd="sng" algn="ctr">
              <a:solidFill>
                <a:schemeClr val="tx1"/>
              </a:solidFill>
              <a:prstDash val="sys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7" name="TextBox 26"/>
            <p:cNvSpPr txBox="1"/>
            <p:nvPr/>
          </p:nvSpPr>
          <p:spPr>
            <a:xfrm>
              <a:off x="611560" y="1988840"/>
              <a:ext cx="432048" cy="313515"/>
            </a:xfrm>
            <a:prstGeom prst="rect">
              <a:avLst/>
            </a:prstGeom>
            <a:noFill/>
          </p:spPr>
          <p:txBody>
            <a:bodyPr wrap="square" rtlCol="0">
              <a:spAutoFit/>
            </a:bodyPr>
            <a:lstStyle/>
            <a:p>
              <a:r>
                <a:rPr lang="en-US" altLang="ko-KR" sz="1600" dirty="0" smtClean="0">
                  <a:latin typeface="Arial" pitchFamily="34" charset="0"/>
                  <a:cs typeface="Arial" pitchFamily="34" charset="0"/>
                </a:rPr>
                <a:t>1</a:t>
              </a:r>
              <a:r>
                <a:rPr lang="en-US" altLang="ko-KR" sz="1600" baseline="30000" dirty="0" smtClean="0">
                  <a:latin typeface="Arial" pitchFamily="34" charset="0"/>
                  <a:cs typeface="Arial" pitchFamily="34" charset="0"/>
                </a:rPr>
                <a:t>st</a:t>
              </a:r>
              <a:endParaRPr lang="en-US" altLang="ko-KR" sz="1600" dirty="0" smtClean="0">
                <a:latin typeface="Arial" pitchFamily="34" charset="0"/>
                <a:cs typeface="Arial" pitchFamily="34" charset="0"/>
              </a:endParaRPr>
            </a:p>
          </p:txBody>
        </p:sp>
        <p:sp>
          <p:nvSpPr>
            <p:cNvPr id="28" name="TextBox 27"/>
            <p:cNvSpPr txBox="1"/>
            <p:nvPr/>
          </p:nvSpPr>
          <p:spPr>
            <a:xfrm>
              <a:off x="1547664" y="2257127"/>
              <a:ext cx="432048" cy="313515"/>
            </a:xfrm>
            <a:prstGeom prst="rect">
              <a:avLst/>
            </a:prstGeom>
            <a:noFill/>
          </p:spPr>
          <p:txBody>
            <a:bodyPr wrap="square" rtlCol="0">
              <a:spAutoFit/>
            </a:bodyPr>
            <a:lstStyle/>
            <a:p>
              <a:r>
                <a:rPr lang="en-US" altLang="ko-KR" sz="1600" dirty="0" smtClean="0">
                  <a:latin typeface="Arial" pitchFamily="34" charset="0"/>
                  <a:cs typeface="Arial" pitchFamily="34" charset="0"/>
                </a:rPr>
                <a:t>2</a:t>
              </a:r>
              <a:r>
                <a:rPr lang="en-US" altLang="ko-KR" sz="1600" baseline="30000" dirty="0" smtClean="0">
                  <a:latin typeface="Arial" pitchFamily="34" charset="0"/>
                  <a:cs typeface="Arial" pitchFamily="34" charset="0"/>
                </a:rPr>
                <a:t>nd</a:t>
              </a:r>
              <a:endParaRPr lang="ko-KR" altLang="en-US" sz="1600" dirty="0">
                <a:latin typeface="Arial" pitchFamily="34" charset="0"/>
                <a:cs typeface="Arial" pitchFamily="34" charset="0"/>
              </a:endParaRPr>
            </a:p>
          </p:txBody>
        </p:sp>
      </p:grpSp>
      <p:sp>
        <p:nvSpPr>
          <p:cNvPr id="24" name="TextBox 23"/>
          <p:cNvSpPr txBox="1"/>
          <p:nvPr/>
        </p:nvSpPr>
        <p:spPr>
          <a:xfrm>
            <a:off x="7187326" y="3933056"/>
            <a:ext cx="1273106" cy="369332"/>
          </a:xfrm>
          <a:prstGeom prst="rect">
            <a:avLst/>
          </a:prstGeom>
          <a:noFill/>
        </p:spPr>
        <p:txBody>
          <a:bodyPr wrap="square" rtlCol="0">
            <a:spAutoFit/>
          </a:bodyPr>
          <a:lstStyle/>
          <a:p>
            <a:r>
              <a:rPr lang="en-US" altLang="ko-KR" dirty="0" smtClean="0">
                <a:solidFill>
                  <a:srgbClr val="FF0000"/>
                </a:solidFill>
                <a:latin typeface="Arial" pitchFamily="34" charset="0"/>
                <a:ea typeface="Arial Unicode MS" pitchFamily="50" charset="-127"/>
                <a:cs typeface="Arial" pitchFamily="34" charset="0"/>
              </a:rPr>
              <a:t>B</a:t>
            </a:r>
            <a:r>
              <a:rPr lang="en-US" altLang="ko-KR" baseline="-25000" dirty="0" smtClean="0">
                <a:solidFill>
                  <a:srgbClr val="FF0000"/>
                </a:solidFill>
                <a:latin typeface="Arial" pitchFamily="34" charset="0"/>
                <a:ea typeface="Arial Unicode MS" pitchFamily="50" charset="-127"/>
                <a:cs typeface="Arial" pitchFamily="34" charset="0"/>
              </a:rPr>
              <a:t>0 </a:t>
            </a:r>
            <a:r>
              <a:rPr lang="en-US" altLang="ko-KR" dirty="0" smtClean="0">
                <a:solidFill>
                  <a:srgbClr val="FF0000"/>
                </a:solidFill>
                <a:latin typeface="Arial" pitchFamily="34" charset="0"/>
                <a:ea typeface="Arial Unicode MS" pitchFamily="50" charset="-127"/>
                <a:cs typeface="Arial" pitchFamily="34" charset="0"/>
              </a:rPr>
              <a:t>~ 0.1 T</a:t>
            </a:r>
            <a:endParaRPr lang="ko-KR" altLang="en-US" baseline="-25000" dirty="0">
              <a:solidFill>
                <a:srgbClr val="FF0000"/>
              </a:solidFill>
              <a:latin typeface="Arial" pitchFamily="34" charset="0"/>
              <a:ea typeface="Arial Unicode MS" pitchFamily="50" charset="-127"/>
              <a:cs typeface="Arial" pitchFamily="34" charset="0"/>
            </a:endParaRPr>
          </a:p>
        </p:txBody>
      </p:sp>
      <p:sp>
        <p:nvSpPr>
          <p:cNvPr id="30" name="제목 9"/>
          <p:cNvSpPr txBox="1">
            <a:spLocks/>
          </p:cNvSpPr>
          <p:nvPr/>
        </p:nvSpPr>
        <p:spPr>
          <a:xfrm>
            <a:off x="696901" y="0"/>
            <a:ext cx="8447099" cy="712788"/>
          </a:xfrm>
          <a:prstGeom prst="rect">
            <a:avLst/>
          </a:prstGeom>
        </p:spPr>
        <p:txBody>
          <a:bodyPr anchor="b"/>
          <a:lstStyle/>
          <a:p>
            <a:pPr marL="0" marR="0" lvl="0" indent="0" algn="l" defTabSz="914400" rtl="0" eaLnBrk="0" fontAlgn="base" latinLnBrk="1" hangingPunct="0">
              <a:lnSpc>
                <a:spcPct val="100000"/>
              </a:lnSpc>
              <a:spcBef>
                <a:spcPct val="0"/>
              </a:spcBef>
              <a:spcAft>
                <a:spcPct val="0"/>
              </a:spcAft>
              <a:buClrTx/>
              <a:buSzTx/>
              <a:buFontTx/>
              <a:buNone/>
              <a:tabLst/>
              <a:defRPr/>
            </a:pPr>
            <a:r>
              <a:rPr kumimoji="1" lang="en-US" altLang="ko-KR" sz="1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ECH Experiment in VEST </a:t>
            </a:r>
            <a: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
            </a:r>
            <a:b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b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Change of the T</a:t>
            </a:r>
            <a:r>
              <a:rPr kumimoji="1" lang="en-US" altLang="ko-KR" sz="2600" b="1" i="0" u="none" strike="noStrike" kern="0" cap="none" spc="0" normalizeH="0" baseline="-25000" noProof="0" dirty="0" smtClean="0">
                <a:ln>
                  <a:noFill/>
                </a:ln>
                <a:solidFill>
                  <a:srgbClr val="FFFF00"/>
                </a:solidFill>
                <a:effectLst/>
                <a:uLnTx/>
                <a:uFillTx/>
                <a:latin typeface="Arial" pitchFamily="34" charset="0"/>
                <a:ea typeface="+mj-ea"/>
                <a:cs typeface="+mj-cs"/>
                <a:sym typeface="Wingdings" pitchFamily="2" charset="2"/>
              </a:rPr>
              <a:t>e</a:t>
            </a: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 profile along the magnetic field</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Tree>
    <p:extLst>
      <p:ext uri="{BB962C8B-B14F-4D97-AF65-F5344CB8AC3E}">
        <p14:creationId xmlns="" xmlns:p14="http://schemas.microsoft.com/office/powerpoint/2010/main" val="40866979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2" name="Object 4"/>
          <p:cNvGraphicFramePr>
            <a:graphicFrameLocks noChangeAspect="1"/>
          </p:cNvGraphicFramePr>
          <p:nvPr/>
        </p:nvGraphicFramePr>
        <p:xfrm>
          <a:off x="1542876" y="416793"/>
          <a:ext cx="6413500" cy="4524375"/>
        </p:xfrm>
        <a:graphic>
          <a:graphicData uri="http://schemas.openxmlformats.org/presentationml/2006/ole">
            <p:oleObj spid="_x0000_s138242" name="Graph" r:id="rId3" imgW="4276954" imgH="3024835" progId="Origin50.Graph">
              <p:embed/>
            </p:oleObj>
          </a:graphicData>
        </a:graphic>
      </p:graphicFrame>
      <p:sp>
        <p:nvSpPr>
          <p:cNvPr id="5" name="제목 9"/>
          <p:cNvSpPr txBox="1">
            <a:spLocks/>
          </p:cNvSpPr>
          <p:nvPr/>
        </p:nvSpPr>
        <p:spPr>
          <a:xfrm>
            <a:off x="696901" y="0"/>
            <a:ext cx="8447099" cy="712788"/>
          </a:xfrm>
          <a:prstGeom prst="rect">
            <a:avLst/>
          </a:prstGeom>
        </p:spPr>
        <p:txBody>
          <a:bodyPr anchor="b"/>
          <a:lstStyle/>
          <a:p>
            <a:pPr lvl="0" eaLnBrk="0" hangingPunct="0">
              <a:defRPr/>
            </a:pPr>
            <a:r>
              <a:rPr lang="en-US" altLang="ko-KR" b="1" dirty="0" smtClean="0">
                <a:solidFill>
                  <a:schemeClr val="bg1"/>
                </a:solidFill>
                <a:latin typeface="Arial" pitchFamily="34" charset="0"/>
                <a:cs typeface="Arial" pitchFamily="34" charset="0"/>
              </a:rPr>
              <a:t>EBW Heating Experiments in VEST</a:t>
            </a:r>
          </a:p>
          <a:p>
            <a:pPr lvl="0" eaLnBrk="0" hangingPunct="0">
              <a:defRPr/>
            </a:pP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Change of the n</a:t>
            </a:r>
            <a:r>
              <a:rPr kumimoji="1" lang="en-US" altLang="ko-KR" sz="2600" b="1" i="0" u="none" strike="noStrike" kern="0" cap="none" spc="0" normalizeH="0" baseline="-25000" noProof="0" dirty="0" smtClean="0">
                <a:ln>
                  <a:noFill/>
                </a:ln>
                <a:solidFill>
                  <a:srgbClr val="FFFF00"/>
                </a:solidFill>
                <a:effectLst/>
                <a:uLnTx/>
                <a:uFillTx/>
                <a:latin typeface="Arial" pitchFamily="34" charset="0"/>
                <a:ea typeface="+mj-ea"/>
                <a:cs typeface="+mj-cs"/>
                <a:sym typeface="Wingdings" pitchFamily="2" charset="2"/>
              </a:rPr>
              <a:t>e</a:t>
            </a: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 profile along the magnetic field</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7" name="직사각형 6"/>
          <p:cNvSpPr/>
          <p:nvPr/>
        </p:nvSpPr>
        <p:spPr>
          <a:xfrm>
            <a:off x="0" y="4543236"/>
            <a:ext cx="9144000" cy="1643527"/>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Density peak exists between ECR and UHR</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Some part of EBW has </a:t>
            </a:r>
            <a:r>
              <a:rPr lang="en-US" altLang="ko-KR" kern="0" dirty="0" err="1" smtClean="0">
                <a:solidFill>
                  <a:srgbClr val="000000"/>
                </a:solidFill>
                <a:latin typeface="Arial" pitchFamily="34" charset="0"/>
                <a:ea typeface="굴림"/>
              </a:rPr>
              <a:t>collisional</a:t>
            </a:r>
            <a:r>
              <a:rPr lang="en-US" altLang="ko-KR" kern="0" dirty="0" smtClean="0">
                <a:solidFill>
                  <a:srgbClr val="000000"/>
                </a:solidFill>
                <a:latin typeface="Arial" pitchFamily="34" charset="0"/>
                <a:ea typeface="굴림"/>
              </a:rPr>
              <a:t> damping propagating to ECR in low T</a:t>
            </a:r>
            <a:r>
              <a:rPr lang="en-US" altLang="ko-KR" kern="0" baseline="-25000" dirty="0" smtClean="0">
                <a:solidFill>
                  <a:srgbClr val="000000"/>
                </a:solidFill>
                <a:latin typeface="Arial" pitchFamily="34" charset="0"/>
                <a:ea typeface="굴림"/>
              </a:rPr>
              <a:t>e</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In case of 5.4 kA and 6.7 kA, no density peak exists : moderate density gradient near UHR</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Especially in case of 3.8 kA, high density plasma generates near ECR</a:t>
            </a:r>
            <a:endParaRPr lang="ko-KR"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467483" y="548681"/>
          <a:ext cx="4392549" cy="3055239"/>
        </p:xfrm>
        <a:graphic>
          <a:graphicData uri="http://schemas.openxmlformats.org/presentationml/2006/ole">
            <p:oleObj spid="_x0000_s141314" name="Graph" r:id="rId3" imgW="4169664" imgH="2900477" progId="Origin50.Graph">
              <p:embed/>
            </p:oleObj>
          </a:graphicData>
        </a:graphic>
      </p:graphicFrame>
      <p:graphicFrame>
        <p:nvGraphicFramePr>
          <p:cNvPr id="11267" name="Object 3"/>
          <p:cNvGraphicFramePr>
            <a:graphicFrameLocks noChangeAspect="1"/>
          </p:cNvGraphicFramePr>
          <p:nvPr/>
        </p:nvGraphicFramePr>
        <p:xfrm>
          <a:off x="4283968" y="550269"/>
          <a:ext cx="4392549" cy="3055239"/>
        </p:xfrm>
        <a:graphic>
          <a:graphicData uri="http://schemas.openxmlformats.org/presentationml/2006/ole">
            <p:oleObj spid="_x0000_s141315" name="Graph" r:id="rId4" imgW="4169664" imgH="2900477" progId="Origin50.Graph">
              <p:embed/>
            </p:oleObj>
          </a:graphicData>
        </a:graphic>
      </p:graphicFrame>
      <p:sp>
        <p:nvSpPr>
          <p:cNvPr id="9" name="TextBox 8"/>
          <p:cNvSpPr txBox="1"/>
          <p:nvPr/>
        </p:nvSpPr>
        <p:spPr>
          <a:xfrm>
            <a:off x="1" y="5504165"/>
            <a:ext cx="9090008" cy="877163"/>
          </a:xfrm>
          <a:prstGeom prst="rect">
            <a:avLst/>
          </a:prstGeom>
          <a:noFill/>
        </p:spPr>
        <p:txBody>
          <a:bodyPr wrap="square" rtlCol="0">
            <a:spAutoFit/>
          </a:bodyPr>
          <a:lstStyle/>
          <a:p>
            <a:pPr algn="l">
              <a:buFont typeface="Wingdings" pitchFamily="2" charset="2"/>
              <a:buChar char="Ø"/>
            </a:pPr>
            <a:r>
              <a:rPr lang="en-US" altLang="ko-KR" sz="1700" dirty="0" smtClean="0">
                <a:latin typeface="Arial" pitchFamily="34" charset="0"/>
                <a:cs typeface="Arial" pitchFamily="34" charset="0"/>
              </a:rPr>
              <a:t> The density and temperature of LFS O mode injection is similar to LFS X.</a:t>
            </a:r>
          </a:p>
          <a:p>
            <a:pPr>
              <a:buFont typeface="Wingdings" pitchFamily="2" charset="2"/>
              <a:buChar char="Ø"/>
            </a:pPr>
            <a:r>
              <a:rPr lang="en-US" altLang="ko-KR" sz="1700" dirty="0" smtClean="0">
                <a:latin typeface="Arial" pitchFamily="34" charset="0"/>
                <a:cs typeface="Arial" pitchFamily="34" charset="0"/>
              </a:rPr>
              <a:t> Reflected X wave affects to XB mode conversion to show multi pass absorption in VEST.</a:t>
            </a:r>
          </a:p>
          <a:p>
            <a:pPr>
              <a:buFont typeface="Wingdings" pitchFamily="2" charset="2"/>
              <a:buChar char="Ø"/>
            </a:pPr>
            <a:r>
              <a:rPr lang="en-US" altLang="ko-KR" sz="1700" dirty="0" smtClean="0">
                <a:latin typeface="Arial" pitchFamily="34" charset="0"/>
                <a:cs typeface="Arial" pitchFamily="34" charset="0"/>
              </a:rPr>
              <a:t> O wave reflects in the O cutoff and wall and it converts to the X wave.</a:t>
            </a:r>
          </a:p>
        </p:txBody>
      </p:sp>
      <p:graphicFrame>
        <p:nvGraphicFramePr>
          <p:cNvPr id="11384" name="Object 120"/>
          <p:cNvGraphicFramePr>
            <a:graphicFrameLocks noChangeAspect="1"/>
          </p:cNvGraphicFramePr>
          <p:nvPr/>
        </p:nvGraphicFramePr>
        <p:xfrm>
          <a:off x="827584" y="2936061"/>
          <a:ext cx="3990975" cy="2787650"/>
        </p:xfrm>
        <a:graphic>
          <a:graphicData uri="http://schemas.openxmlformats.org/presentationml/2006/ole">
            <p:oleObj spid="_x0000_s141316" name="Graph" r:id="rId5" imgW="4155034" imgH="2901696" progId="Origin50.Graph">
              <p:embed/>
            </p:oleObj>
          </a:graphicData>
        </a:graphic>
      </p:graphicFrame>
      <p:graphicFrame>
        <p:nvGraphicFramePr>
          <p:cNvPr id="11385" name="Object 121"/>
          <p:cNvGraphicFramePr>
            <a:graphicFrameLocks noChangeAspect="1"/>
          </p:cNvGraphicFramePr>
          <p:nvPr/>
        </p:nvGraphicFramePr>
        <p:xfrm>
          <a:off x="4394200" y="2937648"/>
          <a:ext cx="4002088" cy="2782888"/>
        </p:xfrm>
        <a:graphic>
          <a:graphicData uri="http://schemas.openxmlformats.org/presentationml/2006/ole">
            <p:oleObj spid="_x0000_s141317" name="Graph" r:id="rId6" imgW="4169664" imgH="2900477" progId="Origin50.Graph">
              <p:embed/>
            </p:oleObj>
          </a:graphicData>
        </a:graphic>
      </p:graphicFrame>
      <p:sp>
        <p:nvSpPr>
          <p:cNvPr id="13" name="TextBox 12"/>
          <p:cNvSpPr txBox="1"/>
          <p:nvPr/>
        </p:nvSpPr>
        <p:spPr>
          <a:xfrm>
            <a:off x="7884368" y="5229200"/>
            <a:ext cx="1080120" cy="369332"/>
          </a:xfrm>
          <a:prstGeom prst="rect">
            <a:avLst/>
          </a:prstGeom>
          <a:noFill/>
        </p:spPr>
        <p:txBody>
          <a:bodyPr wrap="square" rtlCol="0">
            <a:spAutoFit/>
          </a:bodyPr>
          <a:lstStyle/>
          <a:p>
            <a:r>
              <a:rPr lang="en-US" altLang="ko-KR" sz="1800" dirty="0" smtClean="0">
                <a:latin typeface="Arial" pitchFamily="34" charset="0"/>
                <a:cs typeface="Arial" pitchFamily="34" charset="0"/>
              </a:rPr>
              <a:t>LFSX </a:t>
            </a:r>
            <a:endParaRPr lang="ko-KR" altLang="en-US" sz="1800" dirty="0">
              <a:latin typeface="Arial" pitchFamily="34" charset="0"/>
              <a:cs typeface="Arial" pitchFamily="34" charset="0"/>
            </a:endParaRPr>
          </a:p>
        </p:txBody>
      </p:sp>
      <p:sp>
        <p:nvSpPr>
          <p:cNvPr id="20" name="TextBox 19"/>
          <p:cNvSpPr txBox="1"/>
          <p:nvPr/>
        </p:nvSpPr>
        <p:spPr>
          <a:xfrm>
            <a:off x="611560" y="5229200"/>
            <a:ext cx="1080120" cy="369332"/>
          </a:xfrm>
          <a:prstGeom prst="rect">
            <a:avLst/>
          </a:prstGeom>
          <a:noFill/>
        </p:spPr>
        <p:txBody>
          <a:bodyPr wrap="square" rtlCol="0">
            <a:spAutoFit/>
          </a:bodyPr>
          <a:lstStyle/>
          <a:p>
            <a:r>
              <a:rPr lang="en-US" altLang="ko-KR" sz="1800" dirty="0" smtClean="0">
                <a:latin typeface="Arial" pitchFamily="34" charset="0"/>
                <a:cs typeface="Arial" pitchFamily="34" charset="0"/>
              </a:rPr>
              <a:t>LFSO</a:t>
            </a:r>
            <a:endParaRPr lang="ko-KR" altLang="en-US" sz="1800" dirty="0">
              <a:latin typeface="Arial" pitchFamily="34" charset="0"/>
              <a:cs typeface="Arial" pitchFamily="34" charset="0"/>
            </a:endParaRPr>
          </a:p>
        </p:txBody>
      </p:sp>
      <p:sp>
        <p:nvSpPr>
          <p:cNvPr id="10" name="제목 9"/>
          <p:cNvSpPr txBox="1">
            <a:spLocks/>
          </p:cNvSpPr>
          <p:nvPr/>
        </p:nvSpPr>
        <p:spPr>
          <a:xfrm>
            <a:off x="696901" y="0"/>
            <a:ext cx="8447099" cy="712788"/>
          </a:xfrm>
          <a:prstGeom prst="rect">
            <a:avLst/>
          </a:prstGeom>
        </p:spPr>
        <p:txBody>
          <a:bodyPr anchor="b"/>
          <a:lstStyle/>
          <a:p>
            <a:pPr lvl="0" eaLnBrk="0" hangingPunct="0">
              <a:defRPr/>
            </a:pPr>
            <a:r>
              <a:rPr lang="en-US" altLang="ko-KR" b="1" dirty="0">
                <a:solidFill>
                  <a:schemeClr val="bg1"/>
                </a:solidFill>
                <a:latin typeface="Arial" pitchFamily="34" charset="0"/>
                <a:cs typeface="Arial" pitchFamily="34" charset="0"/>
              </a:rPr>
              <a:t>EBW Heating Experiments in </a:t>
            </a:r>
            <a:r>
              <a:rPr lang="en-US" altLang="ko-KR" b="1" dirty="0" smtClean="0">
                <a:solidFill>
                  <a:schemeClr val="bg1"/>
                </a:solidFill>
                <a:latin typeface="Arial" pitchFamily="34" charset="0"/>
                <a:cs typeface="Arial" pitchFamily="34" charset="0"/>
              </a:rPr>
              <a:t>VEST</a:t>
            </a:r>
          </a:p>
          <a:p>
            <a:pPr lvl="0" eaLnBrk="0" hangingPunct="0">
              <a:defRPr/>
            </a:pP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mj-cs"/>
                <a:sym typeface="Wingdings" pitchFamily="2" charset="2"/>
              </a:rPr>
              <a:t>Comparison</a:t>
            </a:r>
            <a:r>
              <a:rPr kumimoji="1" lang="en-US" altLang="ko-KR" sz="2600" b="1" i="0" u="none" strike="noStrike" kern="0" cap="none" spc="0" normalizeH="0" noProof="0" dirty="0" smtClean="0">
                <a:ln>
                  <a:noFill/>
                </a:ln>
                <a:solidFill>
                  <a:srgbClr val="FFFF00"/>
                </a:solidFill>
                <a:effectLst/>
                <a:uLnTx/>
                <a:uFillTx/>
                <a:latin typeface="Arial" pitchFamily="34" charset="0"/>
                <a:ea typeface="+mj-ea"/>
                <a:cs typeface="+mj-cs"/>
                <a:sym typeface="Wingdings" pitchFamily="2" charset="2"/>
              </a:rPr>
              <a:t> of LFSX and LFSO injection</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Tree>
    <p:extLst>
      <p:ext uri="{BB962C8B-B14F-4D97-AF65-F5344CB8AC3E}">
        <p14:creationId xmlns="" xmlns:p14="http://schemas.microsoft.com/office/powerpoint/2010/main" val="40370512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개체 8"/>
          <p:cNvGraphicFramePr>
            <a:graphicFrameLocks noChangeAspect="1"/>
          </p:cNvGraphicFramePr>
          <p:nvPr>
            <p:extLst/>
          </p:nvPr>
        </p:nvGraphicFramePr>
        <p:xfrm>
          <a:off x="2176139" y="565183"/>
          <a:ext cx="4132263" cy="2901950"/>
        </p:xfrm>
        <a:graphic>
          <a:graphicData uri="http://schemas.openxmlformats.org/presentationml/2006/ole">
            <p:oleObj spid="_x0000_s113672" name="Graph" r:id="rId3" imgW="4133088" imgH="2901696" progId="Origin50.Graph">
              <p:embed/>
            </p:oleObj>
          </a:graphicData>
        </a:graphic>
      </p:graphicFrame>
      <p:graphicFrame>
        <p:nvGraphicFramePr>
          <p:cNvPr id="10" name="개체 9"/>
          <p:cNvGraphicFramePr>
            <a:graphicFrameLocks noChangeAspect="1"/>
          </p:cNvGraphicFramePr>
          <p:nvPr>
            <p:extLst/>
          </p:nvPr>
        </p:nvGraphicFramePr>
        <p:xfrm>
          <a:off x="5365006" y="635157"/>
          <a:ext cx="4135437" cy="2903537"/>
        </p:xfrm>
        <a:graphic>
          <a:graphicData uri="http://schemas.openxmlformats.org/presentationml/2006/ole">
            <p:oleObj spid="_x0000_s113673" name="Graph" r:id="rId4" imgW="4133088" imgH="2901696" progId="Origin50.Graph">
              <p:embed/>
            </p:oleObj>
          </a:graphicData>
        </a:graphic>
      </p:graphicFrame>
      <p:sp>
        <p:nvSpPr>
          <p:cNvPr id="20" name="TextBox 19"/>
          <p:cNvSpPr txBox="1"/>
          <p:nvPr/>
        </p:nvSpPr>
        <p:spPr>
          <a:xfrm>
            <a:off x="2411760" y="3429000"/>
            <a:ext cx="6804248" cy="1754326"/>
          </a:xfrm>
          <a:prstGeom prst="rect">
            <a:avLst/>
          </a:prstGeom>
          <a:noFill/>
        </p:spPr>
        <p:txBody>
          <a:bodyPr wrap="square" rtlCol="0">
            <a:spAutoFit/>
          </a:bodyPr>
          <a:lstStyle/>
          <a:p>
            <a:pPr marL="285750" indent="-285750" algn="l">
              <a:buFont typeface="Wingdings" pitchFamily="2" charset="2"/>
              <a:buChar char="Ø"/>
            </a:pPr>
            <a:r>
              <a:rPr lang="en-US" altLang="ko-KR" dirty="0" smtClean="0">
                <a:latin typeface="Arial" pitchFamily="34" charset="0"/>
                <a:cs typeface="Arial" pitchFamily="34" charset="0"/>
              </a:rPr>
              <a:t>As TF current is lower, the plasma current is higher and has the longer duration.</a:t>
            </a:r>
          </a:p>
          <a:p>
            <a:pPr marL="285750" indent="-285750" algn="l">
              <a:buFont typeface="Wingdings" pitchFamily="2" charset="2"/>
              <a:buChar char="Ø"/>
            </a:pPr>
            <a:r>
              <a:rPr lang="en-US" altLang="ko-KR" dirty="0" smtClean="0">
                <a:latin typeface="Arial" pitchFamily="34" charset="0"/>
                <a:cs typeface="Arial" pitchFamily="34" charset="0"/>
              </a:rPr>
              <a:t>Plasma density is measured by movable triple probe.</a:t>
            </a:r>
          </a:p>
          <a:p>
            <a:pPr marL="285750" indent="-285750" algn="l">
              <a:buFont typeface="Wingdings" pitchFamily="2" charset="2"/>
              <a:buChar char="Ø"/>
            </a:pPr>
            <a:r>
              <a:rPr lang="en-US" altLang="ko-KR" dirty="0" smtClean="0">
                <a:latin typeface="Arial" pitchFamily="34" charset="0"/>
                <a:cs typeface="Arial" pitchFamily="34" charset="0"/>
              </a:rPr>
              <a:t>The feasibility of the EBW heating(over dense plasma)</a:t>
            </a:r>
          </a:p>
          <a:p>
            <a:pPr marL="742950" lvl="1" indent="-285750">
              <a:buFont typeface="Arial" pitchFamily="34" charset="0"/>
              <a:buChar char="•"/>
            </a:pPr>
            <a:r>
              <a:rPr lang="en-US" altLang="ko-KR" dirty="0" smtClean="0">
                <a:latin typeface="Arial" pitchFamily="34" charset="0"/>
                <a:cs typeface="Arial" pitchFamily="34" charset="0"/>
              </a:rPr>
              <a:t>Low B : EBW mode conversion efficiency</a:t>
            </a:r>
          </a:p>
          <a:p>
            <a:pPr marL="742950" lvl="1" indent="-285750">
              <a:buFont typeface="Arial" pitchFamily="34" charset="0"/>
              <a:buChar char="•"/>
            </a:pPr>
            <a:r>
              <a:rPr lang="en-US" altLang="ko-KR" dirty="0" smtClean="0">
                <a:latin typeface="Arial" pitchFamily="34" charset="0"/>
                <a:cs typeface="Arial" pitchFamily="34" charset="0"/>
              </a:rPr>
              <a:t>ECR : EBW heating position</a:t>
            </a:r>
          </a:p>
        </p:txBody>
      </p:sp>
      <p:graphicFrame>
        <p:nvGraphicFramePr>
          <p:cNvPr id="236550" name="Object 6"/>
          <p:cNvGraphicFramePr>
            <a:graphicFrameLocks noChangeAspect="1"/>
          </p:cNvGraphicFramePr>
          <p:nvPr/>
        </p:nvGraphicFramePr>
        <p:xfrm>
          <a:off x="5796136" y="4869160"/>
          <a:ext cx="3840162" cy="2917825"/>
        </p:xfrm>
        <a:graphic>
          <a:graphicData uri="http://schemas.openxmlformats.org/presentationml/2006/ole">
            <p:oleObj spid="_x0000_s113674" name="Graph" r:id="rId5" imgW="5486400" imgH="4169664" progId="Origin50.Graph">
              <p:embed/>
            </p:oleObj>
          </a:graphicData>
        </a:graphic>
      </p:graphicFrame>
      <p:sp>
        <p:nvSpPr>
          <p:cNvPr id="21" name="TextBox 20"/>
          <p:cNvSpPr txBox="1"/>
          <p:nvPr/>
        </p:nvSpPr>
        <p:spPr>
          <a:xfrm>
            <a:off x="2411760" y="5127936"/>
            <a:ext cx="3816424" cy="923330"/>
          </a:xfrm>
          <a:prstGeom prst="rect">
            <a:avLst/>
          </a:prstGeom>
          <a:noFill/>
        </p:spPr>
        <p:txBody>
          <a:bodyPr wrap="square" rtlCol="0">
            <a:spAutoFit/>
          </a:bodyPr>
          <a:lstStyle/>
          <a:p>
            <a:pPr marL="285750" indent="-285750" algn="l">
              <a:buFont typeface="Wingdings" pitchFamily="2" charset="2"/>
              <a:buChar char="Ø"/>
            </a:pPr>
            <a:r>
              <a:rPr lang="en-US" altLang="ko-KR" dirty="0" smtClean="0">
                <a:latin typeface="Arial" pitchFamily="34" charset="0"/>
                <a:cs typeface="Arial" pitchFamily="34" charset="0"/>
              </a:rPr>
              <a:t>Closed flux surface and the density profile shows the plasma position.</a:t>
            </a:r>
          </a:p>
        </p:txBody>
      </p:sp>
      <p:sp>
        <p:nvSpPr>
          <p:cNvPr id="15"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ECH Experiment in VEST</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sym typeface="Wingdings" pitchFamily="2" charset="2"/>
              </a:rPr>
              <a:t>ECH/EBW heating during startup</a:t>
            </a:r>
            <a:endParaRPr lang="ko-KR" altLang="en-US" sz="2600" dirty="0">
              <a:solidFill>
                <a:srgbClr val="FFFF00"/>
              </a:solidFill>
              <a:latin typeface="Arial" pitchFamily="34" charset="0"/>
              <a:cs typeface="Arial" pitchFamily="34" charset="0"/>
            </a:endParaRPr>
          </a:p>
        </p:txBody>
      </p:sp>
      <p:pic>
        <p:nvPicPr>
          <p:cNvPr id="13" name="그림 12"/>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2533" y="728713"/>
            <a:ext cx="2473868" cy="4944410"/>
          </a:xfrm>
          <a:prstGeom prst="rect">
            <a:avLst/>
          </a:prstGeom>
        </p:spPr>
      </p:pic>
      <p:cxnSp>
        <p:nvCxnSpPr>
          <p:cNvPr id="16" name="직선 연결선 15"/>
          <p:cNvCxnSpPr/>
          <p:nvPr/>
        </p:nvCxnSpPr>
        <p:spPr>
          <a:xfrm>
            <a:off x="1037398" y="1784691"/>
            <a:ext cx="0" cy="2340000"/>
          </a:xfrm>
          <a:prstGeom prst="line">
            <a:avLst/>
          </a:prstGeom>
          <a:ln w="19050">
            <a:solidFill>
              <a:schemeClr val="tx1"/>
            </a:solidFill>
            <a:tailEnd type="none"/>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624193" y="4099980"/>
            <a:ext cx="537122" cy="276999"/>
          </a:xfrm>
          <a:prstGeom prst="rect">
            <a:avLst/>
          </a:prstGeom>
          <a:noFill/>
        </p:spPr>
        <p:txBody>
          <a:bodyPr wrap="square" rtlCol="0">
            <a:spAutoFit/>
          </a:bodyPr>
          <a:lstStyle/>
          <a:p>
            <a:r>
              <a:rPr lang="en-US" altLang="ko-KR" sz="1200" b="1" dirty="0" smtClean="0">
                <a:latin typeface="Arial" pitchFamily="34" charset="0"/>
                <a:cs typeface="Arial" pitchFamily="34" charset="0"/>
              </a:rPr>
              <a:t>ECR</a:t>
            </a:r>
            <a:endParaRPr lang="ko-KR" altLang="en-US" sz="1200" b="1" dirty="0">
              <a:latin typeface="Arial" pitchFamily="34" charset="0"/>
              <a:cs typeface="Arial" pitchFamily="34" charset="0"/>
            </a:endParaRPr>
          </a:p>
        </p:txBody>
      </p:sp>
      <p:cxnSp>
        <p:nvCxnSpPr>
          <p:cNvPr id="18" name="직선 연결선 17"/>
          <p:cNvCxnSpPr/>
          <p:nvPr/>
        </p:nvCxnSpPr>
        <p:spPr>
          <a:xfrm>
            <a:off x="880326" y="1784691"/>
            <a:ext cx="0" cy="2340000"/>
          </a:xfrm>
          <a:prstGeom prst="line">
            <a:avLst/>
          </a:prstGeom>
          <a:ln w="19050">
            <a:solidFill>
              <a:srgbClr val="0070C0"/>
            </a:solidFill>
            <a:tailEnd type="none"/>
          </a:ln>
        </p:spPr>
        <p:style>
          <a:lnRef idx="3">
            <a:schemeClr val="accent2"/>
          </a:lnRef>
          <a:fillRef idx="0">
            <a:schemeClr val="accent2"/>
          </a:fillRef>
          <a:effectRef idx="2">
            <a:schemeClr val="accent2"/>
          </a:effectRef>
          <a:fontRef idx="minor">
            <a:schemeClr val="tx1"/>
          </a:fontRef>
        </p:style>
      </p:cxnSp>
      <p:cxnSp>
        <p:nvCxnSpPr>
          <p:cNvPr id="19" name="직선 연결선 18"/>
          <p:cNvCxnSpPr/>
          <p:nvPr/>
        </p:nvCxnSpPr>
        <p:spPr>
          <a:xfrm>
            <a:off x="685568" y="1784691"/>
            <a:ext cx="0" cy="2340000"/>
          </a:xfrm>
          <a:prstGeom prst="line">
            <a:avLst/>
          </a:prstGeom>
          <a:ln w="19050">
            <a:solidFill>
              <a:srgbClr val="FF0000"/>
            </a:solidFill>
            <a:tailEnd type="non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 xmlns:p14="http://schemas.microsoft.com/office/powerpoint/2010/main" val="6509064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개체 4"/>
          <p:cNvGraphicFramePr>
            <a:graphicFrameLocks noChangeAspect="1"/>
          </p:cNvGraphicFramePr>
          <p:nvPr>
            <p:extLst/>
          </p:nvPr>
        </p:nvGraphicFramePr>
        <p:xfrm>
          <a:off x="2032499" y="404664"/>
          <a:ext cx="4987773" cy="3483648"/>
        </p:xfrm>
        <a:graphic>
          <a:graphicData uri="http://schemas.openxmlformats.org/presentationml/2006/ole">
            <p:oleObj spid="_x0000_s114692" name="Graph" r:id="rId3" imgW="4155034" imgH="2901696" progId="Origin50.Graph">
              <p:embed/>
            </p:oleObj>
          </a:graphicData>
        </a:graphic>
      </p:graphicFrame>
      <p:sp>
        <p:nvSpPr>
          <p:cNvPr id="7"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ECH Experiment in VEST</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sym typeface="Wingdings" pitchFamily="2" charset="2"/>
              </a:rPr>
              <a:t>Feasibility of ECH/EBW heating during startup</a:t>
            </a:r>
            <a:endParaRPr lang="ko-KR" altLang="en-US" sz="2600" dirty="0">
              <a:solidFill>
                <a:srgbClr val="FFFF00"/>
              </a:solidFill>
              <a:latin typeface="Arial" pitchFamily="34" charset="0"/>
              <a:cs typeface="Arial" pitchFamily="34" charset="0"/>
            </a:endParaRPr>
          </a:p>
        </p:txBody>
      </p:sp>
      <p:sp>
        <p:nvSpPr>
          <p:cNvPr id="8" name="TextBox 7"/>
          <p:cNvSpPr txBox="1"/>
          <p:nvPr/>
        </p:nvSpPr>
        <p:spPr>
          <a:xfrm>
            <a:off x="0" y="3717032"/>
            <a:ext cx="9144000" cy="2308324"/>
          </a:xfrm>
          <a:prstGeom prst="rect">
            <a:avLst/>
          </a:prstGeom>
          <a:noFill/>
        </p:spPr>
        <p:txBody>
          <a:bodyPr wrap="square" rtlCol="0">
            <a:spAutoFit/>
          </a:bodyPr>
          <a:lstStyle/>
          <a:p>
            <a:pPr marL="285750" indent="-285750">
              <a:buFont typeface="Wingdings" pitchFamily="2" charset="2"/>
              <a:buChar char="Ø"/>
            </a:pPr>
            <a:r>
              <a:rPr lang="en-US" altLang="ko-KR" dirty="0" smtClean="0">
                <a:latin typeface="Arial" pitchFamily="34" charset="0"/>
                <a:cs typeface="Arial" pitchFamily="34" charset="0"/>
              </a:rPr>
              <a:t>When ECH power turns off, the plasma pressure has degradation near UHR during plasma startup.</a:t>
            </a:r>
          </a:p>
          <a:p>
            <a:pPr marL="285750" indent="-285750">
              <a:buFont typeface="Wingdings" pitchFamily="2" charset="2"/>
              <a:buChar char="Ø"/>
            </a:pPr>
            <a:endParaRPr lang="en-US" altLang="ko-KR" dirty="0" smtClean="0">
              <a:latin typeface="Arial" pitchFamily="34" charset="0"/>
              <a:cs typeface="Arial" pitchFamily="34" charset="0"/>
            </a:endParaRPr>
          </a:p>
          <a:p>
            <a:pPr marL="285750" indent="-285750">
              <a:buFont typeface="Wingdings" pitchFamily="2" charset="2"/>
              <a:buChar char="Ø"/>
            </a:pPr>
            <a:r>
              <a:rPr lang="en-US" altLang="ko-KR" dirty="0" smtClean="0">
                <a:latin typeface="Arial" pitchFamily="34" charset="0"/>
                <a:cs typeface="Arial" pitchFamily="34" charset="0"/>
              </a:rPr>
              <a:t>Future Work</a:t>
            </a:r>
          </a:p>
          <a:p>
            <a:pPr marL="742950" lvl="1" indent="-285750">
              <a:buFont typeface="Arial" pitchFamily="34" charset="0"/>
              <a:buChar char="•"/>
            </a:pPr>
            <a:r>
              <a:rPr lang="en-US" altLang="ko-KR" dirty="0" smtClean="0">
                <a:latin typeface="Arial" pitchFamily="34" charset="0"/>
                <a:cs typeface="Arial" pitchFamily="34" charset="0"/>
              </a:rPr>
              <a:t>Relatively low ECH power : Power upgrade and low plasma current scenario</a:t>
            </a:r>
          </a:p>
          <a:p>
            <a:pPr marL="742950" lvl="1" indent="-285750">
              <a:buFont typeface="Arial" pitchFamily="34" charset="0"/>
              <a:buChar char="•"/>
            </a:pPr>
            <a:r>
              <a:rPr lang="en-US" altLang="ko-KR" dirty="0" smtClean="0">
                <a:latin typeface="Arial" pitchFamily="34" charset="0"/>
                <a:cs typeface="Arial" pitchFamily="34" charset="0"/>
              </a:rPr>
              <a:t>MC efficiency</a:t>
            </a:r>
          </a:p>
          <a:p>
            <a:pPr marL="1200150" lvl="2" indent="-285750">
              <a:buFont typeface="Wingdings" pitchFamily="2" charset="2"/>
              <a:buChar char="ü"/>
            </a:pPr>
            <a:r>
              <a:rPr lang="en-US" altLang="ko-KR" dirty="0" smtClean="0">
                <a:latin typeface="Arial" pitchFamily="34" charset="0"/>
                <a:cs typeface="Arial" pitchFamily="34" charset="0"/>
              </a:rPr>
              <a:t>Density scale length : near CFS with TPC, Startup near inboard(Bt etc.)</a:t>
            </a:r>
          </a:p>
          <a:p>
            <a:pPr marL="1200150" lvl="2" indent="-285750">
              <a:buFont typeface="Wingdings" pitchFamily="2" charset="2"/>
              <a:buChar char="ü"/>
            </a:pPr>
            <a:r>
              <a:rPr lang="en-US" altLang="ko-KR" dirty="0" smtClean="0">
                <a:latin typeface="Arial" pitchFamily="34" charset="0"/>
                <a:cs typeface="Arial" pitchFamily="34" charset="0"/>
              </a:rPr>
              <a:t>Magnetic field scale length : outer PF startup</a:t>
            </a:r>
          </a:p>
        </p:txBody>
      </p:sp>
      <p:sp>
        <p:nvSpPr>
          <p:cNvPr id="9" name="아래쪽 화살표 8"/>
          <p:cNvSpPr/>
          <p:nvPr/>
        </p:nvSpPr>
        <p:spPr bwMode="auto">
          <a:xfrm>
            <a:off x="5076056" y="1556792"/>
            <a:ext cx="288032" cy="43204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Tree>
    <p:extLst>
      <p:ext uri="{BB962C8B-B14F-4D97-AF65-F5344CB8AC3E}">
        <p14:creationId xmlns="" xmlns:p14="http://schemas.microsoft.com/office/powerpoint/2010/main" val="3416548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제목 9"/>
          <p:cNvSpPr>
            <a:spLocks noGrp="1"/>
          </p:cNvSpPr>
          <p:nvPr>
            <p:ph type="title"/>
          </p:nvPr>
        </p:nvSpPr>
        <p:spPr>
          <a:xfrm>
            <a:off x="659968" y="1"/>
            <a:ext cx="8447099" cy="712788"/>
          </a:xfrm>
        </p:spPr>
        <p:txBody>
          <a:bodyPr/>
          <a:lstStyle/>
          <a:p>
            <a:r>
              <a:rPr lang="en-US" altLang="ko-KR" sz="2600" dirty="0" smtClean="0">
                <a:solidFill>
                  <a:srgbClr val="FFFF00"/>
                </a:solidFill>
                <a:latin typeface="Arial" pitchFamily="34" charset="0"/>
                <a:cs typeface="Arial" pitchFamily="34" charset="0"/>
              </a:rPr>
              <a:t>Operation System of 3kW ECH </a:t>
            </a:r>
            <a:r>
              <a:rPr lang="en-US" altLang="ko-KR" sz="2600" dirty="0" err="1" smtClean="0">
                <a:solidFill>
                  <a:srgbClr val="FFFF00"/>
                </a:solidFill>
                <a:latin typeface="Arial" pitchFamily="34" charset="0"/>
                <a:cs typeface="Arial" pitchFamily="34" charset="0"/>
              </a:rPr>
              <a:t>Magentron</a:t>
            </a:r>
            <a:endParaRPr lang="ko-KR" altLang="en-US" sz="2600" dirty="0">
              <a:solidFill>
                <a:srgbClr val="FFFF00"/>
              </a:solidFill>
              <a:latin typeface="Arial" pitchFamily="34" charset="0"/>
              <a:cs typeface="Arial" pitchFamily="34" charset="0"/>
            </a:endParaRPr>
          </a:p>
        </p:txBody>
      </p:sp>
      <p:grpSp>
        <p:nvGrpSpPr>
          <p:cNvPr id="2" name="그룹 35"/>
          <p:cNvGrpSpPr>
            <a:grpSpLocks noChangeAspect="1"/>
          </p:cNvGrpSpPr>
          <p:nvPr/>
        </p:nvGrpSpPr>
        <p:grpSpPr>
          <a:xfrm>
            <a:off x="26918" y="3645023"/>
            <a:ext cx="6273274" cy="2050104"/>
            <a:chOff x="41296" y="404664"/>
            <a:chExt cx="9504960" cy="3106218"/>
          </a:xfrm>
        </p:grpSpPr>
        <p:pic>
          <p:nvPicPr>
            <p:cNvPr id="37" name="Picture 3"/>
            <p:cNvPicPr>
              <a:picLocks noChangeAspect="1" noChangeArrowheads="1"/>
            </p:cNvPicPr>
            <p:nvPr/>
          </p:nvPicPr>
          <p:blipFill>
            <a:blip r:embed="rId2" cstate="print"/>
            <a:srcRect/>
            <a:stretch>
              <a:fillRect/>
            </a:stretch>
          </p:blipFill>
          <p:spPr bwMode="auto">
            <a:xfrm>
              <a:off x="41296" y="764704"/>
              <a:ext cx="7981950" cy="2000250"/>
            </a:xfrm>
            <a:prstGeom prst="rect">
              <a:avLst/>
            </a:prstGeom>
            <a:noFill/>
            <a:ln w="9525">
              <a:noFill/>
              <a:miter lim="800000"/>
              <a:headEnd/>
              <a:tailEnd/>
            </a:ln>
          </p:spPr>
        </p:pic>
        <p:sp>
          <p:nvSpPr>
            <p:cNvPr id="38" name="TextBox 37"/>
            <p:cNvSpPr txBox="1"/>
            <p:nvPr/>
          </p:nvSpPr>
          <p:spPr>
            <a:xfrm>
              <a:off x="1460756" y="2708920"/>
              <a:ext cx="89511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-6kV</a:t>
              </a:r>
            </a:p>
          </p:txBody>
        </p:sp>
        <p:sp>
          <p:nvSpPr>
            <p:cNvPr id="39" name="TextBox 38"/>
            <p:cNvSpPr txBox="1"/>
            <p:nvPr/>
          </p:nvSpPr>
          <p:spPr>
            <a:xfrm>
              <a:off x="2489568" y="2718212"/>
              <a:ext cx="98488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10k</a:t>
              </a:r>
              <a:r>
                <a:rPr lang="el-GR" altLang="ko-KR" sz="1000" dirty="0" smtClean="0">
                  <a:latin typeface="Arial Unicode MS" pitchFamily="50" charset="-127"/>
                  <a:ea typeface="Arial Unicode MS" pitchFamily="50" charset="-127"/>
                  <a:cs typeface="Arial Unicode MS" pitchFamily="50" charset="-127"/>
                </a:rPr>
                <a:t>Ω</a:t>
              </a:r>
              <a:endParaRPr lang="en-US" altLang="ko-KR" sz="1000" dirty="0" smtClean="0">
                <a:latin typeface="Arial Unicode MS" pitchFamily="50" charset="-127"/>
                <a:ea typeface="Arial Unicode MS" pitchFamily="50" charset="-127"/>
                <a:cs typeface="Arial Unicode MS" pitchFamily="50" charset="-127"/>
              </a:endParaRPr>
            </a:p>
          </p:txBody>
        </p:sp>
        <p:sp>
          <p:nvSpPr>
            <p:cNvPr id="40" name="TextBox 39"/>
            <p:cNvSpPr txBox="1"/>
            <p:nvPr/>
          </p:nvSpPr>
          <p:spPr>
            <a:xfrm>
              <a:off x="1769488" y="1844825"/>
              <a:ext cx="826276" cy="37306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110</a:t>
              </a:r>
              <a:r>
                <a:rPr lang="el-GR" altLang="ko-KR" sz="1000" dirty="0" smtClean="0">
                  <a:latin typeface="Arial Unicode MS" pitchFamily="50" charset="-127"/>
                  <a:ea typeface="Arial Unicode MS" pitchFamily="50" charset="-127"/>
                  <a:cs typeface="Arial Unicode MS" pitchFamily="50" charset="-127"/>
                </a:rPr>
                <a:t>μ</a:t>
              </a:r>
              <a:r>
                <a:rPr lang="en-US" altLang="ko-KR" sz="1000" dirty="0" smtClean="0">
                  <a:latin typeface="Arial Unicode MS" pitchFamily="50" charset="-127"/>
                  <a:ea typeface="Arial Unicode MS" pitchFamily="50" charset="-127"/>
                  <a:cs typeface="Arial Unicode MS" pitchFamily="50" charset="-127"/>
                </a:rPr>
                <a:t>F</a:t>
              </a:r>
            </a:p>
          </p:txBody>
        </p:sp>
        <p:sp>
          <p:nvSpPr>
            <p:cNvPr id="41" name="TextBox 40"/>
            <p:cNvSpPr txBox="1"/>
            <p:nvPr/>
          </p:nvSpPr>
          <p:spPr>
            <a:xfrm>
              <a:off x="1409448" y="692696"/>
              <a:ext cx="98488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20k</a:t>
              </a:r>
              <a:r>
                <a:rPr lang="el-GR" altLang="ko-KR" sz="1000" dirty="0" smtClean="0">
                  <a:latin typeface="Arial Unicode MS" pitchFamily="50" charset="-127"/>
                  <a:ea typeface="Arial Unicode MS" pitchFamily="50" charset="-127"/>
                  <a:cs typeface="Arial Unicode MS" pitchFamily="50" charset="-127"/>
                </a:rPr>
                <a:t>Ω</a:t>
              </a:r>
              <a:endParaRPr lang="en-US" altLang="ko-KR" sz="1000" dirty="0" smtClean="0">
                <a:latin typeface="Arial Unicode MS" pitchFamily="50" charset="-127"/>
                <a:ea typeface="Arial Unicode MS" pitchFamily="50" charset="-127"/>
                <a:cs typeface="Arial Unicode MS" pitchFamily="50" charset="-127"/>
              </a:endParaRPr>
            </a:p>
          </p:txBody>
        </p:sp>
        <p:sp>
          <p:nvSpPr>
            <p:cNvPr id="42" name="TextBox 41"/>
            <p:cNvSpPr txBox="1"/>
            <p:nvPr/>
          </p:nvSpPr>
          <p:spPr>
            <a:xfrm>
              <a:off x="2169862" y="404664"/>
              <a:ext cx="1626088" cy="800220"/>
            </a:xfrm>
            <a:prstGeom prst="rect">
              <a:avLst/>
            </a:prstGeom>
            <a:noFill/>
          </p:spPr>
          <p:txBody>
            <a:bodyPr wrap="none" rtlCol="0">
              <a:spAutoFit/>
            </a:bodyPr>
            <a:lstStyle/>
            <a:p>
              <a:pPr algn="ctr"/>
              <a:r>
                <a:rPr lang="en-US" altLang="ko-KR" sz="1000" dirty="0" smtClean="0">
                  <a:latin typeface="Arial Unicode MS" pitchFamily="50" charset="-127"/>
                  <a:ea typeface="Arial Unicode MS" pitchFamily="50" charset="-127"/>
                  <a:cs typeface="Arial Unicode MS" pitchFamily="50" charset="-127"/>
                </a:rPr>
                <a:t>Pneumatic</a:t>
              </a:r>
            </a:p>
            <a:p>
              <a:pPr algn="ctr"/>
              <a:r>
                <a:rPr lang="en-US" altLang="ko-KR" sz="1000" dirty="0" smtClean="0">
                  <a:latin typeface="Arial Unicode MS" pitchFamily="50" charset="-127"/>
                  <a:ea typeface="Arial Unicode MS" pitchFamily="50" charset="-127"/>
                  <a:cs typeface="Arial Unicode MS" pitchFamily="50" charset="-127"/>
                </a:rPr>
                <a:t>Switch</a:t>
              </a:r>
            </a:p>
          </p:txBody>
        </p:sp>
        <p:sp>
          <p:nvSpPr>
            <p:cNvPr id="43" name="TextBox 42"/>
            <p:cNvSpPr txBox="1"/>
            <p:nvPr/>
          </p:nvSpPr>
          <p:spPr>
            <a:xfrm>
              <a:off x="4793824" y="1844824"/>
              <a:ext cx="1436932" cy="800220"/>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MOSFET</a:t>
              </a:r>
            </a:p>
            <a:p>
              <a:r>
                <a:rPr lang="en-US" altLang="ko-KR" sz="1000" dirty="0" smtClean="0">
                  <a:latin typeface="Arial Unicode MS" pitchFamily="50" charset="-127"/>
                  <a:ea typeface="Arial Unicode MS" pitchFamily="50" charset="-127"/>
                  <a:cs typeface="Arial Unicode MS" pitchFamily="50" charset="-127"/>
                </a:rPr>
                <a:t>Switch</a:t>
              </a:r>
            </a:p>
          </p:txBody>
        </p:sp>
        <p:sp>
          <p:nvSpPr>
            <p:cNvPr id="44" name="TextBox 43"/>
            <p:cNvSpPr txBox="1"/>
            <p:nvPr/>
          </p:nvSpPr>
          <p:spPr>
            <a:xfrm>
              <a:off x="6457908" y="2636912"/>
              <a:ext cx="1071448"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1.5k</a:t>
              </a:r>
              <a:r>
                <a:rPr lang="el-GR" altLang="ko-KR" sz="1000" dirty="0" smtClean="0">
                  <a:latin typeface="Arial Unicode MS" pitchFamily="50" charset="-127"/>
                  <a:ea typeface="Arial Unicode MS" pitchFamily="50" charset="-127"/>
                  <a:cs typeface="Arial Unicode MS" pitchFamily="50" charset="-127"/>
                </a:rPr>
                <a:t>Ω</a:t>
              </a:r>
              <a:endParaRPr lang="en-US" altLang="ko-KR" sz="1000" dirty="0" smtClean="0">
                <a:latin typeface="Arial Unicode MS" pitchFamily="50" charset="-127"/>
                <a:ea typeface="Arial Unicode MS" pitchFamily="50" charset="-127"/>
                <a:cs typeface="Arial Unicode MS" pitchFamily="50" charset="-127"/>
              </a:endParaRPr>
            </a:p>
          </p:txBody>
        </p:sp>
        <p:sp>
          <p:nvSpPr>
            <p:cNvPr id="45" name="TextBox 44"/>
            <p:cNvSpPr txBox="1"/>
            <p:nvPr/>
          </p:nvSpPr>
          <p:spPr>
            <a:xfrm>
              <a:off x="6450008" y="692696"/>
              <a:ext cx="1071448"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1.5k</a:t>
              </a:r>
              <a:r>
                <a:rPr lang="el-GR" altLang="ko-KR" sz="1000" dirty="0" smtClean="0">
                  <a:latin typeface="Arial Unicode MS" pitchFamily="50" charset="-127"/>
                  <a:ea typeface="Arial Unicode MS" pitchFamily="50" charset="-127"/>
                  <a:cs typeface="Arial Unicode MS" pitchFamily="50" charset="-127"/>
                </a:rPr>
                <a:t>Ω</a:t>
              </a:r>
              <a:endParaRPr lang="en-US" altLang="ko-KR" sz="1000" dirty="0" smtClean="0">
                <a:latin typeface="Arial Unicode MS" pitchFamily="50" charset="-127"/>
                <a:ea typeface="Arial Unicode MS" pitchFamily="50" charset="-127"/>
                <a:cs typeface="Arial Unicode MS" pitchFamily="50" charset="-127"/>
              </a:endParaRPr>
            </a:p>
          </p:txBody>
        </p:sp>
        <p:sp>
          <p:nvSpPr>
            <p:cNvPr id="46" name="TextBox 45"/>
            <p:cNvSpPr txBox="1"/>
            <p:nvPr/>
          </p:nvSpPr>
          <p:spPr>
            <a:xfrm>
              <a:off x="6962272" y="1852124"/>
              <a:ext cx="1218924"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5V 40A</a:t>
              </a:r>
            </a:p>
          </p:txBody>
        </p:sp>
        <p:sp>
          <p:nvSpPr>
            <p:cNvPr id="47" name="TextBox 46"/>
            <p:cNvSpPr txBox="1"/>
            <p:nvPr/>
          </p:nvSpPr>
          <p:spPr>
            <a:xfrm>
              <a:off x="7909022" y="1315514"/>
              <a:ext cx="163570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Magnetron</a:t>
              </a:r>
            </a:p>
          </p:txBody>
        </p:sp>
        <p:sp>
          <p:nvSpPr>
            <p:cNvPr id="48" name="TextBox 47"/>
            <p:cNvSpPr txBox="1"/>
            <p:nvPr/>
          </p:nvSpPr>
          <p:spPr>
            <a:xfrm>
              <a:off x="7910550" y="2007694"/>
              <a:ext cx="163570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Magnetron</a:t>
              </a:r>
            </a:p>
          </p:txBody>
        </p:sp>
        <p:sp>
          <p:nvSpPr>
            <p:cNvPr id="49" name="TextBox 48"/>
            <p:cNvSpPr txBox="1"/>
            <p:nvPr/>
          </p:nvSpPr>
          <p:spPr>
            <a:xfrm>
              <a:off x="3121602" y="2710662"/>
              <a:ext cx="1626088" cy="800220"/>
            </a:xfrm>
            <a:prstGeom prst="rect">
              <a:avLst/>
            </a:prstGeom>
            <a:noFill/>
          </p:spPr>
          <p:txBody>
            <a:bodyPr wrap="none" rtlCol="0">
              <a:spAutoFit/>
            </a:bodyPr>
            <a:lstStyle/>
            <a:p>
              <a:pPr algn="ctr"/>
              <a:r>
                <a:rPr lang="en-US" altLang="ko-KR" sz="1000" dirty="0" smtClean="0">
                  <a:latin typeface="Arial Unicode MS" pitchFamily="50" charset="-127"/>
                  <a:ea typeface="Arial Unicode MS" pitchFamily="50" charset="-127"/>
                  <a:cs typeface="Arial Unicode MS" pitchFamily="50" charset="-127"/>
                </a:rPr>
                <a:t>Pneumatic</a:t>
              </a:r>
            </a:p>
            <a:p>
              <a:pPr algn="ctr"/>
              <a:r>
                <a:rPr lang="en-US" altLang="ko-KR" sz="1000" dirty="0" smtClean="0">
                  <a:latin typeface="Arial Unicode MS" pitchFamily="50" charset="-127"/>
                  <a:ea typeface="Arial Unicode MS" pitchFamily="50" charset="-127"/>
                  <a:cs typeface="Arial Unicode MS" pitchFamily="50" charset="-127"/>
                </a:rPr>
                <a:t>Switch</a:t>
              </a:r>
            </a:p>
          </p:txBody>
        </p:sp>
      </p:grpSp>
      <p:pic>
        <p:nvPicPr>
          <p:cNvPr id="50" name="그림 49" descr="IMG_2461.JPG"/>
          <p:cNvPicPr>
            <a:picLocks noChangeAspect="1"/>
          </p:cNvPicPr>
          <p:nvPr/>
        </p:nvPicPr>
        <p:blipFill>
          <a:blip r:embed="rId3" cstate="print"/>
          <a:srcRect r="16406" b="14526"/>
          <a:stretch>
            <a:fillRect/>
          </a:stretch>
        </p:blipFill>
        <p:spPr>
          <a:xfrm rot="16200000">
            <a:off x="5987282" y="3798462"/>
            <a:ext cx="3026959" cy="2063356"/>
          </a:xfrm>
          <a:prstGeom prst="rect">
            <a:avLst/>
          </a:prstGeom>
        </p:spPr>
      </p:pic>
      <p:graphicFrame>
        <p:nvGraphicFramePr>
          <p:cNvPr id="51" name="표 50"/>
          <p:cNvGraphicFramePr>
            <a:graphicFrameLocks noGrp="1"/>
          </p:cNvGraphicFramePr>
          <p:nvPr>
            <p:extLst/>
          </p:nvPr>
        </p:nvGraphicFramePr>
        <p:xfrm>
          <a:off x="5687616" y="1099716"/>
          <a:ext cx="3384376" cy="2194560"/>
        </p:xfrm>
        <a:graphic>
          <a:graphicData uri="http://schemas.openxmlformats.org/drawingml/2006/table">
            <a:tbl>
              <a:tblPr firstRow="1" bandRow="1">
                <a:tableStyleId>{00A15C55-8517-42AA-B614-E9B94910E393}</a:tableStyleId>
              </a:tblPr>
              <a:tblGrid>
                <a:gridCol w="1692188"/>
                <a:gridCol w="1692188"/>
              </a:tblGrid>
              <a:tr h="252028">
                <a:tc>
                  <a:txBody>
                    <a:bodyPr/>
                    <a:lstStyle/>
                    <a:p>
                      <a:pPr algn="ctr" latinLnBrk="1"/>
                      <a:r>
                        <a:rPr lang="en-US" altLang="ko-KR" sz="1200" b="1" dirty="0" smtClean="0">
                          <a:latin typeface="Arial" panose="020B0604020202020204" pitchFamily="34" charset="0"/>
                          <a:cs typeface="Arial" panose="020B0604020202020204" pitchFamily="34" charset="0"/>
                        </a:rPr>
                        <a:t>Item</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Value</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Filament</a:t>
                      </a:r>
                      <a:r>
                        <a:rPr lang="en-US" altLang="ko-KR" sz="1200" b="1" baseline="0" dirty="0" smtClean="0">
                          <a:latin typeface="Arial" panose="020B0604020202020204" pitchFamily="34" charset="0"/>
                          <a:cs typeface="Arial" panose="020B0604020202020204" pitchFamily="34" charset="0"/>
                        </a:rPr>
                        <a:t> Voltage</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4.6Vac</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a:r>
                        <a:rPr lang="en-US" altLang="ko-KR" sz="1200" b="1" dirty="0" smtClean="0">
                          <a:latin typeface="Arial" panose="020B0604020202020204" pitchFamily="34" charset="0"/>
                          <a:cs typeface="Arial" panose="020B0604020202020204" pitchFamily="34" charset="0"/>
                        </a:rPr>
                        <a:t>Filament</a:t>
                      </a:r>
                      <a:r>
                        <a:rPr lang="en-US" altLang="ko-KR" sz="1200" b="1" baseline="0" dirty="0" smtClean="0">
                          <a:latin typeface="Arial" panose="020B0604020202020204" pitchFamily="34" charset="0"/>
                          <a:cs typeface="Arial" panose="020B0604020202020204" pitchFamily="34" charset="0"/>
                        </a:rPr>
                        <a:t> Current</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19.5A</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Anode</a:t>
                      </a:r>
                      <a:r>
                        <a:rPr lang="en-US" altLang="ko-KR" sz="1200" b="1" baseline="0" dirty="0" smtClean="0">
                          <a:latin typeface="Arial" panose="020B0604020202020204" pitchFamily="34" charset="0"/>
                          <a:cs typeface="Arial" panose="020B0604020202020204" pitchFamily="34" charset="0"/>
                        </a:rPr>
                        <a:t> Current</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900mA</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Anode Voltage</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5.4kV</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Anode Input Power</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4.8kW</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Output Power</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3000W</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Frequency</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2.45GHz</a:t>
                      </a:r>
                      <a:endParaRPr lang="ko-KR" altLang="en-US" sz="1200" b="1" dirty="0">
                        <a:latin typeface="Arial" panose="020B0604020202020204" pitchFamily="34" charset="0"/>
                        <a:cs typeface="Arial" panose="020B0604020202020204" pitchFamily="34" charset="0"/>
                      </a:endParaRPr>
                    </a:p>
                  </a:txBody>
                  <a:tcPr/>
                </a:tc>
              </a:tr>
            </a:tbl>
          </a:graphicData>
        </a:graphic>
      </p:graphicFrame>
      <p:sp>
        <p:nvSpPr>
          <p:cNvPr id="52" name="TextBox 51"/>
          <p:cNvSpPr txBox="1"/>
          <p:nvPr/>
        </p:nvSpPr>
        <p:spPr>
          <a:xfrm>
            <a:off x="5508104" y="764704"/>
            <a:ext cx="4788024" cy="369332"/>
          </a:xfrm>
          <a:prstGeom prst="rect">
            <a:avLst/>
          </a:prstGeom>
          <a:noFill/>
        </p:spPr>
        <p:txBody>
          <a:bodyPr wrap="square" rtlCol="0">
            <a:spAutoFit/>
          </a:bodyPr>
          <a:lstStyle/>
          <a:p>
            <a:pPr>
              <a:buFont typeface="Arial" pitchFamily="34" charset="0"/>
              <a:buChar char="•"/>
            </a:pPr>
            <a:r>
              <a:rPr lang="en-US" altLang="ko-KR" dirty="0" smtClean="0">
                <a:latin typeface="Arial" pitchFamily="34" charset="0"/>
                <a:cs typeface="Arial" pitchFamily="34" charset="0"/>
              </a:rPr>
              <a:t> Specifications of 3kW Magnetron</a:t>
            </a:r>
          </a:p>
        </p:txBody>
      </p:sp>
      <p:sp>
        <p:nvSpPr>
          <p:cNvPr id="53" name="TextBox 52"/>
          <p:cNvSpPr txBox="1"/>
          <p:nvPr/>
        </p:nvSpPr>
        <p:spPr>
          <a:xfrm>
            <a:off x="1115616" y="3284984"/>
            <a:ext cx="1080120" cy="369332"/>
          </a:xfrm>
          <a:prstGeom prst="rect">
            <a:avLst/>
          </a:prstGeom>
          <a:noFill/>
        </p:spPr>
        <p:txBody>
          <a:bodyPr wrap="square" rtlCol="0">
            <a:spAutoFit/>
          </a:bodyPr>
          <a:lstStyle/>
          <a:p>
            <a:r>
              <a:rPr lang="en-US" altLang="ko-KR" dirty="0" smtClean="0">
                <a:latin typeface="Arial" pitchFamily="34" charset="0"/>
                <a:cs typeface="Arial" pitchFamily="34" charset="0"/>
              </a:rPr>
              <a:t>Dummy</a:t>
            </a:r>
          </a:p>
        </p:txBody>
      </p:sp>
      <p:sp>
        <p:nvSpPr>
          <p:cNvPr id="54" name="TextBox 53"/>
          <p:cNvSpPr txBox="1"/>
          <p:nvPr/>
        </p:nvSpPr>
        <p:spPr>
          <a:xfrm>
            <a:off x="1403648" y="5507940"/>
            <a:ext cx="1080120" cy="369332"/>
          </a:xfrm>
          <a:prstGeom prst="rect">
            <a:avLst/>
          </a:prstGeom>
          <a:noFill/>
        </p:spPr>
        <p:txBody>
          <a:bodyPr wrap="square" rtlCol="0">
            <a:spAutoFit/>
          </a:bodyPr>
          <a:lstStyle/>
          <a:p>
            <a:r>
              <a:rPr lang="en-US" altLang="ko-KR" dirty="0" smtClean="0">
                <a:latin typeface="Arial" pitchFamily="34" charset="0"/>
                <a:cs typeface="Arial" pitchFamily="34" charset="0"/>
              </a:rPr>
              <a:t>Charge</a:t>
            </a:r>
          </a:p>
        </p:txBody>
      </p:sp>
      <p:sp>
        <p:nvSpPr>
          <p:cNvPr id="55" name="TextBox 54"/>
          <p:cNvSpPr txBox="1"/>
          <p:nvPr/>
        </p:nvSpPr>
        <p:spPr>
          <a:xfrm>
            <a:off x="5004048" y="5229200"/>
            <a:ext cx="1296144" cy="369332"/>
          </a:xfrm>
          <a:prstGeom prst="rect">
            <a:avLst/>
          </a:prstGeom>
          <a:noFill/>
        </p:spPr>
        <p:txBody>
          <a:bodyPr wrap="square" rtlCol="0">
            <a:spAutoFit/>
          </a:bodyPr>
          <a:lstStyle/>
          <a:p>
            <a:r>
              <a:rPr lang="en-US" altLang="ko-KR" dirty="0" smtClean="0">
                <a:latin typeface="Arial" pitchFamily="34" charset="0"/>
                <a:cs typeface="Arial" pitchFamily="34" charset="0"/>
              </a:rPr>
              <a:t>Capacitor</a:t>
            </a:r>
          </a:p>
        </p:txBody>
      </p:sp>
      <p:sp>
        <p:nvSpPr>
          <p:cNvPr id="56" name="TextBox 55"/>
          <p:cNvSpPr txBox="1"/>
          <p:nvPr/>
        </p:nvSpPr>
        <p:spPr>
          <a:xfrm>
            <a:off x="2915816" y="4077072"/>
            <a:ext cx="1224136" cy="369332"/>
          </a:xfrm>
          <a:prstGeom prst="rect">
            <a:avLst/>
          </a:prstGeom>
          <a:noFill/>
        </p:spPr>
        <p:txBody>
          <a:bodyPr wrap="square" rtlCol="0">
            <a:spAutoFit/>
          </a:bodyPr>
          <a:lstStyle/>
          <a:p>
            <a:r>
              <a:rPr lang="en-US" altLang="ko-KR" dirty="0" smtClean="0">
                <a:latin typeface="Arial" pitchFamily="34" charset="0"/>
                <a:cs typeface="Arial" pitchFamily="34" charset="0"/>
              </a:rPr>
              <a:t>Discharge</a:t>
            </a:r>
          </a:p>
        </p:txBody>
      </p:sp>
      <p:sp>
        <p:nvSpPr>
          <p:cNvPr id="57" name="TextBox 56"/>
          <p:cNvSpPr txBox="1"/>
          <p:nvPr/>
        </p:nvSpPr>
        <p:spPr>
          <a:xfrm>
            <a:off x="5292080" y="3356992"/>
            <a:ext cx="1080120" cy="646331"/>
          </a:xfrm>
          <a:prstGeom prst="rect">
            <a:avLst/>
          </a:prstGeom>
          <a:noFill/>
        </p:spPr>
        <p:txBody>
          <a:bodyPr wrap="square" rtlCol="0">
            <a:spAutoFit/>
          </a:bodyPr>
          <a:lstStyle/>
          <a:p>
            <a:r>
              <a:rPr lang="en-US" altLang="ko-KR" dirty="0" smtClean="0">
                <a:latin typeface="Arial" pitchFamily="34" charset="0"/>
                <a:cs typeface="Arial" pitchFamily="34" charset="0"/>
              </a:rPr>
              <a:t>Filament Heating</a:t>
            </a:r>
          </a:p>
        </p:txBody>
      </p:sp>
      <p:sp>
        <p:nvSpPr>
          <p:cNvPr id="58" name="TextBox 57"/>
          <p:cNvSpPr txBox="1"/>
          <p:nvPr/>
        </p:nvSpPr>
        <p:spPr>
          <a:xfrm>
            <a:off x="17347" y="908720"/>
            <a:ext cx="5634773" cy="2267287"/>
          </a:xfrm>
          <a:prstGeom prst="rect">
            <a:avLst/>
          </a:prstGeom>
          <a:noFill/>
        </p:spPr>
        <p:txBody>
          <a:bodyPr wrap="square" rtlCol="0">
            <a:spAutoFit/>
          </a:bodyPr>
          <a:lstStyle/>
          <a:p>
            <a:pPr marL="465750" indent="-285750" algn="l">
              <a:spcBef>
                <a:spcPts val="800"/>
              </a:spcBef>
              <a:buFont typeface="Wingdings" pitchFamily="2" charset="2"/>
              <a:buChar char="Ø"/>
            </a:pPr>
            <a:r>
              <a:rPr lang="en-US" altLang="ko-KR" dirty="0" smtClean="0">
                <a:latin typeface="Arial Unicode MS" pitchFamily="50" charset="-127"/>
                <a:ea typeface="Arial Unicode MS" pitchFamily="50" charset="-127"/>
                <a:cs typeface="Arial Unicode MS" pitchFamily="50" charset="-127"/>
              </a:rPr>
              <a:t>Operation Circuit for 3kW Magnetron</a:t>
            </a:r>
            <a:endParaRPr lang="en-US" altLang="ko-KR" sz="1800" dirty="0" smtClean="0">
              <a:latin typeface="Arial Unicode MS" pitchFamily="50" charset="-127"/>
              <a:ea typeface="Arial Unicode MS" pitchFamily="50" charset="-127"/>
              <a:cs typeface="Arial Unicode MS" pitchFamily="50" charset="-127"/>
            </a:endParaRPr>
          </a:p>
          <a:p>
            <a:pPr marL="465750" indent="-285750" algn="l">
              <a:spcBef>
                <a:spcPts val="800"/>
              </a:spcBef>
              <a:buFontTx/>
              <a:buChar char="-"/>
            </a:pPr>
            <a:r>
              <a:rPr lang="en-US" altLang="ko-KR" dirty="0" smtClean="0">
                <a:latin typeface="Arial Unicode MS" pitchFamily="50" charset="-127"/>
                <a:ea typeface="Arial Unicode MS" pitchFamily="50" charset="-127"/>
                <a:cs typeface="Arial Unicode MS" pitchFamily="50" charset="-127"/>
              </a:rPr>
              <a:t>Modifications of magnetron operation circuit</a:t>
            </a:r>
          </a:p>
          <a:p>
            <a:pPr marL="465750" indent="-285750" algn="l">
              <a:spcBef>
                <a:spcPts val="800"/>
              </a:spcBef>
              <a:buFontTx/>
              <a:buChar char="-"/>
            </a:pPr>
            <a:r>
              <a:rPr lang="en-US" altLang="ko-KR" dirty="0" smtClean="0">
                <a:latin typeface="Arial Unicode MS" pitchFamily="50" charset="-127"/>
                <a:ea typeface="Arial Unicode MS" pitchFamily="50" charset="-127"/>
                <a:cs typeface="Arial Unicode MS" pitchFamily="50" charset="-127"/>
              </a:rPr>
              <a:t>Cost effective ECH system using capacitor</a:t>
            </a:r>
          </a:p>
          <a:p>
            <a:pPr marL="465750" indent="-285750" algn="l">
              <a:spcBef>
                <a:spcPts val="800"/>
              </a:spcBef>
              <a:buFontTx/>
              <a:buChar char="-"/>
            </a:pPr>
            <a:r>
              <a:rPr lang="en-US" altLang="ko-KR" dirty="0" smtClean="0">
                <a:latin typeface="Arial Unicode MS" pitchFamily="50" charset="-127"/>
                <a:ea typeface="Arial Unicode MS" pitchFamily="50" charset="-127"/>
                <a:cs typeface="Arial Unicode MS" pitchFamily="50" charset="-127"/>
              </a:rPr>
              <a:t>Isolated transformer needed</a:t>
            </a:r>
          </a:p>
          <a:p>
            <a:pPr marL="465750" indent="-285750" algn="l">
              <a:spcBef>
                <a:spcPts val="800"/>
              </a:spcBef>
              <a:buFontTx/>
              <a:buChar char="-"/>
            </a:pPr>
            <a:r>
              <a:rPr lang="en-US" altLang="ko-KR" dirty="0" smtClean="0">
                <a:latin typeface="Arial Unicode MS" pitchFamily="50" charset="-127"/>
                <a:ea typeface="Arial Unicode MS" pitchFamily="50" charset="-127"/>
                <a:cs typeface="Arial Unicode MS" pitchFamily="50" charset="-127"/>
              </a:rPr>
              <a:t>Easily changeable power control(Resistors)</a:t>
            </a:r>
          </a:p>
          <a:p>
            <a:pPr marL="465750" indent="-285750" algn="l">
              <a:spcBef>
                <a:spcPts val="800"/>
              </a:spcBef>
              <a:buFontTx/>
              <a:buChar char="-"/>
            </a:pPr>
            <a:r>
              <a:rPr lang="en-US" altLang="ko-KR" dirty="0" smtClean="0">
                <a:latin typeface="Arial Unicode MS" pitchFamily="50" charset="-127"/>
                <a:ea typeface="Arial Unicode MS" pitchFamily="50" charset="-127"/>
                <a:cs typeface="Arial Unicode MS" pitchFamily="50" charset="-127"/>
              </a:rPr>
              <a:t>Available for 4 magnetrons simultaneously</a:t>
            </a:r>
          </a:p>
        </p:txBody>
      </p:sp>
      <p:cxnSp>
        <p:nvCxnSpPr>
          <p:cNvPr id="59" name="직선 화살표 연결선 58"/>
          <p:cNvCxnSpPr>
            <a:stCxn id="57" idx="3"/>
          </p:cNvCxnSpPr>
          <p:nvPr/>
        </p:nvCxnSpPr>
        <p:spPr bwMode="auto">
          <a:xfrm flipV="1">
            <a:off x="6372200" y="3645024"/>
            <a:ext cx="936104" cy="35134"/>
          </a:xfrm>
          <a:prstGeom prst="straightConnector1">
            <a:avLst/>
          </a:prstGeom>
          <a:noFill/>
          <a:ln w="31750" cap="flat" cmpd="sng" algn="ctr">
            <a:solidFill>
              <a:srgbClr val="FF0000"/>
            </a:solidFill>
            <a:prstDash val="solid"/>
            <a:round/>
            <a:headEnd type="none" w="med" len="med"/>
            <a:tailEnd type="arrow"/>
          </a:ln>
          <a:effectLst/>
        </p:spPr>
      </p:cxnSp>
      <p:cxnSp>
        <p:nvCxnSpPr>
          <p:cNvPr id="60" name="직선 화살표 연결선 59"/>
          <p:cNvCxnSpPr>
            <a:stCxn id="55" idx="3"/>
          </p:cNvCxnSpPr>
          <p:nvPr/>
        </p:nvCxnSpPr>
        <p:spPr bwMode="auto">
          <a:xfrm flipV="1">
            <a:off x="6300192" y="4581128"/>
            <a:ext cx="288032" cy="832738"/>
          </a:xfrm>
          <a:prstGeom prst="straightConnector1">
            <a:avLst/>
          </a:prstGeom>
          <a:noFill/>
          <a:ln w="31750" cap="flat" cmpd="sng" algn="ctr">
            <a:solidFill>
              <a:srgbClr val="FF0000"/>
            </a:solidFill>
            <a:prstDash val="solid"/>
            <a:round/>
            <a:headEnd type="none" w="med" len="med"/>
            <a:tailEnd type="arrow"/>
          </a:ln>
          <a:effectLst/>
        </p:spPr>
      </p:cxnSp>
      <p:cxnSp>
        <p:nvCxnSpPr>
          <p:cNvPr id="61" name="직선 화살표 연결선 60"/>
          <p:cNvCxnSpPr>
            <a:stCxn id="54" idx="3"/>
          </p:cNvCxnSpPr>
          <p:nvPr/>
        </p:nvCxnSpPr>
        <p:spPr bwMode="auto">
          <a:xfrm>
            <a:off x="2483768" y="5692606"/>
            <a:ext cx="4536504" cy="256674"/>
          </a:xfrm>
          <a:prstGeom prst="straightConnector1">
            <a:avLst/>
          </a:prstGeom>
          <a:noFill/>
          <a:ln w="31750" cap="flat" cmpd="sng" algn="ctr">
            <a:solidFill>
              <a:srgbClr val="FF0000"/>
            </a:solidFill>
            <a:prstDash val="solid"/>
            <a:round/>
            <a:headEnd type="none" w="med" len="med"/>
            <a:tailEnd type="arrow"/>
          </a:ln>
          <a:effectLst/>
        </p:spPr>
      </p:cxnSp>
      <p:sp>
        <p:nvSpPr>
          <p:cNvPr id="62" name="직사각형 61"/>
          <p:cNvSpPr/>
          <p:nvPr/>
        </p:nvSpPr>
        <p:spPr bwMode="auto">
          <a:xfrm>
            <a:off x="971600" y="3645024"/>
            <a:ext cx="1368152" cy="576064"/>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3" name="직사각형 62"/>
          <p:cNvSpPr/>
          <p:nvPr/>
        </p:nvSpPr>
        <p:spPr bwMode="auto">
          <a:xfrm>
            <a:off x="963762" y="4984838"/>
            <a:ext cx="2176462" cy="520584"/>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4" name="TextBox 63"/>
          <p:cNvSpPr txBox="1"/>
          <p:nvPr/>
        </p:nvSpPr>
        <p:spPr>
          <a:xfrm>
            <a:off x="3923928" y="3501008"/>
            <a:ext cx="1224136" cy="369332"/>
          </a:xfrm>
          <a:prstGeom prst="rect">
            <a:avLst/>
          </a:prstGeom>
          <a:noFill/>
        </p:spPr>
        <p:txBody>
          <a:bodyPr wrap="square" rtlCol="0">
            <a:spAutoFit/>
          </a:bodyPr>
          <a:lstStyle/>
          <a:p>
            <a:r>
              <a:rPr lang="en-US" altLang="ko-KR" dirty="0" smtClean="0">
                <a:latin typeface="Arial" pitchFamily="34" charset="0"/>
                <a:cs typeface="Arial" pitchFamily="34" charset="0"/>
              </a:rPr>
              <a:t>Resistors</a:t>
            </a:r>
          </a:p>
        </p:txBody>
      </p:sp>
      <p:cxnSp>
        <p:nvCxnSpPr>
          <p:cNvPr id="65" name="직선 화살표 연결선 64"/>
          <p:cNvCxnSpPr>
            <a:stCxn id="57" idx="1"/>
          </p:cNvCxnSpPr>
          <p:nvPr/>
        </p:nvCxnSpPr>
        <p:spPr bwMode="auto">
          <a:xfrm flipH="1">
            <a:off x="4860032" y="3680158"/>
            <a:ext cx="432048" cy="828962"/>
          </a:xfrm>
          <a:prstGeom prst="straightConnector1">
            <a:avLst/>
          </a:prstGeom>
          <a:noFill/>
          <a:ln w="31750" cap="flat" cmpd="sng" algn="ctr">
            <a:solidFill>
              <a:srgbClr val="FF0000"/>
            </a:solidFill>
            <a:prstDash val="solid"/>
            <a:round/>
            <a:headEnd type="none" w="med" len="med"/>
            <a:tailEnd type="arrow"/>
          </a:ln>
          <a:effectLst/>
        </p:spPr>
      </p:cxnSp>
    </p:spTree>
    <p:extLst>
      <p:ext uri="{BB962C8B-B14F-4D97-AF65-F5344CB8AC3E}">
        <p14:creationId xmlns="" xmlns:p14="http://schemas.microsoft.com/office/powerpoint/2010/main" val="19324079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제목 9"/>
          <p:cNvSpPr>
            <a:spLocks noGrp="1"/>
          </p:cNvSpPr>
          <p:nvPr>
            <p:ph type="title"/>
          </p:nvPr>
        </p:nvSpPr>
        <p:spPr>
          <a:xfrm>
            <a:off x="659968" y="1"/>
            <a:ext cx="8447099" cy="712788"/>
          </a:xfrm>
        </p:spPr>
        <p:txBody>
          <a:bodyPr/>
          <a:lstStyle/>
          <a:p>
            <a:r>
              <a:rPr lang="en-US" altLang="ko-KR" sz="2600" dirty="0" smtClean="0">
                <a:solidFill>
                  <a:srgbClr val="FFFF00"/>
                </a:solidFill>
                <a:latin typeface="Arial" pitchFamily="34" charset="0"/>
                <a:cs typeface="Arial" pitchFamily="34" charset="0"/>
              </a:rPr>
              <a:t>Operation Result of 3kW ECH </a:t>
            </a:r>
            <a:r>
              <a:rPr lang="en-US" altLang="ko-KR" sz="2600" dirty="0" err="1" smtClean="0">
                <a:solidFill>
                  <a:srgbClr val="FFFF00"/>
                </a:solidFill>
                <a:latin typeface="Arial" pitchFamily="34" charset="0"/>
                <a:cs typeface="Arial" pitchFamily="34" charset="0"/>
              </a:rPr>
              <a:t>Magentron</a:t>
            </a:r>
            <a:endParaRPr lang="ko-KR" altLang="en-US" sz="2600" dirty="0">
              <a:solidFill>
                <a:srgbClr val="FFFF00"/>
              </a:solidFill>
              <a:latin typeface="Arial" pitchFamily="34" charset="0"/>
              <a:cs typeface="Arial" pitchFamily="34" charset="0"/>
            </a:endParaRPr>
          </a:p>
        </p:txBody>
      </p:sp>
      <p:graphicFrame>
        <p:nvGraphicFramePr>
          <p:cNvPr id="51" name="표 50"/>
          <p:cNvGraphicFramePr>
            <a:graphicFrameLocks noGrp="1"/>
          </p:cNvGraphicFramePr>
          <p:nvPr>
            <p:extLst/>
          </p:nvPr>
        </p:nvGraphicFramePr>
        <p:xfrm>
          <a:off x="6338077" y="4114760"/>
          <a:ext cx="2693584" cy="2194560"/>
        </p:xfrm>
        <a:graphic>
          <a:graphicData uri="http://schemas.openxmlformats.org/drawingml/2006/table">
            <a:tbl>
              <a:tblPr firstRow="1" bandRow="1">
                <a:tableStyleId>{00A15C55-8517-42AA-B614-E9B94910E393}</a:tableStyleId>
              </a:tblPr>
              <a:tblGrid>
                <a:gridCol w="1685472"/>
                <a:gridCol w="1008112"/>
              </a:tblGrid>
              <a:tr h="252028">
                <a:tc>
                  <a:txBody>
                    <a:bodyPr/>
                    <a:lstStyle/>
                    <a:p>
                      <a:pPr algn="ctr" latinLnBrk="1"/>
                      <a:r>
                        <a:rPr lang="en-US" altLang="ko-KR" sz="1200" b="1" dirty="0" smtClean="0">
                          <a:latin typeface="Arial" panose="020B0604020202020204" pitchFamily="34" charset="0"/>
                          <a:cs typeface="Arial" panose="020B0604020202020204" pitchFamily="34" charset="0"/>
                        </a:rPr>
                        <a:t>Item</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Value</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Filament</a:t>
                      </a:r>
                      <a:r>
                        <a:rPr lang="en-US" altLang="ko-KR" sz="1200" b="1" baseline="0" dirty="0" smtClean="0">
                          <a:latin typeface="Arial" panose="020B0604020202020204" pitchFamily="34" charset="0"/>
                          <a:cs typeface="Arial" panose="020B0604020202020204" pitchFamily="34" charset="0"/>
                        </a:rPr>
                        <a:t> Voltage</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4.6Vac</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a:r>
                        <a:rPr lang="en-US" altLang="ko-KR" sz="1200" b="1" dirty="0" smtClean="0">
                          <a:latin typeface="Arial" panose="020B0604020202020204" pitchFamily="34" charset="0"/>
                          <a:cs typeface="Arial" panose="020B0604020202020204" pitchFamily="34" charset="0"/>
                        </a:rPr>
                        <a:t>Filament</a:t>
                      </a:r>
                      <a:r>
                        <a:rPr lang="en-US" altLang="ko-KR" sz="1200" b="1" baseline="0" dirty="0" smtClean="0">
                          <a:latin typeface="Arial" panose="020B0604020202020204" pitchFamily="34" charset="0"/>
                          <a:cs typeface="Arial" panose="020B0604020202020204" pitchFamily="34" charset="0"/>
                        </a:rPr>
                        <a:t> Current</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19.5A</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Anode</a:t>
                      </a:r>
                      <a:r>
                        <a:rPr lang="en-US" altLang="ko-KR" sz="1200" b="1" baseline="0" dirty="0" smtClean="0">
                          <a:latin typeface="Arial" panose="020B0604020202020204" pitchFamily="34" charset="0"/>
                          <a:cs typeface="Arial" panose="020B0604020202020204" pitchFamily="34" charset="0"/>
                        </a:rPr>
                        <a:t> Current</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900mA</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Anode Voltage</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5.4kV</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Anode Input Power</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4.8kW</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Output Power</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3000W</a:t>
                      </a:r>
                      <a:endParaRPr lang="ko-KR" altLang="en-US" sz="1200" b="1" dirty="0">
                        <a:latin typeface="Arial" panose="020B0604020202020204" pitchFamily="34" charset="0"/>
                        <a:cs typeface="Arial" panose="020B0604020202020204" pitchFamily="34" charset="0"/>
                      </a:endParaRPr>
                    </a:p>
                  </a:txBody>
                  <a:tcPr/>
                </a:tc>
              </a:tr>
              <a:tr h="252028">
                <a:tc>
                  <a:txBody>
                    <a:bodyPr/>
                    <a:lstStyle/>
                    <a:p>
                      <a:pPr algn="ctr" latinLnBrk="1"/>
                      <a:r>
                        <a:rPr lang="en-US" altLang="ko-KR" sz="1200" b="1" dirty="0" smtClean="0">
                          <a:latin typeface="Arial" panose="020B0604020202020204" pitchFamily="34" charset="0"/>
                          <a:cs typeface="Arial" panose="020B0604020202020204" pitchFamily="34" charset="0"/>
                        </a:rPr>
                        <a:t>Frequency</a:t>
                      </a:r>
                      <a:endParaRPr lang="ko-KR" altLang="en-US" sz="1200" b="1" dirty="0">
                        <a:latin typeface="Arial" panose="020B0604020202020204" pitchFamily="34" charset="0"/>
                        <a:cs typeface="Arial" panose="020B0604020202020204" pitchFamily="34" charset="0"/>
                      </a:endParaRPr>
                    </a:p>
                  </a:txBody>
                  <a:tcPr/>
                </a:tc>
                <a:tc>
                  <a:txBody>
                    <a:bodyPr/>
                    <a:lstStyle/>
                    <a:p>
                      <a:pPr algn="ctr" latinLnBrk="1"/>
                      <a:r>
                        <a:rPr lang="en-US" altLang="ko-KR" sz="1200" b="1" dirty="0" smtClean="0">
                          <a:latin typeface="Arial" panose="020B0604020202020204" pitchFamily="34" charset="0"/>
                          <a:cs typeface="Arial" panose="020B0604020202020204" pitchFamily="34" charset="0"/>
                        </a:rPr>
                        <a:t>2.45GHz</a:t>
                      </a:r>
                      <a:endParaRPr lang="ko-KR" altLang="en-US" sz="1200" b="1" dirty="0">
                        <a:latin typeface="Arial" panose="020B0604020202020204" pitchFamily="34" charset="0"/>
                        <a:cs typeface="Arial" panose="020B0604020202020204" pitchFamily="34" charset="0"/>
                      </a:endParaRPr>
                    </a:p>
                  </a:txBody>
                  <a:tcPr/>
                </a:tc>
              </a:tr>
            </a:tbl>
          </a:graphicData>
        </a:graphic>
      </p:graphicFrame>
      <p:sp>
        <p:nvSpPr>
          <p:cNvPr id="52" name="TextBox 51"/>
          <p:cNvSpPr txBox="1"/>
          <p:nvPr/>
        </p:nvSpPr>
        <p:spPr>
          <a:xfrm>
            <a:off x="5508104" y="3686709"/>
            <a:ext cx="3744416" cy="369332"/>
          </a:xfrm>
          <a:prstGeom prst="rect">
            <a:avLst/>
          </a:prstGeom>
          <a:noFill/>
        </p:spPr>
        <p:txBody>
          <a:bodyPr wrap="square" rtlCol="0">
            <a:spAutoFit/>
          </a:bodyPr>
          <a:lstStyle/>
          <a:p>
            <a:pPr>
              <a:buFont typeface="Arial" pitchFamily="34" charset="0"/>
              <a:buChar char="•"/>
            </a:pPr>
            <a:r>
              <a:rPr lang="en-US" altLang="ko-KR" dirty="0" smtClean="0">
                <a:latin typeface="Arial" pitchFamily="34" charset="0"/>
                <a:cs typeface="Arial" pitchFamily="34" charset="0"/>
              </a:rPr>
              <a:t> Specifications of 3kW Magnetron</a:t>
            </a:r>
          </a:p>
        </p:txBody>
      </p:sp>
      <p:grpSp>
        <p:nvGrpSpPr>
          <p:cNvPr id="2" name="그룹 1"/>
          <p:cNvGrpSpPr/>
          <p:nvPr/>
        </p:nvGrpSpPr>
        <p:grpSpPr>
          <a:xfrm>
            <a:off x="-1075" y="3789040"/>
            <a:ext cx="6273274" cy="2592288"/>
            <a:chOff x="26918" y="3789040"/>
            <a:chExt cx="6273274" cy="2592288"/>
          </a:xfrm>
        </p:grpSpPr>
        <p:grpSp>
          <p:nvGrpSpPr>
            <p:cNvPr id="3" name="그룹 35"/>
            <p:cNvGrpSpPr>
              <a:grpSpLocks noChangeAspect="1"/>
            </p:cNvGrpSpPr>
            <p:nvPr/>
          </p:nvGrpSpPr>
          <p:grpSpPr>
            <a:xfrm>
              <a:off x="26918" y="4149079"/>
              <a:ext cx="6273274" cy="2050104"/>
              <a:chOff x="41296" y="404664"/>
              <a:chExt cx="9504960" cy="3106218"/>
            </a:xfrm>
          </p:grpSpPr>
          <p:pic>
            <p:nvPicPr>
              <p:cNvPr id="37" name="Picture 3"/>
              <p:cNvPicPr>
                <a:picLocks noChangeAspect="1" noChangeArrowheads="1"/>
              </p:cNvPicPr>
              <p:nvPr/>
            </p:nvPicPr>
            <p:blipFill>
              <a:blip r:embed="rId4" cstate="print"/>
              <a:srcRect/>
              <a:stretch>
                <a:fillRect/>
              </a:stretch>
            </p:blipFill>
            <p:spPr bwMode="auto">
              <a:xfrm>
                <a:off x="41296" y="764704"/>
                <a:ext cx="7981950" cy="2000250"/>
              </a:xfrm>
              <a:prstGeom prst="rect">
                <a:avLst/>
              </a:prstGeom>
              <a:noFill/>
              <a:ln w="9525">
                <a:noFill/>
                <a:miter lim="800000"/>
                <a:headEnd/>
                <a:tailEnd/>
              </a:ln>
            </p:spPr>
          </p:pic>
          <p:sp>
            <p:nvSpPr>
              <p:cNvPr id="38" name="TextBox 37"/>
              <p:cNvSpPr txBox="1"/>
              <p:nvPr/>
            </p:nvSpPr>
            <p:spPr>
              <a:xfrm>
                <a:off x="1460756" y="2708920"/>
                <a:ext cx="89511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-6kV</a:t>
                </a:r>
              </a:p>
            </p:txBody>
          </p:sp>
          <p:sp>
            <p:nvSpPr>
              <p:cNvPr id="39" name="TextBox 38"/>
              <p:cNvSpPr txBox="1"/>
              <p:nvPr/>
            </p:nvSpPr>
            <p:spPr>
              <a:xfrm>
                <a:off x="2489568" y="2718212"/>
                <a:ext cx="98488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10k</a:t>
                </a:r>
                <a:r>
                  <a:rPr lang="el-GR" altLang="ko-KR" sz="1000" dirty="0" smtClean="0">
                    <a:latin typeface="Arial Unicode MS" pitchFamily="50" charset="-127"/>
                    <a:ea typeface="Arial Unicode MS" pitchFamily="50" charset="-127"/>
                    <a:cs typeface="Arial Unicode MS" pitchFamily="50" charset="-127"/>
                  </a:rPr>
                  <a:t>Ω</a:t>
                </a:r>
                <a:endParaRPr lang="en-US" altLang="ko-KR" sz="1000" dirty="0" smtClean="0">
                  <a:latin typeface="Arial Unicode MS" pitchFamily="50" charset="-127"/>
                  <a:ea typeface="Arial Unicode MS" pitchFamily="50" charset="-127"/>
                  <a:cs typeface="Arial Unicode MS" pitchFamily="50" charset="-127"/>
                </a:endParaRPr>
              </a:p>
            </p:txBody>
          </p:sp>
          <p:sp>
            <p:nvSpPr>
              <p:cNvPr id="40" name="TextBox 39"/>
              <p:cNvSpPr txBox="1"/>
              <p:nvPr/>
            </p:nvSpPr>
            <p:spPr>
              <a:xfrm>
                <a:off x="1769488" y="1844825"/>
                <a:ext cx="826276" cy="37306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110</a:t>
                </a:r>
                <a:r>
                  <a:rPr lang="el-GR" altLang="ko-KR" sz="1000" dirty="0" smtClean="0">
                    <a:latin typeface="Arial Unicode MS" pitchFamily="50" charset="-127"/>
                    <a:ea typeface="Arial Unicode MS" pitchFamily="50" charset="-127"/>
                    <a:cs typeface="Arial Unicode MS" pitchFamily="50" charset="-127"/>
                  </a:rPr>
                  <a:t>μ</a:t>
                </a:r>
                <a:r>
                  <a:rPr lang="en-US" altLang="ko-KR" sz="1000" dirty="0" smtClean="0">
                    <a:latin typeface="Arial Unicode MS" pitchFamily="50" charset="-127"/>
                    <a:ea typeface="Arial Unicode MS" pitchFamily="50" charset="-127"/>
                    <a:cs typeface="Arial Unicode MS" pitchFamily="50" charset="-127"/>
                  </a:rPr>
                  <a:t>F</a:t>
                </a:r>
              </a:p>
            </p:txBody>
          </p:sp>
          <p:sp>
            <p:nvSpPr>
              <p:cNvPr id="41" name="TextBox 40"/>
              <p:cNvSpPr txBox="1"/>
              <p:nvPr/>
            </p:nvSpPr>
            <p:spPr>
              <a:xfrm>
                <a:off x="1409448" y="692696"/>
                <a:ext cx="98488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20k</a:t>
                </a:r>
                <a:r>
                  <a:rPr lang="el-GR" altLang="ko-KR" sz="1000" dirty="0" smtClean="0">
                    <a:latin typeface="Arial Unicode MS" pitchFamily="50" charset="-127"/>
                    <a:ea typeface="Arial Unicode MS" pitchFamily="50" charset="-127"/>
                    <a:cs typeface="Arial Unicode MS" pitchFamily="50" charset="-127"/>
                  </a:rPr>
                  <a:t>Ω</a:t>
                </a:r>
                <a:endParaRPr lang="en-US" altLang="ko-KR" sz="1000" dirty="0" smtClean="0">
                  <a:latin typeface="Arial Unicode MS" pitchFamily="50" charset="-127"/>
                  <a:ea typeface="Arial Unicode MS" pitchFamily="50" charset="-127"/>
                  <a:cs typeface="Arial Unicode MS" pitchFamily="50" charset="-127"/>
                </a:endParaRPr>
              </a:p>
            </p:txBody>
          </p:sp>
          <p:sp>
            <p:nvSpPr>
              <p:cNvPr id="42" name="TextBox 41"/>
              <p:cNvSpPr txBox="1"/>
              <p:nvPr/>
            </p:nvSpPr>
            <p:spPr>
              <a:xfrm>
                <a:off x="2169862" y="404664"/>
                <a:ext cx="1626088" cy="800220"/>
              </a:xfrm>
              <a:prstGeom prst="rect">
                <a:avLst/>
              </a:prstGeom>
              <a:noFill/>
            </p:spPr>
            <p:txBody>
              <a:bodyPr wrap="none" rtlCol="0">
                <a:spAutoFit/>
              </a:bodyPr>
              <a:lstStyle/>
              <a:p>
                <a:pPr algn="ctr"/>
                <a:r>
                  <a:rPr lang="en-US" altLang="ko-KR" sz="1000" dirty="0" smtClean="0">
                    <a:latin typeface="Arial Unicode MS" pitchFamily="50" charset="-127"/>
                    <a:ea typeface="Arial Unicode MS" pitchFamily="50" charset="-127"/>
                    <a:cs typeface="Arial Unicode MS" pitchFamily="50" charset="-127"/>
                  </a:rPr>
                  <a:t>Pneumatic</a:t>
                </a:r>
              </a:p>
              <a:p>
                <a:pPr algn="ctr"/>
                <a:r>
                  <a:rPr lang="en-US" altLang="ko-KR" sz="1000" dirty="0" smtClean="0">
                    <a:latin typeface="Arial Unicode MS" pitchFamily="50" charset="-127"/>
                    <a:ea typeface="Arial Unicode MS" pitchFamily="50" charset="-127"/>
                    <a:cs typeface="Arial Unicode MS" pitchFamily="50" charset="-127"/>
                  </a:rPr>
                  <a:t>Switch</a:t>
                </a:r>
              </a:p>
            </p:txBody>
          </p:sp>
          <p:sp>
            <p:nvSpPr>
              <p:cNvPr id="43" name="TextBox 42"/>
              <p:cNvSpPr txBox="1"/>
              <p:nvPr/>
            </p:nvSpPr>
            <p:spPr>
              <a:xfrm>
                <a:off x="4793824" y="1844824"/>
                <a:ext cx="1436932" cy="800220"/>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MOSFET</a:t>
                </a:r>
              </a:p>
              <a:p>
                <a:r>
                  <a:rPr lang="en-US" altLang="ko-KR" sz="1000" dirty="0" smtClean="0">
                    <a:latin typeface="Arial Unicode MS" pitchFamily="50" charset="-127"/>
                    <a:ea typeface="Arial Unicode MS" pitchFamily="50" charset="-127"/>
                    <a:cs typeface="Arial Unicode MS" pitchFamily="50" charset="-127"/>
                  </a:rPr>
                  <a:t>Switch</a:t>
                </a:r>
              </a:p>
            </p:txBody>
          </p:sp>
          <p:sp>
            <p:nvSpPr>
              <p:cNvPr id="44" name="TextBox 43"/>
              <p:cNvSpPr txBox="1"/>
              <p:nvPr/>
            </p:nvSpPr>
            <p:spPr>
              <a:xfrm>
                <a:off x="6457908" y="2636912"/>
                <a:ext cx="1071448"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1.5k</a:t>
                </a:r>
                <a:r>
                  <a:rPr lang="el-GR" altLang="ko-KR" sz="1000" dirty="0" smtClean="0">
                    <a:latin typeface="Arial Unicode MS" pitchFamily="50" charset="-127"/>
                    <a:ea typeface="Arial Unicode MS" pitchFamily="50" charset="-127"/>
                    <a:cs typeface="Arial Unicode MS" pitchFamily="50" charset="-127"/>
                  </a:rPr>
                  <a:t>Ω</a:t>
                </a:r>
                <a:endParaRPr lang="en-US" altLang="ko-KR" sz="1000" dirty="0" smtClean="0">
                  <a:latin typeface="Arial Unicode MS" pitchFamily="50" charset="-127"/>
                  <a:ea typeface="Arial Unicode MS" pitchFamily="50" charset="-127"/>
                  <a:cs typeface="Arial Unicode MS" pitchFamily="50" charset="-127"/>
                </a:endParaRPr>
              </a:p>
            </p:txBody>
          </p:sp>
          <p:sp>
            <p:nvSpPr>
              <p:cNvPr id="45" name="TextBox 44"/>
              <p:cNvSpPr txBox="1"/>
              <p:nvPr/>
            </p:nvSpPr>
            <p:spPr>
              <a:xfrm>
                <a:off x="6387115" y="1168387"/>
                <a:ext cx="1071448"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1.5k</a:t>
                </a:r>
                <a:r>
                  <a:rPr lang="el-GR" altLang="ko-KR" sz="1000" dirty="0" smtClean="0">
                    <a:latin typeface="Arial Unicode MS" pitchFamily="50" charset="-127"/>
                    <a:ea typeface="Arial Unicode MS" pitchFamily="50" charset="-127"/>
                    <a:cs typeface="Arial Unicode MS" pitchFamily="50" charset="-127"/>
                  </a:rPr>
                  <a:t>Ω</a:t>
                </a:r>
                <a:endParaRPr lang="en-US" altLang="ko-KR" sz="1000" dirty="0" smtClean="0">
                  <a:latin typeface="Arial Unicode MS" pitchFamily="50" charset="-127"/>
                  <a:ea typeface="Arial Unicode MS" pitchFamily="50" charset="-127"/>
                  <a:cs typeface="Arial Unicode MS" pitchFamily="50" charset="-127"/>
                </a:endParaRPr>
              </a:p>
            </p:txBody>
          </p:sp>
          <p:sp>
            <p:nvSpPr>
              <p:cNvPr id="46" name="TextBox 45"/>
              <p:cNvSpPr txBox="1"/>
              <p:nvPr/>
            </p:nvSpPr>
            <p:spPr>
              <a:xfrm>
                <a:off x="6962272" y="1852124"/>
                <a:ext cx="1218924"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5V 40A</a:t>
                </a:r>
              </a:p>
            </p:txBody>
          </p:sp>
          <p:sp>
            <p:nvSpPr>
              <p:cNvPr id="47" name="TextBox 46"/>
              <p:cNvSpPr txBox="1"/>
              <p:nvPr/>
            </p:nvSpPr>
            <p:spPr>
              <a:xfrm>
                <a:off x="7909022" y="1315514"/>
                <a:ext cx="163570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Magnetron</a:t>
                </a:r>
              </a:p>
            </p:txBody>
          </p:sp>
          <p:sp>
            <p:nvSpPr>
              <p:cNvPr id="48" name="TextBox 47"/>
              <p:cNvSpPr txBox="1"/>
              <p:nvPr/>
            </p:nvSpPr>
            <p:spPr>
              <a:xfrm>
                <a:off x="7910550" y="2007694"/>
                <a:ext cx="1635706" cy="492442"/>
              </a:xfrm>
              <a:prstGeom prst="rect">
                <a:avLst/>
              </a:prstGeom>
              <a:noFill/>
            </p:spPr>
            <p:txBody>
              <a:bodyPr wrap="none" rtlCol="0">
                <a:spAutoFit/>
              </a:bodyPr>
              <a:lstStyle/>
              <a:p>
                <a:r>
                  <a:rPr lang="en-US" altLang="ko-KR" sz="1000" dirty="0" smtClean="0">
                    <a:latin typeface="Arial Unicode MS" pitchFamily="50" charset="-127"/>
                    <a:ea typeface="Arial Unicode MS" pitchFamily="50" charset="-127"/>
                    <a:cs typeface="Arial Unicode MS" pitchFamily="50" charset="-127"/>
                  </a:rPr>
                  <a:t>Magnetron</a:t>
                </a:r>
              </a:p>
            </p:txBody>
          </p:sp>
          <p:sp>
            <p:nvSpPr>
              <p:cNvPr id="49" name="TextBox 48"/>
              <p:cNvSpPr txBox="1"/>
              <p:nvPr/>
            </p:nvSpPr>
            <p:spPr>
              <a:xfrm>
                <a:off x="3121602" y="2710662"/>
                <a:ext cx="1626088" cy="800220"/>
              </a:xfrm>
              <a:prstGeom prst="rect">
                <a:avLst/>
              </a:prstGeom>
              <a:noFill/>
            </p:spPr>
            <p:txBody>
              <a:bodyPr wrap="none" rtlCol="0">
                <a:spAutoFit/>
              </a:bodyPr>
              <a:lstStyle/>
              <a:p>
                <a:pPr algn="ctr"/>
                <a:r>
                  <a:rPr lang="en-US" altLang="ko-KR" sz="1000" dirty="0" smtClean="0">
                    <a:latin typeface="Arial Unicode MS" pitchFamily="50" charset="-127"/>
                    <a:ea typeface="Arial Unicode MS" pitchFamily="50" charset="-127"/>
                    <a:cs typeface="Arial Unicode MS" pitchFamily="50" charset="-127"/>
                  </a:rPr>
                  <a:t>Pneumatic</a:t>
                </a:r>
              </a:p>
              <a:p>
                <a:pPr algn="ctr"/>
                <a:r>
                  <a:rPr lang="en-US" altLang="ko-KR" sz="1000" dirty="0" smtClean="0">
                    <a:latin typeface="Arial Unicode MS" pitchFamily="50" charset="-127"/>
                    <a:ea typeface="Arial Unicode MS" pitchFamily="50" charset="-127"/>
                    <a:cs typeface="Arial Unicode MS" pitchFamily="50" charset="-127"/>
                  </a:rPr>
                  <a:t>Switch</a:t>
                </a:r>
              </a:p>
            </p:txBody>
          </p:sp>
        </p:grpSp>
        <p:sp>
          <p:nvSpPr>
            <p:cNvPr id="53" name="TextBox 52"/>
            <p:cNvSpPr txBox="1"/>
            <p:nvPr/>
          </p:nvSpPr>
          <p:spPr>
            <a:xfrm>
              <a:off x="1115616" y="3789040"/>
              <a:ext cx="1080120" cy="369332"/>
            </a:xfrm>
            <a:prstGeom prst="rect">
              <a:avLst/>
            </a:prstGeom>
            <a:noFill/>
          </p:spPr>
          <p:txBody>
            <a:bodyPr wrap="square" rtlCol="0">
              <a:spAutoFit/>
            </a:bodyPr>
            <a:lstStyle/>
            <a:p>
              <a:r>
                <a:rPr lang="en-US" altLang="ko-KR" dirty="0" smtClean="0">
                  <a:latin typeface="Arial" pitchFamily="34" charset="0"/>
                  <a:cs typeface="Arial" pitchFamily="34" charset="0"/>
                </a:rPr>
                <a:t>Dummy</a:t>
              </a:r>
            </a:p>
          </p:txBody>
        </p:sp>
        <p:sp>
          <p:nvSpPr>
            <p:cNvPr id="54" name="TextBox 53"/>
            <p:cNvSpPr txBox="1"/>
            <p:nvPr/>
          </p:nvSpPr>
          <p:spPr>
            <a:xfrm>
              <a:off x="1403648" y="6011996"/>
              <a:ext cx="1080120" cy="369332"/>
            </a:xfrm>
            <a:prstGeom prst="rect">
              <a:avLst/>
            </a:prstGeom>
            <a:noFill/>
          </p:spPr>
          <p:txBody>
            <a:bodyPr wrap="square" rtlCol="0">
              <a:spAutoFit/>
            </a:bodyPr>
            <a:lstStyle/>
            <a:p>
              <a:r>
                <a:rPr lang="en-US" altLang="ko-KR" dirty="0" smtClean="0">
                  <a:latin typeface="Arial" pitchFamily="34" charset="0"/>
                  <a:cs typeface="Arial" pitchFamily="34" charset="0"/>
                </a:rPr>
                <a:t>Charge</a:t>
              </a:r>
            </a:p>
          </p:txBody>
        </p:sp>
        <p:sp>
          <p:nvSpPr>
            <p:cNvPr id="55" name="TextBox 54"/>
            <p:cNvSpPr txBox="1"/>
            <p:nvPr/>
          </p:nvSpPr>
          <p:spPr>
            <a:xfrm>
              <a:off x="5004048" y="5733256"/>
              <a:ext cx="1296144" cy="369332"/>
            </a:xfrm>
            <a:prstGeom prst="rect">
              <a:avLst/>
            </a:prstGeom>
            <a:noFill/>
          </p:spPr>
          <p:txBody>
            <a:bodyPr wrap="square" rtlCol="0">
              <a:spAutoFit/>
            </a:bodyPr>
            <a:lstStyle/>
            <a:p>
              <a:r>
                <a:rPr lang="en-US" altLang="ko-KR" dirty="0" smtClean="0">
                  <a:latin typeface="Arial" pitchFamily="34" charset="0"/>
                  <a:cs typeface="Arial" pitchFamily="34" charset="0"/>
                </a:rPr>
                <a:t>Capacitor</a:t>
              </a:r>
            </a:p>
          </p:txBody>
        </p:sp>
        <p:sp>
          <p:nvSpPr>
            <p:cNvPr id="56" name="TextBox 55"/>
            <p:cNvSpPr txBox="1"/>
            <p:nvPr/>
          </p:nvSpPr>
          <p:spPr>
            <a:xfrm>
              <a:off x="2915816" y="4581128"/>
              <a:ext cx="1224136" cy="369332"/>
            </a:xfrm>
            <a:prstGeom prst="rect">
              <a:avLst/>
            </a:prstGeom>
            <a:noFill/>
          </p:spPr>
          <p:txBody>
            <a:bodyPr wrap="square" rtlCol="0">
              <a:spAutoFit/>
            </a:bodyPr>
            <a:lstStyle/>
            <a:p>
              <a:r>
                <a:rPr lang="en-US" altLang="ko-KR" dirty="0" smtClean="0">
                  <a:latin typeface="Arial" pitchFamily="34" charset="0"/>
                  <a:cs typeface="Arial" pitchFamily="34" charset="0"/>
                </a:rPr>
                <a:t>Discharge</a:t>
              </a:r>
            </a:p>
          </p:txBody>
        </p:sp>
        <p:sp>
          <p:nvSpPr>
            <p:cNvPr id="57" name="TextBox 56"/>
            <p:cNvSpPr txBox="1"/>
            <p:nvPr/>
          </p:nvSpPr>
          <p:spPr>
            <a:xfrm>
              <a:off x="5032041" y="3934797"/>
              <a:ext cx="1080120" cy="646331"/>
            </a:xfrm>
            <a:prstGeom prst="rect">
              <a:avLst/>
            </a:prstGeom>
            <a:noFill/>
          </p:spPr>
          <p:txBody>
            <a:bodyPr wrap="square" rtlCol="0">
              <a:spAutoFit/>
            </a:bodyPr>
            <a:lstStyle/>
            <a:p>
              <a:r>
                <a:rPr lang="en-US" altLang="ko-KR" dirty="0" smtClean="0">
                  <a:latin typeface="Arial" pitchFamily="34" charset="0"/>
                  <a:cs typeface="Arial" pitchFamily="34" charset="0"/>
                </a:rPr>
                <a:t>Filament Heating</a:t>
              </a:r>
            </a:p>
          </p:txBody>
        </p:sp>
        <p:sp>
          <p:nvSpPr>
            <p:cNvPr id="62" name="직사각형 61"/>
            <p:cNvSpPr/>
            <p:nvPr/>
          </p:nvSpPr>
          <p:spPr bwMode="auto">
            <a:xfrm>
              <a:off x="971600" y="4149080"/>
              <a:ext cx="1368152" cy="576064"/>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3" name="직사각형 62"/>
            <p:cNvSpPr/>
            <p:nvPr/>
          </p:nvSpPr>
          <p:spPr bwMode="auto">
            <a:xfrm>
              <a:off x="963762" y="5488894"/>
              <a:ext cx="2176462" cy="520584"/>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4" name="TextBox 63"/>
            <p:cNvSpPr txBox="1"/>
            <p:nvPr/>
          </p:nvSpPr>
          <p:spPr>
            <a:xfrm>
              <a:off x="3807905" y="5791421"/>
              <a:ext cx="1224136" cy="369332"/>
            </a:xfrm>
            <a:prstGeom prst="rect">
              <a:avLst/>
            </a:prstGeom>
            <a:noFill/>
          </p:spPr>
          <p:txBody>
            <a:bodyPr wrap="square" rtlCol="0">
              <a:spAutoFit/>
            </a:bodyPr>
            <a:lstStyle/>
            <a:p>
              <a:r>
                <a:rPr lang="en-US" altLang="ko-KR" dirty="0" smtClean="0">
                  <a:latin typeface="Arial" pitchFamily="34" charset="0"/>
                  <a:cs typeface="Arial" pitchFamily="34" charset="0"/>
                </a:rPr>
                <a:t>Resistors</a:t>
              </a:r>
            </a:p>
          </p:txBody>
        </p:sp>
        <p:cxnSp>
          <p:nvCxnSpPr>
            <p:cNvPr id="65" name="직선 화살표 연결선 64"/>
            <p:cNvCxnSpPr>
              <a:stCxn id="57" idx="1"/>
            </p:cNvCxnSpPr>
            <p:nvPr/>
          </p:nvCxnSpPr>
          <p:spPr bwMode="auto">
            <a:xfrm flipH="1">
              <a:off x="4888025" y="4257963"/>
              <a:ext cx="144016" cy="692497"/>
            </a:xfrm>
            <a:prstGeom prst="straightConnector1">
              <a:avLst/>
            </a:prstGeom>
            <a:noFill/>
            <a:ln w="31750" cap="flat" cmpd="sng" algn="ctr">
              <a:solidFill>
                <a:srgbClr val="FF0000"/>
              </a:solidFill>
              <a:prstDash val="solid"/>
              <a:round/>
              <a:headEnd type="none" w="med" len="med"/>
              <a:tailEnd type="arrow"/>
            </a:ln>
            <a:effectLst/>
          </p:spPr>
        </p:cxnSp>
      </p:grpSp>
      <p:graphicFrame>
        <p:nvGraphicFramePr>
          <p:cNvPr id="4" name="개체 3"/>
          <p:cNvGraphicFramePr>
            <a:graphicFrameLocks noChangeAspect="1"/>
          </p:cNvGraphicFramePr>
          <p:nvPr>
            <p:extLst/>
          </p:nvPr>
        </p:nvGraphicFramePr>
        <p:xfrm>
          <a:off x="8820472" y="439658"/>
          <a:ext cx="4959360" cy="3481920"/>
        </p:xfrm>
        <a:graphic>
          <a:graphicData uri="http://schemas.openxmlformats.org/presentationml/2006/ole">
            <p:oleObj spid="_x0000_s115722" name="Graph" r:id="rId5" imgW="4133088" imgH="2901696" progId="Origin50.Graph">
              <p:embed/>
            </p:oleObj>
          </a:graphicData>
        </a:graphic>
      </p:graphicFrame>
      <p:cxnSp>
        <p:nvCxnSpPr>
          <p:cNvPr id="66" name="직선 화살표 연결선 65"/>
          <p:cNvCxnSpPr>
            <a:stCxn id="68" idx="2"/>
          </p:cNvCxnSpPr>
          <p:nvPr/>
        </p:nvCxnSpPr>
        <p:spPr bwMode="auto">
          <a:xfrm>
            <a:off x="3577032" y="4276100"/>
            <a:ext cx="418904" cy="351194"/>
          </a:xfrm>
          <a:prstGeom prst="straightConnector1">
            <a:avLst/>
          </a:prstGeom>
          <a:noFill/>
          <a:ln w="25400" cap="flat" cmpd="sng" algn="ctr">
            <a:solidFill>
              <a:srgbClr val="00B0F0"/>
            </a:solidFill>
            <a:prstDash val="solid"/>
            <a:round/>
            <a:headEnd type="none" w="med" len="med"/>
            <a:tailEnd type="arrow"/>
          </a:ln>
          <a:effectLst/>
        </p:spPr>
      </p:cxnSp>
      <p:cxnSp>
        <p:nvCxnSpPr>
          <p:cNvPr id="67" name="직선 화살표 연결선 66"/>
          <p:cNvCxnSpPr>
            <a:stCxn id="69" idx="2"/>
          </p:cNvCxnSpPr>
          <p:nvPr/>
        </p:nvCxnSpPr>
        <p:spPr bwMode="auto">
          <a:xfrm>
            <a:off x="4475418" y="4281666"/>
            <a:ext cx="168590" cy="345103"/>
          </a:xfrm>
          <a:prstGeom prst="straightConnector1">
            <a:avLst/>
          </a:prstGeom>
          <a:noFill/>
          <a:ln w="25400" cap="flat" cmpd="sng" algn="ctr">
            <a:solidFill>
              <a:srgbClr val="00B0F0"/>
            </a:solidFill>
            <a:prstDash val="solid"/>
            <a:round/>
            <a:headEnd type="none" w="med" len="med"/>
            <a:tailEnd type="arrow"/>
          </a:ln>
          <a:effectLst/>
        </p:spPr>
      </p:cxnSp>
      <p:sp>
        <p:nvSpPr>
          <p:cNvPr id="68" name="TextBox 67"/>
          <p:cNvSpPr txBox="1"/>
          <p:nvPr/>
        </p:nvSpPr>
        <p:spPr>
          <a:xfrm>
            <a:off x="3036972" y="3906768"/>
            <a:ext cx="1080120" cy="369332"/>
          </a:xfrm>
          <a:prstGeom prst="rect">
            <a:avLst/>
          </a:prstGeom>
          <a:noFill/>
        </p:spPr>
        <p:txBody>
          <a:bodyPr wrap="square" rtlCol="0">
            <a:spAutoFit/>
          </a:bodyPr>
          <a:lstStyle/>
          <a:p>
            <a:r>
              <a:rPr lang="en-US" altLang="ko-KR" dirty="0" smtClean="0">
                <a:latin typeface="Arial" pitchFamily="34" charset="0"/>
                <a:cs typeface="Arial" pitchFamily="34" charset="0"/>
              </a:rPr>
              <a:t>Current</a:t>
            </a:r>
          </a:p>
        </p:txBody>
      </p:sp>
      <p:sp>
        <p:nvSpPr>
          <p:cNvPr id="69" name="TextBox 68"/>
          <p:cNvSpPr txBox="1"/>
          <p:nvPr/>
        </p:nvSpPr>
        <p:spPr>
          <a:xfrm>
            <a:off x="3935358" y="3912334"/>
            <a:ext cx="1080120" cy="369332"/>
          </a:xfrm>
          <a:prstGeom prst="rect">
            <a:avLst/>
          </a:prstGeom>
          <a:noFill/>
        </p:spPr>
        <p:txBody>
          <a:bodyPr wrap="square" rtlCol="0">
            <a:spAutoFit/>
          </a:bodyPr>
          <a:lstStyle/>
          <a:p>
            <a:r>
              <a:rPr lang="en-US" altLang="ko-KR" dirty="0" smtClean="0">
                <a:latin typeface="Arial" pitchFamily="34" charset="0"/>
                <a:cs typeface="Arial" pitchFamily="34" charset="0"/>
              </a:rPr>
              <a:t>Voltage</a:t>
            </a:r>
          </a:p>
        </p:txBody>
      </p:sp>
      <p:graphicFrame>
        <p:nvGraphicFramePr>
          <p:cNvPr id="9" name="개체 8"/>
          <p:cNvGraphicFramePr>
            <a:graphicFrameLocks noChangeAspect="1"/>
          </p:cNvGraphicFramePr>
          <p:nvPr>
            <p:extLst/>
          </p:nvPr>
        </p:nvGraphicFramePr>
        <p:xfrm>
          <a:off x="4437176" y="523144"/>
          <a:ext cx="4959360" cy="3481920"/>
        </p:xfrm>
        <a:graphic>
          <a:graphicData uri="http://schemas.openxmlformats.org/presentationml/2006/ole">
            <p:oleObj spid="_x0000_s115723" name="Graph" r:id="rId6" imgW="4133088" imgH="2901696" progId="Origin50.Graph">
              <p:embed/>
            </p:oleObj>
          </a:graphicData>
        </a:graphic>
      </p:graphicFrame>
      <p:graphicFrame>
        <p:nvGraphicFramePr>
          <p:cNvPr id="10" name="개체 9"/>
          <p:cNvGraphicFramePr>
            <a:graphicFrameLocks noChangeAspect="1"/>
          </p:cNvGraphicFramePr>
          <p:nvPr>
            <p:extLst/>
          </p:nvPr>
        </p:nvGraphicFramePr>
        <p:xfrm>
          <a:off x="-99328" y="523144"/>
          <a:ext cx="4959360" cy="3481920"/>
        </p:xfrm>
        <a:graphic>
          <a:graphicData uri="http://schemas.openxmlformats.org/presentationml/2006/ole">
            <p:oleObj spid="_x0000_s115724" name="Graph" r:id="rId7" imgW="4133088" imgH="2901696" progId="Origin50.Graph">
              <p:embed/>
            </p:oleObj>
          </a:graphicData>
        </a:graphic>
      </p:graphicFrame>
      <p:graphicFrame>
        <p:nvGraphicFramePr>
          <p:cNvPr id="11" name="개체 10"/>
          <p:cNvGraphicFramePr>
            <a:graphicFrameLocks noChangeAspect="1"/>
          </p:cNvGraphicFramePr>
          <p:nvPr>
            <p:extLst/>
          </p:nvPr>
        </p:nvGraphicFramePr>
        <p:xfrm>
          <a:off x="8821896" y="3403464"/>
          <a:ext cx="4959360" cy="3481920"/>
        </p:xfrm>
        <a:graphic>
          <a:graphicData uri="http://schemas.openxmlformats.org/presentationml/2006/ole">
            <p:oleObj spid="_x0000_s115725" name="Graph" r:id="rId8" imgW="4133088" imgH="2901696" progId="Origin50.Graph">
              <p:embed/>
            </p:oleObj>
          </a:graphicData>
        </a:graphic>
      </p:graphicFrame>
    </p:spTree>
    <p:extLst>
      <p:ext uri="{BB962C8B-B14F-4D97-AF65-F5344CB8AC3E}">
        <p14:creationId xmlns="" xmlns:p14="http://schemas.microsoft.com/office/powerpoint/2010/main" val="3274378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제목 9"/>
          <p:cNvSpPr>
            <a:spLocks noGrp="1"/>
          </p:cNvSpPr>
          <p:nvPr>
            <p:ph type="title"/>
          </p:nvPr>
        </p:nvSpPr>
        <p:spPr>
          <a:xfrm>
            <a:off x="659968" y="1"/>
            <a:ext cx="8447099" cy="712788"/>
          </a:xfrm>
        </p:spPr>
        <p:txBody>
          <a:bodyPr/>
          <a:lstStyle/>
          <a:p>
            <a:r>
              <a:rPr lang="en-US" altLang="ko-KR" sz="2600" dirty="0">
                <a:solidFill>
                  <a:srgbClr val="FFFF00"/>
                </a:solidFill>
                <a:latin typeface="Arial" pitchFamily="34" charset="0"/>
                <a:cs typeface="Arial" pitchFamily="34" charset="0"/>
              </a:rPr>
              <a:t>Preliminary Test Result of 10kW </a:t>
            </a:r>
            <a:r>
              <a:rPr lang="en-US" altLang="ko-KR" sz="2600" dirty="0" smtClean="0">
                <a:solidFill>
                  <a:srgbClr val="FFFF00"/>
                </a:solidFill>
                <a:latin typeface="Arial" pitchFamily="34" charset="0"/>
                <a:cs typeface="Arial" pitchFamily="34" charset="0"/>
              </a:rPr>
              <a:t>Magnetron</a:t>
            </a:r>
            <a:endParaRPr lang="ko-KR" altLang="en-US" sz="2600" dirty="0">
              <a:solidFill>
                <a:srgbClr val="FFFF00"/>
              </a:solidFill>
              <a:latin typeface="Arial" pitchFamily="34" charset="0"/>
              <a:cs typeface="Arial" pitchFamily="34" charset="0"/>
            </a:endParaRPr>
          </a:p>
        </p:txBody>
      </p:sp>
      <p:graphicFrame>
        <p:nvGraphicFramePr>
          <p:cNvPr id="8" name="개체 7"/>
          <p:cNvGraphicFramePr>
            <a:graphicFrameLocks noChangeAspect="1"/>
          </p:cNvGraphicFramePr>
          <p:nvPr>
            <p:extLst/>
          </p:nvPr>
        </p:nvGraphicFramePr>
        <p:xfrm>
          <a:off x="4283968" y="653399"/>
          <a:ext cx="4959360" cy="3481920"/>
        </p:xfrm>
        <a:graphic>
          <a:graphicData uri="http://schemas.openxmlformats.org/presentationml/2006/ole">
            <p:oleObj spid="_x0000_s116750" name="Graph" r:id="rId3" imgW="4133088" imgH="2901696" progId="Origin50.Graph">
              <p:embed/>
            </p:oleObj>
          </a:graphicData>
        </a:graphic>
      </p:graphicFrame>
      <p:graphicFrame>
        <p:nvGraphicFramePr>
          <p:cNvPr id="9" name="개체 8"/>
          <p:cNvGraphicFramePr>
            <a:graphicFrameLocks noChangeAspect="1"/>
          </p:cNvGraphicFramePr>
          <p:nvPr>
            <p:extLst/>
          </p:nvPr>
        </p:nvGraphicFramePr>
        <p:xfrm>
          <a:off x="4280325" y="3197530"/>
          <a:ext cx="4959360" cy="3481920"/>
        </p:xfrm>
        <a:graphic>
          <a:graphicData uri="http://schemas.openxmlformats.org/presentationml/2006/ole">
            <p:oleObj spid="_x0000_s116751" name="Graph" r:id="rId4" imgW="4133088" imgH="2901696" progId="Origin50.Graph">
              <p:embed/>
            </p:oleObj>
          </a:graphicData>
        </a:graphic>
      </p:graphicFrame>
      <p:graphicFrame>
        <p:nvGraphicFramePr>
          <p:cNvPr id="10" name="개체 9"/>
          <p:cNvGraphicFramePr>
            <a:graphicFrameLocks noChangeAspect="1"/>
          </p:cNvGraphicFramePr>
          <p:nvPr>
            <p:extLst/>
          </p:nvPr>
        </p:nvGraphicFramePr>
        <p:xfrm>
          <a:off x="-27320" y="3184270"/>
          <a:ext cx="4959360" cy="3481920"/>
        </p:xfrm>
        <a:graphic>
          <a:graphicData uri="http://schemas.openxmlformats.org/presentationml/2006/ole">
            <p:oleObj spid="_x0000_s116752" name="Graph" r:id="rId5" imgW="4133088" imgH="2901696" progId="Origin50.Graph">
              <p:embed/>
            </p:oleObj>
          </a:graphicData>
        </a:graphic>
      </p:graphicFrame>
      <p:graphicFrame>
        <p:nvGraphicFramePr>
          <p:cNvPr id="13" name="개체 12"/>
          <p:cNvGraphicFramePr>
            <a:graphicFrameLocks noChangeAspect="1"/>
          </p:cNvGraphicFramePr>
          <p:nvPr>
            <p:extLst/>
          </p:nvPr>
        </p:nvGraphicFramePr>
        <p:xfrm>
          <a:off x="-27320" y="653399"/>
          <a:ext cx="4959360" cy="3481920"/>
        </p:xfrm>
        <a:graphic>
          <a:graphicData uri="http://schemas.openxmlformats.org/presentationml/2006/ole">
            <p:oleObj spid="_x0000_s116753" name="Graph" r:id="rId6" imgW="4133088" imgH="2901696" progId="Origin50.Graph">
              <p:embed/>
            </p:oleObj>
          </a:graphicData>
        </a:graphic>
      </p:graphicFrame>
      <p:sp>
        <p:nvSpPr>
          <p:cNvPr id="14" name="TextBox 13"/>
          <p:cNvSpPr txBox="1"/>
          <p:nvPr/>
        </p:nvSpPr>
        <p:spPr>
          <a:xfrm>
            <a:off x="827584" y="775737"/>
            <a:ext cx="3384376" cy="276999"/>
          </a:xfrm>
          <a:prstGeom prst="rect">
            <a:avLst/>
          </a:prstGeom>
          <a:noFill/>
        </p:spPr>
        <p:txBody>
          <a:bodyPr wrap="square" rtlCol="0">
            <a:spAutoFit/>
          </a:bodyPr>
          <a:lstStyle/>
          <a:p>
            <a:r>
              <a:rPr lang="en-US" altLang="ko-KR" sz="1200" dirty="0" smtClean="0">
                <a:latin typeface="Arial" pitchFamily="34" charset="0"/>
                <a:cs typeface="Arial" pitchFamily="34" charset="0"/>
              </a:rPr>
              <a:t>Anode Voltage : 10.5 kV, Heater Current :53 A</a:t>
            </a:r>
          </a:p>
        </p:txBody>
      </p:sp>
      <p:sp>
        <p:nvSpPr>
          <p:cNvPr id="15" name="TextBox 14"/>
          <p:cNvSpPr txBox="1"/>
          <p:nvPr/>
        </p:nvSpPr>
        <p:spPr>
          <a:xfrm>
            <a:off x="5129210" y="764704"/>
            <a:ext cx="3384376" cy="276999"/>
          </a:xfrm>
          <a:prstGeom prst="rect">
            <a:avLst/>
          </a:prstGeom>
          <a:noFill/>
        </p:spPr>
        <p:txBody>
          <a:bodyPr wrap="square" rtlCol="0">
            <a:spAutoFit/>
          </a:bodyPr>
          <a:lstStyle/>
          <a:p>
            <a:r>
              <a:rPr lang="en-US" altLang="ko-KR" sz="1200" dirty="0" smtClean="0">
                <a:latin typeface="Arial" pitchFamily="34" charset="0"/>
                <a:cs typeface="Arial" pitchFamily="34" charset="0"/>
              </a:rPr>
              <a:t>Anode Voltage : 11 kV, Heater Current :53 A</a:t>
            </a:r>
          </a:p>
        </p:txBody>
      </p:sp>
      <p:graphicFrame>
        <p:nvGraphicFramePr>
          <p:cNvPr id="16" name="개체 15"/>
          <p:cNvGraphicFramePr>
            <a:graphicFrameLocks noChangeAspect="1"/>
          </p:cNvGraphicFramePr>
          <p:nvPr>
            <p:extLst/>
          </p:nvPr>
        </p:nvGraphicFramePr>
        <p:xfrm>
          <a:off x="9178129" y="476672"/>
          <a:ext cx="4959360" cy="3481920"/>
        </p:xfrm>
        <a:graphic>
          <a:graphicData uri="http://schemas.openxmlformats.org/presentationml/2006/ole">
            <p:oleObj spid="_x0000_s116754" name="Graph" r:id="rId7" imgW="4133088" imgH="2901696" progId="Origin50.Graph">
              <p:embed/>
            </p:oleObj>
          </a:graphicData>
        </a:graphic>
      </p:graphicFrame>
      <p:graphicFrame>
        <p:nvGraphicFramePr>
          <p:cNvPr id="17" name="개체 16"/>
          <p:cNvGraphicFramePr>
            <a:graphicFrameLocks noChangeAspect="1"/>
          </p:cNvGraphicFramePr>
          <p:nvPr>
            <p:extLst/>
          </p:nvPr>
        </p:nvGraphicFramePr>
        <p:xfrm>
          <a:off x="9182411" y="3194782"/>
          <a:ext cx="4959360" cy="3481920"/>
        </p:xfrm>
        <a:graphic>
          <a:graphicData uri="http://schemas.openxmlformats.org/presentationml/2006/ole">
            <p:oleObj spid="_x0000_s116755" name="Graph" r:id="rId8" imgW="4133088" imgH="2901696" progId="Origin50.Graph">
              <p:embed/>
            </p:oleObj>
          </a:graphicData>
        </a:graphic>
      </p:graphicFrame>
    </p:spTree>
    <p:extLst>
      <p:ext uri="{BB962C8B-B14F-4D97-AF65-F5344CB8AC3E}">
        <p14:creationId xmlns="" xmlns:p14="http://schemas.microsoft.com/office/powerpoint/2010/main" val="3815031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9"/>
          <p:cNvSpPr txBox="1">
            <a:spLocks/>
          </p:cNvSpPr>
          <p:nvPr/>
        </p:nvSpPr>
        <p:spPr>
          <a:xfrm>
            <a:off x="611560" y="-3634"/>
            <a:ext cx="8447099" cy="712788"/>
          </a:xfrm>
          <a:prstGeom prst="rect">
            <a:avLst/>
          </a:prstGeom>
        </p:spPr>
        <p:txBody>
          <a:bodyPr anchor="b"/>
          <a:lstStyle/>
          <a:p>
            <a:pPr marL="0" marR="0" lvl="0" indent="0" algn="l" defTabSz="914400" rtl="0" eaLnBrk="0" fontAlgn="base" latinLnBrk="1" hangingPunct="0">
              <a:lnSpc>
                <a:spcPct val="100000"/>
              </a:lnSpc>
              <a:spcBef>
                <a:spcPct val="0"/>
              </a:spcBef>
              <a:spcAft>
                <a:spcPct val="0"/>
              </a:spcAft>
              <a:buClrTx/>
              <a:buSzTx/>
              <a:buFontTx/>
              <a:buNone/>
              <a:tabLst/>
              <a:defRPr/>
            </a:pPr>
            <a:r>
              <a:rPr kumimoji="1" lang="en-US" altLang="ko-KR" sz="18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Introduction</a:t>
            </a:r>
            <a: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t/>
            </a:r>
            <a:br>
              <a:rPr kumimoji="1" lang="en-US" altLang="ko-KR" sz="1600" b="1" i="0" u="none" strike="noStrike" kern="0" cap="none" spc="0" normalizeH="0" baseline="0" noProof="0" dirty="0" smtClean="0">
                <a:ln>
                  <a:noFill/>
                </a:ln>
                <a:solidFill>
                  <a:schemeClr val="bg1"/>
                </a:solidFill>
                <a:effectLst/>
                <a:uLnTx/>
                <a:uFillTx/>
                <a:latin typeface="Arial" pitchFamily="34" charset="0"/>
                <a:ea typeface="+mj-ea"/>
                <a:cs typeface="Arial" pitchFamily="34" charset="0"/>
              </a:rPr>
            </a:br>
            <a:r>
              <a:rPr kumimoji="1" lang="en-US" altLang="ko-KR" sz="2600" b="1" i="0" u="none" strike="noStrike" kern="0" cap="none" spc="0" normalizeH="0" baseline="0" noProof="0" dirty="0" smtClean="0">
                <a:ln>
                  <a:noFill/>
                </a:ln>
                <a:solidFill>
                  <a:srgbClr val="FFFF00"/>
                </a:solidFill>
                <a:effectLst/>
                <a:uLnTx/>
                <a:uFillTx/>
                <a:latin typeface="Arial" pitchFamily="34" charset="0"/>
                <a:ea typeface="+mj-ea"/>
                <a:cs typeface="Arial" pitchFamily="34" charset="0"/>
              </a:rPr>
              <a:t>Motivation &amp; Objective</a:t>
            </a:r>
            <a:endParaRPr kumimoji="1" lang="ko-KR" altLang="en-US" sz="26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6" name="직사각형 5"/>
          <p:cNvSpPr/>
          <p:nvPr/>
        </p:nvSpPr>
        <p:spPr>
          <a:xfrm>
            <a:off x="0" y="904652"/>
            <a:ext cx="9144000" cy="2308324"/>
          </a:xfrm>
          <a:prstGeom prst="rect">
            <a:avLst/>
          </a:prstGeom>
        </p:spPr>
        <p:txBody>
          <a:bodyPr wrap="square">
            <a:spAutoFit/>
          </a:bodyPr>
          <a:lstStyle/>
          <a:p>
            <a:pPr>
              <a:buFont typeface="Wingdings" pitchFamily="2" charset="2"/>
              <a:buChar char="Ø"/>
            </a:pPr>
            <a:r>
              <a:rPr lang="en-US" altLang="ko-KR" dirty="0" smtClean="0">
                <a:latin typeface="Arial" pitchFamily="34" charset="0"/>
                <a:cs typeface="Arial" pitchFamily="34" charset="0"/>
              </a:rPr>
              <a:t> Electron Cyclotron Heating(ECH) is widely used for various purposes </a:t>
            </a:r>
            <a:r>
              <a:rPr lang="en-US" altLang="ko-KR" kern="100" dirty="0" smtClean="0">
                <a:latin typeface="Arial" pitchFamily="34" charset="0"/>
                <a:ea typeface="맑은 고딕"/>
                <a:cs typeface="Arial" pitchFamily="34" charset="0"/>
              </a:rPr>
              <a:t>in fusion device that the pre-ionization, local heating and current drive. Especially non-inductive current drive and startup using ECH is essential for Spherical Torus (ST) which has lack of space for the center stack. But ECH in ST shows the limitations due to low </a:t>
            </a:r>
            <a:r>
              <a:rPr lang="en-US" altLang="ko-KR" kern="100" dirty="0" err="1" smtClean="0">
                <a:latin typeface="Arial" pitchFamily="34" charset="0"/>
                <a:ea typeface="맑은 고딕"/>
                <a:cs typeface="Arial" pitchFamily="34" charset="0"/>
              </a:rPr>
              <a:t>toroidal</a:t>
            </a:r>
            <a:r>
              <a:rPr lang="en-US" altLang="ko-KR" kern="100" dirty="0" smtClean="0">
                <a:latin typeface="Arial" pitchFamily="34" charset="0"/>
                <a:ea typeface="맑은 고딕"/>
                <a:cs typeface="Arial" pitchFamily="34" charset="0"/>
              </a:rPr>
              <a:t> field.</a:t>
            </a:r>
          </a:p>
          <a:p>
            <a:pPr>
              <a:buFont typeface="Wingdings" pitchFamily="2" charset="2"/>
              <a:buChar char="Ø"/>
            </a:pPr>
            <a:endParaRPr lang="en-US" altLang="ko-KR" kern="100" dirty="0" smtClean="0">
              <a:latin typeface="Arial" pitchFamily="34" charset="0"/>
              <a:ea typeface="맑은 고딕"/>
              <a:cs typeface="Arial" pitchFamily="34" charset="0"/>
            </a:endParaRPr>
          </a:p>
          <a:p>
            <a:pPr>
              <a:buFont typeface="Wingdings" pitchFamily="2" charset="2"/>
              <a:buChar char="Ø"/>
            </a:pPr>
            <a:r>
              <a:rPr lang="en-US" altLang="ko-KR" kern="100" dirty="0" smtClean="0">
                <a:latin typeface="Arial" pitchFamily="34" charset="0"/>
                <a:ea typeface="맑은 고딕"/>
                <a:cs typeface="Arial" pitchFamily="34" charset="0"/>
              </a:rPr>
              <a:t> An EBW(Electron Bernstein Wave) which has no cutoff density, has been proposed as a promising alternative for heating and current drive in ST that it is impossible for ECH due to density limit.</a:t>
            </a:r>
          </a:p>
        </p:txBody>
      </p:sp>
      <p:graphicFrame>
        <p:nvGraphicFramePr>
          <p:cNvPr id="7" name="표 6"/>
          <p:cNvGraphicFramePr>
            <a:graphicFrameLocks noGrp="1"/>
          </p:cNvGraphicFramePr>
          <p:nvPr/>
        </p:nvGraphicFramePr>
        <p:xfrm>
          <a:off x="360038" y="3383880"/>
          <a:ext cx="8532442" cy="2565400"/>
        </p:xfrm>
        <a:graphic>
          <a:graphicData uri="http://schemas.openxmlformats.org/drawingml/2006/table">
            <a:tbl>
              <a:tblPr firstRow="1" bandRow="1">
                <a:tableStyleId>{D7AC3CCA-C797-4891-BE02-D94E43425B78}</a:tableStyleId>
              </a:tblPr>
              <a:tblGrid>
                <a:gridCol w="971601"/>
                <a:gridCol w="2160240"/>
                <a:gridCol w="2232248"/>
                <a:gridCol w="3168353"/>
              </a:tblGrid>
              <a:tr h="370840">
                <a:tc>
                  <a:txBody>
                    <a:bodyPr/>
                    <a:lstStyle/>
                    <a:p>
                      <a:pPr algn="ctr" latinLnBrk="1"/>
                      <a:r>
                        <a:rPr lang="en-US" altLang="ko-KR" b="1" dirty="0" smtClean="0">
                          <a:latin typeface="Arial" pitchFamily="34" charset="0"/>
                          <a:cs typeface="Arial" pitchFamily="34" charset="0"/>
                        </a:rPr>
                        <a:t>EBW</a:t>
                      </a:r>
                      <a:endParaRPr lang="ko-KR" altLang="en-US" b="1" dirty="0">
                        <a:latin typeface="Arial" pitchFamily="34" charset="0"/>
                        <a:cs typeface="Arial" pitchFamily="34" charset="0"/>
                      </a:endParaRPr>
                    </a:p>
                  </a:txBody>
                  <a:tcPr/>
                </a:tc>
                <a:tc>
                  <a:txBody>
                    <a:bodyPr/>
                    <a:lstStyle/>
                    <a:p>
                      <a:pPr algn="ctr" latinLnBrk="1"/>
                      <a:r>
                        <a:rPr lang="en-US" altLang="ko-KR" b="1" dirty="0" smtClean="0">
                          <a:latin typeface="Arial" pitchFamily="34" charset="0"/>
                          <a:cs typeface="Arial" pitchFamily="34" charset="0"/>
                        </a:rPr>
                        <a:t>OXB</a:t>
                      </a:r>
                    </a:p>
                    <a:p>
                      <a:pPr algn="ctr" latinLnBrk="1"/>
                      <a:r>
                        <a:rPr lang="en-US" altLang="ko-KR" b="1" dirty="0" smtClean="0">
                          <a:latin typeface="Arial" pitchFamily="34" charset="0"/>
                          <a:cs typeface="Arial" pitchFamily="34" charset="0"/>
                        </a:rPr>
                        <a:t>(O cutoff &amp; UHR)</a:t>
                      </a:r>
                      <a:endParaRPr lang="ko-KR" altLang="en-US" b="1" dirty="0">
                        <a:latin typeface="Arial" pitchFamily="34" charset="0"/>
                        <a:cs typeface="Arial" pitchFamily="34" charset="0"/>
                      </a:endParaRPr>
                    </a:p>
                  </a:txBody>
                  <a:tcPr/>
                </a:tc>
                <a:tc>
                  <a:txBody>
                    <a:bodyPr/>
                    <a:lstStyle/>
                    <a:p>
                      <a:pPr algn="ctr" latinLnBrk="1"/>
                      <a:r>
                        <a:rPr lang="en-US" altLang="ko-KR" b="1" dirty="0" smtClean="0">
                          <a:latin typeface="Arial" pitchFamily="34" charset="0"/>
                          <a:cs typeface="Arial" pitchFamily="34" charset="0"/>
                        </a:rPr>
                        <a:t>O</a:t>
                      </a:r>
                      <a:r>
                        <a:rPr lang="en-US" altLang="ko-KR" b="1" baseline="0" dirty="0" smtClean="0">
                          <a:latin typeface="Arial" pitchFamily="34" charset="0"/>
                          <a:cs typeface="Arial" pitchFamily="34" charset="0"/>
                        </a:rPr>
                        <a:t>XB</a:t>
                      </a:r>
                    </a:p>
                    <a:p>
                      <a:pPr algn="ctr" latinLnBrk="1"/>
                      <a:r>
                        <a:rPr lang="en-US" altLang="ko-KR" b="1" baseline="0" dirty="0" smtClean="0">
                          <a:latin typeface="Arial" pitchFamily="34" charset="0"/>
                          <a:cs typeface="Arial" pitchFamily="34" charset="0"/>
                        </a:rPr>
                        <a:t>(CS &amp; UHR)</a:t>
                      </a:r>
                      <a:endParaRPr lang="ko-KR" altLang="en-US" b="1" dirty="0">
                        <a:latin typeface="Arial" pitchFamily="34" charset="0"/>
                        <a:cs typeface="Arial" pitchFamily="34" charset="0"/>
                      </a:endParaRPr>
                    </a:p>
                  </a:txBody>
                  <a:tcPr/>
                </a:tc>
                <a:tc>
                  <a:txBody>
                    <a:bodyPr/>
                    <a:lstStyle/>
                    <a:p>
                      <a:pPr algn="ctr" latinLnBrk="1"/>
                      <a:r>
                        <a:rPr lang="en-US" altLang="ko-KR" b="1" dirty="0" smtClean="0">
                          <a:solidFill>
                            <a:srgbClr val="FF0000"/>
                          </a:solidFill>
                          <a:latin typeface="Arial" pitchFamily="34" charset="0"/>
                          <a:cs typeface="Arial" pitchFamily="34" charset="0"/>
                        </a:rPr>
                        <a:t>XB</a:t>
                      </a:r>
                    </a:p>
                    <a:p>
                      <a:pPr algn="ctr" latinLnBrk="1"/>
                      <a:r>
                        <a:rPr lang="en-US" altLang="ko-KR" b="1" dirty="0" smtClean="0">
                          <a:solidFill>
                            <a:srgbClr val="FF0000"/>
                          </a:solidFill>
                          <a:latin typeface="Arial" pitchFamily="34" charset="0"/>
                          <a:cs typeface="Arial" pitchFamily="34" charset="0"/>
                        </a:rPr>
                        <a:t>(UHR)</a:t>
                      </a:r>
                      <a:endParaRPr lang="ko-KR" altLang="en-US" b="1" dirty="0">
                        <a:solidFill>
                          <a:srgbClr val="FF0000"/>
                        </a:solidFill>
                        <a:latin typeface="Arial" pitchFamily="34" charset="0"/>
                        <a:cs typeface="Arial" pitchFamily="34" charset="0"/>
                      </a:endParaRPr>
                    </a:p>
                  </a:txBody>
                  <a:tcPr/>
                </a:tc>
              </a:tr>
              <a:tr h="349240">
                <a:tc>
                  <a:txBody>
                    <a:bodyPr/>
                    <a:lstStyle/>
                    <a:p>
                      <a:pPr algn="ctr" latinLnBrk="1"/>
                      <a:r>
                        <a:rPr lang="en-US" altLang="ko-KR" b="1" dirty="0" smtClean="0">
                          <a:latin typeface="Arial" pitchFamily="34" charset="0"/>
                          <a:cs typeface="Arial" pitchFamily="34" charset="0"/>
                        </a:rPr>
                        <a:t>Pros</a:t>
                      </a:r>
                      <a:endParaRPr lang="ko-KR" altLang="en-US" b="1" dirty="0">
                        <a:latin typeface="Arial" pitchFamily="34" charset="0"/>
                        <a:cs typeface="Arial" pitchFamily="34" charset="0"/>
                      </a:endParaRPr>
                    </a:p>
                  </a:txBody>
                  <a:tcPr/>
                </a:tc>
                <a:tc gridSpan="2">
                  <a:txBody>
                    <a:bodyPr/>
                    <a:lstStyle/>
                    <a:p>
                      <a:pPr algn="ctr" latinLnBrk="1"/>
                      <a:r>
                        <a:rPr lang="en-US" altLang="ko-KR" b="0" dirty="0" smtClean="0">
                          <a:latin typeface="Arial" pitchFamily="34" charset="0"/>
                          <a:cs typeface="Arial" pitchFamily="34" charset="0"/>
                        </a:rPr>
                        <a:t>Excellent results</a:t>
                      </a:r>
                      <a:r>
                        <a:rPr lang="en-US" altLang="ko-KR" b="0" baseline="0" dirty="0" smtClean="0">
                          <a:latin typeface="Arial" pitchFamily="34" charset="0"/>
                          <a:cs typeface="Arial" pitchFamily="34" charset="0"/>
                        </a:rPr>
                        <a:t> in theory and experiment</a:t>
                      </a:r>
                      <a:endParaRPr lang="en-US" altLang="ko-KR" b="0" dirty="0" smtClean="0">
                        <a:latin typeface="Arial" pitchFamily="34" charset="0"/>
                        <a:cs typeface="Arial" pitchFamily="34" charset="0"/>
                      </a:endParaRPr>
                    </a:p>
                  </a:txBody>
                  <a:tcPr/>
                </a:tc>
                <a:tc hMerge="1">
                  <a:txBody>
                    <a:bodyPr/>
                    <a:lstStyle/>
                    <a:p>
                      <a:pPr latinLnBrk="1"/>
                      <a:endParaRPr lang="ko-KR" altLang="en-US"/>
                    </a:p>
                  </a:txBody>
                  <a:tcPr/>
                </a:tc>
                <a:tc>
                  <a:txBody>
                    <a:bodyPr/>
                    <a:lstStyle/>
                    <a:p>
                      <a:pPr algn="ctr" latinLnBrk="1"/>
                      <a:r>
                        <a:rPr lang="en-US" altLang="ko-KR" b="1" baseline="0" dirty="0" smtClean="0">
                          <a:solidFill>
                            <a:srgbClr val="FF0000"/>
                          </a:solidFill>
                          <a:latin typeface="Arial" pitchFamily="34" charset="0"/>
                          <a:cs typeface="Arial" pitchFamily="34" charset="0"/>
                        </a:rPr>
                        <a:t>Simple design</a:t>
                      </a:r>
                    </a:p>
                    <a:p>
                      <a:pPr algn="ctr" latinLnBrk="1"/>
                      <a:r>
                        <a:rPr lang="en-US" altLang="ko-KR" b="1" baseline="0" dirty="0" smtClean="0">
                          <a:solidFill>
                            <a:srgbClr val="FF0000"/>
                          </a:solidFill>
                          <a:latin typeface="Arial" pitchFamily="34" charset="0"/>
                          <a:cs typeface="Arial" pitchFamily="34" charset="0"/>
                        </a:rPr>
                        <a:t>Single Mode conversion</a:t>
                      </a:r>
                    </a:p>
                  </a:txBody>
                  <a:tcPr/>
                </a:tc>
              </a:tr>
              <a:tr h="847576">
                <a:tc>
                  <a:txBody>
                    <a:bodyPr/>
                    <a:lstStyle/>
                    <a:p>
                      <a:pPr algn="ctr" latinLnBrk="1"/>
                      <a:r>
                        <a:rPr lang="en-US" altLang="ko-KR" b="1" dirty="0" smtClean="0">
                          <a:latin typeface="Arial" pitchFamily="34" charset="0"/>
                          <a:cs typeface="Arial" pitchFamily="34" charset="0"/>
                        </a:rPr>
                        <a:t>Cons</a:t>
                      </a:r>
                      <a:endParaRPr lang="ko-KR" altLang="en-US" b="1" dirty="0">
                        <a:latin typeface="Arial" pitchFamily="34" charset="0"/>
                        <a:cs typeface="Arial" pitchFamily="34" charset="0"/>
                      </a:endParaRPr>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0" dirty="0" smtClean="0">
                          <a:latin typeface="Arial" pitchFamily="34" charset="0"/>
                          <a:cs typeface="Arial" pitchFamily="34" charset="0"/>
                        </a:rPr>
                        <a:t>Complex Scenario</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0" dirty="0" smtClean="0">
                          <a:latin typeface="Arial" pitchFamily="34" charset="0"/>
                          <a:cs typeface="Arial" pitchFamily="34" charset="0"/>
                        </a:rPr>
                        <a:t>Density fluctuation</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0" dirty="0" smtClean="0">
                          <a:latin typeface="Arial" pitchFamily="34" charset="0"/>
                          <a:cs typeface="Arial" pitchFamily="34" charset="0"/>
                        </a:rPr>
                        <a:t>Angular</a:t>
                      </a:r>
                      <a:r>
                        <a:rPr lang="en-US" altLang="ko-KR" b="0" baseline="0" dirty="0" smtClean="0">
                          <a:latin typeface="Arial" pitchFamily="34" charset="0"/>
                          <a:cs typeface="Arial" pitchFamily="34" charset="0"/>
                        </a:rPr>
                        <a:t> dependant</a:t>
                      </a:r>
                      <a:endParaRPr lang="ko-KR" altLang="en-US" b="0" dirty="0">
                        <a:latin typeface="Arial" pitchFamily="34" charset="0"/>
                        <a:cs typeface="Arial" pitchFamily="34" charset="0"/>
                      </a:endParaRPr>
                    </a:p>
                  </a:txBody>
                  <a:tcPr/>
                </a:tc>
                <a:tc>
                  <a:txBody>
                    <a:bodyPr/>
                    <a:lstStyle/>
                    <a:p>
                      <a:pPr algn="ctr" latinLnBrk="1"/>
                      <a:r>
                        <a:rPr lang="en-US" altLang="ko-KR" b="0" baseline="0" dirty="0" smtClean="0">
                          <a:latin typeface="Arial" pitchFamily="34" charset="0"/>
                          <a:cs typeface="Arial" pitchFamily="34" charset="0"/>
                        </a:rPr>
                        <a:t>Complex Scenario Need : polarizer</a:t>
                      </a:r>
                    </a:p>
                    <a:p>
                      <a:pPr algn="ctr" latinLnBrk="1"/>
                      <a:r>
                        <a:rPr lang="en-US" altLang="ko-KR" b="0" baseline="0" dirty="0" smtClean="0">
                          <a:latin typeface="Arial" pitchFamily="34" charset="0"/>
                          <a:cs typeface="Arial" pitchFamily="34" charset="0"/>
                        </a:rPr>
                        <a:t>Limit of O cutoff</a:t>
                      </a:r>
                      <a:endParaRPr lang="ko-KR" altLang="en-US" b="0" dirty="0">
                        <a:latin typeface="Arial" pitchFamily="34" charset="0"/>
                        <a:cs typeface="Arial" pitchFamily="34" charset="0"/>
                      </a:endParaRPr>
                    </a:p>
                  </a:txBody>
                  <a:tcPr/>
                </a:tc>
                <a:tc>
                  <a:txBody>
                    <a:bodyPr/>
                    <a:lstStyle/>
                    <a:p>
                      <a:pPr algn="ctr" latinLnBrk="1"/>
                      <a:r>
                        <a:rPr lang="en-US" altLang="ko-KR" b="1" dirty="0" smtClean="0">
                          <a:solidFill>
                            <a:srgbClr val="FF0000"/>
                          </a:solidFill>
                          <a:latin typeface="Arial" pitchFamily="34" charset="0"/>
                          <a:cs typeface="Arial" pitchFamily="34" charset="0"/>
                        </a:rPr>
                        <a:t>Limit</a:t>
                      </a:r>
                      <a:r>
                        <a:rPr lang="en-US" altLang="ko-KR" b="1" baseline="0" dirty="0" smtClean="0">
                          <a:solidFill>
                            <a:srgbClr val="FF0000"/>
                          </a:solidFill>
                          <a:latin typeface="Arial" pitchFamily="34" charset="0"/>
                          <a:cs typeface="Arial" pitchFamily="34" charset="0"/>
                        </a:rPr>
                        <a:t> of </a:t>
                      </a:r>
                      <a:r>
                        <a:rPr lang="en-US" altLang="ko-KR" b="1" dirty="0" smtClean="0">
                          <a:solidFill>
                            <a:srgbClr val="FF0000"/>
                          </a:solidFill>
                          <a:latin typeface="Arial" pitchFamily="34" charset="0"/>
                          <a:cs typeface="Arial" pitchFamily="34" charset="0"/>
                        </a:rPr>
                        <a:t>R</a:t>
                      </a:r>
                      <a:r>
                        <a:rPr lang="en-US" altLang="ko-KR" b="1" baseline="0" dirty="0" smtClean="0">
                          <a:solidFill>
                            <a:srgbClr val="FF0000"/>
                          </a:solidFill>
                          <a:latin typeface="Arial" pitchFamily="34" charset="0"/>
                          <a:cs typeface="Arial" pitchFamily="34" charset="0"/>
                        </a:rPr>
                        <a:t> cutoff – tunneling effect</a:t>
                      </a:r>
                    </a:p>
                    <a:p>
                      <a:pPr algn="ctr" latinLnBrk="1"/>
                      <a:r>
                        <a:rPr lang="en-US" altLang="ko-KR" b="1" dirty="0" smtClean="0">
                          <a:solidFill>
                            <a:srgbClr val="FF0000"/>
                          </a:solidFill>
                          <a:latin typeface="Arial" pitchFamily="34" charset="0"/>
                          <a:cs typeface="Arial" pitchFamily="34" charset="0"/>
                        </a:rPr>
                        <a:t>Control on density profile</a:t>
                      </a:r>
                      <a:endParaRPr lang="ko-KR" altLang="en-US" b="1" dirty="0">
                        <a:solidFill>
                          <a:srgbClr val="FF0000"/>
                        </a:solidFill>
                        <a:latin typeface="Arial" pitchFamily="34" charset="0"/>
                        <a:cs typeface="Arial" pitchFamily="34" charset="0"/>
                      </a:endParaRPr>
                    </a:p>
                  </a:txBody>
                  <a:tcPr/>
                </a:tc>
              </a:tr>
              <a:tr h="370840">
                <a:tc>
                  <a:txBody>
                    <a:bodyPr/>
                    <a:lstStyle/>
                    <a:p>
                      <a:pPr algn="ctr" latinLnBrk="1"/>
                      <a:r>
                        <a:rPr lang="en-US" altLang="ko-KR" b="1" dirty="0" smtClean="0">
                          <a:latin typeface="Arial" pitchFamily="34" charset="0"/>
                          <a:cs typeface="Arial" pitchFamily="34" charset="0"/>
                        </a:rPr>
                        <a:t>Device</a:t>
                      </a:r>
                      <a:endParaRPr lang="ko-KR" altLang="en-US" b="1" dirty="0">
                        <a:latin typeface="Arial" pitchFamily="34" charset="0"/>
                        <a:cs typeface="Arial" pitchFamily="34" charset="0"/>
                      </a:endParaRPr>
                    </a:p>
                  </a:txBody>
                  <a:tcPr/>
                </a:tc>
                <a:tc gridSpan="2">
                  <a:txBody>
                    <a:bodyPr/>
                    <a:lstStyle/>
                    <a:p>
                      <a:pPr algn="ctr" latinLnBrk="1"/>
                      <a:r>
                        <a:rPr lang="en-US" altLang="ko-KR" b="0" dirty="0" smtClean="0">
                          <a:latin typeface="Arial" pitchFamily="34" charset="0"/>
                          <a:cs typeface="Arial" pitchFamily="34" charset="0"/>
                        </a:rPr>
                        <a:t>MAST[1], NSTX[2], QUEST[3]</a:t>
                      </a:r>
                      <a:endParaRPr lang="ko-KR" altLang="en-US" b="0" dirty="0">
                        <a:latin typeface="Arial" pitchFamily="34" charset="0"/>
                        <a:cs typeface="Arial" pitchFamily="34" charset="0"/>
                      </a:endParaRPr>
                    </a:p>
                  </a:txBody>
                  <a:tcPr/>
                </a:tc>
                <a:tc hMerge="1">
                  <a:txBody>
                    <a:bodyPr/>
                    <a:lstStyle/>
                    <a:p>
                      <a:pPr latinLnBrk="1"/>
                      <a:endParaRPr lang="ko-KR" altLang="en-US"/>
                    </a:p>
                  </a:txBody>
                  <a:tcPr/>
                </a:tc>
                <a:tc>
                  <a:txBody>
                    <a:bodyPr/>
                    <a:lstStyle/>
                    <a:p>
                      <a:pPr algn="ctr" latinLnBrk="1"/>
                      <a:r>
                        <a:rPr lang="en-US" altLang="ko-KR" b="1" dirty="0" smtClean="0">
                          <a:solidFill>
                            <a:srgbClr val="FF0000"/>
                          </a:solidFill>
                          <a:latin typeface="Arial" pitchFamily="34" charset="0"/>
                          <a:cs typeface="Arial" pitchFamily="34" charset="0"/>
                        </a:rPr>
                        <a:t>LATE[4], TST-2[5], CDX-U[6]</a:t>
                      </a:r>
                      <a:endParaRPr lang="ko-KR" altLang="en-US" b="1" dirty="0">
                        <a:solidFill>
                          <a:srgbClr val="FF0000"/>
                        </a:solidFill>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개체 2"/>
          <p:cNvGraphicFramePr>
            <a:graphicFrameLocks noChangeAspect="1"/>
          </p:cNvGraphicFramePr>
          <p:nvPr>
            <p:extLst/>
          </p:nvPr>
        </p:nvGraphicFramePr>
        <p:xfrm>
          <a:off x="-180528" y="548680"/>
          <a:ext cx="4959360" cy="3481920"/>
        </p:xfrm>
        <a:graphic>
          <a:graphicData uri="http://schemas.openxmlformats.org/presentationml/2006/ole">
            <p:oleObj spid="_x0000_s117768" name="Graph" r:id="rId4" imgW="4133088" imgH="2901696" progId="Origin50.Graph">
              <p:embed/>
            </p:oleObj>
          </a:graphicData>
        </a:graphic>
      </p:graphicFrame>
      <p:graphicFrame>
        <p:nvGraphicFramePr>
          <p:cNvPr id="5" name="개체 4"/>
          <p:cNvGraphicFramePr>
            <a:graphicFrameLocks noChangeAspect="1"/>
          </p:cNvGraphicFramePr>
          <p:nvPr>
            <p:extLst/>
          </p:nvPr>
        </p:nvGraphicFramePr>
        <p:xfrm>
          <a:off x="4778448" y="3333584"/>
          <a:ext cx="4546080" cy="3191760"/>
        </p:xfrm>
        <a:graphic>
          <a:graphicData uri="http://schemas.openxmlformats.org/presentationml/2006/ole">
            <p:oleObj spid="_x0000_s117769" name="Graph" r:id="rId5" imgW="4133088" imgH="2901696" progId="Origin50.Graph">
              <p:embed/>
            </p:oleObj>
          </a:graphicData>
        </a:graphic>
      </p:graphicFrame>
      <p:sp>
        <p:nvSpPr>
          <p:cNvPr id="8" name="TextBox 7"/>
          <p:cNvSpPr txBox="1"/>
          <p:nvPr/>
        </p:nvSpPr>
        <p:spPr>
          <a:xfrm>
            <a:off x="107504" y="3789040"/>
            <a:ext cx="5040560" cy="2308324"/>
          </a:xfrm>
          <a:prstGeom prst="rect">
            <a:avLst/>
          </a:prstGeom>
          <a:noFill/>
        </p:spPr>
        <p:txBody>
          <a:bodyPr wrap="square" rtlCol="0">
            <a:spAutoFit/>
          </a:bodyPr>
          <a:lstStyle/>
          <a:p>
            <a:pPr marL="285750" indent="-285750" algn="l">
              <a:buFont typeface="Wingdings" pitchFamily="2" charset="2"/>
              <a:buChar char="Ø"/>
            </a:pPr>
            <a:r>
              <a:rPr lang="en-US" altLang="ko-KR" sz="1800" b="0" dirty="0" smtClean="0">
                <a:latin typeface="Arial" pitchFamily="34" charset="0"/>
                <a:cs typeface="Arial" pitchFamily="34" charset="0"/>
              </a:rPr>
              <a:t>Plasma current of ~8kA is sustained with low loop voltage of ~1V using vertical field for force balance.</a:t>
            </a:r>
          </a:p>
          <a:p>
            <a:pPr marL="285750" indent="-285750" algn="l">
              <a:buFont typeface="Wingdings" pitchFamily="2" charset="2"/>
              <a:buChar char="Ø"/>
            </a:pPr>
            <a:r>
              <a:rPr lang="en-US" altLang="ko-KR" sz="1800" b="0" dirty="0" smtClean="0">
                <a:latin typeface="Arial" pitchFamily="34" charset="0"/>
                <a:cs typeface="Arial" pitchFamily="34" charset="0"/>
              </a:rPr>
              <a:t>EBW heating may make plasma density increase and it will affect the plasma current ramp-up rate.</a:t>
            </a:r>
          </a:p>
          <a:p>
            <a:pPr marL="285750" indent="-285750">
              <a:buFont typeface="Wingdings" pitchFamily="2" charset="2"/>
              <a:buChar char="Ø"/>
            </a:pPr>
            <a:r>
              <a:rPr lang="en-US" altLang="ko-KR" dirty="0" smtClean="0">
                <a:latin typeface="Arial" pitchFamily="34" charset="0"/>
                <a:cs typeface="Arial" pitchFamily="34" charset="0"/>
              </a:rPr>
              <a:t>Increase of pulse length in low TF strength indicate that possibility of EBW heating effect.</a:t>
            </a:r>
          </a:p>
        </p:txBody>
      </p:sp>
      <p:sp>
        <p:nvSpPr>
          <p:cNvPr id="9" name="TextBox 8"/>
          <p:cNvSpPr txBox="1"/>
          <p:nvPr/>
        </p:nvSpPr>
        <p:spPr>
          <a:xfrm>
            <a:off x="6811836" y="3722325"/>
            <a:ext cx="1512168" cy="369332"/>
          </a:xfrm>
          <a:prstGeom prst="rect">
            <a:avLst/>
          </a:prstGeom>
          <a:noFill/>
        </p:spPr>
        <p:txBody>
          <a:bodyPr wrap="square" rtlCol="0">
            <a:spAutoFit/>
          </a:bodyPr>
          <a:lstStyle/>
          <a:p>
            <a:r>
              <a:rPr lang="en-US" altLang="ko-KR" dirty="0" smtClean="0">
                <a:solidFill>
                  <a:srgbClr val="FF0000"/>
                </a:solidFill>
                <a:latin typeface="Arial" pitchFamily="34" charset="0"/>
                <a:cs typeface="Arial" pitchFamily="34" charset="0"/>
              </a:rPr>
              <a:t>~400ms</a:t>
            </a:r>
            <a:endParaRPr lang="ko-KR" altLang="en-US" dirty="0">
              <a:solidFill>
                <a:srgbClr val="FF0000"/>
              </a:solidFill>
              <a:latin typeface="Arial" pitchFamily="34" charset="0"/>
              <a:cs typeface="Arial" pitchFamily="34" charset="0"/>
            </a:endParaRPr>
          </a:p>
        </p:txBody>
      </p:sp>
      <p:graphicFrame>
        <p:nvGraphicFramePr>
          <p:cNvPr id="12" name="개체 11"/>
          <p:cNvGraphicFramePr>
            <a:graphicFrameLocks noChangeAspect="1"/>
          </p:cNvGraphicFramePr>
          <p:nvPr>
            <p:extLst/>
          </p:nvPr>
        </p:nvGraphicFramePr>
        <p:xfrm>
          <a:off x="4562424" y="576753"/>
          <a:ext cx="4546080" cy="3191760"/>
        </p:xfrm>
        <a:graphic>
          <a:graphicData uri="http://schemas.openxmlformats.org/presentationml/2006/ole">
            <p:oleObj spid="_x0000_s117770" name="Graph" r:id="rId6" imgW="4133088" imgH="2901696" progId="Origin50.Graph">
              <p:embed/>
            </p:oleObj>
          </a:graphicData>
        </a:graphic>
      </p:graphicFrame>
      <p:sp>
        <p:nvSpPr>
          <p:cNvPr id="2" name="타원 1"/>
          <p:cNvSpPr/>
          <p:nvPr/>
        </p:nvSpPr>
        <p:spPr bwMode="auto">
          <a:xfrm>
            <a:off x="2299152" y="2132856"/>
            <a:ext cx="472648" cy="1160951"/>
          </a:xfrm>
          <a:prstGeom prst="ellipse">
            <a:avLst/>
          </a:prstGeom>
          <a:noFill/>
          <a:ln w="254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cxnSp>
        <p:nvCxnSpPr>
          <p:cNvPr id="7" name="구부러진 연결선 6"/>
          <p:cNvCxnSpPr>
            <a:stCxn id="2" idx="6"/>
          </p:cNvCxnSpPr>
          <p:nvPr/>
        </p:nvCxnSpPr>
        <p:spPr bwMode="auto">
          <a:xfrm>
            <a:off x="2771800" y="2713332"/>
            <a:ext cx="2376264" cy="67596"/>
          </a:xfrm>
          <a:prstGeom prst="curvedConnector3">
            <a:avLst/>
          </a:prstGeom>
          <a:noFill/>
          <a:ln w="38100" cap="flat" cmpd="sng" algn="ctr">
            <a:solidFill>
              <a:srgbClr val="FF0000"/>
            </a:solidFill>
            <a:prstDash val="solid"/>
            <a:round/>
            <a:headEnd type="none" w="med" len="med"/>
            <a:tailEnd type="triangle"/>
          </a:ln>
          <a:effectLst/>
        </p:spPr>
      </p:cxnSp>
      <p:sp>
        <p:nvSpPr>
          <p:cNvPr id="13"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ECH Experiment in VEST</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sym typeface="Wingdings" pitchFamily="2" charset="2"/>
              </a:rPr>
              <a:t>ECH/EBW heating during startup(1)</a:t>
            </a:r>
            <a:endParaRPr lang="ko-KR" altLang="en-US" sz="2600"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39205636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8" name="그림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003" y="764704"/>
            <a:ext cx="2292033" cy="2174860"/>
          </a:xfrm>
          <a:prstGeom prst="rect">
            <a:avLst/>
          </a:prstGeom>
        </p:spPr>
      </p:pic>
      <mc:AlternateContent xmlns:mc="http://schemas.openxmlformats.org/markup-compatibility/2006">
        <mc:Choice xmlns="" xmlns:a14="http://schemas.microsoft.com/office/drawing/2010/main" Requires="a14">
          <p:sp>
            <p:nvSpPr>
              <p:cNvPr id="9" name="TextBox 8"/>
              <p:cNvSpPr txBox="1"/>
              <p:nvPr/>
            </p:nvSpPr>
            <p:spPr>
              <a:xfrm>
                <a:off x="735412" y="3038763"/>
                <a:ext cx="3411585" cy="246221"/>
              </a:xfrm>
              <a:prstGeom prst="rect">
                <a:avLst/>
              </a:prstGeom>
              <a:noFill/>
            </p:spPr>
            <p:txBody>
              <a:bodyPr wrap="square" rtlCol="0">
                <a:spAutoFit/>
              </a:bodyPr>
              <a:lstStyle/>
              <a:p>
                <a:pPr algn="ctr"/>
                <a:r>
                  <a:rPr lang="en-US" altLang="ko-KR" sz="1000" b="1" dirty="0" smtClean="0"/>
                  <a:t>O mode </a:t>
                </a:r>
                <a14:m>
                  <m:oMath xmlns:m="http://schemas.openxmlformats.org/officeDocument/2006/math">
                    <m:r>
                      <a:rPr lang="en-US" altLang="ko-KR" sz="1000" b="1" i="1" smtClean="0">
                        <a:latin typeface="Cambria Math" panose="02040503050406030204" pitchFamily="18" charset="0"/>
                      </a:rPr>
                      <m:t>𝑹</m:t>
                    </m:r>
                    <m:r>
                      <a:rPr lang="en-US" altLang="ko-KR" sz="1000" b="1" i="1" smtClean="0">
                        <a:latin typeface="Cambria Math" panose="02040503050406030204" pitchFamily="18" charset="0"/>
                      </a:rPr>
                      <m:t>=</m:t>
                    </m:r>
                    <m:r>
                      <a:rPr lang="en-US" altLang="ko-KR" sz="1000" b="1" i="1" smtClean="0">
                        <a:latin typeface="Cambria Math" panose="02040503050406030204" pitchFamily="18" charset="0"/>
                      </a:rPr>
                      <m:t>𝟕𝟓</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𝒎𝒎</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𝜽</m:t>
                    </m:r>
                    <m:r>
                      <a:rPr lang="en-US" altLang="ko-KR" sz="1000" b="1" i="1" smtClean="0">
                        <a:latin typeface="Cambria Math" panose="02040503050406030204" pitchFamily="18" charset="0"/>
                      </a:rPr>
                      <m:t>=</m:t>
                    </m:r>
                    <m:r>
                      <a:rPr lang="en-US" altLang="ko-KR" sz="1000" b="1" i="1" smtClean="0">
                        <a:latin typeface="Cambria Math" panose="02040503050406030204" pitchFamily="18" charset="0"/>
                      </a:rPr>
                      <m:t>𝟏𝟓</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𝒅𝒆𝒈</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𝝓</m:t>
                    </m:r>
                    <m:r>
                      <a:rPr lang="en-US" altLang="ko-KR" sz="1000" b="1" i="1" smtClean="0">
                        <a:latin typeface="Cambria Math" panose="02040503050406030204" pitchFamily="18" charset="0"/>
                      </a:rPr>
                      <m:t>=</m:t>
                    </m:r>
                    <m:r>
                      <a:rPr lang="en-US" altLang="ko-KR" sz="1000" b="1" i="1" smtClean="0">
                        <a:latin typeface="Cambria Math" panose="02040503050406030204" pitchFamily="18" charset="0"/>
                      </a:rPr>
                      <m:t>𝟓</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𝒅𝒆𝒈</m:t>
                    </m:r>
                  </m:oMath>
                </a14:m>
                <a:endParaRPr lang="ko-KR" altLang="en-US" sz="1000" b="1" dirty="0"/>
              </a:p>
            </p:txBody>
          </p:sp>
        </mc:Choice>
        <mc:Fallback>
          <p:sp>
            <p:nvSpPr>
              <p:cNvPr id="9" name="TextBox 8"/>
              <p:cNvSpPr txBox="1">
                <a:spLocks noRot="1" noChangeAspect="1" noMove="1" noResize="1" noEditPoints="1" noAdjustHandles="1" noChangeArrowheads="1" noChangeShapeType="1" noTextEdit="1"/>
              </p:cNvSpPr>
              <p:nvPr/>
            </p:nvSpPr>
            <p:spPr>
              <a:xfrm>
                <a:off x="735412" y="3038763"/>
                <a:ext cx="3411585" cy="246221"/>
              </a:xfrm>
              <a:prstGeom prst="rect">
                <a:avLst/>
              </a:prstGeom>
              <a:blipFill rotWithShape="0">
                <a:blip r:embed="rId4" cstate="print"/>
                <a:stretch>
                  <a:fillRect b="-12195"/>
                </a:stretch>
              </a:blipFill>
            </p:spPr>
            <p:txBody>
              <a:bodyPr/>
              <a:lstStyle/>
              <a:p>
                <a:r>
                  <a:rPr lang="ko-KR" altLang="en-US">
                    <a:noFill/>
                  </a:rPr>
                  <a:t> </a:t>
                </a:r>
              </a:p>
            </p:txBody>
          </p:sp>
        </mc:Fallback>
      </mc:AlternateContent>
      <p:graphicFrame>
        <p:nvGraphicFramePr>
          <p:cNvPr id="10" name="개체 9"/>
          <p:cNvGraphicFramePr>
            <a:graphicFrameLocks noChangeAspect="1"/>
          </p:cNvGraphicFramePr>
          <p:nvPr>
            <p:extLst>
              <p:ext uri="{D42A27DB-BD31-4B8C-83A1-F6EECF244321}">
                <p14:modId xmlns="" xmlns:p14="http://schemas.microsoft.com/office/powerpoint/2010/main" val="2953385494"/>
              </p:ext>
            </p:extLst>
          </p:nvPr>
        </p:nvGraphicFramePr>
        <p:xfrm>
          <a:off x="1835696" y="732201"/>
          <a:ext cx="3099600" cy="2176200"/>
        </p:xfrm>
        <a:graphic>
          <a:graphicData uri="http://schemas.openxmlformats.org/presentationml/2006/ole">
            <p:oleObj spid="_x0000_s16418" name="Graph" r:id="rId5" imgW="4127500" imgH="2908300" progId="Origin50.Graph">
              <p:embed/>
            </p:oleObj>
          </a:graphicData>
        </a:graphic>
      </p:graphicFrame>
      <p:graphicFrame>
        <p:nvGraphicFramePr>
          <p:cNvPr id="11" name="개체 10"/>
          <p:cNvGraphicFramePr>
            <a:graphicFrameLocks noChangeAspect="1"/>
          </p:cNvGraphicFramePr>
          <p:nvPr>
            <p:extLst>
              <p:ext uri="{D42A27DB-BD31-4B8C-83A1-F6EECF244321}">
                <p14:modId xmlns="" xmlns:p14="http://schemas.microsoft.com/office/powerpoint/2010/main" val="2422698710"/>
              </p:ext>
            </p:extLst>
          </p:nvPr>
        </p:nvGraphicFramePr>
        <p:xfrm>
          <a:off x="5364088" y="3501008"/>
          <a:ext cx="4132262" cy="2901950"/>
        </p:xfrm>
        <a:graphic>
          <a:graphicData uri="http://schemas.openxmlformats.org/presentationml/2006/ole">
            <p:oleObj spid="_x0000_s16419" name="Graph" r:id="rId6" imgW="4127500" imgH="2908300" progId="Origin50.Graph">
              <p:embed/>
            </p:oleObj>
          </a:graphicData>
        </a:graphic>
      </p:graphicFrame>
      <p:graphicFrame>
        <p:nvGraphicFramePr>
          <p:cNvPr id="12" name="개체 11"/>
          <p:cNvGraphicFramePr>
            <a:graphicFrameLocks noChangeAspect="1"/>
          </p:cNvGraphicFramePr>
          <p:nvPr>
            <p:extLst>
              <p:ext uri="{D42A27DB-BD31-4B8C-83A1-F6EECF244321}">
                <p14:modId xmlns="" xmlns:p14="http://schemas.microsoft.com/office/powerpoint/2010/main" val="3480093428"/>
              </p:ext>
            </p:extLst>
          </p:nvPr>
        </p:nvGraphicFramePr>
        <p:xfrm>
          <a:off x="459091" y="3481118"/>
          <a:ext cx="4132800" cy="2901600"/>
        </p:xfrm>
        <a:graphic>
          <a:graphicData uri="http://schemas.openxmlformats.org/presentationml/2006/ole">
            <p:oleObj spid="_x0000_s16420" name="Graph" r:id="rId7" imgW="4127500" imgH="2908300" progId="Origin50.Graph">
              <p:embed/>
            </p:oleObj>
          </a:graphicData>
        </a:graphic>
      </p:graphicFrame>
      <p:pic>
        <p:nvPicPr>
          <p:cNvPr id="14" name="그림 1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800246" y="764704"/>
            <a:ext cx="2292034" cy="2174860"/>
          </a:xfrm>
          <a:prstGeom prst="rect">
            <a:avLst/>
          </a:prstGeom>
        </p:spPr>
      </p:pic>
      <mc:AlternateContent xmlns:mc="http://schemas.openxmlformats.org/markup-compatibility/2006">
        <mc:Choice xmlns="" xmlns:a14="http://schemas.microsoft.com/office/drawing/2010/main" Requires="a14">
          <p:sp>
            <p:nvSpPr>
              <p:cNvPr id="15" name="TextBox 14"/>
              <p:cNvSpPr txBox="1"/>
              <p:nvPr/>
            </p:nvSpPr>
            <p:spPr>
              <a:xfrm>
                <a:off x="5773964" y="3015684"/>
                <a:ext cx="3118515" cy="246221"/>
              </a:xfrm>
              <a:prstGeom prst="rect">
                <a:avLst/>
              </a:prstGeom>
              <a:noFill/>
            </p:spPr>
            <p:txBody>
              <a:bodyPr wrap="square" rtlCol="0">
                <a:spAutoFit/>
              </a:bodyPr>
              <a:lstStyle/>
              <a:p>
                <a:pPr algn="ctr"/>
                <a:r>
                  <a:rPr lang="en-US" altLang="ko-KR" sz="1000" b="1" dirty="0" smtClean="0"/>
                  <a:t>X mode</a:t>
                </a:r>
                <a14:m>
                  <m:oMath xmlns:m="http://schemas.openxmlformats.org/officeDocument/2006/math">
                    <m:r>
                      <a:rPr lang="en-US" altLang="ko-KR" sz="1000" b="1" i="0" smtClean="0">
                        <a:latin typeface="Cambria Math" panose="02040503050406030204" pitchFamily="18" charset="0"/>
                      </a:rPr>
                      <m:t> </m:t>
                    </m:r>
                    <m:r>
                      <a:rPr lang="en-US" altLang="ko-KR" sz="1000" b="1" i="1" smtClean="0">
                        <a:latin typeface="Cambria Math" panose="02040503050406030204" pitchFamily="18" charset="0"/>
                      </a:rPr>
                      <m:t>𝑹</m:t>
                    </m:r>
                    <m:r>
                      <a:rPr lang="en-US" altLang="ko-KR" sz="1000" b="1" i="1" smtClean="0">
                        <a:latin typeface="Cambria Math" panose="02040503050406030204" pitchFamily="18" charset="0"/>
                      </a:rPr>
                      <m:t>=</m:t>
                    </m:r>
                    <m:r>
                      <a:rPr lang="en-US" altLang="ko-KR" sz="1000" b="1" i="1" smtClean="0">
                        <a:latin typeface="Cambria Math" panose="02040503050406030204" pitchFamily="18" charset="0"/>
                      </a:rPr>
                      <m:t>𝟓𝟎</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𝒎𝒎</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𝜽</m:t>
                    </m:r>
                    <m:r>
                      <a:rPr lang="en-US" altLang="ko-KR" sz="1000" b="1" i="1" smtClean="0">
                        <a:latin typeface="Cambria Math" panose="02040503050406030204" pitchFamily="18" charset="0"/>
                      </a:rPr>
                      <m:t>=</m:t>
                    </m:r>
                    <m:r>
                      <a:rPr lang="en-US" altLang="ko-KR" sz="1000" b="1" i="1" smtClean="0">
                        <a:latin typeface="Cambria Math" panose="02040503050406030204" pitchFamily="18" charset="0"/>
                      </a:rPr>
                      <m:t>𝟓</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𝒅𝒆𝒈</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𝝓</m:t>
                    </m:r>
                    <m:r>
                      <a:rPr lang="en-US" altLang="ko-KR" sz="1000" b="1" i="1" smtClean="0">
                        <a:latin typeface="Cambria Math" panose="02040503050406030204" pitchFamily="18" charset="0"/>
                      </a:rPr>
                      <m:t>=</m:t>
                    </m:r>
                    <m:r>
                      <a:rPr lang="en-US" altLang="ko-KR" sz="1000" b="1" i="1" smtClean="0">
                        <a:latin typeface="Cambria Math" panose="02040503050406030204" pitchFamily="18" charset="0"/>
                      </a:rPr>
                      <m:t>𝟏𝟎</m:t>
                    </m:r>
                    <m:r>
                      <a:rPr lang="en-US" altLang="ko-KR" sz="1000" b="1" i="1" smtClean="0">
                        <a:latin typeface="Cambria Math" panose="02040503050406030204" pitchFamily="18" charset="0"/>
                      </a:rPr>
                      <m:t> </m:t>
                    </m:r>
                    <m:r>
                      <a:rPr lang="en-US" altLang="ko-KR" sz="1000" b="1" i="1" smtClean="0">
                        <a:latin typeface="Cambria Math" panose="02040503050406030204" pitchFamily="18" charset="0"/>
                      </a:rPr>
                      <m:t>𝒅𝒆𝒈</m:t>
                    </m:r>
                  </m:oMath>
                </a14:m>
                <a:endParaRPr lang="ko-KR" altLang="en-US" sz="1000" b="1" dirty="0"/>
              </a:p>
            </p:txBody>
          </p:sp>
        </mc:Choice>
        <mc:Fallback>
          <p:sp>
            <p:nvSpPr>
              <p:cNvPr id="15" name="TextBox 14"/>
              <p:cNvSpPr txBox="1">
                <a:spLocks noRot="1" noChangeAspect="1" noMove="1" noResize="1" noEditPoints="1" noAdjustHandles="1" noChangeArrowheads="1" noChangeShapeType="1" noTextEdit="1"/>
              </p:cNvSpPr>
              <p:nvPr/>
            </p:nvSpPr>
            <p:spPr>
              <a:xfrm>
                <a:off x="5773964" y="3015684"/>
                <a:ext cx="3118515" cy="246221"/>
              </a:xfrm>
              <a:prstGeom prst="rect">
                <a:avLst/>
              </a:prstGeom>
              <a:blipFill rotWithShape="0">
                <a:blip r:embed="rId9" cstate="print"/>
                <a:stretch>
                  <a:fillRect b="-12500"/>
                </a:stretch>
              </a:blipFill>
            </p:spPr>
            <p:txBody>
              <a:bodyPr/>
              <a:lstStyle/>
              <a:p>
                <a:r>
                  <a:rPr lang="ko-KR" altLang="en-US">
                    <a:noFill/>
                  </a:rPr>
                  <a:t> </a:t>
                </a:r>
              </a:p>
            </p:txBody>
          </p:sp>
        </mc:Fallback>
      </mc:AlternateContent>
      <p:graphicFrame>
        <p:nvGraphicFramePr>
          <p:cNvPr id="16" name="개체 15"/>
          <p:cNvGraphicFramePr>
            <a:graphicFrameLocks noChangeAspect="1"/>
          </p:cNvGraphicFramePr>
          <p:nvPr>
            <p:extLst>
              <p:ext uri="{D42A27DB-BD31-4B8C-83A1-F6EECF244321}">
                <p14:modId xmlns="" xmlns:p14="http://schemas.microsoft.com/office/powerpoint/2010/main" val="1539709626"/>
              </p:ext>
            </p:extLst>
          </p:nvPr>
        </p:nvGraphicFramePr>
        <p:xfrm>
          <a:off x="6584968" y="764704"/>
          <a:ext cx="3099600" cy="2176200"/>
        </p:xfrm>
        <a:graphic>
          <a:graphicData uri="http://schemas.openxmlformats.org/presentationml/2006/ole">
            <p:oleObj spid="_x0000_s16421" name="Graph" r:id="rId10" imgW="4127500" imgH="2908300" progId="Origin50.Graph">
              <p:embed/>
            </p:oleObj>
          </a:graphicData>
        </a:graphic>
      </p:graphicFrame>
    </p:spTree>
    <p:extLst>
      <p:ext uri="{BB962C8B-B14F-4D97-AF65-F5344CB8AC3E}">
        <p14:creationId xmlns="" xmlns:p14="http://schemas.microsoft.com/office/powerpoint/2010/main" val="3593662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20"/>
          <p:cNvGrpSpPr/>
          <p:nvPr/>
        </p:nvGrpSpPr>
        <p:grpSpPr>
          <a:xfrm>
            <a:off x="-252536" y="2924944"/>
            <a:ext cx="4376489" cy="3555467"/>
            <a:chOff x="0" y="2780928"/>
            <a:chExt cx="4376489" cy="3555467"/>
          </a:xfrm>
        </p:grpSpPr>
        <p:grpSp>
          <p:nvGrpSpPr>
            <p:cNvPr id="3" name="그룹 212"/>
            <p:cNvGrpSpPr/>
            <p:nvPr/>
          </p:nvGrpSpPr>
          <p:grpSpPr>
            <a:xfrm>
              <a:off x="0" y="2780928"/>
              <a:ext cx="4376489" cy="3555467"/>
              <a:chOff x="4572001" y="2614334"/>
              <a:chExt cx="4376489" cy="3911013"/>
            </a:xfrm>
          </p:grpSpPr>
          <p:graphicFrame>
            <p:nvGraphicFramePr>
              <p:cNvPr id="100" name="Object 2"/>
              <p:cNvGraphicFramePr>
                <a:graphicFrameLocks noChangeAspect="1"/>
              </p:cNvGraphicFramePr>
              <p:nvPr>
                <p:extLst>
                  <p:ext uri="{D42A27DB-BD31-4B8C-83A1-F6EECF244321}">
                    <p14:modId xmlns="" xmlns:p14="http://schemas.microsoft.com/office/powerpoint/2010/main" val="2171180099"/>
                  </p:ext>
                </p:extLst>
              </p:nvPr>
            </p:nvGraphicFramePr>
            <p:xfrm>
              <a:off x="4572001" y="3499569"/>
              <a:ext cx="4278312" cy="3025778"/>
            </p:xfrm>
            <a:graphic>
              <a:graphicData uri="http://schemas.openxmlformats.org/presentationml/2006/ole">
                <p:oleObj spid="_x0000_s35851" name="Graph" r:id="rId4" imgW="4276954" imgH="3024835" progId="Origin50.Graph">
                  <p:embed/>
                </p:oleObj>
              </a:graphicData>
            </a:graphic>
          </p:graphicFrame>
          <p:sp>
            <p:nvSpPr>
              <p:cNvPr id="101" name="직사각형 100"/>
              <p:cNvSpPr/>
              <p:nvPr/>
            </p:nvSpPr>
            <p:spPr>
              <a:xfrm>
                <a:off x="5600625" y="3552601"/>
                <a:ext cx="844917" cy="338555"/>
              </a:xfrm>
              <a:prstGeom prst="rect">
                <a:avLst/>
              </a:prstGeom>
            </p:spPr>
            <p:txBody>
              <a:bodyPr wrap="square">
                <a:spAutoFit/>
              </a:bodyPr>
              <a:lstStyle/>
              <a:p>
                <a:r>
                  <a:rPr kumimoji="0" lang="en-US" altLang="ko-KR" sz="1400" b="1" dirty="0" smtClean="0">
                    <a:latin typeface="Arial" panose="020B0604020202020204" pitchFamily="34" charset="0"/>
                    <a:ea typeface="Arial Unicode MS" pitchFamily="50" charset="-127"/>
                    <a:cs typeface="Arial" panose="020B0604020202020204" pitchFamily="34" charset="0"/>
                  </a:rPr>
                  <a:t>Quartz</a:t>
                </a:r>
                <a:endParaRPr lang="ko-KR" altLang="en-US" sz="1400" b="1" dirty="0">
                  <a:latin typeface="Arial" panose="020B0604020202020204" pitchFamily="34" charset="0"/>
                  <a:ea typeface="Arial Unicode MS" pitchFamily="50" charset="-127"/>
                  <a:cs typeface="Arial" panose="020B0604020202020204" pitchFamily="34" charset="0"/>
                </a:endParaRPr>
              </a:p>
            </p:txBody>
          </p:sp>
          <p:sp>
            <p:nvSpPr>
              <p:cNvPr id="102" name="직사각형 101"/>
              <p:cNvSpPr/>
              <p:nvPr/>
            </p:nvSpPr>
            <p:spPr>
              <a:xfrm>
                <a:off x="7112793" y="3552601"/>
                <a:ext cx="844917" cy="338555"/>
              </a:xfrm>
              <a:prstGeom prst="rect">
                <a:avLst/>
              </a:prstGeom>
            </p:spPr>
            <p:txBody>
              <a:bodyPr wrap="square">
                <a:spAutoFit/>
              </a:bodyPr>
              <a:lstStyle/>
              <a:p>
                <a:r>
                  <a:rPr kumimoji="0" lang="en-US" altLang="ko-KR" sz="1400" b="1" dirty="0" smtClean="0">
                    <a:latin typeface="Arial" panose="020B0604020202020204" pitchFamily="34" charset="0"/>
                    <a:ea typeface="Arial Unicode MS" pitchFamily="50" charset="-127"/>
                    <a:cs typeface="Arial" panose="020B0604020202020204" pitchFamily="34" charset="0"/>
                  </a:rPr>
                  <a:t>Quartz</a:t>
                </a:r>
                <a:endParaRPr lang="ko-KR" altLang="en-US" sz="1400" b="1" dirty="0">
                  <a:latin typeface="Arial" panose="020B0604020202020204" pitchFamily="34" charset="0"/>
                  <a:ea typeface="Arial Unicode MS" pitchFamily="50" charset="-127"/>
                  <a:cs typeface="Arial" panose="020B0604020202020204" pitchFamily="34" charset="0"/>
                </a:endParaRPr>
              </a:p>
            </p:txBody>
          </p:sp>
          <p:cxnSp>
            <p:nvCxnSpPr>
              <p:cNvPr id="103" name="직선 연결선 102"/>
              <p:cNvCxnSpPr/>
              <p:nvPr/>
            </p:nvCxnSpPr>
            <p:spPr bwMode="auto">
              <a:xfrm>
                <a:off x="5312594" y="4436136"/>
                <a:ext cx="3528392"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04" name="오른쪽 화살표 103"/>
              <p:cNvSpPr/>
              <p:nvPr/>
            </p:nvSpPr>
            <p:spPr bwMode="auto">
              <a:xfrm>
                <a:off x="5364089" y="5012506"/>
                <a:ext cx="504056" cy="288032"/>
              </a:xfrm>
              <a:prstGeom prst="rightArrow">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Unicode MS" pitchFamily="50" charset="-127"/>
                  <a:ea typeface="Arial Unicode MS" pitchFamily="50" charset="-127"/>
                  <a:cs typeface="Arial Unicode MS" pitchFamily="50" charset="-127"/>
                </a:endParaRPr>
              </a:p>
            </p:txBody>
          </p:sp>
          <p:sp>
            <p:nvSpPr>
              <p:cNvPr id="105" name="오른쪽 화살표 104"/>
              <p:cNvSpPr/>
              <p:nvPr/>
            </p:nvSpPr>
            <p:spPr bwMode="auto">
              <a:xfrm rot="10800000">
                <a:off x="8156402" y="5012506"/>
                <a:ext cx="504056" cy="288032"/>
              </a:xfrm>
              <a:prstGeom prst="rightArrow">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Unicode MS" pitchFamily="50" charset="-127"/>
                  <a:ea typeface="Arial Unicode MS" pitchFamily="50" charset="-127"/>
                  <a:cs typeface="Arial Unicode MS" pitchFamily="50" charset="-127"/>
                </a:endParaRPr>
              </a:p>
            </p:txBody>
          </p:sp>
          <p:sp>
            <p:nvSpPr>
              <p:cNvPr id="106" name="직사각형 105"/>
              <p:cNvSpPr/>
              <p:nvPr/>
            </p:nvSpPr>
            <p:spPr>
              <a:xfrm>
                <a:off x="5364089" y="5300537"/>
                <a:ext cx="720080" cy="338555"/>
              </a:xfrm>
              <a:prstGeom prst="rect">
                <a:avLst/>
              </a:prstGeom>
            </p:spPr>
            <p:txBody>
              <a:bodyPr wrap="square">
                <a:spAutoFit/>
              </a:bodyPr>
              <a:lstStyle/>
              <a:p>
                <a:r>
                  <a:rPr kumimoji="0" lang="en-US" altLang="ko-KR" sz="1400" b="1" dirty="0" smtClean="0">
                    <a:latin typeface="Arial" panose="020B0604020202020204" pitchFamily="34" charset="0"/>
                    <a:ea typeface="Arial Unicode MS" pitchFamily="50" charset="-127"/>
                    <a:cs typeface="Arial" panose="020B0604020202020204" pitchFamily="34" charset="0"/>
                  </a:rPr>
                  <a:t>HFS</a:t>
                </a:r>
              </a:p>
            </p:txBody>
          </p:sp>
          <p:sp>
            <p:nvSpPr>
              <p:cNvPr id="107" name="직사각형 106"/>
              <p:cNvSpPr/>
              <p:nvPr/>
            </p:nvSpPr>
            <p:spPr>
              <a:xfrm>
                <a:off x="8228410" y="5300537"/>
                <a:ext cx="720080" cy="338555"/>
              </a:xfrm>
              <a:prstGeom prst="rect">
                <a:avLst/>
              </a:prstGeom>
            </p:spPr>
            <p:txBody>
              <a:bodyPr wrap="square">
                <a:spAutoFit/>
              </a:bodyPr>
              <a:lstStyle/>
              <a:p>
                <a:r>
                  <a:rPr kumimoji="0" lang="en-US" altLang="ko-KR" sz="1400" b="1" dirty="0" smtClean="0">
                    <a:latin typeface="Arial" panose="020B0604020202020204" pitchFamily="34" charset="0"/>
                    <a:ea typeface="Arial Unicode MS" pitchFamily="50" charset="-127"/>
                    <a:cs typeface="Arial" panose="020B0604020202020204" pitchFamily="34" charset="0"/>
                  </a:rPr>
                  <a:t>LFS</a:t>
                </a:r>
              </a:p>
            </p:txBody>
          </p:sp>
          <p:cxnSp>
            <p:nvCxnSpPr>
              <p:cNvPr id="108" name="직선 연결선 107"/>
              <p:cNvCxnSpPr/>
              <p:nvPr/>
            </p:nvCxnSpPr>
            <p:spPr bwMode="auto">
              <a:xfrm>
                <a:off x="5971817" y="3788370"/>
                <a:ext cx="0" cy="2232248"/>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09" name="직선 연결선 108"/>
              <p:cNvCxnSpPr/>
              <p:nvPr/>
            </p:nvCxnSpPr>
            <p:spPr bwMode="auto">
              <a:xfrm>
                <a:off x="7639152" y="3810672"/>
                <a:ext cx="0" cy="2232248"/>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11" name="직사각형 110"/>
              <p:cNvSpPr/>
              <p:nvPr/>
            </p:nvSpPr>
            <p:spPr bwMode="auto">
              <a:xfrm>
                <a:off x="5652120" y="2614334"/>
                <a:ext cx="288032" cy="288032"/>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Unicode MS" pitchFamily="50" charset="-127"/>
                  <a:ea typeface="Arial Unicode MS" pitchFamily="50" charset="-127"/>
                  <a:cs typeface="Arial Unicode MS" pitchFamily="50" charset="-127"/>
                </a:endParaRPr>
              </a:p>
            </p:txBody>
          </p:sp>
        </p:grpSp>
        <p:sp>
          <p:nvSpPr>
            <p:cNvPr id="114" name="타원 113"/>
            <p:cNvSpPr/>
            <p:nvPr/>
          </p:nvSpPr>
          <p:spPr>
            <a:xfrm>
              <a:off x="1805366" y="4281670"/>
              <a:ext cx="492627" cy="472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cxnSp>
          <p:nvCxnSpPr>
            <p:cNvPr id="115" name="직선 연결선 114"/>
            <p:cNvCxnSpPr/>
            <p:nvPr/>
          </p:nvCxnSpPr>
          <p:spPr>
            <a:xfrm flipH="1">
              <a:off x="2051679" y="4766389"/>
              <a:ext cx="1" cy="2929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1699349" y="5075892"/>
              <a:ext cx="748923" cy="369332"/>
            </a:xfrm>
            <a:prstGeom prst="rect">
              <a:avLst/>
            </a:prstGeom>
            <a:noFill/>
            <a:ln w="38100">
              <a:solidFill>
                <a:srgbClr val="FF0000"/>
              </a:solidFill>
            </a:ln>
          </p:spPr>
          <p:txBody>
            <a:bodyPr wrap="none" rtlCol="0">
              <a:spAutoFit/>
            </a:bodyPr>
            <a:lstStyle/>
            <a:p>
              <a:r>
                <a:rPr lang="en-US" altLang="ko-KR" dirty="0" smtClean="0">
                  <a:latin typeface="Arial" panose="020B0604020202020204" pitchFamily="34" charset="0"/>
                  <a:ea typeface="Arial Unicode MS" pitchFamily="50" charset="-127"/>
                  <a:cs typeface="Arial" panose="020B0604020202020204" pitchFamily="34" charset="0"/>
                </a:rPr>
                <a:t>875G</a:t>
              </a:r>
              <a:endParaRPr lang="ko-KR" altLang="en-US" dirty="0">
                <a:latin typeface="Arial" panose="020B0604020202020204" pitchFamily="34" charset="0"/>
                <a:ea typeface="Arial Unicode MS" pitchFamily="50" charset="-127"/>
                <a:cs typeface="Arial" panose="020B0604020202020204" pitchFamily="34" charset="0"/>
              </a:endParaRPr>
            </a:p>
          </p:txBody>
        </p:sp>
      </p:grpSp>
      <p:grpSp>
        <p:nvGrpSpPr>
          <p:cNvPr id="4" name="그룹 78"/>
          <p:cNvGrpSpPr/>
          <p:nvPr/>
        </p:nvGrpSpPr>
        <p:grpSpPr>
          <a:xfrm>
            <a:off x="0" y="764704"/>
            <a:ext cx="6840760" cy="3638969"/>
            <a:chOff x="70674" y="836712"/>
            <a:chExt cx="6840760" cy="3638969"/>
          </a:xfrm>
        </p:grpSpPr>
        <p:grpSp>
          <p:nvGrpSpPr>
            <p:cNvPr id="5" name="그룹 92"/>
            <p:cNvGrpSpPr/>
            <p:nvPr/>
          </p:nvGrpSpPr>
          <p:grpSpPr>
            <a:xfrm>
              <a:off x="70674" y="836712"/>
              <a:ext cx="6840760" cy="3638969"/>
              <a:chOff x="611560" y="961564"/>
              <a:chExt cx="6840760" cy="3638969"/>
            </a:xfrm>
          </p:grpSpPr>
          <p:grpSp>
            <p:nvGrpSpPr>
              <p:cNvPr id="6" name="그룹 75"/>
              <p:cNvGrpSpPr/>
              <p:nvPr/>
            </p:nvGrpSpPr>
            <p:grpSpPr>
              <a:xfrm>
                <a:off x="611560" y="1314996"/>
                <a:ext cx="6840760" cy="3285537"/>
                <a:chOff x="611560" y="1314996"/>
                <a:chExt cx="6840760" cy="3285537"/>
              </a:xfrm>
            </p:grpSpPr>
            <p:grpSp>
              <p:nvGrpSpPr>
                <p:cNvPr id="7" name="그룹 59"/>
                <p:cNvGrpSpPr/>
                <p:nvPr/>
              </p:nvGrpSpPr>
              <p:grpSpPr>
                <a:xfrm>
                  <a:off x="611560" y="1314996"/>
                  <a:ext cx="6840760" cy="3285537"/>
                  <a:chOff x="611560" y="1314996"/>
                  <a:chExt cx="6840760" cy="3285537"/>
                </a:xfrm>
              </p:grpSpPr>
              <p:grpSp>
                <p:nvGrpSpPr>
                  <p:cNvPr id="8" name="그룹 46"/>
                  <p:cNvGrpSpPr/>
                  <p:nvPr/>
                </p:nvGrpSpPr>
                <p:grpSpPr>
                  <a:xfrm>
                    <a:off x="621086" y="1314996"/>
                    <a:ext cx="6831234" cy="3285537"/>
                    <a:chOff x="621086" y="1314996"/>
                    <a:chExt cx="6831234" cy="3285537"/>
                  </a:xfrm>
                </p:grpSpPr>
                <p:grpSp>
                  <p:nvGrpSpPr>
                    <p:cNvPr id="9" name="그룹 41"/>
                    <p:cNvGrpSpPr/>
                    <p:nvPr/>
                  </p:nvGrpSpPr>
                  <p:grpSpPr>
                    <a:xfrm>
                      <a:off x="1691680" y="1314996"/>
                      <a:ext cx="5760640" cy="2602830"/>
                      <a:chOff x="1691680" y="1314996"/>
                      <a:chExt cx="5760640" cy="2602830"/>
                    </a:xfrm>
                  </p:grpSpPr>
                  <p:grpSp>
                    <p:nvGrpSpPr>
                      <p:cNvPr id="10" name="그룹 40"/>
                      <p:cNvGrpSpPr/>
                      <p:nvPr/>
                    </p:nvGrpSpPr>
                    <p:grpSpPr>
                      <a:xfrm>
                        <a:off x="1691680" y="1314996"/>
                        <a:ext cx="5687378" cy="2602830"/>
                        <a:chOff x="0" y="3778498"/>
                        <a:chExt cx="5687378" cy="2602830"/>
                      </a:xfrm>
                    </p:grpSpPr>
                    <p:pic>
                      <p:nvPicPr>
                        <p:cNvPr id="54" name="Picture 3"/>
                        <p:cNvPicPr>
                          <a:picLocks noChangeAspect="1" noChangeArrowheads="1"/>
                        </p:cNvPicPr>
                        <p:nvPr/>
                      </p:nvPicPr>
                      <p:blipFill>
                        <a:blip r:embed="rId5" cstate="print"/>
                        <a:srcRect/>
                        <a:stretch>
                          <a:fillRect/>
                        </a:stretch>
                      </p:blipFill>
                      <p:spPr bwMode="auto">
                        <a:xfrm>
                          <a:off x="0" y="3861048"/>
                          <a:ext cx="5687378" cy="2486978"/>
                        </a:xfrm>
                        <a:prstGeom prst="rect">
                          <a:avLst/>
                        </a:prstGeom>
                        <a:noFill/>
                        <a:ln w="9525">
                          <a:noFill/>
                          <a:miter lim="800000"/>
                          <a:headEnd/>
                          <a:tailEnd/>
                        </a:ln>
                      </p:spPr>
                    </p:pic>
                    <p:sp>
                      <p:nvSpPr>
                        <p:cNvPr id="55" name="직사각형 54"/>
                        <p:cNvSpPr/>
                        <p:nvPr/>
                      </p:nvSpPr>
                      <p:spPr bwMode="auto">
                        <a:xfrm>
                          <a:off x="3562846" y="4743152"/>
                          <a:ext cx="54000" cy="54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1" lang="en-US" altLang="ko-KR" sz="1400" b="1" i="0" u="none" strike="noStrike" cap="none" normalizeH="0" baseline="0" dirty="0" smtClean="0">
                              <a:ln>
                                <a:noFill/>
                              </a:ln>
                              <a:solidFill>
                                <a:schemeClr val="tx1"/>
                              </a:solidFill>
                              <a:effectLst/>
                              <a:latin typeface="Arial" charset="0"/>
                              <a:ea typeface="굴림" pitchFamily="50" charset="-127"/>
                            </a:rPr>
                            <a:t>`</a:t>
                          </a:r>
                          <a:endParaRPr kumimoji="1" lang="ko-KR" altLang="en-US" sz="1400" b="1" i="0" u="none" strike="noStrike" cap="none" normalizeH="0" baseline="0" dirty="0" smtClean="0">
                            <a:ln>
                              <a:noFill/>
                            </a:ln>
                            <a:solidFill>
                              <a:schemeClr val="tx1"/>
                            </a:solidFill>
                            <a:effectLst/>
                            <a:latin typeface="Arial" charset="0"/>
                            <a:ea typeface="굴림" pitchFamily="50" charset="-127"/>
                          </a:endParaRPr>
                        </a:p>
                      </p:txBody>
                    </p:sp>
                    <p:sp>
                      <p:nvSpPr>
                        <p:cNvPr id="56" name="직사각형 55"/>
                        <p:cNvSpPr/>
                        <p:nvPr/>
                      </p:nvSpPr>
                      <p:spPr bwMode="auto">
                        <a:xfrm>
                          <a:off x="3407172" y="4515470"/>
                          <a:ext cx="936104" cy="22656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57" name="직사각형 24"/>
                        <p:cNvSpPr/>
                        <p:nvPr/>
                      </p:nvSpPr>
                      <p:spPr bwMode="auto">
                        <a:xfrm>
                          <a:off x="2195736" y="3778498"/>
                          <a:ext cx="1008112" cy="44259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58" name="직사각형 57"/>
                        <p:cNvSpPr/>
                        <p:nvPr/>
                      </p:nvSpPr>
                      <p:spPr bwMode="auto">
                        <a:xfrm>
                          <a:off x="3347864" y="5210150"/>
                          <a:ext cx="1944216" cy="1171178"/>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charset="0"/>
                            <a:ea typeface="굴림" pitchFamily="50" charset="-127"/>
                          </a:endParaRPr>
                        </a:p>
                      </p:txBody>
                    </p:sp>
                    <p:sp>
                      <p:nvSpPr>
                        <p:cNvPr id="59" name="직사각형 58"/>
                        <p:cNvSpPr/>
                        <p:nvPr/>
                      </p:nvSpPr>
                      <p:spPr bwMode="auto">
                        <a:xfrm>
                          <a:off x="3807470" y="4915768"/>
                          <a:ext cx="1008000" cy="10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0" name="직사각형 59"/>
                        <p:cNvSpPr/>
                        <p:nvPr/>
                      </p:nvSpPr>
                      <p:spPr bwMode="auto">
                        <a:xfrm>
                          <a:off x="3559572" y="4803502"/>
                          <a:ext cx="292348" cy="342000"/>
                        </a:xfrm>
                        <a:prstGeom prst="rect">
                          <a:avLst/>
                        </a:prstGeom>
                        <a:solidFill>
                          <a:srgbClr val="FF99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1" name="직사각형 60"/>
                        <p:cNvSpPr/>
                        <p:nvPr/>
                      </p:nvSpPr>
                      <p:spPr bwMode="auto">
                        <a:xfrm>
                          <a:off x="1213024" y="4803502"/>
                          <a:ext cx="115200" cy="342000"/>
                        </a:xfrm>
                        <a:prstGeom prst="rect">
                          <a:avLst/>
                        </a:prstGeom>
                        <a:solidFill>
                          <a:srgbClr val="FF99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2" name="직사각형 30"/>
                        <p:cNvSpPr/>
                        <p:nvPr/>
                      </p:nvSpPr>
                      <p:spPr bwMode="auto">
                        <a:xfrm>
                          <a:off x="899592" y="4168130"/>
                          <a:ext cx="1334244"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3" name="직사각형 62"/>
                        <p:cNvSpPr/>
                        <p:nvPr/>
                      </p:nvSpPr>
                      <p:spPr bwMode="auto">
                        <a:xfrm>
                          <a:off x="395536" y="4525441"/>
                          <a:ext cx="936104" cy="22656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4" name="직사각형 63"/>
                        <p:cNvSpPr/>
                        <p:nvPr/>
                      </p:nvSpPr>
                      <p:spPr bwMode="auto">
                        <a:xfrm>
                          <a:off x="2483768" y="4168130"/>
                          <a:ext cx="1334244" cy="576064"/>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pic>
                      <p:nvPicPr>
                        <p:cNvPr id="65" name="Picture 4"/>
                        <p:cNvPicPr>
                          <a:picLocks noChangeAspect="1" noChangeArrowheads="1"/>
                        </p:cNvPicPr>
                        <p:nvPr/>
                      </p:nvPicPr>
                      <p:blipFill>
                        <a:blip r:embed="rId6" cstate="print"/>
                        <a:srcRect/>
                        <a:stretch>
                          <a:fillRect/>
                        </a:stretch>
                      </p:blipFill>
                      <p:spPr bwMode="auto">
                        <a:xfrm>
                          <a:off x="1473501" y="4263557"/>
                          <a:ext cx="733425" cy="438150"/>
                        </a:xfrm>
                        <a:prstGeom prst="rect">
                          <a:avLst/>
                        </a:prstGeom>
                        <a:noFill/>
                        <a:ln w="9525">
                          <a:noFill/>
                          <a:miter lim="800000"/>
                          <a:headEnd/>
                          <a:tailEnd/>
                        </a:ln>
                      </p:spPr>
                    </p:pic>
                    <p:pic>
                      <p:nvPicPr>
                        <p:cNvPr id="66" name="Picture 3"/>
                        <p:cNvPicPr>
                          <a:picLocks noChangeAspect="1" noChangeArrowheads="1"/>
                        </p:cNvPicPr>
                        <p:nvPr/>
                      </p:nvPicPr>
                      <p:blipFill>
                        <a:blip r:embed="rId7" cstate="print"/>
                        <a:srcRect/>
                        <a:stretch>
                          <a:fillRect/>
                        </a:stretch>
                      </p:blipFill>
                      <p:spPr bwMode="auto">
                        <a:xfrm>
                          <a:off x="2473595" y="4250044"/>
                          <a:ext cx="742950" cy="447675"/>
                        </a:xfrm>
                        <a:prstGeom prst="rect">
                          <a:avLst/>
                        </a:prstGeom>
                        <a:noFill/>
                        <a:ln w="9525">
                          <a:noFill/>
                          <a:miter lim="800000"/>
                          <a:headEnd/>
                          <a:tailEnd/>
                        </a:ln>
                      </p:spPr>
                    </p:pic>
                    <p:sp>
                      <p:nvSpPr>
                        <p:cNvPr id="67" name="직사각형 66"/>
                        <p:cNvSpPr/>
                        <p:nvPr/>
                      </p:nvSpPr>
                      <p:spPr bwMode="auto">
                        <a:xfrm>
                          <a:off x="251520" y="5203800"/>
                          <a:ext cx="3420888" cy="1152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68" name="직사각형 35"/>
                        <p:cNvSpPr/>
                        <p:nvPr/>
                      </p:nvSpPr>
                      <p:spPr bwMode="auto">
                        <a:xfrm>
                          <a:off x="3500264" y="5362550"/>
                          <a:ext cx="936104" cy="22656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pic>
                      <p:nvPicPr>
                        <p:cNvPr id="69" name="Picture 4"/>
                        <p:cNvPicPr>
                          <a:picLocks noChangeAspect="1" noChangeArrowheads="1"/>
                        </p:cNvPicPr>
                        <p:nvPr/>
                      </p:nvPicPr>
                      <p:blipFill>
                        <a:blip r:embed="rId6" cstate="print"/>
                        <a:srcRect/>
                        <a:stretch>
                          <a:fillRect/>
                        </a:stretch>
                      </p:blipFill>
                      <p:spPr bwMode="auto">
                        <a:xfrm>
                          <a:off x="1152128" y="5244430"/>
                          <a:ext cx="733425" cy="438150"/>
                        </a:xfrm>
                        <a:prstGeom prst="rect">
                          <a:avLst/>
                        </a:prstGeom>
                        <a:noFill/>
                        <a:ln w="9525">
                          <a:noFill/>
                          <a:miter lim="800000"/>
                          <a:headEnd/>
                          <a:tailEnd/>
                        </a:ln>
                      </p:spPr>
                    </p:pic>
                    <p:sp>
                      <p:nvSpPr>
                        <p:cNvPr id="70" name="직사각형 69"/>
                        <p:cNvSpPr/>
                        <p:nvPr/>
                      </p:nvSpPr>
                      <p:spPr bwMode="auto">
                        <a:xfrm>
                          <a:off x="2233836" y="5198548"/>
                          <a:ext cx="216024" cy="7200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chemeClr val="tx1"/>
                              </a:solidFill>
                              <a:effectLst/>
                              <a:latin typeface="Arial" charset="0"/>
                              <a:ea typeface="굴림" pitchFamily="50" charset="-127"/>
                            </a:rPr>
                            <a:t>W</a:t>
                          </a:r>
                        </a:p>
                        <a:p>
                          <a:pPr marL="0" marR="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chemeClr val="tx1"/>
                              </a:solidFill>
                              <a:effectLst/>
                              <a:latin typeface="Arial" charset="0"/>
                              <a:ea typeface="굴림" pitchFamily="50" charset="-127"/>
                            </a:rPr>
                            <a:t>R</a:t>
                          </a:r>
                        </a:p>
                        <a:p>
                          <a:pPr marL="0" marR="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chemeClr val="tx1"/>
                              </a:solidFill>
                              <a:effectLst/>
                              <a:latin typeface="Arial" charset="0"/>
                              <a:ea typeface="굴림" pitchFamily="50" charset="-127"/>
                            </a:rPr>
                            <a:t>2</a:t>
                          </a:r>
                        </a:p>
                        <a:p>
                          <a:pPr marL="0" marR="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chemeClr val="tx1"/>
                              </a:solidFill>
                              <a:effectLst/>
                              <a:latin typeface="Arial" charset="0"/>
                              <a:ea typeface="굴림" pitchFamily="50" charset="-127"/>
                            </a:rPr>
                            <a:t>8</a:t>
                          </a:r>
                        </a:p>
                        <a:p>
                          <a:pPr marL="0" marR="0" indent="0" algn="ctr" defTabSz="914400" rtl="0" eaLnBrk="1" fontAlgn="base" latinLnBrk="1" hangingPunct="1">
                            <a:lnSpc>
                              <a:spcPct val="100000"/>
                            </a:lnSpc>
                            <a:spcBef>
                              <a:spcPct val="0"/>
                            </a:spcBef>
                            <a:spcAft>
                              <a:spcPct val="0"/>
                            </a:spcAft>
                            <a:buClrTx/>
                            <a:buSzTx/>
                            <a:buFontTx/>
                            <a:buNone/>
                            <a:tabLst/>
                          </a:pPr>
                          <a:r>
                            <a:rPr kumimoji="1" lang="en-US" altLang="ko-KR" sz="800" b="1" i="0" u="none" strike="noStrike" cap="none" normalizeH="0" baseline="0" dirty="0" smtClean="0">
                              <a:ln>
                                <a:noFill/>
                              </a:ln>
                              <a:solidFill>
                                <a:schemeClr val="tx1"/>
                              </a:solidFill>
                              <a:effectLst/>
                              <a:latin typeface="Arial" charset="0"/>
                              <a:ea typeface="굴림" pitchFamily="50" charset="-127"/>
                            </a:rPr>
                            <a:t>4</a:t>
                          </a:r>
                          <a:endParaRPr kumimoji="1" lang="ko-KR" altLang="en-US" sz="800" b="1" i="0" u="none" strike="noStrike" cap="none" normalizeH="0" baseline="0" dirty="0" smtClean="0">
                            <a:ln>
                              <a:noFill/>
                            </a:ln>
                            <a:solidFill>
                              <a:schemeClr val="tx1"/>
                            </a:solidFill>
                            <a:effectLst/>
                            <a:latin typeface="Arial" charset="0"/>
                            <a:ea typeface="굴림" pitchFamily="50" charset="-127"/>
                          </a:endParaRPr>
                        </a:p>
                      </p:txBody>
                    </p:sp>
                    <p:pic>
                      <p:nvPicPr>
                        <p:cNvPr id="71" name="Picture 3"/>
                        <p:cNvPicPr>
                          <a:picLocks noChangeAspect="1" noChangeArrowheads="1"/>
                        </p:cNvPicPr>
                        <p:nvPr/>
                      </p:nvPicPr>
                      <p:blipFill>
                        <a:blip r:embed="rId7" cstate="print"/>
                        <a:srcRect/>
                        <a:stretch>
                          <a:fillRect/>
                        </a:stretch>
                      </p:blipFill>
                      <p:spPr bwMode="auto">
                        <a:xfrm>
                          <a:off x="2785442" y="5244430"/>
                          <a:ext cx="742950" cy="447675"/>
                        </a:xfrm>
                        <a:prstGeom prst="rect">
                          <a:avLst/>
                        </a:prstGeom>
                        <a:noFill/>
                        <a:ln w="9525">
                          <a:noFill/>
                          <a:miter lim="800000"/>
                          <a:headEnd/>
                          <a:tailEnd/>
                        </a:ln>
                      </p:spPr>
                    </p:pic>
                    <p:sp>
                      <p:nvSpPr>
                        <p:cNvPr id="73" name="직사각형 72"/>
                        <p:cNvSpPr/>
                        <p:nvPr/>
                      </p:nvSpPr>
                      <p:spPr bwMode="auto">
                        <a:xfrm>
                          <a:off x="1331640" y="4741019"/>
                          <a:ext cx="2232000" cy="46800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charset="0"/>
                            <a:ea typeface="굴림" pitchFamily="50" charset="-127"/>
                          </a:endParaRPr>
                        </a:p>
                      </p:txBody>
                    </p:sp>
                    <p:pic>
                      <p:nvPicPr>
                        <p:cNvPr id="74" name="Picture 2"/>
                        <p:cNvPicPr>
                          <a:picLocks noChangeAspect="1" noChangeArrowheads="1"/>
                        </p:cNvPicPr>
                        <p:nvPr/>
                      </p:nvPicPr>
                      <p:blipFill>
                        <a:blip r:embed="rId8" cstate="print"/>
                        <a:srcRect/>
                        <a:stretch>
                          <a:fillRect/>
                        </a:stretch>
                      </p:blipFill>
                      <p:spPr bwMode="auto">
                        <a:xfrm rot="10800000">
                          <a:off x="2277271" y="4562490"/>
                          <a:ext cx="123825" cy="323850"/>
                        </a:xfrm>
                        <a:prstGeom prst="rect">
                          <a:avLst/>
                        </a:prstGeom>
                        <a:noFill/>
                        <a:ln w="9525">
                          <a:noFill/>
                          <a:miter lim="800000"/>
                          <a:headEnd/>
                          <a:tailEnd/>
                        </a:ln>
                      </p:spPr>
                    </p:pic>
                  </p:grpSp>
                  <p:sp>
                    <p:nvSpPr>
                      <p:cNvPr id="53" name="직사각형 52"/>
                      <p:cNvSpPr/>
                      <p:nvPr/>
                    </p:nvSpPr>
                    <p:spPr bwMode="auto">
                      <a:xfrm>
                        <a:off x="6516216" y="2060848"/>
                        <a:ext cx="936104" cy="22656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grpSp>
                <p:sp>
                  <p:nvSpPr>
                    <p:cNvPr id="48" name="직사각형 47"/>
                    <p:cNvSpPr/>
                    <p:nvPr/>
                  </p:nvSpPr>
                  <p:spPr bwMode="auto">
                    <a:xfrm>
                      <a:off x="3851920" y="3429000"/>
                      <a:ext cx="360040" cy="360040"/>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charset="0"/>
                        <a:ea typeface="굴림" pitchFamily="50" charset="-127"/>
                      </a:endParaRPr>
                    </a:p>
                  </p:txBody>
                </p:sp>
                <p:sp>
                  <p:nvSpPr>
                    <p:cNvPr id="49" name="직사각형 48"/>
                    <p:cNvSpPr/>
                    <p:nvPr/>
                  </p:nvSpPr>
                  <p:spPr bwMode="auto">
                    <a:xfrm>
                      <a:off x="3923928" y="3790443"/>
                      <a:ext cx="216024" cy="216024"/>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charset="0"/>
                        <a:ea typeface="굴림" pitchFamily="50" charset="-127"/>
                      </a:endParaRPr>
                    </a:p>
                  </p:txBody>
                </p:sp>
                <p:sp>
                  <p:nvSpPr>
                    <p:cNvPr id="50" name="직사각형 49"/>
                    <p:cNvSpPr>
                      <a:spLocks noChangeAspect="1"/>
                    </p:cNvSpPr>
                    <p:nvPr/>
                  </p:nvSpPr>
                  <p:spPr bwMode="auto">
                    <a:xfrm>
                      <a:off x="3736257" y="4006467"/>
                      <a:ext cx="594066" cy="594066"/>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charset="0"/>
                        <a:ea typeface="굴림" pitchFamily="50" charset="-127"/>
                      </a:endParaRPr>
                    </a:p>
                  </p:txBody>
                </p:sp>
                <p:sp>
                  <p:nvSpPr>
                    <p:cNvPr id="51" name="직사각형 50"/>
                    <p:cNvSpPr>
                      <a:spLocks noChangeAspect="1"/>
                    </p:cNvSpPr>
                    <p:nvPr/>
                  </p:nvSpPr>
                  <p:spPr bwMode="auto">
                    <a:xfrm>
                      <a:off x="621086" y="1964462"/>
                      <a:ext cx="1080120" cy="1080120"/>
                    </a:xfrm>
                    <a:prstGeom prst="rect">
                      <a:avLst/>
                    </a:prstGeom>
                    <a:solidFill>
                      <a:srgbClr val="B2EEF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charset="0"/>
                        <a:ea typeface="굴림" pitchFamily="50" charset="-127"/>
                      </a:endParaRPr>
                    </a:p>
                  </p:txBody>
                </p:sp>
              </p:grpSp>
              <p:sp>
                <p:nvSpPr>
                  <p:cNvPr id="42" name="TextBox 41"/>
                  <p:cNvSpPr txBox="1"/>
                  <p:nvPr/>
                </p:nvSpPr>
                <p:spPr>
                  <a:xfrm>
                    <a:off x="611560" y="2249200"/>
                    <a:ext cx="1080120" cy="523220"/>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Pump</a:t>
                    </a:r>
                  </a:p>
                  <a:p>
                    <a:pPr algn="ctr"/>
                    <a:r>
                      <a:rPr lang="en-US" altLang="ko-KR" sz="1400" dirty="0" smtClean="0">
                        <a:latin typeface="Arial" pitchFamily="34" charset="0"/>
                        <a:cs typeface="Arial" pitchFamily="34" charset="0"/>
                      </a:rPr>
                      <a:t>System</a:t>
                    </a:r>
                    <a:endParaRPr lang="ko-KR" altLang="en-US" sz="1400" dirty="0">
                      <a:latin typeface="Arial" pitchFamily="34" charset="0"/>
                      <a:cs typeface="Arial" pitchFamily="34" charset="0"/>
                    </a:endParaRPr>
                  </a:p>
                </p:txBody>
              </p:sp>
              <p:sp>
                <p:nvSpPr>
                  <p:cNvPr id="43" name="TextBox 42"/>
                  <p:cNvSpPr txBox="1"/>
                  <p:nvPr/>
                </p:nvSpPr>
                <p:spPr>
                  <a:xfrm>
                    <a:off x="3498230" y="3422650"/>
                    <a:ext cx="1080120" cy="400110"/>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3 Stub</a:t>
                    </a:r>
                  </a:p>
                  <a:p>
                    <a:pPr algn="ctr"/>
                    <a:r>
                      <a:rPr lang="en-US" altLang="ko-KR" sz="1000" dirty="0" smtClean="0">
                        <a:latin typeface="Arial" pitchFamily="34" charset="0"/>
                        <a:cs typeface="Arial" pitchFamily="34" charset="0"/>
                      </a:rPr>
                      <a:t>Tuner</a:t>
                    </a:r>
                    <a:endParaRPr lang="ko-KR" altLang="en-US" sz="1000" dirty="0">
                      <a:latin typeface="Arial" pitchFamily="34" charset="0"/>
                      <a:cs typeface="Arial" pitchFamily="34" charset="0"/>
                    </a:endParaRPr>
                  </a:p>
                </p:txBody>
              </p:sp>
              <p:sp>
                <p:nvSpPr>
                  <p:cNvPr id="44" name="TextBox 43"/>
                  <p:cNvSpPr txBox="1"/>
                  <p:nvPr/>
                </p:nvSpPr>
                <p:spPr>
                  <a:xfrm>
                    <a:off x="3498230" y="4077072"/>
                    <a:ext cx="1080120" cy="369332"/>
                  </a:xfrm>
                  <a:prstGeom prst="rect">
                    <a:avLst/>
                  </a:prstGeom>
                  <a:noFill/>
                </p:spPr>
                <p:txBody>
                  <a:bodyPr wrap="square" rtlCol="0">
                    <a:spAutoFit/>
                  </a:bodyPr>
                  <a:lstStyle/>
                  <a:p>
                    <a:pPr algn="ctr"/>
                    <a:r>
                      <a:rPr lang="en-US" altLang="ko-KR" sz="900" dirty="0" smtClean="0">
                        <a:latin typeface="Arial" pitchFamily="34" charset="0"/>
                        <a:cs typeface="Arial" pitchFamily="34" charset="0"/>
                      </a:rPr>
                      <a:t>2.45 GHz</a:t>
                    </a:r>
                  </a:p>
                  <a:p>
                    <a:pPr algn="ctr"/>
                    <a:r>
                      <a:rPr lang="en-US" altLang="ko-KR" sz="900" dirty="0" smtClean="0">
                        <a:latin typeface="Arial" pitchFamily="34" charset="0"/>
                        <a:cs typeface="Arial" pitchFamily="34" charset="0"/>
                      </a:rPr>
                      <a:t>Magnetron</a:t>
                    </a:r>
                    <a:endParaRPr lang="ko-KR" altLang="en-US" sz="900" dirty="0">
                      <a:latin typeface="Arial" pitchFamily="34" charset="0"/>
                      <a:cs typeface="Arial" pitchFamily="34" charset="0"/>
                    </a:endParaRPr>
                  </a:p>
                </p:txBody>
              </p:sp>
              <p:sp>
                <p:nvSpPr>
                  <p:cNvPr id="45" name="오른쪽 화살표 44"/>
                  <p:cNvSpPr/>
                  <p:nvPr/>
                </p:nvSpPr>
                <p:spPr bwMode="auto">
                  <a:xfrm rot="10800000">
                    <a:off x="6263760" y="2479315"/>
                    <a:ext cx="720000" cy="72000"/>
                  </a:xfrm>
                  <a:prstGeom prst="rightArrow">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6" name="TextBox 45"/>
                  <p:cNvSpPr txBox="1"/>
                  <p:nvPr/>
                </p:nvSpPr>
                <p:spPr>
                  <a:xfrm>
                    <a:off x="5759624" y="2257708"/>
                    <a:ext cx="1080120" cy="523220"/>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Hydrogen Injection</a:t>
                    </a:r>
                    <a:endParaRPr lang="ko-KR" altLang="en-US" sz="1400" dirty="0">
                      <a:latin typeface="Arial" pitchFamily="34" charset="0"/>
                      <a:cs typeface="Arial" pitchFamily="34" charset="0"/>
                    </a:endParaRPr>
                  </a:p>
                </p:txBody>
              </p:sp>
            </p:grpSp>
            <p:sp>
              <p:nvSpPr>
                <p:cNvPr id="39" name="TextBox 38"/>
                <p:cNvSpPr txBox="1"/>
                <p:nvPr/>
              </p:nvSpPr>
              <p:spPr>
                <a:xfrm>
                  <a:off x="4788024" y="2081451"/>
                  <a:ext cx="1080120" cy="246221"/>
                </a:xfrm>
                <a:prstGeom prst="rect">
                  <a:avLst/>
                </a:prstGeom>
                <a:noFill/>
              </p:spPr>
              <p:txBody>
                <a:bodyPr wrap="square" rtlCol="0">
                  <a:spAutoFit/>
                </a:bodyPr>
                <a:lstStyle/>
                <a:p>
                  <a:pPr algn="ctr"/>
                  <a:r>
                    <a:rPr lang="en-US" altLang="ko-KR" sz="1000" dirty="0" smtClean="0">
                      <a:latin typeface="Arial" pitchFamily="34" charset="0"/>
                      <a:cs typeface="Arial" pitchFamily="34" charset="0"/>
                    </a:rPr>
                    <a:t>Quartz Tube</a:t>
                  </a:r>
                  <a:endParaRPr lang="ko-KR" altLang="en-US" sz="1000" dirty="0">
                    <a:latin typeface="Arial" pitchFamily="34" charset="0"/>
                    <a:cs typeface="Arial" pitchFamily="34" charset="0"/>
                  </a:endParaRPr>
                </a:p>
              </p:txBody>
            </p:sp>
            <p:sp>
              <p:nvSpPr>
                <p:cNvPr id="40" name="TextBox 39"/>
                <p:cNvSpPr txBox="1"/>
                <p:nvPr/>
              </p:nvSpPr>
              <p:spPr>
                <a:xfrm>
                  <a:off x="3059832" y="2294686"/>
                  <a:ext cx="2128490" cy="338554"/>
                </a:xfrm>
                <a:prstGeom prst="rect">
                  <a:avLst/>
                </a:prstGeom>
                <a:noFill/>
              </p:spPr>
              <p:txBody>
                <a:bodyPr wrap="square" rtlCol="0">
                  <a:spAutoFit/>
                </a:bodyPr>
                <a:lstStyle/>
                <a:p>
                  <a:pPr algn="ctr"/>
                  <a:r>
                    <a:rPr lang="en-US" altLang="ko-KR" sz="1600" dirty="0" smtClean="0">
                      <a:latin typeface="Arial" pitchFamily="34" charset="0"/>
                      <a:cs typeface="Arial" pitchFamily="34" charset="0"/>
                    </a:rPr>
                    <a:t>Stainless Steel Wall</a:t>
                  </a:r>
                  <a:endParaRPr lang="ko-KR" altLang="en-US" sz="1600" dirty="0">
                    <a:latin typeface="Arial" pitchFamily="34" charset="0"/>
                    <a:cs typeface="Arial" pitchFamily="34" charset="0"/>
                  </a:endParaRPr>
                </a:p>
              </p:txBody>
            </p:sp>
          </p:grpSp>
          <p:sp>
            <p:nvSpPr>
              <p:cNvPr id="32" name="TextBox 31"/>
              <p:cNvSpPr txBox="1"/>
              <p:nvPr/>
            </p:nvSpPr>
            <p:spPr>
              <a:xfrm>
                <a:off x="2483768" y="3284984"/>
                <a:ext cx="1080120" cy="523220"/>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MW Loss Protection</a:t>
                </a:r>
                <a:endParaRPr lang="ko-KR" altLang="en-US" sz="1400" dirty="0">
                  <a:latin typeface="Arial" pitchFamily="34" charset="0"/>
                  <a:cs typeface="Arial" pitchFamily="34" charset="0"/>
                </a:endParaRPr>
              </a:p>
            </p:txBody>
          </p:sp>
          <p:cxnSp>
            <p:nvCxnSpPr>
              <p:cNvPr id="33" name="직선 화살표 연결선 32"/>
              <p:cNvCxnSpPr>
                <a:stCxn id="32" idx="0"/>
              </p:cNvCxnSpPr>
              <p:nvPr/>
            </p:nvCxnSpPr>
            <p:spPr bwMode="auto">
              <a:xfrm flipV="1">
                <a:off x="3023828" y="2545740"/>
                <a:ext cx="720906" cy="739244"/>
              </a:xfrm>
              <a:prstGeom prst="straightConnector1">
                <a:avLst/>
              </a:prstGeom>
              <a:noFill/>
              <a:ln w="19050" cap="flat" cmpd="sng" algn="ctr">
                <a:solidFill>
                  <a:srgbClr val="FF0000"/>
                </a:solidFill>
                <a:prstDash val="solid"/>
                <a:round/>
                <a:headEnd type="none" w="med" len="med"/>
                <a:tailEnd type="arrow"/>
              </a:ln>
              <a:effectLst/>
            </p:spPr>
          </p:cxnSp>
          <p:cxnSp>
            <p:nvCxnSpPr>
              <p:cNvPr id="34" name="직선 화살표 연결선 33"/>
              <p:cNvCxnSpPr/>
              <p:nvPr/>
            </p:nvCxnSpPr>
            <p:spPr bwMode="auto">
              <a:xfrm>
                <a:off x="3419872" y="3573016"/>
                <a:ext cx="432048" cy="0"/>
              </a:xfrm>
              <a:prstGeom prst="straightConnector1">
                <a:avLst/>
              </a:prstGeom>
              <a:noFill/>
              <a:ln w="19050" cap="flat" cmpd="sng" algn="ctr">
                <a:solidFill>
                  <a:srgbClr val="FF0000"/>
                </a:solidFill>
                <a:prstDash val="solid"/>
                <a:round/>
                <a:headEnd type="none" w="med" len="med"/>
                <a:tailEnd type="arrow"/>
              </a:ln>
              <a:effectLst/>
            </p:spPr>
          </p:cxnSp>
          <p:sp>
            <p:nvSpPr>
              <p:cNvPr id="35" name="아래로 구부러진 화살표 34"/>
              <p:cNvSpPr/>
              <p:nvPr/>
            </p:nvSpPr>
            <p:spPr>
              <a:xfrm rot="10800000">
                <a:off x="1247756" y="1412776"/>
                <a:ext cx="5566540" cy="1228815"/>
              </a:xfrm>
              <a:prstGeom prst="curvedDownArrow">
                <a:avLst/>
              </a:prstGeom>
              <a:gradFill>
                <a:gsLst>
                  <a:gs pos="0">
                    <a:schemeClr val="accent6"/>
                  </a:gs>
                  <a:gs pos="80000">
                    <a:schemeClr val="accent2">
                      <a:shade val="93000"/>
                      <a:satMod val="130000"/>
                    </a:schemeClr>
                  </a:gs>
                  <a:gs pos="100000">
                    <a:schemeClr val="accent2">
                      <a:shade val="94000"/>
                      <a:satMod val="135000"/>
                    </a:schemeClr>
                  </a:gs>
                </a:gsLst>
              </a:gradFill>
              <a:scene3d>
                <a:camera prst="orthographicFront">
                  <a:rot lat="0" lon="10799999" rev="0"/>
                </a:camera>
                <a:lightRig rig="threePt" dir="t"/>
              </a:scene3d>
            </p:spPr>
            <p:style>
              <a:lnRef idx="1">
                <a:schemeClr val="accent2"/>
              </a:lnRef>
              <a:fillRef idx="3">
                <a:schemeClr val="accent2"/>
              </a:fillRef>
              <a:effectRef idx="2">
                <a:schemeClr val="accent2"/>
              </a:effectRef>
              <a:fontRef idx="minor">
                <a:schemeClr val="lt1"/>
              </a:fontRef>
            </p:style>
            <p:txBody>
              <a:bodyPr rtlCol="0" anchor="ctr"/>
              <a:lstStyle/>
              <a:p>
                <a:pPr algn="ctr"/>
                <a:endParaRPr lang="ko-KR" altLang="en-US">
                  <a:solidFill>
                    <a:schemeClr val="tx1"/>
                  </a:solidFill>
                </a:endParaRPr>
              </a:p>
            </p:txBody>
          </p:sp>
          <p:sp>
            <p:nvSpPr>
              <p:cNvPr id="36" name="TextBox 35"/>
              <p:cNvSpPr txBox="1"/>
              <p:nvPr/>
            </p:nvSpPr>
            <p:spPr>
              <a:xfrm>
                <a:off x="971600" y="961564"/>
                <a:ext cx="1368152" cy="523220"/>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Bent Magnetic Field(B</a:t>
                </a:r>
                <a:r>
                  <a:rPr lang="en-US" altLang="ko-KR" sz="1400" baseline="-25000" dirty="0" smtClean="0">
                    <a:latin typeface="Arial" pitchFamily="34" charset="0"/>
                    <a:cs typeface="Arial" pitchFamily="34" charset="0"/>
                  </a:rPr>
                  <a:t>T</a:t>
                </a:r>
                <a:r>
                  <a:rPr lang="en-US" altLang="ko-KR" sz="1400" dirty="0" smtClean="0">
                    <a:latin typeface="Arial" pitchFamily="34" charset="0"/>
                    <a:cs typeface="Arial" pitchFamily="34" charset="0"/>
                  </a:rPr>
                  <a:t>)</a:t>
                </a:r>
                <a:endParaRPr lang="ko-KR" altLang="en-US" sz="1400" dirty="0">
                  <a:latin typeface="Arial" pitchFamily="34" charset="0"/>
                  <a:cs typeface="Arial" pitchFamily="34" charset="0"/>
                </a:endParaRPr>
              </a:p>
            </p:txBody>
          </p:sp>
        </p:grpSp>
        <p:sp>
          <p:nvSpPr>
            <p:cNvPr id="26" name="TextBox 25"/>
            <p:cNvSpPr txBox="1"/>
            <p:nvPr/>
          </p:nvSpPr>
          <p:spPr>
            <a:xfrm>
              <a:off x="4903718" y="980728"/>
              <a:ext cx="1368152" cy="523220"/>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Bent Magnetic Field(B</a:t>
              </a:r>
              <a:r>
                <a:rPr lang="en-US" altLang="ko-KR" sz="1400" baseline="-25000" dirty="0" smtClean="0">
                  <a:latin typeface="Arial" pitchFamily="34" charset="0"/>
                  <a:cs typeface="Arial" pitchFamily="34" charset="0"/>
                </a:rPr>
                <a:t>T</a:t>
              </a:r>
              <a:r>
                <a:rPr lang="en-US" altLang="ko-KR" sz="1400" dirty="0" smtClean="0">
                  <a:latin typeface="Arial" pitchFamily="34" charset="0"/>
                  <a:cs typeface="Arial" pitchFamily="34" charset="0"/>
                </a:rPr>
                <a:t>)</a:t>
              </a:r>
              <a:endParaRPr lang="ko-KR" altLang="en-US" sz="1400" dirty="0">
                <a:latin typeface="Arial" pitchFamily="34" charset="0"/>
                <a:cs typeface="Arial" pitchFamily="34" charset="0"/>
              </a:endParaRPr>
            </a:p>
          </p:txBody>
        </p:sp>
        <p:sp>
          <p:nvSpPr>
            <p:cNvPr id="27" name="아래쪽 화살표 26"/>
            <p:cNvSpPr/>
            <p:nvPr/>
          </p:nvSpPr>
          <p:spPr bwMode="auto">
            <a:xfrm>
              <a:off x="3354046" y="1274386"/>
              <a:ext cx="288000" cy="720000"/>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8" name="아래쪽 화살표 27"/>
            <p:cNvSpPr/>
            <p:nvPr/>
          </p:nvSpPr>
          <p:spPr bwMode="auto">
            <a:xfrm rot="10800000">
              <a:off x="3653705" y="2636991"/>
              <a:ext cx="288000" cy="720000"/>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9" name="TextBox 28"/>
            <p:cNvSpPr txBox="1"/>
            <p:nvPr/>
          </p:nvSpPr>
          <p:spPr>
            <a:xfrm>
              <a:off x="3858102" y="3094838"/>
              <a:ext cx="1433978" cy="338554"/>
            </a:xfrm>
            <a:prstGeom prst="rect">
              <a:avLst/>
            </a:prstGeom>
            <a:noFill/>
          </p:spPr>
          <p:txBody>
            <a:bodyPr wrap="square" rtlCol="0">
              <a:spAutoFit/>
            </a:bodyPr>
            <a:lstStyle/>
            <a:p>
              <a:pPr algn="ctr"/>
              <a:r>
                <a:rPr lang="en-US" altLang="ko-KR" sz="1600" dirty="0" smtClean="0">
                  <a:solidFill>
                    <a:srgbClr val="FF0000"/>
                  </a:solidFill>
                  <a:latin typeface="Arial" pitchFamily="34" charset="0"/>
                  <a:cs typeface="Arial" pitchFamily="34" charset="0"/>
                </a:rPr>
                <a:t>LFS Injection</a:t>
              </a:r>
              <a:endParaRPr lang="ko-KR" altLang="en-US" sz="1600" dirty="0">
                <a:solidFill>
                  <a:srgbClr val="FF0000"/>
                </a:solidFill>
                <a:latin typeface="Arial" pitchFamily="34" charset="0"/>
                <a:cs typeface="Arial" pitchFamily="34" charset="0"/>
              </a:endParaRPr>
            </a:p>
          </p:txBody>
        </p:sp>
        <p:sp>
          <p:nvSpPr>
            <p:cNvPr id="30" name="TextBox 29"/>
            <p:cNvSpPr txBox="1"/>
            <p:nvPr/>
          </p:nvSpPr>
          <p:spPr>
            <a:xfrm>
              <a:off x="2593876" y="965870"/>
              <a:ext cx="1811270" cy="338554"/>
            </a:xfrm>
            <a:prstGeom prst="rect">
              <a:avLst/>
            </a:prstGeom>
            <a:noFill/>
          </p:spPr>
          <p:txBody>
            <a:bodyPr wrap="square" rtlCol="0">
              <a:spAutoFit/>
            </a:bodyPr>
            <a:lstStyle/>
            <a:p>
              <a:pPr algn="ctr"/>
              <a:r>
                <a:rPr lang="en-US" altLang="ko-KR" sz="1600" dirty="0" smtClean="0">
                  <a:solidFill>
                    <a:srgbClr val="FF0000"/>
                  </a:solidFill>
                  <a:latin typeface="Arial" pitchFamily="34" charset="0"/>
                  <a:cs typeface="Arial" pitchFamily="34" charset="0"/>
                </a:rPr>
                <a:t>HFS Injection</a:t>
              </a:r>
              <a:endParaRPr lang="ko-KR" altLang="en-US" sz="1600" dirty="0">
                <a:solidFill>
                  <a:srgbClr val="FF0000"/>
                </a:solidFill>
                <a:latin typeface="Arial" pitchFamily="34" charset="0"/>
                <a:cs typeface="Arial" pitchFamily="34" charset="0"/>
              </a:endParaRPr>
            </a:p>
          </p:txBody>
        </p:sp>
      </p:grpSp>
      <p:sp>
        <p:nvSpPr>
          <p:cNvPr id="78"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EBW Heating Experiments in linear device</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Experimental Setup</a:t>
            </a:r>
            <a:endParaRPr lang="ko-KR" altLang="en-US" sz="2600" dirty="0">
              <a:solidFill>
                <a:srgbClr val="FFFF00"/>
              </a:solidFill>
              <a:latin typeface="Arial" pitchFamily="34" charset="0"/>
              <a:cs typeface="Arial" pitchFamily="34" charset="0"/>
            </a:endParaRPr>
          </a:p>
        </p:txBody>
      </p:sp>
      <p:sp>
        <p:nvSpPr>
          <p:cNvPr id="123" name="직사각형 122"/>
          <p:cNvSpPr/>
          <p:nvPr/>
        </p:nvSpPr>
        <p:spPr>
          <a:xfrm>
            <a:off x="4067944" y="3429000"/>
            <a:ext cx="5039544" cy="2806922"/>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Objectives : To find the feasibility of ECH from EBW via XB mode conversion.</a:t>
            </a:r>
          </a:p>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Small cylindrical device with axial magnetic field bent similar to tokamak</a:t>
            </a:r>
          </a:p>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Possible to change the direction of MW injection mode – LFS&amp;HFS</a:t>
            </a:r>
          </a:p>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Easily changeable of magnetic field and MW power – movable location of ECR</a:t>
            </a:r>
          </a:p>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Antenna : open waveguide(WR284)</a:t>
            </a:r>
          </a:p>
        </p:txBody>
      </p:sp>
      <p:grpSp>
        <p:nvGrpSpPr>
          <p:cNvPr id="11" name="그룹 76"/>
          <p:cNvGrpSpPr/>
          <p:nvPr/>
        </p:nvGrpSpPr>
        <p:grpSpPr>
          <a:xfrm>
            <a:off x="5796136" y="-1179512"/>
            <a:ext cx="3657600" cy="4464496"/>
            <a:chOff x="5580112" y="836712"/>
            <a:chExt cx="3657600" cy="4464496"/>
          </a:xfrm>
        </p:grpSpPr>
        <p:pic>
          <p:nvPicPr>
            <p:cNvPr id="20" name="Picture 2" descr="C:\Users\Chung\AppData\Local\Microsoft\Windows\Temporary Internet Files\Content.Outlook\Y6OIZX0M\IMG_8819.JPG"/>
            <p:cNvPicPr>
              <a:picLocks noChangeAspect="1" noChangeArrowheads="1"/>
            </p:cNvPicPr>
            <p:nvPr/>
          </p:nvPicPr>
          <p:blipFill>
            <a:blip r:embed="rId9" cstate="print"/>
            <a:srcRect l="16418" t="11194" r="11940"/>
            <a:stretch>
              <a:fillRect/>
            </a:stretch>
          </p:blipFill>
          <p:spPr bwMode="auto">
            <a:xfrm>
              <a:off x="5905088" y="2812008"/>
              <a:ext cx="3012141" cy="2489200"/>
            </a:xfrm>
            <a:prstGeom prst="rect">
              <a:avLst/>
            </a:prstGeom>
            <a:noFill/>
          </p:spPr>
        </p:pic>
        <p:pic>
          <p:nvPicPr>
            <p:cNvPr id="21" name="Object 3"/>
            <p:cNvPicPr>
              <a:picLocks noChangeAspect="1" noChangeArrowheads="1"/>
            </p:cNvPicPr>
            <p:nvPr/>
          </p:nvPicPr>
          <p:blipFill>
            <a:blip r:embed="rId10" cstate="print"/>
            <a:srcRect/>
            <a:stretch>
              <a:fillRect/>
            </a:stretch>
          </p:blipFill>
          <p:spPr bwMode="auto">
            <a:xfrm>
              <a:off x="8416836" y="4066232"/>
              <a:ext cx="404812" cy="457200"/>
            </a:xfrm>
            <a:prstGeom prst="rect">
              <a:avLst/>
            </a:prstGeom>
            <a:noFill/>
            <a:ln w="9525">
              <a:miter lim="800000"/>
              <a:headEnd/>
              <a:tailEnd/>
            </a:ln>
            <a:effectLst/>
          </p:spPr>
        </p:pic>
        <p:sp>
          <p:nvSpPr>
            <p:cNvPr id="22" name="TextBox 45"/>
            <p:cNvSpPr txBox="1"/>
            <p:nvPr/>
          </p:nvSpPr>
          <p:spPr>
            <a:xfrm>
              <a:off x="6697176" y="2954064"/>
              <a:ext cx="1368152" cy="36933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ko-KR"/>
              </a:defPPr>
              <a:lvl1pPr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1pPr>
              <a:lvl2pPr marL="457200"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2pPr>
              <a:lvl3pPr marL="914400"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3pPr>
              <a:lvl4pPr marL="1371600"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4pPr>
              <a:lvl5pPr marL="1828800"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5pPr>
              <a:lvl6pPr marL="2286000" algn="l" defTabSz="914400" rtl="0" eaLnBrk="1" latinLnBrk="1" hangingPunct="1">
                <a:defRPr kumimoji="1" sz="3200" kern="1200">
                  <a:solidFill>
                    <a:schemeClr val="tx1"/>
                  </a:solidFill>
                  <a:latin typeface="Times New Roman" pitchFamily="18" charset="0"/>
                  <a:ea typeface="맑은 고딕" pitchFamily="50" charset="-127"/>
                  <a:cs typeface="+mn-cs"/>
                </a:defRPr>
              </a:lvl6pPr>
              <a:lvl7pPr marL="2743200" algn="l" defTabSz="914400" rtl="0" eaLnBrk="1" latinLnBrk="1" hangingPunct="1">
                <a:defRPr kumimoji="1" sz="3200" kern="1200">
                  <a:solidFill>
                    <a:schemeClr val="tx1"/>
                  </a:solidFill>
                  <a:latin typeface="Times New Roman" pitchFamily="18" charset="0"/>
                  <a:ea typeface="맑은 고딕" pitchFamily="50" charset="-127"/>
                  <a:cs typeface="+mn-cs"/>
                </a:defRPr>
              </a:lvl7pPr>
              <a:lvl8pPr marL="3200400" algn="l" defTabSz="914400" rtl="0" eaLnBrk="1" latinLnBrk="1" hangingPunct="1">
                <a:defRPr kumimoji="1" sz="3200" kern="1200">
                  <a:solidFill>
                    <a:schemeClr val="tx1"/>
                  </a:solidFill>
                  <a:latin typeface="Times New Roman" pitchFamily="18" charset="0"/>
                  <a:ea typeface="맑은 고딕" pitchFamily="50" charset="-127"/>
                  <a:cs typeface="+mn-cs"/>
                </a:defRPr>
              </a:lvl8pPr>
              <a:lvl9pPr marL="3657600" algn="l" defTabSz="914400" rtl="0" eaLnBrk="1" latinLnBrk="1" hangingPunct="1">
                <a:defRPr kumimoji="1" sz="3200" kern="1200">
                  <a:solidFill>
                    <a:schemeClr val="tx1"/>
                  </a:solidFill>
                  <a:latin typeface="Times New Roman" pitchFamily="18" charset="0"/>
                  <a:ea typeface="맑은 고딕" pitchFamily="50" charset="-127"/>
                  <a:cs typeface="+mn-cs"/>
                </a:defRPr>
              </a:lvl9pPr>
            </a:lstStyle>
            <a:p>
              <a:r>
                <a:rPr lang="en-US" altLang="ko-KR" sz="1800" b="1" dirty="0" smtClean="0">
                  <a:latin typeface="Arial" pitchFamily="34" charset="0"/>
                  <a:cs typeface="Arial" pitchFamily="34" charset="0"/>
                </a:rPr>
                <a:t>Magnetron</a:t>
              </a:r>
              <a:endParaRPr lang="ko-KR" altLang="en-US" sz="1800" b="1" dirty="0">
                <a:latin typeface="Arial" pitchFamily="34" charset="0"/>
                <a:cs typeface="Arial" pitchFamily="34" charset="0"/>
              </a:endParaRPr>
            </a:p>
          </p:txBody>
        </p:sp>
        <p:pic>
          <p:nvPicPr>
            <p:cNvPr id="23" name="Object 3"/>
            <p:cNvPicPr>
              <a:picLocks noChangeAspect="1" noChangeArrowheads="1"/>
            </p:cNvPicPr>
            <p:nvPr/>
          </p:nvPicPr>
          <p:blipFill>
            <a:blip r:embed="rId11" cstate="print"/>
            <a:srcRect/>
            <a:stretch>
              <a:fillRect/>
            </a:stretch>
          </p:blipFill>
          <p:spPr bwMode="auto">
            <a:xfrm>
              <a:off x="6800761" y="4142432"/>
              <a:ext cx="581025" cy="457200"/>
            </a:xfrm>
            <a:prstGeom prst="rect">
              <a:avLst/>
            </a:prstGeom>
            <a:noFill/>
            <a:ln w="9525">
              <a:miter lim="800000"/>
              <a:headEnd/>
              <a:tailEnd/>
            </a:ln>
            <a:effectLst/>
          </p:spPr>
        </p:pic>
        <p:cxnSp>
          <p:nvCxnSpPr>
            <p:cNvPr id="24" name="직선 화살표 연결선 23"/>
            <p:cNvCxnSpPr/>
            <p:nvPr/>
          </p:nvCxnSpPr>
          <p:spPr bwMode="auto">
            <a:xfrm rot="5400000" flipH="1" flipV="1">
              <a:off x="6913846" y="4332138"/>
              <a:ext cx="990600" cy="1588"/>
            </a:xfrm>
            <a:prstGeom prst="straightConnector1">
              <a:avLst/>
            </a:prstGeom>
            <a:noFill/>
            <a:ln w="38100" cap="flat" cmpd="sng" algn="ctr">
              <a:solidFill>
                <a:schemeClr val="bg1"/>
              </a:solidFill>
              <a:prstDash val="solid"/>
              <a:round/>
              <a:headEnd type="none" w="med" len="med"/>
              <a:tailEnd type="arrow"/>
            </a:ln>
            <a:effectLst/>
          </p:spPr>
        </p:cxnSp>
        <p:sp>
          <p:nvSpPr>
            <p:cNvPr id="25" name="원호 24"/>
            <p:cNvSpPr/>
            <p:nvPr/>
          </p:nvSpPr>
          <p:spPr bwMode="auto">
            <a:xfrm flipV="1">
              <a:off x="5580112" y="836712"/>
              <a:ext cx="3657600" cy="3474720"/>
            </a:xfrm>
            <a:prstGeom prst="arc">
              <a:avLst>
                <a:gd name="adj1" fmla="val 13695172"/>
                <a:gd name="adj2" fmla="val 18719554"/>
              </a:avLst>
            </a:prstGeom>
            <a:noFill/>
            <a:ln w="28575" cap="flat" cmpd="sng" algn="ctr">
              <a:solidFill>
                <a:srgbClr val="FF0000"/>
              </a:solidFill>
              <a:prstDash val="dash"/>
              <a:round/>
              <a:headEnd type="none" w="med" len="med"/>
              <a:tailEnd type="arrow" w="med" len="med"/>
            </a:ln>
            <a:effectLst/>
          </p:spPr>
          <p:txBody>
            <a:bodyPr vert="horz" wrap="square" lIns="91440" tIns="45720" rIns="91440" bIns="45720" numCol="1" rtlCol="0" anchor="ctr" anchorCtr="0" compatLnSpc="1">
              <a:prstTxWarp prst="textNoShape">
                <a:avLst/>
              </a:prstTxWarp>
              <a:spAutoFit/>
            </a:bodyPr>
            <a:lstStyle>
              <a:defPPr>
                <a:defRPr lang="ko-KR"/>
              </a:defPPr>
              <a:lvl1pPr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1pPr>
              <a:lvl2pPr marL="457200"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2pPr>
              <a:lvl3pPr marL="914400"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3pPr>
              <a:lvl4pPr marL="1371600"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4pPr>
              <a:lvl5pPr marL="1828800" algn="l" rtl="0" fontAlgn="base" latinLnBrk="1">
                <a:spcBef>
                  <a:spcPct val="0"/>
                </a:spcBef>
                <a:spcAft>
                  <a:spcPct val="0"/>
                </a:spcAft>
                <a:defRPr kumimoji="1" sz="3200" kern="1200">
                  <a:solidFill>
                    <a:schemeClr val="tx1"/>
                  </a:solidFill>
                  <a:latin typeface="Times New Roman" pitchFamily="18" charset="0"/>
                  <a:ea typeface="맑은 고딕" pitchFamily="50" charset="-127"/>
                  <a:cs typeface="+mn-cs"/>
                </a:defRPr>
              </a:lvl5pPr>
              <a:lvl6pPr marL="2286000" algn="l" defTabSz="914400" rtl="0" eaLnBrk="1" latinLnBrk="1" hangingPunct="1">
                <a:defRPr kumimoji="1" sz="3200" kern="1200">
                  <a:solidFill>
                    <a:schemeClr val="tx1"/>
                  </a:solidFill>
                  <a:latin typeface="Times New Roman" pitchFamily="18" charset="0"/>
                  <a:ea typeface="맑은 고딕" pitchFamily="50" charset="-127"/>
                  <a:cs typeface="+mn-cs"/>
                </a:defRPr>
              </a:lvl6pPr>
              <a:lvl7pPr marL="2743200" algn="l" defTabSz="914400" rtl="0" eaLnBrk="1" latinLnBrk="1" hangingPunct="1">
                <a:defRPr kumimoji="1" sz="3200" kern="1200">
                  <a:solidFill>
                    <a:schemeClr val="tx1"/>
                  </a:solidFill>
                  <a:latin typeface="Times New Roman" pitchFamily="18" charset="0"/>
                  <a:ea typeface="맑은 고딕" pitchFamily="50" charset="-127"/>
                  <a:cs typeface="+mn-cs"/>
                </a:defRPr>
              </a:lvl7pPr>
              <a:lvl8pPr marL="3200400" algn="l" defTabSz="914400" rtl="0" eaLnBrk="1" latinLnBrk="1" hangingPunct="1">
                <a:defRPr kumimoji="1" sz="3200" kern="1200">
                  <a:solidFill>
                    <a:schemeClr val="tx1"/>
                  </a:solidFill>
                  <a:latin typeface="Times New Roman" pitchFamily="18" charset="0"/>
                  <a:ea typeface="맑은 고딕" pitchFamily="50" charset="-127"/>
                  <a:cs typeface="+mn-cs"/>
                </a:defRPr>
              </a:lvl8pPr>
              <a:lvl9pPr marL="3657600" algn="l" defTabSz="914400" rtl="0" eaLnBrk="1" latinLnBrk="1" hangingPunct="1">
                <a:defRPr kumimoji="1" sz="3200" kern="1200">
                  <a:solidFill>
                    <a:schemeClr val="tx1"/>
                  </a:solidFill>
                  <a:latin typeface="Times New Roman" pitchFamily="18" charset="0"/>
                  <a:ea typeface="맑은 고딕" pitchFamily="50" charset="-127"/>
                  <a:cs typeface="+mn-cs"/>
                </a:defRPr>
              </a:lvl9pPr>
            </a:lstStyle>
            <a:p>
              <a:pPr marL="0" marR="0" indent="0" algn="ctr" defTabSz="914400" rtl="0" eaLnBrk="1" fontAlgn="base" latinLnBrk="1" hangingPunct="1">
                <a:lnSpc>
                  <a:spcPct val="100000"/>
                </a:lnSpc>
                <a:spcBef>
                  <a:spcPct val="0"/>
                </a:spcBef>
                <a:spcAft>
                  <a:spcPct val="0"/>
                </a:spcAft>
                <a:buClrTx/>
                <a:buSzTx/>
                <a:buFontTx/>
                <a:buNone/>
                <a:tabLst/>
              </a:pPr>
              <a:endParaRPr kumimoji="0" lang="ko-KR" altLang="en-US" sz="32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제목 9"/>
          <p:cNvSpPr>
            <a:spLocks noGrp="1"/>
          </p:cNvSpPr>
          <p:nvPr>
            <p:ph type="title"/>
          </p:nvPr>
        </p:nvSpPr>
        <p:spPr>
          <a:xfrm>
            <a:off x="659968" y="1"/>
            <a:ext cx="8447099" cy="712788"/>
          </a:xfrm>
        </p:spPr>
        <p:txBody>
          <a:bodyPr/>
          <a:lstStyle/>
          <a:p>
            <a:r>
              <a:rPr lang="en-US" altLang="ko-KR" sz="1800" dirty="0">
                <a:latin typeface="Arial" pitchFamily="34" charset="0"/>
                <a:cs typeface="Arial" pitchFamily="34" charset="0"/>
              </a:rPr>
              <a:t>EBW Heating Experiments in linear device</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Experimental Setup : Wall with X/O Polarized Slit</a:t>
            </a:r>
            <a:endParaRPr lang="ko-KR" altLang="en-US" sz="2600" dirty="0">
              <a:solidFill>
                <a:srgbClr val="FFFF00"/>
              </a:solidFill>
              <a:latin typeface="Arial" pitchFamily="34" charset="0"/>
              <a:cs typeface="Arial" pitchFamily="34" charset="0"/>
            </a:endParaRPr>
          </a:p>
        </p:txBody>
      </p:sp>
      <p:sp>
        <p:nvSpPr>
          <p:cNvPr id="60" name="직사각형 59"/>
          <p:cNvSpPr/>
          <p:nvPr/>
        </p:nvSpPr>
        <p:spPr>
          <a:xfrm>
            <a:off x="6920" y="3406348"/>
            <a:ext cx="6149255" cy="3046988"/>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sz="1600" kern="0" dirty="0" smtClean="0">
                <a:solidFill>
                  <a:srgbClr val="000000"/>
                </a:solidFill>
                <a:latin typeface="Arial" pitchFamily="34" charset="0"/>
                <a:ea typeface="굴림"/>
              </a:rPr>
              <a:t>Objective</a:t>
            </a: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rPr>
              <a:t>Confirm the effect of EBW mode conversion on the wall reflection with polarized slit</a:t>
            </a:r>
          </a:p>
          <a:p>
            <a:pPr marL="342900" indent="-342900" eaLnBrk="0" hangingPunct="0">
              <a:spcBef>
                <a:spcPct val="20000"/>
              </a:spcBef>
              <a:buFont typeface="Wingdings" pitchFamily="2" charset="2"/>
              <a:buChar char="Ø"/>
              <a:defRPr/>
            </a:pPr>
            <a:r>
              <a:rPr lang="en-US" altLang="ko-KR" sz="1600" kern="0" dirty="0" smtClean="0">
                <a:solidFill>
                  <a:srgbClr val="000000"/>
                </a:solidFill>
                <a:latin typeface="Arial" pitchFamily="34" charset="0"/>
                <a:ea typeface="굴림"/>
              </a:rPr>
              <a:t>The wall is possible to change the position along the injection and opposite side.</a:t>
            </a:r>
          </a:p>
          <a:p>
            <a:pPr marL="342900" indent="-342900" eaLnBrk="0" hangingPunct="0">
              <a:spcBef>
                <a:spcPct val="20000"/>
              </a:spcBef>
              <a:buFont typeface="Wingdings" pitchFamily="2" charset="2"/>
              <a:buChar char="Ø"/>
              <a:defRPr/>
            </a:pPr>
            <a:r>
              <a:rPr lang="en-US" altLang="ko-KR" sz="1600" kern="0" dirty="0" smtClean="0">
                <a:solidFill>
                  <a:srgbClr val="000000"/>
                </a:solidFill>
                <a:latin typeface="Arial" pitchFamily="34" charset="0"/>
                <a:ea typeface="굴림"/>
              </a:rPr>
              <a:t>X/O slit : The wall with slits that reflects the X/O mode wave</a:t>
            </a: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rPr>
              <a:t>Formation of polarized wave with specific direction to radiate the electric field of wave perpendicular/parallel on the magnetic field</a:t>
            </a:r>
          </a:p>
          <a:p>
            <a:pPr marL="800100" lvl="1" indent="-342900" eaLnBrk="0" hangingPunct="0">
              <a:spcBef>
                <a:spcPct val="20000"/>
              </a:spcBef>
              <a:buFont typeface="Arial" pitchFamily="34" charset="0"/>
              <a:buChar char="•"/>
              <a:defRPr/>
            </a:pPr>
            <a:r>
              <a:rPr lang="en-US" altLang="ko-KR" sz="1600" kern="0" dirty="0" smtClean="0">
                <a:solidFill>
                  <a:srgbClr val="000000"/>
                </a:solidFill>
                <a:latin typeface="Arial" pitchFamily="34" charset="0"/>
                <a:ea typeface="굴림"/>
              </a:rPr>
              <a:t>The other wave with different direction will pass through the slit</a:t>
            </a:r>
          </a:p>
        </p:txBody>
      </p:sp>
      <p:grpSp>
        <p:nvGrpSpPr>
          <p:cNvPr id="2" name="그룹 48"/>
          <p:cNvGrpSpPr/>
          <p:nvPr/>
        </p:nvGrpSpPr>
        <p:grpSpPr>
          <a:xfrm>
            <a:off x="35496" y="746120"/>
            <a:ext cx="9001000" cy="2970912"/>
            <a:chOff x="35496" y="746120"/>
            <a:chExt cx="9001000" cy="2970912"/>
          </a:xfrm>
        </p:grpSpPr>
        <p:grpSp>
          <p:nvGrpSpPr>
            <p:cNvPr id="3" name="그룹 38"/>
            <p:cNvGrpSpPr/>
            <p:nvPr/>
          </p:nvGrpSpPr>
          <p:grpSpPr>
            <a:xfrm>
              <a:off x="930721" y="746120"/>
              <a:ext cx="8105775" cy="2970912"/>
              <a:chOff x="395485" y="746120"/>
              <a:chExt cx="8105775" cy="2970912"/>
            </a:xfrm>
          </p:grpSpPr>
          <p:sp>
            <p:nvSpPr>
              <p:cNvPr id="37" name="직사각형 2"/>
              <p:cNvSpPr/>
              <p:nvPr/>
            </p:nvSpPr>
            <p:spPr>
              <a:xfrm>
                <a:off x="3995936" y="836712"/>
                <a:ext cx="1039454" cy="220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pic>
            <p:nvPicPr>
              <p:cNvPr id="81" name="Picture 3"/>
              <p:cNvPicPr>
                <a:picLocks noChangeAspect="1" noChangeArrowheads="1"/>
              </p:cNvPicPr>
              <p:nvPr/>
            </p:nvPicPr>
            <p:blipFill>
              <a:blip r:embed="rId2" cstate="print"/>
              <a:srcRect/>
              <a:stretch>
                <a:fillRect/>
              </a:stretch>
            </p:blipFill>
            <p:spPr bwMode="auto">
              <a:xfrm>
                <a:off x="395485" y="746120"/>
                <a:ext cx="8105775" cy="2675661"/>
              </a:xfrm>
              <a:prstGeom prst="rect">
                <a:avLst/>
              </a:prstGeom>
              <a:noFill/>
              <a:ln w="9525">
                <a:noFill/>
                <a:miter lim="800000"/>
                <a:headEnd/>
                <a:tailEnd/>
              </a:ln>
            </p:spPr>
          </p:pic>
          <p:sp>
            <p:nvSpPr>
              <p:cNvPr id="82" name="직사각형 20"/>
              <p:cNvSpPr>
                <a:spLocks noChangeArrowheads="1"/>
              </p:cNvSpPr>
              <p:nvPr/>
            </p:nvSpPr>
            <p:spPr bwMode="auto">
              <a:xfrm>
                <a:off x="2411610" y="2356711"/>
                <a:ext cx="2592388" cy="261216"/>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4" name="직사각형 26"/>
              <p:cNvSpPr>
                <a:spLocks noChangeArrowheads="1"/>
              </p:cNvSpPr>
              <p:nvPr/>
            </p:nvSpPr>
            <p:spPr bwMode="auto">
              <a:xfrm>
                <a:off x="2411610" y="2094052"/>
                <a:ext cx="360363"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5" name="직사각형 27"/>
              <p:cNvSpPr>
                <a:spLocks noChangeArrowheads="1"/>
              </p:cNvSpPr>
              <p:nvPr/>
            </p:nvSpPr>
            <p:spPr bwMode="auto">
              <a:xfrm>
                <a:off x="2771973" y="2094052"/>
                <a:ext cx="360362"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6" name="직사각형 28"/>
              <p:cNvSpPr>
                <a:spLocks noChangeArrowheads="1"/>
              </p:cNvSpPr>
              <p:nvPr/>
            </p:nvSpPr>
            <p:spPr bwMode="auto">
              <a:xfrm>
                <a:off x="3132335" y="2094052"/>
                <a:ext cx="431800"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7" name="직사각형 29"/>
              <p:cNvSpPr>
                <a:spLocks noChangeArrowheads="1"/>
              </p:cNvSpPr>
              <p:nvPr/>
            </p:nvSpPr>
            <p:spPr bwMode="auto">
              <a:xfrm>
                <a:off x="3564135" y="2094052"/>
                <a:ext cx="288925"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8" name="직사각형 30"/>
              <p:cNvSpPr>
                <a:spLocks noChangeArrowheads="1"/>
              </p:cNvSpPr>
              <p:nvPr/>
            </p:nvSpPr>
            <p:spPr bwMode="auto">
              <a:xfrm>
                <a:off x="3853060" y="2094052"/>
                <a:ext cx="358775"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89" name="직사각형 31"/>
              <p:cNvSpPr>
                <a:spLocks noChangeArrowheads="1"/>
              </p:cNvSpPr>
              <p:nvPr/>
            </p:nvSpPr>
            <p:spPr bwMode="auto">
              <a:xfrm>
                <a:off x="4211835" y="2094052"/>
                <a:ext cx="360363"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90" name="직사각형 32"/>
              <p:cNvSpPr>
                <a:spLocks noChangeArrowheads="1"/>
              </p:cNvSpPr>
              <p:nvPr/>
            </p:nvSpPr>
            <p:spPr bwMode="auto">
              <a:xfrm>
                <a:off x="4572198" y="2094052"/>
                <a:ext cx="431800" cy="262659"/>
              </a:xfrm>
              <a:prstGeom prst="rect">
                <a:avLst/>
              </a:prstGeom>
              <a:solidFill>
                <a:srgbClr val="92D050"/>
              </a:solidFill>
              <a:ln w="9525" algn="ctr">
                <a:solidFill>
                  <a:schemeClr val="tx1"/>
                </a:solid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98" name="직사각형 97"/>
              <p:cNvSpPr/>
              <p:nvPr/>
            </p:nvSpPr>
            <p:spPr>
              <a:xfrm rot="10800000" flipV="1">
                <a:off x="3388692" y="1167715"/>
                <a:ext cx="792088" cy="307777"/>
              </a:xfrm>
              <a:prstGeom prst="rect">
                <a:avLst/>
              </a:prstGeom>
            </p:spPr>
            <p:txBody>
              <a:bodyPr wrap="square">
                <a:spAutoFit/>
              </a:bodyPr>
              <a:lstStyle/>
              <a:p>
                <a:r>
                  <a:rPr kumimoji="0" lang="en-US" altLang="ko-KR" sz="1400" b="1" dirty="0" smtClean="0">
                    <a:latin typeface="Arial" pitchFamily="34" charset="0"/>
                    <a:ea typeface="Arial Unicode MS" pitchFamily="50" charset="-127"/>
                    <a:cs typeface="Arial" pitchFamily="34" charset="0"/>
                  </a:rPr>
                  <a:t>Center</a:t>
                </a:r>
              </a:p>
            </p:txBody>
          </p:sp>
          <p:sp>
            <p:nvSpPr>
              <p:cNvPr id="100" name="직사각형 99"/>
              <p:cNvSpPr/>
              <p:nvPr/>
            </p:nvSpPr>
            <p:spPr bwMode="auto">
              <a:xfrm>
                <a:off x="5210547" y="2545854"/>
                <a:ext cx="288032" cy="26184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Unicode MS" pitchFamily="50" charset="-127"/>
                  <a:ea typeface="Arial Unicode MS" pitchFamily="50" charset="-127"/>
                  <a:cs typeface="Arial Unicode MS" pitchFamily="50" charset="-127"/>
                </a:endParaRPr>
              </a:p>
            </p:txBody>
          </p:sp>
          <p:sp>
            <p:nvSpPr>
              <p:cNvPr id="101" name="직사각형 100"/>
              <p:cNvSpPr/>
              <p:nvPr/>
            </p:nvSpPr>
            <p:spPr bwMode="auto">
              <a:xfrm>
                <a:off x="5242650" y="1828294"/>
                <a:ext cx="288032" cy="261847"/>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Unicode MS" pitchFamily="50" charset="-127"/>
                  <a:ea typeface="Arial Unicode MS" pitchFamily="50" charset="-127"/>
                  <a:cs typeface="Arial Unicode MS" pitchFamily="50" charset="-127"/>
                </a:endParaRPr>
              </a:p>
            </p:txBody>
          </p:sp>
          <p:sp>
            <p:nvSpPr>
              <p:cNvPr id="103" name="직사각형 102"/>
              <p:cNvSpPr/>
              <p:nvPr/>
            </p:nvSpPr>
            <p:spPr>
              <a:xfrm>
                <a:off x="7596336" y="2079878"/>
                <a:ext cx="720080" cy="523220"/>
              </a:xfrm>
              <a:prstGeom prst="rect">
                <a:avLst/>
              </a:prstGeom>
            </p:spPr>
            <p:txBody>
              <a:bodyPr wrap="square">
                <a:spAutoFit/>
              </a:bodyPr>
              <a:lstStyle/>
              <a:p>
                <a:r>
                  <a:rPr kumimoji="0" lang="en-US" altLang="ko-KR" sz="1400" b="1" dirty="0" smtClean="0">
                    <a:latin typeface="Arial Unicode MS" pitchFamily="50" charset="-127"/>
                    <a:ea typeface="Arial Unicode MS" pitchFamily="50" charset="-127"/>
                    <a:cs typeface="Arial Unicode MS" pitchFamily="50" charset="-127"/>
                  </a:rPr>
                  <a:t>Axial</a:t>
                </a:r>
              </a:p>
              <a:p>
                <a:r>
                  <a:rPr kumimoji="0" lang="en-US" altLang="ko-KR" sz="1400" b="1" dirty="0" smtClean="0">
                    <a:latin typeface="Arial Unicode MS" pitchFamily="50" charset="-127"/>
                    <a:ea typeface="Arial Unicode MS" pitchFamily="50" charset="-127"/>
                    <a:cs typeface="Arial Unicode MS" pitchFamily="50" charset="-127"/>
                  </a:rPr>
                  <a:t>Probe</a:t>
                </a:r>
                <a:endParaRPr lang="ko-KR" altLang="en-US" sz="1400" b="1" dirty="0">
                  <a:latin typeface="Arial Unicode MS" pitchFamily="50" charset="-127"/>
                  <a:ea typeface="Arial Unicode MS" pitchFamily="50" charset="-127"/>
                  <a:cs typeface="Arial Unicode MS" pitchFamily="50" charset="-127"/>
                </a:endParaRPr>
              </a:p>
            </p:txBody>
          </p:sp>
          <p:sp>
            <p:nvSpPr>
              <p:cNvPr id="104" name="직사각형 103"/>
              <p:cNvSpPr/>
              <p:nvPr/>
            </p:nvSpPr>
            <p:spPr>
              <a:xfrm>
                <a:off x="4125913" y="2356711"/>
                <a:ext cx="720080" cy="523220"/>
              </a:xfrm>
              <a:prstGeom prst="rect">
                <a:avLst/>
              </a:prstGeom>
            </p:spPr>
            <p:txBody>
              <a:bodyPr wrap="square">
                <a:spAutoFit/>
              </a:bodyPr>
              <a:lstStyle/>
              <a:p>
                <a:r>
                  <a:rPr kumimoji="0" lang="en-US" altLang="ko-KR" sz="1400" b="1" dirty="0" smtClean="0">
                    <a:latin typeface="Arial Unicode MS" pitchFamily="50" charset="-127"/>
                    <a:ea typeface="Arial Unicode MS" pitchFamily="50" charset="-127"/>
                    <a:cs typeface="Arial Unicode MS" pitchFamily="50" charset="-127"/>
                  </a:rPr>
                  <a:t>Radial</a:t>
                </a:r>
              </a:p>
              <a:p>
                <a:r>
                  <a:rPr kumimoji="0" lang="en-US" altLang="ko-KR" sz="1400" b="1" dirty="0" smtClean="0">
                    <a:latin typeface="Arial Unicode MS" pitchFamily="50" charset="-127"/>
                    <a:ea typeface="Arial Unicode MS" pitchFamily="50" charset="-127"/>
                    <a:cs typeface="Arial Unicode MS" pitchFamily="50" charset="-127"/>
                  </a:rPr>
                  <a:t>Probe</a:t>
                </a:r>
                <a:endParaRPr lang="ko-KR" altLang="en-US" sz="1400" b="1" dirty="0">
                  <a:latin typeface="Arial Unicode MS" pitchFamily="50" charset="-127"/>
                  <a:ea typeface="Arial Unicode MS" pitchFamily="50" charset="-127"/>
                  <a:cs typeface="Arial Unicode MS" pitchFamily="50" charset="-127"/>
                </a:endParaRPr>
              </a:p>
            </p:txBody>
          </p:sp>
          <p:sp>
            <p:nvSpPr>
              <p:cNvPr id="40" name="모서리가 둥근 직사각형 39"/>
              <p:cNvSpPr/>
              <p:nvPr/>
            </p:nvSpPr>
            <p:spPr>
              <a:xfrm rot="20876186">
                <a:off x="2209350" y="1327812"/>
                <a:ext cx="1183356" cy="2153870"/>
              </a:xfrm>
              <a:prstGeom prst="roundRect">
                <a:avLst/>
              </a:prstGeom>
              <a:solidFill>
                <a:schemeClr val="tx1">
                  <a:alpha val="1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41" name="직사각형 16"/>
              <p:cNvSpPr>
                <a:spLocks/>
              </p:cNvSpPr>
              <p:nvPr/>
            </p:nvSpPr>
            <p:spPr bwMode="auto">
              <a:xfrm>
                <a:off x="3668451" y="1406549"/>
                <a:ext cx="180975" cy="63775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42" name="모서리가 둥근 직사각형 41"/>
              <p:cNvSpPr/>
              <p:nvPr/>
            </p:nvSpPr>
            <p:spPr>
              <a:xfrm rot="723814" flipH="1">
                <a:off x="3960742" y="1355251"/>
                <a:ext cx="1183356" cy="2153870"/>
              </a:xfrm>
              <a:prstGeom prst="roundRect">
                <a:avLst/>
              </a:prstGeom>
              <a:solidFill>
                <a:schemeClr val="tx1">
                  <a:alpha val="1882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rial" panose="020B0604020202020204" pitchFamily="34" charset="0"/>
                  <a:ea typeface="Arial Unicode MS" pitchFamily="50" charset="-127"/>
                  <a:cs typeface="Arial" panose="020B0604020202020204" pitchFamily="34" charset="0"/>
                </a:endParaRPr>
              </a:p>
            </p:txBody>
          </p:sp>
          <p:sp>
            <p:nvSpPr>
              <p:cNvPr id="57" name="직사각형 56"/>
              <p:cNvSpPr/>
              <p:nvPr/>
            </p:nvSpPr>
            <p:spPr>
              <a:xfrm>
                <a:off x="3223212" y="3347700"/>
                <a:ext cx="1101584" cy="369332"/>
              </a:xfrm>
              <a:prstGeom prst="rect">
                <a:avLst/>
              </a:prstGeom>
            </p:spPr>
            <p:txBody>
              <a:bodyPr wrap="none">
                <a:spAutoFit/>
              </a:bodyPr>
              <a:lstStyle/>
              <a:p>
                <a:r>
                  <a:rPr lang="en-US" altLang="ko-KR" b="1" dirty="0" smtClean="0">
                    <a:latin typeface="Arial" panose="020B0604020202020204" pitchFamily="34" charset="0"/>
                    <a:ea typeface="Arial Unicode MS" pitchFamily="50" charset="-127"/>
                    <a:cs typeface="Arial" panose="020B0604020202020204" pitchFamily="34" charset="0"/>
                  </a:rPr>
                  <a:t>2.45GHz</a:t>
                </a:r>
                <a:endParaRPr lang="ko-KR" altLang="en-US" b="1" dirty="0">
                  <a:latin typeface="Arial" panose="020B0604020202020204" pitchFamily="34" charset="0"/>
                  <a:ea typeface="Arial Unicode MS" pitchFamily="50" charset="-127"/>
                  <a:cs typeface="Arial" panose="020B0604020202020204" pitchFamily="34" charset="0"/>
                </a:endParaRPr>
              </a:p>
            </p:txBody>
          </p:sp>
          <p:cxnSp>
            <p:nvCxnSpPr>
              <p:cNvPr id="65" name="직선 화살표 연결선 64"/>
              <p:cNvCxnSpPr/>
              <p:nvPr/>
            </p:nvCxnSpPr>
            <p:spPr>
              <a:xfrm flipH="1">
                <a:off x="3769592" y="1443576"/>
                <a:ext cx="1" cy="59578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66" name="직선 화살표 연결선 65"/>
              <p:cNvCxnSpPr/>
              <p:nvPr/>
            </p:nvCxnSpPr>
            <p:spPr>
              <a:xfrm flipH="1" flipV="1">
                <a:off x="3752573" y="2610967"/>
                <a:ext cx="1" cy="595782"/>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19" name="아래로 구부러진 화살표 118"/>
              <p:cNvSpPr/>
              <p:nvPr/>
            </p:nvSpPr>
            <p:spPr>
              <a:xfrm>
                <a:off x="1125676" y="2119000"/>
                <a:ext cx="5566540" cy="1228815"/>
              </a:xfrm>
              <a:prstGeom prst="curved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ko-KR" altLang="en-US">
                  <a:solidFill>
                    <a:schemeClr val="tx1"/>
                  </a:solidFill>
                </a:endParaRPr>
              </a:p>
            </p:txBody>
          </p:sp>
          <p:sp>
            <p:nvSpPr>
              <p:cNvPr id="83" name="직사각형 22"/>
              <p:cNvSpPr>
                <a:spLocks noChangeArrowheads="1"/>
              </p:cNvSpPr>
              <p:nvPr/>
            </p:nvSpPr>
            <p:spPr bwMode="auto">
              <a:xfrm>
                <a:off x="7414840" y="1623467"/>
                <a:ext cx="1079500" cy="1152128"/>
              </a:xfrm>
              <a:prstGeom prst="rect">
                <a:avLst/>
              </a:prstGeom>
              <a:solidFill>
                <a:schemeClr val="bg1"/>
              </a:solidFill>
              <a:ln w="9525" algn="ctr">
                <a:noFill/>
                <a:round/>
                <a:headEnd/>
                <a:tailEnd/>
              </a:ln>
            </p:spPr>
            <p:txBody>
              <a:bodyPr wrap="none" anchor="ctr"/>
              <a:lstStyle/>
              <a:p>
                <a:pPr algn="ctr"/>
                <a:endParaRPr lang="ko-KR" altLang="en-US">
                  <a:latin typeface="Arial Unicode MS" pitchFamily="50" charset="-127"/>
                  <a:ea typeface="Arial Unicode MS" pitchFamily="50" charset="-127"/>
                  <a:cs typeface="Arial Unicode MS" pitchFamily="50" charset="-127"/>
                </a:endParaRPr>
              </a:p>
            </p:txBody>
          </p:sp>
        </p:grpSp>
        <p:sp>
          <p:nvSpPr>
            <p:cNvPr id="43" name="TextBox 42"/>
            <p:cNvSpPr txBox="1"/>
            <p:nvPr/>
          </p:nvSpPr>
          <p:spPr>
            <a:xfrm>
              <a:off x="7812360" y="2041684"/>
              <a:ext cx="1080120" cy="523220"/>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Hydrogen Injection</a:t>
              </a:r>
              <a:endParaRPr lang="ko-KR" altLang="en-US" sz="1400" dirty="0">
                <a:latin typeface="Arial" pitchFamily="34" charset="0"/>
                <a:cs typeface="Arial" pitchFamily="34" charset="0"/>
              </a:endParaRPr>
            </a:p>
          </p:txBody>
        </p:sp>
        <p:sp>
          <p:nvSpPr>
            <p:cNvPr id="46" name="오른쪽 화살표 45"/>
            <p:cNvSpPr/>
            <p:nvPr/>
          </p:nvSpPr>
          <p:spPr bwMode="auto">
            <a:xfrm rot="10800000">
              <a:off x="7236376" y="2282455"/>
              <a:ext cx="720000" cy="72000"/>
            </a:xfrm>
            <a:prstGeom prst="rightArrow">
              <a:avLst/>
            </a:prstGeom>
            <a:solidFill>
              <a:srgbClr val="FF99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7" name="직사각형 46"/>
            <p:cNvSpPr>
              <a:spLocks noChangeAspect="1"/>
            </p:cNvSpPr>
            <p:nvPr/>
          </p:nvSpPr>
          <p:spPr bwMode="auto">
            <a:xfrm>
              <a:off x="45022" y="1767602"/>
              <a:ext cx="1080120" cy="1080120"/>
            </a:xfrm>
            <a:prstGeom prst="rect">
              <a:avLst/>
            </a:prstGeom>
            <a:solidFill>
              <a:srgbClr val="B2EEF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charset="0"/>
                <a:ea typeface="굴림" pitchFamily="50" charset="-127"/>
              </a:endParaRPr>
            </a:p>
          </p:txBody>
        </p:sp>
        <p:sp>
          <p:nvSpPr>
            <p:cNvPr id="48" name="TextBox 47"/>
            <p:cNvSpPr txBox="1"/>
            <p:nvPr/>
          </p:nvSpPr>
          <p:spPr>
            <a:xfrm>
              <a:off x="35496" y="2052340"/>
              <a:ext cx="1080120" cy="523220"/>
            </a:xfrm>
            <a:prstGeom prst="rect">
              <a:avLst/>
            </a:prstGeom>
            <a:noFill/>
          </p:spPr>
          <p:txBody>
            <a:bodyPr wrap="square" rtlCol="0">
              <a:spAutoFit/>
            </a:bodyPr>
            <a:lstStyle/>
            <a:p>
              <a:pPr algn="ctr"/>
              <a:r>
                <a:rPr lang="en-US" altLang="ko-KR" sz="1400" dirty="0" smtClean="0">
                  <a:latin typeface="Arial" pitchFamily="34" charset="0"/>
                  <a:cs typeface="Arial" pitchFamily="34" charset="0"/>
                </a:rPr>
                <a:t>Pump</a:t>
              </a:r>
            </a:p>
            <a:p>
              <a:pPr algn="ctr"/>
              <a:r>
                <a:rPr lang="en-US" altLang="ko-KR" sz="1400" dirty="0" smtClean="0">
                  <a:latin typeface="Arial" pitchFamily="34" charset="0"/>
                  <a:cs typeface="Arial" pitchFamily="34" charset="0"/>
                </a:rPr>
                <a:t>System</a:t>
              </a:r>
              <a:endParaRPr lang="ko-KR" altLang="en-US" sz="1400" dirty="0">
                <a:latin typeface="Arial" pitchFamily="34" charset="0"/>
                <a:cs typeface="Arial" pitchFamily="34" charset="0"/>
              </a:endParaRPr>
            </a:p>
          </p:txBody>
        </p:sp>
      </p:grpSp>
      <p:pic>
        <p:nvPicPr>
          <p:cNvPr id="50" name="그림 49" descr="IMG_5238.JPG"/>
          <p:cNvPicPr>
            <a:picLocks noChangeAspect="1"/>
          </p:cNvPicPr>
          <p:nvPr/>
        </p:nvPicPr>
        <p:blipFill>
          <a:blip r:embed="rId3" cstate="print"/>
          <a:srcRect l="11932" r="23637"/>
          <a:stretch>
            <a:fillRect/>
          </a:stretch>
        </p:blipFill>
        <p:spPr>
          <a:xfrm>
            <a:off x="6084168" y="3356992"/>
            <a:ext cx="1944216" cy="2011680"/>
          </a:xfrm>
          <a:prstGeom prst="rect">
            <a:avLst/>
          </a:prstGeom>
        </p:spPr>
      </p:pic>
      <p:pic>
        <p:nvPicPr>
          <p:cNvPr id="58" name="그림 57" descr="IMG_3425.JPG"/>
          <p:cNvPicPr>
            <a:picLocks noChangeAspect="1"/>
          </p:cNvPicPr>
          <p:nvPr/>
        </p:nvPicPr>
        <p:blipFill>
          <a:blip r:embed="rId4" cstate="print"/>
          <a:srcRect l="24013" t="22832" r="23225" b="7476"/>
          <a:stretch>
            <a:fillRect/>
          </a:stretch>
        </p:blipFill>
        <p:spPr>
          <a:xfrm rot="6000000">
            <a:off x="7288879" y="4521624"/>
            <a:ext cx="1782454" cy="1571145"/>
          </a:xfrm>
          <a:prstGeom prst="rect">
            <a:avLst/>
          </a:prstGeom>
        </p:spPr>
      </p:pic>
      <p:cxnSp>
        <p:nvCxnSpPr>
          <p:cNvPr id="51" name="직선 화살표 연결선 50"/>
          <p:cNvCxnSpPr/>
          <p:nvPr/>
        </p:nvCxnSpPr>
        <p:spPr>
          <a:xfrm rot="5400000" flipH="1" flipV="1">
            <a:off x="7128383" y="3033057"/>
            <a:ext cx="1" cy="18000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52" name="직선 화살표 연결선 51"/>
          <p:cNvCxnSpPr/>
          <p:nvPr/>
        </p:nvCxnSpPr>
        <p:spPr>
          <a:xfrm rot="5400000" flipH="1" flipV="1">
            <a:off x="8208503" y="4329199"/>
            <a:ext cx="1" cy="18000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54" name="직사각형 53"/>
          <p:cNvSpPr/>
          <p:nvPr/>
        </p:nvSpPr>
        <p:spPr>
          <a:xfrm>
            <a:off x="6156176" y="5363924"/>
            <a:ext cx="1202573" cy="553998"/>
          </a:xfrm>
          <a:prstGeom prst="rect">
            <a:avLst/>
          </a:prstGeom>
        </p:spPr>
        <p:txBody>
          <a:bodyPr wrap="none">
            <a:spAutoFit/>
          </a:bodyPr>
          <a:lstStyle/>
          <a:p>
            <a:r>
              <a:rPr lang="en-US" altLang="ko-KR" b="1" dirty="0" smtClean="0">
                <a:latin typeface="Arial" panose="020B0604020202020204" pitchFamily="34" charset="0"/>
                <a:ea typeface="Arial Unicode MS" pitchFamily="50" charset="-127"/>
                <a:cs typeface="Arial" panose="020B0604020202020204" pitchFamily="34" charset="0"/>
              </a:rPr>
              <a:t>E</a:t>
            </a:r>
            <a:r>
              <a:rPr lang="en-US" altLang="ko-KR" b="1" baseline="-25000" dirty="0" smtClean="0">
                <a:latin typeface="Arial" panose="020B0604020202020204" pitchFamily="34" charset="0"/>
                <a:ea typeface="Arial Unicode MS" pitchFamily="50" charset="-127"/>
                <a:cs typeface="Arial" panose="020B0604020202020204" pitchFamily="34" charset="0"/>
              </a:rPr>
              <a:t>1</a:t>
            </a:r>
            <a:r>
              <a:rPr lang="en-US" altLang="ko-KR" b="1" dirty="0" smtClean="0">
                <a:latin typeface="Arial" panose="020B0604020202020204" pitchFamily="34" charset="0"/>
                <a:ea typeface="Arial Unicode MS" pitchFamily="50" charset="-127"/>
                <a:cs typeface="Arial" panose="020B0604020202020204" pitchFamily="34" charset="0"/>
              </a:rPr>
              <a:t>┴B</a:t>
            </a:r>
            <a:r>
              <a:rPr lang="en-US" altLang="ko-KR" b="1" baseline="-25000" dirty="0" smtClean="0">
                <a:latin typeface="Arial" panose="020B0604020202020204" pitchFamily="34" charset="0"/>
                <a:ea typeface="Arial Unicode MS" pitchFamily="50" charset="-127"/>
                <a:cs typeface="Arial" panose="020B0604020202020204" pitchFamily="34" charset="0"/>
              </a:rPr>
              <a:t>t</a:t>
            </a:r>
          </a:p>
          <a:p>
            <a:r>
              <a:rPr lang="en-US" altLang="ko-KR" b="1" baseline="-25000" dirty="0" smtClean="0">
                <a:latin typeface="Arial" panose="020B0604020202020204" pitchFamily="34" charset="0"/>
                <a:ea typeface="Arial Unicode MS" pitchFamily="50" charset="-127"/>
                <a:cs typeface="Arial" panose="020B0604020202020204" pitchFamily="34" charset="0"/>
              </a:rPr>
              <a:t>perpendicular</a:t>
            </a:r>
            <a:endParaRPr lang="ko-KR" altLang="en-US" b="1" baseline="-25000" dirty="0">
              <a:latin typeface="Arial" panose="020B0604020202020204" pitchFamily="34" charset="0"/>
              <a:ea typeface="Arial Unicode MS" pitchFamily="50" charset="-127"/>
              <a:cs typeface="Arial" panose="020B0604020202020204" pitchFamily="34" charset="0"/>
            </a:endParaRPr>
          </a:p>
        </p:txBody>
      </p:sp>
      <p:cxnSp>
        <p:nvCxnSpPr>
          <p:cNvPr id="61" name="직선 화살표 연결선 60"/>
          <p:cNvCxnSpPr/>
          <p:nvPr/>
        </p:nvCxnSpPr>
        <p:spPr>
          <a:xfrm rot="5400000" flipH="1" flipV="1">
            <a:off x="7137908" y="3321089"/>
            <a:ext cx="1" cy="1800000"/>
          </a:xfrm>
          <a:prstGeom prst="straightConnector1">
            <a:avLst/>
          </a:prstGeom>
          <a:ln>
            <a:solidFill>
              <a:srgbClr val="00B0F0"/>
            </a:solidFill>
            <a:tailEnd type="arrow"/>
          </a:ln>
        </p:spPr>
        <p:style>
          <a:lnRef idx="3">
            <a:schemeClr val="accent2"/>
          </a:lnRef>
          <a:fillRef idx="0">
            <a:schemeClr val="accent2"/>
          </a:fillRef>
          <a:effectRef idx="2">
            <a:schemeClr val="accent2"/>
          </a:effectRef>
          <a:fontRef idx="minor">
            <a:schemeClr val="tx1"/>
          </a:fontRef>
        </p:style>
      </p:cxnSp>
      <p:sp>
        <p:nvSpPr>
          <p:cNvPr id="63" name="직사각형 62"/>
          <p:cNvSpPr/>
          <p:nvPr/>
        </p:nvSpPr>
        <p:spPr>
          <a:xfrm>
            <a:off x="7164288" y="3059668"/>
            <a:ext cx="1261884" cy="369332"/>
          </a:xfrm>
          <a:prstGeom prst="rect">
            <a:avLst/>
          </a:prstGeom>
        </p:spPr>
        <p:txBody>
          <a:bodyPr wrap="none">
            <a:spAutoFit/>
          </a:bodyPr>
          <a:lstStyle/>
          <a:p>
            <a:r>
              <a:rPr lang="en-US" altLang="ko-KR" b="1" dirty="0" smtClean="0">
                <a:latin typeface="Arial" panose="020B0604020202020204" pitchFamily="34" charset="0"/>
                <a:ea typeface="Arial Unicode MS" pitchFamily="50" charset="-127"/>
                <a:cs typeface="Arial" panose="020B0604020202020204" pitchFamily="34" charset="0"/>
              </a:rPr>
              <a:t>O slit wall</a:t>
            </a:r>
            <a:endParaRPr lang="ko-KR" altLang="en-US" b="1" dirty="0">
              <a:latin typeface="Arial" panose="020B0604020202020204" pitchFamily="34" charset="0"/>
              <a:ea typeface="Arial Unicode MS" pitchFamily="50" charset="-127"/>
              <a:cs typeface="Arial" panose="020B0604020202020204" pitchFamily="34" charset="0"/>
            </a:endParaRPr>
          </a:p>
        </p:txBody>
      </p:sp>
      <p:cxnSp>
        <p:nvCxnSpPr>
          <p:cNvPr id="64" name="직선 화살표 연결선 63"/>
          <p:cNvCxnSpPr/>
          <p:nvPr/>
        </p:nvCxnSpPr>
        <p:spPr>
          <a:xfrm rot="10800000" flipH="1" flipV="1">
            <a:off x="7884367" y="4761247"/>
            <a:ext cx="1" cy="900000"/>
          </a:xfrm>
          <a:prstGeom prst="straightConnector1">
            <a:avLst/>
          </a:prstGeom>
          <a:ln>
            <a:solidFill>
              <a:srgbClr val="00B0F0"/>
            </a:solidFill>
            <a:tailEnd type="arrow"/>
          </a:ln>
        </p:spPr>
        <p:style>
          <a:lnRef idx="3">
            <a:schemeClr val="accent2"/>
          </a:lnRef>
          <a:fillRef idx="0">
            <a:schemeClr val="accent2"/>
          </a:fillRef>
          <a:effectRef idx="2">
            <a:schemeClr val="accent2"/>
          </a:effectRef>
          <a:fontRef idx="minor">
            <a:schemeClr val="tx1"/>
          </a:fontRef>
        </p:style>
      </p:cxnSp>
      <p:sp>
        <p:nvSpPr>
          <p:cNvPr id="68" name="직사각형 67"/>
          <p:cNvSpPr/>
          <p:nvPr/>
        </p:nvSpPr>
        <p:spPr>
          <a:xfrm>
            <a:off x="6084168" y="5939988"/>
            <a:ext cx="1236236" cy="369332"/>
          </a:xfrm>
          <a:prstGeom prst="rect">
            <a:avLst/>
          </a:prstGeom>
        </p:spPr>
        <p:txBody>
          <a:bodyPr wrap="none">
            <a:spAutoFit/>
          </a:bodyPr>
          <a:lstStyle/>
          <a:p>
            <a:r>
              <a:rPr lang="en-US" altLang="ko-KR" b="1" dirty="0" smtClean="0">
                <a:latin typeface="Arial" panose="020B0604020202020204" pitchFamily="34" charset="0"/>
                <a:ea typeface="Arial Unicode MS" pitchFamily="50" charset="-127"/>
                <a:cs typeface="Arial" panose="020B0604020202020204" pitchFamily="34" charset="0"/>
              </a:rPr>
              <a:t>X slit wall</a:t>
            </a:r>
            <a:endParaRPr lang="ko-KR" altLang="en-US" b="1" dirty="0">
              <a:latin typeface="Arial" panose="020B0604020202020204" pitchFamily="34" charset="0"/>
              <a:ea typeface="Arial Unicode MS" pitchFamily="50" charset="-127"/>
              <a:cs typeface="Arial" panose="020B0604020202020204" pitchFamily="34" charset="0"/>
            </a:endParaRPr>
          </a:p>
        </p:txBody>
      </p:sp>
      <p:grpSp>
        <p:nvGrpSpPr>
          <p:cNvPr id="5" name="그룹 4"/>
          <p:cNvGrpSpPr/>
          <p:nvPr/>
        </p:nvGrpSpPr>
        <p:grpSpPr>
          <a:xfrm>
            <a:off x="7956376" y="3707740"/>
            <a:ext cx="783554" cy="378624"/>
            <a:chOff x="7956376" y="3707740"/>
            <a:chExt cx="783554" cy="378624"/>
          </a:xfrm>
        </p:grpSpPr>
        <p:sp>
          <p:nvSpPr>
            <p:cNvPr id="53" name="직사각형 52"/>
            <p:cNvSpPr/>
            <p:nvPr/>
          </p:nvSpPr>
          <p:spPr>
            <a:xfrm>
              <a:off x="7956376" y="3717032"/>
              <a:ext cx="381836" cy="369332"/>
            </a:xfrm>
            <a:prstGeom prst="rect">
              <a:avLst/>
            </a:prstGeom>
          </p:spPr>
          <p:txBody>
            <a:bodyPr wrap="none">
              <a:spAutoFit/>
            </a:bodyPr>
            <a:lstStyle/>
            <a:p>
              <a:r>
                <a:rPr lang="en-US" altLang="ko-KR" b="1" dirty="0" smtClean="0">
                  <a:latin typeface="Arial Unicode MS" pitchFamily="50" charset="-127"/>
                  <a:ea typeface="Arial Unicode MS" pitchFamily="50" charset="-127"/>
                  <a:cs typeface="Arial Unicode MS" pitchFamily="50" charset="-127"/>
                </a:rPr>
                <a:t>B</a:t>
              </a:r>
              <a:r>
                <a:rPr lang="en-US" altLang="ko-KR" b="1" baseline="-25000" dirty="0" smtClean="0">
                  <a:latin typeface="Arial Unicode MS" pitchFamily="50" charset="-127"/>
                  <a:ea typeface="Arial Unicode MS" pitchFamily="50" charset="-127"/>
                  <a:cs typeface="Arial Unicode MS" pitchFamily="50" charset="-127"/>
                </a:rPr>
                <a:t>t</a:t>
              </a:r>
              <a:endParaRPr lang="ko-KR" altLang="en-US" b="1" baseline="-25000" dirty="0">
                <a:latin typeface="Arial Unicode MS" pitchFamily="50" charset="-127"/>
                <a:ea typeface="Arial Unicode MS" pitchFamily="50" charset="-127"/>
                <a:cs typeface="Arial Unicode MS" pitchFamily="50" charset="-127"/>
              </a:endParaRPr>
            </a:p>
          </p:txBody>
        </p:sp>
        <p:sp>
          <p:nvSpPr>
            <p:cNvPr id="62" name="직사각형 61"/>
            <p:cNvSpPr/>
            <p:nvPr/>
          </p:nvSpPr>
          <p:spPr>
            <a:xfrm>
              <a:off x="8316416" y="3717032"/>
              <a:ext cx="423514" cy="369332"/>
            </a:xfrm>
            <a:prstGeom prst="rect">
              <a:avLst/>
            </a:prstGeom>
          </p:spPr>
          <p:txBody>
            <a:bodyPr wrap="none">
              <a:spAutoFit/>
            </a:bodyPr>
            <a:lstStyle/>
            <a:p>
              <a:r>
                <a:rPr lang="en-US" altLang="ko-KR" b="1" dirty="0" smtClean="0">
                  <a:latin typeface="Arial Unicode MS" pitchFamily="50" charset="-127"/>
                  <a:ea typeface="Arial Unicode MS" pitchFamily="50" charset="-127"/>
                  <a:cs typeface="Arial Unicode MS" pitchFamily="50" charset="-127"/>
                </a:rPr>
                <a:t>E</a:t>
              </a:r>
              <a:r>
                <a:rPr lang="en-US" altLang="ko-KR" b="1" baseline="-25000" dirty="0" smtClean="0">
                  <a:latin typeface="Arial Unicode MS" pitchFamily="50" charset="-127"/>
                  <a:ea typeface="Arial Unicode MS" pitchFamily="50" charset="-127"/>
                  <a:cs typeface="Arial Unicode MS" pitchFamily="50" charset="-127"/>
                </a:rPr>
                <a:t>1</a:t>
              </a:r>
              <a:endParaRPr lang="ko-KR" altLang="en-US" b="1" baseline="-25000" dirty="0">
                <a:latin typeface="Arial Unicode MS" pitchFamily="50" charset="-127"/>
                <a:ea typeface="Arial Unicode MS" pitchFamily="50" charset="-127"/>
                <a:cs typeface="Arial Unicode MS" pitchFamily="50" charset="-127"/>
              </a:endParaRPr>
            </a:p>
          </p:txBody>
        </p:sp>
        <p:sp>
          <p:nvSpPr>
            <p:cNvPr id="4" name="직사각형 3"/>
            <p:cNvSpPr/>
            <p:nvPr/>
          </p:nvSpPr>
          <p:spPr>
            <a:xfrm>
              <a:off x="8143824" y="3707740"/>
              <a:ext cx="282348" cy="369332"/>
            </a:xfrm>
            <a:prstGeom prst="rect">
              <a:avLst/>
            </a:prstGeom>
          </p:spPr>
          <p:txBody>
            <a:bodyPr wrap="square">
              <a:spAutoFit/>
            </a:bodyPr>
            <a:lstStyle/>
            <a:p>
              <a:r>
                <a:rPr lang="en-US" altLang="ko-KR" b="1" dirty="0" smtClean="0">
                  <a:latin typeface="Arial" panose="020B0604020202020204" pitchFamily="34" charset="0"/>
                  <a:ea typeface="Arial Unicode MS" pitchFamily="50" charset="-127"/>
                  <a:cs typeface="Arial" panose="020B0604020202020204" pitchFamily="34" charset="0"/>
                </a:rPr>
                <a:t>∥</a:t>
              </a:r>
              <a:endParaRPr lang="ko-KR" altLang="en-US" b="1" dirty="0">
                <a:latin typeface="Arial" panose="020B0604020202020204" pitchFamily="34" charset="0"/>
                <a:ea typeface="Arial Unicode MS" pitchFamily="50" charset="-127"/>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직사각형 64"/>
          <p:cNvSpPr/>
          <p:nvPr/>
        </p:nvSpPr>
        <p:spPr>
          <a:xfrm>
            <a:off x="3588396" y="3861048"/>
            <a:ext cx="5688632" cy="2474524"/>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Diagnostics – measured at r = 0</a:t>
            </a:r>
          </a:p>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The plasma with higher electron density generates from LFS X mode than from HFS X mode.</a:t>
            </a:r>
          </a:p>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As shown in CMA diagram, LFSX/HFSX injection does not exceed R/L cutoff but in the experiment LFSX injection overcomes the L cutoff.</a:t>
            </a:r>
          </a:p>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The feasibility of EBW via XB mode conversion might be shown.</a:t>
            </a:r>
          </a:p>
        </p:txBody>
      </p:sp>
      <p:graphicFrame>
        <p:nvGraphicFramePr>
          <p:cNvPr id="200707" name="Object 3"/>
          <p:cNvGraphicFramePr>
            <a:graphicFrameLocks noChangeAspect="1"/>
          </p:cNvGraphicFramePr>
          <p:nvPr/>
        </p:nvGraphicFramePr>
        <p:xfrm>
          <a:off x="3779912" y="377180"/>
          <a:ext cx="5397500" cy="3771900"/>
        </p:xfrm>
        <a:graphic>
          <a:graphicData uri="http://schemas.openxmlformats.org/presentationml/2006/ole">
            <p:oleObj spid="_x0000_s131074" name="Graph" r:id="rId4" imgW="4155034" imgH="2901696" progId="Origin50.Graph">
              <p:embed/>
            </p:oleObj>
          </a:graphicData>
        </a:graphic>
      </p:graphicFrame>
      <p:sp>
        <p:nvSpPr>
          <p:cNvPr id="149" name="타원 148"/>
          <p:cNvSpPr/>
          <p:nvPr/>
        </p:nvSpPr>
        <p:spPr>
          <a:xfrm>
            <a:off x="2321540" y="876005"/>
            <a:ext cx="288100" cy="288133"/>
          </a:xfrm>
          <a:prstGeom prst="ellipse">
            <a:avLst/>
          </a:prstGeom>
          <a:solidFill>
            <a:srgbClr val="92D050"/>
          </a:solidFill>
        </p:spPr>
        <p:style>
          <a:lnRef idx="1">
            <a:schemeClr val="accent3"/>
          </a:lnRef>
          <a:fillRef idx="2">
            <a:schemeClr val="accent3"/>
          </a:fillRef>
          <a:effectRef idx="1">
            <a:schemeClr val="accent3"/>
          </a:effectRef>
          <a:fontRef idx="minor">
            <a:schemeClr val="dk1"/>
          </a:fontRef>
        </p:style>
        <p:txBody>
          <a:bodyPr lIns="91467" tIns="45734" rIns="91467" bIns="45734"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cxnSp>
        <p:nvCxnSpPr>
          <p:cNvPr id="150" name="직선 연결선 149"/>
          <p:cNvCxnSpPr/>
          <p:nvPr/>
        </p:nvCxnSpPr>
        <p:spPr>
          <a:xfrm flipH="1">
            <a:off x="2370019" y="915341"/>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cxnSp>
        <p:nvCxnSpPr>
          <p:cNvPr id="151" name="직선 연결선 150"/>
          <p:cNvCxnSpPr/>
          <p:nvPr/>
        </p:nvCxnSpPr>
        <p:spPr>
          <a:xfrm>
            <a:off x="2372937" y="929211"/>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sp>
        <p:nvSpPr>
          <p:cNvPr id="152" name="타원 151"/>
          <p:cNvSpPr/>
          <p:nvPr/>
        </p:nvSpPr>
        <p:spPr>
          <a:xfrm>
            <a:off x="2321540" y="1238109"/>
            <a:ext cx="288100" cy="288133"/>
          </a:xfrm>
          <a:prstGeom prst="ellipse">
            <a:avLst/>
          </a:prstGeom>
          <a:solidFill>
            <a:srgbClr val="FFC000"/>
          </a:solidFill>
        </p:spPr>
        <p:style>
          <a:lnRef idx="1">
            <a:schemeClr val="accent3"/>
          </a:lnRef>
          <a:fillRef idx="2">
            <a:schemeClr val="accent3"/>
          </a:fillRef>
          <a:effectRef idx="1">
            <a:schemeClr val="accent3"/>
          </a:effectRef>
          <a:fontRef idx="minor">
            <a:schemeClr val="dk1"/>
          </a:fontRef>
        </p:style>
        <p:txBody>
          <a:bodyPr lIns="91467" tIns="45734" rIns="91467" bIns="45734"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cxnSp>
        <p:nvCxnSpPr>
          <p:cNvPr id="153" name="직선 연결선 152"/>
          <p:cNvCxnSpPr/>
          <p:nvPr/>
        </p:nvCxnSpPr>
        <p:spPr>
          <a:xfrm flipH="1">
            <a:off x="2370019" y="1277445"/>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cxnSp>
        <p:nvCxnSpPr>
          <p:cNvPr id="154" name="직선 연결선 153"/>
          <p:cNvCxnSpPr/>
          <p:nvPr/>
        </p:nvCxnSpPr>
        <p:spPr>
          <a:xfrm>
            <a:off x="2372937" y="1291315"/>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grpSp>
        <p:nvGrpSpPr>
          <p:cNvPr id="2" name="그룹 69"/>
          <p:cNvGrpSpPr/>
          <p:nvPr/>
        </p:nvGrpSpPr>
        <p:grpSpPr>
          <a:xfrm>
            <a:off x="-769" y="764704"/>
            <a:ext cx="3690905" cy="5276560"/>
            <a:chOff x="90289" y="836712"/>
            <a:chExt cx="3689623" cy="5274117"/>
          </a:xfrm>
        </p:grpSpPr>
        <p:grpSp>
          <p:nvGrpSpPr>
            <p:cNvPr id="3" name="그룹 72"/>
            <p:cNvGrpSpPr/>
            <p:nvPr/>
          </p:nvGrpSpPr>
          <p:grpSpPr>
            <a:xfrm>
              <a:off x="90289" y="836712"/>
              <a:ext cx="3617615" cy="5274117"/>
              <a:chOff x="107504" y="836712"/>
              <a:chExt cx="3617615" cy="5274117"/>
            </a:xfrm>
          </p:grpSpPr>
          <p:grpSp>
            <p:nvGrpSpPr>
              <p:cNvPr id="4" name="그룹 40"/>
              <p:cNvGrpSpPr/>
              <p:nvPr/>
            </p:nvGrpSpPr>
            <p:grpSpPr>
              <a:xfrm>
                <a:off x="107504" y="836712"/>
                <a:ext cx="3617615" cy="5274117"/>
                <a:chOff x="179512" y="1484784"/>
                <a:chExt cx="3617615" cy="5198771"/>
              </a:xfrm>
            </p:grpSpPr>
            <p:grpSp>
              <p:nvGrpSpPr>
                <p:cNvPr id="5" name="그룹 36"/>
                <p:cNvGrpSpPr/>
                <p:nvPr/>
              </p:nvGrpSpPr>
              <p:grpSpPr>
                <a:xfrm>
                  <a:off x="179512" y="1484784"/>
                  <a:ext cx="3617615" cy="5198771"/>
                  <a:chOff x="4914825" y="1628800"/>
                  <a:chExt cx="3617615" cy="5198771"/>
                </a:xfrm>
              </p:grpSpPr>
              <p:cxnSp>
                <p:nvCxnSpPr>
                  <p:cNvPr id="176" name="직선 화살표 연결선 175"/>
                  <p:cNvCxnSpPr/>
                  <p:nvPr/>
                </p:nvCxnSpPr>
                <p:spPr>
                  <a:xfrm flipV="1">
                    <a:off x="5436096" y="1628800"/>
                    <a:ext cx="0" cy="4536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직선 화살표 연결선 176"/>
                  <p:cNvCxnSpPr/>
                  <p:nvPr/>
                </p:nvCxnSpPr>
                <p:spPr>
                  <a:xfrm>
                    <a:off x="5364088" y="6021288"/>
                    <a:ext cx="316835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8" name="_x37869648" descr="DRW000019081a0c"/>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914825" y="1851546"/>
                    <a:ext cx="898525" cy="6413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79" name="직선 연결선 178"/>
                  <p:cNvCxnSpPr/>
                  <p:nvPr/>
                </p:nvCxnSpPr>
                <p:spPr>
                  <a:xfrm>
                    <a:off x="5364088" y="4675996"/>
                    <a:ext cx="3168000" cy="0"/>
                  </a:xfrm>
                  <a:prstGeom prst="line">
                    <a:avLst/>
                  </a:prstGeom>
                  <a:ln w="28575">
                    <a:solidFill>
                      <a:schemeClr val="tx1"/>
                    </a:solidFill>
                    <a:prstDash val="lgDashDotDot"/>
                  </a:ln>
                </p:spPr>
                <p:style>
                  <a:lnRef idx="1">
                    <a:schemeClr val="accent1"/>
                  </a:lnRef>
                  <a:fillRef idx="0">
                    <a:schemeClr val="accent1"/>
                  </a:fillRef>
                  <a:effectRef idx="0">
                    <a:schemeClr val="accent1"/>
                  </a:effectRef>
                  <a:fontRef idx="minor">
                    <a:schemeClr val="tx1"/>
                  </a:fontRef>
                </p:style>
              </p:cxnSp>
              <p:cxnSp>
                <p:nvCxnSpPr>
                  <p:cNvPr id="180" name="직선 연결선 179"/>
                  <p:cNvCxnSpPr/>
                  <p:nvPr/>
                </p:nvCxnSpPr>
                <p:spPr>
                  <a:xfrm>
                    <a:off x="7092280" y="1628800"/>
                    <a:ext cx="0" cy="4536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직선 연결선 180"/>
                  <p:cNvCxnSpPr/>
                  <p:nvPr/>
                </p:nvCxnSpPr>
                <p:spPr>
                  <a:xfrm flipH="1" flipV="1">
                    <a:off x="5436096" y="4675996"/>
                    <a:ext cx="1656184" cy="1345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자유형 181"/>
                  <p:cNvSpPr/>
                  <p:nvPr/>
                </p:nvSpPr>
                <p:spPr>
                  <a:xfrm>
                    <a:off x="5440680" y="4663440"/>
                    <a:ext cx="1657350" cy="1360170"/>
                  </a:xfrm>
                  <a:custGeom>
                    <a:avLst/>
                    <a:gdLst>
                      <a:gd name="connsiteX0" fmla="*/ 0 w 1657350"/>
                      <a:gd name="connsiteY0" fmla="*/ 0 h 1360170"/>
                      <a:gd name="connsiteX1" fmla="*/ 1051560 w 1657350"/>
                      <a:gd name="connsiteY1" fmla="*/ 468630 h 1360170"/>
                      <a:gd name="connsiteX2" fmla="*/ 1657350 w 1657350"/>
                      <a:gd name="connsiteY2" fmla="*/ 1360170 h 1360170"/>
                    </a:gdLst>
                    <a:ahLst/>
                    <a:cxnLst>
                      <a:cxn ang="0">
                        <a:pos x="connsiteX0" y="connsiteY0"/>
                      </a:cxn>
                      <a:cxn ang="0">
                        <a:pos x="connsiteX1" y="connsiteY1"/>
                      </a:cxn>
                      <a:cxn ang="0">
                        <a:pos x="connsiteX2" y="connsiteY2"/>
                      </a:cxn>
                    </a:cxnLst>
                    <a:rect l="l" t="t" r="r" b="b"/>
                    <a:pathLst>
                      <a:path w="1657350" h="1360170">
                        <a:moveTo>
                          <a:pt x="0" y="0"/>
                        </a:moveTo>
                        <a:cubicBezTo>
                          <a:pt x="387667" y="120967"/>
                          <a:pt x="775335" y="241935"/>
                          <a:pt x="1051560" y="468630"/>
                        </a:cubicBezTo>
                        <a:cubicBezTo>
                          <a:pt x="1327785" y="695325"/>
                          <a:pt x="1492567" y="1027747"/>
                          <a:pt x="1657350" y="1360170"/>
                        </a:cubicBezTo>
                      </a:path>
                    </a:pathLst>
                  </a:custGeom>
                  <a:no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sp>
                <p:nvSpPr>
                  <p:cNvPr id="183" name="TextBox 182"/>
                  <p:cNvSpPr txBox="1"/>
                  <p:nvPr/>
                </p:nvSpPr>
                <p:spPr>
                  <a:xfrm>
                    <a:off x="5148064" y="4509120"/>
                    <a:ext cx="288862" cy="303380"/>
                  </a:xfrm>
                  <a:prstGeom prst="rect">
                    <a:avLst/>
                  </a:prstGeom>
                  <a:noFill/>
                  <a:ln>
                    <a:noFill/>
                  </a:ln>
                </p:spPr>
                <p:txBody>
                  <a:bodyPr wrap="none" rtlCol="0">
                    <a:spAutoFit/>
                  </a:bodyPr>
                  <a:lstStyle/>
                  <a:p>
                    <a:r>
                      <a:rPr lang="en-US" altLang="ko-KR" sz="1400" b="1" dirty="0" smtClean="0">
                        <a:latin typeface="맑은 고딕" panose="020B0503020000020004" pitchFamily="50" charset="-127"/>
                        <a:ea typeface="맑은 고딕" panose="020B0503020000020004" pitchFamily="50" charset="-127"/>
                      </a:rPr>
                      <a:t>1</a:t>
                    </a:r>
                    <a:endParaRPr lang="ko-KR" altLang="en-US" sz="1400" b="1" dirty="0">
                      <a:latin typeface="맑은 고딕" panose="020B0503020000020004" pitchFamily="50" charset="-127"/>
                      <a:ea typeface="맑은 고딕" panose="020B0503020000020004" pitchFamily="50" charset="-127"/>
                    </a:endParaRPr>
                  </a:p>
                </p:txBody>
              </p:sp>
              <p:sp>
                <p:nvSpPr>
                  <p:cNvPr id="184" name="TextBox 183"/>
                  <p:cNvSpPr txBox="1"/>
                  <p:nvPr/>
                </p:nvSpPr>
                <p:spPr>
                  <a:xfrm>
                    <a:off x="6924992" y="6228020"/>
                    <a:ext cx="288862" cy="303380"/>
                  </a:xfrm>
                  <a:prstGeom prst="rect">
                    <a:avLst/>
                  </a:prstGeom>
                  <a:noFill/>
                </p:spPr>
                <p:txBody>
                  <a:bodyPr wrap="none" rtlCol="0">
                    <a:spAutoFit/>
                  </a:bodyPr>
                  <a:lstStyle/>
                  <a:p>
                    <a:r>
                      <a:rPr lang="en-US" altLang="ko-KR" sz="1400" b="1" dirty="0" smtClean="0">
                        <a:latin typeface="맑은 고딕" panose="020B0503020000020004" pitchFamily="50" charset="-127"/>
                        <a:ea typeface="맑은 고딕" panose="020B0503020000020004" pitchFamily="50" charset="-127"/>
                      </a:rPr>
                      <a:t>1</a:t>
                    </a:r>
                    <a:endParaRPr lang="ko-KR" altLang="en-US" sz="1400" b="1" dirty="0">
                      <a:latin typeface="맑은 고딕" panose="020B0503020000020004" pitchFamily="50" charset="-127"/>
                      <a:ea typeface="맑은 고딕" panose="020B0503020000020004" pitchFamily="50" charset="-127"/>
                    </a:endParaRPr>
                  </a:p>
                </p:txBody>
              </p:sp>
              <p:sp>
                <p:nvSpPr>
                  <p:cNvPr id="185" name="TextBox 184"/>
                  <p:cNvSpPr txBox="1"/>
                  <p:nvPr/>
                </p:nvSpPr>
                <p:spPr>
                  <a:xfrm>
                    <a:off x="5580112" y="4365104"/>
                    <a:ext cx="1090363" cy="303380"/>
                  </a:xfrm>
                  <a:prstGeom prst="rect">
                    <a:avLst/>
                  </a:prstGeom>
                  <a:noFill/>
                </p:spPr>
                <p:txBody>
                  <a:bodyPr wrap="none" rtlCol="0">
                    <a:spAutoFit/>
                  </a:bodyPr>
                  <a:lstStyle/>
                  <a:p>
                    <a:r>
                      <a:rPr lang="en-US" altLang="ko-KR" sz="1400" b="1" dirty="0" smtClean="0">
                        <a:latin typeface="맑은 고딕" panose="020B0503020000020004" pitchFamily="50" charset="-127"/>
                        <a:ea typeface="맑은 고딕" panose="020B0503020000020004" pitchFamily="50" charset="-127"/>
                        <a:cs typeface="Arial Unicode MS" pitchFamily="50" charset="-127"/>
                      </a:rPr>
                      <a:t>Resonance</a:t>
                    </a:r>
                    <a:endParaRPr lang="ko-KR" altLang="en-US" sz="1400" b="1" dirty="0">
                      <a:latin typeface="맑은 고딕" panose="020B0503020000020004" pitchFamily="50" charset="-127"/>
                      <a:ea typeface="맑은 고딕" panose="020B0503020000020004" pitchFamily="50" charset="-127"/>
                      <a:cs typeface="Arial Unicode MS" pitchFamily="50" charset="-127"/>
                    </a:endParaRPr>
                  </a:p>
                </p:txBody>
              </p:sp>
              <p:sp>
                <p:nvSpPr>
                  <p:cNvPr id="186" name="TextBox 185"/>
                  <p:cNvSpPr txBox="1"/>
                  <p:nvPr/>
                </p:nvSpPr>
                <p:spPr>
                  <a:xfrm rot="2365548">
                    <a:off x="6000254" y="5593506"/>
                    <a:ext cx="1117101" cy="303380"/>
                  </a:xfrm>
                  <a:prstGeom prst="rect">
                    <a:avLst/>
                  </a:prstGeom>
                  <a:noFill/>
                </p:spPr>
                <p:txBody>
                  <a:bodyPr wrap="none" rtlCol="0">
                    <a:spAutoFit/>
                  </a:bodyPr>
                  <a:lstStyle/>
                  <a:p>
                    <a:r>
                      <a:rPr lang="en-US" altLang="ko-KR" sz="1400" b="1" dirty="0" smtClean="0">
                        <a:latin typeface="맑은 고딕" panose="020B0503020000020004" pitchFamily="50" charset="-127"/>
                        <a:ea typeface="맑은 고딕" panose="020B0503020000020004" pitchFamily="50" charset="-127"/>
                        <a:cs typeface="Arial Unicode MS" pitchFamily="50" charset="-127"/>
                      </a:rPr>
                      <a:t>X(R) cutoff</a:t>
                    </a:r>
                    <a:endParaRPr lang="ko-KR" altLang="en-US" sz="1400" b="1" dirty="0">
                      <a:latin typeface="맑은 고딕" panose="020B0503020000020004" pitchFamily="50" charset="-127"/>
                      <a:ea typeface="맑은 고딕" panose="020B0503020000020004" pitchFamily="50" charset="-127"/>
                      <a:cs typeface="Arial Unicode MS" pitchFamily="50" charset="-127"/>
                    </a:endParaRPr>
                  </a:p>
                </p:txBody>
              </p:sp>
              <p:sp>
                <p:nvSpPr>
                  <p:cNvPr id="187" name="TextBox 186"/>
                  <p:cNvSpPr txBox="1"/>
                  <p:nvPr/>
                </p:nvSpPr>
                <p:spPr>
                  <a:xfrm>
                    <a:off x="7033973" y="3119365"/>
                    <a:ext cx="399971" cy="852481"/>
                  </a:xfrm>
                  <a:prstGeom prst="rect">
                    <a:avLst/>
                  </a:prstGeom>
                  <a:noFill/>
                </p:spPr>
                <p:txBody>
                  <a:bodyPr vert="eaVert" wrap="none" rtlCol="0">
                    <a:spAutoFit/>
                  </a:bodyPr>
                  <a:lstStyle/>
                  <a:p>
                    <a:r>
                      <a:rPr lang="en-US" altLang="ko-KR" sz="1400" b="1" dirty="0" smtClean="0">
                        <a:latin typeface="맑은 고딕" panose="020B0503020000020004" pitchFamily="50" charset="-127"/>
                        <a:ea typeface="맑은 고딕" panose="020B0503020000020004" pitchFamily="50" charset="-127"/>
                        <a:cs typeface="Arial Unicode MS" pitchFamily="50" charset="-127"/>
                      </a:rPr>
                      <a:t>O cut off</a:t>
                    </a:r>
                    <a:endParaRPr lang="ko-KR" altLang="en-US" sz="1400" b="1" dirty="0">
                      <a:latin typeface="맑은 고딕" panose="020B0503020000020004" pitchFamily="50" charset="-127"/>
                      <a:ea typeface="맑은 고딕" panose="020B0503020000020004" pitchFamily="50" charset="-127"/>
                      <a:cs typeface="Arial Unicode MS" pitchFamily="50" charset="-127"/>
                    </a:endParaRPr>
                  </a:p>
                </p:txBody>
              </p:sp>
              <p:sp>
                <p:nvSpPr>
                  <p:cNvPr id="188" name="자유형 187"/>
                  <p:cNvSpPr/>
                  <p:nvPr/>
                </p:nvSpPr>
                <p:spPr>
                  <a:xfrm>
                    <a:off x="5955030" y="2023110"/>
                    <a:ext cx="2166213" cy="4000500"/>
                  </a:xfrm>
                  <a:custGeom>
                    <a:avLst/>
                    <a:gdLst>
                      <a:gd name="connsiteX0" fmla="*/ 1131570 w 2166213"/>
                      <a:gd name="connsiteY0" fmla="*/ 4000500 h 4000500"/>
                      <a:gd name="connsiteX1" fmla="*/ 2114550 w 2166213"/>
                      <a:gd name="connsiteY1" fmla="*/ 2834640 h 4000500"/>
                      <a:gd name="connsiteX2" fmla="*/ 1943100 w 2166213"/>
                      <a:gd name="connsiteY2" fmla="*/ 1771650 h 4000500"/>
                      <a:gd name="connsiteX3" fmla="*/ 1211580 w 2166213"/>
                      <a:gd name="connsiteY3" fmla="*/ 834390 h 4000500"/>
                      <a:gd name="connsiteX4" fmla="*/ 0 w 2166213"/>
                      <a:gd name="connsiteY4" fmla="*/ 0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213" h="4000500">
                        <a:moveTo>
                          <a:pt x="1131570" y="4000500"/>
                        </a:moveTo>
                        <a:cubicBezTo>
                          <a:pt x="1555432" y="3603307"/>
                          <a:pt x="1979295" y="3206115"/>
                          <a:pt x="2114550" y="2834640"/>
                        </a:cubicBezTo>
                        <a:cubicBezTo>
                          <a:pt x="2249805" y="2463165"/>
                          <a:pt x="2093595" y="2105025"/>
                          <a:pt x="1943100" y="1771650"/>
                        </a:cubicBezTo>
                        <a:cubicBezTo>
                          <a:pt x="1792605" y="1438275"/>
                          <a:pt x="1535430" y="1129665"/>
                          <a:pt x="1211580" y="834390"/>
                        </a:cubicBezTo>
                        <a:cubicBezTo>
                          <a:pt x="887730" y="539115"/>
                          <a:pt x="443865" y="269557"/>
                          <a:pt x="0"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sp>
                <p:nvSpPr>
                  <p:cNvPr id="189" name="TextBox 188"/>
                  <p:cNvSpPr txBox="1"/>
                  <p:nvPr/>
                </p:nvSpPr>
                <p:spPr>
                  <a:xfrm rot="3433222">
                    <a:off x="7277420" y="3276406"/>
                    <a:ext cx="1138243" cy="307777"/>
                  </a:xfrm>
                  <a:prstGeom prst="rect">
                    <a:avLst/>
                  </a:prstGeom>
                  <a:noFill/>
                </p:spPr>
                <p:txBody>
                  <a:bodyPr wrap="none" rtlCol="0">
                    <a:spAutoFit/>
                  </a:bodyPr>
                  <a:lstStyle/>
                  <a:p>
                    <a:r>
                      <a:rPr lang="en-US" altLang="ko-KR" sz="1400" b="1" dirty="0" smtClean="0">
                        <a:latin typeface="맑은 고딕" panose="020B0503020000020004" pitchFamily="50" charset="-127"/>
                        <a:ea typeface="맑은 고딕" panose="020B0503020000020004" pitchFamily="50" charset="-127"/>
                        <a:cs typeface="Arial Unicode MS" pitchFamily="50" charset="-127"/>
                      </a:rPr>
                      <a:t>X(L) cut off</a:t>
                    </a:r>
                    <a:endParaRPr lang="ko-KR" altLang="en-US" sz="1400" b="1" dirty="0">
                      <a:latin typeface="맑은 고딕" panose="020B0503020000020004" pitchFamily="50" charset="-127"/>
                      <a:ea typeface="맑은 고딕" panose="020B0503020000020004" pitchFamily="50" charset="-127"/>
                      <a:cs typeface="Arial Unicode MS" pitchFamily="50" charset="-127"/>
                    </a:endParaRPr>
                  </a:p>
                </p:txBody>
              </p:sp>
              <p:sp>
                <p:nvSpPr>
                  <p:cNvPr id="190" name="TextBox 189"/>
                  <p:cNvSpPr txBox="1"/>
                  <p:nvPr/>
                </p:nvSpPr>
                <p:spPr>
                  <a:xfrm rot="2669021">
                    <a:off x="6159223" y="4793852"/>
                    <a:ext cx="570990" cy="303380"/>
                  </a:xfrm>
                  <a:prstGeom prst="rect">
                    <a:avLst/>
                  </a:prstGeom>
                  <a:noFill/>
                </p:spPr>
                <p:txBody>
                  <a:bodyPr wrap="none" rtlCol="0">
                    <a:spAutoFit/>
                  </a:bodyPr>
                  <a:lstStyle/>
                  <a:p>
                    <a:r>
                      <a:rPr lang="en-US" altLang="ko-KR" sz="1400" b="1" dirty="0" smtClean="0">
                        <a:latin typeface="맑은 고딕" panose="020B0503020000020004" pitchFamily="50" charset="-127"/>
                        <a:ea typeface="맑은 고딕" panose="020B0503020000020004" pitchFamily="50" charset="-127"/>
                        <a:cs typeface="Arial Unicode MS" pitchFamily="50" charset="-127"/>
                      </a:rPr>
                      <a:t>UHR</a:t>
                    </a:r>
                    <a:endParaRPr lang="ko-KR" altLang="en-US" sz="1400" b="1" dirty="0">
                      <a:latin typeface="맑은 고딕" panose="020B0503020000020004" pitchFamily="50" charset="-127"/>
                      <a:ea typeface="맑은 고딕" panose="020B0503020000020004" pitchFamily="50" charset="-127"/>
                      <a:cs typeface="Arial Unicode MS" pitchFamily="50" charset="-127"/>
                    </a:endParaRPr>
                  </a:p>
                </p:txBody>
              </p:sp>
              <p:pic>
                <p:nvPicPr>
                  <p:cNvPr id="191" name="_x114434784" descr="DRW000019081a1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651129" y="6100496"/>
                    <a:ext cx="879475" cy="72707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72" name="자유형 171"/>
                <p:cNvSpPr/>
                <p:nvPr/>
              </p:nvSpPr>
              <p:spPr>
                <a:xfrm>
                  <a:off x="698392" y="3917616"/>
                  <a:ext cx="2577464" cy="974174"/>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0070C0"/>
                  </a:solidFill>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sp>
              <p:nvSpPr>
                <p:cNvPr id="173" name="자유형 172"/>
                <p:cNvSpPr/>
                <p:nvPr/>
              </p:nvSpPr>
              <p:spPr>
                <a:xfrm flipV="1">
                  <a:off x="706428" y="4040038"/>
                  <a:ext cx="2641436" cy="1094293"/>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sp>
              <p:nvSpPr>
                <p:cNvPr id="174" name="TextBox 173"/>
                <p:cNvSpPr txBox="1"/>
                <p:nvPr/>
              </p:nvSpPr>
              <p:spPr>
                <a:xfrm>
                  <a:off x="1078037" y="3614163"/>
                  <a:ext cx="515975" cy="303380"/>
                </a:xfrm>
                <a:prstGeom prst="rect">
                  <a:avLst/>
                </a:prstGeom>
                <a:noFill/>
              </p:spPr>
              <p:txBody>
                <a:bodyPr wrap="none" rtlCol="0">
                  <a:spAutoFit/>
                </a:bodyPr>
                <a:lstStyle/>
                <a:p>
                  <a:r>
                    <a:rPr lang="en-US" altLang="ko-KR" sz="1400" b="1" dirty="0" smtClean="0">
                      <a:latin typeface="맑은 고딕" panose="020B0503020000020004" pitchFamily="50" charset="-127"/>
                      <a:ea typeface="맑은 고딕" panose="020B0503020000020004" pitchFamily="50" charset="-127"/>
                      <a:cs typeface="Arial Unicode MS" pitchFamily="50" charset="-127"/>
                    </a:rPr>
                    <a:t>HFS</a:t>
                  </a:r>
                  <a:endParaRPr lang="ko-KR" altLang="en-US" sz="1400" b="1" dirty="0">
                    <a:latin typeface="맑은 고딕" panose="020B0503020000020004" pitchFamily="50" charset="-127"/>
                    <a:ea typeface="맑은 고딕" panose="020B0503020000020004" pitchFamily="50" charset="-127"/>
                    <a:cs typeface="Arial Unicode MS" pitchFamily="50" charset="-127"/>
                  </a:endParaRPr>
                </a:p>
              </p:txBody>
            </p:sp>
            <p:sp>
              <p:nvSpPr>
                <p:cNvPr id="175" name="TextBox 174"/>
                <p:cNvSpPr txBox="1"/>
                <p:nvPr/>
              </p:nvSpPr>
              <p:spPr>
                <a:xfrm>
                  <a:off x="723781" y="5161272"/>
                  <a:ext cx="469487" cy="303380"/>
                </a:xfrm>
                <a:prstGeom prst="rect">
                  <a:avLst/>
                </a:prstGeom>
                <a:noFill/>
              </p:spPr>
              <p:txBody>
                <a:bodyPr wrap="none" rtlCol="0">
                  <a:spAutoFit/>
                </a:bodyPr>
                <a:lstStyle/>
                <a:p>
                  <a:r>
                    <a:rPr lang="en-US" altLang="ko-KR" sz="1400" b="1" dirty="0" smtClean="0">
                      <a:latin typeface="맑은 고딕" panose="020B0503020000020004" pitchFamily="50" charset="-127"/>
                      <a:ea typeface="맑은 고딕" panose="020B0503020000020004" pitchFamily="50" charset="-127"/>
                      <a:cs typeface="Arial Unicode MS" pitchFamily="50" charset="-127"/>
                    </a:rPr>
                    <a:t>LFS</a:t>
                  </a:r>
                  <a:endParaRPr lang="ko-KR" altLang="en-US" sz="1400" b="1" dirty="0">
                    <a:latin typeface="맑은 고딕" panose="020B0503020000020004" pitchFamily="50" charset="-127"/>
                    <a:ea typeface="맑은 고딕" panose="020B0503020000020004" pitchFamily="50" charset="-127"/>
                    <a:cs typeface="Arial Unicode MS" pitchFamily="50" charset="-127"/>
                  </a:endParaRPr>
                </a:p>
              </p:txBody>
            </p:sp>
          </p:grpSp>
          <p:grpSp>
            <p:nvGrpSpPr>
              <p:cNvPr id="6" name="그룹 63"/>
              <p:cNvGrpSpPr>
                <a:grpSpLocks noChangeAspect="1"/>
              </p:cNvGrpSpPr>
              <p:nvPr/>
            </p:nvGrpSpPr>
            <p:grpSpPr>
              <a:xfrm>
                <a:off x="1691680" y="4365104"/>
                <a:ext cx="288000" cy="288000"/>
                <a:chOff x="4284008" y="4088542"/>
                <a:chExt cx="360000" cy="360000"/>
              </a:xfrm>
              <a:solidFill>
                <a:srgbClr val="92D050"/>
              </a:solidFill>
            </p:grpSpPr>
            <p:sp>
              <p:nvSpPr>
                <p:cNvPr id="167" name="타원 166"/>
                <p:cNvSpPr/>
                <p:nvPr/>
              </p:nvSpPr>
              <p:spPr>
                <a:xfrm>
                  <a:off x="4284008" y="4088542"/>
                  <a:ext cx="360000" cy="360000"/>
                </a:xfrm>
                <a:prstGeom prst="ellipse">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grpSp>
              <p:nvGrpSpPr>
                <p:cNvPr id="7" name="그룹 42"/>
                <p:cNvGrpSpPr/>
                <p:nvPr/>
              </p:nvGrpSpPr>
              <p:grpSpPr>
                <a:xfrm>
                  <a:off x="4344586" y="4137690"/>
                  <a:ext cx="219670" cy="246628"/>
                  <a:chOff x="6224538" y="4087653"/>
                  <a:chExt cx="219670" cy="298420"/>
                </a:xfrm>
                <a:grpFill/>
              </p:grpSpPr>
              <p:cxnSp>
                <p:nvCxnSpPr>
                  <p:cNvPr id="169" name="직선 연결선 168"/>
                  <p:cNvCxnSpPr/>
                  <p:nvPr/>
                </p:nvCxnSpPr>
                <p:spPr>
                  <a:xfrm flipH="1">
                    <a:off x="6224538" y="4087653"/>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cxnSp>
                <p:nvCxnSpPr>
                  <p:cNvPr id="170" name="직선 연결선 169"/>
                  <p:cNvCxnSpPr/>
                  <p:nvPr/>
                </p:nvCxnSpPr>
                <p:spPr>
                  <a:xfrm>
                    <a:off x="6228184" y="4108622"/>
                    <a:ext cx="216024" cy="277451"/>
                  </a:xfrm>
                  <a:prstGeom prst="line">
                    <a:avLst/>
                  </a:prstGeom>
                  <a:grpFill/>
                </p:spPr>
                <p:style>
                  <a:lnRef idx="3">
                    <a:schemeClr val="accent2"/>
                  </a:lnRef>
                  <a:fillRef idx="0">
                    <a:schemeClr val="accent2"/>
                  </a:fillRef>
                  <a:effectRef idx="2">
                    <a:schemeClr val="accent2"/>
                  </a:effectRef>
                  <a:fontRef idx="minor">
                    <a:schemeClr val="tx1"/>
                  </a:fontRef>
                </p:style>
              </p:cxnSp>
            </p:grpSp>
          </p:grpSp>
        </p:grpSp>
        <p:sp>
          <p:nvSpPr>
            <p:cNvPr id="163" name="자유형 162"/>
            <p:cNvSpPr/>
            <p:nvPr/>
          </p:nvSpPr>
          <p:spPr>
            <a:xfrm flipV="1">
              <a:off x="1907704" y="3933055"/>
              <a:ext cx="1872208" cy="576065"/>
            </a:xfrm>
            <a:custGeom>
              <a:avLst/>
              <a:gdLst>
                <a:gd name="connsiteX0" fmla="*/ 0 w 3234690"/>
                <a:gd name="connsiteY0" fmla="*/ 4882 h 587812"/>
                <a:gd name="connsiteX1" fmla="*/ 1828800 w 3234690"/>
                <a:gd name="connsiteY1" fmla="*/ 84892 h 587812"/>
                <a:gd name="connsiteX2" fmla="*/ 3234690 w 3234690"/>
                <a:gd name="connsiteY2" fmla="*/ 587812 h 587812"/>
              </a:gdLst>
              <a:ahLst/>
              <a:cxnLst>
                <a:cxn ang="0">
                  <a:pos x="connsiteX0" y="connsiteY0"/>
                </a:cxn>
                <a:cxn ang="0">
                  <a:pos x="connsiteX1" y="connsiteY1"/>
                </a:cxn>
                <a:cxn ang="0">
                  <a:pos x="connsiteX2" y="connsiteY2"/>
                </a:cxn>
              </a:cxnLst>
              <a:rect l="l" t="t" r="r" b="b"/>
              <a:pathLst>
                <a:path w="3234690" h="587812">
                  <a:moveTo>
                    <a:pt x="0" y="4882"/>
                  </a:moveTo>
                  <a:cubicBezTo>
                    <a:pt x="644842" y="-3691"/>
                    <a:pt x="1289685" y="-12263"/>
                    <a:pt x="1828800" y="84892"/>
                  </a:cubicBezTo>
                  <a:cubicBezTo>
                    <a:pt x="2367915" y="182047"/>
                    <a:pt x="2801302" y="384929"/>
                    <a:pt x="3234690" y="587812"/>
                  </a:cubicBezTo>
                </a:path>
              </a:pathLst>
            </a:custGeom>
            <a:ln>
              <a:solidFill>
                <a:srgbClr val="FF0000"/>
              </a:solidFill>
              <a:prstDash val="sysDash"/>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grpSp>
      <p:sp>
        <p:nvSpPr>
          <p:cNvPr id="192" name="TextBox 191"/>
          <p:cNvSpPr txBox="1"/>
          <p:nvPr/>
        </p:nvSpPr>
        <p:spPr>
          <a:xfrm>
            <a:off x="2560200" y="857634"/>
            <a:ext cx="1770010" cy="307920"/>
          </a:xfrm>
          <a:prstGeom prst="rect">
            <a:avLst/>
          </a:prstGeom>
          <a:noFill/>
        </p:spPr>
        <p:txBody>
          <a:bodyPr wrap="none" lIns="91467" tIns="45734" rIns="91467" bIns="45734" rtlCol="0">
            <a:spAutoFit/>
          </a:bodyPr>
          <a:lstStyle/>
          <a:p>
            <a:r>
              <a:rPr lang="en-US" altLang="ko-KR" sz="1400" b="1" dirty="0" smtClean="0">
                <a:latin typeface="맑은 고딕" panose="020B0503020000020004" pitchFamily="50" charset="-127"/>
                <a:ea typeface="맑은 고딕" panose="020B0503020000020004" pitchFamily="50" charset="-127"/>
                <a:cs typeface="Arial Unicode MS" pitchFamily="50" charset="-127"/>
              </a:rPr>
              <a:t>: Cutoff(reflection)</a:t>
            </a:r>
          </a:p>
        </p:txBody>
      </p:sp>
      <p:sp>
        <p:nvSpPr>
          <p:cNvPr id="193" name="타원 192"/>
          <p:cNvSpPr/>
          <p:nvPr/>
        </p:nvSpPr>
        <p:spPr>
          <a:xfrm>
            <a:off x="2997107" y="3262931"/>
            <a:ext cx="288100" cy="288133"/>
          </a:xfrm>
          <a:prstGeom prst="ellipse">
            <a:avLst/>
          </a:prstGeom>
          <a:solidFill>
            <a:srgbClr val="92D050"/>
          </a:solidFill>
        </p:spPr>
        <p:style>
          <a:lnRef idx="1">
            <a:schemeClr val="accent3"/>
          </a:lnRef>
          <a:fillRef idx="2">
            <a:schemeClr val="accent3"/>
          </a:fillRef>
          <a:effectRef idx="1">
            <a:schemeClr val="accent3"/>
          </a:effectRef>
          <a:fontRef idx="minor">
            <a:schemeClr val="dk1"/>
          </a:fontRef>
        </p:style>
        <p:txBody>
          <a:bodyPr lIns="91467" tIns="45734" rIns="91467" bIns="45734"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cxnSp>
        <p:nvCxnSpPr>
          <p:cNvPr id="194" name="직선 연결선 193"/>
          <p:cNvCxnSpPr/>
          <p:nvPr/>
        </p:nvCxnSpPr>
        <p:spPr>
          <a:xfrm flipH="1">
            <a:off x="3045586" y="3302267"/>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cxnSp>
        <p:nvCxnSpPr>
          <p:cNvPr id="195" name="직선 연결선 194"/>
          <p:cNvCxnSpPr/>
          <p:nvPr/>
        </p:nvCxnSpPr>
        <p:spPr>
          <a:xfrm>
            <a:off x="3048504" y="3316137"/>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sp>
        <p:nvSpPr>
          <p:cNvPr id="196" name="타원 195"/>
          <p:cNvSpPr/>
          <p:nvPr/>
        </p:nvSpPr>
        <p:spPr>
          <a:xfrm>
            <a:off x="2895587" y="3970282"/>
            <a:ext cx="288100" cy="288133"/>
          </a:xfrm>
          <a:prstGeom prst="ellipse">
            <a:avLst/>
          </a:prstGeom>
          <a:solidFill>
            <a:srgbClr val="92D050"/>
          </a:solidFill>
        </p:spPr>
        <p:style>
          <a:lnRef idx="1">
            <a:schemeClr val="accent3"/>
          </a:lnRef>
          <a:fillRef idx="2">
            <a:schemeClr val="accent3"/>
          </a:fillRef>
          <a:effectRef idx="1">
            <a:schemeClr val="accent3"/>
          </a:effectRef>
          <a:fontRef idx="minor">
            <a:schemeClr val="dk1"/>
          </a:fontRef>
        </p:style>
        <p:txBody>
          <a:bodyPr lIns="91467" tIns="45734" rIns="91467" bIns="45734"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cxnSp>
        <p:nvCxnSpPr>
          <p:cNvPr id="197" name="직선 연결선 196"/>
          <p:cNvCxnSpPr/>
          <p:nvPr/>
        </p:nvCxnSpPr>
        <p:spPr>
          <a:xfrm flipH="1">
            <a:off x="2944067" y="4009618"/>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cxnSp>
        <p:nvCxnSpPr>
          <p:cNvPr id="198" name="직선 연결선 197"/>
          <p:cNvCxnSpPr/>
          <p:nvPr/>
        </p:nvCxnSpPr>
        <p:spPr>
          <a:xfrm>
            <a:off x="2946985" y="4023489"/>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sp>
        <p:nvSpPr>
          <p:cNvPr id="199" name="직사각형 198"/>
          <p:cNvSpPr/>
          <p:nvPr/>
        </p:nvSpPr>
        <p:spPr>
          <a:xfrm>
            <a:off x="2554543" y="1253814"/>
            <a:ext cx="1513183" cy="307920"/>
          </a:xfrm>
          <a:prstGeom prst="rect">
            <a:avLst/>
          </a:prstGeom>
        </p:spPr>
        <p:txBody>
          <a:bodyPr wrap="none" lIns="91467" tIns="45734" rIns="91467" bIns="45734">
            <a:spAutoFit/>
          </a:bodyPr>
          <a:lstStyle/>
          <a:p>
            <a:r>
              <a:rPr lang="en-US" altLang="ko-KR" sz="1400" b="1" dirty="0" smtClean="0">
                <a:latin typeface="맑은 고딕" panose="020B0503020000020004" pitchFamily="50" charset="-127"/>
                <a:ea typeface="맑은 고딕" panose="020B0503020000020004" pitchFamily="50" charset="-127"/>
                <a:cs typeface="Arial Unicode MS" pitchFamily="50" charset="-127"/>
              </a:rPr>
              <a:t>: XB conversion</a:t>
            </a:r>
            <a:endParaRPr lang="ko-KR" altLang="en-US" sz="1400" b="1" dirty="0">
              <a:latin typeface="맑은 고딕" panose="020B0503020000020004" pitchFamily="50" charset="-127"/>
              <a:ea typeface="맑은 고딕" panose="020B0503020000020004" pitchFamily="50" charset="-127"/>
              <a:cs typeface="Arial Unicode MS" pitchFamily="50" charset="-127"/>
            </a:endParaRPr>
          </a:p>
        </p:txBody>
      </p:sp>
      <p:sp>
        <p:nvSpPr>
          <p:cNvPr id="200" name="타원 199"/>
          <p:cNvSpPr/>
          <p:nvPr/>
        </p:nvSpPr>
        <p:spPr>
          <a:xfrm>
            <a:off x="1042382" y="4263845"/>
            <a:ext cx="288100" cy="288133"/>
          </a:xfrm>
          <a:prstGeom prst="ellipse">
            <a:avLst/>
          </a:prstGeom>
          <a:solidFill>
            <a:srgbClr val="92D050"/>
          </a:solidFill>
        </p:spPr>
        <p:style>
          <a:lnRef idx="1">
            <a:schemeClr val="accent3"/>
          </a:lnRef>
          <a:fillRef idx="2">
            <a:schemeClr val="accent3"/>
          </a:fillRef>
          <a:effectRef idx="1">
            <a:schemeClr val="accent3"/>
          </a:effectRef>
          <a:fontRef idx="minor">
            <a:schemeClr val="dk1"/>
          </a:fontRef>
        </p:style>
        <p:txBody>
          <a:bodyPr lIns="91467" tIns="45734" rIns="91467" bIns="45734" rtlCol="0" anchor="ctr"/>
          <a:lstStyle/>
          <a:p>
            <a:pPr algn="ctr"/>
            <a:endParaRPr lang="ko-KR" altLang="en-US" sz="1400" b="1" dirty="0">
              <a:latin typeface="맑은 고딕" panose="020B0503020000020004" pitchFamily="50" charset="-127"/>
              <a:ea typeface="맑은 고딕" panose="020B0503020000020004" pitchFamily="50" charset="-127"/>
            </a:endParaRPr>
          </a:p>
        </p:txBody>
      </p:sp>
      <p:cxnSp>
        <p:nvCxnSpPr>
          <p:cNvPr id="201" name="직선 연결선 200"/>
          <p:cNvCxnSpPr/>
          <p:nvPr/>
        </p:nvCxnSpPr>
        <p:spPr>
          <a:xfrm flipH="1">
            <a:off x="1090861" y="4303181"/>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cxnSp>
        <p:nvCxnSpPr>
          <p:cNvPr id="202" name="직선 연결선 201"/>
          <p:cNvCxnSpPr/>
          <p:nvPr/>
        </p:nvCxnSpPr>
        <p:spPr>
          <a:xfrm>
            <a:off x="1093779" y="4317052"/>
            <a:ext cx="172879" cy="183523"/>
          </a:xfrm>
          <a:prstGeom prst="line">
            <a:avLst/>
          </a:prstGeom>
          <a:solidFill>
            <a:srgbClr val="92D050"/>
          </a:solidFill>
        </p:spPr>
        <p:style>
          <a:lnRef idx="3">
            <a:schemeClr val="accent2"/>
          </a:lnRef>
          <a:fillRef idx="0">
            <a:schemeClr val="accent2"/>
          </a:fillRef>
          <a:effectRef idx="2">
            <a:schemeClr val="accent2"/>
          </a:effectRef>
          <a:fontRef idx="minor">
            <a:schemeClr val="tx1"/>
          </a:fontRef>
        </p:style>
      </p:cxnSp>
      <p:sp>
        <p:nvSpPr>
          <p:cNvPr id="207" name="제목 9"/>
          <p:cNvSpPr>
            <a:spLocks noGrp="1"/>
          </p:cNvSpPr>
          <p:nvPr>
            <p:ph type="title"/>
          </p:nvPr>
        </p:nvSpPr>
        <p:spPr>
          <a:xfrm>
            <a:off x="659968" y="1"/>
            <a:ext cx="8447099" cy="712788"/>
          </a:xfrm>
        </p:spPr>
        <p:txBody>
          <a:bodyPr/>
          <a:lstStyle/>
          <a:p>
            <a:r>
              <a:rPr lang="en-US" altLang="ko-KR" sz="1800" dirty="0" smtClean="0">
                <a:latin typeface="Arial" pitchFamily="34" charset="0"/>
                <a:cs typeface="Arial" pitchFamily="34" charset="0"/>
              </a:rPr>
              <a:t>ECH Experiment in linear device</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Over-dense plasma generation</a:t>
            </a:r>
            <a:endParaRPr lang="ko-KR" altLang="en-US" sz="2600" dirty="0">
              <a:solidFill>
                <a:srgbClr val="FFFF00"/>
              </a:solidFill>
              <a:latin typeface="Arial" pitchFamily="34" charset="0"/>
              <a:cs typeface="Arial" pitchFamily="34" charset="0"/>
            </a:endParaRPr>
          </a:p>
        </p:txBody>
      </p:sp>
    </p:spTree>
    <p:extLst>
      <p:ext uri="{BB962C8B-B14F-4D97-AF65-F5344CB8AC3E}">
        <p14:creationId xmlns="" xmlns:p14="http://schemas.microsoft.com/office/powerpoint/2010/main" val="1946256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9"/>
          <p:cNvSpPr>
            <a:spLocks noGrp="1"/>
          </p:cNvSpPr>
          <p:nvPr>
            <p:ph type="title"/>
          </p:nvPr>
        </p:nvSpPr>
        <p:spPr>
          <a:xfrm>
            <a:off x="659968" y="5616"/>
            <a:ext cx="8447099" cy="712788"/>
          </a:xfrm>
        </p:spPr>
        <p:txBody>
          <a:bodyPr/>
          <a:lstStyle/>
          <a:p>
            <a:r>
              <a:rPr lang="en-US" altLang="ko-KR" sz="1800" dirty="0">
                <a:latin typeface="Arial" pitchFamily="34" charset="0"/>
                <a:cs typeface="Arial" pitchFamily="34" charset="0"/>
              </a:rPr>
              <a:t>EBW Heating Experiments in linear device</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The n</a:t>
            </a:r>
            <a:r>
              <a:rPr lang="en-US" altLang="ko-KR" sz="2600" baseline="-25000" dirty="0" smtClean="0">
                <a:solidFill>
                  <a:srgbClr val="FFFF00"/>
                </a:solidFill>
                <a:latin typeface="Arial" pitchFamily="34" charset="0"/>
                <a:cs typeface="Arial" pitchFamily="34" charset="0"/>
              </a:rPr>
              <a:t>e</a:t>
            </a:r>
            <a:r>
              <a:rPr lang="en-US" altLang="ko-KR" sz="2600" dirty="0" smtClean="0">
                <a:solidFill>
                  <a:srgbClr val="FFFF00"/>
                </a:solidFill>
                <a:latin typeface="Arial" pitchFamily="34" charset="0"/>
                <a:cs typeface="Arial" pitchFamily="34" charset="0"/>
              </a:rPr>
              <a:t> &amp; T</a:t>
            </a:r>
            <a:r>
              <a:rPr lang="en-US" altLang="ko-KR" sz="2600" baseline="-25000" dirty="0" smtClean="0">
                <a:solidFill>
                  <a:srgbClr val="FFFF00"/>
                </a:solidFill>
                <a:latin typeface="Arial" pitchFamily="34" charset="0"/>
                <a:cs typeface="Arial" pitchFamily="34" charset="0"/>
              </a:rPr>
              <a:t>e</a:t>
            </a:r>
            <a:r>
              <a:rPr lang="en-US" altLang="ko-KR" sz="2600" dirty="0" smtClean="0">
                <a:solidFill>
                  <a:srgbClr val="FFFF00"/>
                </a:solidFill>
                <a:latin typeface="Arial" pitchFamily="34" charset="0"/>
                <a:cs typeface="Arial" pitchFamily="34" charset="0"/>
              </a:rPr>
              <a:t> Profile along the MW Power</a:t>
            </a:r>
            <a:endParaRPr lang="ko-KR" altLang="en-US" sz="2600" dirty="0">
              <a:solidFill>
                <a:srgbClr val="FFFF00"/>
              </a:solidFill>
              <a:latin typeface="Arial" pitchFamily="34" charset="0"/>
              <a:cs typeface="Arial" pitchFamily="34" charset="0"/>
            </a:endParaRPr>
          </a:p>
        </p:txBody>
      </p:sp>
      <p:sp>
        <p:nvSpPr>
          <p:cNvPr id="8" name="직사각형 7"/>
          <p:cNvSpPr/>
          <p:nvPr/>
        </p:nvSpPr>
        <p:spPr>
          <a:xfrm>
            <a:off x="0" y="3984388"/>
            <a:ext cx="9144000" cy="2252924"/>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Over-dense plasma generation and electron temperature increase near ECR</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To confirm the feasibility of XB conversion</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At the lower power, density peak does not exist but when the MW power increases, over-dense plasma generates and density peak forms between UHR and ECR – Steep density gradient near UHR</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EBW </a:t>
            </a:r>
            <a:r>
              <a:rPr lang="en-US" altLang="ko-KR" kern="0" dirty="0" err="1" smtClean="0">
                <a:solidFill>
                  <a:srgbClr val="000000"/>
                </a:solidFill>
                <a:latin typeface="Arial" pitchFamily="34" charset="0"/>
                <a:ea typeface="굴림"/>
              </a:rPr>
              <a:t>collisional</a:t>
            </a:r>
            <a:r>
              <a:rPr lang="en-US" altLang="ko-KR" kern="0" dirty="0" smtClean="0">
                <a:solidFill>
                  <a:srgbClr val="000000"/>
                </a:solidFill>
                <a:latin typeface="Arial" pitchFamily="34" charset="0"/>
                <a:ea typeface="굴림"/>
              </a:rPr>
              <a:t> damping propagating to ECR in low T</a:t>
            </a:r>
            <a:r>
              <a:rPr lang="en-US" altLang="ko-KR" kern="0" baseline="-25000" dirty="0" smtClean="0">
                <a:solidFill>
                  <a:srgbClr val="000000"/>
                </a:solidFill>
                <a:latin typeface="Arial" pitchFamily="34" charset="0"/>
                <a:ea typeface="굴림"/>
              </a:rPr>
              <a:t>e </a:t>
            </a:r>
            <a:r>
              <a:rPr lang="en-US" altLang="ko-KR" kern="0" dirty="0" smtClean="0">
                <a:solidFill>
                  <a:srgbClr val="000000"/>
                </a:solidFill>
                <a:latin typeface="Arial" pitchFamily="34" charset="0"/>
                <a:ea typeface="굴림"/>
              </a:rPr>
              <a:t>[7~9]</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T</a:t>
            </a:r>
            <a:r>
              <a:rPr lang="en-US" altLang="ko-KR" kern="0" baseline="-25000" dirty="0" smtClean="0">
                <a:solidFill>
                  <a:srgbClr val="000000"/>
                </a:solidFill>
                <a:latin typeface="Arial" pitchFamily="34" charset="0"/>
                <a:ea typeface="굴림"/>
              </a:rPr>
              <a:t>e</a:t>
            </a:r>
            <a:r>
              <a:rPr lang="en-US" altLang="ko-KR" kern="0" dirty="0" smtClean="0">
                <a:solidFill>
                  <a:srgbClr val="000000"/>
                </a:solidFill>
                <a:latin typeface="Arial" pitchFamily="34" charset="0"/>
                <a:ea typeface="굴림"/>
              </a:rPr>
              <a:t> increase near ECR : ECH effect from some part of the converted EBW</a:t>
            </a:r>
          </a:p>
        </p:txBody>
      </p:sp>
      <p:graphicFrame>
        <p:nvGraphicFramePr>
          <p:cNvPr id="297989" name="Object 5"/>
          <p:cNvGraphicFramePr>
            <a:graphicFrameLocks noChangeAspect="1"/>
          </p:cNvGraphicFramePr>
          <p:nvPr/>
        </p:nvGraphicFramePr>
        <p:xfrm>
          <a:off x="4243635" y="452922"/>
          <a:ext cx="5368925" cy="3770313"/>
        </p:xfrm>
        <a:graphic>
          <a:graphicData uri="http://schemas.openxmlformats.org/presentationml/2006/ole">
            <p:oleObj spid="_x0000_s38932" name="Graph" r:id="rId4" imgW="4133088" imgH="2901696" progId="Origin50.Graph">
              <p:embed/>
            </p:oleObj>
          </a:graphicData>
        </a:graphic>
      </p:graphicFrame>
      <p:graphicFrame>
        <p:nvGraphicFramePr>
          <p:cNvPr id="297990" name="Object 6"/>
          <p:cNvGraphicFramePr>
            <a:graphicFrameLocks noChangeAspect="1"/>
          </p:cNvGraphicFramePr>
          <p:nvPr/>
        </p:nvGraphicFramePr>
        <p:xfrm>
          <a:off x="67171" y="452922"/>
          <a:ext cx="5368925" cy="3770313"/>
        </p:xfrm>
        <a:graphic>
          <a:graphicData uri="http://schemas.openxmlformats.org/presentationml/2006/ole">
            <p:oleObj spid="_x0000_s38933" name="Graph" r:id="rId5" imgW="4133088" imgH="2901696" progId="Origin50.Graph">
              <p:embed/>
            </p:oleObj>
          </a:graphicData>
        </a:graphic>
      </p:graphicFrame>
      <p:sp>
        <p:nvSpPr>
          <p:cNvPr id="21" name="TextBox 20"/>
          <p:cNvSpPr txBox="1"/>
          <p:nvPr/>
        </p:nvSpPr>
        <p:spPr>
          <a:xfrm>
            <a:off x="2190270" y="836585"/>
            <a:ext cx="56457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ECR</a:t>
            </a:r>
            <a:endParaRPr lang="ko-KR" altLang="en-US" sz="1400" b="1" dirty="0">
              <a:latin typeface="Arial" pitchFamily="34" charset="0"/>
              <a:cs typeface="Arial" pitchFamily="34" charset="0"/>
            </a:endParaRPr>
          </a:p>
        </p:txBody>
      </p:sp>
      <p:sp>
        <p:nvSpPr>
          <p:cNvPr id="22" name="직사각형 21"/>
          <p:cNvSpPr/>
          <p:nvPr/>
        </p:nvSpPr>
        <p:spPr bwMode="auto">
          <a:xfrm>
            <a:off x="6420069" y="898992"/>
            <a:ext cx="276157" cy="2688046"/>
          </a:xfrm>
          <a:prstGeom prst="rect">
            <a:avLst/>
          </a:prstGeom>
          <a:solidFill>
            <a:srgbClr val="FFFF0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3" name="TextBox 22"/>
          <p:cNvSpPr txBox="1"/>
          <p:nvPr/>
        </p:nvSpPr>
        <p:spPr>
          <a:xfrm>
            <a:off x="6359178" y="848460"/>
            <a:ext cx="564578" cy="307777"/>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ECR</a:t>
            </a:r>
            <a:endParaRPr lang="ko-KR" altLang="en-US" sz="1400" b="1" dirty="0">
              <a:latin typeface="Arial" pitchFamily="34" charset="0"/>
              <a:cs typeface="Arial" pitchFamily="34" charset="0"/>
            </a:endParaRPr>
          </a:p>
        </p:txBody>
      </p:sp>
      <p:sp>
        <p:nvSpPr>
          <p:cNvPr id="27" name="TextBox 26"/>
          <p:cNvSpPr txBox="1"/>
          <p:nvPr/>
        </p:nvSpPr>
        <p:spPr>
          <a:xfrm>
            <a:off x="4392359" y="3689075"/>
            <a:ext cx="576064"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UHR</a:t>
            </a:r>
            <a:endParaRPr lang="ko-KR" altLang="en-US" sz="1400" b="1" dirty="0">
              <a:latin typeface="Arial" pitchFamily="34" charset="0"/>
              <a:cs typeface="Arial" pitchFamily="34" charset="0"/>
            </a:endParaRPr>
          </a:p>
        </p:txBody>
      </p:sp>
      <p:sp>
        <p:nvSpPr>
          <p:cNvPr id="31" name="오른쪽 화살표 30"/>
          <p:cNvSpPr/>
          <p:nvPr/>
        </p:nvSpPr>
        <p:spPr bwMode="auto">
          <a:xfrm rot="10800000">
            <a:off x="4052856" y="2115258"/>
            <a:ext cx="591151" cy="5040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33" name="오른쪽 화살표 32"/>
          <p:cNvSpPr/>
          <p:nvPr/>
        </p:nvSpPr>
        <p:spPr bwMode="auto">
          <a:xfrm rot="10800000">
            <a:off x="8144680" y="2111253"/>
            <a:ext cx="603784" cy="5040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4" name="직사각형 23"/>
          <p:cNvSpPr/>
          <p:nvPr/>
        </p:nvSpPr>
        <p:spPr bwMode="auto">
          <a:xfrm>
            <a:off x="2267744" y="887117"/>
            <a:ext cx="276157" cy="2688046"/>
          </a:xfrm>
          <a:prstGeom prst="rect">
            <a:avLst/>
          </a:prstGeom>
          <a:solidFill>
            <a:srgbClr val="FFFF0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25" name="타원 24"/>
          <p:cNvSpPr/>
          <p:nvPr/>
        </p:nvSpPr>
        <p:spPr>
          <a:xfrm>
            <a:off x="5951581" y="1918979"/>
            <a:ext cx="924675" cy="129614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cxnSp>
        <p:nvCxnSpPr>
          <p:cNvPr id="35" name="구부러진 연결선 34"/>
          <p:cNvCxnSpPr/>
          <p:nvPr/>
        </p:nvCxnSpPr>
        <p:spPr bwMode="auto">
          <a:xfrm flipV="1">
            <a:off x="6300192" y="1486931"/>
            <a:ext cx="720080" cy="432048"/>
          </a:xfrm>
          <a:prstGeom prst="curvedConnector3">
            <a:avLst>
              <a:gd name="adj1" fmla="val 50000"/>
            </a:avLst>
          </a:prstGeom>
          <a:noFill/>
          <a:ln w="38100" cap="flat" cmpd="sng" algn="ctr">
            <a:solidFill>
              <a:srgbClr val="FF0000"/>
            </a:solidFill>
            <a:prstDash val="solid"/>
            <a:round/>
            <a:headEnd type="none" w="med" len="med"/>
            <a:tailEnd type="triangle"/>
          </a:ln>
          <a:effectLst/>
        </p:spPr>
      </p:cxnSp>
      <p:sp>
        <p:nvSpPr>
          <p:cNvPr id="38" name="직사각형 37"/>
          <p:cNvSpPr/>
          <p:nvPr/>
        </p:nvSpPr>
        <p:spPr bwMode="auto">
          <a:xfrm>
            <a:off x="4571999" y="1558939"/>
            <a:ext cx="108393" cy="2039974"/>
          </a:xfrm>
          <a:prstGeom prst="rect">
            <a:avLst/>
          </a:prstGeom>
          <a:solidFill>
            <a:schemeClr val="tx1">
              <a:alpha val="18000"/>
            </a:scheme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39" name="TextBox 38"/>
          <p:cNvSpPr txBox="1"/>
          <p:nvPr/>
        </p:nvSpPr>
        <p:spPr>
          <a:xfrm>
            <a:off x="8568823" y="3676442"/>
            <a:ext cx="576064"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UHR</a:t>
            </a:r>
            <a:endParaRPr lang="ko-KR" altLang="en-US" sz="1400" b="1" dirty="0">
              <a:latin typeface="Arial" pitchFamily="34" charset="0"/>
              <a:cs typeface="Arial" pitchFamily="34" charset="0"/>
            </a:endParaRPr>
          </a:p>
        </p:txBody>
      </p:sp>
      <p:sp>
        <p:nvSpPr>
          <p:cNvPr id="40" name="직사각형 39"/>
          <p:cNvSpPr/>
          <p:nvPr/>
        </p:nvSpPr>
        <p:spPr bwMode="auto">
          <a:xfrm>
            <a:off x="8676456" y="910867"/>
            <a:ext cx="180401" cy="2675413"/>
          </a:xfrm>
          <a:prstGeom prst="rect">
            <a:avLst/>
          </a:prstGeom>
          <a:solidFill>
            <a:schemeClr val="tx1">
              <a:alpha val="18000"/>
            </a:scheme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1" name="TextBox 40"/>
          <p:cNvSpPr txBox="1"/>
          <p:nvPr/>
        </p:nvSpPr>
        <p:spPr>
          <a:xfrm>
            <a:off x="6888889" y="1323170"/>
            <a:ext cx="1224136" cy="307777"/>
          </a:xfrm>
          <a:prstGeom prst="rect">
            <a:avLst/>
          </a:prstGeom>
          <a:noFill/>
        </p:spPr>
        <p:txBody>
          <a:bodyPr wrap="square" rtlCol="0">
            <a:spAutoFit/>
          </a:bodyPr>
          <a:lstStyle/>
          <a:p>
            <a:pPr algn="ctr"/>
            <a:r>
              <a:rPr lang="en-US" altLang="ko-KR" sz="1400" b="1" dirty="0" smtClean="0">
                <a:solidFill>
                  <a:srgbClr val="FF0000"/>
                </a:solidFill>
                <a:latin typeface="Arial" pitchFamily="34" charset="0"/>
                <a:cs typeface="Arial" pitchFamily="34" charset="0"/>
              </a:rPr>
              <a:t>T</a:t>
            </a:r>
            <a:r>
              <a:rPr lang="en-US" altLang="ko-KR" sz="1400" b="1" baseline="-25000" dirty="0" smtClean="0">
                <a:solidFill>
                  <a:srgbClr val="FF0000"/>
                </a:solidFill>
                <a:latin typeface="Arial" pitchFamily="34" charset="0"/>
                <a:cs typeface="Arial" pitchFamily="34" charset="0"/>
              </a:rPr>
              <a:t>e</a:t>
            </a:r>
            <a:r>
              <a:rPr lang="en-US" altLang="ko-KR" sz="1400" b="1" dirty="0" smtClean="0">
                <a:solidFill>
                  <a:srgbClr val="FF0000"/>
                </a:solidFill>
                <a:latin typeface="Arial" pitchFamily="34" charset="0"/>
                <a:cs typeface="Arial" pitchFamily="34" charset="0"/>
              </a:rPr>
              <a:t> Increase</a:t>
            </a:r>
            <a:endParaRPr lang="ko-KR" altLang="en-US" sz="1400" b="1" dirty="0">
              <a:solidFill>
                <a:srgbClr val="FF0000"/>
              </a:solidFill>
              <a:latin typeface="Arial" pitchFamily="34" charset="0"/>
              <a:cs typeface="Arial" pitchFamily="34" charset="0"/>
            </a:endParaRPr>
          </a:p>
        </p:txBody>
      </p:sp>
      <p:sp>
        <p:nvSpPr>
          <p:cNvPr id="26" name="TextBox 25"/>
          <p:cNvSpPr txBox="1"/>
          <p:nvPr/>
        </p:nvSpPr>
        <p:spPr>
          <a:xfrm>
            <a:off x="4067944" y="2233377"/>
            <a:ext cx="648072"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LFSX</a:t>
            </a:r>
            <a:endParaRPr lang="ko-KR" altLang="en-US" sz="1400" b="1" dirty="0">
              <a:latin typeface="Arial" pitchFamily="34" charset="0"/>
              <a:cs typeface="Arial" pitchFamily="34" charset="0"/>
            </a:endParaRPr>
          </a:p>
        </p:txBody>
      </p:sp>
      <p:sp>
        <p:nvSpPr>
          <p:cNvPr id="28" name="TextBox 27"/>
          <p:cNvSpPr txBox="1"/>
          <p:nvPr/>
        </p:nvSpPr>
        <p:spPr>
          <a:xfrm>
            <a:off x="8172400" y="2204864"/>
            <a:ext cx="648072"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LFSX</a:t>
            </a:r>
            <a:endParaRPr lang="ko-KR" altLang="en-US" sz="1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253" name="Object 5"/>
          <p:cNvGraphicFramePr>
            <a:graphicFrameLocks noChangeAspect="1"/>
          </p:cNvGraphicFramePr>
          <p:nvPr/>
        </p:nvGraphicFramePr>
        <p:xfrm>
          <a:off x="59246" y="704571"/>
          <a:ext cx="5368925" cy="3770313"/>
        </p:xfrm>
        <a:graphic>
          <a:graphicData uri="http://schemas.openxmlformats.org/presentationml/2006/ole">
            <p:oleObj spid="_x0000_s135170" name="Graph" r:id="rId4" imgW="4133088" imgH="2901696" progId="Origin50.Graph">
              <p:embed/>
            </p:oleObj>
          </a:graphicData>
        </a:graphic>
      </p:graphicFrame>
      <p:graphicFrame>
        <p:nvGraphicFramePr>
          <p:cNvPr id="309254" name="Object 6"/>
          <p:cNvGraphicFramePr>
            <a:graphicFrameLocks noChangeAspect="1"/>
          </p:cNvGraphicFramePr>
          <p:nvPr/>
        </p:nvGraphicFramePr>
        <p:xfrm>
          <a:off x="4243635" y="692696"/>
          <a:ext cx="5368925" cy="3770313"/>
        </p:xfrm>
        <a:graphic>
          <a:graphicData uri="http://schemas.openxmlformats.org/presentationml/2006/ole">
            <p:oleObj spid="_x0000_s135171" name="Graph" r:id="rId5" imgW="4133088" imgH="2901696" progId="Origin50.Graph">
              <p:embed/>
            </p:oleObj>
          </a:graphicData>
        </a:graphic>
      </p:graphicFrame>
      <p:sp>
        <p:nvSpPr>
          <p:cNvPr id="7" name="직사각형 6"/>
          <p:cNvSpPr/>
          <p:nvPr/>
        </p:nvSpPr>
        <p:spPr>
          <a:xfrm>
            <a:off x="0" y="4221088"/>
            <a:ext cx="9144000" cy="2031325"/>
          </a:xfrm>
          <a:prstGeom prst="rect">
            <a:avLst/>
          </a:prstGeom>
        </p:spPr>
        <p:txBody>
          <a:bodyPr wrap="square">
            <a:spAutoFit/>
          </a:bodyPr>
          <a:lstStyle/>
          <a:p>
            <a:pPr marL="342900" indent="-342900" eaLnBrk="0" hangingPunct="0">
              <a:spcBef>
                <a:spcPct val="20000"/>
              </a:spcBef>
              <a:buFont typeface="Wingdings" pitchFamily="2" charset="2"/>
              <a:buChar char="Ø"/>
              <a:defRPr/>
            </a:pPr>
            <a:r>
              <a:rPr lang="en-US" altLang="ko-KR" kern="0" dirty="0" smtClean="0">
                <a:solidFill>
                  <a:srgbClr val="000000"/>
                </a:solidFill>
                <a:latin typeface="Arial" pitchFamily="34" charset="0"/>
                <a:ea typeface="굴림"/>
              </a:rPr>
              <a:t>Over-dense plasma generation and temperature increase near ECR</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Over-dense plasma : EBW </a:t>
            </a:r>
            <a:r>
              <a:rPr lang="en-US" altLang="ko-KR" kern="0" dirty="0" err="1" smtClean="0">
                <a:solidFill>
                  <a:srgbClr val="000000"/>
                </a:solidFill>
                <a:latin typeface="Arial" pitchFamily="34" charset="0"/>
                <a:ea typeface="굴림"/>
              </a:rPr>
              <a:t>collisional</a:t>
            </a:r>
            <a:r>
              <a:rPr lang="en-US" altLang="ko-KR" kern="0" dirty="0" smtClean="0">
                <a:solidFill>
                  <a:srgbClr val="000000"/>
                </a:solidFill>
                <a:latin typeface="Arial" pitchFamily="34" charset="0"/>
                <a:ea typeface="굴림"/>
              </a:rPr>
              <a:t> damping propagating to ECR in low T</a:t>
            </a:r>
            <a:r>
              <a:rPr lang="en-US" altLang="ko-KR" kern="0" baseline="-25000" dirty="0" smtClean="0">
                <a:solidFill>
                  <a:srgbClr val="000000"/>
                </a:solidFill>
                <a:latin typeface="Arial" pitchFamily="34" charset="0"/>
                <a:ea typeface="굴림"/>
              </a:rPr>
              <a:t>e</a:t>
            </a:r>
            <a:endParaRPr lang="en-US" altLang="ko-KR" kern="0" dirty="0" smtClean="0">
              <a:solidFill>
                <a:srgbClr val="000000"/>
              </a:solidFill>
              <a:latin typeface="Arial" pitchFamily="34" charset="0"/>
              <a:ea typeface="굴림"/>
            </a:endParaRP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Generation of higher density plasma at the lower magnetic field</a:t>
            </a:r>
          </a:p>
          <a:p>
            <a:pPr marL="1257300" lvl="2" indent="-342900" eaLnBrk="0" hangingPunct="0">
              <a:spcBef>
                <a:spcPct val="20000"/>
              </a:spcBef>
              <a:buFontTx/>
              <a:buChar char="-"/>
              <a:defRPr/>
            </a:pPr>
            <a:r>
              <a:rPr lang="en-US" altLang="ko-KR" kern="0" dirty="0" smtClean="0">
                <a:solidFill>
                  <a:srgbClr val="000000"/>
                </a:solidFill>
                <a:latin typeface="Arial" pitchFamily="34" charset="0"/>
                <a:ea typeface="굴림"/>
              </a:rPr>
              <a:t>The higher density near UHR at the lower magnetic field</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Movement of the electron temperature rising region along ECR layer</a:t>
            </a:r>
          </a:p>
          <a:p>
            <a:pPr marL="800100" lvl="1" indent="-342900" eaLnBrk="0" hangingPunct="0">
              <a:spcBef>
                <a:spcPct val="20000"/>
              </a:spcBef>
              <a:buFont typeface="Arial" pitchFamily="34" charset="0"/>
              <a:buChar char="•"/>
              <a:defRPr/>
            </a:pPr>
            <a:r>
              <a:rPr lang="en-US" altLang="ko-KR" kern="0" dirty="0" smtClean="0">
                <a:solidFill>
                  <a:srgbClr val="000000"/>
                </a:solidFill>
                <a:latin typeface="Arial" pitchFamily="34" charset="0"/>
                <a:ea typeface="굴림"/>
              </a:rPr>
              <a:t>Feasibility of plasma heating by EBW collisional damping with XB conversion</a:t>
            </a:r>
          </a:p>
        </p:txBody>
      </p:sp>
      <p:sp>
        <p:nvSpPr>
          <p:cNvPr id="20" name="TextBox 19"/>
          <p:cNvSpPr txBox="1"/>
          <p:nvPr/>
        </p:nvSpPr>
        <p:spPr>
          <a:xfrm>
            <a:off x="819885" y="680821"/>
            <a:ext cx="652743" cy="523220"/>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3cmL</a:t>
            </a:r>
            <a:endParaRPr lang="en-US" altLang="ko-KR" sz="1400" b="1" dirty="0">
              <a:latin typeface="Arial" pitchFamily="34" charset="0"/>
              <a:cs typeface="Arial" pitchFamily="34" charset="0"/>
            </a:endParaRPr>
          </a:p>
          <a:p>
            <a:pPr algn="ctr"/>
            <a:r>
              <a:rPr lang="en-US" altLang="ko-KR" sz="1400" b="1" dirty="0" smtClean="0">
                <a:latin typeface="Arial" pitchFamily="34" charset="0"/>
                <a:cs typeface="Arial" pitchFamily="34" charset="0"/>
              </a:rPr>
              <a:t>ECR</a:t>
            </a:r>
          </a:p>
        </p:txBody>
      </p:sp>
      <p:sp>
        <p:nvSpPr>
          <p:cNvPr id="22" name="TextBox 21"/>
          <p:cNvSpPr txBox="1"/>
          <p:nvPr/>
        </p:nvSpPr>
        <p:spPr>
          <a:xfrm>
            <a:off x="2029872" y="693454"/>
            <a:ext cx="652743" cy="523220"/>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1cmL</a:t>
            </a:r>
          </a:p>
          <a:p>
            <a:pPr algn="ctr"/>
            <a:r>
              <a:rPr lang="en-US" altLang="ko-KR" sz="1400" b="1" dirty="0" smtClean="0">
                <a:latin typeface="Arial" pitchFamily="34" charset="0"/>
                <a:cs typeface="Arial" pitchFamily="34" charset="0"/>
              </a:rPr>
              <a:t>ECR</a:t>
            </a:r>
          </a:p>
        </p:txBody>
      </p:sp>
      <p:sp>
        <p:nvSpPr>
          <p:cNvPr id="24" name="TextBox 23"/>
          <p:cNvSpPr txBox="1"/>
          <p:nvPr/>
        </p:nvSpPr>
        <p:spPr>
          <a:xfrm>
            <a:off x="3252046" y="693454"/>
            <a:ext cx="673582" cy="523220"/>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1cmR</a:t>
            </a:r>
          </a:p>
          <a:p>
            <a:pPr algn="ctr"/>
            <a:r>
              <a:rPr lang="en-US" altLang="ko-KR" sz="1400" b="1" dirty="0" smtClean="0">
                <a:latin typeface="Arial" pitchFamily="34" charset="0"/>
                <a:cs typeface="Arial" pitchFamily="34" charset="0"/>
              </a:rPr>
              <a:t>ECR</a:t>
            </a:r>
          </a:p>
        </p:txBody>
      </p:sp>
      <p:sp>
        <p:nvSpPr>
          <p:cNvPr id="26" name="TextBox 25"/>
          <p:cNvSpPr txBox="1"/>
          <p:nvPr/>
        </p:nvSpPr>
        <p:spPr>
          <a:xfrm>
            <a:off x="5018399" y="680821"/>
            <a:ext cx="652743" cy="523220"/>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3cmL</a:t>
            </a:r>
            <a:endParaRPr lang="en-US" altLang="ko-KR" sz="1400" b="1" dirty="0">
              <a:latin typeface="Arial" pitchFamily="34" charset="0"/>
              <a:cs typeface="Arial" pitchFamily="34" charset="0"/>
            </a:endParaRPr>
          </a:p>
          <a:p>
            <a:pPr algn="ctr"/>
            <a:r>
              <a:rPr lang="en-US" altLang="ko-KR" sz="1400" b="1" dirty="0" smtClean="0">
                <a:latin typeface="Arial" pitchFamily="34" charset="0"/>
                <a:cs typeface="Arial" pitchFamily="34" charset="0"/>
              </a:rPr>
              <a:t>ECR</a:t>
            </a:r>
          </a:p>
        </p:txBody>
      </p:sp>
      <p:sp>
        <p:nvSpPr>
          <p:cNvPr id="28" name="TextBox 27"/>
          <p:cNvSpPr txBox="1"/>
          <p:nvPr/>
        </p:nvSpPr>
        <p:spPr>
          <a:xfrm>
            <a:off x="6228386" y="693454"/>
            <a:ext cx="652743" cy="523220"/>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1cmL</a:t>
            </a:r>
          </a:p>
          <a:p>
            <a:pPr algn="ctr"/>
            <a:r>
              <a:rPr lang="en-US" altLang="ko-KR" sz="1400" b="1" dirty="0" smtClean="0">
                <a:latin typeface="Arial" pitchFamily="34" charset="0"/>
                <a:cs typeface="Arial" pitchFamily="34" charset="0"/>
              </a:rPr>
              <a:t>ECR</a:t>
            </a:r>
          </a:p>
        </p:txBody>
      </p:sp>
      <p:sp>
        <p:nvSpPr>
          <p:cNvPr id="30" name="TextBox 29"/>
          <p:cNvSpPr txBox="1"/>
          <p:nvPr/>
        </p:nvSpPr>
        <p:spPr>
          <a:xfrm>
            <a:off x="7380312" y="693454"/>
            <a:ext cx="673582" cy="523220"/>
          </a:xfrm>
          <a:prstGeom prst="rect">
            <a:avLst/>
          </a:prstGeom>
          <a:noFill/>
        </p:spPr>
        <p:txBody>
          <a:bodyPr wrap="none" rtlCol="0">
            <a:spAutoFit/>
          </a:bodyPr>
          <a:lstStyle/>
          <a:p>
            <a:pPr algn="ctr"/>
            <a:r>
              <a:rPr lang="en-US" altLang="ko-KR" sz="1400" b="1" dirty="0" smtClean="0">
                <a:latin typeface="Arial" pitchFamily="34" charset="0"/>
                <a:cs typeface="Arial" pitchFamily="34" charset="0"/>
              </a:rPr>
              <a:t>1cmR</a:t>
            </a:r>
          </a:p>
          <a:p>
            <a:pPr algn="ctr"/>
            <a:r>
              <a:rPr lang="en-US" altLang="ko-KR" sz="1400" b="1" dirty="0" smtClean="0">
                <a:latin typeface="Arial" pitchFamily="34" charset="0"/>
                <a:cs typeface="Arial" pitchFamily="34" charset="0"/>
              </a:rPr>
              <a:t>ECR</a:t>
            </a:r>
          </a:p>
        </p:txBody>
      </p:sp>
      <p:sp>
        <p:nvSpPr>
          <p:cNvPr id="42" name="제목 9"/>
          <p:cNvSpPr>
            <a:spLocks noGrp="1"/>
          </p:cNvSpPr>
          <p:nvPr>
            <p:ph type="title"/>
          </p:nvPr>
        </p:nvSpPr>
        <p:spPr>
          <a:xfrm>
            <a:off x="659968" y="1"/>
            <a:ext cx="8447099" cy="712788"/>
          </a:xfrm>
        </p:spPr>
        <p:txBody>
          <a:bodyPr/>
          <a:lstStyle/>
          <a:p>
            <a:r>
              <a:rPr lang="en-US" altLang="ko-KR" sz="1800" dirty="0">
                <a:latin typeface="Arial" pitchFamily="34" charset="0"/>
                <a:cs typeface="Arial" pitchFamily="34" charset="0"/>
              </a:rPr>
              <a:t>EBW Heating Experiments in linear device</a:t>
            </a:r>
            <a:r>
              <a:rPr lang="en-US" altLang="ko-KR" sz="1600" dirty="0" smtClean="0">
                <a:latin typeface="Arial" pitchFamily="34" charset="0"/>
                <a:cs typeface="Arial" pitchFamily="34" charset="0"/>
              </a:rPr>
              <a:t/>
            </a:r>
            <a:br>
              <a:rPr lang="en-US" altLang="ko-KR" sz="1600" dirty="0" smtClean="0">
                <a:latin typeface="Arial" pitchFamily="34" charset="0"/>
                <a:cs typeface="Arial" pitchFamily="34" charset="0"/>
              </a:rPr>
            </a:br>
            <a:r>
              <a:rPr lang="en-US" altLang="ko-KR" sz="2600" dirty="0" smtClean="0">
                <a:solidFill>
                  <a:srgbClr val="FFFF00"/>
                </a:solidFill>
                <a:latin typeface="Arial" pitchFamily="34" charset="0"/>
                <a:cs typeface="Arial" pitchFamily="34" charset="0"/>
              </a:rPr>
              <a:t>The n</a:t>
            </a:r>
            <a:r>
              <a:rPr lang="en-US" altLang="ko-KR" sz="2600" baseline="-25000" dirty="0" smtClean="0">
                <a:solidFill>
                  <a:srgbClr val="FFFF00"/>
                </a:solidFill>
                <a:latin typeface="Arial" pitchFamily="34" charset="0"/>
                <a:cs typeface="Arial" pitchFamily="34" charset="0"/>
              </a:rPr>
              <a:t>e</a:t>
            </a:r>
            <a:r>
              <a:rPr lang="en-US" altLang="ko-KR" sz="2600" dirty="0" smtClean="0">
                <a:solidFill>
                  <a:srgbClr val="FFFF00"/>
                </a:solidFill>
                <a:latin typeface="Arial" pitchFamily="34" charset="0"/>
                <a:cs typeface="Arial" pitchFamily="34" charset="0"/>
              </a:rPr>
              <a:t> &amp; T</a:t>
            </a:r>
            <a:r>
              <a:rPr lang="en-US" altLang="ko-KR" sz="2600" baseline="-25000" dirty="0" smtClean="0">
                <a:solidFill>
                  <a:srgbClr val="FFFF00"/>
                </a:solidFill>
                <a:latin typeface="Arial" pitchFamily="34" charset="0"/>
                <a:cs typeface="Arial" pitchFamily="34" charset="0"/>
              </a:rPr>
              <a:t>e</a:t>
            </a:r>
            <a:r>
              <a:rPr lang="en-US" altLang="ko-KR" sz="2600" dirty="0" smtClean="0">
                <a:solidFill>
                  <a:srgbClr val="FFFF00"/>
                </a:solidFill>
                <a:latin typeface="Arial" pitchFamily="34" charset="0"/>
                <a:cs typeface="Arial" pitchFamily="34" charset="0"/>
              </a:rPr>
              <a:t> Profile along the Magnetic field</a:t>
            </a:r>
            <a:endParaRPr lang="ko-KR" altLang="en-US" sz="2600" dirty="0">
              <a:solidFill>
                <a:srgbClr val="FFFF00"/>
              </a:solidFill>
              <a:latin typeface="Arial" pitchFamily="34" charset="0"/>
              <a:cs typeface="Arial" pitchFamily="34" charset="0"/>
            </a:endParaRPr>
          </a:p>
        </p:txBody>
      </p:sp>
      <p:sp>
        <p:nvSpPr>
          <p:cNvPr id="43" name="타원 42"/>
          <p:cNvSpPr/>
          <p:nvPr/>
        </p:nvSpPr>
        <p:spPr>
          <a:xfrm>
            <a:off x="7260046" y="2085356"/>
            <a:ext cx="624322" cy="648072"/>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44" name="타원 43"/>
          <p:cNvSpPr/>
          <p:nvPr/>
        </p:nvSpPr>
        <p:spPr>
          <a:xfrm>
            <a:off x="6023277" y="2709678"/>
            <a:ext cx="636955" cy="648072"/>
          </a:xfrm>
          <a:prstGeom prst="ellipse">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Unicode MS" pitchFamily="50" charset="-127"/>
              <a:ea typeface="Arial Unicode MS" pitchFamily="50" charset="-127"/>
              <a:cs typeface="Arial Unicode MS" pitchFamily="50" charset="-127"/>
            </a:endParaRPr>
          </a:p>
        </p:txBody>
      </p:sp>
      <p:sp>
        <p:nvSpPr>
          <p:cNvPr id="39" name="직사각형 38"/>
          <p:cNvSpPr/>
          <p:nvPr/>
        </p:nvSpPr>
        <p:spPr bwMode="auto">
          <a:xfrm>
            <a:off x="2243237" y="1149252"/>
            <a:ext cx="240532" cy="2713185"/>
          </a:xfrm>
          <a:prstGeom prst="rect">
            <a:avLst/>
          </a:prstGeom>
          <a:solidFill>
            <a:srgbClr val="0070C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0" name="직사각형 39"/>
          <p:cNvSpPr/>
          <p:nvPr/>
        </p:nvSpPr>
        <p:spPr bwMode="auto">
          <a:xfrm>
            <a:off x="4499992" y="1584710"/>
            <a:ext cx="168524" cy="2277096"/>
          </a:xfrm>
          <a:prstGeom prst="rect">
            <a:avLst/>
          </a:prstGeom>
          <a:solidFill>
            <a:schemeClr val="tx1">
              <a:alpha val="18000"/>
            </a:scheme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1" name="TextBox 40"/>
          <p:cNvSpPr txBox="1"/>
          <p:nvPr/>
        </p:nvSpPr>
        <p:spPr>
          <a:xfrm>
            <a:off x="4355976" y="3813548"/>
            <a:ext cx="576064"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UHR</a:t>
            </a:r>
            <a:endParaRPr lang="ko-KR" altLang="en-US" sz="1400" b="1" dirty="0">
              <a:latin typeface="Arial" pitchFamily="34" charset="0"/>
              <a:cs typeface="Arial" pitchFamily="34" charset="0"/>
            </a:endParaRPr>
          </a:p>
        </p:txBody>
      </p:sp>
      <p:sp>
        <p:nvSpPr>
          <p:cNvPr id="45" name="직사각형 44"/>
          <p:cNvSpPr/>
          <p:nvPr/>
        </p:nvSpPr>
        <p:spPr bwMode="auto">
          <a:xfrm>
            <a:off x="1031733" y="1125502"/>
            <a:ext cx="240532" cy="2713185"/>
          </a:xfrm>
          <a:prstGeom prst="rect">
            <a:avLst/>
          </a:prstGeom>
          <a:solidFill>
            <a:srgbClr val="FF000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6" name="직사각형 45"/>
          <p:cNvSpPr/>
          <p:nvPr/>
        </p:nvSpPr>
        <p:spPr bwMode="auto">
          <a:xfrm>
            <a:off x="3467372" y="1125502"/>
            <a:ext cx="240532" cy="2713185"/>
          </a:xfrm>
          <a:prstGeom prst="rect">
            <a:avLst/>
          </a:prstGeom>
          <a:solidFill>
            <a:srgbClr val="00B05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7" name="직사각형 46"/>
          <p:cNvSpPr/>
          <p:nvPr/>
        </p:nvSpPr>
        <p:spPr bwMode="auto">
          <a:xfrm>
            <a:off x="6443451" y="1147277"/>
            <a:ext cx="240532" cy="2713185"/>
          </a:xfrm>
          <a:prstGeom prst="rect">
            <a:avLst/>
          </a:prstGeom>
          <a:solidFill>
            <a:srgbClr val="0070C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48" name="직사각형 47"/>
          <p:cNvSpPr/>
          <p:nvPr/>
        </p:nvSpPr>
        <p:spPr bwMode="auto">
          <a:xfrm>
            <a:off x="8676456" y="1391001"/>
            <a:ext cx="180398" cy="2446297"/>
          </a:xfrm>
          <a:prstGeom prst="rect">
            <a:avLst/>
          </a:prstGeom>
          <a:solidFill>
            <a:schemeClr val="tx1">
              <a:alpha val="18000"/>
            </a:scheme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dirty="0" smtClean="0">
              <a:ln>
                <a:noFill/>
              </a:ln>
              <a:solidFill>
                <a:schemeClr val="tx1"/>
              </a:solidFill>
              <a:effectLst/>
              <a:latin typeface="Arial" charset="0"/>
              <a:ea typeface="굴림" pitchFamily="50" charset="-127"/>
            </a:endParaRPr>
          </a:p>
        </p:txBody>
      </p:sp>
      <p:sp>
        <p:nvSpPr>
          <p:cNvPr id="49" name="TextBox 48"/>
          <p:cNvSpPr txBox="1"/>
          <p:nvPr/>
        </p:nvSpPr>
        <p:spPr>
          <a:xfrm>
            <a:off x="8532440" y="3811573"/>
            <a:ext cx="576064"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UHR</a:t>
            </a:r>
            <a:endParaRPr lang="ko-KR" altLang="en-US" sz="1400" b="1" dirty="0">
              <a:latin typeface="Arial" pitchFamily="34" charset="0"/>
              <a:cs typeface="Arial" pitchFamily="34" charset="0"/>
            </a:endParaRPr>
          </a:p>
        </p:txBody>
      </p:sp>
      <p:sp>
        <p:nvSpPr>
          <p:cNvPr id="50" name="직사각형 49"/>
          <p:cNvSpPr/>
          <p:nvPr/>
        </p:nvSpPr>
        <p:spPr bwMode="auto">
          <a:xfrm>
            <a:off x="5208197" y="1123527"/>
            <a:ext cx="240532" cy="2713185"/>
          </a:xfrm>
          <a:prstGeom prst="rect">
            <a:avLst/>
          </a:prstGeom>
          <a:solidFill>
            <a:srgbClr val="FF000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51" name="직사각형 50"/>
          <p:cNvSpPr/>
          <p:nvPr/>
        </p:nvSpPr>
        <p:spPr bwMode="auto">
          <a:xfrm>
            <a:off x="7643836" y="1123527"/>
            <a:ext cx="240532" cy="2713185"/>
          </a:xfrm>
          <a:prstGeom prst="rect">
            <a:avLst/>
          </a:prstGeom>
          <a:solidFill>
            <a:srgbClr val="00B050">
              <a:alpha val="18000"/>
            </a:srgbClr>
          </a:solidFill>
          <a:ln w="508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cxnSp>
        <p:nvCxnSpPr>
          <p:cNvPr id="52" name="구부러진 연결선 29"/>
          <p:cNvCxnSpPr>
            <a:stCxn id="44" idx="0"/>
            <a:endCxn id="53" idx="2"/>
          </p:cNvCxnSpPr>
          <p:nvPr/>
        </p:nvCxnSpPr>
        <p:spPr bwMode="auto">
          <a:xfrm rot="16200000" flipV="1">
            <a:off x="5982113" y="2350035"/>
            <a:ext cx="449444" cy="269841"/>
          </a:xfrm>
          <a:prstGeom prst="curvedConnector3">
            <a:avLst>
              <a:gd name="adj1" fmla="val 50000"/>
            </a:avLst>
          </a:prstGeom>
          <a:noFill/>
          <a:ln w="38100" cap="flat" cmpd="sng" algn="ctr">
            <a:solidFill>
              <a:srgbClr val="FF0000"/>
            </a:solidFill>
            <a:prstDash val="solid"/>
            <a:round/>
            <a:headEnd type="none" w="med" len="med"/>
            <a:tailEnd type="triangle"/>
          </a:ln>
          <a:effectLst/>
        </p:spPr>
      </p:cxnSp>
      <p:sp>
        <p:nvSpPr>
          <p:cNvPr id="53" name="TextBox 52"/>
          <p:cNvSpPr txBox="1"/>
          <p:nvPr/>
        </p:nvSpPr>
        <p:spPr>
          <a:xfrm>
            <a:off x="5459846" y="1952457"/>
            <a:ext cx="1224136" cy="307777"/>
          </a:xfrm>
          <a:prstGeom prst="rect">
            <a:avLst/>
          </a:prstGeom>
          <a:noFill/>
        </p:spPr>
        <p:txBody>
          <a:bodyPr wrap="square" rtlCol="0">
            <a:spAutoFit/>
          </a:bodyPr>
          <a:lstStyle/>
          <a:p>
            <a:pPr algn="ctr"/>
            <a:r>
              <a:rPr lang="en-US" altLang="ko-KR" sz="1400" b="1" dirty="0" smtClean="0">
                <a:solidFill>
                  <a:srgbClr val="FF0000"/>
                </a:solidFill>
                <a:latin typeface="Arial" pitchFamily="34" charset="0"/>
                <a:cs typeface="Arial" pitchFamily="34" charset="0"/>
              </a:rPr>
              <a:t>T</a:t>
            </a:r>
            <a:r>
              <a:rPr lang="en-US" altLang="ko-KR" sz="1400" b="1" baseline="-25000" dirty="0" smtClean="0">
                <a:solidFill>
                  <a:srgbClr val="FF0000"/>
                </a:solidFill>
                <a:latin typeface="Arial" pitchFamily="34" charset="0"/>
                <a:cs typeface="Arial" pitchFamily="34" charset="0"/>
              </a:rPr>
              <a:t>e</a:t>
            </a:r>
            <a:r>
              <a:rPr lang="en-US" altLang="ko-KR" sz="1400" b="1" dirty="0" smtClean="0">
                <a:solidFill>
                  <a:srgbClr val="FF0000"/>
                </a:solidFill>
                <a:latin typeface="Arial" pitchFamily="34" charset="0"/>
                <a:cs typeface="Arial" pitchFamily="34" charset="0"/>
              </a:rPr>
              <a:t> Increase</a:t>
            </a:r>
            <a:endParaRPr lang="ko-KR" altLang="en-US" sz="1400" b="1" dirty="0">
              <a:solidFill>
                <a:srgbClr val="FF0000"/>
              </a:solidFill>
              <a:latin typeface="Arial" pitchFamily="34" charset="0"/>
              <a:cs typeface="Arial" pitchFamily="34" charset="0"/>
            </a:endParaRPr>
          </a:p>
        </p:txBody>
      </p:sp>
      <p:cxnSp>
        <p:nvCxnSpPr>
          <p:cNvPr id="55" name="구부러진 연결선 29"/>
          <p:cNvCxnSpPr>
            <a:stCxn id="43" idx="2"/>
            <a:endCxn id="53" idx="2"/>
          </p:cNvCxnSpPr>
          <p:nvPr/>
        </p:nvCxnSpPr>
        <p:spPr bwMode="auto">
          <a:xfrm rot="10800000">
            <a:off x="6071914" y="2260234"/>
            <a:ext cx="1188132" cy="149158"/>
          </a:xfrm>
          <a:prstGeom prst="curvedConnector2">
            <a:avLst/>
          </a:prstGeom>
          <a:noFill/>
          <a:ln w="38100" cap="flat" cmpd="sng" algn="ctr">
            <a:solidFill>
              <a:srgbClr val="FF0000"/>
            </a:solidFill>
            <a:prstDash val="solid"/>
            <a:round/>
            <a:headEnd type="none" w="med" len="med"/>
            <a:tailEnd type="triangle"/>
          </a:ln>
          <a:effectLst/>
        </p:spPr>
      </p:cxnSp>
      <p:sp>
        <p:nvSpPr>
          <p:cNvPr id="31" name="오른쪽 화살표 30"/>
          <p:cNvSpPr/>
          <p:nvPr/>
        </p:nvSpPr>
        <p:spPr bwMode="auto">
          <a:xfrm rot="10800000">
            <a:off x="8144680" y="2204864"/>
            <a:ext cx="603784" cy="5040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32" name="TextBox 31"/>
          <p:cNvSpPr txBox="1"/>
          <p:nvPr/>
        </p:nvSpPr>
        <p:spPr>
          <a:xfrm>
            <a:off x="8172400" y="2298475"/>
            <a:ext cx="648072"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LFSX</a:t>
            </a:r>
            <a:endParaRPr lang="ko-KR" altLang="en-US" sz="1400" b="1" dirty="0">
              <a:latin typeface="Arial" pitchFamily="34" charset="0"/>
              <a:cs typeface="Arial" pitchFamily="34" charset="0"/>
            </a:endParaRPr>
          </a:p>
        </p:txBody>
      </p:sp>
      <p:sp>
        <p:nvSpPr>
          <p:cNvPr id="33" name="오른쪽 화살표 32"/>
          <p:cNvSpPr/>
          <p:nvPr/>
        </p:nvSpPr>
        <p:spPr bwMode="auto">
          <a:xfrm rot="10800000">
            <a:off x="3968216" y="2276871"/>
            <a:ext cx="603784" cy="5040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1" hangingPunct="1">
              <a:lnSpc>
                <a:spcPct val="100000"/>
              </a:lnSpc>
              <a:spcBef>
                <a:spcPct val="0"/>
              </a:spcBef>
              <a:spcAft>
                <a:spcPct val="0"/>
              </a:spcAft>
              <a:buClrTx/>
              <a:buSzTx/>
              <a:buFontTx/>
              <a:buNone/>
              <a:tabLst/>
            </a:pPr>
            <a:endParaRPr kumimoji="1" lang="ko-KR" altLang="en-US" sz="1400" b="1" i="0" u="none" strike="noStrike" cap="none" normalizeH="0" baseline="0" smtClean="0">
              <a:ln>
                <a:noFill/>
              </a:ln>
              <a:solidFill>
                <a:schemeClr val="tx1"/>
              </a:solidFill>
              <a:effectLst/>
              <a:latin typeface="Arial" charset="0"/>
              <a:ea typeface="굴림" pitchFamily="50" charset="-127"/>
            </a:endParaRPr>
          </a:p>
        </p:txBody>
      </p:sp>
      <p:sp>
        <p:nvSpPr>
          <p:cNvPr id="34" name="TextBox 33"/>
          <p:cNvSpPr txBox="1"/>
          <p:nvPr/>
        </p:nvSpPr>
        <p:spPr>
          <a:xfrm>
            <a:off x="3995936" y="2370482"/>
            <a:ext cx="648072" cy="307777"/>
          </a:xfrm>
          <a:prstGeom prst="rect">
            <a:avLst/>
          </a:prstGeom>
          <a:noFill/>
        </p:spPr>
        <p:txBody>
          <a:bodyPr wrap="square" rtlCol="0">
            <a:spAutoFit/>
          </a:bodyPr>
          <a:lstStyle/>
          <a:p>
            <a:pPr algn="ctr"/>
            <a:r>
              <a:rPr lang="en-US" altLang="ko-KR" sz="1400" b="1" dirty="0" smtClean="0">
                <a:latin typeface="Arial" pitchFamily="34" charset="0"/>
                <a:cs typeface="Arial" pitchFamily="34" charset="0"/>
              </a:rPr>
              <a:t>LFSX</a:t>
            </a:r>
            <a:endParaRPr lang="ko-KR" altLang="en-US" sz="1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cover">
  <a:themeElements>
    <a:clrScheme name="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ver">
      <a:majorFont>
        <a:latin typeface="Tahoma"/>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400" b="1" i="0" u="none" strike="noStrike" cap="none" normalizeH="0" baseline="0" smtClean="0">
            <a:ln>
              <a:noFill/>
            </a:ln>
            <a:solidFill>
              <a:schemeClr val="tx1"/>
            </a:solidFill>
            <a:effectLst/>
            <a:latin typeface="Arial" charset="0"/>
            <a:ea typeface="굴림" pitchFamily="50"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1400" b="1" i="0" u="none" strike="noStrike" cap="none" normalizeH="0" baseline="0" smtClean="0">
            <a:ln>
              <a:noFill/>
            </a:ln>
            <a:solidFill>
              <a:schemeClr val="tx1"/>
            </a:solidFill>
            <a:effectLst/>
            <a:latin typeface="Arial" charset="0"/>
            <a:ea typeface="굴림" pitchFamily="50" charset="-127"/>
          </a:defRPr>
        </a:defPPr>
      </a:lstStyle>
    </a:lnDef>
  </a:objectDefaults>
  <a:extraClrSchemeLst>
    <a:extraClrScheme>
      <a:clrScheme name="cov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v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v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v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v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v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v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v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v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v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v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v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34378</TotalTime>
  <Words>3469</Words>
  <Application>Microsoft Office PowerPoint</Application>
  <PresentationFormat>화면 슬라이드 쇼(4:3)</PresentationFormat>
  <Paragraphs>641</Paragraphs>
  <Slides>41</Slides>
  <Notes>13</Notes>
  <HiddenSlides>0</HiddenSlides>
  <MMClips>0</MMClips>
  <ScaleCrop>false</ScaleCrop>
  <HeadingPairs>
    <vt:vector size="6" baseType="variant">
      <vt:variant>
        <vt:lpstr>테마</vt:lpstr>
      </vt:variant>
      <vt:variant>
        <vt:i4>1</vt:i4>
      </vt:variant>
      <vt:variant>
        <vt:lpstr>포함된 OLE 서버</vt:lpstr>
      </vt:variant>
      <vt:variant>
        <vt:i4>3</vt:i4>
      </vt:variant>
      <vt:variant>
        <vt:lpstr>슬라이드 제목</vt:lpstr>
      </vt:variant>
      <vt:variant>
        <vt:i4>41</vt:i4>
      </vt:variant>
    </vt:vector>
  </HeadingPairs>
  <TitlesOfParts>
    <vt:vector size="45" baseType="lpstr">
      <vt:lpstr>2_cover</vt:lpstr>
      <vt:lpstr>Graph</vt:lpstr>
      <vt:lpstr>수식</vt:lpstr>
      <vt:lpstr>Origin Graph</vt:lpstr>
      <vt:lpstr>슬라이드 1</vt:lpstr>
      <vt:lpstr>Outline</vt:lpstr>
      <vt:lpstr>Introduction VEST : the first Spherical Torus in Korea</vt:lpstr>
      <vt:lpstr>슬라이드 4</vt:lpstr>
      <vt:lpstr>EBW Heating Experiments in linear device Experimental Setup</vt:lpstr>
      <vt:lpstr>EBW Heating Experiments in linear device Experimental Setup : Wall with X/O Polarized Slit</vt:lpstr>
      <vt:lpstr>ECH Experiment in linear device Over-dense plasma generation</vt:lpstr>
      <vt:lpstr>EBW Heating Experiments in linear device The ne &amp; Te Profile along the MW Power</vt:lpstr>
      <vt:lpstr>EBW Heating Experiments in linear device The ne &amp; Te Profile along the Magnetic field</vt:lpstr>
      <vt:lpstr>EBW Heating Experiments in linear device LFSX Injection with Polarized Wall</vt:lpstr>
      <vt:lpstr>EBW Heating Experiments in VEST 2.45 GHz CW ECH System of VEST</vt:lpstr>
      <vt:lpstr>EBW Heating Experiments in VEST 2.45 GHz pulse ECH System of VEST</vt:lpstr>
      <vt:lpstr>EBW Heating Experiments in VEST Pre-ionization Experiment – MW power</vt:lpstr>
      <vt:lpstr>슬라이드 14</vt:lpstr>
      <vt:lpstr>슬라이드 15</vt:lpstr>
      <vt:lpstr>슬라이드 16</vt:lpstr>
      <vt:lpstr>슬라이드 17</vt:lpstr>
      <vt:lpstr>슬라이드 18</vt:lpstr>
      <vt:lpstr>슬라이드 19</vt:lpstr>
      <vt:lpstr>슬라이드 20</vt:lpstr>
      <vt:lpstr>Summary</vt:lpstr>
      <vt:lpstr>Reference</vt:lpstr>
      <vt:lpstr>Backup</vt:lpstr>
      <vt:lpstr>ECH Experiment in linear device Experimental Setup - diagnostics</vt:lpstr>
      <vt:lpstr>ECH Experiment in linear device  The ne &amp; Te Profile along the Pressure</vt:lpstr>
      <vt:lpstr>EBW Heating Experiments in linear device XB Mode Conversion with wall reflection</vt:lpstr>
      <vt:lpstr>Experiment Result  HFSX Injection</vt:lpstr>
      <vt:lpstr>Experiment Result  LFSO Injection – OXB Mode Conversion</vt:lpstr>
      <vt:lpstr>EBW Heating Experiments in linear device XB Mode Conversion with wall reflection</vt:lpstr>
      <vt:lpstr>Experiment Result  LFSO Injection with Polarized Slit</vt:lpstr>
      <vt:lpstr>ECH Experiment in VEST  ECH Pre-ionization Experiment – Budden Analysis</vt:lpstr>
      <vt:lpstr>슬라이드 32</vt:lpstr>
      <vt:lpstr>슬라이드 33</vt:lpstr>
      <vt:lpstr>슬라이드 34</vt:lpstr>
      <vt:lpstr>ECH Experiment in VEST ECH/EBW heating during startup</vt:lpstr>
      <vt:lpstr>ECH Experiment in VEST Feasibility of ECH/EBW heating during startup</vt:lpstr>
      <vt:lpstr>Operation System of 3kW ECH Magentron</vt:lpstr>
      <vt:lpstr>Operation Result of 3kW ECH Magentron</vt:lpstr>
      <vt:lpstr>Preliminary Test Result of 10kW Magnetron</vt:lpstr>
      <vt:lpstr>ECH Experiment in VEST ECH/EBW heating during startup(1)</vt:lpstr>
      <vt:lpstr>슬라이드 41</vt:lpstr>
    </vt:vector>
  </TitlesOfParts>
  <Company>Nuplex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user</dc:creator>
  <cp:lastModifiedBy>samsung</cp:lastModifiedBy>
  <cp:revision>1843</cp:revision>
  <dcterms:created xsi:type="dcterms:W3CDTF">2009-10-04T09:32:01Z</dcterms:created>
  <dcterms:modified xsi:type="dcterms:W3CDTF">2015-11-04T20:26:57Z</dcterms:modified>
</cp:coreProperties>
</file>