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0" r:id="rId1"/>
  </p:sldMasterIdLst>
  <p:notesMasterIdLst>
    <p:notesMasterId r:id="rId22"/>
  </p:notesMasterIdLst>
  <p:handoutMasterIdLst>
    <p:handoutMasterId r:id="rId23"/>
  </p:handoutMasterIdLst>
  <p:sldIdLst>
    <p:sldId id="1217" r:id="rId2"/>
    <p:sldId id="1291" r:id="rId3"/>
    <p:sldId id="1286" r:id="rId4"/>
    <p:sldId id="1293" r:id="rId5"/>
    <p:sldId id="1230" r:id="rId6"/>
    <p:sldId id="1282" r:id="rId7"/>
    <p:sldId id="1283" r:id="rId8"/>
    <p:sldId id="1287" r:id="rId9"/>
    <p:sldId id="1290" r:id="rId10"/>
    <p:sldId id="1263" r:id="rId11"/>
    <p:sldId id="1253" r:id="rId12"/>
    <p:sldId id="1247" r:id="rId13"/>
    <p:sldId id="1229" r:id="rId14"/>
    <p:sldId id="1227" r:id="rId15"/>
    <p:sldId id="1284" r:id="rId16"/>
    <p:sldId id="1261" r:id="rId17"/>
    <p:sldId id="1268" r:id="rId18"/>
    <p:sldId id="1288" r:id="rId19"/>
    <p:sldId id="1252" r:id="rId20"/>
    <p:sldId id="1294" r:id="rId21"/>
  </p:sldIdLst>
  <p:sldSz cx="9144000" cy="6858000" type="screen4x3"/>
  <p:notesSz cx="6934200" cy="9220200"/>
  <p:defaultTextStyle>
    <a:defPPr>
      <a:defRPr lang="en-US"/>
    </a:defPPr>
    <a:lvl1pPr algn="l" rtl="0" fontAlgn="base">
      <a:spcBef>
        <a:spcPct val="20000"/>
      </a:spcBef>
      <a:spcAft>
        <a:spcPct val="0"/>
      </a:spcAft>
      <a:buChar char="•"/>
      <a:defRPr sz="1200" b="1" i="1" kern="1200">
        <a:solidFill>
          <a:srgbClr val="1822CD"/>
        </a:solidFill>
        <a:latin typeface="Helvetica" charset="0"/>
        <a:ea typeface="ＭＳ Ｐゴシック" charset="0"/>
        <a:cs typeface="+mn-cs"/>
      </a:defRPr>
    </a:lvl1pPr>
    <a:lvl2pPr marL="457200" algn="l" rtl="0" fontAlgn="base">
      <a:spcBef>
        <a:spcPct val="20000"/>
      </a:spcBef>
      <a:spcAft>
        <a:spcPct val="0"/>
      </a:spcAft>
      <a:buChar char="•"/>
      <a:defRPr sz="1200" b="1" i="1" kern="1200">
        <a:solidFill>
          <a:srgbClr val="1822CD"/>
        </a:solidFill>
        <a:latin typeface="Helvetica" charset="0"/>
        <a:ea typeface="ＭＳ Ｐゴシック" charset="0"/>
        <a:cs typeface="+mn-cs"/>
      </a:defRPr>
    </a:lvl2pPr>
    <a:lvl3pPr marL="914400" algn="l" rtl="0" fontAlgn="base">
      <a:spcBef>
        <a:spcPct val="20000"/>
      </a:spcBef>
      <a:spcAft>
        <a:spcPct val="0"/>
      </a:spcAft>
      <a:buChar char="•"/>
      <a:defRPr sz="1200" b="1" i="1" kern="1200">
        <a:solidFill>
          <a:srgbClr val="1822CD"/>
        </a:solidFill>
        <a:latin typeface="Helvetica" charset="0"/>
        <a:ea typeface="ＭＳ Ｐゴシック" charset="0"/>
        <a:cs typeface="+mn-cs"/>
      </a:defRPr>
    </a:lvl3pPr>
    <a:lvl4pPr marL="1371600" algn="l" rtl="0" fontAlgn="base">
      <a:spcBef>
        <a:spcPct val="20000"/>
      </a:spcBef>
      <a:spcAft>
        <a:spcPct val="0"/>
      </a:spcAft>
      <a:buChar char="•"/>
      <a:defRPr sz="1200" b="1" i="1" kern="1200">
        <a:solidFill>
          <a:srgbClr val="1822CD"/>
        </a:solidFill>
        <a:latin typeface="Helvetica" charset="0"/>
        <a:ea typeface="ＭＳ Ｐゴシック" charset="0"/>
        <a:cs typeface="+mn-cs"/>
      </a:defRPr>
    </a:lvl4pPr>
    <a:lvl5pPr marL="1828800" algn="l" rtl="0" fontAlgn="base">
      <a:spcBef>
        <a:spcPct val="20000"/>
      </a:spcBef>
      <a:spcAft>
        <a:spcPct val="0"/>
      </a:spcAft>
      <a:buChar char="•"/>
      <a:defRPr sz="1200" b="1" i="1" kern="1200">
        <a:solidFill>
          <a:srgbClr val="1822CD"/>
        </a:solidFill>
        <a:latin typeface="Helvetica" charset="0"/>
        <a:ea typeface="ＭＳ Ｐゴシック" charset="0"/>
        <a:cs typeface="+mn-cs"/>
      </a:defRPr>
    </a:lvl5pPr>
    <a:lvl6pPr marL="2286000" algn="l" defTabSz="457200" rtl="0" eaLnBrk="1" latinLnBrk="0" hangingPunct="1">
      <a:defRPr sz="1200" b="1" i="1" kern="1200">
        <a:solidFill>
          <a:srgbClr val="1822CD"/>
        </a:solidFill>
        <a:latin typeface="Helvetica" charset="0"/>
        <a:ea typeface="ＭＳ Ｐゴシック" charset="0"/>
        <a:cs typeface="+mn-cs"/>
      </a:defRPr>
    </a:lvl6pPr>
    <a:lvl7pPr marL="2743200" algn="l" defTabSz="457200" rtl="0" eaLnBrk="1" latinLnBrk="0" hangingPunct="1">
      <a:defRPr sz="1200" b="1" i="1" kern="1200">
        <a:solidFill>
          <a:srgbClr val="1822CD"/>
        </a:solidFill>
        <a:latin typeface="Helvetica" charset="0"/>
        <a:ea typeface="ＭＳ Ｐゴシック" charset="0"/>
        <a:cs typeface="+mn-cs"/>
      </a:defRPr>
    </a:lvl7pPr>
    <a:lvl8pPr marL="3200400" algn="l" defTabSz="457200" rtl="0" eaLnBrk="1" latinLnBrk="0" hangingPunct="1">
      <a:defRPr sz="1200" b="1" i="1" kern="1200">
        <a:solidFill>
          <a:srgbClr val="1822CD"/>
        </a:solidFill>
        <a:latin typeface="Helvetica" charset="0"/>
        <a:ea typeface="ＭＳ Ｐゴシック" charset="0"/>
        <a:cs typeface="+mn-cs"/>
      </a:defRPr>
    </a:lvl8pPr>
    <a:lvl9pPr marL="3657600" algn="l" defTabSz="457200" rtl="0" eaLnBrk="1" latinLnBrk="0" hangingPunct="1">
      <a:defRPr sz="1200" b="1" i="1" kern="1200">
        <a:solidFill>
          <a:srgbClr val="1822CD"/>
        </a:solidFill>
        <a:latin typeface="Helvetica"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9999FF"/>
    <a:srgbClr val="FF3300"/>
    <a:srgbClr val="FF0000"/>
    <a:srgbClr val="00CC66"/>
    <a:srgbClr val="FF9933"/>
    <a:srgbClr val="FFCC00"/>
    <a:srgbClr val="FF33CC"/>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22" autoAdjust="0"/>
    <p:restoredTop sz="92072" autoAdjust="0"/>
  </p:normalViewPr>
  <p:slideViewPr>
    <p:cSldViewPr>
      <p:cViewPr>
        <p:scale>
          <a:sx n="150" d="100"/>
          <a:sy n="150" d="100"/>
        </p:scale>
        <p:origin x="-192" y="-240"/>
      </p:cViewPr>
      <p:guideLst>
        <p:guide orient="horz" pos="422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98" d="100"/>
          <a:sy n="98" d="100"/>
        </p:scale>
        <p:origin x="-3420" y="-114"/>
      </p:cViewPr>
      <p:guideLst>
        <p:guide orient="horz" pos="2904"/>
        <p:guide pos="2184"/>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handoutMaster" Target="handoutMasters/handout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00513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361" tIns="46181" rIns="92361" bIns="46181" numCol="1" anchor="t" anchorCtr="0" compatLnSpc="1">
            <a:prstTxWarp prst="textNoShape">
              <a:avLst/>
            </a:prstTxWarp>
          </a:bodyPr>
          <a:lstStyle>
            <a:lvl1pPr defTabSz="923925">
              <a:spcBef>
                <a:spcPct val="0"/>
              </a:spcBef>
              <a:buFontTx/>
              <a:buNone/>
              <a:defRPr b="0" i="0">
                <a:solidFill>
                  <a:schemeClr val="tx1"/>
                </a:solidFill>
                <a:latin typeface="Times New Roman" charset="0"/>
              </a:defRPr>
            </a:lvl1pPr>
          </a:lstStyle>
          <a:p>
            <a:endParaRPr lang="en-US"/>
          </a:p>
        </p:txBody>
      </p:sp>
      <p:sp>
        <p:nvSpPr>
          <p:cNvPr id="23555" name="Rectangle 3"/>
          <p:cNvSpPr>
            <a:spLocks noGrp="1" noChangeArrowheads="1"/>
          </p:cNvSpPr>
          <p:nvPr>
            <p:ph type="dt" sz="quarter" idx="1"/>
          </p:nvPr>
        </p:nvSpPr>
        <p:spPr bwMode="auto">
          <a:xfrm>
            <a:off x="3929063" y="0"/>
            <a:ext cx="300513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361" tIns="46181" rIns="92361" bIns="46181" numCol="1" anchor="t" anchorCtr="0" compatLnSpc="1">
            <a:prstTxWarp prst="textNoShape">
              <a:avLst/>
            </a:prstTxWarp>
          </a:bodyPr>
          <a:lstStyle>
            <a:lvl1pPr algn="r" defTabSz="923925">
              <a:spcBef>
                <a:spcPct val="0"/>
              </a:spcBef>
              <a:buFontTx/>
              <a:buNone/>
              <a:defRPr b="0" i="0">
                <a:solidFill>
                  <a:schemeClr val="tx1"/>
                </a:solidFill>
                <a:latin typeface="Times New Roman" charset="0"/>
              </a:defRPr>
            </a:lvl1pPr>
          </a:lstStyle>
          <a:p>
            <a:endParaRPr lang="en-US"/>
          </a:p>
        </p:txBody>
      </p:sp>
      <p:sp>
        <p:nvSpPr>
          <p:cNvPr id="23556" name="Rectangle 4"/>
          <p:cNvSpPr>
            <a:spLocks noGrp="1" noChangeArrowheads="1"/>
          </p:cNvSpPr>
          <p:nvPr>
            <p:ph type="ftr" sz="quarter" idx="2"/>
          </p:nvPr>
        </p:nvSpPr>
        <p:spPr bwMode="auto">
          <a:xfrm>
            <a:off x="0" y="8758238"/>
            <a:ext cx="3005138"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361" tIns="46181" rIns="92361" bIns="46181" numCol="1" anchor="b" anchorCtr="0" compatLnSpc="1">
            <a:prstTxWarp prst="textNoShape">
              <a:avLst/>
            </a:prstTxWarp>
          </a:bodyPr>
          <a:lstStyle>
            <a:lvl1pPr defTabSz="923925">
              <a:spcBef>
                <a:spcPct val="0"/>
              </a:spcBef>
              <a:buFontTx/>
              <a:buNone/>
              <a:defRPr b="0" i="0">
                <a:solidFill>
                  <a:schemeClr val="tx1"/>
                </a:solidFill>
                <a:latin typeface="Times New Roman" charset="0"/>
              </a:defRPr>
            </a:lvl1pPr>
          </a:lstStyle>
          <a:p>
            <a:endParaRPr lang="en-US"/>
          </a:p>
        </p:txBody>
      </p:sp>
      <p:sp>
        <p:nvSpPr>
          <p:cNvPr id="23557" name="Rectangle 5"/>
          <p:cNvSpPr>
            <a:spLocks noGrp="1" noChangeArrowheads="1"/>
          </p:cNvSpPr>
          <p:nvPr>
            <p:ph type="sldNum" sz="quarter" idx="3"/>
          </p:nvPr>
        </p:nvSpPr>
        <p:spPr bwMode="auto">
          <a:xfrm>
            <a:off x="3929063" y="8758238"/>
            <a:ext cx="300513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361" tIns="46181" rIns="92361" bIns="46181" numCol="1" anchor="b" anchorCtr="0" compatLnSpc="1">
            <a:prstTxWarp prst="textNoShape">
              <a:avLst/>
            </a:prstTxWarp>
          </a:bodyPr>
          <a:lstStyle>
            <a:lvl1pPr algn="r" defTabSz="923925">
              <a:spcBef>
                <a:spcPct val="0"/>
              </a:spcBef>
              <a:buFontTx/>
              <a:buNone/>
              <a:defRPr b="0" i="0">
                <a:solidFill>
                  <a:schemeClr val="tx1"/>
                </a:solidFill>
                <a:latin typeface="Times New Roman" charset="0"/>
              </a:defRPr>
            </a:lvl1pPr>
          </a:lstStyle>
          <a:p>
            <a:fld id="{59493C82-965A-514F-AEC5-00E711672EB2}" type="slidenum">
              <a:rPr lang="en-US"/>
              <a:pPr/>
              <a:t>‹#›</a:t>
            </a:fld>
            <a:endParaRPr lang="en-US"/>
          </a:p>
        </p:txBody>
      </p:sp>
    </p:spTree>
    <p:extLst>
      <p:ext uri="{BB962C8B-B14F-4D97-AF65-F5344CB8AC3E}">
        <p14:creationId xmlns:p14="http://schemas.microsoft.com/office/powerpoint/2010/main" val="38711358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19" tIns="45710" rIns="91419" bIns="45710" numCol="1" anchor="t" anchorCtr="0" compatLnSpc="1">
            <a:prstTxWarp prst="textNoShape">
              <a:avLst/>
            </a:prstTxWarp>
          </a:bodyPr>
          <a:lstStyle>
            <a:lvl1pPr>
              <a:spcBef>
                <a:spcPct val="0"/>
              </a:spcBef>
              <a:buFontTx/>
              <a:buNone/>
              <a:defRPr b="0" i="0">
                <a:solidFill>
                  <a:schemeClr val="tx1"/>
                </a:solidFill>
                <a:latin typeface="Times New Roman" charset="0"/>
              </a:defRPr>
            </a:lvl1pPr>
          </a:lstStyle>
          <a:p>
            <a:endParaRPr lang="en-US"/>
          </a:p>
        </p:txBody>
      </p:sp>
      <p:sp>
        <p:nvSpPr>
          <p:cNvPr id="30723" name="Rectangle 3"/>
          <p:cNvSpPr>
            <a:spLocks noGrp="1" noChangeArrowheads="1"/>
          </p:cNvSpPr>
          <p:nvPr>
            <p:ph type="dt" idx="1"/>
          </p:nvPr>
        </p:nvSpPr>
        <p:spPr bwMode="auto">
          <a:xfrm>
            <a:off x="39624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19" tIns="45710" rIns="91419" bIns="45710" numCol="1" anchor="t" anchorCtr="0" compatLnSpc="1">
            <a:prstTxWarp prst="textNoShape">
              <a:avLst/>
            </a:prstTxWarp>
          </a:bodyPr>
          <a:lstStyle>
            <a:lvl1pPr algn="r">
              <a:spcBef>
                <a:spcPct val="0"/>
              </a:spcBef>
              <a:buFontTx/>
              <a:buNone/>
              <a:defRPr b="0" i="0">
                <a:solidFill>
                  <a:schemeClr val="tx1"/>
                </a:solidFill>
                <a:latin typeface="Times New Roman" charset="0"/>
              </a:defRPr>
            </a:lvl1pPr>
          </a:lstStyle>
          <a:p>
            <a:endParaRPr lang="en-US"/>
          </a:p>
        </p:txBody>
      </p:sp>
      <p:sp>
        <p:nvSpPr>
          <p:cNvPr id="30724" name="Rectangle 4"/>
          <p:cNvSpPr>
            <a:spLocks noGrp="1" noRot="1" noChangeAspect="1" noChangeArrowheads="1" noTextEdit="1"/>
          </p:cNvSpPr>
          <p:nvPr>
            <p:ph type="sldImg" idx="2"/>
          </p:nvPr>
        </p:nvSpPr>
        <p:spPr bwMode="auto">
          <a:xfrm>
            <a:off x="1133475" y="684213"/>
            <a:ext cx="4667250" cy="350043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0725" name="Rectangle 5"/>
          <p:cNvSpPr>
            <a:spLocks noGrp="1" noChangeArrowheads="1"/>
          </p:cNvSpPr>
          <p:nvPr>
            <p:ph type="body" sz="quarter" idx="3"/>
          </p:nvPr>
        </p:nvSpPr>
        <p:spPr bwMode="auto">
          <a:xfrm>
            <a:off x="915988" y="4413250"/>
            <a:ext cx="5102225" cy="411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19" tIns="45710" rIns="91419" bIns="457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26" name="Rectangle 6"/>
          <p:cNvSpPr>
            <a:spLocks noGrp="1" noChangeArrowheads="1"/>
          </p:cNvSpPr>
          <p:nvPr>
            <p:ph type="ftr" sz="quarter" idx="4"/>
          </p:nvPr>
        </p:nvSpPr>
        <p:spPr bwMode="auto">
          <a:xfrm>
            <a:off x="0" y="87503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19" tIns="45710" rIns="91419" bIns="45710" numCol="1" anchor="b" anchorCtr="0" compatLnSpc="1">
            <a:prstTxWarp prst="textNoShape">
              <a:avLst/>
            </a:prstTxWarp>
          </a:bodyPr>
          <a:lstStyle>
            <a:lvl1pPr>
              <a:spcBef>
                <a:spcPct val="0"/>
              </a:spcBef>
              <a:buFontTx/>
              <a:buNone/>
              <a:defRPr b="0" i="0">
                <a:solidFill>
                  <a:schemeClr val="tx1"/>
                </a:solidFill>
                <a:latin typeface="Times New Roman" charset="0"/>
              </a:defRPr>
            </a:lvl1pPr>
          </a:lstStyle>
          <a:p>
            <a:endParaRPr lang="en-US"/>
          </a:p>
        </p:txBody>
      </p:sp>
      <p:sp>
        <p:nvSpPr>
          <p:cNvPr id="30727" name="Rectangle 7"/>
          <p:cNvSpPr>
            <a:spLocks noGrp="1" noChangeArrowheads="1"/>
          </p:cNvSpPr>
          <p:nvPr>
            <p:ph type="sldNum" sz="quarter" idx="5"/>
          </p:nvPr>
        </p:nvSpPr>
        <p:spPr bwMode="auto">
          <a:xfrm>
            <a:off x="3962400" y="87503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19" tIns="45710" rIns="91419" bIns="45710" numCol="1" anchor="b" anchorCtr="0" compatLnSpc="1">
            <a:prstTxWarp prst="textNoShape">
              <a:avLst/>
            </a:prstTxWarp>
          </a:bodyPr>
          <a:lstStyle>
            <a:lvl1pPr algn="r">
              <a:spcBef>
                <a:spcPct val="0"/>
              </a:spcBef>
              <a:buFontTx/>
              <a:buNone/>
              <a:defRPr b="0" i="0">
                <a:solidFill>
                  <a:schemeClr val="tx1"/>
                </a:solidFill>
                <a:latin typeface="Times New Roman" charset="0"/>
              </a:defRPr>
            </a:lvl1pPr>
          </a:lstStyle>
          <a:p>
            <a:fld id="{33899CF4-B213-2B4E-93A4-DCA4ACFDB399}" type="slidenum">
              <a:rPr lang="en-US"/>
              <a:pPr/>
              <a:t>‹#›</a:t>
            </a:fld>
            <a:endParaRPr lang="en-US"/>
          </a:p>
        </p:txBody>
      </p:sp>
    </p:spTree>
    <p:extLst>
      <p:ext uri="{BB962C8B-B14F-4D97-AF65-F5344CB8AC3E}">
        <p14:creationId xmlns:p14="http://schemas.microsoft.com/office/powerpoint/2010/main" val="215836659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charset="0"/>
        <a:ea typeface="ＭＳ Ｐゴシック" charset="0"/>
        <a:cs typeface="+mn-cs"/>
      </a:defRPr>
    </a:lvl1pPr>
    <a:lvl2pPr marL="457200" algn="l" rtl="0" fontAlgn="base">
      <a:spcBef>
        <a:spcPct val="30000"/>
      </a:spcBef>
      <a:spcAft>
        <a:spcPct val="0"/>
      </a:spcAft>
      <a:defRPr sz="1200" kern="1200">
        <a:solidFill>
          <a:schemeClr val="tx1"/>
        </a:solidFill>
        <a:latin typeface="Times New Roman" charset="0"/>
        <a:ea typeface="ＭＳ Ｐゴシック" charset="0"/>
        <a:cs typeface="+mn-cs"/>
      </a:defRPr>
    </a:lvl2pPr>
    <a:lvl3pPr marL="914400" algn="l" rtl="0" fontAlgn="base">
      <a:spcBef>
        <a:spcPct val="30000"/>
      </a:spcBef>
      <a:spcAft>
        <a:spcPct val="0"/>
      </a:spcAft>
      <a:defRPr sz="1200" kern="1200">
        <a:solidFill>
          <a:schemeClr val="tx1"/>
        </a:solidFill>
        <a:latin typeface="Times New Roman" charset="0"/>
        <a:ea typeface="ＭＳ Ｐゴシック" charset="0"/>
        <a:cs typeface="+mn-cs"/>
      </a:defRPr>
    </a:lvl3pPr>
    <a:lvl4pPr marL="1371600" algn="l" rtl="0" fontAlgn="base">
      <a:spcBef>
        <a:spcPct val="30000"/>
      </a:spcBef>
      <a:spcAft>
        <a:spcPct val="0"/>
      </a:spcAft>
      <a:defRPr sz="1200" kern="1200">
        <a:solidFill>
          <a:schemeClr val="tx1"/>
        </a:solidFill>
        <a:latin typeface="Times New Roman" charset="0"/>
        <a:ea typeface="ＭＳ Ｐゴシック" charset="0"/>
        <a:cs typeface="+mn-cs"/>
      </a:defRPr>
    </a:lvl4pPr>
    <a:lvl5pPr marL="1828800" algn="l" rtl="0" fontAlgn="base">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8D6FEC-57D3-3A4C-8882-9BCE3E4EE26E}" type="slidenum">
              <a:rPr lang="en-US"/>
              <a:pPr/>
              <a:t>1</a:t>
            </a:fld>
            <a:endParaRPr lang="en-US"/>
          </a:p>
        </p:txBody>
      </p:sp>
      <p:sp>
        <p:nvSpPr>
          <p:cNvPr id="15267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267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876BD4-9276-7C40-B8BB-76FF408AD009}" type="slidenum">
              <a:rPr lang="en-US"/>
              <a:pPr/>
              <a:t>10</a:t>
            </a:fld>
            <a:endParaRPr lang="en-US"/>
          </a:p>
        </p:txBody>
      </p:sp>
      <p:sp>
        <p:nvSpPr>
          <p:cNvPr id="1626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26115" name="Rectangle 3"/>
          <p:cNvSpPr>
            <a:spLocks noGrp="1" noChangeArrowheads="1"/>
          </p:cNvSpPr>
          <p:nvPr>
            <p:ph type="body" idx="1"/>
          </p:nvPr>
        </p:nvSpPr>
        <p:spPr/>
        <p:txBody>
          <a:bodyPr/>
          <a:lstStyle/>
          <a:p>
            <a:r>
              <a:rPr lang="en-US"/>
              <a:t>TAE/Kink existence is based on NSTX Mirnov mode spectrogram wall display.  In fact, TAEs do exist below some </a:t>
            </a:r>
            <a:r>
              <a:rPr lang="en-US">
                <a:latin typeface="Symbol" charset="0"/>
                <a:sym typeface="Symbol" charset="0"/>
              </a:rPr>
              <a:t></a:t>
            </a:r>
            <a:r>
              <a:rPr lang="en-US"/>
              <a:t>B ~ 40 mGauss.   MPTS and CHERS measurements are at R ~ 132 cm.  The CHERS changes occur on the same time scale as the HRF:I.e. the profile changes do not precede or </a:t>
            </a:r>
            <a:r>
              <a:rPr lang="ja-JP" altLang="en-US">
                <a:latin typeface="Arial"/>
              </a:rPr>
              <a:t>“</a:t>
            </a:r>
            <a:r>
              <a:rPr lang="en-US"/>
              <a:t>cause</a:t>
            </a:r>
            <a:r>
              <a:rPr lang="ja-JP" altLang="en-US">
                <a:latin typeface="Arial"/>
              </a:rPr>
              <a:t>”</a:t>
            </a:r>
            <a:r>
              <a:rPr lang="en-US"/>
              <a:t> the HEF.</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012D9A-6319-6F43-8247-3AAEDCDEEB20}" type="slidenum">
              <a:rPr lang="en-US"/>
              <a:pPr/>
              <a:t>11</a:t>
            </a:fld>
            <a:endParaRPr lang="en-US"/>
          </a:p>
        </p:txBody>
      </p:sp>
      <p:sp>
        <p:nvSpPr>
          <p:cNvPr id="16076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07683" name="Rectangle 3"/>
          <p:cNvSpPr>
            <a:spLocks noGrp="1" noChangeArrowheads="1"/>
          </p:cNvSpPr>
          <p:nvPr>
            <p:ph type="body" idx="1"/>
          </p:nvPr>
        </p:nvSpPr>
        <p:spPr/>
        <p:txBody>
          <a:bodyPr/>
          <a:lstStyle/>
          <a:p>
            <a:r>
              <a:rPr lang="en-US"/>
              <a:t>The flux increase for 132800 is ~ 100 counts which is ~ 10x typical.</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102A3A-3BCD-2A4D-A005-2F6106616F42}" type="slidenum">
              <a:rPr lang="en-US"/>
              <a:pPr/>
              <a:t>12</a:t>
            </a:fld>
            <a:endParaRPr lang="en-US"/>
          </a:p>
        </p:txBody>
      </p:sp>
      <p:sp>
        <p:nvSpPr>
          <p:cNvPr id="1591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91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664455-174F-F540-8E33-9AEAE78FC7BB}" type="slidenum">
              <a:rPr lang="en-US"/>
              <a:pPr/>
              <a:t>13</a:t>
            </a:fld>
            <a:endParaRPr lang="en-US"/>
          </a:p>
        </p:txBody>
      </p:sp>
      <p:sp>
        <p:nvSpPr>
          <p:cNvPr id="15534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53411" name="Rectangle 3"/>
          <p:cNvSpPr>
            <a:spLocks noGrp="1" noChangeArrowheads="1"/>
          </p:cNvSpPr>
          <p:nvPr>
            <p:ph type="body" idx="1"/>
          </p:nvPr>
        </p:nvSpPr>
        <p:spPr/>
        <p:txBody>
          <a:bodyPr/>
          <a:lstStyle/>
          <a:p>
            <a:r>
              <a:rPr lang="en-US"/>
              <a:t>On TFTR, axisymmetric beam driven modes were identified but seemed to have little effect on the fast ion distribution.  N=0 are toroidally symmetric and breathe in and out like an ellipse with the major axis changing from horizontal to vertical.  N= -10 means the mode propagates in the NB direction, opposite to the </a:t>
            </a:r>
            <a:r>
              <a:rPr lang="ja-JP" altLang="en-US">
                <a:latin typeface="Arial"/>
              </a:rPr>
              <a:t>‘</a:t>
            </a:r>
            <a:r>
              <a:rPr lang="en-US"/>
              <a:t>normal</a:t>
            </a:r>
            <a:r>
              <a:rPr lang="ja-JP" altLang="en-US">
                <a:latin typeface="Arial"/>
              </a:rPr>
              <a:t>’</a:t>
            </a:r>
            <a:r>
              <a:rPr lang="en-US"/>
              <a:t> CAE anti-NB propagation.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9604BE-95DC-5149-B995-55F911E71847}" type="slidenum">
              <a:rPr lang="en-US"/>
              <a:pPr/>
              <a:t>14</a:t>
            </a:fld>
            <a:endParaRPr lang="en-US"/>
          </a:p>
        </p:txBody>
      </p:sp>
      <p:sp>
        <p:nvSpPr>
          <p:cNvPr id="15493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49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53AA8A-84A2-9C4C-91A7-CCFE4FF496A1}" type="slidenum">
              <a:rPr lang="en-US"/>
              <a:pPr/>
              <a:t>15</a:t>
            </a:fld>
            <a:endParaRPr lang="en-US"/>
          </a:p>
        </p:txBody>
      </p:sp>
      <p:sp>
        <p:nvSpPr>
          <p:cNvPr id="1676290" name="Rectangle 2"/>
          <p:cNvSpPr>
            <a:spLocks noGrp="1" noRot="1" noChangeAspect="1" noChangeArrowheads="1" noTextEdit="1"/>
          </p:cNvSpPr>
          <p:nvPr>
            <p:ph type="sldImg"/>
          </p:nvPr>
        </p:nvSpPr>
        <p:spPr bwMode="auto">
          <a:xfrm>
            <a:off x="1133475" y="684213"/>
            <a:ext cx="4667250" cy="3500437"/>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676291" name="Rectangle 3"/>
          <p:cNvSpPr>
            <a:spLocks noGrp="1" noChangeArrowheads="1"/>
          </p:cNvSpPr>
          <p:nvPr>
            <p:ph type="body" idx="1"/>
          </p:nvPr>
        </p:nvSpPr>
        <p:spPr bwMode="auto">
          <a:xfrm>
            <a:off x="915988" y="4413250"/>
            <a:ext cx="5102225" cy="41100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19A975-6287-884B-981F-EC17EA9505F7}" type="slidenum">
              <a:rPr lang="en-US"/>
              <a:pPr/>
              <a:t>16</a:t>
            </a:fld>
            <a:endParaRPr lang="en-US"/>
          </a:p>
        </p:txBody>
      </p:sp>
      <p:sp>
        <p:nvSpPr>
          <p:cNvPr id="16230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23043" name="Rectangle 3"/>
          <p:cNvSpPr>
            <a:spLocks noGrp="1" noChangeArrowheads="1"/>
          </p:cNvSpPr>
          <p:nvPr>
            <p:ph type="body" idx="1"/>
          </p:nvPr>
        </p:nvSpPr>
        <p:spPr/>
        <p:txBody>
          <a:bodyPr/>
          <a:lstStyle/>
          <a:p>
            <a:r>
              <a:rPr lang="en-US"/>
              <a:t>No correlation observed in counts versus CAE amplitude plot.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6DAB22-079E-F041-85A9-FD6718CEFD51}" type="slidenum">
              <a:rPr lang="en-US"/>
              <a:pPr/>
              <a:t>17</a:t>
            </a:fld>
            <a:endParaRPr lang="en-US"/>
          </a:p>
        </p:txBody>
      </p:sp>
      <p:sp>
        <p:nvSpPr>
          <p:cNvPr id="16394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39427" name="Rectangle 3"/>
          <p:cNvSpPr>
            <a:spLocks noGrp="1" noChangeArrowheads="1"/>
          </p:cNvSpPr>
          <p:nvPr>
            <p:ph type="body" idx="1"/>
          </p:nvPr>
        </p:nvSpPr>
        <p:spPr/>
        <p:txBody>
          <a:bodyPr/>
          <a:lstStyle/>
          <a:p>
            <a:r>
              <a:rPr lang="en-US"/>
              <a:t>Some shots in MHD tabulation were omitted in above plots because the HEF event coincided with a NB turn on.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37FEC6-AE0C-A742-A2E1-B1C3E53A087C}" type="slidenum">
              <a:rPr lang="en-US"/>
              <a:pPr/>
              <a:t>18</a:t>
            </a:fld>
            <a:endParaRPr lang="en-US"/>
          </a:p>
        </p:txBody>
      </p:sp>
      <p:sp>
        <p:nvSpPr>
          <p:cNvPr id="16844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84483" name="Rectangle 3"/>
          <p:cNvSpPr>
            <a:spLocks noGrp="1" noChangeArrowheads="1"/>
          </p:cNvSpPr>
          <p:nvPr>
            <p:ph type="body" idx="1"/>
          </p:nvPr>
        </p:nvSpPr>
        <p:spPr/>
        <p:txBody>
          <a:bodyPr/>
          <a:lstStyle/>
          <a:p>
            <a:r>
              <a:rPr lang="en-US"/>
              <a:t>Some shots in MHD tabulation were omitted in above plots because the HEF event coincided with a NB turn on.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1443B0-0C5C-2E44-AEDB-8F7E1C622B35}" type="slidenum">
              <a:rPr lang="en-US"/>
              <a:pPr/>
              <a:t>19</a:t>
            </a:fld>
            <a:endParaRPr lang="en-US"/>
          </a:p>
        </p:txBody>
      </p:sp>
      <p:sp>
        <p:nvSpPr>
          <p:cNvPr id="16015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01539" name="Rectangle 3"/>
          <p:cNvSpPr>
            <a:spLocks noGrp="1" noChangeArrowheads="1"/>
          </p:cNvSpPr>
          <p:nvPr>
            <p:ph type="body" idx="1"/>
          </p:nvPr>
        </p:nvSpPr>
        <p:spPr/>
        <p:txBody>
          <a:bodyPr/>
          <a:lstStyle/>
          <a:p>
            <a:r>
              <a:rPr lang="en-US"/>
              <a:t>In the table, #/# means measured/TRANSP.  The two cases that agree well are circled.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1A0832-DD48-8F4E-BA03-7E4AEDD2F928}" type="slidenum">
              <a:rPr lang="en-US"/>
              <a:pPr/>
              <a:t>2</a:t>
            </a:fld>
            <a:endParaRPr lang="en-US"/>
          </a:p>
        </p:txBody>
      </p:sp>
      <p:sp>
        <p:nvSpPr>
          <p:cNvPr id="1692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92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4F52A5-0FDF-424A-BBB3-43AE03FFE67D}" type="slidenum">
              <a:rPr lang="en-US"/>
              <a:pPr/>
              <a:t>3</a:t>
            </a:fld>
            <a:endParaRPr lang="en-US"/>
          </a:p>
        </p:txBody>
      </p:sp>
      <p:sp>
        <p:nvSpPr>
          <p:cNvPr id="1680386" name="Rectangle 2"/>
          <p:cNvSpPr>
            <a:spLocks noGrp="1" noRot="1" noChangeAspect="1" noChangeArrowheads="1" noTextEdit="1"/>
          </p:cNvSpPr>
          <p:nvPr>
            <p:ph type="sldImg"/>
          </p:nvPr>
        </p:nvSpPr>
        <p:spPr bwMode="auto">
          <a:xfrm>
            <a:off x="1133475" y="684213"/>
            <a:ext cx="4667250" cy="3500437"/>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680387" name="Rectangle 3"/>
          <p:cNvSpPr>
            <a:spLocks noGrp="1" noChangeArrowheads="1"/>
          </p:cNvSpPr>
          <p:nvPr>
            <p:ph type="body" idx="1"/>
          </p:nvPr>
        </p:nvSpPr>
        <p:spPr bwMode="auto">
          <a:xfrm>
            <a:off x="915988" y="4413250"/>
            <a:ext cx="5102225" cy="41100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61A870-DB6B-9C46-84C1-7A7911A01A1A}" type="slidenum">
              <a:rPr lang="en-US"/>
              <a:pPr/>
              <a:t>4</a:t>
            </a:fld>
            <a:endParaRPr lang="en-US"/>
          </a:p>
        </p:txBody>
      </p:sp>
      <p:sp>
        <p:nvSpPr>
          <p:cNvPr id="1696770" name="Rectangle 2"/>
          <p:cNvSpPr>
            <a:spLocks noGrp="1" noRot="1" noChangeAspect="1" noChangeArrowheads="1" noTextEdit="1"/>
          </p:cNvSpPr>
          <p:nvPr>
            <p:ph type="sldImg"/>
          </p:nvPr>
        </p:nvSpPr>
        <p:spPr bwMode="auto">
          <a:xfrm>
            <a:off x="1133475" y="684213"/>
            <a:ext cx="4667250" cy="3500437"/>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696771" name="Rectangle 3"/>
          <p:cNvSpPr>
            <a:spLocks noGrp="1" noChangeArrowheads="1"/>
          </p:cNvSpPr>
          <p:nvPr>
            <p:ph type="body" idx="1"/>
          </p:nvPr>
        </p:nvSpPr>
        <p:spPr bwMode="auto">
          <a:xfrm>
            <a:off x="915988" y="4413250"/>
            <a:ext cx="5102225" cy="41100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18D605-B29B-5642-871F-A8F805ECA34A}" type="slidenum">
              <a:rPr lang="en-US"/>
              <a:pPr/>
              <a:t>5</a:t>
            </a:fld>
            <a:endParaRPr lang="en-US"/>
          </a:p>
        </p:txBody>
      </p:sp>
      <p:sp>
        <p:nvSpPr>
          <p:cNvPr id="1555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55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3D2480-38BC-4244-BB9A-24A042641F5A}" type="slidenum">
              <a:rPr lang="en-US"/>
              <a:pPr/>
              <a:t>6</a:t>
            </a:fld>
            <a:endParaRPr lang="en-US"/>
          </a:p>
        </p:txBody>
      </p:sp>
      <p:sp>
        <p:nvSpPr>
          <p:cNvPr id="1672194" name="Rectangle 2"/>
          <p:cNvSpPr>
            <a:spLocks noGrp="1" noRot="1" noChangeAspect="1" noChangeArrowheads="1" noTextEdit="1"/>
          </p:cNvSpPr>
          <p:nvPr>
            <p:ph type="sldImg"/>
          </p:nvPr>
        </p:nvSpPr>
        <p:spPr bwMode="auto">
          <a:xfrm>
            <a:off x="1133475" y="684213"/>
            <a:ext cx="4667250" cy="3500437"/>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672195" name="Rectangle 3"/>
          <p:cNvSpPr>
            <a:spLocks noGrp="1" noChangeArrowheads="1"/>
          </p:cNvSpPr>
          <p:nvPr>
            <p:ph type="body" idx="1"/>
          </p:nvPr>
        </p:nvSpPr>
        <p:spPr bwMode="auto">
          <a:xfrm>
            <a:off x="915988" y="4413250"/>
            <a:ext cx="5102225" cy="41100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1AD408-30FA-7441-A157-5981A4DC69CF}" type="slidenum">
              <a:rPr lang="en-US"/>
              <a:pPr/>
              <a:t>7</a:t>
            </a:fld>
            <a:endParaRPr lang="en-US"/>
          </a:p>
        </p:txBody>
      </p:sp>
      <p:sp>
        <p:nvSpPr>
          <p:cNvPr id="1674242" name="Rectangle 2"/>
          <p:cNvSpPr>
            <a:spLocks noGrp="1" noRot="1" noChangeAspect="1" noChangeArrowheads="1" noTextEdit="1"/>
          </p:cNvSpPr>
          <p:nvPr>
            <p:ph type="sldImg"/>
          </p:nvPr>
        </p:nvSpPr>
        <p:spPr bwMode="auto">
          <a:xfrm>
            <a:off x="1133475" y="684213"/>
            <a:ext cx="4667250" cy="3500437"/>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674243" name="Rectangle 3"/>
          <p:cNvSpPr>
            <a:spLocks noGrp="1" noChangeArrowheads="1"/>
          </p:cNvSpPr>
          <p:nvPr>
            <p:ph type="body" idx="1"/>
          </p:nvPr>
        </p:nvSpPr>
        <p:spPr bwMode="auto">
          <a:xfrm>
            <a:off x="915988" y="4413250"/>
            <a:ext cx="5102225" cy="4110038"/>
          </a:xfrm>
          <a:prstGeom prst="rect">
            <a:avLst/>
          </a:prstGeom>
          <a:solidFill>
            <a:srgbClr val="FFFFFF"/>
          </a:solidFill>
          <a:ln>
            <a:solidFill>
              <a:srgbClr val="000000"/>
            </a:solidFill>
            <a:miter lim="800000"/>
            <a:headEnd/>
            <a:tailEnd/>
          </a:ln>
        </p:spPr>
        <p:txBody>
          <a:bodyPr/>
          <a:lstStyle/>
          <a:p>
            <a:r>
              <a:rPr lang="en-US"/>
              <a:t>Note absence of slowing down buildup in this case.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6BD1A4-6E34-E049-96DF-64B979510776}" type="slidenum">
              <a:rPr lang="en-US"/>
              <a:pPr/>
              <a:t>8</a:t>
            </a:fld>
            <a:endParaRPr lang="en-US"/>
          </a:p>
        </p:txBody>
      </p:sp>
      <p:sp>
        <p:nvSpPr>
          <p:cNvPr id="1682434" name="Rectangle 2"/>
          <p:cNvSpPr>
            <a:spLocks noGrp="1" noRot="1" noChangeAspect="1" noChangeArrowheads="1" noTextEdit="1"/>
          </p:cNvSpPr>
          <p:nvPr>
            <p:ph type="sldImg"/>
          </p:nvPr>
        </p:nvSpPr>
        <p:spPr bwMode="auto">
          <a:xfrm>
            <a:off x="1133475" y="684213"/>
            <a:ext cx="4667250" cy="3500437"/>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682435" name="Rectangle 3"/>
          <p:cNvSpPr>
            <a:spLocks noGrp="1" noChangeArrowheads="1"/>
          </p:cNvSpPr>
          <p:nvPr>
            <p:ph type="body" idx="1"/>
          </p:nvPr>
        </p:nvSpPr>
        <p:spPr bwMode="auto">
          <a:xfrm>
            <a:off x="915988" y="4413250"/>
            <a:ext cx="5102225" cy="4110038"/>
          </a:xfrm>
          <a:prstGeom prst="rect">
            <a:avLst/>
          </a:prstGeom>
          <a:solidFill>
            <a:srgbClr val="FFFFFF"/>
          </a:solidFill>
          <a:ln>
            <a:solidFill>
              <a:srgbClr val="000000"/>
            </a:solidFill>
            <a:miter lim="800000"/>
            <a:headEnd/>
            <a:tailEnd/>
          </a:ln>
        </p:spPr>
        <p:txBody>
          <a:bodyPr/>
          <a:lstStyle/>
          <a:p>
            <a:r>
              <a:rPr lang="en-US"/>
              <a:t>It is interesting that the HEF peak </a:t>
            </a:r>
            <a:r>
              <a:rPr lang="ja-JP" altLang="en-US">
                <a:latin typeface="Arial"/>
              </a:rPr>
              <a:t>‘</a:t>
            </a:r>
            <a:r>
              <a:rPr lang="en-US"/>
              <a:t>saturates</a:t>
            </a:r>
            <a:r>
              <a:rPr lang="ja-JP" altLang="en-US">
                <a:latin typeface="Arial"/>
              </a:rPr>
              <a:t>’</a:t>
            </a:r>
            <a:r>
              <a:rPr lang="en-US"/>
              <a:t> quickly, but slowing down evolves on a long time scale.  Could it be that a </a:t>
            </a:r>
            <a:r>
              <a:rPr lang="ja-JP" altLang="en-US">
                <a:latin typeface="Arial"/>
              </a:rPr>
              <a:t>‘</a:t>
            </a:r>
            <a:r>
              <a:rPr lang="en-US"/>
              <a:t>bottleneck</a:t>
            </a:r>
            <a:r>
              <a:rPr lang="ja-JP" altLang="en-US">
                <a:latin typeface="Arial"/>
              </a:rPr>
              <a:t>’</a:t>
            </a:r>
            <a:r>
              <a:rPr lang="en-US"/>
              <a:t> occurs where the supply of HEF ions is limited and the slowing down evolves slowly </a:t>
            </a:r>
          </a:p>
          <a:p>
            <a:r>
              <a:rPr lang="en-US"/>
              <a:t>as ions make it through the bottleneck.</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EB2DD1-BDDF-E54B-AE9F-DDC6912EC464}" type="slidenum">
              <a:rPr lang="en-US"/>
              <a:pPr/>
              <a:t>9</a:t>
            </a:fld>
            <a:endParaRPr lang="en-US"/>
          </a:p>
        </p:txBody>
      </p:sp>
      <p:sp>
        <p:nvSpPr>
          <p:cNvPr id="16906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9062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7C0FF6F3-2C4B-DB45-92F8-7A4A64DF0428}" type="slidenum">
              <a:rPr lang="en-US"/>
              <a:pPr/>
              <a:t>‹#›</a:t>
            </a:fld>
            <a:endParaRPr lang="en-US"/>
          </a:p>
        </p:txBody>
      </p:sp>
    </p:spTree>
    <p:extLst>
      <p:ext uri="{BB962C8B-B14F-4D97-AF65-F5344CB8AC3E}">
        <p14:creationId xmlns:p14="http://schemas.microsoft.com/office/powerpoint/2010/main" val="3899640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8E9FEBA-ADF9-2A44-893C-9B8975192648}" type="slidenum">
              <a:rPr lang="en-US"/>
              <a:pPr/>
              <a:t>‹#›</a:t>
            </a:fld>
            <a:endParaRPr lang="en-US"/>
          </a:p>
        </p:txBody>
      </p:sp>
    </p:spTree>
    <p:extLst>
      <p:ext uri="{BB962C8B-B14F-4D97-AF65-F5344CB8AC3E}">
        <p14:creationId xmlns:p14="http://schemas.microsoft.com/office/powerpoint/2010/main" val="1724108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E2F784E0-1F1C-1543-BCE5-BD110EAD1B70}" type="slidenum">
              <a:rPr lang="en-US"/>
              <a:pPr/>
              <a:t>‹#›</a:t>
            </a:fld>
            <a:endParaRPr lang="en-US"/>
          </a:p>
        </p:txBody>
      </p:sp>
    </p:spTree>
    <p:extLst>
      <p:ext uri="{BB962C8B-B14F-4D97-AF65-F5344CB8AC3E}">
        <p14:creationId xmlns:p14="http://schemas.microsoft.com/office/powerpoint/2010/main" val="2785689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BEED2B0-359B-B64C-AC8E-FB43E9103851}" type="slidenum">
              <a:rPr lang="en-US"/>
              <a:pPr/>
              <a:t>‹#›</a:t>
            </a:fld>
            <a:endParaRPr lang="en-US"/>
          </a:p>
        </p:txBody>
      </p:sp>
    </p:spTree>
    <p:extLst>
      <p:ext uri="{BB962C8B-B14F-4D97-AF65-F5344CB8AC3E}">
        <p14:creationId xmlns:p14="http://schemas.microsoft.com/office/powerpoint/2010/main" val="1632235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1A467E3A-4176-314F-9F39-098BA916033C}" type="slidenum">
              <a:rPr lang="en-US"/>
              <a:pPr/>
              <a:t>‹#›</a:t>
            </a:fld>
            <a:endParaRPr lang="en-US"/>
          </a:p>
        </p:txBody>
      </p:sp>
    </p:spTree>
    <p:extLst>
      <p:ext uri="{BB962C8B-B14F-4D97-AF65-F5344CB8AC3E}">
        <p14:creationId xmlns:p14="http://schemas.microsoft.com/office/powerpoint/2010/main" val="1720829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219200"/>
            <a:ext cx="43053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219200"/>
            <a:ext cx="43053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57F05532-5AC0-BE40-A179-F671918923BA}" type="slidenum">
              <a:rPr lang="en-US"/>
              <a:pPr/>
              <a:t>‹#›</a:t>
            </a:fld>
            <a:endParaRPr lang="en-US"/>
          </a:p>
        </p:txBody>
      </p:sp>
    </p:spTree>
    <p:extLst>
      <p:ext uri="{BB962C8B-B14F-4D97-AF65-F5344CB8AC3E}">
        <p14:creationId xmlns:p14="http://schemas.microsoft.com/office/powerpoint/2010/main" val="977364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98CB6B3E-B8CE-564C-8E97-4FAEA02C1A06}" type="slidenum">
              <a:rPr lang="en-US"/>
              <a:pPr/>
              <a:t>‹#›</a:t>
            </a:fld>
            <a:endParaRPr lang="en-US"/>
          </a:p>
        </p:txBody>
      </p:sp>
    </p:spTree>
    <p:extLst>
      <p:ext uri="{BB962C8B-B14F-4D97-AF65-F5344CB8AC3E}">
        <p14:creationId xmlns:p14="http://schemas.microsoft.com/office/powerpoint/2010/main" val="2553143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D966BC4B-EB59-F74C-9780-ED7E3D37BCA3}" type="slidenum">
              <a:rPr lang="en-US"/>
              <a:pPr/>
              <a:t>‹#›</a:t>
            </a:fld>
            <a:endParaRPr lang="en-US"/>
          </a:p>
        </p:txBody>
      </p:sp>
    </p:spTree>
    <p:extLst>
      <p:ext uri="{BB962C8B-B14F-4D97-AF65-F5344CB8AC3E}">
        <p14:creationId xmlns:p14="http://schemas.microsoft.com/office/powerpoint/2010/main" val="3147408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3339EF5E-EC21-D14F-B03B-BB45EDEA3640}" type="slidenum">
              <a:rPr lang="en-US"/>
              <a:pPr/>
              <a:t>‹#›</a:t>
            </a:fld>
            <a:endParaRPr lang="en-US"/>
          </a:p>
        </p:txBody>
      </p:sp>
    </p:spTree>
    <p:extLst>
      <p:ext uri="{BB962C8B-B14F-4D97-AF65-F5344CB8AC3E}">
        <p14:creationId xmlns:p14="http://schemas.microsoft.com/office/powerpoint/2010/main" val="4018468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356A28BE-A7C4-E54C-A0DC-A82249B846EA}" type="slidenum">
              <a:rPr lang="en-US"/>
              <a:pPr/>
              <a:t>‹#›</a:t>
            </a:fld>
            <a:endParaRPr lang="en-US"/>
          </a:p>
        </p:txBody>
      </p:sp>
    </p:spTree>
    <p:extLst>
      <p:ext uri="{BB962C8B-B14F-4D97-AF65-F5344CB8AC3E}">
        <p14:creationId xmlns:p14="http://schemas.microsoft.com/office/powerpoint/2010/main" val="1789362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C50D7F7D-8910-AD4A-9DAF-1F9BE643D4E5}" type="slidenum">
              <a:rPr lang="en-US"/>
              <a:pPr/>
              <a:t>‹#›</a:t>
            </a:fld>
            <a:endParaRPr lang="en-US"/>
          </a:p>
        </p:txBody>
      </p:sp>
    </p:spTree>
    <p:extLst>
      <p:ext uri="{BB962C8B-B14F-4D97-AF65-F5344CB8AC3E}">
        <p14:creationId xmlns:p14="http://schemas.microsoft.com/office/powerpoint/2010/main" val="380937967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05219" name="Rectangle 3"/>
          <p:cNvSpPr>
            <a:spLocks noGrp="1" noChangeArrowheads="1"/>
          </p:cNvSpPr>
          <p:nvPr>
            <p:ph type="body" idx="1"/>
          </p:nvPr>
        </p:nvSpPr>
        <p:spPr bwMode="auto">
          <a:xfrm>
            <a:off x="152400" y="1219200"/>
            <a:ext cx="87630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05352" name="Picture 13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05353" name="Rectangle 137"/>
          <p:cNvSpPr>
            <a:spLocks noGrp="1" noChangeArrowheads="1"/>
          </p:cNvSpPr>
          <p:nvPr>
            <p:ph type="title"/>
          </p:nvPr>
        </p:nvSpPr>
        <p:spPr bwMode="auto">
          <a:xfrm>
            <a:off x="0" y="0"/>
            <a:ext cx="9144000" cy="914400"/>
          </a:xfrm>
          <a:prstGeom prst="rect">
            <a:avLst/>
          </a:prstGeom>
          <a:noFill/>
          <a:ln>
            <a:noFill/>
          </a:ln>
          <a:effectLst/>
          <a:extLst>
            <a:ext uri="{909E8E84-426E-40dd-AFC4-6F175D3DCCD1}">
              <a14:hiddenFill xmlns:a14="http://schemas.microsoft.com/office/drawing/2010/main">
                <a:gradFill rotWithShape="1">
                  <a:gsLst>
                    <a:gs pos="0">
                      <a:srgbClr val="F8F8F8">
                        <a:alpha val="30000"/>
                      </a:srgbClr>
                    </a:gs>
                    <a:gs pos="100000">
                      <a:srgbClr val="F8F8F8">
                        <a:gamma/>
                        <a:shade val="80784"/>
                        <a:invGamma/>
                        <a:alpha val="86000"/>
                      </a:srgb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905410" name="Picture 19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578600"/>
            <a:ext cx="914400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05415" name="Text Box 199"/>
          <p:cNvSpPr txBox="1">
            <a:spLocks noChangeArrowheads="1"/>
          </p:cNvSpPr>
          <p:nvPr/>
        </p:nvSpPr>
        <p:spPr bwMode="auto">
          <a:xfrm>
            <a:off x="273050" y="6635750"/>
            <a:ext cx="539750"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spcBef>
                <a:spcPct val="0"/>
              </a:spcBef>
              <a:defRPr sz="2400">
                <a:solidFill>
                  <a:schemeClr val="tx1"/>
                </a:solidFill>
                <a:latin typeface="Times New Roman" charset="0"/>
                <a:ea typeface="ＭＳ Ｐゴシック" charset="0"/>
              </a:defRPr>
            </a:lvl1pPr>
            <a:lvl2pPr marL="520700" indent="-228600">
              <a:spcBef>
                <a:spcPct val="0"/>
              </a:spcBef>
              <a:defRPr sz="2400">
                <a:solidFill>
                  <a:schemeClr val="tx1"/>
                </a:solidFill>
                <a:latin typeface="Times New Roman" charset="0"/>
                <a:ea typeface="ＭＳ Ｐゴシック" charset="0"/>
              </a:defRPr>
            </a:lvl2pPr>
            <a:lvl3pPr indent="-223838">
              <a:spcBef>
                <a:spcPct val="0"/>
              </a:spcBef>
              <a:defRPr sz="2400">
                <a:solidFill>
                  <a:schemeClr val="tx1"/>
                </a:solidFill>
                <a:latin typeface="Times New Roman" charset="0"/>
                <a:ea typeface="ＭＳ Ｐゴシック" charset="0"/>
              </a:defRPr>
            </a:lvl3pPr>
            <a:lvl4pPr marL="1262063" indent="-233363">
              <a:spcBef>
                <a:spcPct val="0"/>
              </a:spcBef>
              <a:defRPr sz="2400">
                <a:solidFill>
                  <a:schemeClr val="tx1"/>
                </a:solidFill>
                <a:latin typeface="Times New Roman" charset="0"/>
                <a:ea typeface="ＭＳ Ｐゴシック" charset="0"/>
              </a:defRPr>
            </a:lvl4pPr>
            <a:lvl5pPr marL="1600200" indent="-223838">
              <a:spcBef>
                <a:spcPct val="0"/>
              </a:spcBef>
              <a:defRPr sz="2400">
                <a:solidFill>
                  <a:schemeClr val="tx1"/>
                </a:solidFill>
                <a:latin typeface="Times New Roman" charset="0"/>
                <a:ea typeface="ＭＳ Ｐゴシック" charset="0"/>
              </a:defRPr>
            </a:lvl5pPr>
            <a:lvl6pPr marL="2057400" indent="-223838" fontAlgn="base">
              <a:spcBef>
                <a:spcPct val="0"/>
              </a:spcBef>
              <a:spcAft>
                <a:spcPct val="0"/>
              </a:spcAft>
              <a:defRPr sz="2400">
                <a:solidFill>
                  <a:schemeClr val="tx1"/>
                </a:solidFill>
                <a:latin typeface="Times New Roman" charset="0"/>
                <a:ea typeface="ＭＳ Ｐゴシック" charset="0"/>
              </a:defRPr>
            </a:lvl6pPr>
            <a:lvl7pPr marL="2514600" indent="-223838" fontAlgn="base">
              <a:spcBef>
                <a:spcPct val="0"/>
              </a:spcBef>
              <a:spcAft>
                <a:spcPct val="0"/>
              </a:spcAft>
              <a:defRPr sz="2400">
                <a:solidFill>
                  <a:schemeClr val="tx1"/>
                </a:solidFill>
                <a:latin typeface="Times New Roman" charset="0"/>
                <a:ea typeface="ＭＳ Ｐゴシック" charset="0"/>
              </a:defRPr>
            </a:lvl7pPr>
            <a:lvl8pPr marL="2971800" indent="-223838" fontAlgn="base">
              <a:spcBef>
                <a:spcPct val="0"/>
              </a:spcBef>
              <a:spcAft>
                <a:spcPct val="0"/>
              </a:spcAft>
              <a:defRPr sz="2400">
                <a:solidFill>
                  <a:schemeClr val="tx1"/>
                </a:solidFill>
                <a:latin typeface="Times New Roman" charset="0"/>
                <a:ea typeface="ＭＳ Ｐゴシック" charset="0"/>
              </a:defRPr>
            </a:lvl8pPr>
            <a:lvl9pPr marL="3429000" indent="-223838" fontAlgn="base">
              <a:spcBef>
                <a:spcPct val="0"/>
              </a:spcBef>
              <a:spcAft>
                <a:spcPct val="0"/>
              </a:spcAft>
              <a:defRPr sz="2400">
                <a:solidFill>
                  <a:schemeClr val="tx1"/>
                </a:solidFill>
                <a:latin typeface="Times New Roman" charset="0"/>
                <a:ea typeface="ＭＳ Ｐゴシック" charset="0"/>
              </a:defRPr>
            </a:lvl9pPr>
          </a:lstStyle>
          <a:p>
            <a:pPr>
              <a:spcBef>
                <a:spcPct val="20000"/>
              </a:spcBef>
              <a:buFontTx/>
              <a:buNone/>
            </a:pPr>
            <a:r>
              <a:rPr lang="en-US" sz="1200" b="0">
                <a:solidFill>
                  <a:srgbClr val="171FC7"/>
                </a:solidFill>
                <a:effectLst>
                  <a:outerShdw blurRad="38100" dist="38100" dir="2700000" algn="tl">
                    <a:srgbClr val="DDDDDD"/>
                  </a:outerShdw>
                </a:effectLst>
                <a:latin typeface="Helvetica" charset="0"/>
              </a:rPr>
              <a:t>NSTX</a:t>
            </a:r>
          </a:p>
        </p:txBody>
      </p:sp>
      <p:sp>
        <p:nvSpPr>
          <p:cNvPr id="905423" name="Rectangle 207"/>
          <p:cNvSpPr>
            <a:spLocks noGrp="1" noChangeArrowheads="1"/>
          </p:cNvSpPr>
          <p:nvPr>
            <p:ph type="sldNum" sz="quarter" idx="4"/>
          </p:nvPr>
        </p:nvSpPr>
        <p:spPr bwMode="auto">
          <a:xfrm>
            <a:off x="8382000" y="6653213"/>
            <a:ext cx="762000" cy="15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r" eaLnBrk="0" hangingPunct="0">
              <a:spcBef>
                <a:spcPct val="0"/>
              </a:spcBef>
              <a:buFontTx/>
              <a:buNone/>
              <a:defRPr sz="900" i="0">
                <a:solidFill>
                  <a:schemeClr val="accent2"/>
                </a:solidFill>
                <a:latin typeface="+mn-lt"/>
                <a:cs typeface="ＭＳ Ｐゴシック" charset="0"/>
              </a:defRPr>
            </a:lvl1pPr>
          </a:lstStyle>
          <a:p>
            <a:fld id="{A0AA7A72-48EE-1744-B492-B7245EDEAD2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hf hdr="0" ftr="0" dt="0"/>
  <p:txStyles>
    <p:titleStyle>
      <a:lvl1pPr algn="ctr" rtl="0" eaLnBrk="0" fontAlgn="base" hangingPunct="0">
        <a:spcBef>
          <a:spcPct val="0"/>
        </a:spcBef>
        <a:spcAft>
          <a:spcPct val="0"/>
        </a:spcAft>
        <a:defRPr sz="2400" b="1">
          <a:solidFill>
            <a:schemeClr val="accent2"/>
          </a:solidFill>
          <a:latin typeface="+mj-lt"/>
          <a:ea typeface="+mj-ea"/>
          <a:cs typeface="+mj-cs"/>
        </a:defRPr>
      </a:lvl1pPr>
      <a:lvl2pPr algn="ctr" rtl="0" eaLnBrk="0" fontAlgn="base" hangingPunct="0">
        <a:spcBef>
          <a:spcPct val="0"/>
        </a:spcBef>
        <a:spcAft>
          <a:spcPct val="0"/>
        </a:spcAft>
        <a:defRPr sz="2400" b="1">
          <a:solidFill>
            <a:schemeClr val="accent2"/>
          </a:solidFill>
          <a:latin typeface="Arial" charset="0"/>
          <a:ea typeface="ＭＳ Ｐゴシック" charset="0"/>
        </a:defRPr>
      </a:lvl2pPr>
      <a:lvl3pPr algn="ctr" rtl="0" eaLnBrk="0" fontAlgn="base" hangingPunct="0">
        <a:spcBef>
          <a:spcPct val="0"/>
        </a:spcBef>
        <a:spcAft>
          <a:spcPct val="0"/>
        </a:spcAft>
        <a:defRPr sz="2400" b="1">
          <a:solidFill>
            <a:schemeClr val="accent2"/>
          </a:solidFill>
          <a:latin typeface="Arial" charset="0"/>
          <a:ea typeface="ＭＳ Ｐゴシック" charset="0"/>
        </a:defRPr>
      </a:lvl3pPr>
      <a:lvl4pPr algn="ctr" rtl="0" eaLnBrk="0" fontAlgn="base" hangingPunct="0">
        <a:spcBef>
          <a:spcPct val="0"/>
        </a:spcBef>
        <a:spcAft>
          <a:spcPct val="0"/>
        </a:spcAft>
        <a:defRPr sz="2400" b="1">
          <a:solidFill>
            <a:schemeClr val="accent2"/>
          </a:solidFill>
          <a:latin typeface="Arial" charset="0"/>
          <a:ea typeface="ＭＳ Ｐゴシック" charset="0"/>
        </a:defRPr>
      </a:lvl4pPr>
      <a:lvl5pPr algn="ctr" rtl="0" eaLnBrk="0" fontAlgn="base" hangingPunct="0">
        <a:spcBef>
          <a:spcPct val="0"/>
        </a:spcBef>
        <a:spcAft>
          <a:spcPct val="0"/>
        </a:spcAft>
        <a:defRPr sz="2400" b="1">
          <a:solidFill>
            <a:schemeClr val="accent2"/>
          </a:solidFill>
          <a:latin typeface="Arial" charset="0"/>
          <a:ea typeface="ＭＳ Ｐゴシック" charset="0"/>
        </a:defRPr>
      </a:lvl5pPr>
      <a:lvl6pPr marL="457200" algn="ctr" rtl="0" eaLnBrk="0" fontAlgn="base" hangingPunct="0">
        <a:spcBef>
          <a:spcPct val="0"/>
        </a:spcBef>
        <a:spcAft>
          <a:spcPct val="0"/>
        </a:spcAft>
        <a:defRPr sz="2400" b="1">
          <a:solidFill>
            <a:schemeClr val="accent2"/>
          </a:solidFill>
          <a:latin typeface="Arial" charset="0"/>
          <a:ea typeface="ＭＳ Ｐゴシック" charset="0"/>
        </a:defRPr>
      </a:lvl6pPr>
      <a:lvl7pPr marL="914400" algn="ctr" rtl="0" eaLnBrk="0" fontAlgn="base" hangingPunct="0">
        <a:spcBef>
          <a:spcPct val="0"/>
        </a:spcBef>
        <a:spcAft>
          <a:spcPct val="0"/>
        </a:spcAft>
        <a:defRPr sz="2400" b="1">
          <a:solidFill>
            <a:schemeClr val="accent2"/>
          </a:solidFill>
          <a:latin typeface="Arial" charset="0"/>
          <a:ea typeface="ＭＳ Ｐゴシック" charset="0"/>
        </a:defRPr>
      </a:lvl7pPr>
      <a:lvl8pPr marL="1371600" algn="ctr" rtl="0" eaLnBrk="0" fontAlgn="base" hangingPunct="0">
        <a:spcBef>
          <a:spcPct val="0"/>
        </a:spcBef>
        <a:spcAft>
          <a:spcPct val="0"/>
        </a:spcAft>
        <a:defRPr sz="2400" b="1">
          <a:solidFill>
            <a:schemeClr val="accent2"/>
          </a:solidFill>
          <a:latin typeface="Arial" charset="0"/>
          <a:ea typeface="ＭＳ Ｐゴシック" charset="0"/>
        </a:defRPr>
      </a:lvl8pPr>
      <a:lvl9pPr marL="1828800" algn="ctr" rtl="0" eaLnBrk="0" fontAlgn="base" hangingPunct="0">
        <a:spcBef>
          <a:spcPct val="0"/>
        </a:spcBef>
        <a:spcAft>
          <a:spcPct val="0"/>
        </a:spcAft>
        <a:defRPr sz="2400" b="1">
          <a:solidFill>
            <a:schemeClr val="accent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ea typeface="+mn-ea"/>
        </a:defRPr>
      </a:lvl2pPr>
      <a:lvl3pPr marL="1143000" indent="-228600" algn="l" rtl="0" eaLnBrk="0" fontAlgn="base" hangingPunct="0">
        <a:spcBef>
          <a:spcPct val="20000"/>
        </a:spcBef>
        <a:spcAft>
          <a:spcPct val="0"/>
        </a:spcAft>
        <a:buChar char="•"/>
        <a:defRPr>
          <a:solidFill>
            <a:srgbClr val="FF0000"/>
          </a:solidFill>
          <a:latin typeface="+mn-lt"/>
          <a:ea typeface="+mn-ea"/>
        </a:defRPr>
      </a:lvl3pPr>
      <a:lvl4pPr marL="1600200" indent="-228600" algn="l" rtl="0" eaLnBrk="0" fontAlgn="base" hangingPunct="0">
        <a:spcBef>
          <a:spcPct val="20000"/>
        </a:spcBef>
        <a:spcAft>
          <a:spcPct val="0"/>
        </a:spcAft>
        <a:buChar char="–"/>
        <a:defRPr sz="1600">
          <a:solidFill>
            <a:srgbClr val="009999"/>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eaLnBrk="0" fontAlgn="base" hangingPunct="0">
        <a:spcBef>
          <a:spcPct val="20000"/>
        </a:spcBef>
        <a:spcAft>
          <a:spcPct val="0"/>
        </a:spcAft>
        <a:buChar char="»"/>
        <a:defRPr sz="1600">
          <a:solidFill>
            <a:schemeClr val="tx1"/>
          </a:solidFill>
          <a:latin typeface="+mn-lt"/>
          <a:ea typeface="+mn-ea"/>
        </a:defRPr>
      </a:lvl6pPr>
      <a:lvl7pPr marL="2971800" indent="-228600" algn="l" rtl="0" eaLnBrk="0" fontAlgn="base" hangingPunct="0">
        <a:spcBef>
          <a:spcPct val="20000"/>
        </a:spcBef>
        <a:spcAft>
          <a:spcPct val="0"/>
        </a:spcAft>
        <a:buChar char="»"/>
        <a:defRPr sz="1600">
          <a:solidFill>
            <a:schemeClr val="tx1"/>
          </a:solidFill>
          <a:latin typeface="+mn-lt"/>
          <a:ea typeface="+mn-ea"/>
        </a:defRPr>
      </a:lvl7pPr>
      <a:lvl8pPr marL="3429000" indent="-228600" algn="l" rtl="0" eaLnBrk="0" fontAlgn="base" hangingPunct="0">
        <a:spcBef>
          <a:spcPct val="20000"/>
        </a:spcBef>
        <a:spcAft>
          <a:spcPct val="0"/>
        </a:spcAft>
        <a:buChar char="»"/>
        <a:defRPr sz="1600">
          <a:solidFill>
            <a:schemeClr val="tx1"/>
          </a:solidFill>
          <a:latin typeface="+mn-lt"/>
          <a:ea typeface="+mn-ea"/>
        </a:defRPr>
      </a:lvl8pPr>
      <a:lvl9pPr marL="3886200" indent="-228600" algn="l" rtl="0" eaLnBrk="0" fontAlgn="base" hangingPunct="0">
        <a:spcBef>
          <a:spcPct val="20000"/>
        </a:spcBef>
        <a:spcAft>
          <a:spcPct val="0"/>
        </a:spcAft>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em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em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emf"/><Relationship Id="rId5" Type="http://schemas.openxmlformats.org/officeDocument/2006/relationships/image" Target="../media/image24.em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5.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6.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8.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9.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0.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1.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2.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emf"/></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e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25910" name="Line 150"/>
          <p:cNvSpPr>
            <a:spLocks noChangeShapeType="1"/>
          </p:cNvSpPr>
          <p:nvPr/>
        </p:nvSpPr>
        <p:spPr bwMode="auto">
          <a:xfrm>
            <a:off x="0" y="0"/>
            <a:ext cx="914400" cy="0"/>
          </a:xfrm>
          <a:prstGeom prst="line">
            <a:avLst/>
          </a:prstGeom>
          <a:noFill/>
          <a:ln w="0">
            <a:solidFill>
              <a:srgbClr val="FB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lIns="0" tIns="0" rIns="0" bIns="0" anchor="ctr"/>
          <a:lstStyle/>
          <a:p>
            <a:endParaRPr lang="en-US"/>
          </a:p>
        </p:txBody>
      </p:sp>
      <p:sp>
        <p:nvSpPr>
          <p:cNvPr id="1525891" name="Line 131"/>
          <p:cNvSpPr>
            <a:spLocks noChangeShapeType="1"/>
          </p:cNvSpPr>
          <p:nvPr/>
        </p:nvSpPr>
        <p:spPr bwMode="auto">
          <a:xfrm>
            <a:off x="0" y="0"/>
            <a:ext cx="457200" cy="0"/>
          </a:xfrm>
          <a:prstGeom prst="line">
            <a:avLst/>
          </a:prstGeom>
          <a:noFill/>
          <a:ln w="0">
            <a:solidFill>
              <a:srgbClr val="FE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lIns="0" tIns="0" rIns="0" bIns="0" anchor="ctr"/>
          <a:lstStyle/>
          <a:p>
            <a:endParaRPr lang="en-US"/>
          </a:p>
        </p:txBody>
      </p:sp>
      <p:sp>
        <p:nvSpPr>
          <p:cNvPr id="1525762" name="Rectangle 2"/>
          <p:cNvSpPr>
            <a:spLocks noChangeArrowheads="1"/>
          </p:cNvSpPr>
          <p:nvPr/>
        </p:nvSpPr>
        <p:spPr bwMode="auto">
          <a:xfrm>
            <a:off x="152400" y="914400"/>
            <a:ext cx="8839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0" hangingPunct="0">
              <a:spcBef>
                <a:spcPct val="0"/>
              </a:spcBef>
              <a:buNone/>
            </a:pPr>
            <a:endParaRPr lang="en-US" sz="2400" i="0" dirty="0">
              <a:solidFill>
                <a:schemeClr val="accent2"/>
              </a:solidFill>
              <a:effectLst>
                <a:outerShdw blurRad="38100" dist="38100" dir="2700000" algn="tl">
                  <a:srgbClr val="DDDDDD"/>
                </a:outerShdw>
              </a:effectLst>
              <a:latin typeface="Arial" charset="0"/>
              <a:cs typeface="ＭＳ Ｐゴシック" charset="0"/>
            </a:endParaRPr>
          </a:p>
          <a:p>
            <a:pPr algn="ctr" eaLnBrk="0" hangingPunct="0">
              <a:spcBef>
                <a:spcPct val="0"/>
              </a:spcBef>
              <a:buNone/>
            </a:pPr>
            <a:r>
              <a:rPr lang="en-US" sz="2400" dirty="0" smtClean="0"/>
              <a:t>Implementation </a:t>
            </a:r>
            <a:r>
              <a:rPr lang="en-US" sz="2400" dirty="0"/>
              <a:t>of a 3D halo neutral model in the TRANSP code and application to projected NSTX-U plasmas </a:t>
            </a:r>
          </a:p>
          <a:p>
            <a:pPr algn="ctr" eaLnBrk="0" hangingPunct="0">
              <a:spcBef>
                <a:spcPct val="0"/>
              </a:spcBef>
              <a:buFontTx/>
              <a:buNone/>
            </a:pPr>
            <a:endParaRPr lang="en-US" sz="2400" i="0" dirty="0">
              <a:solidFill>
                <a:schemeClr val="accent2"/>
              </a:solidFill>
              <a:effectLst>
                <a:outerShdw blurRad="38100" dist="38100" dir="2700000" algn="tl">
                  <a:srgbClr val="DDDDDD"/>
                </a:outerShdw>
              </a:effectLst>
              <a:latin typeface="Arial" charset="0"/>
              <a:cs typeface="ＭＳ Ｐゴシック" charset="0"/>
            </a:endParaRPr>
          </a:p>
        </p:txBody>
      </p:sp>
      <p:sp>
        <p:nvSpPr>
          <p:cNvPr id="1525892" name="Line 132"/>
          <p:cNvSpPr>
            <a:spLocks noChangeShapeType="1"/>
          </p:cNvSpPr>
          <p:nvPr/>
        </p:nvSpPr>
        <p:spPr bwMode="auto">
          <a:xfrm>
            <a:off x="0" y="0"/>
            <a:ext cx="457200" cy="0"/>
          </a:xfrm>
          <a:prstGeom prst="line">
            <a:avLst/>
          </a:prstGeom>
          <a:noFill/>
          <a:ln w="0">
            <a:solidFill>
              <a:srgbClr val="FE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lIns="0" tIns="0" rIns="0" bIns="0" anchor="ctr"/>
          <a:lstStyle/>
          <a:p>
            <a:endParaRPr lang="en-US"/>
          </a:p>
        </p:txBody>
      </p:sp>
      <p:sp>
        <p:nvSpPr>
          <p:cNvPr id="1525769" name="Text Box 9"/>
          <p:cNvSpPr txBox="1">
            <a:spLocks noChangeArrowheads="1"/>
          </p:cNvSpPr>
          <p:nvPr/>
        </p:nvSpPr>
        <p:spPr bwMode="auto">
          <a:xfrm>
            <a:off x="1524000" y="1981200"/>
            <a:ext cx="6096000"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buFontTx/>
              <a:buNone/>
            </a:pPr>
            <a:r>
              <a:rPr lang="en-US" sz="1600" i="0" dirty="0">
                <a:solidFill>
                  <a:schemeClr val="tx1"/>
                </a:solidFill>
                <a:latin typeface="Arial" charset="0"/>
              </a:rPr>
              <a:t>S. S. </a:t>
            </a:r>
            <a:r>
              <a:rPr lang="en-US" sz="1600" i="0" dirty="0" smtClean="0">
                <a:solidFill>
                  <a:schemeClr val="tx1"/>
                </a:solidFill>
                <a:latin typeface="Arial" charset="0"/>
              </a:rPr>
              <a:t>Medley</a:t>
            </a:r>
            <a:r>
              <a:rPr lang="en-US" sz="1600" i="0" baseline="30000" dirty="0" smtClean="0">
                <a:solidFill>
                  <a:schemeClr val="tx1"/>
                </a:solidFill>
                <a:latin typeface="Arial" charset="0"/>
              </a:rPr>
              <a:t>1</a:t>
            </a:r>
            <a:r>
              <a:rPr lang="fr-CH" sz="1600" i="0" dirty="0" smtClean="0">
                <a:solidFill>
                  <a:schemeClr val="tx1"/>
                </a:solidFill>
                <a:latin typeface="Arial" charset="0"/>
              </a:rPr>
              <a:t>, </a:t>
            </a:r>
            <a:r>
              <a:rPr lang="fr-CH" sz="1600" i="0" dirty="0" smtClean="0">
                <a:solidFill>
                  <a:schemeClr val="tx1"/>
                </a:solidFill>
                <a:latin typeface="Arial" charset="0"/>
              </a:rPr>
              <a:t>D. </a:t>
            </a:r>
            <a:r>
              <a:rPr lang="fr-CH" sz="1600" i="0" dirty="0" smtClean="0">
                <a:solidFill>
                  <a:schemeClr val="tx1"/>
                </a:solidFill>
                <a:latin typeface="Arial" charset="0"/>
              </a:rPr>
              <a:t>Liu</a:t>
            </a:r>
            <a:r>
              <a:rPr lang="fr-CH" sz="1600" i="0" baseline="30000" dirty="0">
                <a:solidFill>
                  <a:schemeClr val="tx1"/>
                </a:solidFill>
                <a:latin typeface="Arial" charset="0"/>
              </a:rPr>
              <a:t>2</a:t>
            </a:r>
            <a:r>
              <a:rPr lang="fr-CH" sz="1600" i="0" dirty="0" smtClean="0">
                <a:solidFill>
                  <a:schemeClr val="tx1"/>
                </a:solidFill>
                <a:latin typeface="Arial" charset="0"/>
              </a:rPr>
              <a:t>, </a:t>
            </a:r>
            <a:r>
              <a:rPr lang="fr-CH" sz="1600" i="0" dirty="0" smtClean="0">
                <a:solidFill>
                  <a:schemeClr val="tx1"/>
                </a:solidFill>
                <a:latin typeface="Arial" charset="0"/>
              </a:rPr>
              <a:t>M. V. </a:t>
            </a:r>
            <a:r>
              <a:rPr lang="fr-CH" sz="1600" i="0" dirty="0" smtClean="0">
                <a:solidFill>
                  <a:schemeClr val="tx1"/>
                </a:solidFill>
                <a:latin typeface="Arial" charset="0"/>
              </a:rPr>
              <a:t>Gorelenkova</a:t>
            </a:r>
            <a:r>
              <a:rPr lang="fr-CH" sz="1600" i="0" baseline="30000" dirty="0" smtClean="0">
                <a:solidFill>
                  <a:schemeClr val="tx1"/>
                </a:solidFill>
                <a:latin typeface="Arial" charset="0"/>
              </a:rPr>
              <a:t>1</a:t>
            </a:r>
            <a:r>
              <a:rPr lang="fr-CH" sz="1600" i="0" dirty="0" smtClean="0">
                <a:solidFill>
                  <a:schemeClr val="tx1"/>
                </a:solidFill>
                <a:latin typeface="Arial" charset="0"/>
              </a:rPr>
              <a:t>, </a:t>
            </a:r>
            <a:endParaRPr lang="fr-CH" sz="1600" i="0" dirty="0" smtClean="0">
              <a:solidFill>
                <a:schemeClr val="tx1"/>
              </a:solidFill>
              <a:latin typeface="Arial" charset="0"/>
            </a:endParaRPr>
          </a:p>
          <a:p>
            <a:pPr algn="ctr">
              <a:spcBef>
                <a:spcPct val="0"/>
              </a:spcBef>
              <a:buFontTx/>
              <a:buNone/>
            </a:pPr>
            <a:r>
              <a:rPr lang="fr-CH" sz="1600" i="0" dirty="0" smtClean="0">
                <a:solidFill>
                  <a:schemeClr val="tx1"/>
                </a:solidFill>
                <a:latin typeface="Arial" charset="0"/>
              </a:rPr>
              <a:t>W. W. </a:t>
            </a:r>
            <a:r>
              <a:rPr lang="fr-CH" sz="1600" i="0" dirty="0" smtClean="0">
                <a:solidFill>
                  <a:schemeClr val="tx1"/>
                </a:solidFill>
                <a:latin typeface="Arial" charset="0"/>
              </a:rPr>
              <a:t>Heidbrink</a:t>
            </a:r>
            <a:r>
              <a:rPr lang="fr-CH" sz="1600" i="0" baseline="30000" dirty="0" smtClean="0">
                <a:solidFill>
                  <a:schemeClr val="tx1"/>
                </a:solidFill>
                <a:latin typeface="Arial" charset="0"/>
              </a:rPr>
              <a:t>2</a:t>
            </a:r>
            <a:r>
              <a:rPr lang="fr-CH" sz="1600" i="0" dirty="0" smtClean="0">
                <a:solidFill>
                  <a:schemeClr val="tx1"/>
                </a:solidFill>
                <a:latin typeface="Arial" charset="0"/>
              </a:rPr>
              <a:t>, </a:t>
            </a:r>
            <a:r>
              <a:rPr lang="fr-CH" sz="1600" i="0" dirty="0" smtClean="0">
                <a:solidFill>
                  <a:schemeClr val="tx1"/>
                </a:solidFill>
                <a:latin typeface="Arial" charset="0"/>
              </a:rPr>
              <a:t>L. </a:t>
            </a:r>
            <a:r>
              <a:rPr lang="fr-CH" sz="1600" i="0" dirty="0" smtClean="0">
                <a:solidFill>
                  <a:schemeClr val="tx1"/>
                </a:solidFill>
                <a:latin typeface="Arial" charset="0"/>
              </a:rPr>
              <a:t>Stagner</a:t>
            </a:r>
            <a:r>
              <a:rPr lang="fr-CH" sz="1600" i="0" baseline="30000" dirty="0" smtClean="0">
                <a:solidFill>
                  <a:schemeClr val="tx1"/>
                </a:solidFill>
                <a:latin typeface="Arial" charset="0"/>
              </a:rPr>
              <a:t>2</a:t>
            </a:r>
            <a:endParaRPr lang="fr-CH" sz="1600" i="0" dirty="0">
              <a:solidFill>
                <a:schemeClr val="tx1"/>
              </a:solidFill>
              <a:latin typeface="Arial" charset="0"/>
            </a:endParaRPr>
          </a:p>
        </p:txBody>
      </p:sp>
      <p:sp>
        <p:nvSpPr>
          <p:cNvPr id="1525893" name="Line 133"/>
          <p:cNvSpPr>
            <a:spLocks noChangeShapeType="1"/>
          </p:cNvSpPr>
          <p:nvPr/>
        </p:nvSpPr>
        <p:spPr bwMode="auto">
          <a:xfrm>
            <a:off x="0" y="0"/>
            <a:ext cx="457200" cy="0"/>
          </a:xfrm>
          <a:prstGeom prst="line">
            <a:avLst/>
          </a:prstGeom>
          <a:noFill/>
          <a:ln w="0">
            <a:solidFill>
              <a:srgbClr val="FE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lIns="0" tIns="0" rIns="0" bIns="0" anchor="ctr"/>
          <a:lstStyle/>
          <a:p>
            <a:endParaRPr lang="en-US"/>
          </a:p>
        </p:txBody>
      </p:sp>
      <p:sp>
        <p:nvSpPr>
          <p:cNvPr id="1525770" name="Text Box 10"/>
          <p:cNvSpPr txBox="1">
            <a:spLocks noChangeArrowheads="1"/>
          </p:cNvSpPr>
          <p:nvPr/>
        </p:nvSpPr>
        <p:spPr bwMode="auto">
          <a:xfrm>
            <a:off x="1981200" y="3345359"/>
            <a:ext cx="502073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lvl1pPr>
              <a:spcBef>
                <a:spcPct val="0"/>
              </a:spcBef>
              <a:defRPr sz="2400">
                <a:solidFill>
                  <a:schemeClr val="tx1"/>
                </a:solidFill>
                <a:latin typeface="Times New Roman" charset="0"/>
                <a:ea typeface="ＭＳ Ｐゴシック" charset="0"/>
              </a:defRPr>
            </a:lvl1pPr>
            <a:lvl2pPr marL="520700" indent="-228600">
              <a:spcBef>
                <a:spcPct val="0"/>
              </a:spcBef>
              <a:defRPr sz="2400">
                <a:solidFill>
                  <a:schemeClr val="tx1"/>
                </a:solidFill>
                <a:latin typeface="Times New Roman" charset="0"/>
                <a:ea typeface="ＭＳ Ｐゴシック" charset="0"/>
              </a:defRPr>
            </a:lvl2pPr>
            <a:lvl3pPr indent="-223838">
              <a:spcBef>
                <a:spcPct val="0"/>
              </a:spcBef>
              <a:defRPr sz="2400">
                <a:solidFill>
                  <a:schemeClr val="tx1"/>
                </a:solidFill>
                <a:latin typeface="Times New Roman" charset="0"/>
                <a:ea typeface="ＭＳ Ｐゴシック" charset="0"/>
              </a:defRPr>
            </a:lvl3pPr>
            <a:lvl4pPr marL="1262063" indent="-233363">
              <a:spcBef>
                <a:spcPct val="0"/>
              </a:spcBef>
              <a:defRPr sz="2400">
                <a:solidFill>
                  <a:schemeClr val="tx1"/>
                </a:solidFill>
                <a:latin typeface="Times New Roman" charset="0"/>
                <a:ea typeface="ＭＳ Ｐゴシック" charset="0"/>
              </a:defRPr>
            </a:lvl4pPr>
            <a:lvl5pPr marL="1600200" indent="-223838">
              <a:spcBef>
                <a:spcPct val="0"/>
              </a:spcBef>
              <a:defRPr sz="2400">
                <a:solidFill>
                  <a:schemeClr val="tx1"/>
                </a:solidFill>
                <a:latin typeface="Times New Roman" charset="0"/>
                <a:ea typeface="ＭＳ Ｐゴシック" charset="0"/>
              </a:defRPr>
            </a:lvl5pPr>
            <a:lvl6pPr marL="2057400" indent="-223838" fontAlgn="base">
              <a:spcBef>
                <a:spcPct val="0"/>
              </a:spcBef>
              <a:spcAft>
                <a:spcPct val="0"/>
              </a:spcAft>
              <a:defRPr sz="2400">
                <a:solidFill>
                  <a:schemeClr val="tx1"/>
                </a:solidFill>
                <a:latin typeface="Times New Roman" charset="0"/>
                <a:ea typeface="ＭＳ Ｐゴシック" charset="0"/>
              </a:defRPr>
            </a:lvl6pPr>
            <a:lvl7pPr marL="2514600" indent="-223838" fontAlgn="base">
              <a:spcBef>
                <a:spcPct val="0"/>
              </a:spcBef>
              <a:spcAft>
                <a:spcPct val="0"/>
              </a:spcAft>
              <a:defRPr sz="2400">
                <a:solidFill>
                  <a:schemeClr val="tx1"/>
                </a:solidFill>
                <a:latin typeface="Times New Roman" charset="0"/>
                <a:ea typeface="ＭＳ Ｐゴシック" charset="0"/>
              </a:defRPr>
            </a:lvl7pPr>
            <a:lvl8pPr marL="2971800" indent="-223838" fontAlgn="base">
              <a:spcBef>
                <a:spcPct val="0"/>
              </a:spcBef>
              <a:spcAft>
                <a:spcPct val="0"/>
              </a:spcAft>
              <a:defRPr sz="2400">
                <a:solidFill>
                  <a:schemeClr val="tx1"/>
                </a:solidFill>
                <a:latin typeface="Times New Roman" charset="0"/>
                <a:ea typeface="ＭＳ Ｐゴシック" charset="0"/>
              </a:defRPr>
            </a:lvl8pPr>
            <a:lvl9pPr marL="3429000" indent="-223838" fontAlgn="base">
              <a:spcBef>
                <a:spcPct val="0"/>
              </a:spcBef>
              <a:spcAft>
                <a:spcPct val="0"/>
              </a:spcAft>
              <a:defRPr sz="2400">
                <a:solidFill>
                  <a:schemeClr val="tx1"/>
                </a:solidFill>
                <a:latin typeface="Times New Roman" charset="0"/>
                <a:ea typeface="ＭＳ Ｐゴシック" charset="0"/>
              </a:defRPr>
            </a:lvl9pPr>
          </a:lstStyle>
          <a:p>
            <a:pPr algn="ctr" eaLnBrk="0" hangingPunct="0">
              <a:buFontTx/>
              <a:buNone/>
            </a:pPr>
            <a:r>
              <a:rPr lang="en-US" sz="1800" i="0" dirty="0" smtClean="0">
                <a:latin typeface="Helvetica" charset="0"/>
              </a:rPr>
              <a:t>18</a:t>
            </a:r>
            <a:r>
              <a:rPr lang="en-US" sz="1800" i="0" baseline="30000" dirty="0" smtClean="0">
                <a:latin typeface="Helvetica" charset="0"/>
              </a:rPr>
              <a:t>th</a:t>
            </a:r>
            <a:r>
              <a:rPr lang="en-US" sz="1800" i="0" dirty="0" smtClean="0">
                <a:latin typeface="Helvetica" charset="0"/>
              </a:rPr>
              <a:t> International ST Workshop </a:t>
            </a:r>
          </a:p>
          <a:p>
            <a:pPr algn="ctr" eaLnBrk="0" hangingPunct="0">
              <a:buFontTx/>
              <a:buNone/>
            </a:pPr>
            <a:r>
              <a:rPr lang="en-US" sz="1600" b="0" dirty="0" smtClean="0">
                <a:latin typeface="Helvetica" charset="0"/>
              </a:rPr>
              <a:t>November 3 </a:t>
            </a:r>
            <a:r>
              <a:rPr lang="en-US" sz="1600" b="0" dirty="0">
                <a:latin typeface="Helvetica" charset="0"/>
              </a:rPr>
              <a:t>- 6, </a:t>
            </a:r>
            <a:r>
              <a:rPr lang="en-US" sz="1600" b="0" dirty="0" smtClean="0">
                <a:latin typeface="Helvetica" charset="0"/>
              </a:rPr>
              <a:t>2015</a:t>
            </a:r>
          </a:p>
          <a:p>
            <a:pPr algn="ctr" eaLnBrk="0" hangingPunct="0">
              <a:buFontTx/>
              <a:buNone/>
            </a:pPr>
            <a:r>
              <a:rPr lang="en-US" sz="1600" b="0" dirty="0" smtClean="0">
                <a:latin typeface="Helvetica" charset="0"/>
              </a:rPr>
              <a:t>Princeton NJ</a:t>
            </a:r>
            <a:endParaRPr lang="en-US" sz="1600" b="0" dirty="0">
              <a:latin typeface="Helvetica" charset="0"/>
            </a:endParaRPr>
          </a:p>
        </p:txBody>
      </p:sp>
      <p:sp>
        <p:nvSpPr>
          <p:cNvPr id="1525894" name="Line 134"/>
          <p:cNvSpPr>
            <a:spLocks noChangeShapeType="1"/>
          </p:cNvSpPr>
          <p:nvPr/>
        </p:nvSpPr>
        <p:spPr bwMode="auto">
          <a:xfrm>
            <a:off x="0" y="0"/>
            <a:ext cx="457200" cy="0"/>
          </a:xfrm>
          <a:prstGeom prst="line">
            <a:avLst/>
          </a:prstGeom>
          <a:noFill/>
          <a:ln w="0">
            <a:solidFill>
              <a:srgbClr val="FE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lIns="0" tIns="0" rIns="0" bIns="0" anchor="ctr"/>
          <a:lstStyle/>
          <a:p>
            <a:endParaRPr lang="en-US"/>
          </a:p>
        </p:txBody>
      </p:sp>
      <p:sp>
        <p:nvSpPr>
          <p:cNvPr id="1525898" name="Line 138"/>
          <p:cNvSpPr>
            <a:spLocks noChangeShapeType="1"/>
          </p:cNvSpPr>
          <p:nvPr/>
        </p:nvSpPr>
        <p:spPr bwMode="auto">
          <a:xfrm>
            <a:off x="0" y="0"/>
            <a:ext cx="457200" cy="0"/>
          </a:xfrm>
          <a:prstGeom prst="line">
            <a:avLst/>
          </a:prstGeom>
          <a:noFill/>
          <a:ln w="0">
            <a:solidFill>
              <a:srgbClr val="FE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lIns="0" tIns="0" rIns="0" bIns="0" anchor="ctr"/>
          <a:lstStyle/>
          <a:p>
            <a:endParaRPr lang="en-US"/>
          </a:p>
        </p:txBody>
      </p:sp>
      <p:sp>
        <p:nvSpPr>
          <p:cNvPr id="1525899" name="Line 139"/>
          <p:cNvSpPr>
            <a:spLocks noChangeShapeType="1"/>
          </p:cNvSpPr>
          <p:nvPr/>
        </p:nvSpPr>
        <p:spPr bwMode="auto">
          <a:xfrm>
            <a:off x="0" y="0"/>
            <a:ext cx="457200" cy="0"/>
          </a:xfrm>
          <a:prstGeom prst="line">
            <a:avLst/>
          </a:prstGeom>
          <a:noFill/>
          <a:ln w="0">
            <a:solidFill>
              <a:srgbClr val="FE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lIns="0" tIns="0" rIns="0" bIns="0" anchor="ctr"/>
          <a:lstStyle/>
          <a:p>
            <a:endParaRPr lang="en-US"/>
          </a:p>
        </p:txBody>
      </p:sp>
      <p:sp>
        <p:nvSpPr>
          <p:cNvPr id="1525903" name="Line 143"/>
          <p:cNvSpPr>
            <a:spLocks noChangeShapeType="1"/>
          </p:cNvSpPr>
          <p:nvPr/>
        </p:nvSpPr>
        <p:spPr bwMode="auto">
          <a:xfrm>
            <a:off x="0" y="0"/>
            <a:ext cx="457200" cy="0"/>
          </a:xfrm>
          <a:prstGeom prst="line">
            <a:avLst/>
          </a:prstGeom>
          <a:noFill/>
          <a:ln w="0">
            <a:solidFill>
              <a:srgbClr val="FE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lIns="0" tIns="0" rIns="0" bIns="0" anchor="ctr"/>
          <a:lstStyle/>
          <a:p>
            <a:endParaRPr lang="en-US"/>
          </a:p>
        </p:txBody>
      </p:sp>
      <p:sp>
        <p:nvSpPr>
          <p:cNvPr id="1525904" name="Line 144"/>
          <p:cNvSpPr>
            <a:spLocks noChangeShapeType="1"/>
          </p:cNvSpPr>
          <p:nvPr/>
        </p:nvSpPr>
        <p:spPr bwMode="auto">
          <a:xfrm>
            <a:off x="0" y="0"/>
            <a:ext cx="457200" cy="0"/>
          </a:xfrm>
          <a:prstGeom prst="line">
            <a:avLst/>
          </a:prstGeom>
          <a:noFill/>
          <a:ln w="0">
            <a:solidFill>
              <a:srgbClr val="FE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lIns="0" tIns="0" rIns="0" bIns="0" anchor="ctr"/>
          <a:lstStyle/>
          <a:p>
            <a:endParaRPr lang="en-US"/>
          </a:p>
        </p:txBody>
      </p:sp>
      <p:sp>
        <p:nvSpPr>
          <p:cNvPr id="1525905" name="Line 145"/>
          <p:cNvSpPr>
            <a:spLocks noChangeShapeType="1"/>
          </p:cNvSpPr>
          <p:nvPr/>
        </p:nvSpPr>
        <p:spPr bwMode="auto">
          <a:xfrm>
            <a:off x="0" y="0"/>
            <a:ext cx="457200" cy="0"/>
          </a:xfrm>
          <a:prstGeom prst="line">
            <a:avLst/>
          </a:prstGeom>
          <a:noFill/>
          <a:ln w="0">
            <a:solidFill>
              <a:srgbClr val="FE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lIns="0" tIns="0" rIns="0" bIns="0" anchor="ctr"/>
          <a:lstStyle/>
          <a:p>
            <a:endParaRPr lang="en-US"/>
          </a:p>
        </p:txBody>
      </p:sp>
      <p:sp>
        <p:nvSpPr>
          <p:cNvPr id="1525906" name="Line 146"/>
          <p:cNvSpPr>
            <a:spLocks noChangeShapeType="1"/>
          </p:cNvSpPr>
          <p:nvPr/>
        </p:nvSpPr>
        <p:spPr bwMode="auto">
          <a:xfrm>
            <a:off x="0" y="0"/>
            <a:ext cx="457200" cy="0"/>
          </a:xfrm>
          <a:prstGeom prst="line">
            <a:avLst/>
          </a:prstGeom>
          <a:noFill/>
          <a:ln w="0">
            <a:solidFill>
              <a:srgbClr val="FE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lIns="0" tIns="0" rIns="0" bIns="0" anchor="ctr"/>
          <a:lstStyle/>
          <a:p>
            <a:endParaRPr lang="en-US"/>
          </a:p>
        </p:txBody>
      </p:sp>
      <p:pic>
        <p:nvPicPr>
          <p:cNvPr id="1525887" name="Picture 1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39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25907" name="Line 147"/>
          <p:cNvSpPr>
            <a:spLocks noChangeShapeType="1"/>
          </p:cNvSpPr>
          <p:nvPr/>
        </p:nvSpPr>
        <p:spPr bwMode="auto">
          <a:xfrm>
            <a:off x="0" y="0"/>
            <a:ext cx="457200" cy="0"/>
          </a:xfrm>
          <a:prstGeom prst="line">
            <a:avLst/>
          </a:prstGeom>
          <a:noFill/>
          <a:ln w="0">
            <a:solidFill>
              <a:srgbClr val="FE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lIns="0" tIns="0" rIns="0" bIns="0" anchor="ctr"/>
          <a:lstStyle/>
          <a:p>
            <a:endParaRPr lang="en-US"/>
          </a:p>
        </p:txBody>
      </p:sp>
      <p:sp>
        <p:nvSpPr>
          <p:cNvPr id="1525888" name="Text Box 128"/>
          <p:cNvSpPr txBox="1">
            <a:spLocks noChangeArrowheads="1"/>
          </p:cNvSpPr>
          <p:nvPr/>
        </p:nvSpPr>
        <p:spPr bwMode="auto">
          <a:xfrm>
            <a:off x="838200" y="109538"/>
            <a:ext cx="12192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lvl1pPr>
              <a:spcBef>
                <a:spcPct val="0"/>
              </a:spcBef>
              <a:defRPr sz="2400">
                <a:solidFill>
                  <a:schemeClr val="tx1"/>
                </a:solidFill>
                <a:latin typeface="Times New Roman" charset="0"/>
                <a:ea typeface="ＭＳ Ｐゴシック" charset="0"/>
              </a:defRPr>
            </a:lvl1pPr>
            <a:lvl2pPr marL="520700" indent="-228600">
              <a:spcBef>
                <a:spcPct val="0"/>
              </a:spcBef>
              <a:defRPr sz="2400">
                <a:solidFill>
                  <a:schemeClr val="tx1"/>
                </a:solidFill>
                <a:latin typeface="Times New Roman" charset="0"/>
                <a:ea typeface="ＭＳ Ｐゴシック" charset="0"/>
              </a:defRPr>
            </a:lvl2pPr>
            <a:lvl3pPr indent="-223838">
              <a:spcBef>
                <a:spcPct val="0"/>
              </a:spcBef>
              <a:defRPr sz="2400">
                <a:solidFill>
                  <a:schemeClr val="tx1"/>
                </a:solidFill>
                <a:latin typeface="Times New Roman" charset="0"/>
                <a:ea typeface="ＭＳ Ｐゴシック" charset="0"/>
              </a:defRPr>
            </a:lvl3pPr>
            <a:lvl4pPr marL="1262063" indent="-233363">
              <a:spcBef>
                <a:spcPct val="0"/>
              </a:spcBef>
              <a:defRPr sz="2400">
                <a:solidFill>
                  <a:schemeClr val="tx1"/>
                </a:solidFill>
                <a:latin typeface="Times New Roman" charset="0"/>
                <a:ea typeface="ＭＳ Ｐゴシック" charset="0"/>
              </a:defRPr>
            </a:lvl4pPr>
            <a:lvl5pPr marL="1600200" indent="-223838">
              <a:spcBef>
                <a:spcPct val="0"/>
              </a:spcBef>
              <a:defRPr sz="2400">
                <a:solidFill>
                  <a:schemeClr val="tx1"/>
                </a:solidFill>
                <a:latin typeface="Times New Roman" charset="0"/>
                <a:ea typeface="ＭＳ Ｐゴシック" charset="0"/>
              </a:defRPr>
            </a:lvl5pPr>
            <a:lvl6pPr marL="2057400" indent="-223838" fontAlgn="base">
              <a:spcBef>
                <a:spcPct val="0"/>
              </a:spcBef>
              <a:spcAft>
                <a:spcPct val="0"/>
              </a:spcAft>
              <a:defRPr sz="2400">
                <a:solidFill>
                  <a:schemeClr val="tx1"/>
                </a:solidFill>
                <a:latin typeface="Times New Roman" charset="0"/>
                <a:ea typeface="ＭＳ Ｐゴシック" charset="0"/>
              </a:defRPr>
            </a:lvl6pPr>
            <a:lvl7pPr marL="2514600" indent="-223838" fontAlgn="base">
              <a:spcBef>
                <a:spcPct val="0"/>
              </a:spcBef>
              <a:spcAft>
                <a:spcPct val="0"/>
              </a:spcAft>
              <a:defRPr sz="2400">
                <a:solidFill>
                  <a:schemeClr val="tx1"/>
                </a:solidFill>
                <a:latin typeface="Times New Roman" charset="0"/>
                <a:ea typeface="ＭＳ Ｐゴシック" charset="0"/>
              </a:defRPr>
            </a:lvl7pPr>
            <a:lvl8pPr marL="2971800" indent="-223838" fontAlgn="base">
              <a:spcBef>
                <a:spcPct val="0"/>
              </a:spcBef>
              <a:spcAft>
                <a:spcPct val="0"/>
              </a:spcAft>
              <a:defRPr sz="2400">
                <a:solidFill>
                  <a:schemeClr val="tx1"/>
                </a:solidFill>
                <a:latin typeface="Times New Roman" charset="0"/>
                <a:ea typeface="ＭＳ Ｐゴシック" charset="0"/>
              </a:defRPr>
            </a:lvl8pPr>
            <a:lvl9pPr marL="3429000" indent="-223838" fontAlgn="base">
              <a:spcBef>
                <a:spcPct val="0"/>
              </a:spcBef>
              <a:spcAft>
                <a:spcPct val="0"/>
              </a:spcAft>
              <a:defRPr sz="2400">
                <a:solidFill>
                  <a:schemeClr val="tx1"/>
                </a:solidFill>
                <a:latin typeface="Times New Roman" charset="0"/>
                <a:ea typeface="ＭＳ Ｐゴシック" charset="0"/>
              </a:defRPr>
            </a:lvl9pPr>
          </a:lstStyle>
          <a:p>
            <a:pPr>
              <a:spcBef>
                <a:spcPct val="20000"/>
              </a:spcBef>
              <a:buFontTx/>
              <a:buNone/>
            </a:pPr>
            <a:r>
              <a:rPr lang="en-US" sz="3600" b="0">
                <a:solidFill>
                  <a:srgbClr val="171FC7"/>
                </a:solidFill>
                <a:effectLst>
                  <a:outerShdw blurRad="38100" dist="38100" dir="2700000" algn="tl">
                    <a:srgbClr val="DDDDDD"/>
                  </a:outerShdw>
                </a:effectLst>
                <a:latin typeface="Arial" charset="0"/>
              </a:rPr>
              <a:t>NSTX</a:t>
            </a:r>
          </a:p>
        </p:txBody>
      </p:sp>
      <p:sp>
        <p:nvSpPr>
          <p:cNvPr id="1525908" name="Line 148"/>
          <p:cNvSpPr>
            <a:spLocks noChangeShapeType="1"/>
          </p:cNvSpPr>
          <p:nvPr/>
        </p:nvSpPr>
        <p:spPr bwMode="auto">
          <a:xfrm>
            <a:off x="0" y="0"/>
            <a:ext cx="457200" cy="0"/>
          </a:xfrm>
          <a:prstGeom prst="line">
            <a:avLst/>
          </a:prstGeom>
          <a:noFill/>
          <a:ln w="0">
            <a:solidFill>
              <a:srgbClr val="FE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lIns="0" tIns="0" rIns="0" bIns="0" anchor="ctr"/>
          <a:lstStyle/>
          <a:p>
            <a:endParaRPr lang="en-US"/>
          </a:p>
        </p:txBody>
      </p:sp>
      <p:sp>
        <p:nvSpPr>
          <p:cNvPr id="1525889" name="Rectangle 129"/>
          <p:cNvSpPr>
            <a:spLocks noChangeArrowheads="1"/>
          </p:cNvSpPr>
          <p:nvPr/>
        </p:nvSpPr>
        <p:spPr bwMode="auto">
          <a:xfrm>
            <a:off x="3651250" y="228600"/>
            <a:ext cx="1530350" cy="381000"/>
          </a:xfrm>
          <a:prstGeom prst="rect">
            <a:avLst/>
          </a:prstGeom>
          <a:noFill/>
          <a:ln>
            <a:noFill/>
          </a:ln>
          <a:effectLst/>
          <a:extLst>
            <a:ext uri="{909E8E84-426E-40dd-AFC4-6F175D3DCCD1}">
              <a14:hiddenFill xmlns:a14="http://schemas.microsoft.com/office/drawing/2010/main">
                <a:solidFill>
                  <a:srgbClr val="F8F8F8">
                    <a:alpha val="50999"/>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r" eaLnBrk="0" hangingPunct="0">
              <a:spcBef>
                <a:spcPct val="0"/>
              </a:spcBef>
              <a:buFontTx/>
              <a:buNone/>
            </a:pPr>
            <a:r>
              <a:rPr lang="en-US" sz="1800">
                <a:solidFill>
                  <a:schemeClr val="accent2"/>
                </a:solidFill>
                <a:latin typeface="Arial" charset="0"/>
              </a:rPr>
              <a:t>Supported by   </a:t>
            </a:r>
          </a:p>
        </p:txBody>
      </p:sp>
      <p:sp>
        <p:nvSpPr>
          <p:cNvPr id="1525909" name="Line 149"/>
          <p:cNvSpPr>
            <a:spLocks noChangeShapeType="1"/>
          </p:cNvSpPr>
          <p:nvPr/>
        </p:nvSpPr>
        <p:spPr bwMode="auto">
          <a:xfrm>
            <a:off x="0" y="0"/>
            <a:ext cx="0" cy="457200"/>
          </a:xfrm>
          <a:prstGeom prst="line">
            <a:avLst/>
          </a:prstGeom>
          <a:noFill/>
          <a:ln w="0">
            <a:solidFill>
              <a:srgbClr val="FD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algn="ctr" rotWithShape="0">
                    <a:schemeClr val="bg2">
                      <a:alpha val="74998"/>
                    </a:schemeClr>
                  </a:outerShdw>
                </a:effectLst>
              </a14:hiddenEffects>
            </a:ext>
          </a:extLst>
        </p:spPr>
        <p:txBody>
          <a:bodyPr wrap="none" lIns="0" tIns="0" rIns="0" bIns="0" anchor="ctr"/>
          <a:lstStyle/>
          <a:p>
            <a:endParaRPr lang="en-US"/>
          </a:p>
        </p:txBody>
      </p:sp>
      <p:sp>
        <p:nvSpPr>
          <p:cNvPr id="1525912" name="Text Box 152"/>
          <p:cNvSpPr txBox="1">
            <a:spLocks noChangeArrowheads="1"/>
          </p:cNvSpPr>
          <p:nvPr/>
        </p:nvSpPr>
        <p:spPr bwMode="auto">
          <a:xfrm>
            <a:off x="76200" y="2057400"/>
            <a:ext cx="1333500" cy="4724400"/>
          </a:xfrm>
          <a:prstGeom prst="rect">
            <a:avLst/>
          </a:prstGeom>
          <a:gradFill rotWithShape="1">
            <a:gsLst>
              <a:gs pos="0">
                <a:srgbClr val="EAEAEA">
                  <a:alpha val="50999"/>
                </a:srgbClr>
              </a:gs>
              <a:gs pos="100000">
                <a:srgbClr val="EAEAEA">
                  <a:gamma/>
                  <a:shade val="77255"/>
                  <a:invGamma/>
                  <a:alpha val="50999"/>
                </a:srgbClr>
              </a:gs>
            </a:gsLst>
            <a:lin ang="0" scaled="1"/>
          </a:gradFill>
          <a:ln w="12700">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29" tIns="45714" rIns="91429" bIns="45714">
            <a:spAutoFit/>
          </a:bodyPr>
          <a:lstStyle/>
          <a:p>
            <a:pPr eaLnBrk="0" hangingPunct="0">
              <a:spcBef>
                <a:spcPct val="5000"/>
              </a:spcBef>
              <a:spcAft>
                <a:spcPct val="5000"/>
              </a:spcAft>
              <a:buFontTx/>
              <a:buNone/>
            </a:pPr>
            <a:r>
              <a:rPr lang="en-US" sz="900">
                <a:solidFill>
                  <a:srgbClr val="0000FF"/>
                </a:solidFill>
                <a:latin typeface="Arial" charset="0"/>
              </a:rPr>
              <a:t>College W&amp;M</a:t>
            </a:r>
          </a:p>
          <a:p>
            <a:pPr eaLnBrk="0" hangingPunct="0">
              <a:spcBef>
                <a:spcPct val="5000"/>
              </a:spcBef>
              <a:spcAft>
                <a:spcPct val="5000"/>
              </a:spcAft>
              <a:buFontTx/>
              <a:buNone/>
            </a:pPr>
            <a:r>
              <a:rPr lang="en-US" sz="900">
                <a:solidFill>
                  <a:srgbClr val="0000FF"/>
                </a:solidFill>
                <a:latin typeface="Arial" charset="0"/>
              </a:rPr>
              <a:t>Colorado Sch Mines</a:t>
            </a:r>
          </a:p>
          <a:p>
            <a:pPr eaLnBrk="0" hangingPunct="0">
              <a:spcBef>
                <a:spcPct val="5000"/>
              </a:spcBef>
              <a:spcAft>
                <a:spcPct val="5000"/>
              </a:spcAft>
              <a:buFontTx/>
              <a:buNone/>
            </a:pPr>
            <a:r>
              <a:rPr lang="en-US" sz="900">
                <a:solidFill>
                  <a:srgbClr val="0000FF"/>
                </a:solidFill>
                <a:latin typeface="Arial" charset="0"/>
              </a:rPr>
              <a:t>Columbia U</a:t>
            </a:r>
          </a:p>
          <a:p>
            <a:pPr eaLnBrk="0" hangingPunct="0">
              <a:spcBef>
                <a:spcPct val="5000"/>
              </a:spcBef>
              <a:spcAft>
                <a:spcPct val="5000"/>
              </a:spcAft>
              <a:buFontTx/>
              <a:buNone/>
            </a:pPr>
            <a:r>
              <a:rPr lang="en-US" sz="900">
                <a:solidFill>
                  <a:srgbClr val="0000FF"/>
                </a:solidFill>
                <a:latin typeface="Arial" charset="0"/>
              </a:rPr>
              <a:t>CompX</a:t>
            </a:r>
          </a:p>
          <a:p>
            <a:pPr eaLnBrk="0" hangingPunct="0">
              <a:spcBef>
                <a:spcPct val="5000"/>
              </a:spcBef>
              <a:spcAft>
                <a:spcPct val="5000"/>
              </a:spcAft>
              <a:buFontTx/>
              <a:buNone/>
            </a:pPr>
            <a:r>
              <a:rPr lang="en-US" sz="900">
                <a:solidFill>
                  <a:srgbClr val="0000FF"/>
                </a:solidFill>
                <a:latin typeface="Arial" charset="0"/>
              </a:rPr>
              <a:t>General Atomics</a:t>
            </a:r>
          </a:p>
          <a:p>
            <a:pPr eaLnBrk="0" hangingPunct="0">
              <a:spcBef>
                <a:spcPct val="5000"/>
              </a:spcBef>
              <a:spcAft>
                <a:spcPct val="5000"/>
              </a:spcAft>
              <a:buFontTx/>
              <a:buNone/>
            </a:pPr>
            <a:r>
              <a:rPr lang="en-US" sz="900">
                <a:solidFill>
                  <a:srgbClr val="0000FF"/>
                </a:solidFill>
                <a:latin typeface="Arial" charset="0"/>
              </a:rPr>
              <a:t>INEL</a:t>
            </a:r>
          </a:p>
          <a:p>
            <a:pPr eaLnBrk="0" hangingPunct="0">
              <a:spcBef>
                <a:spcPct val="5000"/>
              </a:spcBef>
              <a:spcAft>
                <a:spcPct val="5000"/>
              </a:spcAft>
              <a:buFontTx/>
              <a:buNone/>
            </a:pPr>
            <a:r>
              <a:rPr lang="en-US" sz="900">
                <a:solidFill>
                  <a:srgbClr val="0000FF"/>
                </a:solidFill>
                <a:latin typeface="Arial" charset="0"/>
              </a:rPr>
              <a:t>Johns Hopkins U</a:t>
            </a:r>
          </a:p>
          <a:p>
            <a:pPr eaLnBrk="0" hangingPunct="0">
              <a:spcBef>
                <a:spcPct val="5000"/>
              </a:spcBef>
              <a:spcAft>
                <a:spcPct val="5000"/>
              </a:spcAft>
              <a:buFontTx/>
              <a:buNone/>
            </a:pPr>
            <a:r>
              <a:rPr lang="en-US" sz="900">
                <a:solidFill>
                  <a:srgbClr val="0000FF"/>
                </a:solidFill>
                <a:latin typeface="Arial" charset="0"/>
              </a:rPr>
              <a:t>LANL</a:t>
            </a:r>
          </a:p>
          <a:p>
            <a:pPr eaLnBrk="0" hangingPunct="0">
              <a:spcBef>
                <a:spcPct val="5000"/>
              </a:spcBef>
              <a:spcAft>
                <a:spcPct val="5000"/>
              </a:spcAft>
              <a:buFontTx/>
              <a:buNone/>
            </a:pPr>
            <a:r>
              <a:rPr lang="en-US" sz="900">
                <a:solidFill>
                  <a:srgbClr val="0000FF"/>
                </a:solidFill>
                <a:latin typeface="Arial" charset="0"/>
              </a:rPr>
              <a:t>LLNL</a:t>
            </a:r>
          </a:p>
          <a:p>
            <a:pPr eaLnBrk="0" hangingPunct="0">
              <a:spcBef>
                <a:spcPct val="5000"/>
              </a:spcBef>
              <a:spcAft>
                <a:spcPct val="5000"/>
              </a:spcAft>
              <a:buFontTx/>
              <a:buNone/>
            </a:pPr>
            <a:r>
              <a:rPr lang="en-US" sz="900">
                <a:solidFill>
                  <a:srgbClr val="0000FF"/>
                </a:solidFill>
                <a:latin typeface="Arial" charset="0"/>
              </a:rPr>
              <a:t>Lodestar</a:t>
            </a:r>
          </a:p>
          <a:p>
            <a:pPr eaLnBrk="0" hangingPunct="0">
              <a:spcBef>
                <a:spcPct val="5000"/>
              </a:spcBef>
              <a:spcAft>
                <a:spcPct val="5000"/>
              </a:spcAft>
              <a:buFontTx/>
              <a:buNone/>
            </a:pPr>
            <a:r>
              <a:rPr lang="en-US" sz="900">
                <a:solidFill>
                  <a:srgbClr val="0000FF"/>
                </a:solidFill>
                <a:latin typeface="Arial" charset="0"/>
              </a:rPr>
              <a:t>MIT</a:t>
            </a:r>
          </a:p>
          <a:p>
            <a:pPr eaLnBrk="0" hangingPunct="0">
              <a:spcBef>
                <a:spcPct val="5000"/>
              </a:spcBef>
              <a:spcAft>
                <a:spcPct val="5000"/>
              </a:spcAft>
              <a:buFontTx/>
              <a:buNone/>
            </a:pPr>
            <a:r>
              <a:rPr lang="en-US" sz="900">
                <a:solidFill>
                  <a:srgbClr val="0000FF"/>
                </a:solidFill>
                <a:latin typeface="Arial" charset="0"/>
              </a:rPr>
              <a:t>Nova Photonics</a:t>
            </a:r>
          </a:p>
          <a:p>
            <a:pPr eaLnBrk="0" hangingPunct="0">
              <a:spcBef>
                <a:spcPct val="5000"/>
              </a:spcBef>
              <a:spcAft>
                <a:spcPct val="5000"/>
              </a:spcAft>
              <a:buFontTx/>
              <a:buNone/>
            </a:pPr>
            <a:r>
              <a:rPr lang="en-US" sz="900">
                <a:solidFill>
                  <a:srgbClr val="0000FF"/>
                </a:solidFill>
                <a:latin typeface="Arial" charset="0"/>
              </a:rPr>
              <a:t>New York U</a:t>
            </a:r>
          </a:p>
          <a:p>
            <a:pPr eaLnBrk="0" hangingPunct="0">
              <a:spcBef>
                <a:spcPct val="5000"/>
              </a:spcBef>
              <a:spcAft>
                <a:spcPct val="5000"/>
              </a:spcAft>
              <a:buFontTx/>
              <a:buNone/>
            </a:pPr>
            <a:r>
              <a:rPr lang="en-US" sz="900">
                <a:solidFill>
                  <a:srgbClr val="0000FF"/>
                </a:solidFill>
                <a:latin typeface="Arial" charset="0"/>
              </a:rPr>
              <a:t>Old Dominion U</a:t>
            </a:r>
          </a:p>
          <a:p>
            <a:pPr eaLnBrk="0" hangingPunct="0">
              <a:spcBef>
                <a:spcPct val="5000"/>
              </a:spcBef>
              <a:spcAft>
                <a:spcPct val="5000"/>
              </a:spcAft>
              <a:buFontTx/>
              <a:buNone/>
            </a:pPr>
            <a:r>
              <a:rPr lang="en-US" sz="900">
                <a:solidFill>
                  <a:srgbClr val="0000FF"/>
                </a:solidFill>
                <a:latin typeface="Arial" charset="0"/>
              </a:rPr>
              <a:t>ORNL</a:t>
            </a:r>
          </a:p>
          <a:p>
            <a:pPr eaLnBrk="0" hangingPunct="0">
              <a:spcBef>
                <a:spcPct val="5000"/>
              </a:spcBef>
              <a:spcAft>
                <a:spcPct val="5000"/>
              </a:spcAft>
              <a:buFontTx/>
              <a:buNone/>
            </a:pPr>
            <a:r>
              <a:rPr lang="en-US" sz="900">
                <a:solidFill>
                  <a:srgbClr val="0000FF"/>
                </a:solidFill>
                <a:latin typeface="Arial" charset="0"/>
              </a:rPr>
              <a:t>PPPL</a:t>
            </a:r>
          </a:p>
          <a:p>
            <a:pPr eaLnBrk="0" hangingPunct="0">
              <a:spcBef>
                <a:spcPct val="5000"/>
              </a:spcBef>
              <a:spcAft>
                <a:spcPct val="5000"/>
              </a:spcAft>
              <a:buFontTx/>
              <a:buNone/>
            </a:pPr>
            <a:r>
              <a:rPr lang="en-US" sz="900">
                <a:solidFill>
                  <a:srgbClr val="0000FF"/>
                </a:solidFill>
                <a:latin typeface="Arial" charset="0"/>
              </a:rPr>
              <a:t>PSI</a:t>
            </a:r>
          </a:p>
          <a:p>
            <a:pPr eaLnBrk="0" hangingPunct="0">
              <a:spcBef>
                <a:spcPct val="5000"/>
              </a:spcBef>
              <a:spcAft>
                <a:spcPct val="5000"/>
              </a:spcAft>
              <a:buFontTx/>
              <a:buNone/>
            </a:pPr>
            <a:r>
              <a:rPr lang="en-US" sz="900">
                <a:solidFill>
                  <a:srgbClr val="0000FF"/>
                </a:solidFill>
                <a:latin typeface="Arial" charset="0"/>
              </a:rPr>
              <a:t>Princeton U</a:t>
            </a:r>
          </a:p>
          <a:p>
            <a:pPr eaLnBrk="0" hangingPunct="0">
              <a:spcBef>
                <a:spcPct val="5000"/>
              </a:spcBef>
              <a:spcAft>
                <a:spcPct val="5000"/>
              </a:spcAft>
              <a:buFontTx/>
              <a:buNone/>
            </a:pPr>
            <a:r>
              <a:rPr lang="en-US" sz="900">
                <a:solidFill>
                  <a:srgbClr val="0000FF"/>
                </a:solidFill>
                <a:latin typeface="Arial" charset="0"/>
              </a:rPr>
              <a:t>Purdue U</a:t>
            </a:r>
          </a:p>
          <a:p>
            <a:pPr eaLnBrk="0" hangingPunct="0">
              <a:spcBef>
                <a:spcPct val="5000"/>
              </a:spcBef>
              <a:spcAft>
                <a:spcPct val="5000"/>
              </a:spcAft>
              <a:buFontTx/>
              <a:buNone/>
            </a:pPr>
            <a:r>
              <a:rPr lang="en-US" sz="900">
                <a:solidFill>
                  <a:srgbClr val="0000FF"/>
                </a:solidFill>
                <a:latin typeface="Arial" charset="0"/>
              </a:rPr>
              <a:t>SNL</a:t>
            </a:r>
          </a:p>
          <a:p>
            <a:pPr eaLnBrk="0" hangingPunct="0">
              <a:spcBef>
                <a:spcPct val="5000"/>
              </a:spcBef>
              <a:spcAft>
                <a:spcPct val="5000"/>
              </a:spcAft>
              <a:buFontTx/>
              <a:buNone/>
            </a:pPr>
            <a:r>
              <a:rPr lang="en-US" sz="900">
                <a:solidFill>
                  <a:srgbClr val="0000FF"/>
                </a:solidFill>
                <a:latin typeface="Arial" charset="0"/>
              </a:rPr>
              <a:t>Think Tank, Inc.</a:t>
            </a:r>
          </a:p>
          <a:p>
            <a:pPr eaLnBrk="0" hangingPunct="0">
              <a:spcBef>
                <a:spcPct val="5000"/>
              </a:spcBef>
              <a:spcAft>
                <a:spcPct val="5000"/>
              </a:spcAft>
              <a:buFontTx/>
              <a:buNone/>
            </a:pPr>
            <a:r>
              <a:rPr lang="en-US" sz="900">
                <a:solidFill>
                  <a:srgbClr val="0000FF"/>
                </a:solidFill>
                <a:latin typeface="Arial" charset="0"/>
              </a:rPr>
              <a:t>UC Davis</a:t>
            </a:r>
          </a:p>
          <a:p>
            <a:pPr eaLnBrk="0" hangingPunct="0">
              <a:spcBef>
                <a:spcPct val="5000"/>
              </a:spcBef>
              <a:spcAft>
                <a:spcPct val="5000"/>
              </a:spcAft>
              <a:buFontTx/>
              <a:buNone/>
            </a:pPr>
            <a:r>
              <a:rPr lang="en-US" sz="900">
                <a:solidFill>
                  <a:srgbClr val="0000FF"/>
                </a:solidFill>
                <a:latin typeface="Arial" charset="0"/>
              </a:rPr>
              <a:t>UC Irvine</a:t>
            </a:r>
          </a:p>
          <a:p>
            <a:pPr eaLnBrk="0" hangingPunct="0">
              <a:spcBef>
                <a:spcPct val="5000"/>
              </a:spcBef>
              <a:spcAft>
                <a:spcPct val="5000"/>
              </a:spcAft>
              <a:buFontTx/>
              <a:buNone/>
            </a:pPr>
            <a:r>
              <a:rPr lang="en-US" sz="900">
                <a:solidFill>
                  <a:srgbClr val="0000FF"/>
                </a:solidFill>
                <a:latin typeface="Arial" charset="0"/>
              </a:rPr>
              <a:t>UCLA</a:t>
            </a:r>
          </a:p>
          <a:p>
            <a:pPr eaLnBrk="0" hangingPunct="0">
              <a:spcBef>
                <a:spcPct val="5000"/>
              </a:spcBef>
              <a:spcAft>
                <a:spcPct val="5000"/>
              </a:spcAft>
              <a:buFontTx/>
              <a:buNone/>
            </a:pPr>
            <a:r>
              <a:rPr lang="en-US" sz="900">
                <a:solidFill>
                  <a:srgbClr val="0000FF"/>
                </a:solidFill>
                <a:latin typeface="Arial" charset="0"/>
              </a:rPr>
              <a:t>UCSD</a:t>
            </a:r>
          </a:p>
          <a:p>
            <a:pPr eaLnBrk="0" hangingPunct="0">
              <a:spcBef>
                <a:spcPct val="5000"/>
              </a:spcBef>
              <a:spcAft>
                <a:spcPct val="5000"/>
              </a:spcAft>
              <a:buFontTx/>
              <a:buNone/>
            </a:pPr>
            <a:r>
              <a:rPr lang="en-US" sz="900">
                <a:solidFill>
                  <a:srgbClr val="0000FF"/>
                </a:solidFill>
                <a:latin typeface="Arial" charset="0"/>
              </a:rPr>
              <a:t>U Colorado</a:t>
            </a:r>
          </a:p>
          <a:p>
            <a:pPr eaLnBrk="0" hangingPunct="0">
              <a:spcBef>
                <a:spcPct val="5000"/>
              </a:spcBef>
              <a:spcAft>
                <a:spcPct val="5000"/>
              </a:spcAft>
              <a:buFontTx/>
              <a:buNone/>
            </a:pPr>
            <a:r>
              <a:rPr lang="en-US" sz="900">
                <a:solidFill>
                  <a:srgbClr val="0000FF"/>
                </a:solidFill>
                <a:latin typeface="Arial" charset="0"/>
              </a:rPr>
              <a:t>U Illinois</a:t>
            </a:r>
          </a:p>
          <a:p>
            <a:pPr eaLnBrk="0" hangingPunct="0">
              <a:spcBef>
                <a:spcPct val="5000"/>
              </a:spcBef>
              <a:spcAft>
                <a:spcPct val="5000"/>
              </a:spcAft>
              <a:buFontTx/>
              <a:buNone/>
            </a:pPr>
            <a:r>
              <a:rPr lang="en-US" sz="900">
                <a:solidFill>
                  <a:srgbClr val="0000FF"/>
                </a:solidFill>
                <a:latin typeface="Arial" charset="0"/>
              </a:rPr>
              <a:t>U Maryland</a:t>
            </a:r>
          </a:p>
          <a:p>
            <a:pPr eaLnBrk="0" hangingPunct="0">
              <a:spcBef>
                <a:spcPct val="5000"/>
              </a:spcBef>
              <a:spcAft>
                <a:spcPct val="5000"/>
              </a:spcAft>
              <a:buFontTx/>
              <a:buNone/>
            </a:pPr>
            <a:r>
              <a:rPr lang="en-US" sz="900">
                <a:solidFill>
                  <a:srgbClr val="0000FF"/>
                </a:solidFill>
                <a:latin typeface="Arial" charset="0"/>
              </a:rPr>
              <a:t>U Rochester</a:t>
            </a:r>
          </a:p>
          <a:p>
            <a:pPr eaLnBrk="0" hangingPunct="0">
              <a:spcBef>
                <a:spcPct val="5000"/>
              </a:spcBef>
              <a:spcAft>
                <a:spcPct val="5000"/>
              </a:spcAft>
              <a:buFontTx/>
              <a:buNone/>
            </a:pPr>
            <a:r>
              <a:rPr lang="en-US" sz="900">
                <a:solidFill>
                  <a:srgbClr val="0000FF"/>
                </a:solidFill>
                <a:latin typeface="Arial" charset="0"/>
              </a:rPr>
              <a:t>U Washington</a:t>
            </a:r>
          </a:p>
          <a:p>
            <a:pPr eaLnBrk="0" hangingPunct="0">
              <a:spcBef>
                <a:spcPct val="5000"/>
              </a:spcBef>
              <a:spcAft>
                <a:spcPct val="5000"/>
              </a:spcAft>
              <a:buFontTx/>
              <a:buNone/>
            </a:pPr>
            <a:r>
              <a:rPr lang="en-US" sz="900">
                <a:solidFill>
                  <a:srgbClr val="0000FF"/>
                </a:solidFill>
                <a:latin typeface="Arial" charset="0"/>
              </a:rPr>
              <a:t>U Wisconsin</a:t>
            </a:r>
          </a:p>
        </p:txBody>
      </p:sp>
      <p:sp>
        <p:nvSpPr>
          <p:cNvPr id="1525913" name="Text Box 153"/>
          <p:cNvSpPr txBox="1">
            <a:spLocks noChangeArrowheads="1"/>
          </p:cNvSpPr>
          <p:nvPr/>
        </p:nvSpPr>
        <p:spPr bwMode="auto">
          <a:xfrm>
            <a:off x="7772400" y="2243138"/>
            <a:ext cx="1284288" cy="4538662"/>
          </a:xfrm>
          <a:prstGeom prst="rect">
            <a:avLst/>
          </a:prstGeom>
          <a:gradFill rotWithShape="1">
            <a:gsLst>
              <a:gs pos="0">
                <a:srgbClr val="EAEAEA">
                  <a:gamma/>
                  <a:shade val="76471"/>
                  <a:invGamma/>
                  <a:alpha val="50999"/>
                </a:srgbClr>
              </a:gs>
              <a:gs pos="100000">
                <a:srgbClr val="EAEAEA">
                  <a:alpha val="50999"/>
                </a:srgbClr>
              </a:gs>
            </a:gsLst>
            <a:lin ang="0" scaled="1"/>
          </a:gradFill>
          <a:ln w="1270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29" tIns="45714" rIns="91429" bIns="45714" anchor="b">
            <a:spAutoFit/>
          </a:bodyPr>
          <a:lstStyle/>
          <a:p>
            <a:pPr algn="r" eaLnBrk="0" hangingPunct="0">
              <a:spcBef>
                <a:spcPct val="8000"/>
              </a:spcBef>
              <a:spcAft>
                <a:spcPct val="8000"/>
              </a:spcAft>
              <a:buFontTx/>
              <a:buNone/>
            </a:pPr>
            <a:r>
              <a:rPr lang="en-US" sz="900">
                <a:solidFill>
                  <a:srgbClr val="FF0000"/>
                </a:solidFill>
                <a:latin typeface="Arial" charset="0"/>
              </a:rPr>
              <a:t>Culham Sci Ctr</a:t>
            </a:r>
          </a:p>
          <a:p>
            <a:pPr algn="r" eaLnBrk="0" hangingPunct="0">
              <a:spcBef>
                <a:spcPct val="8000"/>
              </a:spcBef>
              <a:spcAft>
                <a:spcPct val="8000"/>
              </a:spcAft>
              <a:buFontTx/>
              <a:buNone/>
            </a:pPr>
            <a:r>
              <a:rPr lang="en-US" sz="900">
                <a:solidFill>
                  <a:srgbClr val="FF0000"/>
                </a:solidFill>
                <a:latin typeface="Arial" charset="0"/>
              </a:rPr>
              <a:t>U St. Andrews</a:t>
            </a:r>
          </a:p>
          <a:p>
            <a:pPr algn="r" eaLnBrk="0" hangingPunct="0">
              <a:spcBef>
                <a:spcPct val="8000"/>
              </a:spcBef>
              <a:spcAft>
                <a:spcPct val="8000"/>
              </a:spcAft>
              <a:buFontTx/>
              <a:buNone/>
            </a:pPr>
            <a:r>
              <a:rPr lang="en-US" sz="900">
                <a:solidFill>
                  <a:srgbClr val="FF0000"/>
                </a:solidFill>
                <a:latin typeface="Arial" charset="0"/>
              </a:rPr>
              <a:t>York U</a:t>
            </a:r>
          </a:p>
          <a:p>
            <a:pPr algn="r" eaLnBrk="0" hangingPunct="0">
              <a:spcBef>
                <a:spcPct val="8000"/>
              </a:spcBef>
              <a:spcAft>
                <a:spcPct val="8000"/>
              </a:spcAft>
              <a:buFontTx/>
              <a:buNone/>
            </a:pPr>
            <a:r>
              <a:rPr lang="en-US" sz="900">
                <a:solidFill>
                  <a:srgbClr val="FF0000"/>
                </a:solidFill>
                <a:latin typeface="Arial" charset="0"/>
              </a:rPr>
              <a:t>Chubu U</a:t>
            </a:r>
          </a:p>
          <a:p>
            <a:pPr algn="r" eaLnBrk="0" hangingPunct="0">
              <a:spcBef>
                <a:spcPct val="8000"/>
              </a:spcBef>
              <a:spcAft>
                <a:spcPct val="8000"/>
              </a:spcAft>
              <a:buFontTx/>
              <a:buNone/>
            </a:pPr>
            <a:r>
              <a:rPr lang="en-US" sz="900">
                <a:solidFill>
                  <a:srgbClr val="FF0000"/>
                </a:solidFill>
                <a:latin typeface="Arial" charset="0"/>
              </a:rPr>
              <a:t>Fukui U</a:t>
            </a:r>
          </a:p>
          <a:p>
            <a:pPr algn="r" eaLnBrk="0" hangingPunct="0">
              <a:spcBef>
                <a:spcPct val="8000"/>
              </a:spcBef>
              <a:spcAft>
                <a:spcPct val="8000"/>
              </a:spcAft>
              <a:buFontTx/>
              <a:buNone/>
            </a:pPr>
            <a:r>
              <a:rPr lang="en-US" sz="900">
                <a:solidFill>
                  <a:srgbClr val="FF0000"/>
                </a:solidFill>
                <a:latin typeface="Arial" charset="0"/>
              </a:rPr>
              <a:t>Hiroshima U</a:t>
            </a:r>
          </a:p>
          <a:p>
            <a:pPr algn="r" eaLnBrk="0" hangingPunct="0">
              <a:spcBef>
                <a:spcPct val="8000"/>
              </a:spcBef>
              <a:spcAft>
                <a:spcPct val="8000"/>
              </a:spcAft>
              <a:buFontTx/>
              <a:buNone/>
            </a:pPr>
            <a:r>
              <a:rPr lang="en-US" sz="900">
                <a:solidFill>
                  <a:srgbClr val="FF0000"/>
                </a:solidFill>
                <a:latin typeface="Arial" charset="0"/>
              </a:rPr>
              <a:t>Hyogo U</a:t>
            </a:r>
          </a:p>
          <a:p>
            <a:pPr algn="r" eaLnBrk="0" hangingPunct="0">
              <a:spcBef>
                <a:spcPct val="8000"/>
              </a:spcBef>
              <a:spcAft>
                <a:spcPct val="8000"/>
              </a:spcAft>
              <a:buFontTx/>
              <a:buNone/>
            </a:pPr>
            <a:r>
              <a:rPr lang="en-US" sz="900">
                <a:solidFill>
                  <a:srgbClr val="FF0000"/>
                </a:solidFill>
                <a:latin typeface="Arial" charset="0"/>
              </a:rPr>
              <a:t>Kyoto U</a:t>
            </a:r>
          </a:p>
          <a:p>
            <a:pPr algn="r" eaLnBrk="0" hangingPunct="0">
              <a:spcBef>
                <a:spcPct val="8000"/>
              </a:spcBef>
              <a:spcAft>
                <a:spcPct val="8000"/>
              </a:spcAft>
              <a:buFontTx/>
              <a:buNone/>
            </a:pPr>
            <a:r>
              <a:rPr lang="en-US" sz="900">
                <a:solidFill>
                  <a:srgbClr val="FF0000"/>
                </a:solidFill>
                <a:latin typeface="Arial" charset="0"/>
              </a:rPr>
              <a:t>Kyushu U</a:t>
            </a:r>
          </a:p>
          <a:p>
            <a:pPr algn="r" eaLnBrk="0" hangingPunct="0">
              <a:spcBef>
                <a:spcPct val="8000"/>
              </a:spcBef>
              <a:spcAft>
                <a:spcPct val="8000"/>
              </a:spcAft>
              <a:buFontTx/>
              <a:buNone/>
            </a:pPr>
            <a:r>
              <a:rPr lang="en-US" sz="900">
                <a:solidFill>
                  <a:srgbClr val="FF0000"/>
                </a:solidFill>
                <a:latin typeface="Arial" charset="0"/>
              </a:rPr>
              <a:t>Kyushu Tokai U</a:t>
            </a:r>
          </a:p>
          <a:p>
            <a:pPr algn="r" eaLnBrk="0" hangingPunct="0">
              <a:spcBef>
                <a:spcPct val="8000"/>
              </a:spcBef>
              <a:spcAft>
                <a:spcPct val="8000"/>
              </a:spcAft>
              <a:buFontTx/>
              <a:buNone/>
            </a:pPr>
            <a:r>
              <a:rPr lang="en-US" sz="900">
                <a:solidFill>
                  <a:srgbClr val="FF0000"/>
                </a:solidFill>
                <a:latin typeface="Arial" charset="0"/>
              </a:rPr>
              <a:t>NIFS</a:t>
            </a:r>
          </a:p>
          <a:p>
            <a:pPr algn="r" eaLnBrk="0" hangingPunct="0">
              <a:spcBef>
                <a:spcPct val="8000"/>
              </a:spcBef>
              <a:spcAft>
                <a:spcPct val="8000"/>
              </a:spcAft>
              <a:buFontTx/>
              <a:buNone/>
            </a:pPr>
            <a:r>
              <a:rPr lang="en-US" sz="900">
                <a:solidFill>
                  <a:srgbClr val="FF0000"/>
                </a:solidFill>
                <a:latin typeface="Arial" charset="0"/>
              </a:rPr>
              <a:t>Niigata U</a:t>
            </a:r>
          </a:p>
          <a:p>
            <a:pPr algn="r" eaLnBrk="0" hangingPunct="0">
              <a:spcBef>
                <a:spcPct val="8000"/>
              </a:spcBef>
              <a:spcAft>
                <a:spcPct val="8000"/>
              </a:spcAft>
              <a:buFontTx/>
              <a:buNone/>
            </a:pPr>
            <a:r>
              <a:rPr lang="en-US" sz="900">
                <a:solidFill>
                  <a:srgbClr val="FF0000"/>
                </a:solidFill>
                <a:latin typeface="Arial" charset="0"/>
              </a:rPr>
              <a:t>U Tokyo</a:t>
            </a:r>
          </a:p>
          <a:p>
            <a:pPr algn="r" eaLnBrk="0" hangingPunct="0">
              <a:spcBef>
                <a:spcPct val="8000"/>
              </a:spcBef>
              <a:spcAft>
                <a:spcPct val="8000"/>
              </a:spcAft>
              <a:buFontTx/>
              <a:buNone/>
            </a:pPr>
            <a:r>
              <a:rPr lang="en-US" sz="900">
                <a:solidFill>
                  <a:srgbClr val="FF0000"/>
                </a:solidFill>
                <a:latin typeface="Arial" charset="0"/>
              </a:rPr>
              <a:t>JAEA</a:t>
            </a:r>
          </a:p>
          <a:p>
            <a:pPr algn="r" eaLnBrk="0" hangingPunct="0">
              <a:spcBef>
                <a:spcPct val="8000"/>
              </a:spcBef>
              <a:spcAft>
                <a:spcPct val="8000"/>
              </a:spcAft>
              <a:buFontTx/>
              <a:buNone/>
            </a:pPr>
            <a:r>
              <a:rPr lang="en-US" sz="900">
                <a:solidFill>
                  <a:srgbClr val="FF0000"/>
                </a:solidFill>
                <a:latin typeface="Arial" charset="0"/>
              </a:rPr>
              <a:t>Hebrew U</a:t>
            </a:r>
          </a:p>
          <a:p>
            <a:pPr algn="r" eaLnBrk="0" hangingPunct="0">
              <a:spcBef>
                <a:spcPct val="8000"/>
              </a:spcBef>
              <a:spcAft>
                <a:spcPct val="8000"/>
              </a:spcAft>
              <a:buFontTx/>
              <a:buNone/>
            </a:pPr>
            <a:r>
              <a:rPr lang="en-US" sz="900">
                <a:solidFill>
                  <a:srgbClr val="FF0000"/>
                </a:solidFill>
                <a:latin typeface="Arial" charset="0"/>
              </a:rPr>
              <a:t>Ioffe Inst</a:t>
            </a:r>
          </a:p>
          <a:p>
            <a:pPr algn="r" eaLnBrk="0" hangingPunct="0">
              <a:spcBef>
                <a:spcPct val="8000"/>
              </a:spcBef>
              <a:spcAft>
                <a:spcPct val="8000"/>
              </a:spcAft>
              <a:buFontTx/>
              <a:buNone/>
            </a:pPr>
            <a:r>
              <a:rPr lang="en-US" sz="900">
                <a:solidFill>
                  <a:srgbClr val="FF0000"/>
                </a:solidFill>
                <a:latin typeface="Arial" charset="0"/>
              </a:rPr>
              <a:t>RRC Kurchatov Inst</a:t>
            </a:r>
          </a:p>
          <a:p>
            <a:pPr algn="r" eaLnBrk="0" hangingPunct="0">
              <a:spcBef>
                <a:spcPct val="8000"/>
              </a:spcBef>
              <a:spcAft>
                <a:spcPct val="8000"/>
              </a:spcAft>
              <a:buFontTx/>
              <a:buNone/>
            </a:pPr>
            <a:r>
              <a:rPr lang="en-US" sz="900">
                <a:solidFill>
                  <a:srgbClr val="FF0000"/>
                </a:solidFill>
                <a:latin typeface="Arial" charset="0"/>
              </a:rPr>
              <a:t>TRINITI</a:t>
            </a:r>
          </a:p>
          <a:p>
            <a:pPr algn="r" eaLnBrk="0" hangingPunct="0">
              <a:spcBef>
                <a:spcPct val="8000"/>
              </a:spcBef>
              <a:spcAft>
                <a:spcPct val="8000"/>
              </a:spcAft>
              <a:buFontTx/>
              <a:buNone/>
            </a:pPr>
            <a:r>
              <a:rPr lang="en-US" sz="900">
                <a:solidFill>
                  <a:srgbClr val="FF0000"/>
                </a:solidFill>
                <a:latin typeface="Arial" charset="0"/>
              </a:rPr>
              <a:t>KBSI</a:t>
            </a:r>
          </a:p>
          <a:p>
            <a:pPr algn="r" eaLnBrk="0" hangingPunct="0">
              <a:spcBef>
                <a:spcPct val="8000"/>
              </a:spcBef>
              <a:spcAft>
                <a:spcPct val="8000"/>
              </a:spcAft>
              <a:buFontTx/>
              <a:buNone/>
            </a:pPr>
            <a:r>
              <a:rPr lang="en-US" sz="900">
                <a:solidFill>
                  <a:srgbClr val="FF0000"/>
                </a:solidFill>
                <a:latin typeface="Arial" charset="0"/>
              </a:rPr>
              <a:t>KAIST</a:t>
            </a:r>
          </a:p>
          <a:p>
            <a:pPr algn="r" eaLnBrk="0" hangingPunct="0">
              <a:spcBef>
                <a:spcPct val="8000"/>
              </a:spcBef>
              <a:spcAft>
                <a:spcPct val="8000"/>
              </a:spcAft>
              <a:buFontTx/>
              <a:buNone/>
            </a:pPr>
            <a:r>
              <a:rPr lang="en-US" sz="900">
                <a:solidFill>
                  <a:srgbClr val="FF0000"/>
                </a:solidFill>
                <a:latin typeface="Arial" charset="0"/>
              </a:rPr>
              <a:t>POSTECH</a:t>
            </a:r>
          </a:p>
          <a:p>
            <a:pPr algn="r" eaLnBrk="0" hangingPunct="0">
              <a:spcBef>
                <a:spcPct val="8000"/>
              </a:spcBef>
              <a:spcAft>
                <a:spcPct val="8000"/>
              </a:spcAft>
              <a:buFontTx/>
              <a:buNone/>
            </a:pPr>
            <a:r>
              <a:rPr lang="en-US" sz="900">
                <a:solidFill>
                  <a:srgbClr val="FF0000"/>
                </a:solidFill>
                <a:latin typeface="Arial" charset="0"/>
              </a:rPr>
              <a:t>ASIPP</a:t>
            </a:r>
          </a:p>
          <a:p>
            <a:pPr algn="r" eaLnBrk="0" hangingPunct="0">
              <a:spcBef>
                <a:spcPct val="8000"/>
              </a:spcBef>
              <a:spcAft>
                <a:spcPct val="8000"/>
              </a:spcAft>
              <a:buFontTx/>
              <a:buNone/>
            </a:pPr>
            <a:r>
              <a:rPr lang="en-US" sz="900">
                <a:solidFill>
                  <a:srgbClr val="FF0000"/>
                </a:solidFill>
                <a:latin typeface="Arial" charset="0"/>
              </a:rPr>
              <a:t>ENEA, Frascati</a:t>
            </a:r>
          </a:p>
          <a:p>
            <a:pPr algn="r" eaLnBrk="0" hangingPunct="0">
              <a:spcBef>
                <a:spcPct val="8000"/>
              </a:spcBef>
              <a:spcAft>
                <a:spcPct val="8000"/>
              </a:spcAft>
              <a:buFontTx/>
              <a:buNone/>
            </a:pPr>
            <a:r>
              <a:rPr lang="en-US" sz="900">
                <a:solidFill>
                  <a:srgbClr val="FF0000"/>
                </a:solidFill>
                <a:latin typeface="Arial" charset="0"/>
              </a:rPr>
              <a:t>CEA, Cadarache</a:t>
            </a:r>
          </a:p>
          <a:p>
            <a:pPr algn="r" eaLnBrk="0" hangingPunct="0">
              <a:spcBef>
                <a:spcPct val="8000"/>
              </a:spcBef>
              <a:spcAft>
                <a:spcPct val="8000"/>
              </a:spcAft>
              <a:buFontTx/>
              <a:buNone/>
            </a:pPr>
            <a:r>
              <a:rPr lang="en-US" sz="900">
                <a:solidFill>
                  <a:srgbClr val="FF0000"/>
                </a:solidFill>
                <a:latin typeface="Arial" charset="0"/>
              </a:rPr>
              <a:t>IPP, J</a:t>
            </a:r>
            <a:r>
              <a:rPr lang="en-US" sz="900">
                <a:solidFill>
                  <a:srgbClr val="FF0000"/>
                </a:solidFill>
                <a:latin typeface="Arial" charset="0"/>
                <a:cs typeface="Arial" charset="0"/>
              </a:rPr>
              <a:t>ü</a:t>
            </a:r>
            <a:r>
              <a:rPr lang="en-US" sz="900">
                <a:solidFill>
                  <a:srgbClr val="FF0000"/>
                </a:solidFill>
                <a:latin typeface="Arial" charset="0"/>
              </a:rPr>
              <a:t>lich</a:t>
            </a:r>
          </a:p>
          <a:p>
            <a:pPr algn="r" eaLnBrk="0" hangingPunct="0">
              <a:spcBef>
                <a:spcPct val="8000"/>
              </a:spcBef>
              <a:spcAft>
                <a:spcPct val="8000"/>
              </a:spcAft>
              <a:buFontTx/>
              <a:buNone/>
            </a:pPr>
            <a:r>
              <a:rPr lang="en-US" sz="900">
                <a:solidFill>
                  <a:srgbClr val="FF0000"/>
                </a:solidFill>
                <a:latin typeface="Arial" charset="0"/>
              </a:rPr>
              <a:t>IPP, Garching</a:t>
            </a:r>
          </a:p>
          <a:p>
            <a:pPr algn="r" eaLnBrk="0" hangingPunct="0">
              <a:spcBef>
                <a:spcPct val="8000"/>
              </a:spcBef>
              <a:spcAft>
                <a:spcPct val="8000"/>
              </a:spcAft>
              <a:buFontTx/>
              <a:buNone/>
            </a:pPr>
            <a:r>
              <a:rPr lang="en-US" sz="900">
                <a:solidFill>
                  <a:srgbClr val="FF0000"/>
                </a:solidFill>
                <a:latin typeface="Arial" charset="0"/>
              </a:rPr>
              <a:t>ASCR, Czech Rep</a:t>
            </a:r>
          </a:p>
          <a:p>
            <a:pPr algn="r" eaLnBrk="0" hangingPunct="0">
              <a:spcBef>
                <a:spcPct val="8000"/>
              </a:spcBef>
              <a:spcAft>
                <a:spcPct val="8000"/>
              </a:spcAft>
              <a:buFontTx/>
              <a:buNone/>
            </a:pPr>
            <a:r>
              <a:rPr lang="en-US" sz="900">
                <a:solidFill>
                  <a:srgbClr val="FF0000"/>
                </a:solidFill>
                <a:latin typeface="Arial" charset="0"/>
              </a:rPr>
              <a:t>U Quebec</a:t>
            </a:r>
          </a:p>
        </p:txBody>
      </p:sp>
      <p:pic>
        <p:nvPicPr>
          <p:cNvPr id="1525915" name="Picture 155" descr="nstx_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4419600"/>
            <a:ext cx="2027238"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525920" name="Picture 160" descr="framed_team_pict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4114800"/>
            <a:ext cx="3667125" cy="27082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stretch>
            <a:fillRect/>
          </a:stretch>
        </p:blipFill>
        <p:spPr>
          <a:xfrm>
            <a:off x="1828800" y="2667000"/>
            <a:ext cx="5486400" cy="7239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0"/>
          </p:nvPr>
        </p:nvSpPr>
        <p:spPr/>
        <p:txBody>
          <a:bodyPr/>
          <a:lstStyle/>
          <a:p>
            <a:fld id="{B609CD83-2E7E-5D42-BEA3-2CB7C889D9F4}" type="slidenum">
              <a:rPr lang="en-US"/>
              <a:pPr/>
              <a:t>10</a:t>
            </a:fld>
            <a:endParaRPr lang="en-US"/>
          </a:p>
        </p:txBody>
      </p:sp>
      <p:pic>
        <p:nvPicPr>
          <p:cNvPr id="2" name="Picture 1"/>
          <p:cNvPicPr>
            <a:picLocks noChangeAspect="1"/>
          </p:cNvPicPr>
          <p:nvPr/>
        </p:nvPicPr>
        <p:blipFill>
          <a:blip r:embed="rId3"/>
          <a:stretch>
            <a:fillRect/>
          </a:stretch>
        </p:blipFill>
        <p:spPr>
          <a:xfrm>
            <a:off x="381000" y="1079500"/>
            <a:ext cx="4038600" cy="4406900"/>
          </a:xfrm>
          <a:prstGeom prst="rect">
            <a:avLst/>
          </a:prstGeom>
        </p:spPr>
      </p:pic>
      <p:pic>
        <p:nvPicPr>
          <p:cNvPr id="3" name="Picture 2"/>
          <p:cNvPicPr>
            <a:picLocks noChangeAspect="1"/>
          </p:cNvPicPr>
          <p:nvPr/>
        </p:nvPicPr>
        <p:blipFill>
          <a:blip r:embed="rId4"/>
          <a:stretch>
            <a:fillRect/>
          </a:stretch>
        </p:blipFill>
        <p:spPr>
          <a:xfrm>
            <a:off x="4572000" y="990600"/>
            <a:ext cx="4419600" cy="4495800"/>
          </a:xfrm>
          <a:prstGeom prst="rect">
            <a:avLst/>
          </a:prstGeom>
        </p:spPr>
      </p:pic>
      <p:sp>
        <p:nvSpPr>
          <p:cNvPr id="14" name="Text Box 2"/>
          <p:cNvSpPr txBox="1">
            <a:spLocks noChangeArrowheads="1"/>
          </p:cNvSpPr>
          <p:nvPr/>
        </p:nvSpPr>
        <p:spPr bwMode="auto">
          <a:xfrm>
            <a:off x="1325831" y="285690"/>
            <a:ext cx="631454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spcBef>
                <a:spcPct val="0"/>
              </a:spcBef>
              <a:buFontTx/>
              <a:buNone/>
            </a:pPr>
            <a:r>
              <a:rPr lang="en-US" sz="2000" i="0" dirty="0">
                <a:solidFill>
                  <a:schemeClr val="tx2"/>
                </a:solidFill>
              </a:rPr>
              <a:t>B</a:t>
            </a:r>
            <a:r>
              <a:rPr lang="en-US" sz="2000" i="0" dirty="0" smtClean="0">
                <a:solidFill>
                  <a:schemeClr val="tx2"/>
                </a:solidFill>
              </a:rPr>
              <a:t>eam primary and 3D </a:t>
            </a:r>
            <a:r>
              <a:rPr lang="en-US" sz="2000" i="0" dirty="0">
                <a:solidFill>
                  <a:schemeClr val="tx2"/>
                </a:solidFill>
              </a:rPr>
              <a:t>halo neutral </a:t>
            </a:r>
            <a:r>
              <a:rPr lang="en-US" sz="2000" i="0" dirty="0" smtClean="0">
                <a:solidFill>
                  <a:schemeClr val="tx2"/>
                </a:solidFill>
              </a:rPr>
              <a:t>density profiles </a:t>
            </a:r>
            <a:endParaRPr lang="en-US" sz="2000" i="0" baseline="30000" dirty="0">
              <a:solidFill>
                <a:schemeClr val="tx2"/>
              </a:solidFill>
            </a:endParaRPr>
          </a:p>
        </p:txBody>
      </p:sp>
      <p:sp>
        <p:nvSpPr>
          <p:cNvPr id="15" name="Rectangle 5"/>
          <p:cNvSpPr>
            <a:spLocks noChangeArrowheads="1"/>
          </p:cNvSpPr>
          <p:nvPr/>
        </p:nvSpPr>
        <p:spPr bwMode="auto">
          <a:xfrm>
            <a:off x="228600" y="5667375"/>
            <a:ext cx="8686800" cy="707886"/>
          </a:xfrm>
          <a:prstGeom prst="rect">
            <a:avLst/>
          </a:prstGeom>
          <a:solidFill>
            <a:srgbClr val="E6E6E6"/>
          </a:solidFill>
          <a:ln w="63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0"/>
              </a:spcBef>
              <a:buFontTx/>
              <a:buNone/>
            </a:pPr>
            <a:r>
              <a:rPr lang="en-US" sz="2400" b="0" i="0" dirty="0">
                <a:solidFill>
                  <a:srgbClr val="0000FF"/>
                </a:solidFill>
              </a:rPr>
              <a:t>•</a:t>
            </a:r>
            <a:r>
              <a:rPr lang="en-US" sz="1600" b="0" i="0" dirty="0">
                <a:solidFill>
                  <a:srgbClr val="0000FF"/>
                </a:solidFill>
              </a:rPr>
              <a:t> </a:t>
            </a:r>
            <a:r>
              <a:rPr lang="en-US" sz="1600" i="0" dirty="0" smtClean="0">
                <a:solidFill>
                  <a:srgbClr val="0000FF"/>
                </a:solidFill>
              </a:rPr>
              <a:t>Comparison </a:t>
            </a:r>
            <a:r>
              <a:rPr lang="en-US" sz="1600" i="0" dirty="0">
                <a:solidFill>
                  <a:srgbClr val="0000FF"/>
                </a:solidFill>
              </a:rPr>
              <a:t>of beam primary and total halo neutral densities (a) and the composition of the halo neutral density over multiple generations (b) </a:t>
            </a:r>
            <a:r>
              <a:rPr lang="en-US" sz="1600" i="0" dirty="0" smtClean="0">
                <a:solidFill>
                  <a:srgbClr val="0000FF"/>
                </a:solidFill>
              </a:rPr>
              <a:t>along </a:t>
            </a:r>
            <a:r>
              <a:rPr lang="en-US" sz="1600" i="0" dirty="0">
                <a:solidFill>
                  <a:srgbClr val="0000FF"/>
                </a:solidFill>
              </a:rPr>
              <a:t>the </a:t>
            </a:r>
            <a:r>
              <a:rPr lang="en-US" sz="1600" i="0" dirty="0" smtClean="0">
                <a:solidFill>
                  <a:srgbClr val="0000FF"/>
                </a:solidFill>
              </a:rPr>
              <a:t>ssNPA </a:t>
            </a:r>
            <a:r>
              <a:rPr lang="en-US" sz="1600" i="0" dirty="0">
                <a:solidFill>
                  <a:srgbClr val="0000FF"/>
                </a:solidFill>
              </a:rPr>
              <a:t>sightline.</a:t>
            </a:r>
            <a:r>
              <a:rPr lang="en-US" sz="1600" i="0" dirty="0">
                <a:solidFill>
                  <a:srgbClr val="0000FF"/>
                </a:solidFill>
              </a:rPr>
              <a:t> </a:t>
            </a:r>
            <a:endParaRPr lang="en-US" sz="1600" i="0"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3"/>
          <p:cNvSpPr>
            <a:spLocks noGrp="1"/>
          </p:cNvSpPr>
          <p:nvPr>
            <p:ph type="sldNum" sz="quarter" idx="10"/>
          </p:nvPr>
        </p:nvSpPr>
        <p:spPr/>
        <p:txBody>
          <a:bodyPr/>
          <a:lstStyle/>
          <a:p>
            <a:fld id="{4A2AB549-62E2-F240-A979-4F35A9E13BC7}" type="slidenum">
              <a:rPr lang="en-US"/>
              <a:pPr/>
              <a:t>11</a:t>
            </a:fld>
            <a:endParaRPr lang="en-US"/>
          </a:p>
        </p:txBody>
      </p:sp>
      <p:pic>
        <p:nvPicPr>
          <p:cNvPr id="16066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429000"/>
            <a:ext cx="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 name="Picture 1"/>
          <p:cNvPicPr>
            <a:picLocks noChangeAspect="1"/>
          </p:cNvPicPr>
          <p:nvPr/>
        </p:nvPicPr>
        <p:blipFill>
          <a:blip r:embed="rId4"/>
          <a:stretch>
            <a:fillRect/>
          </a:stretch>
        </p:blipFill>
        <p:spPr>
          <a:xfrm>
            <a:off x="304800" y="990600"/>
            <a:ext cx="4191000" cy="4279900"/>
          </a:xfrm>
          <a:prstGeom prst="rect">
            <a:avLst/>
          </a:prstGeom>
        </p:spPr>
      </p:pic>
      <p:pic>
        <p:nvPicPr>
          <p:cNvPr id="3" name="Picture 2"/>
          <p:cNvPicPr>
            <a:picLocks noChangeAspect="1"/>
          </p:cNvPicPr>
          <p:nvPr/>
        </p:nvPicPr>
        <p:blipFill>
          <a:blip r:embed="rId5"/>
          <a:stretch>
            <a:fillRect/>
          </a:stretch>
        </p:blipFill>
        <p:spPr>
          <a:xfrm>
            <a:off x="4381500" y="1066800"/>
            <a:ext cx="4686300" cy="4210928"/>
          </a:xfrm>
          <a:prstGeom prst="rect">
            <a:avLst/>
          </a:prstGeom>
        </p:spPr>
      </p:pic>
      <p:sp>
        <p:nvSpPr>
          <p:cNvPr id="20" name="Text Box 4"/>
          <p:cNvSpPr txBox="1">
            <a:spLocks noChangeArrowheads="1"/>
          </p:cNvSpPr>
          <p:nvPr/>
        </p:nvSpPr>
        <p:spPr bwMode="auto">
          <a:xfrm>
            <a:off x="304800" y="209490"/>
            <a:ext cx="848836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0"/>
              </a:spcBef>
              <a:buFontTx/>
              <a:buNone/>
            </a:pPr>
            <a:r>
              <a:rPr lang="en-US" sz="2000" i="0" dirty="0" smtClean="0">
                <a:solidFill>
                  <a:schemeClr val="tx2"/>
                </a:solidFill>
              </a:rPr>
              <a:t>Comparison </a:t>
            </a:r>
            <a:r>
              <a:rPr lang="en-US" sz="2000" i="0" dirty="0">
                <a:solidFill>
                  <a:schemeClr val="tx2"/>
                </a:solidFill>
              </a:rPr>
              <a:t>of </a:t>
            </a:r>
            <a:r>
              <a:rPr lang="en-US" sz="2000" i="0" dirty="0" smtClean="0">
                <a:solidFill>
                  <a:schemeClr val="tx2"/>
                </a:solidFill>
              </a:rPr>
              <a:t> ssNPA signals with </a:t>
            </a:r>
            <a:r>
              <a:rPr lang="en-US" sz="2000" i="0" dirty="0">
                <a:solidFill>
                  <a:schemeClr val="tx2"/>
                </a:solidFill>
              </a:rPr>
              <a:t>and without 3D halo neutrals.</a:t>
            </a:r>
            <a:r>
              <a:rPr lang="en-US" sz="2000" i="0" dirty="0">
                <a:solidFill>
                  <a:schemeClr val="tx2"/>
                </a:solidFill>
              </a:rPr>
              <a:t> </a:t>
            </a:r>
            <a:endParaRPr lang="en-US" sz="2000" i="0" dirty="0">
              <a:solidFill>
                <a:schemeClr val="tx2"/>
              </a:solidFill>
            </a:endParaRPr>
          </a:p>
        </p:txBody>
      </p:sp>
      <p:sp>
        <p:nvSpPr>
          <p:cNvPr id="21" name="Rectangle 5"/>
          <p:cNvSpPr>
            <a:spLocks noChangeArrowheads="1"/>
          </p:cNvSpPr>
          <p:nvPr/>
        </p:nvSpPr>
        <p:spPr bwMode="auto">
          <a:xfrm>
            <a:off x="457200" y="5464314"/>
            <a:ext cx="3810000" cy="707886"/>
          </a:xfrm>
          <a:prstGeom prst="rect">
            <a:avLst/>
          </a:prstGeom>
          <a:solidFill>
            <a:srgbClr val="E6E6E6"/>
          </a:solidFill>
          <a:ln w="63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0"/>
              </a:spcBef>
              <a:buFontTx/>
              <a:buNone/>
            </a:pPr>
            <a:r>
              <a:rPr lang="en-US" sz="2400" b="0" i="0" dirty="0" smtClean="0">
                <a:solidFill>
                  <a:schemeClr val="tx1"/>
                </a:solidFill>
              </a:rPr>
              <a:t>•</a:t>
            </a:r>
            <a:r>
              <a:rPr lang="en-US" sz="1600" dirty="0"/>
              <a:t>Comparison of the charge exchange neutral flux time evolution </a:t>
            </a:r>
            <a:endParaRPr lang="en-US" sz="1600" i="0" dirty="0">
              <a:solidFill>
                <a:schemeClr val="tx1"/>
              </a:solidFill>
            </a:endParaRPr>
          </a:p>
        </p:txBody>
      </p:sp>
      <p:sp>
        <p:nvSpPr>
          <p:cNvPr id="22" name="Rectangle 5"/>
          <p:cNvSpPr>
            <a:spLocks noChangeArrowheads="1"/>
          </p:cNvSpPr>
          <p:nvPr/>
        </p:nvSpPr>
        <p:spPr bwMode="auto">
          <a:xfrm>
            <a:off x="4495800" y="5442228"/>
            <a:ext cx="4343400" cy="707886"/>
          </a:xfrm>
          <a:prstGeom prst="rect">
            <a:avLst/>
          </a:prstGeom>
          <a:solidFill>
            <a:srgbClr val="E6E6E6"/>
          </a:solidFill>
          <a:ln w="63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0"/>
              </a:spcBef>
              <a:buFontTx/>
              <a:buNone/>
            </a:pPr>
            <a:r>
              <a:rPr lang="en-US" sz="2400" b="0" i="0" dirty="0" smtClean="0">
                <a:solidFill>
                  <a:schemeClr val="tx1"/>
                </a:solidFill>
              </a:rPr>
              <a:t>•</a:t>
            </a:r>
            <a:r>
              <a:rPr lang="en-US" sz="1600" dirty="0" smtClean="0"/>
              <a:t>Comparison </a:t>
            </a:r>
            <a:r>
              <a:rPr lang="en-US" sz="1600" dirty="0"/>
              <a:t>of the charge exchange neutral emissivity </a:t>
            </a:r>
            <a:r>
              <a:rPr lang="en-US" sz="1600" dirty="0" smtClean="0"/>
              <a:t>along the NPA </a:t>
            </a:r>
            <a:r>
              <a:rPr lang="en-US" sz="1600" dirty="0"/>
              <a:t>sightline </a:t>
            </a:r>
            <a:endParaRPr lang="en-US" sz="1600" i="0"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lide Number Placeholder 3"/>
          <p:cNvSpPr>
            <a:spLocks noGrp="1"/>
          </p:cNvSpPr>
          <p:nvPr>
            <p:ph type="sldNum" sz="quarter" idx="10"/>
          </p:nvPr>
        </p:nvSpPr>
        <p:spPr/>
        <p:txBody>
          <a:bodyPr/>
          <a:lstStyle/>
          <a:p>
            <a:fld id="{1C1A0E53-13B7-D444-9BB4-300015F5463E}" type="slidenum">
              <a:rPr lang="en-US"/>
              <a:pPr/>
              <a:t>12</a:t>
            </a:fld>
            <a:endParaRPr lang="en-US"/>
          </a:p>
        </p:txBody>
      </p:sp>
      <p:pic>
        <p:nvPicPr>
          <p:cNvPr id="2" name="Picture 1"/>
          <p:cNvPicPr>
            <a:picLocks noChangeAspect="1"/>
          </p:cNvPicPr>
          <p:nvPr/>
        </p:nvPicPr>
        <p:blipFill>
          <a:blip r:embed="rId3"/>
          <a:stretch>
            <a:fillRect/>
          </a:stretch>
        </p:blipFill>
        <p:spPr>
          <a:xfrm>
            <a:off x="1600200" y="1219200"/>
            <a:ext cx="5435600" cy="5194300"/>
          </a:xfrm>
          <a:prstGeom prst="rect">
            <a:avLst/>
          </a:prstGeom>
        </p:spPr>
      </p:pic>
      <p:sp>
        <p:nvSpPr>
          <p:cNvPr id="41" name="Text Box 4"/>
          <p:cNvSpPr txBox="1">
            <a:spLocks noChangeArrowheads="1"/>
          </p:cNvSpPr>
          <p:nvPr/>
        </p:nvSpPr>
        <p:spPr bwMode="auto">
          <a:xfrm>
            <a:off x="304800" y="76200"/>
            <a:ext cx="8610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buNone/>
            </a:pPr>
            <a:r>
              <a:rPr lang="en-US" sz="2000" dirty="0" smtClean="0">
                <a:solidFill>
                  <a:schemeClr val="tx1"/>
                </a:solidFill>
              </a:rPr>
              <a:t> </a:t>
            </a:r>
            <a:r>
              <a:rPr lang="en-US" sz="2000" dirty="0">
                <a:solidFill>
                  <a:schemeClr val="tx1"/>
                </a:solidFill>
              </a:rPr>
              <a:t>Co</a:t>
            </a:r>
            <a:r>
              <a:rPr lang="en-US" sz="2000" i="0" dirty="0">
                <a:solidFill>
                  <a:schemeClr val="tx1"/>
                </a:solidFill>
              </a:rPr>
              <a:t>mparison of the charge exchange energy </a:t>
            </a:r>
            <a:r>
              <a:rPr lang="en-US" sz="2000" i="0" dirty="0" smtClean="0">
                <a:solidFill>
                  <a:schemeClr val="tx1"/>
                </a:solidFill>
              </a:rPr>
              <a:t>spectra for </a:t>
            </a:r>
            <a:r>
              <a:rPr lang="en-US" sz="2000" i="0" dirty="0">
                <a:solidFill>
                  <a:schemeClr val="tx1"/>
                </a:solidFill>
              </a:rPr>
              <a:t>the </a:t>
            </a:r>
            <a:r>
              <a:rPr lang="en-US" sz="2000" i="0" dirty="0" smtClean="0">
                <a:solidFill>
                  <a:schemeClr val="tx1"/>
                </a:solidFill>
              </a:rPr>
              <a:t>ssNPA </a:t>
            </a:r>
            <a:r>
              <a:rPr lang="en-US" sz="2000" i="0" dirty="0">
                <a:solidFill>
                  <a:schemeClr val="tx1"/>
                </a:solidFill>
              </a:rPr>
              <a:t>sightline with and without 3D halo neutrals</a:t>
            </a:r>
            <a:r>
              <a:rPr lang="en-US" sz="2000" i="0" dirty="0">
                <a:solidFill>
                  <a:schemeClr val="tx1"/>
                </a:solidFill>
              </a:rPr>
              <a:t> </a:t>
            </a:r>
            <a:endParaRPr lang="en-US" sz="2000" i="0"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3"/>
          <p:cNvSpPr>
            <a:spLocks noGrp="1"/>
          </p:cNvSpPr>
          <p:nvPr>
            <p:ph type="sldNum" sz="quarter" idx="10"/>
          </p:nvPr>
        </p:nvSpPr>
        <p:spPr/>
        <p:txBody>
          <a:bodyPr/>
          <a:lstStyle/>
          <a:p>
            <a:fld id="{BE95914E-8B09-AC49-A2C9-9AE5046D5A7F}" type="slidenum">
              <a:rPr lang="en-US"/>
              <a:pPr/>
              <a:t>13</a:t>
            </a:fld>
            <a:endParaRPr lang="en-US"/>
          </a:p>
        </p:txBody>
      </p:sp>
      <p:sp>
        <p:nvSpPr>
          <p:cNvPr id="1552405" name="Text Box 21"/>
          <p:cNvSpPr txBox="1">
            <a:spLocks noChangeArrowheads="1"/>
          </p:cNvSpPr>
          <p:nvPr/>
        </p:nvSpPr>
        <p:spPr bwMode="auto">
          <a:xfrm>
            <a:off x="451648" y="152400"/>
            <a:ext cx="817403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spcBef>
                <a:spcPct val="0"/>
              </a:spcBef>
              <a:buFontTx/>
              <a:buNone/>
            </a:pPr>
            <a:r>
              <a:rPr lang="en-US" sz="1800" i="0" dirty="0">
                <a:solidFill>
                  <a:schemeClr val="tx1"/>
                </a:solidFill>
              </a:rPr>
              <a:t>Comparison of particle pitch, v</a:t>
            </a:r>
            <a:r>
              <a:rPr lang="en-US" sz="1800" i="0" baseline="-25000" dirty="0">
                <a:solidFill>
                  <a:schemeClr val="tx1"/>
                </a:solidFill>
              </a:rPr>
              <a:t>||</a:t>
            </a:r>
            <a:r>
              <a:rPr lang="en-US" sz="1800" i="0" dirty="0">
                <a:solidFill>
                  <a:schemeClr val="tx1"/>
                </a:solidFill>
              </a:rPr>
              <a:t>/v, for the ssNPA and E||B NPA emissivity </a:t>
            </a:r>
            <a:endParaRPr lang="en-US" sz="1800" i="0" dirty="0" smtClean="0">
              <a:solidFill>
                <a:schemeClr val="tx1"/>
              </a:solidFill>
            </a:endParaRPr>
          </a:p>
          <a:p>
            <a:pPr algn="ctr" eaLnBrk="0" hangingPunct="0">
              <a:spcBef>
                <a:spcPct val="0"/>
              </a:spcBef>
              <a:buFontTx/>
              <a:buNone/>
            </a:pPr>
            <a:r>
              <a:rPr lang="en-US" sz="1800" i="0" dirty="0">
                <a:solidFill>
                  <a:schemeClr val="tx1"/>
                </a:solidFill>
              </a:rPr>
              <a:t>d</a:t>
            </a:r>
            <a:r>
              <a:rPr lang="en-US" sz="1800" i="0" dirty="0" smtClean="0">
                <a:solidFill>
                  <a:schemeClr val="tx1"/>
                </a:solidFill>
              </a:rPr>
              <a:t>istributions along </a:t>
            </a:r>
            <a:r>
              <a:rPr lang="en-US" sz="1800" i="0" dirty="0">
                <a:solidFill>
                  <a:schemeClr val="tx1"/>
                </a:solidFill>
              </a:rPr>
              <a:t>the sightlines depicted in </a:t>
            </a:r>
            <a:r>
              <a:rPr lang="en-US" sz="1800" i="0" dirty="0" smtClean="0">
                <a:solidFill>
                  <a:schemeClr val="tx1"/>
                </a:solidFill>
              </a:rPr>
              <a:t>the NSTX-U layout</a:t>
            </a:r>
            <a:endParaRPr lang="en-US" sz="1800" i="0" dirty="0">
              <a:solidFill>
                <a:schemeClr val="tx1"/>
              </a:solidFill>
            </a:endParaRPr>
          </a:p>
        </p:txBody>
      </p:sp>
      <p:pic>
        <p:nvPicPr>
          <p:cNvPr id="2" name="Picture 1"/>
          <p:cNvPicPr>
            <a:picLocks noChangeAspect="1"/>
          </p:cNvPicPr>
          <p:nvPr/>
        </p:nvPicPr>
        <p:blipFill>
          <a:blip r:embed="rId3"/>
          <a:stretch>
            <a:fillRect/>
          </a:stretch>
        </p:blipFill>
        <p:spPr>
          <a:xfrm>
            <a:off x="1892300" y="1206500"/>
            <a:ext cx="5359400" cy="44323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fld id="{5EE81F78-983A-5C4D-A100-FCE78B0CB9E8}" type="slidenum">
              <a:rPr lang="en-US"/>
              <a:pPr/>
              <a:t>14</a:t>
            </a:fld>
            <a:endParaRPr lang="en-US"/>
          </a:p>
        </p:txBody>
      </p:sp>
      <p:sp>
        <p:nvSpPr>
          <p:cNvPr id="1548290" name="Text Box 2"/>
          <p:cNvSpPr txBox="1">
            <a:spLocks noChangeArrowheads="1"/>
          </p:cNvSpPr>
          <p:nvPr/>
        </p:nvSpPr>
        <p:spPr bwMode="auto">
          <a:xfrm>
            <a:off x="4589463" y="304800"/>
            <a:ext cx="18415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spcBef>
                <a:spcPct val="0"/>
              </a:spcBef>
              <a:buFontTx/>
              <a:buNone/>
            </a:pPr>
            <a:endParaRPr lang="en-US" sz="2200" i="0">
              <a:solidFill>
                <a:schemeClr val="tx1"/>
              </a:solidFill>
            </a:endParaRPr>
          </a:p>
        </p:txBody>
      </p:sp>
      <p:sp>
        <p:nvSpPr>
          <p:cNvPr id="1548295" name="Rectangle 7"/>
          <p:cNvSpPr>
            <a:spLocks noChangeArrowheads="1"/>
          </p:cNvSpPr>
          <p:nvPr/>
        </p:nvSpPr>
        <p:spPr bwMode="auto">
          <a:xfrm>
            <a:off x="381000" y="5791200"/>
            <a:ext cx="8458200" cy="707886"/>
          </a:xfrm>
          <a:prstGeom prst="rect">
            <a:avLst/>
          </a:prstGeom>
          <a:solidFill>
            <a:srgbClr val="E6E6E6"/>
          </a:solidFill>
          <a:ln w="63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0"/>
              </a:spcBef>
              <a:buNone/>
            </a:pPr>
            <a:r>
              <a:rPr lang="en-US" sz="2400" b="0" i="0" dirty="0" smtClean="0">
                <a:solidFill>
                  <a:schemeClr val="tx1"/>
                </a:solidFill>
              </a:rPr>
              <a:t>•</a:t>
            </a:r>
            <a:r>
              <a:rPr lang="en-US" sz="1600" i="0" dirty="0"/>
              <a:t>Profiles of (a) </a:t>
            </a:r>
            <a:r>
              <a:rPr lang="en-US" sz="1600" i="0" dirty="0" smtClean="0"/>
              <a:t>temperature</a:t>
            </a:r>
            <a:r>
              <a:rPr lang="en-US" sz="1600" i="0" dirty="0"/>
              <a:t>, (b) </a:t>
            </a:r>
            <a:r>
              <a:rPr lang="en-US" sz="1600" i="0" dirty="0" smtClean="0"/>
              <a:t>electron </a:t>
            </a:r>
            <a:r>
              <a:rPr lang="en-US" sz="1600" i="0" dirty="0"/>
              <a:t>density, ion density, and impurity density and (c) </a:t>
            </a:r>
            <a:r>
              <a:rPr lang="en-US" sz="1600" i="0" dirty="0" smtClean="0"/>
              <a:t>toroidal </a:t>
            </a:r>
            <a:r>
              <a:rPr lang="en-US" sz="1600" i="0" dirty="0"/>
              <a:t>rotation are shown for a projected NSTX-U discharge at t=2.5s. </a:t>
            </a:r>
          </a:p>
        </p:txBody>
      </p:sp>
      <p:sp>
        <p:nvSpPr>
          <p:cNvPr id="1548300" name="Text Box 12"/>
          <p:cNvSpPr txBox="1">
            <a:spLocks noChangeArrowheads="1"/>
          </p:cNvSpPr>
          <p:nvPr/>
        </p:nvSpPr>
        <p:spPr bwMode="auto">
          <a:xfrm>
            <a:off x="2402140" y="76200"/>
            <a:ext cx="436988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spcBef>
                <a:spcPct val="0"/>
              </a:spcBef>
              <a:buFontTx/>
              <a:buNone/>
            </a:pPr>
            <a:r>
              <a:rPr lang="en-US" sz="2000" dirty="0"/>
              <a:t> </a:t>
            </a:r>
            <a:r>
              <a:rPr lang="en-US" sz="2000" i="0" dirty="0">
                <a:solidFill>
                  <a:schemeClr val="tx2"/>
                </a:solidFill>
              </a:rPr>
              <a:t>Main input plasma profiles of </a:t>
            </a:r>
            <a:endParaRPr lang="en-US" sz="2000" i="0" dirty="0" smtClean="0">
              <a:solidFill>
                <a:schemeClr val="tx2"/>
              </a:solidFill>
            </a:endParaRPr>
          </a:p>
          <a:p>
            <a:pPr algn="ctr" eaLnBrk="0" hangingPunct="0">
              <a:spcBef>
                <a:spcPct val="0"/>
              </a:spcBef>
              <a:buFontTx/>
              <a:buNone/>
            </a:pPr>
            <a:r>
              <a:rPr lang="en-US" sz="2000" i="0" dirty="0" smtClean="0">
                <a:solidFill>
                  <a:schemeClr val="tx2"/>
                </a:solidFill>
              </a:rPr>
              <a:t>TRANSP </a:t>
            </a:r>
            <a:r>
              <a:rPr lang="en-US" sz="2000" i="0" dirty="0">
                <a:solidFill>
                  <a:schemeClr val="tx2"/>
                </a:solidFill>
              </a:rPr>
              <a:t>and FIDAsim simulations</a:t>
            </a:r>
            <a:r>
              <a:rPr lang="en-US" sz="2000" i="0" dirty="0">
                <a:solidFill>
                  <a:schemeClr val="tx2"/>
                </a:solidFill>
              </a:rPr>
              <a:t> </a:t>
            </a:r>
            <a:endParaRPr lang="en-US" sz="2000" i="0" dirty="0">
              <a:solidFill>
                <a:schemeClr val="tx2"/>
              </a:solidFill>
            </a:endParaRPr>
          </a:p>
        </p:txBody>
      </p:sp>
      <p:pic>
        <p:nvPicPr>
          <p:cNvPr id="6" name="Picture 5"/>
          <p:cNvPicPr>
            <a:picLocks noChangeAspect="1"/>
          </p:cNvPicPr>
          <p:nvPr/>
        </p:nvPicPr>
        <p:blipFill>
          <a:blip r:embed="rId3"/>
          <a:stretch>
            <a:fillRect/>
          </a:stretch>
        </p:blipFill>
        <p:spPr>
          <a:xfrm>
            <a:off x="2209799" y="990600"/>
            <a:ext cx="4495801" cy="470879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F108A46D-2E68-6942-BDE4-756330E7DB5D}" type="slidenum">
              <a:rPr lang="en-US"/>
              <a:pPr/>
              <a:t>15</a:t>
            </a:fld>
            <a:endParaRPr lang="en-US"/>
          </a:p>
        </p:txBody>
      </p:sp>
      <p:sp>
        <p:nvSpPr>
          <p:cNvPr id="1675267" name="Text Box 3"/>
          <p:cNvSpPr txBox="1">
            <a:spLocks noChangeArrowheads="1"/>
          </p:cNvSpPr>
          <p:nvPr/>
        </p:nvSpPr>
        <p:spPr bwMode="auto">
          <a:xfrm>
            <a:off x="579310" y="100013"/>
            <a:ext cx="797744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spcBef>
                <a:spcPct val="0"/>
              </a:spcBef>
              <a:buFontTx/>
              <a:buNone/>
            </a:pPr>
            <a:r>
              <a:rPr lang="en-US" sz="2000" i="0" dirty="0" smtClean="0">
                <a:solidFill>
                  <a:schemeClr val="tx1"/>
                </a:solidFill>
              </a:rPr>
              <a:t>Comparison </a:t>
            </a:r>
            <a:r>
              <a:rPr lang="en-US" sz="2000" i="0" dirty="0">
                <a:solidFill>
                  <a:schemeClr val="tx1"/>
                </a:solidFill>
              </a:rPr>
              <a:t>of NPA energy spectrum at t = 2.5 s </a:t>
            </a:r>
            <a:endParaRPr lang="en-US" sz="2000" i="0" dirty="0" smtClean="0">
              <a:solidFill>
                <a:schemeClr val="tx1"/>
              </a:solidFill>
            </a:endParaRPr>
          </a:p>
          <a:p>
            <a:pPr algn="ctr" eaLnBrk="0" hangingPunct="0">
              <a:spcBef>
                <a:spcPct val="0"/>
              </a:spcBef>
              <a:buFontTx/>
              <a:buNone/>
            </a:pPr>
            <a:r>
              <a:rPr lang="en-US" sz="2000" i="0" dirty="0" smtClean="0">
                <a:solidFill>
                  <a:schemeClr val="tx1"/>
                </a:solidFill>
              </a:rPr>
              <a:t>with </a:t>
            </a:r>
            <a:r>
              <a:rPr lang="en-US" sz="2000" i="0" dirty="0">
                <a:solidFill>
                  <a:schemeClr val="tx1"/>
                </a:solidFill>
              </a:rPr>
              <a:t>and without halo neutrals for </a:t>
            </a:r>
            <a:r>
              <a:rPr lang="en-US" sz="2000" i="0" dirty="0" smtClean="0">
                <a:solidFill>
                  <a:schemeClr val="tx1"/>
                </a:solidFill>
              </a:rPr>
              <a:t>the captioned </a:t>
            </a:r>
            <a:r>
              <a:rPr lang="en-US" sz="2000" i="0" dirty="0">
                <a:solidFill>
                  <a:schemeClr val="tx1"/>
                </a:solidFill>
              </a:rPr>
              <a:t>NPA </a:t>
            </a:r>
            <a:r>
              <a:rPr lang="en-US" sz="2000" i="0" dirty="0" smtClean="0">
                <a:solidFill>
                  <a:schemeClr val="tx1"/>
                </a:solidFill>
              </a:rPr>
              <a:t>sightlines</a:t>
            </a:r>
            <a:r>
              <a:rPr lang="en-US" sz="1600" dirty="0" smtClean="0"/>
              <a:t>. </a:t>
            </a:r>
            <a:endParaRPr lang="en-US" sz="1600" i="0" baseline="30000" dirty="0">
              <a:solidFill>
                <a:schemeClr val="tx1"/>
              </a:solidFill>
            </a:endParaRPr>
          </a:p>
        </p:txBody>
      </p:sp>
      <p:pic>
        <p:nvPicPr>
          <p:cNvPr id="3" name="Picture 2"/>
          <p:cNvPicPr>
            <a:picLocks noChangeAspect="1"/>
          </p:cNvPicPr>
          <p:nvPr/>
        </p:nvPicPr>
        <p:blipFill>
          <a:blip r:embed="rId3"/>
          <a:stretch>
            <a:fillRect/>
          </a:stretch>
        </p:blipFill>
        <p:spPr>
          <a:xfrm>
            <a:off x="2425700" y="990600"/>
            <a:ext cx="4279900" cy="4648200"/>
          </a:xfrm>
          <a:prstGeom prst="rect">
            <a:avLst/>
          </a:prstGeom>
        </p:spPr>
      </p:pic>
      <p:sp>
        <p:nvSpPr>
          <p:cNvPr id="4" name="Rectangle 3"/>
          <p:cNvSpPr/>
          <p:nvPr/>
        </p:nvSpPr>
        <p:spPr>
          <a:xfrm>
            <a:off x="381000" y="5867400"/>
            <a:ext cx="8458200" cy="584776"/>
          </a:xfrm>
          <a:prstGeom prst="rect">
            <a:avLst/>
          </a:prstGeom>
        </p:spPr>
        <p:txBody>
          <a:bodyPr wrap="square">
            <a:spAutoFit/>
          </a:bodyPr>
          <a:lstStyle/>
          <a:p>
            <a:pPr algn="just"/>
            <a:r>
              <a:rPr lang="en-US" sz="1600" i="0" dirty="0" smtClean="0"/>
              <a:t> The </a:t>
            </a:r>
            <a:r>
              <a:rPr lang="en-US" sz="1600" i="0" dirty="0"/>
              <a:t>TRANSP simulation results are shown in red, and the FIDAsim simulation results are plotted in blue. The TRANSP and FIDAsim simulations results </a:t>
            </a:r>
            <a:r>
              <a:rPr lang="en-US" sz="1600" i="0" dirty="0" smtClean="0"/>
              <a:t>overlap.</a:t>
            </a:r>
            <a:endParaRPr lang="en-US" sz="1600" i="0" dirty="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lide Number Placeholder 3"/>
          <p:cNvSpPr>
            <a:spLocks noGrp="1"/>
          </p:cNvSpPr>
          <p:nvPr>
            <p:ph type="sldNum" sz="quarter" idx="10"/>
          </p:nvPr>
        </p:nvSpPr>
        <p:spPr/>
        <p:txBody>
          <a:bodyPr/>
          <a:lstStyle/>
          <a:p>
            <a:fld id="{2A605ADE-F5EE-094E-BD7A-CBF87B6B1DFA}" type="slidenum">
              <a:rPr lang="en-US"/>
              <a:pPr/>
              <a:t>16</a:t>
            </a:fld>
            <a:endParaRPr lang="en-US"/>
          </a:p>
        </p:txBody>
      </p:sp>
      <p:sp>
        <p:nvSpPr>
          <p:cNvPr id="1622018" name="Text Box 2"/>
          <p:cNvSpPr txBox="1">
            <a:spLocks noChangeArrowheads="1"/>
          </p:cNvSpPr>
          <p:nvPr/>
        </p:nvSpPr>
        <p:spPr bwMode="auto">
          <a:xfrm>
            <a:off x="381000" y="115669"/>
            <a:ext cx="839204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spcBef>
                <a:spcPct val="0"/>
              </a:spcBef>
              <a:buFontTx/>
              <a:buNone/>
            </a:pPr>
            <a:r>
              <a:rPr lang="en-US" sz="2000" i="0" dirty="0" smtClean="0">
                <a:solidFill>
                  <a:schemeClr val="tx1"/>
                </a:solidFill>
              </a:rPr>
              <a:t>Benchmarking </a:t>
            </a:r>
            <a:r>
              <a:rPr lang="en-US" sz="2000" i="0" dirty="0">
                <a:solidFill>
                  <a:schemeClr val="tx1"/>
                </a:solidFill>
              </a:rPr>
              <a:t>of beam and halo neutral densities </a:t>
            </a:r>
            <a:r>
              <a:rPr lang="en-US" sz="2000" i="0" dirty="0" smtClean="0">
                <a:solidFill>
                  <a:schemeClr val="tx1"/>
                </a:solidFill>
              </a:rPr>
              <a:t>calculation</a:t>
            </a:r>
          </a:p>
          <a:p>
            <a:pPr algn="ctr" eaLnBrk="0" hangingPunct="0">
              <a:spcBef>
                <a:spcPct val="0"/>
              </a:spcBef>
              <a:buFontTx/>
              <a:buNone/>
            </a:pPr>
            <a:r>
              <a:rPr lang="en-US" sz="2000" i="0" dirty="0" smtClean="0">
                <a:solidFill>
                  <a:schemeClr val="tx1"/>
                </a:solidFill>
              </a:rPr>
              <a:t> </a:t>
            </a:r>
            <a:r>
              <a:rPr lang="en-US" sz="2000" i="0" dirty="0">
                <a:solidFill>
                  <a:schemeClr val="tx1"/>
                </a:solidFill>
              </a:rPr>
              <a:t>in TRANSP and FIDAsim </a:t>
            </a:r>
            <a:r>
              <a:rPr lang="en-US" sz="2000" i="0" dirty="0" smtClean="0">
                <a:solidFill>
                  <a:schemeClr val="tx1"/>
                </a:solidFill>
              </a:rPr>
              <a:t>codes </a:t>
            </a:r>
            <a:r>
              <a:rPr lang="en-US" sz="2000" i="0" dirty="0">
                <a:solidFill>
                  <a:schemeClr val="tx1"/>
                </a:solidFill>
              </a:rPr>
              <a:t>with a NSTX-U projected discharge</a:t>
            </a:r>
            <a:r>
              <a:rPr lang="en-US" sz="2000" i="0" dirty="0">
                <a:solidFill>
                  <a:schemeClr val="tx1"/>
                </a:solidFill>
              </a:rPr>
              <a:t> </a:t>
            </a:r>
            <a:endParaRPr lang="en-US" sz="2000" i="0" dirty="0">
              <a:solidFill>
                <a:schemeClr val="tx1"/>
              </a:solidFill>
            </a:endParaRPr>
          </a:p>
        </p:txBody>
      </p:sp>
      <p:pic>
        <p:nvPicPr>
          <p:cNvPr id="2" name="Picture 1"/>
          <p:cNvPicPr>
            <a:picLocks noChangeAspect="1"/>
          </p:cNvPicPr>
          <p:nvPr/>
        </p:nvPicPr>
        <p:blipFill>
          <a:blip r:embed="rId3"/>
          <a:stretch>
            <a:fillRect/>
          </a:stretch>
        </p:blipFill>
        <p:spPr>
          <a:xfrm>
            <a:off x="1257300" y="1028700"/>
            <a:ext cx="6629400" cy="54483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fld id="{1F9B3B12-5224-8642-80C7-F1A1575263BB}" type="slidenum">
              <a:rPr lang="en-US"/>
              <a:pPr/>
              <a:t>17</a:t>
            </a:fld>
            <a:endParaRPr lang="en-US"/>
          </a:p>
        </p:txBody>
      </p:sp>
      <p:sp>
        <p:nvSpPr>
          <p:cNvPr id="1638402" name="Text Box 2"/>
          <p:cNvSpPr txBox="1">
            <a:spLocks noChangeArrowheads="1"/>
          </p:cNvSpPr>
          <p:nvPr/>
        </p:nvSpPr>
        <p:spPr bwMode="auto">
          <a:xfrm>
            <a:off x="116774" y="152400"/>
            <a:ext cx="892791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spcBef>
                <a:spcPct val="0"/>
              </a:spcBef>
              <a:buFontTx/>
              <a:buNone/>
            </a:pPr>
            <a:r>
              <a:rPr lang="en-US" sz="2000" i="0" dirty="0" smtClean="0">
                <a:solidFill>
                  <a:schemeClr val="tx2"/>
                </a:solidFill>
              </a:rPr>
              <a:t>Benchmarking of </a:t>
            </a:r>
            <a:r>
              <a:rPr lang="en-US" sz="2000" i="0" dirty="0">
                <a:solidFill>
                  <a:schemeClr val="tx2"/>
                </a:solidFill>
              </a:rPr>
              <a:t>the NPA simulator in the TRANSP and FIDAsim </a:t>
            </a:r>
            <a:r>
              <a:rPr lang="en-US" sz="2000" i="0" dirty="0" smtClean="0">
                <a:solidFill>
                  <a:schemeClr val="tx2"/>
                </a:solidFill>
              </a:rPr>
              <a:t>codes</a:t>
            </a:r>
          </a:p>
          <a:p>
            <a:pPr algn="ctr" eaLnBrk="0" hangingPunct="0">
              <a:spcBef>
                <a:spcPct val="0"/>
              </a:spcBef>
              <a:buFontTx/>
              <a:buNone/>
            </a:pPr>
            <a:r>
              <a:rPr lang="en-US" sz="2000" i="0" dirty="0" smtClean="0">
                <a:solidFill>
                  <a:schemeClr val="tx2"/>
                </a:solidFill>
              </a:rPr>
              <a:t> </a:t>
            </a:r>
            <a:r>
              <a:rPr lang="en-US" sz="2000" i="0" dirty="0">
                <a:solidFill>
                  <a:schemeClr val="tx2"/>
                </a:solidFill>
              </a:rPr>
              <a:t>with a projected NSTX-U </a:t>
            </a:r>
            <a:r>
              <a:rPr lang="en-US" sz="2000" i="0" dirty="0" smtClean="0">
                <a:solidFill>
                  <a:schemeClr val="tx2"/>
                </a:solidFill>
              </a:rPr>
              <a:t>discharge </a:t>
            </a:r>
            <a:endParaRPr lang="en-US" sz="2000" i="0" dirty="0">
              <a:solidFill>
                <a:schemeClr val="tx2"/>
              </a:solidFill>
            </a:endParaRPr>
          </a:p>
        </p:txBody>
      </p:sp>
      <p:sp>
        <p:nvSpPr>
          <p:cNvPr id="1638415" name="Rectangle 15"/>
          <p:cNvSpPr>
            <a:spLocks noChangeArrowheads="1"/>
          </p:cNvSpPr>
          <p:nvPr/>
        </p:nvSpPr>
        <p:spPr bwMode="auto">
          <a:xfrm rot="-5400000">
            <a:off x="-200819" y="2847182"/>
            <a:ext cx="1069975" cy="246062"/>
          </a:xfrm>
          <a:prstGeom prst="rect">
            <a:avLst/>
          </a:prstGeom>
          <a:solidFill>
            <a:schemeClr val="bg1"/>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a:lstStyle/>
          <a:p>
            <a:pPr eaLnBrk="0" hangingPunct="0">
              <a:spcBef>
                <a:spcPct val="0"/>
              </a:spcBef>
              <a:buFontTx/>
              <a:buNone/>
            </a:pPr>
            <a:endParaRPr lang="en-US" sz="1600" i="0">
              <a:solidFill>
                <a:schemeClr val="tx1"/>
              </a:solidFill>
            </a:endParaRPr>
          </a:p>
        </p:txBody>
      </p:sp>
      <p:pic>
        <p:nvPicPr>
          <p:cNvPr id="2" name="Picture 1"/>
          <p:cNvPicPr>
            <a:picLocks noChangeAspect="1"/>
          </p:cNvPicPr>
          <p:nvPr/>
        </p:nvPicPr>
        <p:blipFill>
          <a:blip r:embed="rId3"/>
          <a:stretch>
            <a:fillRect/>
          </a:stretch>
        </p:blipFill>
        <p:spPr>
          <a:xfrm>
            <a:off x="2362200" y="914400"/>
            <a:ext cx="4368800" cy="56515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fld id="{AF2ABCBB-BC6A-2043-AB24-44E3440C3A76}" type="slidenum">
              <a:rPr lang="en-US"/>
              <a:pPr/>
              <a:t>18</a:t>
            </a:fld>
            <a:endParaRPr lang="en-US"/>
          </a:p>
        </p:txBody>
      </p:sp>
      <p:sp>
        <p:nvSpPr>
          <p:cNvPr id="1683458" name="Text Box 2"/>
          <p:cNvSpPr txBox="1">
            <a:spLocks noChangeArrowheads="1"/>
          </p:cNvSpPr>
          <p:nvPr/>
        </p:nvSpPr>
        <p:spPr bwMode="auto">
          <a:xfrm>
            <a:off x="780779" y="228600"/>
            <a:ext cx="763800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spcBef>
                <a:spcPct val="0"/>
              </a:spcBef>
              <a:buFontTx/>
              <a:buNone/>
            </a:pPr>
            <a:r>
              <a:rPr lang="en-US" sz="2000" i="0" dirty="0" smtClean="0">
                <a:solidFill>
                  <a:schemeClr val="tx1"/>
                </a:solidFill>
              </a:rPr>
              <a:t>Beam </a:t>
            </a:r>
            <a:r>
              <a:rPr lang="en-US" sz="2000" i="0" dirty="0">
                <a:solidFill>
                  <a:schemeClr val="tx1"/>
                </a:solidFill>
              </a:rPr>
              <a:t>deposition through charge exchange with thermal </a:t>
            </a:r>
            <a:r>
              <a:rPr lang="en-US" sz="2000" i="0" dirty="0" smtClean="0">
                <a:solidFill>
                  <a:schemeClr val="tx1"/>
                </a:solidFill>
              </a:rPr>
              <a:t>ions</a:t>
            </a:r>
            <a:endParaRPr lang="en-US" sz="2000" i="0" dirty="0">
              <a:solidFill>
                <a:schemeClr val="tx1"/>
              </a:solidFill>
            </a:endParaRPr>
          </a:p>
        </p:txBody>
      </p:sp>
      <p:sp>
        <p:nvSpPr>
          <p:cNvPr id="1683459" name="Rectangle 3"/>
          <p:cNvSpPr>
            <a:spLocks noChangeArrowheads="1"/>
          </p:cNvSpPr>
          <p:nvPr/>
        </p:nvSpPr>
        <p:spPr bwMode="auto">
          <a:xfrm>
            <a:off x="381000" y="6013450"/>
            <a:ext cx="7924800" cy="461665"/>
          </a:xfrm>
          <a:prstGeom prst="rect">
            <a:avLst/>
          </a:prstGeom>
          <a:solidFill>
            <a:srgbClr val="E6E6E6"/>
          </a:solidFill>
          <a:ln w="63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0"/>
              </a:spcBef>
              <a:buFontTx/>
              <a:buNone/>
            </a:pPr>
            <a:r>
              <a:rPr lang="en-US" sz="2400" b="0" i="0" dirty="0">
                <a:solidFill>
                  <a:schemeClr val="tx1"/>
                </a:solidFill>
              </a:rPr>
              <a:t>•</a:t>
            </a:r>
            <a:r>
              <a:rPr lang="en-US" sz="1600" b="0" i="0" dirty="0">
                <a:solidFill>
                  <a:schemeClr val="tx1"/>
                </a:solidFill>
              </a:rPr>
              <a:t> </a:t>
            </a:r>
            <a:r>
              <a:rPr lang="en-US" sz="1600" dirty="0" smtClean="0"/>
              <a:t>(</a:t>
            </a:r>
            <a:r>
              <a:rPr lang="en-US" sz="1600" dirty="0"/>
              <a:t>a) full energy </a:t>
            </a:r>
            <a:r>
              <a:rPr lang="en-US" sz="1600" dirty="0" smtClean="0"/>
              <a:t>c, </a:t>
            </a:r>
            <a:r>
              <a:rPr lang="en-US" sz="1600" dirty="0"/>
              <a:t>(b) </a:t>
            </a:r>
            <a:r>
              <a:rPr lang="en-US" sz="1600" dirty="0" smtClean="0"/>
              <a:t>half energy, </a:t>
            </a:r>
            <a:r>
              <a:rPr lang="en-US" sz="1600" dirty="0"/>
              <a:t>and (c) third energy </a:t>
            </a:r>
            <a:r>
              <a:rPr lang="en-US" sz="1600" dirty="0" smtClean="0"/>
              <a:t>components</a:t>
            </a:r>
            <a:endParaRPr lang="en-US" sz="1600" i="0" dirty="0">
              <a:solidFill>
                <a:schemeClr val="tx1"/>
              </a:solidFill>
            </a:endParaRPr>
          </a:p>
        </p:txBody>
      </p:sp>
      <p:sp>
        <p:nvSpPr>
          <p:cNvPr id="1683465" name="Rectangle 9"/>
          <p:cNvSpPr>
            <a:spLocks noChangeArrowheads="1"/>
          </p:cNvSpPr>
          <p:nvPr/>
        </p:nvSpPr>
        <p:spPr bwMode="auto">
          <a:xfrm rot="-5400000">
            <a:off x="-200819" y="2847182"/>
            <a:ext cx="1069975" cy="246062"/>
          </a:xfrm>
          <a:prstGeom prst="rect">
            <a:avLst/>
          </a:prstGeom>
          <a:solidFill>
            <a:schemeClr val="bg1"/>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a:lstStyle/>
          <a:p>
            <a:pPr eaLnBrk="0" hangingPunct="0">
              <a:spcBef>
                <a:spcPct val="0"/>
              </a:spcBef>
              <a:buFontTx/>
              <a:buNone/>
            </a:pPr>
            <a:endParaRPr lang="en-US" sz="1600" i="0">
              <a:solidFill>
                <a:schemeClr val="tx1"/>
              </a:solidFill>
            </a:endParaRPr>
          </a:p>
        </p:txBody>
      </p:sp>
      <p:pic>
        <p:nvPicPr>
          <p:cNvPr id="2" name="Picture 1"/>
          <p:cNvPicPr>
            <a:picLocks noChangeAspect="1"/>
          </p:cNvPicPr>
          <p:nvPr/>
        </p:nvPicPr>
        <p:blipFill>
          <a:blip r:embed="rId3"/>
          <a:stretch>
            <a:fillRect/>
          </a:stretch>
        </p:blipFill>
        <p:spPr>
          <a:xfrm>
            <a:off x="2451100" y="914400"/>
            <a:ext cx="4229100" cy="5080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fld id="{CE4DC50D-A68A-4347-BD48-DF69FCC3B55A}" type="slidenum">
              <a:rPr lang="en-US"/>
              <a:pPr/>
              <a:t>19</a:t>
            </a:fld>
            <a:endParaRPr lang="en-US"/>
          </a:p>
        </p:txBody>
      </p:sp>
      <p:sp>
        <p:nvSpPr>
          <p:cNvPr id="1600514" name="Text Box 2"/>
          <p:cNvSpPr txBox="1">
            <a:spLocks noChangeArrowheads="1"/>
          </p:cNvSpPr>
          <p:nvPr/>
        </p:nvSpPr>
        <p:spPr bwMode="auto">
          <a:xfrm>
            <a:off x="315884" y="152400"/>
            <a:ext cx="878527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spcBef>
                <a:spcPct val="0"/>
              </a:spcBef>
              <a:buFontTx/>
              <a:buNone/>
            </a:pPr>
            <a:r>
              <a:rPr lang="en-US" sz="2000" i="0" dirty="0" smtClean="0">
                <a:solidFill>
                  <a:schemeClr val="tx2"/>
                </a:solidFill>
              </a:rPr>
              <a:t>Comparison </a:t>
            </a:r>
            <a:r>
              <a:rPr lang="en-US" sz="2000" i="0" dirty="0">
                <a:solidFill>
                  <a:schemeClr val="tx2"/>
                </a:solidFill>
              </a:rPr>
              <a:t>of TRANSP and </a:t>
            </a:r>
            <a:r>
              <a:rPr lang="en-US" sz="2000" i="0" dirty="0" smtClean="0">
                <a:solidFill>
                  <a:schemeClr val="tx2"/>
                </a:solidFill>
              </a:rPr>
              <a:t>FIDAsim </a:t>
            </a:r>
            <a:r>
              <a:rPr lang="en-US" sz="2000" i="0" dirty="0">
                <a:solidFill>
                  <a:schemeClr val="tx2"/>
                </a:solidFill>
              </a:rPr>
              <a:t>beam and halo neutral densities </a:t>
            </a:r>
            <a:endParaRPr lang="en-US" sz="2000" i="0" dirty="0" smtClean="0">
              <a:solidFill>
                <a:schemeClr val="tx2"/>
              </a:solidFill>
            </a:endParaRPr>
          </a:p>
          <a:p>
            <a:pPr algn="ctr" eaLnBrk="0" hangingPunct="0">
              <a:spcBef>
                <a:spcPct val="0"/>
              </a:spcBef>
              <a:buFontTx/>
              <a:buNone/>
            </a:pPr>
            <a:r>
              <a:rPr lang="en-US" sz="2000" i="0" dirty="0">
                <a:solidFill>
                  <a:schemeClr val="tx2"/>
                </a:solidFill>
              </a:rPr>
              <a:t>t</a:t>
            </a:r>
            <a:r>
              <a:rPr lang="en-US" sz="2000" i="0" dirty="0" smtClean="0">
                <a:solidFill>
                  <a:schemeClr val="tx2"/>
                </a:solidFill>
              </a:rPr>
              <a:t>he codes use </a:t>
            </a:r>
            <a:r>
              <a:rPr lang="en-US" sz="2000" i="0" dirty="0">
                <a:solidFill>
                  <a:schemeClr val="tx2"/>
                </a:solidFill>
              </a:rPr>
              <a:t>their own standard cross section tables</a:t>
            </a:r>
            <a:r>
              <a:rPr lang="en-US" sz="2000" i="0" dirty="0">
                <a:solidFill>
                  <a:schemeClr val="tx2"/>
                </a:solidFill>
              </a:rPr>
              <a:t> </a:t>
            </a:r>
            <a:endParaRPr lang="en-US" sz="2000" i="0" dirty="0">
              <a:solidFill>
                <a:schemeClr val="tx2"/>
              </a:solidFill>
            </a:endParaRPr>
          </a:p>
        </p:txBody>
      </p:sp>
      <p:pic>
        <p:nvPicPr>
          <p:cNvPr id="2" name="Picture 1"/>
          <p:cNvPicPr>
            <a:picLocks noChangeAspect="1"/>
          </p:cNvPicPr>
          <p:nvPr/>
        </p:nvPicPr>
        <p:blipFill>
          <a:blip r:embed="rId3"/>
          <a:stretch>
            <a:fillRect/>
          </a:stretch>
        </p:blipFill>
        <p:spPr>
          <a:xfrm>
            <a:off x="863600" y="990600"/>
            <a:ext cx="7404100" cy="4876800"/>
          </a:xfrm>
          <a:prstGeom prst="rect">
            <a:avLst/>
          </a:prstGeom>
        </p:spPr>
      </p:pic>
      <p:sp>
        <p:nvSpPr>
          <p:cNvPr id="16" name="Rectangle 3"/>
          <p:cNvSpPr>
            <a:spLocks noChangeArrowheads="1"/>
          </p:cNvSpPr>
          <p:nvPr/>
        </p:nvSpPr>
        <p:spPr bwMode="auto">
          <a:xfrm>
            <a:off x="381000" y="6013450"/>
            <a:ext cx="8458200" cy="461665"/>
          </a:xfrm>
          <a:prstGeom prst="rect">
            <a:avLst/>
          </a:prstGeom>
          <a:solidFill>
            <a:srgbClr val="E6E6E6"/>
          </a:solidFill>
          <a:ln w="63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0"/>
              </a:spcBef>
              <a:buFontTx/>
              <a:buNone/>
            </a:pPr>
            <a:r>
              <a:rPr lang="en-US" sz="2400" b="0" i="0" dirty="0">
                <a:solidFill>
                  <a:schemeClr val="tx1"/>
                </a:solidFill>
              </a:rPr>
              <a:t>•</a:t>
            </a:r>
            <a:r>
              <a:rPr lang="en-US" sz="1600" b="0" i="0" dirty="0">
                <a:solidFill>
                  <a:schemeClr val="tx1"/>
                </a:solidFill>
              </a:rPr>
              <a:t> </a:t>
            </a:r>
            <a:r>
              <a:rPr lang="en-US" sz="1600" dirty="0"/>
              <a:t>TRANSP uses ADAS310, while FIDAsim mainly uses ADAS and </a:t>
            </a:r>
            <a:r>
              <a:rPr lang="en-US" sz="1600" dirty="0" err="1"/>
              <a:t>Janev</a:t>
            </a:r>
            <a:r>
              <a:rPr lang="en-US" sz="1600" dirty="0"/>
              <a:t> 2004 report.</a:t>
            </a:r>
            <a:r>
              <a:rPr lang="en-US" sz="1600" dirty="0"/>
              <a:t> </a:t>
            </a:r>
            <a:endParaRPr lang="en-US" sz="1600" i="0"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fld id="{B61E33B6-AA88-F948-B2BE-DC00EA0D59D3}" type="slidenum">
              <a:rPr lang="en-US">
                <a:solidFill>
                  <a:schemeClr val="tx1"/>
                </a:solidFill>
              </a:rPr>
              <a:pPr/>
              <a:t>2</a:t>
            </a:fld>
            <a:endParaRPr lang="en-US">
              <a:solidFill>
                <a:schemeClr val="tx1"/>
              </a:solidFill>
            </a:endParaRPr>
          </a:p>
        </p:txBody>
      </p:sp>
      <p:sp>
        <p:nvSpPr>
          <p:cNvPr id="1691650" name="Text Box 2"/>
          <p:cNvSpPr txBox="1">
            <a:spLocks noChangeArrowheads="1"/>
          </p:cNvSpPr>
          <p:nvPr/>
        </p:nvSpPr>
        <p:spPr bwMode="auto">
          <a:xfrm>
            <a:off x="3873500" y="228600"/>
            <a:ext cx="1420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spcBef>
                <a:spcPct val="0"/>
              </a:spcBef>
              <a:buFontTx/>
              <a:buNone/>
            </a:pPr>
            <a:r>
              <a:rPr lang="en-US" sz="2400" i="0">
                <a:solidFill>
                  <a:schemeClr val="tx1"/>
                </a:solidFill>
                <a:cs typeface="ＭＳ Ｐゴシック" charset="0"/>
              </a:rPr>
              <a:t>Abstract</a:t>
            </a:r>
            <a:endParaRPr lang="en-US" sz="2000" i="0">
              <a:solidFill>
                <a:schemeClr val="tx1"/>
              </a:solidFill>
              <a:cs typeface="ＭＳ Ｐゴシック" charset="0"/>
            </a:endParaRPr>
          </a:p>
        </p:txBody>
      </p:sp>
      <p:sp>
        <p:nvSpPr>
          <p:cNvPr id="1691657" name="Text Box 9"/>
          <p:cNvSpPr txBox="1">
            <a:spLocks noChangeArrowheads="1"/>
          </p:cNvSpPr>
          <p:nvPr/>
        </p:nvSpPr>
        <p:spPr bwMode="auto">
          <a:xfrm>
            <a:off x="1752600" y="1981200"/>
            <a:ext cx="7620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lIns="0" tIns="0" rIns="0" bIns="0">
            <a:spAutoFit/>
          </a:bodyPr>
          <a:lstStyle>
            <a:lvl1pPr marL="177800" indent="-177800">
              <a:spcBef>
                <a:spcPct val="0"/>
              </a:spcBef>
              <a:defRPr sz="2400">
                <a:solidFill>
                  <a:schemeClr val="tx1"/>
                </a:solidFill>
                <a:latin typeface="Times New Roman" charset="0"/>
                <a:ea typeface="ＭＳ Ｐゴシック" charset="0"/>
              </a:defRPr>
            </a:lvl1pPr>
            <a:lvl2pPr marL="520700" indent="-228600">
              <a:spcBef>
                <a:spcPct val="0"/>
              </a:spcBef>
              <a:defRPr sz="2400">
                <a:solidFill>
                  <a:schemeClr val="tx1"/>
                </a:solidFill>
                <a:latin typeface="Times New Roman" charset="0"/>
                <a:ea typeface="ＭＳ Ｐゴシック" charset="0"/>
              </a:defRPr>
            </a:lvl2pPr>
            <a:lvl3pPr indent="-223838">
              <a:spcBef>
                <a:spcPct val="0"/>
              </a:spcBef>
              <a:defRPr sz="2400">
                <a:solidFill>
                  <a:schemeClr val="tx1"/>
                </a:solidFill>
                <a:latin typeface="Times New Roman" charset="0"/>
                <a:ea typeface="ＭＳ Ｐゴシック" charset="0"/>
              </a:defRPr>
            </a:lvl3pPr>
            <a:lvl4pPr marL="1262063" indent="-233363">
              <a:spcBef>
                <a:spcPct val="0"/>
              </a:spcBef>
              <a:defRPr sz="2400">
                <a:solidFill>
                  <a:schemeClr val="tx1"/>
                </a:solidFill>
                <a:latin typeface="Times New Roman" charset="0"/>
                <a:ea typeface="ＭＳ Ｐゴシック" charset="0"/>
              </a:defRPr>
            </a:lvl4pPr>
            <a:lvl5pPr marL="1600200" indent="-223838">
              <a:spcBef>
                <a:spcPct val="0"/>
              </a:spcBef>
              <a:defRPr sz="2400">
                <a:solidFill>
                  <a:schemeClr val="tx1"/>
                </a:solidFill>
                <a:latin typeface="Times New Roman" charset="0"/>
                <a:ea typeface="ＭＳ Ｐゴシック" charset="0"/>
              </a:defRPr>
            </a:lvl5pPr>
            <a:lvl6pPr marL="2057400" indent="-223838" fontAlgn="base">
              <a:spcBef>
                <a:spcPct val="0"/>
              </a:spcBef>
              <a:spcAft>
                <a:spcPct val="0"/>
              </a:spcAft>
              <a:defRPr sz="2400">
                <a:solidFill>
                  <a:schemeClr val="tx1"/>
                </a:solidFill>
                <a:latin typeface="Times New Roman" charset="0"/>
                <a:ea typeface="ＭＳ Ｐゴシック" charset="0"/>
              </a:defRPr>
            </a:lvl6pPr>
            <a:lvl7pPr marL="2514600" indent="-223838" fontAlgn="base">
              <a:spcBef>
                <a:spcPct val="0"/>
              </a:spcBef>
              <a:spcAft>
                <a:spcPct val="0"/>
              </a:spcAft>
              <a:defRPr sz="2400">
                <a:solidFill>
                  <a:schemeClr val="tx1"/>
                </a:solidFill>
                <a:latin typeface="Times New Roman" charset="0"/>
                <a:ea typeface="ＭＳ Ｐゴシック" charset="0"/>
              </a:defRPr>
            </a:lvl7pPr>
            <a:lvl8pPr marL="2971800" indent="-223838" fontAlgn="base">
              <a:spcBef>
                <a:spcPct val="0"/>
              </a:spcBef>
              <a:spcAft>
                <a:spcPct val="0"/>
              </a:spcAft>
              <a:defRPr sz="2400">
                <a:solidFill>
                  <a:schemeClr val="tx1"/>
                </a:solidFill>
                <a:latin typeface="Times New Roman" charset="0"/>
                <a:ea typeface="ＭＳ Ｐゴシック" charset="0"/>
              </a:defRPr>
            </a:lvl8pPr>
            <a:lvl9pPr marL="3429000" indent="-223838"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pPr>
            <a:endParaRPr lang="en-US" sz="1200">
              <a:latin typeface="Helvetica" charset="0"/>
            </a:endParaRPr>
          </a:p>
        </p:txBody>
      </p:sp>
      <p:sp>
        <p:nvSpPr>
          <p:cNvPr id="2" name="Rectangle 1"/>
          <p:cNvSpPr/>
          <p:nvPr/>
        </p:nvSpPr>
        <p:spPr>
          <a:xfrm>
            <a:off x="304800" y="1219200"/>
            <a:ext cx="8458200" cy="4918269"/>
          </a:xfrm>
          <a:prstGeom prst="rect">
            <a:avLst/>
          </a:prstGeom>
        </p:spPr>
        <p:txBody>
          <a:bodyPr wrap="square">
            <a:spAutoFit/>
          </a:bodyPr>
          <a:lstStyle/>
          <a:p>
            <a:pPr>
              <a:buNone/>
            </a:pPr>
            <a:r>
              <a:rPr lang="en-US" sz="1400" i="0" dirty="0">
                <a:solidFill>
                  <a:schemeClr val="tx1"/>
                </a:solidFill>
              </a:rPr>
              <a:t>Implementation of a 3D halo neutral model in the TRANSP code and application to projected NSTX-U plasmas, S.S. Medley, D. </a:t>
            </a:r>
            <a:r>
              <a:rPr lang="en-US" sz="1400" i="0" dirty="0" smtClean="0">
                <a:solidFill>
                  <a:schemeClr val="tx1"/>
                </a:solidFill>
              </a:rPr>
              <a:t>Liu, </a:t>
            </a:r>
            <a:r>
              <a:rPr lang="en-US" sz="1400" i="0" dirty="0">
                <a:solidFill>
                  <a:schemeClr val="tx1"/>
                </a:solidFill>
              </a:rPr>
              <a:t>M.V. </a:t>
            </a:r>
            <a:r>
              <a:rPr lang="en-US" sz="1400" i="0" dirty="0" err="1">
                <a:solidFill>
                  <a:schemeClr val="tx1"/>
                </a:solidFill>
              </a:rPr>
              <a:t>Gorelenkova</a:t>
            </a:r>
            <a:r>
              <a:rPr lang="en-US" sz="1400" i="0" dirty="0">
                <a:solidFill>
                  <a:schemeClr val="tx1"/>
                </a:solidFill>
              </a:rPr>
              <a:t>, W.W. </a:t>
            </a:r>
            <a:r>
              <a:rPr lang="en-US" sz="1400" i="0" dirty="0" err="1" smtClean="0">
                <a:solidFill>
                  <a:schemeClr val="tx1"/>
                </a:solidFill>
              </a:rPr>
              <a:t>Heidbrink</a:t>
            </a:r>
            <a:r>
              <a:rPr lang="en-US" sz="1400" i="0" dirty="0" smtClean="0">
                <a:solidFill>
                  <a:schemeClr val="tx1"/>
                </a:solidFill>
              </a:rPr>
              <a:t> and </a:t>
            </a:r>
            <a:r>
              <a:rPr lang="en-US" sz="1400" i="0" dirty="0">
                <a:solidFill>
                  <a:schemeClr val="tx1"/>
                </a:solidFill>
              </a:rPr>
              <a:t>L. </a:t>
            </a:r>
            <a:r>
              <a:rPr lang="en-US" sz="1400" i="0" dirty="0" err="1" smtClean="0">
                <a:solidFill>
                  <a:schemeClr val="tx1"/>
                </a:solidFill>
              </a:rPr>
              <a:t>Stagner</a:t>
            </a:r>
            <a:endParaRPr lang="en-US" sz="1400" i="0" dirty="0">
              <a:solidFill>
                <a:schemeClr val="tx1"/>
              </a:solidFill>
            </a:endParaRPr>
          </a:p>
          <a:p>
            <a:pPr>
              <a:buNone/>
            </a:pPr>
            <a:r>
              <a:rPr lang="en-US" sz="1400" i="0" dirty="0" smtClean="0">
                <a:solidFill>
                  <a:schemeClr val="tx1"/>
                </a:solidFill>
              </a:rPr>
              <a:t>	</a:t>
            </a:r>
          </a:p>
          <a:p>
            <a:pPr>
              <a:buNone/>
            </a:pPr>
            <a:r>
              <a:rPr lang="en-US" sz="1400" i="0" dirty="0" smtClean="0">
                <a:solidFill>
                  <a:schemeClr val="tx1"/>
                </a:solidFill>
              </a:rPr>
              <a:t>A 3D </a:t>
            </a:r>
            <a:r>
              <a:rPr lang="en-US" sz="1400" i="0" dirty="0">
                <a:solidFill>
                  <a:schemeClr val="tx1"/>
                </a:solidFill>
              </a:rPr>
              <a:t>halo neutral code developed at the Princeton Plasma Physics Laboratory and implemented for analysis using the TRANSP code is applied to projected National Spherical Torus eXperiment-Upgrade (NSTX-U plasmas).  The legacy TRANSP code did not handle halo neutrals properly since they were distributed over the plasma volume rather than remaining in the vicinity of the neutral beam footprint as is actually the case.  The 3D halo neutral code uses a “beam-in-a-box” model that encompasses both injected beam neutrals and resulting halo neutrals.  Upon deposition by charge exchange, a subset of the full, one-half and one-third beam energy components produce first generation halo neutrals that are tracked through successive generations until an ionization event occurs or the descendant halos exit the box. The 3D halo neutral model and Neutral Particle Analyzer (NPA) simulator in the TRANSP code have been benchmarked with the Fast-Ion D-Alpha simulation (FIDAsim) code, which provides Monte-Carlo simulations of beam neutral injection, attenuation, halo generation, halo spatial diffusion, and photoemission processes. When using the same atomic physics database, TRANSP and FIDAsim simulations get excellent agreement on the spatial profile and magnitude of beam and halo neutral densities and the NPA energy spectrum. The simulations show that the halo neutral density can be comparable to the beam neutral density. These halo neutrals can double the NPA flux, but they have minor effects on the NPA energy spectrum shape. The TRANSP and FIDAsim simulations also suggest that the magnitudes of beam and halo neutral densities are relatively sensitive to the choice of the atomic physics databases. </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a:t>An upgrade to the halo neutral simulation in the TRANSP code has been completed using a 3D halo neutral “beam-in-a-box” model that encompasses both injected beam and halo neutrals.  </a:t>
            </a:r>
            <a:endParaRPr lang="en-US" dirty="0" smtClean="0"/>
          </a:p>
          <a:p>
            <a:r>
              <a:rPr lang="en-US" dirty="0" smtClean="0"/>
              <a:t>A </a:t>
            </a:r>
            <a:r>
              <a:rPr lang="en-US" dirty="0"/>
              <a:t>subset of the full, half and one-third beam components produce halo neutrals upon deposition by charge exchange that are tracked through multiple generations until the halo neutrals are ionized or exit the box. </a:t>
            </a:r>
            <a:endParaRPr lang="en-US" dirty="0" smtClean="0"/>
          </a:p>
          <a:p>
            <a:r>
              <a:rPr lang="en-US" dirty="0" smtClean="0"/>
              <a:t>The </a:t>
            </a:r>
            <a:r>
              <a:rPr lang="en-US" dirty="0"/>
              <a:t>TRANSP NPA simulator was used to show that the 3D halo neutrals increase the NPA flux by factors ~ 2.3 – 2.8 above charge exchange on the beam primary neutrals alone, depending on the elected NPA sightline.</a:t>
            </a:r>
          </a:p>
          <a:p>
            <a:endParaRPr lang="en-US" dirty="0"/>
          </a:p>
        </p:txBody>
      </p:sp>
      <p:sp>
        <p:nvSpPr>
          <p:cNvPr id="4" name="Slide Number Placeholder 3"/>
          <p:cNvSpPr>
            <a:spLocks noGrp="1"/>
          </p:cNvSpPr>
          <p:nvPr>
            <p:ph type="sldNum" sz="quarter" idx="10"/>
          </p:nvPr>
        </p:nvSpPr>
        <p:spPr/>
        <p:txBody>
          <a:bodyPr/>
          <a:lstStyle/>
          <a:p>
            <a:fld id="{CBEED2B0-359B-B64C-AC8E-FB43E9103851}" type="slidenum">
              <a:rPr lang="en-US" smtClean="0"/>
              <a:pPr/>
              <a:t>20</a:t>
            </a:fld>
            <a:endParaRPr lang="en-US"/>
          </a:p>
        </p:txBody>
      </p:sp>
    </p:spTree>
    <p:extLst>
      <p:ext uri="{BB962C8B-B14F-4D97-AF65-F5344CB8AC3E}">
        <p14:creationId xmlns:p14="http://schemas.microsoft.com/office/powerpoint/2010/main" val="1104728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fld id="{2871BD9F-BCEF-CF40-8FDF-C6E54587B1AD}" type="slidenum">
              <a:rPr lang="en-US"/>
              <a:pPr/>
              <a:t>3</a:t>
            </a:fld>
            <a:endParaRPr lang="en-US"/>
          </a:p>
        </p:txBody>
      </p:sp>
      <p:sp>
        <p:nvSpPr>
          <p:cNvPr id="1679362" name="Text Box 2"/>
          <p:cNvSpPr txBox="1">
            <a:spLocks noChangeArrowheads="1"/>
          </p:cNvSpPr>
          <p:nvPr/>
        </p:nvSpPr>
        <p:spPr bwMode="auto">
          <a:xfrm>
            <a:off x="1706678" y="139700"/>
            <a:ext cx="598465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spcBef>
                <a:spcPct val="0"/>
              </a:spcBef>
              <a:buFontTx/>
              <a:buNone/>
            </a:pPr>
            <a:r>
              <a:rPr lang="en-US" sz="2000" i="0" dirty="0" smtClean="0">
                <a:solidFill>
                  <a:schemeClr val="tx1"/>
                </a:solidFill>
              </a:rPr>
              <a:t>Arrangement of the NPA Sightlines on NSTX-U</a:t>
            </a:r>
            <a:endParaRPr lang="en-US" sz="2000" i="0" dirty="0">
              <a:solidFill>
                <a:schemeClr val="tx1"/>
              </a:solidFill>
            </a:endParaRPr>
          </a:p>
        </p:txBody>
      </p:sp>
      <p:sp>
        <p:nvSpPr>
          <p:cNvPr id="1679364" name="Rectangle 4"/>
          <p:cNvSpPr>
            <a:spLocks noChangeArrowheads="1"/>
          </p:cNvSpPr>
          <p:nvPr/>
        </p:nvSpPr>
        <p:spPr bwMode="auto">
          <a:xfrm>
            <a:off x="381000" y="5661025"/>
            <a:ext cx="8305800" cy="830997"/>
          </a:xfrm>
          <a:prstGeom prst="rect">
            <a:avLst/>
          </a:prstGeom>
          <a:solidFill>
            <a:srgbClr val="E6E6E6"/>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eaLnBrk="0" hangingPunct="0">
              <a:spcBef>
                <a:spcPct val="0"/>
              </a:spcBef>
              <a:buFontTx/>
              <a:buNone/>
            </a:pPr>
            <a:r>
              <a:rPr lang="en-US" sz="1600" i="0" dirty="0">
                <a:solidFill>
                  <a:schemeClr val="tx1"/>
                </a:solidFill>
                <a:latin typeface="Arial"/>
                <a:cs typeface="ＭＳ Ｐゴシック" charset="0"/>
              </a:rPr>
              <a:t>•</a:t>
            </a:r>
            <a:r>
              <a:rPr lang="en-US" sz="1600" i="0" dirty="0">
                <a:solidFill>
                  <a:schemeClr val="tx1"/>
                </a:solidFill>
                <a:cs typeface="ＭＳ Ｐゴシック" charset="0"/>
              </a:rPr>
              <a:t> </a:t>
            </a:r>
            <a:r>
              <a:rPr lang="en-US" sz="1600" dirty="0" smtClean="0"/>
              <a:t>T</a:t>
            </a:r>
            <a:r>
              <a:rPr lang="en-US" sz="1600" dirty="0" smtClean="0"/>
              <a:t>he </a:t>
            </a:r>
            <a:r>
              <a:rPr lang="en-US" sz="1600" dirty="0"/>
              <a:t>solid-state Neutral Particle Analyzer (ssNPA) diagnostics (blue arrays) view across both NBI #1 and NBI #</a:t>
            </a:r>
            <a:r>
              <a:rPr lang="en-US" sz="1600" dirty="0" smtClean="0"/>
              <a:t>2 in the horizontal </a:t>
            </a:r>
            <a:r>
              <a:rPr lang="en-US" sz="1600" dirty="0" err="1" smtClean="0"/>
              <a:t>midplane</a:t>
            </a:r>
            <a:r>
              <a:rPr lang="en-US" sz="1600" dirty="0" smtClean="0"/>
              <a:t>.  </a:t>
            </a:r>
            <a:r>
              <a:rPr lang="en-US" sz="1600" dirty="0"/>
              <a:t>Both of the sightlines measure predominantly passing energetic ions.</a:t>
            </a:r>
            <a:r>
              <a:rPr lang="en-US" sz="1600" dirty="0"/>
              <a:t> </a:t>
            </a:r>
            <a:r>
              <a:rPr lang="en-US" sz="1600" i="0" dirty="0" smtClean="0">
                <a:solidFill>
                  <a:schemeClr val="tx1"/>
                </a:solidFill>
              </a:rPr>
              <a:t>.</a:t>
            </a:r>
            <a:endParaRPr lang="en-US" i="0" dirty="0">
              <a:solidFill>
                <a:schemeClr val="accent2"/>
              </a:solidFill>
            </a:endParaRPr>
          </a:p>
        </p:txBody>
      </p:sp>
      <p:pic>
        <p:nvPicPr>
          <p:cNvPr id="3" name="Picture 2"/>
          <p:cNvPicPr>
            <a:picLocks noChangeAspect="1"/>
          </p:cNvPicPr>
          <p:nvPr/>
        </p:nvPicPr>
        <p:blipFill>
          <a:blip r:embed="rId3"/>
          <a:stretch>
            <a:fillRect/>
          </a:stretch>
        </p:blipFill>
        <p:spPr>
          <a:xfrm>
            <a:off x="762000" y="1219200"/>
            <a:ext cx="4521200" cy="4393022"/>
          </a:xfrm>
          <a:prstGeom prst="rect">
            <a:avLst/>
          </a:prstGeom>
        </p:spPr>
      </p:pic>
      <p:pic>
        <p:nvPicPr>
          <p:cNvPr id="4" name="Picture 3"/>
          <p:cNvPicPr>
            <a:picLocks noChangeAspect="1"/>
          </p:cNvPicPr>
          <p:nvPr/>
        </p:nvPicPr>
        <p:blipFill>
          <a:blip r:embed="rId4"/>
          <a:stretch>
            <a:fillRect/>
          </a:stretch>
        </p:blipFill>
        <p:spPr>
          <a:xfrm>
            <a:off x="5799667" y="990600"/>
            <a:ext cx="2582333" cy="4572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fld id="{66E52F37-8002-D844-911A-E0310059840D}" type="slidenum">
              <a:rPr lang="en-US"/>
              <a:pPr/>
              <a:t>4</a:t>
            </a:fld>
            <a:endParaRPr lang="en-US"/>
          </a:p>
        </p:txBody>
      </p:sp>
      <p:sp>
        <p:nvSpPr>
          <p:cNvPr id="1695750" name="Rectangle 6"/>
          <p:cNvSpPr>
            <a:spLocks noGrp="1" noChangeArrowheads="1"/>
          </p:cNvSpPr>
          <p:nvPr/>
        </p:nvSpPr>
        <p:spPr bwMode="auto">
          <a:xfrm>
            <a:off x="1179167" y="25670"/>
            <a:ext cx="6364633" cy="812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45720" tIns="0" rIns="45720" bIns="0" anchor="ctr">
            <a:spAutoFit/>
          </a:bodyPr>
          <a:lstStyle/>
          <a:p>
            <a:pPr algn="ctr">
              <a:buNone/>
            </a:pPr>
            <a:r>
              <a:rPr lang="en-US" sz="2400" dirty="0" smtClean="0">
                <a:solidFill>
                  <a:schemeClr val="tx2"/>
                </a:solidFill>
              </a:rPr>
              <a:t>Illustration </a:t>
            </a:r>
            <a:r>
              <a:rPr lang="en-US" sz="2400" dirty="0">
                <a:solidFill>
                  <a:schemeClr val="tx2"/>
                </a:solidFill>
              </a:rPr>
              <a:t>of “beam-in-box” model for </a:t>
            </a:r>
            <a:r>
              <a:rPr lang="en-US" sz="2400" dirty="0" smtClean="0">
                <a:solidFill>
                  <a:schemeClr val="tx2"/>
                </a:solidFill>
              </a:rPr>
              <a:t>the</a:t>
            </a:r>
          </a:p>
          <a:p>
            <a:pPr algn="ctr">
              <a:buNone/>
            </a:pPr>
            <a:r>
              <a:rPr lang="en-US" sz="2400" dirty="0" smtClean="0">
                <a:solidFill>
                  <a:schemeClr val="tx2"/>
                </a:solidFill>
              </a:rPr>
              <a:t> </a:t>
            </a:r>
            <a:r>
              <a:rPr lang="en-US" sz="2400" dirty="0">
                <a:solidFill>
                  <a:schemeClr val="tx2"/>
                </a:solidFill>
              </a:rPr>
              <a:t>TRANSP 3D halo neutral </a:t>
            </a:r>
            <a:r>
              <a:rPr lang="en-US" sz="2400" dirty="0" smtClean="0">
                <a:solidFill>
                  <a:schemeClr val="tx2"/>
                </a:solidFill>
              </a:rPr>
              <a:t>code  </a:t>
            </a:r>
            <a:endParaRPr lang="en-US" sz="2400" dirty="0">
              <a:solidFill>
                <a:schemeClr val="tx2"/>
              </a:solidFill>
            </a:endParaRPr>
          </a:p>
        </p:txBody>
      </p:sp>
      <p:sp>
        <p:nvSpPr>
          <p:cNvPr id="1695757" name="Rectangle 13"/>
          <p:cNvSpPr>
            <a:spLocks noChangeArrowheads="1"/>
          </p:cNvSpPr>
          <p:nvPr/>
        </p:nvSpPr>
        <p:spPr bwMode="auto">
          <a:xfrm>
            <a:off x="152400" y="6016823"/>
            <a:ext cx="4038600" cy="307777"/>
          </a:xfrm>
          <a:prstGeom prst="rect">
            <a:avLst/>
          </a:prstGeom>
          <a:solidFill>
            <a:srgbClr val="E6E6E6"/>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just" eaLnBrk="0" hangingPunct="0">
              <a:spcBef>
                <a:spcPct val="0"/>
              </a:spcBef>
              <a:buNone/>
            </a:pPr>
            <a:r>
              <a:rPr lang="en-US" sz="1400" dirty="0" smtClean="0"/>
              <a:t>Note </a:t>
            </a:r>
            <a:r>
              <a:rPr lang="en-US" sz="1400" dirty="0"/>
              <a:t>only beam primary neutrals are shown</a:t>
            </a:r>
            <a:r>
              <a:rPr lang="en-US" sz="1400" dirty="0" smtClean="0"/>
              <a:t>.</a:t>
            </a:r>
            <a:endParaRPr lang="en-US" sz="1400" dirty="0"/>
          </a:p>
        </p:txBody>
      </p:sp>
      <p:pic>
        <p:nvPicPr>
          <p:cNvPr id="2" name="Picture 1"/>
          <p:cNvPicPr>
            <a:picLocks noChangeAspect="1"/>
          </p:cNvPicPr>
          <p:nvPr/>
        </p:nvPicPr>
        <p:blipFill>
          <a:blip r:embed="rId3"/>
          <a:stretch>
            <a:fillRect/>
          </a:stretch>
        </p:blipFill>
        <p:spPr>
          <a:xfrm>
            <a:off x="1066800" y="990600"/>
            <a:ext cx="2616200" cy="4648200"/>
          </a:xfrm>
          <a:prstGeom prst="rect">
            <a:avLst/>
          </a:prstGeom>
        </p:spPr>
      </p:pic>
      <p:pic>
        <p:nvPicPr>
          <p:cNvPr id="3" name="Picture 2"/>
          <p:cNvPicPr>
            <a:picLocks noChangeAspect="1"/>
          </p:cNvPicPr>
          <p:nvPr/>
        </p:nvPicPr>
        <p:blipFill>
          <a:blip r:embed="rId4"/>
          <a:stretch>
            <a:fillRect/>
          </a:stretch>
        </p:blipFill>
        <p:spPr>
          <a:xfrm>
            <a:off x="4373545" y="1066800"/>
            <a:ext cx="3913833" cy="4343400"/>
          </a:xfrm>
          <a:prstGeom prst="rect">
            <a:avLst/>
          </a:prstGeom>
        </p:spPr>
      </p:pic>
      <p:sp>
        <p:nvSpPr>
          <p:cNvPr id="9" name="Rectangle 13"/>
          <p:cNvSpPr>
            <a:spLocks noChangeArrowheads="1"/>
          </p:cNvSpPr>
          <p:nvPr/>
        </p:nvSpPr>
        <p:spPr bwMode="auto">
          <a:xfrm>
            <a:off x="4343400" y="6019800"/>
            <a:ext cx="4648200" cy="307777"/>
          </a:xfrm>
          <a:prstGeom prst="rect">
            <a:avLst/>
          </a:prstGeom>
          <a:solidFill>
            <a:srgbClr val="E6E6E6"/>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just" eaLnBrk="0" hangingPunct="0">
              <a:spcBef>
                <a:spcPct val="0"/>
              </a:spcBef>
              <a:buNone/>
            </a:pPr>
            <a:r>
              <a:rPr lang="en-US" sz="1400" dirty="0"/>
              <a:t>Schematic of the 3D halo neutral generation process </a:t>
            </a:r>
            <a:endParaRPr lang="en-US" sz="1400" dirty="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3"/>
          <p:cNvSpPr>
            <a:spLocks noGrp="1"/>
          </p:cNvSpPr>
          <p:nvPr>
            <p:ph type="sldNum" sz="quarter" idx="10"/>
          </p:nvPr>
        </p:nvSpPr>
        <p:spPr/>
        <p:txBody>
          <a:bodyPr/>
          <a:lstStyle/>
          <a:p>
            <a:fld id="{BE46E007-770C-614B-A303-A35D9C7693B5}" type="slidenum">
              <a:rPr lang="en-US"/>
              <a:pPr/>
              <a:t>5</a:t>
            </a:fld>
            <a:endParaRPr lang="en-US"/>
          </a:p>
        </p:txBody>
      </p:sp>
      <p:sp>
        <p:nvSpPr>
          <p:cNvPr id="1554434" name="Text Box 2"/>
          <p:cNvSpPr txBox="1">
            <a:spLocks noChangeArrowheads="1"/>
          </p:cNvSpPr>
          <p:nvPr/>
        </p:nvSpPr>
        <p:spPr bwMode="auto">
          <a:xfrm>
            <a:off x="0" y="76200"/>
            <a:ext cx="8839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0"/>
              </a:spcBef>
              <a:buFontTx/>
              <a:buNone/>
            </a:pPr>
            <a:r>
              <a:rPr lang="en-US" sz="2000" i="0" dirty="0" smtClean="0">
                <a:solidFill>
                  <a:schemeClr val="tx1"/>
                </a:solidFill>
              </a:rPr>
              <a:t>Injected </a:t>
            </a:r>
            <a:r>
              <a:rPr lang="en-US" sz="2000" i="0" dirty="0">
                <a:solidFill>
                  <a:schemeClr val="tx1"/>
                </a:solidFill>
              </a:rPr>
              <a:t>beam neutral density (a) and halo neutral </a:t>
            </a:r>
            <a:r>
              <a:rPr lang="en-US" sz="2000" i="0" dirty="0" smtClean="0">
                <a:solidFill>
                  <a:schemeClr val="tx1"/>
                </a:solidFill>
              </a:rPr>
              <a:t>density (</a:t>
            </a:r>
            <a:r>
              <a:rPr lang="en-US" sz="2000" i="0" dirty="0">
                <a:solidFill>
                  <a:schemeClr val="tx1"/>
                </a:solidFill>
              </a:rPr>
              <a:t>b) as a function of distance along the E||B </a:t>
            </a:r>
            <a:r>
              <a:rPr lang="en-US" sz="2000" i="0" dirty="0" smtClean="0">
                <a:solidFill>
                  <a:schemeClr val="tx1"/>
                </a:solidFill>
              </a:rPr>
              <a:t>NPA sightline </a:t>
            </a:r>
            <a:endParaRPr lang="en-US" sz="2000" i="0" dirty="0">
              <a:solidFill>
                <a:schemeClr val="tx1"/>
              </a:solidFill>
            </a:endParaRPr>
          </a:p>
        </p:txBody>
      </p:sp>
      <p:pic>
        <p:nvPicPr>
          <p:cNvPr id="2" name="Picture 1"/>
          <p:cNvPicPr>
            <a:picLocks noChangeAspect="1"/>
          </p:cNvPicPr>
          <p:nvPr/>
        </p:nvPicPr>
        <p:blipFill>
          <a:blip r:embed="rId3"/>
          <a:stretch>
            <a:fillRect/>
          </a:stretch>
        </p:blipFill>
        <p:spPr>
          <a:xfrm>
            <a:off x="152400" y="1775581"/>
            <a:ext cx="4495800" cy="3710819"/>
          </a:xfrm>
          <a:prstGeom prst="rect">
            <a:avLst/>
          </a:prstGeom>
        </p:spPr>
      </p:pic>
      <p:pic>
        <p:nvPicPr>
          <p:cNvPr id="3" name="Picture 2"/>
          <p:cNvPicPr>
            <a:picLocks noChangeAspect="1"/>
          </p:cNvPicPr>
          <p:nvPr/>
        </p:nvPicPr>
        <p:blipFill>
          <a:blip r:embed="rId4"/>
          <a:stretch>
            <a:fillRect/>
          </a:stretch>
        </p:blipFill>
        <p:spPr>
          <a:xfrm>
            <a:off x="4648200" y="1769022"/>
            <a:ext cx="4191000" cy="379357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fld id="{ACDFA251-5DEA-E541-851A-BBC8C7D7E8E1}" type="slidenum">
              <a:rPr lang="en-US"/>
              <a:pPr/>
              <a:t>6</a:t>
            </a:fld>
            <a:endParaRPr lang="en-US"/>
          </a:p>
        </p:txBody>
      </p:sp>
      <p:sp>
        <p:nvSpPr>
          <p:cNvPr id="1671170" name="Text Box 2"/>
          <p:cNvSpPr txBox="1">
            <a:spLocks noChangeArrowheads="1"/>
          </p:cNvSpPr>
          <p:nvPr/>
        </p:nvSpPr>
        <p:spPr bwMode="auto">
          <a:xfrm>
            <a:off x="1325831" y="285690"/>
            <a:ext cx="631454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spcBef>
                <a:spcPct val="0"/>
              </a:spcBef>
              <a:buFontTx/>
              <a:buNone/>
            </a:pPr>
            <a:r>
              <a:rPr lang="en-US" sz="2000" i="0" dirty="0">
                <a:solidFill>
                  <a:schemeClr val="tx2"/>
                </a:solidFill>
              </a:rPr>
              <a:t>B</a:t>
            </a:r>
            <a:r>
              <a:rPr lang="en-US" sz="2000" i="0" dirty="0" smtClean="0">
                <a:solidFill>
                  <a:schemeClr val="tx2"/>
                </a:solidFill>
              </a:rPr>
              <a:t>eam primary and 3D </a:t>
            </a:r>
            <a:r>
              <a:rPr lang="en-US" sz="2000" i="0" dirty="0">
                <a:solidFill>
                  <a:schemeClr val="tx2"/>
                </a:solidFill>
              </a:rPr>
              <a:t>halo neutral </a:t>
            </a:r>
            <a:r>
              <a:rPr lang="en-US" sz="2000" i="0" dirty="0" smtClean="0">
                <a:solidFill>
                  <a:schemeClr val="tx2"/>
                </a:solidFill>
              </a:rPr>
              <a:t>density profiles </a:t>
            </a:r>
            <a:endParaRPr lang="en-US" sz="2000" i="0" baseline="30000" dirty="0">
              <a:solidFill>
                <a:schemeClr val="tx2"/>
              </a:solidFill>
            </a:endParaRPr>
          </a:p>
        </p:txBody>
      </p:sp>
      <p:sp>
        <p:nvSpPr>
          <p:cNvPr id="1671173" name="Rectangle 5"/>
          <p:cNvSpPr>
            <a:spLocks noChangeArrowheads="1"/>
          </p:cNvSpPr>
          <p:nvPr/>
        </p:nvSpPr>
        <p:spPr bwMode="auto">
          <a:xfrm>
            <a:off x="228600" y="5667375"/>
            <a:ext cx="8686800" cy="707886"/>
          </a:xfrm>
          <a:prstGeom prst="rect">
            <a:avLst/>
          </a:prstGeom>
          <a:solidFill>
            <a:srgbClr val="E6E6E6"/>
          </a:solidFill>
          <a:ln w="63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0"/>
              </a:spcBef>
              <a:buFontTx/>
              <a:buNone/>
            </a:pPr>
            <a:r>
              <a:rPr lang="en-US" sz="2400" b="0" i="0" dirty="0">
                <a:solidFill>
                  <a:srgbClr val="0000FF"/>
                </a:solidFill>
              </a:rPr>
              <a:t>•</a:t>
            </a:r>
            <a:r>
              <a:rPr lang="en-US" sz="1600" b="0" i="0" dirty="0">
                <a:solidFill>
                  <a:srgbClr val="0000FF"/>
                </a:solidFill>
              </a:rPr>
              <a:t> </a:t>
            </a:r>
            <a:r>
              <a:rPr lang="en-US" sz="1600" i="0" dirty="0" smtClean="0">
                <a:solidFill>
                  <a:srgbClr val="0000FF"/>
                </a:solidFill>
              </a:rPr>
              <a:t>Comparison </a:t>
            </a:r>
            <a:r>
              <a:rPr lang="en-US" sz="1600" i="0" dirty="0">
                <a:solidFill>
                  <a:srgbClr val="0000FF"/>
                </a:solidFill>
              </a:rPr>
              <a:t>of beam primary and total halo neutral densities (a) and the composition of the halo neutral density over multiple generations (b) </a:t>
            </a:r>
            <a:r>
              <a:rPr lang="en-US" sz="1600" i="0" dirty="0" smtClean="0">
                <a:solidFill>
                  <a:srgbClr val="0000FF"/>
                </a:solidFill>
              </a:rPr>
              <a:t>along </a:t>
            </a:r>
            <a:r>
              <a:rPr lang="en-US" sz="1600" i="0" dirty="0">
                <a:solidFill>
                  <a:srgbClr val="0000FF"/>
                </a:solidFill>
              </a:rPr>
              <a:t>the E||B NPA sightline.</a:t>
            </a:r>
            <a:r>
              <a:rPr lang="en-US" sz="1600" i="0" dirty="0">
                <a:solidFill>
                  <a:srgbClr val="0000FF"/>
                </a:solidFill>
              </a:rPr>
              <a:t> </a:t>
            </a:r>
            <a:endParaRPr lang="en-US" sz="1600" i="0" dirty="0">
              <a:solidFill>
                <a:srgbClr val="0000FF"/>
              </a:solidFill>
            </a:endParaRPr>
          </a:p>
        </p:txBody>
      </p:sp>
      <p:pic>
        <p:nvPicPr>
          <p:cNvPr id="4" name="Picture 3"/>
          <p:cNvPicPr>
            <a:picLocks noChangeAspect="1"/>
          </p:cNvPicPr>
          <p:nvPr/>
        </p:nvPicPr>
        <p:blipFill>
          <a:blip r:embed="rId3"/>
          <a:stretch>
            <a:fillRect/>
          </a:stretch>
        </p:blipFill>
        <p:spPr>
          <a:xfrm>
            <a:off x="304800" y="1530476"/>
            <a:ext cx="4102100" cy="4171824"/>
          </a:xfrm>
          <a:prstGeom prst="rect">
            <a:avLst/>
          </a:prstGeom>
        </p:spPr>
      </p:pic>
      <p:pic>
        <p:nvPicPr>
          <p:cNvPr id="9" name="Picture 8"/>
          <p:cNvPicPr>
            <a:picLocks noChangeAspect="1"/>
          </p:cNvPicPr>
          <p:nvPr/>
        </p:nvPicPr>
        <p:blipFill>
          <a:blip r:embed="rId4"/>
          <a:stretch>
            <a:fillRect/>
          </a:stretch>
        </p:blipFill>
        <p:spPr>
          <a:xfrm>
            <a:off x="4419600" y="1447800"/>
            <a:ext cx="4594462" cy="4191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3"/>
          <p:cNvSpPr>
            <a:spLocks noGrp="1"/>
          </p:cNvSpPr>
          <p:nvPr>
            <p:ph type="sldNum" sz="quarter" idx="10"/>
          </p:nvPr>
        </p:nvSpPr>
        <p:spPr/>
        <p:txBody>
          <a:bodyPr/>
          <a:lstStyle/>
          <a:p>
            <a:fld id="{747EDA18-B376-294F-A594-9AA11D40362C}" type="slidenum">
              <a:rPr lang="en-US"/>
              <a:pPr/>
              <a:t>7</a:t>
            </a:fld>
            <a:endParaRPr lang="en-US"/>
          </a:p>
        </p:txBody>
      </p:sp>
      <p:sp>
        <p:nvSpPr>
          <p:cNvPr id="1673220" name="Text Box 4"/>
          <p:cNvSpPr txBox="1">
            <a:spLocks noChangeArrowheads="1"/>
          </p:cNvSpPr>
          <p:nvPr/>
        </p:nvSpPr>
        <p:spPr bwMode="auto">
          <a:xfrm>
            <a:off x="304800" y="209490"/>
            <a:ext cx="848836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0"/>
              </a:spcBef>
              <a:buFontTx/>
              <a:buNone/>
            </a:pPr>
            <a:r>
              <a:rPr lang="en-US" sz="2000" i="0" dirty="0" smtClean="0">
                <a:solidFill>
                  <a:schemeClr val="tx2"/>
                </a:solidFill>
              </a:rPr>
              <a:t>Comparison </a:t>
            </a:r>
            <a:r>
              <a:rPr lang="en-US" sz="2000" i="0" dirty="0">
                <a:solidFill>
                  <a:schemeClr val="tx2"/>
                </a:solidFill>
              </a:rPr>
              <a:t>of </a:t>
            </a:r>
            <a:r>
              <a:rPr lang="en-US" sz="2000" i="0" dirty="0" smtClean="0">
                <a:solidFill>
                  <a:schemeClr val="tx2"/>
                </a:solidFill>
              </a:rPr>
              <a:t>E||B NPA signals with </a:t>
            </a:r>
            <a:r>
              <a:rPr lang="en-US" sz="2000" i="0" dirty="0">
                <a:solidFill>
                  <a:schemeClr val="tx2"/>
                </a:solidFill>
              </a:rPr>
              <a:t>and without 3D halo neutrals.</a:t>
            </a:r>
            <a:r>
              <a:rPr lang="en-US" sz="2000" i="0" dirty="0">
                <a:solidFill>
                  <a:schemeClr val="tx2"/>
                </a:solidFill>
              </a:rPr>
              <a:t> </a:t>
            </a:r>
            <a:endParaRPr lang="en-US" sz="2000" i="0" dirty="0">
              <a:solidFill>
                <a:schemeClr val="tx2"/>
              </a:solidFill>
            </a:endParaRPr>
          </a:p>
        </p:txBody>
      </p:sp>
      <p:sp>
        <p:nvSpPr>
          <p:cNvPr id="1673221" name="Rectangle 5"/>
          <p:cNvSpPr>
            <a:spLocks noChangeArrowheads="1"/>
          </p:cNvSpPr>
          <p:nvPr/>
        </p:nvSpPr>
        <p:spPr bwMode="auto">
          <a:xfrm>
            <a:off x="457200" y="5410200"/>
            <a:ext cx="3810000" cy="707886"/>
          </a:xfrm>
          <a:prstGeom prst="rect">
            <a:avLst/>
          </a:prstGeom>
          <a:solidFill>
            <a:srgbClr val="E6E6E6"/>
          </a:solidFill>
          <a:ln w="63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0"/>
              </a:spcBef>
              <a:buFontTx/>
              <a:buNone/>
            </a:pPr>
            <a:r>
              <a:rPr lang="en-US" sz="2400" b="0" i="0" dirty="0" smtClean="0">
                <a:solidFill>
                  <a:schemeClr val="tx1"/>
                </a:solidFill>
              </a:rPr>
              <a:t>•</a:t>
            </a:r>
            <a:r>
              <a:rPr lang="en-US" sz="1600" dirty="0"/>
              <a:t>Comparison of the charge exchange neutral flux time evolution </a:t>
            </a:r>
            <a:endParaRPr lang="en-US" sz="1600" i="0" dirty="0">
              <a:solidFill>
                <a:schemeClr val="tx1"/>
              </a:solidFill>
            </a:endParaRPr>
          </a:p>
        </p:txBody>
      </p:sp>
      <p:pic>
        <p:nvPicPr>
          <p:cNvPr id="2" name="Picture 1"/>
          <p:cNvPicPr>
            <a:picLocks noChangeAspect="1"/>
          </p:cNvPicPr>
          <p:nvPr/>
        </p:nvPicPr>
        <p:blipFill>
          <a:blip r:embed="rId3"/>
          <a:stretch>
            <a:fillRect/>
          </a:stretch>
        </p:blipFill>
        <p:spPr>
          <a:xfrm>
            <a:off x="228600" y="1143000"/>
            <a:ext cx="4267200" cy="4018186"/>
          </a:xfrm>
          <a:prstGeom prst="rect">
            <a:avLst/>
          </a:prstGeom>
        </p:spPr>
      </p:pic>
      <p:pic>
        <p:nvPicPr>
          <p:cNvPr id="3" name="Picture 2"/>
          <p:cNvPicPr>
            <a:picLocks noChangeAspect="1"/>
          </p:cNvPicPr>
          <p:nvPr/>
        </p:nvPicPr>
        <p:blipFill>
          <a:blip r:embed="rId4"/>
          <a:stretch>
            <a:fillRect/>
          </a:stretch>
        </p:blipFill>
        <p:spPr>
          <a:xfrm>
            <a:off x="4495800" y="1143000"/>
            <a:ext cx="4191000" cy="3999990"/>
          </a:xfrm>
          <a:prstGeom prst="rect">
            <a:avLst/>
          </a:prstGeom>
        </p:spPr>
      </p:pic>
      <p:sp>
        <p:nvSpPr>
          <p:cNvPr id="22" name="Rectangle 5"/>
          <p:cNvSpPr>
            <a:spLocks noChangeArrowheads="1"/>
          </p:cNvSpPr>
          <p:nvPr/>
        </p:nvSpPr>
        <p:spPr bwMode="auto">
          <a:xfrm>
            <a:off x="4495800" y="5388114"/>
            <a:ext cx="4343400" cy="707886"/>
          </a:xfrm>
          <a:prstGeom prst="rect">
            <a:avLst/>
          </a:prstGeom>
          <a:solidFill>
            <a:srgbClr val="E6E6E6"/>
          </a:solidFill>
          <a:ln w="63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0"/>
              </a:spcBef>
              <a:buFontTx/>
              <a:buNone/>
            </a:pPr>
            <a:r>
              <a:rPr lang="en-US" sz="2400" b="0" i="0" dirty="0" smtClean="0">
                <a:solidFill>
                  <a:schemeClr val="tx1"/>
                </a:solidFill>
              </a:rPr>
              <a:t>•</a:t>
            </a:r>
            <a:r>
              <a:rPr lang="en-US" sz="1600" dirty="0" smtClean="0"/>
              <a:t>Comparison </a:t>
            </a:r>
            <a:r>
              <a:rPr lang="en-US" sz="1600" dirty="0"/>
              <a:t>of the charge exchange neutral emissivity </a:t>
            </a:r>
            <a:r>
              <a:rPr lang="en-US" sz="1600" dirty="0" smtClean="0"/>
              <a:t>along the NPA </a:t>
            </a:r>
            <a:r>
              <a:rPr lang="en-US" sz="1600" dirty="0"/>
              <a:t>sightline </a:t>
            </a:r>
            <a:endParaRPr lang="en-US" sz="1600" i="0"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3"/>
          <p:cNvSpPr>
            <a:spLocks noGrp="1"/>
          </p:cNvSpPr>
          <p:nvPr>
            <p:ph type="sldNum" sz="quarter" idx="10"/>
          </p:nvPr>
        </p:nvSpPr>
        <p:spPr/>
        <p:txBody>
          <a:bodyPr/>
          <a:lstStyle/>
          <a:p>
            <a:fld id="{FD8A9CD5-ACC1-3846-A089-00762C66C671}" type="slidenum">
              <a:rPr lang="en-US"/>
              <a:pPr/>
              <a:t>8</a:t>
            </a:fld>
            <a:endParaRPr lang="en-US"/>
          </a:p>
        </p:txBody>
      </p:sp>
      <p:sp>
        <p:nvSpPr>
          <p:cNvPr id="1681412" name="Text Box 4"/>
          <p:cNvSpPr txBox="1">
            <a:spLocks noChangeArrowheads="1"/>
          </p:cNvSpPr>
          <p:nvPr/>
        </p:nvSpPr>
        <p:spPr bwMode="auto">
          <a:xfrm>
            <a:off x="304800" y="152400"/>
            <a:ext cx="8610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buNone/>
            </a:pPr>
            <a:r>
              <a:rPr lang="en-US" sz="2000" dirty="0" smtClean="0">
                <a:solidFill>
                  <a:schemeClr val="tx1"/>
                </a:solidFill>
              </a:rPr>
              <a:t> </a:t>
            </a:r>
            <a:r>
              <a:rPr lang="en-US" sz="2000" dirty="0">
                <a:solidFill>
                  <a:schemeClr val="tx1"/>
                </a:solidFill>
              </a:rPr>
              <a:t>Co</a:t>
            </a:r>
            <a:r>
              <a:rPr lang="en-US" sz="2000" i="0" dirty="0">
                <a:solidFill>
                  <a:schemeClr val="tx1"/>
                </a:solidFill>
              </a:rPr>
              <a:t>mparison of the charge exchange energy </a:t>
            </a:r>
            <a:r>
              <a:rPr lang="en-US" sz="2000" i="0" dirty="0" smtClean="0">
                <a:solidFill>
                  <a:schemeClr val="tx1"/>
                </a:solidFill>
              </a:rPr>
              <a:t>spectra for </a:t>
            </a:r>
            <a:r>
              <a:rPr lang="en-US" sz="2000" i="0" dirty="0">
                <a:solidFill>
                  <a:schemeClr val="tx1"/>
                </a:solidFill>
              </a:rPr>
              <a:t>the E||B NPA sightline with and without 3D halo neutrals</a:t>
            </a:r>
            <a:r>
              <a:rPr lang="en-US" sz="2000" i="0" dirty="0">
                <a:solidFill>
                  <a:schemeClr val="tx1"/>
                </a:solidFill>
              </a:rPr>
              <a:t> </a:t>
            </a:r>
            <a:endParaRPr lang="en-US" sz="2000" i="0" dirty="0">
              <a:solidFill>
                <a:schemeClr val="tx1"/>
              </a:solidFill>
            </a:endParaRPr>
          </a:p>
        </p:txBody>
      </p:sp>
      <p:pic>
        <p:nvPicPr>
          <p:cNvPr id="2" name="Picture 1"/>
          <p:cNvPicPr>
            <a:picLocks noChangeAspect="1"/>
          </p:cNvPicPr>
          <p:nvPr/>
        </p:nvPicPr>
        <p:blipFill>
          <a:blip r:embed="rId3"/>
          <a:stretch>
            <a:fillRect/>
          </a:stretch>
        </p:blipFill>
        <p:spPr>
          <a:xfrm>
            <a:off x="2120900" y="1054100"/>
            <a:ext cx="4889500" cy="50419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Slide Number Placeholder 3"/>
          <p:cNvSpPr>
            <a:spLocks noGrp="1"/>
          </p:cNvSpPr>
          <p:nvPr>
            <p:ph type="sldNum" sz="quarter" idx="10"/>
          </p:nvPr>
        </p:nvSpPr>
        <p:spPr/>
        <p:txBody>
          <a:bodyPr/>
          <a:lstStyle/>
          <a:p>
            <a:fld id="{ED41530C-8A76-1546-A7D1-E2C7521850A4}" type="slidenum">
              <a:rPr lang="en-US"/>
              <a:pPr/>
              <a:t>9</a:t>
            </a:fld>
            <a:endParaRPr lang="en-US"/>
          </a:p>
        </p:txBody>
      </p:sp>
      <p:sp>
        <p:nvSpPr>
          <p:cNvPr id="1689604" name="Rectangle 4"/>
          <p:cNvSpPr>
            <a:spLocks noChangeArrowheads="1"/>
          </p:cNvSpPr>
          <p:nvPr/>
        </p:nvSpPr>
        <p:spPr bwMode="auto">
          <a:xfrm>
            <a:off x="5384800" y="3254375"/>
            <a:ext cx="177800"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0" tIns="0" rIns="0" bIns="0">
            <a:spAutoFit/>
          </a:bodyPr>
          <a:lstStyle/>
          <a:p>
            <a:pPr marL="177800" indent="-177800"/>
            <a:endParaRPr lang="en-US"/>
          </a:p>
        </p:txBody>
      </p:sp>
      <p:sp>
        <p:nvSpPr>
          <p:cNvPr id="1689605" name="Rectangle 5"/>
          <p:cNvSpPr>
            <a:spLocks noChangeArrowheads="1"/>
          </p:cNvSpPr>
          <p:nvPr/>
        </p:nvSpPr>
        <p:spPr bwMode="auto">
          <a:xfrm>
            <a:off x="5334000" y="3203575"/>
            <a:ext cx="76200"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lIns="0" tIns="0" rIns="0" bIns="0">
            <a:spAutoFit/>
          </a:bodyPr>
          <a:lstStyle/>
          <a:p>
            <a:pPr marL="177800" indent="-177800">
              <a:buFontTx/>
              <a:buNone/>
            </a:pPr>
            <a:endParaRPr lang="en-US"/>
          </a:p>
        </p:txBody>
      </p:sp>
      <p:pic>
        <p:nvPicPr>
          <p:cNvPr id="2" name="Picture 1"/>
          <p:cNvPicPr>
            <a:picLocks noChangeAspect="1"/>
          </p:cNvPicPr>
          <p:nvPr/>
        </p:nvPicPr>
        <p:blipFill>
          <a:blip r:embed="rId3"/>
          <a:stretch>
            <a:fillRect/>
          </a:stretch>
        </p:blipFill>
        <p:spPr>
          <a:xfrm>
            <a:off x="266700" y="1524000"/>
            <a:ext cx="4343400" cy="3924300"/>
          </a:xfrm>
          <a:prstGeom prst="rect">
            <a:avLst/>
          </a:prstGeom>
        </p:spPr>
      </p:pic>
      <p:pic>
        <p:nvPicPr>
          <p:cNvPr id="3" name="Picture 2"/>
          <p:cNvPicPr>
            <a:picLocks noChangeAspect="1"/>
          </p:cNvPicPr>
          <p:nvPr/>
        </p:nvPicPr>
        <p:blipFill>
          <a:blip r:embed="rId4"/>
          <a:stretch>
            <a:fillRect/>
          </a:stretch>
        </p:blipFill>
        <p:spPr>
          <a:xfrm>
            <a:off x="4762500" y="1524000"/>
            <a:ext cx="4076700" cy="3962400"/>
          </a:xfrm>
          <a:prstGeom prst="rect">
            <a:avLst/>
          </a:prstGeom>
        </p:spPr>
      </p:pic>
      <p:sp>
        <p:nvSpPr>
          <p:cNvPr id="48" name="Text Box 2"/>
          <p:cNvSpPr txBox="1">
            <a:spLocks noChangeArrowheads="1"/>
          </p:cNvSpPr>
          <p:nvPr/>
        </p:nvSpPr>
        <p:spPr bwMode="auto">
          <a:xfrm>
            <a:off x="76200" y="76200"/>
            <a:ext cx="8839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0"/>
              </a:spcBef>
              <a:buFontTx/>
              <a:buNone/>
            </a:pPr>
            <a:r>
              <a:rPr lang="en-US" sz="2000" i="0" dirty="0" smtClean="0">
                <a:solidFill>
                  <a:schemeClr val="tx1"/>
                </a:solidFill>
              </a:rPr>
              <a:t>Injected </a:t>
            </a:r>
            <a:r>
              <a:rPr lang="en-US" sz="2000" i="0" dirty="0">
                <a:solidFill>
                  <a:schemeClr val="tx1"/>
                </a:solidFill>
              </a:rPr>
              <a:t>beam neutral density (a) and halo neutral </a:t>
            </a:r>
            <a:r>
              <a:rPr lang="en-US" sz="2000" i="0" dirty="0" smtClean="0">
                <a:solidFill>
                  <a:schemeClr val="tx1"/>
                </a:solidFill>
              </a:rPr>
              <a:t>density (</a:t>
            </a:r>
            <a:r>
              <a:rPr lang="en-US" sz="2000" i="0" dirty="0">
                <a:solidFill>
                  <a:schemeClr val="tx1"/>
                </a:solidFill>
              </a:rPr>
              <a:t>b) as a function of distance along the </a:t>
            </a:r>
            <a:r>
              <a:rPr lang="en-US" sz="2000" i="0" dirty="0" smtClean="0">
                <a:solidFill>
                  <a:schemeClr val="tx1"/>
                </a:solidFill>
              </a:rPr>
              <a:t>ssNPA NPA sightline </a:t>
            </a:r>
            <a:endParaRPr lang="en-US" sz="2000" i="0"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300" b="1" i="1" u="none" strike="noStrike" cap="none" normalizeH="0" baseline="0">
            <a:ln>
              <a:noFill/>
            </a:ln>
            <a:solidFill>
              <a:srgbClr val="1822CD"/>
            </a:solidFill>
            <a:effectLst/>
            <a:latin typeface="Helvetica" charset="0"/>
            <a:ea typeface="ＭＳ Ｐゴシック" charset="0"/>
          </a:defRPr>
        </a:defPPr>
      </a:lstStyle>
    </a:spDef>
    <a:ln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300" b="1" i="1" u="none" strike="noStrike" cap="none" normalizeH="0" baseline="0">
            <a:ln>
              <a:noFill/>
            </a:ln>
            <a:solidFill>
              <a:srgbClr val="1822CD"/>
            </a:solidFill>
            <a:effectLst/>
            <a:latin typeface="Helvetica"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107574</TotalTime>
  <Words>1223</Words>
  <Application>Microsoft Macintosh PowerPoint</Application>
  <PresentationFormat>On-screen Show (4:3)</PresentationFormat>
  <Paragraphs>161</Paragraphs>
  <Slides>20</Slides>
  <Notes>19</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vector>
  </TitlesOfParts>
  <Company>Princeton Plasma Physics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NSTX presentation</dc:title>
  <dc:creator>NSTX team member</dc:creator>
  <cp:lastModifiedBy>Sid Medley</cp:lastModifiedBy>
  <cp:revision>12722</cp:revision>
  <cp:lastPrinted>2015-11-03T17:36:38Z</cp:lastPrinted>
  <dcterms:created xsi:type="dcterms:W3CDTF">2003-10-01T16:23:57Z</dcterms:created>
  <dcterms:modified xsi:type="dcterms:W3CDTF">2015-11-03T17:40:47Z</dcterms:modified>
</cp:coreProperties>
</file>